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7.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6.xml" ContentType="application/vnd.openxmlformats-officedocument.presentationml.notesSlide+xml"/>
  <Override PartName="/ppt/charts/chart2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2.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7.xml" ContentType="application/vnd.openxmlformats-officedocument.presentationml.notesSlide+xml"/>
  <Override PartName="/ppt/charts/chart3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4.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8.xml" ContentType="application/vnd.openxmlformats-officedocument.presentationml.notesSlide+xml"/>
  <Override PartName="/ppt/charts/chart3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9.xml" ContentType="application/vnd.openxmlformats-officedocument.presentationml.notesSlide+xml"/>
  <Override PartName="/ppt/charts/chart3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7.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0.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2.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3.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4.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5.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22.xml" ContentType="application/vnd.openxmlformats-officedocument.presentationml.notesSlide+xml"/>
  <Override PartName="/ppt/charts/chart46.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7.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0.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1.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3.xml" ContentType="application/vnd.openxmlformats-officedocument.presentationml.notesSlide+xml"/>
  <Override PartName="/ppt/charts/chart52.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3.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4.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5.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6.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7.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4.xml" ContentType="application/vnd.openxmlformats-officedocument.presentationml.notesSlide+xml"/>
  <Override PartName="/ppt/charts/chart58.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9.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0.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1.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2.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63.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28.xml" ContentType="application/vnd.openxmlformats-officedocument.presentationml.notesSlide+xml"/>
  <Override PartName="/ppt/charts/chart64.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29.xml" ContentType="application/vnd.openxmlformats-officedocument.presentationml.notesSlide+xml"/>
  <Override PartName="/ppt/charts/chart65.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6.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30.xml" ContentType="application/vnd.openxmlformats-officedocument.presentationml.notesSlide+xml"/>
  <Override PartName="/ppt/charts/chart67.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2.xml" ContentType="application/vnd.openxmlformats-officedocument.drawingml.chartshapes+xml"/>
  <Override PartName="/ppt/notesSlides/notesSlide31.xml" ContentType="application/vnd.openxmlformats-officedocument.presentationml.notesSlide+xml"/>
  <Override PartName="/ppt/charts/chart68.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charts/chart69.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0.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1.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33.xml" ContentType="application/vnd.openxmlformats-officedocument.presentationml.notesSlide+xml"/>
  <Override PartName="/ppt/charts/chart72.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3.xml" ContentType="application/vnd.openxmlformats-officedocument.drawingml.chart+xml"/>
  <Override PartName="/ppt/charts/style74.xml" ContentType="application/vnd.ms-office.chartstyle+xml"/>
  <Override PartName="/ppt/charts/colors7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724" r:id="rId4"/>
  </p:sldMasterIdLst>
  <p:notesMasterIdLst>
    <p:notesMasterId r:id="rId68"/>
  </p:notesMasterIdLst>
  <p:handoutMasterIdLst>
    <p:handoutMasterId r:id="rId69"/>
  </p:handoutMasterIdLst>
  <p:sldIdLst>
    <p:sldId id="2048" r:id="rId5"/>
    <p:sldId id="2055" r:id="rId6"/>
    <p:sldId id="1956" r:id="rId7"/>
    <p:sldId id="1957" r:id="rId8"/>
    <p:sldId id="2026" r:id="rId9"/>
    <p:sldId id="2021" r:id="rId10"/>
    <p:sldId id="2023" r:id="rId11"/>
    <p:sldId id="2031" r:id="rId12"/>
    <p:sldId id="1790" r:id="rId13"/>
    <p:sldId id="1908" r:id="rId14"/>
    <p:sldId id="2050" r:id="rId15"/>
    <p:sldId id="1958" r:id="rId16"/>
    <p:sldId id="1983" r:id="rId17"/>
    <p:sldId id="1989" r:id="rId18"/>
    <p:sldId id="2039" r:id="rId19"/>
    <p:sldId id="1895" r:id="rId20"/>
    <p:sldId id="2030" r:id="rId21"/>
    <p:sldId id="1966" r:id="rId22"/>
    <p:sldId id="1996" r:id="rId23"/>
    <p:sldId id="1999" r:id="rId24"/>
    <p:sldId id="2004" r:id="rId25"/>
    <p:sldId id="1988" r:id="rId26"/>
    <p:sldId id="2009" r:id="rId27"/>
    <p:sldId id="2010" r:id="rId28"/>
    <p:sldId id="2051" r:id="rId29"/>
    <p:sldId id="1965" r:id="rId30"/>
    <p:sldId id="1963" r:id="rId31"/>
    <p:sldId id="2044" r:id="rId32"/>
    <p:sldId id="2047" r:id="rId33"/>
    <p:sldId id="2008" r:id="rId34"/>
    <p:sldId id="2019" r:id="rId35"/>
    <p:sldId id="2018" r:id="rId36"/>
    <p:sldId id="2011" r:id="rId37"/>
    <p:sldId id="2032" r:id="rId38"/>
    <p:sldId id="1968" r:id="rId39"/>
    <p:sldId id="2016" r:id="rId40"/>
    <p:sldId id="2029" r:id="rId41"/>
    <p:sldId id="2033" r:id="rId42"/>
    <p:sldId id="1986" r:id="rId43"/>
    <p:sldId id="2006" r:id="rId44"/>
    <p:sldId id="1964" r:id="rId45"/>
    <p:sldId id="2052" r:id="rId46"/>
    <p:sldId id="1992" r:id="rId47"/>
    <p:sldId id="1987" r:id="rId48"/>
    <p:sldId id="1942" r:id="rId49"/>
    <p:sldId id="1981" r:id="rId50"/>
    <p:sldId id="1890" r:id="rId51"/>
    <p:sldId id="2015" r:id="rId52"/>
    <p:sldId id="1998" r:id="rId53"/>
    <p:sldId id="2054" r:id="rId54"/>
    <p:sldId id="2053" r:id="rId55"/>
    <p:sldId id="2046" r:id="rId56"/>
    <p:sldId id="2040" r:id="rId57"/>
    <p:sldId id="2058" r:id="rId58"/>
    <p:sldId id="1856" r:id="rId59"/>
    <p:sldId id="1960" r:id="rId60"/>
    <p:sldId id="2041" r:id="rId61"/>
    <p:sldId id="2042" r:id="rId62"/>
    <p:sldId id="2037" r:id="rId63"/>
    <p:sldId id="1995" r:id="rId64"/>
    <p:sldId id="2003" r:id="rId65"/>
    <p:sldId id="2012" r:id="rId66"/>
    <p:sldId id="2013" r:id="rId6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121222-D027-EBC9-B365-8CCEDE2ED60C}" name="John Ruchinskas" initials="JR" userId="8b520dd3a2a299f0" providerId="Windows Live"/>
  <p188:author id="{78B592DD-DBB2-F00B-316A-76D416C065DB}" name="Tom Wong" initials="TW" userId="7ee3688e7d49893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cmAuthor id="3" name="Mary Feil-Jacobs" initials="MF" lastIdx="2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D2F"/>
    <a:srgbClr val="0078D4"/>
    <a:srgbClr val="243A5E"/>
    <a:srgbClr val="548ED5"/>
    <a:srgbClr val="595959"/>
    <a:srgbClr val="397465"/>
    <a:srgbClr val="1D497D"/>
    <a:srgbClr val="59FFFF"/>
    <a:srgbClr val="949D48"/>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0" y="30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7.xml.rels><?xml version="1.0" encoding="UTF-8" standalone="yes"?>
<Relationships xmlns="http://schemas.openxmlformats.org/package/2006/relationships"><Relationship Id="rId2" Type="http://schemas.microsoft.com/office/2011/relationships/chartColorStyle" Target="colors48.xml"/><Relationship Id="rId1" Type="http://schemas.microsoft.com/office/2011/relationships/chartStyle" Target="style48.xml"/></Relationships>
</file>

<file path=ppt/charts/_rels/chart48.xml.rels><?xml version="1.0" encoding="UTF-8" standalone="yes"?>
<Relationships xmlns="http://schemas.openxmlformats.org/package/2006/relationships"><Relationship Id="rId2" Type="http://schemas.microsoft.com/office/2011/relationships/chartColorStyle" Target="colors49.xml"/><Relationship Id="rId1" Type="http://schemas.microsoft.com/office/2011/relationships/chartStyle" Target="style4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0.xml"/><Relationship Id="rId1" Type="http://schemas.microsoft.com/office/2011/relationships/chartStyle" Target="style5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microsoft.com/office/2011/relationships/chartColorStyle" Target="colors51.xml"/><Relationship Id="rId1" Type="http://schemas.microsoft.com/office/2011/relationships/chartStyle" Target="style51.xml"/></Relationships>
</file>

<file path=ppt/charts/_rels/chart51.xml.rels><?xml version="1.0" encoding="UTF-8" standalone="yes"?>
<Relationships xmlns="http://schemas.openxmlformats.org/package/2006/relationships"><Relationship Id="rId2" Type="http://schemas.microsoft.com/office/2011/relationships/chartColorStyle" Target="colors52.xml"/><Relationship Id="rId1" Type="http://schemas.microsoft.com/office/2011/relationships/chartStyle" Target="style52.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3.xml"/><Relationship Id="rId1" Type="http://schemas.microsoft.com/office/2011/relationships/chartStyle" Target="style53.xml"/></Relationships>
</file>

<file path=ppt/charts/_rels/chart53.xml.rels><?xml version="1.0" encoding="UTF-8" standalone="yes"?>
<Relationships xmlns="http://schemas.openxmlformats.org/package/2006/relationships"><Relationship Id="rId2" Type="http://schemas.microsoft.com/office/2011/relationships/chartColorStyle" Target="colors54.xml"/><Relationship Id="rId1" Type="http://schemas.microsoft.com/office/2011/relationships/chartStyle" Target="style54.xml"/></Relationships>
</file>

<file path=ppt/charts/_rels/chart54.xml.rels><?xml version="1.0" encoding="UTF-8" standalone="yes"?>
<Relationships xmlns="http://schemas.openxmlformats.org/package/2006/relationships"><Relationship Id="rId2" Type="http://schemas.microsoft.com/office/2011/relationships/chartColorStyle" Target="colors55.xml"/><Relationship Id="rId1" Type="http://schemas.microsoft.com/office/2011/relationships/chartStyle" Target="style55.xml"/></Relationships>
</file>

<file path=ppt/charts/_rels/chart55.xml.rels><?xml version="1.0" encoding="UTF-8" standalone="yes"?>
<Relationships xmlns="http://schemas.openxmlformats.org/package/2006/relationships"><Relationship Id="rId2" Type="http://schemas.microsoft.com/office/2011/relationships/chartColorStyle" Target="colors56.xml"/><Relationship Id="rId1" Type="http://schemas.microsoft.com/office/2011/relationships/chartStyle" Target="style56.xml"/></Relationships>
</file>

<file path=ppt/charts/_rels/chart56.xml.rels><?xml version="1.0" encoding="UTF-8" standalone="yes"?>
<Relationships xmlns="http://schemas.openxmlformats.org/package/2006/relationships"><Relationship Id="rId2" Type="http://schemas.microsoft.com/office/2011/relationships/chartColorStyle" Target="colors57.xml"/><Relationship Id="rId1" Type="http://schemas.microsoft.com/office/2011/relationships/chartStyle" Target="style57.xml"/></Relationships>
</file>

<file path=ppt/charts/_rels/chart57.xml.rels><?xml version="1.0" encoding="UTF-8" standalone="yes"?>
<Relationships xmlns="http://schemas.openxmlformats.org/package/2006/relationships"><Relationship Id="rId2" Type="http://schemas.microsoft.com/office/2011/relationships/chartColorStyle" Target="colors58.xml"/><Relationship Id="rId1" Type="http://schemas.microsoft.com/office/2011/relationships/chartStyle" Target="style58.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9.xml"/><Relationship Id="rId1" Type="http://schemas.microsoft.com/office/2011/relationships/chartStyle" Target="style59.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60.xml"/><Relationship Id="rId1" Type="http://schemas.microsoft.com/office/2011/relationships/chartStyle" Target="style6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61.xml"/><Relationship Id="rId1" Type="http://schemas.microsoft.com/office/2011/relationships/chartStyle" Target="style61.xml"/></Relationships>
</file>

<file path=ppt/charts/_rels/chart61.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53.xlsx"/></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63.xml"/><Relationship Id="rId1" Type="http://schemas.microsoft.com/office/2011/relationships/chartStyle" Target="style6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64.xml"/><Relationship Id="rId1" Type="http://schemas.microsoft.com/office/2011/relationships/chartStyle" Target="style64.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65.xml"/><Relationship Id="rId1" Type="http://schemas.microsoft.com/office/2011/relationships/chartStyle" Target="style65.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66.xml"/><Relationship Id="rId1" Type="http://schemas.microsoft.com/office/2011/relationships/chartStyle" Target="style66.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7.xml"/><Relationship Id="rId1" Type="http://schemas.microsoft.com/office/2011/relationships/chartStyle" Target="style67.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68.xml"/><Relationship Id="rId1" Type="http://schemas.microsoft.com/office/2011/relationships/chartStyle" Target="style68.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3.xml"/><Relationship Id="rId2" Type="http://schemas.microsoft.com/office/2011/relationships/chartColorStyle" Target="colors69.xml"/><Relationship Id="rId1" Type="http://schemas.microsoft.com/office/2011/relationships/chartStyle" Target="style6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70.xml"/><Relationship Id="rId1" Type="http://schemas.microsoft.com/office/2011/relationships/chartStyle" Target="style7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71.xml"/><Relationship Id="rId1" Type="http://schemas.microsoft.com/office/2011/relationships/chartStyle" Target="style71.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72.xml"/><Relationship Id="rId1" Type="http://schemas.microsoft.com/office/2011/relationships/chartStyle" Target="style72.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73.xml"/><Relationship Id="rId1" Type="http://schemas.microsoft.com/office/2011/relationships/chartStyle" Target="style73.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7.xlsx"/></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solidFill>
                <a:latin typeface="+mj-lt"/>
                <a:ea typeface="+mn-ea"/>
                <a:cs typeface="+mn-cs"/>
              </a:defRPr>
            </a:pPr>
            <a:r>
              <a:rPr lang="en-US" sz="1800" baseline="0">
                <a:solidFill>
                  <a:schemeClr val="tx1"/>
                </a:solidFill>
                <a:latin typeface="+mj-lt"/>
              </a:rPr>
              <a:t>Online civility has deteriorated since 2020</a:t>
            </a:r>
          </a:p>
        </c:rich>
      </c:tx>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2.6527772829301313E-2"/>
          <c:y val="0.2151915112087362"/>
          <c:w val="0.92208697046353372"/>
          <c:h val="0.61321919832474514"/>
        </c:manualLayout>
      </c:layout>
      <c:lineChart>
        <c:grouping val="standard"/>
        <c:varyColors val="0"/>
        <c:ser>
          <c:idx val="0"/>
          <c:order val="0"/>
          <c:tx>
            <c:strRef>
              <c:f>Sheet1!$B$1</c:f>
              <c:strCache>
                <c:ptCount val="1"/>
                <c:pt idx="0">
                  <c:v>Good</c:v>
                </c:pt>
              </c:strCache>
            </c:strRef>
          </c:tx>
          <c:spPr>
            <a:ln w="50800" cap="rnd">
              <a:solidFill>
                <a:schemeClr val="accent2">
                  <a:lumMod val="50000"/>
                </a:schemeClr>
              </a:solidFill>
              <a:round/>
            </a:ln>
            <a:effectLst/>
          </c:spPr>
          <c:marker>
            <c:symbol val="circle"/>
            <c:size val="7"/>
            <c:spPr>
              <a:solidFill>
                <a:schemeClr val="bg1"/>
              </a:solidFill>
              <a:ln w="15875">
                <a:solidFill>
                  <a:schemeClr val="accent2">
                    <a:lumMod val="5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91-4874-A902-9D3525214806}"/>
                </c:ext>
              </c:extLst>
            </c:dLbl>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91-4874-A902-9D3525214806}"/>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0%</c:formatCode>
                <c:ptCount val="3"/>
                <c:pt idx="0">
                  <c:v>0.37</c:v>
                </c:pt>
                <c:pt idx="1">
                  <c:v>0.33</c:v>
                </c:pt>
                <c:pt idx="2">
                  <c:v>0.28699999999999998</c:v>
                </c:pt>
              </c:numCache>
            </c:numRef>
          </c:val>
          <c:smooth val="0"/>
          <c:extLst>
            <c:ext xmlns:c16="http://schemas.microsoft.com/office/drawing/2014/chart" uri="{C3380CC4-5D6E-409C-BE32-E72D297353CC}">
              <c16:uniqueId val="{00000000-C71B-4615-803B-DFD355926166}"/>
            </c:ext>
          </c:extLst>
        </c:ser>
        <c:ser>
          <c:idx val="1"/>
          <c:order val="1"/>
          <c:tx>
            <c:strRef>
              <c:f>Sheet1!$C$1</c:f>
              <c:strCache>
                <c:ptCount val="1"/>
                <c:pt idx="0">
                  <c:v>Neutral</c:v>
                </c:pt>
              </c:strCache>
            </c:strRef>
          </c:tx>
          <c:spPr>
            <a:ln w="50800" cap="rnd">
              <a:solidFill>
                <a:schemeClr val="accent2"/>
              </a:solidFill>
              <a:round/>
            </a:ln>
            <a:effectLst/>
          </c:spPr>
          <c:marker>
            <c:symbol val="circle"/>
            <c:size val="7"/>
            <c:spPr>
              <a:solidFill>
                <a:schemeClr val="bg1"/>
              </a:solidFill>
              <a:ln w="1587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91-4874-A902-9D3525214806}"/>
                </c:ext>
              </c:extLst>
            </c:dLbl>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91-4874-A902-9D3525214806}"/>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0%</c:formatCode>
                <c:ptCount val="3"/>
                <c:pt idx="0">
                  <c:v>0.42</c:v>
                </c:pt>
                <c:pt idx="1">
                  <c:v>0.41</c:v>
                </c:pt>
                <c:pt idx="2">
                  <c:v>0.373</c:v>
                </c:pt>
              </c:numCache>
            </c:numRef>
          </c:val>
          <c:smooth val="0"/>
          <c:extLst>
            <c:ext xmlns:c16="http://schemas.microsoft.com/office/drawing/2014/chart" uri="{C3380CC4-5D6E-409C-BE32-E72D297353CC}">
              <c16:uniqueId val="{00000001-C71B-4615-803B-DFD355926166}"/>
            </c:ext>
          </c:extLst>
        </c:ser>
        <c:ser>
          <c:idx val="2"/>
          <c:order val="2"/>
          <c:tx>
            <c:strRef>
              <c:f>Sheet1!$D$1</c:f>
              <c:strCache>
                <c:ptCount val="1"/>
                <c:pt idx="0">
                  <c:v>Bad</c:v>
                </c:pt>
              </c:strCache>
            </c:strRef>
          </c:tx>
          <c:spPr>
            <a:ln w="50800" cap="rnd">
              <a:solidFill>
                <a:schemeClr val="accent1"/>
              </a:solidFill>
              <a:round/>
            </a:ln>
            <a:effectLst/>
          </c:spPr>
          <c:marker>
            <c:symbol val="circle"/>
            <c:size val="7"/>
            <c:spPr>
              <a:solidFill>
                <a:schemeClr val="bg1"/>
              </a:solidFill>
              <a:ln w="1587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91-4874-A902-9D3525214806}"/>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91-4874-A902-9D3525214806}"/>
                </c:ext>
              </c:extLst>
            </c:dLbl>
            <c:dLbl>
              <c:idx val="2"/>
              <c:layout>
                <c:manualLayout>
                  <c:x val="0"/>
                  <c:y val="6.11292988156559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91-4874-A902-9D3525214806}"/>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2020</c:v>
                </c:pt>
                <c:pt idx="1">
                  <c:v>2021</c:v>
                </c:pt>
                <c:pt idx="2">
                  <c:v>2022</c:v>
                </c:pt>
              </c:numCache>
            </c:numRef>
          </c:cat>
          <c:val>
            <c:numRef>
              <c:f>Sheet1!$D$2:$D$4</c:f>
              <c:numCache>
                <c:formatCode>0%</c:formatCode>
                <c:ptCount val="3"/>
                <c:pt idx="0">
                  <c:v>0.22</c:v>
                </c:pt>
                <c:pt idx="1">
                  <c:v>0.27</c:v>
                </c:pt>
                <c:pt idx="2">
                  <c:v>0.34</c:v>
                </c:pt>
              </c:numCache>
            </c:numRef>
          </c:val>
          <c:smooth val="0"/>
          <c:extLst>
            <c:ext xmlns:c16="http://schemas.microsoft.com/office/drawing/2014/chart" uri="{C3380CC4-5D6E-409C-BE32-E72D297353CC}">
              <c16:uniqueId val="{00000002-C71B-4615-803B-DFD355926166}"/>
            </c:ext>
          </c:extLst>
        </c:ser>
        <c:dLbls>
          <c:dLblPos val="ctr"/>
          <c:showLegendKey val="0"/>
          <c:showVal val="1"/>
          <c:showCatName val="0"/>
          <c:showSerName val="0"/>
          <c:showPercent val="0"/>
          <c:showBubbleSize val="0"/>
        </c:dLbls>
        <c:marker val="1"/>
        <c:smooth val="0"/>
        <c:axId val="398253327"/>
        <c:axId val="398229615"/>
      </c:lineChart>
      <c:catAx>
        <c:axId val="398253327"/>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8229615"/>
        <c:crosses val="autoZero"/>
        <c:auto val="1"/>
        <c:lblAlgn val="ctr"/>
        <c:lblOffset val="100"/>
        <c:noMultiLvlLbl val="0"/>
      </c:catAx>
      <c:valAx>
        <c:axId val="398229615"/>
        <c:scaling>
          <c:orientation val="minMax"/>
          <c:max val="0.5"/>
          <c:min val="0"/>
        </c:scaling>
        <c:delete val="1"/>
        <c:axPos val="l"/>
        <c:numFmt formatCode="0%" sourceLinked="1"/>
        <c:majorTickMark val="out"/>
        <c:minorTickMark val="none"/>
        <c:tickLblPos val="nextTo"/>
        <c:crossAx val="398253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IN" sz="1400">
                <a:latin typeface="+mj-lt"/>
              </a:rPr>
              <a:t>Risks experienced</a:t>
            </a:r>
          </a:p>
        </c:rich>
      </c:tx>
      <c:layout>
        <c:manualLayout>
          <c:xMode val="edge"/>
          <c:yMode val="edge"/>
          <c:x val="0.39404761904761904"/>
          <c:y val="0.1460170984164971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43793590684579847"/>
          <c:y val="0.23312191366418455"/>
          <c:w val="0.52230356320451421"/>
          <c:h val="0.69287154665749995"/>
        </c:manualLayout>
      </c:layout>
      <c:barChart>
        <c:barDir val="bar"/>
        <c:grouping val="clustered"/>
        <c:varyColors val="0"/>
        <c:ser>
          <c:idx val="1"/>
          <c:order val="1"/>
          <c:tx>
            <c:strRef>
              <c:f>Sheet1!$C$1</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en-US"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Misinformation or disinformation</c:v>
                </c:pt>
                <c:pt idx="1">
                  <c:v>Personal Risk</c:v>
                </c:pt>
                <c:pt idx="2">
                  <c:v>Violent content </c:v>
                </c:pt>
                <c:pt idx="3">
                  <c:v>Sexual Risks</c:v>
                </c:pt>
                <c:pt idx="4">
                  <c:v>Suicide and self-harm content</c:v>
                </c:pt>
              </c:strCache>
            </c:strRef>
          </c:cat>
          <c:val>
            <c:numRef>
              <c:f>Sheet1!$C$2:$C$6</c:f>
              <c:numCache>
                <c:formatCode>0%</c:formatCode>
                <c:ptCount val="5"/>
                <c:pt idx="0">
                  <c:v>0.52600000000000002</c:v>
                </c:pt>
                <c:pt idx="1">
                  <c:v>0.496</c:v>
                </c:pt>
                <c:pt idx="2">
                  <c:v>0.37</c:v>
                </c:pt>
                <c:pt idx="3">
                  <c:v>0.24399999999999999</c:v>
                </c:pt>
                <c:pt idx="4">
                  <c:v>0.161</c:v>
                </c:pt>
              </c:numCache>
            </c:numRef>
          </c:val>
          <c:extLst xmlns:c15="http://schemas.microsoft.com/office/drawing/2012/chart">
            <c:ext xmlns:c16="http://schemas.microsoft.com/office/drawing/2014/chart" uri="{C3380CC4-5D6E-409C-BE32-E72D297353CC}">
              <c16:uniqueId val="{00000000-8737-4682-A45E-CFF20938DCDF}"/>
            </c:ext>
          </c:extLst>
        </c:ser>
        <c:ser>
          <c:idx val="2"/>
          <c:order val="2"/>
          <c:tx>
            <c:strRef>
              <c:f>Sheet1!$D$1</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Misinformation or disinformation</c:v>
                </c:pt>
                <c:pt idx="1">
                  <c:v>Personal Risk</c:v>
                </c:pt>
                <c:pt idx="2">
                  <c:v>Violent content </c:v>
                </c:pt>
                <c:pt idx="3">
                  <c:v>Sexual Risks</c:v>
                </c:pt>
                <c:pt idx="4">
                  <c:v>Suicide and self-harm content</c:v>
                </c:pt>
              </c:strCache>
            </c:strRef>
          </c:cat>
          <c:val>
            <c:numRef>
              <c:f>Sheet1!$D$2:$D$6</c:f>
              <c:numCache>
                <c:formatCode>0%</c:formatCode>
                <c:ptCount val="5"/>
                <c:pt idx="0">
                  <c:v>0.52</c:v>
                </c:pt>
                <c:pt idx="1">
                  <c:v>0.51</c:v>
                </c:pt>
                <c:pt idx="2">
                  <c:v>0.34899999999999998</c:v>
                </c:pt>
                <c:pt idx="3">
                  <c:v>0.28499999999999998</c:v>
                </c:pt>
                <c:pt idx="4">
                  <c:v>0.20399999999999999</c:v>
                </c:pt>
              </c:numCache>
            </c:numRef>
          </c:val>
          <c:extLst xmlns:c15="http://schemas.microsoft.com/office/drawing/2012/chart">
            <c:ext xmlns:c16="http://schemas.microsoft.com/office/drawing/2014/chart" uri="{C3380CC4-5D6E-409C-BE32-E72D297353CC}">
              <c16:uniqueId val="{00000001-8737-4682-A45E-CFF20938DCDF}"/>
            </c:ext>
          </c:extLst>
        </c:ser>
        <c:dLbls>
          <c:dLblPos val="ctr"/>
          <c:showLegendKey val="0"/>
          <c:showVal val="1"/>
          <c:showCatName val="0"/>
          <c:showSerName val="0"/>
          <c:showPercent val="0"/>
          <c:showBubbleSize val="0"/>
        </c:dLbls>
        <c:gapWidth val="100"/>
        <c:axId val="1333145936"/>
        <c:axId val="13331421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Teens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Misinformation or disinformation</c:v>
                      </c:pt>
                      <c:pt idx="1">
                        <c:v>Personal Risk</c:v>
                      </c:pt>
                      <c:pt idx="2">
                        <c:v>Violent content </c:v>
                      </c:pt>
                      <c:pt idx="3">
                        <c:v>Sexual Risks</c:v>
                      </c:pt>
                      <c:pt idx="4">
                        <c:v>Suicide and self-harm content</c:v>
                      </c:pt>
                    </c:strCache>
                  </c:strRef>
                </c:cat>
                <c:val>
                  <c:numRef>
                    <c:extLst>
                      <c:ext uri="{02D57815-91ED-43cb-92C2-25804820EDAC}">
                        <c15:formulaRef>
                          <c15:sqref>Sheet1!$B$2:$B$6</c15:sqref>
                        </c15:formulaRef>
                      </c:ext>
                    </c:extLst>
                    <c:numCache>
                      <c:formatCode>0%</c:formatCode>
                      <c:ptCount val="5"/>
                      <c:pt idx="0">
                        <c:v>0.55500000000000005</c:v>
                      </c:pt>
                      <c:pt idx="1">
                        <c:v>0.48599999999999999</c:v>
                      </c:pt>
                      <c:pt idx="2">
                        <c:v>0.39</c:v>
                      </c:pt>
                      <c:pt idx="3">
                        <c:v>0.36799999999999999</c:v>
                      </c:pt>
                      <c:pt idx="4">
                        <c:v>0.36599999999999999</c:v>
                      </c:pt>
                    </c:numCache>
                  </c:numRef>
                </c:val>
                <c:extLst>
                  <c:ext xmlns:c16="http://schemas.microsoft.com/office/drawing/2014/chart" uri="{C3380CC4-5D6E-409C-BE32-E72D297353CC}">
                    <c16:uniqueId val="{00000002-8737-4682-A45E-CFF20938DCDF}"/>
                  </c:ext>
                </c:extLst>
              </c15:ser>
            </c15:filteredBarSeries>
          </c:ext>
        </c:extLst>
      </c:barChart>
      <c:catAx>
        <c:axId val="1333145936"/>
        <c:scaling>
          <c:orientation val="maxMin"/>
        </c:scaling>
        <c:delete val="0"/>
        <c:axPos val="l"/>
        <c:numFmt formatCode="General" sourceLinked="1"/>
        <c:majorTickMark val="out"/>
        <c:minorTickMark val="none"/>
        <c:tickLblPos val="nextTo"/>
        <c:spPr>
          <a:solidFill>
            <a:schemeClr val="bg1"/>
          </a:solid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legend>
      <c:legendPos val="b"/>
      <c:layout>
        <c:manualLayout>
          <c:xMode val="edge"/>
          <c:yMode val="edge"/>
          <c:x val="0.37307322849550112"/>
          <c:y val="0.94024841448699825"/>
          <c:w val="0.25385354300899782"/>
          <c:h val="5.97515855130016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r>
              <a:rPr lang="en-US" sz="1400">
                <a:latin typeface="+mj-lt"/>
              </a:rPr>
              <a:t>Risks worry about</a:t>
            </a:r>
          </a:p>
        </c:rich>
      </c:tx>
      <c:layout>
        <c:manualLayout>
          <c:xMode val="edge"/>
          <c:yMode val="edge"/>
          <c:x val="0.35620143070351495"/>
          <c:y val="0.1473899333106038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46807439511237564"/>
          <c:y val="0.23680815997672222"/>
          <c:w val="0.5036295095466008"/>
          <c:h val="0.67902350733777928"/>
        </c:manualLayout>
      </c:layout>
      <c:barChart>
        <c:barDir val="bar"/>
        <c:grouping val="clustered"/>
        <c:varyColors val="0"/>
        <c:ser>
          <c:idx val="1"/>
          <c:order val="1"/>
          <c:tx>
            <c:strRef>
              <c:f>Sheet1!$C$1</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en-US"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Misinformation or disinformation</c:v>
                </c:pt>
                <c:pt idx="1">
                  <c:v>Personal Risk</c:v>
                </c:pt>
                <c:pt idx="2">
                  <c:v>Violent content </c:v>
                </c:pt>
                <c:pt idx="3">
                  <c:v>Sexual Risks</c:v>
                </c:pt>
                <c:pt idx="4">
                  <c:v>Suicide and self-harm content</c:v>
                </c:pt>
              </c:strCache>
            </c:strRef>
          </c:cat>
          <c:val>
            <c:numRef>
              <c:f>Sheet1!$C$2:$C$6</c:f>
              <c:numCache>
                <c:formatCode>0%</c:formatCode>
                <c:ptCount val="5"/>
                <c:pt idx="0">
                  <c:v>0.31</c:v>
                </c:pt>
                <c:pt idx="1">
                  <c:v>0.67200000000000004</c:v>
                </c:pt>
                <c:pt idx="2">
                  <c:v>0.29499999999999998</c:v>
                </c:pt>
                <c:pt idx="3">
                  <c:v>0.48499999999999999</c:v>
                </c:pt>
                <c:pt idx="4">
                  <c:v>0.19400000000000001</c:v>
                </c:pt>
              </c:numCache>
            </c:numRef>
          </c:val>
          <c:extLst xmlns:c15="http://schemas.microsoft.com/office/drawing/2012/chart">
            <c:ext xmlns:c16="http://schemas.microsoft.com/office/drawing/2014/chart" uri="{C3380CC4-5D6E-409C-BE32-E72D297353CC}">
              <c16:uniqueId val="{00000000-56DF-4CB8-B500-60FAFE159C3F}"/>
            </c:ext>
          </c:extLst>
        </c:ser>
        <c:ser>
          <c:idx val="2"/>
          <c:order val="2"/>
          <c:tx>
            <c:strRef>
              <c:f>Sheet1!$D$1</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Misinformation or disinformation</c:v>
                </c:pt>
                <c:pt idx="1">
                  <c:v>Personal Risk</c:v>
                </c:pt>
                <c:pt idx="2">
                  <c:v>Violent content </c:v>
                </c:pt>
                <c:pt idx="3">
                  <c:v>Sexual Risks</c:v>
                </c:pt>
                <c:pt idx="4">
                  <c:v>Suicide and self-harm content</c:v>
                </c:pt>
              </c:strCache>
            </c:strRef>
          </c:cat>
          <c:val>
            <c:numRef>
              <c:f>Sheet1!$D$2:$D$6</c:f>
              <c:numCache>
                <c:formatCode>0%</c:formatCode>
                <c:ptCount val="5"/>
                <c:pt idx="0">
                  <c:v>0.26400000000000001</c:v>
                </c:pt>
                <c:pt idx="1">
                  <c:v>0.7</c:v>
                </c:pt>
                <c:pt idx="2">
                  <c:v>0.23300000000000001</c:v>
                </c:pt>
                <c:pt idx="3">
                  <c:v>0.628</c:v>
                </c:pt>
                <c:pt idx="4">
                  <c:v>0.22600000000000001</c:v>
                </c:pt>
              </c:numCache>
            </c:numRef>
          </c:val>
          <c:extLst xmlns:c15="http://schemas.microsoft.com/office/drawing/2012/chart">
            <c:ext xmlns:c16="http://schemas.microsoft.com/office/drawing/2014/chart" uri="{C3380CC4-5D6E-409C-BE32-E72D297353CC}">
              <c16:uniqueId val="{00000001-56DF-4CB8-B500-60FAFE159C3F}"/>
            </c:ext>
          </c:extLst>
        </c:ser>
        <c:dLbls>
          <c:dLblPos val="ctr"/>
          <c:showLegendKey val="0"/>
          <c:showVal val="1"/>
          <c:showCatName val="0"/>
          <c:showSerName val="0"/>
          <c:showPercent val="0"/>
          <c:showBubbleSize val="0"/>
        </c:dLbls>
        <c:gapWidth val="100"/>
        <c:axId val="1333145936"/>
        <c:axId val="13331421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Teens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Misinformation or disinformation</c:v>
                      </c:pt>
                      <c:pt idx="1">
                        <c:v>Personal Risk</c:v>
                      </c:pt>
                      <c:pt idx="2">
                        <c:v>Violent content </c:v>
                      </c:pt>
                      <c:pt idx="3">
                        <c:v>Sexual Risks</c:v>
                      </c:pt>
                      <c:pt idx="4">
                        <c:v>Suicide and self-harm content</c:v>
                      </c:pt>
                    </c:strCache>
                  </c:strRef>
                </c:cat>
                <c:val>
                  <c:numRef>
                    <c:extLst>
                      <c:ext uri="{02D57815-91ED-43cb-92C2-25804820EDAC}">
                        <c15:formulaRef>
                          <c15:sqref>Sheet1!$B$2:$B$6</c15:sqref>
                        </c15:formulaRef>
                      </c:ext>
                    </c:extLst>
                    <c:numCache>
                      <c:formatCode>0%</c:formatCode>
                      <c:ptCount val="5"/>
                      <c:pt idx="0">
                        <c:v>0.55500000000000005</c:v>
                      </c:pt>
                      <c:pt idx="1">
                        <c:v>0.48599999999999999</c:v>
                      </c:pt>
                      <c:pt idx="2">
                        <c:v>0.39</c:v>
                      </c:pt>
                      <c:pt idx="3">
                        <c:v>0.36799999999999999</c:v>
                      </c:pt>
                      <c:pt idx="4">
                        <c:v>0.36599999999999999</c:v>
                      </c:pt>
                    </c:numCache>
                  </c:numRef>
                </c:val>
                <c:extLst>
                  <c:ext xmlns:c16="http://schemas.microsoft.com/office/drawing/2014/chart" uri="{C3380CC4-5D6E-409C-BE32-E72D297353CC}">
                    <c16:uniqueId val="{00000002-56DF-4CB8-B500-60FAFE159C3F}"/>
                  </c:ext>
                </c:extLst>
              </c15:ser>
            </c15:filteredBarSeries>
          </c:ext>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legend>
      <c:legendPos val="b"/>
      <c:layout>
        <c:manualLayout>
          <c:xMode val="edge"/>
          <c:yMode val="edge"/>
          <c:x val="0.37307322849550112"/>
          <c:y val="0.94024841448699825"/>
          <c:w val="0.25385354300899782"/>
          <c:h val="5.97515855130016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0" i="0" u="none" strike="noStrike" kern="1200" spc="0" baseline="0">
                <a:solidFill>
                  <a:schemeClr val="tx1"/>
                </a:solidFill>
                <a:latin typeface="+mj-lt"/>
                <a:ea typeface="+mn-ea"/>
                <a:cs typeface="+mn-cs"/>
              </a:defRPr>
            </a:pPr>
            <a:r>
              <a:rPr lang="en-US" sz="1600">
                <a:solidFill>
                  <a:schemeClr val="tx1"/>
                </a:solidFill>
                <a:latin typeface="+mj-lt"/>
              </a:rPr>
              <a:t>All risks were higher for LGBQT+</a:t>
            </a:r>
          </a:p>
        </c:rich>
      </c:tx>
      <c:layout>
        <c:manualLayout>
          <c:xMode val="edge"/>
          <c:yMode val="edge"/>
          <c:x val="0.34731590295876447"/>
          <c:y val="2.0333957228241464E-2"/>
        </c:manualLayout>
      </c:layout>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53886901161155754"/>
          <c:y val="0.13583993351871385"/>
          <c:w val="0.39278987667903609"/>
          <c:h val="0.83333550675999613"/>
        </c:manualLayout>
      </c:layout>
      <c:barChart>
        <c:barDir val="bar"/>
        <c:grouping val="clustered"/>
        <c:varyColors val="0"/>
        <c:ser>
          <c:idx val="0"/>
          <c:order val="0"/>
          <c:tx>
            <c:strRef>
              <c:f>Sheet1!$C$1</c:f>
              <c:strCache>
                <c:ptCount val="1"/>
                <c:pt idx="0">
                  <c:v>LGBQT+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Any Risk</c:v>
                </c:pt>
                <c:pt idx="1">
                  <c:v>Misinformation or disinformation</c:v>
                </c:pt>
                <c:pt idx="2">
                  <c:v>Hate speech</c:v>
                </c:pt>
                <c:pt idx="3">
                  <c:v>Real-world graphic violence and gore</c:v>
                </c:pt>
                <c:pt idx="4">
                  <c:v>Cyberbullying, harassment, or abuse</c:v>
                </c:pt>
                <c:pt idx="5">
                  <c:v>Sexual solicitation</c:v>
                </c:pt>
                <c:pt idx="6">
                  <c:v>Threats of violence towards me or other people</c:v>
                </c:pt>
                <c:pt idx="7">
                  <c:v>Suicide and self-harm content</c:v>
                </c:pt>
                <c:pt idx="8">
                  <c:v>Terrorist and violent extremist content</c:v>
                </c:pt>
                <c:pt idx="9">
                  <c:v>Release of intimate images without your consent</c:v>
                </c:pt>
                <c:pt idx="10">
                  <c:v>Child sexual exploitation and abuse</c:v>
                </c:pt>
              </c:strCache>
            </c:strRef>
          </c:cat>
          <c:val>
            <c:numRef>
              <c:f>Sheet1!$C$2:$C$12</c:f>
              <c:numCache>
                <c:formatCode>0%</c:formatCode>
                <c:ptCount val="11"/>
                <c:pt idx="0">
                  <c:v>0.8</c:v>
                </c:pt>
                <c:pt idx="1">
                  <c:v>0.56999999999999995</c:v>
                </c:pt>
                <c:pt idx="2">
                  <c:v>0.49</c:v>
                </c:pt>
                <c:pt idx="3">
                  <c:v>0.38</c:v>
                </c:pt>
                <c:pt idx="4">
                  <c:v>0.33</c:v>
                </c:pt>
                <c:pt idx="5">
                  <c:v>0.31</c:v>
                </c:pt>
                <c:pt idx="6">
                  <c:v>0.28000000000000003</c:v>
                </c:pt>
                <c:pt idx="7">
                  <c:v>0.28999999999999998</c:v>
                </c:pt>
                <c:pt idx="8">
                  <c:v>0.21</c:v>
                </c:pt>
                <c:pt idx="9">
                  <c:v>0.19</c:v>
                </c:pt>
                <c:pt idx="10">
                  <c:v>0.18</c:v>
                </c:pt>
              </c:numCache>
            </c:numRef>
          </c:val>
          <c:extLst>
            <c:ext xmlns:c16="http://schemas.microsoft.com/office/drawing/2014/chart" uri="{C3380CC4-5D6E-409C-BE32-E72D297353CC}">
              <c16:uniqueId val="{00000000-8EB8-43B1-AD3B-CD9A4FBD878F}"/>
            </c:ext>
          </c:extLst>
        </c:ser>
        <c:ser>
          <c:idx val="1"/>
          <c:order val="1"/>
          <c:tx>
            <c:strRef>
              <c:f>Sheet1!$D$1</c:f>
              <c:strCache>
                <c:ptCount val="1"/>
                <c:pt idx="0">
                  <c:v>Non-LGBQT+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Any Risk</c:v>
                </c:pt>
                <c:pt idx="1">
                  <c:v>Misinformation or disinformation</c:v>
                </c:pt>
                <c:pt idx="2">
                  <c:v>Hate speech</c:v>
                </c:pt>
                <c:pt idx="3">
                  <c:v>Real-world graphic violence and gore</c:v>
                </c:pt>
                <c:pt idx="4">
                  <c:v>Cyberbullying, harassment, or abuse</c:v>
                </c:pt>
                <c:pt idx="5">
                  <c:v>Sexual solicitation</c:v>
                </c:pt>
                <c:pt idx="6">
                  <c:v>Threats of violence towards me or other people</c:v>
                </c:pt>
                <c:pt idx="7">
                  <c:v>Suicide and self-harm content</c:v>
                </c:pt>
                <c:pt idx="8">
                  <c:v>Terrorist and violent extremist content</c:v>
                </c:pt>
                <c:pt idx="9">
                  <c:v>Release of intimate images without your consent</c:v>
                </c:pt>
                <c:pt idx="10">
                  <c:v>Child sexual exploitation and abuse</c:v>
                </c:pt>
              </c:strCache>
            </c:strRef>
          </c:cat>
          <c:val>
            <c:numRef>
              <c:f>Sheet1!$D$2:$D$12</c:f>
              <c:numCache>
                <c:formatCode>0%</c:formatCode>
                <c:ptCount val="11"/>
                <c:pt idx="0">
                  <c:v>0.67800000000000005</c:v>
                </c:pt>
                <c:pt idx="1">
                  <c:v>0.5</c:v>
                </c:pt>
                <c:pt idx="2">
                  <c:v>0.33</c:v>
                </c:pt>
                <c:pt idx="3">
                  <c:v>0.27</c:v>
                </c:pt>
                <c:pt idx="4">
                  <c:v>0.18</c:v>
                </c:pt>
                <c:pt idx="5">
                  <c:v>0.13</c:v>
                </c:pt>
                <c:pt idx="6">
                  <c:v>0.14000000000000001</c:v>
                </c:pt>
                <c:pt idx="7">
                  <c:v>0.13</c:v>
                </c:pt>
                <c:pt idx="8">
                  <c:v>0.11</c:v>
                </c:pt>
                <c:pt idx="9">
                  <c:v>0.1</c:v>
                </c:pt>
                <c:pt idx="10">
                  <c:v>7.0000000000000007E-2</c:v>
                </c:pt>
              </c:numCache>
            </c:numRef>
          </c:val>
          <c:extLst>
            <c:ext xmlns:c16="http://schemas.microsoft.com/office/drawing/2014/chart" uri="{C3380CC4-5D6E-409C-BE32-E72D297353CC}">
              <c16:uniqueId val="{00000001-8EB8-43B1-AD3B-CD9A4FBD878F}"/>
            </c:ext>
          </c:extLst>
        </c:ser>
        <c:dLbls>
          <c:dLblPos val="outEnd"/>
          <c:showLegendKey val="0"/>
          <c:showVal val="1"/>
          <c:showCatName val="0"/>
          <c:showSerName val="0"/>
          <c:showPercent val="0"/>
          <c:showBubbleSize val="0"/>
        </c:dLbls>
        <c:gapWidth val="50"/>
        <c:axId val="1953885264"/>
        <c:axId val="1953877776"/>
      </c:barChart>
      <c:catAx>
        <c:axId val="1953885264"/>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3877776"/>
        <c:crosses val="autoZero"/>
        <c:auto val="1"/>
        <c:lblAlgn val="ctr"/>
        <c:lblOffset val="100"/>
        <c:noMultiLvlLbl val="0"/>
      </c:catAx>
      <c:valAx>
        <c:axId val="1953877776"/>
        <c:scaling>
          <c:orientation val="minMax"/>
        </c:scaling>
        <c:delete val="1"/>
        <c:axPos val="t"/>
        <c:numFmt formatCode="0%" sourceLinked="1"/>
        <c:majorTickMark val="none"/>
        <c:minorTickMark val="none"/>
        <c:tickLblPos val="nextTo"/>
        <c:crossAx val="1953885264"/>
        <c:crosses val="autoZero"/>
        <c:crossBetween val="between"/>
      </c:valAx>
      <c:spPr>
        <a:noFill/>
        <a:ln>
          <a:noFill/>
        </a:ln>
        <a:effectLst/>
      </c:spPr>
    </c:plotArea>
    <c:legend>
      <c:legendPos val="r"/>
      <c:layout>
        <c:manualLayout>
          <c:xMode val="edge"/>
          <c:yMode val="edge"/>
          <c:x val="0.72070059844140588"/>
          <c:y val="0.74555098031341605"/>
          <c:w val="0.20557377623367779"/>
          <c:h val="0.1180050104031113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36897226082033"/>
          <c:y val="3.2096171802054152E-2"/>
          <c:w val="0.50163102773917967"/>
          <c:h val="0.9358076563958917"/>
        </c:manualLayout>
      </c:layout>
      <c:barChart>
        <c:barDir val="bar"/>
        <c:grouping val="percentStacked"/>
        <c:varyColors val="0"/>
        <c:ser>
          <c:idx val="0"/>
          <c:order val="0"/>
          <c:tx>
            <c:strRef>
              <c:f>Sheet1!$A$2</c:f>
              <c:strCache>
                <c:ptCount val="1"/>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Safe Search features</c:v>
                </c:pt>
                <c:pt idx="1">
                  <c:v>Child accounts</c:v>
                </c:pt>
                <c:pt idx="2">
                  <c:v>Content filters</c:v>
                </c:pt>
                <c:pt idx="3">
                  <c:v>Tools to report content or users of concern</c:v>
                </c:pt>
                <c:pt idx="4">
                  <c:v>Filter out messages from unknown senders</c:v>
                </c:pt>
                <c:pt idx="5">
                  <c:v>Parental controls tools</c:v>
                </c:pt>
                <c:pt idx="6">
                  <c:v>Reviewing friend or follow requests</c:v>
                </c:pt>
                <c:pt idx="7">
                  <c:v>Private accounts, restricted to those you approve</c:v>
                </c:pt>
              </c:strCache>
            </c:strRef>
          </c:cat>
          <c:val>
            <c:numRef>
              <c:f>Sheet1!$B$2:$I$2</c:f>
              <c:numCache>
                <c:formatCode>0%</c:formatCode>
                <c:ptCount val="8"/>
                <c:pt idx="0">
                  <c:v>0.36</c:v>
                </c:pt>
                <c:pt idx="1">
                  <c:v>0.37</c:v>
                </c:pt>
                <c:pt idx="2">
                  <c:v>0.42</c:v>
                </c:pt>
                <c:pt idx="3">
                  <c:v>0.42</c:v>
                </c:pt>
                <c:pt idx="4">
                  <c:v>0.49</c:v>
                </c:pt>
                <c:pt idx="5">
                  <c:v>0.53</c:v>
                </c:pt>
                <c:pt idx="6">
                  <c:v>0.64</c:v>
                </c:pt>
                <c:pt idx="7">
                  <c:v>0.66</c:v>
                </c:pt>
              </c:numCache>
            </c:numRef>
          </c:val>
          <c:extLst>
            <c:ext xmlns:c16="http://schemas.microsoft.com/office/drawing/2014/chart" uri="{C3380CC4-5D6E-409C-BE32-E72D297353CC}">
              <c16:uniqueId val="{00000000-E745-4F55-B172-2EEED843E88E}"/>
            </c:ext>
          </c:extLst>
        </c:ser>
        <c:ser>
          <c:idx val="1"/>
          <c:order val="1"/>
          <c:tx>
            <c:strRef>
              <c:f>Sheet1!$A$3</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Safe Search features</c:v>
                </c:pt>
                <c:pt idx="1">
                  <c:v>Child accounts</c:v>
                </c:pt>
                <c:pt idx="2">
                  <c:v>Content filters</c:v>
                </c:pt>
                <c:pt idx="3">
                  <c:v>Tools to report content or users of concern</c:v>
                </c:pt>
                <c:pt idx="4">
                  <c:v>Filter out messages from unknown senders</c:v>
                </c:pt>
                <c:pt idx="5">
                  <c:v>Parental controls tools</c:v>
                </c:pt>
                <c:pt idx="6">
                  <c:v>Reviewing friend or follow requests</c:v>
                </c:pt>
                <c:pt idx="7">
                  <c:v>Private accounts, restricted to those you approve</c:v>
                </c:pt>
              </c:strCache>
            </c:strRef>
          </c:cat>
          <c:val>
            <c:numRef>
              <c:f>Sheet1!$B$3:$I$3</c:f>
              <c:numCache>
                <c:formatCode>0%</c:formatCode>
                <c:ptCount val="8"/>
                <c:pt idx="0">
                  <c:v>0.38</c:v>
                </c:pt>
                <c:pt idx="1">
                  <c:v>0.47</c:v>
                </c:pt>
                <c:pt idx="2">
                  <c:v>0.4</c:v>
                </c:pt>
                <c:pt idx="3">
                  <c:v>0.4</c:v>
                </c:pt>
                <c:pt idx="4">
                  <c:v>0.33</c:v>
                </c:pt>
                <c:pt idx="5">
                  <c:v>0.39</c:v>
                </c:pt>
                <c:pt idx="6">
                  <c:v>0.24</c:v>
                </c:pt>
                <c:pt idx="7">
                  <c:v>0.26</c:v>
                </c:pt>
              </c:numCache>
            </c:numRef>
          </c:val>
          <c:extLst>
            <c:ext xmlns:c16="http://schemas.microsoft.com/office/drawing/2014/chart" uri="{C3380CC4-5D6E-409C-BE32-E72D297353CC}">
              <c16:uniqueId val="{00000001-E745-4F55-B172-2EEED843E88E}"/>
            </c:ext>
          </c:extLst>
        </c:ser>
        <c:ser>
          <c:idx val="2"/>
          <c:order val="2"/>
          <c:tx>
            <c:strRef>
              <c:f>Sheet1!$A$4</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Safe Search features</c:v>
                </c:pt>
                <c:pt idx="1">
                  <c:v>Child accounts</c:v>
                </c:pt>
                <c:pt idx="2">
                  <c:v>Content filters</c:v>
                </c:pt>
                <c:pt idx="3">
                  <c:v>Tools to report content or users of concern</c:v>
                </c:pt>
                <c:pt idx="4">
                  <c:v>Filter out messages from unknown senders</c:v>
                </c:pt>
                <c:pt idx="5">
                  <c:v>Parental controls tools</c:v>
                </c:pt>
                <c:pt idx="6">
                  <c:v>Reviewing friend or follow requests</c:v>
                </c:pt>
                <c:pt idx="7">
                  <c:v>Private accounts, restricted to those you approve</c:v>
                </c:pt>
              </c:strCache>
            </c:strRef>
          </c:cat>
          <c:val>
            <c:numRef>
              <c:f>Sheet1!$B$4:$I$4</c:f>
              <c:numCache>
                <c:formatCode>0%</c:formatCode>
                <c:ptCount val="8"/>
                <c:pt idx="0">
                  <c:v>0.25</c:v>
                </c:pt>
                <c:pt idx="1">
                  <c:v>0.16</c:v>
                </c:pt>
                <c:pt idx="2">
                  <c:v>0.18</c:v>
                </c:pt>
                <c:pt idx="3">
                  <c:v>0.18</c:v>
                </c:pt>
                <c:pt idx="4">
                  <c:v>0.18</c:v>
                </c:pt>
                <c:pt idx="5">
                  <c:v>0.09</c:v>
                </c:pt>
                <c:pt idx="6">
                  <c:v>0.11</c:v>
                </c:pt>
                <c:pt idx="7">
                  <c:v>0.08</c:v>
                </c:pt>
              </c:numCache>
            </c:numRef>
          </c:val>
          <c:extLst>
            <c:ext xmlns:c16="http://schemas.microsoft.com/office/drawing/2014/chart" uri="{C3380CC4-5D6E-409C-BE32-E72D297353CC}">
              <c16:uniqueId val="{00000002-E745-4F55-B172-2EEED843E88E}"/>
            </c:ext>
          </c:extLst>
        </c:ser>
        <c:dLbls>
          <c:dLblPos val="ctr"/>
          <c:showLegendKey val="0"/>
          <c:showVal val="1"/>
          <c:showCatName val="0"/>
          <c:showSerName val="0"/>
          <c:showPercent val="0"/>
          <c:showBubbleSize val="0"/>
        </c:dLbls>
        <c:gapWidth val="63"/>
        <c:overlap val="100"/>
        <c:axId val="1333145936"/>
        <c:axId val="1333142192"/>
      </c:barChart>
      <c:dateAx>
        <c:axId val="1333145936"/>
        <c:scaling>
          <c:orientation val="minMax"/>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0" spcFirstLastPara="1" vertOverflow="ellipsis" wrap="square" anchor="ctr" anchorCtr="1"/>
          <a:lstStyle/>
          <a:p>
            <a:pPr algn="r">
              <a:defRPr sz="1100" b="0" i="0" u="none" strike="noStrike" kern="1200" baseline="0">
                <a:solidFill>
                  <a:schemeClr val="tx1"/>
                </a:solidFill>
                <a:latin typeface="+mn-lt"/>
                <a:ea typeface="+mn-ea"/>
                <a:cs typeface="+mn-cs"/>
              </a:defRPr>
            </a:pPr>
            <a:endParaRPr lang="en-US"/>
          </a:p>
        </c:txPr>
        <c:crossAx val="1333142192"/>
        <c:crosses val="autoZero"/>
        <c:auto val="0"/>
        <c:lblOffset val="100"/>
        <c:baseTimeUnit val="days"/>
      </c:dateAx>
      <c:valAx>
        <c:axId val="1333142192"/>
        <c:scaling>
          <c:orientation val="minMax"/>
        </c:scaling>
        <c:delete val="1"/>
        <c:axPos val="b"/>
        <c:numFmt formatCode="0%" sourceLinked="1"/>
        <c:majorTickMark val="none"/>
        <c:minorTickMark val="none"/>
        <c:tickLblPos val="nextTo"/>
        <c:crossAx val="1333145936"/>
        <c:crosses val="autoZero"/>
        <c:crossBetween val="between"/>
      </c:valAx>
      <c:spPr>
        <a:noFill/>
        <a:ln w="63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6641456801587"/>
          <c:y val="3.0173718108356264E-2"/>
          <c:w val="0.50443358543198402"/>
          <c:h val="0.93965256378328743"/>
        </c:manualLayout>
      </c:layout>
      <c:barChart>
        <c:barDir val="bar"/>
        <c:grouping val="clustered"/>
        <c:varyColors val="0"/>
        <c:ser>
          <c:idx val="0"/>
          <c:order val="0"/>
          <c:tx>
            <c:strRef>
              <c:f>Sheet1!$B$1</c:f>
              <c:strCache>
                <c:ptCount val="1"/>
                <c:pt idx="0">
                  <c:v>Parents of 6-12</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set screen-time limits for online usage</c:v>
                </c:pt>
                <c:pt idx="1">
                  <c:v>I regularly review games, apps, and social media sites before they are used by my children</c:v>
                </c:pt>
                <c:pt idx="2">
                  <c:v>My children need my approval before they purchase, download or install anything on their digital devices</c:v>
                </c:pt>
                <c:pt idx="3">
                  <c:v>I check my children’s profiles and posts</c:v>
                </c:pt>
                <c:pt idx="4">
                  <c:v>I actively review and adjust privacy settings on my children’s accounts and devices as needed</c:v>
                </c:pt>
                <c:pt idx="5">
                  <c:v>I receive activity reports or talk to my children regularly about their online activities</c:v>
                </c:pt>
                <c:pt idx="6">
                  <c:v>Reviewing friend or follow requests on your children’s accounts (only allow access to your posts to people you approve)</c:v>
                </c:pt>
                <c:pt idx="7">
                  <c:v>My children can only use devices in a common area of the house</c:v>
                </c:pt>
              </c:strCache>
            </c:strRef>
          </c:cat>
          <c:val>
            <c:numRef>
              <c:f>Sheet1!$B$2:$B$9</c:f>
              <c:numCache>
                <c:formatCode>0%</c:formatCode>
                <c:ptCount val="8"/>
                <c:pt idx="0">
                  <c:v>0.60299999999999998</c:v>
                </c:pt>
                <c:pt idx="1">
                  <c:v>0.59199999999999997</c:v>
                </c:pt>
                <c:pt idx="2">
                  <c:v>0.54600000000000004</c:v>
                </c:pt>
                <c:pt idx="3">
                  <c:v>0.46600000000000003</c:v>
                </c:pt>
                <c:pt idx="4">
                  <c:v>0.45900000000000002</c:v>
                </c:pt>
                <c:pt idx="5">
                  <c:v>0.38200000000000001</c:v>
                </c:pt>
                <c:pt idx="6">
                  <c:v>0.379</c:v>
                </c:pt>
                <c:pt idx="7">
                  <c:v>0.36199999999999999</c:v>
                </c:pt>
              </c:numCache>
            </c:numRef>
          </c:val>
          <c:extLst>
            <c:ext xmlns:c16="http://schemas.microsoft.com/office/drawing/2014/chart" uri="{C3380CC4-5D6E-409C-BE32-E72D297353CC}">
              <c16:uniqueId val="{00000000-7A15-4DC7-BA1B-07A34CE6DDBE}"/>
            </c:ext>
          </c:extLst>
        </c:ser>
        <c:ser>
          <c:idx val="1"/>
          <c:order val="1"/>
          <c:tx>
            <c:strRef>
              <c:f>Sheet1!$C$1</c:f>
              <c:strCache>
                <c:ptCount val="1"/>
                <c:pt idx="0">
                  <c:v>Parents of 13-17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set screen-time limits for online usage</c:v>
                </c:pt>
                <c:pt idx="1">
                  <c:v>I regularly review games, apps, and social media sites before they are used by my children</c:v>
                </c:pt>
                <c:pt idx="2">
                  <c:v>My children need my approval before they purchase, download or install anything on their digital devices</c:v>
                </c:pt>
                <c:pt idx="3">
                  <c:v>I check my children’s profiles and posts</c:v>
                </c:pt>
                <c:pt idx="4">
                  <c:v>I actively review and adjust privacy settings on my children’s accounts and devices as needed</c:v>
                </c:pt>
                <c:pt idx="5">
                  <c:v>I receive activity reports or talk to my children regularly about their online activities</c:v>
                </c:pt>
                <c:pt idx="6">
                  <c:v>Reviewing friend or follow requests on your children’s accounts (only allow access to your posts to people you approve)</c:v>
                </c:pt>
                <c:pt idx="7">
                  <c:v>My children can only use devices in a common area of the house</c:v>
                </c:pt>
              </c:strCache>
            </c:strRef>
          </c:cat>
          <c:val>
            <c:numRef>
              <c:f>Sheet1!$C$2:$C$9</c:f>
              <c:numCache>
                <c:formatCode>0%</c:formatCode>
                <c:ptCount val="8"/>
                <c:pt idx="0">
                  <c:v>0.433</c:v>
                </c:pt>
                <c:pt idx="1">
                  <c:v>0.39700000000000002</c:v>
                </c:pt>
                <c:pt idx="2">
                  <c:v>0.441</c:v>
                </c:pt>
                <c:pt idx="3">
                  <c:v>0.41299999999999998</c:v>
                </c:pt>
                <c:pt idx="4">
                  <c:v>0.308</c:v>
                </c:pt>
                <c:pt idx="5">
                  <c:v>0.35799999999999998</c:v>
                </c:pt>
                <c:pt idx="6">
                  <c:v>0.24399999999999999</c:v>
                </c:pt>
                <c:pt idx="7">
                  <c:v>0.22500000000000001</c:v>
                </c:pt>
              </c:numCache>
            </c:numRef>
          </c:val>
          <c:extLst>
            <c:ext xmlns:c16="http://schemas.microsoft.com/office/drawing/2014/chart" uri="{C3380CC4-5D6E-409C-BE32-E72D297353CC}">
              <c16:uniqueId val="{00000001-7A15-4DC7-BA1B-07A34CE6DDBE}"/>
            </c:ext>
          </c:extLst>
        </c:ser>
        <c:dLbls>
          <c:dLblPos val="ctr"/>
          <c:showLegendKey val="0"/>
          <c:showVal val="1"/>
          <c:showCatName val="0"/>
          <c:showSerName val="0"/>
          <c:showPercent val="0"/>
          <c:showBubbleSize val="0"/>
        </c:dLbls>
        <c:gapWidth val="150"/>
        <c:axId val="1333145936"/>
        <c:axId val="13331421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Parents of 6-17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I set screen-time limits for online usage</c:v>
                      </c:pt>
                      <c:pt idx="1">
                        <c:v>I regularly review games, apps, and social media sites before they are used by my children</c:v>
                      </c:pt>
                      <c:pt idx="2">
                        <c:v>My children need my approval before they purchase, download or install anything on their digital devices</c:v>
                      </c:pt>
                      <c:pt idx="3">
                        <c:v>I check my children’s profiles and posts</c:v>
                      </c:pt>
                      <c:pt idx="4">
                        <c:v>I actively review and adjust privacy settings on my children’s accounts and devices as needed</c:v>
                      </c:pt>
                      <c:pt idx="5">
                        <c:v>I receive activity reports or talk to my children regularly about their online activities</c:v>
                      </c:pt>
                      <c:pt idx="6">
                        <c:v>Reviewing friend or follow requests on your children’s accounts (only allow access to your posts to people you approve)</c:v>
                      </c:pt>
                      <c:pt idx="7">
                        <c:v>My children can only use devices in a common area of the house</c:v>
                      </c:pt>
                    </c:strCache>
                  </c:strRef>
                </c:cat>
                <c:val>
                  <c:numRef>
                    <c:extLst>
                      <c:ext uri="{02D57815-91ED-43cb-92C2-25804820EDAC}">
                        <c15:formulaRef>
                          <c15:sqref>Sheet1!$D$2:$D$9</c15:sqref>
                        </c15:formulaRef>
                      </c:ext>
                    </c:extLst>
                    <c:numCache>
                      <c:formatCode>0%</c:formatCode>
                      <c:ptCount val="8"/>
                      <c:pt idx="0">
                        <c:v>0.502</c:v>
                      </c:pt>
                      <c:pt idx="1">
                        <c:v>0.47599999999999998</c:v>
                      </c:pt>
                      <c:pt idx="2">
                        <c:v>0.48399999999999999</c:v>
                      </c:pt>
                      <c:pt idx="3">
                        <c:v>0.435</c:v>
                      </c:pt>
                      <c:pt idx="4">
                        <c:v>0.37</c:v>
                      </c:pt>
                      <c:pt idx="5">
                        <c:v>0.36799999999999999</c:v>
                      </c:pt>
                      <c:pt idx="6">
                        <c:v>0.29899999999999999</c:v>
                      </c:pt>
                      <c:pt idx="7">
                        <c:v>0.28100000000000003</c:v>
                      </c:pt>
                    </c:numCache>
                  </c:numRef>
                </c:val>
                <c:extLst>
                  <c:ext xmlns:c16="http://schemas.microsoft.com/office/drawing/2014/chart" uri="{C3380CC4-5D6E-409C-BE32-E72D297353CC}">
                    <c16:uniqueId val="{00000002-7A15-4DC7-BA1B-07A34CE6DDBE}"/>
                  </c:ext>
                </c:extLst>
              </c15:ser>
            </c15:filteredBarSeries>
          </c:ext>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legend>
      <c:legendPos val="r"/>
      <c:layout>
        <c:manualLayout>
          <c:xMode val="edge"/>
          <c:yMode val="edge"/>
          <c:x val="0.84312526601364035"/>
          <c:y val="0.83220899687754701"/>
          <c:w val="0.14456576189491155"/>
          <c:h val="0.13155911696184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1127482040909"/>
          <c:y val="3.0173718108356264E-2"/>
          <c:w val="0.48969517844549393"/>
          <c:h val="0.93965256378328743"/>
        </c:manualLayout>
      </c:layout>
      <c:barChart>
        <c:barDir val="bar"/>
        <c:grouping val="clustered"/>
        <c:varyColors val="0"/>
        <c:ser>
          <c:idx val="0"/>
          <c:order val="0"/>
          <c:tx>
            <c:strRef>
              <c:f>Sheet1!$B$1</c:f>
              <c:strCache>
                <c:ptCount val="1"/>
                <c:pt idx="0">
                  <c:v>Parents of 6-12</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My children have child-specific accounts on apps or other online services they use</c:v>
                </c:pt>
                <c:pt idx="1">
                  <c:v>I set up safe search on my children’s browsers to block explicit content</c:v>
                </c:pt>
                <c:pt idx="2">
                  <c:v>I use parental device-level controls that sets limits on the digital devices they use</c:v>
                </c:pt>
                <c:pt idx="3">
                  <c:v>I have set limits or other controls on my child’s online spending</c:v>
                </c:pt>
                <c:pt idx="4">
                  <c:v>I use parental controls on apps or other services my children use</c:v>
                </c:pt>
                <c:pt idx="5">
                  <c:v>I use content filtering on my children’s accounts that limit and/or block inappropriate content</c:v>
                </c:pt>
                <c:pt idx="6">
                  <c:v>I have set up filtering for messages to my children from unknown senders(blocks messages from people not on your child’s friends or contacts list)</c:v>
                </c:pt>
                <c:pt idx="7">
                  <c:v>I have not yet set up any of these safety tools for my children</c:v>
                </c:pt>
              </c:strCache>
            </c:strRef>
          </c:cat>
          <c:val>
            <c:numRef>
              <c:f>Sheet1!$B$2:$B$9</c:f>
              <c:numCache>
                <c:formatCode>0%</c:formatCode>
                <c:ptCount val="8"/>
                <c:pt idx="0">
                  <c:v>0.55900000000000005</c:v>
                </c:pt>
                <c:pt idx="1">
                  <c:v>0.46300000000000002</c:v>
                </c:pt>
                <c:pt idx="2">
                  <c:v>0.47</c:v>
                </c:pt>
                <c:pt idx="3">
                  <c:v>0.38500000000000001</c:v>
                </c:pt>
                <c:pt idx="4">
                  <c:v>0.439</c:v>
                </c:pt>
                <c:pt idx="5">
                  <c:v>0.41299999999999998</c:v>
                </c:pt>
                <c:pt idx="6">
                  <c:v>0.32900000000000001</c:v>
                </c:pt>
                <c:pt idx="7">
                  <c:v>0.104</c:v>
                </c:pt>
              </c:numCache>
            </c:numRef>
          </c:val>
          <c:extLst>
            <c:ext xmlns:c16="http://schemas.microsoft.com/office/drawing/2014/chart" uri="{C3380CC4-5D6E-409C-BE32-E72D297353CC}">
              <c16:uniqueId val="{00000000-EC45-4FB4-B7A8-8CA4AFE7EEC8}"/>
            </c:ext>
          </c:extLst>
        </c:ser>
        <c:ser>
          <c:idx val="1"/>
          <c:order val="1"/>
          <c:tx>
            <c:strRef>
              <c:f>Sheet1!$C$1</c:f>
              <c:strCache>
                <c:ptCount val="1"/>
                <c:pt idx="0">
                  <c:v>Parents of 13-17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My children have child-specific accounts on apps or other online services they use</c:v>
                </c:pt>
                <c:pt idx="1">
                  <c:v>I set up safe search on my children’s browsers to block explicit content</c:v>
                </c:pt>
                <c:pt idx="2">
                  <c:v>I use parental device-level controls that sets limits on the digital devices they use</c:v>
                </c:pt>
                <c:pt idx="3">
                  <c:v>I have set limits or other controls on my child’s online spending</c:v>
                </c:pt>
                <c:pt idx="4">
                  <c:v>I use parental controls on apps or other services my children use</c:v>
                </c:pt>
                <c:pt idx="5">
                  <c:v>I use content filtering on my children’s accounts that limit and/or block inappropriate content</c:v>
                </c:pt>
                <c:pt idx="6">
                  <c:v>I have set up filtering for messages to my children from unknown senders(blocks messages from people not on your child’s friends or contacts list)</c:v>
                </c:pt>
                <c:pt idx="7">
                  <c:v>I have not yet set up any of these safety tools for my children</c:v>
                </c:pt>
              </c:strCache>
            </c:strRef>
          </c:cat>
          <c:val>
            <c:numRef>
              <c:f>Sheet1!$C$2:$C$9</c:f>
              <c:numCache>
                <c:formatCode>0%</c:formatCode>
                <c:ptCount val="8"/>
                <c:pt idx="0">
                  <c:v>0.42299999999999999</c:v>
                </c:pt>
                <c:pt idx="1">
                  <c:v>0.34699999999999998</c:v>
                </c:pt>
                <c:pt idx="2">
                  <c:v>0.29499999999999998</c:v>
                </c:pt>
                <c:pt idx="3">
                  <c:v>0.34499999999999997</c:v>
                </c:pt>
                <c:pt idx="4">
                  <c:v>0.28899999999999998</c:v>
                </c:pt>
                <c:pt idx="5">
                  <c:v>0.27900000000000003</c:v>
                </c:pt>
                <c:pt idx="6">
                  <c:v>0.26100000000000001</c:v>
                </c:pt>
                <c:pt idx="7">
                  <c:v>0.248</c:v>
                </c:pt>
              </c:numCache>
            </c:numRef>
          </c:val>
          <c:extLst>
            <c:ext xmlns:c16="http://schemas.microsoft.com/office/drawing/2014/chart" uri="{C3380CC4-5D6E-409C-BE32-E72D297353CC}">
              <c16:uniqueId val="{00000001-EC45-4FB4-B7A8-8CA4AFE7EEC8}"/>
            </c:ext>
          </c:extLst>
        </c:ser>
        <c:dLbls>
          <c:dLblPos val="ctr"/>
          <c:showLegendKey val="0"/>
          <c:showVal val="1"/>
          <c:showCatName val="0"/>
          <c:showSerName val="0"/>
          <c:showPercent val="0"/>
          <c:showBubbleSize val="0"/>
        </c:dLbls>
        <c:gapWidth val="90"/>
        <c:axId val="1333145936"/>
        <c:axId val="13331421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Parents of 6-17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My children have child-specific accounts on apps or other online services they use</c:v>
                      </c:pt>
                      <c:pt idx="1">
                        <c:v>I set up safe search on my children’s browsers to block explicit content</c:v>
                      </c:pt>
                      <c:pt idx="2">
                        <c:v>I use parental device-level controls that sets limits on the digital devices they use</c:v>
                      </c:pt>
                      <c:pt idx="3">
                        <c:v>I have set limits or other controls on my child’s online spending</c:v>
                      </c:pt>
                      <c:pt idx="4">
                        <c:v>I use parental controls on apps or other services my children use</c:v>
                      </c:pt>
                      <c:pt idx="5">
                        <c:v>I use content filtering on my children’s accounts that limit and/or block inappropriate content</c:v>
                      </c:pt>
                      <c:pt idx="6">
                        <c:v>I have set up filtering for messages to my children from unknown senders(blocks messages from people not on your child’s friends or contacts list)</c:v>
                      </c:pt>
                      <c:pt idx="7">
                        <c:v>I have not yet set up any of these safety tools for my children</c:v>
                      </c:pt>
                    </c:strCache>
                  </c:strRef>
                </c:cat>
                <c:val>
                  <c:numRef>
                    <c:extLst>
                      <c:ext uri="{02D57815-91ED-43cb-92C2-25804820EDAC}">
                        <c15:formulaRef>
                          <c15:sqref>Sheet1!$D$2:$D$9</c15:sqref>
                        </c15:formulaRef>
                      </c:ext>
                    </c:extLst>
                    <c:numCache>
                      <c:formatCode>0%</c:formatCode>
                      <c:ptCount val="8"/>
                      <c:pt idx="0">
                        <c:v>0.47799999999999998</c:v>
                      </c:pt>
                      <c:pt idx="1">
                        <c:v>0.39400000000000002</c:v>
                      </c:pt>
                      <c:pt idx="2">
                        <c:v>0.36599999999999999</c:v>
                      </c:pt>
                      <c:pt idx="3">
                        <c:v>0.36099999999999999</c:v>
                      </c:pt>
                      <c:pt idx="4">
                        <c:v>0.35</c:v>
                      </c:pt>
                      <c:pt idx="5">
                        <c:v>0.33400000000000002</c:v>
                      </c:pt>
                      <c:pt idx="6">
                        <c:v>0.28899999999999998</c:v>
                      </c:pt>
                      <c:pt idx="7">
                        <c:v>0.189</c:v>
                      </c:pt>
                    </c:numCache>
                  </c:numRef>
                </c:val>
                <c:extLst>
                  <c:ext xmlns:c16="http://schemas.microsoft.com/office/drawing/2014/chart" uri="{C3380CC4-5D6E-409C-BE32-E72D297353CC}">
                    <c16:uniqueId val="{00000002-EC45-4FB4-B7A8-8CA4AFE7EEC8}"/>
                  </c:ext>
                </c:extLst>
              </c15:ser>
            </c15:filteredBarSeries>
          </c:ext>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layout>
        <c:manualLayout>
          <c:xMode val="edge"/>
          <c:yMode val="edge"/>
          <c:x val="0.84488366912093849"/>
          <c:y val="0.83640755405134271"/>
          <c:w val="0.14456578191129146"/>
          <c:h val="0.130330324460406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96055708047844"/>
          <c:y val="3.0173718108356264E-2"/>
          <c:w val="0.64052962901004773"/>
          <c:h val="0.93965256378328743"/>
        </c:manualLayout>
      </c:layout>
      <c:barChart>
        <c:barDir val="bar"/>
        <c:grouping val="clustered"/>
        <c:varyColors val="0"/>
        <c:ser>
          <c:idx val="0"/>
          <c:order val="0"/>
          <c:tx>
            <c:strRef>
              <c:f>Sheet1!$B$1</c:f>
              <c:strCache>
                <c:ptCount val="1"/>
                <c:pt idx="0">
                  <c:v>Parents of 6-12</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Review friend/follow requests</c:v>
                </c:pt>
                <c:pt idx="1">
                  <c:v>Limits to online spending</c:v>
                </c:pt>
                <c:pt idx="2">
                  <c:v>Content filtering</c:v>
                </c:pt>
                <c:pt idx="3">
                  <c:v>Message filtering </c:v>
                </c:pt>
                <c:pt idx="4">
                  <c:v>Safe search features</c:v>
                </c:pt>
                <c:pt idx="5">
                  <c:v>Parental controls on apps/services</c:v>
                </c:pt>
                <c:pt idx="6">
                  <c:v>Parental device-level controls</c:v>
                </c:pt>
                <c:pt idx="7">
                  <c:v>Child-specific accounts</c:v>
                </c:pt>
              </c:strCache>
            </c:strRef>
          </c:cat>
          <c:val>
            <c:numRef>
              <c:f>Sheet1!$B$2:$B$9</c:f>
              <c:numCache>
                <c:formatCode>0%</c:formatCode>
                <c:ptCount val="8"/>
                <c:pt idx="0">
                  <c:v>0.75</c:v>
                </c:pt>
                <c:pt idx="1">
                  <c:v>0.73</c:v>
                </c:pt>
                <c:pt idx="2">
                  <c:v>0.71</c:v>
                </c:pt>
                <c:pt idx="3">
                  <c:v>0.68</c:v>
                </c:pt>
                <c:pt idx="4">
                  <c:v>0.7</c:v>
                </c:pt>
                <c:pt idx="5">
                  <c:v>0.65</c:v>
                </c:pt>
                <c:pt idx="6">
                  <c:v>0.61</c:v>
                </c:pt>
                <c:pt idx="7">
                  <c:v>0.64</c:v>
                </c:pt>
              </c:numCache>
            </c:numRef>
          </c:val>
          <c:extLst>
            <c:ext xmlns:c16="http://schemas.microsoft.com/office/drawing/2014/chart" uri="{C3380CC4-5D6E-409C-BE32-E72D297353CC}">
              <c16:uniqueId val="{00000000-F206-4818-A4AE-A262A0043A51}"/>
            </c:ext>
          </c:extLst>
        </c:ser>
        <c:ser>
          <c:idx val="1"/>
          <c:order val="1"/>
          <c:tx>
            <c:strRef>
              <c:f>Sheet1!$C$1</c:f>
              <c:strCache>
                <c:ptCount val="1"/>
                <c:pt idx="0">
                  <c:v>Parents of 13-17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Review friend/follow requests</c:v>
                </c:pt>
                <c:pt idx="1">
                  <c:v>Limits to online spending</c:v>
                </c:pt>
                <c:pt idx="2">
                  <c:v>Content filtering</c:v>
                </c:pt>
                <c:pt idx="3">
                  <c:v>Message filtering </c:v>
                </c:pt>
                <c:pt idx="4">
                  <c:v>Safe search features</c:v>
                </c:pt>
                <c:pt idx="5">
                  <c:v>Parental controls on apps/services</c:v>
                </c:pt>
                <c:pt idx="6">
                  <c:v>Parental device-level controls</c:v>
                </c:pt>
                <c:pt idx="7">
                  <c:v>Child-specific accounts</c:v>
                </c:pt>
              </c:strCache>
            </c:strRef>
          </c:cat>
          <c:val>
            <c:numRef>
              <c:f>Sheet1!$C$2:$C$9</c:f>
              <c:numCache>
                <c:formatCode>0%</c:formatCode>
                <c:ptCount val="8"/>
                <c:pt idx="0">
                  <c:v>0.68</c:v>
                </c:pt>
                <c:pt idx="1">
                  <c:v>0.67</c:v>
                </c:pt>
                <c:pt idx="2">
                  <c:v>0.67</c:v>
                </c:pt>
                <c:pt idx="3">
                  <c:v>0.7</c:v>
                </c:pt>
                <c:pt idx="4">
                  <c:v>0.63</c:v>
                </c:pt>
                <c:pt idx="5">
                  <c:v>0.54</c:v>
                </c:pt>
                <c:pt idx="6">
                  <c:v>0.57999999999999996</c:v>
                </c:pt>
                <c:pt idx="7">
                  <c:v>0.5</c:v>
                </c:pt>
              </c:numCache>
            </c:numRef>
          </c:val>
          <c:extLst>
            <c:ext xmlns:c16="http://schemas.microsoft.com/office/drawing/2014/chart" uri="{C3380CC4-5D6E-409C-BE32-E72D297353CC}">
              <c16:uniqueId val="{00000001-F206-4818-A4AE-A262A0043A51}"/>
            </c:ext>
          </c:extLst>
        </c:ser>
        <c:dLbls>
          <c:dLblPos val="ctr"/>
          <c:showLegendKey val="0"/>
          <c:showVal val="1"/>
          <c:showCatName val="0"/>
          <c:showSerName val="0"/>
          <c:showPercent val="0"/>
          <c:showBubbleSize val="0"/>
        </c:dLbls>
        <c:gapWidth val="90"/>
        <c:axId val="1333145936"/>
        <c:axId val="13331421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Parents of 6-17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Review friend/follow requests</c:v>
                      </c:pt>
                      <c:pt idx="1">
                        <c:v>Limits to online spending</c:v>
                      </c:pt>
                      <c:pt idx="2">
                        <c:v>Content filtering</c:v>
                      </c:pt>
                      <c:pt idx="3">
                        <c:v>Message filtering </c:v>
                      </c:pt>
                      <c:pt idx="4">
                        <c:v>Safe search features</c:v>
                      </c:pt>
                      <c:pt idx="5">
                        <c:v>Parental controls on apps/services</c:v>
                      </c:pt>
                      <c:pt idx="6">
                        <c:v>Parental device-level controls</c:v>
                      </c:pt>
                      <c:pt idx="7">
                        <c:v>Child-specific accounts</c:v>
                      </c:pt>
                    </c:strCache>
                  </c:strRef>
                </c:cat>
                <c:val>
                  <c:numRef>
                    <c:extLst>
                      <c:ext uri="{02D57815-91ED-43cb-92C2-25804820EDAC}">
                        <c15:formulaRef>
                          <c15:sqref>Sheet1!$D$2:$D$9</c15:sqref>
                        </c15:formulaRef>
                      </c:ext>
                    </c:extLst>
                    <c:numCache>
                      <c:formatCode>0%</c:formatCode>
                      <c:ptCount val="8"/>
                      <c:pt idx="0">
                        <c:v>0.71500000000000008</c:v>
                      </c:pt>
                      <c:pt idx="1">
                        <c:v>0.7</c:v>
                      </c:pt>
                      <c:pt idx="2">
                        <c:v>0.69</c:v>
                      </c:pt>
                      <c:pt idx="3">
                        <c:v>0.69</c:v>
                      </c:pt>
                      <c:pt idx="4">
                        <c:v>0.66500000000000004</c:v>
                      </c:pt>
                      <c:pt idx="5">
                        <c:v>0.59499999999999997</c:v>
                      </c:pt>
                      <c:pt idx="6">
                        <c:v>0.59499999999999997</c:v>
                      </c:pt>
                      <c:pt idx="7">
                        <c:v>0.57000000000000006</c:v>
                      </c:pt>
                    </c:numCache>
                  </c:numRef>
                </c:val>
                <c:extLst>
                  <c:ext xmlns:c16="http://schemas.microsoft.com/office/drawing/2014/chart" uri="{C3380CC4-5D6E-409C-BE32-E72D297353CC}">
                    <c16:uniqueId val="{00000002-F206-4818-A4AE-A262A0043A51}"/>
                  </c:ext>
                </c:extLst>
              </c15:ser>
            </c15:filteredBarSeries>
          </c:ext>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out"/>
        <c:minorTickMark val="none"/>
        <c:tickLblPos val="nextTo"/>
        <c:crossAx val="1333145936"/>
        <c:crosses val="autoZero"/>
        <c:crossBetween val="between"/>
      </c:valAx>
      <c:spPr>
        <a:noFill/>
        <a:ln>
          <a:noFill/>
        </a:ln>
        <a:effectLst/>
      </c:spPr>
    </c:plotArea>
    <c:legend>
      <c:legendPos val="l"/>
      <c:layout>
        <c:manualLayout>
          <c:xMode val="edge"/>
          <c:yMode val="edge"/>
          <c:x val="0.81746030310298134"/>
          <c:y val="0.89380930992358565"/>
          <c:w val="0.17157912507290957"/>
          <c:h val="0.104341736694677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solidFill>
                  <a:schemeClr val="tx1"/>
                </a:solidFill>
                <a:latin typeface="+mj-lt"/>
              </a:rPr>
              <a:t>Reasons for not using safety tools</a:t>
            </a:r>
          </a:p>
          <a:p>
            <a:pPr>
              <a:defRPr sz="1600"/>
            </a:pPr>
            <a:r>
              <a:rPr lang="en-US" sz="1600">
                <a:solidFill>
                  <a:schemeClr val="tx1"/>
                </a:solidFill>
                <a:latin typeface="+mj-lt"/>
              </a:rPr>
              <a:t>(among Other adults)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Was not aware of these safety tools</c:v>
                </c:pt>
                <c:pt idx="1">
                  <c:v>I don't think safety tools are necessary</c:v>
                </c:pt>
                <c:pt idx="2">
                  <c:v>I don't think these safety tools really work</c:v>
                </c:pt>
                <c:pt idx="3">
                  <c:v>These safety tools seem too complicated to set up or use</c:v>
                </c:pt>
              </c:strCache>
            </c:strRef>
          </c:cat>
          <c:val>
            <c:numRef>
              <c:f>Sheet1!$B$2:$B$5</c:f>
              <c:numCache>
                <c:formatCode>0%</c:formatCode>
                <c:ptCount val="4"/>
                <c:pt idx="0">
                  <c:v>0.49299999999999999</c:v>
                </c:pt>
                <c:pt idx="1">
                  <c:v>0.20799999999999999</c:v>
                </c:pt>
                <c:pt idx="2">
                  <c:v>0.20100000000000001</c:v>
                </c:pt>
                <c:pt idx="3">
                  <c:v>0.192</c:v>
                </c:pt>
              </c:numCache>
            </c:numRef>
          </c:val>
          <c:extLst>
            <c:ext xmlns:c16="http://schemas.microsoft.com/office/drawing/2014/chart" uri="{C3380CC4-5D6E-409C-BE32-E72D297353CC}">
              <c16:uniqueId val="{00000000-81AB-4498-B5AB-DCA9FA3D4098}"/>
            </c:ext>
          </c:extLst>
        </c:ser>
        <c:dLbls>
          <c:dLblPos val="outEnd"/>
          <c:showLegendKey val="0"/>
          <c:showVal val="1"/>
          <c:showCatName val="0"/>
          <c:showSerName val="0"/>
          <c:showPercent val="0"/>
          <c:showBubbleSize val="0"/>
        </c:dLbls>
        <c:gapWidth val="100"/>
        <c:axId val="541309648"/>
        <c:axId val="541303408"/>
      </c:barChart>
      <c:catAx>
        <c:axId val="541309648"/>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541303408"/>
        <c:crosses val="autoZero"/>
        <c:auto val="1"/>
        <c:lblAlgn val="ctr"/>
        <c:lblOffset val="100"/>
        <c:noMultiLvlLbl val="0"/>
      </c:catAx>
      <c:valAx>
        <c:axId val="541303408"/>
        <c:scaling>
          <c:orientation val="minMax"/>
        </c:scaling>
        <c:delete val="1"/>
        <c:axPos val="t"/>
        <c:numFmt formatCode="0%" sourceLinked="1"/>
        <c:majorTickMark val="none"/>
        <c:minorTickMark val="none"/>
        <c:tickLblPos val="nextTo"/>
        <c:crossAx val="54130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solidFill>
                  <a:schemeClr val="tx1"/>
                </a:solidFill>
                <a:latin typeface="+mj-lt"/>
              </a:rPr>
              <a:t>Reasons for not using safety tools</a:t>
            </a:r>
          </a:p>
          <a:p>
            <a:pPr>
              <a:defRPr sz="1600"/>
            </a:pPr>
            <a:r>
              <a:rPr lang="en-US" sz="1600">
                <a:solidFill>
                  <a:schemeClr val="tx1"/>
                </a:solidFill>
                <a:latin typeface="+mj-lt"/>
              </a:rPr>
              <a:t>(among Parents of 6-17)</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0640611469562902"/>
          <c:y val="0.18628104857829167"/>
          <c:w val="0.42024540905981295"/>
          <c:h val="0.78338899975857612"/>
        </c:manualLayout>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think they are necessary for my children</c:v>
                </c:pt>
                <c:pt idx="1">
                  <c:v>I was not aware of these parental controls or safety tools</c:v>
                </c:pt>
                <c:pt idx="2">
                  <c:v>Parental control tools seem too complicated to set up or use</c:v>
                </c:pt>
                <c:pt idx="3">
                  <c:v>I don't think parental controls or safety tools really work</c:v>
                </c:pt>
                <c:pt idx="4">
                  <c:v>Parental control tools are not a good value compared to the cost</c:v>
                </c:pt>
              </c:strCache>
            </c:strRef>
          </c:cat>
          <c:val>
            <c:numRef>
              <c:f>Sheet1!$B$2:$B$6</c:f>
              <c:numCache>
                <c:formatCode>0%</c:formatCode>
                <c:ptCount val="5"/>
                <c:pt idx="0">
                  <c:v>0.61099999999999999</c:v>
                </c:pt>
                <c:pt idx="1">
                  <c:v>0.19700000000000001</c:v>
                </c:pt>
                <c:pt idx="2">
                  <c:v>0.16500000000000001</c:v>
                </c:pt>
                <c:pt idx="3">
                  <c:v>0.1</c:v>
                </c:pt>
                <c:pt idx="4">
                  <c:v>0.06</c:v>
                </c:pt>
              </c:numCache>
            </c:numRef>
          </c:val>
          <c:extLst>
            <c:ext xmlns:c16="http://schemas.microsoft.com/office/drawing/2014/chart" uri="{C3380CC4-5D6E-409C-BE32-E72D297353CC}">
              <c16:uniqueId val="{00000000-DE05-490E-9951-A3DBC198D8FE}"/>
            </c:ext>
          </c:extLst>
        </c:ser>
        <c:dLbls>
          <c:dLblPos val="outEnd"/>
          <c:showLegendKey val="0"/>
          <c:showVal val="1"/>
          <c:showCatName val="0"/>
          <c:showSerName val="0"/>
          <c:showPercent val="0"/>
          <c:showBubbleSize val="0"/>
        </c:dLbls>
        <c:gapWidth val="100"/>
        <c:axId val="541309648"/>
        <c:axId val="541303408"/>
      </c:barChart>
      <c:catAx>
        <c:axId val="541309648"/>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541303408"/>
        <c:crosses val="autoZero"/>
        <c:auto val="1"/>
        <c:lblAlgn val="ctr"/>
        <c:lblOffset val="100"/>
        <c:noMultiLvlLbl val="0"/>
      </c:catAx>
      <c:valAx>
        <c:axId val="541303408"/>
        <c:scaling>
          <c:orientation val="minMax"/>
        </c:scaling>
        <c:delete val="1"/>
        <c:axPos val="t"/>
        <c:numFmt formatCode="0%" sourceLinked="1"/>
        <c:majorTickMark val="none"/>
        <c:minorTickMark val="none"/>
        <c:tickLblPos val="nextTo"/>
        <c:crossAx val="54130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278935241646625"/>
          <c:y val="3.0173718108356264E-2"/>
          <c:w val="0.38688585850271812"/>
          <c:h val="0.93965256378328743"/>
        </c:manualLayout>
      </c:layout>
      <c:barChart>
        <c:barDir val="bar"/>
        <c:grouping val="clustered"/>
        <c:varyColors val="0"/>
        <c:ser>
          <c:idx val="0"/>
          <c:order val="0"/>
          <c:tx>
            <c:strRef>
              <c:f>Sheet1!$B$1</c:f>
              <c:strCache>
                <c:ptCount val="1"/>
                <c:pt idx="0">
                  <c:v>Teens</c:v>
                </c:pt>
              </c:strCache>
            </c:strRef>
          </c:tx>
          <c:spPr>
            <a:solidFill>
              <a:schemeClr val="tx2"/>
            </a:solidFill>
            <a:ln>
              <a:noFill/>
            </a:ln>
            <a:effectLst/>
          </c:spPr>
          <c:invertIfNegative val="0"/>
          <c:dLbls>
            <c:dLbl>
              <c:idx val="0"/>
              <c:layout>
                <c:manualLayout>
                  <c:x val="-5.1488613622261613E-2"/>
                  <c:y val="0"/>
                </c:manualLayout>
              </c:layout>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5D-455C-B223-DCE3F1C271D4}"/>
                </c:ext>
              </c:extLst>
            </c:dLbl>
            <c:dLbl>
              <c:idx val="1"/>
              <c:layout>
                <c:manualLayout>
                  <c:x val="-6.8651484829682335E-2"/>
                  <c:y val="0"/>
                </c:manualLayout>
              </c:layout>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5D-455C-B223-DCE3F1C271D4}"/>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set up my account so only people that I have approved can message me</c:v>
                </c:pt>
                <c:pt idx="1">
                  <c:v>I use private accounts (so only people who you approve can access your content)</c:v>
                </c:pt>
                <c:pt idx="2">
                  <c:v>I use content filtering to limit and/or block inappropriate content</c:v>
                </c:pt>
                <c:pt idx="3">
                  <c:v>I regularly report illegal or harmful content using the online reporting tools on a platform</c:v>
                </c:pt>
                <c:pt idx="4">
                  <c:v>I adhere to the minimum age requirements for the services I use</c:v>
                </c:pt>
                <c:pt idx="5">
                  <c:v>I use messaging filters that limit and/or block inappropriate content</c:v>
                </c:pt>
                <c:pt idx="6">
                  <c:v>I use a child account where the option is available</c:v>
                </c:pt>
                <c:pt idx="7">
                  <c:v>I don't use any of these safety tools</c:v>
                </c:pt>
              </c:strCache>
            </c:strRef>
          </c:cat>
          <c:val>
            <c:numRef>
              <c:f>Sheet1!$B$2:$B$9</c:f>
              <c:numCache>
                <c:formatCode>0%</c:formatCode>
                <c:ptCount val="8"/>
                <c:pt idx="0">
                  <c:v>0.55500000000000005</c:v>
                </c:pt>
                <c:pt idx="1">
                  <c:v>0.48599999999999999</c:v>
                </c:pt>
                <c:pt idx="2">
                  <c:v>0.39</c:v>
                </c:pt>
                <c:pt idx="3">
                  <c:v>0.36799999999999999</c:v>
                </c:pt>
                <c:pt idx="4">
                  <c:v>0.36599999999999999</c:v>
                </c:pt>
                <c:pt idx="5">
                  <c:v>0.32400000000000001</c:v>
                </c:pt>
                <c:pt idx="6">
                  <c:v>0.14899999999999999</c:v>
                </c:pt>
                <c:pt idx="7">
                  <c:v>8.6999999999999994E-2</c:v>
                </c:pt>
              </c:numCache>
            </c:numRef>
          </c:val>
          <c:extLst>
            <c:ext xmlns:c16="http://schemas.microsoft.com/office/drawing/2014/chart" uri="{C3380CC4-5D6E-409C-BE32-E72D297353CC}">
              <c16:uniqueId val="{00000000-CDB3-4948-B142-C836DD31458D}"/>
            </c:ext>
          </c:extLst>
        </c:ser>
        <c:dLbls>
          <c:dLblPos val="ctr"/>
          <c:showLegendKey val="0"/>
          <c:showVal val="1"/>
          <c:showCatName val="0"/>
          <c:showSerName val="0"/>
          <c:showPercent val="0"/>
          <c:showBubbleSize val="0"/>
        </c:dLbls>
        <c:gapWidth val="100"/>
        <c:overlap val="100"/>
        <c:axId val="1333145936"/>
        <c:axId val="13331421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Teen 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I set up my account so only people that I have approved can message me</c:v>
                      </c:pt>
                      <c:pt idx="1">
                        <c:v>I use private accounts (so only people who you approve can access your content)</c:v>
                      </c:pt>
                      <c:pt idx="2">
                        <c:v>I use content filtering to limit and/or block inappropriate content</c:v>
                      </c:pt>
                      <c:pt idx="3">
                        <c:v>I regularly report illegal or harmful content using the online reporting tools on a platform</c:v>
                      </c:pt>
                      <c:pt idx="4">
                        <c:v>I adhere to the minimum age requirements for the services I use</c:v>
                      </c:pt>
                      <c:pt idx="5">
                        <c:v>I use messaging filters that limit and/or block inappropriate content</c:v>
                      </c:pt>
                      <c:pt idx="6">
                        <c:v>I use a child account where the option is available</c:v>
                      </c:pt>
                      <c:pt idx="7">
                        <c:v>I don't use any of these safety tools</c:v>
                      </c:pt>
                    </c:strCache>
                  </c:strRef>
                </c:cat>
                <c:val>
                  <c:numRef>
                    <c:extLst>
                      <c:ext uri="{02D57815-91ED-43cb-92C2-25804820EDAC}">
                        <c15:formulaRef>
                          <c15:sqref>Sheet1!$C$2:$C$9</c15:sqref>
                        </c15:formulaRef>
                      </c:ext>
                    </c:extLst>
                    <c:numCache>
                      <c:formatCode>0%</c:formatCode>
                      <c:ptCount val="8"/>
                      <c:pt idx="0">
                        <c:v>0.51</c:v>
                      </c:pt>
                      <c:pt idx="1">
                        <c:v>0.42699999999999999</c:v>
                      </c:pt>
                      <c:pt idx="2">
                        <c:v>0.374</c:v>
                      </c:pt>
                      <c:pt idx="3">
                        <c:v>0.33400000000000002</c:v>
                      </c:pt>
                      <c:pt idx="4">
                        <c:v>0.36199999999999999</c:v>
                      </c:pt>
                      <c:pt idx="5">
                        <c:v>0.29899999999999999</c:v>
                      </c:pt>
                      <c:pt idx="6">
                        <c:v>0.16900000000000001</c:v>
                      </c:pt>
                      <c:pt idx="7">
                        <c:v>0.109</c:v>
                      </c:pt>
                    </c:numCache>
                  </c:numRef>
                </c:val>
                <c:extLst>
                  <c:ext xmlns:c16="http://schemas.microsoft.com/office/drawing/2014/chart" uri="{C3380CC4-5D6E-409C-BE32-E72D297353CC}">
                    <c16:uniqueId val="{00000001-CDB3-4948-B142-C836DD31458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Teen female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8"/>
                      <c:pt idx="0">
                        <c:v>I set up my account so only people that I have approved can message me</c:v>
                      </c:pt>
                      <c:pt idx="1">
                        <c:v>I use private accounts (so only people who you approve can access your content)</c:v>
                      </c:pt>
                      <c:pt idx="2">
                        <c:v>I use content filtering to limit and/or block inappropriate content</c:v>
                      </c:pt>
                      <c:pt idx="3">
                        <c:v>I regularly report illegal or harmful content using the online reporting tools on a platform</c:v>
                      </c:pt>
                      <c:pt idx="4">
                        <c:v>I adhere to the minimum age requirements for the services I use</c:v>
                      </c:pt>
                      <c:pt idx="5">
                        <c:v>I use messaging filters that limit and/or block inappropriate content</c:v>
                      </c:pt>
                      <c:pt idx="6">
                        <c:v>I use a child account where the option is available</c:v>
                      </c:pt>
                      <c:pt idx="7">
                        <c:v>I don't use any of these safety tools</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0%</c:formatCode>
                      <c:ptCount val="8"/>
                      <c:pt idx="0">
                        <c:v>0.6</c:v>
                      </c:pt>
                      <c:pt idx="1">
                        <c:v>0.54500000000000004</c:v>
                      </c:pt>
                      <c:pt idx="2">
                        <c:v>0.40500000000000003</c:v>
                      </c:pt>
                      <c:pt idx="3">
                        <c:v>0.40100000000000002</c:v>
                      </c:pt>
                      <c:pt idx="4">
                        <c:v>0.37</c:v>
                      </c:pt>
                      <c:pt idx="5">
                        <c:v>0.35</c:v>
                      </c:pt>
                      <c:pt idx="6">
                        <c:v>0.129</c:v>
                      </c:pt>
                      <c:pt idx="7">
                        <c:v>6.5000000000000002E-2</c:v>
                      </c:pt>
                    </c:numCache>
                  </c:numRef>
                </c:val>
                <c:extLst xmlns:c15="http://schemas.microsoft.com/office/drawing/2012/chart">
                  <c:ext xmlns:c16="http://schemas.microsoft.com/office/drawing/2014/chart" uri="{C3380CC4-5D6E-409C-BE32-E72D297353CC}">
                    <c16:uniqueId val="{00000002-CDB3-4948-B142-C836DD31458D}"/>
                  </c:ext>
                </c:extLst>
              </c15:ser>
            </c15:filteredBarSeries>
          </c:ext>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n-US" sz="1800">
                <a:solidFill>
                  <a:schemeClr val="accent1"/>
                </a:solidFill>
                <a:latin typeface="+mj-lt"/>
              </a:rPr>
              <a:t>Average number of safety tools &amp; child safety actions used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4.6899852362204723E-2"/>
          <c:y val="0.22299938978356876"/>
          <c:w val="0.92942490728563432"/>
          <c:h val="0.65608021021173724"/>
        </c:manualLayout>
      </c:layout>
      <c:barChart>
        <c:barDir val="col"/>
        <c:grouping val="stacked"/>
        <c:varyColors val="0"/>
        <c:ser>
          <c:idx val="0"/>
          <c:order val="0"/>
          <c:tx>
            <c:strRef>
              <c:f>Sheet1!$B$1</c:f>
              <c:strCache>
                <c:ptCount val="1"/>
                <c:pt idx="0">
                  <c:v>Safety Tools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 adults</c:v>
                </c:pt>
                <c:pt idx="1">
                  <c:v>Teens</c:v>
                </c:pt>
                <c:pt idx="2">
                  <c:v>Parents of 13-17</c:v>
                </c:pt>
                <c:pt idx="3">
                  <c:v>Parents of 6-12</c:v>
                </c:pt>
              </c:strCache>
            </c:strRef>
          </c:cat>
          <c:val>
            <c:numRef>
              <c:f>Sheet1!$B$2:$B$5</c:f>
              <c:numCache>
                <c:formatCode>General</c:formatCode>
                <c:ptCount val="4"/>
                <c:pt idx="0">
                  <c:v>2.9</c:v>
                </c:pt>
                <c:pt idx="1">
                  <c:v>3.4</c:v>
                </c:pt>
                <c:pt idx="2">
                  <c:v>3.5</c:v>
                </c:pt>
                <c:pt idx="3">
                  <c:v>4.4000000000000004</c:v>
                </c:pt>
              </c:numCache>
            </c:numRef>
          </c:val>
          <c:extLst>
            <c:ext xmlns:c16="http://schemas.microsoft.com/office/drawing/2014/chart" uri="{C3380CC4-5D6E-409C-BE32-E72D297353CC}">
              <c16:uniqueId val="{00000000-B93F-486F-A1F5-0BE961AD294A}"/>
            </c:ext>
          </c:extLst>
        </c:ser>
        <c:ser>
          <c:idx val="1"/>
          <c:order val="1"/>
          <c:tx>
            <c:strRef>
              <c:f>Sheet1!$C$1</c:f>
              <c:strCache>
                <c:ptCount val="1"/>
                <c:pt idx="0">
                  <c:v>Child Safety Actions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 adults</c:v>
                </c:pt>
                <c:pt idx="1">
                  <c:v>Teens</c:v>
                </c:pt>
                <c:pt idx="2">
                  <c:v>Parents of 13-17</c:v>
                </c:pt>
                <c:pt idx="3">
                  <c:v>Parents of 6-12</c:v>
                </c:pt>
              </c:strCache>
            </c:strRef>
          </c:cat>
          <c:val>
            <c:numRef>
              <c:f>Sheet1!$C$2:$C$5</c:f>
              <c:numCache>
                <c:formatCode>General</c:formatCode>
                <c:ptCount val="4"/>
                <c:pt idx="1">
                  <c:v>2.6</c:v>
                </c:pt>
                <c:pt idx="2">
                  <c:v>3.2</c:v>
                </c:pt>
                <c:pt idx="3">
                  <c:v>4.2</c:v>
                </c:pt>
              </c:numCache>
            </c:numRef>
          </c:val>
          <c:extLst>
            <c:ext xmlns:c16="http://schemas.microsoft.com/office/drawing/2014/chart" uri="{C3380CC4-5D6E-409C-BE32-E72D297353CC}">
              <c16:uniqueId val="{00000001-B93F-486F-A1F5-0BE961AD294A}"/>
            </c:ext>
          </c:extLst>
        </c:ser>
        <c:dLbls>
          <c:dLblPos val="ctr"/>
          <c:showLegendKey val="0"/>
          <c:showVal val="1"/>
          <c:showCatName val="0"/>
          <c:showSerName val="0"/>
          <c:showPercent val="0"/>
          <c:showBubbleSize val="0"/>
        </c:dLbls>
        <c:gapWidth val="100"/>
        <c:overlap val="100"/>
        <c:axId val="143958080"/>
        <c:axId val="143959744"/>
      </c:barChart>
      <c:catAx>
        <c:axId val="143958080"/>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solidFill>
                <a:latin typeface="+mn-lt"/>
                <a:ea typeface="+mn-ea"/>
                <a:cs typeface="+mn-cs"/>
              </a:defRPr>
            </a:pPr>
            <a:endParaRPr lang="en-US"/>
          </a:p>
        </c:txPr>
        <c:crossAx val="143959744"/>
        <c:crosses val="autoZero"/>
        <c:auto val="1"/>
        <c:lblAlgn val="ctr"/>
        <c:lblOffset val="100"/>
        <c:noMultiLvlLbl val="0"/>
      </c:catAx>
      <c:valAx>
        <c:axId val="143959744"/>
        <c:scaling>
          <c:orientation val="minMax"/>
        </c:scaling>
        <c:delete val="0"/>
        <c:axPos val="l"/>
        <c:numFmt formatCode="General" sourceLinked="1"/>
        <c:majorTickMark val="out"/>
        <c:minorTickMark val="none"/>
        <c:tickLblPos val="nextTo"/>
        <c:spPr>
          <a:noFill/>
          <a:ln w="6350">
            <a:solidFill>
              <a:schemeClr val="bg1">
                <a:lumMod val="85000"/>
              </a:schemeClr>
            </a:solidFill>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143958080"/>
        <c:crosses val="autoZero"/>
        <c:crossBetween val="between"/>
        <c:majorUnit val="2"/>
      </c:valAx>
      <c:spPr>
        <a:noFill/>
        <a:ln>
          <a:noFill/>
        </a:ln>
        <a:effectLst/>
      </c:spPr>
    </c:plotArea>
    <c:legend>
      <c:legendPos val="t"/>
      <c:layout>
        <c:manualLayout>
          <c:xMode val="edge"/>
          <c:yMode val="edge"/>
          <c:x val="0.34025806916519358"/>
          <c:y val="0.10721068655842934"/>
          <c:w val="0.27314859646745626"/>
          <c:h val="6.7564356319456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85000"/>
        </a:schemeClr>
      </a:solid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90866870018697"/>
          <c:y val="3.0173718108356264E-2"/>
          <c:w val="0.41109782544524254"/>
          <c:h val="0.93965256378328743"/>
        </c:manualLayout>
      </c:layout>
      <c:barChart>
        <c:barDir val="bar"/>
        <c:grouping val="clustered"/>
        <c:varyColors val="0"/>
        <c:ser>
          <c:idx val="1"/>
          <c:order val="1"/>
          <c:tx>
            <c:strRef>
              <c:f>Sheet1!$C$1</c:f>
              <c:strCache>
                <c:ptCount val="1"/>
                <c:pt idx="0">
                  <c:v>Male</c:v>
                </c:pt>
              </c:strCache>
              <c:extLst xmlns:c15="http://schemas.microsoft.com/office/drawing/2012/chart"/>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set up my account so only people that I have approved can message me</c:v>
                </c:pt>
                <c:pt idx="1">
                  <c:v>I use private accounts (so only people who you approve can access your content)</c:v>
                </c:pt>
                <c:pt idx="2">
                  <c:v>I use content filtering to limit and/or block inappropriate content</c:v>
                </c:pt>
                <c:pt idx="3">
                  <c:v>I regularly report illegal or harmful content using the online reporting tools on a platform</c:v>
                </c:pt>
                <c:pt idx="4">
                  <c:v>I adhere to the minimum age requirements for the services I use</c:v>
                </c:pt>
                <c:pt idx="5">
                  <c:v>I use messaging filters that limit and/or block inappropriate content</c:v>
                </c:pt>
                <c:pt idx="6">
                  <c:v>I use a child account where the option is available</c:v>
                </c:pt>
                <c:pt idx="7">
                  <c:v>I don't use any of these safety tools</c:v>
                </c:pt>
              </c:strCache>
              <c:extLst xmlns:c15="http://schemas.microsoft.com/office/drawing/2012/chart"/>
            </c:strRef>
          </c:cat>
          <c:val>
            <c:numRef>
              <c:f>Sheet1!$C$2:$C$9</c:f>
              <c:numCache>
                <c:formatCode>0%</c:formatCode>
                <c:ptCount val="8"/>
                <c:pt idx="0">
                  <c:v>0.51</c:v>
                </c:pt>
                <c:pt idx="1">
                  <c:v>0.42699999999999999</c:v>
                </c:pt>
                <c:pt idx="2">
                  <c:v>0.374</c:v>
                </c:pt>
                <c:pt idx="3">
                  <c:v>0.33400000000000002</c:v>
                </c:pt>
                <c:pt idx="4">
                  <c:v>0.36199999999999999</c:v>
                </c:pt>
                <c:pt idx="5">
                  <c:v>0.29899999999999999</c:v>
                </c:pt>
                <c:pt idx="6">
                  <c:v>0.16900000000000001</c:v>
                </c:pt>
                <c:pt idx="7">
                  <c:v>0.109</c:v>
                </c:pt>
              </c:numCache>
              <c:extLst xmlns:c15="http://schemas.microsoft.com/office/drawing/2012/chart"/>
            </c:numRef>
          </c:val>
          <c:extLst xmlns:c15="http://schemas.microsoft.com/office/drawing/2012/chart">
            <c:ext xmlns:c16="http://schemas.microsoft.com/office/drawing/2014/chart" uri="{C3380CC4-5D6E-409C-BE32-E72D297353CC}">
              <c16:uniqueId val="{00000001-92D5-4352-BEFB-3102D7321A80}"/>
            </c:ext>
          </c:extLst>
        </c:ser>
        <c:ser>
          <c:idx val="2"/>
          <c:order val="2"/>
          <c:tx>
            <c:strRef>
              <c:f>Sheet1!$D$1</c:f>
              <c:strCache>
                <c:ptCount val="1"/>
                <c:pt idx="0">
                  <c:v>Female</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set up my account so only people that I have approved can message me</c:v>
                </c:pt>
                <c:pt idx="1">
                  <c:v>I use private accounts (so only people who you approve can access your content)</c:v>
                </c:pt>
                <c:pt idx="2">
                  <c:v>I use content filtering to limit and/or block inappropriate content</c:v>
                </c:pt>
                <c:pt idx="3">
                  <c:v>I regularly report illegal or harmful content using the online reporting tools on a platform</c:v>
                </c:pt>
                <c:pt idx="4">
                  <c:v>I adhere to the minimum age requirements for the services I use</c:v>
                </c:pt>
                <c:pt idx="5">
                  <c:v>I use messaging filters that limit and/or block inappropriate content</c:v>
                </c:pt>
                <c:pt idx="6">
                  <c:v>I use a child account where the option is available</c:v>
                </c:pt>
                <c:pt idx="7">
                  <c:v>I don't use any of these safety tools</c:v>
                </c:pt>
              </c:strCache>
              <c:extLst xmlns:c15="http://schemas.microsoft.com/office/drawing/2012/chart"/>
            </c:strRef>
          </c:cat>
          <c:val>
            <c:numRef>
              <c:f>Sheet1!$D$2:$D$9</c:f>
              <c:numCache>
                <c:formatCode>0%</c:formatCode>
                <c:ptCount val="8"/>
                <c:pt idx="0">
                  <c:v>0.6</c:v>
                </c:pt>
                <c:pt idx="1">
                  <c:v>0.54500000000000004</c:v>
                </c:pt>
                <c:pt idx="2">
                  <c:v>0.40500000000000003</c:v>
                </c:pt>
                <c:pt idx="3">
                  <c:v>0.40100000000000002</c:v>
                </c:pt>
                <c:pt idx="4">
                  <c:v>0.37</c:v>
                </c:pt>
                <c:pt idx="5">
                  <c:v>0.35</c:v>
                </c:pt>
                <c:pt idx="6">
                  <c:v>0.129</c:v>
                </c:pt>
                <c:pt idx="7">
                  <c:v>6.5000000000000002E-2</c:v>
                </c:pt>
              </c:numCache>
              <c:extLst xmlns:c15="http://schemas.microsoft.com/office/drawing/2012/chart"/>
            </c:numRef>
          </c:val>
          <c:extLst xmlns:c15="http://schemas.microsoft.com/office/drawing/2012/chart">
            <c:ext xmlns:c16="http://schemas.microsoft.com/office/drawing/2014/chart" uri="{C3380CC4-5D6E-409C-BE32-E72D297353CC}">
              <c16:uniqueId val="{00000002-92D5-4352-BEFB-3102D7321A80}"/>
            </c:ext>
          </c:extLst>
        </c:ser>
        <c:dLbls>
          <c:dLblPos val="ctr"/>
          <c:showLegendKey val="0"/>
          <c:showVal val="1"/>
          <c:showCatName val="0"/>
          <c:showSerName val="0"/>
          <c:showPercent val="0"/>
          <c:showBubbleSize val="0"/>
        </c:dLbls>
        <c:gapWidth val="100"/>
        <c:axId val="1333145936"/>
        <c:axId val="13331421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Teens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I set up my account so only people that I have approved can message me</c:v>
                      </c:pt>
                      <c:pt idx="1">
                        <c:v>I use private accounts (so only people who you approve can access your content)</c:v>
                      </c:pt>
                      <c:pt idx="2">
                        <c:v>I use content filtering to limit and/or block inappropriate content</c:v>
                      </c:pt>
                      <c:pt idx="3">
                        <c:v>I regularly report illegal or harmful content using the online reporting tools on a platform</c:v>
                      </c:pt>
                      <c:pt idx="4">
                        <c:v>I adhere to the minimum age requirements for the services I use</c:v>
                      </c:pt>
                      <c:pt idx="5">
                        <c:v>I use messaging filters that limit and/or block inappropriate content</c:v>
                      </c:pt>
                      <c:pt idx="6">
                        <c:v>I use a child account where the option is available</c:v>
                      </c:pt>
                      <c:pt idx="7">
                        <c:v>I don't use any of these safety tools</c:v>
                      </c:pt>
                    </c:strCache>
                  </c:strRef>
                </c:cat>
                <c:val>
                  <c:numRef>
                    <c:extLst>
                      <c:ext uri="{02D57815-91ED-43cb-92C2-25804820EDAC}">
                        <c15:formulaRef>
                          <c15:sqref>Sheet1!$B$2:$B$9</c15:sqref>
                        </c15:formulaRef>
                      </c:ext>
                    </c:extLst>
                    <c:numCache>
                      <c:formatCode>0%</c:formatCode>
                      <c:ptCount val="8"/>
                      <c:pt idx="0">
                        <c:v>0.55500000000000005</c:v>
                      </c:pt>
                      <c:pt idx="1">
                        <c:v>0.48599999999999999</c:v>
                      </c:pt>
                      <c:pt idx="2">
                        <c:v>0.39</c:v>
                      </c:pt>
                      <c:pt idx="3">
                        <c:v>0.36799999999999999</c:v>
                      </c:pt>
                      <c:pt idx="4">
                        <c:v>0.36599999999999999</c:v>
                      </c:pt>
                      <c:pt idx="5">
                        <c:v>0.32400000000000001</c:v>
                      </c:pt>
                      <c:pt idx="6">
                        <c:v>0.14899999999999999</c:v>
                      </c:pt>
                      <c:pt idx="7">
                        <c:v>8.6999999999999994E-2</c:v>
                      </c:pt>
                    </c:numCache>
                  </c:numRef>
                </c:val>
                <c:extLst>
                  <c:ext xmlns:c16="http://schemas.microsoft.com/office/drawing/2014/chart" uri="{C3380CC4-5D6E-409C-BE32-E72D297353CC}">
                    <c16:uniqueId val="{00000000-92D5-4352-BEFB-3102D7321A80}"/>
                  </c:ext>
                </c:extLst>
              </c15:ser>
            </c15:filteredBarSeries>
          </c:ext>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legend>
      <c:legendPos val="r"/>
      <c:layout>
        <c:manualLayout>
          <c:xMode val="edge"/>
          <c:yMode val="edge"/>
          <c:x val="0.86964585738208267"/>
          <c:y val="0.82930116255496678"/>
          <c:w val="0.11624657146216089"/>
          <c:h val="0.137460110760932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53752291663692"/>
          <c:y val="3.2096171802054152E-2"/>
          <c:w val="0.46646247708336303"/>
          <c:h val="0.9358076563958917"/>
        </c:manualLayout>
      </c:layout>
      <c:barChart>
        <c:barDir val="bar"/>
        <c:grouping val="percentStacked"/>
        <c:varyColors val="0"/>
        <c:ser>
          <c:idx val="0"/>
          <c:order val="0"/>
          <c:tx>
            <c:strRef>
              <c:f>Sheet1!$A$2</c:f>
              <c:strCache>
                <c:ptCount val="1"/>
                <c:pt idx="0">
                  <c:v>B3B</c:v>
                </c:pt>
              </c:strCache>
            </c:strRef>
          </c:tx>
          <c:spPr>
            <a:solidFill>
              <a:schemeClr val="tx2">
                <a:lumMod val="50000"/>
              </a:schemeClr>
            </a:solidFill>
            <a:ln>
              <a:noFill/>
            </a:ln>
            <a:effectLst/>
          </c:spPr>
          <c:invertIfNegative val="0"/>
          <c:dLbls>
            <c:dLbl>
              <c:idx val="3"/>
              <c:layout>
                <c:manualLayout>
                  <c:x val="1.75842482796166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28-442B-8D2B-93810F2D4E0D}"/>
                </c:ext>
              </c:extLst>
            </c:dLbl>
            <c:dLbl>
              <c:idx val="4"/>
              <c:layout>
                <c:manualLayout>
                  <c:x val="1.75842482796166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28-442B-8D2B-93810F2D4E0D}"/>
                </c:ext>
              </c:extLst>
            </c:dLbl>
            <c:dLbl>
              <c:idx val="6"/>
              <c:layout>
                <c:manualLayout>
                  <c:x val="3.51684965592333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28-442B-8D2B-93810F2D4E0D}"/>
                </c:ext>
              </c:extLst>
            </c:dLbl>
            <c:spPr>
              <a:noFill/>
              <a:ln>
                <a:noFill/>
              </a:ln>
              <a:effectLst/>
            </c:spPr>
            <c:txPr>
              <a:bodyPr rot="0" spcFirstLastPara="1" vertOverflow="ellipsis" vert="horz" wrap="square" lIns="0" tIns="0" rIns="0" bIns="0"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I regularly report illegal or harmful content using the online reporting tools on a platform</c:v>
                </c:pt>
                <c:pt idx="1">
                  <c:v>I use a child account where the option is available2</c:v>
                </c:pt>
                <c:pt idx="2">
                  <c:v>I adhere to the minimum age requirements for the services I use</c:v>
                </c:pt>
                <c:pt idx="3">
                  <c:v>I use content filtering to limit and/or block inappropriate content</c:v>
                </c:pt>
                <c:pt idx="4">
                  <c:v>I use messaging filters that limit and/or block inappropriate content</c:v>
                </c:pt>
                <c:pt idx="5">
                  <c:v>I set up my account so only people that I have approved can message me</c:v>
                </c:pt>
                <c:pt idx="6">
                  <c:v>I use private accounts (so only people who you approve can access your content)</c:v>
                </c:pt>
              </c:strCache>
            </c:strRef>
          </c:cat>
          <c:val>
            <c:numRef>
              <c:f>Sheet1!$B$2:$H$2</c:f>
              <c:numCache>
                <c:formatCode>0%</c:formatCode>
                <c:ptCount val="7"/>
                <c:pt idx="0">
                  <c:v>0.09</c:v>
                </c:pt>
                <c:pt idx="1">
                  <c:v>7.0000000000000007E-2</c:v>
                </c:pt>
                <c:pt idx="2">
                  <c:v>0.06</c:v>
                </c:pt>
                <c:pt idx="3">
                  <c:v>0.04</c:v>
                </c:pt>
                <c:pt idx="4">
                  <c:v>0.04</c:v>
                </c:pt>
                <c:pt idx="5">
                  <c:v>0.04</c:v>
                </c:pt>
                <c:pt idx="6">
                  <c:v>0.03</c:v>
                </c:pt>
              </c:numCache>
            </c:numRef>
          </c:val>
          <c:extLst>
            <c:ext xmlns:c16="http://schemas.microsoft.com/office/drawing/2014/chart" uri="{C3380CC4-5D6E-409C-BE32-E72D297353CC}">
              <c16:uniqueId val="{00000000-DC28-442B-8D2B-93810F2D4E0D}"/>
            </c:ext>
          </c:extLst>
        </c:ser>
        <c:ser>
          <c:idx val="1"/>
          <c:order val="1"/>
          <c:tx>
            <c:strRef>
              <c:f>Sheet1!$A$3</c:f>
              <c:strCache>
                <c:ptCount val="1"/>
                <c:pt idx="0">
                  <c:v>M2B</c:v>
                </c:pt>
              </c:strCache>
            </c:strRef>
          </c:tx>
          <c:spPr>
            <a:solidFill>
              <a:schemeClr val="accent2"/>
            </a:solidFill>
            <a:ln>
              <a:noFill/>
            </a:ln>
            <a:effectLst/>
          </c:spPr>
          <c:invertIfNegative val="0"/>
          <c:dLbls>
            <c:spPr>
              <a:noFill/>
              <a:ln>
                <a:noFill/>
              </a:ln>
              <a:effectLst/>
            </c:spPr>
            <c:txPr>
              <a:bodyPr rot="0" spcFirstLastPara="1" vertOverflow="ellipsis" vert="horz" wrap="square" lIns="0" tIns="0" rIns="0" bIns="0"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I regularly report illegal or harmful content using the online reporting tools on a platform</c:v>
                </c:pt>
                <c:pt idx="1">
                  <c:v>I use a child account where the option is available2</c:v>
                </c:pt>
                <c:pt idx="2">
                  <c:v>I adhere to the minimum age requirements for the services I use</c:v>
                </c:pt>
                <c:pt idx="3">
                  <c:v>I use content filtering to limit and/or block inappropriate content</c:v>
                </c:pt>
                <c:pt idx="4">
                  <c:v>I use messaging filters that limit and/or block inappropriate content</c:v>
                </c:pt>
                <c:pt idx="5">
                  <c:v>I set up my account so only people that I have approved can message me</c:v>
                </c:pt>
                <c:pt idx="6">
                  <c:v>I use private accounts (so only people who you approve can access your content)</c:v>
                </c:pt>
              </c:strCache>
            </c:strRef>
          </c:cat>
          <c:val>
            <c:numRef>
              <c:f>Sheet1!$B$3:$H$3</c:f>
              <c:numCache>
                <c:formatCode>0%</c:formatCode>
                <c:ptCount val="7"/>
                <c:pt idx="0">
                  <c:v>0.35</c:v>
                </c:pt>
                <c:pt idx="1">
                  <c:v>0.36</c:v>
                </c:pt>
                <c:pt idx="2">
                  <c:v>0.33</c:v>
                </c:pt>
                <c:pt idx="3">
                  <c:v>0.31</c:v>
                </c:pt>
                <c:pt idx="4">
                  <c:v>0.27</c:v>
                </c:pt>
                <c:pt idx="5">
                  <c:v>0.2</c:v>
                </c:pt>
                <c:pt idx="6">
                  <c:v>0.18</c:v>
                </c:pt>
              </c:numCache>
            </c:numRef>
          </c:val>
          <c:extLst>
            <c:ext xmlns:c16="http://schemas.microsoft.com/office/drawing/2014/chart" uri="{C3380CC4-5D6E-409C-BE32-E72D297353CC}">
              <c16:uniqueId val="{00000001-DC28-442B-8D2B-93810F2D4E0D}"/>
            </c:ext>
          </c:extLst>
        </c:ser>
        <c:ser>
          <c:idx val="2"/>
          <c:order val="2"/>
          <c:tx>
            <c:strRef>
              <c:f>Sheet1!$A$4</c:f>
              <c:strCache>
                <c:ptCount val="1"/>
                <c:pt idx="0">
                  <c:v>T2B</c:v>
                </c:pt>
              </c:strCache>
            </c:strRef>
          </c:tx>
          <c:spPr>
            <a:solidFill>
              <a:schemeClr val="accent1"/>
            </a:solidFill>
            <a:ln>
              <a:noFill/>
            </a:ln>
            <a:effectLst/>
          </c:spPr>
          <c:invertIfNegative val="0"/>
          <c:dLbls>
            <c:spPr>
              <a:noFill/>
              <a:ln>
                <a:noFill/>
              </a:ln>
              <a:effectLst/>
            </c:spPr>
            <c:txPr>
              <a:bodyPr rot="0" spcFirstLastPara="1" vertOverflow="ellipsis" vert="horz" wrap="square" lIns="0" tIns="0" rIns="0" bIns="0"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I regularly report illegal or harmful content using the online reporting tools on a platform</c:v>
                </c:pt>
                <c:pt idx="1">
                  <c:v>I use a child account where the option is available2</c:v>
                </c:pt>
                <c:pt idx="2">
                  <c:v>I adhere to the minimum age requirements for the services I use</c:v>
                </c:pt>
                <c:pt idx="3">
                  <c:v>I use content filtering to limit and/or block inappropriate content</c:v>
                </c:pt>
                <c:pt idx="4">
                  <c:v>I use messaging filters that limit and/or block inappropriate content</c:v>
                </c:pt>
                <c:pt idx="5">
                  <c:v>I set up my account so only people that I have approved can message me</c:v>
                </c:pt>
                <c:pt idx="6">
                  <c:v>I use private accounts (so only people who you approve can access your content)</c:v>
                </c:pt>
              </c:strCache>
            </c:strRef>
          </c:cat>
          <c:val>
            <c:numRef>
              <c:f>Sheet1!$B$4:$H$4</c:f>
              <c:numCache>
                <c:formatCode>0%</c:formatCode>
                <c:ptCount val="7"/>
                <c:pt idx="0">
                  <c:v>0.56000000000000005</c:v>
                </c:pt>
                <c:pt idx="1">
                  <c:v>0.56999999999999995</c:v>
                </c:pt>
                <c:pt idx="2">
                  <c:v>0.61</c:v>
                </c:pt>
                <c:pt idx="3">
                  <c:v>0.65</c:v>
                </c:pt>
                <c:pt idx="4">
                  <c:v>0.69</c:v>
                </c:pt>
                <c:pt idx="5">
                  <c:v>0.76</c:v>
                </c:pt>
                <c:pt idx="6">
                  <c:v>0.79</c:v>
                </c:pt>
              </c:numCache>
            </c:numRef>
          </c:val>
          <c:extLst>
            <c:ext xmlns:c16="http://schemas.microsoft.com/office/drawing/2014/chart" uri="{C3380CC4-5D6E-409C-BE32-E72D297353CC}">
              <c16:uniqueId val="{00000002-DC28-442B-8D2B-93810F2D4E0D}"/>
            </c:ext>
          </c:extLst>
        </c:ser>
        <c:dLbls>
          <c:dLblPos val="ctr"/>
          <c:showLegendKey val="0"/>
          <c:showVal val="1"/>
          <c:showCatName val="0"/>
          <c:showSerName val="0"/>
          <c:showPercent val="0"/>
          <c:showBubbleSize val="0"/>
        </c:dLbls>
        <c:gapWidth val="100"/>
        <c:overlap val="100"/>
        <c:axId val="1333145936"/>
        <c:axId val="1333142192"/>
      </c:barChart>
      <c:dateAx>
        <c:axId val="1333145936"/>
        <c:scaling>
          <c:orientation val="minMax"/>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0" spcFirstLastPara="1" vertOverflow="ellipsis" wrap="square" anchor="ctr" anchorCtr="1"/>
          <a:lstStyle/>
          <a:p>
            <a:pPr algn="r">
              <a:defRPr sz="1050" b="0" i="0" u="none" strike="noStrike" kern="1200" baseline="0">
                <a:solidFill>
                  <a:schemeClr val="tx1"/>
                </a:solidFill>
                <a:latin typeface="+mn-lt"/>
                <a:ea typeface="+mn-ea"/>
                <a:cs typeface="+mn-cs"/>
              </a:defRPr>
            </a:pPr>
            <a:endParaRPr lang="en-US"/>
          </a:p>
        </c:txPr>
        <c:crossAx val="1333142192"/>
        <c:crosses val="autoZero"/>
        <c:auto val="0"/>
        <c:lblOffset val="100"/>
        <c:baseTimeUnit val="days"/>
      </c:dateAx>
      <c:valAx>
        <c:axId val="1333142192"/>
        <c:scaling>
          <c:orientation val="minMax"/>
        </c:scaling>
        <c:delete val="1"/>
        <c:axPos val="b"/>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26224843275205"/>
          <c:y val="3.2096171802054152E-2"/>
          <c:w val="0.47173775156724806"/>
          <c:h val="0.9358076563958917"/>
        </c:manualLayout>
      </c:layout>
      <c:barChart>
        <c:barDir val="bar"/>
        <c:grouping val="percentStacked"/>
        <c:varyColors val="0"/>
        <c:ser>
          <c:idx val="0"/>
          <c:order val="0"/>
          <c:tx>
            <c:strRef>
              <c:f>Sheet1!$A$2</c:f>
              <c:strCache>
                <c:ptCount val="1"/>
                <c:pt idx="0">
                  <c:v>B3</c:v>
                </c:pt>
              </c:strCache>
            </c:strRef>
          </c:tx>
          <c:spPr>
            <a:solidFill>
              <a:schemeClr val="tx2">
                <a:lumMod val="50000"/>
              </a:schemeClr>
            </a:solidFill>
            <a:ln>
              <a:noFill/>
            </a:ln>
            <a:effectLst/>
          </c:spPr>
          <c:invertIfNegative val="0"/>
          <c:dLbls>
            <c:dLbl>
              <c:idx val="3"/>
              <c:layout>
                <c:manualLayout>
                  <c:x val="1.75842482796166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EF-4CC9-A725-EF6E4DCA1C19}"/>
                </c:ext>
              </c:extLst>
            </c:dLbl>
            <c:dLbl>
              <c:idx val="4"/>
              <c:layout>
                <c:manualLayout>
                  <c:x val="1.75842482796166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EF-4CC9-A725-EF6E4DCA1C19}"/>
                </c:ext>
              </c:extLst>
            </c:dLbl>
            <c:dLbl>
              <c:idx val="6"/>
              <c:layout>
                <c:manualLayout>
                  <c:x val="3.51684965592333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EF-4CC9-A725-EF6E4DCA1C19}"/>
                </c:ext>
              </c:extLst>
            </c:dLbl>
            <c:spPr>
              <a:noFill/>
              <a:ln>
                <a:noFill/>
              </a:ln>
              <a:effectLst/>
            </c:spPr>
            <c:txPr>
              <a:bodyPr rot="0" spcFirstLastPara="1" vertOverflow="ellipsis" horzOverflow="clip" vert="horz" wrap="square" lIns="0" tIns="0" rIns="0" bIns="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Parental controls, tools, md rules infringe
too much on my children's' privacy online</c:v>
                </c:pt>
                <c:pt idx="1">
                  <c:v>I trust my child to act responsibly online and don't feel the need to actively monitor them</c:v>
                </c:pt>
                <c:pt idx="2">
                  <c:v>Parental software controls or other
technical tools, are effective at keeping my
children safe online</c:v>
                </c:pt>
                <c:pt idx="3">
                  <c:v>Parental rules and restrictions about what
my child(ren) can do online are effective at
keeping my children safe online</c:v>
                </c:pt>
                <c:pt idx="4">
                  <c:v>I regularly check in with my child about their online activities and ask if they are experiencing any problems</c:v>
                </c:pt>
              </c:strCache>
            </c:strRef>
          </c:cat>
          <c:val>
            <c:numRef>
              <c:f>Sheet1!$B$2:$F$2</c:f>
              <c:numCache>
                <c:formatCode>0%</c:formatCode>
                <c:ptCount val="5"/>
                <c:pt idx="0">
                  <c:v>0.39</c:v>
                </c:pt>
                <c:pt idx="1">
                  <c:v>0.2</c:v>
                </c:pt>
                <c:pt idx="2">
                  <c:v>0.09</c:v>
                </c:pt>
                <c:pt idx="3">
                  <c:v>0.1</c:v>
                </c:pt>
                <c:pt idx="4">
                  <c:v>7.0000000000000007E-2</c:v>
                </c:pt>
              </c:numCache>
            </c:numRef>
          </c:val>
          <c:extLst>
            <c:ext xmlns:c16="http://schemas.microsoft.com/office/drawing/2014/chart" uri="{C3380CC4-5D6E-409C-BE32-E72D297353CC}">
              <c16:uniqueId val="{00000003-03EF-4CC9-A725-EF6E4DCA1C19}"/>
            </c:ext>
          </c:extLst>
        </c:ser>
        <c:ser>
          <c:idx val="1"/>
          <c:order val="1"/>
          <c:tx>
            <c:strRef>
              <c:f>Sheet1!$A$3</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horzOverflow="clip" vert="horz" wrap="square" lIns="0" tIns="0" rIns="0" bIns="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Parental controls, tools, md rules infringe
too much on my children's' privacy online</c:v>
                </c:pt>
                <c:pt idx="1">
                  <c:v>I trust my child to act responsibly online and don't feel the need to actively monitor them</c:v>
                </c:pt>
                <c:pt idx="2">
                  <c:v>Parental software controls or other
technical tools, are effective at keeping my
children safe online</c:v>
                </c:pt>
                <c:pt idx="3">
                  <c:v>Parental rules and restrictions about what
my child(ren) can do online are effective at
keeping my children safe online</c:v>
                </c:pt>
                <c:pt idx="4">
                  <c:v>I regularly check in with my child about their online activities and ask if they are experiencing any problems</c:v>
                </c:pt>
              </c:strCache>
            </c:strRef>
          </c:cat>
          <c:val>
            <c:numRef>
              <c:f>Sheet1!$B$3:$F$3</c:f>
              <c:numCache>
                <c:formatCode>0%</c:formatCode>
                <c:ptCount val="5"/>
                <c:pt idx="0">
                  <c:v>0.4</c:v>
                </c:pt>
                <c:pt idx="1">
                  <c:v>0.42</c:v>
                </c:pt>
                <c:pt idx="2">
                  <c:v>0.47</c:v>
                </c:pt>
                <c:pt idx="3">
                  <c:v>0.43</c:v>
                </c:pt>
                <c:pt idx="4">
                  <c:v>0.34</c:v>
                </c:pt>
              </c:numCache>
            </c:numRef>
          </c:val>
          <c:extLst>
            <c:ext xmlns:c16="http://schemas.microsoft.com/office/drawing/2014/chart" uri="{C3380CC4-5D6E-409C-BE32-E72D297353CC}">
              <c16:uniqueId val="{00000004-03EF-4CC9-A725-EF6E4DCA1C19}"/>
            </c:ext>
          </c:extLst>
        </c:ser>
        <c:ser>
          <c:idx val="2"/>
          <c:order val="2"/>
          <c:tx>
            <c:strRef>
              <c:f>Sheet1!$A$4</c:f>
              <c:strCache>
                <c:ptCount val="1"/>
                <c:pt idx="0">
                  <c:v>6 to 7</c:v>
                </c:pt>
              </c:strCache>
            </c:strRef>
          </c:tx>
          <c:spPr>
            <a:solidFill>
              <a:schemeClr val="accent1"/>
            </a:solidFill>
            <a:ln>
              <a:noFill/>
            </a:ln>
            <a:effectLst/>
          </c:spPr>
          <c:invertIfNegative val="0"/>
          <c:dLbls>
            <c:spPr>
              <a:noFill/>
              <a:ln>
                <a:noFill/>
              </a:ln>
              <a:effectLst/>
            </c:spPr>
            <c:txPr>
              <a:bodyPr rot="0" spcFirstLastPara="1" vertOverflow="ellipsis" horzOverflow="clip" vert="horz" wrap="square" lIns="0" tIns="0" rIns="0" bIns="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Parental controls, tools, md rules infringe
too much on my children's' privacy online</c:v>
                </c:pt>
                <c:pt idx="1">
                  <c:v>I trust my child to act responsibly online and don't feel the need to actively monitor them</c:v>
                </c:pt>
                <c:pt idx="2">
                  <c:v>Parental software controls or other
technical tools, are effective at keeping my
children safe online</c:v>
                </c:pt>
                <c:pt idx="3">
                  <c:v>Parental rules and restrictions about what
my child(ren) can do online are effective at
keeping my children safe online</c:v>
                </c:pt>
                <c:pt idx="4">
                  <c:v>I regularly check in with my child about their online activities and ask if they are experiencing any problems</c:v>
                </c:pt>
              </c:strCache>
            </c:strRef>
          </c:cat>
          <c:val>
            <c:numRef>
              <c:f>Sheet1!$B$4:$F$4</c:f>
              <c:numCache>
                <c:formatCode>0%</c:formatCode>
                <c:ptCount val="5"/>
                <c:pt idx="0">
                  <c:v>0.21</c:v>
                </c:pt>
                <c:pt idx="1">
                  <c:v>0.38</c:v>
                </c:pt>
                <c:pt idx="2">
                  <c:v>0.44</c:v>
                </c:pt>
                <c:pt idx="3">
                  <c:v>0.47</c:v>
                </c:pt>
                <c:pt idx="4">
                  <c:v>0.59</c:v>
                </c:pt>
              </c:numCache>
            </c:numRef>
          </c:val>
          <c:extLst>
            <c:ext xmlns:c16="http://schemas.microsoft.com/office/drawing/2014/chart" uri="{C3380CC4-5D6E-409C-BE32-E72D297353CC}">
              <c16:uniqueId val="{00000005-03EF-4CC9-A725-EF6E4DCA1C19}"/>
            </c:ext>
          </c:extLst>
        </c:ser>
        <c:dLbls>
          <c:dLblPos val="ctr"/>
          <c:showLegendKey val="0"/>
          <c:showVal val="1"/>
          <c:showCatName val="0"/>
          <c:showSerName val="0"/>
          <c:showPercent val="0"/>
          <c:showBubbleSize val="0"/>
        </c:dLbls>
        <c:gapWidth val="100"/>
        <c:overlap val="100"/>
        <c:axId val="1333145936"/>
        <c:axId val="1333142192"/>
      </c:barChart>
      <c:dateAx>
        <c:axId val="1333145936"/>
        <c:scaling>
          <c:orientation val="minMax"/>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0" spcFirstLastPara="1" vertOverflow="ellipsis" wrap="square" anchor="ctr" anchorCtr="1"/>
          <a:lstStyle/>
          <a:p>
            <a:pPr algn="r">
              <a:defRPr sz="1000" b="0" i="0" u="none" strike="noStrike" kern="1200" baseline="0">
                <a:solidFill>
                  <a:schemeClr val="tx1"/>
                </a:solidFill>
                <a:latin typeface="+mn-lt"/>
                <a:ea typeface="+mn-ea"/>
                <a:cs typeface="+mn-cs"/>
              </a:defRPr>
            </a:pPr>
            <a:endParaRPr lang="en-US"/>
          </a:p>
        </c:txPr>
        <c:crossAx val="1333142192"/>
        <c:crosses val="autoZero"/>
        <c:auto val="0"/>
        <c:lblOffset val="100"/>
        <c:baseTimeUnit val="days"/>
      </c:dateAx>
      <c:valAx>
        <c:axId val="1333142192"/>
        <c:scaling>
          <c:orientation val="minMax"/>
        </c:scaling>
        <c:delete val="1"/>
        <c:axPos val="b"/>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rgbClr val="000000"/>
                </a:solidFill>
                <a:latin typeface="+mj-lt"/>
                <a:ea typeface="+mn-ea"/>
                <a:cs typeface="+mn-cs"/>
              </a:defRPr>
            </a:pPr>
            <a:r>
              <a:rPr lang="en-US" sz="1400" b="0" i="0" u="none" strike="noStrike" kern="1200" spc="0" baseline="0">
                <a:solidFill>
                  <a:schemeClr val="tx1"/>
                </a:solidFill>
                <a:latin typeface="+mj-lt"/>
                <a:ea typeface="+mn-ea"/>
                <a:cs typeface="+mn-cs"/>
              </a:rPr>
              <a:t>Did you talk with anyone after experiencing a risk?</a:t>
            </a:r>
          </a:p>
        </c:rich>
      </c:tx>
      <c:layout>
        <c:manualLayout>
          <c:xMode val="edge"/>
          <c:yMode val="edge"/>
          <c:x val="0.12591036414565826"/>
          <c:y val="1.7507002801120448E-2"/>
        </c:manualLayout>
      </c:layout>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rgbClr val="000000"/>
              </a:solidFill>
              <a:latin typeface="+mj-lt"/>
              <a:ea typeface="+mn-ea"/>
              <a:cs typeface="+mn-cs"/>
            </a:defRPr>
          </a:pPr>
          <a:endParaRPr lang="en-US"/>
        </a:p>
      </c:txPr>
    </c:title>
    <c:autoTitleDeleted val="0"/>
    <c:plotArea>
      <c:layout>
        <c:manualLayout>
          <c:layoutTarget val="inner"/>
          <c:xMode val="edge"/>
          <c:yMode val="edge"/>
          <c:x val="0.1589542116059022"/>
          <c:y val="0.16812558356676005"/>
          <c:w val="0.63515406162464982"/>
          <c:h val="0.79394257703081228"/>
        </c:manualLayout>
      </c:layout>
      <c:pieChart>
        <c:varyColors val="1"/>
        <c:ser>
          <c:idx val="0"/>
          <c:order val="0"/>
          <c:tx>
            <c:strRef>
              <c:f>Sheet1!$B$1</c:f>
              <c:strCache>
                <c:ptCount val="1"/>
                <c:pt idx="0">
                  <c:v>Series 1</c:v>
                </c:pt>
              </c:strCache>
            </c:strRef>
          </c:tx>
          <c:spPr>
            <a:solidFill>
              <a:schemeClr val="accent1"/>
            </a:solidFill>
            <a:ln w="6350">
              <a:noFill/>
            </a:ln>
            <a:effectLst/>
          </c:spPr>
          <c:dPt>
            <c:idx val="0"/>
            <c:bubble3D val="0"/>
            <c:spPr>
              <a:solidFill>
                <a:schemeClr val="accent2"/>
              </a:solidFill>
              <a:ln w="6350">
                <a:noFill/>
              </a:ln>
              <a:effectLst/>
            </c:spPr>
            <c:extLst>
              <c:ext xmlns:c16="http://schemas.microsoft.com/office/drawing/2014/chart" uri="{C3380CC4-5D6E-409C-BE32-E72D297353CC}">
                <c16:uniqueId val="{00000001-89AA-4893-BE98-041D79CCD602}"/>
              </c:ext>
            </c:extLst>
          </c:dPt>
          <c:dPt>
            <c:idx val="1"/>
            <c:bubble3D val="0"/>
            <c:spPr>
              <a:solidFill>
                <a:schemeClr val="accent1"/>
              </a:solidFill>
              <a:ln w="6350">
                <a:noFill/>
              </a:ln>
              <a:effectLst/>
            </c:spPr>
            <c:extLst>
              <c:ext xmlns:c16="http://schemas.microsoft.com/office/drawing/2014/chart" uri="{C3380CC4-5D6E-409C-BE32-E72D297353CC}">
                <c16:uniqueId val="{00000003-89AA-4893-BE98-041D79CCD602}"/>
              </c:ext>
            </c:extLst>
          </c:dPt>
          <c:dLbls>
            <c:dLbl>
              <c:idx val="0"/>
              <c:dLblPos val="ctr"/>
              <c:showLegendKey val="0"/>
              <c:showVal val="1"/>
              <c:showCatName val="1"/>
              <c:showSerName val="0"/>
              <c:showPercent val="0"/>
              <c:showBubbleSize val="0"/>
              <c:extLst>
                <c:ext xmlns:c15="http://schemas.microsoft.com/office/drawing/2012/chart" uri="{CE6537A1-D6FC-4f65-9D91-7224C49458BB}">
                  <c15:layout>
                    <c:manualLayout>
                      <c:w val="0.22958692663417074"/>
                      <c:h val="0.16398225957049484"/>
                    </c:manualLayout>
                  </c15:layout>
                </c:ext>
                <c:ext xmlns:c16="http://schemas.microsoft.com/office/drawing/2014/chart" uri="{C3380CC4-5D6E-409C-BE32-E72D297353CC}">
                  <c16:uniqueId val="{00000001-89AA-4893-BE98-041D79CCD602}"/>
                </c:ext>
              </c:extLst>
            </c:dLbl>
            <c:spPr>
              <a:noFill/>
              <a:ln>
                <a:noFill/>
              </a:ln>
              <a:effectLst/>
            </c:spPr>
            <c:txPr>
              <a:bodyPr rot="0" spcFirstLastPara="1" vertOverflow="ellipsis" vert="horz" wrap="square" anchor="ctr" anchorCtr="1"/>
              <a:lstStyle/>
              <a:p>
                <a:pPr>
                  <a:defRPr lang="en-US" sz="2000" b="1" i="0" u="none" strike="noStrike" kern="1200" baseline="0">
                    <a:solidFill>
                      <a:srgbClr val="FFFFFF"/>
                    </a:solidFill>
                    <a:latin typeface="+mj-lt"/>
                    <a:ea typeface="Segoe UI" pitchFamily="34" charset="0"/>
                    <a:cs typeface="Segoe UI" pitchFamily="34" charset="0"/>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0.59899999999999998</c:v>
                </c:pt>
                <c:pt idx="1">
                  <c:v>0.40100000000000002</c:v>
                </c:pt>
              </c:numCache>
            </c:numRef>
          </c:val>
          <c:extLst>
            <c:ext xmlns:c16="http://schemas.microsoft.com/office/drawing/2014/chart" uri="{C3380CC4-5D6E-409C-BE32-E72D297353CC}">
              <c16:uniqueId val="{00000004-89AA-4893-BE98-041D79CCD6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marL="0" algn="l" defTabSz="932472" rtl="0" eaLnBrk="1" fontAlgn="base" latinLnBrk="0" hangingPunct="1">
        <a:spcBef>
          <a:spcPct val="0"/>
        </a:spcBef>
        <a:spcAft>
          <a:spcPct val="0"/>
        </a:spcAft>
        <a:defRPr lang="en-US" sz="2000" kern="1200">
          <a:solidFill>
            <a:srgbClr val="FFFFFF"/>
          </a:solidFill>
          <a:latin typeface="+mn-lt"/>
          <a:ea typeface="Segoe UI" pitchFamily="34" charset="0"/>
          <a:cs typeface="Segoe UI"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r>
              <a:rPr lang="en-US" sz="1400">
                <a:solidFill>
                  <a:schemeClr val="tx1"/>
                </a:solidFill>
                <a:latin typeface="+mj-lt"/>
              </a:rPr>
              <a:t>Teens talked to parents most often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44928825590469262"/>
          <c:y val="0.15353641456582634"/>
          <c:w val="0.52534742938026469"/>
          <c:h val="0.81436741363211951"/>
        </c:manualLayout>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Parents</c:v>
                </c:pt>
                <c:pt idx="1">
                  <c:v>Friends</c:v>
                </c:pt>
                <c:pt idx="2">
                  <c:v>Adult who isn't my parent</c:v>
                </c:pt>
                <c:pt idx="3">
                  <c:v>Platform where incident occurred</c:v>
                </c:pt>
                <c:pt idx="4">
                  <c:v>Law enforcement/government</c:v>
                </c:pt>
              </c:strCache>
            </c:strRef>
          </c:cat>
          <c:val>
            <c:numRef>
              <c:f>Sheet1!$B$2:$B$6</c:f>
              <c:numCache>
                <c:formatCode>0%</c:formatCode>
                <c:ptCount val="5"/>
                <c:pt idx="0">
                  <c:v>0.70499999999999996</c:v>
                </c:pt>
                <c:pt idx="1">
                  <c:v>0.32</c:v>
                </c:pt>
                <c:pt idx="2">
                  <c:v>0.14099999999999999</c:v>
                </c:pt>
                <c:pt idx="3">
                  <c:v>0.114</c:v>
                </c:pt>
                <c:pt idx="4">
                  <c:v>6.5000000000000002E-2</c:v>
                </c:pt>
              </c:numCache>
            </c:numRef>
          </c:val>
          <c:extLst>
            <c:ext xmlns:c16="http://schemas.microsoft.com/office/drawing/2014/chart" uri="{C3380CC4-5D6E-409C-BE32-E72D297353CC}">
              <c16:uniqueId val="{00000000-9C2F-46DF-9942-8670B3DAD12F}"/>
            </c:ext>
          </c:extLst>
        </c:ser>
        <c:dLbls>
          <c:dLblPos val="outEnd"/>
          <c:showLegendKey val="0"/>
          <c:showVal val="1"/>
          <c:showCatName val="0"/>
          <c:showSerName val="0"/>
          <c:showPercent val="0"/>
          <c:showBubbleSize val="0"/>
        </c:dLbls>
        <c:gapWidth val="100"/>
        <c:axId val="1221099632"/>
        <c:axId val="1221106288"/>
      </c:barChart>
      <c:catAx>
        <c:axId val="1221099632"/>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21106288"/>
        <c:crosses val="autoZero"/>
        <c:auto val="1"/>
        <c:lblAlgn val="ctr"/>
        <c:lblOffset val="100"/>
        <c:noMultiLvlLbl val="0"/>
      </c:catAx>
      <c:valAx>
        <c:axId val="1221106288"/>
        <c:scaling>
          <c:orientation val="minMax"/>
        </c:scaling>
        <c:delete val="1"/>
        <c:axPos val="t"/>
        <c:numFmt formatCode="0%" sourceLinked="1"/>
        <c:majorTickMark val="none"/>
        <c:minorTickMark val="none"/>
        <c:tickLblPos val="nextTo"/>
        <c:crossAx val="122109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2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IN"/>
              <a:t>Teens </a:t>
            </a:r>
            <a:r>
              <a:rPr lang="en-IN" b="0">
                <a:latin typeface="+mj-lt"/>
              </a:rPr>
              <a:t>most likely </a:t>
            </a:r>
            <a:r>
              <a:rPr lang="en-IN"/>
              <a:t>to talk with parents about</a:t>
            </a:r>
          </a:p>
        </c:rich>
      </c:tx>
      <c:layout>
        <c:manualLayout>
          <c:xMode val="edge"/>
          <c:yMode val="edge"/>
          <c:x val="0.1664114902303879"/>
          <c:y val="1.750700280112044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0689091192997204"/>
          <c:y val="0.18875466853408029"/>
          <c:w val="0.39468389121963426"/>
          <c:h val="0.77914915966386555"/>
        </c:manualLayout>
      </c:layout>
      <c:barChart>
        <c:barDir val="bar"/>
        <c:grouping val="clustered"/>
        <c:varyColors val="0"/>
        <c:ser>
          <c:idx val="0"/>
          <c:order val="0"/>
          <c:tx>
            <c:strRef>
              <c:f>Sheet1!$B$1</c:f>
              <c:strCache>
                <c:ptCount val="1"/>
                <c:pt idx="0">
                  <c:v>Most likely</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Hate speech</c:v>
                </c:pt>
                <c:pt idx="1">
                  <c:v>Cyberbullying &amp; harassment</c:v>
                </c:pt>
                <c:pt idx="2">
                  <c:v>Dis/misinformation</c:v>
                </c:pt>
                <c:pt idx="3">
                  <c:v>Threats of violence</c:v>
                </c:pt>
              </c:strCache>
            </c:strRef>
          </c:cat>
          <c:val>
            <c:numRef>
              <c:f>Sheet1!$B$2:$B$5</c:f>
              <c:numCache>
                <c:formatCode>0%</c:formatCode>
                <c:ptCount val="4"/>
                <c:pt idx="0">
                  <c:v>0.77</c:v>
                </c:pt>
                <c:pt idx="1">
                  <c:v>0.76</c:v>
                </c:pt>
                <c:pt idx="2">
                  <c:v>0.75</c:v>
                </c:pt>
                <c:pt idx="3">
                  <c:v>0.75</c:v>
                </c:pt>
              </c:numCache>
            </c:numRef>
          </c:val>
          <c:extLst>
            <c:ext xmlns:c16="http://schemas.microsoft.com/office/drawing/2014/chart" uri="{C3380CC4-5D6E-409C-BE32-E72D297353CC}">
              <c16:uniqueId val="{00000000-5965-4E4B-B202-AA0187570DDB}"/>
            </c:ext>
          </c:extLst>
        </c:ser>
        <c:dLbls>
          <c:showLegendKey val="0"/>
          <c:showVal val="0"/>
          <c:showCatName val="0"/>
          <c:showSerName val="0"/>
          <c:showPercent val="0"/>
          <c:showBubbleSize val="0"/>
        </c:dLbls>
        <c:gapWidth val="100"/>
        <c:axId val="686817632"/>
        <c:axId val="91717424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Least likely</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Hate speech</c:v>
                      </c:pt>
                      <c:pt idx="1">
                        <c:v>Cyberbullying &amp; harassment</c:v>
                      </c:pt>
                      <c:pt idx="2">
                        <c:v>Dis/misinformation</c:v>
                      </c:pt>
                      <c:pt idx="3">
                        <c:v>Threats of violence</c:v>
                      </c:pt>
                    </c:strCache>
                  </c:strRef>
                </c:cat>
                <c:val>
                  <c:numRef>
                    <c:extLst>
                      <c:ext uri="{02D57815-91ED-43cb-92C2-25804820EDAC}">
                        <c15:formulaRef>
                          <c15:sqref>Sheet1!$C$2:$C$5</c15:sqref>
                        </c15:formulaRef>
                      </c:ext>
                    </c:extLst>
                    <c:numCache>
                      <c:formatCode>General</c:formatCode>
                      <c:ptCount val="4"/>
                    </c:numCache>
                  </c:numRef>
                </c:val>
                <c:extLst>
                  <c:ext xmlns:c16="http://schemas.microsoft.com/office/drawing/2014/chart" uri="{C3380CC4-5D6E-409C-BE32-E72D297353CC}">
                    <c16:uniqueId val="{00000004-5965-4E4B-B202-AA0187570DDB}"/>
                  </c:ext>
                </c:extLst>
              </c15:ser>
            </c15:filteredBarSeries>
          </c:ext>
        </c:extLst>
      </c:barChart>
      <c:catAx>
        <c:axId val="686817632"/>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17174240"/>
        <c:crosses val="autoZero"/>
        <c:auto val="1"/>
        <c:lblAlgn val="ctr"/>
        <c:lblOffset val="100"/>
        <c:noMultiLvlLbl val="0"/>
      </c:catAx>
      <c:valAx>
        <c:axId val="917174240"/>
        <c:scaling>
          <c:orientation val="minMax"/>
          <c:max val="1"/>
          <c:min val="0"/>
        </c:scaling>
        <c:delete val="1"/>
        <c:axPos val="t"/>
        <c:numFmt formatCode="0%" sourceLinked="1"/>
        <c:majorTickMark val="none"/>
        <c:minorTickMark val="none"/>
        <c:tickLblPos val="nextTo"/>
        <c:crossAx val="68681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Sheet1!$D$1</c:f>
              <c:strCache>
                <c:ptCount val="1"/>
                <c:pt idx="0">
                  <c:v>Most likely, friends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4"/>
                <c:pt idx="0">
                  <c:v>Cyberbullying &amp; harassment</c:v>
                </c:pt>
                <c:pt idx="1">
                  <c:v>Dis/misinformation</c:v>
                </c:pt>
                <c:pt idx="2">
                  <c:v>Child sexual exploitation</c:v>
                </c:pt>
                <c:pt idx="3">
                  <c:v>Sexual solicitation</c:v>
                </c:pt>
              </c:strCache>
              <c:extLst/>
            </c:strRef>
          </c:cat>
          <c:val>
            <c:numRef>
              <c:f>Sheet1!$D$2:$D$10</c:f>
              <c:numCache>
                <c:formatCode>0%</c:formatCode>
                <c:ptCount val="4"/>
                <c:pt idx="0">
                  <c:v>0.33700000000000002</c:v>
                </c:pt>
                <c:pt idx="1">
                  <c:v>0.37</c:v>
                </c:pt>
                <c:pt idx="2">
                  <c:v>0.36</c:v>
                </c:pt>
                <c:pt idx="3">
                  <c:v>0.34</c:v>
                </c:pt>
              </c:numCache>
              <c:extLst/>
            </c:numRef>
          </c:val>
          <c:extLst>
            <c:ext xmlns:c16="http://schemas.microsoft.com/office/drawing/2014/chart" uri="{C3380CC4-5D6E-409C-BE32-E72D297353CC}">
              <c16:uniqueId val="{00000000-F11C-41FD-B2EA-DC634B4838E0}"/>
            </c:ext>
          </c:extLst>
        </c:ser>
        <c:dLbls>
          <c:dLblPos val="outEnd"/>
          <c:showLegendKey val="0"/>
          <c:showVal val="1"/>
          <c:showCatName val="0"/>
          <c:showSerName val="0"/>
          <c:showPercent val="0"/>
          <c:showBubbleSize val="0"/>
        </c:dLbls>
        <c:gapWidth val="100"/>
        <c:axId val="686817632"/>
        <c:axId val="9171742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Most likely, parents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4"/>
                      <c:pt idx="0">
                        <c:v>Cyberbullying &amp; harassment</c:v>
                      </c:pt>
                      <c:pt idx="1">
                        <c:v>Dis/misinformation</c:v>
                      </c:pt>
                      <c:pt idx="2">
                        <c:v>Child sexual exploitation</c:v>
                      </c:pt>
                      <c:pt idx="3">
                        <c:v>Sexual solicitation</c:v>
                      </c:pt>
                    </c:strCache>
                  </c:strRef>
                </c:cat>
                <c:val>
                  <c:numRef>
                    <c:extLst>
                      <c:ext uri="{02D57815-91ED-43cb-92C2-25804820EDAC}">
                        <c15:formulaRef>
                          <c15:sqref>Sheet1!$B$2:$B$10</c15:sqref>
                        </c15:formulaRef>
                      </c:ext>
                    </c:extLst>
                    <c:numCache>
                      <c:formatCode>0%</c:formatCode>
                      <c:ptCount val="4"/>
                      <c:pt idx="0">
                        <c:v>0.76</c:v>
                      </c:pt>
                      <c:pt idx="1">
                        <c:v>0.75</c:v>
                      </c:pt>
                    </c:numCache>
                  </c:numRef>
                </c:val>
                <c:extLst>
                  <c:ext xmlns:c16="http://schemas.microsoft.com/office/drawing/2014/chart" uri="{C3380CC4-5D6E-409C-BE32-E72D297353CC}">
                    <c16:uniqueId val="{00000001-F11C-41FD-B2EA-DC634B4838E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Least likely, parents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4"/>
                      <c:pt idx="0">
                        <c:v>Cyberbullying &amp; harassment</c:v>
                      </c:pt>
                      <c:pt idx="1">
                        <c:v>Dis/misinformation</c:v>
                      </c:pt>
                      <c:pt idx="2">
                        <c:v>Child sexual exploitation</c:v>
                      </c:pt>
                      <c:pt idx="3">
                        <c:v>Sexual solicitation</c:v>
                      </c:pt>
                    </c:strCache>
                  </c:strRef>
                </c:cat>
                <c:val>
                  <c:numRef>
                    <c:extLst xmlns:c15="http://schemas.microsoft.com/office/drawing/2012/chart">
                      <c:ext xmlns:c15="http://schemas.microsoft.com/office/drawing/2012/chart" uri="{02D57815-91ED-43cb-92C2-25804820EDAC}">
                        <c15:formulaRef>
                          <c15:sqref>Sheet1!$C$2:$C$10</c15:sqref>
                        </c15:formulaRef>
                      </c:ext>
                    </c:extLst>
                    <c:numCache>
                      <c:formatCode>General</c:formatCode>
                      <c:ptCount val="4"/>
                      <c:pt idx="2" formatCode="0%">
                        <c:v>0.65</c:v>
                      </c:pt>
                    </c:numCache>
                  </c:numRef>
                </c:val>
                <c:extLst xmlns:c15="http://schemas.microsoft.com/office/drawing/2012/chart">
                  <c:ext xmlns:c16="http://schemas.microsoft.com/office/drawing/2014/chart" uri="{C3380CC4-5D6E-409C-BE32-E72D297353CC}">
                    <c16:uniqueId val="{00000002-F11C-41FD-B2EA-DC634B4838E0}"/>
                  </c:ext>
                </c:extLst>
              </c15:ser>
            </c15:filteredBarSeries>
          </c:ext>
        </c:extLst>
      </c:barChart>
      <c:catAx>
        <c:axId val="686817632"/>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17174240"/>
        <c:crosses val="autoZero"/>
        <c:auto val="1"/>
        <c:lblAlgn val="ctr"/>
        <c:lblOffset val="100"/>
        <c:noMultiLvlLbl val="0"/>
      </c:catAx>
      <c:valAx>
        <c:axId val="917174240"/>
        <c:scaling>
          <c:orientation val="minMax"/>
          <c:max val="1"/>
          <c:min val="0"/>
        </c:scaling>
        <c:delete val="1"/>
        <c:axPos val="t"/>
        <c:numFmt formatCode="0%" sourceLinked="1"/>
        <c:majorTickMark val="none"/>
        <c:minorTickMark val="none"/>
        <c:tickLblPos val="nextTo"/>
        <c:crossAx val="68681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Sheet1!$D$1</c:f>
              <c:strCache>
                <c:ptCount val="1"/>
                <c:pt idx="0">
                  <c:v>Most likely, friends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4"/>
                <c:pt idx="0">
                  <c:v>Cyberbullying &amp; harassment</c:v>
                </c:pt>
                <c:pt idx="1">
                  <c:v>Dis/misinformation</c:v>
                </c:pt>
                <c:pt idx="2">
                  <c:v>Child sexual exploitation</c:v>
                </c:pt>
                <c:pt idx="3">
                  <c:v>Sexual solicitation</c:v>
                </c:pt>
              </c:strCache>
              <c:extLst/>
            </c:strRef>
          </c:cat>
          <c:val>
            <c:numRef>
              <c:f>Sheet1!$D$2:$D$10</c:f>
              <c:numCache>
                <c:formatCode>0%</c:formatCode>
                <c:ptCount val="4"/>
                <c:pt idx="0">
                  <c:v>0.33700000000000002</c:v>
                </c:pt>
                <c:pt idx="1">
                  <c:v>0.37</c:v>
                </c:pt>
                <c:pt idx="2">
                  <c:v>0.36</c:v>
                </c:pt>
                <c:pt idx="3">
                  <c:v>0.34</c:v>
                </c:pt>
              </c:numCache>
              <c:extLst/>
            </c:numRef>
          </c:val>
          <c:extLst>
            <c:ext xmlns:c16="http://schemas.microsoft.com/office/drawing/2014/chart" uri="{C3380CC4-5D6E-409C-BE32-E72D297353CC}">
              <c16:uniqueId val="{00000000-F11C-41FD-B2EA-DC634B4838E0}"/>
            </c:ext>
          </c:extLst>
        </c:ser>
        <c:dLbls>
          <c:dLblPos val="outEnd"/>
          <c:showLegendKey val="0"/>
          <c:showVal val="1"/>
          <c:showCatName val="0"/>
          <c:showSerName val="0"/>
          <c:showPercent val="0"/>
          <c:showBubbleSize val="0"/>
        </c:dLbls>
        <c:gapWidth val="100"/>
        <c:axId val="686817632"/>
        <c:axId val="9171742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Most likely, parents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4"/>
                      <c:pt idx="0">
                        <c:v>Cyberbullying &amp; harassment</c:v>
                      </c:pt>
                      <c:pt idx="1">
                        <c:v>Dis/misinformation</c:v>
                      </c:pt>
                      <c:pt idx="2">
                        <c:v>Child sexual exploitation</c:v>
                      </c:pt>
                      <c:pt idx="3">
                        <c:v>Sexual solicitation</c:v>
                      </c:pt>
                    </c:strCache>
                  </c:strRef>
                </c:cat>
                <c:val>
                  <c:numRef>
                    <c:extLst>
                      <c:ext uri="{02D57815-91ED-43cb-92C2-25804820EDAC}">
                        <c15:formulaRef>
                          <c15:sqref>Sheet1!$B$2:$B$10</c15:sqref>
                        </c15:formulaRef>
                      </c:ext>
                    </c:extLst>
                    <c:numCache>
                      <c:formatCode>0%</c:formatCode>
                      <c:ptCount val="4"/>
                      <c:pt idx="0">
                        <c:v>0.76</c:v>
                      </c:pt>
                      <c:pt idx="1">
                        <c:v>0.75</c:v>
                      </c:pt>
                    </c:numCache>
                  </c:numRef>
                </c:val>
                <c:extLst>
                  <c:ext xmlns:c16="http://schemas.microsoft.com/office/drawing/2014/chart" uri="{C3380CC4-5D6E-409C-BE32-E72D297353CC}">
                    <c16:uniqueId val="{00000001-F11C-41FD-B2EA-DC634B4838E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Least likely, parents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4"/>
                      <c:pt idx="0">
                        <c:v>Cyberbullying &amp; harassment</c:v>
                      </c:pt>
                      <c:pt idx="1">
                        <c:v>Dis/misinformation</c:v>
                      </c:pt>
                      <c:pt idx="2">
                        <c:v>Child sexual exploitation</c:v>
                      </c:pt>
                      <c:pt idx="3">
                        <c:v>Sexual solicitation</c:v>
                      </c:pt>
                    </c:strCache>
                  </c:strRef>
                </c:cat>
                <c:val>
                  <c:numRef>
                    <c:extLst xmlns:c15="http://schemas.microsoft.com/office/drawing/2012/chart">
                      <c:ext xmlns:c15="http://schemas.microsoft.com/office/drawing/2012/chart" uri="{02D57815-91ED-43cb-92C2-25804820EDAC}">
                        <c15:formulaRef>
                          <c15:sqref>Sheet1!$C$2:$C$10</c15:sqref>
                        </c15:formulaRef>
                      </c:ext>
                    </c:extLst>
                    <c:numCache>
                      <c:formatCode>General</c:formatCode>
                      <c:ptCount val="4"/>
                      <c:pt idx="2" formatCode="0%">
                        <c:v>0.65</c:v>
                      </c:pt>
                    </c:numCache>
                  </c:numRef>
                </c:val>
                <c:extLst xmlns:c15="http://schemas.microsoft.com/office/drawing/2012/chart">
                  <c:ext xmlns:c16="http://schemas.microsoft.com/office/drawing/2014/chart" uri="{C3380CC4-5D6E-409C-BE32-E72D297353CC}">
                    <c16:uniqueId val="{00000002-F11C-41FD-B2EA-DC634B4838E0}"/>
                  </c:ext>
                </c:extLst>
              </c15:ser>
            </c15:filteredBarSeries>
          </c:ext>
        </c:extLst>
      </c:barChart>
      <c:catAx>
        <c:axId val="686817632"/>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17174240"/>
        <c:crosses val="autoZero"/>
        <c:auto val="1"/>
        <c:lblAlgn val="ctr"/>
        <c:lblOffset val="100"/>
        <c:noMultiLvlLbl val="0"/>
      </c:catAx>
      <c:valAx>
        <c:axId val="917174240"/>
        <c:scaling>
          <c:orientation val="minMax"/>
          <c:max val="1"/>
          <c:min val="0"/>
        </c:scaling>
        <c:delete val="1"/>
        <c:axPos val="t"/>
        <c:numFmt formatCode="0%" sourceLinked="1"/>
        <c:majorTickMark val="none"/>
        <c:minorTickMark val="none"/>
        <c:tickLblPos val="nextTo"/>
        <c:crossAx val="68681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5624953880402"/>
          <c:y val="8.2694626406993224E-2"/>
          <c:w val="0.44675032002985882"/>
          <c:h val="0.88713152583868193"/>
        </c:manualLayout>
      </c:layout>
      <c:barChart>
        <c:barDir val="bar"/>
        <c:grouping val="percentStacked"/>
        <c:varyColors val="0"/>
        <c:ser>
          <c:idx val="0"/>
          <c:order val="0"/>
          <c:tx>
            <c:strRef>
              <c:f>Sheet1!$B$1</c:f>
              <c:strCache>
                <c:ptCount val="1"/>
                <c:pt idx="0">
                  <c:v>B3B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parents trust me to act responsibly online and don't feel the need to actively monitor me</c:v>
                </c:pt>
                <c:pt idx="1">
                  <c:v>I regularly talk to my parents or other trusted adults about my online activities and any problems I'm having</c:v>
                </c:pt>
                <c:pt idx="2">
                  <c:v>Parental rules and restrictions about what you can do online are effective at keeping me safe online</c:v>
                </c:pt>
                <c:pt idx="3">
                  <c:v>Parental software controls or other technical tools are effective at keeping me safe online</c:v>
                </c:pt>
                <c:pt idx="4">
                  <c:v>Parental software controls, tools, and rules infringe too much on my privacy online</c:v>
                </c:pt>
              </c:strCache>
            </c:strRef>
          </c:cat>
          <c:val>
            <c:numRef>
              <c:f>Sheet1!$B$2:$B$6</c:f>
              <c:numCache>
                <c:formatCode>0%</c:formatCode>
                <c:ptCount val="5"/>
                <c:pt idx="0">
                  <c:v>0.10399999999999998</c:v>
                </c:pt>
                <c:pt idx="1">
                  <c:v>0.19400000000000001</c:v>
                </c:pt>
                <c:pt idx="2">
                  <c:v>0.14100000000000001</c:v>
                </c:pt>
                <c:pt idx="3">
                  <c:v>0.13700000000000001</c:v>
                </c:pt>
                <c:pt idx="4">
                  <c:v>0.255</c:v>
                </c:pt>
              </c:numCache>
            </c:numRef>
          </c:val>
          <c:extLst>
            <c:ext xmlns:c16="http://schemas.microsoft.com/office/drawing/2014/chart" uri="{C3380CC4-5D6E-409C-BE32-E72D297353CC}">
              <c16:uniqueId val="{00000000-D27D-4D9B-AA87-DAF5AC409B37}"/>
            </c:ext>
          </c:extLst>
        </c:ser>
        <c:ser>
          <c:idx val="1"/>
          <c:order val="1"/>
          <c:tx>
            <c:strRef>
              <c:f>Sheet1!$C$1</c:f>
              <c:strCache>
                <c:ptCount val="1"/>
                <c:pt idx="0">
                  <c:v>M2B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parents trust me to act responsibly online and don't feel the need to actively monitor me</c:v>
                </c:pt>
                <c:pt idx="1">
                  <c:v>I regularly talk to my parents or other trusted adults about my online activities and any problems I'm having</c:v>
                </c:pt>
                <c:pt idx="2">
                  <c:v>Parental rules and restrictions about what you can do online are effective at keeping me safe online</c:v>
                </c:pt>
                <c:pt idx="3">
                  <c:v>Parental software controls or other technical tools are effective at keeping me safe online</c:v>
                </c:pt>
                <c:pt idx="4">
                  <c:v>Parental software controls, tools, and rules infringe too much on my privacy online</c:v>
                </c:pt>
              </c:strCache>
            </c:strRef>
          </c:cat>
          <c:val>
            <c:numRef>
              <c:f>Sheet1!$C$2:$C$6</c:f>
              <c:numCache>
                <c:formatCode>0%</c:formatCode>
                <c:ptCount val="5"/>
                <c:pt idx="0">
                  <c:v>0.32800000000000001</c:v>
                </c:pt>
                <c:pt idx="1">
                  <c:v>0.35599999999999998</c:v>
                </c:pt>
                <c:pt idx="2">
                  <c:v>0.45400000000000001</c:v>
                </c:pt>
                <c:pt idx="3">
                  <c:v>0.49399999999999999</c:v>
                </c:pt>
                <c:pt idx="4">
                  <c:v>0.51700000000000002</c:v>
                </c:pt>
              </c:numCache>
            </c:numRef>
          </c:val>
          <c:extLst>
            <c:ext xmlns:c16="http://schemas.microsoft.com/office/drawing/2014/chart" uri="{C3380CC4-5D6E-409C-BE32-E72D297353CC}">
              <c16:uniqueId val="{00000001-D27D-4D9B-AA87-DAF5AC409B37}"/>
            </c:ext>
          </c:extLst>
        </c:ser>
        <c:ser>
          <c:idx val="2"/>
          <c:order val="2"/>
          <c:tx>
            <c:strRef>
              <c:f>Sheet1!$D$1</c:f>
              <c:strCache>
                <c:ptCount val="1"/>
                <c:pt idx="0">
                  <c:v>T2B</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parents trust me to act responsibly online and don't feel the need to actively monitor me</c:v>
                </c:pt>
                <c:pt idx="1">
                  <c:v>I regularly talk to my parents or other trusted adults about my online activities and any problems I'm having</c:v>
                </c:pt>
                <c:pt idx="2">
                  <c:v>Parental rules and restrictions about what you can do online are effective at keeping me safe online</c:v>
                </c:pt>
                <c:pt idx="3">
                  <c:v>Parental software controls or other technical tools are effective at keeping me safe online</c:v>
                </c:pt>
                <c:pt idx="4">
                  <c:v>Parental software controls, tools, and rules infringe too much on my privacy online</c:v>
                </c:pt>
              </c:strCache>
            </c:strRef>
          </c:cat>
          <c:val>
            <c:numRef>
              <c:f>Sheet1!$D$2:$D$6</c:f>
              <c:numCache>
                <c:formatCode>0%</c:formatCode>
                <c:ptCount val="5"/>
                <c:pt idx="0">
                  <c:v>0.56799999999999995</c:v>
                </c:pt>
                <c:pt idx="1">
                  <c:v>0.45</c:v>
                </c:pt>
                <c:pt idx="2">
                  <c:v>0.40500000000000003</c:v>
                </c:pt>
                <c:pt idx="3">
                  <c:v>0.36899999999999999</c:v>
                </c:pt>
                <c:pt idx="4">
                  <c:v>0.22800000000000001</c:v>
                </c:pt>
              </c:numCache>
            </c:numRef>
          </c:val>
          <c:extLst>
            <c:ext xmlns:c16="http://schemas.microsoft.com/office/drawing/2014/chart" uri="{C3380CC4-5D6E-409C-BE32-E72D297353CC}">
              <c16:uniqueId val="{00000002-D27D-4D9B-AA87-DAF5AC409B37}"/>
            </c:ext>
          </c:extLst>
        </c:ser>
        <c:dLbls>
          <c:dLblPos val="ctr"/>
          <c:showLegendKey val="0"/>
          <c:showVal val="1"/>
          <c:showCatName val="0"/>
          <c:showSerName val="0"/>
          <c:showPercent val="0"/>
          <c:showBubbleSize val="0"/>
        </c:dLbls>
        <c:gapWidth val="100"/>
        <c:overlap val="100"/>
        <c:axId val="1333145936"/>
        <c:axId val="1333142192"/>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r>
              <a:rPr lang="en-US" sz="1600">
                <a:latin typeface="+mj-lt"/>
              </a:rPr>
              <a:t>Parental software controls or other technical tools are effective at keeping me</a:t>
            </a:r>
            <a:br>
              <a:rPr lang="en-US" sz="1600">
                <a:latin typeface="+mj-lt"/>
              </a:rPr>
            </a:br>
            <a:r>
              <a:rPr lang="en-US" sz="1600">
                <a:latin typeface="+mj-lt"/>
              </a:rPr>
              <a:t>(my children) safe online</a:t>
            </a:r>
          </a:p>
        </c:rich>
      </c:tx>
      <c:layout>
        <c:manualLayout>
          <c:xMode val="edge"/>
          <c:yMode val="edge"/>
          <c:x val="0.11615374112115712"/>
          <c:y val="5.835667600373482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5530257530605094"/>
          <c:y val="0.22567997015078997"/>
          <c:w val="0.71867070628754326"/>
          <c:h val="0.68257205166719737"/>
        </c:manualLayout>
      </c:layout>
      <c:barChart>
        <c:barDir val="col"/>
        <c:grouping val="percentStacked"/>
        <c:varyColors val="0"/>
        <c:ser>
          <c:idx val="0"/>
          <c:order val="0"/>
          <c:tx>
            <c:strRef>
              <c:f>Sheet1!$B$1</c:f>
              <c:strCache>
                <c:ptCount val="1"/>
                <c:pt idx="0">
                  <c:v>1 to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of 13-17</c:v>
                </c:pt>
                <c:pt idx="1">
                  <c:v>Teens 13-17</c:v>
                </c:pt>
              </c:strCache>
            </c:strRef>
          </c:cat>
          <c:val>
            <c:numRef>
              <c:f>Sheet1!$B$2:$B$3</c:f>
              <c:numCache>
                <c:formatCode>0%</c:formatCode>
                <c:ptCount val="2"/>
                <c:pt idx="0">
                  <c:v>0.09</c:v>
                </c:pt>
                <c:pt idx="1">
                  <c:v>0.14000000000000001</c:v>
                </c:pt>
              </c:numCache>
            </c:numRef>
          </c:val>
          <c:extLst>
            <c:ext xmlns:c16="http://schemas.microsoft.com/office/drawing/2014/chart" uri="{C3380CC4-5D6E-409C-BE32-E72D297353CC}">
              <c16:uniqueId val="{00000000-0367-46CE-9F64-355EDFA71718}"/>
            </c:ext>
          </c:extLst>
        </c:ser>
        <c:ser>
          <c:idx val="1"/>
          <c:order val="1"/>
          <c:tx>
            <c:strRef>
              <c:f>Sheet1!$C$1</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of 13-17</c:v>
                </c:pt>
                <c:pt idx="1">
                  <c:v>Teens 13-17</c:v>
                </c:pt>
              </c:strCache>
            </c:strRef>
          </c:cat>
          <c:val>
            <c:numRef>
              <c:f>Sheet1!$C$2:$C$3</c:f>
              <c:numCache>
                <c:formatCode>0%</c:formatCode>
                <c:ptCount val="2"/>
                <c:pt idx="0">
                  <c:v>0.5</c:v>
                </c:pt>
                <c:pt idx="1">
                  <c:v>0.49</c:v>
                </c:pt>
              </c:numCache>
            </c:numRef>
          </c:val>
          <c:extLst>
            <c:ext xmlns:c16="http://schemas.microsoft.com/office/drawing/2014/chart" uri="{C3380CC4-5D6E-409C-BE32-E72D297353CC}">
              <c16:uniqueId val="{00000001-0367-46CE-9F64-355EDFA71718}"/>
            </c:ext>
          </c:extLst>
        </c:ser>
        <c:ser>
          <c:idx val="2"/>
          <c:order val="2"/>
          <c:tx>
            <c:strRef>
              <c:f>Sheet1!$D$1</c:f>
              <c:strCache>
                <c:ptCount val="1"/>
                <c:pt idx="0">
                  <c:v>6 to 7</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of 13-17</c:v>
                </c:pt>
                <c:pt idx="1">
                  <c:v>Teens 13-17</c:v>
                </c:pt>
              </c:strCache>
            </c:strRef>
          </c:cat>
          <c:val>
            <c:numRef>
              <c:f>Sheet1!$D$2:$D$3</c:f>
              <c:numCache>
                <c:formatCode>0%</c:formatCode>
                <c:ptCount val="2"/>
                <c:pt idx="0">
                  <c:v>0.41</c:v>
                </c:pt>
                <c:pt idx="1">
                  <c:v>0.37</c:v>
                </c:pt>
              </c:numCache>
            </c:numRef>
          </c:val>
          <c:extLst>
            <c:ext xmlns:c16="http://schemas.microsoft.com/office/drawing/2014/chart" uri="{C3380CC4-5D6E-409C-BE32-E72D297353CC}">
              <c16:uniqueId val="{00000003-0367-46CE-9F64-355EDFA71718}"/>
            </c:ext>
          </c:extLst>
        </c:ser>
        <c:dLbls>
          <c:dLblPos val="ctr"/>
          <c:showLegendKey val="0"/>
          <c:showVal val="1"/>
          <c:showCatName val="0"/>
          <c:showSerName val="0"/>
          <c:showPercent val="0"/>
          <c:showBubbleSize val="0"/>
        </c:dLbls>
        <c:gapWidth val="100"/>
        <c:overlap val="100"/>
        <c:axId val="831743535"/>
        <c:axId val="831740623"/>
      </c:barChart>
      <c:catAx>
        <c:axId val="831743535"/>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1740623"/>
        <c:crosses val="autoZero"/>
        <c:auto val="1"/>
        <c:lblAlgn val="ctr"/>
        <c:lblOffset val="100"/>
        <c:noMultiLvlLbl val="0"/>
      </c:catAx>
      <c:valAx>
        <c:axId val="831740623"/>
        <c:scaling>
          <c:orientation val="minMax"/>
        </c:scaling>
        <c:delete val="1"/>
        <c:axPos val="l"/>
        <c:numFmt formatCode="0%" sourceLinked="1"/>
        <c:majorTickMark val="none"/>
        <c:minorTickMark val="none"/>
        <c:tickLblPos val="nextTo"/>
        <c:crossAx val="831743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57633412313897E-2"/>
          <c:y val="0.1235600169561816"/>
          <c:w val="0.96073180174328032"/>
          <c:h val="0.84434271246061077"/>
        </c:manualLayout>
      </c:layout>
      <c:barChart>
        <c:barDir val="bar"/>
        <c:grouping val="percentStacked"/>
        <c:varyColors val="0"/>
        <c:ser>
          <c:idx val="0"/>
          <c:order val="0"/>
          <c:tx>
            <c:strRef>
              <c:f>Sheet1!$B$1</c:f>
              <c:strCache>
                <c:ptCount val="1"/>
                <c:pt idx="0">
                  <c:v>No restrictions</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c:v>
                </c:pt>
              </c:numCache>
            </c:numRef>
          </c:val>
          <c:extLst>
            <c:ext xmlns:c16="http://schemas.microsoft.com/office/drawing/2014/chart" uri="{C3380CC4-5D6E-409C-BE32-E72D297353CC}">
              <c16:uniqueId val="{00000000-3C03-4277-89B2-F3D5D2E0255F}"/>
            </c:ext>
          </c:extLst>
        </c:ser>
        <c:ser>
          <c:idx val="1"/>
          <c:order val="1"/>
          <c:tx>
            <c:strRef>
              <c:f>Sheet1!$C$1</c:f>
              <c:strCache>
                <c:ptCount val="1"/>
                <c:pt idx="0">
                  <c:v>illegal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3C03-4277-89B2-F3D5D2E0255F}"/>
            </c:ext>
          </c:extLst>
        </c:ser>
        <c:ser>
          <c:idx val="2"/>
          <c:order val="2"/>
          <c:tx>
            <c:strRef>
              <c:f>Sheet1!$D$1</c:f>
              <c:strCache>
                <c:ptCount val="1"/>
                <c:pt idx="0">
                  <c:v>illegal &amp; harmful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0.56999999999999995</c:v>
                </c:pt>
              </c:numCache>
            </c:numRef>
          </c:val>
          <c:extLst>
            <c:ext xmlns:c16="http://schemas.microsoft.com/office/drawing/2014/chart" uri="{C3380CC4-5D6E-409C-BE32-E72D297353CC}">
              <c16:uniqueId val="{00000002-3C03-4277-89B2-F3D5D2E0255F}"/>
            </c:ext>
          </c:extLst>
        </c:ser>
        <c:dLbls>
          <c:dLblPos val="ctr"/>
          <c:showLegendKey val="0"/>
          <c:showVal val="1"/>
          <c:showCatName val="0"/>
          <c:showSerName val="0"/>
          <c:showPercent val="0"/>
          <c:showBubbleSize val="0"/>
        </c:dLbls>
        <c:gapWidth val="200"/>
        <c:overlap val="50"/>
        <c:axId val="845343727"/>
        <c:axId val="845345807"/>
      </c:barChart>
      <c:catAx>
        <c:axId val="845343727"/>
        <c:scaling>
          <c:orientation val="minMax"/>
        </c:scaling>
        <c:delete val="1"/>
        <c:axPos val="l"/>
        <c:numFmt formatCode="General" sourceLinked="1"/>
        <c:majorTickMark val="none"/>
        <c:minorTickMark val="none"/>
        <c:tickLblPos val="nextTo"/>
        <c:crossAx val="845345807"/>
        <c:crosses val="autoZero"/>
        <c:auto val="1"/>
        <c:lblAlgn val="ctr"/>
        <c:lblOffset val="100"/>
        <c:noMultiLvlLbl val="0"/>
      </c:catAx>
      <c:valAx>
        <c:axId val="845345807"/>
        <c:scaling>
          <c:orientation val="minMax"/>
        </c:scaling>
        <c:delete val="1"/>
        <c:axPos val="b"/>
        <c:numFmt formatCode="0%" sourceLinked="1"/>
        <c:majorTickMark val="none"/>
        <c:minorTickMark val="none"/>
        <c:tickLblPos val="nextTo"/>
        <c:crossAx val="845343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r>
              <a:rPr lang="en-US" sz="1600">
                <a:latin typeface="+mj-lt"/>
              </a:rPr>
              <a:t>Parental rules and restrictions about what you can do online are effective at keeping me (my children) safe online</a:t>
            </a:r>
          </a:p>
        </c:rich>
      </c:tx>
      <c:layout>
        <c:manualLayout>
          <c:xMode val="edge"/>
          <c:yMode val="edge"/>
          <c:x val="0.1115960643335256"/>
          <c:y val="2.9178338001867414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4843838727995457"/>
          <c:y val="0.22567997015078997"/>
          <c:w val="0.72553473405262148"/>
          <c:h val="0.68257205166719737"/>
        </c:manualLayout>
      </c:layout>
      <c:barChart>
        <c:barDir val="col"/>
        <c:grouping val="percentStacked"/>
        <c:varyColors val="0"/>
        <c:ser>
          <c:idx val="0"/>
          <c:order val="0"/>
          <c:tx>
            <c:strRef>
              <c:f>Sheet1!$B$1</c:f>
              <c:strCache>
                <c:ptCount val="1"/>
                <c:pt idx="0">
                  <c:v>1 to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of 13-17</c:v>
                </c:pt>
                <c:pt idx="1">
                  <c:v>Teens 13-17</c:v>
                </c:pt>
              </c:strCache>
            </c:strRef>
          </c:cat>
          <c:val>
            <c:numRef>
              <c:f>Sheet1!$B$2:$B$3</c:f>
              <c:numCache>
                <c:formatCode>0%</c:formatCode>
                <c:ptCount val="2"/>
                <c:pt idx="0">
                  <c:v>0.09</c:v>
                </c:pt>
                <c:pt idx="1">
                  <c:v>0.14000000000000001</c:v>
                </c:pt>
              </c:numCache>
            </c:numRef>
          </c:val>
          <c:extLst>
            <c:ext xmlns:c16="http://schemas.microsoft.com/office/drawing/2014/chart" uri="{C3380CC4-5D6E-409C-BE32-E72D297353CC}">
              <c16:uniqueId val="{00000000-8D84-42F9-A774-4C8D07FE53DB}"/>
            </c:ext>
          </c:extLst>
        </c:ser>
        <c:ser>
          <c:idx val="1"/>
          <c:order val="1"/>
          <c:tx>
            <c:strRef>
              <c:f>Sheet1!$C$1</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of 13-17</c:v>
                </c:pt>
                <c:pt idx="1">
                  <c:v>Teens 13-17</c:v>
                </c:pt>
              </c:strCache>
            </c:strRef>
          </c:cat>
          <c:val>
            <c:numRef>
              <c:f>Sheet1!$C$2:$C$3</c:f>
              <c:numCache>
                <c:formatCode>0%</c:formatCode>
                <c:ptCount val="2"/>
                <c:pt idx="0">
                  <c:v>0.48</c:v>
                </c:pt>
                <c:pt idx="1">
                  <c:v>0.45</c:v>
                </c:pt>
              </c:numCache>
            </c:numRef>
          </c:val>
          <c:extLst>
            <c:ext xmlns:c16="http://schemas.microsoft.com/office/drawing/2014/chart" uri="{C3380CC4-5D6E-409C-BE32-E72D297353CC}">
              <c16:uniqueId val="{00000001-8D84-42F9-A774-4C8D07FE53DB}"/>
            </c:ext>
          </c:extLst>
        </c:ser>
        <c:ser>
          <c:idx val="2"/>
          <c:order val="2"/>
          <c:tx>
            <c:strRef>
              <c:f>Sheet1!$D$1</c:f>
              <c:strCache>
                <c:ptCount val="1"/>
                <c:pt idx="0">
                  <c:v>6 to 7</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of 13-17</c:v>
                </c:pt>
                <c:pt idx="1">
                  <c:v>Teens 13-17</c:v>
                </c:pt>
              </c:strCache>
            </c:strRef>
          </c:cat>
          <c:val>
            <c:numRef>
              <c:f>Sheet1!$D$2:$D$3</c:f>
              <c:numCache>
                <c:formatCode>0%</c:formatCode>
                <c:ptCount val="2"/>
                <c:pt idx="0">
                  <c:v>0.43</c:v>
                </c:pt>
                <c:pt idx="1">
                  <c:v>0.41</c:v>
                </c:pt>
              </c:numCache>
            </c:numRef>
          </c:val>
          <c:extLst>
            <c:ext xmlns:c16="http://schemas.microsoft.com/office/drawing/2014/chart" uri="{C3380CC4-5D6E-409C-BE32-E72D297353CC}">
              <c16:uniqueId val="{00000002-8D84-42F9-A774-4C8D07FE53DB}"/>
            </c:ext>
          </c:extLst>
        </c:ser>
        <c:dLbls>
          <c:dLblPos val="ctr"/>
          <c:showLegendKey val="0"/>
          <c:showVal val="1"/>
          <c:showCatName val="0"/>
          <c:showSerName val="0"/>
          <c:showPercent val="0"/>
          <c:showBubbleSize val="0"/>
        </c:dLbls>
        <c:gapWidth val="100"/>
        <c:overlap val="100"/>
        <c:axId val="831743535"/>
        <c:axId val="831740623"/>
      </c:barChart>
      <c:catAx>
        <c:axId val="831743535"/>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1740623"/>
        <c:crosses val="autoZero"/>
        <c:auto val="1"/>
        <c:lblAlgn val="ctr"/>
        <c:lblOffset val="100"/>
        <c:noMultiLvlLbl val="0"/>
      </c:catAx>
      <c:valAx>
        <c:axId val="831740623"/>
        <c:scaling>
          <c:orientation val="minMax"/>
        </c:scaling>
        <c:delete val="1"/>
        <c:axPos val="l"/>
        <c:numFmt formatCode="0%" sourceLinked="1"/>
        <c:majorTickMark val="none"/>
        <c:minorTickMark val="none"/>
        <c:tickLblPos val="nextTo"/>
        <c:crossAx val="831743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78653757491932E-2"/>
          <c:y val="6.020786757815981E-2"/>
          <c:w val="0.97464269248501612"/>
          <c:h val="0.6743127357153214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c:v>
                </c:pt>
                <c:pt idx="1">
                  <c:v>Email</c:v>
                </c:pt>
                <c:pt idx="2">
                  <c:v>Messaging</c:v>
                </c:pt>
                <c:pt idx="3">
                  <c:v>Video sharing</c:v>
                </c:pt>
                <c:pt idx="4">
                  <c:v>Marketplace</c:v>
                </c:pt>
                <c:pt idx="5">
                  <c:v>App stores</c:v>
                </c:pt>
                <c:pt idx="6">
                  <c:v>Gaming</c:v>
                </c:pt>
                <c:pt idx="7">
                  <c:v>Cloud storage</c:v>
                </c:pt>
              </c:strCache>
            </c:strRef>
          </c:cat>
          <c:val>
            <c:numRef>
              <c:f>Sheet1!$B$2:$B$9</c:f>
              <c:numCache>
                <c:formatCode>0%</c:formatCode>
                <c:ptCount val="8"/>
                <c:pt idx="0">
                  <c:v>0.91900000000000004</c:v>
                </c:pt>
                <c:pt idx="1">
                  <c:v>0.91100000000000003</c:v>
                </c:pt>
                <c:pt idx="2">
                  <c:v>0.90300000000000002</c:v>
                </c:pt>
                <c:pt idx="3">
                  <c:v>0.82499999999999996</c:v>
                </c:pt>
                <c:pt idx="4">
                  <c:v>0.70799999999999996</c:v>
                </c:pt>
                <c:pt idx="5">
                  <c:v>0.70399999999999996</c:v>
                </c:pt>
                <c:pt idx="6">
                  <c:v>0.70199999999999996</c:v>
                </c:pt>
                <c:pt idx="7">
                  <c:v>0.68200000000000005</c:v>
                </c:pt>
              </c:numCache>
            </c:numRef>
          </c:val>
          <c:extLst>
            <c:ext xmlns:c16="http://schemas.microsoft.com/office/drawing/2014/chart" uri="{C3380CC4-5D6E-409C-BE32-E72D297353CC}">
              <c16:uniqueId val="{00000000-B9E8-43E2-93C3-093B3A31D76F}"/>
            </c:ext>
          </c:extLst>
        </c:ser>
        <c:dLbls>
          <c:dLblPos val="outEnd"/>
          <c:showLegendKey val="0"/>
          <c:showVal val="1"/>
          <c:showCatName val="0"/>
          <c:showSerName val="0"/>
          <c:showPercent val="0"/>
          <c:showBubbleSize val="0"/>
        </c:dLbls>
        <c:gapWidth val="100"/>
        <c:overlap val="-27"/>
        <c:axId val="471414112"/>
        <c:axId val="471414528"/>
      </c:barChart>
      <c:catAx>
        <c:axId val="471414112"/>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414528"/>
        <c:crosses val="autoZero"/>
        <c:auto val="1"/>
        <c:lblAlgn val="ctr"/>
        <c:lblOffset val="100"/>
        <c:noMultiLvlLbl val="0"/>
      </c:catAx>
      <c:valAx>
        <c:axId val="471414528"/>
        <c:scaling>
          <c:orientation val="minMax"/>
        </c:scaling>
        <c:delete val="1"/>
        <c:axPos val="l"/>
        <c:numFmt formatCode="0%" sourceLinked="1"/>
        <c:majorTickMark val="none"/>
        <c:minorTickMark val="none"/>
        <c:tickLblPos val="nextTo"/>
        <c:crossAx val="471414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4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57633412313897E-2"/>
          <c:y val="0.1235600169561816"/>
          <c:w val="0.96073180174328032"/>
          <c:h val="0.84434271246061077"/>
        </c:manualLayout>
      </c:layout>
      <c:barChart>
        <c:barDir val="bar"/>
        <c:grouping val="percentStacked"/>
        <c:varyColors val="0"/>
        <c:ser>
          <c:idx val="0"/>
          <c:order val="0"/>
          <c:tx>
            <c:strRef>
              <c:f>Sheet1!$B$1</c:f>
              <c:strCache>
                <c:ptCount val="1"/>
                <c:pt idx="0">
                  <c:v>No restrictions</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c:v>
                </c:pt>
              </c:numCache>
            </c:numRef>
          </c:val>
          <c:extLst>
            <c:ext xmlns:c16="http://schemas.microsoft.com/office/drawing/2014/chart" uri="{C3380CC4-5D6E-409C-BE32-E72D297353CC}">
              <c16:uniqueId val="{00000000-0B93-4C15-8107-5BD7FEA2A4FE}"/>
            </c:ext>
          </c:extLst>
        </c:ser>
        <c:ser>
          <c:idx val="1"/>
          <c:order val="1"/>
          <c:tx>
            <c:strRef>
              <c:f>Sheet1!$C$1</c:f>
              <c:strCache>
                <c:ptCount val="1"/>
                <c:pt idx="0">
                  <c:v>illegal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0B93-4C15-8107-5BD7FEA2A4FE}"/>
            </c:ext>
          </c:extLst>
        </c:ser>
        <c:ser>
          <c:idx val="2"/>
          <c:order val="2"/>
          <c:tx>
            <c:strRef>
              <c:f>Sheet1!$D$1</c:f>
              <c:strCache>
                <c:ptCount val="1"/>
                <c:pt idx="0">
                  <c:v>illegal &amp; harmful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0.56999999999999995</c:v>
                </c:pt>
              </c:numCache>
            </c:numRef>
          </c:val>
          <c:extLst>
            <c:ext xmlns:c16="http://schemas.microsoft.com/office/drawing/2014/chart" uri="{C3380CC4-5D6E-409C-BE32-E72D297353CC}">
              <c16:uniqueId val="{00000002-0B93-4C15-8107-5BD7FEA2A4FE}"/>
            </c:ext>
          </c:extLst>
        </c:ser>
        <c:dLbls>
          <c:dLblPos val="ctr"/>
          <c:showLegendKey val="0"/>
          <c:showVal val="1"/>
          <c:showCatName val="0"/>
          <c:showSerName val="0"/>
          <c:showPercent val="0"/>
          <c:showBubbleSize val="0"/>
        </c:dLbls>
        <c:gapWidth val="200"/>
        <c:overlap val="50"/>
        <c:axId val="845343727"/>
        <c:axId val="845345807"/>
      </c:barChart>
      <c:catAx>
        <c:axId val="845343727"/>
        <c:scaling>
          <c:orientation val="minMax"/>
        </c:scaling>
        <c:delete val="1"/>
        <c:axPos val="l"/>
        <c:numFmt formatCode="General" sourceLinked="1"/>
        <c:majorTickMark val="none"/>
        <c:minorTickMark val="none"/>
        <c:tickLblPos val="nextTo"/>
        <c:crossAx val="845345807"/>
        <c:crosses val="autoZero"/>
        <c:auto val="1"/>
        <c:lblAlgn val="ctr"/>
        <c:lblOffset val="100"/>
        <c:noMultiLvlLbl val="0"/>
      </c:catAx>
      <c:valAx>
        <c:axId val="845345807"/>
        <c:scaling>
          <c:orientation val="minMax"/>
        </c:scaling>
        <c:delete val="1"/>
        <c:axPos val="b"/>
        <c:numFmt formatCode="0%" sourceLinked="1"/>
        <c:majorTickMark val="none"/>
        <c:minorTickMark val="none"/>
        <c:tickLblPos val="nextTo"/>
        <c:crossAx val="845343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5 to 7</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52</c:v>
                </c:pt>
                <c:pt idx="1">
                  <c:v>53</c:v>
                </c:pt>
                <c:pt idx="2">
                  <c:v>55</c:v>
                </c:pt>
                <c:pt idx="3">
                  <c:v>55</c:v>
                </c:pt>
                <c:pt idx="4">
                  <c:v>55</c:v>
                </c:pt>
                <c:pt idx="5">
                  <c:v>57</c:v>
                </c:pt>
                <c:pt idx="6">
                  <c:v>63</c:v>
                </c:pt>
                <c:pt idx="7">
                  <c:v>63</c:v>
                </c:pt>
              </c:numCache>
            </c:numRef>
          </c:val>
          <c:extLst>
            <c:ext xmlns:c16="http://schemas.microsoft.com/office/drawing/2014/chart" uri="{C3380CC4-5D6E-409C-BE32-E72D297353CC}">
              <c16:uniqueId val="{00000000-B04D-4A0A-84F2-2E76EDDC7E04}"/>
            </c:ext>
          </c:extLst>
        </c:ser>
        <c:ser>
          <c:idx val="1"/>
          <c:order val="1"/>
          <c:tx>
            <c:strRef>
              <c:f>Sheet1!$C$1</c:f>
              <c:strCache>
                <c:ptCount val="1"/>
                <c:pt idx="0">
                  <c:v>4 to 5</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28</c:v>
                </c:pt>
                <c:pt idx="1">
                  <c:v>28</c:v>
                </c:pt>
                <c:pt idx="2">
                  <c:v>29</c:v>
                </c:pt>
                <c:pt idx="3">
                  <c:v>30</c:v>
                </c:pt>
                <c:pt idx="4">
                  <c:v>27</c:v>
                </c:pt>
                <c:pt idx="5">
                  <c:v>29</c:v>
                </c:pt>
                <c:pt idx="6">
                  <c:v>26</c:v>
                </c:pt>
                <c:pt idx="7">
                  <c:v>26</c:v>
                </c:pt>
              </c:numCache>
            </c:numRef>
          </c:val>
          <c:extLst>
            <c:ext xmlns:c16="http://schemas.microsoft.com/office/drawing/2014/chart" uri="{C3380CC4-5D6E-409C-BE32-E72D297353CC}">
              <c16:uniqueId val="{00000001-B04D-4A0A-84F2-2E76EDDC7E04}"/>
            </c:ext>
          </c:extLst>
        </c:ser>
        <c:ser>
          <c:idx val="2"/>
          <c:order val="2"/>
          <c:tx>
            <c:strRef>
              <c:f>Sheet1!$D$1</c:f>
              <c:strCache>
                <c:ptCount val="1"/>
                <c:pt idx="0">
                  <c:v>1 to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20</c:v>
                </c:pt>
                <c:pt idx="1">
                  <c:v>19</c:v>
                </c:pt>
                <c:pt idx="2">
                  <c:v>16</c:v>
                </c:pt>
                <c:pt idx="3">
                  <c:v>15</c:v>
                </c:pt>
                <c:pt idx="4">
                  <c:v>18</c:v>
                </c:pt>
                <c:pt idx="5">
                  <c:v>14</c:v>
                </c:pt>
                <c:pt idx="6">
                  <c:v>11</c:v>
                </c:pt>
                <c:pt idx="7">
                  <c:v>11</c:v>
                </c:pt>
              </c:numCache>
            </c:numRef>
          </c:val>
          <c:extLst>
            <c:ext xmlns:c16="http://schemas.microsoft.com/office/drawing/2014/chart" uri="{C3380CC4-5D6E-409C-BE32-E72D297353CC}">
              <c16:uniqueId val="{00000002-B04D-4A0A-84F2-2E76EDDC7E04}"/>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0"/>
        <c:axPos val="b"/>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r"/>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No Restrictions</c:v>
                </c:pt>
              </c:strCache>
            </c:strRef>
          </c:tx>
          <c:spPr>
            <a:solidFill>
              <a:srgbClr val="121D2F"/>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Teens</c:v>
                </c:pt>
                <c:pt idx="1">
                  <c:v>Parents</c:v>
                </c:pt>
                <c:pt idx="2">
                  <c:v>Other adults</c:v>
                </c:pt>
                <c:pt idx="3">
                  <c:v>Adult females</c:v>
                </c:pt>
                <c:pt idx="4">
                  <c:v>Adult males</c:v>
                </c:pt>
              </c:strCache>
            </c:strRef>
          </c:cat>
          <c:val>
            <c:numRef>
              <c:f>Sheet1!$B$2:$F$2</c:f>
              <c:numCache>
                <c:formatCode>0%</c:formatCode>
                <c:ptCount val="5"/>
                <c:pt idx="0">
                  <c:v>0.16037499999999999</c:v>
                </c:pt>
                <c:pt idx="1">
                  <c:v>0.11950000000000001</c:v>
                </c:pt>
                <c:pt idx="2">
                  <c:v>0.16275000000000001</c:v>
                </c:pt>
                <c:pt idx="3">
                  <c:v>0.13200000000000001</c:v>
                </c:pt>
                <c:pt idx="4">
                  <c:v>0.1615</c:v>
                </c:pt>
              </c:numCache>
            </c:numRef>
          </c:val>
          <c:extLst>
            <c:ext xmlns:c16="http://schemas.microsoft.com/office/drawing/2014/chart" uri="{C3380CC4-5D6E-409C-BE32-E72D297353CC}">
              <c16:uniqueId val="{00000000-199B-4338-BD14-0B80049AF20C}"/>
            </c:ext>
          </c:extLst>
        </c:ser>
        <c:ser>
          <c:idx val="1"/>
          <c:order val="1"/>
          <c:tx>
            <c:strRef>
              <c:f>Sheet1!$A$3</c:f>
              <c:strCache>
                <c:ptCount val="1"/>
                <c:pt idx="0">
                  <c:v>Illegal content only</c:v>
                </c:pt>
              </c:strCache>
            </c:strRef>
          </c:tx>
          <c:spPr>
            <a:solidFill>
              <a:srgbClr val="243A5E"/>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Teens</c:v>
                </c:pt>
                <c:pt idx="1">
                  <c:v>Parents</c:v>
                </c:pt>
                <c:pt idx="2">
                  <c:v>Other adults</c:v>
                </c:pt>
                <c:pt idx="3">
                  <c:v>Adult females</c:v>
                </c:pt>
                <c:pt idx="4">
                  <c:v>Adult males</c:v>
                </c:pt>
              </c:strCache>
            </c:strRef>
          </c:cat>
          <c:val>
            <c:numRef>
              <c:f>Sheet1!$B$3:$F$3</c:f>
              <c:numCache>
                <c:formatCode>0%</c:formatCode>
                <c:ptCount val="5"/>
                <c:pt idx="0">
                  <c:v>0.27374999999999999</c:v>
                </c:pt>
                <c:pt idx="1">
                  <c:v>0.262625</c:v>
                </c:pt>
                <c:pt idx="2">
                  <c:v>0.300875</c:v>
                </c:pt>
                <c:pt idx="3">
                  <c:v>0.266125</c:v>
                </c:pt>
                <c:pt idx="4">
                  <c:v>0.30649999999999999</c:v>
                </c:pt>
              </c:numCache>
            </c:numRef>
          </c:val>
          <c:extLst>
            <c:ext xmlns:c16="http://schemas.microsoft.com/office/drawing/2014/chart" uri="{C3380CC4-5D6E-409C-BE32-E72D297353CC}">
              <c16:uniqueId val="{00000001-199B-4338-BD14-0B80049AF20C}"/>
            </c:ext>
          </c:extLst>
        </c:ser>
        <c:ser>
          <c:idx val="2"/>
          <c:order val="2"/>
          <c:tx>
            <c:strRef>
              <c:f>Sheet1!$A$4</c:f>
              <c:strCache>
                <c:ptCount val="1"/>
                <c:pt idx="0">
                  <c:v>Illegal and harmful content</c:v>
                </c:pt>
              </c:strCache>
            </c:strRef>
          </c:tx>
          <c:spPr>
            <a:solidFill>
              <a:srgbClr val="0078D4"/>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Teens</c:v>
                </c:pt>
                <c:pt idx="1">
                  <c:v>Parents</c:v>
                </c:pt>
                <c:pt idx="2">
                  <c:v>Other adults</c:v>
                </c:pt>
                <c:pt idx="3">
                  <c:v>Adult females</c:v>
                </c:pt>
                <c:pt idx="4">
                  <c:v>Adult males</c:v>
                </c:pt>
              </c:strCache>
            </c:strRef>
          </c:cat>
          <c:val>
            <c:numRef>
              <c:f>Sheet1!$B$4:$F$4</c:f>
              <c:numCache>
                <c:formatCode>0%</c:formatCode>
                <c:ptCount val="5"/>
                <c:pt idx="0">
                  <c:v>0.56587500000000002</c:v>
                </c:pt>
                <c:pt idx="1">
                  <c:v>0.61787500000000006</c:v>
                </c:pt>
                <c:pt idx="2">
                  <c:v>0.53637500000000005</c:v>
                </c:pt>
                <c:pt idx="3">
                  <c:v>0.60187499999999994</c:v>
                </c:pt>
                <c:pt idx="4">
                  <c:v>0.53199999999999992</c:v>
                </c:pt>
              </c:numCache>
            </c:numRef>
          </c:val>
          <c:extLst>
            <c:ext xmlns:c16="http://schemas.microsoft.com/office/drawing/2014/chart" uri="{C3380CC4-5D6E-409C-BE32-E72D297353CC}">
              <c16:uniqueId val="{00000002-199B-4338-BD14-0B80049AF20C}"/>
            </c:ext>
          </c:extLst>
        </c:ser>
        <c:dLbls>
          <c:dLblPos val="ctr"/>
          <c:showLegendKey val="0"/>
          <c:showVal val="1"/>
          <c:showCatName val="0"/>
          <c:showSerName val="0"/>
          <c:showPercent val="0"/>
          <c:showBubbleSize val="0"/>
        </c:dLbls>
        <c:gapWidth val="100"/>
        <c:overlap val="100"/>
        <c:axId val="1333145936"/>
        <c:axId val="1333142192"/>
      </c:barChart>
      <c:catAx>
        <c:axId val="1333145936"/>
        <c:scaling>
          <c:orientation val="maxMin"/>
        </c:scaling>
        <c:delete val="0"/>
        <c:axPos val="l"/>
        <c:numFmt formatCode="General" sourceLinked="1"/>
        <c:majorTickMark val="out"/>
        <c:minorTickMark val="out"/>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3142192"/>
        <c:crosses val="autoZero"/>
        <c:auto val="0"/>
        <c:lblAlgn val="ctr"/>
        <c:lblOffset val="100"/>
        <c:tickLblSkip val="1"/>
        <c:noMultiLvlLbl val="0"/>
      </c:catAx>
      <c:valAx>
        <c:axId val="1333142192"/>
        <c:scaling>
          <c:orientation val="minMax"/>
        </c:scaling>
        <c:delete val="1"/>
        <c:axPos val="t"/>
        <c:numFmt formatCode="0%" sourceLinked="1"/>
        <c:majorTickMark val="none"/>
        <c:minorTickMark val="none"/>
        <c:tickLblPos val="nextTo"/>
        <c:crossAx val="1333145936"/>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r>
              <a:rPr lang="en-US" sz="1600">
                <a:solidFill>
                  <a:schemeClr val="tx1"/>
                </a:solidFill>
                <a:latin typeface="+mj-lt"/>
              </a:rPr>
              <a:t>Awareness </a:t>
            </a:r>
            <a:r>
              <a:rPr lang="en-US" sz="1600" baseline="0">
                <a:solidFill>
                  <a:schemeClr val="tx1"/>
                </a:solidFill>
                <a:latin typeface="+mj-lt"/>
              </a:rPr>
              <a:t>of government efforts to protect your safety online</a:t>
            </a:r>
            <a:endParaRPr lang="en-US" sz="1600">
              <a:solidFill>
                <a:schemeClr val="tx1"/>
              </a:solidFill>
              <a:latin typeface="+mj-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spPr>
            <a:solidFill>
              <a:schemeClr val="accent1"/>
            </a:solidFill>
            <a:ln>
              <a:noFill/>
            </a:ln>
            <a:effectLst/>
          </c:spPr>
          <c:dPt>
            <c:idx val="0"/>
            <c:bubble3D val="0"/>
            <c:spPr>
              <a:solidFill>
                <a:srgbClr val="1D497D"/>
              </a:solidFill>
              <a:ln>
                <a:noFill/>
              </a:ln>
              <a:effectLst/>
            </c:spPr>
            <c:extLst>
              <c:ext xmlns:c16="http://schemas.microsoft.com/office/drawing/2014/chart" uri="{C3380CC4-5D6E-409C-BE32-E72D297353CC}">
                <c16:uniqueId val="{00000001-7FA2-4D14-AD67-22D1D6AF9467}"/>
              </c:ext>
            </c:extLst>
          </c:dPt>
          <c:dPt>
            <c:idx val="1"/>
            <c:bubble3D val="0"/>
            <c:spPr>
              <a:solidFill>
                <a:schemeClr val="accent1"/>
              </a:solidFill>
              <a:ln>
                <a:noFill/>
              </a:ln>
              <a:effectLst/>
            </c:spPr>
            <c:extLst>
              <c:ext xmlns:c16="http://schemas.microsoft.com/office/drawing/2014/chart" uri="{C3380CC4-5D6E-409C-BE32-E72D297353CC}">
                <c16:uniqueId val="{00000003-7FA2-4D14-AD67-22D1D6AF946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j-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7FA2-4D14-AD67-22D1D6AF94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r>
              <a:rPr lang="en-US" sz="1600" b="0" i="0" u="none" strike="noStrike" baseline="0">
                <a:solidFill>
                  <a:schemeClr val="tx1"/>
                </a:solidFill>
                <a:effectLst/>
                <a:latin typeface="+mj-lt"/>
              </a:rPr>
              <a:t> I feel our government’s actions around online safety will help reduce risks on online platforms</a:t>
            </a:r>
            <a:endParaRPr lang="en-US" sz="1600">
              <a:solidFill>
                <a:schemeClr val="tx1"/>
              </a:solidFill>
              <a:latin typeface="+mj-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2.8106593400402866E-2"/>
          <c:y val="0.46271419612732045"/>
          <c:w val="0.94378681319919422"/>
          <c:h val="0.53728580387267966"/>
        </c:manualLayout>
      </c:layout>
      <c:barChart>
        <c:barDir val="bar"/>
        <c:grouping val="percentStacked"/>
        <c:varyColors val="0"/>
        <c:ser>
          <c:idx val="0"/>
          <c:order val="0"/>
          <c:tx>
            <c:strRef>
              <c:f>Sheet1!$A$2</c:f>
              <c:strCache>
                <c:ptCount val="1"/>
                <c:pt idx="0">
                  <c:v>Agree completely, a lot</c:v>
                </c:pt>
              </c:strCache>
            </c:strRef>
          </c:tx>
          <c:spPr>
            <a:solidFill>
              <a:schemeClr val="tx2">
                <a:lumMod val="50000"/>
              </a:schemeClr>
            </a:solidFill>
            <a:ln>
              <a:noFill/>
            </a:ln>
            <a:effectLst/>
          </c:spPr>
          <c:invertIfNegative val="0"/>
          <c:dPt>
            <c:idx val="0"/>
            <c:invertIfNegative val="0"/>
            <c:bubble3D val="0"/>
            <c:spPr>
              <a:solidFill>
                <a:schemeClr val="tx2">
                  <a:lumMod val="50000"/>
                </a:schemeClr>
              </a:solidFill>
              <a:ln>
                <a:noFill/>
              </a:ln>
              <a:effectLst/>
            </c:spPr>
            <c:extLst>
              <c:ext xmlns:c16="http://schemas.microsoft.com/office/drawing/2014/chart" uri="{C3380CC4-5D6E-409C-BE32-E72D297353CC}">
                <c16:uniqueId val="{00000001-4178-4AE0-BE60-139C40AE80E6}"/>
              </c:ext>
            </c:extLst>
          </c:dPt>
          <c:dPt>
            <c:idx val="1"/>
            <c:invertIfNegative val="0"/>
            <c:bubble3D val="0"/>
            <c:spPr>
              <a:solidFill>
                <a:schemeClr val="tx2">
                  <a:lumMod val="50000"/>
                </a:schemeClr>
              </a:solidFill>
              <a:ln>
                <a:noFill/>
              </a:ln>
              <a:effectLst/>
            </c:spPr>
            <c:extLst>
              <c:ext xmlns:c16="http://schemas.microsoft.com/office/drawing/2014/chart" uri="{C3380CC4-5D6E-409C-BE32-E72D297353CC}">
                <c16:uniqueId val="{00000003-4178-4AE0-BE60-139C40AE80E6}"/>
              </c:ext>
            </c:extLst>
          </c:dPt>
          <c:dPt>
            <c:idx val="2"/>
            <c:invertIfNegative val="0"/>
            <c:bubble3D val="0"/>
            <c:spPr>
              <a:solidFill>
                <a:schemeClr val="tx2">
                  <a:lumMod val="50000"/>
                </a:schemeClr>
              </a:solidFill>
              <a:ln>
                <a:noFill/>
              </a:ln>
              <a:effectLst/>
            </c:spPr>
            <c:extLst>
              <c:ext xmlns:c16="http://schemas.microsoft.com/office/drawing/2014/chart" uri="{C3380CC4-5D6E-409C-BE32-E72D297353CC}">
                <c16:uniqueId val="{00000000-7395-4B30-9407-082525AC730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0.29199999999999998</c:v>
                </c:pt>
              </c:numCache>
            </c:numRef>
          </c:val>
          <c:extLst>
            <c:ext xmlns:c16="http://schemas.microsoft.com/office/drawing/2014/chart" uri="{C3380CC4-5D6E-409C-BE32-E72D297353CC}">
              <c16:uniqueId val="{00000004-4178-4AE0-BE60-139C40AE80E6}"/>
            </c:ext>
          </c:extLst>
        </c:ser>
        <c:ser>
          <c:idx val="1"/>
          <c:order val="1"/>
          <c:tx>
            <c:strRef>
              <c:f>Sheet1!$A$3</c:f>
              <c:strCache>
                <c:ptCount val="1"/>
                <c:pt idx="0">
                  <c:v>Neither agree or disagree , agree a little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0.51500000000000001</c:v>
                </c:pt>
              </c:numCache>
            </c:numRef>
          </c:val>
          <c:extLst>
            <c:ext xmlns:c16="http://schemas.microsoft.com/office/drawing/2014/chart" uri="{C3380CC4-5D6E-409C-BE32-E72D297353CC}">
              <c16:uniqueId val="{00000006-4B36-4332-A039-097ADA848FEA}"/>
            </c:ext>
          </c:extLst>
        </c:ser>
        <c:ser>
          <c:idx val="2"/>
          <c:order val="2"/>
          <c:tx>
            <c:strRef>
              <c:f>Sheet1!$A$4</c:f>
              <c:strCache>
                <c:ptCount val="1"/>
                <c:pt idx="0">
                  <c:v>Completely disagree, a lot, a little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0.19300000000000006</c:v>
                </c:pt>
              </c:numCache>
            </c:numRef>
          </c:val>
          <c:extLst>
            <c:ext xmlns:c16="http://schemas.microsoft.com/office/drawing/2014/chart" uri="{C3380CC4-5D6E-409C-BE32-E72D297353CC}">
              <c16:uniqueId val="{00000007-4B36-4332-A039-097ADA848FEA}"/>
            </c:ext>
          </c:extLst>
        </c:ser>
        <c:dLbls>
          <c:dLblPos val="ctr"/>
          <c:showLegendKey val="0"/>
          <c:showVal val="1"/>
          <c:showCatName val="0"/>
          <c:showSerName val="0"/>
          <c:showPercent val="0"/>
          <c:showBubbleSize val="0"/>
        </c:dLbls>
        <c:gapWidth val="100"/>
        <c:overlap val="100"/>
        <c:axId val="2016861712"/>
        <c:axId val="2016855888"/>
      </c:barChart>
      <c:catAx>
        <c:axId val="2016861712"/>
        <c:scaling>
          <c:orientation val="minMax"/>
        </c:scaling>
        <c:delete val="1"/>
        <c:axPos val="l"/>
        <c:numFmt formatCode="General" sourceLinked="1"/>
        <c:majorTickMark val="out"/>
        <c:minorTickMark val="none"/>
        <c:tickLblPos val="nextTo"/>
        <c:crossAx val="2016855888"/>
        <c:crosses val="autoZero"/>
        <c:auto val="1"/>
        <c:lblAlgn val="ctr"/>
        <c:lblOffset val="100"/>
        <c:noMultiLvlLbl val="0"/>
      </c:catAx>
      <c:valAx>
        <c:axId val="2016855888"/>
        <c:scaling>
          <c:orientation val="minMax"/>
        </c:scaling>
        <c:delete val="1"/>
        <c:axPos val="b"/>
        <c:numFmt formatCode="0%" sourceLinked="1"/>
        <c:majorTickMark val="out"/>
        <c:minorTickMark val="none"/>
        <c:tickLblPos val="nextTo"/>
        <c:crossAx val="201686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18695312900377"/>
          <c:y val="4.0534345386280417E-2"/>
          <c:w val="0.71681304687099634"/>
          <c:h val="0.91893130922743915"/>
        </c:manualLayout>
      </c:layout>
      <c:barChart>
        <c:barDir val="bar"/>
        <c:grouping val="percentStacked"/>
        <c:varyColors val="0"/>
        <c:ser>
          <c:idx val="0"/>
          <c:order val="0"/>
          <c:tx>
            <c:strRef>
              <c:f>Sheet1!$A$2</c:f>
              <c:strCache>
                <c:ptCount val="1"/>
                <c:pt idx="0">
                  <c:v>B3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Parents of 6-17 yo</c:v>
                </c:pt>
                <c:pt idx="2">
                  <c:v>Other Adults</c:v>
                </c:pt>
                <c:pt idx="3">
                  <c:v>APAC</c:v>
                </c:pt>
                <c:pt idx="4">
                  <c:v>Latam</c:v>
                </c:pt>
                <c:pt idx="5">
                  <c:v>Western Europe</c:v>
                </c:pt>
              </c:strCache>
            </c:strRef>
          </c:cat>
          <c:val>
            <c:numRef>
              <c:f>Sheet1!$B$2:$G$2</c:f>
              <c:numCache>
                <c:formatCode>0%</c:formatCode>
                <c:ptCount val="6"/>
                <c:pt idx="0">
                  <c:v>0.18799999999999994</c:v>
                </c:pt>
                <c:pt idx="1">
                  <c:v>0.17300000000000004</c:v>
                </c:pt>
                <c:pt idx="2">
                  <c:v>0.21299999999999997</c:v>
                </c:pt>
                <c:pt idx="3">
                  <c:v>8.6999999999999966E-2</c:v>
                </c:pt>
                <c:pt idx="4">
                  <c:v>0.24399999999999999</c:v>
                </c:pt>
                <c:pt idx="5">
                  <c:v>0.21199999999999997</c:v>
                </c:pt>
              </c:numCache>
            </c:numRef>
          </c:val>
          <c:extLst>
            <c:ext xmlns:c16="http://schemas.microsoft.com/office/drawing/2014/chart" uri="{C3380CC4-5D6E-409C-BE32-E72D297353CC}">
              <c16:uniqueId val="{00000000-BE3E-4972-AD3D-7F52149ADEA6}"/>
            </c:ext>
          </c:extLst>
        </c:ser>
        <c:ser>
          <c:idx val="1"/>
          <c:order val="1"/>
          <c:tx>
            <c:strRef>
              <c:f>Sheet1!$A$3</c:f>
              <c:strCache>
                <c:ptCount val="1"/>
                <c:pt idx="0">
                  <c:v>4 to 5</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Parents of 6-17 yo</c:v>
                </c:pt>
                <c:pt idx="2">
                  <c:v>Other Adults</c:v>
                </c:pt>
                <c:pt idx="3">
                  <c:v>APAC</c:v>
                </c:pt>
                <c:pt idx="4">
                  <c:v>Latam</c:v>
                </c:pt>
                <c:pt idx="5">
                  <c:v>Western Europe</c:v>
                </c:pt>
              </c:strCache>
            </c:strRef>
          </c:cat>
          <c:val>
            <c:numRef>
              <c:f>Sheet1!$B$3:$G$3</c:f>
              <c:numCache>
                <c:formatCode>0%</c:formatCode>
                <c:ptCount val="6"/>
                <c:pt idx="0">
                  <c:v>0.52100000000000002</c:v>
                </c:pt>
                <c:pt idx="1">
                  <c:v>0.48799999999999999</c:v>
                </c:pt>
                <c:pt idx="2">
                  <c:v>0.52200000000000002</c:v>
                </c:pt>
                <c:pt idx="3">
                  <c:v>0.499</c:v>
                </c:pt>
                <c:pt idx="4">
                  <c:v>0.442</c:v>
                </c:pt>
                <c:pt idx="5">
                  <c:v>0.61399999999999999</c:v>
                </c:pt>
              </c:numCache>
            </c:numRef>
          </c:val>
          <c:extLst>
            <c:ext xmlns:c16="http://schemas.microsoft.com/office/drawing/2014/chart" uri="{C3380CC4-5D6E-409C-BE32-E72D297353CC}">
              <c16:uniqueId val="{00000001-BE3E-4972-AD3D-7F52149ADEA6}"/>
            </c:ext>
          </c:extLst>
        </c:ser>
        <c:ser>
          <c:idx val="2"/>
          <c:order val="2"/>
          <c:tx>
            <c:strRef>
              <c:f>Sheet1!$A$4</c:f>
              <c:strCache>
                <c:ptCount val="1"/>
                <c:pt idx="0">
                  <c:v>6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Parents of 6-17 yo</c:v>
                </c:pt>
                <c:pt idx="2">
                  <c:v>Other Adults</c:v>
                </c:pt>
                <c:pt idx="3">
                  <c:v>APAC</c:v>
                </c:pt>
                <c:pt idx="4">
                  <c:v>Latam</c:v>
                </c:pt>
                <c:pt idx="5">
                  <c:v>Western Europe</c:v>
                </c:pt>
              </c:strCache>
            </c:strRef>
          </c:cat>
          <c:val>
            <c:numRef>
              <c:f>Sheet1!$B$4:$G$4</c:f>
              <c:numCache>
                <c:formatCode>0%</c:formatCode>
                <c:ptCount val="6"/>
                <c:pt idx="0">
                  <c:v>0.29099999999999998</c:v>
                </c:pt>
                <c:pt idx="1">
                  <c:v>0.33900000000000002</c:v>
                </c:pt>
                <c:pt idx="2">
                  <c:v>0.26500000000000001</c:v>
                </c:pt>
                <c:pt idx="3">
                  <c:v>0.41399999999999998</c:v>
                </c:pt>
                <c:pt idx="4">
                  <c:v>0.314</c:v>
                </c:pt>
                <c:pt idx="5">
                  <c:v>0.17399999999999999</c:v>
                </c:pt>
              </c:numCache>
            </c:numRef>
          </c:val>
          <c:extLst>
            <c:ext xmlns:c16="http://schemas.microsoft.com/office/drawing/2014/chart" uri="{C3380CC4-5D6E-409C-BE32-E72D297353CC}">
              <c16:uniqueId val="{00000002-BE3E-4972-AD3D-7F52149ADEA6}"/>
            </c:ext>
          </c:extLst>
        </c:ser>
        <c:dLbls>
          <c:dLblPos val="ctr"/>
          <c:showLegendKey val="0"/>
          <c:showVal val="1"/>
          <c:showCatName val="0"/>
          <c:showSerName val="0"/>
          <c:showPercent val="0"/>
          <c:showBubbleSize val="0"/>
        </c:dLbls>
        <c:gapWidth val="100"/>
        <c:overlap val="100"/>
        <c:axId val="1333145936"/>
        <c:axId val="1333142192"/>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11084768816512"/>
          <c:y val="0.24267157128740582"/>
          <c:w val="0.83441254200536241"/>
          <c:h val="0.62607757906701778"/>
        </c:manualLayout>
      </c:layout>
      <c:barChart>
        <c:barDir val="bar"/>
        <c:grouping val="percentStacked"/>
        <c:varyColors val="0"/>
        <c:ser>
          <c:idx val="0"/>
          <c:order val="0"/>
          <c:tx>
            <c:strRef>
              <c:f>Sheet1!$A$2</c:f>
              <c:strCache>
                <c:ptCount val="1"/>
                <c:pt idx="0">
                  <c:v>1 to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Unaware</c:v>
                </c:pt>
                <c:pt idx="1">
                  <c:v>Aware</c:v>
                </c:pt>
              </c:strCache>
            </c:strRef>
          </c:cat>
          <c:val>
            <c:numRef>
              <c:f>Sheet1!$B$2:$C$2</c:f>
              <c:numCache>
                <c:formatCode>0%</c:formatCode>
                <c:ptCount val="2"/>
                <c:pt idx="0">
                  <c:v>0.22955094157411876</c:v>
                </c:pt>
                <c:pt idx="1">
                  <c:v>0.1256405725393179</c:v>
                </c:pt>
              </c:numCache>
            </c:numRef>
          </c:val>
          <c:extLst>
            <c:ext xmlns:c16="http://schemas.microsoft.com/office/drawing/2014/chart" uri="{C3380CC4-5D6E-409C-BE32-E72D297353CC}">
              <c16:uniqueId val="{00000000-54B8-4D9C-8295-377F08036C83}"/>
            </c:ext>
          </c:extLst>
        </c:ser>
        <c:ser>
          <c:idx val="1"/>
          <c:order val="1"/>
          <c:tx>
            <c:strRef>
              <c:f>Sheet1!$A$3</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Unaware</c:v>
                </c:pt>
                <c:pt idx="1">
                  <c:v>Aware</c:v>
                </c:pt>
              </c:strCache>
            </c:strRef>
          </c:cat>
          <c:val>
            <c:numRef>
              <c:f>Sheet1!$B$3:$C$3</c:f>
              <c:numCache>
                <c:formatCode>0%</c:formatCode>
                <c:ptCount val="2"/>
                <c:pt idx="0">
                  <c:v>0.31376146788990822</c:v>
                </c:pt>
                <c:pt idx="1">
                  <c:v>0.16292631206927011</c:v>
                </c:pt>
              </c:numCache>
            </c:numRef>
          </c:val>
          <c:extLst>
            <c:ext xmlns:c16="http://schemas.microsoft.com/office/drawing/2014/chart" uri="{C3380CC4-5D6E-409C-BE32-E72D297353CC}">
              <c16:uniqueId val="{00000001-54B8-4D9C-8295-377F08036C83}"/>
            </c:ext>
          </c:extLst>
        </c:ser>
        <c:ser>
          <c:idx val="2"/>
          <c:order val="2"/>
          <c:tx>
            <c:strRef>
              <c:f>Sheet1!$A$4</c:f>
              <c:strCache>
                <c:ptCount val="1"/>
                <c:pt idx="0">
                  <c:v>5 to 7</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Unaware</c:v>
                </c:pt>
                <c:pt idx="1">
                  <c:v>Aware</c:v>
                </c:pt>
              </c:strCache>
            </c:strRef>
          </c:cat>
          <c:val>
            <c:numRef>
              <c:f>Sheet1!$B$4:$C$4</c:f>
              <c:numCache>
                <c:formatCode>0%</c:formatCode>
                <c:ptCount val="2"/>
                <c:pt idx="0">
                  <c:v>0.45668759053597296</c:v>
                </c:pt>
                <c:pt idx="1">
                  <c:v>0.71143311539141196</c:v>
                </c:pt>
              </c:numCache>
            </c:numRef>
          </c:val>
          <c:extLst>
            <c:ext xmlns:c16="http://schemas.microsoft.com/office/drawing/2014/chart" uri="{C3380CC4-5D6E-409C-BE32-E72D297353CC}">
              <c16:uniqueId val="{00000002-54B8-4D9C-8295-377F08036C83}"/>
            </c:ext>
          </c:extLst>
        </c:ser>
        <c:dLbls>
          <c:dLblPos val="ctr"/>
          <c:showLegendKey val="0"/>
          <c:showVal val="1"/>
          <c:showCatName val="0"/>
          <c:showSerName val="0"/>
          <c:showPercent val="0"/>
          <c:showBubbleSize val="0"/>
        </c:dLbls>
        <c:gapWidth val="100"/>
        <c:overlap val="100"/>
        <c:axId val="1333145936"/>
        <c:axId val="1333142192"/>
      </c:barChart>
      <c:catAx>
        <c:axId val="1333145936"/>
        <c:scaling>
          <c:orientation val="minMax"/>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b"/>
        <c:numFmt formatCode="0%" sourceLinked="1"/>
        <c:majorTickMark val="out"/>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68132108486438"/>
          <c:y val="0"/>
          <c:w val="0.68776312335958001"/>
          <c:h val="0.97570333581720492"/>
        </c:manualLayout>
      </c:layout>
      <c:barChart>
        <c:barDir val="bar"/>
        <c:grouping val="percentStacked"/>
        <c:varyColors val="0"/>
        <c:ser>
          <c:idx val="0"/>
          <c:order val="0"/>
          <c:tx>
            <c:strRef>
              <c:f>Sheet1!$A$2</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Teens</c:v>
                </c:pt>
                <c:pt idx="1">
                  <c:v>Parents 6-17 yo</c:v>
                </c:pt>
              </c:strCache>
              <c:extLst/>
            </c:strRef>
          </c:cat>
          <c:val>
            <c:numRef>
              <c:f>Sheet1!$B$2:$D$2</c:f>
              <c:numCache>
                <c:formatCode>0%</c:formatCode>
                <c:ptCount val="2"/>
                <c:pt idx="0">
                  <c:v>0.41019330999999998</c:v>
                </c:pt>
                <c:pt idx="1">
                  <c:v>0.16660807999999999</c:v>
                </c:pt>
              </c:numCache>
              <c:extLst/>
            </c:numRef>
          </c:val>
          <c:extLst>
            <c:ext xmlns:c16="http://schemas.microsoft.com/office/drawing/2014/chart" uri="{C3380CC4-5D6E-409C-BE32-E72D297353CC}">
              <c16:uniqueId val="{00000000-ECDD-4A92-B9B9-0515C5D2323B}"/>
            </c:ext>
          </c:extLst>
        </c:ser>
        <c:ser>
          <c:idx val="1"/>
          <c:order val="1"/>
          <c:tx>
            <c:strRef>
              <c:f>Sheet1!$A$3</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Teens</c:v>
                </c:pt>
                <c:pt idx="1">
                  <c:v>Parents 6-17 yo</c:v>
                </c:pt>
              </c:strCache>
              <c:extLst/>
            </c:strRef>
          </c:cat>
          <c:val>
            <c:numRef>
              <c:f>Sheet1!$B$3:$D$3</c:f>
              <c:numCache>
                <c:formatCode>0%</c:formatCode>
                <c:ptCount val="2"/>
                <c:pt idx="0">
                  <c:v>0.44376097999999997</c:v>
                </c:pt>
                <c:pt idx="1">
                  <c:v>0.47702958000000001</c:v>
                </c:pt>
              </c:numCache>
              <c:extLst/>
            </c:numRef>
          </c:val>
          <c:extLst>
            <c:ext xmlns:c16="http://schemas.microsoft.com/office/drawing/2014/chart" uri="{C3380CC4-5D6E-409C-BE32-E72D297353CC}">
              <c16:uniqueId val="{00000001-ECDD-4A92-B9B9-0515C5D2323B}"/>
            </c:ext>
          </c:extLst>
        </c:ser>
        <c:ser>
          <c:idx val="2"/>
          <c:order val="2"/>
          <c:tx>
            <c:strRef>
              <c:f>Sheet1!$A$4</c:f>
              <c:strCache>
                <c:ptCount val="1"/>
                <c:pt idx="0">
                  <c:v>6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Teens</c:v>
                </c:pt>
                <c:pt idx="1">
                  <c:v>Parents 6-17 yo</c:v>
                </c:pt>
              </c:strCache>
              <c:extLst/>
            </c:strRef>
          </c:cat>
          <c:val>
            <c:numRef>
              <c:f>Sheet1!$B$4:$D$4</c:f>
              <c:numCache>
                <c:formatCode>0%</c:formatCode>
                <c:ptCount val="2"/>
                <c:pt idx="0">
                  <c:v>0.14604571000000011</c:v>
                </c:pt>
                <c:pt idx="1">
                  <c:v>0.35636234</c:v>
                </c:pt>
              </c:numCache>
              <c:extLst/>
            </c:numRef>
          </c:val>
          <c:extLst>
            <c:ext xmlns:c16="http://schemas.microsoft.com/office/drawing/2014/chart" uri="{C3380CC4-5D6E-409C-BE32-E72D297353CC}">
              <c16:uniqueId val="{00000002-ECDD-4A92-B9B9-0515C5D2323B}"/>
            </c:ext>
          </c:extLst>
        </c:ser>
        <c:dLbls>
          <c:dLblPos val="ctr"/>
          <c:showLegendKey val="0"/>
          <c:showVal val="1"/>
          <c:showCatName val="0"/>
          <c:showSerName val="0"/>
          <c:showPercent val="0"/>
          <c:showBubbleSize val="0"/>
        </c:dLbls>
        <c:gapWidth val="100"/>
        <c:overlap val="100"/>
        <c:axId val="1333145936"/>
        <c:axId val="1333142192"/>
      </c:barChart>
      <c:catAx>
        <c:axId val="1333145936"/>
        <c:scaling>
          <c:orientation val="minMax"/>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b"/>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400">
                <a:solidFill>
                  <a:schemeClr val="tx1"/>
                </a:solidFill>
                <a:latin typeface="+mj-lt"/>
              </a:rPr>
              <a:t>Awareness </a:t>
            </a:r>
            <a:r>
              <a:rPr lang="en-US" sz="1400" baseline="0">
                <a:solidFill>
                  <a:schemeClr val="tx1"/>
                </a:solidFill>
                <a:latin typeface="+mj-lt"/>
              </a:rPr>
              <a:t>of government efforts to protect your</a:t>
            </a:r>
            <a:br>
              <a:rPr lang="en-US" sz="1400" baseline="0">
                <a:solidFill>
                  <a:schemeClr val="tx1"/>
                </a:solidFill>
                <a:latin typeface="+mj-lt"/>
              </a:rPr>
            </a:br>
            <a:r>
              <a:rPr lang="en-US" sz="1400" baseline="0">
                <a:solidFill>
                  <a:schemeClr val="tx1"/>
                </a:solidFill>
                <a:latin typeface="+mj-lt"/>
              </a:rPr>
              <a:t>safety online</a:t>
            </a:r>
            <a:endParaRPr lang="en-US" sz="1400">
              <a:solidFill>
                <a:schemeClr val="tx1"/>
              </a:solidFill>
              <a:latin typeface="+mj-lt"/>
            </a:endParaRPr>
          </a:p>
        </c:rich>
      </c:tx>
      <c:layout>
        <c:manualLayout>
          <c:xMode val="edge"/>
          <c:yMode val="edge"/>
          <c:x val="0.12720229673569711"/>
          <c:y val="4.9603174603174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spPr>
            <a:solidFill>
              <a:schemeClr val="accent1"/>
            </a:solidFill>
            <a:ln>
              <a:noFill/>
            </a:ln>
            <a:effectLst/>
          </c:spPr>
          <c:dPt>
            <c:idx val="0"/>
            <c:bubble3D val="0"/>
            <c:spPr>
              <a:solidFill>
                <a:schemeClr val="accent2"/>
              </a:solidFill>
              <a:ln>
                <a:noFill/>
              </a:ln>
              <a:effectLst/>
            </c:spPr>
            <c:extLst>
              <c:ext xmlns:c16="http://schemas.microsoft.com/office/drawing/2014/chart" uri="{C3380CC4-5D6E-409C-BE32-E72D297353CC}">
                <c16:uniqueId val="{00000001-7FA2-4D14-AD67-22D1D6AF9467}"/>
              </c:ext>
            </c:extLst>
          </c:dPt>
          <c:dPt>
            <c:idx val="1"/>
            <c:bubble3D val="0"/>
            <c:spPr>
              <a:solidFill>
                <a:schemeClr val="accent1"/>
              </a:solidFill>
              <a:ln>
                <a:noFill/>
              </a:ln>
              <a:effectLst/>
            </c:spPr>
            <c:extLst>
              <c:ext xmlns:c16="http://schemas.microsoft.com/office/drawing/2014/chart" uri="{C3380CC4-5D6E-409C-BE32-E72D297353CC}">
                <c16:uniqueId val="{00000003-7FA2-4D14-AD67-22D1D6AF94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7FA2-4D14-AD67-22D1D6AF94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Teens</c:v>
                </c:pt>
                <c:pt idx="2">
                  <c:v>Parents 6-17 yo</c:v>
                </c:pt>
              </c:strCache>
              <c:extLst/>
            </c:strRef>
          </c:cat>
          <c:val>
            <c:numRef>
              <c:f>Sheet1!$B$2:$D$2</c:f>
              <c:numCache>
                <c:formatCode>0%</c:formatCode>
                <c:ptCount val="3"/>
                <c:pt idx="0">
                  <c:v>0.23679653000000001</c:v>
                </c:pt>
                <c:pt idx="1">
                  <c:v>0.20123023000000001</c:v>
                </c:pt>
                <c:pt idx="2">
                  <c:v>0.25173064000000001</c:v>
                </c:pt>
              </c:numCache>
              <c:extLst/>
            </c:numRef>
          </c:val>
          <c:extLst>
            <c:ext xmlns:c16="http://schemas.microsoft.com/office/drawing/2014/chart" uri="{C3380CC4-5D6E-409C-BE32-E72D297353CC}">
              <c16:uniqueId val="{00000000-95EE-4CF4-B66A-9ECE80F55ED9}"/>
            </c:ext>
          </c:extLst>
        </c:ser>
        <c:ser>
          <c:idx val="1"/>
          <c:order val="1"/>
          <c:tx>
            <c:strRef>
              <c:f>Sheet1!$A$3</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Teens</c:v>
                </c:pt>
                <c:pt idx="2">
                  <c:v>Parents 6-17 yo</c:v>
                </c:pt>
              </c:strCache>
              <c:extLst/>
            </c:strRef>
          </c:cat>
          <c:val>
            <c:numRef>
              <c:f>Sheet1!$B$3:$D$3</c:f>
              <c:numCache>
                <c:formatCode>0%</c:formatCode>
                <c:ptCount val="3"/>
                <c:pt idx="0">
                  <c:v>0.57748917999999994</c:v>
                </c:pt>
                <c:pt idx="1">
                  <c:v>0.58471001</c:v>
                </c:pt>
                <c:pt idx="2">
                  <c:v>0.55475142</c:v>
                </c:pt>
              </c:numCache>
              <c:extLst/>
            </c:numRef>
          </c:val>
          <c:extLst>
            <c:ext xmlns:c16="http://schemas.microsoft.com/office/drawing/2014/chart" uri="{C3380CC4-5D6E-409C-BE32-E72D297353CC}">
              <c16:uniqueId val="{00000001-95EE-4CF4-B66A-9ECE80F55ED9}"/>
            </c:ext>
          </c:extLst>
        </c:ser>
        <c:ser>
          <c:idx val="2"/>
          <c:order val="2"/>
          <c:tx>
            <c:strRef>
              <c:f>Sheet1!$A$4</c:f>
              <c:strCache>
                <c:ptCount val="1"/>
                <c:pt idx="0">
                  <c:v>6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Teens</c:v>
                </c:pt>
                <c:pt idx="2">
                  <c:v>Parents 6-17 yo</c:v>
                </c:pt>
              </c:strCache>
              <c:extLst/>
            </c:strRef>
          </c:cat>
          <c:val>
            <c:numRef>
              <c:f>Sheet1!$B$4:$D$4</c:f>
              <c:numCache>
                <c:formatCode>0%</c:formatCode>
                <c:ptCount val="3"/>
                <c:pt idx="0">
                  <c:v>0.18571428000000001</c:v>
                </c:pt>
                <c:pt idx="1">
                  <c:v>0.21405975999999999</c:v>
                </c:pt>
                <c:pt idx="2">
                  <c:v>0.19351794</c:v>
                </c:pt>
              </c:numCache>
              <c:extLst/>
            </c:numRef>
          </c:val>
          <c:extLst>
            <c:ext xmlns:c16="http://schemas.microsoft.com/office/drawing/2014/chart" uri="{C3380CC4-5D6E-409C-BE32-E72D297353CC}">
              <c16:uniqueId val="{00000002-95EE-4CF4-B66A-9ECE80F55ED9}"/>
            </c:ext>
          </c:extLst>
        </c:ser>
        <c:dLbls>
          <c:dLblPos val="ctr"/>
          <c:showLegendKey val="0"/>
          <c:showVal val="1"/>
          <c:showCatName val="0"/>
          <c:showSerName val="0"/>
          <c:showPercent val="0"/>
          <c:showBubbleSize val="0"/>
        </c:dLbls>
        <c:gapWidth val="100"/>
        <c:overlap val="100"/>
        <c:axId val="1333145936"/>
        <c:axId val="1333142192"/>
      </c:barChart>
      <c:catAx>
        <c:axId val="1333145936"/>
        <c:scaling>
          <c:orientation val="minMax"/>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b"/>
        <c:numFmt formatCode="0%"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UK</c:v>
                </c:pt>
                <c:pt idx="1">
                  <c:v>DE</c:v>
                </c:pt>
                <c:pt idx="2">
                  <c:v>FR</c:v>
                </c:pt>
                <c:pt idx="3">
                  <c:v>AU</c:v>
                </c:pt>
                <c:pt idx="4">
                  <c:v>IT</c:v>
                </c:pt>
                <c:pt idx="5">
                  <c:v>CA</c:v>
                </c:pt>
                <c:pt idx="6">
                  <c:v>US</c:v>
                </c:pt>
                <c:pt idx="7">
                  <c:v>BR</c:v>
                </c:pt>
                <c:pt idx="8">
                  <c:v>AR</c:v>
                </c:pt>
                <c:pt idx="9">
                  <c:v>IN</c:v>
                </c:pt>
                <c:pt idx="10">
                  <c:v>CO</c:v>
                </c:pt>
                <c:pt idx="11">
                  <c:v>SG</c:v>
                </c:pt>
                <c:pt idx="12">
                  <c:v>MX</c:v>
                </c:pt>
                <c:pt idx="13">
                  <c:v>CL</c:v>
                </c:pt>
                <c:pt idx="14">
                  <c:v>PE</c:v>
                </c:pt>
                <c:pt idx="15">
                  <c:v>PL</c:v>
                </c:pt>
              </c:strCache>
            </c:strRef>
          </c:cat>
          <c:val>
            <c:numRef>
              <c:f>Sheet1!$B$2:$B$17</c:f>
              <c:numCache>
                <c:formatCode>0%</c:formatCode>
                <c:ptCount val="16"/>
                <c:pt idx="0">
                  <c:v>0.501</c:v>
                </c:pt>
                <c:pt idx="1">
                  <c:v>0.56299999999999994</c:v>
                </c:pt>
                <c:pt idx="2">
                  <c:v>0.59099999999999997</c:v>
                </c:pt>
                <c:pt idx="3">
                  <c:v>0.623</c:v>
                </c:pt>
                <c:pt idx="4">
                  <c:v>0.624</c:v>
                </c:pt>
                <c:pt idx="5">
                  <c:v>0.63500000000000001</c:v>
                </c:pt>
                <c:pt idx="6">
                  <c:v>0.64700000000000002</c:v>
                </c:pt>
                <c:pt idx="7">
                  <c:v>0.69</c:v>
                </c:pt>
                <c:pt idx="8">
                  <c:v>0.73</c:v>
                </c:pt>
                <c:pt idx="9">
                  <c:v>0.73799999999999999</c:v>
                </c:pt>
                <c:pt idx="10">
                  <c:v>0.76200000000000001</c:v>
                </c:pt>
                <c:pt idx="11">
                  <c:v>0.76700000000000002</c:v>
                </c:pt>
                <c:pt idx="12">
                  <c:v>0.77600000000000002</c:v>
                </c:pt>
                <c:pt idx="13">
                  <c:v>0.78300000000000003</c:v>
                </c:pt>
                <c:pt idx="14">
                  <c:v>0.79100000000000004</c:v>
                </c:pt>
                <c:pt idx="15">
                  <c:v>0.85899999999999999</c:v>
                </c:pt>
              </c:numCache>
            </c:numRef>
          </c:val>
          <c:extLst>
            <c:ext xmlns:c16="http://schemas.microsoft.com/office/drawing/2014/chart" uri="{C3380CC4-5D6E-409C-BE32-E72D297353CC}">
              <c16:uniqueId val="{00000000-4006-4611-9A78-AE1E0507623A}"/>
            </c:ext>
          </c:extLst>
        </c:ser>
        <c:dLbls>
          <c:showLegendKey val="0"/>
          <c:showVal val="0"/>
          <c:showCatName val="0"/>
          <c:showSerName val="0"/>
          <c:showPercent val="0"/>
          <c:showBubbleSize val="0"/>
        </c:dLbls>
        <c:gapWidth val="100"/>
        <c:overlap val="-27"/>
        <c:axId val="2055085615"/>
        <c:axId val="2055078543"/>
      </c:barChart>
      <c:catAx>
        <c:axId val="2055085615"/>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55078543"/>
        <c:crosses val="autoZero"/>
        <c:auto val="1"/>
        <c:lblAlgn val="ctr"/>
        <c:lblOffset val="100"/>
        <c:noMultiLvlLbl val="0"/>
      </c:catAx>
      <c:valAx>
        <c:axId val="2055078543"/>
        <c:scaling>
          <c:orientation val="minMax"/>
        </c:scaling>
        <c:delete val="1"/>
        <c:axPos val="l"/>
        <c:numFmt formatCode="0%" sourceLinked="1"/>
        <c:majorTickMark val="none"/>
        <c:minorTickMark val="none"/>
        <c:tickLblPos val="nextTo"/>
        <c:crossAx val="2055085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Bad</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c:v>
                </c:pt>
              </c:strCache>
            </c:strRef>
          </c:cat>
          <c:val>
            <c:numRef>
              <c:f>Sheet1!$B$2:$B$20</c:f>
              <c:numCache>
                <c:formatCode>0%</c:formatCode>
                <c:ptCount val="19"/>
                <c:pt idx="0">
                  <c:v>0.15</c:v>
                </c:pt>
                <c:pt idx="1">
                  <c:v>0.14299999999999999</c:v>
                </c:pt>
                <c:pt idx="2">
                  <c:v>0.186</c:v>
                </c:pt>
                <c:pt idx="3">
                  <c:v>0.14000000000000001</c:v>
                </c:pt>
                <c:pt idx="5">
                  <c:v>0.45</c:v>
                </c:pt>
                <c:pt idx="6">
                  <c:v>0.443</c:v>
                </c:pt>
                <c:pt idx="7">
                  <c:v>0.47</c:v>
                </c:pt>
                <c:pt idx="8">
                  <c:v>0.40300000000000002</c:v>
                </c:pt>
                <c:pt idx="9">
                  <c:v>0.41899999999999998</c:v>
                </c:pt>
                <c:pt idx="10">
                  <c:v>0.45900000000000002</c:v>
                </c:pt>
                <c:pt idx="12">
                  <c:v>0.60399999999999998</c:v>
                </c:pt>
                <c:pt idx="13">
                  <c:v>0.38800000000000001</c:v>
                </c:pt>
                <c:pt idx="14">
                  <c:v>0.44</c:v>
                </c:pt>
                <c:pt idx="15">
                  <c:v>0.22500000000000001</c:v>
                </c:pt>
                <c:pt idx="17">
                  <c:v>0.2</c:v>
                </c:pt>
                <c:pt idx="18">
                  <c:v>0.31900000000000001</c:v>
                </c:pt>
              </c:numCache>
            </c:numRef>
          </c:val>
          <c:extLst>
            <c:ext xmlns:c16="http://schemas.microsoft.com/office/drawing/2014/chart" uri="{C3380CC4-5D6E-409C-BE32-E72D297353CC}">
              <c16:uniqueId val="{00000000-5118-4CD7-9971-C33476FBFB8A}"/>
            </c:ext>
          </c:extLst>
        </c:ser>
        <c:ser>
          <c:idx val="1"/>
          <c:order val="1"/>
          <c:tx>
            <c:strRef>
              <c:f>Sheet1!$C$1</c:f>
              <c:strCache>
                <c:ptCount val="1"/>
                <c:pt idx="0">
                  <c:v>Neutral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c:v>
                </c:pt>
              </c:strCache>
            </c:strRef>
          </c:cat>
          <c:val>
            <c:numRef>
              <c:f>Sheet1!$C$2:$C$20</c:f>
              <c:numCache>
                <c:formatCode>0%</c:formatCode>
                <c:ptCount val="19"/>
                <c:pt idx="0">
                  <c:v>0.379</c:v>
                </c:pt>
                <c:pt idx="1">
                  <c:v>0.38100000000000001</c:v>
                </c:pt>
                <c:pt idx="2">
                  <c:v>0.49099999999999999</c:v>
                </c:pt>
                <c:pt idx="3">
                  <c:v>0.42099999999999999</c:v>
                </c:pt>
                <c:pt idx="5">
                  <c:v>0.35599999999999998</c:v>
                </c:pt>
                <c:pt idx="6">
                  <c:v>0.27400000000000002</c:v>
                </c:pt>
                <c:pt idx="7">
                  <c:v>0.34100000000000003</c:v>
                </c:pt>
                <c:pt idx="8">
                  <c:v>0.39100000000000001</c:v>
                </c:pt>
                <c:pt idx="9">
                  <c:v>0.36799999999999999</c:v>
                </c:pt>
                <c:pt idx="10">
                  <c:v>0.36299999999999999</c:v>
                </c:pt>
                <c:pt idx="12">
                  <c:v>0.24199999999999999</c:v>
                </c:pt>
                <c:pt idx="13">
                  <c:v>0.38600000000000001</c:v>
                </c:pt>
                <c:pt idx="14">
                  <c:v>0.32800000000000001</c:v>
                </c:pt>
                <c:pt idx="15">
                  <c:v>0.45300000000000001</c:v>
                </c:pt>
                <c:pt idx="17">
                  <c:v>0.39700000000000002</c:v>
                </c:pt>
                <c:pt idx="18">
                  <c:v>0.39400000000000002</c:v>
                </c:pt>
              </c:numCache>
            </c:numRef>
          </c:val>
          <c:extLst>
            <c:ext xmlns:c16="http://schemas.microsoft.com/office/drawing/2014/chart" uri="{C3380CC4-5D6E-409C-BE32-E72D297353CC}">
              <c16:uniqueId val="{00000001-C82F-4F5A-9F61-CE37A563C4A4}"/>
            </c:ext>
          </c:extLst>
        </c:ser>
        <c:ser>
          <c:idx val="2"/>
          <c:order val="2"/>
          <c:tx>
            <c:strRef>
              <c:f>Sheet1!$D$1</c:f>
              <c:strCache>
                <c:ptCount val="1"/>
                <c:pt idx="0">
                  <c:v>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c:v>
                </c:pt>
              </c:strCache>
            </c:strRef>
          </c:cat>
          <c:val>
            <c:numRef>
              <c:f>Sheet1!$D$2:$D$20</c:f>
              <c:numCache>
                <c:formatCode>0%</c:formatCode>
                <c:ptCount val="19"/>
                <c:pt idx="0">
                  <c:v>0.47</c:v>
                </c:pt>
                <c:pt idx="1">
                  <c:v>0.47599999999999998</c:v>
                </c:pt>
                <c:pt idx="2">
                  <c:v>0.32300000000000001</c:v>
                </c:pt>
                <c:pt idx="3">
                  <c:v>0.44</c:v>
                </c:pt>
                <c:pt idx="5">
                  <c:v>0.19400000000000001</c:v>
                </c:pt>
                <c:pt idx="6">
                  <c:v>0.28299999999999997</c:v>
                </c:pt>
                <c:pt idx="7">
                  <c:v>0.189</c:v>
                </c:pt>
                <c:pt idx="8">
                  <c:v>0.20599999999999999</c:v>
                </c:pt>
                <c:pt idx="9">
                  <c:v>0.21299999999999999</c:v>
                </c:pt>
                <c:pt idx="10">
                  <c:v>0.17799999999999999</c:v>
                </c:pt>
                <c:pt idx="12">
                  <c:v>0.154</c:v>
                </c:pt>
                <c:pt idx="13">
                  <c:v>0.22600000000000001</c:v>
                </c:pt>
                <c:pt idx="14">
                  <c:v>0.23100000000000001</c:v>
                </c:pt>
                <c:pt idx="15">
                  <c:v>0.32200000000000001</c:v>
                </c:pt>
                <c:pt idx="17">
                  <c:v>0.40300000000000002</c:v>
                </c:pt>
                <c:pt idx="18">
                  <c:v>0.28599999999999998</c:v>
                </c:pt>
              </c:numCache>
            </c:numRef>
          </c:val>
          <c:extLst>
            <c:ext xmlns:c16="http://schemas.microsoft.com/office/drawing/2014/chart" uri="{C3380CC4-5D6E-409C-BE32-E72D297353CC}">
              <c16:uniqueId val="{00000002-C82F-4F5A-9F61-CE37A563C4A4}"/>
            </c:ext>
          </c:extLst>
        </c:ser>
        <c:dLbls>
          <c:dLblPos val="ctr"/>
          <c:showLegendKey val="0"/>
          <c:showVal val="1"/>
          <c:showCatName val="0"/>
          <c:showSerName val="0"/>
          <c:showPercent val="0"/>
          <c:showBubbleSize val="0"/>
        </c:dLbls>
        <c:gapWidth val="50"/>
        <c:overlap val="100"/>
        <c:axId val="531210607"/>
        <c:axId val="531214351"/>
      </c:barChart>
      <c:catAx>
        <c:axId val="531210607"/>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31214351"/>
        <c:crosses val="autoZero"/>
        <c:auto val="1"/>
        <c:lblAlgn val="ctr"/>
        <c:lblOffset val="100"/>
        <c:noMultiLvlLbl val="0"/>
      </c:catAx>
      <c:valAx>
        <c:axId val="531214351"/>
        <c:scaling>
          <c:orientation val="minMax"/>
        </c:scaling>
        <c:delete val="0"/>
        <c:axPos val="l"/>
        <c:numFmt formatCode="0%" sourceLinked="1"/>
        <c:majorTickMark val="out"/>
        <c:minorTickMark val="none"/>
        <c:tickLblPos val="nextTo"/>
        <c:spPr>
          <a:noFill/>
          <a:ln w="6350">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121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348700946107E-2"/>
          <c:y val="0.16603150165879285"/>
          <c:w val="0.94003785808237927"/>
          <c:h val="0.72079585540283553"/>
        </c:manualLayout>
      </c:layout>
      <c:barChart>
        <c:barDir val="col"/>
        <c:grouping val="clustered"/>
        <c:varyColors val="0"/>
        <c:ser>
          <c:idx val="0"/>
          <c:order val="0"/>
          <c:tx>
            <c:strRef>
              <c:f>Sheet1!$B$1</c:f>
              <c:strCache>
                <c:ptCount val="1"/>
                <c:pt idx="0">
                  <c:v>Bad</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c:v>
                </c:pt>
                <c:pt idx="1">
                  <c:v>IN</c:v>
                </c:pt>
                <c:pt idx="2">
                  <c:v>PL</c:v>
                </c:pt>
                <c:pt idx="3">
                  <c:v>SG</c:v>
                </c:pt>
                <c:pt idx="5">
                  <c:v>AR</c:v>
                </c:pt>
                <c:pt idx="6">
                  <c:v>BR</c:v>
                </c:pt>
                <c:pt idx="7">
                  <c:v>CL</c:v>
                </c:pt>
                <c:pt idx="8">
                  <c:v>CO</c:v>
                </c:pt>
                <c:pt idx="9">
                  <c:v>MX</c:v>
                </c:pt>
                <c:pt idx="10">
                  <c:v>PE</c:v>
                </c:pt>
                <c:pt idx="12">
                  <c:v>FR</c:v>
                </c:pt>
                <c:pt idx="13">
                  <c:v>DE</c:v>
                </c:pt>
                <c:pt idx="14">
                  <c:v>IT</c:v>
                </c:pt>
                <c:pt idx="15">
                  <c:v>UK</c:v>
                </c:pt>
                <c:pt idx="17">
                  <c:v>CA</c:v>
                </c:pt>
                <c:pt idx="18">
                  <c:v>US</c:v>
                </c:pt>
              </c:strCache>
            </c:strRef>
          </c:cat>
          <c:val>
            <c:numRef>
              <c:f>Sheet1!$B$2:$B$20</c:f>
              <c:numCache>
                <c:formatCode>0%</c:formatCode>
                <c:ptCount val="19"/>
                <c:pt idx="0">
                  <c:v>0.434</c:v>
                </c:pt>
                <c:pt idx="1">
                  <c:v>0.73899999999999999</c:v>
                </c:pt>
                <c:pt idx="2">
                  <c:v>0.71399999999999997</c:v>
                </c:pt>
                <c:pt idx="3">
                  <c:v>0.58899999999999997</c:v>
                </c:pt>
                <c:pt idx="5">
                  <c:v>0.126</c:v>
                </c:pt>
                <c:pt idx="6">
                  <c:v>0.36099999999999999</c:v>
                </c:pt>
                <c:pt idx="7">
                  <c:v>0.13900000000000001</c:v>
                </c:pt>
                <c:pt idx="8">
                  <c:v>0.20399999999999999</c:v>
                </c:pt>
                <c:pt idx="9">
                  <c:v>0.215</c:v>
                </c:pt>
                <c:pt idx="10">
                  <c:v>0.14099999999999999</c:v>
                </c:pt>
                <c:pt idx="12">
                  <c:v>0.34699999999999998</c:v>
                </c:pt>
                <c:pt idx="13">
                  <c:v>0.31900000000000001</c:v>
                </c:pt>
                <c:pt idx="14">
                  <c:v>0.34100000000000003</c:v>
                </c:pt>
                <c:pt idx="15">
                  <c:v>0.32</c:v>
                </c:pt>
                <c:pt idx="17">
                  <c:v>0.29399999999999998</c:v>
                </c:pt>
                <c:pt idx="18">
                  <c:v>0.372</c:v>
                </c:pt>
              </c:numCache>
            </c:numRef>
          </c:val>
          <c:extLst>
            <c:ext xmlns:c16="http://schemas.microsoft.com/office/drawing/2014/chart" uri="{C3380CC4-5D6E-409C-BE32-E72D297353CC}">
              <c16:uniqueId val="{00000000-7706-4041-BE7F-C230C9089F5A}"/>
            </c:ext>
          </c:extLst>
        </c:ser>
        <c:dLbls>
          <c:dLblPos val="ctr"/>
          <c:showLegendKey val="0"/>
          <c:showVal val="1"/>
          <c:showCatName val="0"/>
          <c:showSerName val="0"/>
          <c:showPercent val="0"/>
          <c:showBubbleSize val="0"/>
        </c:dLbls>
        <c:gapWidth val="50"/>
        <c:axId val="531210607"/>
        <c:axId val="531214351"/>
      </c:barChart>
      <c:catAx>
        <c:axId val="531210607"/>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31214351"/>
        <c:crosses val="autoZero"/>
        <c:auto val="1"/>
        <c:lblAlgn val="ctr"/>
        <c:lblOffset val="100"/>
        <c:noMultiLvlLbl val="0"/>
      </c:catAx>
      <c:valAx>
        <c:axId val="531214351"/>
        <c:scaling>
          <c:orientation val="minMax"/>
        </c:scaling>
        <c:delete val="0"/>
        <c:axPos val="l"/>
        <c:numFmt formatCode="0%" sourceLinked="1"/>
        <c:majorTickMark val="out"/>
        <c:minorTickMark val="none"/>
        <c:tickLblPos val="nextTo"/>
        <c:spPr>
          <a:noFill/>
          <a:ln w="6350">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1210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62773524733046E-2"/>
          <c:y val="0.1641364836578981"/>
          <c:w val="0.9399615683482011"/>
          <c:h val="0.713150744528804"/>
        </c:manualLayout>
      </c:layout>
      <c:barChart>
        <c:barDir val="col"/>
        <c:grouping val="percentStacked"/>
        <c:varyColors val="0"/>
        <c:ser>
          <c:idx val="0"/>
          <c:order val="0"/>
          <c:tx>
            <c:strRef>
              <c:f>Sheet1!$B$1</c:f>
              <c:strCache>
                <c:ptCount val="1"/>
                <c:pt idx="0">
                  <c:v>Disagree</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c:v>
                </c:pt>
              </c:strCache>
            </c:strRef>
          </c:cat>
          <c:val>
            <c:numRef>
              <c:f>Sheet1!$B$2:$B$20</c:f>
              <c:numCache>
                <c:formatCode>0%</c:formatCode>
                <c:ptCount val="19"/>
                <c:pt idx="0">
                  <c:v>9.8999999999999977E-2</c:v>
                </c:pt>
                <c:pt idx="1">
                  <c:v>8.3999999999999964E-2</c:v>
                </c:pt>
                <c:pt idx="2">
                  <c:v>0.11399999999999999</c:v>
                </c:pt>
                <c:pt idx="3">
                  <c:v>4.8999999999999932E-2</c:v>
                </c:pt>
                <c:pt idx="5">
                  <c:v>0.28400000000000003</c:v>
                </c:pt>
                <c:pt idx="6">
                  <c:v>0.15400000000000003</c:v>
                </c:pt>
                <c:pt idx="7">
                  <c:v>0.252</c:v>
                </c:pt>
                <c:pt idx="8">
                  <c:v>0.24199999999999999</c:v>
                </c:pt>
                <c:pt idx="9">
                  <c:v>0.24299999999999999</c:v>
                </c:pt>
                <c:pt idx="10">
                  <c:v>0.28900000000000003</c:v>
                </c:pt>
                <c:pt idx="12">
                  <c:v>0.21599999999999997</c:v>
                </c:pt>
                <c:pt idx="13">
                  <c:v>0.27700000000000002</c:v>
                </c:pt>
                <c:pt idx="14">
                  <c:v>0.18500000000000005</c:v>
                </c:pt>
                <c:pt idx="15">
                  <c:v>0.17199999999999993</c:v>
                </c:pt>
                <c:pt idx="17">
                  <c:v>0.19900000000000007</c:v>
                </c:pt>
                <c:pt idx="18">
                  <c:v>0.22599999999999998</c:v>
                </c:pt>
              </c:numCache>
            </c:numRef>
          </c:val>
          <c:extLst>
            <c:ext xmlns:c16="http://schemas.microsoft.com/office/drawing/2014/chart" uri="{C3380CC4-5D6E-409C-BE32-E72D297353CC}">
              <c16:uniqueId val="{00000000-5118-4CD7-9971-C33476FBFB8A}"/>
            </c:ext>
          </c:extLst>
        </c:ser>
        <c:ser>
          <c:idx val="1"/>
          <c:order val="1"/>
          <c:tx>
            <c:strRef>
              <c:f>Sheet1!$C$1</c:f>
              <c:strCache>
                <c:ptCount val="1"/>
                <c:pt idx="0">
                  <c:v>Unsure, agree a little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c:v>
                </c:pt>
              </c:strCache>
            </c:strRef>
          </c:cat>
          <c:val>
            <c:numRef>
              <c:f>Sheet1!$C$2:$C$20</c:f>
              <c:numCache>
                <c:formatCode>0%</c:formatCode>
                <c:ptCount val="19"/>
                <c:pt idx="0">
                  <c:v>0.60899999999999999</c:v>
                </c:pt>
                <c:pt idx="1">
                  <c:v>0.39</c:v>
                </c:pt>
                <c:pt idx="2">
                  <c:v>0.46100000000000002</c:v>
                </c:pt>
                <c:pt idx="3">
                  <c:v>0.53900000000000003</c:v>
                </c:pt>
                <c:pt idx="5">
                  <c:v>0.443</c:v>
                </c:pt>
                <c:pt idx="6">
                  <c:v>0.47499999999999998</c:v>
                </c:pt>
                <c:pt idx="7">
                  <c:v>0.441</c:v>
                </c:pt>
                <c:pt idx="8">
                  <c:v>0.45700000000000002</c:v>
                </c:pt>
                <c:pt idx="9">
                  <c:v>0.41899999999999998</c:v>
                </c:pt>
                <c:pt idx="10">
                  <c:v>0.41799999999999998</c:v>
                </c:pt>
                <c:pt idx="12">
                  <c:v>0.61199999999999999</c:v>
                </c:pt>
                <c:pt idx="13">
                  <c:v>0.60799999999999998</c:v>
                </c:pt>
                <c:pt idx="14">
                  <c:v>0.57099999999999995</c:v>
                </c:pt>
                <c:pt idx="15">
                  <c:v>0.66300000000000003</c:v>
                </c:pt>
                <c:pt idx="17">
                  <c:v>0.59799999999999998</c:v>
                </c:pt>
                <c:pt idx="18">
                  <c:v>0.53900000000000003</c:v>
                </c:pt>
              </c:numCache>
            </c:numRef>
          </c:val>
          <c:extLst>
            <c:ext xmlns:c16="http://schemas.microsoft.com/office/drawing/2014/chart" uri="{C3380CC4-5D6E-409C-BE32-E72D297353CC}">
              <c16:uniqueId val="{00000001-C82F-4F5A-9F61-CE37A563C4A4}"/>
            </c:ext>
          </c:extLst>
        </c:ser>
        <c:ser>
          <c:idx val="2"/>
          <c:order val="2"/>
          <c:tx>
            <c:strRef>
              <c:f>Sheet1!$D$1</c:f>
              <c:strCache>
                <c:ptCount val="1"/>
                <c:pt idx="0">
                  <c:v>Agree completely, a lot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c:v>
                </c:pt>
              </c:strCache>
            </c:strRef>
          </c:cat>
          <c:val>
            <c:numRef>
              <c:f>Sheet1!$D$2:$D$20</c:f>
              <c:numCache>
                <c:formatCode>0%</c:formatCode>
                <c:ptCount val="19"/>
                <c:pt idx="0">
                  <c:v>0.29199999999999998</c:v>
                </c:pt>
                <c:pt idx="1">
                  <c:v>0.52600000000000002</c:v>
                </c:pt>
                <c:pt idx="2">
                  <c:v>0.42499999999999999</c:v>
                </c:pt>
                <c:pt idx="3">
                  <c:v>0.41199999999999998</c:v>
                </c:pt>
                <c:pt idx="5">
                  <c:v>0.27300000000000002</c:v>
                </c:pt>
                <c:pt idx="6">
                  <c:v>0.371</c:v>
                </c:pt>
                <c:pt idx="7">
                  <c:v>0.307</c:v>
                </c:pt>
                <c:pt idx="8">
                  <c:v>0.30099999999999999</c:v>
                </c:pt>
                <c:pt idx="9">
                  <c:v>0.33800000000000002</c:v>
                </c:pt>
                <c:pt idx="10">
                  <c:v>0.29299999999999998</c:v>
                </c:pt>
                <c:pt idx="12">
                  <c:v>0.17199999999999999</c:v>
                </c:pt>
                <c:pt idx="13">
                  <c:v>0.115</c:v>
                </c:pt>
                <c:pt idx="14">
                  <c:v>0.24399999999999999</c:v>
                </c:pt>
                <c:pt idx="15">
                  <c:v>0.16500000000000001</c:v>
                </c:pt>
                <c:pt idx="17">
                  <c:v>0.20300000000000001</c:v>
                </c:pt>
                <c:pt idx="18">
                  <c:v>0.23499999999999999</c:v>
                </c:pt>
              </c:numCache>
            </c:numRef>
          </c:val>
          <c:extLst>
            <c:ext xmlns:c16="http://schemas.microsoft.com/office/drawing/2014/chart" uri="{C3380CC4-5D6E-409C-BE32-E72D297353CC}">
              <c16:uniqueId val="{00000002-C82F-4F5A-9F61-CE37A563C4A4}"/>
            </c:ext>
          </c:extLst>
        </c:ser>
        <c:dLbls>
          <c:dLblPos val="ctr"/>
          <c:showLegendKey val="0"/>
          <c:showVal val="1"/>
          <c:showCatName val="0"/>
          <c:showSerName val="0"/>
          <c:showPercent val="0"/>
          <c:showBubbleSize val="0"/>
        </c:dLbls>
        <c:gapWidth val="50"/>
        <c:overlap val="100"/>
        <c:axId val="531210607"/>
        <c:axId val="531214351"/>
      </c:barChart>
      <c:catAx>
        <c:axId val="531210607"/>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214351"/>
        <c:crosses val="autoZero"/>
        <c:auto val="1"/>
        <c:lblAlgn val="ctr"/>
        <c:lblOffset val="100"/>
        <c:noMultiLvlLbl val="0"/>
      </c:catAx>
      <c:valAx>
        <c:axId val="531214351"/>
        <c:scaling>
          <c:orientation val="minMax"/>
        </c:scaling>
        <c:delete val="0"/>
        <c:axPos val="l"/>
        <c:numFmt formatCode="0%" sourceLinked="1"/>
        <c:majorTickMark val="out"/>
        <c:minorTickMark val="none"/>
        <c:tickLblPos val="nextTo"/>
        <c:spPr>
          <a:noFill/>
          <a:ln w="6350">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1210607"/>
        <c:crosses val="autoZero"/>
        <c:crossBetween val="between"/>
      </c:valAx>
      <c:spPr>
        <a:noFill/>
        <a:ln>
          <a:noFill/>
        </a:ln>
        <a:effectLst/>
      </c:spPr>
    </c:plotArea>
    <c:legend>
      <c:legendPos val="b"/>
      <c:layout>
        <c:manualLayout>
          <c:xMode val="edge"/>
          <c:yMode val="edge"/>
          <c:x val="0.31523363678695565"/>
          <c:y val="0.94136081359642831"/>
          <c:w val="0.36953263569124167"/>
          <c:h val="5.863918640357163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75000"/>
        </a:schemeClr>
      </a:solidFill>
    </a:ln>
    <a:effectLst/>
  </c:spPr>
  <c:txPr>
    <a:bodyPr/>
    <a:lstStyle/>
    <a:p>
      <a:pPr>
        <a:defRPr sz="10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Sheet1!$D$1</c:f>
              <c:strCache>
                <c:ptCount val="1"/>
                <c:pt idx="0">
                  <c:v>Illegal and harmful content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USA</c:v>
                </c:pt>
              </c:strCache>
            </c:strRef>
          </c:cat>
          <c:val>
            <c:numRef>
              <c:f>Sheet1!$D$2:$D$20</c:f>
              <c:numCache>
                <c:formatCode>0%</c:formatCode>
                <c:ptCount val="19"/>
                <c:pt idx="0">
                  <c:v>0.645625</c:v>
                </c:pt>
                <c:pt idx="1">
                  <c:v>0.58750000000000002</c:v>
                </c:pt>
                <c:pt idx="2">
                  <c:v>0.56899999999999995</c:v>
                </c:pt>
                <c:pt idx="3">
                  <c:v>0.67049999999999998</c:v>
                </c:pt>
                <c:pt idx="5">
                  <c:v>0.46837499999999999</c:v>
                </c:pt>
                <c:pt idx="6">
                  <c:v>0.57737499999999997</c:v>
                </c:pt>
                <c:pt idx="7">
                  <c:v>0.52387499999999998</c:v>
                </c:pt>
                <c:pt idx="8">
                  <c:v>0.53187499999999999</c:v>
                </c:pt>
                <c:pt idx="9">
                  <c:v>0.52862500000000001</c:v>
                </c:pt>
                <c:pt idx="10">
                  <c:v>0.53762500000000002</c:v>
                </c:pt>
                <c:pt idx="12">
                  <c:v>0.54800000000000004</c:v>
                </c:pt>
                <c:pt idx="13">
                  <c:v>0.54074999999999995</c:v>
                </c:pt>
                <c:pt idx="14">
                  <c:v>0.604375</c:v>
                </c:pt>
                <c:pt idx="15">
                  <c:v>0.62512499999999993</c:v>
                </c:pt>
                <c:pt idx="17">
                  <c:v>0.54674999999999996</c:v>
                </c:pt>
                <c:pt idx="18">
                  <c:v>0.55212500000000009</c:v>
                </c:pt>
              </c:numCache>
            </c:numRef>
          </c:val>
          <c:extLst>
            <c:ext xmlns:c16="http://schemas.microsoft.com/office/drawing/2014/chart" uri="{C3380CC4-5D6E-409C-BE32-E72D297353CC}">
              <c16:uniqueId val="{00000002-C82F-4F5A-9F61-CE37A563C4A4}"/>
            </c:ext>
          </c:extLst>
        </c:ser>
        <c:ser>
          <c:idx val="1"/>
          <c:order val="1"/>
          <c:tx>
            <c:strRef>
              <c:f>Sheet1!$C$1</c:f>
              <c:strCache>
                <c:ptCount val="1"/>
                <c:pt idx="0">
                  <c:v>Illegal content only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USA</c:v>
                </c:pt>
              </c:strCache>
            </c:strRef>
          </c:cat>
          <c:val>
            <c:numRef>
              <c:f>Sheet1!$C$2:$C$20</c:f>
              <c:numCache>
                <c:formatCode>0%</c:formatCode>
                <c:ptCount val="19"/>
                <c:pt idx="0">
                  <c:v>0.24862500000000001</c:v>
                </c:pt>
                <c:pt idx="1">
                  <c:v>0.21237500000000004</c:v>
                </c:pt>
                <c:pt idx="2">
                  <c:v>0.264125</c:v>
                </c:pt>
                <c:pt idx="3">
                  <c:v>0.23412500000000003</c:v>
                </c:pt>
                <c:pt idx="5">
                  <c:v>0.33412500000000001</c:v>
                </c:pt>
                <c:pt idx="6">
                  <c:v>0.291875</c:v>
                </c:pt>
                <c:pt idx="7">
                  <c:v>0.31237500000000001</c:v>
                </c:pt>
                <c:pt idx="8">
                  <c:v>0.27162500000000001</c:v>
                </c:pt>
                <c:pt idx="9">
                  <c:v>0.29050000000000004</c:v>
                </c:pt>
                <c:pt idx="10">
                  <c:v>0.29025000000000001</c:v>
                </c:pt>
                <c:pt idx="12">
                  <c:v>0.30512499999999998</c:v>
                </c:pt>
                <c:pt idx="13">
                  <c:v>0.32574999999999998</c:v>
                </c:pt>
                <c:pt idx="14">
                  <c:v>0.26750000000000002</c:v>
                </c:pt>
                <c:pt idx="15">
                  <c:v>0.26587500000000003</c:v>
                </c:pt>
                <c:pt idx="17">
                  <c:v>0.28887499999999999</c:v>
                </c:pt>
                <c:pt idx="18">
                  <c:v>0.29100000000000004</c:v>
                </c:pt>
              </c:numCache>
            </c:numRef>
          </c:val>
          <c:extLst>
            <c:ext xmlns:c16="http://schemas.microsoft.com/office/drawing/2014/chart" uri="{C3380CC4-5D6E-409C-BE32-E72D297353CC}">
              <c16:uniqueId val="{00000001-C82F-4F5A-9F61-CE37A563C4A4}"/>
            </c:ext>
          </c:extLst>
        </c:ser>
        <c:ser>
          <c:idx val="0"/>
          <c:order val="2"/>
          <c:tx>
            <c:strRef>
              <c:f>Sheet1!$B$1</c:f>
              <c:strCache>
                <c:ptCount val="1"/>
                <c:pt idx="0">
                  <c:v>No Restrictions</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Australia</c:v>
                </c:pt>
                <c:pt idx="1">
                  <c:v>India</c:v>
                </c:pt>
                <c:pt idx="2">
                  <c:v>Philippines</c:v>
                </c:pt>
                <c:pt idx="3">
                  <c:v>Singapore</c:v>
                </c:pt>
                <c:pt idx="5">
                  <c:v>Argentina</c:v>
                </c:pt>
                <c:pt idx="6">
                  <c:v>Brazil</c:v>
                </c:pt>
                <c:pt idx="7">
                  <c:v>Chile</c:v>
                </c:pt>
                <c:pt idx="8">
                  <c:v>Colombia</c:v>
                </c:pt>
                <c:pt idx="9">
                  <c:v>Mexico</c:v>
                </c:pt>
                <c:pt idx="10">
                  <c:v>Peru</c:v>
                </c:pt>
                <c:pt idx="12">
                  <c:v>France</c:v>
                </c:pt>
                <c:pt idx="13">
                  <c:v>Germany</c:v>
                </c:pt>
                <c:pt idx="14">
                  <c:v>Italy</c:v>
                </c:pt>
                <c:pt idx="15">
                  <c:v>UK</c:v>
                </c:pt>
                <c:pt idx="17">
                  <c:v>Canada</c:v>
                </c:pt>
                <c:pt idx="18">
                  <c:v>USA</c:v>
                </c:pt>
              </c:strCache>
            </c:strRef>
          </c:cat>
          <c:val>
            <c:numRef>
              <c:f>Sheet1!$B$2:$B$20</c:f>
              <c:numCache>
                <c:formatCode>0%</c:formatCode>
                <c:ptCount val="19"/>
                <c:pt idx="0">
                  <c:v>0.10574999999999998</c:v>
                </c:pt>
                <c:pt idx="1">
                  <c:v>0.20012499999999997</c:v>
                </c:pt>
                <c:pt idx="2">
                  <c:v>0.16687500000000005</c:v>
                </c:pt>
                <c:pt idx="3">
                  <c:v>9.5375000000000001E-2</c:v>
                </c:pt>
                <c:pt idx="5">
                  <c:v>0.19750000000000001</c:v>
                </c:pt>
                <c:pt idx="6">
                  <c:v>0.13075000000000001</c:v>
                </c:pt>
                <c:pt idx="7">
                  <c:v>0.16375000000000001</c:v>
                </c:pt>
                <c:pt idx="8">
                  <c:v>0.19649999999999998</c:v>
                </c:pt>
                <c:pt idx="9">
                  <c:v>0.18087500000000001</c:v>
                </c:pt>
                <c:pt idx="10">
                  <c:v>0.17212500000000003</c:v>
                </c:pt>
                <c:pt idx="12">
                  <c:v>0.14687500000000001</c:v>
                </c:pt>
                <c:pt idx="13">
                  <c:v>0.13350000000000001</c:v>
                </c:pt>
                <c:pt idx="14">
                  <c:v>0.12812499999999999</c:v>
                </c:pt>
                <c:pt idx="15">
                  <c:v>0.10899999999999999</c:v>
                </c:pt>
                <c:pt idx="17">
                  <c:v>0.16437500000000002</c:v>
                </c:pt>
                <c:pt idx="18">
                  <c:v>0.15687499999999999</c:v>
                </c:pt>
              </c:numCache>
            </c:numRef>
          </c:val>
          <c:extLst>
            <c:ext xmlns:c16="http://schemas.microsoft.com/office/drawing/2014/chart" uri="{C3380CC4-5D6E-409C-BE32-E72D297353CC}">
              <c16:uniqueId val="{00000000-5118-4CD7-9971-C33476FBFB8A}"/>
            </c:ext>
          </c:extLst>
        </c:ser>
        <c:dLbls>
          <c:dLblPos val="ctr"/>
          <c:showLegendKey val="0"/>
          <c:showVal val="1"/>
          <c:showCatName val="0"/>
          <c:showSerName val="0"/>
          <c:showPercent val="0"/>
          <c:showBubbleSize val="0"/>
        </c:dLbls>
        <c:gapWidth val="50"/>
        <c:overlap val="100"/>
        <c:axId val="531210607"/>
        <c:axId val="531214351"/>
      </c:barChart>
      <c:catAx>
        <c:axId val="531210607"/>
        <c:scaling>
          <c:orientation val="minMax"/>
        </c:scaling>
        <c:delete val="0"/>
        <c:axPos val="b"/>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31214351"/>
        <c:crosses val="autoZero"/>
        <c:auto val="1"/>
        <c:lblAlgn val="ctr"/>
        <c:lblOffset val="100"/>
        <c:noMultiLvlLbl val="0"/>
      </c:catAx>
      <c:valAx>
        <c:axId val="531214351"/>
        <c:scaling>
          <c:orientation val="minMax"/>
        </c:scaling>
        <c:delete val="1"/>
        <c:axPos val="l"/>
        <c:numFmt formatCode="0%" sourceLinked="1"/>
        <c:majorTickMark val="out"/>
        <c:minorTickMark val="none"/>
        <c:tickLblPos val="nextTo"/>
        <c:crossAx val="53121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27.199999999999989</c:v>
                </c:pt>
                <c:pt idx="1">
                  <c:v>23.5</c:v>
                </c:pt>
                <c:pt idx="2">
                  <c:v>20.599999999999994</c:v>
                </c:pt>
                <c:pt idx="3">
                  <c:v>18.599999999999994</c:v>
                </c:pt>
                <c:pt idx="4">
                  <c:v>23.599999999999994</c:v>
                </c:pt>
                <c:pt idx="5">
                  <c:v>17.700000000000003</c:v>
                </c:pt>
                <c:pt idx="6">
                  <c:v>12.799999999999997</c:v>
                </c:pt>
                <c:pt idx="7">
                  <c:v>14</c:v>
                </c:pt>
              </c:numCache>
            </c:numRef>
          </c:val>
          <c:extLst>
            <c:ext xmlns:c16="http://schemas.microsoft.com/office/drawing/2014/chart" uri="{C3380CC4-5D6E-409C-BE32-E72D297353CC}">
              <c16:uniqueId val="{0000000B-BD25-4881-A2D5-C6873CC3576F}"/>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30.400000000000006</c:v>
                </c:pt>
                <c:pt idx="1">
                  <c:v>33.099999999999994</c:v>
                </c:pt>
                <c:pt idx="2">
                  <c:v>35.9</c:v>
                </c:pt>
                <c:pt idx="3">
                  <c:v>34.9</c:v>
                </c:pt>
                <c:pt idx="4">
                  <c:v>31.000000000000007</c:v>
                </c:pt>
                <c:pt idx="5">
                  <c:v>38.299999999999997</c:v>
                </c:pt>
                <c:pt idx="6">
                  <c:v>33.5</c:v>
                </c:pt>
                <c:pt idx="7">
                  <c:v>30.199999999999992</c:v>
                </c:pt>
              </c:numCache>
            </c:numRef>
          </c:val>
          <c:extLst>
            <c:ext xmlns:c16="http://schemas.microsoft.com/office/drawing/2014/chart" uri="{C3380CC4-5D6E-409C-BE32-E72D297353CC}">
              <c16:uniqueId val="{0000000A-BD25-4881-A2D5-C6873CC3576F}"/>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42.4</c:v>
                </c:pt>
                <c:pt idx="1">
                  <c:v>43.4</c:v>
                </c:pt>
                <c:pt idx="2">
                  <c:v>43.5</c:v>
                </c:pt>
                <c:pt idx="3">
                  <c:v>46.5</c:v>
                </c:pt>
                <c:pt idx="4">
                  <c:v>45.4</c:v>
                </c:pt>
                <c:pt idx="5">
                  <c:v>44</c:v>
                </c:pt>
                <c:pt idx="6">
                  <c:v>53.7</c:v>
                </c:pt>
                <c:pt idx="7">
                  <c:v>55.800000000000004</c:v>
                </c:pt>
              </c:numCache>
            </c:numRef>
          </c:val>
          <c:extLst>
            <c:ext xmlns:c16="http://schemas.microsoft.com/office/drawing/2014/chart" uri="{C3380CC4-5D6E-409C-BE32-E72D297353CC}">
              <c16:uniqueId val="{00000000-BD25-4881-A2D5-C6873CC3576F}"/>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0"/>
        <c:axPos val="l"/>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dLbl>
              <c:idx val="0"/>
              <c:layout>
                <c:manualLayout>
                  <c:x val="-1.8639717006108477E-17"/>
                  <c:y val="5.62505625056250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65-4F64-BDCA-208E347ED6AD}"/>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17.399999999999991</c:v>
                </c:pt>
                <c:pt idx="1">
                  <c:v>15.800000000000011</c:v>
                </c:pt>
                <c:pt idx="2">
                  <c:v>13.900000000000006</c:v>
                </c:pt>
                <c:pt idx="3">
                  <c:v>13.900000000000006</c:v>
                </c:pt>
                <c:pt idx="4">
                  <c:v>14.200000000000003</c:v>
                </c:pt>
                <c:pt idx="5">
                  <c:v>10.699999999999989</c:v>
                </c:pt>
                <c:pt idx="6">
                  <c:v>9.5</c:v>
                </c:pt>
                <c:pt idx="7">
                  <c:v>9.1999999999999886</c:v>
                </c:pt>
              </c:numCache>
            </c:numRef>
          </c:val>
          <c:extLst>
            <c:ext xmlns:c16="http://schemas.microsoft.com/office/drawing/2014/chart" uri="{C3380CC4-5D6E-409C-BE32-E72D297353CC}">
              <c16:uniqueId val="{00000000-D42B-40D2-B4AE-C626EF255CCE}"/>
            </c:ext>
          </c:extLst>
        </c:ser>
        <c:ser>
          <c:idx val="1"/>
          <c:order val="1"/>
          <c:tx>
            <c:strRef>
              <c:f>Sheet1!$C$1</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28.800000000000004</c:v>
                </c:pt>
                <c:pt idx="1">
                  <c:v>28.899999999999991</c:v>
                </c:pt>
                <c:pt idx="2">
                  <c:v>31.199999999999996</c:v>
                </c:pt>
                <c:pt idx="3">
                  <c:v>30.499999999999993</c:v>
                </c:pt>
                <c:pt idx="4">
                  <c:v>28.800000000000004</c:v>
                </c:pt>
                <c:pt idx="5">
                  <c:v>29.800000000000004</c:v>
                </c:pt>
                <c:pt idx="6">
                  <c:v>27.900000000000002</c:v>
                </c:pt>
                <c:pt idx="7">
                  <c:v>27.6</c:v>
                </c:pt>
              </c:numCache>
            </c:numRef>
          </c:val>
          <c:extLst>
            <c:ext xmlns:c16="http://schemas.microsoft.com/office/drawing/2014/chart" uri="{C3380CC4-5D6E-409C-BE32-E72D297353CC}">
              <c16:uniqueId val="{00000001-D42B-40D2-B4AE-C626EF255CCE}"/>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53.800000000000004</c:v>
                </c:pt>
                <c:pt idx="1">
                  <c:v>55.300000000000004</c:v>
                </c:pt>
                <c:pt idx="2">
                  <c:v>54.900000000000006</c:v>
                </c:pt>
                <c:pt idx="3">
                  <c:v>55.600000000000009</c:v>
                </c:pt>
                <c:pt idx="4">
                  <c:v>56.999999999999993</c:v>
                </c:pt>
                <c:pt idx="5">
                  <c:v>59.5</c:v>
                </c:pt>
                <c:pt idx="6">
                  <c:v>62.6</c:v>
                </c:pt>
                <c:pt idx="7">
                  <c:v>63.2</c:v>
                </c:pt>
              </c:numCache>
            </c:numRef>
          </c:val>
          <c:extLst>
            <c:ext xmlns:c16="http://schemas.microsoft.com/office/drawing/2014/chart" uri="{C3380CC4-5D6E-409C-BE32-E72D297353CC}">
              <c16:uniqueId val="{00000002-D42B-40D2-B4AE-C626EF255CCE}"/>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23.299999999999997</c:v>
                </c:pt>
                <c:pt idx="1">
                  <c:v>21.199999999999989</c:v>
                </c:pt>
                <c:pt idx="2">
                  <c:v>15.199999999999989</c:v>
                </c:pt>
                <c:pt idx="3">
                  <c:v>16.099999999999994</c:v>
                </c:pt>
                <c:pt idx="4">
                  <c:v>20.099999999999994</c:v>
                </c:pt>
                <c:pt idx="5">
                  <c:v>14.799999999999997</c:v>
                </c:pt>
                <c:pt idx="6">
                  <c:v>9.5</c:v>
                </c:pt>
                <c:pt idx="7">
                  <c:v>10.799999999999997</c:v>
                </c:pt>
              </c:numCache>
            </c:numRef>
          </c:val>
          <c:extLst>
            <c:ext xmlns:c16="http://schemas.microsoft.com/office/drawing/2014/chart" uri="{C3380CC4-5D6E-409C-BE32-E72D297353CC}">
              <c16:uniqueId val="{00000000-C299-4086-BAF1-9B7E93866BF8}"/>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30.899999999999995</c:v>
                </c:pt>
                <c:pt idx="1">
                  <c:v>29.200000000000003</c:v>
                </c:pt>
                <c:pt idx="2">
                  <c:v>32.4</c:v>
                </c:pt>
                <c:pt idx="3">
                  <c:v>33.299999999999997</c:v>
                </c:pt>
                <c:pt idx="4">
                  <c:v>28.6</c:v>
                </c:pt>
                <c:pt idx="5">
                  <c:v>36</c:v>
                </c:pt>
                <c:pt idx="6">
                  <c:v>32.000000000000007</c:v>
                </c:pt>
                <c:pt idx="7">
                  <c:v>27.500000000000004</c:v>
                </c:pt>
              </c:numCache>
            </c:numRef>
          </c:val>
          <c:extLst>
            <c:ext xmlns:c16="http://schemas.microsoft.com/office/drawing/2014/chart" uri="{C3380CC4-5D6E-409C-BE32-E72D297353CC}">
              <c16:uniqueId val="{00000001-C299-4086-BAF1-9B7E93866BF8}"/>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45.800000000000004</c:v>
                </c:pt>
                <c:pt idx="1">
                  <c:v>49.6</c:v>
                </c:pt>
                <c:pt idx="2">
                  <c:v>52.400000000000006</c:v>
                </c:pt>
                <c:pt idx="3">
                  <c:v>50.6</c:v>
                </c:pt>
                <c:pt idx="4">
                  <c:v>51.300000000000004</c:v>
                </c:pt>
                <c:pt idx="5">
                  <c:v>49.2</c:v>
                </c:pt>
                <c:pt idx="6">
                  <c:v>58.5</c:v>
                </c:pt>
                <c:pt idx="7">
                  <c:v>61.7</c:v>
                </c:pt>
              </c:numCache>
            </c:numRef>
          </c:val>
          <c:extLst>
            <c:ext xmlns:c16="http://schemas.microsoft.com/office/drawing/2014/chart" uri="{C3380CC4-5D6E-409C-BE32-E72D297353CC}">
              <c16:uniqueId val="{00000002-C299-4086-BAF1-9B7E93866BF8}"/>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Sheet1!$B$1</c:f>
              <c:strCache>
                <c:ptCount val="1"/>
                <c:pt idx="0">
                  <c:v>1 to 3</c:v>
                </c:pt>
              </c:strCache>
            </c:strRef>
          </c:tx>
          <c:spPr>
            <a:solidFill>
              <a:schemeClr val="tx2">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5164062499999995"/>
                      <c:h val="0.10521816843919572"/>
                    </c:manualLayout>
                  </c15:layout>
                </c:ext>
                <c:ext xmlns:c16="http://schemas.microsoft.com/office/drawing/2014/chart" uri="{C3380CC4-5D6E-409C-BE32-E72D297353CC}">
                  <c16:uniqueId val="{00000000-F616-4CCE-A286-4F77D12C32E4}"/>
                </c:ext>
              </c:extLst>
            </c:dLbl>
            <c:dLbl>
              <c:idx val="1"/>
              <c:showLegendKey val="0"/>
              <c:showVal val="1"/>
              <c:showCatName val="0"/>
              <c:showSerName val="0"/>
              <c:showPercent val="0"/>
              <c:showBubbleSize val="0"/>
              <c:extLst>
                <c:ext xmlns:c15="http://schemas.microsoft.com/office/drawing/2012/chart" uri="{CE6537A1-D6FC-4f65-9D91-7224C49458BB}">
                  <c15:layout>
                    <c:manualLayout>
                      <c:w val="0.31414062499999995"/>
                      <c:h val="0.10521816843919572"/>
                    </c:manualLayout>
                  </c15:layout>
                </c:ext>
                <c:ext xmlns:c16="http://schemas.microsoft.com/office/drawing/2014/chart" uri="{C3380CC4-5D6E-409C-BE32-E72D297353CC}">
                  <c16:uniqueId val="{00000015-F616-4CCE-A286-4F77D12C32E4}"/>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1414062499999995"/>
                      <c:h val="0.10521816843919572"/>
                    </c:manualLayout>
                  </c15:layout>
                </c:ext>
                <c:ext xmlns:c16="http://schemas.microsoft.com/office/drawing/2014/chart" uri="{C3380CC4-5D6E-409C-BE32-E72D297353CC}">
                  <c16:uniqueId val="{00000006-F616-4CCE-A286-4F77D12C32E4}"/>
                </c:ext>
              </c:extLst>
            </c:dLbl>
            <c:dLbl>
              <c:idx val="4"/>
              <c:showLegendKey val="0"/>
              <c:showVal val="1"/>
              <c:showCatName val="0"/>
              <c:showSerName val="0"/>
              <c:showPercent val="0"/>
              <c:showBubbleSize val="0"/>
              <c:extLst>
                <c:ext xmlns:c15="http://schemas.microsoft.com/office/drawing/2012/chart" uri="{CE6537A1-D6FC-4f65-9D91-7224C49458BB}">
                  <c15:layout>
                    <c:manualLayout>
                      <c:w val="0.36101562500000001"/>
                      <c:h val="0.10521816843919572"/>
                    </c:manualLayout>
                  </c15:layout>
                </c:ext>
                <c:ext xmlns:c16="http://schemas.microsoft.com/office/drawing/2014/chart" uri="{C3380CC4-5D6E-409C-BE32-E72D297353CC}">
                  <c16:uniqueId val="{00000009-F616-4CCE-A286-4F77D12C32E4}"/>
                </c:ext>
              </c:extLst>
            </c:dLbl>
            <c:dLbl>
              <c:idx val="5"/>
              <c:showLegendKey val="0"/>
              <c:showVal val="1"/>
              <c:showCatName val="0"/>
              <c:showSerName val="0"/>
              <c:showPercent val="0"/>
              <c:showBubbleSize val="0"/>
              <c:extLst>
                <c:ext xmlns:c15="http://schemas.microsoft.com/office/drawing/2012/chart" uri="{CE6537A1-D6FC-4f65-9D91-7224C49458BB}">
                  <c15:layout>
                    <c:manualLayout>
                      <c:w val="0.25164062499999995"/>
                      <c:h val="0.10521816843919572"/>
                    </c:manualLayout>
                  </c15:layout>
                </c:ext>
                <c:ext xmlns:c16="http://schemas.microsoft.com/office/drawing/2014/chart" uri="{C3380CC4-5D6E-409C-BE32-E72D297353CC}">
                  <c16:uniqueId val="{0000000E-F616-4CCE-A286-4F77D12C32E4}"/>
                </c:ext>
              </c:extLst>
            </c:dLbl>
            <c:dLbl>
              <c:idx val="6"/>
              <c:showLegendKey val="0"/>
              <c:showVal val="1"/>
              <c:showCatName val="0"/>
              <c:showSerName val="0"/>
              <c:showPercent val="0"/>
              <c:showBubbleSize val="0"/>
              <c:extLst>
                <c:ext xmlns:c15="http://schemas.microsoft.com/office/drawing/2012/chart" uri="{CE6537A1-D6FC-4f65-9D91-7224C49458BB}">
                  <c15:layout>
                    <c:manualLayout>
                      <c:w val="0.20476562499999995"/>
                      <c:h val="0.10521816843919572"/>
                    </c:manualLayout>
                  </c15:layout>
                </c:ext>
                <c:ext xmlns:c16="http://schemas.microsoft.com/office/drawing/2014/chart" uri="{C3380CC4-5D6E-409C-BE32-E72D297353CC}">
                  <c16:uniqueId val="{0000000F-F616-4CCE-A286-4F77D12C32E4}"/>
                </c:ext>
              </c:extLst>
            </c:dLbl>
            <c:dLbl>
              <c:idx val="7"/>
              <c:showLegendKey val="0"/>
              <c:showVal val="1"/>
              <c:showCatName val="0"/>
              <c:showSerName val="0"/>
              <c:showPercent val="0"/>
              <c:showBubbleSize val="0"/>
              <c:extLst>
                <c:ext xmlns:c15="http://schemas.microsoft.com/office/drawing/2012/chart" uri="{CE6537A1-D6FC-4f65-9D91-7224C49458BB}">
                  <c15:layout>
                    <c:manualLayout>
                      <c:w val="0.30632812499999995"/>
                      <c:h val="0.10521816843919572"/>
                    </c:manualLayout>
                  </c15:layout>
                </c:ext>
                <c:ext xmlns:c16="http://schemas.microsoft.com/office/drawing/2014/chart" uri="{C3380CC4-5D6E-409C-BE32-E72D297353CC}">
                  <c16:uniqueId val="{00000011-F616-4CCE-A286-4F77D12C32E4}"/>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23.5</c:v>
                </c:pt>
                <c:pt idx="1">
                  <c:v>21.399999999999991</c:v>
                </c:pt>
                <c:pt idx="2">
                  <c:v>21.400000000000006</c:v>
                </c:pt>
                <c:pt idx="3">
                  <c:v>18</c:v>
                </c:pt>
                <c:pt idx="4">
                  <c:v>22.799999999999997</c:v>
                </c:pt>
                <c:pt idx="5">
                  <c:v>17.800000000000011</c:v>
                </c:pt>
                <c:pt idx="6">
                  <c:v>16.099999999999994</c:v>
                </c:pt>
                <c:pt idx="7">
                  <c:v>16.200000000000003</c:v>
                </c:pt>
              </c:numCache>
            </c:numRef>
          </c:val>
          <c:extLst>
            <c:ext xmlns:c16="http://schemas.microsoft.com/office/drawing/2014/chart" uri="{C3380CC4-5D6E-409C-BE32-E72D297353CC}">
              <c16:uniqueId val="{00000000-E151-453A-8BE6-08AAE55A158C}"/>
            </c:ext>
          </c:extLst>
        </c:ser>
        <c:ser>
          <c:idx val="1"/>
          <c:order val="1"/>
          <c:tx>
            <c:strRef>
              <c:f>Sheet1!$C$1</c:f>
              <c:strCache>
                <c:ptCount val="1"/>
                <c:pt idx="0">
                  <c:v>4</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0476562499999995"/>
                      <c:h val="0.10521816843919572"/>
                    </c:manualLayout>
                  </c15:layout>
                </c:ext>
                <c:ext xmlns:c16="http://schemas.microsoft.com/office/drawing/2014/chart" uri="{C3380CC4-5D6E-409C-BE32-E72D297353CC}">
                  <c16:uniqueId val="{00000001-F616-4CCE-A286-4F77D12C32E4}"/>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2039062499999995"/>
                      <c:h val="0.10521816843919572"/>
                    </c:manualLayout>
                  </c15:layout>
                </c:ext>
                <c:ext xmlns:c16="http://schemas.microsoft.com/office/drawing/2014/chart" uri="{C3380CC4-5D6E-409C-BE32-E72D297353CC}">
                  <c16:uniqueId val="{00000002-F616-4CCE-A286-4F77D12C32E4}"/>
                </c:ext>
              </c:extLst>
            </c:dLbl>
            <c:dLbl>
              <c:idx val="2"/>
              <c:showLegendKey val="0"/>
              <c:showVal val="1"/>
              <c:showCatName val="0"/>
              <c:showSerName val="0"/>
              <c:showPercent val="0"/>
              <c:showBubbleSize val="0"/>
              <c:extLst>
                <c:ext xmlns:c15="http://schemas.microsoft.com/office/drawing/2012/chart" uri="{CE6537A1-D6FC-4f65-9D91-7224C49458BB}">
                  <c15:layout>
                    <c:manualLayout>
                      <c:w val="0.24609375"/>
                      <c:h val="5.7941085998611162E-2"/>
                    </c:manualLayout>
                  </c15:layout>
                </c:ext>
                <c:ext xmlns:c16="http://schemas.microsoft.com/office/drawing/2014/chart" uri="{C3380CC4-5D6E-409C-BE32-E72D297353CC}">
                  <c16:uniqueId val="{00000005-F616-4CCE-A286-4F77D12C32E4}"/>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6726562499999995"/>
                      <c:h val="0.10521816843919572"/>
                    </c:manualLayout>
                  </c15:layout>
                </c:ext>
                <c:ext xmlns:c16="http://schemas.microsoft.com/office/drawing/2014/chart" uri="{C3380CC4-5D6E-409C-BE32-E72D297353CC}">
                  <c16:uniqueId val="{00000007-F616-4CCE-A286-4F77D12C32E4}"/>
                </c:ext>
              </c:extLst>
            </c:dLbl>
            <c:dLbl>
              <c:idx val="4"/>
              <c:showLegendKey val="0"/>
              <c:showVal val="1"/>
              <c:showCatName val="0"/>
              <c:showSerName val="0"/>
              <c:showPercent val="0"/>
              <c:showBubbleSize val="0"/>
              <c:extLst>
                <c:ext xmlns:c15="http://schemas.microsoft.com/office/drawing/2012/chart" uri="{CE6537A1-D6FC-4f65-9D91-7224C49458BB}">
                  <c15:layout>
                    <c:manualLayout>
                      <c:w val="0.34539062500000001"/>
                      <c:h val="0.10521816843919572"/>
                    </c:manualLayout>
                  </c15:layout>
                </c:ext>
                <c:ext xmlns:c16="http://schemas.microsoft.com/office/drawing/2014/chart" uri="{C3380CC4-5D6E-409C-BE32-E72D297353CC}">
                  <c16:uniqueId val="{0000000A-F616-4CCE-A286-4F77D12C32E4}"/>
                </c:ext>
              </c:extLst>
            </c:dLbl>
            <c:dLbl>
              <c:idx val="5"/>
              <c:showLegendKey val="0"/>
              <c:showVal val="1"/>
              <c:showCatName val="0"/>
              <c:showSerName val="0"/>
              <c:showPercent val="0"/>
              <c:showBubbleSize val="0"/>
              <c:extLst>
                <c:ext xmlns:c15="http://schemas.microsoft.com/office/drawing/2012/chart" uri="{CE6537A1-D6FC-4f65-9D91-7224C49458BB}">
                  <c15:layout>
                    <c:manualLayout>
                      <c:w val="0.29851562499999995"/>
                      <c:h val="0.10521816843919572"/>
                    </c:manualLayout>
                  </c15:layout>
                </c:ext>
                <c:ext xmlns:c16="http://schemas.microsoft.com/office/drawing/2014/chart" uri="{C3380CC4-5D6E-409C-BE32-E72D297353CC}">
                  <c16:uniqueId val="{0000000D-F616-4CCE-A286-4F77D12C32E4}"/>
                </c:ext>
              </c:extLst>
            </c:dLbl>
            <c:dLbl>
              <c:idx val="6"/>
              <c:showLegendKey val="0"/>
              <c:showVal val="1"/>
              <c:showCatName val="0"/>
              <c:showSerName val="0"/>
              <c:showPercent val="0"/>
              <c:showBubbleSize val="0"/>
              <c:extLst>
                <c:ext xmlns:c15="http://schemas.microsoft.com/office/drawing/2012/chart" uri="{CE6537A1-D6FC-4f65-9D91-7224C49458BB}">
                  <c15:layout>
                    <c:manualLayout>
                      <c:w val="0.28289062499999995"/>
                      <c:h val="0.10521816843919572"/>
                    </c:manualLayout>
                  </c15:layout>
                </c:ext>
                <c:ext xmlns:c16="http://schemas.microsoft.com/office/drawing/2014/chart" uri="{C3380CC4-5D6E-409C-BE32-E72D297353CC}">
                  <c16:uniqueId val="{00000010-F616-4CCE-A286-4F77D12C32E4}"/>
                </c:ext>
              </c:extLst>
            </c:dLbl>
            <c:dLbl>
              <c:idx val="7"/>
              <c:showLegendKey val="0"/>
              <c:showVal val="1"/>
              <c:showCatName val="0"/>
              <c:showSerName val="0"/>
              <c:showPercent val="0"/>
              <c:showBubbleSize val="0"/>
              <c:extLst>
                <c:ext xmlns:c15="http://schemas.microsoft.com/office/drawing/2012/chart" uri="{CE6537A1-D6FC-4f65-9D91-7224C49458BB}">
                  <c15:layout>
                    <c:manualLayout>
                      <c:w val="0.31414062499999995"/>
                      <c:h val="0.10521816843919572"/>
                    </c:manualLayout>
                  </c15:layout>
                </c:ext>
                <c:ext xmlns:c16="http://schemas.microsoft.com/office/drawing/2014/chart" uri="{C3380CC4-5D6E-409C-BE32-E72D297353CC}">
                  <c16:uniqueId val="{00000012-F616-4CCE-A286-4F77D12C32E4}"/>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26.200000000000003</c:v>
                </c:pt>
                <c:pt idx="1">
                  <c:v>25.3</c:v>
                </c:pt>
                <c:pt idx="2">
                  <c:v>26</c:v>
                </c:pt>
                <c:pt idx="3">
                  <c:v>32.9</c:v>
                </c:pt>
                <c:pt idx="4">
                  <c:v>26.6</c:v>
                </c:pt>
                <c:pt idx="5">
                  <c:v>29.699999999999992</c:v>
                </c:pt>
                <c:pt idx="6">
                  <c:v>24.9</c:v>
                </c:pt>
                <c:pt idx="7">
                  <c:v>25.7</c:v>
                </c:pt>
              </c:numCache>
            </c:numRef>
          </c:val>
          <c:extLst>
            <c:ext xmlns:c16="http://schemas.microsoft.com/office/drawing/2014/chart" uri="{C3380CC4-5D6E-409C-BE32-E72D297353CC}">
              <c16:uniqueId val="{00000001-E151-453A-8BE6-08AAE55A158C}"/>
            </c:ext>
          </c:extLst>
        </c:ser>
        <c:ser>
          <c:idx val="0"/>
          <c:order val="2"/>
          <c:tx>
            <c:strRef>
              <c:f>Sheet1!$D$1</c:f>
              <c:strCache>
                <c:ptCount val="1"/>
                <c:pt idx="0">
                  <c:v>5 to 7</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9851562499999995"/>
                      <c:h val="0.10521816843919572"/>
                    </c:manualLayout>
                  </c15:layout>
                </c:ext>
                <c:ext xmlns:c16="http://schemas.microsoft.com/office/drawing/2014/chart" uri="{C3380CC4-5D6E-409C-BE32-E72D297353CC}">
                  <c16:uniqueId val="{00000016-F616-4CCE-A286-4F77D12C32E4}"/>
                </c:ext>
              </c:extLst>
            </c:dLbl>
            <c:dLbl>
              <c:idx val="1"/>
              <c:showLegendKey val="0"/>
              <c:showVal val="1"/>
              <c:showCatName val="0"/>
              <c:showSerName val="0"/>
              <c:showPercent val="0"/>
              <c:showBubbleSize val="0"/>
              <c:extLst>
                <c:ext xmlns:c15="http://schemas.microsoft.com/office/drawing/2012/chart" uri="{CE6537A1-D6FC-4f65-9D91-7224C49458BB}">
                  <c15:layout>
                    <c:manualLayout>
                      <c:w val="0.36101562500000001"/>
                      <c:h val="0.10521816843919572"/>
                    </c:manualLayout>
                  </c15:layout>
                </c:ext>
                <c:ext xmlns:c16="http://schemas.microsoft.com/office/drawing/2014/chart" uri="{C3380CC4-5D6E-409C-BE32-E72D297353CC}">
                  <c16:uniqueId val="{00000003-F616-4CCE-A286-4F77D12C32E4}"/>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8267962598425198"/>
                      <c:h val="0.10521816843919572"/>
                    </c:manualLayout>
                  </c15:layout>
                </c:ext>
                <c:ext xmlns:c16="http://schemas.microsoft.com/office/drawing/2014/chart" uri="{C3380CC4-5D6E-409C-BE32-E72D297353CC}">
                  <c16:uniqueId val="{00000004-F616-4CCE-A286-4F77D12C32E4}"/>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9851562499999995"/>
                      <c:h val="0.10521816843919572"/>
                    </c:manualLayout>
                  </c15:layout>
                </c:ext>
                <c:ext xmlns:c16="http://schemas.microsoft.com/office/drawing/2014/chart" uri="{C3380CC4-5D6E-409C-BE32-E72D297353CC}">
                  <c16:uniqueId val="{00000008-F616-4CCE-A286-4F77D12C32E4}"/>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9851562499999995"/>
                      <c:h val="0.10521816843919572"/>
                    </c:manualLayout>
                  </c15:layout>
                </c:ext>
                <c:ext xmlns:c16="http://schemas.microsoft.com/office/drawing/2014/chart" uri="{C3380CC4-5D6E-409C-BE32-E72D297353CC}">
                  <c16:uniqueId val="{0000000B-F616-4CCE-A286-4F77D12C32E4}"/>
                </c:ext>
              </c:extLst>
            </c:dLbl>
            <c:dLbl>
              <c:idx val="5"/>
              <c:showLegendKey val="0"/>
              <c:showVal val="1"/>
              <c:showCatName val="0"/>
              <c:showSerName val="0"/>
              <c:showPercent val="0"/>
              <c:showBubbleSize val="0"/>
              <c:extLst>
                <c:ext xmlns:c15="http://schemas.microsoft.com/office/drawing/2012/chart" uri="{CE6537A1-D6FC-4f65-9D91-7224C49458BB}">
                  <c15:layout>
                    <c:manualLayout>
                      <c:w val="0.26726562499999995"/>
                      <c:h val="0.10521816843919572"/>
                    </c:manualLayout>
                  </c15:layout>
                </c:ext>
                <c:ext xmlns:c16="http://schemas.microsoft.com/office/drawing/2014/chart" uri="{C3380CC4-5D6E-409C-BE32-E72D297353CC}">
                  <c16:uniqueId val="{0000000C-F616-4CCE-A286-4F77D12C32E4}"/>
                </c:ext>
              </c:extLst>
            </c:dLbl>
            <c:dLbl>
              <c:idx val="6"/>
              <c:showLegendKey val="0"/>
              <c:showVal val="1"/>
              <c:showCatName val="0"/>
              <c:showSerName val="0"/>
              <c:showPercent val="0"/>
              <c:showBubbleSize val="0"/>
              <c:extLst>
                <c:ext xmlns:c15="http://schemas.microsoft.com/office/drawing/2012/chart" uri="{CE6537A1-D6FC-4f65-9D91-7224C49458BB}">
                  <c15:layout>
                    <c:manualLayout>
                      <c:w val="0.37109375"/>
                      <c:h val="5.7941085998611162E-2"/>
                    </c:manualLayout>
                  </c15:layout>
                </c:ext>
                <c:ext xmlns:c16="http://schemas.microsoft.com/office/drawing/2014/chart" uri="{C3380CC4-5D6E-409C-BE32-E72D297353CC}">
                  <c16:uniqueId val="{00000013-F616-4CCE-A286-4F77D12C32E4}"/>
                </c:ext>
              </c:extLst>
            </c:dLbl>
            <c:dLbl>
              <c:idx val="7"/>
              <c:showLegendKey val="0"/>
              <c:showVal val="1"/>
              <c:showCatName val="0"/>
              <c:showSerName val="0"/>
              <c:showPercent val="0"/>
              <c:showBubbleSize val="0"/>
              <c:extLst>
                <c:ext xmlns:c15="http://schemas.microsoft.com/office/drawing/2012/chart" uri="{CE6537A1-D6FC-4f65-9D91-7224C49458BB}">
                  <c15:layout>
                    <c:manualLayout>
                      <c:w val="0.34539062500000001"/>
                      <c:h val="0.10521816843919572"/>
                    </c:manualLayout>
                  </c15:layout>
                </c:ext>
                <c:ext xmlns:c16="http://schemas.microsoft.com/office/drawing/2014/chart" uri="{C3380CC4-5D6E-409C-BE32-E72D297353CC}">
                  <c16:uniqueId val="{00000014-F616-4CCE-A286-4F77D12C32E4}"/>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50.3</c:v>
                </c:pt>
                <c:pt idx="1">
                  <c:v>53.300000000000004</c:v>
                </c:pt>
                <c:pt idx="2">
                  <c:v>52.6</c:v>
                </c:pt>
                <c:pt idx="3">
                  <c:v>49.1</c:v>
                </c:pt>
                <c:pt idx="4">
                  <c:v>50.6</c:v>
                </c:pt>
                <c:pt idx="5">
                  <c:v>52.5</c:v>
                </c:pt>
                <c:pt idx="6">
                  <c:v>59</c:v>
                </c:pt>
                <c:pt idx="7">
                  <c:v>58.099999999999994</c:v>
                </c:pt>
              </c:numCache>
            </c:numRef>
          </c:val>
          <c:extLst>
            <c:ext xmlns:c16="http://schemas.microsoft.com/office/drawing/2014/chart" uri="{C3380CC4-5D6E-409C-BE32-E72D297353CC}">
              <c16:uniqueId val="{00000002-E151-453A-8BE6-08AAE55A158C}"/>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5 to 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Unaware Govt. Actions</c:v>
                </c:pt>
                <c:pt idx="1">
                  <c:v>Aware Govt. actions</c:v>
                </c:pt>
              </c:strCache>
            </c:strRef>
          </c:cat>
          <c:val>
            <c:numRef>
              <c:f>Sheet1!$B$4:$C$4</c:f>
              <c:numCache>
                <c:formatCode>0%</c:formatCode>
                <c:ptCount val="2"/>
                <c:pt idx="0">
                  <c:v>0.45668759053597296</c:v>
                </c:pt>
                <c:pt idx="1">
                  <c:v>0.71143311539141196</c:v>
                </c:pt>
              </c:numCache>
            </c:numRef>
          </c:val>
          <c:extLst>
            <c:ext xmlns:c16="http://schemas.microsoft.com/office/drawing/2014/chart" uri="{C3380CC4-5D6E-409C-BE32-E72D297353CC}">
              <c16:uniqueId val="{00000000-B1C1-4A7C-BA6E-46F90FCC8ABA}"/>
            </c:ext>
          </c:extLst>
        </c:ser>
        <c:dLbls>
          <c:dLblPos val="ctr"/>
          <c:showLegendKey val="0"/>
          <c:showVal val="1"/>
          <c:showCatName val="0"/>
          <c:showSerName val="0"/>
          <c:showPercent val="0"/>
          <c:showBubbleSize val="0"/>
        </c:dLbls>
        <c:gapWidth val="100"/>
        <c:axId val="1333145936"/>
        <c:axId val="1333142192"/>
      </c:barChart>
      <c:catAx>
        <c:axId val="1333145936"/>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l"/>
        <c:numFmt formatCode="0%" sourceLinked="1"/>
        <c:majorTickMark val="out"/>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26.299999999999997</c:v>
                </c:pt>
                <c:pt idx="1">
                  <c:v>23.199999999999989</c:v>
                </c:pt>
                <c:pt idx="2">
                  <c:v>18.799999999999997</c:v>
                </c:pt>
                <c:pt idx="3">
                  <c:v>15.300000000000011</c:v>
                </c:pt>
                <c:pt idx="4">
                  <c:v>22.5</c:v>
                </c:pt>
                <c:pt idx="5">
                  <c:v>15.5</c:v>
                </c:pt>
                <c:pt idx="6">
                  <c:v>10.900000000000006</c:v>
                </c:pt>
                <c:pt idx="7">
                  <c:v>12.199999999999989</c:v>
                </c:pt>
              </c:numCache>
            </c:numRef>
          </c:val>
          <c:extLst>
            <c:ext xmlns:c16="http://schemas.microsoft.com/office/drawing/2014/chart" uri="{C3380CC4-5D6E-409C-BE32-E72D297353CC}">
              <c16:uniqueId val="{00000000-110C-4A6F-8266-EBDDF9106472}"/>
            </c:ext>
          </c:extLst>
        </c:ser>
        <c:ser>
          <c:idx val="1"/>
          <c:order val="1"/>
          <c:tx>
            <c:strRef>
              <c:f>Sheet1!$C$1</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25.3</c:v>
                </c:pt>
                <c:pt idx="1">
                  <c:v>27.200000000000003</c:v>
                </c:pt>
                <c:pt idx="2">
                  <c:v>31.400000000000006</c:v>
                </c:pt>
                <c:pt idx="3">
                  <c:v>32.999999999999993</c:v>
                </c:pt>
                <c:pt idx="4">
                  <c:v>27.700000000000003</c:v>
                </c:pt>
                <c:pt idx="5">
                  <c:v>32.299999999999997</c:v>
                </c:pt>
                <c:pt idx="6">
                  <c:v>27.700000000000003</c:v>
                </c:pt>
                <c:pt idx="7">
                  <c:v>27.800000000000004</c:v>
                </c:pt>
              </c:numCache>
            </c:numRef>
          </c:val>
          <c:extLst>
            <c:ext xmlns:c16="http://schemas.microsoft.com/office/drawing/2014/chart" uri="{C3380CC4-5D6E-409C-BE32-E72D297353CC}">
              <c16:uniqueId val="{00000001-110C-4A6F-8266-EBDDF9106472}"/>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48.4</c:v>
                </c:pt>
                <c:pt idx="1">
                  <c:v>49.6</c:v>
                </c:pt>
                <c:pt idx="2">
                  <c:v>49.8</c:v>
                </c:pt>
                <c:pt idx="3">
                  <c:v>51.7</c:v>
                </c:pt>
                <c:pt idx="4">
                  <c:v>49.8</c:v>
                </c:pt>
                <c:pt idx="5">
                  <c:v>52.2</c:v>
                </c:pt>
                <c:pt idx="6">
                  <c:v>61.4</c:v>
                </c:pt>
                <c:pt idx="7">
                  <c:v>60</c:v>
                </c:pt>
              </c:numCache>
            </c:numRef>
          </c:val>
          <c:extLst>
            <c:ext xmlns:c16="http://schemas.microsoft.com/office/drawing/2014/chart" uri="{C3380CC4-5D6E-409C-BE32-E72D297353CC}">
              <c16:uniqueId val="{00000002-110C-4A6F-8266-EBDDF9106472}"/>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20.799999999999997</c:v>
                </c:pt>
                <c:pt idx="1">
                  <c:v>20.699999999999989</c:v>
                </c:pt>
                <c:pt idx="2">
                  <c:v>16.799999999999997</c:v>
                </c:pt>
                <c:pt idx="3">
                  <c:v>16.599999999999994</c:v>
                </c:pt>
                <c:pt idx="4">
                  <c:v>20.5</c:v>
                </c:pt>
                <c:pt idx="5">
                  <c:v>15.299999999999997</c:v>
                </c:pt>
                <c:pt idx="6">
                  <c:v>13.400000000000006</c:v>
                </c:pt>
                <c:pt idx="7">
                  <c:v>13.599999999999994</c:v>
                </c:pt>
              </c:numCache>
            </c:numRef>
          </c:val>
          <c:extLst>
            <c:ext xmlns:c16="http://schemas.microsoft.com/office/drawing/2014/chart" uri="{C3380CC4-5D6E-409C-BE32-E72D297353CC}">
              <c16:uniqueId val="{00000000-FEF5-477F-B816-5C72A2F702E0}"/>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28.200000000000003</c:v>
                </c:pt>
                <c:pt idx="1">
                  <c:v>28.700000000000003</c:v>
                </c:pt>
                <c:pt idx="2">
                  <c:v>31.399999999999995</c:v>
                </c:pt>
                <c:pt idx="3">
                  <c:v>29.999999999999993</c:v>
                </c:pt>
                <c:pt idx="4">
                  <c:v>29.700000000000003</c:v>
                </c:pt>
                <c:pt idx="5">
                  <c:v>28.000000000000004</c:v>
                </c:pt>
                <c:pt idx="6">
                  <c:v>28.000000000000004</c:v>
                </c:pt>
                <c:pt idx="7">
                  <c:v>28.200000000000003</c:v>
                </c:pt>
              </c:numCache>
            </c:numRef>
          </c:val>
          <c:extLst>
            <c:ext xmlns:c16="http://schemas.microsoft.com/office/drawing/2014/chart" uri="{C3380CC4-5D6E-409C-BE32-E72D297353CC}">
              <c16:uniqueId val="{00000001-FEF5-477F-B816-5C72A2F702E0}"/>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51</c:v>
                </c:pt>
                <c:pt idx="1">
                  <c:v>50.6</c:v>
                </c:pt>
                <c:pt idx="2">
                  <c:v>51.800000000000004</c:v>
                </c:pt>
                <c:pt idx="3">
                  <c:v>53.400000000000006</c:v>
                </c:pt>
                <c:pt idx="4">
                  <c:v>49.8</c:v>
                </c:pt>
                <c:pt idx="5">
                  <c:v>56.699999999999996</c:v>
                </c:pt>
                <c:pt idx="6">
                  <c:v>58.599999999999994</c:v>
                </c:pt>
                <c:pt idx="7">
                  <c:v>58.199999999999996</c:v>
                </c:pt>
              </c:numCache>
            </c:numRef>
          </c:val>
          <c:extLst>
            <c:ext xmlns:c16="http://schemas.microsoft.com/office/drawing/2014/chart" uri="{C3380CC4-5D6E-409C-BE32-E72D297353CC}">
              <c16:uniqueId val="{00000002-FEF5-477F-B816-5C72A2F702E0}"/>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1250895739206"/>
          <c:y val="3.6110321296559569E-2"/>
          <c:w val="0.58149938624274478"/>
          <c:h val="0.88838627962881589"/>
        </c:manualLayout>
      </c:layout>
      <c:barChart>
        <c:barDir val="bar"/>
        <c:grouping val="stacked"/>
        <c:varyColors val="0"/>
        <c:ser>
          <c:idx val="2"/>
          <c:order val="0"/>
          <c:tx>
            <c:strRef>
              <c:f>Sheet1!$B$1</c:f>
              <c:strCache>
                <c:ptCount val="1"/>
                <c:pt idx="0">
                  <c:v>1 to 3</c:v>
                </c:pt>
              </c:strCache>
            </c:strRef>
          </c:tx>
          <c:spPr>
            <a:solidFill>
              <a:schemeClr val="tx2">
                <a:lumMod val="50000"/>
              </a:schemeClr>
            </a:solidFill>
            <a:ln>
              <a:noFill/>
            </a:ln>
            <a:effectLst/>
          </c:spPr>
          <c:invertIfNegative val="0"/>
          <c:dLbls>
            <c:dLbl>
              <c:idx val="4"/>
              <c:layout>
                <c:manualLayout>
                  <c:x val="0"/>
                  <c:y val="6.9377170426349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B0-47E4-B73C-D945B7456A7B}"/>
                </c:ext>
              </c:extLst>
            </c:dLbl>
            <c:dLbl>
              <c:idx val="7"/>
              <c:layout>
                <c:manualLayout>
                  <c:x val="1.0232862071090996E-2"/>
                  <c:y val="1.374820788439028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EF-46D6-9530-1F067CEE2757}"/>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19.400000000000006</c:v>
                </c:pt>
                <c:pt idx="1">
                  <c:v>18.099999999999994</c:v>
                </c:pt>
                <c:pt idx="2">
                  <c:v>15.099999999999994</c:v>
                </c:pt>
                <c:pt idx="3">
                  <c:v>14.099999999999994</c:v>
                </c:pt>
                <c:pt idx="4">
                  <c:v>14.400000000000006</c:v>
                </c:pt>
                <c:pt idx="5">
                  <c:v>15.400000000000006</c:v>
                </c:pt>
                <c:pt idx="6">
                  <c:v>10.099999999999994</c:v>
                </c:pt>
                <c:pt idx="7">
                  <c:v>10.900000000000006</c:v>
                </c:pt>
              </c:numCache>
            </c:numRef>
          </c:val>
          <c:extLst>
            <c:ext xmlns:c16="http://schemas.microsoft.com/office/drawing/2014/chart" uri="{C3380CC4-5D6E-409C-BE32-E72D297353CC}">
              <c16:uniqueId val="{0000000B-BD25-4881-A2D5-C6873CC3576F}"/>
            </c:ext>
          </c:extLst>
        </c:ser>
        <c:ser>
          <c:idx val="1"/>
          <c:order val="1"/>
          <c:tx>
            <c:strRef>
              <c:f>Sheet1!$C$1</c:f>
              <c:strCache>
                <c:ptCount val="1"/>
                <c:pt idx="0">
                  <c:v>4</c:v>
                </c:pt>
              </c:strCache>
            </c:strRef>
          </c:tx>
          <c:spPr>
            <a:solidFill>
              <a:schemeClr val="accent2"/>
            </a:solidFill>
            <a:ln>
              <a:noFill/>
            </a:ln>
            <a:effectLst/>
          </c:spPr>
          <c:invertIfNegative val="0"/>
          <c:dLbls>
            <c:dLbl>
              <c:idx val="0"/>
              <c:layout>
                <c:manualLayout>
                  <c:x val="0"/>
                  <c:y val="-1.1248663667613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98-43B5-84A2-22CE86C40E1D}"/>
                </c:ext>
              </c:extLst>
            </c:dLbl>
            <c:dLbl>
              <c:idx val="1"/>
              <c:layout>
                <c:manualLayout>
                  <c:x val="0"/>
                  <c:y val="-7.4991091117423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98-43B5-84A2-22CE86C40E1D}"/>
                </c:ext>
              </c:extLst>
            </c:dLbl>
            <c:dLbl>
              <c:idx val="2"/>
              <c:layout>
                <c:manualLayout>
                  <c:x val="0"/>
                  <c:y val="-7.4991091117423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98-43B5-84A2-22CE86C40E1D}"/>
                </c:ext>
              </c:extLst>
            </c:dLbl>
            <c:dLbl>
              <c:idx val="4"/>
              <c:layout>
                <c:manualLayout>
                  <c:x val="0"/>
                  <c:y val="-3.74955455587116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98-43B5-84A2-22CE86C40E1D}"/>
                </c:ext>
              </c:extLst>
            </c:dLbl>
            <c:dLbl>
              <c:idx val="5"/>
              <c:layout>
                <c:manualLayout>
                  <c:x val="0"/>
                  <c:y val="-1.1248663667613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98-43B5-84A2-22CE86C40E1D}"/>
                </c:ext>
              </c:extLst>
            </c:dLbl>
            <c:dLbl>
              <c:idx val="6"/>
              <c:layout>
                <c:manualLayout>
                  <c:x val="0"/>
                  <c:y val="-1.124866366761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98-43B5-84A2-22CE86C40E1D}"/>
                </c:ext>
              </c:extLst>
            </c:dLbl>
            <c:dLbl>
              <c:idx val="7"/>
              <c:layout>
                <c:manualLayout>
                  <c:x val="-9.3800152064306539E-17"/>
                  <c:y val="-7.4991091117423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98-43B5-84A2-22CE86C40E1D}"/>
                </c:ext>
              </c:extLst>
            </c:dLbl>
            <c:numFmt formatCode="#,##0" sourceLinked="0"/>
            <c:spPr>
              <a:noFill/>
              <a:ln>
                <a:noFill/>
              </a:ln>
              <a:effectLst/>
            </c:spPr>
            <c:txPr>
              <a:bodyPr rot="0" spcFirstLastPara="1" vertOverflow="ellipsis" vert="horz" wrap="square" anchor="ctr" anchorCtr="1"/>
              <a:lstStyle/>
              <a:p>
                <a:pPr>
                  <a:spcAft>
                    <a:spcPts val="600"/>
                  </a:spcAft>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31.899999999999995</c:v>
                </c:pt>
                <c:pt idx="1">
                  <c:v>29.800000000000004</c:v>
                </c:pt>
                <c:pt idx="2">
                  <c:v>30.599999999999994</c:v>
                </c:pt>
                <c:pt idx="3">
                  <c:v>32.9</c:v>
                </c:pt>
                <c:pt idx="4">
                  <c:v>30.299999999999994</c:v>
                </c:pt>
                <c:pt idx="5">
                  <c:v>33.799999999999997</c:v>
                </c:pt>
                <c:pt idx="6">
                  <c:v>28.300000000000004</c:v>
                </c:pt>
                <c:pt idx="7">
                  <c:v>26.5</c:v>
                </c:pt>
              </c:numCache>
            </c:numRef>
          </c:val>
          <c:extLst>
            <c:ext xmlns:c16="http://schemas.microsoft.com/office/drawing/2014/chart" uri="{C3380CC4-5D6E-409C-BE32-E72D297353CC}">
              <c16:uniqueId val="{0000000A-BD25-4881-A2D5-C6873CC3576F}"/>
            </c:ext>
          </c:extLst>
        </c:ser>
        <c:ser>
          <c:idx val="0"/>
          <c:order val="2"/>
          <c:tx>
            <c:strRef>
              <c:f>Sheet1!$D$1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48.699999999999996</c:v>
                </c:pt>
                <c:pt idx="1">
                  <c:v>52.1</c:v>
                </c:pt>
                <c:pt idx="2">
                  <c:v>54.300000000000004</c:v>
                </c:pt>
                <c:pt idx="3">
                  <c:v>53</c:v>
                </c:pt>
                <c:pt idx="4">
                  <c:v>55.300000000000004</c:v>
                </c:pt>
                <c:pt idx="5">
                  <c:v>50.8</c:v>
                </c:pt>
                <c:pt idx="6">
                  <c:v>61.6</c:v>
                </c:pt>
                <c:pt idx="7">
                  <c:v>62.6</c:v>
                </c:pt>
              </c:numCache>
            </c:numRef>
          </c:val>
          <c:extLst>
            <c:ext xmlns:c16="http://schemas.microsoft.com/office/drawing/2014/chart" uri="{C3380CC4-5D6E-409C-BE32-E72D297353CC}">
              <c16:uniqueId val="{00000000-BD25-4881-A2D5-C6873CC3576F}"/>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0"/>
        <c:axPos val="l"/>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t"/>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06778155244001E-2"/>
          <c:y val="3.6175758771650426E-2"/>
          <c:w val="0.81558644368951194"/>
          <c:h val="0.88818401834217142"/>
        </c:manualLayout>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dLbl>
              <c:idx val="2"/>
              <c:layout>
                <c:manualLayout>
                  <c:x val="0"/>
                  <c:y val="2.736118847928661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13-4D21-9E1E-5F2FF436525B}"/>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17.200000000000003</c:v>
                </c:pt>
                <c:pt idx="1">
                  <c:v>17.599999999999994</c:v>
                </c:pt>
                <c:pt idx="2">
                  <c:v>14.900000000000006</c:v>
                </c:pt>
                <c:pt idx="3">
                  <c:v>11</c:v>
                </c:pt>
                <c:pt idx="4">
                  <c:v>13.400000000000006</c:v>
                </c:pt>
                <c:pt idx="5">
                  <c:v>13.799999999999997</c:v>
                </c:pt>
                <c:pt idx="6">
                  <c:v>9.9000000000000057</c:v>
                </c:pt>
                <c:pt idx="7">
                  <c:v>9</c:v>
                </c:pt>
              </c:numCache>
            </c:numRef>
          </c:val>
          <c:extLst>
            <c:ext xmlns:c16="http://schemas.microsoft.com/office/drawing/2014/chart" uri="{C3380CC4-5D6E-409C-BE32-E72D297353CC}">
              <c16:uniqueId val="{00000000-D42B-40D2-B4AE-C626EF255CCE}"/>
            </c:ext>
          </c:extLst>
        </c:ser>
        <c:ser>
          <c:idx val="1"/>
          <c:order val="1"/>
          <c:tx>
            <c:strRef>
              <c:f>Sheet1!$C$1</c:f>
              <c:strCache>
                <c:ptCount val="1"/>
                <c:pt idx="0">
                  <c:v>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32.099999999999994</c:v>
                </c:pt>
                <c:pt idx="1">
                  <c:v>32.600000000000009</c:v>
                </c:pt>
                <c:pt idx="2">
                  <c:v>31.099999999999994</c:v>
                </c:pt>
                <c:pt idx="3">
                  <c:v>36.4</c:v>
                </c:pt>
                <c:pt idx="4">
                  <c:v>35.6</c:v>
                </c:pt>
                <c:pt idx="5">
                  <c:v>30.099999999999994</c:v>
                </c:pt>
                <c:pt idx="6">
                  <c:v>31.800000000000004</c:v>
                </c:pt>
                <c:pt idx="7">
                  <c:v>30.900000000000006</c:v>
                </c:pt>
              </c:numCache>
            </c:numRef>
          </c:val>
          <c:extLst>
            <c:ext xmlns:c16="http://schemas.microsoft.com/office/drawing/2014/chart" uri="{C3380CC4-5D6E-409C-BE32-E72D297353CC}">
              <c16:uniqueId val="{00000001-D42B-40D2-B4AE-C626EF255CCE}"/>
            </c:ext>
          </c:extLst>
        </c:ser>
        <c:ser>
          <c:idx val="0"/>
          <c:order val="2"/>
          <c:tx>
            <c:strRef>
              <c:f>Sheet1!$B$1</c:f>
              <c:strCache>
                <c:ptCount val="1"/>
                <c:pt idx="0">
                  <c:v>5 to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50.7</c:v>
                </c:pt>
                <c:pt idx="1">
                  <c:v>49.8</c:v>
                </c:pt>
                <c:pt idx="2">
                  <c:v>54</c:v>
                </c:pt>
                <c:pt idx="3">
                  <c:v>52.6</c:v>
                </c:pt>
                <c:pt idx="4">
                  <c:v>51</c:v>
                </c:pt>
                <c:pt idx="5">
                  <c:v>56.100000000000009</c:v>
                </c:pt>
                <c:pt idx="6">
                  <c:v>58.3</c:v>
                </c:pt>
                <c:pt idx="7">
                  <c:v>60.099999999999994</c:v>
                </c:pt>
              </c:numCache>
            </c:numRef>
          </c:val>
          <c:extLst>
            <c:ext xmlns:c16="http://schemas.microsoft.com/office/drawing/2014/chart" uri="{C3380CC4-5D6E-409C-BE32-E72D297353CC}">
              <c16:uniqueId val="{00000002-D42B-40D2-B4AE-C626EF255CCE}"/>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70671889347382E-2"/>
          <c:y val="3.6175758771650426E-2"/>
          <c:w val="0.81765865622130518"/>
          <c:h val="0.88818401834217142"/>
        </c:manualLayout>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dLbl>
              <c:idx val="4"/>
              <c:layout>
                <c:manualLayout>
                  <c:x val="9.4968352802221321E-18"/>
                  <c:y val="3.4751445491588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DB-4E77-A230-DC581E5669D1}"/>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16.900000000000006</c:v>
                </c:pt>
                <c:pt idx="1">
                  <c:v>14.700000000000003</c:v>
                </c:pt>
                <c:pt idx="2">
                  <c:v>14.200000000000003</c:v>
                </c:pt>
                <c:pt idx="3">
                  <c:v>14</c:v>
                </c:pt>
                <c:pt idx="4">
                  <c:v>14.700000000000003</c:v>
                </c:pt>
                <c:pt idx="5">
                  <c:v>12.900000000000006</c:v>
                </c:pt>
                <c:pt idx="6">
                  <c:v>8.5999999999999943</c:v>
                </c:pt>
                <c:pt idx="7">
                  <c:v>6.5</c:v>
                </c:pt>
              </c:numCache>
            </c:numRef>
          </c:val>
          <c:extLst>
            <c:ext xmlns:c16="http://schemas.microsoft.com/office/drawing/2014/chart" uri="{C3380CC4-5D6E-409C-BE32-E72D297353CC}">
              <c16:uniqueId val="{00000000-C299-4086-BAF1-9B7E93866BF8}"/>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25.1</c:v>
                </c:pt>
                <c:pt idx="1">
                  <c:v>27.6</c:v>
                </c:pt>
                <c:pt idx="2">
                  <c:v>29.100000000000005</c:v>
                </c:pt>
                <c:pt idx="3">
                  <c:v>29.300000000000004</c:v>
                </c:pt>
                <c:pt idx="4">
                  <c:v>25.900000000000002</c:v>
                </c:pt>
                <c:pt idx="5">
                  <c:v>28.800000000000004</c:v>
                </c:pt>
                <c:pt idx="6">
                  <c:v>24.8</c:v>
                </c:pt>
                <c:pt idx="7">
                  <c:v>23.4</c:v>
                </c:pt>
              </c:numCache>
            </c:numRef>
          </c:val>
          <c:extLst>
            <c:ext xmlns:c16="http://schemas.microsoft.com/office/drawing/2014/chart" uri="{C3380CC4-5D6E-409C-BE32-E72D297353CC}">
              <c16:uniqueId val="{00000001-C299-4086-BAF1-9B7E93866BF8}"/>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57.999999999999993</c:v>
                </c:pt>
                <c:pt idx="1">
                  <c:v>57.699999999999996</c:v>
                </c:pt>
                <c:pt idx="2">
                  <c:v>56.699999999999996</c:v>
                </c:pt>
                <c:pt idx="3">
                  <c:v>56.699999999999996</c:v>
                </c:pt>
                <c:pt idx="4">
                  <c:v>59.4</c:v>
                </c:pt>
                <c:pt idx="5">
                  <c:v>58.3</c:v>
                </c:pt>
                <c:pt idx="6">
                  <c:v>66.600000000000009</c:v>
                </c:pt>
                <c:pt idx="7">
                  <c:v>70.099999999999994</c:v>
                </c:pt>
              </c:numCache>
            </c:numRef>
          </c:val>
          <c:extLst>
            <c:ext xmlns:c16="http://schemas.microsoft.com/office/drawing/2014/chart" uri="{C3380CC4-5D6E-409C-BE32-E72D297353CC}">
              <c16:uniqueId val="{00000002-C299-4086-BAF1-9B7E93866BF8}"/>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06778155244001E-2"/>
          <c:y val="3.6175758771650426E-2"/>
          <c:w val="0.81558644368951194"/>
          <c:h val="0.88818401834217142"/>
        </c:manualLayout>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dLbl>
              <c:idx val="4"/>
              <c:layout>
                <c:manualLayout>
                  <c:x val="-9.6047617694770171E-18"/>
                  <c:y val="3.4751445491588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95-4DA6-8000-2396DB4CD759}"/>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15</c:v>
                </c:pt>
                <c:pt idx="1">
                  <c:v>16.599999999999994</c:v>
                </c:pt>
                <c:pt idx="2">
                  <c:v>8.3999999999999915</c:v>
                </c:pt>
                <c:pt idx="3">
                  <c:v>10</c:v>
                </c:pt>
                <c:pt idx="4">
                  <c:v>13.600000000000009</c:v>
                </c:pt>
                <c:pt idx="5">
                  <c:v>9</c:v>
                </c:pt>
                <c:pt idx="6">
                  <c:v>7.2999999999999829</c:v>
                </c:pt>
                <c:pt idx="7">
                  <c:v>7.2999999999999972</c:v>
                </c:pt>
              </c:numCache>
            </c:numRef>
          </c:val>
          <c:extLst>
            <c:ext xmlns:c16="http://schemas.microsoft.com/office/drawing/2014/chart" uri="{C3380CC4-5D6E-409C-BE32-E72D297353CC}">
              <c16:uniqueId val="{00000000-E151-453A-8BE6-08AAE55A158C}"/>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28.000000000000004</c:v>
                </c:pt>
                <c:pt idx="1">
                  <c:v>27.999999999999993</c:v>
                </c:pt>
                <c:pt idx="2">
                  <c:v>27.400000000000002</c:v>
                </c:pt>
                <c:pt idx="3">
                  <c:v>30.500000000000004</c:v>
                </c:pt>
                <c:pt idx="4">
                  <c:v>26.8</c:v>
                </c:pt>
                <c:pt idx="5">
                  <c:v>27</c:v>
                </c:pt>
                <c:pt idx="6">
                  <c:v>23.70000000000001</c:v>
                </c:pt>
                <c:pt idx="7">
                  <c:v>21.300000000000008</c:v>
                </c:pt>
              </c:numCache>
            </c:numRef>
          </c:val>
          <c:extLst>
            <c:ext xmlns:c16="http://schemas.microsoft.com/office/drawing/2014/chart" uri="{C3380CC4-5D6E-409C-BE32-E72D297353CC}">
              <c16:uniqueId val="{00000001-E151-453A-8BE6-08AAE55A158C}"/>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56.999999999999993</c:v>
                </c:pt>
                <c:pt idx="1">
                  <c:v>55.400000000000006</c:v>
                </c:pt>
                <c:pt idx="2">
                  <c:v>64.2</c:v>
                </c:pt>
                <c:pt idx="3">
                  <c:v>59.5</c:v>
                </c:pt>
                <c:pt idx="4">
                  <c:v>59.599999999999994</c:v>
                </c:pt>
                <c:pt idx="5">
                  <c:v>64</c:v>
                </c:pt>
                <c:pt idx="6">
                  <c:v>69</c:v>
                </c:pt>
                <c:pt idx="7">
                  <c:v>71.399999999999991</c:v>
                </c:pt>
              </c:numCache>
            </c:numRef>
          </c:val>
          <c:extLst>
            <c:ext xmlns:c16="http://schemas.microsoft.com/office/drawing/2014/chart" uri="{C3380CC4-5D6E-409C-BE32-E72D297353CC}">
              <c16:uniqueId val="{00000002-E151-453A-8BE6-08AAE55A158C}"/>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06778155244001E-2"/>
          <c:y val="3.6110311962594163E-2"/>
          <c:w val="0.81558644368951194"/>
          <c:h val="0.88838630847925437"/>
        </c:manualLayout>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dLbl>
              <c:idx val="4"/>
              <c:layout>
                <c:manualLayout>
                  <c:x val="0"/>
                  <c:y val="3.4688575739136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19-44FD-9B1D-3D74768E7A57}"/>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23.799999999999997</c:v>
                </c:pt>
                <c:pt idx="1">
                  <c:v>20</c:v>
                </c:pt>
                <c:pt idx="2">
                  <c:v>15.400000000000006</c:v>
                </c:pt>
                <c:pt idx="3">
                  <c:v>16.099999999999994</c:v>
                </c:pt>
                <c:pt idx="4">
                  <c:v>19.099999999999994</c:v>
                </c:pt>
                <c:pt idx="5">
                  <c:v>13.599999999999994</c:v>
                </c:pt>
                <c:pt idx="6">
                  <c:v>11.399999999999991</c:v>
                </c:pt>
                <c:pt idx="7">
                  <c:v>12.099999999999994</c:v>
                </c:pt>
              </c:numCache>
            </c:numRef>
          </c:val>
          <c:extLst>
            <c:ext xmlns:c16="http://schemas.microsoft.com/office/drawing/2014/chart" uri="{C3380CC4-5D6E-409C-BE32-E72D297353CC}">
              <c16:uniqueId val="{00000000-110C-4A6F-8266-EBDDF9106472}"/>
            </c:ext>
          </c:extLst>
        </c:ser>
        <c:ser>
          <c:idx val="1"/>
          <c:order val="1"/>
          <c:tx>
            <c:strRef>
              <c:f>Sheet1!$C$1</c:f>
              <c:strCache>
                <c:ptCount val="1"/>
                <c:pt idx="0">
                  <c:v>4 to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27.900000000000002</c:v>
                </c:pt>
                <c:pt idx="1">
                  <c:v>30.099999999999994</c:v>
                </c:pt>
                <c:pt idx="2">
                  <c:v>31.599999999999994</c:v>
                </c:pt>
                <c:pt idx="3">
                  <c:v>29.999999999999993</c:v>
                </c:pt>
                <c:pt idx="4">
                  <c:v>29.099999999999994</c:v>
                </c:pt>
                <c:pt idx="5">
                  <c:v>30.499999999999993</c:v>
                </c:pt>
                <c:pt idx="6">
                  <c:v>25.900000000000002</c:v>
                </c:pt>
                <c:pt idx="7">
                  <c:v>26</c:v>
                </c:pt>
              </c:numCache>
            </c:numRef>
          </c:val>
          <c:extLst>
            <c:ext xmlns:c16="http://schemas.microsoft.com/office/drawing/2014/chart" uri="{C3380CC4-5D6E-409C-BE32-E72D297353CC}">
              <c16:uniqueId val="{00000001-110C-4A6F-8266-EBDDF9106472}"/>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48.3</c:v>
                </c:pt>
                <c:pt idx="1">
                  <c:v>49.9</c:v>
                </c:pt>
                <c:pt idx="2">
                  <c:v>53</c:v>
                </c:pt>
                <c:pt idx="3">
                  <c:v>53.900000000000006</c:v>
                </c:pt>
                <c:pt idx="4">
                  <c:v>51.800000000000004</c:v>
                </c:pt>
                <c:pt idx="5">
                  <c:v>55.900000000000006</c:v>
                </c:pt>
                <c:pt idx="6">
                  <c:v>62.7</c:v>
                </c:pt>
                <c:pt idx="7">
                  <c:v>61.9</c:v>
                </c:pt>
              </c:numCache>
            </c:numRef>
          </c:val>
          <c:extLst>
            <c:ext xmlns:c16="http://schemas.microsoft.com/office/drawing/2014/chart" uri="{C3380CC4-5D6E-409C-BE32-E72D297353CC}">
              <c16:uniqueId val="{00000002-110C-4A6F-8266-EBDDF9106472}"/>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06778155244001E-2"/>
          <c:y val="3.6110321296559569E-2"/>
          <c:w val="0.81558644368951194"/>
          <c:h val="0.88838627962881589"/>
        </c:manualLayout>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dLbl>
              <c:idx val="4"/>
              <c:layout>
                <c:manualLayout>
                  <c:x val="-1.9209523538954034E-17"/>
                  <c:y val="3.46885852131752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4-4BD2-9A7D-2E2CB915ABFE}"/>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20.599999999999994</c:v>
                </c:pt>
                <c:pt idx="1">
                  <c:v>17.5</c:v>
                </c:pt>
                <c:pt idx="2">
                  <c:v>15.299999999999997</c:v>
                </c:pt>
                <c:pt idx="3">
                  <c:v>16.300000000000011</c:v>
                </c:pt>
                <c:pt idx="4">
                  <c:v>17.199999999999989</c:v>
                </c:pt>
                <c:pt idx="5">
                  <c:v>16.099999999999994</c:v>
                </c:pt>
                <c:pt idx="6">
                  <c:v>10.099999999999994</c:v>
                </c:pt>
                <c:pt idx="7">
                  <c:v>12.400000000000006</c:v>
                </c:pt>
              </c:numCache>
            </c:numRef>
          </c:val>
          <c:extLst>
            <c:ext xmlns:c16="http://schemas.microsoft.com/office/drawing/2014/chart" uri="{C3380CC4-5D6E-409C-BE32-E72D297353CC}">
              <c16:uniqueId val="{00000000-FEF5-477F-B816-5C72A2F702E0}"/>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30.900000000000006</c:v>
                </c:pt>
                <c:pt idx="1">
                  <c:v>31.699999999999996</c:v>
                </c:pt>
                <c:pt idx="2">
                  <c:v>27.900000000000002</c:v>
                </c:pt>
                <c:pt idx="3">
                  <c:v>30.699999999999996</c:v>
                </c:pt>
                <c:pt idx="4">
                  <c:v>28.200000000000003</c:v>
                </c:pt>
                <c:pt idx="5">
                  <c:v>30.099999999999994</c:v>
                </c:pt>
                <c:pt idx="6">
                  <c:v>28.000000000000004</c:v>
                </c:pt>
                <c:pt idx="7">
                  <c:v>25.3</c:v>
                </c:pt>
              </c:numCache>
            </c:numRef>
          </c:val>
          <c:extLst>
            <c:ext xmlns:c16="http://schemas.microsoft.com/office/drawing/2014/chart" uri="{C3380CC4-5D6E-409C-BE32-E72D297353CC}">
              <c16:uniqueId val="{00000001-FEF5-477F-B816-5C72A2F702E0}"/>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48.5</c:v>
                </c:pt>
                <c:pt idx="1">
                  <c:v>50.8</c:v>
                </c:pt>
                <c:pt idx="2">
                  <c:v>56.8</c:v>
                </c:pt>
                <c:pt idx="3">
                  <c:v>53</c:v>
                </c:pt>
                <c:pt idx="4">
                  <c:v>54.6</c:v>
                </c:pt>
                <c:pt idx="5">
                  <c:v>53.800000000000004</c:v>
                </c:pt>
                <c:pt idx="6">
                  <c:v>61.9</c:v>
                </c:pt>
                <c:pt idx="7">
                  <c:v>62.3</c:v>
                </c:pt>
              </c:numCache>
            </c:numRef>
          </c:val>
          <c:extLst>
            <c:ext xmlns:c16="http://schemas.microsoft.com/office/drawing/2014/chart" uri="{C3380CC4-5D6E-409C-BE32-E72D297353CC}">
              <c16:uniqueId val="{00000002-FEF5-477F-B816-5C72A2F702E0}"/>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42860348055928"/>
          <c:y val="3.6110311962594163E-2"/>
          <c:w val="0.65210034113651583"/>
          <c:h val="0.88838630847925437"/>
        </c:manualLayout>
      </c:layout>
      <c:barChart>
        <c:barDir val="bar"/>
        <c:grouping val="stacked"/>
        <c:varyColors val="0"/>
        <c:ser>
          <c:idx val="2"/>
          <c:order val="0"/>
          <c:tx>
            <c:strRef>
              <c:f>Sheet1!$B$1</c:f>
              <c:strCache>
                <c:ptCount val="1"/>
                <c:pt idx="0">
                  <c:v>1 to 3</c:v>
                </c:pt>
              </c:strCache>
            </c:strRef>
          </c:tx>
          <c:spPr>
            <a:solidFill>
              <a:schemeClr val="tx2">
                <a:lumMod val="50000"/>
              </a:schemeClr>
            </a:solidFill>
            <a:ln>
              <a:noFill/>
            </a:ln>
            <a:effectLst/>
          </c:spPr>
          <c:invertIfNegative val="0"/>
          <c:dLbls>
            <c:dLbl>
              <c:idx val="2"/>
              <c:layout>
                <c:manualLayout>
                  <c:x val="4.8665324729917029E-3"/>
                  <c:y val="-3.26199579690557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F3-4A3D-88FF-297530D82D67}"/>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14.099999999999994</c:v>
                </c:pt>
                <c:pt idx="1">
                  <c:v>13.200000000000003</c:v>
                </c:pt>
                <c:pt idx="2">
                  <c:v>10.200000000000003</c:v>
                </c:pt>
                <c:pt idx="3">
                  <c:v>10.700000000000003</c:v>
                </c:pt>
                <c:pt idx="4">
                  <c:v>13.099999999999994</c:v>
                </c:pt>
                <c:pt idx="5">
                  <c:v>9</c:v>
                </c:pt>
                <c:pt idx="6">
                  <c:v>7.5999999999999943</c:v>
                </c:pt>
                <c:pt idx="7">
                  <c:v>6.7000000000000028</c:v>
                </c:pt>
              </c:numCache>
            </c:numRef>
          </c:val>
          <c:extLst>
            <c:ext xmlns:c16="http://schemas.microsoft.com/office/drawing/2014/chart" uri="{C3380CC4-5D6E-409C-BE32-E72D297353CC}">
              <c16:uniqueId val="{0000000B-BD25-4881-A2D5-C6873CC3576F}"/>
            </c:ext>
          </c:extLst>
        </c:ser>
        <c:ser>
          <c:idx val="1"/>
          <c:order val="1"/>
          <c:tx>
            <c:strRef>
              <c:f>Sheet1!$C$1</c:f>
              <c:strCache>
                <c:ptCount val="1"/>
                <c:pt idx="0">
                  <c:v>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25.5</c:v>
                </c:pt>
                <c:pt idx="1">
                  <c:v>27.700000000000003</c:v>
                </c:pt>
                <c:pt idx="2">
                  <c:v>24.099999999999998</c:v>
                </c:pt>
                <c:pt idx="3">
                  <c:v>25.7</c:v>
                </c:pt>
                <c:pt idx="4">
                  <c:v>23.2</c:v>
                </c:pt>
                <c:pt idx="5">
                  <c:v>26.6</c:v>
                </c:pt>
                <c:pt idx="6">
                  <c:v>23.000000000000011</c:v>
                </c:pt>
                <c:pt idx="7">
                  <c:v>23.100000000000009</c:v>
                </c:pt>
              </c:numCache>
            </c:numRef>
          </c:val>
          <c:extLst>
            <c:ext xmlns:c16="http://schemas.microsoft.com/office/drawing/2014/chart" uri="{C3380CC4-5D6E-409C-BE32-E72D297353CC}">
              <c16:uniqueId val="{0000000A-BD25-4881-A2D5-C6873CC3576F}"/>
            </c:ext>
          </c:extLst>
        </c:ser>
        <c:ser>
          <c:idx val="0"/>
          <c:order val="2"/>
          <c:tx>
            <c:strRef>
              <c:f>Sheet1!$D$1</c:f>
              <c:strCache>
                <c:ptCount val="1"/>
                <c:pt idx="0">
                  <c:v>5 to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60.4</c:v>
                </c:pt>
                <c:pt idx="1">
                  <c:v>59.099999999999994</c:v>
                </c:pt>
                <c:pt idx="2">
                  <c:v>65.7</c:v>
                </c:pt>
                <c:pt idx="3">
                  <c:v>63.6</c:v>
                </c:pt>
                <c:pt idx="4">
                  <c:v>63.7</c:v>
                </c:pt>
                <c:pt idx="5">
                  <c:v>64.400000000000006</c:v>
                </c:pt>
                <c:pt idx="6">
                  <c:v>69.399999999999991</c:v>
                </c:pt>
                <c:pt idx="7">
                  <c:v>70.199999999999989</c:v>
                </c:pt>
              </c:numCache>
            </c:numRef>
          </c:val>
          <c:extLst>
            <c:ext xmlns:c16="http://schemas.microsoft.com/office/drawing/2014/chart" uri="{C3380CC4-5D6E-409C-BE32-E72D297353CC}">
              <c16:uniqueId val="{00000000-BD25-4881-A2D5-C6873CC3576F}"/>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0"/>
        <c:axPos val="l"/>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t"/>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5739176464979E-2"/>
          <c:y val="3.6110321296559569E-2"/>
          <c:w val="0.87444852164706999"/>
          <c:h val="0.89166903611032133"/>
        </c:manualLayout>
      </c:layout>
      <c:barChart>
        <c:barDir val="bar"/>
        <c:grouping val="stacked"/>
        <c:varyColors val="0"/>
        <c:ser>
          <c:idx val="2"/>
          <c:order val="0"/>
          <c:tx>
            <c:strRef>
              <c:f>Sheet1!$B$1</c:f>
              <c:strCache>
                <c:ptCount val="1"/>
                <c:pt idx="0">
                  <c:v>1 to 3</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24.599999999999994</c:v>
                </c:pt>
                <c:pt idx="1">
                  <c:v>23.299999999999997</c:v>
                </c:pt>
                <c:pt idx="2">
                  <c:v>22.200000000000003</c:v>
                </c:pt>
                <c:pt idx="3">
                  <c:v>20.400000000000006</c:v>
                </c:pt>
                <c:pt idx="4">
                  <c:v>22.099999999999994</c:v>
                </c:pt>
                <c:pt idx="5">
                  <c:v>17.699999999999989</c:v>
                </c:pt>
                <c:pt idx="6">
                  <c:v>14.800000000000011</c:v>
                </c:pt>
                <c:pt idx="7">
                  <c:v>15</c:v>
                </c:pt>
              </c:numCache>
            </c:numRef>
          </c:val>
          <c:extLst>
            <c:ext xmlns:c16="http://schemas.microsoft.com/office/drawing/2014/chart" uri="{C3380CC4-5D6E-409C-BE32-E72D297353CC}">
              <c16:uniqueId val="{00000000-D42B-40D2-B4AE-C626EF255CCE}"/>
            </c:ext>
          </c:extLst>
        </c:ser>
        <c:ser>
          <c:idx val="1"/>
          <c:order val="1"/>
          <c:tx>
            <c:strRef>
              <c:f>Sheet1!$C$1</c:f>
              <c:strCache>
                <c:ptCount val="1"/>
                <c:pt idx="0">
                  <c:v>4 to 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20.299999999999997</c:v>
                </c:pt>
                <c:pt idx="1">
                  <c:v>19.700000000000006</c:v>
                </c:pt>
                <c:pt idx="2">
                  <c:v>19.700000000000006</c:v>
                </c:pt>
                <c:pt idx="3">
                  <c:v>22.000000000000007</c:v>
                </c:pt>
                <c:pt idx="4">
                  <c:v>21.699999999999996</c:v>
                </c:pt>
                <c:pt idx="5">
                  <c:v>22.300000000000008</c:v>
                </c:pt>
                <c:pt idx="6">
                  <c:v>21.799999999999997</c:v>
                </c:pt>
                <c:pt idx="7">
                  <c:v>22.4</c:v>
                </c:pt>
              </c:numCache>
            </c:numRef>
          </c:val>
          <c:extLst>
            <c:ext xmlns:c16="http://schemas.microsoft.com/office/drawing/2014/chart" uri="{C3380CC4-5D6E-409C-BE32-E72D297353CC}">
              <c16:uniqueId val="{00000001-D42B-40D2-B4AE-C626EF255CCE}"/>
            </c:ext>
          </c:extLst>
        </c:ser>
        <c:ser>
          <c:idx val="0"/>
          <c:order val="2"/>
          <c:tx>
            <c:strRef>
              <c:f>Sheet1!$D$1</c:f>
              <c:strCache>
                <c:ptCount val="1"/>
                <c:pt idx="0">
                  <c:v>5 to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55.1</c:v>
                </c:pt>
                <c:pt idx="1">
                  <c:v>56.999999999999993</c:v>
                </c:pt>
                <c:pt idx="2">
                  <c:v>58.099999999999994</c:v>
                </c:pt>
                <c:pt idx="3">
                  <c:v>57.599999999999994</c:v>
                </c:pt>
                <c:pt idx="4">
                  <c:v>56.2</c:v>
                </c:pt>
                <c:pt idx="5">
                  <c:v>60</c:v>
                </c:pt>
                <c:pt idx="6">
                  <c:v>63.4</c:v>
                </c:pt>
                <c:pt idx="7">
                  <c:v>62.6</c:v>
                </c:pt>
              </c:numCache>
            </c:numRef>
          </c:val>
          <c:extLst>
            <c:ext xmlns:c16="http://schemas.microsoft.com/office/drawing/2014/chart" uri="{C3380CC4-5D6E-409C-BE32-E72D297353CC}">
              <c16:uniqueId val="{00000002-D42B-40D2-B4AE-C626EF255CCE}"/>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rgbClr val="000000">
                    <a:lumMod val="65000"/>
                    <a:lumOff val="35000"/>
                  </a:srgbClr>
                </a:solidFill>
                <a:latin typeface="+mn-lt"/>
                <a:ea typeface="+mn-ea"/>
                <a:cs typeface="+mn-cs"/>
              </a:defRPr>
            </a:pPr>
            <a:r>
              <a:rPr lang="en-US" sz="1600" b="0" i="0" u="none" strike="noStrike" kern="1200" spc="0" baseline="0">
                <a:solidFill>
                  <a:schemeClr val="tx1"/>
                </a:solidFill>
                <a:latin typeface="+mj-lt"/>
                <a:ea typeface="+mn-ea"/>
                <a:cs typeface="+mn-cs"/>
              </a:rPr>
              <a:t>Experienced at least one risk during the past year </a:t>
            </a:r>
            <a:r>
              <a:rPr lang="en-US" sz="1400" b="0" i="0" u="none" strike="noStrike" kern="1200" spc="0" baseline="0">
                <a:solidFill>
                  <a:schemeClr val="tx1"/>
                </a:solidFill>
                <a:latin typeface="+mn-lt"/>
                <a:ea typeface="+mn-ea"/>
                <a:cs typeface="+mn-cs"/>
              </a:rPr>
              <a:t>(average = 3.1 risks)</a:t>
            </a:r>
            <a:endParaRPr lang="en-US" sz="1600" b="0" i="0" u="none" strike="noStrike" kern="1200" spc="0" baseline="0">
              <a:solidFill>
                <a:schemeClr val="tx1"/>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6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spPr>
            <a:solidFill>
              <a:schemeClr val="accent1"/>
            </a:solidFill>
            <a:ln>
              <a:noFill/>
            </a:ln>
            <a:effectLst/>
          </c:spPr>
          <c:dPt>
            <c:idx val="0"/>
            <c:bubble3D val="0"/>
            <c:spPr>
              <a:solidFill>
                <a:schemeClr val="accent1"/>
              </a:solidFill>
              <a:ln>
                <a:noFill/>
              </a:ln>
              <a:effectLst/>
            </c:spPr>
            <c:extLst>
              <c:ext xmlns:c16="http://schemas.microsoft.com/office/drawing/2014/chart" uri="{C3380CC4-5D6E-409C-BE32-E72D297353CC}">
                <c16:uniqueId val="{00000003-A335-4847-AD66-8CD2AF83A05F}"/>
              </c:ext>
            </c:extLst>
          </c:dPt>
          <c:dPt>
            <c:idx val="1"/>
            <c:bubble3D val="0"/>
            <c:spPr>
              <a:solidFill>
                <a:schemeClr val="accent2"/>
              </a:solidFill>
              <a:ln>
                <a:noFill/>
              </a:ln>
              <a:effectLst/>
            </c:spPr>
            <c:extLst>
              <c:ext xmlns:c16="http://schemas.microsoft.com/office/drawing/2014/chart" uri="{C3380CC4-5D6E-409C-BE32-E72D297353CC}">
                <c16:uniqueId val="{00000002-A335-4847-AD66-8CD2AF83A0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0.69199999999999995</c:v>
                </c:pt>
                <c:pt idx="1">
                  <c:v>0.30800000000000005</c:v>
                </c:pt>
              </c:numCache>
            </c:numRef>
          </c:val>
          <c:extLst>
            <c:ext xmlns:c16="http://schemas.microsoft.com/office/drawing/2014/chart" uri="{C3380CC4-5D6E-409C-BE32-E72D297353CC}">
              <c16:uniqueId val="{00000000-A335-4847-AD66-8CD2AF83A0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5866468530013E-2"/>
          <c:y val="3.6110311962594163E-2"/>
          <c:w val="0.87628267062939968"/>
          <c:h val="0.88510355284629127"/>
        </c:manualLayout>
      </c:layout>
      <c:barChart>
        <c:barDir val="bar"/>
        <c:grouping val="stacked"/>
        <c:varyColors val="0"/>
        <c:ser>
          <c:idx val="2"/>
          <c:order val="0"/>
          <c:tx>
            <c:strRef>
              <c:f>Sheet1!$B$1</c:f>
              <c:strCache>
                <c:ptCount val="1"/>
                <c:pt idx="0">
                  <c:v>1 to 3</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21.199999999999989</c:v>
                </c:pt>
                <c:pt idx="1">
                  <c:v>17.799999999999997</c:v>
                </c:pt>
                <c:pt idx="2">
                  <c:v>19.200000000000003</c:v>
                </c:pt>
                <c:pt idx="3">
                  <c:v>17</c:v>
                </c:pt>
                <c:pt idx="4">
                  <c:v>19.600000000000009</c:v>
                </c:pt>
                <c:pt idx="5">
                  <c:v>15.5</c:v>
                </c:pt>
                <c:pt idx="6">
                  <c:v>10.799999999999997</c:v>
                </c:pt>
                <c:pt idx="7">
                  <c:v>12.400000000000006</c:v>
                </c:pt>
              </c:numCache>
            </c:numRef>
          </c:val>
          <c:extLst>
            <c:ext xmlns:c16="http://schemas.microsoft.com/office/drawing/2014/chart" uri="{C3380CC4-5D6E-409C-BE32-E72D297353CC}">
              <c16:uniqueId val="{00000000-C299-4086-BAF1-9B7E93866BF8}"/>
            </c:ext>
          </c:extLst>
        </c:ser>
        <c:ser>
          <c:idx val="1"/>
          <c:order val="1"/>
          <c:tx>
            <c:strRef>
              <c:f>Sheet1!$C$1</c:f>
              <c:strCache>
                <c:ptCount val="1"/>
                <c:pt idx="0">
                  <c:v>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26.400000000000002</c:v>
                </c:pt>
                <c:pt idx="1">
                  <c:v>24.500000000000011</c:v>
                </c:pt>
                <c:pt idx="2">
                  <c:v>29.099999999999994</c:v>
                </c:pt>
                <c:pt idx="3">
                  <c:v>27.79999999999999</c:v>
                </c:pt>
                <c:pt idx="4">
                  <c:v>23.599999999999998</c:v>
                </c:pt>
                <c:pt idx="5">
                  <c:v>29.599999999999994</c:v>
                </c:pt>
                <c:pt idx="6">
                  <c:v>25</c:v>
                </c:pt>
                <c:pt idx="7">
                  <c:v>25.3</c:v>
                </c:pt>
              </c:numCache>
            </c:numRef>
          </c:val>
          <c:extLst>
            <c:ext xmlns:c16="http://schemas.microsoft.com/office/drawing/2014/chart" uri="{C3380CC4-5D6E-409C-BE32-E72D297353CC}">
              <c16:uniqueId val="{00000001-C299-4086-BAF1-9B7E93866BF8}"/>
            </c:ext>
          </c:extLst>
        </c:ser>
        <c:ser>
          <c:idx val="0"/>
          <c:order val="2"/>
          <c:tx>
            <c:strRef>
              <c:f>Sheet1!$D$1</c:f>
              <c:strCache>
                <c:ptCount val="1"/>
                <c:pt idx="0">
                  <c:v>5 to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52.400000000000006</c:v>
                </c:pt>
                <c:pt idx="1">
                  <c:v>57.699999999999996</c:v>
                </c:pt>
                <c:pt idx="2">
                  <c:v>51.7</c:v>
                </c:pt>
                <c:pt idx="3">
                  <c:v>55.2</c:v>
                </c:pt>
                <c:pt idx="4">
                  <c:v>56.8</c:v>
                </c:pt>
                <c:pt idx="5">
                  <c:v>54.900000000000006</c:v>
                </c:pt>
                <c:pt idx="6">
                  <c:v>64.2</c:v>
                </c:pt>
                <c:pt idx="7">
                  <c:v>62.3</c:v>
                </c:pt>
              </c:numCache>
            </c:numRef>
          </c:val>
          <c:extLst>
            <c:ext xmlns:c16="http://schemas.microsoft.com/office/drawing/2014/chart" uri="{C3380CC4-5D6E-409C-BE32-E72D297353CC}">
              <c16:uniqueId val="{00000002-C299-4086-BAF1-9B7E93866BF8}"/>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67999001468993E-2"/>
          <c:y val="3.6110321296559569E-2"/>
          <c:w val="0.87806400199706203"/>
          <c:h val="0.88838627962881589"/>
        </c:manualLayout>
      </c:layout>
      <c:barChart>
        <c:barDir val="bar"/>
        <c:grouping val="stacked"/>
        <c:varyColors val="0"/>
        <c:ser>
          <c:idx val="2"/>
          <c:order val="0"/>
          <c:tx>
            <c:strRef>
              <c:f>Sheet1!$B$1</c:f>
              <c:strCache>
                <c:ptCount val="1"/>
                <c:pt idx="0">
                  <c:v>1 to 3</c:v>
                </c:pt>
              </c:strCache>
            </c:strRef>
          </c:tx>
          <c:spPr>
            <a:solidFill>
              <a:schemeClr val="tx2">
                <a:lumMod val="50000"/>
              </a:schemeClr>
            </a:solidFill>
            <a:ln>
              <a:noFill/>
            </a:ln>
            <a:effectLst/>
          </c:spPr>
          <c:invertIfNegative val="0"/>
          <c:dLbls>
            <c:dLbl>
              <c:idx val="4"/>
              <c:layout>
                <c:manualLayout>
                  <c:x val="-4.4582185797056285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8F-47F7-A59F-8304414B7028}"/>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General</c:formatCode>
                <c:ptCount val="8"/>
                <c:pt idx="0">
                  <c:v>12.099999999999994</c:v>
                </c:pt>
                <c:pt idx="1">
                  <c:v>12.099999999999994</c:v>
                </c:pt>
                <c:pt idx="2">
                  <c:v>9.4999999999999858</c:v>
                </c:pt>
                <c:pt idx="3">
                  <c:v>8.2000000000000028</c:v>
                </c:pt>
                <c:pt idx="4">
                  <c:v>12.099999999999994</c:v>
                </c:pt>
                <c:pt idx="5">
                  <c:v>6.8000000000000114</c:v>
                </c:pt>
                <c:pt idx="6">
                  <c:v>7.4999999999999858</c:v>
                </c:pt>
                <c:pt idx="7">
                  <c:v>7.9999999999999858</c:v>
                </c:pt>
              </c:numCache>
            </c:numRef>
          </c:val>
          <c:extLst>
            <c:ext xmlns:c16="http://schemas.microsoft.com/office/drawing/2014/chart" uri="{C3380CC4-5D6E-409C-BE32-E72D297353CC}">
              <c16:uniqueId val="{00000000-7249-4D08-A2C3-96E375BB4A09}"/>
            </c:ext>
          </c:extLst>
        </c:ser>
        <c:ser>
          <c:idx val="1"/>
          <c:order val="1"/>
          <c:tx>
            <c:strRef>
              <c:f>Sheet1!$C$1</c:f>
              <c:strCache>
                <c:ptCount val="1"/>
                <c:pt idx="0">
                  <c:v>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General</c:formatCode>
                <c:ptCount val="8"/>
                <c:pt idx="0">
                  <c:v>23.299999999999997</c:v>
                </c:pt>
                <c:pt idx="1">
                  <c:v>26.400000000000002</c:v>
                </c:pt>
                <c:pt idx="2">
                  <c:v>22.7</c:v>
                </c:pt>
                <c:pt idx="3">
                  <c:v>26.3</c:v>
                </c:pt>
                <c:pt idx="4">
                  <c:v>22.199999999999996</c:v>
                </c:pt>
                <c:pt idx="5">
                  <c:v>23.799999999999997</c:v>
                </c:pt>
                <c:pt idx="6">
                  <c:v>21.800000000000008</c:v>
                </c:pt>
                <c:pt idx="7">
                  <c:v>20.800000000000008</c:v>
                </c:pt>
              </c:numCache>
            </c:numRef>
          </c:val>
          <c:extLst>
            <c:ext xmlns:c16="http://schemas.microsoft.com/office/drawing/2014/chart" uri="{C3380CC4-5D6E-409C-BE32-E72D297353CC}">
              <c16:uniqueId val="{00000001-7249-4D08-A2C3-96E375BB4A09}"/>
            </c:ext>
          </c:extLst>
        </c:ser>
        <c:ser>
          <c:idx val="0"/>
          <c:order val="2"/>
          <c:tx>
            <c:strRef>
              <c:f>Sheet1!$D$1</c:f>
              <c:strCache>
                <c:ptCount val="1"/>
                <c:pt idx="0">
                  <c:v>5 to 7</c:v>
                </c:pt>
              </c:strCache>
            </c:strRef>
          </c:tx>
          <c:spPr>
            <a:blipFill>
              <a:blip xmlns:r="http://schemas.openxmlformats.org/officeDocument/2006/relationships" r:embed="rId3"/>
              <a:stretch>
                <a:fillRect/>
              </a:stretch>
            </a:blip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General</c:formatCode>
                <c:ptCount val="8"/>
                <c:pt idx="0">
                  <c:v>64.600000000000009</c:v>
                </c:pt>
                <c:pt idx="1">
                  <c:v>61.5</c:v>
                </c:pt>
                <c:pt idx="2">
                  <c:v>67.800000000000011</c:v>
                </c:pt>
                <c:pt idx="3">
                  <c:v>65.5</c:v>
                </c:pt>
                <c:pt idx="4">
                  <c:v>65.7</c:v>
                </c:pt>
                <c:pt idx="5">
                  <c:v>69.399999999999991</c:v>
                </c:pt>
                <c:pt idx="6">
                  <c:v>70.7</c:v>
                </c:pt>
                <c:pt idx="7">
                  <c:v>71.2</c:v>
                </c:pt>
              </c:numCache>
            </c:numRef>
          </c:val>
          <c:extLst>
            <c:ext xmlns:c16="http://schemas.microsoft.com/office/drawing/2014/chart" uri="{C3380CC4-5D6E-409C-BE32-E72D297353CC}">
              <c16:uniqueId val="{00000002-7249-4D08-A2C3-96E375BB4A09}"/>
            </c:ext>
          </c:extLst>
        </c:ser>
        <c:dLbls>
          <c:showLegendKey val="0"/>
          <c:showVal val="1"/>
          <c:showCatName val="0"/>
          <c:showSerName val="0"/>
          <c:showPercent val="0"/>
          <c:showBubbleSize val="0"/>
        </c:dLbls>
        <c:gapWidth val="70"/>
        <c:overlap val="100"/>
        <c:axId val="446848448"/>
        <c:axId val="446830560"/>
      </c:barChart>
      <c:catAx>
        <c:axId val="446848448"/>
        <c:scaling>
          <c:orientation val="maxMin"/>
        </c:scaling>
        <c:delete val="1"/>
        <c:axPos val="l"/>
        <c:numFmt formatCode="General" sourceLinked="1"/>
        <c:majorTickMark val="out"/>
        <c:minorTickMark val="none"/>
        <c:tickLblPos val="nextTo"/>
        <c:crossAx val="446830560"/>
        <c:crosses val="autoZero"/>
        <c:auto val="1"/>
        <c:lblAlgn val="ctr"/>
        <c:lblOffset val="100"/>
        <c:noMultiLvlLbl val="0"/>
      </c:catAx>
      <c:valAx>
        <c:axId val="446830560"/>
        <c:scaling>
          <c:orientation val="minMax"/>
          <c:max val="100"/>
        </c:scaling>
        <c:delete val="1"/>
        <c:axPos val="t"/>
        <c:numFmt formatCode="General"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049371714824"/>
          <c:y val="0.1013329774591618"/>
          <c:w val="0.84226489731285414"/>
          <c:h val="0.74732401262538806"/>
        </c:manualLayout>
      </c:layout>
      <c:scatterChart>
        <c:scatterStyle val="lineMarker"/>
        <c:varyColors val="0"/>
        <c:ser>
          <c:idx val="0"/>
          <c:order val="0"/>
          <c:tx>
            <c:strRef>
              <c:f>Sheet1!$B$1</c:f>
              <c:strCache>
                <c:ptCount val="1"/>
                <c:pt idx="0">
                  <c:v>Reported risk</c:v>
                </c:pt>
              </c:strCache>
            </c:strRef>
          </c:tx>
          <c:spPr>
            <a:ln w="28575" cap="rnd">
              <a:noFill/>
              <a:round/>
            </a:ln>
            <a:effectLst/>
          </c:spPr>
          <c:marker>
            <c:symbol val="circle"/>
            <c:size val="8"/>
            <c:spPr>
              <a:solidFill>
                <a:schemeClr val="accent1"/>
              </a:solidFill>
              <a:ln w="9525">
                <a:solidFill>
                  <a:schemeClr val="bg1"/>
                </a:solidFill>
              </a:ln>
              <a:effectLst/>
            </c:spPr>
          </c:marker>
          <c:dLbls>
            <c:dLbl>
              <c:idx val="0"/>
              <c:tx>
                <c:rich>
                  <a:bodyPr/>
                  <a:lstStyle/>
                  <a:p>
                    <a:fld id="{C51F918F-BF25-4035-8C50-408F64EF1DB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5E6-424D-B234-64A411FAEDCE}"/>
                </c:ext>
              </c:extLst>
            </c:dLbl>
            <c:dLbl>
              <c:idx val="1"/>
              <c:layout>
                <c:manualLayout>
                  <c:x val="-6.1477870031971193E-2"/>
                  <c:y val="-0.15368971186879521"/>
                </c:manualLayout>
              </c:layout>
              <c:tx>
                <c:rich>
                  <a:bodyPr/>
                  <a:lstStyle/>
                  <a:p>
                    <a:fld id="{936680DA-5D76-4222-9961-04B8435843AE}"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5E6-424D-B234-64A411FAEDCE}"/>
                </c:ext>
              </c:extLst>
            </c:dLbl>
            <c:dLbl>
              <c:idx val="2"/>
              <c:layout>
                <c:manualLayout>
                  <c:x val="-7.1181727284088765E-3"/>
                  <c:y val="-2.5506999125109411E-2"/>
                </c:manualLayout>
              </c:layout>
              <c:tx>
                <c:rich>
                  <a:bodyPr/>
                  <a:lstStyle/>
                  <a:p>
                    <a:fld id="{7F3F8303-E96B-4CC1-B183-C7505E7FC8F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5E6-424D-B234-64A411FAEDCE}"/>
                </c:ext>
              </c:extLst>
            </c:dLbl>
            <c:dLbl>
              <c:idx val="3"/>
              <c:layout>
                <c:manualLayout>
                  <c:x val="-0.28349328966144255"/>
                  <c:y val="-0.1589444164329285"/>
                </c:manualLayout>
              </c:layout>
              <c:tx>
                <c:rich>
                  <a:bodyPr/>
                  <a:lstStyle/>
                  <a:p>
                    <a:fld id="{81E0AAF6-F4C6-4408-8241-523D3439D47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5E6-424D-B234-64A411FAEDCE}"/>
                </c:ext>
              </c:extLst>
            </c:dLbl>
            <c:dLbl>
              <c:idx val="4"/>
              <c:layout>
                <c:manualLayout>
                  <c:x val="1.3388951381062815E-4"/>
                  <c:y val="2.9034776902887138E-2"/>
                </c:manualLayout>
              </c:layout>
              <c:tx>
                <c:rich>
                  <a:bodyPr/>
                  <a:lstStyle/>
                  <a:p>
                    <a:fld id="{B2B91F13-53DD-402A-86E9-5C0707BF8B2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5E6-424D-B234-64A411FAEDCE}"/>
                </c:ext>
              </c:extLst>
            </c:dLbl>
            <c:dLbl>
              <c:idx val="5"/>
              <c:layout>
                <c:manualLayout>
                  <c:x val="-0.2116977848958678"/>
                  <c:y val="8.184628209387455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3C0B9DC3-E8CF-4702-85DA-54C632D1497F}" type="CELLRANGE">
                      <a:rPr lang="en-US" dirty="0"/>
                      <a:pPr>
                        <a:defRPr sz="100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2578482963747915"/>
                      <c:h val="0.10115394393008201"/>
                    </c:manualLayout>
                  </c15:layout>
                  <c15:dlblFieldTable/>
                  <c15:showDataLabelsRange val="1"/>
                </c:ext>
                <c:ext xmlns:c16="http://schemas.microsoft.com/office/drawing/2014/chart" uri="{C3380CC4-5D6E-409C-BE32-E72D297353CC}">
                  <c16:uniqueId val="{00000001-9799-4182-AD36-3E09359AA545}"/>
                </c:ext>
              </c:extLst>
            </c:dLbl>
            <c:dLbl>
              <c:idx val="6"/>
              <c:layout>
                <c:manualLayout>
                  <c:x val="-0.16122348528181013"/>
                  <c:y val="-0.22817235900874633"/>
                </c:manualLayout>
              </c:layout>
              <c:tx>
                <c:rich>
                  <a:bodyPr/>
                  <a:lstStyle/>
                  <a:p>
                    <a:fld id="{B2094BF1-9FB7-4DBE-A0C8-EBD39C3DB62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799-4182-AD36-3E09359AA545}"/>
                </c:ext>
              </c:extLst>
            </c:dLbl>
            <c:dLbl>
              <c:idx val="7"/>
              <c:layout>
                <c:manualLayout>
                  <c:x val="-2.0280433695787952E-2"/>
                  <c:y val="4.6258311461067368E-2"/>
                </c:manualLayout>
              </c:layout>
              <c:tx>
                <c:rich>
                  <a:bodyPr/>
                  <a:lstStyle/>
                  <a:p>
                    <a:fld id="{1F7A7B3F-13CA-4CDE-B1DE-8623EF95F66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799-4182-AD36-3E09359AA545}"/>
                </c:ext>
              </c:extLst>
            </c:dLbl>
            <c:dLbl>
              <c:idx val="8"/>
              <c:layout>
                <c:manualLayout>
                  <c:x val="-0.2990616363712994"/>
                  <c:y val="2.0745099015879474E-2"/>
                </c:manualLayout>
              </c:layout>
              <c:tx>
                <c:rich>
                  <a:bodyPr/>
                  <a:lstStyle/>
                  <a:p>
                    <a:fld id="{C689AAD6-B4F5-431B-8ECB-94150A99151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799-4182-AD36-3E09359AA545}"/>
                </c:ext>
              </c:extLst>
            </c:dLbl>
            <c:dLbl>
              <c:idx val="9"/>
              <c:layout>
                <c:manualLayout>
                  <c:x val="-0.24925633854546111"/>
                  <c:y val="-4.7778574526583191E-2"/>
                </c:manualLayout>
              </c:layout>
              <c:tx>
                <c:rich>
                  <a:bodyPr/>
                  <a:lstStyle/>
                  <a:p>
                    <a:fld id="{E8852696-0563-43AF-89B9-347CD85C9CB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929555680539932"/>
                      <c:h val="8.8138888888888878E-2"/>
                    </c:manualLayout>
                  </c15:layout>
                  <c15:dlblFieldTable/>
                  <c15:showDataLabelsRange val="1"/>
                </c:ext>
                <c:ext xmlns:c16="http://schemas.microsoft.com/office/drawing/2014/chart" uri="{C3380CC4-5D6E-409C-BE32-E72D297353CC}">
                  <c16:uniqueId val="{00000003-9799-4182-AD36-3E09359AA5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bg1">
                          <a:lumMod val="75000"/>
                        </a:schemeClr>
                      </a:solidFill>
                      <a:round/>
                    </a:ln>
                    <a:effectLst/>
                  </c:spPr>
                </c15:leaderLines>
              </c:ext>
            </c:extLst>
          </c:dLbls>
          <c:xVal>
            <c:numRef>
              <c:f>Sheet1!$A$2:$A$11</c:f>
              <c:numCache>
                <c:formatCode>0%</c:formatCode>
                <c:ptCount val="10"/>
                <c:pt idx="0">
                  <c:v>0.32</c:v>
                </c:pt>
                <c:pt idx="1">
                  <c:v>0.39</c:v>
                </c:pt>
                <c:pt idx="2">
                  <c:v>0.25</c:v>
                </c:pt>
                <c:pt idx="3">
                  <c:v>0.21</c:v>
                </c:pt>
                <c:pt idx="4">
                  <c:v>0.33</c:v>
                </c:pt>
                <c:pt idx="5">
                  <c:v>0.21</c:v>
                </c:pt>
                <c:pt idx="6">
                  <c:v>0.21</c:v>
                </c:pt>
                <c:pt idx="7">
                  <c:v>0.25</c:v>
                </c:pt>
                <c:pt idx="8">
                  <c:v>0.16</c:v>
                </c:pt>
                <c:pt idx="9">
                  <c:v>0.15</c:v>
                </c:pt>
              </c:numCache>
            </c:numRef>
          </c:xVal>
          <c:yVal>
            <c:numRef>
              <c:f>Sheet1!$B$2:$B$11</c:f>
              <c:numCache>
                <c:formatCode>0%</c:formatCode>
                <c:ptCount val="10"/>
                <c:pt idx="0">
                  <c:v>0.51</c:v>
                </c:pt>
                <c:pt idx="1">
                  <c:v>0.2</c:v>
                </c:pt>
                <c:pt idx="2">
                  <c:v>0.35</c:v>
                </c:pt>
                <c:pt idx="3">
                  <c:v>0.15</c:v>
                </c:pt>
                <c:pt idx="4">
                  <c:v>0.09</c:v>
                </c:pt>
                <c:pt idx="5">
                  <c:v>0.11</c:v>
                </c:pt>
                <c:pt idx="6">
                  <c:v>0.16</c:v>
                </c:pt>
                <c:pt idx="7">
                  <c:v>0.28000000000000003</c:v>
                </c:pt>
                <c:pt idx="8">
                  <c:v>0.12</c:v>
                </c:pt>
                <c:pt idx="9">
                  <c:v>0.16</c:v>
                </c:pt>
              </c:numCache>
            </c:numRef>
          </c:yVal>
          <c:smooth val="0"/>
          <c:extLst>
            <c:ext xmlns:c15="http://schemas.microsoft.com/office/drawing/2012/chart" uri="{02D57815-91ED-43cb-92C2-25804820EDAC}">
              <c15:datalabelsRange>
                <c15:f>Sheet1!$C$2:$C$11</c15:f>
                <c15:dlblRangeCache>
                  <c:ptCount val="10"/>
                  <c:pt idx="0">
                    <c:v>Misinformation or disinformation</c:v>
                  </c:pt>
                  <c:pt idx="1">
                    <c:v>Cyberbullying, harassment, or abuse</c:v>
                  </c:pt>
                  <c:pt idx="2">
                    <c:v>Hate speech</c:v>
                  </c:pt>
                  <c:pt idx="3">
                    <c:v>Self-harm content</c:v>
                  </c:pt>
                  <c:pt idx="4">
                    <c:v>Child sexual exploitation &amp; abuse</c:v>
                  </c:pt>
                  <c:pt idx="5">
                    <c:v>Release of intimate images w/o your consent</c:v>
                  </c:pt>
                  <c:pt idx="6">
                    <c:v>Sexual solicitation</c:v>
                  </c:pt>
                  <c:pt idx="7">
                    <c:v>Real-world graphic violence and gore</c:v>
                  </c:pt>
                  <c:pt idx="8">
                    <c:v>Terrorist and violent extremist content</c:v>
                  </c:pt>
                  <c:pt idx="9">
                    <c:v>Threats of violence</c:v>
                  </c:pt>
                </c15:dlblRangeCache>
              </c15:datalabelsRange>
            </c:ext>
            <c:ext xmlns:c16="http://schemas.microsoft.com/office/drawing/2014/chart" uri="{C3380CC4-5D6E-409C-BE32-E72D297353CC}">
              <c16:uniqueId val="{00000000-B86A-455F-A69B-87F69AC997B8}"/>
            </c:ext>
          </c:extLst>
        </c:ser>
        <c:dLbls>
          <c:showLegendKey val="0"/>
          <c:showVal val="0"/>
          <c:showCatName val="0"/>
          <c:showSerName val="0"/>
          <c:showPercent val="0"/>
          <c:showBubbleSize val="0"/>
        </c:dLbls>
        <c:axId val="254213519"/>
        <c:axId val="254224751"/>
      </c:scatterChart>
      <c:valAx>
        <c:axId val="254213519"/>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r>
                  <a:rPr lang="en-US" sz="1100">
                    <a:solidFill>
                      <a:schemeClr val="tx1"/>
                    </a:solidFill>
                    <a:latin typeface="+mj-lt"/>
                  </a:rPr>
                  <a:t>Risks you worry the most about</a:t>
                </a:r>
              </a:p>
            </c:rich>
          </c:tx>
          <c:layout>
            <c:manualLayout>
              <c:xMode val="edge"/>
              <c:yMode val="edge"/>
              <c:x val="0.36544627213448372"/>
              <c:y val="0.935169656589256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title>
        <c:numFmt formatCode="0%"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224751"/>
        <c:crosses val="autoZero"/>
        <c:crossBetween val="midCat"/>
      </c:valAx>
      <c:valAx>
        <c:axId val="254224751"/>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j-lt"/>
                    <a:ea typeface="+mn-ea"/>
                    <a:cs typeface="+mn-cs"/>
                  </a:defRPr>
                </a:pPr>
                <a:r>
                  <a:rPr lang="en-US" sz="1100">
                    <a:solidFill>
                      <a:schemeClr val="tx1"/>
                    </a:solidFill>
                    <a:latin typeface="+mj-lt"/>
                  </a:rPr>
                  <a:t>Risk incidence</a:t>
                </a:r>
              </a:p>
            </c:rich>
          </c:tx>
          <c:layout>
            <c:manualLayout>
              <c:xMode val="edge"/>
              <c:yMode val="edge"/>
              <c:x val="7.646594856912341E-3"/>
              <c:y val="0.3572505994803798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title>
        <c:numFmt formatCode="0%"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213519"/>
        <c:crosses val="autoZero"/>
        <c:crossBetween val="midCat"/>
      </c:valAx>
      <c:spPr>
        <a:noFill/>
        <a:ln w="6350">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US"/>
    </a:p>
  </c:txPr>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87071563836185"/>
          <c:y val="0.10986112024345329"/>
          <c:w val="0.53932092507730911"/>
          <c:h val="0.85931446682150214"/>
        </c:manualLayout>
      </c:layout>
      <c:barChart>
        <c:barDir val="bar"/>
        <c:grouping val="clustered"/>
        <c:varyColors val="0"/>
        <c:ser>
          <c:idx val="0"/>
          <c:order val="0"/>
          <c:tx>
            <c:strRef>
              <c:f>Sheet1!$B$1</c:f>
              <c:strCache>
                <c:ptCount val="1"/>
                <c:pt idx="0">
                  <c:v>Teens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Any Risk</c:v>
                </c:pt>
                <c:pt idx="1">
                  <c:v>Misinformation or disinformation</c:v>
                </c:pt>
                <c:pt idx="2">
                  <c:v>Hate speech</c:v>
                </c:pt>
                <c:pt idx="3">
                  <c:v>Real-world graphic violence and gore</c:v>
                </c:pt>
                <c:pt idx="4">
                  <c:v>Cyberbullying, harassment, or abuse</c:v>
                </c:pt>
                <c:pt idx="5">
                  <c:v>Sexual solicitation</c:v>
                </c:pt>
                <c:pt idx="6">
                  <c:v>Threats of violence towards me or other people</c:v>
                </c:pt>
                <c:pt idx="7">
                  <c:v>Suicide and self-harm content</c:v>
                </c:pt>
                <c:pt idx="8">
                  <c:v>Terrorist and violent extremist content</c:v>
                </c:pt>
                <c:pt idx="9">
                  <c:v>Release of intimate images without your consent</c:v>
                </c:pt>
                <c:pt idx="10">
                  <c:v>Child sexual exploitation and abuse</c:v>
                </c:pt>
              </c:strCache>
            </c:strRef>
          </c:cat>
          <c:val>
            <c:numRef>
              <c:f>Sheet1!$B$2:$B$12</c:f>
              <c:numCache>
                <c:formatCode>General</c:formatCode>
                <c:ptCount val="11"/>
                <c:pt idx="0">
                  <c:v>0.73799999999999999</c:v>
                </c:pt>
                <c:pt idx="1">
                  <c:v>0.52300000000000002</c:v>
                </c:pt>
                <c:pt idx="2">
                  <c:v>0.38500000000000001</c:v>
                </c:pt>
                <c:pt idx="3">
                  <c:v>0.309</c:v>
                </c:pt>
                <c:pt idx="4">
                  <c:v>0.22800000000000001</c:v>
                </c:pt>
                <c:pt idx="5">
                  <c:v>0.16800000000000001</c:v>
                </c:pt>
                <c:pt idx="6">
                  <c:v>0.187</c:v>
                </c:pt>
                <c:pt idx="7">
                  <c:v>0.182</c:v>
                </c:pt>
                <c:pt idx="8">
                  <c:v>0.13500000000000001</c:v>
                </c:pt>
                <c:pt idx="9">
                  <c:v>0.11899999999999999</c:v>
                </c:pt>
                <c:pt idx="10">
                  <c:v>0.1</c:v>
                </c:pt>
              </c:numCache>
            </c:numRef>
          </c:val>
          <c:extLst>
            <c:ext xmlns:c16="http://schemas.microsoft.com/office/drawing/2014/chart" uri="{C3380CC4-5D6E-409C-BE32-E72D297353CC}">
              <c16:uniqueId val="{00000000-8EB8-43B1-AD3B-CD9A4FBD878F}"/>
            </c:ext>
          </c:extLst>
        </c:ser>
        <c:ser>
          <c:idx val="1"/>
          <c:order val="1"/>
          <c:tx>
            <c:strRef>
              <c:f>Sheet1!$C$1</c:f>
              <c:strCache>
                <c:ptCount val="1"/>
                <c:pt idx="0">
                  <c:v>Parents of 6-17 yo</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Any Risk</c:v>
                </c:pt>
                <c:pt idx="1">
                  <c:v>Misinformation or disinformation</c:v>
                </c:pt>
                <c:pt idx="2">
                  <c:v>Hate speech</c:v>
                </c:pt>
                <c:pt idx="3">
                  <c:v>Real-world graphic violence and gore</c:v>
                </c:pt>
                <c:pt idx="4">
                  <c:v>Cyberbullying, harassment, or abuse</c:v>
                </c:pt>
                <c:pt idx="5">
                  <c:v>Sexual solicitation</c:v>
                </c:pt>
                <c:pt idx="6">
                  <c:v>Threats of violence towards me or other people</c:v>
                </c:pt>
                <c:pt idx="7">
                  <c:v>Suicide and self-harm content</c:v>
                </c:pt>
                <c:pt idx="8">
                  <c:v>Terrorist and violent extremist content</c:v>
                </c:pt>
                <c:pt idx="9">
                  <c:v>Release of intimate images without your consent</c:v>
                </c:pt>
                <c:pt idx="10">
                  <c:v>Child sexual exploitation and abuse</c:v>
                </c:pt>
              </c:strCache>
            </c:strRef>
          </c:cat>
          <c:val>
            <c:numRef>
              <c:f>Sheet1!$C$2:$C$12</c:f>
              <c:numCache>
                <c:formatCode>General</c:formatCode>
                <c:ptCount val="11"/>
                <c:pt idx="0">
                  <c:v>0.61899999999999999</c:v>
                </c:pt>
                <c:pt idx="1">
                  <c:v>0.44600000000000001</c:v>
                </c:pt>
                <c:pt idx="2">
                  <c:v>0.29199999999999998</c:v>
                </c:pt>
                <c:pt idx="3">
                  <c:v>0.253</c:v>
                </c:pt>
                <c:pt idx="4">
                  <c:v>0.185</c:v>
                </c:pt>
                <c:pt idx="5">
                  <c:v>0.105</c:v>
                </c:pt>
                <c:pt idx="6">
                  <c:v>0.112</c:v>
                </c:pt>
                <c:pt idx="7">
                  <c:v>0.122</c:v>
                </c:pt>
                <c:pt idx="8">
                  <c:v>0.113</c:v>
                </c:pt>
                <c:pt idx="9">
                  <c:v>0.11899999999999999</c:v>
                </c:pt>
                <c:pt idx="10">
                  <c:v>7.9000000000000001E-2</c:v>
                </c:pt>
              </c:numCache>
            </c:numRef>
          </c:val>
          <c:extLst>
            <c:ext xmlns:c16="http://schemas.microsoft.com/office/drawing/2014/chart" uri="{C3380CC4-5D6E-409C-BE32-E72D297353CC}">
              <c16:uniqueId val="{00000001-8EB8-43B1-AD3B-CD9A4FBD878F}"/>
            </c:ext>
          </c:extLst>
        </c:ser>
        <c:ser>
          <c:idx val="2"/>
          <c:order val="2"/>
          <c:tx>
            <c:strRef>
              <c:f>Sheet1!$D$1</c:f>
              <c:strCache>
                <c:ptCount val="1"/>
                <c:pt idx="0">
                  <c:v>Non-Parents</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Any Risk</c:v>
                </c:pt>
                <c:pt idx="1">
                  <c:v>Misinformation or disinformation</c:v>
                </c:pt>
                <c:pt idx="2">
                  <c:v>Hate speech</c:v>
                </c:pt>
                <c:pt idx="3">
                  <c:v>Real-world graphic violence and gore</c:v>
                </c:pt>
                <c:pt idx="4">
                  <c:v>Cyberbullying, harassment, or abuse</c:v>
                </c:pt>
                <c:pt idx="5">
                  <c:v>Sexual solicitation</c:v>
                </c:pt>
                <c:pt idx="6">
                  <c:v>Threats of violence towards me or other people</c:v>
                </c:pt>
                <c:pt idx="7">
                  <c:v>Suicide and self-harm content</c:v>
                </c:pt>
                <c:pt idx="8">
                  <c:v>Terrorist and violent extremist content</c:v>
                </c:pt>
                <c:pt idx="9">
                  <c:v>Release of intimate images without your consent</c:v>
                </c:pt>
                <c:pt idx="10">
                  <c:v>Child sexual exploitation and abuse</c:v>
                </c:pt>
              </c:strCache>
            </c:strRef>
          </c:cat>
          <c:val>
            <c:numRef>
              <c:f>Sheet1!$D$2:$D$12</c:f>
              <c:numCache>
                <c:formatCode>General</c:formatCode>
                <c:ptCount val="11"/>
                <c:pt idx="0">
                  <c:v>0.66400000000000003</c:v>
                </c:pt>
                <c:pt idx="1">
                  <c:v>0.52300000000000002</c:v>
                </c:pt>
                <c:pt idx="2">
                  <c:v>0.32300000000000001</c:v>
                </c:pt>
                <c:pt idx="3">
                  <c:v>0.26400000000000001</c:v>
                </c:pt>
                <c:pt idx="4">
                  <c:v>0.17</c:v>
                </c:pt>
                <c:pt idx="5">
                  <c:v>0.17</c:v>
                </c:pt>
                <c:pt idx="6">
                  <c:v>0.14000000000000001</c:v>
                </c:pt>
                <c:pt idx="7">
                  <c:v>0.113</c:v>
                </c:pt>
                <c:pt idx="8">
                  <c:v>0.111</c:v>
                </c:pt>
                <c:pt idx="9">
                  <c:v>9.4E-2</c:v>
                </c:pt>
                <c:pt idx="10">
                  <c:v>6.8000000000000005E-2</c:v>
                </c:pt>
              </c:numCache>
            </c:numRef>
          </c:val>
          <c:extLst>
            <c:ext xmlns:c16="http://schemas.microsoft.com/office/drawing/2014/chart" uri="{C3380CC4-5D6E-409C-BE32-E72D297353CC}">
              <c16:uniqueId val="{00000000-F37C-4347-9850-649FDE68C17F}"/>
            </c:ext>
          </c:extLst>
        </c:ser>
        <c:dLbls>
          <c:dLblPos val="outEnd"/>
          <c:showLegendKey val="0"/>
          <c:showVal val="1"/>
          <c:showCatName val="0"/>
          <c:showSerName val="0"/>
          <c:showPercent val="0"/>
          <c:showBubbleSize val="0"/>
        </c:dLbls>
        <c:gapWidth val="100"/>
        <c:axId val="1953885264"/>
        <c:axId val="1953877776"/>
      </c:barChart>
      <c:catAx>
        <c:axId val="1953885264"/>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53877776"/>
        <c:crosses val="autoZero"/>
        <c:auto val="1"/>
        <c:lblAlgn val="ctr"/>
        <c:lblOffset val="100"/>
        <c:noMultiLvlLbl val="0"/>
      </c:catAx>
      <c:valAx>
        <c:axId val="1953877776"/>
        <c:scaling>
          <c:orientation val="minMax"/>
        </c:scaling>
        <c:delete val="1"/>
        <c:axPos val="t"/>
        <c:numFmt formatCode="General" sourceLinked="1"/>
        <c:majorTickMark val="none"/>
        <c:minorTickMark val="none"/>
        <c:tickLblPos val="nextTo"/>
        <c:crossAx val="195388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27733574808543"/>
          <c:y val="0.10986112024345329"/>
          <c:w val="0.65346531646687889"/>
          <c:h val="0.85931446682150214"/>
        </c:manualLayout>
      </c:layout>
      <c:barChart>
        <c:barDir val="bar"/>
        <c:grouping val="clustered"/>
        <c:varyColors val="0"/>
        <c:ser>
          <c:idx val="0"/>
          <c:order val="0"/>
          <c:tx>
            <c:strRef>
              <c:f>Sheet1!$B$1</c:f>
              <c:strCache>
                <c:ptCount val="1"/>
                <c:pt idx="0">
                  <c:v>Teens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Cyberbullying, harassment, or abuse</c:v>
                </c:pt>
                <c:pt idx="1">
                  <c:v>Child sexual exploitation and abuse</c:v>
                </c:pt>
                <c:pt idx="2">
                  <c:v>Misinformation or disinformation </c:v>
                </c:pt>
                <c:pt idx="3">
                  <c:v>Hate speech</c:v>
                </c:pt>
                <c:pt idx="4">
                  <c:v>Threats of violence towards me or other people</c:v>
                </c:pt>
                <c:pt idx="5">
                  <c:v>Sexual solicitation</c:v>
                </c:pt>
                <c:pt idx="6">
                  <c:v>Suicide and self-harm content</c:v>
                </c:pt>
                <c:pt idx="7">
                  <c:v>Release of intimate images without your consent</c:v>
                </c:pt>
                <c:pt idx="8">
                  <c:v>Real-world graphic violence and gore</c:v>
                </c:pt>
                <c:pt idx="9">
                  <c:v>Terrorist and violent extremist content</c:v>
                </c:pt>
              </c:strCache>
            </c:strRef>
          </c:cat>
          <c:val>
            <c:numRef>
              <c:f>Sheet1!$B$2:$B$11</c:f>
              <c:numCache>
                <c:formatCode>General</c:formatCode>
                <c:ptCount val="10"/>
                <c:pt idx="0">
                  <c:v>0.40400000000000003</c:v>
                </c:pt>
                <c:pt idx="1">
                  <c:v>0.29299999999999998</c:v>
                </c:pt>
                <c:pt idx="2">
                  <c:v>0.28699999999999998</c:v>
                </c:pt>
                <c:pt idx="3">
                  <c:v>0.246</c:v>
                </c:pt>
                <c:pt idx="4">
                  <c:v>0.28000000000000003</c:v>
                </c:pt>
                <c:pt idx="5">
                  <c:v>0.215</c:v>
                </c:pt>
                <c:pt idx="6">
                  <c:v>0.21</c:v>
                </c:pt>
                <c:pt idx="7">
                  <c:v>0.222</c:v>
                </c:pt>
                <c:pt idx="8">
                  <c:v>0.15</c:v>
                </c:pt>
                <c:pt idx="9">
                  <c:v>0.13700000000000001</c:v>
                </c:pt>
              </c:numCache>
            </c:numRef>
          </c:val>
          <c:extLst>
            <c:ext xmlns:c16="http://schemas.microsoft.com/office/drawing/2014/chart" uri="{C3380CC4-5D6E-409C-BE32-E72D297353CC}">
              <c16:uniqueId val="{00000000-8EB8-43B1-AD3B-CD9A4FBD878F}"/>
            </c:ext>
          </c:extLst>
        </c:ser>
        <c:ser>
          <c:idx val="1"/>
          <c:order val="1"/>
          <c:tx>
            <c:strRef>
              <c:f>Sheet1!$C$1</c:f>
              <c:strCache>
                <c:ptCount val="1"/>
                <c:pt idx="0">
                  <c:v>Parents of 6-17 yo</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Cyberbullying, harassment, or abuse</c:v>
                </c:pt>
                <c:pt idx="1">
                  <c:v>Child sexual exploitation and abuse</c:v>
                </c:pt>
                <c:pt idx="2">
                  <c:v>Misinformation or disinformation </c:v>
                </c:pt>
                <c:pt idx="3">
                  <c:v>Hate speech</c:v>
                </c:pt>
                <c:pt idx="4">
                  <c:v>Threats of violence towards me or other people</c:v>
                </c:pt>
                <c:pt idx="5">
                  <c:v>Sexual solicitation</c:v>
                </c:pt>
                <c:pt idx="6">
                  <c:v>Suicide and self-harm content</c:v>
                </c:pt>
                <c:pt idx="7">
                  <c:v>Release of intimate images without your consent</c:v>
                </c:pt>
                <c:pt idx="8">
                  <c:v>Real-world graphic violence and gore</c:v>
                </c:pt>
                <c:pt idx="9">
                  <c:v>Terrorist and violent extremist content</c:v>
                </c:pt>
              </c:strCache>
            </c:strRef>
          </c:cat>
          <c:val>
            <c:numRef>
              <c:f>Sheet1!$C$2:$C$11</c:f>
              <c:numCache>
                <c:formatCode>General</c:formatCode>
                <c:ptCount val="10"/>
                <c:pt idx="0">
                  <c:v>0.41499999999999998</c:v>
                </c:pt>
                <c:pt idx="1">
                  <c:v>0.39700000000000002</c:v>
                </c:pt>
                <c:pt idx="2">
                  <c:v>0.28199999999999997</c:v>
                </c:pt>
                <c:pt idx="3">
                  <c:v>0.24199999999999999</c:v>
                </c:pt>
                <c:pt idx="4">
                  <c:v>0.191</c:v>
                </c:pt>
                <c:pt idx="5">
                  <c:v>0.33500000000000002</c:v>
                </c:pt>
                <c:pt idx="6">
                  <c:v>0.27300000000000002</c:v>
                </c:pt>
                <c:pt idx="7">
                  <c:v>0.221</c:v>
                </c:pt>
                <c:pt idx="8">
                  <c:v>0.16700000000000001</c:v>
                </c:pt>
                <c:pt idx="9">
                  <c:v>0.123</c:v>
                </c:pt>
              </c:numCache>
            </c:numRef>
          </c:val>
          <c:extLst>
            <c:ext xmlns:c16="http://schemas.microsoft.com/office/drawing/2014/chart" uri="{C3380CC4-5D6E-409C-BE32-E72D297353CC}">
              <c16:uniqueId val="{00000001-8EB8-43B1-AD3B-CD9A4FBD878F}"/>
            </c:ext>
          </c:extLst>
        </c:ser>
        <c:ser>
          <c:idx val="2"/>
          <c:order val="2"/>
          <c:tx>
            <c:strRef>
              <c:f>Sheet1!$D$1</c:f>
              <c:strCache>
                <c:ptCount val="1"/>
                <c:pt idx="0">
                  <c:v>Non-Parents</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Cyberbullying, harassment, or abuse</c:v>
                </c:pt>
                <c:pt idx="1">
                  <c:v>Child sexual exploitation and abuse</c:v>
                </c:pt>
                <c:pt idx="2">
                  <c:v>Misinformation or disinformation </c:v>
                </c:pt>
                <c:pt idx="3">
                  <c:v>Hate speech</c:v>
                </c:pt>
                <c:pt idx="4">
                  <c:v>Threats of violence towards me or other people</c:v>
                </c:pt>
                <c:pt idx="5">
                  <c:v>Sexual solicitation</c:v>
                </c:pt>
                <c:pt idx="6">
                  <c:v>Suicide and self-harm content</c:v>
                </c:pt>
                <c:pt idx="7">
                  <c:v>Release of intimate images without your consent</c:v>
                </c:pt>
                <c:pt idx="8">
                  <c:v>Real-world graphic violence and gore</c:v>
                </c:pt>
                <c:pt idx="9">
                  <c:v>Terrorist and violent extremist content</c:v>
                </c:pt>
              </c:strCache>
            </c:strRef>
          </c:cat>
          <c:val>
            <c:numRef>
              <c:f>Sheet1!$D$2:$D$11</c:f>
              <c:numCache>
                <c:formatCode>General</c:formatCode>
                <c:ptCount val="10"/>
                <c:pt idx="0">
                  <c:v>0.34</c:v>
                </c:pt>
                <c:pt idx="1">
                  <c:v>0.35699999999999998</c:v>
                </c:pt>
                <c:pt idx="2">
                  <c:v>0.38900000000000001</c:v>
                </c:pt>
                <c:pt idx="3">
                  <c:v>0.26200000000000001</c:v>
                </c:pt>
                <c:pt idx="4">
                  <c:v>0.24399999999999999</c:v>
                </c:pt>
                <c:pt idx="5">
                  <c:v>0.14199999999999999</c:v>
                </c:pt>
                <c:pt idx="6">
                  <c:v>0.156</c:v>
                </c:pt>
                <c:pt idx="7">
                  <c:v>0.189</c:v>
                </c:pt>
                <c:pt idx="8">
                  <c:v>0.158</c:v>
                </c:pt>
                <c:pt idx="9">
                  <c:v>0.17499999999999999</c:v>
                </c:pt>
              </c:numCache>
            </c:numRef>
          </c:val>
          <c:extLst>
            <c:ext xmlns:c16="http://schemas.microsoft.com/office/drawing/2014/chart" uri="{C3380CC4-5D6E-409C-BE32-E72D297353CC}">
              <c16:uniqueId val="{00000000-F37C-4347-9850-649FDE68C17F}"/>
            </c:ext>
          </c:extLst>
        </c:ser>
        <c:dLbls>
          <c:dLblPos val="outEnd"/>
          <c:showLegendKey val="0"/>
          <c:showVal val="1"/>
          <c:showCatName val="0"/>
          <c:showSerName val="0"/>
          <c:showPercent val="0"/>
          <c:showBubbleSize val="0"/>
        </c:dLbls>
        <c:gapWidth val="100"/>
        <c:axId val="1953885264"/>
        <c:axId val="1953877776"/>
      </c:barChart>
      <c:catAx>
        <c:axId val="1953885264"/>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mn-lt"/>
                <a:ea typeface="+mn-ea"/>
                <a:cs typeface="+mn-cs"/>
              </a:defRPr>
            </a:pPr>
            <a:endParaRPr lang="en-US"/>
          </a:p>
        </c:txPr>
        <c:crossAx val="1953877776"/>
        <c:crosses val="autoZero"/>
        <c:auto val="1"/>
        <c:lblAlgn val="ctr"/>
        <c:lblOffset val="100"/>
        <c:noMultiLvlLbl val="0"/>
      </c:catAx>
      <c:valAx>
        <c:axId val="1953877776"/>
        <c:scaling>
          <c:orientation val="minMax"/>
        </c:scaling>
        <c:delete val="1"/>
        <c:axPos val="t"/>
        <c:numFmt formatCode="General" sourceLinked="1"/>
        <c:majorTickMark val="none"/>
        <c:minorTickMark val="none"/>
        <c:tickLblPos val="nextTo"/>
        <c:crossAx val="195388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mn-ea"/>
                <a:cs typeface="+mn-cs"/>
              </a:defRPr>
            </a:pPr>
            <a:r>
              <a:rPr lang="en-US" sz="1200">
                <a:latin typeface="+mj-lt"/>
              </a:rPr>
              <a:t>Risks experienced</a:t>
            </a:r>
          </a:p>
        </c:rich>
      </c:tx>
      <c:layout>
        <c:manualLayout>
          <c:xMode val="edge"/>
          <c:yMode val="edge"/>
          <c:x val="0.3802181928471095"/>
          <c:y val="1.011549452157029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4434356625216892"/>
          <c:y val="9.2226158440085082E-2"/>
          <c:w val="0.54166907632380124"/>
          <c:h val="0.86282572874965846"/>
        </c:manualLayout>
      </c:layout>
      <c:barChart>
        <c:barDir val="bar"/>
        <c:grouping val="clustered"/>
        <c:varyColors val="0"/>
        <c:ser>
          <c:idx val="0"/>
          <c:order val="0"/>
          <c:tx>
            <c:strRef>
              <c:f>Sheet1!$B$1</c:f>
              <c:strCache>
                <c:ptCount val="1"/>
                <c:pt idx="0">
                  <c:v>Teens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7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Misinformation or disinformation</c:v>
                </c:pt>
                <c:pt idx="1">
                  <c:v>Hate speech</c:v>
                </c:pt>
                <c:pt idx="2">
                  <c:v>Real-world graphic violence and gore</c:v>
                </c:pt>
                <c:pt idx="3">
                  <c:v>Cyberbullying, harassment, or abuse</c:v>
                </c:pt>
                <c:pt idx="4">
                  <c:v>Sexual solicitation</c:v>
                </c:pt>
                <c:pt idx="5">
                  <c:v>Threats of violence towards me or other people</c:v>
                </c:pt>
                <c:pt idx="6">
                  <c:v>Suicide and self-harm content</c:v>
                </c:pt>
                <c:pt idx="7">
                  <c:v>Terrorist and violent extremist content</c:v>
                </c:pt>
                <c:pt idx="8">
                  <c:v>Release of intimate images without your consent</c:v>
                </c:pt>
                <c:pt idx="9">
                  <c:v>Child sexual exploitation and abuse</c:v>
                </c:pt>
              </c:strCache>
            </c:strRef>
          </c:cat>
          <c:val>
            <c:numRef>
              <c:f>Sheet1!$B$2:$B$11</c:f>
              <c:numCache>
                <c:formatCode>General</c:formatCode>
                <c:ptCount val="10"/>
                <c:pt idx="0">
                  <c:v>0.52300000000000002</c:v>
                </c:pt>
                <c:pt idx="1">
                  <c:v>0.38500000000000001</c:v>
                </c:pt>
                <c:pt idx="2">
                  <c:v>0.309</c:v>
                </c:pt>
                <c:pt idx="3">
                  <c:v>0.22800000000000001</c:v>
                </c:pt>
                <c:pt idx="4">
                  <c:v>0.16800000000000001</c:v>
                </c:pt>
                <c:pt idx="5">
                  <c:v>0.187</c:v>
                </c:pt>
                <c:pt idx="6">
                  <c:v>0.182</c:v>
                </c:pt>
                <c:pt idx="7">
                  <c:v>0.13500000000000001</c:v>
                </c:pt>
                <c:pt idx="8">
                  <c:v>0.11899999999999999</c:v>
                </c:pt>
                <c:pt idx="9">
                  <c:v>0.1</c:v>
                </c:pt>
              </c:numCache>
            </c:numRef>
          </c:val>
          <c:extLst xmlns:c15="http://schemas.microsoft.com/office/drawing/2012/chart">
            <c:ext xmlns:c16="http://schemas.microsoft.com/office/drawing/2014/chart" uri="{C3380CC4-5D6E-409C-BE32-E72D297353CC}">
              <c16:uniqueId val="{00000002-1F30-4444-B0C1-501AA149141D}"/>
            </c:ext>
          </c:extLst>
        </c:ser>
        <c:ser>
          <c:idx val="1"/>
          <c:order val="1"/>
          <c:tx>
            <c:strRef>
              <c:f>Sheet1!$C$1</c:f>
              <c:strCache>
                <c:ptCount val="1"/>
                <c:pt idx="0">
                  <c:v>Parents of 6-17 yo</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Misinformation or disinformation</c:v>
                </c:pt>
                <c:pt idx="1">
                  <c:v>Hate speech</c:v>
                </c:pt>
                <c:pt idx="2">
                  <c:v>Real-world graphic violence and gore</c:v>
                </c:pt>
                <c:pt idx="3">
                  <c:v>Cyberbullying, harassment, or abuse</c:v>
                </c:pt>
                <c:pt idx="4">
                  <c:v>Sexual solicitation</c:v>
                </c:pt>
                <c:pt idx="5">
                  <c:v>Threats of violence towards me or other people</c:v>
                </c:pt>
                <c:pt idx="6">
                  <c:v>Suicide and self-harm content</c:v>
                </c:pt>
                <c:pt idx="7">
                  <c:v>Terrorist and violent extremist content</c:v>
                </c:pt>
                <c:pt idx="8">
                  <c:v>Release of intimate images without your consent</c:v>
                </c:pt>
                <c:pt idx="9">
                  <c:v>Child sexual exploitation and abuse</c:v>
                </c:pt>
              </c:strCache>
            </c:strRef>
          </c:cat>
          <c:val>
            <c:numRef>
              <c:f>Sheet1!$C$2:$C$11</c:f>
              <c:numCache>
                <c:formatCode>General</c:formatCode>
                <c:ptCount val="10"/>
                <c:pt idx="0">
                  <c:v>0.44600000000000001</c:v>
                </c:pt>
                <c:pt idx="1">
                  <c:v>0.29199999999999998</c:v>
                </c:pt>
                <c:pt idx="2">
                  <c:v>0.253</c:v>
                </c:pt>
                <c:pt idx="3">
                  <c:v>0.185</c:v>
                </c:pt>
                <c:pt idx="4">
                  <c:v>0.105</c:v>
                </c:pt>
                <c:pt idx="5">
                  <c:v>0.112</c:v>
                </c:pt>
                <c:pt idx="6">
                  <c:v>0.122</c:v>
                </c:pt>
                <c:pt idx="7">
                  <c:v>0.113</c:v>
                </c:pt>
                <c:pt idx="8">
                  <c:v>0.11899999999999999</c:v>
                </c:pt>
                <c:pt idx="9">
                  <c:v>7.9000000000000001E-2</c:v>
                </c:pt>
              </c:numCache>
            </c:numRef>
          </c:val>
          <c:extLst xmlns:c15="http://schemas.microsoft.com/office/drawing/2012/chart">
            <c:ext xmlns:c16="http://schemas.microsoft.com/office/drawing/2014/chart" uri="{C3380CC4-5D6E-409C-BE32-E72D297353CC}">
              <c16:uniqueId val="{00000000-1F30-4444-B0C1-501AA149141D}"/>
            </c:ext>
          </c:extLst>
        </c:ser>
        <c:ser>
          <c:idx val="2"/>
          <c:order val="2"/>
          <c:tx>
            <c:strRef>
              <c:f>Sheet1!$D$1</c:f>
              <c:strCache>
                <c:ptCount val="1"/>
                <c:pt idx="0">
                  <c:v>Non-Parents</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70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Misinformation or disinformation</c:v>
                </c:pt>
                <c:pt idx="1">
                  <c:v>Hate speech</c:v>
                </c:pt>
                <c:pt idx="2">
                  <c:v>Real-world graphic violence and gore</c:v>
                </c:pt>
                <c:pt idx="3">
                  <c:v>Cyberbullying, harassment, or abuse</c:v>
                </c:pt>
                <c:pt idx="4">
                  <c:v>Sexual solicitation</c:v>
                </c:pt>
                <c:pt idx="5">
                  <c:v>Threats of violence towards me or other people</c:v>
                </c:pt>
                <c:pt idx="6">
                  <c:v>Suicide and self-harm content</c:v>
                </c:pt>
                <c:pt idx="7">
                  <c:v>Terrorist and violent extremist content</c:v>
                </c:pt>
                <c:pt idx="8">
                  <c:v>Release of intimate images without your consent</c:v>
                </c:pt>
                <c:pt idx="9">
                  <c:v>Child sexual exploitation and abuse</c:v>
                </c:pt>
              </c:strCache>
            </c:strRef>
          </c:cat>
          <c:val>
            <c:numRef>
              <c:f>Sheet1!$D$2:$D$11</c:f>
              <c:numCache>
                <c:formatCode>General</c:formatCode>
                <c:ptCount val="10"/>
                <c:pt idx="0">
                  <c:v>0.52300000000000002</c:v>
                </c:pt>
                <c:pt idx="1">
                  <c:v>0.32300000000000001</c:v>
                </c:pt>
                <c:pt idx="2">
                  <c:v>0.26400000000000001</c:v>
                </c:pt>
                <c:pt idx="3">
                  <c:v>0.17</c:v>
                </c:pt>
                <c:pt idx="4">
                  <c:v>0.17</c:v>
                </c:pt>
                <c:pt idx="5">
                  <c:v>0.14000000000000001</c:v>
                </c:pt>
                <c:pt idx="6">
                  <c:v>0.113</c:v>
                </c:pt>
                <c:pt idx="7">
                  <c:v>0.111</c:v>
                </c:pt>
                <c:pt idx="8">
                  <c:v>9.4E-2</c:v>
                </c:pt>
                <c:pt idx="9">
                  <c:v>6.8000000000000005E-2</c:v>
                </c:pt>
              </c:numCache>
            </c:numRef>
          </c:val>
          <c:extLst xmlns:c15="http://schemas.microsoft.com/office/drawing/2012/chart">
            <c:ext xmlns:c16="http://schemas.microsoft.com/office/drawing/2014/chart" uri="{C3380CC4-5D6E-409C-BE32-E72D297353CC}">
              <c16:uniqueId val="{00000001-1F30-4444-B0C1-501AA149141D}"/>
            </c:ext>
          </c:extLst>
        </c:ser>
        <c:dLbls>
          <c:dLblPos val="ctr"/>
          <c:showLegendKey val="0"/>
          <c:showVal val="1"/>
          <c:showCatName val="0"/>
          <c:showSerName val="0"/>
          <c:showPercent val="0"/>
          <c:showBubbleSize val="0"/>
        </c:dLbls>
        <c:gapWidth val="100"/>
        <c:axId val="1333145936"/>
        <c:axId val="1333142192"/>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General"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mn-ea"/>
                <a:cs typeface="+mn-cs"/>
              </a:defRPr>
            </a:pPr>
            <a:r>
              <a:rPr lang="en-US">
                <a:latin typeface="+mj-lt"/>
              </a:rPr>
              <a:t>Risks worry about</a:t>
            </a:r>
          </a:p>
        </c:rich>
      </c:tx>
      <c:layout>
        <c:manualLayout>
          <c:xMode val="edge"/>
          <c:yMode val="edge"/>
          <c:x val="0.37936741293806275"/>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45046655727715557"/>
          <c:y val="9.2226158440085082E-2"/>
          <c:w val="0.53463829880956315"/>
          <c:h val="0.86282572874965846"/>
        </c:manualLayout>
      </c:layout>
      <c:barChart>
        <c:barDir val="bar"/>
        <c:grouping val="clustered"/>
        <c:varyColors val="0"/>
        <c:ser>
          <c:idx val="0"/>
          <c:order val="0"/>
          <c:tx>
            <c:strRef>
              <c:f>Sheet1!$B$1</c:f>
              <c:strCache>
                <c:ptCount val="1"/>
                <c:pt idx="0">
                  <c:v>Teens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Cyberbullying, harassment, or abuse</c:v>
                </c:pt>
                <c:pt idx="1">
                  <c:v>Child sexual exploitation and abuse</c:v>
                </c:pt>
                <c:pt idx="2">
                  <c:v>Misinformation or disinformation </c:v>
                </c:pt>
                <c:pt idx="3">
                  <c:v>Hate speech</c:v>
                </c:pt>
                <c:pt idx="4">
                  <c:v>Threats of violence towards me or other people</c:v>
                </c:pt>
                <c:pt idx="5">
                  <c:v>Sexual solicitation</c:v>
                </c:pt>
                <c:pt idx="6">
                  <c:v>Suicide and self-harm content</c:v>
                </c:pt>
                <c:pt idx="7">
                  <c:v>Release of intimate images without your consent</c:v>
                </c:pt>
                <c:pt idx="8">
                  <c:v>Real-world graphic violence and gore</c:v>
                </c:pt>
                <c:pt idx="9">
                  <c:v>Terrorist and violent extremist content</c:v>
                </c:pt>
              </c:strCache>
            </c:strRef>
          </c:cat>
          <c:val>
            <c:numRef>
              <c:f>Sheet1!$B$2:$B$11</c:f>
              <c:numCache>
                <c:formatCode>General</c:formatCode>
                <c:ptCount val="10"/>
                <c:pt idx="0">
                  <c:v>0.4</c:v>
                </c:pt>
                <c:pt idx="1">
                  <c:v>0.28999999999999998</c:v>
                </c:pt>
                <c:pt idx="2">
                  <c:v>0.28999999999999998</c:v>
                </c:pt>
                <c:pt idx="3">
                  <c:v>0.25</c:v>
                </c:pt>
                <c:pt idx="4">
                  <c:v>0.28000000000000003</c:v>
                </c:pt>
                <c:pt idx="5">
                  <c:v>0.22</c:v>
                </c:pt>
                <c:pt idx="6">
                  <c:v>0.21</c:v>
                </c:pt>
                <c:pt idx="7">
                  <c:v>0.22</c:v>
                </c:pt>
                <c:pt idx="8">
                  <c:v>0.15</c:v>
                </c:pt>
                <c:pt idx="9">
                  <c:v>0.14000000000000001</c:v>
                </c:pt>
              </c:numCache>
            </c:numRef>
          </c:val>
          <c:extLst xmlns:c15="http://schemas.microsoft.com/office/drawing/2012/chart">
            <c:ext xmlns:c16="http://schemas.microsoft.com/office/drawing/2014/chart" uri="{C3380CC4-5D6E-409C-BE32-E72D297353CC}">
              <c16:uniqueId val="{00000002-C6A1-4E9A-A01B-AC0779A1170B}"/>
            </c:ext>
          </c:extLst>
        </c:ser>
        <c:ser>
          <c:idx val="1"/>
          <c:order val="1"/>
          <c:tx>
            <c:strRef>
              <c:f>Sheet1!$C$1</c:f>
              <c:strCache>
                <c:ptCount val="1"/>
                <c:pt idx="0">
                  <c:v>Parents of 6-17 yo</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Cyberbullying, harassment, or abuse</c:v>
                </c:pt>
                <c:pt idx="1">
                  <c:v>Child sexual exploitation and abuse</c:v>
                </c:pt>
                <c:pt idx="2">
                  <c:v>Misinformation or disinformation </c:v>
                </c:pt>
                <c:pt idx="3">
                  <c:v>Hate speech</c:v>
                </c:pt>
                <c:pt idx="4">
                  <c:v>Threats of violence towards me or other people</c:v>
                </c:pt>
                <c:pt idx="5">
                  <c:v>Sexual solicitation</c:v>
                </c:pt>
                <c:pt idx="6">
                  <c:v>Suicide and self-harm content</c:v>
                </c:pt>
                <c:pt idx="7">
                  <c:v>Release of intimate images without your consent</c:v>
                </c:pt>
                <c:pt idx="8">
                  <c:v>Real-world graphic violence and gore</c:v>
                </c:pt>
                <c:pt idx="9">
                  <c:v>Terrorist and violent extremist content</c:v>
                </c:pt>
              </c:strCache>
            </c:strRef>
          </c:cat>
          <c:val>
            <c:numRef>
              <c:f>Sheet1!$C$2:$C$11</c:f>
              <c:numCache>
                <c:formatCode>General</c:formatCode>
                <c:ptCount val="10"/>
                <c:pt idx="0">
                  <c:v>0.42</c:v>
                </c:pt>
                <c:pt idx="1">
                  <c:v>0.4</c:v>
                </c:pt>
                <c:pt idx="2">
                  <c:v>0.28000000000000003</c:v>
                </c:pt>
                <c:pt idx="3">
                  <c:v>0.24</c:v>
                </c:pt>
                <c:pt idx="4">
                  <c:v>0.19</c:v>
                </c:pt>
                <c:pt idx="5">
                  <c:v>0.34</c:v>
                </c:pt>
                <c:pt idx="6">
                  <c:v>0.27</c:v>
                </c:pt>
                <c:pt idx="7">
                  <c:v>0.22</c:v>
                </c:pt>
                <c:pt idx="8">
                  <c:v>0.17</c:v>
                </c:pt>
                <c:pt idx="9">
                  <c:v>0.12</c:v>
                </c:pt>
              </c:numCache>
            </c:numRef>
          </c:val>
          <c:extLst xmlns:c15="http://schemas.microsoft.com/office/drawing/2012/chart">
            <c:ext xmlns:c16="http://schemas.microsoft.com/office/drawing/2014/chart" uri="{C3380CC4-5D6E-409C-BE32-E72D297353CC}">
              <c16:uniqueId val="{00000000-C6A1-4E9A-A01B-AC0779A1170B}"/>
            </c:ext>
          </c:extLst>
        </c:ser>
        <c:ser>
          <c:idx val="2"/>
          <c:order val="2"/>
          <c:tx>
            <c:strRef>
              <c:f>Sheet1!$D$1</c:f>
              <c:strCache>
                <c:ptCount val="1"/>
                <c:pt idx="0">
                  <c:v>Non-Parents</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Cyberbullying, harassment, or abuse</c:v>
                </c:pt>
                <c:pt idx="1">
                  <c:v>Child sexual exploitation and abuse</c:v>
                </c:pt>
                <c:pt idx="2">
                  <c:v>Misinformation or disinformation </c:v>
                </c:pt>
                <c:pt idx="3">
                  <c:v>Hate speech</c:v>
                </c:pt>
                <c:pt idx="4">
                  <c:v>Threats of violence towards me or other people</c:v>
                </c:pt>
                <c:pt idx="5">
                  <c:v>Sexual solicitation</c:v>
                </c:pt>
                <c:pt idx="6">
                  <c:v>Suicide and self-harm content</c:v>
                </c:pt>
                <c:pt idx="7">
                  <c:v>Release of intimate images without your consent</c:v>
                </c:pt>
                <c:pt idx="8">
                  <c:v>Real-world graphic violence and gore</c:v>
                </c:pt>
                <c:pt idx="9">
                  <c:v>Terrorist and violent extremist content</c:v>
                </c:pt>
              </c:strCache>
            </c:strRef>
          </c:cat>
          <c:val>
            <c:numRef>
              <c:f>Sheet1!$D$2:$D$11</c:f>
              <c:numCache>
                <c:formatCode>General</c:formatCode>
                <c:ptCount val="10"/>
                <c:pt idx="0">
                  <c:v>0.34</c:v>
                </c:pt>
                <c:pt idx="1">
                  <c:v>0.36</c:v>
                </c:pt>
                <c:pt idx="2">
                  <c:v>0.39</c:v>
                </c:pt>
                <c:pt idx="3">
                  <c:v>0.26</c:v>
                </c:pt>
                <c:pt idx="4">
                  <c:v>0.24</c:v>
                </c:pt>
                <c:pt idx="5">
                  <c:v>0.14000000000000001</c:v>
                </c:pt>
                <c:pt idx="6">
                  <c:v>0.16</c:v>
                </c:pt>
                <c:pt idx="7">
                  <c:v>0.19</c:v>
                </c:pt>
                <c:pt idx="8">
                  <c:v>0.16</c:v>
                </c:pt>
                <c:pt idx="9">
                  <c:v>0.18</c:v>
                </c:pt>
              </c:numCache>
            </c:numRef>
          </c:val>
          <c:extLst xmlns:c15="http://schemas.microsoft.com/office/drawing/2012/chart">
            <c:ext xmlns:c16="http://schemas.microsoft.com/office/drawing/2014/chart" uri="{C3380CC4-5D6E-409C-BE32-E72D297353CC}">
              <c16:uniqueId val="{00000001-C6A1-4E9A-A01B-AC0779A1170B}"/>
            </c:ext>
          </c:extLst>
        </c:ser>
        <c:dLbls>
          <c:dLblPos val="outEnd"/>
          <c:showLegendKey val="0"/>
          <c:showVal val="1"/>
          <c:showCatName val="0"/>
          <c:showSerName val="0"/>
          <c:showPercent val="0"/>
          <c:showBubbleSize val="0"/>
        </c:dLbls>
        <c:gapWidth val="100"/>
        <c:axId val="1333145936"/>
        <c:axId val="1333142192"/>
        <c:extLst/>
      </c:barChart>
      <c:catAx>
        <c:axId val="1333145936"/>
        <c:scaling>
          <c:orientation val="maxMin"/>
        </c:scaling>
        <c:delete val="0"/>
        <c:axPos val="l"/>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1333142192"/>
        <c:crosses val="autoZero"/>
        <c:auto val="1"/>
        <c:lblAlgn val="ctr"/>
        <c:lblOffset val="100"/>
        <c:noMultiLvlLbl val="0"/>
      </c:catAx>
      <c:valAx>
        <c:axId val="1333142192"/>
        <c:scaling>
          <c:orientation val="minMax"/>
        </c:scaling>
        <c:delete val="1"/>
        <c:axPos val="t"/>
        <c:numFmt formatCode="General" sourceLinked="1"/>
        <c:majorTickMark val="none"/>
        <c:minorTickMark val="none"/>
        <c:tickLblPos val="nextTo"/>
        <c:crossAx val="133314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3846866055136"/>
          <c:y val="6.1114931483097788E-2"/>
          <c:w val="0.85643687600719209"/>
          <c:h val="0.79079961365263796"/>
        </c:manualLayout>
      </c:layout>
      <c:scatterChart>
        <c:scatterStyle val="lineMarker"/>
        <c:varyColors val="0"/>
        <c:ser>
          <c:idx val="0"/>
          <c:order val="0"/>
          <c:tx>
            <c:strRef>
              <c:f>Sheet1!$B$1</c:f>
              <c:strCache>
                <c:ptCount val="1"/>
                <c:pt idx="0">
                  <c:v>Effectiveness of tool</c:v>
                </c:pt>
              </c:strCache>
            </c:strRef>
          </c:tx>
          <c:spPr>
            <a:ln w="28575" cap="rnd">
              <a:noFill/>
              <a:round/>
            </a:ln>
            <a:effectLst/>
          </c:spPr>
          <c:marker>
            <c:symbol val="circle"/>
            <c:size val="5"/>
            <c:spPr>
              <a:solidFill>
                <a:schemeClr val="accent1"/>
              </a:solidFill>
              <a:ln w="9525">
                <a:solidFill>
                  <a:schemeClr val="accent1"/>
                </a:solidFill>
              </a:ln>
              <a:effectLst/>
            </c:spPr>
          </c:marker>
          <c:dLbls>
            <c:dLbl>
              <c:idx val="0"/>
              <c:layout>
                <c:manualLayout>
                  <c:x val="-4.3058709427733453E-2"/>
                  <c:y val="-0.109966958680228"/>
                </c:manualLayout>
              </c:layout>
              <c:tx>
                <c:rich>
                  <a:bodyPr/>
                  <a:lstStyle/>
                  <a:p>
                    <a:fld id="{1E409FBE-10EB-447C-BE8E-D1FFCF7CA011}"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F5D-4353-AE86-63A46709A9A7}"/>
                </c:ext>
              </c:extLst>
            </c:dLbl>
            <c:dLbl>
              <c:idx val="1"/>
              <c:layout>
                <c:manualLayout>
                  <c:x val="3.6865704286964132E-2"/>
                  <c:y val="6.2508271024945355E-2"/>
                </c:manualLayout>
              </c:layout>
              <c:tx>
                <c:rich>
                  <a:bodyPr/>
                  <a:lstStyle/>
                  <a:p>
                    <a:fld id="{898821F7-C7D3-4903-96EA-C4452531D31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F5D-4353-AE86-63A46709A9A7}"/>
                </c:ext>
              </c:extLst>
            </c:dLbl>
            <c:dLbl>
              <c:idx val="2"/>
              <c:layout>
                <c:manualLayout>
                  <c:x val="4.1708604359237705E-2"/>
                  <c:y val="0.12365274193666968"/>
                </c:manualLayout>
              </c:layout>
              <c:tx>
                <c:rich>
                  <a:bodyPr/>
                  <a:lstStyle/>
                  <a:p>
                    <a:fld id="{95A11A7A-9B3E-4FAA-9791-8BB273064A6E}"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F5D-4353-AE86-63A46709A9A7}"/>
                </c:ext>
              </c:extLst>
            </c:dLbl>
            <c:dLbl>
              <c:idx val="3"/>
              <c:layout>
                <c:manualLayout>
                  <c:x val="2.0057478243434713E-2"/>
                  <c:y val="-0.18323140776789379"/>
                </c:manualLayout>
              </c:layout>
              <c:tx>
                <c:rich>
                  <a:bodyPr/>
                  <a:lstStyle/>
                  <a:p>
                    <a:fld id="{D2D82FBB-AAC8-4F06-8AEE-1CFD48C42AC3}"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F5D-4353-AE86-63A46709A9A7}"/>
                </c:ext>
              </c:extLst>
            </c:dLbl>
            <c:dLbl>
              <c:idx val="4"/>
              <c:layout>
                <c:manualLayout>
                  <c:x val="-0.1953457462714254"/>
                  <c:y val="0.15671533232828164"/>
                </c:manualLayout>
              </c:layout>
              <c:tx>
                <c:rich>
                  <a:bodyPr/>
                  <a:lstStyle/>
                  <a:p>
                    <a:fld id="{C1FADB64-E2D8-4F0C-BFCE-B2F67E4C39E9}"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F5D-4353-AE86-63A46709A9A7}"/>
                </c:ext>
              </c:extLst>
            </c:dLbl>
            <c:dLbl>
              <c:idx val="5"/>
              <c:layout>
                <c:manualLayout>
                  <c:x val="-0.14074587508659145"/>
                  <c:y val="-0.17416488137744982"/>
                </c:manualLayout>
              </c:layout>
              <c:tx>
                <c:rich>
                  <a:bodyPr/>
                  <a:lstStyle/>
                  <a:p>
                    <a:fld id="{3C0B9DC3-E8CF-4702-85DA-54C632D1497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F5D-4353-AE86-63A46709A9A7}"/>
                </c:ext>
              </c:extLst>
            </c:dLbl>
            <c:dLbl>
              <c:idx val="6"/>
              <c:layout>
                <c:manualLayout>
                  <c:x val="-0.17680307275056464"/>
                  <c:y val="-9.7259568807348443E-2"/>
                </c:manualLayout>
              </c:layout>
              <c:tx>
                <c:rich>
                  <a:bodyPr/>
                  <a:lstStyle/>
                  <a:p>
                    <a:fld id="{481250DA-23D0-4413-B122-862183304E62}"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F5D-4353-AE86-63A46709A9A7}"/>
                </c:ext>
              </c:extLst>
            </c:dLbl>
            <c:dLbl>
              <c:idx val="7"/>
              <c:layout>
                <c:manualLayout>
                  <c:x val="-0.13561860979769694"/>
                  <c:y val="9.2963364591812842E-2"/>
                </c:manualLayout>
              </c:layout>
              <c:tx>
                <c:rich>
                  <a:bodyPr/>
                  <a:lstStyle/>
                  <a:p>
                    <a:fld id="{A0F2F6AA-0F4E-4454-9287-1BF691E7079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F5D-4353-AE86-63A46709A9A7}"/>
                </c:ext>
              </c:extLst>
            </c:dLbl>
            <c:dLbl>
              <c:idx val="8"/>
              <c:layout>
                <c:manualLayout>
                  <c:x val="-0.27612189101362328"/>
                  <c:y val="4.4616141732283468E-2"/>
                </c:manualLayout>
              </c:layout>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7F5D-4353-AE86-63A46709A9A7}"/>
                </c:ext>
              </c:extLst>
            </c:dLbl>
            <c:dLbl>
              <c:idx val="9"/>
              <c:layout>
                <c:manualLayout>
                  <c:x val="-0.24925634295713037"/>
                  <c:y val="-2.0923556430446195E-2"/>
                </c:manualLayout>
              </c:layout>
              <c:tx>
                <c:rich>
                  <a:bodyPr/>
                  <a:lstStyle/>
                  <a:p>
                    <a:fld id="{E8852696-0563-43AF-89B9-347CD85C9CB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929555680539932"/>
                      <c:h val="8.8138888888888878E-2"/>
                    </c:manualLayout>
                  </c15:layout>
                  <c15:dlblFieldTable/>
                  <c15:showDataLabelsRange val="1"/>
                </c:ext>
                <c:ext xmlns:c16="http://schemas.microsoft.com/office/drawing/2014/chart" uri="{C3380CC4-5D6E-409C-BE32-E72D297353CC}">
                  <c16:uniqueId val="{00000009-7F5D-4353-AE86-63A46709A9A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bg1">
                          <a:lumMod val="75000"/>
                        </a:schemeClr>
                      </a:solidFill>
                      <a:round/>
                    </a:ln>
                    <a:effectLst/>
                  </c:spPr>
                </c15:leaderLines>
              </c:ext>
            </c:extLst>
          </c:dLbls>
          <c:xVal>
            <c:numRef>
              <c:f>Sheet1!$A$2:$A$9</c:f>
              <c:numCache>
                <c:formatCode>0%</c:formatCode>
                <c:ptCount val="8"/>
                <c:pt idx="0">
                  <c:v>0.65</c:v>
                </c:pt>
                <c:pt idx="1">
                  <c:v>0.56000000000000005</c:v>
                </c:pt>
                <c:pt idx="2">
                  <c:v>0.47</c:v>
                </c:pt>
                <c:pt idx="3">
                  <c:v>0.46300000000000002</c:v>
                </c:pt>
                <c:pt idx="4">
                  <c:v>0.44</c:v>
                </c:pt>
                <c:pt idx="5">
                  <c:v>0.41</c:v>
                </c:pt>
                <c:pt idx="6">
                  <c:v>0.39</c:v>
                </c:pt>
                <c:pt idx="7">
                  <c:v>0.33</c:v>
                </c:pt>
              </c:numCache>
            </c:numRef>
          </c:xVal>
          <c:yVal>
            <c:numRef>
              <c:f>Sheet1!$B$2:$B$9</c:f>
              <c:numCache>
                <c:formatCode>0%</c:formatCode>
                <c:ptCount val="8"/>
                <c:pt idx="0">
                  <c:v>0.747</c:v>
                </c:pt>
                <c:pt idx="1">
                  <c:v>0.63800000000000001</c:v>
                </c:pt>
                <c:pt idx="2">
                  <c:v>0.60899999999999999</c:v>
                </c:pt>
                <c:pt idx="3">
                  <c:v>0.70399999999999996</c:v>
                </c:pt>
                <c:pt idx="4">
                  <c:v>0.65</c:v>
                </c:pt>
                <c:pt idx="5">
                  <c:v>0.70799999999999996</c:v>
                </c:pt>
                <c:pt idx="6">
                  <c:v>0.72799999999999998</c:v>
                </c:pt>
                <c:pt idx="7">
                  <c:v>0.68400000000000005</c:v>
                </c:pt>
              </c:numCache>
            </c:numRef>
          </c:yVal>
          <c:smooth val="0"/>
          <c:extLst>
            <c:ext xmlns:c15="http://schemas.microsoft.com/office/drawing/2012/chart" uri="{02D57815-91ED-43cb-92C2-25804820EDAC}">
              <c15:datalabelsRange>
                <c15:f>Sheet1!$C$2:$C$11</c15:f>
                <c15:dlblRangeCache>
                  <c:ptCount val="10"/>
                  <c:pt idx="0">
                    <c:v>Review friend/follow requests</c:v>
                  </c:pt>
                  <c:pt idx="1">
                    <c:v>Child-specific accounts</c:v>
                  </c:pt>
                  <c:pt idx="2">
                    <c:v>Parental device-level controls</c:v>
                  </c:pt>
                  <c:pt idx="3">
                    <c:v>Safe search features</c:v>
                  </c:pt>
                  <c:pt idx="4">
                    <c:v>Parental controls on apps/services</c:v>
                  </c:pt>
                  <c:pt idx="5">
                    <c:v>Content filtering</c:v>
                  </c:pt>
                  <c:pt idx="6">
                    <c:v>Limits to online spending</c:v>
                  </c:pt>
                  <c:pt idx="7">
                    <c:v>Message filtering </c:v>
                  </c:pt>
                  <c:pt idx="9">
                    <c:v>avg</c:v>
                  </c:pt>
                </c15:dlblRangeCache>
              </c15:datalabelsRange>
            </c:ext>
            <c:ext xmlns:c16="http://schemas.microsoft.com/office/drawing/2014/chart" uri="{C3380CC4-5D6E-409C-BE32-E72D297353CC}">
              <c16:uniqueId val="{0000000A-7F5D-4353-AE86-63A46709A9A7}"/>
            </c:ext>
          </c:extLst>
        </c:ser>
        <c:dLbls>
          <c:showLegendKey val="0"/>
          <c:showVal val="0"/>
          <c:showCatName val="0"/>
          <c:showSerName val="0"/>
          <c:showPercent val="0"/>
          <c:showBubbleSize val="0"/>
        </c:dLbls>
        <c:axId val="254213519"/>
        <c:axId val="254224751"/>
      </c:scatterChart>
      <c:valAx>
        <c:axId val="254213519"/>
        <c:scaling>
          <c:orientation val="minMax"/>
          <c:max val="1"/>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a:solidFill>
                      <a:schemeClr val="tx1"/>
                    </a:solidFill>
                    <a:latin typeface="+mj-lt"/>
                  </a:rPr>
                  <a:t>Used tool</a:t>
                </a:r>
              </a:p>
            </c:rich>
          </c:tx>
          <c:layout>
            <c:manualLayout>
              <c:xMode val="edge"/>
              <c:yMode val="edge"/>
              <c:x val="0.49856142206753412"/>
              <c:y val="0.932758024495441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224751"/>
        <c:crosses val="autoZero"/>
        <c:crossBetween val="midCat"/>
      </c:valAx>
      <c:valAx>
        <c:axId val="254224751"/>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a:solidFill>
                      <a:schemeClr val="tx1"/>
                    </a:solidFill>
                    <a:latin typeface="+mj-lt"/>
                  </a:rPr>
                  <a:t>% Agree completely or a lot </a:t>
                </a:r>
              </a:p>
              <a:p>
                <a:pPr>
                  <a:defRPr sz="1400">
                    <a:solidFill>
                      <a:schemeClr val="tx1"/>
                    </a:solidFill>
                    <a:latin typeface="+mj-lt"/>
                  </a:defRPr>
                </a:pPr>
                <a:r>
                  <a:rPr lang="en-US" sz="1400">
                    <a:solidFill>
                      <a:schemeClr val="tx1"/>
                    </a:solidFill>
                    <a:latin typeface="+mj-lt"/>
                  </a:rPr>
                  <a:t>Tool was effective</a:t>
                </a:r>
              </a:p>
            </c:rich>
          </c:tx>
          <c:layout>
            <c:manualLayout>
              <c:xMode val="edge"/>
              <c:yMode val="edge"/>
              <c:x val="1.2873407371982073E-3"/>
              <c:y val="0.1054665115007890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213519"/>
        <c:crosses val="autoZero"/>
        <c:crossBetween val="midCat"/>
      </c:valAx>
      <c:spPr>
        <a:noFill/>
        <a:ln w="6350">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Effectiveness of tool</c:v>
                </c:pt>
              </c:strCache>
            </c:strRef>
          </c:tx>
          <c:spPr>
            <a:ln w="28575" cap="rnd">
              <a:noFill/>
              <a:round/>
            </a:ln>
            <a:effectLst/>
          </c:spPr>
          <c:marker>
            <c:symbol val="circle"/>
            <c:size val="5"/>
            <c:spPr>
              <a:solidFill>
                <a:schemeClr val="accent1"/>
              </a:solidFill>
              <a:ln w="9525">
                <a:solidFill>
                  <a:schemeClr val="accent1"/>
                </a:solidFill>
              </a:ln>
              <a:effectLst/>
            </c:spPr>
          </c:marker>
          <c:dLbls>
            <c:dLbl>
              <c:idx val="0"/>
              <c:layout>
                <c:manualLayout>
                  <c:x val="-9.1645650271976922E-2"/>
                  <c:y val="-4.2120194534506772E-2"/>
                </c:manualLayout>
              </c:layout>
              <c:tx>
                <c:rich>
                  <a:bodyPr/>
                  <a:lstStyle/>
                  <a:p>
                    <a:fld id="{A3700BBA-8E13-498A-9C83-4E35458B0DA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F5D-4353-AE86-63A46709A9A7}"/>
                </c:ext>
              </c:extLst>
            </c:dLbl>
            <c:dLbl>
              <c:idx val="1"/>
              <c:layout>
                <c:manualLayout>
                  <c:x val="-0.24332753242801172"/>
                  <c:y val="4.7919102024011707E-2"/>
                </c:manualLayout>
              </c:layout>
              <c:tx>
                <c:rich>
                  <a:bodyPr/>
                  <a:lstStyle/>
                  <a:p>
                    <a:fld id="{5386B772-4999-4F66-A2C3-05269B9FF92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F5D-4353-AE86-63A46709A9A7}"/>
                </c:ext>
              </c:extLst>
            </c:dLbl>
            <c:dLbl>
              <c:idx val="2"/>
              <c:layout>
                <c:manualLayout>
                  <c:x val="1.7554014987257029E-2"/>
                  <c:y val="-2.5156781872854129E-2"/>
                </c:manualLayout>
              </c:layout>
              <c:tx>
                <c:rich>
                  <a:bodyPr/>
                  <a:lstStyle/>
                  <a:p>
                    <a:fld id="{352EA127-5DDD-4D27-8A7E-07AC5BC3D49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F5D-4353-AE86-63A46709A9A7}"/>
                </c:ext>
              </c:extLst>
            </c:dLbl>
            <c:dLbl>
              <c:idx val="3"/>
              <c:layout>
                <c:manualLayout>
                  <c:x val="-0.14558841855072027"/>
                  <c:y val="0.1654059745226337"/>
                </c:manualLayout>
              </c:layout>
              <c:tx>
                <c:rich>
                  <a:bodyPr/>
                  <a:lstStyle/>
                  <a:p>
                    <a:fld id="{C1398274-C7B6-4816-9B7A-9C1174557C1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2242292004756679"/>
                      <c:h val="0.10856674417788664"/>
                    </c:manualLayout>
                  </c15:layout>
                  <c15:dlblFieldTable/>
                  <c15:showDataLabelsRange val="1"/>
                </c:ext>
                <c:ext xmlns:c16="http://schemas.microsoft.com/office/drawing/2014/chart" uri="{C3380CC4-5D6E-409C-BE32-E72D297353CC}">
                  <c16:uniqueId val="{00000003-7F5D-4353-AE86-63A46709A9A7}"/>
                </c:ext>
              </c:extLst>
            </c:dLbl>
            <c:dLbl>
              <c:idx val="4"/>
              <c:layout>
                <c:manualLayout>
                  <c:x val="-0.10421498609588695"/>
                  <c:y val="-0.19789038946750356"/>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AAAB8361-4B78-43B3-89D5-4F36C2D95CC4}" type="CELLRANGE">
                      <a:rPr lang="en-US" sz="1000" dirty="0"/>
                      <a:pPr>
                        <a:defRPr sz="100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1398102467641111"/>
                      <c:h val="0.10881603635739961"/>
                    </c:manualLayout>
                  </c15:layout>
                  <c15:dlblFieldTable/>
                  <c15:showDataLabelsRange val="1"/>
                </c:ext>
                <c:ext xmlns:c16="http://schemas.microsoft.com/office/drawing/2014/chart" uri="{C3380CC4-5D6E-409C-BE32-E72D297353CC}">
                  <c16:uniqueId val="{00000004-7F5D-4353-AE86-63A46709A9A7}"/>
                </c:ext>
              </c:extLst>
            </c:dLbl>
            <c:dLbl>
              <c:idx val="5"/>
              <c:layout>
                <c:manualLayout>
                  <c:x val="6.5971508996158085E-3"/>
                  <c:y val="-6.4891245211995588E-2"/>
                </c:manualLayout>
              </c:layout>
              <c:tx>
                <c:rich>
                  <a:bodyPr/>
                  <a:lstStyle/>
                  <a:p>
                    <a:fld id="{3C0B9DC3-E8CF-4702-85DA-54C632D1497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F5D-4353-AE86-63A46709A9A7}"/>
                </c:ext>
              </c:extLst>
            </c:dLbl>
            <c:dLbl>
              <c:idx val="6"/>
              <c:layout>
                <c:manualLayout>
                  <c:x val="-0.19107311356564308"/>
                  <c:y val="-0.1537796595738625"/>
                </c:manualLayout>
              </c:layout>
              <c:tx>
                <c:rich>
                  <a:bodyPr/>
                  <a:lstStyle/>
                  <a:p>
                    <a:fld id="{4C13E0A0-F098-4DFC-8D1F-1997DD5879A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F5D-4353-AE86-63A46709A9A7}"/>
                </c:ext>
              </c:extLst>
            </c:dLbl>
            <c:dLbl>
              <c:idx val="7"/>
              <c:layout>
                <c:manualLayout>
                  <c:x val="-0.20842245672947191"/>
                  <c:y val="-8.390963747371822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ECAF6D15-A076-467B-8B69-4174384197E8}" type="CELLRANGE">
                      <a:rPr lang="en-US" dirty="0"/>
                      <a:pPr>
                        <a:defRPr sz="100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6550916698514284"/>
                      <c:h val="0.11311632645399787"/>
                    </c:manualLayout>
                  </c15:layout>
                  <c15:dlblFieldTable/>
                  <c15:showDataLabelsRange val="1"/>
                </c:ext>
                <c:ext xmlns:c16="http://schemas.microsoft.com/office/drawing/2014/chart" uri="{C3380CC4-5D6E-409C-BE32-E72D297353CC}">
                  <c16:uniqueId val="{00000007-7F5D-4353-AE86-63A46709A9A7}"/>
                </c:ext>
              </c:extLst>
            </c:dLbl>
            <c:dLbl>
              <c:idx val="8"/>
              <c:layout>
                <c:manualLayout>
                  <c:x val="-0.27612189101362328"/>
                  <c:y val="4.4616141732283468E-2"/>
                </c:manualLayout>
              </c:layout>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7F5D-4353-AE86-63A46709A9A7}"/>
                </c:ext>
              </c:extLst>
            </c:dLbl>
            <c:dLbl>
              <c:idx val="9"/>
              <c:layout>
                <c:manualLayout>
                  <c:x val="-0.24925634295713037"/>
                  <c:y val="-2.0923556430446195E-2"/>
                </c:manualLayout>
              </c:layout>
              <c:tx>
                <c:rich>
                  <a:bodyPr/>
                  <a:lstStyle/>
                  <a:p>
                    <a:fld id="{E8852696-0563-43AF-89B9-347CD85C9CB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0929555680539932"/>
                      <c:h val="8.8138888888888878E-2"/>
                    </c:manualLayout>
                  </c15:layout>
                  <c15:dlblFieldTable/>
                  <c15:showDataLabelsRange val="1"/>
                </c:ext>
                <c:ext xmlns:c16="http://schemas.microsoft.com/office/drawing/2014/chart" uri="{C3380CC4-5D6E-409C-BE32-E72D297353CC}">
                  <c16:uniqueId val="{00000009-7F5D-4353-AE86-63A46709A9A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bg1">
                          <a:lumMod val="75000"/>
                        </a:schemeClr>
                      </a:solidFill>
                      <a:round/>
                    </a:ln>
                    <a:effectLst/>
                  </c:spPr>
                </c15:leaderLines>
              </c:ext>
            </c:extLst>
          </c:dLbls>
          <c:xVal>
            <c:numRef>
              <c:f>Sheet1!$A$2:$A$9</c:f>
              <c:numCache>
                <c:formatCode>0%</c:formatCode>
                <c:ptCount val="8"/>
                <c:pt idx="0">
                  <c:v>0.42299999999999999</c:v>
                </c:pt>
                <c:pt idx="1">
                  <c:v>0.29499999999999998</c:v>
                </c:pt>
                <c:pt idx="2">
                  <c:v>0.34699999999999998</c:v>
                </c:pt>
                <c:pt idx="3">
                  <c:v>0.28899999999999998</c:v>
                </c:pt>
                <c:pt idx="4">
                  <c:v>0.27900000000000003</c:v>
                </c:pt>
                <c:pt idx="5">
                  <c:v>0.34499999999999997</c:v>
                </c:pt>
                <c:pt idx="6">
                  <c:v>0.26100000000000001</c:v>
                </c:pt>
                <c:pt idx="7">
                  <c:v>0.24399999999999999</c:v>
                </c:pt>
              </c:numCache>
            </c:numRef>
          </c:xVal>
          <c:yVal>
            <c:numRef>
              <c:f>Sheet1!$B$2:$B$9</c:f>
              <c:numCache>
                <c:formatCode>0%</c:formatCode>
                <c:ptCount val="8"/>
                <c:pt idx="0">
                  <c:v>0.495</c:v>
                </c:pt>
                <c:pt idx="1">
                  <c:v>0.57599999999999996</c:v>
                </c:pt>
                <c:pt idx="2">
                  <c:v>0.63</c:v>
                </c:pt>
                <c:pt idx="3">
                  <c:v>0.54300000000000004</c:v>
                </c:pt>
                <c:pt idx="4">
                  <c:v>0.67400000000000004</c:v>
                </c:pt>
                <c:pt idx="5">
                  <c:v>0.66600000000000004</c:v>
                </c:pt>
                <c:pt idx="6">
                  <c:v>0.70199999999999996</c:v>
                </c:pt>
                <c:pt idx="7">
                  <c:v>0.67600000000000005</c:v>
                </c:pt>
              </c:numCache>
            </c:numRef>
          </c:yVal>
          <c:smooth val="0"/>
          <c:extLst>
            <c:ext xmlns:c15="http://schemas.microsoft.com/office/drawing/2012/chart" uri="{02D57815-91ED-43cb-92C2-25804820EDAC}">
              <c15:datalabelsRange>
                <c15:f>Sheet1!$C$2:$C$11</c15:f>
                <c15:dlblRangeCache>
                  <c:ptCount val="10"/>
                  <c:pt idx="0">
                    <c:v>Child-specific accounts</c:v>
                  </c:pt>
                  <c:pt idx="1">
                    <c:v>Parental device-level controls</c:v>
                  </c:pt>
                  <c:pt idx="2">
                    <c:v>Safe search features</c:v>
                  </c:pt>
                  <c:pt idx="3">
                    <c:v>Parental controls on apps/services</c:v>
                  </c:pt>
                  <c:pt idx="4">
                    <c:v>Content filtering</c:v>
                  </c:pt>
                  <c:pt idx="5">
                    <c:v>Limits to online spending</c:v>
                  </c:pt>
                  <c:pt idx="6">
                    <c:v>Message filtering </c:v>
                  </c:pt>
                  <c:pt idx="7">
                    <c:v>Reviewing friend, follow requests</c:v>
                  </c:pt>
                  <c:pt idx="9">
                    <c:v>avg</c:v>
                  </c:pt>
                </c15:dlblRangeCache>
              </c15:datalabelsRange>
            </c:ext>
            <c:ext xmlns:c16="http://schemas.microsoft.com/office/drawing/2014/chart" uri="{C3380CC4-5D6E-409C-BE32-E72D297353CC}">
              <c16:uniqueId val="{0000000A-7F5D-4353-AE86-63A46709A9A7}"/>
            </c:ext>
          </c:extLst>
        </c:ser>
        <c:dLbls>
          <c:showLegendKey val="0"/>
          <c:showVal val="0"/>
          <c:showCatName val="0"/>
          <c:showSerName val="0"/>
          <c:showPercent val="0"/>
          <c:showBubbleSize val="0"/>
        </c:dLbls>
        <c:axId val="254213519"/>
        <c:axId val="254224751"/>
      </c:scatterChart>
      <c:valAx>
        <c:axId val="254213519"/>
        <c:scaling>
          <c:orientation val="minMax"/>
          <c:max val="1"/>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a:solidFill>
                      <a:schemeClr val="tx1"/>
                    </a:solidFill>
                    <a:latin typeface="+mj-lt"/>
                  </a:rPr>
                  <a:t>Used tool</a:t>
                </a:r>
              </a:p>
            </c:rich>
          </c:tx>
          <c:layout>
            <c:manualLayout>
              <c:xMode val="edge"/>
              <c:yMode val="edge"/>
              <c:x val="0.49664754523165761"/>
              <c:y val="0.913931875023156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224751"/>
        <c:crosses val="autoZero"/>
        <c:crossBetween val="midCat"/>
      </c:valAx>
      <c:valAx>
        <c:axId val="254224751"/>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a:solidFill>
                      <a:schemeClr val="tx1"/>
                    </a:solidFill>
                    <a:latin typeface="+mj-lt"/>
                  </a:rPr>
                  <a:t>% Agree completely or a lot </a:t>
                </a:r>
              </a:p>
              <a:p>
                <a:pPr>
                  <a:defRPr sz="1400">
                    <a:solidFill>
                      <a:schemeClr val="tx1"/>
                    </a:solidFill>
                    <a:latin typeface="+mj-lt"/>
                  </a:defRPr>
                </a:pPr>
                <a:r>
                  <a:rPr lang="en-US" sz="1400">
                    <a:solidFill>
                      <a:schemeClr val="tx1"/>
                    </a:solidFill>
                    <a:latin typeface="+mj-lt"/>
                  </a:rPr>
                  <a:t>Tool was effective</a:t>
                </a:r>
              </a:p>
            </c:rich>
          </c:tx>
          <c:layout>
            <c:manualLayout>
              <c:xMode val="edge"/>
              <c:yMode val="edge"/>
              <c:x val="0"/>
              <c:y val="0.1434421312125831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213519"/>
        <c:crosses val="autoZero"/>
        <c:crossBetween val="midCat"/>
      </c:valAx>
      <c:spPr>
        <a:noFill/>
        <a:ln w="6350">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r>
              <a:rPr lang="en-US" sz="1400">
                <a:solidFill>
                  <a:schemeClr val="tx1"/>
                </a:solidFill>
                <a:latin typeface="+mj-lt"/>
              </a:rPr>
              <a:t>Parents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endParaRPr lang="en-US"/>
        </a:p>
      </c:txPr>
    </c:title>
    <c:autoTitleDeleted val="0"/>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15.400000000000006</c:v>
                </c:pt>
                <c:pt idx="1">
                  <c:v>15.200000000000003</c:v>
                </c:pt>
                <c:pt idx="2">
                  <c:v>12</c:v>
                </c:pt>
                <c:pt idx="3">
                  <c:v>11.699999999999989</c:v>
                </c:pt>
                <c:pt idx="4">
                  <c:v>12.900000000000006</c:v>
                </c:pt>
                <c:pt idx="5">
                  <c:v>10.599999999999994</c:v>
                </c:pt>
                <c:pt idx="6">
                  <c:v>8.2000000000000028</c:v>
                </c:pt>
                <c:pt idx="7">
                  <c:v>9.6000000000000085</c:v>
                </c:pt>
              </c:numCache>
            </c:numRef>
          </c:val>
          <c:extLst>
            <c:ext xmlns:c16="http://schemas.microsoft.com/office/drawing/2014/chart" uri="{C3380CC4-5D6E-409C-BE32-E72D297353CC}">
              <c16:uniqueId val="{0000000B-BD25-4881-A2D5-C6873CC3576F}"/>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26.400000000000002</c:v>
                </c:pt>
                <c:pt idx="1">
                  <c:v>26.3</c:v>
                </c:pt>
                <c:pt idx="2">
                  <c:v>27.500000000000004</c:v>
                </c:pt>
                <c:pt idx="3">
                  <c:v>27.800000000000004</c:v>
                </c:pt>
                <c:pt idx="4">
                  <c:v>26.700000000000003</c:v>
                </c:pt>
                <c:pt idx="5">
                  <c:v>28.200000000000003</c:v>
                </c:pt>
                <c:pt idx="6">
                  <c:v>23.599999999999998</c:v>
                </c:pt>
                <c:pt idx="7">
                  <c:v>23.599999999999998</c:v>
                </c:pt>
              </c:numCache>
            </c:numRef>
          </c:val>
          <c:extLst>
            <c:ext xmlns:c16="http://schemas.microsoft.com/office/drawing/2014/chart" uri="{C3380CC4-5D6E-409C-BE32-E72D297353CC}">
              <c16:uniqueId val="{0000000A-BD25-4881-A2D5-C6873CC3576F}"/>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58.199999999999996</c:v>
                </c:pt>
                <c:pt idx="1">
                  <c:v>58.5</c:v>
                </c:pt>
                <c:pt idx="2">
                  <c:v>60.5</c:v>
                </c:pt>
                <c:pt idx="3">
                  <c:v>60.5</c:v>
                </c:pt>
                <c:pt idx="4">
                  <c:v>60.4</c:v>
                </c:pt>
                <c:pt idx="5">
                  <c:v>61.199999999999996</c:v>
                </c:pt>
                <c:pt idx="6">
                  <c:v>68.2</c:v>
                </c:pt>
                <c:pt idx="7">
                  <c:v>66.8</c:v>
                </c:pt>
              </c:numCache>
            </c:numRef>
          </c:val>
          <c:extLst>
            <c:ext xmlns:c16="http://schemas.microsoft.com/office/drawing/2014/chart" uri="{C3380CC4-5D6E-409C-BE32-E72D297353CC}">
              <c16:uniqueId val="{00000000-BD25-4881-A2D5-C6873CC3576F}"/>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0"/>
        <c:axPos val="l"/>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kern="1200" spc="0" baseline="0">
                <a:solidFill>
                  <a:schemeClr val="tx1"/>
                </a:solidFill>
                <a:latin typeface="+mj-lt"/>
                <a:ea typeface="+mn-ea"/>
                <a:cs typeface="+mn-cs"/>
              </a:rPr>
              <a:t>Risk incidence by Segment</a:t>
            </a:r>
          </a:p>
        </c:rich>
      </c:tx>
      <c:layout>
        <c:manualLayout>
          <c:xMode val="edge"/>
          <c:yMode val="edge"/>
          <c:x val="0.26366401814764634"/>
          <c:y val="4.08496732026143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 13-17</c:v>
                </c:pt>
                <c:pt idx="1">
                  <c:v>Parents of 13-17</c:v>
                </c:pt>
                <c:pt idx="2">
                  <c:v>Parents of 6-12</c:v>
                </c:pt>
                <c:pt idx="3">
                  <c:v>Other Adults</c:v>
                </c:pt>
              </c:strCache>
            </c:strRef>
          </c:cat>
          <c:val>
            <c:numRef>
              <c:f>Sheet1!$B$2:$B$5</c:f>
              <c:numCache>
                <c:formatCode>0%</c:formatCode>
                <c:ptCount val="4"/>
                <c:pt idx="0">
                  <c:v>0.73799999999999999</c:v>
                </c:pt>
                <c:pt idx="1">
                  <c:v>0.62</c:v>
                </c:pt>
                <c:pt idx="2">
                  <c:v>0.61899999999999999</c:v>
                </c:pt>
                <c:pt idx="3">
                  <c:v>0.66400000000000003</c:v>
                </c:pt>
              </c:numCache>
            </c:numRef>
          </c:val>
          <c:extLst>
            <c:ext xmlns:c16="http://schemas.microsoft.com/office/drawing/2014/chart" uri="{C3380CC4-5D6E-409C-BE32-E72D297353CC}">
              <c16:uniqueId val="{00000000-E65A-4215-B834-053230779580}"/>
            </c:ext>
          </c:extLst>
        </c:ser>
        <c:dLbls>
          <c:dLblPos val="outEnd"/>
          <c:showLegendKey val="0"/>
          <c:showVal val="1"/>
          <c:showCatName val="0"/>
          <c:showSerName val="0"/>
          <c:showPercent val="0"/>
          <c:showBubbleSize val="0"/>
        </c:dLbls>
        <c:gapWidth val="100"/>
        <c:overlap val="-27"/>
        <c:axId val="1221099632"/>
        <c:axId val="1221106288"/>
      </c:barChart>
      <c:catAx>
        <c:axId val="1221099632"/>
        <c:scaling>
          <c:orientation val="minMax"/>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solidFill>
                <a:latin typeface="+mn-lt"/>
                <a:ea typeface="+mn-ea"/>
                <a:cs typeface="+mn-cs"/>
              </a:defRPr>
            </a:pPr>
            <a:endParaRPr lang="en-US"/>
          </a:p>
        </c:txPr>
        <c:crossAx val="1221106288"/>
        <c:crosses val="autoZero"/>
        <c:auto val="1"/>
        <c:lblAlgn val="ctr"/>
        <c:lblOffset val="100"/>
        <c:noMultiLvlLbl val="0"/>
      </c:catAx>
      <c:valAx>
        <c:axId val="1221106288"/>
        <c:scaling>
          <c:orientation val="minMax"/>
        </c:scaling>
        <c:delete val="1"/>
        <c:axPos val="l"/>
        <c:numFmt formatCode="0%" sourceLinked="1"/>
        <c:majorTickMark val="none"/>
        <c:minorTickMark val="none"/>
        <c:tickLblPos val="nextTo"/>
        <c:crossAx val="122109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r>
              <a:rPr lang="en-US" sz="1400">
                <a:solidFill>
                  <a:schemeClr val="tx1"/>
                </a:solidFill>
                <a:latin typeface="+mj-lt"/>
              </a:rPr>
              <a:t>Teens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j-lt"/>
              <a:ea typeface="+mn-ea"/>
              <a:cs typeface="+mn-cs"/>
            </a:defRPr>
          </a:pPr>
          <a:endParaRPr lang="en-US"/>
        </a:p>
      </c:txPr>
    </c:title>
    <c:autoTitleDeleted val="0"/>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20.799999999999997</c:v>
                </c:pt>
                <c:pt idx="1">
                  <c:v>19.699999999999989</c:v>
                </c:pt>
                <c:pt idx="2">
                  <c:v>16.600000000000009</c:v>
                </c:pt>
                <c:pt idx="3">
                  <c:v>15.5</c:v>
                </c:pt>
                <c:pt idx="4">
                  <c:v>18.299999999999997</c:v>
                </c:pt>
                <c:pt idx="5">
                  <c:v>14.800000000000011</c:v>
                </c:pt>
                <c:pt idx="6">
                  <c:v>11.200000000000003</c:v>
                </c:pt>
                <c:pt idx="7">
                  <c:v>11.400000000000006</c:v>
                </c:pt>
              </c:numCache>
            </c:numRef>
          </c:val>
          <c:extLst>
            <c:ext xmlns:c16="http://schemas.microsoft.com/office/drawing/2014/chart" uri="{C3380CC4-5D6E-409C-BE32-E72D297353CC}">
              <c16:uniqueId val="{00000000-D42B-40D2-B4AE-C626EF255CCE}"/>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27.1</c:v>
                </c:pt>
                <c:pt idx="1">
                  <c:v>27.6</c:v>
                </c:pt>
                <c:pt idx="2">
                  <c:v>28.099999999999991</c:v>
                </c:pt>
                <c:pt idx="3">
                  <c:v>29.599999999999994</c:v>
                </c:pt>
                <c:pt idx="4">
                  <c:v>26.6</c:v>
                </c:pt>
                <c:pt idx="5">
                  <c:v>28.300000000000004</c:v>
                </c:pt>
                <c:pt idx="6">
                  <c:v>26.400000000000002</c:v>
                </c:pt>
                <c:pt idx="7">
                  <c:v>25.3</c:v>
                </c:pt>
              </c:numCache>
            </c:numRef>
          </c:val>
          <c:extLst>
            <c:ext xmlns:c16="http://schemas.microsoft.com/office/drawing/2014/chart" uri="{C3380CC4-5D6E-409C-BE32-E72D297353CC}">
              <c16:uniqueId val="{00000001-D42B-40D2-B4AE-C626EF255CCE}"/>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52.1</c:v>
                </c:pt>
                <c:pt idx="1">
                  <c:v>52.7</c:v>
                </c:pt>
                <c:pt idx="2">
                  <c:v>55.300000000000004</c:v>
                </c:pt>
                <c:pt idx="3">
                  <c:v>54.900000000000006</c:v>
                </c:pt>
                <c:pt idx="4">
                  <c:v>55.1</c:v>
                </c:pt>
                <c:pt idx="5">
                  <c:v>56.899999999999991</c:v>
                </c:pt>
                <c:pt idx="6">
                  <c:v>62.4</c:v>
                </c:pt>
                <c:pt idx="7">
                  <c:v>63.3</c:v>
                </c:pt>
              </c:numCache>
            </c:numRef>
          </c:val>
          <c:extLst>
            <c:ext xmlns:c16="http://schemas.microsoft.com/office/drawing/2014/chart" uri="{C3380CC4-5D6E-409C-BE32-E72D297353CC}">
              <c16:uniqueId val="{00000002-D42B-40D2-B4AE-C626EF255CCE}"/>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0"/>
        <c:axPos val="l"/>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solidFill>
            <a:schemeClr val="bg1"/>
          </a:solidFill>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j-lt"/>
                <a:ea typeface="+mn-ea"/>
                <a:cs typeface="+mn-cs"/>
              </a:defRPr>
            </a:pPr>
            <a:r>
              <a:rPr lang="en-US" sz="1400">
                <a:solidFill>
                  <a:schemeClr val="tx1"/>
                </a:solidFill>
                <a:latin typeface="+mj-lt"/>
              </a:rPr>
              <a:t>Other Adults (Non-Parents)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j-lt"/>
              <a:ea typeface="+mn-ea"/>
              <a:cs typeface="+mn-cs"/>
            </a:defRPr>
          </a:pPr>
          <a:endParaRPr lang="en-US"/>
        </a:p>
      </c:txPr>
    </c:title>
    <c:autoTitleDeleted val="0"/>
    <c:plotArea>
      <c:layout/>
      <c:barChart>
        <c:barDir val="bar"/>
        <c:grouping val="stacked"/>
        <c:varyColors val="0"/>
        <c:ser>
          <c:idx val="2"/>
          <c:order val="0"/>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22.5</c:v>
                </c:pt>
                <c:pt idx="1">
                  <c:v>18.700000000000003</c:v>
                </c:pt>
                <c:pt idx="2">
                  <c:v>18</c:v>
                </c:pt>
                <c:pt idx="3">
                  <c:v>15</c:v>
                </c:pt>
                <c:pt idx="4">
                  <c:v>19.599999999999994</c:v>
                </c:pt>
                <c:pt idx="5">
                  <c:v>13.700000000000003</c:v>
                </c:pt>
                <c:pt idx="6">
                  <c:v>11.299999999999997</c:v>
                </c:pt>
                <c:pt idx="7">
                  <c:v>11.400000000000006</c:v>
                </c:pt>
              </c:numCache>
            </c:numRef>
          </c:val>
          <c:extLst>
            <c:ext xmlns:c16="http://schemas.microsoft.com/office/drawing/2014/chart" uri="{C3380CC4-5D6E-409C-BE32-E72D297353CC}">
              <c16:uniqueId val="{00000000-C299-4086-BAF1-9B7E93866BF8}"/>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28.500000000000004</c:v>
                </c:pt>
                <c:pt idx="1">
                  <c:v>29.699999999999992</c:v>
                </c:pt>
                <c:pt idx="2">
                  <c:v>32.299999999999997</c:v>
                </c:pt>
                <c:pt idx="3">
                  <c:v>31.799999999999994</c:v>
                </c:pt>
                <c:pt idx="4">
                  <c:v>29.200000000000003</c:v>
                </c:pt>
                <c:pt idx="5">
                  <c:v>32.299999999999997</c:v>
                </c:pt>
                <c:pt idx="6">
                  <c:v>29.300000000000004</c:v>
                </c:pt>
                <c:pt idx="7">
                  <c:v>27.6</c:v>
                </c:pt>
              </c:numCache>
            </c:numRef>
          </c:val>
          <c:extLst>
            <c:ext xmlns:c16="http://schemas.microsoft.com/office/drawing/2014/chart" uri="{C3380CC4-5D6E-409C-BE32-E72D297353CC}">
              <c16:uniqueId val="{00000001-C299-4086-BAF1-9B7E93866BF8}"/>
            </c:ext>
          </c:extLst>
        </c:ser>
        <c:ser>
          <c:idx val="0"/>
          <c:order val="2"/>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49</c:v>
                </c:pt>
                <c:pt idx="1">
                  <c:v>51.6</c:v>
                </c:pt>
                <c:pt idx="2">
                  <c:v>49.7</c:v>
                </c:pt>
                <c:pt idx="3">
                  <c:v>53.2</c:v>
                </c:pt>
                <c:pt idx="4">
                  <c:v>51.2</c:v>
                </c:pt>
                <c:pt idx="5">
                  <c:v>54</c:v>
                </c:pt>
                <c:pt idx="6">
                  <c:v>59.4</c:v>
                </c:pt>
                <c:pt idx="7">
                  <c:v>61</c:v>
                </c:pt>
              </c:numCache>
            </c:numRef>
          </c:val>
          <c:extLst>
            <c:ext xmlns:c16="http://schemas.microsoft.com/office/drawing/2014/chart" uri="{C3380CC4-5D6E-409C-BE32-E72D297353CC}">
              <c16:uniqueId val="{00000002-C299-4086-BAF1-9B7E93866BF8}"/>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0"/>
        <c:axPos val="l"/>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t"/>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solidFill>
            <a:schemeClr val="bg1"/>
          </a:solidFill>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1110734703995E-2"/>
          <c:y val="0.15489680406723441"/>
          <c:w val="0.93164916060071767"/>
          <c:h val="0.70485952955371101"/>
        </c:manualLayout>
      </c:layout>
      <c:barChart>
        <c:barDir val="col"/>
        <c:grouping val="stacked"/>
        <c:varyColors val="0"/>
        <c:ser>
          <c:idx val="0"/>
          <c:order val="0"/>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55.000000000000007</c:v>
                </c:pt>
                <c:pt idx="1">
                  <c:v>57.3</c:v>
                </c:pt>
                <c:pt idx="2">
                  <c:v>58.699999999999996</c:v>
                </c:pt>
                <c:pt idx="3">
                  <c:v>58.199999999999996</c:v>
                </c:pt>
                <c:pt idx="4">
                  <c:v>58.9</c:v>
                </c:pt>
                <c:pt idx="5">
                  <c:v>59.9</c:v>
                </c:pt>
                <c:pt idx="6">
                  <c:v>66.8</c:v>
                </c:pt>
                <c:pt idx="7">
                  <c:v>66.7</c:v>
                </c:pt>
              </c:numCache>
            </c:numRef>
          </c:val>
          <c:extLst>
            <c:ext xmlns:c16="http://schemas.microsoft.com/office/drawing/2014/chart" uri="{C3380CC4-5D6E-409C-BE32-E72D297353CC}">
              <c16:uniqueId val="{00000000-BD25-4881-A2D5-C6873CC3576F}"/>
            </c:ext>
          </c:extLst>
        </c:ser>
        <c:ser>
          <c:idx val="1"/>
          <c:order val="1"/>
          <c:tx>
            <c:strRef>
              <c:f>Sheet1!$C$1</c:f>
              <c:strCache>
                <c:ptCount val="1"/>
                <c:pt idx="0">
                  <c:v>4</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26.400000000000002</c:v>
                </c:pt>
                <c:pt idx="1">
                  <c:v>27.1</c:v>
                </c:pt>
                <c:pt idx="2">
                  <c:v>27.500000000000004</c:v>
                </c:pt>
                <c:pt idx="3">
                  <c:v>29.300000000000004</c:v>
                </c:pt>
                <c:pt idx="4">
                  <c:v>25.8</c:v>
                </c:pt>
                <c:pt idx="5">
                  <c:v>28.500000000000004</c:v>
                </c:pt>
                <c:pt idx="6">
                  <c:v>24.5</c:v>
                </c:pt>
                <c:pt idx="7">
                  <c:v>23.799999999999997</c:v>
                </c:pt>
              </c:numCache>
            </c:numRef>
          </c:val>
          <c:extLst>
            <c:ext xmlns:c16="http://schemas.microsoft.com/office/drawing/2014/chart" uri="{C3380CC4-5D6E-409C-BE32-E72D297353CC}">
              <c16:uniqueId val="{0000000A-BD25-4881-A2D5-C6873CC3576F}"/>
            </c:ext>
          </c:extLst>
        </c:ser>
        <c:ser>
          <c:idx val="2"/>
          <c:order val="2"/>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18.599999999999994</c:v>
                </c:pt>
                <c:pt idx="1">
                  <c:v>15.599999999999994</c:v>
                </c:pt>
                <c:pt idx="2">
                  <c:v>13.799999999999997</c:v>
                </c:pt>
                <c:pt idx="3">
                  <c:v>12.5</c:v>
                </c:pt>
                <c:pt idx="4">
                  <c:v>15.299999999999997</c:v>
                </c:pt>
                <c:pt idx="5">
                  <c:v>11.599999999999994</c:v>
                </c:pt>
                <c:pt idx="6">
                  <c:v>8.7000000000000028</c:v>
                </c:pt>
                <c:pt idx="7">
                  <c:v>9.5</c:v>
                </c:pt>
              </c:numCache>
            </c:numRef>
          </c:val>
          <c:extLst>
            <c:ext xmlns:c16="http://schemas.microsoft.com/office/drawing/2014/chart" uri="{C3380CC4-5D6E-409C-BE32-E72D297353CC}">
              <c16:uniqueId val="{0000000B-BD25-4881-A2D5-C6873CC3576F}"/>
            </c:ext>
          </c:extLst>
        </c:ser>
        <c:dLbls>
          <c:showLegendKey val="0"/>
          <c:showVal val="1"/>
          <c:showCatName val="0"/>
          <c:showSerName val="0"/>
          <c:showPercent val="0"/>
          <c:showBubbleSize val="0"/>
        </c:dLbls>
        <c:gapWidth val="100"/>
        <c:overlap val="100"/>
        <c:axId val="446848448"/>
        <c:axId val="446830560"/>
      </c:barChart>
      <c:catAx>
        <c:axId val="446848448"/>
        <c:scaling>
          <c:orientation val="maxMin"/>
        </c:scaling>
        <c:delete val="0"/>
        <c:axPos val="b"/>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r"/>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37684808485242E-2"/>
          <c:y val="0.15226428599740263"/>
          <c:w val="0.92883262293041435"/>
          <c:h val="0.71075212346030181"/>
        </c:manualLayout>
      </c:layout>
      <c:barChart>
        <c:barDir val="col"/>
        <c:grouping val="stacked"/>
        <c:varyColors val="0"/>
        <c:ser>
          <c:idx val="0"/>
          <c:order val="0"/>
          <c:tx>
            <c:strRef>
              <c:f>Sheet1!$B$1</c:f>
              <c:strCache>
                <c:ptCount val="1"/>
                <c:pt idx="0">
                  <c:v>5 to 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Sheet1!$B$2:$B$9</c:f>
              <c:numCache>
                <c:formatCode>0</c:formatCode>
                <c:ptCount val="8"/>
                <c:pt idx="0">
                  <c:v>49.2</c:v>
                </c:pt>
                <c:pt idx="1">
                  <c:v>50.6</c:v>
                </c:pt>
                <c:pt idx="2">
                  <c:v>51.6</c:v>
                </c:pt>
                <c:pt idx="3">
                  <c:v>52.400000000000006</c:v>
                </c:pt>
                <c:pt idx="4">
                  <c:v>50.1</c:v>
                </c:pt>
                <c:pt idx="5">
                  <c:v>53.400000000000006</c:v>
                </c:pt>
                <c:pt idx="6">
                  <c:v>58.9</c:v>
                </c:pt>
                <c:pt idx="7">
                  <c:v>59.4</c:v>
                </c:pt>
              </c:numCache>
            </c:numRef>
          </c:val>
          <c:extLst>
            <c:ext xmlns:c16="http://schemas.microsoft.com/office/drawing/2014/chart" uri="{C3380CC4-5D6E-409C-BE32-E72D297353CC}">
              <c16:uniqueId val="{00000002-D42B-40D2-B4AE-C626EF255CCE}"/>
            </c:ext>
          </c:extLst>
        </c:ser>
        <c:ser>
          <c:idx val="1"/>
          <c:order val="1"/>
          <c:tx>
            <c:strRef>
              <c:f>Sheet1!$C$1</c:f>
              <c:strCache>
                <c:ptCount val="1"/>
                <c:pt idx="0">
                  <c:v>4</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Sheet1!$C$2:$C$9</c:f>
              <c:numCache>
                <c:formatCode>0</c:formatCode>
                <c:ptCount val="8"/>
                <c:pt idx="0">
                  <c:v>29.300000000000004</c:v>
                </c:pt>
                <c:pt idx="1">
                  <c:v>29.899999999999991</c:v>
                </c:pt>
                <c:pt idx="2">
                  <c:v>32.099999999999994</c:v>
                </c:pt>
                <c:pt idx="3">
                  <c:v>31.999999999999996</c:v>
                </c:pt>
                <c:pt idx="4">
                  <c:v>30.800000000000004</c:v>
                </c:pt>
                <c:pt idx="5">
                  <c:v>32.999999999999993</c:v>
                </c:pt>
                <c:pt idx="6">
                  <c:v>29.500000000000004</c:v>
                </c:pt>
                <c:pt idx="7">
                  <c:v>28.6</c:v>
                </c:pt>
              </c:numCache>
            </c:numRef>
          </c:val>
          <c:extLst>
            <c:ext xmlns:c16="http://schemas.microsoft.com/office/drawing/2014/chart" uri="{C3380CC4-5D6E-409C-BE32-E72D297353CC}">
              <c16:uniqueId val="{00000001-D42B-40D2-B4AE-C626EF255CCE}"/>
            </c:ext>
          </c:extLst>
        </c:ser>
        <c:ser>
          <c:idx val="2"/>
          <c:order val="2"/>
          <c:tx>
            <c:strRef>
              <c:f>Sheet1!$D$1</c:f>
              <c:strCache>
                <c:ptCount val="1"/>
                <c:pt idx="0">
                  <c:v>1 to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
Storage</c:v>
                </c:pt>
                <c:pt idx="1">
                  <c:v>Email</c:v>
                </c:pt>
                <c:pt idx="2">
                  <c:v>Gaming</c:v>
                </c:pt>
                <c:pt idx="3">
                  <c:v>Marketplace</c:v>
                </c:pt>
                <c:pt idx="4">
                  <c:v>Messaging</c:v>
                </c:pt>
                <c:pt idx="5">
                  <c:v>App 
stores</c:v>
                </c:pt>
                <c:pt idx="6">
                  <c:v>Video 
sharing</c:v>
                </c:pt>
                <c:pt idx="7">
                  <c:v>Social 
media</c:v>
                </c:pt>
              </c:strCache>
            </c:strRef>
          </c:cat>
          <c:val>
            <c:numRef>
              <c:f>Sheet1!$D$2:$D$9</c:f>
              <c:numCache>
                <c:formatCode>0</c:formatCode>
                <c:ptCount val="8"/>
                <c:pt idx="0">
                  <c:v>21.5</c:v>
                </c:pt>
                <c:pt idx="1">
                  <c:v>19.5</c:v>
                </c:pt>
                <c:pt idx="2">
                  <c:v>16.300000000000011</c:v>
                </c:pt>
                <c:pt idx="3">
                  <c:v>15.599999999999994</c:v>
                </c:pt>
                <c:pt idx="4">
                  <c:v>19.099999999999994</c:v>
                </c:pt>
                <c:pt idx="5">
                  <c:v>13.599999999999994</c:v>
                </c:pt>
                <c:pt idx="6">
                  <c:v>11.599999999999994</c:v>
                </c:pt>
                <c:pt idx="7">
                  <c:v>12</c:v>
                </c:pt>
              </c:numCache>
            </c:numRef>
          </c:val>
          <c:extLst>
            <c:ext xmlns:c16="http://schemas.microsoft.com/office/drawing/2014/chart" uri="{C3380CC4-5D6E-409C-BE32-E72D297353CC}">
              <c16:uniqueId val="{00000000-D42B-40D2-B4AE-C626EF255CCE}"/>
            </c:ext>
          </c:extLst>
        </c:ser>
        <c:dLbls>
          <c:showLegendKey val="0"/>
          <c:showVal val="1"/>
          <c:showCatName val="0"/>
          <c:showSerName val="0"/>
          <c:showPercent val="0"/>
          <c:showBubbleSize val="0"/>
        </c:dLbls>
        <c:gapWidth val="100"/>
        <c:overlap val="100"/>
        <c:axId val="446848448"/>
        <c:axId val="446830560"/>
      </c:barChart>
      <c:catAx>
        <c:axId val="446848448"/>
        <c:scaling>
          <c:orientation val="minMax"/>
        </c:scaling>
        <c:delete val="0"/>
        <c:axPos val="b"/>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46830560"/>
        <c:crosses val="autoZero"/>
        <c:auto val="1"/>
        <c:lblAlgn val="ctr"/>
        <c:lblOffset val="100"/>
        <c:noMultiLvlLbl val="0"/>
      </c:catAx>
      <c:valAx>
        <c:axId val="446830560"/>
        <c:scaling>
          <c:orientation val="minMax"/>
          <c:max val="100"/>
        </c:scaling>
        <c:delete val="1"/>
        <c:axPos val="l"/>
        <c:numFmt formatCode="0" sourceLinked="1"/>
        <c:majorTickMark val="out"/>
        <c:minorTickMark val="none"/>
        <c:tickLblPos val="nextTo"/>
        <c:crossAx val="4468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85024154589372E-2"/>
          <c:y val="3.2105067452815661E-2"/>
          <c:w val="0.97342995169082125"/>
          <c:h val="0.94389978438815847"/>
        </c:manualLayout>
      </c:layout>
      <c:scatterChart>
        <c:scatterStyle val="lineMarker"/>
        <c:varyColors val="0"/>
        <c:ser>
          <c:idx val="0"/>
          <c:order val="0"/>
          <c:tx>
            <c:strRef>
              <c:f>Sheet1!$C$1</c:f>
              <c:strCache>
                <c:ptCount val="1"/>
                <c:pt idx="0">
                  <c:v>Parents of 13-17</c:v>
                </c:pt>
              </c:strCache>
            </c:strRef>
          </c:tx>
          <c:spPr>
            <a:ln w="25400" cap="rnd">
              <a:noFill/>
              <a:round/>
            </a:ln>
            <a:effectLst/>
          </c:spPr>
          <c:marker>
            <c:symbol val="circle"/>
            <c:size val="14"/>
            <c:spPr>
              <a:solidFill>
                <a:schemeClr val="accent1"/>
              </a:solidFill>
              <a:ln w="9525">
                <a:solidFill>
                  <a:schemeClr val="accent1"/>
                </a:solidFill>
              </a:ln>
              <a:effectLst/>
            </c:spPr>
          </c:marker>
          <c:dLbls>
            <c:dLbl>
              <c:idx val="0"/>
              <c:tx>
                <c:rich>
                  <a:bodyPr/>
                  <a:lstStyle/>
                  <a:p>
                    <a:fld id="{0225B787-C1E3-4E23-A100-4B404C90CFE4}" type="CELLRANGE">
                      <a:rPr lang="en-US"/>
                      <a:pPr/>
                      <a:t>[CELLRANGE]</a:t>
                    </a:fld>
                    <a:r>
                      <a:rPr lang="en-US" baseline="0"/>
                      <a:t>, </a:t>
                    </a:r>
                    <a:fld id="{579B0631-8BA9-41DC-9ED7-17FBD14E1A0D}"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CC-4E14-AD68-24D3842A46DB}"/>
                </c:ext>
              </c:extLst>
            </c:dLbl>
            <c:dLbl>
              <c:idx val="1"/>
              <c:tx>
                <c:rich>
                  <a:bodyPr/>
                  <a:lstStyle/>
                  <a:p>
                    <a:fld id="{00DD7C04-24D2-469D-8F2D-60DA073753C7}" type="CELLRANGE">
                      <a:rPr lang="en-US"/>
                      <a:pPr/>
                      <a:t>[CELLRANGE]</a:t>
                    </a:fld>
                    <a:r>
                      <a:rPr lang="en-US" baseline="0"/>
                      <a:t>, </a:t>
                    </a:r>
                    <a:fld id="{CE783BFE-83DE-49C3-94ED-6D76D1F0E0CB}"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CC-4E14-AD68-24D3842A46DB}"/>
                </c:ext>
              </c:extLst>
            </c:dLbl>
            <c:dLbl>
              <c:idx val="2"/>
              <c:tx>
                <c:rich>
                  <a:bodyPr/>
                  <a:lstStyle/>
                  <a:p>
                    <a:fld id="{3BEF7578-7617-478A-B6A6-84C65638105C}" type="CELLRANGE">
                      <a:rPr lang="en-US"/>
                      <a:pPr/>
                      <a:t>[CELLRANGE]</a:t>
                    </a:fld>
                    <a:r>
                      <a:rPr lang="en-US" baseline="0"/>
                      <a:t>, </a:t>
                    </a:r>
                    <a:fld id="{850AFEFC-E393-437A-831A-46A8B324BEE7}"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DCC-4E14-AD68-24D3842A46DB}"/>
                </c:ext>
              </c:extLst>
            </c:dLbl>
            <c:dLbl>
              <c:idx val="3"/>
              <c:tx>
                <c:rich>
                  <a:bodyPr/>
                  <a:lstStyle/>
                  <a:p>
                    <a:fld id="{EDE2A436-5B91-4F8E-B490-686C3DB7159D}" type="CELLRANGE">
                      <a:rPr lang="en-US"/>
                      <a:pPr/>
                      <a:t>[CELLRANGE]</a:t>
                    </a:fld>
                    <a:r>
                      <a:rPr lang="en-US" baseline="0"/>
                      <a:t>, </a:t>
                    </a:r>
                    <a:fld id="{B78D0237-C084-4A20-8DAF-F1A2FD45A1E6}"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DCC-4E14-AD68-24D3842A46DB}"/>
                </c:ext>
              </c:extLst>
            </c:dLbl>
            <c:dLbl>
              <c:idx val="4"/>
              <c:tx>
                <c:rich>
                  <a:bodyPr/>
                  <a:lstStyle/>
                  <a:p>
                    <a:fld id="{E81C0A52-11B4-4144-A531-DCA39107446D}" type="CELLRANGE">
                      <a:rPr lang="en-US"/>
                      <a:pPr/>
                      <a:t>[CELLRANGE]</a:t>
                    </a:fld>
                    <a:r>
                      <a:rPr lang="en-US" baseline="0"/>
                      <a:t>, </a:t>
                    </a:r>
                    <a:fld id="{48D5277D-5677-4799-909D-3AEE5F4B1C6E}"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DCC-4E14-AD68-24D3842A46DB}"/>
                </c:ext>
              </c:extLst>
            </c:dLbl>
            <c:dLbl>
              <c:idx val="5"/>
              <c:tx>
                <c:rich>
                  <a:bodyPr/>
                  <a:lstStyle/>
                  <a:p>
                    <a:fld id="{B21BE70D-F7DE-4D59-8F21-D386AFB67651}" type="CELLRANGE">
                      <a:rPr lang="en-US"/>
                      <a:pPr/>
                      <a:t>[CELLRANGE]</a:t>
                    </a:fld>
                    <a:r>
                      <a:rPr lang="en-US" baseline="0"/>
                      <a:t>, </a:t>
                    </a:r>
                    <a:fld id="{E18D1284-582D-44B9-85EB-71EFED1D59D1}"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DCC-4E14-AD68-24D3842A46DB}"/>
                </c:ext>
              </c:extLst>
            </c:dLbl>
            <c:dLbl>
              <c:idx val="6"/>
              <c:tx>
                <c:rich>
                  <a:bodyPr/>
                  <a:lstStyle/>
                  <a:p>
                    <a:fld id="{8507B7B0-C717-47C2-88E3-F204FC9FE4AC}" type="CELLRANGE">
                      <a:rPr lang="en-US"/>
                      <a:pPr/>
                      <a:t>[CELLRANGE]</a:t>
                    </a:fld>
                    <a:r>
                      <a:rPr lang="en-US" baseline="0"/>
                      <a:t>, </a:t>
                    </a:r>
                    <a:fld id="{AF183B52-C032-4835-9304-8DD787D92269}"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DCC-4E14-AD68-24D3842A46DB}"/>
                </c:ext>
              </c:extLst>
            </c:dLbl>
            <c:dLbl>
              <c:idx val="7"/>
              <c:tx>
                <c:rich>
                  <a:bodyPr/>
                  <a:lstStyle/>
                  <a:p>
                    <a:fld id="{925AC088-81C0-4611-B05A-804C80917491}" type="CELLRANGE">
                      <a:rPr lang="en-US"/>
                      <a:pPr/>
                      <a:t>[CELLRANGE]</a:t>
                    </a:fld>
                    <a:r>
                      <a:rPr lang="en-US" baseline="0"/>
                      <a:t>, </a:t>
                    </a:r>
                    <a:fld id="{71BEA033-14A8-460B-835C-D749A96C4FBB}"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DCC-4E14-AD68-24D3842A46DB}"/>
                </c:ext>
              </c:extLst>
            </c:dLbl>
            <c:dLbl>
              <c:idx val="8"/>
              <c:tx>
                <c:rich>
                  <a:bodyPr/>
                  <a:lstStyle/>
                  <a:p>
                    <a:fld id="{3BC98EBF-F8FD-4E81-9E61-516441AAB57E}" type="CELLRANGE">
                      <a:rPr lang="en-US" baseline="0">
                        <a:solidFill>
                          <a:schemeClr val="tx1"/>
                        </a:solidFill>
                      </a:rPr>
                      <a:pPr/>
                      <a:t>[CELLRANGE]</a:t>
                    </a:fld>
                    <a:r>
                      <a:rPr lang="en-US" baseline="0">
                        <a:solidFill>
                          <a:schemeClr val="tx1"/>
                        </a:solidFill>
                      </a:rPr>
                      <a:t>, </a:t>
                    </a:r>
                    <a:fld id="{6E110DA1-EFFD-4971-ADA3-24604EC25F44}" type="XVALUE">
                      <a:rPr lang="en-US" baseline="0">
                        <a:solidFill>
                          <a:schemeClr val="tx1"/>
                        </a:solidFill>
                      </a:rPr>
                      <a:pPr/>
                      <a:t>[X VALUE]</a:t>
                    </a:fld>
                    <a:endParaRPr lang="en-US" baseline="0">
                      <a:solidFill>
                        <a:schemeClr val="tx1"/>
                      </a:solidFill>
                    </a:endParaRPr>
                  </a:p>
                </c:rich>
              </c:tx>
              <c:dLblPos val="l"/>
              <c:showLegendKey val="0"/>
              <c:showVal val="0"/>
              <c:showCatName val="1"/>
              <c:showSerName val="0"/>
              <c:showPercent val="0"/>
              <c:showBubbleSize val="0"/>
              <c:extLst>
                <c:ext xmlns:c15="http://schemas.microsoft.com/office/drawing/2012/chart" uri="{CE6537A1-D6FC-4f65-9D91-7224C49458BB}">
                  <c15:layout>
                    <c:manualLayout>
                      <c:w val="0.19142302494363811"/>
                      <c:h val="6.482204592649532E-2"/>
                    </c:manualLayout>
                  </c15:layout>
                  <c15:dlblFieldTable/>
                  <c15:showDataLabelsRange val="1"/>
                </c:ext>
                <c:ext xmlns:c16="http://schemas.microsoft.com/office/drawing/2014/chart" uri="{C3380CC4-5D6E-409C-BE32-E72D297353CC}">
                  <c16:uniqueId val="{00000008-3DCC-4E14-AD68-24D3842A46DB}"/>
                </c:ext>
              </c:extLst>
            </c:dLbl>
            <c:dLbl>
              <c:idx val="9"/>
              <c:tx>
                <c:rich>
                  <a:bodyPr/>
                  <a:lstStyle/>
                  <a:p>
                    <a:fld id="{AEE6B281-B707-41C7-876C-AB1E77BD0F53}" type="CELLRANGE">
                      <a:rPr lang="en-US"/>
                      <a:pPr/>
                      <a:t>[CELLRANGE]</a:t>
                    </a:fld>
                    <a:r>
                      <a:rPr lang="en-US" baseline="0"/>
                      <a:t>, </a:t>
                    </a:r>
                    <a:fld id="{3EFA94B3-E392-418B-B7AE-D30EC650658D}"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DCC-4E14-AD68-24D3842A46DB}"/>
                </c:ext>
              </c:extLst>
            </c:dLbl>
            <c:spPr>
              <a:noFill/>
              <a:ln>
                <a:noFill/>
              </a:ln>
              <a:effectLst/>
            </c:spPr>
            <c:txPr>
              <a:bodyPr rot="0" spcFirstLastPara="1" vertOverflow="ellipsis" vert="horz" wrap="square" anchor="ctr" anchorCtr="0"/>
              <a:lstStyle/>
              <a:p>
                <a:pPr algn="r">
                  <a:defRPr sz="800" b="0" i="0" u="none" strike="noStrike" kern="1200" baseline="0">
                    <a:solidFill>
                      <a:schemeClr val="tx1"/>
                    </a:solidFill>
                    <a:latin typeface="+mn-lt"/>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DataLabelsRange val="1"/>
                <c15:showLeaderLines val="0"/>
              </c:ext>
            </c:extLst>
          </c:dLbls>
          <c:xVal>
            <c:numRef>
              <c:f>Sheet1!$C$2:$C$11</c:f>
              <c:numCache>
                <c:formatCode>0%</c:formatCode>
                <c:ptCount val="10"/>
                <c:pt idx="0">
                  <c:v>0.28999999999999998</c:v>
                </c:pt>
                <c:pt idx="1">
                  <c:v>0.11</c:v>
                </c:pt>
                <c:pt idx="2">
                  <c:v>0.45</c:v>
                </c:pt>
                <c:pt idx="3">
                  <c:v>0.11</c:v>
                </c:pt>
                <c:pt idx="4">
                  <c:v>0.11</c:v>
                </c:pt>
                <c:pt idx="5">
                  <c:v>0.17</c:v>
                </c:pt>
                <c:pt idx="6">
                  <c:v>0.25</c:v>
                </c:pt>
                <c:pt idx="7">
                  <c:v>0.1</c:v>
                </c:pt>
                <c:pt idx="8">
                  <c:v>7.0000000000000007E-2</c:v>
                </c:pt>
                <c:pt idx="9">
                  <c:v>0.1</c:v>
                </c:pt>
              </c:numCache>
            </c:numRef>
          </c:xVal>
          <c:yVal>
            <c:numRef>
              <c:f>Sheet1!$D$2:$D$11</c:f>
              <c:numCache>
                <c:formatCode>General</c:formatCode>
                <c:ptCount val="10"/>
                <c:pt idx="0">
                  <c:v>6</c:v>
                </c:pt>
                <c:pt idx="1">
                  <c:v>5.5</c:v>
                </c:pt>
                <c:pt idx="2">
                  <c:v>5</c:v>
                </c:pt>
                <c:pt idx="3">
                  <c:v>4.5</c:v>
                </c:pt>
                <c:pt idx="4">
                  <c:v>4</c:v>
                </c:pt>
                <c:pt idx="5">
                  <c:v>3.5</c:v>
                </c:pt>
                <c:pt idx="6">
                  <c:v>3</c:v>
                </c:pt>
                <c:pt idx="7">
                  <c:v>2.5</c:v>
                </c:pt>
                <c:pt idx="8">
                  <c:v>2</c:v>
                </c:pt>
                <c:pt idx="9">
                  <c:v>1.5</c:v>
                </c:pt>
              </c:numCache>
            </c:numRef>
          </c:yVal>
          <c:smooth val="0"/>
          <c:extLst>
            <c:ext xmlns:c15="http://schemas.microsoft.com/office/drawing/2012/chart" uri="{02D57815-91ED-43cb-92C2-25804820EDAC}">
              <c15:datalabelsRange>
                <c15:f>Sheet1!$A$2:$A$11</c15:f>
                <c15:dlblRangeCache>
                  <c:ptCount val="10"/>
                  <c:pt idx="0">
                    <c:v>Hate speech</c:v>
                  </c:pt>
                  <c:pt idx="1">
                    <c:v>Threats of violence</c:v>
                  </c:pt>
                  <c:pt idx="2">
                    <c:v>Misinformation or disinformation</c:v>
                  </c:pt>
                  <c:pt idx="3">
                    <c:v>Suicide and self-harm content</c:v>
                  </c:pt>
                  <c:pt idx="4">
                    <c:v>Sexual solicitation</c:v>
                  </c:pt>
                  <c:pt idx="5">
                    <c:v>Cyberbullying, harassment, or abuse</c:v>
                  </c:pt>
                  <c:pt idx="6">
                    <c:v>Real-world graphic violence &amp; gore</c:v>
                  </c:pt>
                  <c:pt idx="7">
                    <c:v>Terrorist and violent extremist content</c:v>
                  </c:pt>
                  <c:pt idx="8">
                    <c:v>Child sexual exploitation</c:v>
                  </c:pt>
                  <c:pt idx="9">
                    <c:v>Release of intimate images</c:v>
                  </c:pt>
                </c15:dlblRangeCache>
              </c15:datalabelsRange>
            </c:ext>
            <c:ext xmlns:c16="http://schemas.microsoft.com/office/drawing/2014/chart" uri="{C3380CC4-5D6E-409C-BE32-E72D297353CC}">
              <c16:uniqueId val="{0000000A-3DCC-4E14-AD68-24D3842A46DB}"/>
            </c:ext>
          </c:extLst>
        </c:ser>
        <c:ser>
          <c:idx val="1"/>
          <c:order val="1"/>
          <c:tx>
            <c:strRef>
              <c:f>Sheet1!$B$1</c:f>
              <c:strCache>
                <c:ptCount val="1"/>
                <c:pt idx="0">
                  <c:v>Teens</c:v>
                </c:pt>
              </c:strCache>
            </c:strRef>
          </c:tx>
          <c:spPr>
            <a:ln w="25400" cap="rnd">
              <a:noFill/>
              <a:round/>
            </a:ln>
            <a:effectLst/>
          </c:spPr>
          <c:marker>
            <c:symbol val="circle"/>
            <c:size val="14"/>
            <c:spPr>
              <a:solidFill>
                <a:schemeClr val="accent2"/>
              </a:solidFill>
              <a:ln w="9525">
                <a:solidFill>
                  <a:schemeClr val="accent2"/>
                </a:solidFill>
              </a:ln>
              <a:effectLst/>
            </c:spPr>
          </c:marker>
          <c:dLbls>
            <c:dLbl>
              <c:idx val="0"/>
              <c:tx>
                <c:rich>
                  <a:bodyPr/>
                  <a:lstStyle/>
                  <a:p>
                    <a:fld id="{576A6C79-E624-4F52-A8CD-A3A2CB766DC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DCC-4E14-AD68-24D3842A46DB}"/>
                </c:ext>
              </c:extLst>
            </c:dLbl>
            <c:dLbl>
              <c:idx val="1"/>
              <c:tx>
                <c:rich>
                  <a:bodyPr/>
                  <a:lstStyle/>
                  <a:p>
                    <a:fld id="{E5FD997E-1202-476D-91B9-6B164AC36D8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DCC-4E14-AD68-24D3842A46DB}"/>
                </c:ext>
              </c:extLst>
            </c:dLbl>
            <c:dLbl>
              <c:idx val="2"/>
              <c:tx>
                <c:rich>
                  <a:bodyPr/>
                  <a:lstStyle/>
                  <a:p>
                    <a:fld id="{7E5A42AA-1F07-4147-AAB2-7C464C7CB7A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DCC-4E14-AD68-24D3842A46DB}"/>
                </c:ext>
              </c:extLst>
            </c:dLbl>
            <c:dLbl>
              <c:idx val="3"/>
              <c:tx>
                <c:rich>
                  <a:bodyPr/>
                  <a:lstStyle/>
                  <a:p>
                    <a:fld id="{A8436F55-0A34-4D5C-89D6-C1A802D343F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DCC-4E14-AD68-24D3842A46DB}"/>
                </c:ext>
              </c:extLst>
            </c:dLbl>
            <c:dLbl>
              <c:idx val="4"/>
              <c:tx>
                <c:rich>
                  <a:bodyPr/>
                  <a:lstStyle/>
                  <a:p>
                    <a:fld id="{9ED7035E-64A1-46E2-8310-9068FF5BDF8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DCC-4E14-AD68-24D3842A46DB}"/>
                </c:ext>
              </c:extLst>
            </c:dLbl>
            <c:dLbl>
              <c:idx val="5"/>
              <c:tx>
                <c:rich>
                  <a:bodyPr/>
                  <a:lstStyle/>
                  <a:p>
                    <a:fld id="{3C49B69F-6D03-4D1E-9E0A-969396DCA53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DCC-4E14-AD68-24D3842A46DB}"/>
                </c:ext>
              </c:extLst>
            </c:dLbl>
            <c:dLbl>
              <c:idx val="6"/>
              <c:tx>
                <c:rich>
                  <a:bodyPr/>
                  <a:lstStyle/>
                  <a:p>
                    <a:fld id="{2FD5F8EF-532E-4478-9A2A-FD3022A73AD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DCC-4E14-AD68-24D3842A46DB}"/>
                </c:ext>
              </c:extLst>
            </c:dLbl>
            <c:dLbl>
              <c:idx val="7"/>
              <c:tx>
                <c:rich>
                  <a:bodyPr/>
                  <a:lstStyle/>
                  <a:p>
                    <a:fld id="{5FECADD0-65B1-4E91-BB22-23C21C49021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DCC-4E14-AD68-24D3842A46DB}"/>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DCC-4E14-AD68-24D3842A46DB}"/>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CC-4E14-AD68-24D3842A46DB}"/>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cust"/>
            <c:noEndCap val="1"/>
            <c:plus>
              <c:numRef>
                <c:f>Sheet1!$E$2:$E$11</c:f>
                <c:numCache>
                  <c:formatCode>General</c:formatCode>
                  <c:ptCount val="10"/>
                  <c:pt idx="0">
                    <c:v>-0.10000000000000003</c:v>
                  </c:pt>
                  <c:pt idx="1">
                    <c:v>-0.08</c:v>
                  </c:pt>
                  <c:pt idx="2">
                    <c:v>-7.0000000000000007E-2</c:v>
                  </c:pt>
                  <c:pt idx="3">
                    <c:v>-6.9999999999999993E-2</c:v>
                  </c:pt>
                  <c:pt idx="4">
                    <c:v>-6.0000000000000012E-2</c:v>
                  </c:pt>
                  <c:pt idx="5">
                    <c:v>-0.06</c:v>
                  </c:pt>
                  <c:pt idx="6">
                    <c:v>-0.06</c:v>
                  </c:pt>
                  <c:pt idx="7">
                    <c:v>-4.0000000000000008E-2</c:v>
                  </c:pt>
                  <c:pt idx="8">
                    <c:v>-0.03</c:v>
                  </c:pt>
                  <c:pt idx="9">
                    <c:v>-1.999999999999999E-2</c:v>
                  </c:pt>
                </c:numCache>
              </c:numRef>
            </c:plus>
            <c:minus>
              <c:numRef>
                <c:f>Sheet1!$F$2:$F$11</c:f>
                <c:numCache>
                  <c:formatCode>General</c:formatCode>
                  <c:ptCount val="10"/>
                </c:numCache>
              </c:numRef>
            </c:minus>
            <c:spPr>
              <a:noFill/>
              <a:ln w="177800" cap="flat" cmpd="sng" algn="ctr">
                <a:solidFill>
                  <a:schemeClr val="tx1">
                    <a:lumMod val="65000"/>
                    <a:lumOff val="35000"/>
                    <a:alpha val="20000"/>
                  </a:schemeClr>
                </a:solidFill>
                <a:round/>
              </a:ln>
              <a:effectLst/>
            </c:spPr>
          </c:errBars>
          <c:xVal>
            <c:numRef>
              <c:f>Sheet1!$B$2:$B$11</c:f>
              <c:numCache>
                <c:formatCode>0%</c:formatCode>
                <c:ptCount val="10"/>
                <c:pt idx="0">
                  <c:v>0.39</c:v>
                </c:pt>
                <c:pt idx="1">
                  <c:v>0.19</c:v>
                </c:pt>
                <c:pt idx="2">
                  <c:v>0.52</c:v>
                </c:pt>
                <c:pt idx="3">
                  <c:v>0.18</c:v>
                </c:pt>
                <c:pt idx="4">
                  <c:v>0.17</c:v>
                </c:pt>
                <c:pt idx="5">
                  <c:v>0.23</c:v>
                </c:pt>
                <c:pt idx="6">
                  <c:v>0.31</c:v>
                </c:pt>
                <c:pt idx="7">
                  <c:v>0.14000000000000001</c:v>
                </c:pt>
                <c:pt idx="8">
                  <c:v>0.1</c:v>
                </c:pt>
                <c:pt idx="9">
                  <c:v>0.12</c:v>
                </c:pt>
              </c:numCache>
            </c:numRef>
          </c:xVal>
          <c:yVal>
            <c:numRef>
              <c:f>Sheet1!$D$2:$D$11</c:f>
              <c:numCache>
                <c:formatCode>General</c:formatCode>
                <c:ptCount val="10"/>
                <c:pt idx="0">
                  <c:v>6</c:v>
                </c:pt>
                <c:pt idx="1">
                  <c:v>5.5</c:v>
                </c:pt>
                <c:pt idx="2">
                  <c:v>5</c:v>
                </c:pt>
                <c:pt idx="3">
                  <c:v>4.5</c:v>
                </c:pt>
                <c:pt idx="4">
                  <c:v>4</c:v>
                </c:pt>
                <c:pt idx="5">
                  <c:v>3.5</c:v>
                </c:pt>
                <c:pt idx="6">
                  <c:v>3</c:v>
                </c:pt>
                <c:pt idx="7">
                  <c:v>2.5</c:v>
                </c:pt>
                <c:pt idx="8">
                  <c:v>2</c:v>
                </c:pt>
                <c:pt idx="9">
                  <c:v>1.5</c:v>
                </c:pt>
              </c:numCache>
            </c:numRef>
          </c:yVal>
          <c:smooth val="0"/>
          <c:extLst>
            <c:ext xmlns:c15="http://schemas.microsoft.com/office/drawing/2012/chart" uri="{02D57815-91ED-43cb-92C2-25804820EDAC}">
              <c15:datalabelsRange>
                <c15:f>Sheet1!$B$2:$B$11</c15:f>
                <c15:dlblRangeCache>
                  <c:ptCount val="10"/>
                  <c:pt idx="0">
                    <c:v>39%</c:v>
                  </c:pt>
                  <c:pt idx="1">
                    <c:v>19%</c:v>
                  </c:pt>
                  <c:pt idx="2">
                    <c:v>52%</c:v>
                  </c:pt>
                  <c:pt idx="3">
                    <c:v>18%</c:v>
                  </c:pt>
                  <c:pt idx="4">
                    <c:v>17%</c:v>
                  </c:pt>
                  <c:pt idx="5">
                    <c:v>23%</c:v>
                  </c:pt>
                  <c:pt idx="6">
                    <c:v>31%</c:v>
                  </c:pt>
                  <c:pt idx="7">
                    <c:v>14%</c:v>
                  </c:pt>
                  <c:pt idx="8">
                    <c:v>10%</c:v>
                  </c:pt>
                  <c:pt idx="9">
                    <c:v>12%</c:v>
                  </c:pt>
                </c15:dlblRangeCache>
              </c15:datalabelsRange>
            </c:ext>
            <c:ext xmlns:c16="http://schemas.microsoft.com/office/drawing/2014/chart" uri="{C3380CC4-5D6E-409C-BE32-E72D297353CC}">
              <c16:uniqueId val="{00000015-3DCC-4E14-AD68-24D3842A46DB}"/>
            </c:ext>
          </c:extLst>
        </c:ser>
        <c:dLbls>
          <c:showLegendKey val="0"/>
          <c:showVal val="0"/>
          <c:showCatName val="0"/>
          <c:showSerName val="0"/>
          <c:showPercent val="0"/>
          <c:showBubbleSize val="0"/>
        </c:dLbls>
        <c:axId val="1295577167"/>
        <c:axId val="1295585071"/>
      </c:scatterChart>
      <c:valAx>
        <c:axId val="1295577167"/>
        <c:scaling>
          <c:orientation val="minMax"/>
          <c:max val="0.55000000000000004"/>
          <c:min val="-5.000000000000001E-2"/>
        </c:scaling>
        <c:delete val="1"/>
        <c:axPos val="b"/>
        <c:numFmt formatCode="0%" sourceLinked="1"/>
        <c:majorTickMark val="out"/>
        <c:minorTickMark val="none"/>
        <c:tickLblPos val="nextTo"/>
        <c:crossAx val="1295585071"/>
        <c:crosses val="autoZero"/>
        <c:crossBetween val="midCat"/>
      </c:valAx>
      <c:valAx>
        <c:axId val="1295585071"/>
        <c:scaling>
          <c:orientation val="minMax"/>
          <c:max val="6.5"/>
          <c:min val="0"/>
        </c:scaling>
        <c:delete val="1"/>
        <c:axPos val="l"/>
        <c:numFmt formatCode="General" sourceLinked="1"/>
        <c:majorTickMark val="out"/>
        <c:minorTickMark val="none"/>
        <c:tickLblPos val="nextTo"/>
        <c:crossAx val="1295577167"/>
        <c:crosses val="autoZero"/>
        <c:crossBetween val="midCat"/>
      </c:valAx>
      <c:spPr>
        <a:noFill/>
        <a:ln>
          <a:noFill/>
        </a:ln>
        <a:effectLst/>
      </c:spPr>
    </c:plotArea>
    <c:legend>
      <c:legendPos val="b"/>
      <c:layout>
        <c:manualLayout>
          <c:xMode val="edge"/>
          <c:yMode val="edge"/>
          <c:x val="0.71871702679527827"/>
          <c:y val="0.92698613630633286"/>
          <c:w val="0.25982005329767383"/>
          <c:h val="5.324925784952296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85024154589372E-2"/>
          <c:y val="3.2105067452815661E-2"/>
          <c:w val="0.97342995169082125"/>
          <c:h val="0.94389978438815847"/>
        </c:manualLayout>
      </c:layout>
      <c:scatterChart>
        <c:scatterStyle val="lineMarker"/>
        <c:varyColors val="0"/>
        <c:ser>
          <c:idx val="0"/>
          <c:order val="0"/>
          <c:tx>
            <c:strRef>
              <c:f>Sheet1!$C$1</c:f>
              <c:strCache>
                <c:ptCount val="1"/>
                <c:pt idx="0">
                  <c:v>Parents of 13-17</c:v>
                </c:pt>
              </c:strCache>
            </c:strRef>
          </c:tx>
          <c:spPr>
            <a:ln w="25400" cap="rnd">
              <a:noFill/>
              <a:round/>
            </a:ln>
            <a:effectLst/>
          </c:spPr>
          <c:marker>
            <c:symbol val="circle"/>
            <c:size val="14"/>
            <c:spPr>
              <a:solidFill>
                <a:schemeClr val="accent1"/>
              </a:solidFill>
              <a:ln w="9525">
                <a:solidFill>
                  <a:schemeClr val="accent1"/>
                </a:solidFill>
              </a:ln>
              <a:effectLst/>
            </c:spPr>
          </c:marker>
          <c:dLbls>
            <c:dLbl>
              <c:idx val="0"/>
              <c:tx>
                <c:rich>
                  <a:bodyPr/>
                  <a:lstStyle/>
                  <a:p>
                    <a:fld id="{0117A8FC-6A71-4552-AA61-83332F15E747}" type="CELLRANGE">
                      <a:rPr lang="en-US" baseline="0" dirty="0"/>
                      <a:pPr/>
                      <a:t>[CELLRANGE]</a:t>
                    </a:fld>
                    <a:r>
                      <a:rPr lang="en-US" baseline="0"/>
                      <a:t>, </a:t>
                    </a:r>
                    <a:fld id="{5EA075F7-CB3F-4B70-8724-6B5C3D20E193}" type="XVALUE">
                      <a:rPr lang="en-US" baseline="0" dirty="0"/>
                      <a:pPr/>
                      <a:t>[X VALUE]</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24790305289264103"/>
                      <c:h val="8.0772706626261973E-2"/>
                    </c:manualLayout>
                  </c15:layout>
                  <c15:dlblFieldTable/>
                  <c15:showDataLabelsRange val="1"/>
                </c:ext>
                <c:ext xmlns:c16="http://schemas.microsoft.com/office/drawing/2014/chart" uri="{C3380CC4-5D6E-409C-BE32-E72D297353CC}">
                  <c16:uniqueId val="{00000000-3DCC-4E14-AD68-24D3842A46DB}"/>
                </c:ext>
              </c:extLst>
            </c:dLbl>
            <c:dLbl>
              <c:idx val="1"/>
              <c:tx>
                <c:rich>
                  <a:bodyPr/>
                  <a:lstStyle/>
                  <a:p>
                    <a:fld id="{E8E3E882-F8A7-4F07-BD57-65326D2D2B11}" type="CELLRANGE">
                      <a:rPr lang="en-US" baseline="0" dirty="0"/>
                      <a:pPr/>
                      <a:t>[CELLRANGE]</a:t>
                    </a:fld>
                    <a:r>
                      <a:rPr lang="en-US" baseline="0"/>
                      <a:t>, </a:t>
                    </a:r>
                    <a:fld id="{4F5CFE92-ECAE-4283-B5A3-9E33A85742F2}" type="XVALUE">
                      <a:rPr lang="en-US" baseline="0" dirty="0"/>
                      <a:pPr/>
                      <a:t>[X VALUE]</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3742194556362638"/>
                      <c:h val="8.0772706626261973E-2"/>
                    </c:manualLayout>
                  </c15:layout>
                  <c15:dlblFieldTable/>
                  <c15:showDataLabelsRange val="1"/>
                </c:ext>
                <c:ext xmlns:c16="http://schemas.microsoft.com/office/drawing/2014/chart" uri="{C3380CC4-5D6E-409C-BE32-E72D297353CC}">
                  <c16:uniqueId val="{00000001-3DCC-4E14-AD68-24D3842A46DB}"/>
                </c:ext>
              </c:extLst>
            </c:dLbl>
            <c:dLbl>
              <c:idx val="2"/>
              <c:tx>
                <c:rich>
                  <a:bodyPr/>
                  <a:lstStyle/>
                  <a:p>
                    <a:fld id="{5022F53D-E5E6-4B08-8313-B9B88BAE4246}" type="CELLRANGE">
                      <a:rPr lang="en-US" baseline="0" dirty="0"/>
                      <a:pPr/>
                      <a:t>[CELLRANGE]</a:t>
                    </a:fld>
                    <a:r>
                      <a:rPr lang="en-US" baseline="0"/>
                      <a:t>, </a:t>
                    </a:r>
                    <a:fld id="{A8F3C5A7-2A64-452E-8977-CDAB67723361}" type="XVALUE">
                      <a:rPr lang="en-US" baseline="0" dirty="0"/>
                      <a:pPr/>
                      <a:t>[X VALUE]</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28672627160833219"/>
                      <c:h val="0.11666169320073695"/>
                    </c:manualLayout>
                  </c15:layout>
                  <c15:dlblFieldTable/>
                  <c15:showDataLabelsRange val="1"/>
                </c:ext>
                <c:ext xmlns:c16="http://schemas.microsoft.com/office/drawing/2014/chart" uri="{C3380CC4-5D6E-409C-BE32-E72D297353CC}">
                  <c16:uniqueId val="{00000002-3DCC-4E14-AD68-24D3842A46DB}"/>
                </c:ext>
              </c:extLst>
            </c:dLbl>
            <c:dLbl>
              <c:idx val="3"/>
              <c:layout>
                <c:manualLayout>
                  <c:x val="0"/>
                  <c:y val="3.5978933909248098E-2"/>
                </c:manualLayout>
              </c:layout>
              <c:tx>
                <c:rich>
                  <a:bodyPr/>
                  <a:lstStyle/>
                  <a:p>
                    <a:fld id="{79A9BAE3-8862-44AD-9454-2A6E1DC83433}" type="CELLRANGE">
                      <a:rPr lang="en-US" baseline="0" dirty="0"/>
                      <a:pPr/>
                      <a:t>[CELLRANGE]</a:t>
                    </a:fld>
                    <a:r>
                      <a:rPr lang="en-US" baseline="0"/>
                      <a:t>, </a:t>
                    </a:r>
                    <a:fld id="{B3F84DF5-5EF7-494D-971E-C3CA1DCA3D7C}" type="XVALUE">
                      <a:rPr lang="en-US" baseline="0" dirty="0"/>
                      <a:pPr/>
                      <a:t>[X VALUE]</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18928621640375534"/>
                      <c:h val="0.11666169320073695"/>
                    </c:manualLayout>
                  </c15:layout>
                  <c15:dlblFieldTable/>
                  <c15:showDataLabelsRange val="1"/>
                </c:ext>
                <c:ext xmlns:c16="http://schemas.microsoft.com/office/drawing/2014/chart" uri="{C3380CC4-5D6E-409C-BE32-E72D297353CC}">
                  <c16:uniqueId val="{00000003-3DCC-4E14-AD68-24D3842A46DB}"/>
                </c:ext>
              </c:extLst>
            </c:dLbl>
            <c:dLbl>
              <c:idx val="4"/>
              <c:tx>
                <c:rich>
                  <a:bodyPr/>
                  <a:lstStyle/>
                  <a:p>
                    <a:fld id="{F96C80D3-5931-4407-8E9D-395429CB5060}" type="CELLRANGE">
                      <a:rPr lang="en-US"/>
                      <a:pPr/>
                      <a:t>[CELLRANGE]</a:t>
                    </a:fld>
                    <a:r>
                      <a:rPr lang="en-US" baseline="0"/>
                      <a:t>, </a:t>
                    </a:r>
                    <a:fld id="{651DC4C0-9824-41E3-A281-282F5FA947DC}"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DCC-4E14-AD68-24D3842A46DB}"/>
                </c:ext>
              </c:extLst>
            </c:dLbl>
            <c:dLbl>
              <c:idx val="5"/>
              <c:tx>
                <c:rich>
                  <a:bodyPr/>
                  <a:lstStyle/>
                  <a:p>
                    <a:fld id="{52B8FEA8-1926-4EBC-98D2-3237F85E983A}" type="CELLRANGE">
                      <a:rPr lang="en-US" baseline="0"/>
                      <a:pPr/>
                      <a:t>[CELLRANGE]</a:t>
                    </a:fld>
                    <a:r>
                      <a:rPr lang="en-US" baseline="0"/>
                      <a:t>, </a:t>
                    </a:r>
                    <a:fld id="{70D45BA6-5B0E-4D48-A213-44B68CFD68F0}"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layout>
                    <c:manualLayout>
                      <c:w val="0.39502129653307305"/>
                      <c:h val="0.10474378938442029"/>
                    </c:manualLayout>
                  </c15:layout>
                  <c15:dlblFieldTable/>
                  <c15:showDataLabelsRange val="1"/>
                </c:ext>
                <c:ext xmlns:c16="http://schemas.microsoft.com/office/drawing/2014/chart" uri="{C3380CC4-5D6E-409C-BE32-E72D297353CC}">
                  <c16:uniqueId val="{00000005-3DCC-4E14-AD68-24D3842A46DB}"/>
                </c:ext>
              </c:extLst>
            </c:dLbl>
            <c:dLbl>
              <c:idx val="6"/>
              <c:layout>
                <c:manualLayout>
                  <c:x val="-0.34970716176817918"/>
                  <c:y val="2.0987947529304888E-2"/>
                </c:manualLayout>
              </c:layout>
              <c:tx>
                <c:rich>
                  <a:bodyPr/>
                  <a:lstStyle/>
                  <a:p>
                    <a:fld id="{14B3DB43-10D1-4C0F-B26E-25F0FA52373D}" type="CELLRANGE">
                      <a:rPr lang="en-US" baseline="0"/>
                      <a:pPr/>
                      <a:t>[CELLRANGE]</a:t>
                    </a:fld>
                    <a:r>
                      <a:rPr lang="en-US" baseline="0"/>
                      <a:t>, </a:t>
                    </a:r>
                    <a:fld id="{D189FF66-AEE4-4113-8362-EC413AFEE2AB}" type="XVALUE">
                      <a:rPr lang="en-US" baseline="0"/>
                      <a:pPr/>
                      <a:t>[X VALUE]</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31686551454789214"/>
                      <c:h val="0.11666169320073695"/>
                    </c:manualLayout>
                  </c15:layout>
                  <c15:dlblFieldTable/>
                  <c15:showDataLabelsRange val="1"/>
                </c:ext>
                <c:ext xmlns:c16="http://schemas.microsoft.com/office/drawing/2014/chart" uri="{C3380CC4-5D6E-409C-BE32-E72D297353CC}">
                  <c16:uniqueId val="{00000006-3DCC-4E14-AD68-24D3842A46DB}"/>
                </c:ext>
              </c:extLst>
            </c:dLbl>
            <c:dLbl>
              <c:idx val="7"/>
              <c:tx>
                <c:rich>
                  <a:bodyPr/>
                  <a:lstStyle/>
                  <a:p>
                    <a:fld id="{7E4BBADE-0196-4A50-BFF1-AA5D1ACF4053}" type="CELLRANGE">
                      <a:rPr lang="en-US"/>
                      <a:pPr/>
                      <a:t>[CELLRANGE]</a:t>
                    </a:fld>
                    <a:r>
                      <a:rPr lang="en-US" baseline="0"/>
                      <a:t>, </a:t>
                    </a:r>
                    <a:fld id="{769B5196-9063-433A-8E70-6C84E75DD2B9}"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DCC-4E14-AD68-24D3842A46DB}"/>
                </c:ext>
              </c:extLst>
            </c:dLbl>
            <c:dLbl>
              <c:idx val="8"/>
              <c:tx>
                <c:rich>
                  <a:bodyPr/>
                  <a:lstStyle/>
                  <a:p>
                    <a:fld id="{055847AC-6086-4A78-A2EA-EF1A3E871B35}" type="CELLRANGE">
                      <a:rPr lang="en-US" baseline="0"/>
                      <a:pPr/>
                      <a:t>[CELLRANGE]</a:t>
                    </a:fld>
                    <a:r>
                      <a:rPr lang="en-US" baseline="0"/>
                      <a:t>, </a:t>
                    </a:r>
                    <a:fld id="{8D1498B2-DC9C-4AE4-AB94-08D44E077E13}" type="XVALUE">
                      <a:rPr lang="en-US" baseline="0"/>
                      <a:pPr/>
                      <a:t>[X VALUE]</a:t>
                    </a:fld>
                    <a:endParaRPr lang="en-US" baseline="0"/>
                  </a:p>
                </c:rich>
              </c:tx>
              <c:dLblPos val="l"/>
              <c:showLegendKey val="0"/>
              <c:showVal val="0"/>
              <c:showCatName val="1"/>
              <c:showSerName val="0"/>
              <c:showPercent val="0"/>
              <c:showBubbleSize val="0"/>
              <c:extLst>
                <c:ext xmlns:c15="http://schemas.microsoft.com/office/drawing/2012/chart" uri="{CE6537A1-D6FC-4f65-9D91-7224C49458BB}">
                  <c15:layout>
                    <c:manualLayout>
                      <c:w val="0.25882465604415805"/>
                      <c:h val="0.11666169320073695"/>
                    </c:manualLayout>
                  </c15:layout>
                  <c15:dlblFieldTable/>
                  <c15:showDataLabelsRange val="1"/>
                </c:ext>
                <c:ext xmlns:c16="http://schemas.microsoft.com/office/drawing/2014/chart" uri="{C3380CC4-5D6E-409C-BE32-E72D297353CC}">
                  <c16:uniqueId val="{00000008-3DCC-4E14-AD68-24D3842A46DB}"/>
                </c:ext>
              </c:extLst>
            </c:dLbl>
            <c:dLbl>
              <c:idx val="9"/>
              <c:layout>
                <c:manualLayout>
                  <c:x val="-0.41020709042505499"/>
                  <c:y val="-1.0993436141824502E-16"/>
                </c:manualLayout>
              </c:layout>
              <c:tx>
                <c:rich>
                  <a:bodyPr/>
                  <a:lstStyle/>
                  <a:p>
                    <a:fld id="{A14F93BD-FC08-4998-B017-9C58AD486FC2}" type="CELLRANGE">
                      <a:rPr lang="en-US" baseline="0"/>
                      <a:pPr/>
                      <a:t>[CELLRANGE]</a:t>
                    </a:fld>
                    <a:r>
                      <a:rPr lang="en-US" baseline="0"/>
                      <a:t>, </a:t>
                    </a:r>
                    <a:fld id="{CDA3029A-D224-4942-AE22-BAF0C843D2A3}" type="XVALUE">
                      <a:rPr lang="en-US" baseline="0"/>
                      <a:pPr/>
                      <a:t>[X VALUE]</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36590109156724271"/>
                      <c:h val="0.11666169320073695"/>
                    </c:manualLayout>
                  </c15:layout>
                  <c15:dlblFieldTable/>
                  <c15:showDataLabelsRange val="1"/>
                </c:ext>
                <c:ext xmlns:c16="http://schemas.microsoft.com/office/drawing/2014/chart" uri="{C3380CC4-5D6E-409C-BE32-E72D297353CC}">
                  <c16:uniqueId val="{00000009-3DCC-4E14-AD68-24D3842A46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DataLabelsRange val="1"/>
                <c15:showLeaderLines val="0"/>
              </c:ext>
            </c:extLst>
          </c:dLbls>
          <c:xVal>
            <c:numRef>
              <c:f>Sheet1!$C$2:$C$11</c:f>
              <c:numCache>
                <c:formatCode>0%</c:formatCode>
                <c:ptCount val="10"/>
                <c:pt idx="0">
                  <c:v>0.34</c:v>
                </c:pt>
                <c:pt idx="1">
                  <c:v>0.28000000000000003</c:v>
                </c:pt>
                <c:pt idx="2">
                  <c:v>0.36</c:v>
                </c:pt>
                <c:pt idx="3">
                  <c:v>0.42</c:v>
                </c:pt>
                <c:pt idx="4">
                  <c:v>0.25</c:v>
                </c:pt>
                <c:pt idx="5">
                  <c:v>0.22</c:v>
                </c:pt>
                <c:pt idx="6">
                  <c:v>0.15</c:v>
                </c:pt>
                <c:pt idx="7">
                  <c:v>0.28000000000000003</c:v>
                </c:pt>
                <c:pt idx="8">
                  <c:v>0.12</c:v>
                </c:pt>
                <c:pt idx="9">
                  <c:v>0.19</c:v>
                </c:pt>
              </c:numCache>
            </c:numRef>
          </c:xVal>
          <c:yVal>
            <c:numRef>
              <c:f>Sheet1!$D$2:$D$11</c:f>
              <c:numCache>
                <c:formatCode>General</c:formatCode>
                <c:ptCount val="10"/>
                <c:pt idx="0">
                  <c:v>6</c:v>
                </c:pt>
                <c:pt idx="1">
                  <c:v>5.5</c:v>
                </c:pt>
                <c:pt idx="2">
                  <c:v>5</c:v>
                </c:pt>
                <c:pt idx="3">
                  <c:v>4.5</c:v>
                </c:pt>
                <c:pt idx="4">
                  <c:v>4</c:v>
                </c:pt>
                <c:pt idx="5">
                  <c:v>3.5</c:v>
                </c:pt>
                <c:pt idx="6">
                  <c:v>3</c:v>
                </c:pt>
                <c:pt idx="7">
                  <c:v>2.5</c:v>
                </c:pt>
                <c:pt idx="8">
                  <c:v>2</c:v>
                </c:pt>
                <c:pt idx="9">
                  <c:v>1.5</c:v>
                </c:pt>
              </c:numCache>
            </c:numRef>
          </c:yVal>
          <c:smooth val="0"/>
          <c:extLst>
            <c:ext xmlns:c15="http://schemas.microsoft.com/office/drawing/2012/chart" uri="{02D57815-91ED-43cb-92C2-25804820EDAC}">
              <c15:datalabelsRange>
                <c15:f>Sheet1!$A$2:$A$11</c15:f>
                <c15:dlblRangeCache>
                  <c:ptCount val="10"/>
                  <c:pt idx="0">
                    <c:v>Sexual solicitation</c:v>
                  </c:pt>
                  <c:pt idx="1">
                    <c:v>Suicide and self-harm content</c:v>
                  </c:pt>
                  <c:pt idx="2">
                    <c:v>Child sexual exploitation and abuse</c:v>
                  </c:pt>
                  <c:pt idx="3">
                    <c:v>Cyberbullying, harassment, or abuse</c:v>
                  </c:pt>
                  <c:pt idx="4">
                    <c:v>Hate speech</c:v>
                  </c:pt>
                  <c:pt idx="5">
                    <c:v>Release of intimate images without your consent</c:v>
                  </c:pt>
                  <c:pt idx="6">
                    <c:v>Real-world graphic violence and gore</c:v>
                  </c:pt>
                  <c:pt idx="7">
                    <c:v>Misinformation or disinformation</c:v>
                  </c:pt>
                  <c:pt idx="8">
                    <c:v>Terrorist and violent extremist content</c:v>
                  </c:pt>
                  <c:pt idx="9">
                    <c:v>Threats of violence towards me or other people</c:v>
                  </c:pt>
                </c15:dlblRangeCache>
              </c15:datalabelsRange>
            </c:ext>
            <c:ext xmlns:c16="http://schemas.microsoft.com/office/drawing/2014/chart" uri="{C3380CC4-5D6E-409C-BE32-E72D297353CC}">
              <c16:uniqueId val="{0000000A-3DCC-4E14-AD68-24D3842A46DB}"/>
            </c:ext>
          </c:extLst>
        </c:ser>
        <c:ser>
          <c:idx val="1"/>
          <c:order val="1"/>
          <c:tx>
            <c:strRef>
              <c:f>Sheet1!$B$1</c:f>
              <c:strCache>
                <c:ptCount val="1"/>
                <c:pt idx="0">
                  <c:v>Teens</c:v>
                </c:pt>
              </c:strCache>
            </c:strRef>
          </c:tx>
          <c:spPr>
            <a:ln w="25400" cap="rnd">
              <a:noFill/>
              <a:round/>
            </a:ln>
            <a:effectLst/>
          </c:spPr>
          <c:marker>
            <c:symbol val="circle"/>
            <c:size val="14"/>
            <c:spPr>
              <a:solidFill>
                <a:schemeClr val="accent2"/>
              </a:solidFill>
              <a:ln w="9525">
                <a:solidFill>
                  <a:schemeClr val="accent2"/>
                </a:solidFill>
              </a:ln>
              <a:effectLst/>
            </c:spPr>
          </c:marker>
          <c:dLbls>
            <c:dLbl>
              <c:idx val="0"/>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CC-4E14-AD68-24D3842A46DB}"/>
                </c:ext>
              </c:extLst>
            </c:dLbl>
            <c:dLbl>
              <c:idx val="1"/>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CC-4E14-AD68-24D3842A46DB}"/>
                </c:ext>
              </c:extLst>
            </c:dLbl>
            <c:dLbl>
              <c:idx val="2"/>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CC-4E14-AD68-24D3842A46DB}"/>
                </c:ext>
              </c:extLst>
            </c:dLbl>
            <c:dLbl>
              <c:idx val="3"/>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CC-4E14-AD68-24D3842A46DB}"/>
                </c:ext>
              </c:extLst>
            </c:dLbl>
            <c:dLbl>
              <c:idx val="4"/>
              <c:tx>
                <c:rich>
                  <a:bodyPr/>
                  <a:lstStyle/>
                  <a:p>
                    <a:fld id="{15A0AD8F-9E04-48D5-987D-0B61B02DC3F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DCC-4E14-AD68-24D3842A46DB}"/>
                </c:ext>
              </c:extLst>
            </c:dLbl>
            <c:dLbl>
              <c:idx val="5"/>
              <c:tx>
                <c:rich>
                  <a:bodyPr/>
                  <a:lstStyle/>
                  <a:p>
                    <a:fld id="{82EE6B25-2F37-45BD-A2CE-0B0CAEB2833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DCC-4E14-AD68-24D3842A46DB}"/>
                </c:ext>
              </c:extLst>
            </c:dLbl>
            <c:dLbl>
              <c:idx val="6"/>
              <c:tx>
                <c:rich>
                  <a:bodyPr/>
                  <a:lstStyle/>
                  <a:p>
                    <a:fld id="{A48EC325-47CB-4FB1-B637-F979EC2D9EE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DCC-4E14-AD68-24D3842A46DB}"/>
                </c:ext>
              </c:extLst>
            </c:dLbl>
            <c:dLbl>
              <c:idx val="7"/>
              <c:tx>
                <c:rich>
                  <a:bodyPr/>
                  <a:lstStyle/>
                  <a:p>
                    <a:fld id="{73C0A91A-BA00-48ED-B808-1C9827CCDA2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DCC-4E14-AD68-24D3842A46DB}"/>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DCC-4E14-AD68-24D3842A46DB}"/>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CC-4E14-AD68-24D3842A46D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x"/>
            <c:errBarType val="both"/>
            <c:errValType val="cust"/>
            <c:noEndCap val="1"/>
            <c:plus>
              <c:numRef>
                <c:f>Sheet1!$E$2:$E$11</c:f>
                <c:numCache>
                  <c:formatCode>General</c:formatCode>
                  <c:ptCount val="10"/>
                  <c:pt idx="0">
                    <c:v>0.12000000000000002</c:v>
                  </c:pt>
                  <c:pt idx="1">
                    <c:v>7.0000000000000034E-2</c:v>
                  </c:pt>
                  <c:pt idx="2">
                    <c:v>7.0000000000000007E-2</c:v>
                  </c:pt>
                  <c:pt idx="3">
                    <c:v>1.9999999999999962E-2</c:v>
                  </c:pt>
                  <c:pt idx="4">
                    <c:v>0</c:v>
                  </c:pt>
                  <c:pt idx="5">
                    <c:v>0</c:v>
                  </c:pt>
                  <c:pt idx="6">
                    <c:v>0</c:v>
                  </c:pt>
                  <c:pt idx="7">
                    <c:v>-9.9999999999999534E-3</c:v>
                  </c:pt>
                  <c:pt idx="8">
                    <c:v>-2.0000000000000018E-2</c:v>
                  </c:pt>
                  <c:pt idx="9">
                    <c:v>-9.0000000000000024E-2</c:v>
                  </c:pt>
                </c:numCache>
              </c:numRef>
            </c:plus>
            <c:minus>
              <c:numRef>
                <c:f>Sheet1!$F$2:$F$11</c:f>
                <c:numCache>
                  <c:formatCode>General</c:formatCode>
                  <c:ptCount val="10"/>
                </c:numCache>
              </c:numRef>
            </c:minus>
            <c:spPr>
              <a:noFill/>
              <a:ln w="177800" cap="flat" cmpd="sng" algn="ctr">
                <a:solidFill>
                  <a:schemeClr val="tx1">
                    <a:lumMod val="65000"/>
                    <a:lumOff val="35000"/>
                    <a:alpha val="20000"/>
                  </a:schemeClr>
                </a:solidFill>
                <a:round/>
              </a:ln>
              <a:effectLst/>
            </c:spPr>
          </c:errBars>
          <c:xVal>
            <c:numRef>
              <c:f>Sheet1!$B$2:$B$11</c:f>
              <c:numCache>
                <c:formatCode>0%</c:formatCode>
                <c:ptCount val="10"/>
                <c:pt idx="0">
                  <c:v>0.22</c:v>
                </c:pt>
                <c:pt idx="1">
                  <c:v>0.21</c:v>
                </c:pt>
                <c:pt idx="2">
                  <c:v>0.28999999999999998</c:v>
                </c:pt>
                <c:pt idx="3">
                  <c:v>0.4</c:v>
                </c:pt>
                <c:pt idx="4">
                  <c:v>0.25</c:v>
                </c:pt>
                <c:pt idx="5">
                  <c:v>0.22</c:v>
                </c:pt>
                <c:pt idx="6">
                  <c:v>0.15</c:v>
                </c:pt>
                <c:pt idx="7">
                  <c:v>0.28999999999999998</c:v>
                </c:pt>
                <c:pt idx="8">
                  <c:v>0.14000000000000001</c:v>
                </c:pt>
                <c:pt idx="9">
                  <c:v>0.28000000000000003</c:v>
                </c:pt>
              </c:numCache>
            </c:numRef>
          </c:xVal>
          <c:yVal>
            <c:numRef>
              <c:f>Sheet1!$D$2:$D$11</c:f>
              <c:numCache>
                <c:formatCode>General</c:formatCode>
                <c:ptCount val="10"/>
                <c:pt idx="0">
                  <c:v>6</c:v>
                </c:pt>
                <c:pt idx="1">
                  <c:v>5.5</c:v>
                </c:pt>
                <c:pt idx="2">
                  <c:v>5</c:v>
                </c:pt>
                <c:pt idx="3">
                  <c:v>4.5</c:v>
                </c:pt>
                <c:pt idx="4">
                  <c:v>4</c:v>
                </c:pt>
                <c:pt idx="5">
                  <c:v>3.5</c:v>
                </c:pt>
                <c:pt idx="6">
                  <c:v>3</c:v>
                </c:pt>
                <c:pt idx="7">
                  <c:v>2.5</c:v>
                </c:pt>
                <c:pt idx="8">
                  <c:v>2</c:v>
                </c:pt>
                <c:pt idx="9">
                  <c:v>1.5</c:v>
                </c:pt>
              </c:numCache>
            </c:numRef>
          </c:yVal>
          <c:smooth val="0"/>
          <c:extLst>
            <c:ext xmlns:c15="http://schemas.microsoft.com/office/drawing/2012/chart" uri="{02D57815-91ED-43cb-92C2-25804820EDAC}">
              <c15:datalabelsRange>
                <c15:f>Sheet1!$B$2:$B$11</c15:f>
                <c15:dlblRangeCache>
                  <c:ptCount val="10"/>
                  <c:pt idx="0">
                    <c:v>22%</c:v>
                  </c:pt>
                  <c:pt idx="1">
                    <c:v>21%</c:v>
                  </c:pt>
                  <c:pt idx="2">
                    <c:v>29%</c:v>
                  </c:pt>
                  <c:pt idx="3">
                    <c:v>40%</c:v>
                  </c:pt>
                  <c:pt idx="4">
                    <c:v>25%</c:v>
                  </c:pt>
                  <c:pt idx="5">
                    <c:v>22%</c:v>
                  </c:pt>
                  <c:pt idx="6">
                    <c:v>15%</c:v>
                  </c:pt>
                  <c:pt idx="7">
                    <c:v>29%</c:v>
                  </c:pt>
                  <c:pt idx="8">
                    <c:v>14%</c:v>
                  </c:pt>
                  <c:pt idx="9">
                    <c:v>28%</c:v>
                  </c:pt>
                </c15:dlblRangeCache>
              </c15:datalabelsRange>
            </c:ext>
            <c:ext xmlns:c16="http://schemas.microsoft.com/office/drawing/2014/chart" uri="{C3380CC4-5D6E-409C-BE32-E72D297353CC}">
              <c16:uniqueId val="{00000015-3DCC-4E14-AD68-24D3842A46DB}"/>
            </c:ext>
          </c:extLst>
        </c:ser>
        <c:dLbls>
          <c:showLegendKey val="0"/>
          <c:showVal val="0"/>
          <c:showCatName val="0"/>
          <c:showSerName val="0"/>
          <c:showPercent val="0"/>
          <c:showBubbleSize val="0"/>
        </c:dLbls>
        <c:axId val="1295577167"/>
        <c:axId val="1295585071"/>
      </c:scatterChart>
      <c:valAx>
        <c:axId val="1295577167"/>
        <c:scaling>
          <c:orientation val="minMax"/>
          <c:max val="0.55000000000000004"/>
          <c:min val="-5.000000000000001E-2"/>
        </c:scaling>
        <c:delete val="1"/>
        <c:axPos val="b"/>
        <c:numFmt formatCode="0%" sourceLinked="1"/>
        <c:majorTickMark val="out"/>
        <c:minorTickMark val="none"/>
        <c:tickLblPos val="nextTo"/>
        <c:crossAx val="1295585071"/>
        <c:crosses val="autoZero"/>
        <c:crossBetween val="midCat"/>
      </c:valAx>
      <c:valAx>
        <c:axId val="1295585071"/>
        <c:scaling>
          <c:orientation val="minMax"/>
          <c:max val="6.5"/>
          <c:min val="0"/>
        </c:scaling>
        <c:delete val="1"/>
        <c:axPos val="l"/>
        <c:numFmt formatCode="General" sourceLinked="1"/>
        <c:majorTickMark val="out"/>
        <c:minorTickMark val="none"/>
        <c:tickLblPos val="nextTo"/>
        <c:crossAx val="1295577167"/>
        <c:crosses val="autoZero"/>
        <c:crossBetween val="midCat"/>
      </c:valAx>
      <c:spPr>
        <a:noFill/>
        <a:ln>
          <a:noFill/>
        </a:ln>
        <a:effectLst/>
      </c:spPr>
    </c:plotArea>
    <c:legend>
      <c:legendPos val="b"/>
      <c:layout>
        <c:manualLayout>
          <c:xMode val="edge"/>
          <c:yMode val="edge"/>
          <c:x val="0.66439317338899162"/>
          <c:y val="0.94253286028747263"/>
          <c:w val="0.32502462122731801"/>
          <c:h val="5.74671397125273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Sheet1!$A$2:$B$11</cx:f>
        <cx:lvl ptCount="10">
          <cx:pt idx="0">Misinformation or disinformation</cx:pt>
          <cx:pt idx="1">Cyberbullying, harassment, or abuse</cx:pt>
          <cx:pt idx="2">Hate speech</cx:pt>
          <cx:pt idx="3">Threats of violence towards me or other people</cx:pt>
          <cx:pt idx="4">Suicide and self-harm content</cx:pt>
          <cx:pt idx="5">Child sexual exploita-tion and abuse</cx:pt>
          <cx:pt idx="6">Release of intimate images without your consent</cx:pt>
          <cx:pt idx="7">Sexual solicitation</cx:pt>
          <cx:pt idx="8">Real-world graphic violence and gore</cx:pt>
          <cx:pt idx="9">Terrorist and violent extremist content</cx:pt>
        </cx:lvl>
        <cx:lvl ptCount="10">
          <cx:pt idx="0">Misinformation, 51%</cx:pt>
          <cx:pt idx="1">Personal, 45%</cx:pt>
          <cx:pt idx="2">Personal, 45%</cx:pt>
          <cx:pt idx="3">Personal, 45%</cx:pt>
          <cx:pt idx="4">Self-harm, 15%</cx:pt>
          <cx:pt idx="5">Sexual, 25%</cx:pt>
          <cx:pt idx="6">Sexual, 25%</cx:pt>
          <cx:pt idx="7">Sexual, 25%</cx:pt>
          <cx:pt idx="8">Violent content, 33%</cx:pt>
          <cx:pt idx="9">Violent content, 33%</cx:pt>
        </cx:lvl>
      </cx:strDim>
      <cx:numDim type="size">
        <cx:f>Sheet1!$C$2:$C$11</cx:f>
        <cx:lvl ptCount="10" formatCode="0%">
          <cx:pt idx="0">0.50900000000000001</cx:pt>
          <cx:pt idx="1">0.20200000000000001</cx:pt>
          <cx:pt idx="2">0.34799999999999998</cx:pt>
          <cx:pt idx="3">0.158</cx:pt>
          <cx:pt idx="4">0.14899999999999999</cx:pt>
          <cx:pt idx="5">0.085999999999999993</cx:pt>
          <cx:pt idx="6">0.111</cx:pt>
          <cx:pt idx="7">0.156</cx:pt>
          <cx:pt idx="8">0.28399999999999997</cx:pt>
          <cx:pt idx="9">0.123</cx:pt>
        </cx:lvl>
      </cx:numDim>
    </cx:data>
  </cx:chartData>
  <cx:chart>
    <cx:plotArea>
      <cx:plotAreaRegion>
        <cx:series layoutId="treemap" uniqueId="{86E41ECC-C3DC-49D1-B518-A24A89B1892F}">
          <cx:tx>
            <cx:txData>
              <cx:f>Sheet1!$C$1</cx:f>
              <cx:v>Total</cx:v>
            </cx:txData>
          </cx:tx>
          <cx:dataPt idx="6">
            <cx:spPr>
              <a:solidFill>
                <a:srgbClr val="243A5E">
                  <a:lumMod val="50000"/>
                </a:srgbClr>
              </a:solidFill>
            </cx:spPr>
          </cx:dataPt>
          <cx:dataLabels>
            <cx:txPr>
              <a:bodyPr spcFirstLastPara="1" vertOverflow="ellipsis" horzOverflow="overflow" wrap="square" lIns="0" tIns="0" rIns="0" bIns="0" anchor="ctr" anchorCtr="1"/>
              <a:lstStyle/>
              <a:p>
                <a:pPr algn="l" rtl="0">
                  <a:defRPr/>
                </a:pPr>
                <a:endParaRPr lang="en-US" sz="1197" b="0" i="0" u="none" strike="noStrike" baseline="0">
                  <a:solidFill>
                    <a:srgbClr val="FFFFFF"/>
                  </a:solidFill>
                  <a:latin typeface="Segoe UI"/>
                </a:endParaRPr>
              </a:p>
            </cx:txPr>
            <cx:visibility seriesName="0" categoryName="1" value="1"/>
            <cx:separator>, </cx:separator>
            <cx:dataLabel idx="0">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Misinformation, 51%</a:t>
                  </a:r>
                </a:p>
              </cx:txPr>
              <cx:visibility seriesName="0" categoryName="1" value="1"/>
              <cx:separator>, </cx:separator>
            </cx:dataLabel>
            <cx:dataLabel idx="1">
              <cx:txPr>
                <a:bodyPr spcFirstLastPara="1" vertOverflow="ellipsis" horzOverflow="overflow" wrap="square" lIns="0" tIns="0" rIns="0" bIns="0" anchor="ctr" anchorCtr="1"/>
                <a:lstStyle/>
                <a:p>
                  <a:pPr algn="ctr" rtl="0">
                    <a:defRPr>
                      <a:latin typeface="+mn-lt"/>
                    </a:defRPr>
                  </a:pPr>
                  <a:r>
                    <a:rPr lang="en-US" sz="1197" b="0" i="0" u="none" strike="noStrike" baseline="0">
                      <a:solidFill>
                        <a:srgbClr val="FFFFFF"/>
                      </a:solidFill>
                      <a:latin typeface="+mn-lt"/>
                    </a:rPr>
                    <a:t>Misinformation or disinformation, 51%</a:t>
                  </a:r>
                </a:p>
              </cx:txPr>
              <cx:visibility seriesName="0" categoryName="1" value="1"/>
              <cx:separator>, </cx:separator>
            </cx:dataLabel>
            <cx:dataLabel idx="2">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Personal, 45%</a:t>
                  </a:r>
                </a:p>
              </cx:txPr>
              <cx:visibility seriesName="0" categoryName="1" value="1"/>
              <cx:separator>, </cx:separator>
            </cx:dataLabel>
            <cx:dataLabel idx="3">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Cyberbullying, harassment, or abuse, 20%</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Hate speech, 35%</a:t>
                  </a:r>
                </a:p>
              </cx:txPr>
              <cx:visibility seriesName="0" categoryName="1" value="1"/>
              <cx:separator>, </cx:separator>
            </cx:dataLabel>
            <cx:dataLabel idx="5">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Threats of violence towards me or other people, 16%</a:t>
                  </a:r>
                </a:p>
              </cx:txPr>
              <cx:visibility seriesName="0" categoryName="1" value="1"/>
              <cx:separator>, </cx:separator>
            </cx:dataLabel>
            <cx:dataLabel idx="6">
              <cx:txPr>
                <a:bodyPr spcFirstLastPara="1" vertOverflow="ellipsis" horzOverflow="overflow" wrap="square" lIns="0" tIns="0" rIns="0" bIns="0" anchor="ctr" anchorCtr="1"/>
                <a:lstStyle/>
                <a:p>
                  <a:pPr algn="ctr" rtl="0">
                    <a:defRPr sz="1100" b="0">
                      <a:solidFill>
                        <a:schemeClr val="bg1"/>
                      </a:solidFill>
                      <a:latin typeface="+mj-lt"/>
                    </a:defRPr>
                  </a:pPr>
                  <a:r>
                    <a:rPr lang="en-US" sz="1100" b="0" i="0" u="none" strike="noStrike" baseline="0">
                      <a:solidFill>
                        <a:schemeClr val="bg1"/>
                      </a:solidFill>
                      <a:latin typeface="+mj-lt"/>
                    </a:rPr>
                    <a:t>Self-harm, 15%</a:t>
                  </a:r>
                </a:p>
              </cx:txPr>
              <cx:visibility seriesName="0" categoryName="1" value="1"/>
              <cx:separator>, </cx:separator>
            </cx:dataLabel>
            <cx:dataLabel idx="7">
              <cx:txPr>
                <a:bodyPr spcFirstLastPara="1" vertOverflow="ellipsis" horzOverflow="overflow" wrap="square" lIns="0" tIns="0" rIns="0" bIns="0" anchor="ctr" anchorCtr="1"/>
                <a:lstStyle/>
                <a:p>
                  <a:pPr algn="ctr" rtl="0">
                    <a:defRPr sz="1050">
                      <a:solidFill>
                        <a:schemeClr val="bg1"/>
                      </a:solidFill>
                      <a:latin typeface="+mn-lt"/>
                    </a:defRPr>
                  </a:pPr>
                  <a:r>
                    <a:rPr lang="en-US" sz="1050" b="0" i="0" u="none" strike="noStrike" baseline="0">
                      <a:solidFill>
                        <a:schemeClr val="bg1"/>
                      </a:solidFill>
                      <a:latin typeface="+mn-lt"/>
                    </a:rPr>
                    <a:t>Suicide and self-harm content, 15%</a:t>
                  </a:r>
                </a:p>
              </cx:txPr>
              <cx:visibility seriesName="0" categoryName="1" value="1"/>
              <cx:separator>, </cx:separator>
            </cx:dataLabel>
            <cx:dataLabel idx="8">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Sexual, 25%</a:t>
                  </a:r>
                </a:p>
              </cx:txPr>
              <cx:visibility seriesName="0" categoryName="1" value="1"/>
              <cx:separator>, </cx:separator>
            </cx:dataLabel>
            <cx:dataLabel idx="9">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Child sexual exploita-tion and abuse, 9%</a:t>
                  </a:r>
                </a:p>
              </cx:txPr>
              <cx:visibility seriesName="0" categoryName="1" value="1"/>
              <cx:separator>, </cx:separator>
            </cx:dataLabel>
            <cx:dataLabel idx="10">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Release of intimate images without your consent, 11%</a:t>
                  </a:r>
                </a:p>
              </cx:txPr>
              <cx:visibility seriesName="0" categoryName="1" value="1"/>
              <cx:separator>, </cx:separator>
            </cx:dataLabel>
            <cx:dataLabel idx="11">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Sexual solicitation, 16%</a:t>
                  </a:r>
                </a:p>
              </cx:txPr>
              <cx:visibility seriesName="0" categoryName="1" value="1"/>
              <cx:separator>, </cx:separator>
            </cx:dataLabel>
            <cx:dataLabel idx="12">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Violent content, 33%</a:t>
                  </a:r>
                </a:p>
              </cx:txPr>
              <cx:visibility seriesName="0" categoryName="1" value="1"/>
              <cx:separator>, </cx:separator>
            </cx:dataLabel>
            <cx:dataLabel idx="13">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Real-world graphic violence and gore, 28%</a:t>
                  </a:r>
                </a:p>
              </cx:txPr>
              <cx:visibility seriesName="0" categoryName="1" value="1"/>
              <cx:separator>, </cx:separator>
            </cx:dataLabel>
            <cx:dataLabel idx="14">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Terrorist and violent extremist content, 12%</a:t>
                  </a:r>
                </a:p>
              </cx:txPr>
              <cx:visibility seriesName="0" categoryName="1" value="1"/>
              <cx:separator>, </cx:separator>
            </cx:dataLabel>
          </cx:dataLabels>
          <cx:dataId val="0"/>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Sheet1!$A$2:$B$11</cx:f>
        <cx:lvl ptCount="10">
          <cx:pt idx="0">Misinformation or disinformation</cx:pt>
          <cx:pt idx="1">Cyberbullying, harassment, or abuse</cx:pt>
          <cx:pt idx="2">Hate speech</cx:pt>
          <cx:pt idx="3">Threats of violence towards me or other people</cx:pt>
          <cx:pt idx="4">Suicide and self-harm content</cx:pt>
          <cx:pt idx="5">Child sexual exploitation and abuse</cx:pt>
          <cx:pt idx="6">Sexual solicitation</cx:pt>
          <cx:pt idx="7">Release of intimate images without your consent</cx:pt>
          <cx:pt idx="8">Real-world graphic violence and gore</cx:pt>
          <cx:pt idx="9">Terrorist and violent extremist content</cx:pt>
        </cx:lvl>
        <cx:lvl ptCount="10">
          <cx:pt idx="0">Misinformation, 32%</cx:pt>
          <cx:pt idx="1">Personal, 45%</cx:pt>
          <cx:pt idx="2">Personal, 45%</cx:pt>
          <cx:pt idx="3">Personal, 45%</cx:pt>
          <cx:pt idx="4">Self-harm, 21%</cx:pt>
          <cx:pt idx="5">Sexual, 47%</cx:pt>
          <cx:pt idx="6">Sexual, 47%</cx:pt>
          <cx:pt idx="7">Sexual, 47%</cx:pt>
          <cx:pt idx="8">Violent content, 28%</cx:pt>
          <cx:pt idx="9">Violent content, 28%</cx:pt>
        </cx:lvl>
      </cx:strDim>
      <cx:numDim type="size">
        <cx:f>Sheet1!$C$2:$C$11</cx:f>
        <cx:lvl ptCount="10" formatCode="0%">
          <cx:pt idx="0">0.318</cx:pt>
          <cx:pt idx="1">0.38600000000000001</cx:pt>
          <cx:pt idx="2">0.25</cx:pt>
          <cx:pt idx="3">0.252</cx:pt>
          <cx:pt idx="4">0.20499999999999999</cx:pt>
          <cx:pt idx="5">0.33200000000000002</cx:pt>
          <cx:pt idx="6">0.214</cx:pt>
          <cx:pt idx="7">0.21199999999999999</cx:pt>
          <cx:pt idx="8">0.156</cx:pt>
          <cx:pt idx="9">0.14599999999999999</cx:pt>
        </cx:lvl>
      </cx:numDim>
    </cx:data>
  </cx:chartData>
  <cx:chart>
    <cx:plotArea>
      <cx:plotAreaRegion>
        <cx:series layoutId="treemap" uniqueId="{86E41ECC-C3DC-49D1-B518-A24A89B1892F}">
          <cx:tx>
            <cx:txData>
              <cx:f>Sheet1!$C$1</cx:f>
              <cx:v>Total</cx:v>
            </cx:txData>
          </cx:tx>
          <cx:dataPt idx="7">
            <cx:spPr>
              <a:solidFill>
                <a:srgbClr val="243A5E">
                  <a:lumMod val="50000"/>
                </a:srgbClr>
              </a:solidFill>
            </cx:spPr>
          </cx:dataPt>
          <cx:dataLabels>
            <cx:visibility seriesName="0" categoryName="1" value="1"/>
            <cx:separator>, </cx:separator>
            <cx:dataLabel idx="0">
              <cx:txPr>
                <a:bodyPr spcFirstLastPara="1" vertOverflow="ellipsis" horzOverflow="overflow" wrap="square" lIns="0" tIns="0" rIns="0" bIns="0" anchor="ctr" anchorCtr="1"/>
                <a:lstStyle/>
                <a:p>
                  <a:pPr algn="ctr" rtl="0">
                    <a:defRPr sz="1050" b="0">
                      <a:latin typeface="+mj-lt"/>
                    </a:defRPr>
                  </a:pPr>
                  <a:r>
                    <a:rPr lang="en-US" sz="1050" b="0" i="0" u="none" strike="noStrike" baseline="0">
                      <a:solidFill>
                        <a:prstClr val="white"/>
                      </a:solidFill>
                      <a:latin typeface="+mj-lt"/>
                    </a:rPr>
                    <a:t>Misinformation, 32%</a:t>
                  </a:r>
                </a:p>
              </cx:txPr>
              <cx:visibility seriesName="0" categoryName="1" value="1"/>
              <cx:separator>, </cx:separator>
            </cx:dataLabel>
            <cx:dataLabel idx="1">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Misinformation or disinformation, 32%</a:t>
                  </a:r>
                </a:p>
              </cx:txPr>
              <cx:visibility seriesName="0" categoryName="1" value="1"/>
              <cx:separator>, </cx:separator>
            </cx:dataLabel>
            <cx:dataLabel idx="2">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Personal, 45%</a:t>
                  </a:r>
                </a:p>
              </cx:txPr>
              <cx:visibility seriesName="0" categoryName="1" value="1"/>
              <cx:separator>, </cx:separator>
            </cx:dataLabel>
            <cx:dataLabel idx="3">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Cyberbullying, harassment, or abuse, 39%</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Hate speech, 25%</a:t>
                  </a:r>
                </a:p>
              </cx:txPr>
              <cx:visibility seriesName="0" categoryName="1" value="1"/>
              <cx:separator>, </cx:separator>
            </cx:dataLabel>
            <cx:dataLabel idx="5">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Threats of violence towards me or other people, 25%</a:t>
                  </a:r>
                </a:p>
              </cx:txPr>
              <cx:visibility seriesName="0" categoryName="1" value="1"/>
              <cx:separator>, </cx:separator>
            </cx:dataLabel>
            <cx:dataLabel idx="6">
              <cx:txPr>
                <a:bodyPr spcFirstLastPara="1" vertOverflow="ellipsis" horzOverflow="overflow" wrap="square" lIns="0" tIns="0" rIns="0" bIns="0" anchor="ctr" anchorCtr="1"/>
                <a:lstStyle/>
                <a:p>
                  <a:pPr algn="ctr" rtl="0">
                    <a:defRPr sz="1200" b="0">
                      <a:solidFill>
                        <a:schemeClr val="bg1"/>
                      </a:solidFill>
                      <a:latin typeface="+mj-lt"/>
                    </a:defRPr>
                  </a:pPr>
                  <a:r>
                    <a:rPr lang="en-US" sz="1200" b="0" i="0" u="none" strike="noStrike" baseline="0">
                      <a:solidFill>
                        <a:schemeClr val="bg1"/>
                      </a:solidFill>
                      <a:latin typeface="+mj-lt"/>
                    </a:rPr>
                    <a:t>Self-harm, 21%</a:t>
                  </a:r>
                </a:p>
              </cx:txPr>
              <cx:visibility seriesName="0" categoryName="1" value="1"/>
              <cx:separator>, </cx:separator>
            </cx:dataLabel>
            <cx:dataLabel idx="7">
              <cx:txPr>
                <a:bodyPr spcFirstLastPara="1" vertOverflow="ellipsis" horzOverflow="overflow" wrap="square" lIns="0" tIns="0" rIns="0" bIns="0" anchor="ctr" anchorCtr="1"/>
                <a:lstStyle/>
                <a:p>
                  <a:pPr algn="ctr" rtl="0">
                    <a:defRPr sz="1050">
                      <a:solidFill>
                        <a:schemeClr val="bg1"/>
                      </a:solidFill>
                      <a:latin typeface="+mn-lt"/>
                    </a:defRPr>
                  </a:pPr>
                  <a:r>
                    <a:rPr lang="en-US" sz="1050" b="0" i="0" u="none" strike="noStrike" baseline="0">
                      <a:solidFill>
                        <a:schemeClr val="bg1"/>
                      </a:solidFill>
                      <a:latin typeface="+mn-lt"/>
                    </a:rPr>
                    <a:t>Suicide and self-harm content, 21%</a:t>
                  </a:r>
                </a:p>
              </cx:txPr>
              <cx:visibility seriesName="0" categoryName="1" value="1"/>
              <cx:separator>, </cx:separator>
            </cx:dataLabel>
            <cx:dataLabel idx="8">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Sexual, 47%</a:t>
                  </a:r>
                </a:p>
              </cx:txPr>
              <cx:visibility seriesName="0" categoryName="1" value="1"/>
              <cx:separator>, </cx:separator>
            </cx:dataLabel>
            <cx:dataLabel idx="9">
              <cx:txPr>
                <a:bodyPr spcFirstLastPara="1" vertOverflow="ellipsis" horzOverflow="overflow" wrap="square" lIns="0" tIns="0" rIns="0" bIns="0" anchor="ctr" anchorCtr="1"/>
                <a:lstStyle/>
                <a:p>
                  <a:pPr algn="ctr" rtl="0">
                    <a:defRPr sz="1050"/>
                  </a:pPr>
                  <a:r>
                    <a:rPr lang="en-US" sz="1050" b="0" i="0" u="none" strike="noStrike" baseline="0">
                      <a:solidFill>
                        <a:srgbClr val="FFFFFF"/>
                      </a:solidFill>
                      <a:latin typeface="Segoe UI"/>
                    </a:rPr>
                    <a:t>Child sexual exploitation and abuse, 33%</a:t>
                  </a:r>
                </a:p>
              </cx:txPr>
              <cx:visibility seriesName="0" categoryName="1" value="1"/>
              <cx:separator>, </cx:separator>
            </cx:dataLabel>
            <cx:dataLabel idx="10">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Sexual solicitation, 21%</a:t>
                  </a:r>
                </a:p>
              </cx:txPr>
              <cx:visibility seriesName="0" categoryName="1" value="1"/>
              <cx:separator>, </cx:separator>
            </cx:dataLabel>
            <cx:dataLabel idx="11">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Release of intimate images without your consent, 21%</a:t>
                  </a:r>
                </a:p>
              </cx:txPr>
              <cx:visibility seriesName="0" categoryName="1" value="1"/>
              <cx:separator>, </cx:separator>
            </cx:dataLabel>
            <cx:dataLabel idx="12">
              <cx:txPr>
                <a:bodyPr spcFirstLastPara="1" vertOverflow="ellipsis" horzOverflow="overflow" wrap="square" lIns="0" tIns="0" rIns="0" bIns="0" anchor="ctr" anchorCtr="1"/>
                <a:lstStyle/>
                <a:p>
                  <a:pPr algn="ctr" rtl="0">
                    <a:defRPr sz="1200" b="0">
                      <a:latin typeface="+mj-lt"/>
                    </a:defRPr>
                  </a:pPr>
                  <a:r>
                    <a:rPr lang="en-US" sz="1200" b="0" i="0" u="none" strike="noStrike" baseline="0">
                      <a:solidFill>
                        <a:prstClr val="white"/>
                      </a:solidFill>
                      <a:latin typeface="+mj-lt"/>
                    </a:rPr>
                    <a:t>Violent content, 28%</a:t>
                  </a:r>
                </a:p>
              </cx:txPr>
              <cx:visibility seriesName="0" categoryName="1" value="1"/>
              <cx:separator>, </cx:separator>
            </cx:dataLabel>
            <cx:dataLabel idx="13">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Real-world graphic violence and gore, 16%</a:t>
                  </a:r>
                </a:p>
              </cx:txPr>
              <cx:visibility seriesName="0" categoryName="1" value="1"/>
              <cx:separator>, </cx:separator>
            </cx:dataLabel>
            <cx:dataLabel idx="14">
              <cx:txPr>
                <a:bodyPr spcFirstLastPara="1" vertOverflow="ellipsis" horzOverflow="overflow" wrap="square" lIns="0" tIns="0" rIns="0" bIns="0" anchor="ctr" anchorCtr="1"/>
                <a:lstStyle/>
                <a:p>
                  <a:pPr algn="ctr" rtl="0">
                    <a:defRPr sz="1050">
                      <a:latin typeface="+mn-lt"/>
                    </a:defRPr>
                  </a:pPr>
                  <a:r>
                    <a:rPr lang="en-US" sz="1050" b="0" i="0" u="none" strike="noStrike" baseline="0">
                      <a:solidFill>
                        <a:srgbClr val="FFFFFF"/>
                      </a:solidFill>
                      <a:latin typeface="+mn-lt"/>
                    </a:rPr>
                    <a:t>Terrorist and violent extremist content, 15%</a:t>
                  </a:r>
                </a:p>
              </cx:txPr>
              <cx:visibility seriesName="0" categoryName="1" value="1"/>
              <cx:separator>, </cx:separator>
            </cx:dataLabel>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0.11627</cdr:x>
      <cdr:y>0.64859</cdr:y>
    </cdr:from>
    <cdr:to>
      <cdr:x>0.95836</cdr:x>
      <cdr:y>0.64859</cdr:y>
    </cdr:to>
    <cdr:cxnSp macro="">
      <cdr:nvCxnSpPr>
        <cdr:cNvPr id="3" name="Straight Connector 2">
          <a:extLst xmlns:a="http://schemas.openxmlformats.org/drawingml/2006/main">
            <a:ext uri="{FF2B5EF4-FFF2-40B4-BE49-F238E27FC236}">
              <a16:creationId xmlns:a16="http://schemas.microsoft.com/office/drawing/2014/main" id="{2F941A4E-F8B1-547A-BD35-A99D0BEC9320}"/>
            </a:ext>
          </a:extLst>
        </cdr:cNvPr>
        <cdr:cNvCxnSpPr/>
      </cdr:nvCxnSpPr>
      <cdr:spPr>
        <a:xfrm xmlns:a="http://schemas.openxmlformats.org/drawingml/2006/main">
          <a:off x="772428" y="2760501"/>
          <a:ext cx="5594445" cy="0"/>
        </a:xfrm>
        <a:prstGeom xmlns:a="http://schemas.openxmlformats.org/drawingml/2006/main" prst="line">
          <a:avLst/>
        </a:prstGeom>
        <a:ln xmlns:a="http://schemas.openxmlformats.org/drawingml/2006/main">
          <a:solidFill>
            <a:schemeClr val="tx1"/>
          </a:solidFill>
          <a:headEnd type="none"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0.54589</cdr:x>
      <cdr:y>0.1</cdr:y>
    </cdr:from>
    <cdr:to>
      <cdr:x>0.54589</cdr:x>
      <cdr:y>0.84832</cdr:y>
    </cdr:to>
    <cdr:cxnSp macro="">
      <cdr:nvCxnSpPr>
        <cdr:cNvPr id="5" name="Straight Connector 4">
          <a:extLst xmlns:a="http://schemas.openxmlformats.org/drawingml/2006/main">
            <a:ext uri="{FF2B5EF4-FFF2-40B4-BE49-F238E27FC236}">
              <a16:creationId xmlns:a16="http://schemas.microsoft.com/office/drawing/2014/main" id="{10EA7BEB-33DB-C40A-6A4B-862AC226A798}"/>
            </a:ext>
          </a:extLst>
        </cdr:cNvPr>
        <cdr:cNvCxnSpPr/>
      </cdr:nvCxnSpPr>
      <cdr:spPr>
        <a:xfrm xmlns:a="http://schemas.openxmlformats.org/drawingml/2006/main">
          <a:off x="3626609" y="425632"/>
          <a:ext cx="0" cy="3184989"/>
        </a:xfrm>
        <a:prstGeom xmlns:a="http://schemas.openxmlformats.org/drawingml/2006/main" prst="line">
          <a:avLst/>
        </a:prstGeom>
        <a:ln xmlns:a="http://schemas.openxmlformats.org/drawingml/2006/main">
          <a:solidFill>
            <a:schemeClr val="tx1"/>
          </a:solidFill>
          <a:headEnd type="none"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0.11302</cdr:x>
      <cdr:y>0.3062</cdr:y>
    </cdr:from>
    <cdr:to>
      <cdr:x>0.96744</cdr:x>
      <cdr:y>0.3062</cdr:y>
    </cdr:to>
    <cdr:cxnSp macro="">
      <cdr:nvCxnSpPr>
        <cdr:cNvPr id="3" name="Straight Connector 2">
          <a:extLst xmlns:a="http://schemas.openxmlformats.org/drawingml/2006/main">
            <a:ext uri="{FF2B5EF4-FFF2-40B4-BE49-F238E27FC236}">
              <a16:creationId xmlns:a16="http://schemas.microsoft.com/office/drawing/2014/main" id="{2F941A4E-F8B1-547A-BD35-A99D0BEC9320}"/>
            </a:ext>
          </a:extLst>
        </cdr:cNvPr>
        <cdr:cNvCxnSpPr/>
      </cdr:nvCxnSpPr>
      <cdr:spPr>
        <a:xfrm xmlns:a="http://schemas.openxmlformats.org/drawingml/2006/main">
          <a:off x="1114956" y="1250331"/>
          <a:ext cx="8429103" cy="0"/>
        </a:xfrm>
        <a:prstGeom xmlns:a="http://schemas.openxmlformats.org/drawingml/2006/main" prst="line">
          <a:avLst/>
        </a:prstGeom>
        <a:ln xmlns:a="http://schemas.openxmlformats.org/drawingml/2006/main" w="6350">
          <a:solidFill>
            <a:schemeClr val="tx1"/>
          </a:solidFill>
          <a:headEnd type="none"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0.50783</cdr:x>
      <cdr:y>0.06113</cdr:y>
    </cdr:from>
    <cdr:to>
      <cdr:x>0.50783</cdr:x>
      <cdr:y>0.85547</cdr:y>
    </cdr:to>
    <cdr:cxnSp macro="">
      <cdr:nvCxnSpPr>
        <cdr:cNvPr id="4" name="Straight Connector 3">
          <a:extLst xmlns:a="http://schemas.openxmlformats.org/drawingml/2006/main">
            <a:ext uri="{FF2B5EF4-FFF2-40B4-BE49-F238E27FC236}">
              <a16:creationId xmlns:a16="http://schemas.microsoft.com/office/drawing/2014/main" id="{63AB1643-E9EA-288E-6C9B-607D0057CC3A}"/>
            </a:ext>
          </a:extLst>
        </cdr:cNvPr>
        <cdr:cNvCxnSpPr/>
      </cdr:nvCxnSpPr>
      <cdr:spPr>
        <a:xfrm xmlns:a="http://schemas.openxmlformats.org/drawingml/2006/main">
          <a:off x="5009924" y="249613"/>
          <a:ext cx="0" cy="3243580"/>
        </a:xfrm>
        <a:prstGeom xmlns:a="http://schemas.openxmlformats.org/drawingml/2006/main" prst="line">
          <a:avLst/>
        </a:prstGeom>
        <a:ln xmlns:a="http://schemas.openxmlformats.org/drawingml/2006/main" w="6350">
          <a:solidFill>
            <a:schemeClr val="tx1"/>
          </a:solidFill>
          <a:headEnd type="none"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0.11202</cdr:x>
      <cdr:y>0.34552</cdr:y>
    </cdr:from>
    <cdr:to>
      <cdr:x>0.97063</cdr:x>
      <cdr:y>0.34552</cdr:y>
    </cdr:to>
    <cdr:cxnSp macro="">
      <cdr:nvCxnSpPr>
        <cdr:cNvPr id="3" name="Straight Connector 2">
          <a:extLst xmlns:a="http://schemas.openxmlformats.org/drawingml/2006/main">
            <a:ext uri="{FF2B5EF4-FFF2-40B4-BE49-F238E27FC236}">
              <a16:creationId xmlns:a16="http://schemas.microsoft.com/office/drawing/2014/main" id="{2F941A4E-F8B1-547A-BD35-A99D0BEC9320}"/>
            </a:ext>
          </a:extLst>
        </cdr:cNvPr>
        <cdr:cNvCxnSpPr/>
      </cdr:nvCxnSpPr>
      <cdr:spPr>
        <a:xfrm xmlns:a="http://schemas.openxmlformats.org/drawingml/2006/main">
          <a:off x="1102941" y="1408180"/>
          <a:ext cx="8454238" cy="0"/>
        </a:xfrm>
        <a:prstGeom xmlns:a="http://schemas.openxmlformats.org/drawingml/2006/main" prst="line">
          <a:avLst/>
        </a:prstGeom>
        <a:ln xmlns:a="http://schemas.openxmlformats.org/drawingml/2006/main" w="6350">
          <a:solidFill>
            <a:schemeClr val="tx1"/>
          </a:solidFill>
          <a:headEnd type="none"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0.3783</cdr:x>
      <cdr:y>0.03709</cdr:y>
    </cdr:from>
    <cdr:to>
      <cdr:x>0.3783</cdr:x>
      <cdr:y>0.82828</cdr:y>
    </cdr:to>
    <cdr:cxnSp macro="">
      <cdr:nvCxnSpPr>
        <cdr:cNvPr id="4" name="Straight Connector 3">
          <a:extLst xmlns:a="http://schemas.openxmlformats.org/drawingml/2006/main">
            <a:ext uri="{FF2B5EF4-FFF2-40B4-BE49-F238E27FC236}">
              <a16:creationId xmlns:a16="http://schemas.microsoft.com/office/drawing/2014/main" id="{63AB1643-E9EA-288E-6C9B-607D0057CC3A}"/>
            </a:ext>
          </a:extLst>
        </cdr:cNvPr>
        <cdr:cNvCxnSpPr/>
      </cdr:nvCxnSpPr>
      <cdr:spPr>
        <a:xfrm xmlns:a="http://schemas.openxmlformats.org/drawingml/2006/main">
          <a:off x="3724885" y="151162"/>
          <a:ext cx="0" cy="3224533"/>
        </a:xfrm>
        <a:prstGeom xmlns:a="http://schemas.openxmlformats.org/drawingml/2006/main" prst="line">
          <a:avLst/>
        </a:prstGeom>
        <a:ln xmlns:a="http://schemas.openxmlformats.org/drawingml/2006/main" w="6350">
          <a:solidFill>
            <a:schemeClr val="tx1"/>
          </a:solidFill>
          <a:headEnd type="none" w="lg" len="med"/>
          <a:tailEnd type="non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F7BC6-F0D5-4E7D-A118-8E057CE16828}" type="datetime8">
              <a:rPr lang="en-US" smtClean="0">
                <a:latin typeface="Segoe UI" pitchFamily="34" charset="0"/>
              </a:rPr>
              <a:t>2/2/2023 10:55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608413A8-5751-49C4-A1EE-6DF953373A35}" type="datetime8">
              <a:rPr lang="en-US" smtClean="0"/>
              <a:t>2/2/2023 10:55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E38FB34-19BF-4FA5-AB58-0760DD49DFAA}"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246023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230226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76496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Range of effectiveness scores was somewhat narrow (between 57-72)</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222019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286366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167548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324462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63836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35</a:t>
            </a:fld>
            <a:endParaRPr lang="en-US"/>
          </a:p>
        </p:txBody>
      </p:sp>
    </p:spTree>
    <p:extLst>
      <p:ext uri="{BB962C8B-B14F-4D97-AF65-F5344CB8AC3E}">
        <p14:creationId xmlns:p14="http://schemas.microsoft.com/office/powerpoint/2010/main" val="56976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38</a:t>
            </a:fld>
            <a:endParaRPr lang="en-US"/>
          </a:p>
        </p:txBody>
      </p:sp>
    </p:spTree>
    <p:extLst>
      <p:ext uri="{BB962C8B-B14F-4D97-AF65-F5344CB8AC3E}">
        <p14:creationId xmlns:p14="http://schemas.microsoft.com/office/powerpoint/2010/main" val="341632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26072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414800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248126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43</a:t>
            </a:fld>
            <a:endParaRPr lang="en-US"/>
          </a:p>
        </p:txBody>
      </p:sp>
    </p:spTree>
    <p:extLst>
      <p:ext uri="{BB962C8B-B14F-4D97-AF65-F5344CB8AC3E}">
        <p14:creationId xmlns:p14="http://schemas.microsoft.com/office/powerpoint/2010/main" val="124335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49</a:t>
            </a:fld>
            <a:endParaRPr lang="en-US"/>
          </a:p>
        </p:txBody>
      </p:sp>
    </p:spTree>
    <p:extLst>
      <p:ext uri="{BB962C8B-B14F-4D97-AF65-F5344CB8AC3E}">
        <p14:creationId xmlns:p14="http://schemas.microsoft.com/office/powerpoint/2010/main" val="347286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50</a:t>
            </a:fld>
            <a:endParaRPr lang="en-US"/>
          </a:p>
        </p:txBody>
      </p:sp>
    </p:spTree>
    <p:extLst>
      <p:ext uri="{BB962C8B-B14F-4D97-AF65-F5344CB8AC3E}">
        <p14:creationId xmlns:p14="http://schemas.microsoft.com/office/powerpoint/2010/main" val="410462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51</a:t>
            </a:fld>
            <a:endParaRPr lang="en-US"/>
          </a:p>
        </p:txBody>
      </p:sp>
    </p:spTree>
    <p:extLst>
      <p:ext uri="{BB962C8B-B14F-4D97-AF65-F5344CB8AC3E}">
        <p14:creationId xmlns:p14="http://schemas.microsoft.com/office/powerpoint/2010/main" val="283470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52</a:t>
            </a:fld>
            <a:endParaRPr lang="en-US"/>
          </a:p>
        </p:txBody>
      </p:sp>
    </p:spTree>
    <p:extLst>
      <p:ext uri="{BB962C8B-B14F-4D97-AF65-F5344CB8AC3E}">
        <p14:creationId xmlns:p14="http://schemas.microsoft.com/office/powerpoint/2010/main" val="2470089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55</a:t>
            </a:fld>
            <a:endParaRPr lang="en-US"/>
          </a:p>
        </p:txBody>
      </p:sp>
    </p:spTree>
    <p:extLst>
      <p:ext uri="{BB962C8B-B14F-4D97-AF65-F5344CB8AC3E}">
        <p14:creationId xmlns:p14="http://schemas.microsoft.com/office/powerpoint/2010/main" val="2636209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57</a:t>
            </a:fld>
            <a:endParaRPr lang="en-US"/>
          </a:p>
        </p:txBody>
      </p:sp>
    </p:spTree>
    <p:extLst>
      <p:ext uri="{BB962C8B-B14F-4D97-AF65-F5344CB8AC3E}">
        <p14:creationId xmlns:p14="http://schemas.microsoft.com/office/powerpoint/2010/main" val="3123982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58</a:t>
            </a:fld>
            <a:endParaRPr lang="en-US"/>
          </a:p>
        </p:txBody>
      </p:sp>
    </p:spTree>
    <p:extLst>
      <p:ext uri="{BB962C8B-B14F-4D97-AF65-F5344CB8AC3E}">
        <p14:creationId xmlns:p14="http://schemas.microsoft.com/office/powerpoint/2010/main" val="282249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59</a:t>
            </a:fld>
            <a:endParaRPr lang="en-US"/>
          </a:p>
        </p:txBody>
      </p:sp>
    </p:spTree>
    <p:extLst>
      <p:ext uri="{BB962C8B-B14F-4D97-AF65-F5344CB8AC3E}">
        <p14:creationId xmlns:p14="http://schemas.microsoft.com/office/powerpoint/2010/main" val="200348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744913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60</a:t>
            </a:fld>
            <a:endParaRPr lang="en-US"/>
          </a:p>
        </p:txBody>
      </p:sp>
    </p:spTree>
    <p:extLst>
      <p:ext uri="{BB962C8B-B14F-4D97-AF65-F5344CB8AC3E}">
        <p14:creationId xmlns:p14="http://schemas.microsoft.com/office/powerpoint/2010/main" val="2000455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61</a:t>
            </a:fld>
            <a:endParaRPr lang="en-US"/>
          </a:p>
        </p:txBody>
      </p:sp>
    </p:spTree>
    <p:extLst>
      <p:ext uri="{BB962C8B-B14F-4D97-AF65-F5344CB8AC3E}">
        <p14:creationId xmlns:p14="http://schemas.microsoft.com/office/powerpoint/2010/main" val="1949802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62</a:t>
            </a:fld>
            <a:endParaRPr lang="en-US"/>
          </a:p>
        </p:txBody>
      </p:sp>
    </p:spTree>
    <p:extLst>
      <p:ext uri="{BB962C8B-B14F-4D97-AF65-F5344CB8AC3E}">
        <p14:creationId xmlns:p14="http://schemas.microsoft.com/office/powerpoint/2010/main" val="2955764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63</a:t>
            </a:fld>
            <a:endParaRPr lang="en-US"/>
          </a:p>
        </p:txBody>
      </p:sp>
    </p:spTree>
    <p:extLst>
      <p:ext uri="{BB962C8B-B14F-4D97-AF65-F5344CB8AC3E}">
        <p14:creationId xmlns:p14="http://schemas.microsoft.com/office/powerpoint/2010/main" val="202566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79140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97869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67753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619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cap="none"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82488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08413A8-5751-49C4-A1EE-6DF953373A35}" type="datetime8">
              <a:rPr lang="en-US" smtClean="0"/>
              <a:t>2/2/2023 10:55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96817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575324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02805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1611247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6427951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98243105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781240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472961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12260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634682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72078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588097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684986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45549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410721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4630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41911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341265836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533733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5146643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colum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F961560-762C-234D-9C21-2383B23AD52E}"/>
              </a:ext>
            </a:extLst>
          </p:cNvPr>
          <p:cNvSpPr>
            <a:spLocks noGrp="1"/>
          </p:cNvSpPr>
          <p:nvPr>
            <p:ph type="title"/>
          </p:nvPr>
        </p:nvSpPr>
        <p:spPr>
          <a:xfrm>
            <a:off x="588263" y="581168"/>
            <a:ext cx="10430257" cy="430887"/>
          </a:xfrm>
          <a:prstGeom prst="rect">
            <a:avLst/>
          </a:prstGeom>
        </p:spPr>
        <p:txBody>
          <a:bodyPr vert="horz" wrap="square" lIns="0" tIns="0" rIns="0" bIns="0" rtlCol="0" anchor="t">
            <a:spAutoFit/>
          </a:bodyPr>
          <a:lstStyle>
            <a:lvl1pPr>
              <a:defRPr sz="2800" cap="all" baseline="0">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F1292A01-2E81-834B-A458-3E12D2291768}"/>
              </a:ext>
            </a:extLst>
          </p:cNvPr>
          <p:cNvSpPr>
            <a:spLocks noGrp="1"/>
          </p:cNvSpPr>
          <p:nvPr>
            <p:ph idx="1" hasCustomPrompt="1"/>
          </p:nvPr>
        </p:nvSpPr>
        <p:spPr>
          <a:xfrm>
            <a:off x="585216" y="1450909"/>
            <a:ext cx="10515600" cy="4351338"/>
          </a:xfrm>
          <a:prstGeom prst="rect">
            <a:avLst/>
          </a:prstGeom>
        </p:spPr>
        <p:txBody>
          <a:bodyPr vert="horz" lIns="0" tIns="0" rIns="0" bIns="0" rtlCol="0">
            <a:normAutofit/>
          </a:bodyPr>
          <a:lstStyle>
            <a:lvl1pPr>
              <a:defRPr>
                <a:latin typeface="Tenorite" panose="00000500000000000000" pitchFamily="2" charset="0"/>
              </a:defRPr>
            </a:lvl1pPr>
            <a:lvl2pPr>
              <a:defRPr>
                <a:latin typeface="Tenorite" panose="00000500000000000000" pitchFamily="2" charset="0"/>
              </a:defRPr>
            </a:lvl2pPr>
            <a:lvl3pPr>
              <a:defRPr>
                <a:latin typeface="Tenorite" panose="00000500000000000000" pitchFamily="2" charset="0"/>
              </a:defRPr>
            </a:lvl3pPr>
          </a:lstStyle>
          <a:p>
            <a:pPr lvl="0"/>
            <a:r>
              <a:rPr lang="en-US"/>
              <a:t>Click to add text</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1240C40F-0530-C0A9-96FC-B1F2C9860F99}"/>
              </a:ext>
            </a:extLst>
          </p:cNvPr>
          <p:cNvSpPr txBox="1"/>
          <p:nvPr userDrawn="1"/>
        </p:nvSpPr>
        <p:spPr>
          <a:xfrm>
            <a:off x="8668467" y="6705442"/>
            <a:ext cx="3352690" cy="110800"/>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r" defTabSz="914367" rtl="0" eaLnBrk="1" fontAlgn="auto" latinLnBrk="0" hangingPunct="1">
              <a:lnSpc>
                <a:spcPct val="90000"/>
              </a:lnSpc>
              <a:spcBef>
                <a:spcPts val="0"/>
              </a:spcBef>
              <a:spcAft>
                <a:spcPts val="588"/>
              </a:spcAft>
              <a:buClrTx/>
              <a:buSzTx/>
              <a:buFontTx/>
              <a:buNone/>
              <a:tabLst/>
              <a:defRPr/>
            </a:pPr>
            <a:r>
              <a:rPr kumimoji="0" lang="en-US" sz="800" b="0" i="0" u="none" strike="noStrike" kern="1200" cap="none" spc="0" normalizeH="0" baseline="0" noProof="0">
                <a:ln>
                  <a:noFill/>
                </a:ln>
                <a:solidFill>
                  <a:schemeClr val="tx1"/>
                </a:solidFill>
                <a:effectLst/>
                <a:uLnTx/>
                <a:uFillTx/>
                <a:latin typeface="+mn-lt"/>
                <a:ea typeface="+mn-ea"/>
                <a:cs typeface="+mn-cs"/>
              </a:rPr>
              <a:t>Microsoft confidential | </a:t>
            </a:r>
            <a:fld id="{A60CAA2C-59EC-4BAF-ADE0-46F2C7CDD55C}" type="slidenum">
              <a:rPr kumimoji="0" lang="en-US" sz="8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367" rtl="0" eaLnBrk="1" fontAlgn="auto" latinLnBrk="0" hangingPunct="1">
                <a:lnSpc>
                  <a:spcPct val="90000"/>
                </a:lnSpc>
                <a:spcBef>
                  <a:spcPts val="0"/>
                </a:spcBef>
                <a:spcAft>
                  <a:spcPts val="588"/>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a:t>
            </a:r>
            <a:endParaRPr kumimoji="0" lang="en-US" sz="800" b="0" i="0" u="none" strike="noStrike" kern="1200" cap="none" spc="0" normalizeH="0" baseline="0" noProof="0">
              <a:ln>
                <a:noFill/>
              </a:ln>
              <a:solidFill>
                <a:schemeClr val="tx1"/>
              </a:solidFill>
              <a:effectLst/>
              <a:uLnTx/>
              <a:uFillTx/>
              <a:latin typeface="Segoe UI"/>
              <a:ea typeface="+mn-ea"/>
              <a:cs typeface="+mn-cs"/>
            </a:endParaRPr>
          </a:p>
        </p:txBody>
      </p:sp>
    </p:spTree>
    <p:extLst>
      <p:ext uri="{BB962C8B-B14F-4D97-AF65-F5344CB8AC3E}">
        <p14:creationId xmlns:p14="http://schemas.microsoft.com/office/powerpoint/2010/main" val="25229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12">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guide id="39" orient="horz" pos="63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17BEF4-3430-DD2D-600F-0B85E4BEA072}"/>
              </a:ext>
            </a:extLst>
          </p:cNvPr>
          <p:cNvSpPr>
            <a:spLocks noGrp="1"/>
          </p:cNvSpPr>
          <p:nvPr>
            <p:ph type="title"/>
          </p:nvPr>
        </p:nvSpPr>
        <p:spPr>
          <a:xfrm>
            <a:off x="588263" y="584216"/>
            <a:ext cx="10430257" cy="430887"/>
          </a:xfrm>
          <a:prstGeom prst="rect">
            <a:avLst/>
          </a:prstGeom>
        </p:spPr>
        <p:txBody>
          <a:bodyPr vert="horz" wrap="square" lIns="0" tIns="0" rIns="0" bIns="0" rtlCol="0" anchor="t">
            <a:spAutoFit/>
          </a:bodyPr>
          <a:lstStyle>
            <a:lvl1pPr>
              <a:defRPr sz="2800" cap="all" baseline="0">
                <a:latin typeface="Tenorite Display" panose="00000500000000000000" pitchFamily="2" charset="0"/>
              </a:defRPr>
            </a:lvl1pPr>
          </a:lstStyle>
          <a:p>
            <a:r>
              <a:rPr lang="en-US"/>
              <a:t>Click to edit Master title style</a:t>
            </a:r>
          </a:p>
        </p:txBody>
      </p:sp>
      <p:sp>
        <p:nvSpPr>
          <p:cNvPr id="2" name="TextBox 1">
            <a:extLst>
              <a:ext uri="{FF2B5EF4-FFF2-40B4-BE49-F238E27FC236}">
                <a16:creationId xmlns:a16="http://schemas.microsoft.com/office/drawing/2014/main" id="{FF685D84-C518-179E-FD29-B78CE83BD0B4}"/>
              </a:ext>
            </a:extLst>
          </p:cNvPr>
          <p:cNvSpPr txBox="1"/>
          <p:nvPr userDrawn="1"/>
        </p:nvSpPr>
        <p:spPr>
          <a:xfrm>
            <a:off x="8668467" y="6705442"/>
            <a:ext cx="3352690" cy="110800"/>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r" defTabSz="914367" rtl="0" eaLnBrk="1" fontAlgn="auto" latinLnBrk="0" hangingPunct="1">
              <a:lnSpc>
                <a:spcPct val="90000"/>
              </a:lnSpc>
              <a:spcBef>
                <a:spcPts val="0"/>
              </a:spcBef>
              <a:spcAft>
                <a:spcPts val="588"/>
              </a:spcAft>
              <a:buClrTx/>
              <a:buSzTx/>
              <a:buFontTx/>
              <a:buNone/>
              <a:tabLst/>
              <a:defRPr/>
            </a:pPr>
            <a:r>
              <a:rPr kumimoji="0" lang="en-US" sz="800" b="0" i="0" u="none" strike="noStrike" kern="1200" cap="none" spc="0" normalizeH="0" baseline="0" noProof="0">
                <a:ln>
                  <a:noFill/>
                </a:ln>
                <a:solidFill>
                  <a:schemeClr val="tx1"/>
                </a:solidFill>
                <a:effectLst/>
                <a:uLnTx/>
                <a:uFillTx/>
                <a:latin typeface="+mn-lt"/>
                <a:ea typeface="+mn-ea"/>
                <a:cs typeface="+mn-cs"/>
              </a:rPr>
              <a:t>Microsoft confidential | </a:t>
            </a:r>
            <a:fld id="{A60CAA2C-59EC-4BAF-ADE0-46F2C7CDD55C}" type="slidenum">
              <a:rPr kumimoji="0" lang="en-US" sz="8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367" rtl="0" eaLnBrk="1" fontAlgn="auto" latinLnBrk="0" hangingPunct="1">
                <a:lnSpc>
                  <a:spcPct val="90000"/>
                </a:lnSpc>
                <a:spcBef>
                  <a:spcPts val="0"/>
                </a:spcBef>
                <a:spcAft>
                  <a:spcPts val="588"/>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a:t>
            </a:r>
            <a:endParaRPr kumimoji="0" lang="en-US" sz="800" b="0" i="0" u="none" strike="noStrike" kern="1200" cap="none" spc="0" normalizeH="0" baseline="0" noProof="0">
              <a:ln>
                <a:noFill/>
              </a:ln>
              <a:solidFill>
                <a:schemeClr val="tx1"/>
              </a:solidFill>
              <a:effectLst/>
              <a:uLnTx/>
              <a:uFillTx/>
              <a:latin typeface="Segoe UI"/>
              <a:ea typeface="+mn-ea"/>
              <a:cs typeface="+mn-cs"/>
            </a:endParaRPr>
          </a:p>
        </p:txBody>
      </p:sp>
    </p:spTree>
    <p:extLst>
      <p:ext uri="{BB962C8B-B14F-4D97-AF65-F5344CB8AC3E}">
        <p14:creationId xmlns:p14="http://schemas.microsoft.com/office/powerpoint/2010/main" val="2272600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6_Title square photo 8">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AC9123-83D5-40EB-9340-6F0D320AF150}"/>
              </a:ext>
            </a:extLst>
          </p:cNvPr>
          <p:cNvSpPr>
            <a:spLocks noGrp="1"/>
          </p:cNvSpPr>
          <p:nvPr>
            <p:ph type="title" hasCustomPrompt="1"/>
          </p:nvPr>
        </p:nvSpPr>
        <p:spPr>
          <a:xfrm>
            <a:off x="584200" y="2758179"/>
            <a:ext cx="4171950" cy="775597"/>
          </a:xfrm>
          <a:noFill/>
        </p:spPr>
        <p:txBody>
          <a:bodyPr wrap="square" lIns="0" tIns="0" rIns="0" bIns="0" anchor="b" anchorCtr="0">
            <a:spAutoFit/>
          </a:bodyPr>
          <a:lstStyle>
            <a:lvl1pPr>
              <a:lnSpc>
                <a:spcPct val="90000"/>
              </a:lnSpc>
              <a:defRPr sz="2800" cap="all" spc="-50" baseline="0">
                <a:solidFill>
                  <a:srgbClr val="000000"/>
                </a:solidFill>
                <a:latin typeface="+mj-lt"/>
                <a:cs typeface="Segoe UI" panose="020B0502040204020203" pitchFamily="34" charset="0"/>
              </a:defRPr>
            </a:lvl1pPr>
          </a:lstStyle>
          <a:p>
            <a:r>
              <a:rPr lang="en-US"/>
              <a:t>Event name or presentation title </a:t>
            </a:r>
          </a:p>
        </p:txBody>
      </p:sp>
      <p:sp>
        <p:nvSpPr>
          <p:cNvPr id="2" name="Rectangle 1">
            <a:extLst>
              <a:ext uri="{FF2B5EF4-FFF2-40B4-BE49-F238E27FC236}">
                <a16:creationId xmlns:a16="http://schemas.microsoft.com/office/drawing/2014/main" id="{6B35BFDD-49DD-0142-D94E-139706699A4F}"/>
              </a:ext>
            </a:extLst>
          </p:cNvPr>
          <p:cNvSpPr>
            <a:spLocks noChangeAspect="1"/>
          </p:cNvSpPr>
          <p:nvPr userDrawn="1"/>
        </p:nvSpPr>
        <p:spPr bwMode="auto">
          <a:xfrm>
            <a:off x="5334000" y="0"/>
            <a:ext cx="6858000" cy="6858000"/>
          </a:xfrm>
          <a:prstGeom prst="rect">
            <a:avLst/>
          </a:prstGeom>
          <a:blipFill dpi="0" rotWithShape="1">
            <a:blip r:embed="rId2"/>
            <a:srcRect/>
            <a:stretch>
              <a:fillRect l="-25000" r="-25000"/>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90254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Section square photo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AC9123-83D5-40EB-9340-6F0D320AF150}"/>
              </a:ext>
            </a:extLst>
          </p:cNvPr>
          <p:cNvSpPr>
            <a:spLocks noGrp="1"/>
          </p:cNvSpPr>
          <p:nvPr>
            <p:ph type="title" hasCustomPrompt="1"/>
          </p:nvPr>
        </p:nvSpPr>
        <p:spPr>
          <a:xfrm>
            <a:off x="584200" y="2758179"/>
            <a:ext cx="4171950" cy="775597"/>
          </a:xfrm>
          <a:noFill/>
        </p:spPr>
        <p:txBody>
          <a:bodyPr wrap="square" lIns="0" tIns="0" rIns="0" bIns="0" anchor="b" anchorCtr="0">
            <a:spAutoFit/>
          </a:bodyPr>
          <a:lstStyle>
            <a:lvl1pPr>
              <a:lnSpc>
                <a:spcPct val="90000"/>
              </a:lnSpc>
              <a:defRPr sz="2800" cap="all" spc="-50" baseline="0">
                <a:solidFill>
                  <a:srgbClr val="000000"/>
                </a:solidFill>
                <a:latin typeface="+mj-lt"/>
                <a:cs typeface="Segoe UI" panose="020B0502040204020203" pitchFamily="34" charset="0"/>
              </a:defRPr>
            </a:lvl1pPr>
          </a:lstStyle>
          <a:p>
            <a:r>
              <a:rPr lang="en-US"/>
              <a:t>Section title square photo layout </a:t>
            </a:r>
          </a:p>
        </p:txBody>
      </p:sp>
      <p:sp>
        <p:nvSpPr>
          <p:cNvPr id="9" name="Picture Placeholder 4">
            <a:extLst>
              <a:ext uri="{FF2B5EF4-FFF2-40B4-BE49-F238E27FC236}">
                <a16:creationId xmlns:a16="http://schemas.microsoft.com/office/drawing/2014/main" id="{D7E2CE7E-B17F-CD40-8027-65647CBD47B8}"/>
              </a:ext>
            </a:extLst>
          </p:cNvPr>
          <p:cNvSpPr>
            <a:spLocks noGrp="1"/>
          </p:cNvSpPr>
          <p:nvPr>
            <p:ph type="pic" sz="quarter" idx="11"/>
          </p:nvPr>
        </p:nvSpPr>
        <p:spPr>
          <a:xfrm>
            <a:off x="5334000" y="0"/>
            <a:ext cx="6858000" cy="6858000"/>
          </a:xfrm>
          <a:prstGeom prst="rect">
            <a:avLst/>
          </a:prstGeom>
          <a:blipFill>
            <a:blip r:embed="rId2"/>
            <a:stretch>
              <a:fillRect/>
            </a:stretch>
          </a:blipFill>
        </p:spPr>
        <p:txBody>
          <a:bodyPr anchor="ctr">
            <a:noAutofit/>
          </a:bodyPr>
          <a:lstStyle>
            <a:lvl1pPr marL="0" indent="0" algn="ctr">
              <a:lnSpc>
                <a:spcPct val="200000"/>
              </a:lnSpc>
              <a:buNone/>
              <a:defRPr sz="2000" b="1">
                <a:solidFill>
                  <a:srgbClr val="0D0D0D"/>
                </a:solidFill>
                <a:latin typeface="Segoe UI" panose="020B0502040204020203" pitchFamily="34" charset="0"/>
                <a:cs typeface="Segoe UI" panose="020B0502040204020203" pitchFamily="34" charset="0"/>
              </a:defRPr>
            </a:lvl1pPr>
          </a:lstStyle>
          <a:p>
            <a:r>
              <a:rPr lang="en-US"/>
              <a:t>Click icon to add picture</a:t>
            </a:r>
          </a:p>
        </p:txBody>
      </p:sp>
    </p:spTree>
    <p:extLst>
      <p:ext uri="{BB962C8B-B14F-4D97-AF65-F5344CB8AC3E}">
        <p14:creationId xmlns:p14="http://schemas.microsoft.com/office/powerpoint/2010/main" val="206083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661237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0542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831921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5403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4589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6562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168437"/>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85721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pic>
        <p:nvPicPr>
          <p:cNvPr id="8" name="MS logo gray - EMF" descr="Microsoft logo, gray text version">
            <a:extLst>
              <a:ext uri="{FF2B5EF4-FFF2-40B4-BE49-F238E27FC236}">
                <a16:creationId xmlns:a16="http://schemas.microsoft.com/office/drawing/2014/main" id="{F89D7F03-32F6-4949-A47F-2BE157C173D0}"/>
              </a:ext>
            </a:extLst>
          </p:cNvPr>
          <p:cNvPicPr>
            <a:picLocks noChangeAspect="1"/>
          </p:cNvPicPr>
          <p:nvPr userDrawn="1"/>
        </p:nvPicPr>
        <p:blipFill>
          <a:blip r:embed="rId2"/>
          <a:stretch>
            <a:fillRect/>
          </a:stretch>
        </p:blipFill>
        <p:spPr bwMode="black">
          <a:xfrm>
            <a:off x="584200" y="587122"/>
            <a:ext cx="1366440" cy="292608"/>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CB922B56-FF80-01F7-D91F-DD776272DB0E}"/>
              </a:ext>
            </a:extLst>
          </p:cNvPr>
          <p:cNvPicPr>
            <a:picLocks noChangeAspect="1"/>
          </p:cNvPicPr>
          <p:nvPr userDrawn="1"/>
        </p:nvPicPr>
        <p:blipFill>
          <a:blip r:embed="rId3"/>
          <a:stretch>
            <a:fillRect/>
          </a:stretch>
        </p:blipFill>
        <p:spPr>
          <a:xfrm>
            <a:off x="2511958" y="575189"/>
            <a:ext cx="835145" cy="316475"/>
          </a:xfrm>
          <a:prstGeom prst="rect">
            <a:avLst/>
          </a:prstGeom>
        </p:spPr>
      </p:pic>
      <p:cxnSp>
        <p:nvCxnSpPr>
          <p:cNvPr id="10" name="Straight Connector 9">
            <a:extLst>
              <a:ext uri="{FF2B5EF4-FFF2-40B4-BE49-F238E27FC236}">
                <a16:creationId xmlns:a16="http://schemas.microsoft.com/office/drawing/2014/main" id="{0676E431-2A4A-D431-2E97-79DF4ADC019E}"/>
              </a:ext>
              <a:ext uri="{C183D7F6-B498-43B3-948B-1728B52AA6E4}">
                <adec:decorative xmlns:adec="http://schemas.microsoft.com/office/drawing/2017/decorative" val="1"/>
              </a:ext>
            </a:extLst>
          </p:cNvPr>
          <p:cNvCxnSpPr>
            <a:cxnSpLocks/>
          </p:cNvCxnSpPr>
          <p:nvPr userDrawn="1"/>
        </p:nvCxnSpPr>
        <p:spPr>
          <a:xfrm>
            <a:off x="2241549" y="531020"/>
            <a:ext cx="0" cy="404812"/>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130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58766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16628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124353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279064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86504469"/>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99970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688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60979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444112"/>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57633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pic>
        <p:nvPicPr>
          <p:cNvPr id="3" name="Picture 2" descr="A close up of a sign&#10;&#10;Description generated with high confidence">
            <a:extLst>
              <a:ext uri="{FF2B5EF4-FFF2-40B4-BE49-F238E27FC236}">
                <a16:creationId xmlns:a16="http://schemas.microsoft.com/office/drawing/2014/main" id="{13672D14-084C-E45A-FCED-CE3B2FBA996E}"/>
              </a:ext>
            </a:extLst>
          </p:cNvPr>
          <p:cNvPicPr>
            <a:picLocks noChangeAspect="1"/>
          </p:cNvPicPr>
          <p:nvPr userDrawn="1"/>
        </p:nvPicPr>
        <p:blipFill>
          <a:blip r:embed="rId3"/>
          <a:stretch>
            <a:fillRect/>
          </a:stretch>
        </p:blipFill>
        <p:spPr>
          <a:xfrm>
            <a:off x="2339061" y="571500"/>
            <a:ext cx="835145" cy="316475"/>
          </a:xfrm>
          <a:prstGeom prst="rect">
            <a:avLst/>
          </a:prstGeom>
        </p:spPr>
      </p:pic>
      <p:cxnSp>
        <p:nvCxnSpPr>
          <p:cNvPr id="6" name="Straight Connector 5">
            <a:extLst>
              <a:ext uri="{FF2B5EF4-FFF2-40B4-BE49-F238E27FC236}">
                <a16:creationId xmlns:a16="http://schemas.microsoft.com/office/drawing/2014/main" id="{48AA459B-13DF-760E-7C0E-D2BFE8DEC793}"/>
              </a:ext>
              <a:ext uri="{C183D7F6-B498-43B3-948B-1728B52AA6E4}">
                <adec:decorative xmlns:adec="http://schemas.microsoft.com/office/drawing/2017/decorative" val="1"/>
              </a:ext>
            </a:extLst>
          </p:cNvPr>
          <p:cNvCxnSpPr/>
          <p:nvPr userDrawn="1"/>
        </p:nvCxnSpPr>
        <p:spPr>
          <a:xfrm>
            <a:off x="2152650" y="620620"/>
            <a:ext cx="0" cy="227105"/>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130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60576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66749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66784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2651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8084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85005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3333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405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9906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286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pic>
        <p:nvPicPr>
          <p:cNvPr id="10" name="MS logo gray - EMF" descr="Microsoft logo, gray text version">
            <a:extLst>
              <a:ext uri="{FF2B5EF4-FFF2-40B4-BE49-F238E27FC236}">
                <a16:creationId xmlns:a16="http://schemas.microsoft.com/office/drawing/2014/main" id="{195E1839-7CC6-C84C-F556-699B02C0034F}"/>
              </a:ext>
            </a:extLst>
          </p:cNvPr>
          <p:cNvPicPr>
            <a:picLocks noChangeAspect="1"/>
          </p:cNvPicPr>
          <p:nvPr userDrawn="1"/>
        </p:nvPicPr>
        <p:blipFill>
          <a:blip r:embed="rId2"/>
          <a:stretch>
            <a:fillRect/>
          </a:stretch>
        </p:blipFill>
        <p:spPr bwMode="black">
          <a:xfrm>
            <a:off x="584200" y="587122"/>
            <a:ext cx="1366440" cy="292608"/>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33AD201F-A0C6-88C6-2CD2-455F48723AAA}"/>
              </a:ext>
            </a:extLst>
          </p:cNvPr>
          <p:cNvPicPr>
            <a:picLocks noChangeAspect="1"/>
          </p:cNvPicPr>
          <p:nvPr userDrawn="1"/>
        </p:nvPicPr>
        <p:blipFill>
          <a:blip r:embed="rId3"/>
          <a:stretch>
            <a:fillRect/>
          </a:stretch>
        </p:blipFill>
        <p:spPr>
          <a:xfrm>
            <a:off x="2511958" y="575189"/>
            <a:ext cx="835145" cy="316475"/>
          </a:xfrm>
          <a:prstGeom prst="rect">
            <a:avLst/>
          </a:prstGeom>
        </p:spPr>
      </p:pic>
      <p:cxnSp>
        <p:nvCxnSpPr>
          <p:cNvPr id="12" name="Straight Connector 11">
            <a:extLst>
              <a:ext uri="{FF2B5EF4-FFF2-40B4-BE49-F238E27FC236}">
                <a16:creationId xmlns:a16="http://schemas.microsoft.com/office/drawing/2014/main" id="{469CA0BC-ACD0-1C71-7F5D-6967D2BF28B3}"/>
              </a:ext>
              <a:ext uri="{C183D7F6-B498-43B3-948B-1728B52AA6E4}">
                <adec:decorative xmlns:adec="http://schemas.microsoft.com/office/drawing/2017/decorative" val="1"/>
              </a:ext>
            </a:extLst>
          </p:cNvPr>
          <p:cNvCxnSpPr>
            <a:cxnSpLocks/>
          </p:cNvCxnSpPr>
          <p:nvPr userDrawn="1"/>
        </p:nvCxnSpPr>
        <p:spPr>
          <a:xfrm>
            <a:off x="2241549" y="531020"/>
            <a:ext cx="0" cy="404812"/>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130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9094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3594412109"/>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44144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73971637"/>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9259374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4666676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4891197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27357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4819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9201931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90530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353907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1361318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9416742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97619937"/>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9893832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0359549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7149344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4848981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74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167986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827577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028414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2328772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8504665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80062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291056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9108144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78421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003757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090717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272124841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726692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588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0402530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168231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22977855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1742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7132103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254090029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8502198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0552487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61236921"/>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224917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1002242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273668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044356371"/>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1237056321"/>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1784992563"/>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201836096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3341167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194916824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3129113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2947616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593437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837832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97843500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232910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4366484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171997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085037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148869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199889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6061588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23226515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image" Target="../media/image1.emf"/><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21"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9304157"/>
      </p:ext>
    </p:extLst>
  </p:cSld>
  <p:clrMap bg1="lt1" tx1="dk1" bg2="lt2" tx2="dk2" accent1="accent1" accent2="accent2" accent3="accent3" accent4="accent4" accent5="accent5" accent6="accent6" hlink="hlink" folHlink="folHlink"/>
  <p:sldLayoutIdLst>
    <p:sldLayoutId id="2147485725" r:id="rId1"/>
    <p:sldLayoutId id="2147485843" r:id="rId2"/>
    <p:sldLayoutId id="2147485842" r:id="rId3"/>
    <p:sldLayoutId id="2147485726" r:id="rId4"/>
    <p:sldLayoutId id="2147485727" r:id="rId5"/>
    <p:sldLayoutId id="2147485728" r:id="rId6"/>
    <p:sldLayoutId id="2147485729" r:id="rId7"/>
    <p:sldLayoutId id="2147485730" r:id="rId8"/>
    <p:sldLayoutId id="2147485731" r:id="rId9"/>
    <p:sldLayoutId id="2147485732" r:id="rId10"/>
    <p:sldLayoutId id="2147485733" r:id="rId11"/>
    <p:sldLayoutId id="2147485734" r:id="rId12"/>
    <p:sldLayoutId id="2147485735" r:id="rId13"/>
    <p:sldLayoutId id="2147485736" r:id="rId14"/>
    <p:sldLayoutId id="2147485737" r:id="rId15"/>
    <p:sldLayoutId id="2147485738" r:id="rId16"/>
    <p:sldLayoutId id="2147485739" r:id="rId17"/>
    <p:sldLayoutId id="2147485740" r:id="rId18"/>
    <p:sldLayoutId id="2147485741" r:id="rId19"/>
    <p:sldLayoutId id="2147485742" r:id="rId20"/>
    <p:sldLayoutId id="2147485743" r:id="rId21"/>
    <p:sldLayoutId id="2147485744" r:id="rId22"/>
    <p:sldLayoutId id="2147485745" r:id="rId23"/>
    <p:sldLayoutId id="2147485746" r:id="rId24"/>
    <p:sldLayoutId id="2147485747" r:id="rId25"/>
    <p:sldLayoutId id="2147485748" r:id="rId26"/>
    <p:sldLayoutId id="2147485749" r:id="rId27"/>
    <p:sldLayoutId id="2147485750" r:id="rId28"/>
    <p:sldLayoutId id="2147485751" r:id="rId29"/>
    <p:sldLayoutId id="2147485752" r:id="rId30"/>
    <p:sldLayoutId id="2147485753" r:id="rId31"/>
    <p:sldLayoutId id="2147485754" r:id="rId32"/>
    <p:sldLayoutId id="2147485755" r:id="rId33"/>
    <p:sldLayoutId id="2147485756" r:id="rId34"/>
    <p:sldLayoutId id="2147485757" r:id="rId35"/>
    <p:sldLayoutId id="2147485758" r:id="rId36"/>
    <p:sldLayoutId id="2147485759" r:id="rId37"/>
    <p:sldLayoutId id="2147485760" r:id="rId38"/>
    <p:sldLayoutId id="2147485761" r:id="rId39"/>
    <p:sldLayoutId id="2147485762" r:id="rId40"/>
    <p:sldLayoutId id="2147485763" r:id="rId41"/>
    <p:sldLayoutId id="2147485764" r:id="rId42"/>
    <p:sldLayoutId id="2147485765" r:id="rId43"/>
    <p:sldLayoutId id="2147485766" r:id="rId44"/>
    <p:sldLayoutId id="2147485767" r:id="rId45"/>
    <p:sldLayoutId id="2147485768" r:id="rId46"/>
    <p:sldLayoutId id="2147485769" r:id="rId47"/>
    <p:sldLayoutId id="2147485770" r:id="rId48"/>
    <p:sldLayoutId id="2147485771" r:id="rId49"/>
    <p:sldLayoutId id="2147485772" r:id="rId50"/>
    <p:sldLayoutId id="2147485773" r:id="rId51"/>
    <p:sldLayoutId id="2147485774" r:id="rId52"/>
    <p:sldLayoutId id="2147485775" r:id="rId53"/>
    <p:sldLayoutId id="2147485776" r:id="rId54"/>
    <p:sldLayoutId id="2147485777" r:id="rId55"/>
    <p:sldLayoutId id="2147485778" r:id="rId56"/>
    <p:sldLayoutId id="2147485779" r:id="rId57"/>
    <p:sldLayoutId id="2147485780" r:id="rId58"/>
    <p:sldLayoutId id="2147485781" r:id="rId59"/>
    <p:sldLayoutId id="2147485782" r:id="rId60"/>
    <p:sldLayoutId id="2147485783" r:id="rId61"/>
    <p:sldLayoutId id="2147485784" r:id="rId62"/>
    <p:sldLayoutId id="2147485785" r:id="rId63"/>
    <p:sldLayoutId id="2147485786" r:id="rId64"/>
    <p:sldLayoutId id="2147485787" r:id="rId65"/>
    <p:sldLayoutId id="2147485788" r:id="rId66"/>
    <p:sldLayoutId id="2147485789" r:id="rId67"/>
    <p:sldLayoutId id="2147485790" r:id="rId68"/>
    <p:sldLayoutId id="2147485791" r:id="rId69"/>
    <p:sldLayoutId id="2147485792" r:id="rId70"/>
    <p:sldLayoutId id="2147485793" r:id="rId71"/>
    <p:sldLayoutId id="2147485794" r:id="rId72"/>
    <p:sldLayoutId id="2147485795" r:id="rId73"/>
    <p:sldLayoutId id="2147485796" r:id="rId74"/>
    <p:sldLayoutId id="2147485797" r:id="rId75"/>
    <p:sldLayoutId id="2147485798" r:id="rId76"/>
    <p:sldLayoutId id="2147485799" r:id="rId77"/>
    <p:sldLayoutId id="2147485800" r:id="rId78"/>
    <p:sldLayoutId id="2147485801" r:id="rId79"/>
    <p:sldLayoutId id="2147485802" r:id="rId80"/>
    <p:sldLayoutId id="2147485803" r:id="rId81"/>
    <p:sldLayoutId id="2147485804" r:id="rId82"/>
    <p:sldLayoutId id="2147485805" r:id="rId83"/>
    <p:sldLayoutId id="2147485806" r:id="rId84"/>
    <p:sldLayoutId id="2147485807" r:id="rId85"/>
    <p:sldLayoutId id="2147485808" r:id="rId86"/>
    <p:sldLayoutId id="2147485809" r:id="rId87"/>
    <p:sldLayoutId id="2147485810" r:id="rId88"/>
    <p:sldLayoutId id="2147485811" r:id="rId89"/>
    <p:sldLayoutId id="2147485812" r:id="rId90"/>
    <p:sldLayoutId id="2147485813" r:id="rId91"/>
    <p:sldLayoutId id="2147485814" r:id="rId92"/>
    <p:sldLayoutId id="2147485815" r:id="rId93"/>
    <p:sldLayoutId id="2147485816" r:id="rId94"/>
    <p:sldLayoutId id="2147485817" r:id="rId95"/>
    <p:sldLayoutId id="2147485818" r:id="rId96"/>
    <p:sldLayoutId id="2147485819" r:id="rId97"/>
    <p:sldLayoutId id="2147485820" r:id="rId98"/>
    <p:sldLayoutId id="2147485821" r:id="rId99"/>
    <p:sldLayoutId id="2147485822" r:id="rId100"/>
    <p:sldLayoutId id="2147485823" r:id="rId101"/>
    <p:sldLayoutId id="2147485824" r:id="rId102"/>
    <p:sldLayoutId id="2147485825" r:id="rId103"/>
    <p:sldLayoutId id="2147485826" r:id="rId104"/>
    <p:sldLayoutId id="2147485827" r:id="rId105"/>
    <p:sldLayoutId id="2147485828" r:id="rId106"/>
    <p:sldLayoutId id="2147485829" r:id="rId107"/>
    <p:sldLayoutId id="2147485830" r:id="rId108"/>
    <p:sldLayoutId id="2147485831" r:id="rId109"/>
    <p:sldLayoutId id="2147485832" r:id="rId110"/>
    <p:sldLayoutId id="2147485833" r:id="rId111"/>
    <p:sldLayoutId id="2147485834" r:id="rId112"/>
    <p:sldLayoutId id="2147485835" r:id="rId113"/>
    <p:sldLayoutId id="2147485836" r:id="rId114"/>
    <p:sldLayoutId id="2147485837" r:id="rId115"/>
    <p:sldLayoutId id="2147485838" r:id="rId116"/>
    <p:sldLayoutId id="2147485839" r:id="rId117"/>
    <p:sldLayoutId id="2147485840" r:id="rId118"/>
    <p:sldLayoutId id="2147485841" r:id="rId11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9.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chart" Target="../charts/chart27.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31.xml"/><Relationship Id="rId1" Type="http://schemas.openxmlformats.org/officeDocument/2006/relationships/slideLayout" Target="../slideLayouts/slideLayout2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7.svg"/></Relationships>
</file>

<file path=ppt/slides/_rels/slide3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image" Target="../media/image29.sv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0.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5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chart" Target="../charts/chart6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3.xml"/><Relationship Id="rId1" Type="http://schemas.openxmlformats.org/officeDocument/2006/relationships/slideLayout" Target="../slideLayouts/slideLayout21.xml"/><Relationship Id="rId4" Type="http://schemas.openxmlformats.org/officeDocument/2006/relationships/image" Target="../media/image29.svg"/></Relationships>
</file>

<file path=ppt/slides/_rels/slide6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2.xml"/><Relationship Id="rId1" Type="http://schemas.openxmlformats.org/officeDocument/2006/relationships/slideLayout" Target="../slideLayouts/slideLayout21.xml"/><Relationship Id="rId5" Type="http://schemas.openxmlformats.org/officeDocument/2006/relationships/chart" Target="../charts/chart71.xml"/><Relationship Id="rId4" Type="http://schemas.openxmlformats.org/officeDocument/2006/relationships/chart" Target="../charts/chart70.xml"/></Relationships>
</file>

<file path=ppt/slides/_rels/slide6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chart" Target="../charts/chart7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3FE9BC5-BB83-5FC3-492A-8ECAF63B1321}"/>
              </a:ext>
              <a:ext uri="{C183D7F6-B498-43B3-948B-1728B52AA6E4}">
                <adec:decorative xmlns:adec="http://schemas.microsoft.com/office/drawing/2017/decorative" val="1"/>
              </a:ext>
            </a:extLst>
          </p:cNvPr>
          <p:cNvGrpSpPr/>
          <p:nvPr/>
        </p:nvGrpSpPr>
        <p:grpSpPr>
          <a:xfrm>
            <a:off x="-1" y="292100"/>
            <a:ext cx="11964543" cy="6272213"/>
            <a:chOff x="-1" y="292100"/>
            <a:chExt cx="11964543" cy="6272213"/>
          </a:xfrm>
        </p:grpSpPr>
        <p:sp>
          <p:nvSpPr>
            <p:cNvPr id="5" name="Freeform: Shape 4">
              <a:extLst>
                <a:ext uri="{FF2B5EF4-FFF2-40B4-BE49-F238E27FC236}">
                  <a16:creationId xmlns:a16="http://schemas.microsoft.com/office/drawing/2014/main" id="{B3A30635-A96B-AE3B-641E-96E3CEE9C7C1}"/>
                </a:ext>
                <a:ext uri="{C183D7F6-B498-43B3-948B-1728B52AA6E4}">
                  <adec:decorative xmlns:adec="http://schemas.microsoft.com/office/drawing/2017/decorative" val="1"/>
                </a:ext>
              </a:extLst>
            </p:cNvPr>
            <p:cNvSpPr/>
            <p:nvPr/>
          </p:nvSpPr>
          <p:spPr bwMode="auto">
            <a:xfrm flipH="1">
              <a:off x="-1" y="3767554"/>
              <a:ext cx="9048751" cy="2787697"/>
            </a:xfrm>
            <a:custGeom>
              <a:avLst/>
              <a:gdLst>
                <a:gd name="connsiteX0" fmla="*/ 3313483 w 9048751"/>
                <a:gd name="connsiteY0" fmla="*/ 0 h 2787697"/>
                <a:gd name="connsiteX1" fmla="*/ 3272034 w 9048751"/>
                <a:gd name="connsiteY1" fmla="*/ 6326 h 2787697"/>
                <a:gd name="connsiteX2" fmla="*/ 2712120 w 9048751"/>
                <a:gd name="connsiteY2" fmla="*/ 693316 h 2787697"/>
                <a:gd name="connsiteX3" fmla="*/ 2724964 w 9048751"/>
                <a:gd name="connsiteY3" fmla="*/ 820723 h 2787697"/>
                <a:gd name="connsiteX4" fmla="*/ 0 w 9048751"/>
                <a:gd name="connsiteY4" fmla="*/ 820723 h 2787697"/>
                <a:gd name="connsiteX5" fmla="*/ 0 w 9048751"/>
                <a:gd name="connsiteY5" fmla="*/ 2787697 h 2787697"/>
                <a:gd name="connsiteX6" fmla="*/ 9048751 w 9048751"/>
                <a:gd name="connsiteY6" fmla="*/ 2787697 h 2787697"/>
                <a:gd name="connsiteX7" fmla="*/ 9048751 w 9048751"/>
                <a:gd name="connsiteY7" fmla="*/ 820723 h 2787697"/>
                <a:gd name="connsiteX8" fmla="*/ 3910616 w 9048751"/>
                <a:gd name="connsiteY8" fmla="*/ 820723 h 2787697"/>
                <a:gd name="connsiteX9" fmla="*/ 3861070 w 9048751"/>
                <a:gd name="connsiteY9" fmla="*/ 815729 h 2787697"/>
                <a:gd name="connsiteX10" fmla="*/ 3301157 w 9048751"/>
                <a:gd name="connsiteY10" fmla="*/ 128738 h 2787697"/>
                <a:gd name="connsiteX11" fmla="*/ 3304777 w 9048751"/>
                <a:gd name="connsiteY11" fmla="*/ 57041 h 278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8751" h="2787697">
                  <a:moveTo>
                    <a:pt x="3313483" y="0"/>
                  </a:moveTo>
                  <a:lnTo>
                    <a:pt x="3272034" y="6326"/>
                  </a:lnTo>
                  <a:cubicBezTo>
                    <a:pt x="2952492" y="71714"/>
                    <a:pt x="2712120" y="354445"/>
                    <a:pt x="2712120" y="693316"/>
                  </a:cubicBezTo>
                  <a:lnTo>
                    <a:pt x="2724964" y="820723"/>
                  </a:lnTo>
                  <a:lnTo>
                    <a:pt x="0" y="820723"/>
                  </a:lnTo>
                  <a:lnTo>
                    <a:pt x="0" y="2787697"/>
                  </a:lnTo>
                  <a:lnTo>
                    <a:pt x="9048751" y="2787697"/>
                  </a:lnTo>
                  <a:lnTo>
                    <a:pt x="9048751" y="820723"/>
                  </a:lnTo>
                  <a:lnTo>
                    <a:pt x="3910616" y="820723"/>
                  </a:lnTo>
                  <a:lnTo>
                    <a:pt x="3861070" y="815729"/>
                  </a:lnTo>
                  <a:cubicBezTo>
                    <a:pt x="3541528" y="750341"/>
                    <a:pt x="3301157" y="467611"/>
                    <a:pt x="3301157" y="128738"/>
                  </a:cubicBezTo>
                  <a:cubicBezTo>
                    <a:pt x="3301157" y="104534"/>
                    <a:pt x="3302384" y="80614"/>
                    <a:pt x="3304777" y="57041"/>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rgbClr val="FFFFFF"/>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4054367A-B9C6-459A-087B-9F6DF5E2F84C}"/>
                </a:ext>
                <a:ext uri="{C183D7F6-B498-43B3-948B-1728B52AA6E4}">
                  <adec:decorative xmlns:adec="http://schemas.microsoft.com/office/drawing/2017/decorative" val="1"/>
                </a:ext>
              </a:extLst>
            </p:cNvPr>
            <p:cNvSpPr/>
            <p:nvPr/>
          </p:nvSpPr>
          <p:spPr bwMode="auto">
            <a:xfrm>
              <a:off x="5692329" y="292100"/>
              <a:ext cx="6272213" cy="6272213"/>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rgbClr val="FFFFFF"/>
                </a:solidFill>
                <a:ea typeface="Segoe UI" pitchFamily="34" charset="0"/>
                <a:cs typeface="Segoe UI" pitchFamily="34" charset="0"/>
              </a:endParaRPr>
            </a:p>
          </p:txBody>
        </p:sp>
        <p:grpSp>
          <p:nvGrpSpPr>
            <p:cNvPr id="28" name="Group 27">
              <a:extLst>
                <a:ext uri="{FF2B5EF4-FFF2-40B4-BE49-F238E27FC236}">
                  <a16:creationId xmlns:a16="http://schemas.microsoft.com/office/drawing/2014/main" id="{E239E854-0185-4189-FF99-91F319DCB340}"/>
                </a:ext>
                <a:ext uri="{C183D7F6-B498-43B3-948B-1728B52AA6E4}">
                  <adec:decorative xmlns:adec="http://schemas.microsoft.com/office/drawing/2017/decorative" val="1"/>
                </a:ext>
              </a:extLst>
            </p:cNvPr>
            <p:cNvGrpSpPr/>
            <p:nvPr/>
          </p:nvGrpSpPr>
          <p:grpSpPr>
            <a:xfrm>
              <a:off x="5582948" y="4644274"/>
              <a:ext cx="2701926" cy="1292225"/>
              <a:chOff x="5769345" y="2781301"/>
              <a:chExt cx="2701926" cy="1292225"/>
            </a:xfrm>
          </p:grpSpPr>
          <p:sp>
            <p:nvSpPr>
              <p:cNvPr id="31" name="Rectangle: Rounded Corners 30">
                <a:extLst>
                  <a:ext uri="{FF2B5EF4-FFF2-40B4-BE49-F238E27FC236}">
                    <a16:creationId xmlns:a16="http://schemas.microsoft.com/office/drawing/2014/main" id="{FCD2F3F2-3E52-2225-473C-31A75F403B0A}"/>
                  </a:ext>
                </a:extLst>
              </p:cNvPr>
              <p:cNvSpPr/>
              <p:nvPr/>
            </p:nvSpPr>
            <p:spPr bwMode="auto">
              <a:xfrm rot="16200000" flipV="1">
                <a:off x="6958157" y="1592489"/>
                <a:ext cx="324301" cy="2701926"/>
              </a:xfrm>
              <a:prstGeom prst="roundRect">
                <a:avLst>
                  <a:gd name="adj"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rgbClr val="FFFFFF"/>
                  </a:solidFill>
                  <a:ea typeface="Segoe UI" pitchFamily="34" charset="0"/>
                  <a:cs typeface="Segoe UI" pitchFamily="34" charset="0"/>
                </a:endParaRPr>
              </a:p>
            </p:txBody>
          </p:sp>
          <p:sp>
            <p:nvSpPr>
              <p:cNvPr id="32" name="Rectangle: Rounded Corners 31">
                <a:extLst>
                  <a:ext uri="{FF2B5EF4-FFF2-40B4-BE49-F238E27FC236}">
                    <a16:creationId xmlns:a16="http://schemas.microsoft.com/office/drawing/2014/main" id="{EF29BC2D-FD2F-CB9B-337C-2ABEF5C0FA20}"/>
                  </a:ext>
                </a:extLst>
              </p:cNvPr>
              <p:cNvSpPr/>
              <p:nvPr/>
            </p:nvSpPr>
            <p:spPr bwMode="auto">
              <a:xfrm rot="16200000" flipV="1">
                <a:off x="6691433" y="2789214"/>
                <a:ext cx="324301" cy="1276401"/>
              </a:xfrm>
              <a:prstGeom prst="roundRect">
                <a:avLst>
                  <a:gd name="adj"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rgbClr val="FFFFFF"/>
                  </a:solidFill>
                  <a:ea typeface="Segoe UI" pitchFamily="34" charset="0"/>
                  <a:cs typeface="Segoe UI" pitchFamily="34" charset="0"/>
                </a:endParaRPr>
              </a:p>
            </p:txBody>
          </p:sp>
          <p:sp>
            <p:nvSpPr>
              <p:cNvPr id="33" name="Rectangle: Rounded Corners 32">
                <a:extLst>
                  <a:ext uri="{FF2B5EF4-FFF2-40B4-BE49-F238E27FC236}">
                    <a16:creationId xmlns:a16="http://schemas.microsoft.com/office/drawing/2014/main" id="{4442E608-C440-78D8-DC9E-0934FBEC6B8B}"/>
                  </a:ext>
                </a:extLst>
              </p:cNvPr>
              <p:cNvSpPr/>
              <p:nvPr/>
            </p:nvSpPr>
            <p:spPr bwMode="auto">
              <a:xfrm rot="16200000" flipV="1">
                <a:off x="7251592" y="3273175"/>
                <a:ext cx="324301" cy="1276401"/>
              </a:xfrm>
              <a:prstGeom prst="roundRect">
                <a:avLst>
                  <a:gd name="adj"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rgbClr val="FFFFFF"/>
                  </a:solidFill>
                  <a:ea typeface="Segoe UI" pitchFamily="34" charset="0"/>
                  <a:cs typeface="Segoe UI" pitchFamily="34" charset="0"/>
                </a:endParaRPr>
              </a:p>
            </p:txBody>
          </p:sp>
          <p:sp>
            <p:nvSpPr>
              <p:cNvPr id="34" name="Oval 33">
                <a:extLst>
                  <a:ext uri="{FF2B5EF4-FFF2-40B4-BE49-F238E27FC236}">
                    <a16:creationId xmlns:a16="http://schemas.microsoft.com/office/drawing/2014/main" id="{727A83FF-841A-E897-527D-CCB38324C629}"/>
                  </a:ext>
                </a:extLst>
              </p:cNvPr>
              <p:cNvSpPr/>
              <p:nvPr/>
            </p:nvSpPr>
            <p:spPr bwMode="auto">
              <a:xfrm>
                <a:off x="5822824" y="2837184"/>
                <a:ext cx="212536" cy="212536"/>
              </a:xfrm>
              <a:prstGeom prst="ellipse">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5" name="Oval 34">
                <a:extLst>
                  <a:ext uri="{FF2B5EF4-FFF2-40B4-BE49-F238E27FC236}">
                    <a16:creationId xmlns:a16="http://schemas.microsoft.com/office/drawing/2014/main" id="{FE3443D4-3282-AD5B-C555-FBFDEC4E039E}"/>
                  </a:ext>
                </a:extLst>
              </p:cNvPr>
              <p:cNvSpPr/>
              <p:nvPr/>
            </p:nvSpPr>
            <p:spPr bwMode="auto">
              <a:xfrm>
                <a:off x="6268863" y="3321146"/>
                <a:ext cx="212536" cy="212536"/>
              </a:xfrm>
              <a:prstGeom prst="ellipse">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6" name="Oval 35">
                <a:extLst>
                  <a:ext uri="{FF2B5EF4-FFF2-40B4-BE49-F238E27FC236}">
                    <a16:creationId xmlns:a16="http://schemas.microsoft.com/office/drawing/2014/main" id="{1E3E447D-21F7-6393-8EBC-9DF1A4185F01}"/>
                  </a:ext>
                </a:extLst>
              </p:cNvPr>
              <p:cNvSpPr/>
              <p:nvPr/>
            </p:nvSpPr>
            <p:spPr bwMode="auto">
              <a:xfrm>
                <a:off x="6829022" y="3805107"/>
                <a:ext cx="212536" cy="212536"/>
              </a:xfrm>
              <a:prstGeom prst="ellipse">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grpSp>
          <p:nvGrpSpPr>
            <p:cNvPr id="37" name="Group 36">
              <a:extLst>
                <a:ext uri="{FF2B5EF4-FFF2-40B4-BE49-F238E27FC236}">
                  <a16:creationId xmlns:a16="http://schemas.microsoft.com/office/drawing/2014/main" id="{74A89974-0147-D7D6-33D7-DE5BED216D24}"/>
                </a:ext>
                <a:ext uri="{C183D7F6-B498-43B3-948B-1728B52AA6E4}">
                  <adec:decorative xmlns:adec="http://schemas.microsoft.com/office/drawing/2017/decorative" val="1"/>
                </a:ext>
              </a:extLst>
            </p:cNvPr>
            <p:cNvGrpSpPr/>
            <p:nvPr/>
          </p:nvGrpSpPr>
          <p:grpSpPr>
            <a:xfrm>
              <a:off x="3909938" y="5063031"/>
              <a:ext cx="819443" cy="1067304"/>
              <a:chOff x="5945982" y="2098746"/>
              <a:chExt cx="369528" cy="481303"/>
            </a:xfrm>
          </p:grpSpPr>
          <p:sp>
            <p:nvSpPr>
              <p:cNvPr id="38" name="Isosceles Triangle 38">
                <a:extLst>
                  <a:ext uri="{FF2B5EF4-FFF2-40B4-BE49-F238E27FC236}">
                    <a16:creationId xmlns:a16="http://schemas.microsoft.com/office/drawing/2014/main" id="{6B9633C0-E7A3-99CF-2A4D-D4C6D05C0F50}"/>
                  </a:ext>
                </a:extLst>
              </p:cNvPr>
              <p:cNvSpPr/>
              <p:nvPr/>
            </p:nvSpPr>
            <p:spPr bwMode="auto">
              <a:xfrm rot="5400000">
                <a:off x="5959150" y="2223690"/>
                <a:ext cx="481303" cy="231416"/>
              </a:xfrm>
              <a:custGeom>
                <a:avLst/>
                <a:gdLst>
                  <a:gd name="connsiteX0" fmla="*/ 0 w 481303"/>
                  <a:gd name="connsiteY0" fmla="*/ 414916 h 414916"/>
                  <a:gd name="connsiteX1" fmla="*/ 240652 w 481303"/>
                  <a:gd name="connsiteY1" fmla="*/ 0 h 414916"/>
                  <a:gd name="connsiteX2" fmla="*/ 481303 w 481303"/>
                  <a:gd name="connsiteY2" fmla="*/ 414916 h 414916"/>
                  <a:gd name="connsiteX3" fmla="*/ 0 w 481303"/>
                  <a:gd name="connsiteY3" fmla="*/ 414916 h 414916"/>
                  <a:gd name="connsiteX0" fmla="*/ 0 w 481303"/>
                  <a:gd name="connsiteY0" fmla="*/ 414916 h 417630"/>
                  <a:gd name="connsiteX1" fmla="*/ 240652 w 481303"/>
                  <a:gd name="connsiteY1" fmla="*/ 0 h 417630"/>
                  <a:gd name="connsiteX2" fmla="*/ 481303 w 481303"/>
                  <a:gd name="connsiteY2" fmla="*/ 414916 h 417630"/>
                  <a:gd name="connsiteX3" fmla="*/ 219510 w 481303"/>
                  <a:gd name="connsiteY3" fmla="*/ 417630 h 417630"/>
                  <a:gd name="connsiteX4" fmla="*/ 0 w 481303"/>
                  <a:gd name="connsiteY4" fmla="*/ 414916 h 417630"/>
                  <a:gd name="connsiteX0" fmla="*/ 219510 w 481303"/>
                  <a:gd name="connsiteY0" fmla="*/ 417630 h 509070"/>
                  <a:gd name="connsiteX1" fmla="*/ 0 w 481303"/>
                  <a:gd name="connsiteY1" fmla="*/ 414916 h 509070"/>
                  <a:gd name="connsiteX2" fmla="*/ 240652 w 481303"/>
                  <a:gd name="connsiteY2" fmla="*/ 0 h 509070"/>
                  <a:gd name="connsiteX3" fmla="*/ 481303 w 481303"/>
                  <a:gd name="connsiteY3" fmla="*/ 414916 h 509070"/>
                  <a:gd name="connsiteX4" fmla="*/ 310950 w 481303"/>
                  <a:gd name="connsiteY4" fmla="*/ 509070 h 509070"/>
                  <a:gd name="connsiteX0" fmla="*/ 0 w 481303"/>
                  <a:gd name="connsiteY0" fmla="*/ 414916 h 509070"/>
                  <a:gd name="connsiteX1" fmla="*/ 240652 w 481303"/>
                  <a:gd name="connsiteY1" fmla="*/ 0 h 509070"/>
                  <a:gd name="connsiteX2" fmla="*/ 481303 w 481303"/>
                  <a:gd name="connsiteY2" fmla="*/ 414916 h 509070"/>
                  <a:gd name="connsiteX3" fmla="*/ 310950 w 481303"/>
                  <a:gd name="connsiteY3" fmla="*/ 509070 h 509070"/>
                  <a:gd name="connsiteX0" fmla="*/ 0 w 481303"/>
                  <a:gd name="connsiteY0" fmla="*/ 414916 h 414916"/>
                  <a:gd name="connsiteX1" fmla="*/ 240652 w 481303"/>
                  <a:gd name="connsiteY1" fmla="*/ 0 h 414916"/>
                  <a:gd name="connsiteX2" fmla="*/ 481303 w 481303"/>
                  <a:gd name="connsiteY2" fmla="*/ 414916 h 414916"/>
                </a:gdLst>
                <a:ahLst/>
                <a:cxnLst>
                  <a:cxn ang="0">
                    <a:pos x="connsiteX0" y="connsiteY0"/>
                  </a:cxn>
                  <a:cxn ang="0">
                    <a:pos x="connsiteX1" y="connsiteY1"/>
                  </a:cxn>
                  <a:cxn ang="0">
                    <a:pos x="connsiteX2" y="connsiteY2"/>
                  </a:cxn>
                </a:cxnLst>
                <a:rect l="l" t="t" r="r" b="b"/>
                <a:pathLst>
                  <a:path w="481303" h="414916">
                    <a:moveTo>
                      <a:pt x="0" y="414916"/>
                    </a:moveTo>
                    <a:lnTo>
                      <a:pt x="240652" y="0"/>
                    </a:lnTo>
                    <a:lnTo>
                      <a:pt x="481303" y="414916"/>
                    </a:lnTo>
                  </a:path>
                </a:pathLst>
              </a:custGeom>
              <a:noFill/>
              <a:ln w="19050" cap="sq">
                <a:gradFill flip="none" rotWithShape="1">
                  <a:gsLst>
                    <a:gs pos="0">
                      <a:schemeClr val="accent1">
                        <a:lumMod val="5000"/>
                        <a:lumOff val="95000"/>
                        <a:alpha val="41000"/>
                      </a:schemeClr>
                    </a:gs>
                    <a:gs pos="71000">
                      <a:schemeClr val="bg1">
                        <a:lumMod val="75000"/>
                      </a:schemeClr>
                    </a:gs>
                  </a:gsLst>
                  <a:lin ang="16200000" scaled="1"/>
                  <a:tileRect/>
                </a:gra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Isosceles Triangle 38">
                <a:extLst>
                  <a:ext uri="{FF2B5EF4-FFF2-40B4-BE49-F238E27FC236}">
                    <a16:creationId xmlns:a16="http://schemas.microsoft.com/office/drawing/2014/main" id="{DA29B198-EF67-6B75-EC63-ED5E5AA145CA}"/>
                  </a:ext>
                </a:extLst>
              </p:cNvPr>
              <p:cNvSpPr/>
              <p:nvPr/>
            </p:nvSpPr>
            <p:spPr bwMode="auto">
              <a:xfrm rot="5400000">
                <a:off x="5821038" y="2223690"/>
                <a:ext cx="481303" cy="231416"/>
              </a:xfrm>
              <a:custGeom>
                <a:avLst/>
                <a:gdLst>
                  <a:gd name="connsiteX0" fmla="*/ 0 w 481303"/>
                  <a:gd name="connsiteY0" fmla="*/ 414916 h 414916"/>
                  <a:gd name="connsiteX1" fmla="*/ 240652 w 481303"/>
                  <a:gd name="connsiteY1" fmla="*/ 0 h 414916"/>
                  <a:gd name="connsiteX2" fmla="*/ 481303 w 481303"/>
                  <a:gd name="connsiteY2" fmla="*/ 414916 h 414916"/>
                  <a:gd name="connsiteX3" fmla="*/ 0 w 481303"/>
                  <a:gd name="connsiteY3" fmla="*/ 414916 h 414916"/>
                  <a:gd name="connsiteX0" fmla="*/ 0 w 481303"/>
                  <a:gd name="connsiteY0" fmla="*/ 414916 h 417630"/>
                  <a:gd name="connsiteX1" fmla="*/ 240652 w 481303"/>
                  <a:gd name="connsiteY1" fmla="*/ 0 h 417630"/>
                  <a:gd name="connsiteX2" fmla="*/ 481303 w 481303"/>
                  <a:gd name="connsiteY2" fmla="*/ 414916 h 417630"/>
                  <a:gd name="connsiteX3" fmla="*/ 219510 w 481303"/>
                  <a:gd name="connsiteY3" fmla="*/ 417630 h 417630"/>
                  <a:gd name="connsiteX4" fmla="*/ 0 w 481303"/>
                  <a:gd name="connsiteY4" fmla="*/ 414916 h 417630"/>
                  <a:gd name="connsiteX0" fmla="*/ 219510 w 481303"/>
                  <a:gd name="connsiteY0" fmla="*/ 417630 h 509070"/>
                  <a:gd name="connsiteX1" fmla="*/ 0 w 481303"/>
                  <a:gd name="connsiteY1" fmla="*/ 414916 h 509070"/>
                  <a:gd name="connsiteX2" fmla="*/ 240652 w 481303"/>
                  <a:gd name="connsiteY2" fmla="*/ 0 h 509070"/>
                  <a:gd name="connsiteX3" fmla="*/ 481303 w 481303"/>
                  <a:gd name="connsiteY3" fmla="*/ 414916 h 509070"/>
                  <a:gd name="connsiteX4" fmla="*/ 310950 w 481303"/>
                  <a:gd name="connsiteY4" fmla="*/ 509070 h 509070"/>
                  <a:gd name="connsiteX0" fmla="*/ 0 w 481303"/>
                  <a:gd name="connsiteY0" fmla="*/ 414916 h 509070"/>
                  <a:gd name="connsiteX1" fmla="*/ 240652 w 481303"/>
                  <a:gd name="connsiteY1" fmla="*/ 0 h 509070"/>
                  <a:gd name="connsiteX2" fmla="*/ 481303 w 481303"/>
                  <a:gd name="connsiteY2" fmla="*/ 414916 h 509070"/>
                  <a:gd name="connsiteX3" fmla="*/ 310950 w 481303"/>
                  <a:gd name="connsiteY3" fmla="*/ 509070 h 509070"/>
                  <a:gd name="connsiteX0" fmla="*/ 0 w 481303"/>
                  <a:gd name="connsiteY0" fmla="*/ 414916 h 414916"/>
                  <a:gd name="connsiteX1" fmla="*/ 240652 w 481303"/>
                  <a:gd name="connsiteY1" fmla="*/ 0 h 414916"/>
                  <a:gd name="connsiteX2" fmla="*/ 481303 w 481303"/>
                  <a:gd name="connsiteY2" fmla="*/ 414916 h 414916"/>
                </a:gdLst>
                <a:ahLst/>
                <a:cxnLst>
                  <a:cxn ang="0">
                    <a:pos x="connsiteX0" y="connsiteY0"/>
                  </a:cxn>
                  <a:cxn ang="0">
                    <a:pos x="connsiteX1" y="connsiteY1"/>
                  </a:cxn>
                  <a:cxn ang="0">
                    <a:pos x="connsiteX2" y="connsiteY2"/>
                  </a:cxn>
                </a:cxnLst>
                <a:rect l="l" t="t" r="r" b="b"/>
                <a:pathLst>
                  <a:path w="481303" h="414916">
                    <a:moveTo>
                      <a:pt x="0" y="414916"/>
                    </a:moveTo>
                    <a:lnTo>
                      <a:pt x="240652" y="0"/>
                    </a:lnTo>
                    <a:lnTo>
                      <a:pt x="481303" y="414916"/>
                    </a:lnTo>
                  </a:path>
                </a:pathLst>
              </a:custGeom>
              <a:noFill/>
              <a:ln w="19050" cap="sq">
                <a:gradFill flip="none" rotWithShape="1">
                  <a:gsLst>
                    <a:gs pos="0">
                      <a:schemeClr val="accent1">
                        <a:lumMod val="5000"/>
                        <a:lumOff val="95000"/>
                        <a:alpha val="41000"/>
                      </a:schemeClr>
                    </a:gs>
                    <a:gs pos="71000">
                      <a:schemeClr val="bg1">
                        <a:lumMod val="75000"/>
                      </a:schemeClr>
                    </a:gs>
                  </a:gsLst>
                  <a:lin ang="16200000" scaled="1"/>
                  <a:tileRect/>
                </a:gra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3" name="Title 2">
            <a:extLst>
              <a:ext uri="{FF2B5EF4-FFF2-40B4-BE49-F238E27FC236}">
                <a16:creationId xmlns:a16="http://schemas.microsoft.com/office/drawing/2014/main" id="{48B9BB79-CCA2-02CE-2B79-CD8F4AD44EC9}"/>
              </a:ext>
            </a:extLst>
          </p:cNvPr>
          <p:cNvSpPr>
            <a:spLocks noGrp="1"/>
          </p:cNvSpPr>
          <p:nvPr>
            <p:ph type="title"/>
          </p:nvPr>
        </p:nvSpPr>
        <p:spPr>
          <a:xfrm>
            <a:off x="588263" y="2106622"/>
            <a:ext cx="3850387" cy="1107996"/>
          </a:xfrm>
        </p:spPr>
        <p:txBody>
          <a:bodyPr/>
          <a:lstStyle/>
          <a:p>
            <a:r>
              <a:rPr lang="en-US">
                <a:solidFill>
                  <a:schemeClr val="accent1"/>
                </a:solidFill>
              </a:rPr>
              <a:t>Global Online Safety Survey 2023  </a:t>
            </a:r>
          </a:p>
        </p:txBody>
      </p:sp>
      <p:sp>
        <p:nvSpPr>
          <p:cNvPr id="2" name="Text Placeholder 1">
            <a:extLst>
              <a:ext uri="{FF2B5EF4-FFF2-40B4-BE49-F238E27FC236}">
                <a16:creationId xmlns:a16="http://schemas.microsoft.com/office/drawing/2014/main" id="{A226E7B1-B1E9-A1C9-EF50-D53F5E78EF02}"/>
              </a:ext>
            </a:extLst>
          </p:cNvPr>
          <p:cNvSpPr>
            <a:spLocks noGrp="1"/>
          </p:cNvSpPr>
          <p:nvPr>
            <p:ph type="body" sz="quarter" idx="12"/>
          </p:nvPr>
        </p:nvSpPr>
        <p:spPr>
          <a:xfrm>
            <a:off x="582043" y="3429000"/>
            <a:ext cx="3628008" cy="677108"/>
          </a:xfrm>
        </p:spPr>
        <p:txBody>
          <a:bodyPr/>
          <a:lstStyle/>
          <a:p>
            <a:r>
              <a:rPr lang="en-US"/>
              <a:t>Parents’ and kids’ perceptions of online safety</a:t>
            </a:r>
          </a:p>
        </p:txBody>
      </p:sp>
      <p:pic>
        <p:nvPicPr>
          <p:cNvPr id="15" name="Picture Placeholder 14" descr="Students using laptop while sitting together.">
            <a:extLst>
              <a:ext uri="{FF2B5EF4-FFF2-40B4-BE49-F238E27FC236}">
                <a16:creationId xmlns:a16="http://schemas.microsoft.com/office/drawing/2014/main" id="{AE88685F-629A-6497-1F0A-D22BA4C3F044}"/>
              </a:ext>
            </a:extLst>
          </p:cNvPr>
          <p:cNvPicPr>
            <a:picLocks noGrp="1" noChangeAspect="1"/>
          </p:cNvPicPr>
          <p:nvPr>
            <p:ph type="pic" sz="quarter" idx="13"/>
          </p:nvPr>
        </p:nvPicPr>
        <p:blipFill rotWithShape="1">
          <a:blip r:embed="rId2"/>
          <a:srcRect l="21523" r="11811"/>
          <a:stretch/>
        </p:blipFill>
        <p:spPr>
          <a:xfrm>
            <a:off x="6082186" y="681958"/>
            <a:ext cx="5492498" cy="5492496"/>
          </a:xfrm>
          <a:prstGeom prst="ellipse">
            <a:avLst/>
          </a:prstGeom>
        </p:spPr>
      </p:pic>
    </p:spTree>
    <p:extLst>
      <p:ext uri="{BB962C8B-B14F-4D97-AF65-F5344CB8AC3E}">
        <p14:creationId xmlns:p14="http://schemas.microsoft.com/office/powerpoint/2010/main" val="15302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191F-3AEB-0793-04C1-31B4A390B9F2}"/>
              </a:ext>
            </a:extLst>
          </p:cNvPr>
          <p:cNvSpPr>
            <a:spLocks noGrp="1"/>
          </p:cNvSpPr>
          <p:nvPr>
            <p:ph type="title"/>
          </p:nvPr>
        </p:nvSpPr>
        <p:spPr>
          <a:xfrm>
            <a:off x="588263" y="457200"/>
            <a:ext cx="11018520" cy="1107996"/>
          </a:xfrm>
        </p:spPr>
        <p:txBody>
          <a:bodyPr/>
          <a:lstStyle/>
          <a:p>
            <a:r>
              <a:rPr lang="en-US"/>
              <a:t>The single most common risk was misinformation, disinformation, followed closely by personal attacks</a:t>
            </a:r>
          </a:p>
        </p:txBody>
      </p:sp>
      <mc:AlternateContent xmlns:mc="http://schemas.openxmlformats.org/markup-compatibility/2006" xmlns:cx1="http://schemas.microsoft.com/office/drawing/2015/9/8/chartex">
        <mc:Choice Requires="cx1">
          <p:graphicFrame>
            <p:nvGraphicFramePr>
              <p:cNvPr id="5" name="Chart 4" descr="A treemap where &quot;Personal&quot; is at 45 percent, &quot;Hate speech&quot; is at 35 percent, &quot;Cyber bullying, harassment or abuse&quot; is at 20 percent, &quot;Threats of violence towards me or other people&quot; at 16 percent, &quot;Misinformation or disinformation&quot; is at 51 percent, &quot;Sexual&quot; is at 25 percent, &quot;Sexual solicitation&quot; is at 16 percent, &quot;Release of intimate images without your consent&quot; is at 11 percent, &quot;Violent content&quot; is at 33 percent, &quot;Real-world graphic violence and gore&quot; is at 28 percent, &quot;Terrorist and violent extremist content&quot; at 12 percent, &quot;Child sexual exploitation and abuse&quot; at 9 percent, &quot;Self harm&quot; at 15 percent and &quot;Suicide and self harm content&quot; at 15 percent">
                <a:extLst>
                  <a:ext uri="{FF2B5EF4-FFF2-40B4-BE49-F238E27FC236}">
                    <a16:creationId xmlns:a16="http://schemas.microsoft.com/office/drawing/2014/main" id="{F08E6EA3-C47F-8513-6457-0B61D298CFCB}"/>
                  </a:ext>
                </a:extLst>
              </p:cNvPr>
              <p:cNvGraphicFramePr>
                <a:graphicFrameLocks/>
              </p:cNvGraphicFramePr>
              <p:nvPr>
                <p:extLst>
                  <p:ext uri="{D42A27DB-BD31-4B8C-83A1-F6EECF244321}">
                    <p14:modId xmlns:p14="http://schemas.microsoft.com/office/powerpoint/2010/main" val="4020748510"/>
                  </p:ext>
                </p:extLst>
              </p:nvPr>
            </p:nvGraphicFramePr>
            <p:xfrm>
              <a:off x="5802923" y="1863969"/>
              <a:ext cx="5731852" cy="427684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descr="A treemap where &quot;Personal&quot; is at 45 percent, &quot;Hate speech&quot; is at 35 percent, &quot;Cyber bullying, harassment or abuse&quot; is at 20 percent, &quot;Threats of violence towards me or other people&quot; at 16 percent, &quot;Misinformation or disinformation&quot; is at 51 percent, &quot;Sexual&quot; is at 25 percent, &quot;Sexual solicitation&quot; is at 16 percent, &quot;Release of intimate images without your consent&quot; is at 11 percent, &quot;Violent content&quot; is at 33 percent, &quot;Real-world graphic violence and gore&quot; is at 28 percent, &quot;Terrorist and violent extremist content&quot; at 12 percent, &quot;Child sexual exploitation and abuse&quot; at 9 percent, &quot;Self harm&quot; at 15 percent and &quot;Suicide and self harm content&quot; at 15 percent">
                <a:extLst>
                  <a:ext uri="{FF2B5EF4-FFF2-40B4-BE49-F238E27FC236}">
                    <a16:creationId xmlns:a16="http://schemas.microsoft.com/office/drawing/2014/main" id="{F08E6EA3-C47F-8513-6457-0B61D298CFCB}"/>
                  </a:ext>
                </a:extLst>
              </p:cNvPr>
              <p:cNvPicPr>
                <a:picLocks noGrp="1" noRot="1" noChangeAspect="1" noMove="1" noResize="1" noEditPoints="1" noAdjustHandles="1" noChangeArrowheads="1" noChangeShapeType="1"/>
              </p:cNvPicPr>
              <p:nvPr/>
            </p:nvPicPr>
            <p:blipFill>
              <a:blip r:embed="rId4"/>
              <a:stretch>
                <a:fillRect/>
              </a:stretch>
            </p:blipFill>
            <p:spPr>
              <a:xfrm>
                <a:off x="5802923" y="1863969"/>
                <a:ext cx="5731852" cy="4276843"/>
              </a:xfrm>
              <a:prstGeom prst="rect">
                <a:avLst/>
              </a:prstGeom>
            </p:spPr>
          </p:pic>
        </mc:Fallback>
      </mc:AlternateContent>
      <p:sp>
        <p:nvSpPr>
          <p:cNvPr id="13" name="TextBox 12">
            <a:extLst>
              <a:ext uri="{FF2B5EF4-FFF2-40B4-BE49-F238E27FC236}">
                <a16:creationId xmlns:a16="http://schemas.microsoft.com/office/drawing/2014/main" id="{9535C499-0489-A2DE-8682-724F558F605D}"/>
              </a:ext>
            </a:extLst>
          </p:cNvPr>
          <p:cNvSpPr txBox="1"/>
          <p:nvPr/>
        </p:nvSpPr>
        <p:spPr>
          <a:xfrm>
            <a:off x="5898497" y="6107212"/>
            <a:ext cx="1221488" cy="153888"/>
          </a:xfrm>
          <a:prstGeom prst="rect">
            <a:avLst/>
          </a:prstGeom>
          <a:noFill/>
        </p:spPr>
        <p:txBody>
          <a:bodyPr wrap="none" lIns="0" tIns="0" rIns="0" bIns="0" rtlCol="0">
            <a:spAutoFit/>
          </a:bodyPr>
          <a:lstStyle/>
          <a:p>
            <a:pPr algn="l"/>
            <a:r>
              <a:rPr lang="en-US" sz="1000"/>
              <a:t>Base: Total, N=16,222</a:t>
            </a:r>
          </a:p>
        </p:txBody>
      </p:sp>
      <p:sp>
        <p:nvSpPr>
          <p:cNvPr id="3" name="TextBox 2">
            <a:extLst>
              <a:ext uri="{FF2B5EF4-FFF2-40B4-BE49-F238E27FC236}">
                <a16:creationId xmlns:a16="http://schemas.microsoft.com/office/drawing/2014/main" id="{5D0620C4-C175-DBD0-62A2-1ECECCDBADF0}"/>
              </a:ext>
            </a:extLst>
          </p:cNvPr>
          <p:cNvSpPr txBox="1"/>
          <p:nvPr/>
        </p:nvSpPr>
        <p:spPr>
          <a:xfrm>
            <a:off x="7650298" y="6107212"/>
            <a:ext cx="3042500" cy="153888"/>
          </a:xfrm>
          <a:prstGeom prst="rect">
            <a:avLst/>
          </a:prstGeom>
          <a:noFill/>
        </p:spPr>
        <p:txBody>
          <a:bodyPr wrap="none" lIns="0" tIns="0" rIns="0" bIns="0" rtlCol="0">
            <a:spAutoFit/>
          </a:bodyPr>
          <a:lstStyle/>
          <a:p>
            <a:pPr algn="l"/>
            <a:r>
              <a:rPr lang="en-US" sz="1000" i="1"/>
              <a:t>* Example: Mis or disinformation about Covid vaccines </a:t>
            </a:r>
          </a:p>
        </p:txBody>
      </p:sp>
      <p:sp>
        <p:nvSpPr>
          <p:cNvPr id="9" name="Rectangle 8">
            <a:extLst>
              <a:ext uri="{FF2B5EF4-FFF2-40B4-BE49-F238E27FC236}">
                <a16:creationId xmlns:a16="http://schemas.microsoft.com/office/drawing/2014/main" id="{F1765EEE-090F-DC0E-21BE-0FFD07757D8E}"/>
              </a:ext>
              <a:ext uri="{C183D7F6-B498-43B3-948B-1728B52AA6E4}">
                <adec:decorative xmlns:adec="http://schemas.microsoft.com/office/drawing/2017/decorative" val="1"/>
              </a:ext>
            </a:extLst>
          </p:cNvPr>
          <p:cNvSpPr/>
          <p:nvPr/>
        </p:nvSpPr>
        <p:spPr bwMode="auto">
          <a:xfrm>
            <a:off x="724297" y="1964272"/>
            <a:ext cx="4990559"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33363" indent="-233363">
              <a:spcAft>
                <a:spcPts val="1200"/>
              </a:spcAft>
              <a:buSzPct val="100000"/>
              <a:buFont typeface="Arial" panose="020B0604020202020204" pitchFamily="34" charset="0"/>
              <a:buChar char="•"/>
            </a:pPr>
            <a:r>
              <a:rPr lang="en-US" sz="1800">
                <a:solidFill>
                  <a:schemeClr val="tx1"/>
                </a:solidFill>
              </a:rPr>
              <a:t>The single most prevalent risk reported was misinformation or disinformation (51%), followed closely by Personal Risks (45%). One-quarter report Sexual Risks, with Child sexual exploitation and abuse the least reported risk (9%) </a:t>
            </a:r>
          </a:p>
          <a:p>
            <a:pPr marL="233363" indent="-233363">
              <a:spcAft>
                <a:spcPts val="1200"/>
              </a:spcAft>
              <a:buSzPct val="100000"/>
              <a:buFont typeface="Arial" panose="020B0604020202020204" pitchFamily="34" charset="0"/>
              <a:buChar char="•"/>
            </a:pPr>
            <a:r>
              <a:rPr lang="en-US" sz="1800">
                <a:solidFill>
                  <a:schemeClr val="tx1"/>
                </a:solidFill>
              </a:rPr>
              <a:t>Parents of younger children (6-12) reported higher levels of risk than parents of teens 13-17 on Cyberbullying, harassment or abuse (21%, 17%)</a:t>
            </a:r>
          </a:p>
        </p:txBody>
      </p:sp>
      <p:sp>
        <p:nvSpPr>
          <p:cNvPr id="24" name="Rectangle 23">
            <a:extLst>
              <a:ext uri="{FF2B5EF4-FFF2-40B4-BE49-F238E27FC236}">
                <a16:creationId xmlns:a16="http://schemas.microsoft.com/office/drawing/2014/main" id="{04934CE1-D039-C81D-8108-50166DEA26CF}"/>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8" name="TextBox 7">
            <a:extLst>
              <a:ext uri="{FF2B5EF4-FFF2-40B4-BE49-F238E27FC236}">
                <a16:creationId xmlns:a16="http://schemas.microsoft.com/office/drawing/2014/main" id="{1DB951E1-8F91-385A-0E4D-FB461962818B}"/>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7" name="TextBox 26">
            <a:extLst>
              <a:ext uri="{FF2B5EF4-FFF2-40B4-BE49-F238E27FC236}">
                <a16:creationId xmlns:a16="http://schemas.microsoft.com/office/drawing/2014/main" id="{9C5E3BB0-C7B0-97F2-52E9-ABABD18CDE44}"/>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Q2. Which, if any, of these have you [parent version: Your children] experienced in the last year ONLINE using the Internet on your phone, tablet, or any other device? Select all that apply</a:t>
            </a:r>
          </a:p>
        </p:txBody>
      </p:sp>
    </p:spTree>
    <p:extLst>
      <p:ext uri="{BB962C8B-B14F-4D97-AF65-F5344CB8AC3E}">
        <p14:creationId xmlns:p14="http://schemas.microsoft.com/office/powerpoint/2010/main" val="39460891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7F5AD9-763B-C044-FDF8-0EF5070CC79E}"/>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0446949C-B975-3FFB-7953-2663F27D9E86}"/>
              </a:ext>
            </a:extLst>
          </p:cNvPr>
          <p:cNvSpPr>
            <a:spLocks noGrp="1"/>
          </p:cNvSpPr>
          <p:nvPr>
            <p:ph type="title"/>
          </p:nvPr>
        </p:nvSpPr>
        <p:spPr/>
        <p:txBody>
          <a:bodyPr/>
          <a:lstStyle/>
          <a:p>
            <a:r>
              <a:rPr lang="en-US"/>
              <a:t>Parents of teens underestimated every risk their teenager might have been exposed to</a:t>
            </a:r>
          </a:p>
        </p:txBody>
      </p:sp>
      <p:sp>
        <p:nvSpPr>
          <p:cNvPr id="7" name="TextBox 6">
            <a:extLst>
              <a:ext uri="{FF2B5EF4-FFF2-40B4-BE49-F238E27FC236}">
                <a16:creationId xmlns:a16="http://schemas.microsoft.com/office/drawing/2014/main" id="{CBD25D32-C486-16DA-CF49-8169E0A99A0B}"/>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9" name="Text Placeholder 1">
            <a:extLst>
              <a:ext uri="{FF2B5EF4-FFF2-40B4-BE49-F238E27FC236}">
                <a16:creationId xmlns:a16="http://schemas.microsoft.com/office/drawing/2014/main" id="{5C69C598-CC13-41B3-A14D-1F2922E2A828}"/>
              </a:ext>
            </a:extLst>
          </p:cNvPr>
          <p:cNvSpPr txBox="1">
            <a:spLocks/>
          </p:cNvSpPr>
          <p:nvPr/>
        </p:nvSpPr>
        <p:spPr>
          <a:xfrm>
            <a:off x="724297" y="1964272"/>
            <a:ext cx="2943463" cy="4275416"/>
          </a:xfrm>
          <a:prstGeom prst="rect">
            <a:avLst/>
          </a:prstGeom>
          <a:solidFill>
            <a:schemeClr val="bg1">
              <a:lumMod val="95000"/>
            </a:schemeClr>
          </a:solidFill>
        </p:spPr>
        <p:txBody>
          <a:bodyPr wrap="square" lIns="182880" tIns="182880" rIns="182880" bIns="91440">
            <a:no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300"/>
              </a:spcBef>
              <a:spcAft>
                <a:spcPts val="200"/>
              </a:spcAft>
              <a:buSzPct val="100000"/>
              <a:buNone/>
            </a:pPr>
            <a:r>
              <a:rPr lang="en-US" sz="1600">
                <a:solidFill>
                  <a:schemeClr val="tx1"/>
                </a:solidFill>
                <a:latin typeface="+mj-lt"/>
              </a:rPr>
              <a:t>The most underestimated risks were: </a:t>
            </a:r>
          </a:p>
          <a:p>
            <a:pPr marL="346075" indent="-217488">
              <a:lnSpc>
                <a:spcPct val="100000"/>
              </a:lnSpc>
              <a:spcBef>
                <a:spcPts val="300"/>
              </a:spcBef>
              <a:spcAft>
                <a:spcPts val="600"/>
              </a:spcAft>
              <a:buSzPct val="100000"/>
              <a:buFont typeface="+mj-lt"/>
              <a:buAutoNum type="arabicPeriod"/>
            </a:pPr>
            <a:r>
              <a:rPr lang="en-US">
                <a:solidFill>
                  <a:schemeClr val="tx1"/>
                </a:solidFill>
              </a:rPr>
              <a:t>Hate speech</a:t>
            </a:r>
          </a:p>
          <a:p>
            <a:pPr marL="346075" indent="-217488">
              <a:lnSpc>
                <a:spcPct val="100000"/>
              </a:lnSpc>
              <a:spcBef>
                <a:spcPts val="300"/>
              </a:spcBef>
              <a:spcAft>
                <a:spcPts val="600"/>
              </a:spcAft>
              <a:buSzPct val="100000"/>
              <a:buFont typeface="+mj-lt"/>
              <a:buAutoNum type="arabicPeriod"/>
            </a:pPr>
            <a:r>
              <a:rPr lang="en-US">
                <a:solidFill>
                  <a:schemeClr val="tx1"/>
                </a:solidFill>
              </a:rPr>
              <a:t>Threats of violence against themselves or others</a:t>
            </a:r>
          </a:p>
          <a:p>
            <a:pPr marL="346075" indent="-217488">
              <a:lnSpc>
                <a:spcPct val="100000"/>
              </a:lnSpc>
              <a:spcBef>
                <a:spcPts val="300"/>
              </a:spcBef>
              <a:spcAft>
                <a:spcPts val="600"/>
              </a:spcAft>
              <a:buSzPct val="100000"/>
              <a:buFont typeface="+mj-lt"/>
              <a:buAutoNum type="arabicPeriod"/>
            </a:pPr>
            <a:r>
              <a:rPr lang="en-US">
                <a:solidFill>
                  <a:schemeClr val="tx1"/>
                </a:solidFill>
              </a:rPr>
              <a:t>Misinformation or disinformation</a:t>
            </a:r>
          </a:p>
          <a:p>
            <a:pPr marL="346075" indent="-217488">
              <a:lnSpc>
                <a:spcPct val="100000"/>
              </a:lnSpc>
              <a:spcBef>
                <a:spcPts val="300"/>
              </a:spcBef>
              <a:spcAft>
                <a:spcPts val="600"/>
              </a:spcAft>
              <a:buSzPct val="100000"/>
              <a:buFont typeface="+mj-lt"/>
              <a:buAutoNum type="arabicPeriod"/>
            </a:pPr>
            <a:r>
              <a:rPr lang="en-US">
                <a:solidFill>
                  <a:schemeClr val="tx1"/>
                </a:solidFill>
              </a:rPr>
              <a:t>Suicide &amp; Self-harm content</a:t>
            </a:r>
          </a:p>
        </p:txBody>
      </p:sp>
      <p:graphicFrame>
        <p:nvGraphicFramePr>
          <p:cNvPr id="3" name="Content Placeholder 5" descr="A scatter chart of most underestimated risks where for  &quot;Parents of 13-17&quot;,  &quot;Hate speech&quot; is at 29 percent, &quot;Threats of violence&quot; is at 11 percent, &quot;Misinformation or disinformation&quot; is at 45 percent, &quot;Suicide and self-harm content&quot; is at 11 percent, &quot;Sexual solicitation&quot; is at 11 percent, &quot;Cyber bullying harassment or abuse&quot; is at 17 percent, &quot;Real world graphic violence and gore&quot; is at 25 percent, &quot;Terrorist and violent extremist content&quot; is at 10 percent, &quot;Child sexual exploitation&quot; is at 7 percent and &quot;Release of intimate images&quot; is at 10 percent. For &quot;Teens&quot;, &quot;Hate speech&quot; is at 39 percent, &quot;Threats of Violence&quot; is at 19 percent, &quot;Misinformation or disinformation&quot; is at 52 percent, &quot;Suicide and self harm content&quot; is at 18 percent, &quot;Sexual solicitation&quot; is at 17 percent, Cyberbullying, harassment or abuse is at 23 percent, &quot;Real world graphic violence and gore&quot; is at 31 percent, &quot;Terrorist and violence extremist content is at 14 percent, &quot;Child sexual exploitation&quot; is at 10 percent and &quot;Release of intimate images&quot; is at 12 percent">
            <a:extLst>
              <a:ext uri="{FF2B5EF4-FFF2-40B4-BE49-F238E27FC236}">
                <a16:creationId xmlns:a16="http://schemas.microsoft.com/office/drawing/2014/main" id="{DDC486C9-E660-6096-A873-3584B1CCFA0C}"/>
              </a:ext>
            </a:extLst>
          </p:cNvPr>
          <p:cNvGraphicFramePr>
            <a:graphicFrameLocks/>
          </p:cNvGraphicFramePr>
          <p:nvPr>
            <p:extLst>
              <p:ext uri="{D42A27DB-BD31-4B8C-83A1-F6EECF244321}">
                <p14:modId xmlns:p14="http://schemas.microsoft.com/office/powerpoint/2010/main" val="2685290624"/>
              </p:ext>
            </p:extLst>
          </p:nvPr>
        </p:nvGraphicFramePr>
        <p:xfrm>
          <a:off x="3667761" y="1905000"/>
          <a:ext cx="7867016" cy="42358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6DCE478-ABA1-58E2-615C-0DD5C452347A}"/>
              </a:ext>
            </a:extLst>
          </p:cNvPr>
          <p:cNvSpPr txBox="1"/>
          <p:nvPr/>
        </p:nvSpPr>
        <p:spPr>
          <a:xfrm>
            <a:off x="3987631" y="5799899"/>
            <a:ext cx="1992533" cy="307777"/>
          </a:xfrm>
          <a:prstGeom prst="rect">
            <a:avLst/>
          </a:prstGeom>
          <a:noFill/>
        </p:spPr>
        <p:txBody>
          <a:bodyPr wrap="square" lIns="0" tIns="0" rIns="0" bIns="0" rtlCol="0">
            <a:spAutoFit/>
          </a:bodyPr>
          <a:lstStyle/>
          <a:p>
            <a:pPr algn="l"/>
            <a:r>
              <a:rPr lang="en-US" sz="1000"/>
              <a:t>Base: Total Sample, Teens N=8007 </a:t>
            </a:r>
          </a:p>
          <a:p>
            <a:pPr algn="l"/>
            <a:r>
              <a:rPr lang="en-US" sz="1000"/>
              <a:t>Parents of 13-17 N=1,898</a:t>
            </a:r>
          </a:p>
        </p:txBody>
      </p:sp>
      <p:sp>
        <p:nvSpPr>
          <p:cNvPr id="8" name="TextBox 7">
            <a:extLst>
              <a:ext uri="{FF2B5EF4-FFF2-40B4-BE49-F238E27FC236}">
                <a16:creationId xmlns:a16="http://schemas.microsoft.com/office/drawing/2014/main" id="{97EB4B1D-59CB-A7F4-3A8F-05E57CB2B865}"/>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Q2. Which, if any, of these have you [parent version: your children] experienced in the last year ONLINE using the Internet on your phone, tablet, or any other device? Select all that apply</a:t>
            </a:r>
          </a:p>
        </p:txBody>
      </p:sp>
    </p:spTree>
    <p:extLst>
      <p:ext uri="{BB962C8B-B14F-4D97-AF65-F5344CB8AC3E}">
        <p14:creationId xmlns:p14="http://schemas.microsoft.com/office/powerpoint/2010/main" val="21361368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191F-3AEB-0793-04C1-31B4A390B9F2}"/>
              </a:ext>
            </a:extLst>
          </p:cNvPr>
          <p:cNvSpPr>
            <a:spLocks noGrp="1"/>
          </p:cNvSpPr>
          <p:nvPr>
            <p:ph type="title"/>
          </p:nvPr>
        </p:nvSpPr>
        <p:spPr/>
        <p:txBody>
          <a:bodyPr/>
          <a:lstStyle/>
          <a:p>
            <a:r>
              <a:rPr lang="en-US"/>
              <a:t>Sexual &amp; personal risks caused the most worry</a:t>
            </a:r>
          </a:p>
        </p:txBody>
      </p:sp>
      <mc:AlternateContent xmlns:mc="http://schemas.openxmlformats.org/markup-compatibility/2006" xmlns:cx1="http://schemas.microsoft.com/office/drawing/2015/9/8/chartex">
        <mc:Choice Requires="cx1">
          <p:graphicFrame>
            <p:nvGraphicFramePr>
              <p:cNvPr id="5" name="Chart 4" descr="A treemap where &quot;Personal&quot; is at 45 percent, &quot;Cyber bullying, harassment or abuse&quot; is at 39 percent, &quot;Threats of violence towards me or other people&quot; at 25 percent,  &quot;Hate speech&quot; is at 25 percent, &quot;Sexual&quot; is at 47 percent, &quot;Child sexual exploitation and abuse&quot; is at 33 percent, &quot;Sexual solicitation&quot; is at 21 percent, &quot;Release of intimate images without your consent&quot; is at 21 percent, &quot;Violent content&quot; is at 28 percent, &quot;Real-world graphic violence and gore&quot; is at 16 percent, &quot;Terrorist and violent extremist content&quot; at 15 percent, &quot;Misinformation&quot; is at 32 percent, &quot;Misinformation or disinformation&quot; is at 32 percent, &quot;Self harm&quot; is at 21 percent and &quot;Suicide and self harm content&quot; is at at 21 percent">
                <a:extLst>
                  <a:ext uri="{FF2B5EF4-FFF2-40B4-BE49-F238E27FC236}">
                    <a16:creationId xmlns:a16="http://schemas.microsoft.com/office/drawing/2014/main" id="{F08E6EA3-C47F-8513-6457-0B61D298CFCB}"/>
                  </a:ext>
                </a:extLst>
              </p:cNvPr>
              <p:cNvGraphicFramePr>
                <a:graphicFrameLocks/>
              </p:cNvGraphicFramePr>
              <p:nvPr>
                <p:extLst>
                  <p:ext uri="{D42A27DB-BD31-4B8C-83A1-F6EECF244321}">
                    <p14:modId xmlns:p14="http://schemas.microsoft.com/office/powerpoint/2010/main" val="1969595466"/>
                  </p:ext>
                </p:extLst>
              </p:nvPr>
            </p:nvGraphicFramePr>
            <p:xfrm>
              <a:off x="5801917" y="1905000"/>
              <a:ext cx="5732858" cy="423581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descr="A treemap where &quot;Personal&quot; is at 45 percent, &quot;Cyber bullying, harassment or abuse&quot; is at 39 percent, &quot;Threats of violence towards me or other people&quot; at 25 percent,  &quot;Hate speech&quot; is at 25 percent, &quot;Sexual&quot; is at 47 percent, &quot;Child sexual exploitation and abuse&quot; is at 33 percent, &quot;Sexual solicitation&quot; is at 21 percent, &quot;Release of intimate images without your consent&quot; is at 21 percent, &quot;Violent content&quot; is at 28 percent, &quot;Real-world graphic violence and gore&quot; is at 16 percent, &quot;Terrorist and violent extremist content&quot; at 15 percent, &quot;Misinformation&quot; is at 32 percent, &quot;Misinformation or disinformation&quot; is at 32 percent, &quot;Self harm&quot; is at 21 percent and &quot;Suicide and self harm content&quot; is at at 21 percent">
                <a:extLst>
                  <a:ext uri="{FF2B5EF4-FFF2-40B4-BE49-F238E27FC236}">
                    <a16:creationId xmlns:a16="http://schemas.microsoft.com/office/drawing/2014/main" id="{F08E6EA3-C47F-8513-6457-0B61D298CFCB}"/>
                  </a:ext>
                </a:extLst>
              </p:cNvPr>
              <p:cNvPicPr>
                <a:picLocks noGrp="1" noRot="1" noChangeAspect="1" noMove="1" noResize="1" noEditPoints="1" noAdjustHandles="1" noChangeArrowheads="1" noChangeShapeType="1"/>
              </p:cNvPicPr>
              <p:nvPr/>
            </p:nvPicPr>
            <p:blipFill>
              <a:blip r:embed="rId4"/>
              <a:stretch>
                <a:fillRect/>
              </a:stretch>
            </p:blipFill>
            <p:spPr>
              <a:xfrm>
                <a:off x="5801917" y="1905000"/>
                <a:ext cx="5732858" cy="4235812"/>
              </a:xfrm>
              <a:prstGeom prst="rect">
                <a:avLst/>
              </a:prstGeom>
            </p:spPr>
          </p:pic>
        </mc:Fallback>
      </mc:AlternateContent>
      <p:sp>
        <p:nvSpPr>
          <p:cNvPr id="11" name="TextBox 10">
            <a:extLst>
              <a:ext uri="{FF2B5EF4-FFF2-40B4-BE49-F238E27FC236}">
                <a16:creationId xmlns:a16="http://schemas.microsoft.com/office/drawing/2014/main" id="{E61FA704-A7CC-597F-9780-DB20191A8707}"/>
              </a:ext>
            </a:extLst>
          </p:cNvPr>
          <p:cNvSpPr txBox="1"/>
          <p:nvPr/>
        </p:nvSpPr>
        <p:spPr>
          <a:xfrm>
            <a:off x="5898497" y="6107212"/>
            <a:ext cx="1221488" cy="153888"/>
          </a:xfrm>
          <a:prstGeom prst="rect">
            <a:avLst/>
          </a:prstGeom>
          <a:noFill/>
        </p:spPr>
        <p:txBody>
          <a:bodyPr wrap="none" lIns="0" tIns="0" rIns="0" bIns="0" rtlCol="0">
            <a:spAutoFit/>
          </a:bodyPr>
          <a:lstStyle/>
          <a:p>
            <a:pPr algn="l"/>
            <a:r>
              <a:rPr lang="en-US" sz="1000"/>
              <a:t>Base: Total, N=16,222</a:t>
            </a:r>
          </a:p>
        </p:txBody>
      </p:sp>
      <p:sp>
        <p:nvSpPr>
          <p:cNvPr id="16" name="Rectangle 15">
            <a:extLst>
              <a:ext uri="{FF2B5EF4-FFF2-40B4-BE49-F238E27FC236}">
                <a16:creationId xmlns:a16="http://schemas.microsoft.com/office/drawing/2014/main" id="{A2A75B95-F6BC-5481-4F43-95C5E7321156}"/>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9" name="TextBox 8">
            <a:extLst>
              <a:ext uri="{FF2B5EF4-FFF2-40B4-BE49-F238E27FC236}">
                <a16:creationId xmlns:a16="http://schemas.microsoft.com/office/drawing/2014/main" id="{3B1836F7-2228-754A-D3E6-76227D7B70E1}"/>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9" name="TextBox 18">
            <a:extLst>
              <a:ext uri="{FF2B5EF4-FFF2-40B4-BE49-F238E27FC236}">
                <a16:creationId xmlns:a16="http://schemas.microsoft.com/office/drawing/2014/main" id="{4F75EDEA-A8D4-C70D-EF4A-10C6096F7696}"/>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Q5.7. Whether you have experienced them or not, which online risks worry you the most? Select up to three risks</a:t>
            </a:r>
          </a:p>
        </p:txBody>
      </p:sp>
      <p:sp>
        <p:nvSpPr>
          <p:cNvPr id="7" name="Rectangle 6">
            <a:extLst>
              <a:ext uri="{FF2B5EF4-FFF2-40B4-BE49-F238E27FC236}">
                <a16:creationId xmlns:a16="http://schemas.microsoft.com/office/drawing/2014/main" id="{84E57A48-2677-6FDE-A135-52FFCE6705B2}"/>
              </a:ext>
              <a:ext uri="{C183D7F6-B498-43B3-948B-1728B52AA6E4}">
                <adec:decorative xmlns:adec="http://schemas.microsoft.com/office/drawing/2017/decorative" val="1"/>
              </a:ext>
            </a:extLst>
          </p:cNvPr>
          <p:cNvSpPr/>
          <p:nvPr/>
        </p:nvSpPr>
        <p:spPr bwMode="auto">
          <a:xfrm>
            <a:off x="724297" y="1964272"/>
            <a:ext cx="4990559"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33363" indent="-233363">
              <a:spcAft>
                <a:spcPts val="1200"/>
              </a:spcAft>
              <a:buSzPct val="100000"/>
              <a:buFont typeface="Arial" panose="020B0604020202020204" pitchFamily="34" charset="0"/>
              <a:buChar char="•"/>
            </a:pPr>
            <a:r>
              <a:rPr lang="en-US" sz="1800">
                <a:solidFill>
                  <a:schemeClr val="tx1"/>
                </a:solidFill>
              </a:rPr>
              <a:t>Almost four in ten worried about Cyberbullying, harassment or abuse which was the single highest risk for teens and parents</a:t>
            </a:r>
          </a:p>
          <a:p>
            <a:pPr marL="233363" indent="-233363">
              <a:spcAft>
                <a:spcPts val="1200"/>
              </a:spcAft>
              <a:buSzPct val="100000"/>
              <a:buFont typeface="Arial" panose="020B0604020202020204" pitchFamily="34" charset="0"/>
              <a:buChar char="•"/>
            </a:pPr>
            <a:r>
              <a:rPr lang="en-US" sz="1800">
                <a:solidFill>
                  <a:schemeClr val="tx1"/>
                </a:solidFill>
              </a:rPr>
              <a:t>Parents of young children 6-12 and teens 13-17 shared similar levels of worry across the different risks. Child sexual exploitation and abuse is the one risk where parents of younger children have elevated concerns compared to parents of teens 13-17 (45% vs. 36%)</a:t>
            </a:r>
          </a:p>
          <a:p>
            <a:pPr marL="233363" indent="-233363">
              <a:spcAft>
                <a:spcPts val="1200"/>
              </a:spcAft>
              <a:buSzPct val="100000"/>
              <a:buFont typeface="Arial" panose="020B0604020202020204" pitchFamily="34" charset="0"/>
              <a:buChar char="•"/>
            </a:pPr>
            <a:r>
              <a:rPr lang="en-US" sz="1800">
                <a:solidFill>
                  <a:schemeClr val="tx1"/>
                </a:solidFill>
              </a:rPr>
              <a:t>Teens are more worried than parents about cyberbullying and threats of violence</a:t>
            </a:r>
          </a:p>
        </p:txBody>
      </p:sp>
    </p:spTree>
    <p:extLst>
      <p:ext uri="{BB962C8B-B14F-4D97-AF65-F5344CB8AC3E}">
        <p14:creationId xmlns:p14="http://schemas.microsoft.com/office/powerpoint/2010/main" val="38895980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949C-B975-3FFB-7953-2663F27D9E86}"/>
              </a:ext>
            </a:extLst>
          </p:cNvPr>
          <p:cNvSpPr>
            <a:spLocks noGrp="1"/>
          </p:cNvSpPr>
          <p:nvPr>
            <p:ph type="title"/>
          </p:nvPr>
        </p:nvSpPr>
        <p:spPr>
          <a:xfrm>
            <a:off x="588263" y="457200"/>
            <a:ext cx="11018520" cy="1107996"/>
          </a:xfrm>
        </p:spPr>
        <p:txBody>
          <a:bodyPr/>
          <a:lstStyle/>
          <a:p>
            <a:r>
              <a:rPr lang="en-US"/>
              <a:t>What parents &amp; their teens worried about varied</a:t>
            </a:r>
            <a:br>
              <a:rPr lang="en-US"/>
            </a:br>
            <a:r>
              <a:rPr lang="en-US"/>
              <a:t>by risk</a:t>
            </a:r>
          </a:p>
        </p:txBody>
      </p:sp>
      <p:graphicFrame>
        <p:nvGraphicFramePr>
          <p:cNvPr id="3" name="Content Placeholder 5" descr="A scatter chart of most underestimated risks where for  &quot;Parents of 13-17&quot;,  &quot;Sexual solicitation&quot; is at 34 percent, &quot;Suicide and self harm content&quot; is at 28 percent, &quot;Child sexual exploitation and abuse&quot; is at 36 percent, &quot;Cyberbullying, harassment or abuse&quot; is at 42 percent, &quot;Terrorist and violent extremist content&quot; is at 12 percent, &quot;Misinformation or disinformation&quot; is at 28 percent and &quot;Threats of violence towards me or other people&quot; is at 19 percent. For &quot;Teens&quot;,  &quot;Sexual solicitation&quot; is at 22 percent, &quot;Suicide and self harm content&quot; is at 21 percent, &quot;Child sexual exploitation and abuse&quot; is at 29 percent, &quot;Cyberbullying, harassment or abuse&quot; is at 40 percent, &quot;Hate speech&quot; is at 25 percent, &quot;Release of intimate images without your consent&quot; is at 22 percent, &quot;Real world graphic violence and gore&quot; is at 15 percent, &quot;Terrorist and violent extremist content&quot; is at 14 percent, &quot;Misinformation or disinformation&quot; is at 29 percent and &quot;Threats of violence towards me or other people&quot; is at 28 percent.">
            <a:extLst>
              <a:ext uri="{FF2B5EF4-FFF2-40B4-BE49-F238E27FC236}">
                <a16:creationId xmlns:a16="http://schemas.microsoft.com/office/drawing/2014/main" id="{DDC486C9-E660-6096-A873-3584B1CCFA0C}"/>
              </a:ext>
            </a:extLst>
          </p:cNvPr>
          <p:cNvGraphicFramePr>
            <a:graphicFrameLocks/>
          </p:cNvGraphicFramePr>
          <p:nvPr>
            <p:extLst>
              <p:ext uri="{D42A27DB-BD31-4B8C-83A1-F6EECF244321}">
                <p14:modId xmlns:p14="http://schemas.microsoft.com/office/powerpoint/2010/main" val="441470476"/>
              </p:ext>
            </p:extLst>
          </p:nvPr>
        </p:nvGraphicFramePr>
        <p:xfrm>
          <a:off x="3803795" y="1905000"/>
          <a:ext cx="7730981" cy="4235812"/>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68F79C69-6647-4A60-CB40-251EC4E2E227}"/>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4" name="TextBox 13">
            <a:extLst>
              <a:ext uri="{FF2B5EF4-FFF2-40B4-BE49-F238E27FC236}">
                <a16:creationId xmlns:a16="http://schemas.microsoft.com/office/drawing/2014/main" id="{F82A22AB-0F44-5778-D2E7-6B331A4C46C0}"/>
              </a:ext>
            </a:extLst>
          </p:cNvPr>
          <p:cNvSpPr txBox="1"/>
          <p:nvPr/>
        </p:nvSpPr>
        <p:spPr>
          <a:xfrm>
            <a:off x="3987631" y="5969581"/>
            <a:ext cx="1992533" cy="153888"/>
          </a:xfrm>
          <a:prstGeom prst="rect">
            <a:avLst/>
          </a:prstGeom>
          <a:noFill/>
        </p:spPr>
        <p:txBody>
          <a:bodyPr wrap="square" lIns="0" tIns="0" rIns="0" bIns="0" rtlCol="0">
            <a:spAutoFit/>
          </a:bodyPr>
          <a:lstStyle/>
          <a:p>
            <a:pPr algn="l"/>
            <a:r>
              <a:rPr lang="en-US" sz="1000"/>
              <a:t>Base: Total, N=16,222</a:t>
            </a:r>
          </a:p>
        </p:txBody>
      </p:sp>
      <p:sp>
        <p:nvSpPr>
          <p:cNvPr id="8" name="TextBox 7">
            <a:extLst>
              <a:ext uri="{FF2B5EF4-FFF2-40B4-BE49-F238E27FC236}">
                <a16:creationId xmlns:a16="http://schemas.microsoft.com/office/drawing/2014/main" id="{D457C25D-9DBC-D686-5C40-7D284EC3A417}"/>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1" name="TextBox 10">
            <a:extLst>
              <a:ext uri="{FF2B5EF4-FFF2-40B4-BE49-F238E27FC236}">
                <a16:creationId xmlns:a16="http://schemas.microsoft.com/office/drawing/2014/main" id="{8F39CFFE-BB00-AD2F-C79F-2B723DDF0D18}"/>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Q5.7. Whether you have experienced them or not, which online risks worry you the most? Select up to three risks</a:t>
            </a:r>
          </a:p>
        </p:txBody>
      </p:sp>
      <p:sp>
        <p:nvSpPr>
          <p:cNvPr id="7" name="Rectangle 6">
            <a:extLst>
              <a:ext uri="{FF2B5EF4-FFF2-40B4-BE49-F238E27FC236}">
                <a16:creationId xmlns:a16="http://schemas.microsoft.com/office/drawing/2014/main" id="{0C4B1665-2553-5B8D-5255-C03A5C59E6D1}"/>
              </a:ext>
              <a:ext uri="{C183D7F6-B498-43B3-948B-1728B52AA6E4}">
                <adec:decorative xmlns:adec="http://schemas.microsoft.com/office/drawing/2017/decorative" val="1"/>
              </a:ext>
            </a:extLst>
          </p:cNvPr>
          <p:cNvSpPr/>
          <p:nvPr/>
        </p:nvSpPr>
        <p:spPr bwMode="auto">
          <a:xfrm>
            <a:off x="724297" y="1964272"/>
            <a:ext cx="2943463"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33363" indent="-233363">
              <a:spcAft>
                <a:spcPts val="600"/>
              </a:spcAft>
              <a:buSzPct val="100000"/>
              <a:buFont typeface="Arial" panose="020B0604020202020204" pitchFamily="34" charset="0"/>
              <a:buChar char="•"/>
            </a:pPr>
            <a:r>
              <a:rPr lang="en-US" sz="1800">
                <a:solidFill>
                  <a:schemeClr val="tx1"/>
                </a:solidFill>
              </a:rPr>
              <a:t>What parents worried about more than teens </a:t>
            </a:r>
          </a:p>
          <a:p>
            <a:pPr marL="520700" marR="0" lvl="0" indent="-228600" algn="l" defTabSz="914367" rtl="0" eaLnBrk="1" fontAlgn="auto" latinLnBrk="0" hangingPunct="1">
              <a:lnSpc>
                <a:spcPct val="100000"/>
              </a:lnSpc>
              <a:spcBef>
                <a:spcPts val="0"/>
              </a:spcBef>
              <a:spcAft>
                <a:spcPts val="1200"/>
              </a:spcAft>
              <a:buClrTx/>
              <a:buSzPct val="100000"/>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Sexual</a:t>
            </a:r>
            <a:r>
              <a:rPr kumimoji="0" lang="fr-FR" sz="1400" b="0" i="0" u="none" strike="noStrike" kern="1200" cap="none" spc="0" normalizeH="0" baseline="0" noProof="0">
                <a:ln>
                  <a:noFill/>
                </a:ln>
                <a:solidFill>
                  <a:srgbClr val="000000"/>
                </a:solidFill>
                <a:effectLst/>
                <a:uLnTx/>
                <a:uFillTx/>
                <a:latin typeface="Segoe UI"/>
                <a:ea typeface="+mn-ea"/>
                <a:cs typeface="+mn-cs"/>
              </a:rPr>
              <a:t> </a:t>
            </a:r>
            <a:r>
              <a:rPr kumimoji="0" lang="en-US" sz="1400" b="0" i="0" u="none" strike="noStrike" kern="1200" cap="none" spc="0" normalizeH="0" baseline="0" noProof="0">
                <a:ln>
                  <a:noFill/>
                </a:ln>
                <a:solidFill>
                  <a:srgbClr val="000000"/>
                </a:solidFill>
                <a:effectLst/>
                <a:uLnTx/>
                <a:uFillTx/>
                <a:latin typeface="Segoe UI"/>
                <a:ea typeface="+mn-ea"/>
                <a:cs typeface="+mn-cs"/>
              </a:rPr>
              <a:t>solicitation</a:t>
            </a:r>
          </a:p>
          <a:p>
            <a:pPr marL="520700" marR="0" lvl="0" indent="-228600" algn="l" defTabSz="914367" rtl="0" eaLnBrk="1" fontAlgn="auto" latinLnBrk="0" hangingPunct="1">
              <a:lnSpc>
                <a:spcPct val="100000"/>
              </a:lnSpc>
              <a:spcBef>
                <a:spcPts val="0"/>
              </a:spcBef>
              <a:spcAft>
                <a:spcPts val="1200"/>
              </a:spcAft>
              <a:buClrTx/>
              <a:buSzPct val="100000"/>
              <a:buFont typeface="+mj-lt"/>
              <a:buAutoNum type="arabicPeriod"/>
              <a:tabLst/>
              <a:defRPr/>
            </a:pPr>
            <a:r>
              <a:rPr kumimoji="0" lang="fr-FR" sz="1400" b="0" i="0" u="none" strike="noStrike" kern="1200" cap="none" spc="0" normalizeH="0" baseline="0" noProof="0">
                <a:ln>
                  <a:noFill/>
                </a:ln>
                <a:solidFill>
                  <a:srgbClr val="000000"/>
                </a:solidFill>
                <a:effectLst/>
                <a:uLnTx/>
                <a:uFillTx/>
                <a:latin typeface="Segoe UI"/>
                <a:ea typeface="+mn-ea"/>
                <a:cs typeface="+mn-cs"/>
              </a:rPr>
              <a:t>Suicide &amp; </a:t>
            </a:r>
            <a:r>
              <a:rPr kumimoji="0" lang="en-US" sz="1400" b="0" i="0" u="none" strike="noStrike" kern="1200" cap="none" spc="0" normalizeH="0" baseline="0" noProof="0">
                <a:ln>
                  <a:noFill/>
                </a:ln>
                <a:solidFill>
                  <a:srgbClr val="000000"/>
                </a:solidFill>
                <a:effectLst/>
                <a:uLnTx/>
                <a:uFillTx/>
                <a:latin typeface="Segoe UI"/>
                <a:ea typeface="+mn-ea"/>
                <a:cs typeface="+mn-cs"/>
              </a:rPr>
              <a:t>self-harm</a:t>
            </a:r>
            <a:r>
              <a:rPr kumimoji="0" lang="fr-FR" sz="1400" b="0" i="0" u="none" strike="noStrike" kern="1200" cap="none" spc="0" normalizeH="0" baseline="0" noProof="0">
                <a:ln>
                  <a:noFill/>
                </a:ln>
                <a:solidFill>
                  <a:srgbClr val="000000"/>
                </a:solidFill>
                <a:effectLst/>
                <a:uLnTx/>
                <a:uFillTx/>
                <a:latin typeface="Segoe UI"/>
                <a:ea typeface="+mn-ea"/>
                <a:cs typeface="+mn-cs"/>
              </a:rPr>
              <a:t> content</a:t>
            </a:r>
          </a:p>
          <a:p>
            <a:pPr marL="520700" marR="0" lvl="0" indent="-228600" algn="l" defTabSz="914367" rtl="0" eaLnBrk="1" fontAlgn="auto" latinLnBrk="0" hangingPunct="1">
              <a:lnSpc>
                <a:spcPct val="100000"/>
              </a:lnSpc>
              <a:spcBef>
                <a:spcPts val="0"/>
              </a:spcBef>
              <a:spcAft>
                <a:spcPts val="1200"/>
              </a:spcAft>
              <a:buClrTx/>
              <a:buSzPct val="100000"/>
              <a:buFont typeface="+mj-lt"/>
              <a:buAutoNum type="arabicPeriod"/>
              <a:tabLst/>
              <a:defRPr/>
            </a:pPr>
            <a:r>
              <a:rPr kumimoji="0" lang="fr-FR" sz="1400" b="0" i="0" u="none" strike="noStrike" kern="1200" cap="none" spc="0" normalizeH="0" baseline="0" noProof="0">
                <a:ln>
                  <a:noFill/>
                </a:ln>
                <a:solidFill>
                  <a:srgbClr val="000000"/>
                </a:solidFill>
                <a:effectLst/>
                <a:uLnTx/>
                <a:uFillTx/>
                <a:latin typeface="Segoe UI"/>
                <a:ea typeface="+mn-ea"/>
                <a:cs typeface="+mn-cs"/>
              </a:rPr>
              <a:t>Child </a:t>
            </a:r>
            <a:r>
              <a:rPr kumimoji="0" lang="en-US" sz="1400" b="0" i="0" u="none" strike="noStrike" kern="1200" cap="none" spc="0" normalizeH="0" baseline="0" noProof="0">
                <a:ln>
                  <a:noFill/>
                </a:ln>
                <a:solidFill>
                  <a:srgbClr val="000000"/>
                </a:solidFill>
                <a:effectLst/>
                <a:uLnTx/>
                <a:uFillTx/>
                <a:latin typeface="Segoe UI"/>
                <a:ea typeface="+mn-ea"/>
                <a:cs typeface="+mn-cs"/>
              </a:rPr>
              <a:t>sexual</a:t>
            </a:r>
            <a:r>
              <a:rPr kumimoji="0" lang="fr-FR" sz="1400" b="0" i="0" u="none" strike="noStrike" kern="1200" cap="none" spc="0" normalizeH="0" baseline="0" noProof="0">
                <a:ln>
                  <a:noFill/>
                </a:ln>
                <a:solidFill>
                  <a:srgbClr val="000000"/>
                </a:solidFill>
                <a:effectLst/>
                <a:uLnTx/>
                <a:uFillTx/>
                <a:latin typeface="Segoe UI"/>
                <a:ea typeface="+mn-ea"/>
                <a:cs typeface="+mn-cs"/>
              </a:rPr>
              <a:t> exploitation &amp; abuse</a:t>
            </a:r>
          </a:p>
          <a:p>
            <a:pPr marL="233363" indent="-233363">
              <a:spcAft>
                <a:spcPts val="600"/>
              </a:spcAft>
              <a:buSzPct val="100000"/>
              <a:buFont typeface="Arial" panose="020B0604020202020204" pitchFamily="34" charset="0"/>
              <a:buChar char="•"/>
            </a:pPr>
            <a:r>
              <a:rPr lang="en-US" sz="1600">
                <a:solidFill>
                  <a:schemeClr val="tx1"/>
                </a:solidFill>
              </a:rPr>
              <a:t>What teens worried about more than parents</a:t>
            </a:r>
          </a:p>
          <a:p>
            <a:pPr marL="520700" indent="-228600">
              <a:spcAft>
                <a:spcPts val="1200"/>
              </a:spcAft>
              <a:buSzPct val="100000"/>
              <a:buFont typeface="+mj-lt"/>
              <a:buAutoNum type="arabicPeriod"/>
              <a:defRPr/>
            </a:pPr>
            <a:r>
              <a:rPr lang="en-US" sz="1400">
                <a:solidFill>
                  <a:srgbClr val="000000"/>
                </a:solidFill>
                <a:latin typeface="Segoe UI"/>
              </a:rPr>
              <a:t>Threats of violence towards themselves or others</a:t>
            </a:r>
          </a:p>
        </p:txBody>
      </p:sp>
    </p:spTree>
    <p:extLst>
      <p:ext uri="{BB962C8B-B14F-4D97-AF65-F5344CB8AC3E}">
        <p14:creationId xmlns:p14="http://schemas.microsoft.com/office/powerpoint/2010/main" val="36713717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F948-E074-3686-108D-6BD67EB28C70}"/>
              </a:ext>
            </a:extLst>
          </p:cNvPr>
          <p:cNvSpPr>
            <a:spLocks noGrp="1"/>
          </p:cNvSpPr>
          <p:nvPr>
            <p:ph type="title"/>
          </p:nvPr>
        </p:nvSpPr>
        <p:spPr>
          <a:xfrm>
            <a:off x="588263" y="457200"/>
            <a:ext cx="11018520" cy="1107996"/>
          </a:xfrm>
        </p:spPr>
        <p:txBody>
          <a:bodyPr/>
          <a:lstStyle/>
          <a:p>
            <a:r>
              <a:rPr lang="en-US"/>
              <a:t>Loss of trust was the most common consequence</a:t>
            </a:r>
            <a:br>
              <a:rPr lang="en-US"/>
            </a:br>
            <a:r>
              <a:rPr lang="en-US"/>
              <a:t>of risks</a:t>
            </a:r>
          </a:p>
        </p:txBody>
      </p:sp>
      <p:graphicFrame>
        <p:nvGraphicFramePr>
          <p:cNvPr id="3" name="Table 4">
            <a:extLst>
              <a:ext uri="{FF2B5EF4-FFF2-40B4-BE49-F238E27FC236}">
                <a16:creationId xmlns:a16="http://schemas.microsoft.com/office/drawing/2014/main" id="{3B37A63F-7302-9761-8B7F-7ACFA8EC1A81}"/>
              </a:ext>
            </a:extLst>
          </p:cNvPr>
          <p:cNvGraphicFramePr>
            <a:graphicFrameLocks/>
          </p:cNvGraphicFramePr>
          <p:nvPr>
            <p:extLst>
              <p:ext uri="{D42A27DB-BD31-4B8C-83A1-F6EECF244321}">
                <p14:modId xmlns:p14="http://schemas.microsoft.com/office/powerpoint/2010/main" val="516976942"/>
              </p:ext>
            </p:extLst>
          </p:nvPr>
        </p:nvGraphicFramePr>
        <p:xfrm>
          <a:off x="5850891" y="1905001"/>
          <a:ext cx="5616812" cy="4080991"/>
        </p:xfrm>
        <a:graphic>
          <a:graphicData uri="http://schemas.openxmlformats.org/drawingml/2006/table">
            <a:tbl>
              <a:tblPr firstRow="1" bandRow="1">
                <a:effectLst/>
                <a:tableStyleId>{2D5ABB26-0587-4C30-8999-92F81FD0307C}</a:tableStyleId>
              </a:tblPr>
              <a:tblGrid>
                <a:gridCol w="4348500">
                  <a:extLst>
                    <a:ext uri="{9D8B030D-6E8A-4147-A177-3AD203B41FA5}">
                      <a16:colId xmlns:a16="http://schemas.microsoft.com/office/drawing/2014/main" val="3741510541"/>
                    </a:ext>
                  </a:extLst>
                </a:gridCol>
                <a:gridCol w="1268312">
                  <a:extLst>
                    <a:ext uri="{9D8B030D-6E8A-4147-A177-3AD203B41FA5}">
                      <a16:colId xmlns:a16="http://schemas.microsoft.com/office/drawing/2014/main" val="4282038424"/>
                    </a:ext>
                  </a:extLst>
                </a:gridCol>
              </a:tblGrid>
              <a:tr h="345847">
                <a:tc>
                  <a:txBody>
                    <a:bodyPr/>
                    <a:lstStyle/>
                    <a:p>
                      <a:pPr marL="0" marR="0" lvl="0" indent="0" algn="l" defTabSz="932742" rtl="0" eaLnBrk="1" fontAlgn="auto" hangingPunct="1">
                        <a:lnSpc>
                          <a:spcPct val="100000"/>
                        </a:lnSpc>
                        <a:spcBef>
                          <a:spcPts val="200"/>
                        </a:spcBef>
                        <a:spcAft>
                          <a:spcPts val="300"/>
                        </a:spcAft>
                        <a:buFontTx/>
                        <a:buNone/>
                      </a:pPr>
                      <a:r>
                        <a:rPr lang="en-US" sz="1400" b="0" i="0" u="none" strike="noStrike" kern="1200" cap="none" spc="0" normalizeH="0" baseline="0">
                          <a:solidFill>
                            <a:schemeClr val="accent1">
                              <a:lumMod val="100000"/>
                            </a:schemeClr>
                          </a:solidFill>
                          <a:latin typeface="+mj-lt"/>
                          <a:ea typeface="+mn-ea"/>
                          <a:cs typeface="+mn-cs"/>
                          <a:sym typeface=""/>
                        </a:rPr>
                        <a:t>Consequences</a:t>
                      </a:r>
                    </a:p>
                  </a:txBody>
                  <a:tcPr anchor="ctr">
                    <a:lnL w="12700" cap="flat" cmpd="sng" algn="ctr">
                      <a:noFill/>
                      <a:prstDash val="solid"/>
                      <a:round/>
                      <a:headEnd type="none" w="med" len="med"/>
                      <a:tailEnd type="none" w="med" len="med"/>
                    </a:lnL>
                    <a:lnB w="28575" cap="flat" cmpd="sng" algn="ctr">
                      <a:solidFill>
                        <a:schemeClr val="tx2">
                          <a:lumMod val="100000"/>
                        </a:schemeClr>
                      </a:solidFill>
                      <a:prstDash val="solid"/>
                      <a:round/>
                      <a:headEnd type="none" w="med" len="med"/>
                      <a:tailEnd type="none" w="med" len="med"/>
                    </a:lnB>
                  </a:tcPr>
                </a:tc>
                <a:tc>
                  <a:txBody>
                    <a:bodyPr/>
                    <a:lstStyle/>
                    <a:p>
                      <a:pPr marL="0" marR="0" lvl="0" indent="0" algn="ctr" defTabSz="932742" rtl="0" eaLnBrk="1" fontAlgn="auto" hangingPunct="1">
                        <a:lnSpc>
                          <a:spcPct val="100000"/>
                        </a:lnSpc>
                        <a:spcBef>
                          <a:spcPts val="200"/>
                        </a:spcBef>
                        <a:spcAft>
                          <a:spcPts val="300"/>
                        </a:spcAft>
                        <a:buFontTx/>
                        <a:buNone/>
                      </a:pPr>
                      <a:r>
                        <a:rPr lang="en-US" sz="1400" b="0" i="0" u="none" strike="noStrike" kern="1200" cap="none" spc="0" normalizeH="0" baseline="0">
                          <a:solidFill>
                            <a:schemeClr val="accent1">
                              <a:lumMod val="100000"/>
                            </a:schemeClr>
                          </a:solidFill>
                          <a:latin typeface="+mj-lt"/>
                          <a:ea typeface="+mn-ea"/>
                          <a:cs typeface="+mn-cs"/>
                          <a:sym typeface=""/>
                        </a:rPr>
                        <a:t>%</a:t>
                      </a:r>
                    </a:p>
                  </a:txBody>
                  <a:tcPr anchor="ctr">
                    <a:lnR w="12700" cap="flat" cmpd="sng" algn="ctr">
                      <a:noFill/>
                      <a:prstDash val="solid"/>
                      <a:round/>
                      <a:headEnd type="none" w="med" len="med"/>
                      <a:tailEnd type="none" w="med" len="med"/>
                    </a:lnR>
                    <a:lnB w="28575" cap="flat" cmpd="sng" algn="ctr">
                      <a:solidFill>
                        <a:schemeClr val="tx2">
                          <a:lumMod val="100000"/>
                        </a:schemeClr>
                      </a:solidFill>
                      <a:prstDash val="solid"/>
                      <a:round/>
                      <a:headEnd type="none" w="med" len="med"/>
                      <a:tailEnd type="none" w="med" len="med"/>
                    </a:lnB>
                  </a:tcPr>
                </a:tc>
                <a:extLst>
                  <a:ext uri="{0D108BD9-81ED-4DB2-BD59-A6C34878D82A}">
                    <a16:rowId xmlns:a16="http://schemas.microsoft.com/office/drawing/2014/main" val="878052528"/>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Any consequence</a:t>
                      </a:r>
                    </a:p>
                  </a:txBody>
                  <a:tcPr anchor="ctr">
                    <a:lnL w="6350" cap="flat" cmpd="sng" algn="ctr">
                      <a:solidFill>
                        <a:schemeClr val="bg1">
                          <a:lumMod val="75000"/>
                        </a:schemeClr>
                      </a:solidFill>
                      <a:prstDash val="solid"/>
                      <a:round/>
                      <a:headEnd type="none" w="med" len="med"/>
                      <a:tailEnd type="none" w="med" len="med"/>
                    </a:lnL>
                    <a:lnT w="28575" cap="flat" cmpd="sng" algn="ctr">
                      <a:solidFill>
                        <a:schemeClr val="tx2">
                          <a:lumMod val="10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85</a:t>
                      </a:r>
                    </a:p>
                  </a:txBody>
                  <a:tcPr anchor="ctr">
                    <a:lnR w="6350" cap="flat" cmpd="sng" algn="ctr">
                      <a:solidFill>
                        <a:schemeClr val="bg1">
                          <a:lumMod val="75000"/>
                        </a:schemeClr>
                      </a:solidFill>
                      <a:prstDash val="solid"/>
                      <a:round/>
                      <a:headEnd type="none" w="med" len="med"/>
                      <a:tailEnd type="none" w="med" len="med"/>
                    </a:lnR>
                    <a:lnT w="28575" cap="flat" cmpd="sng" algn="ctr">
                      <a:solidFill>
                        <a:schemeClr val="tx2">
                          <a:lumMod val="10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56095439"/>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Became less trusting of other people online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43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27721705"/>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Life became more stressful</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33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88712556"/>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Lost sleep</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33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21928092"/>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Felt lower self-esteem</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29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2156039"/>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Felt more isolated and lonely</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26</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7959566"/>
                  </a:ext>
                </a:extLst>
              </a:tr>
              <a:tr h="311262">
                <a:tc>
                  <a:txBody>
                    <a:bodyPr/>
                    <a:lstStyle/>
                    <a:p>
                      <a:pPr marL="0" marR="0" lvl="0" indent="0" algn="l" defTabSz="932742" rtl="0" eaLnBrk="1" fontAlgn="b" latinLnBrk="0" hangingPunct="1">
                        <a:lnSpc>
                          <a:spcPct val="100000"/>
                        </a:lnSpc>
                        <a:spcBef>
                          <a:spcPts val="200"/>
                        </a:spcBef>
                        <a:spcAft>
                          <a:spcPts val="300"/>
                        </a:spcAft>
                        <a:buClrTx/>
                        <a:buSzTx/>
                        <a:buFontTx/>
                        <a:buNone/>
                        <a:tabLst/>
                        <a:defRPr/>
                      </a:pPr>
                      <a:r>
                        <a:rPr lang="en-US" sz="1200" b="0" i="0" u="none" strike="noStrike" kern="1200" cap="none" spc="0" normalizeH="0" baseline="0">
                          <a:solidFill>
                            <a:schemeClr val="tx1"/>
                          </a:solidFill>
                          <a:effectLst/>
                          <a:latin typeface="+mj-lt"/>
                          <a:ea typeface="+mn-ea"/>
                          <a:cs typeface="+mn-cs"/>
                          <a:sym typeface=""/>
                        </a:rPr>
                        <a:t>A relationship/friendship I had was damaged or lost</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24</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12742296"/>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Was less likely to participate in online discussions</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23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03644622"/>
                  </a:ext>
                </a:extLst>
              </a:tr>
              <a:tr h="311262">
                <a:tc>
                  <a:txBody>
                    <a:bodyPr/>
                    <a:lstStyle/>
                    <a:p>
                      <a:pPr marL="0" marR="0" lvl="0" indent="0" algn="l" defTabSz="932742" rtl="0" eaLnBrk="1" fontAlgn="b" latinLnBrk="0" hangingPunct="1">
                        <a:lnSpc>
                          <a:spcPct val="100000"/>
                        </a:lnSpc>
                        <a:spcBef>
                          <a:spcPts val="200"/>
                        </a:spcBef>
                        <a:spcAft>
                          <a:spcPts val="300"/>
                        </a:spcAft>
                        <a:buClrTx/>
                        <a:buSzTx/>
                        <a:buFontTx/>
                        <a:buNone/>
                        <a:tabLst/>
                        <a:defRPr/>
                      </a:pPr>
                      <a:r>
                        <a:rPr lang="en-US" sz="1200" b="0" i="0" u="none" strike="noStrike" kern="1200" cap="none" spc="0" normalizeH="0" baseline="0">
                          <a:solidFill>
                            <a:schemeClr val="tx1"/>
                          </a:solidFill>
                          <a:effectLst/>
                          <a:latin typeface="+mj-lt"/>
                          <a:ea typeface="+mn-ea"/>
                          <a:cs typeface="+mn-cs"/>
                          <a:sym typeface=""/>
                        </a:rPr>
                        <a:t>Was made to feel physically unsafe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19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98992736"/>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Became depressed</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19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87093267"/>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Felt severely and persistently intimidated or threatened</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92758516"/>
                  </a:ext>
                </a:extLst>
              </a:tr>
              <a:tr h="311262">
                <a:tc>
                  <a:txBody>
                    <a:bodyPr/>
                    <a:lstStyle/>
                    <a:p>
                      <a:pPr marL="0" marR="0" lvl="0" indent="0" algn="l"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solidFill>
                          <a:effectLst/>
                          <a:latin typeface="+mj-lt"/>
                          <a:ea typeface="+mn-ea"/>
                          <a:cs typeface="+mn-cs"/>
                          <a:sym typeface=""/>
                        </a:rPr>
                        <a:t>Personal reputation was damaged</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742" rtl="0" eaLnBrk="1" fontAlgn="b" hangingPunct="1">
                        <a:lnSpc>
                          <a:spcPct val="100000"/>
                        </a:lnSpc>
                        <a:spcBef>
                          <a:spcPts val="200"/>
                        </a:spcBef>
                        <a:spcAft>
                          <a:spcPts val="300"/>
                        </a:spcAft>
                        <a:buFontTx/>
                        <a:buNone/>
                      </a:pPr>
                      <a:r>
                        <a:rPr lang="en-US" sz="1200" b="0" i="0" u="none" strike="noStrike" kern="1200" cap="none" spc="0" normalizeH="0" baseline="0">
                          <a:solidFill>
                            <a:schemeClr val="tx1">
                              <a:lumMod val="100000"/>
                            </a:schemeClr>
                          </a:solidFill>
                          <a:effectLst/>
                          <a:latin typeface="+mn-lt"/>
                          <a:ea typeface="+mn-ea"/>
                          <a:cs typeface="+mn-cs"/>
                          <a:sym typeface=""/>
                        </a:rPr>
                        <a:t>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36416438"/>
                  </a:ext>
                </a:extLst>
              </a:tr>
            </a:tbl>
          </a:graphicData>
        </a:graphic>
      </p:graphicFrame>
      <p:sp>
        <p:nvSpPr>
          <p:cNvPr id="9" name="Rectangle 8">
            <a:extLst>
              <a:ext uri="{FF2B5EF4-FFF2-40B4-BE49-F238E27FC236}">
                <a16:creationId xmlns:a16="http://schemas.microsoft.com/office/drawing/2014/main" id="{9A43594D-5088-583E-7B80-9BFDE45D41DD}"/>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0" name="TextBox 9">
            <a:extLst>
              <a:ext uri="{FF2B5EF4-FFF2-40B4-BE49-F238E27FC236}">
                <a16:creationId xmlns:a16="http://schemas.microsoft.com/office/drawing/2014/main" id="{3B3481EE-B968-7EB3-53A8-18C9282EA422}"/>
              </a:ext>
            </a:extLst>
          </p:cNvPr>
          <p:cNvSpPr txBox="1"/>
          <p:nvPr/>
        </p:nvSpPr>
        <p:spPr>
          <a:xfrm>
            <a:off x="5850891" y="6107212"/>
            <a:ext cx="1992533" cy="153888"/>
          </a:xfrm>
          <a:prstGeom prst="rect">
            <a:avLst/>
          </a:prstGeom>
          <a:noFill/>
        </p:spPr>
        <p:txBody>
          <a:bodyPr wrap="square" lIns="0" tIns="0" rIns="0" bIns="0" rtlCol="0">
            <a:spAutoFit/>
          </a:bodyPr>
          <a:lstStyle/>
          <a:p>
            <a:pPr algn="l"/>
            <a:r>
              <a:rPr lang="en-US" sz="1000"/>
              <a:t>Base: Reported a risk, N=11,184</a:t>
            </a:r>
          </a:p>
        </p:txBody>
      </p:sp>
      <p:sp>
        <p:nvSpPr>
          <p:cNvPr id="15" name="TextBox 14">
            <a:extLst>
              <a:ext uri="{FF2B5EF4-FFF2-40B4-BE49-F238E27FC236}">
                <a16:creationId xmlns:a16="http://schemas.microsoft.com/office/drawing/2014/main" id="{F86CE0A4-5135-6934-E783-423AFD0B6A27}"/>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6" name="TextBox 15">
            <a:extLst>
              <a:ext uri="{FF2B5EF4-FFF2-40B4-BE49-F238E27FC236}">
                <a16:creationId xmlns:a16="http://schemas.microsoft.com/office/drawing/2014/main" id="{6DE51A58-F255-20E4-CFD4-0B1F938C26B1}"/>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Q9. Did any of the following happen to you as a consequence of risks that you experienced online in the past year? Select all that apply</a:t>
            </a:r>
          </a:p>
        </p:txBody>
      </p:sp>
      <p:sp>
        <p:nvSpPr>
          <p:cNvPr id="5" name="Rectangle 4">
            <a:extLst>
              <a:ext uri="{FF2B5EF4-FFF2-40B4-BE49-F238E27FC236}">
                <a16:creationId xmlns:a16="http://schemas.microsoft.com/office/drawing/2014/main" id="{BC082FBD-393F-1DB1-66C7-70655F86522C}"/>
              </a:ext>
              <a:ext uri="{C183D7F6-B498-43B3-948B-1728B52AA6E4}">
                <adec:decorative xmlns:adec="http://schemas.microsoft.com/office/drawing/2017/decorative" val="1"/>
              </a:ext>
            </a:extLst>
          </p:cNvPr>
          <p:cNvSpPr/>
          <p:nvPr/>
        </p:nvSpPr>
        <p:spPr bwMode="auto">
          <a:xfrm>
            <a:off x="724297" y="1964272"/>
            <a:ext cx="4990559"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33363" indent="-233363">
              <a:spcAft>
                <a:spcPts val="600"/>
              </a:spcAft>
              <a:buSzPct val="100000"/>
              <a:buFont typeface="Arial" panose="020B0604020202020204" pitchFamily="34" charset="0"/>
              <a:buChar char="•"/>
            </a:pPr>
            <a:r>
              <a:rPr lang="en-US" sz="1600">
                <a:solidFill>
                  <a:schemeClr val="tx1"/>
                </a:solidFill>
              </a:rPr>
              <a:t>Like risks, parents underestimated consequences experienced by their teenage children. The biggest gaps between what teens and their parents reported were:</a:t>
            </a:r>
          </a:p>
          <a:p>
            <a:pPr marL="511175" marR="0" lvl="0" indent="-219075" algn="l" defTabSz="914367" rtl="0" eaLnBrk="1" fontAlgn="auto" latinLnBrk="0" hangingPunct="1">
              <a:lnSpc>
                <a:spcPct val="100000"/>
              </a:lnSpc>
              <a:spcBef>
                <a:spcPts val="0"/>
              </a:spcBef>
              <a:spcAft>
                <a:spcPts val="1200"/>
              </a:spcAft>
              <a:buClrTx/>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Loss of trust (44% vs. 34%)</a:t>
            </a:r>
          </a:p>
          <a:p>
            <a:pPr marL="511175" marR="0" lvl="0" indent="-219075" algn="l" defTabSz="914367" rtl="0" eaLnBrk="1" fontAlgn="auto" latinLnBrk="0" hangingPunct="1">
              <a:lnSpc>
                <a:spcPct val="100000"/>
              </a:lnSpc>
              <a:spcBef>
                <a:spcPts val="0"/>
              </a:spcBef>
              <a:spcAft>
                <a:spcPts val="1200"/>
              </a:spcAft>
              <a:buClrTx/>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Felt lower self esteem (31% vs. 24%)</a:t>
            </a:r>
          </a:p>
          <a:p>
            <a:pPr marL="511175" marR="0" lvl="0" indent="-219075" algn="l" defTabSz="914367" rtl="0" eaLnBrk="1" fontAlgn="auto" latinLnBrk="0" hangingPunct="1">
              <a:lnSpc>
                <a:spcPct val="100000"/>
              </a:lnSpc>
              <a:spcBef>
                <a:spcPts val="0"/>
              </a:spcBef>
              <a:spcAft>
                <a:spcPts val="1200"/>
              </a:spcAft>
              <a:buClrTx/>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Lost a friendship/relationship (27% vs. 21%)</a:t>
            </a:r>
            <a:endParaRPr lang="en-US" sz="1400">
              <a:solidFill>
                <a:schemeClr val="tx1"/>
              </a:solidFill>
            </a:endParaRPr>
          </a:p>
          <a:p>
            <a:pPr marL="233363" indent="-233363">
              <a:spcAft>
                <a:spcPts val="1200"/>
              </a:spcAft>
              <a:buSzPct val="100000"/>
              <a:buFont typeface="Arial" panose="020B0604020202020204" pitchFamily="34" charset="0"/>
              <a:buChar char="•"/>
            </a:pPr>
            <a:r>
              <a:rPr lang="en-US" sz="1600">
                <a:solidFill>
                  <a:schemeClr val="tx1"/>
                </a:solidFill>
              </a:rPr>
              <a:t>The number of consequences presented to respondents this year was halved compared to Wave 6. However, among those asked, the rank order of consequences was essentially the same except for “Life became more stressful” (ranked higher) and “Personal reputation was damaged” (ranked lower)</a:t>
            </a:r>
          </a:p>
        </p:txBody>
      </p:sp>
    </p:spTree>
    <p:extLst>
      <p:ext uri="{BB962C8B-B14F-4D97-AF65-F5344CB8AC3E}">
        <p14:creationId xmlns:p14="http://schemas.microsoft.com/office/powerpoint/2010/main" val="15540185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A3EFE4A-A2C2-DB97-90BE-B9AD43F9EDD1}"/>
              </a:ext>
              <a:ext uri="{C183D7F6-B498-43B3-948B-1728B52AA6E4}">
                <adec:decorative xmlns:adec="http://schemas.microsoft.com/office/drawing/2017/decorative" val="1"/>
              </a:ext>
            </a:extLst>
          </p:cNvPr>
          <p:cNvCxnSpPr>
            <a:cxnSpLocks/>
          </p:cNvCxnSpPr>
          <p:nvPr/>
        </p:nvCxnSpPr>
        <p:spPr>
          <a:xfrm flipV="1">
            <a:off x="6197600" y="2144484"/>
            <a:ext cx="5411788" cy="508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95F5EE6-0201-95EF-2A3E-F8BFF85DB26B}"/>
              </a:ext>
            </a:extLst>
          </p:cNvPr>
          <p:cNvSpPr>
            <a:spLocks noGrp="1"/>
          </p:cNvSpPr>
          <p:nvPr>
            <p:ph type="title"/>
          </p:nvPr>
        </p:nvSpPr>
        <p:spPr>
          <a:xfrm>
            <a:off x="588263" y="457200"/>
            <a:ext cx="11018520" cy="553998"/>
          </a:xfrm>
        </p:spPr>
        <p:txBody>
          <a:bodyPr/>
          <a:lstStyle/>
          <a:p>
            <a:r>
              <a:rPr lang="en-US"/>
              <a:t>Teen Girls experienced and worried more about sexual risks, and self harm </a:t>
            </a:r>
            <a:endParaRPr lang="en-US" sz="2000" i="1" cap="none"/>
          </a:p>
        </p:txBody>
      </p:sp>
      <p:sp>
        <p:nvSpPr>
          <p:cNvPr id="24" name="TextBox 23">
            <a:extLst>
              <a:ext uri="{FF2B5EF4-FFF2-40B4-BE49-F238E27FC236}">
                <a16:creationId xmlns:a16="http://schemas.microsoft.com/office/drawing/2014/main" id="{89F248A5-A009-EDE4-A6F1-5044E1E04E85}"/>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cxnSp>
        <p:nvCxnSpPr>
          <p:cNvPr id="20" name="Straight Connector 19">
            <a:extLst>
              <a:ext uri="{FF2B5EF4-FFF2-40B4-BE49-F238E27FC236}">
                <a16:creationId xmlns:a16="http://schemas.microsoft.com/office/drawing/2014/main" id="{B006C770-CF5F-B26F-9009-E03F72C74D8B}"/>
              </a:ext>
              <a:ext uri="{C183D7F6-B498-43B3-948B-1728B52AA6E4}">
                <adec:decorative xmlns:adec="http://schemas.microsoft.com/office/drawing/2017/decorative" val="1"/>
              </a:ext>
            </a:extLst>
          </p:cNvPr>
          <p:cNvCxnSpPr>
            <a:cxnSpLocks/>
          </p:cNvCxnSpPr>
          <p:nvPr/>
        </p:nvCxnSpPr>
        <p:spPr>
          <a:xfrm>
            <a:off x="591820" y="2144484"/>
            <a:ext cx="5421406" cy="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0" name="Chart 9" descr="A bar chart of &quot;Risks experienced&quot; where for &quot;Male&quot; the &quot;Misinformation or disinformation&quot; is at 53 percent, &quot;Personal risk&quot; is at 50 percent, &quot;Violent content&quot; is at 37 percent, &quot;Sexual risks&quot; is at 24 percent, &quot;Suicide and self-harm content&quot; is at 16 percent. For &quot;Female&quot; the &quot;Misinformation or disinformation&quot; is at 52 percent, &quot;Personal risk&quot; is at 51 percent, &quot;Violent content&quot; is at 35 percent, &quot;Sexual risks&quot; is at 29 percent, &quot;Suicide and self-harm content&quot; is at 20 percent.">
            <a:extLst>
              <a:ext uri="{FF2B5EF4-FFF2-40B4-BE49-F238E27FC236}">
                <a16:creationId xmlns:a16="http://schemas.microsoft.com/office/drawing/2014/main" id="{863E0B53-6181-AC92-FB5D-81E3730750DE}"/>
              </a:ext>
            </a:extLst>
          </p:cNvPr>
          <p:cNvGraphicFramePr/>
          <p:nvPr>
            <p:extLst>
              <p:ext uri="{D42A27DB-BD31-4B8C-83A1-F6EECF244321}">
                <p14:modId xmlns:p14="http://schemas.microsoft.com/office/powerpoint/2010/main" val="1144637843"/>
              </p:ext>
            </p:extLst>
          </p:nvPr>
        </p:nvGraphicFramePr>
        <p:xfrm>
          <a:off x="584200" y="1651724"/>
          <a:ext cx="5440680" cy="452275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0A91228-9BDA-4ABD-28F1-6BF41A794339}"/>
              </a:ext>
            </a:extLst>
          </p:cNvPr>
          <p:cNvSpPr txBox="1"/>
          <p:nvPr/>
        </p:nvSpPr>
        <p:spPr>
          <a:xfrm>
            <a:off x="1214863" y="1798155"/>
            <a:ext cx="4033412" cy="184666"/>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ea typeface="+mn-ea"/>
                <a:cs typeface="+mn-cs"/>
              </a:rPr>
              <a:t>Teen girls experience more sexual risks and self harm content</a:t>
            </a:r>
          </a:p>
        </p:txBody>
      </p:sp>
      <p:graphicFrame>
        <p:nvGraphicFramePr>
          <p:cNvPr id="8" name="Chart 7" descr="A bar chart for &quot;Risks to worry about&quot; where for &quot;Male&quot; the &quot;Misinformation or disinformation&quot; is at 31 percent, &quot;Personal Risk&quot; is at 67 percent, &quot;Violent content&quot; is at 30 percent, &quot;Sexual Risks&quot; is at 49 percent, &quot;Suicide and self harm content&quot; is at 19 percent. For &quot;Female&quot; the &quot;Misinformation or disinformation&quot; is at 26 percent, &quot;Personal Risk&quot; is at 70 percent, &quot;Violent content&quot; is at 23 percent, &quot;Sexual Risks&quot; is at 63 percent, &quot;Suicide and self harm content&quot; is at 23 percent. ">
            <a:extLst>
              <a:ext uri="{FF2B5EF4-FFF2-40B4-BE49-F238E27FC236}">
                <a16:creationId xmlns:a16="http://schemas.microsoft.com/office/drawing/2014/main" id="{9077DD30-C0CE-9E4F-29CB-6B6778C0D074}"/>
              </a:ext>
            </a:extLst>
          </p:cNvPr>
          <p:cNvGraphicFramePr/>
          <p:nvPr>
            <p:extLst>
              <p:ext uri="{D42A27DB-BD31-4B8C-83A1-F6EECF244321}">
                <p14:modId xmlns:p14="http://schemas.microsoft.com/office/powerpoint/2010/main" val="245142868"/>
              </p:ext>
            </p:extLst>
          </p:nvPr>
        </p:nvGraphicFramePr>
        <p:xfrm>
          <a:off x="6186395" y="1651725"/>
          <a:ext cx="5440680" cy="452275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7F622FD-9B50-BCB1-D1A1-C9417E3674B5}"/>
              </a:ext>
            </a:extLst>
          </p:cNvPr>
          <p:cNvSpPr txBox="1"/>
          <p:nvPr/>
        </p:nvSpPr>
        <p:spPr>
          <a:xfrm>
            <a:off x="5411344" y="6274983"/>
            <a:ext cx="1550104" cy="153888"/>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ea typeface="+mn-ea"/>
                <a:cs typeface="+mn-cs"/>
              </a:rPr>
              <a:t>Base: Teens 13-17, N=8,007</a:t>
            </a:r>
          </a:p>
        </p:txBody>
      </p:sp>
      <p:sp>
        <p:nvSpPr>
          <p:cNvPr id="15" name="TextBox 14">
            <a:extLst>
              <a:ext uri="{FF2B5EF4-FFF2-40B4-BE49-F238E27FC236}">
                <a16:creationId xmlns:a16="http://schemas.microsoft.com/office/drawing/2014/main" id="{42605F2E-F62B-492A-14F0-2117EE878C4B}"/>
              </a:ext>
            </a:extLst>
          </p:cNvPr>
          <p:cNvSpPr txBox="1"/>
          <p:nvPr/>
        </p:nvSpPr>
        <p:spPr>
          <a:xfrm>
            <a:off x="6391844" y="1712452"/>
            <a:ext cx="4960098" cy="369332"/>
          </a:xfrm>
          <a:prstGeom prst="rect">
            <a:avLst/>
          </a:prstGeom>
          <a:noFill/>
        </p:spPr>
        <p:txBody>
          <a:bodyPr wrap="square" lIns="0" tIns="0" rIns="0" bIns="0" rtlCol="0" anchor="t">
            <a:spAutoFit/>
          </a:bodyPr>
          <a:lstStyle/>
          <a:p>
            <a:pPr algn="ctr">
              <a:defRPr/>
            </a:pPr>
            <a:r>
              <a:rPr lang="en-US" sz="1200" i="1"/>
              <a:t>Teen boys more concerned with misinformation and violence</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1200" i="1"/>
              <a:t>Teen </a:t>
            </a:r>
            <a:r>
              <a:rPr kumimoji="0" lang="en-US" sz="1200" b="0" i="1" u="none" strike="noStrike" kern="1200" cap="none" spc="0" normalizeH="0" baseline="0" noProof="0">
                <a:ln>
                  <a:noFill/>
                </a:ln>
                <a:effectLst/>
                <a:uLnTx/>
                <a:uFillTx/>
                <a:ea typeface="+mn-ea"/>
                <a:cs typeface="+mn-cs"/>
              </a:rPr>
              <a:t>girls </a:t>
            </a:r>
            <a:r>
              <a:rPr lang="en-US" sz="1200" i="1"/>
              <a:t>worry</a:t>
            </a:r>
            <a:r>
              <a:rPr kumimoji="0" lang="en-US" sz="1200" b="0" i="1" u="none" strike="noStrike" kern="1200" cap="none" spc="0" normalizeH="0" baseline="0" noProof="0">
                <a:ln>
                  <a:noFill/>
                </a:ln>
                <a:effectLst/>
                <a:uLnTx/>
                <a:uFillTx/>
                <a:ea typeface="+mn-ea"/>
                <a:cs typeface="+mn-cs"/>
              </a:rPr>
              <a:t> more about sexual risks, cyberbullying, and </a:t>
            </a:r>
            <a:r>
              <a:rPr lang="en-US" sz="1200" i="1"/>
              <a:t>self-harm</a:t>
            </a:r>
            <a:endParaRPr lang="en-US" sz="1200" b="0" i="1" u="none" strike="noStrike" kern="1200" cap="none" spc="0" normalizeH="0" baseline="0" noProof="0">
              <a:ln>
                <a:noFill/>
              </a:ln>
              <a:effectLst/>
              <a:uLnTx/>
              <a:uFillTx/>
            </a:endParaRPr>
          </a:p>
        </p:txBody>
      </p:sp>
      <p:sp>
        <p:nvSpPr>
          <p:cNvPr id="25" name="TextBox 24">
            <a:extLst>
              <a:ext uri="{FF2B5EF4-FFF2-40B4-BE49-F238E27FC236}">
                <a16:creationId xmlns:a16="http://schemas.microsoft.com/office/drawing/2014/main" id="{D73AACBD-7056-E37E-F4B1-E5A743C3430C}"/>
              </a:ext>
            </a:extLst>
          </p:cNvPr>
          <p:cNvSpPr txBox="1">
            <a:spLocks/>
          </p:cNvSpPr>
          <p:nvPr/>
        </p:nvSpPr>
        <p:spPr>
          <a:xfrm>
            <a:off x="588263" y="6615688"/>
            <a:ext cx="5259453" cy="123111"/>
          </a:xfrm>
          <a:prstGeom prst="rect">
            <a:avLst/>
          </a:prstGeom>
          <a:noFill/>
        </p:spPr>
        <p:txBody>
          <a:bodyPr wrap="none" lIns="0" tIns="0" rIns="0" bIns="0" anchor="b">
            <a:spAutoFit/>
          </a:bodyPr>
          <a:lstStyle/>
          <a:p>
            <a:pPr>
              <a:spcAft>
                <a:spcPts val="100"/>
              </a:spcAft>
            </a:pPr>
            <a:r>
              <a:rPr lang="en-US" sz="800">
                <a:latin typeface="+mj-lt"/>
                <a:cs typeface="Arial" panose="020B0604020202020204" pitchFamily="34" charset="0"/>
              </a:rPr>
              <a:t>Q5.7. Whether you have experienced them or not, which online risks worry you the most? Select up to three risks</a:t>
            </a:r>
          </a:p>
        </p:txBody>
      </p:sp>
    </p:spTree>
    <p:extLst>
      <p:ext uri="{BB962C8B-B14F-4D97-AF65-F5344CB8AC3E}">
        <p14:creationId xmlns:p14="http://schemas.microsoft.com/office/powerpoint/2010/main" val="22331520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5568-8737-F5DD-4A29-D884A0708DD4}"/>
              </a:ext>
            </a:extLst>
          </p:cNvPr>
          <p:cNvSpPr>
            <a:spLocks noGrp="1"/>
          </p:cNvSpPr>
          <p:nvPr>
            <p:ph type="title"/>
          </p:nvPr>
        </p:nvSpPr>
        <p:spPr>
          <a:xfrm>
            <a:off x="588263" y="457200"/>
            <a:ext cx="11018520" cy="553998"/>
          </a:xfrm>
        </p:spPr>
        <p:txBody>
          <a:bodyPr/>
          <a:lstStyle/>
          <a:p>
            <a:r>
              <a:rPr lang="en-US">
                <a:solidFill>
                  <a:schemeClr val="accent1"/>
                </a:solidFill>
              </a:rPr>
              <a:t>80% </a:t>
            </a:r>
            <a:r>
              <a:rPr lang="en-US"/>
              <a:t>of LGBTQ+ experienced a risk</a:t>
            </a:r>
          </a:p>
        </p:txBody>
      </p:sp>
      <p:sp>
        <p:nvSpPr>
          <p:cNvPr id="10" name="Rectangle 9">
            <a:extLst>
              <a:ext uri="{FF2B5EF4-FFF2-40B4-BE49-F238E27FC236}">
                <a16:creationId xmlns:a16="http://schemas.microsoft.com/office/drawing/2014/main" id="{21E443CB-0BA7-711E-122C-2D876DB6A7DF}"/>
              </a:ext>
              <a:ext uri="{C183D7F6-B498-43B3-948B-1728B52AA6E4}">
                <adec:decorative xmlns:adec="http://schemas.microsoft.com/office/drawing/2017/decorative" val="1"/>
              </a:ext>
            </a:extLst>
          </p:cNvPr>
          <p:cNvSpPr>
            <a:spLocks/>
          </p:cNvSpPr>
          <p:nvPr/>
        </p:nvSpPr>
        <p:spPr bwMode="auto">
          <a:xfrm>
            <a:off x="4057649"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16745E1D-796C-8B94-D227-4B8E3C3E6EA9}"/>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8" name="TextBox 27">
            <a:extLst>
              <a:ext uri="{FF2B5EF4-FFF2-40B4-BE49-F238E27FC236}">
                <a16:creationId xmlns:a16="http://schemas.microsoft.com/office/drawing/2014/main" id="{2B46DF52-0D89-5DD9-BDCA-69E178EA3FF3}"/>
              </a:ext>
            </a:extLst>
          </p:cNvPr>
          <p:cNvSpPr txBox="1"/>
          <p:nvPr/>
        </p:nvSpPr>
        <p:spPr>
          <a:xfrm>
            <a:off x="588262" y="1087865"/>
            <a:ext cx="11018519" cy="369332"/>
          </a:xfrm>
          <a:prstGeom prst="rect">
            <a:avLst/>
          </a:prstGeom>
          <a:noFill/>
        </p:spPr>
        <p:txBody>
          <a:bodyPr wrap="square" lIns="0" tIns="0" rIns="0" bIns="0">
            <a:spAutoFit/>
          </a:bodyPr>
          <a:lstStyle/>
          <a:p>
            <a:r>
              <a:rPr lang="en-US" sz="2400">
                <a:solidFill>
                  <a:schemeClr val="accent1"/>
                </a:solidFill>
                <a:latin typeface="+mj-lt"/>
              </a:rPr>
              <a:t>13% Identified as LGBTQ+, N=2,095</a:t>
            </a:r>
          </a:p>
        </p:txBody>
      </p:sp>
      <p:sp>
        <p:nvSpPr>
          <p:cNvPr id="7" name="Rectangle 6">
            <a:extLst>
              <a:ext uri="{FF2B5EF4-FFF2-40B4-BE49-F238E27FC236}">
                <a16:creationId xmlns:a16="http://schemas.microsoft.com/office/drawing/2014/main" id="{EFC4D819-4F3A-5D81-6248-28631CC8CF53}"/>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a:spcAft>
                <a:spcPts val="600"/>
              </a:spcAft>
            </a:pPr>
            <a:r>
              <a:rPr lang="en-US" sz="1600" cap="none">
                <a:solidFill>
                  <a:schemeClr val="tx1"/>
                </a:solidFill>
                <a:latin typeface="+mj-lt"/>
              </a:rPr>
              <a:t>Who identified as LGBTQ+</a:t>
            </a:r>
          </a:p>
          <a:p>
            <a:pPr marL="231775" indent="-155575">
              <a:spcAft>
                <a:spcPts val="1200"/>
              </a:spcAft>
              <a:buFont typeface="Arial" panose="020B0604020202020204" pitchFamily="34" charset="0"/>
              <a:buChar char="•"/>
            </a:pPr>
            <a:r>
              <a:rPr lang="en-US" sz="1400" cap="none">
                <a:solidFill>
                  <a:schemeClr val="tx1"/>
                </a:solidFill>
              </a:rPr>
              <a:t>14% Teens</a:t>
            </a:r>
          </a:p>
          <a:p>
            <a:pPr marL="231775" indent="-155575">
              <a:spcAft>
                <a:spcPts val="1200"/>
              </a:spcAft>
              <a:buFont typeface="Arial" panose="020B0604020202020204" pitchFamily="34" charset="0"/>
              <a:buChar char="•"/>
            </a:pPr>
            <a:r>
              <a:rPr lang="en-US" sz="1400" cap="none">
                <a:solidFill>
                  <a:schemeClr val="tx1"/>
                </a:solidFill>
              </a:rPr>
              <a:t>19% Young adults 18-24</a:t>
            </a:r>
          </a:p>
          <a:p>
            <a:pPr marL="231775" indent="-155575">
              <a:spcAft>
                <a:spcPts val="1200"/>
              </a:spcAft>
              <a:buFont typeface="Arial" panose="020B0604020202020204" pitchFamily="34" charset="0"/>
              <a:buChar char="•"/>
            </a:pPr>
            <a:r>
              <a:rPr lang="en-US" sz="1400" cap="none">
                <a:solidFill>
                  <a:schemeClr val="tx1"/>
                </a:solidFill>
              </a:rPr>
              <a:t>10% Other adults 25-64</a:t>
            </a:r>
          </a:p>
        </p:txBody>
      </p:sp>
      <p:graphicFrame>
        <p:nvGraphicFramePr>
          <p:cNvPr id="44" name="Chart 43" descr="A bar chart for &quot;All risks were higher for LGBQT+&quot; where for &quot;LGBTQ+&quot; &quot;Any Risk&quot; is at 80 percent, &quot;Misinformation or disinformation&quot; is at 57 percent, &quot;Hate speech&quot; is at 49 percent, &quot;Real-world graphic violence and gore&quot; is at 38 percent, &quot;Cyberbullying, harassment or abuse&quot; is at 33 percent, &quot;Sexual solicitation&quot; is at 31 percent, &quot;Threats of violence towards me or other people&quot; is at 28 percent, &quot;Suicide and self harm content&quot; is at 29 percent, &quot;Terrorist and violent extremist content&quot; is at 21 percent, &quot;Release of intimate images without your consent&quot; is at 19 percent and &quot;Child sexual exploitation and abuse&quot; is at 18 percent. For &quot;Non-LGBTQ+&quot; &quot;Any Risk&quot; is at 68 percent, &quot;Misinformation or disinformation&quot; is at 50 percent, &quot;Hate speech&quot; is at 33 percent, &quot;Real-world graphic violence and gore&quot; is at 27 percent, &quot;Cyberbullying, harassment or abuse&quot; is at 18 percent, &quot;Sexual solicitation&quot; is at 13 percent, &quot;Threats of violence towards me or other people&quot; is at 14 percent, &quot;Suicide and self harm content&quot; is at 13 percent, &quot;Terrorist and violent extremist content&quot; is at 11 percent, &quot;Release of intimate images without your consent&quot; is at 10 percent and &quot;Child sexual exploitation and abuse&quot; is at 7 percent.">
            <a:extLst>
              <a:ext uri="{FF2B5EF4-FFF2-40B4-BE49-F238E27FC236}">
                <a16:creationId xmlns:a16="http://schemas.microsoft.com/office/drawing/2014/main" id="{B1AB4167-EB18-1FD9-5375-6B410F915531}"/>
              </a:ext>
            </a:extLst>
          </p:cNvPr>
          <p:cNvGraphicFramePr>
            <a:graphicFrameLocks/>
          </p:cNvGraphicFramePr>
          <p:nvPr>
            <p:extLst>
              <p:ext uri="{D42A27DB-BD31-4B8C-83A1-F6EECF244321}">
                <p14:modId xmlns:p14="http://schemas.microsoft.com/office/powerpoint/2010/main" val="97302514"/>
              </p:ext>
            </p:extLst>
          </p:nvPr>
        </p:nvGraphicFramePr>
        <p:xfrm>
          <a:off x="4189630" y="1943100"/>
          <a:ext cx="7222373" cy="39108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descr="&quot;Cyberbullying, harassment or abuse&quot; and &quot;Sexual solicitation&quot; are highlighted as the Biggest gaps">
            <a:extLst>
              <a:ext uri="{FF2B5EF4-FFF2-40B4-BE49-F238E27FC236}">
                <a16:creationId xmlns:a16="http://schemas.microsoft.com/office/drawing/2014/main" id="{C8892131-CBB6-FC27-E3D5-1E4439CDB93B}"/>
              </a:ext>
            </a:extLst>
          </p:cNvPr>
          <p:cNvSpPr/>
          <p:nvPr/>
        </p:nvSpPr>
        <p:spPr bwMode="auto">
          <a:xfrm>
            <a:off x="4874327" y="3657600"/>
            <a:ext cx="4744086" cy="594518"/>
          </a:xfrm>
          <a:prstGeom prst="rect">
            <a:avLst/>
          </a:prstGeom>
          <a:solidFill>
            <a:schemeClr val="accent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a:extLst>
              <a:ext uri="{FF2B5EF4-FFF2-40B4-BE49-F238E27FC236}">
                <a16:creationId xmlns:a16="http://schemas.microsoft.com/office/drawing/2014/main" id="{7A0C3EAA-4805-B955-C99B-B99D21DAA446}"/>
              </a:ext>
            </a:extLst>
          </p:cNvPr>
          <p:cNvSpPr txBox="1"/>
          <p:nvPr/>
        </p:nvSpPr>
        <p:spPr>
          <a:xfrm>
            <a:off x="9813192" y="3795577"/>
            <a:ext cx="1041952" cy="215444"/>
          </a:xfrm>
          <a:prstGeom prst="rect">
            <a:avLst/>
          </a:prstGeom>
          <a:noFill/>
        </p:spPr>
        <p:txBody>
          <a:bodyPr wrap="none" lIns="0" tIns="0" rIns="0" bIns="0" rtlCol="0">
            <a:spAutoFit/>
          </a:bodyPr>
          <a:lstStyle/>
          <a:p>
            <a:pPr algn="l"/>
            <a:r>
              <a:rPr lang="en-US" sz="1400">
                <a:latin typeface="+mj-lt"/>
              </a:rPr>
              <a:t>Biggest gaps</a:t>
            </a:r>
          </a:p>
        </p:txBody>
      </p:sp>
      <p:sp>
        <p:nvSpPr>
          <p:cNvPr id="13" name="TextBox 12">
            <a:extLst>
              <a:ext uri="{FF2B5EF4-FFF2-40B4-BE49-F238E27FC236}">
                <a16:creationId xmlns:a16="http://schemas.microsoft.com/office/drawing/2014/main" id="{57A3ED46-2A05-6F14-311E-30FB49C23FA3}"/>
              </a:ext>
            </a:extLst>
          </p:cNvPr>
          <p:cNvSpPr txBox="1"/>
          <p:nvPr/>
        </p:nvSpPr>
        <p:spPr>
          <a:xfrm>
            <a:off x="4189630" y="5965482"/>
            <a:ext cx="1197444" cy="153888"/>
          </a:xfrm>
          <a:prstGeom prst="rect">
            <a:avLst/>
          </a:prstGeom>
          <a:noFill/>
        </p:spPr>
        <p:txBody>
          <a:bodyPr wrap="none" lIns="0" tIns="0" rIns="0" bIns="0" rtlCol="0">
            <a:spAutoFit/>
          </a:bodyPr>
          <a:lstStyle/>
          <a:p>
            <a:pPr algn="l"/>
            <a:r>
              <a:rPr lang="en-US" sz="1000"/>
              <a:t>Base: Total N=16,222</a:t>
            </a:r>
          </a:p>
        </p:txBody>
      </p:sp>
      <p:sp>
        <p:nvSpPr>
          <p:cNvPr id="12" name="TextBox 11">
            <a:extLst>
              <a:ext uri="{FF2B5EF4-FFF2-40B4-BE49-F238E27FC236}">
                <a16:creationId xmlns:a16="http://schemas.microsoft.com/office/drawing/2014/main" id="{54EFC471-341F-F6D0-B97C-96DE9F2C96EB}"/>
              </a:ext>
            </a:extLst>
          </p:cNvPr>
          <p:cNvSpPr txBox="1"/>
          <p:nvPr/>
        </p:nvSpPr>
        <p:spPr>
          <a:xfrm>
            <a:off x="588263" y="6623383"/>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Q21: Do you identify as a member of the LGBQT+ community?</a:t>
            </a:r>
          </a:p>
        </p:txBody>
      </p:sp>
    </p:spTree>
    <p:extLst>
      <p:ext uri="{BB962C8B-B14F-4D97-AF65-F5344CB8AC3E}">
        <p14:creationId xmlns:p14="http://schemas.microsoft.com/office/powerpoint/2010/main" val="23025366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B1F920-0869-E9C7-F221-FF4173AD364E}"/>
              </a:ext>
              <a:ext uri="{C183D7F6-B498-43B3-948B-1728B52AA6E4}">
                <adec:decorative xmlns:adec="http://schemas.microsoft.com/office/drawing/2017/decorative" val="1"/>
              </a:ext>
            </a:extLst>
          </p:cNvPr>
          <p:cNvSpPr/>
          <p:nvPr/>
        </p:nvSpPr>
        <p:spPr bwMode="auto">
          <a:xfrm>
            <a:off x="584199" y="595879"/>
            <a:ext cx="5177972" cy="56864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7D08E3F7-449B-C8AF-784F-5E4D684C1167}"/>
              </a:ext>
              <a:ext uri="{C183D7F6-B498-43B3-948B-1728B52AA6E4}">
                <adec:decorative xmlns:adec="http://schemas.microsoft.com/office/drawing/2017/decorative" val="1"/>
              </a:ext>
            </a:extLst>
          </p:cNvPr>
          <p:cNvSpPr>
            <a:spLocks/>
          </p:cNvSpPr>
          <p:nvPr/>
        </p:nvSpPr>
        <p:spPr bwMode="auto">
          <a:xfrm>
            <a:off x="584199" y="585788"/>
            <a:ext cx="11023602" cy="568642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1" name="Oval 10">
            <a:extLst>
              <a:ext uri="{FF2B5EF4-FFF2-40B4-BE49-F238E27FC236}">
                <a16:creationId xmlns:a16="http://schemas.microsoft.com/office/drawing/2014/main" id="{A761FC91-68D9-DA5D-C53E-B72B0349105D}"/>
              </a:ext>
              <a:ext uri="{C183D7F6-B498-43B3-948B-1728B52AA6E4}">
                <adec:decorative xmlns:adec="http://schemas.microsoft.com/office/drawing/2017/decorative" val="1"/>
              </a:ext>
            </a:extLst>
          </p:cNvPr>
          <p:cNvSpPr/>
          <p:nvPr/>
        </p:nvSpPr>
        <p:spPr bwMode="auto">
          <a:xfrm>
            <a:off x="1001486" y="1947023"/>
            <a:ext cx="696686" cy="6966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 name="Title 1">
            <a:extLst>
              <a:ext uri="{FF2B5EF4-FFF2-40B4-BE49-F238E27FC236}">
                <a16:creationId xmlns:a16="http://schemas.microsoft.com/office/drawing/2014/main" id="{95303AD6-552F-2DCA-2A48-E2D435253A1F}"/>
              </a:ext>
            </a:extLst>
          </p:cNvPr>
          <p:cNvSpPr>
            <a:spLocks noGrp="1"/>
          </p:cNvSpPr>
          <p:nvPr>
            <p:ph type="title"/>
          </p:nvPr>
        </p:nvSpPr>
        <p:spPr>
          <a:xfrm>
            <a:off x="1001486" y="2875002"/>
            <a:ext cx="4238171" cy="1107996"/>
          </a:xfrm>
        </p:spPr>
        <p:txBody>
          <a:bodyPr>
            <a:spAutoFit/>
          </a:bodyPr>
          <a:lstStyle/>
          <a:p>
            <a:r>
              <a:rPr lang="en-US" cap="none"/>
              <a:t>Safety tools &amp; child safety actions</a:t>
            </a:r>
            <a:endParaRPr lang="en-US"/>
          </a:p>
        </p:txBody>
      </p:sp>
      <p:sp>
        <p:nvSpPr>
          <p:cNvPr id="17" name="Processing_E9F5" title="Icon of two interlocked gears">
            <a:extLst>
              <a:ext uri="{FF2B5EF4-FFF2-40B4-BE49-F238E27FC236}">
                <a16:creationId xmlns:a16="http://schemas.microsoft.com/office/drawing/2014/main" id="{696D359D-B4AC-D29F-BF3E-245EB47E168D}"/>
              </a:ext>
            </a:extLst>
          </p:cNvPr>
          <p:cNvSpPr>
            <a:spLocks noChangeAspect="1" noEditPoints="1"/>
          </p:cNvSpPr>
          <p:nvPr/>
        </p:nvSpPr>
        <p:spPr bwMode="auto">
          <a:xfrm>
            <a:off x="1139848" y="2112486"/>
            <a:ext cx="419963" cy="365760"/>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descr="A lock within a circle with data connectors extending from the circle">
            <a:extLst>
              <a:ext uri="{FF2B5EF4-FFF2-40B4-BE49-F238E27FC236}">
                <a16:creationId xmlns:a16="http://schemas.microsoft.com/office/drawing/2014/main" id="{5FA70240-98BD-BC04-36A7-C44EEA1698B4}"/>
              </a:ext>
            </a:extLst>
          </p:cNvPr>
          <p:cNvSpPr>
            <a:spLocks noChangeAspect="1"/>
          </p:cNvSpPr>
          <p:nvPr/>
        </p:nvSpPr>
        <p:spPr bwMode="auto">
          <a:xfrm>
            <a:off x="6059713" y="888238"/>
            <a:ext cx="5290458" cy="5081529"/>
          </a:xfrm>
          <a:custGeom>
            <a:avLst/>
            <a:gdLst>
              <a:gd name="connsiteX0" fmla="*/ 0 w 5290458"/>
              <a:gd name="connsiteY0" fmla="*/ 0 h 5081529"/>
              <a:gd name="connsiteX1" fmla="*/ 5290458 w 5290458"/>
              <a:gd name="connsiteY1" fmla="*/ 0 h 5081529"/>
              <a:gd name="connsiteX2" fmla="*/ 5290458 w 5290458"/>
              <a:gd name="connsiteY2" fmla="*/ 5081529 h 5081529"/>
              <a:gd name="connsiteX3" fmla="*/ 0 w 5290458"/>
              <a:gd name="connsiteY3" fmla="*/ 5081529 h 5081529"/>
            </a:gdLst>
            <a:ahLst/>
            <a:cxnLst>
              <a:cxn ang="0">
                <a:pos x="connsiteX0" y="connsiteY0"/>
              </a:cxn>
              <a:cxn ang="0">
                <a:pos x="connsiteX1" y="connsiteY1"/>
              </a:cxn>
              <a:cxn ang="0">
                <a:pos x="connsiteX2" y="connsiteY2"/>
              </a:cxn>
              <a:cxn ang="0">
                <a:pos x="connsiteX3" y="connsiteY3"/>
              </a:cxn>
            </a:cxnLst>
            <a:rect l="l" t="t" r="r" b="b"/>
            <a:pathLst>
              <a:path w="5290458" h="5081529">
                <a:moveTo>
                  <a:pt x="0" y="0"/>
                </a:moveTo>
                <a:lnTo>
                  <a:pt x="5290458" y="0"/>
                </a:lnTo>
                <a:lnTo>
                  <a:pt x="5290458" y="5081529"/>
                </a:lnTo>
                <a:lnTo>
                  <a:pt x="0" y="5081529"/>
                </a:lnTo>
                <a:close/>
              </a:path>
            </a:pathLst>
          </a:custGeom>
          <a:blipFill dpi="0" rotWithShape="1">
            <a:blip r:embed="rId2"/>
            <a:srcRect/>
            <a:stretch>
              <a:fillRect l="-36586" r="-7672"/>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014461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5EE6-0201-95EF-2A3E-F8BFF85DB26B}"/>
              </a:ext>
            </a:extLst>
          </p:cNvPr>
          <p:cNvSpPr>
            <a:spLocks noGrp="1"/>
          </p:cNvSpPr>
          <p:nvPr>
            <p:ph type="title"/>
          </p:nvPr>
        </p:nvSpPr>
        <p:spPr>
          <a:xfrm>
            <a:off x="588263" y="457200"/>
            <a:ext cx="11018520" cy="1107996"/>
          </a:xfrm>
        </p:spPr>
        <p:txBody>
          <a:bodyPr/>
          <a:lstStyle/>
          <a:p>
            <a:r>
              <a:rPr lang="en-US"/>
              <a:t>Private accounts &amp; reviewing friends &amp; follow requests were the most used safety tools</a:t>
            </a:r>
          </a:p>
        </p:txBody>
      </p:sp>
      <p:sp>
        <p:nvSpPr>
          <p:cNvPr id="21" name="Rectangle 20">
            <a:extLst>
              <a:ext uri="{FF2B5EF4-FFF2-40B4-BE49-F238E27FC236}">
                <a16:creationId xmlns:a16="http://schemas.microsoft.com/office/drawing/2014/main" id="{03C09B1F-42D3-B5A3-F8E3-D072253B9C2B}"/>
              </a:ext>
              <a:ext uri="{C183D7F6-B498-43B3-948B-1728B52AA6E4}">
                <adec:decorative xmlns:adec="http://schemas.microsoft.com/office/drawing/2017/decorative" val="1"/>
              </a:ext>
            </a:extLst>
          </p:cNvPr>
          <p:cNvSpPr>
            <a:spLocks/>
          </p:cNvSpPr>
          <p:nvPr/>
        </p:nvSpPr>
        <p:spPr bwMode="auto">
          <a:xfrm>
            <a:off x="4057649"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3" name="TextBox 32">
            <a:extLst>
              <a:ext uri="{FF2B5EF4-FFF2-40B4-BE49-F238E27FC236}">
                <a16:creationId xmlns:a16="http://schemas.microsoft.com/office/drawing/2014/main" id="{B79246B9-3F76-CBFB-1D79-586488AF0FAC}"/>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36" name="TextBox 35">
            <a:extLst>
              <a:ext uri="{FF2B5EF4-FFF2-40B4-BE49-F238E27FC236}">
                <a16:creationId xmlns:a16="http://schemas.microsoft.com/office/drawing/2014/main" id="{3C679953-3487-0C62-5ABD-61D57EB87E7D}"/>
              </a:ext>
              <a:ext uri="{C183D7F6-B498-43B3-948B-1728B52AA6E4}">
                <adec:decorative xmlns:adec="http://schemas.microsoft.com/office/drawing/2017/decorative" val="1"/>
              </a:ext>
            </a:extLst>
          </p:cNvPr>
          <p:cNvSpPr txBox="1"/>
          <p:nvPr/>
        </p:nvSpPr>
        <p:spPr>
          <a:xfrm>
            <a:off x="8630979" y="1979411"/>
            <a:ext cx="579056" cy="246221"/>
          </a:xfrm>
          <a:prstGeom prst="rect">
            <a:avLst/>
          </a:prstGeom>
          <a:noFill/>
        </p:spPr>
        <p:txBody>
          <a:bodyPr wrap="none" lIns="0" tIns="0" rIns="0" bIns="0" rtlCol="0" anchor="b">
            <a:noAutofit/>
          </a:bodyPr>
          <a:lstStyle/>
          <a:p>
            <a:pPr algn="ctr"/>
            <a:r>
              <a:rPr lang="en-US" sz="800" b="1">
                <a:solidFill>
                  <a:schemeClr val="tx2">
                    <a:lumMod val="50000"/>
                  </a:schemeClr>
                </a:solidFill>
              </a:rPr>
              <a:t>Have used</a:t>
            </a:r>
          </a:p>
        </p:txBody>
      </p:sp>
      <p:cxnSp>
        <p:nvCxnSpPr>
          <p:cNvPr id="37" name="Straight Connector 36">
            <a:extLst>
              <a:ext uri="{FF2B5EF4-FFF2-40B4-BE49-F238E27FC236}">
                <a16:creationId xmlns:a16="http://schemas.microsoft.com/office/drawing/2014/main" id="{552BA9EE-0389-A8B0-3DB6-58C7AD2785C1}"/>
              </a:ext>
              <a:ext uri="{C183D7F6-B498-43B3-948B-1728B52AA6E4}">
                <adec:decorative xmlns:adec="http://schemas.microsoft.com/office/drawing/2017/decorative" val="1"/>
              </a:ext>
            </a:extLst>
          </p:cNvPr>
          <p:cNvCxnSpPr>
            <a:cxnSpLocks/>
          </p:cNvCxnSpPr>
          <p:nvPr/>
        </p:nvCxnSpPr>
        <p:spPr>
          <a:xfrm>
            <a:off x="8906603" y="221497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1" name="Straight Connector 40">
            <a:extLst>
              <a:ext uri="{FF2B5EF4-FFF2-40B4-BE49-F238E27FC236}">
                <a16:creationId xmlns:a16="http://schemas.microsoft.com/office/drawing/2014/main" id="{B9C40977-C61D-B07C-EC28-8F7C4A8C4116}"/>
              </a:ext>
              <a:ext uri="{C183D7F6-B498-43B3-948B-1728B52AA6E4}">
                <adec:decorative xmlns:adec="http://schemas.microsoft.com/office/drawing/2017/decorative" val="1"/>
              </a:ext>
            </a:extLst>
          </p:cNvPr>
          <p:cNvCxnSpPr>
            <a:cxnSpLocks/>
          </p:cNvCxnSpPr>
          <p:nvPr/>
        </p:nvCxnSpPr>
        <p:spPr>
          <a:xfrm>
            <a:off x="10395324" y="221497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2" name="Straight Connector 41">
            <a:extLst>
              <a:ext uri="{FF2B5EF4-FFF2-40B4-BE49-F238E27FC236}">
                <a16:creationId xmlns:a16="http://schemas.microsoft.com/office/drawing/2014/main" id="{C43599E9-0B71-1673-81AF-E6CF57204FD6}"/>
              </a:ext>
              <a:ext uri="{C183D7F6-B498-43B3-948B-1728B52AA6E4}">
                <adec:decorative xmlns:adec="http://schemas.microsoft.com/office/drawing/2017/decorative" val="1"/>
              </a:ext>
            </a:extLst>
          </p:cNvPr>
          <p:cNvCxnSpPr>
            <a:cxnSpLocks/>
          </p:cNvCxnSpPr>
          <p:nvPr/>
        </p:nvCxnSpPr>
        <p:spPr>
          <a:xfrm>
            <a:off x="11228531" y="221497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48" name="TextBox 47">
            <a:extLst>
              <a:ext uri="{FF2B5EF4-FFF2-40B4-BE49-F238E27FC236}">
                <a16:creationId xmlns:a16="http://schemas.microsoft.com/office/drawing/2014/main" id="{43DAEDC3-E06B-DFAA-1A3F-059326F99ABC}"/>
              </a:ext>
              <a:ext uri="{C183D7F6-B498-43B3-948B-1728B52AA6E4}">
                <adec:decorative xmlns:adec="http://schemas.microsoft.com/office/drawing/2017/decorative" val="1"/>
              </a:ext>
            </a:extLst>
          </p:cNvPr>
          <p:cNvSpPr txBox="1"/>
          <p:nvPr/>
        </p:nvSpPr>
        <p:spPr>
          <a:xfrm>
            <a:off x="10086915" y="1979411"/>
            <a:ext cx="614050" cy="246221"/>
          </a:xfrm>
          <a:prstGeom prst="rect">
            <a:avLst/>
          </a:prstGeom>
          <a:noFill/>
        </p:spPr>
        <p:txBody>
          <a:bodyPr wrap="square" lIns="0" tIns="0" rIns="0" bIns="0" rtlCol="0" anchor="b">
            <a:noAutofit/>
          </a:bodyPr>
          <a:lstStyle/>
          <a:p>
            <a:pPr algn="ctr"/>
            <a:r>
              <a:rPr lang="en-US" sz="800" b="1">
                <a:solidFill>
                  <a:schemeClr val="tx2"/>
                </a:solidFill>
              </a:rPr>
              <a:t>Know about, not used</a:t>
            </a:r>
          </a:p>
        </p:txBody>
      </p:sp>
      <p:sp>
        <p:nvSpPr>
          <p:cNvPr id="49" name="TextBox 48">
            <a:extLst>
              <a:ext uri="{FF2B5EF4-FFF2-40B4-BE49-F238E27FC236}">
                <a16:creationId xmlns:a16="http://schemas.microsoft.com/office/drawing/2014/main" id="{69F16014-7352-9A4E-2065-32A7EF2957B9}"/>
              </a:ext>
              <a:ext uri="{C183D7F6-B498-43B3-948B-1728B52AA6E4}">
                <adec:decorative xmlns:adec="http://schemas.microsoft.com/office/drawing/2017/decorative" val="1"/>
              </a:ext>
            </a:extLst>
          </p:cNvPr>
          <p:cNvSpPr txBox="1"/>
          <p:nvPr/>
        </p:nvSpPr>
        <p:spPr>
          <a:xfrm>
            <a:off x="10857996" y="1979411"/>
            <a:ext cx="654554" cy="246221"/>
          </a:xfrm>
          <a:prstGeom prst="rect">
            <a:avLst/>
          </a:prstGeom>
          <a:noFill/>
        </p:spPr>
        <p:txBody>
          <a:bodyPr wrap="square" lIns="0" tIns="0" rIns="0" bIns="0" rtlCol="0" anchor="b">
            <a:noAutofit/>
          </a:bodyPr>
          <a:lstStyle/>
          <a:p>
            <a:pPr algn="ctr"/>
            <a:r>
              <a:rPr lang="en-US" sz="800" b="1">
                <a:solidFill>
                  <a:schemeClr val="accent1"/>
                </a:solidFill>
              </a:rPr>
              <a:t>Didn’t know about tool</a:t>
            </a:r>
          </a:p>
        </p:txBody>
      </p:sp>
      <p:sp>
        <p:nvSpPr>
          <p:cNvPr id="54" name="Rectangle 53">
            <a:extLst>
              <a:ext uri="{FF2B5EF4-FFF2-40B4-BE49-F238E27FC236}">
                <a16:creationId xmlns:a16="http://schemas.microsoft.com/office/drawing/2014/main" id="{17DE85CD-6521-A85B-D75D-F1AD1C38D463}"/>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marL="173038" indent="-173038">
              <a:spcAft>
                <a:spcPts val="1200"/>
              </a:spcAft>
              <a:buFont typeface="Arial" panose="020B0604020202020204" pitchFamily="34" charset="0"/>
              <a:buChar char="•"/>
            </a:pPr>
            <a:r>
              <a:rPr lang="en-US" sz="1400" cap="none">
                <a:solidFill>
                  <a:schemeClr val="tx1"/>
                </a:solidFill>
              </a:rPr>
              <a:t>Awareness of at least one safety tool was nearly universal at 98%</a:t>
            </a:r>
            <a:endParaRPr lang="en-US" sz="1400">
              <a:solidFill>
                <a:schemeClr val="tx1"/>
              </a:solidFill>
            </a:endParaRPr>
          </a:p>
          <a:p>
            <a:pPr marL="173038" indent="-173038">
              <a:spcAft>
                <a:spcPts val="1200"/>
              </a:spcAft>
              <a:buFont typeface="Arial" panose="020B0604020202020204" pitchFamily="34" charset="0"/>
              <a:buChar char="•"/>
            </a:pPr>
            <a:r>
              <a:rPr lang="en-US" sz="1400">
                <a:solidFill>
                  <a:schemeClr val="tx1"/>
                </a:solidFill>
              </a:rPr>
              <a:t>On average, respondents reported using over three </a:t>
            </a:r>
            <a:br>
              <a:rPr lang="en-US" sz="1400">
                <a:solidFill>
                  <a:schemeClr val="tx1"/>
                </a:solidFill>
              </a:rPr>
            </a:br>
            <a:r>
              <a:rPr lang="en-US" sz="1400">
                <a:solidFill>
                  <a:schemeClr val="tx1"/>
                </a:solidFill>
              </a:rPr>
              <a:t>safety tools</a:t>
            </a:r>
          </a:p>
          <a:p>
            <a:pPr marL="173038" indent="-173038">
              <a:spcAft>
                <a:spcPts val="1200"/>
              </a:spcAft>
              <a:buFont typeface="Arial" panose="020B0604020202020204" pitchFamily="34" charset="0"/>
              <a:buChar char="•"/>
            </a:pPr>
            <a:r>
              <a:rPr lang="en-US" sz="1400">
                <a:solidFill>
                  <a:schemeClr val="tx1"/>
                </a:solidFill>
              </a:rPr>
              <a:t>Unsurprisingly, parents of younger children 6-12 (4.4), on average, reported using more safety tools than parents of teens (3.5) and other adults (2.9)</a:t>
            </a:r>
          </a:p>
        </p:txBody>
      </p:sp>
      <p:graphicFrame>
        <p:nvGraphicFramePr>
          <p:cNvPr id="35" name="Chart 34" descr="A bar chart  for awareness of safety tools where for &quot;Private accounts, restricted to those you approve&quot; 66 percent have used the safety tool, 26 percent know about but have not used and 8 percent didn't know about it. For &quot; Reviewing friend or follow requests&quot;  64 percent have used the safety tool, 24 percent know about but have not used, 11 percent didn't know about it. For &quot;Parental controls tools&quot; 53 percent have used the safety tool, 39 percent know about but have not used and 9 percent didn't know about it. For &quot;Filter out messages from unknown senders&quot;, 49 percent have used the safety tool, 33 percent know about but have not used it, 18 percent didn't know about it. For &quot;Tools to report content or users of concern&quot; 42 percent have used the safety tool, 40 percent know about it but haven't used, 18 percent didn't know about it. For &quot;Content filters&quot;, 42 percent have used the safety tool, 40 percent know about but have not used it, 18 percent didn't know about it. For &quot;Child accounts&quot;, 37 percent have used the safety tool, 47 percent know about but have not used it, 16 percent didn't know about it. For &quot;Safe Search features&quot;, 36 percent have used the safety tool, 38 percent know about but have not used it, 25 percent didn't know about it">
            <a:extLst>
              <a:ext uri="{FF2B5EF4-FFF2-40B4-BE49-F238E27FC236}">
                <a16:creationId xmlns:a16="http://schemas.microsoft.com/office/drawing/2014/main" id="{5F94FFC0-0A0E-254D-FC2A-382F788DA134}"/>
              </a:ext>
            </a:extLst>
          </p:cNvPr>
          <p:cNvGraphicFramePr>
            <a:graphicFrameLocks/>
          </p:cNvGraphicFramePr>
          <p:nvPr>
            <p:extLst>
              <p:ext uri="{D42A27DB-BD31-4B8C-83A1-F6EECF244321}">
                <p14:modId xmlns:p14="http://schemas.microsoft.com/office/powerpoint/2010/main" val="1934646202"/>
              </p:ext>
            </p:extLst>
          </p:nvPr>
        </p:nvGraphicFramePr>
        <p:xfrm>
          <a:off x="4189629" y="2190458"/>
          <a:ext cx="7222373" cy="36872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0ECA418-4099-D22B-B9D3-B1445752D847}"/>
              </a:ext>
            </a:extLst>
          </p:cNvPr>
          <p:cNvSpPr txBox="1"/>
          <p:nvPr/>
        </p:nvSpPr>
        <p:spPr>
          <a:xfrm>
            <a:off x="6886803" y="5882737"/>
            <a:ext cx="1659109" cy="153888"/>
          </a:xfrm>
          <a:prstGeom prst="rect">
            <a:avLst/>
          </a:prstGeom>
          <a:noFill/>
        </p:spPr>
        <p:txBody>
          <a:bodyPr wrap="none" lIns="0" tIns="0" rIns="0" bIns="0" rtlCol="0">
            <a:spAutoFit/>
          </a:bodyPr>
          <a:lstStyle/>
          <a:p>
            <a:pPr algn="l"/>
            <a:r>
              <a:rPr lang="en-US" sz="1000"/>
              <a:t>Base: Total sample, N=16,222</a:t>
            </a:r>
          </a:p>
        </p:txBody>
      </p:sp>
      <p:sp>
        <p:nvSpPr>
          <p:cNvPr id="34" name="TextBox 33">
            <a:extLst>
              <a:ext uri="{FF2B5EF4-FFF2-40B4-BE49-F238E27FC236}">
                <a16:creationId xmlns:a16="http://schemas.microsoft.com/office/drawing/2014/main" id="{354C3619-44A7-322A-9819-DF7FBE082EA9}"/>
              </a:ext>
            </a:extLst>
          </p:cNvPr>
          <p:cNvSpPr txBox="1"/>
          <p:nvPr/>
        </p:nvSpPr>
        <p:spPr>
          <a:xfrm>
            <a:off x="588263" y="6561828"/>
            <a:ext cx="11018520" cy="24622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QST1. Here are some different safety features you can use online to keep yourself safe or deal with people or content that you feel is inappropriate or makes you uncomfortable. Let us know if you are aware of any of these features and have used any of them.</a:t>
            </a:r>
          </a:p>
        </p:txBody>
      </p:sp>
    </p:spTree>
    <p:extLst>
      <p:ext uri="{BB962C8B-B14F-4D97-AF65-F5344CB8AC3E}">
        <p14:creationId xmlns:p14="http://schemas.microsoft.com/office/powerpoint/2010/main" val="8709414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5EE6-0201-95EF-2A3E-F8BFF85DB26B}"/>
              </a:ext>
            </a:extLst>
          </p:cNvPr>
          <p:cNvSpPr>
            <a:spLocks noGrp="1"/>
          </p:cNvSpPr>
          <p:nvPr>
            <p:ph type="title"/>
          </p:nvPr>
        </p:nvSpPr>
        <p:spPr/>
        <p:txBody>
          <a:bodyPr/>
          <a:lstStyle/>
          <a:p>
            <a:r>
              <a:rPr lang="en-US">
                <a:solidFill>
                  <a:schemeClr val="accent1"/>
                </a:solidFill>
              </a:rPr>
              <a:t>91% </a:t>
            </a:r>
            <a:r>
              <a:rPr lang="en-US"/>
              <a:t>of parents took at least one child safety action</a:t>
            </a:r>
          </a:p>
        </p:txBody>
      </p:sp>
      <p:sp>
        <p:nvSpPr>
          <p:cNvPr id="10" name="Rectangle 9">
            <a:extLst>
              <a:ext uri="{FF2B5EF4-FFF2-40B4-BE49-F238E27FC236}">
                <a16:creationId xmlns:a16="http://schemas.microsoft.com/office/drawing/2014/main" id="{6075BBF5-AC26-6A9B-001E-43105D03C013}"/>
              </a:ext>
              <a:ext uri="{C183D7F6-B498-43B3-948B-1728B52AA6E4}">
                <adec:decorative xmlns:adec="http://schemas.microsoft.com/office/drawing/2017/decorative" val="1"/>
              </a:ext>
            </a:extLst>
          </p:cNvPr>
          <p:cNvSpPr>
            <a:spLocks/>
          </p:cNvSpPr>
          <p:nvPr/>
        </p:nvSpPr>
        <p:spPr bwMode="auto">
          <a:xfrm>
            <a:off x="4057649"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AF028EC0-9C1E-C89B-7756-1B76F70EA042}"/>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9" name="Rectangle 8">
            <a:extLst>
              <a:ext uri="{FF2B5EF4-FFF2-40B4-BE49-F238E27FC236}">
                <a16:creationId xmlns:a16="http://schemas.microsoft.com/office/drawing/2014/main" id="{2D71B0B8-39C5-6A2F-7692-16B7639B5D60}"/>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marL="173038" indent="-173038">
              <a:spcAft>
                <a:spcPts val="1200"/>
              </a:spcAft>
              <a:buFont typeface="Arial" panose="020B0604020202020204" pitchFamily="34" charset="0"/>
              <a:buChar char="•"/>
            </a:pPr>
            <a:r>
              <a:rPr lang="en-US" sz="1400" cap="none">
                <a:solidFill>
                  <a:schemeClr val="tx1"/>
                </a:solidFill>
              </a:rPr>
              <a:t>Parents of younger children 6-12 were much more likely to take child safety actions to monitor and guide their children’s online activities compared to parents of teens. This held true for all actions except using activity reports</a:t>
            </a:r>
          </a:p>
          <a:p>
            <a:pPr marL="173038" indent="-173038">
              <a:spcAft>
                <a:spcPts val="1200"/>
              </a:spcAft>
              <a:buFont typeface="Arial" panose="020B0604020202020204" pitchFamily="34" charset="0"/>
              <a:buChar char="•"/>
            </a:pPr>
            <a:r>
              <a:rPr lang="en-US" sz="1400" cap="none">
                <a:solidFill>
                  <a:schemeClr val="tx1"/>
                </a:solidFill>
              </a:rPr>
              <a:t>On average, parents of 6-12 took 4.2 actions compared to parents of teens (3.2)</a:t>
            </a:r>
          </a:p>
        </p:txBody>
      </p:sp>
      <p:grpSp>
        <p:nvGrpSpPr>
          <p:cNvPr id="3" name="Group 2" descr="A bar chart showing Child safety action with % used. The legends include Parents of 6-12 dark blue and parents of 13-17 as blue. The data includes: I set screen-time limits for online usage at 60% (Dark Blue)and 43% (Blue). I regularly review games, apps, and social media sites before they are used by my children at 59% (Dark Blue) and 40% (Blue). My children need my approval before they purchase, download or install anything on their digital devices at 55% (Dark Blue) and 44% (Blue). I check my children’s profiles and posts at 47% (Dark Blue) and 41% (Blue). I actively review and adjust privacy settings on my children’s accounts and devices as needed at 46% (Dark blue) and 31% (Blue). I receive activity reports or talk to my children regularly about their online activities at 38% (Dark Blue) and 36% (Blue). Reviewing friend or follow requests on your children’s accounts (only allow access to your posts to people you approve) at 38% (Dark Blue) and 24% (Blue). My children can only use devices in a common area of the house at 36% (Dark Blue) and 23% (Blue)">
            <a:extLst>
              <a:ext uri="{FF2B5EF4-FFF2-40B4-BE49-F238E27FC236}">
                <a16:creationId xmlns:a16="http://schemas.microsoft.com/office/drawing/2014/main" id="{15FEC24D-5698-38D0-281B-C102B7A51BF0}"/>
              </a:ext>
            </a:extLst>
          </p:cNvPr>
          <p:cNvGrpSpPr/>
          <p:nvPr/>
        </p:nvGrpSpPr>
        <p:grpSpPr>
          <a:xfrm>
            <a:off x="4189629" y="1998228"/>
            <a:ext cx="7222374" cy="3955532"/>
            <a:chOff x="4189629" y="1998228"/>
            <a:chExt cx="7222374" cy="3955532"/>
          </a:xfrm>
        </p:grpSpPr>
        <p:sp>
          <p:nvSpPr>
            <p:cNvPr id="29" name="TextBox 28">
              <a:extLst>
                <a:ext uri="{FF2B5EF4-FFF2-40B4-BE49-F238E27FC236}">
                  <a16:creationId xmlns:a16="http://schemas.microsoft.com/office/drawing/2014/main" id="{3BE9132B-540B-78D0-6957-92E939805971}"/>
                </a:ext>
              </a:extLst>
            </p:cNvPr>
            <p:cNvSpPr txBox="1"/>
            <p:nvPr/>
          </p:nvSpPr>
          <p:spPr>
            <a:xfrm>
              <a:off x="5846791" y="1998228"/>
              <a:ext cx="1500411" cy="215444"/>
            </a:xfrm>
            <a:prstGeom prst="rect">
              <a:avLst/>
            </a:prstGeom>
            <a:noFill/>
          </p:spPr>
          <p:txBody>
            <a:bodyPr wrap="none" lIns="0" tIns="0" rIns="0" bIns="0" rtlCol="0">
              <a:spAutoFit/>
            </a:bodyPr>
            <a:lstStyle/>
            <a:p>
              <a:pPr algn="r"/>
              <a:r>
                <a:rPr lang="en-US" sz="1400">
                  <a:latin typeface="+mj-lt"/>
                </a:rPr>
                <a:t>Child safety action</a:t>
              </a:r>
            </a:p>
          </p:txBody>
        </p:sp>
        <p:sp>
          <p:nvSpPr>
            <p:cNvPr id="30" name="TextBox 29">
              <a:extLst>
                <a:ext uri="{FF2B5EF4-FFF2-40B4-BE49-F238E27FC236}">
                  <a16:creationId xmlns:a16="http://schemas.microsoft.com/office/drawing/2014/main" id="{51297148-99A3-543A-0E86-29F6D0059188}"/>
                </a:ext>
              </a:extLst>
            </p:cNvPr>
            <p:cNvSpPr txBox="1"/>
            <p:nvPr/>
          </p:nvSpPr>
          <p:spPr>
            <a:xfrm>
              <a:off x="7929100" y="2026113"/>
              <a:ext cx="529101" cy="184667"/>
            </a:xfrm>
            <a:prstGeom prst="rect">
              <a:avLst/>
            </a:prstGeom>
            <a:noFill/>
          </p:spPr>
          <p:txBody>
            <a:bodyPr wrap="square" lIns="0" tIns="0" rIns="0" bIns="0" rtlCol="0">
              <a:spAutoFit/>
            </a:bodyPr>
            <a:lstStyle/>
            <a:p>
              <a:pPr algn="l"/>
              <a:r>
                <a:rPr lang="en-US" sz="1200" i="1"/>
                <a:t>% used</a:t>
              </a:r>
            </a:p>
          </p:txBody>
        </p:sp>
        <p:graphicFrame>
          <p:nvGraphicFramePr>
            <p:cNvPr id="31" name="Chart 30">
              <a:extLst>
                <a:ext uri="{FF2B5EF4-FFF2-40B4-BE49-F238E27FC236}">
                  <a16:creationId xmlns:a16="http://schemas.microsoft.com/office/drawing/2014/main" id="{625B842B-D2F5-929A-3779-BC01B3BDE2B1}"/>
                </a:ext>
              </a:extLst>
            </p:cNvPr>
            <p:cNvGraphicFramePr>
              <a:graphicFrameLocks/>
            </p:cNvGraphicFramePr>
            <p:nvPr>
              <p:extLst>
                <p:ext uri="{D42A27DB-BD31-4B8C-83A1-F6EECF244321}">
                  <p14:modId xmlns:p14="http://schemas.microsoft.com/office/powerpoint/2010/main" val="1606547265"/>
                </p:ext>
              </p:extLst>
            </p:nvPr>
          </p:nvGraphicFramePr>
          <p:xfrm>
            <a:off x="4189629" y="2210780"/>
            <a:ext cx="7222374" cy="3742980"/>
          </p:xfrm>
          <a:graphic>
            <a:graphicData uri="http://schemas.openxmlformats.org/drawingml/2006/chart">
              <c:chart xmlns:c="http://schemas.openxmlformats.org/drawingml/2006/chart" xmlns:r="http://schemas.openxmlformats.org/officeDocument/2006/relationships" r:id="rId2"/>
            </a:graphicData>
          </a:graphic>
        </p:graphicFrame>
      </p:grpSp>
      <p:sp>
        <p:nvSpPr>
          <p:cNvPr id="14" name="TextBox 13">
            <a:extLst>
              <a:ext uri="{FF2B5EF4-FFF2-40B4-BE49-F238E27FC236}">
                <a16:creationId xmlns:a16="http://schemas.microsoft.com/office/drawing/2014/main" id="{8ACA04A3-6C7D-113E-CB12-76BA71D2F793}"/>
              </a:ext>
            </a:extLst>
          </p:cNvPr>
          <p:cNvSpPr txBox="1"/>
          <p:nvPr/>
        </p:nvSpPr>
        <p:spPr>
          <a:xfrm>
            <a:off x="6886803" y="5989302"/>
            <a:ext cx="1737655" cy="153888"/>
          </a:xfrm>
          <a:prstGeom prst="rect">
            <a:avLst/>
          </a:prstGeom>
          <a:noFill/>
        </p:spPr>
        <p:txBody>
          <a:bodyPr wrap="none" lIns="0" tIns="0" rIns="0" bIns="0" rtlCol="0">
            <a:spAutoFit/>
          </a:bodyPr>
          <a:lstStyle/>
          <a:p>
            <a:pPr algn="l"/>
            <a:r>
              <a:rPr lang="en-US" sz="1000"/>
              <a:t>Base: Parents of 6-17, N=3,188</a:t>
            </a:r>
          </a:p>
        </p:txBody>
      </p:sp>
      <p:sp>
        <p:nvSpPr>
          <p:cNvPr id="12" name="TextBox 11">
            <a:extLst>
              <a:ext uri="{FF2B5EF4-FFF2-40B4-BE49-F238E27FC236}">
                <a16:creationId xmlns:a16="http://schemas.microsoft.com/office/drawing/2014/main" id="{1CE211F1-CB5A-34D5-2191-9FD1228A9DD3}"/>
              </a:ext>
            </a:extLst>
          </p:cNvPr>
          <p:cNvSpPr txBox="1"/>
          <p:nvPr/>
        </p:nvSpPr>
        <p:spPr>
          <a:xfrm>
            <a:off x="588263" y="6623383"/>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QP2. Please tell us all ways you monitor and guide your children’s online activities and usage. (select all that apply)</a:t>
            </a:r>
          </a:p>
        </p:txBody>
      </p:sp>
    </p:spTree>
    <p:extLst>
      <p:ext uri="{BB962C8B-B14F-4D97-AF65-F5344CB8AC3E}">
        <p14:creationId xmlns:p14="http://schemas.microsoft.com/office/powerpoint/2010/main" val="39135917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4597-B64D-B943-9DA1-CE0B1DD84310}"/>
              </a:ext>
            </a:extLst>
          </p:cNvPr>
          <p:cNvSpPr>
            <a:spLocks noGrp="1"/>
          </p:cNvSpPr>
          <p:nvPr>
            <p:ph type="title"/>
          </p:nvPr>
        </p:nvSpPr>
        <p:spPr/>
        <p:txBody>
          <a:bodyPr/>
          <a:lstStyle/>
          <a:p>
            <a:r>
              <a:rPr lang="en-US"/>
              <a:t>Study methodology</a:t>
            </a:r>
          </a:p>
        </p:txBody>
      </p:sp>
      <p:grpSp>
        <p:nvGrpSpPr>
          <p:cNvPr id="3" name="Group 2">
            <a:extLst>
              <a:ext uri="{FF2B5EF4-FFF2-40B4-BE49-F238E27FC236}">
                <a16:creationId xmlns:a16="http://schemas.microsoft.com/office/drawing/2014/main" id="{04B07F22-A81A-55DF-A718-22228F643ED7}"/>
              </a:ext>
              <a:ext uri="{C183D7F6-B498-43B3-948B-1728B52AA6E4}">
                <adec:decorative xmlns:adec="http://schemas.microsoft.com/office/drawing/2017/decorative" val="1"/>
              </a:ext>
            </a:extLst>
          </p:cNvPr>
          <p:cNvGrpSpPr/>
          <p:nvPr/>
        </p:nvGrpSpPr>
        <p:grpSpPr>
          <a:xfrm>
            <a:off x="584200" y="1436688"/>
            <a:ext cx="11025188" cy="5153758"/>
            <a:chOff x="584200" y="1436688"/>
            <a:chExt cx="11025188" cy="5153758"/>
          </a:xfrm>
        </p:grpSpPr>
        <p:sp>
          <p:nvSpPr>
            <p:cNvPr id="1893" name="Rectangle 1892">
              <a:extLst>
                <a:ext uri="{FF2B5EF4-FFF2-40B4-BE49-F238E27FC236}">
                  <a16:creationId xmlns:a16="http://schemas.microsoft.com/office/drawing/2014/main" id="{49162F61-50E9-BA24-11D2-A79C8A7F6F3A}"/>
                </a:ext>
                <a:ext uri="{C183D7F6-B498-43B3-948B-1728B52AA6E4}">
                  <adec:decorative xmlns:adec="http://schemas.microsoft.com/office/drawing/2017/decorative" val="1"/>
                </a:ext>
              </a:extLst>
            </p:cNvPr>
            <p:cNvSpPr/>
            <p:nvPr/>
          </p:nvSpPr>
          <p:spPr bwMode="auto">
            <a:xfrm>
              <a:off x="584200" y="1436688"/>
              <a:ext cx="11025188" cy="5153758"/>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83252F6E-3814-3F68-FC22-351D07B19089}"/>
                </a:ext>
                <a:ext uri="{C183D7F6-B498-43B3-948B-1728B52AA6E4}">
                  <adec:decorative xmlns:adec="http://schemas.microsoft.com/office/drawing/2017/decorative" val="1"/>
                </a:ext>
              </a:extLst>
            </p:cNvPr>
            <p:cNvSpPr/>
            <p:nvPr/>
          </p:nvSpPr>
          <p:spPr bwMode="auto">
            <a:xfrm>
              <a:off x="723077" y="6052818"/>
              <a:ext cx="10747434" cy="40995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cxnSp>
          <p:nvCxnSpPr>
            <p:cNvPr id="1878" name="Straight Connector 1877">
              <a:extLst>
                <a:ext uri="{FF2B5EF4-FFF2-40B4-BE49-F238E27FC236}">
                  <a16:creationId xmlns:a16="http://schemas.microsoft.com/office/drawing/2014/main" id="{1F571637-3940-D4FE-42B4-08CB74D983C3}"/>
                </a:ext>
                <a:ext uri="{C183D7F6-B498-43B3-948B-1728B52AA6E4}">
                  <adec:decorative xmlns:adec="http://schemas.microsoft.com/office/drawing/2017/decorative" val="1"/>
                </a:ext>
              </a:extLst>
            </p:cNvPr>
            <p:cNvCxnSpPr>
              <a:cxnSpLocks/>
            </p:cNvCxnSpPr>
            <p:nvPr/>
          </p:nvCxnSpPr>
          <p:spPr>
            <a:xfrm>
              <a:off x="5930929" y="6109002"/>
              <a:ext cx="0" cy="297583"/>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80" name="Straight Connector 1879">
              <a:extLst>
                <a:ext uri="{FF2B5EF4-FFF2-40B4-BE49-F238E27FC236}">
                  <a16:creationId xmlns:a16="http://schemas.microsoft.com/office/drawing/2014/main" id="{F5F9EE53-C63A-138F-16D1-8BC97052780D}"/>
                </a:ext>
                <a:ext uri="{C183D7F6-B498-43B3-948B-1728B52AA6E4}">
                  <adec:decorative xmlns:adec="http://schemas.microsoft.com/office/drawing/2017/decorative" val="1"/>
                </a:ext>
              </a:extLst>
            </p:cNvPr>
            <p:cNvCxnSpPr>
              <a:cxnSpLocks/>
            </p:cNvCxnSpPr>
            <p:nvPr/>
          </p:nvCxnSpPr>
          <p:spPr>
            <a:xfrm>
              <a:off x="8406514" y="6109002"/>
              <a:ext cx="0" cy="297583"/>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558" name="TextBox 557">
            <a:extLst>
              <a:ext uri="{FF2B5EF4-FFF2-40B4-BE49-F238E27FC236}">
                <a16:creationId xmlns:a16="http://schemas.microsoft.com/office/drawing/2014/main" id="{0AAE56FD-E5FB-4304-8F41-9E5ECC041286}"/>
              </a:ext>
            </a:extLst>
          </p:cNvPr>
          <p:cNvSpPr txBox="1"/>
          <p:nvPr/>
        </p:nvSpPr>
        <p:spPr>
          <a:xfrm>
            <a:off x="951086" y="6150071"/>
            <a:ext cx="4660571" cy="215444"/>
          </a:xfrm>
          <a:prstGeom prst="rect">
            <a:avLst/>
          </a:prstGeom>
          <a:noFill/>
        </p:spPr>
        <p:txBody>
          <a:bodyPr wrap="none" lIns="0" tIns="0" rIns="0" bIns="0" rtlCol="0">
            <a:spAutoFit/>
          </a:bodyPr>
          <a:lstStyle/>
          <a:p>
            <a:r>
              <a:rPr lang="en-US" sz="1400"/>
              <a:t>Web survey, Teens, Parents of 6–17-year-olds, Other Adults</a:t>
            </a:r>
          </a:p>
        </p:txBody>
      </p:sp>
      <p:sp>
        <p:nvSpPr>
          <p:cNvPr id="557" name="TextBox 556">
            <a:extLst>
              <a:ext uri="{FF2B5EF4-FFF2-40B4-BE49-F238E27FC236}">
                <a16:creationId xmlns:a16="http://schemas.microsoft.com/office/drawing/2014/main" id="{694138BD-2644-4568-B675-966EA6BCFEBF}"/>
              </a:ext>
            </a:extLst>
          </p:cNvPr>
          <p:cNvSpPr txBox="1"/>
          <p:nvPr/>
        </p:nvSpPr>
        <p:spPr>
          <a:xfrm>
            <a:off x="6250201" y="6150071"/>
            <a:ext cx="1837041" cy="215444"/>
          </a:xfrm>
          <a:prstGeom prst="rect">
            <a:avLst/>
          </a:prstGeom>
          <a:noFill/>
        </p:spPr>
        <p:txBody>
          <a:bodyPr wrap="none" lIns="0" tIns="0" rIns="0" bIns="0" rtlCol="0">
            <a:spAutoFit/>
          </a:bodyPr>
          <a:lstStyle/>
          <a:p>
            <a:r>
              <a:rPr lang="en-US" sz="1400"/>
              <a:t>16 countries, N=16,222</a:t>
            </a:r>
          </a:p>
        </p:txBody>
      </p:sp>
      <p:sp>
        <p:nvSpPr>
          <p:cNvPr id="621" name="TextBox 620">
            <a:extLst>
              <a:ext uri="{FF2B5EF4-FFF2-40B4-BE49-F238E27FC236}">
                <a16:creationId xmlns:a16="http://schemas.microsoft.com/office/drawing/2014/main" id="{F57FEBB1-0D98-4351-AFA7-E539D166425B}"/>
              </a:ext>
            </a:extLst>
          </p:cNvPr>
          <p:cNvSpPr txBox="1"/>
          <p:nvPr/>
        </p:nvSpPr>
        <p:spPr>
          <a:xfrm>
            <a:off x="8725787" y="6150071"/>
            <a:ext cx="2516715" cy="215444"/>
          </a:xfrm>
          <a:prstGeom prst="rect">
            <a:avLst/>
          </a:prstGeom>
          <a:noFill/>
        </p:spPr>
        <p:txBody>
          <a:bodyPr wrap="none" lIns="0" tIns="0" rIns="0" bIns="0" rtlCol="0">
            <a:spAutoFit/>
          </a:bodyPr>
          <a:lstStyle/>
          <a:p>
            <a:r>
              <a:rPr lang="en-US" sz="1400"/>
              <a:t>Timing: August 16-Sep 27, 2022</a:t>
            </a:r>
          </a:p>
        </p:txBody>
      </p:sp>
      <p:grpSp>
        <p:nvGrpSpPr>
          <p:cNvPr id="4702" name="Group 4701" descr="A world map highlighting 16 countries that is Canada, United States, Mexico, Colombia, Peru, Chile, Brazil, Argentina, United Kingdom, France, Germany, Italy, India, Singapore, Philippines and Australia.">
            <a:extLst>
              <a:ext uri="{FF2B5EF4-FFF2-40B4-BE49-F238E27FC236}">
                <a16:creationId xmlns:a16="http://schemas.microsoft.com/office/drawing/2014/main" id="{BDFFAFC2-F7A1-8930-138B-4D074F7341C0}"/>
              </a:ext>
            </a:extLst>
          </p:cNvPr>
          <p:cNvGrpSpPr/>
          <p:nvPr/>
        </p:nvGrpSpPr>
        <p:grpSpPr>
          <a:xfrm>
            <a:off x="1040351" y="1631348"/>
            <a:ext cx="10112887" cy="4386291"/>
            <a:chOff x="718890" y="1631348"/>
            <a:chExt cx="10112887" cy="4386291"/>
          </a:xfrm>
        </p:grpSpPr>
        <p:grpSp>
          <p:nvGrpSpPr>
            <p:cNvPr id="4382" name="Group 4381">
              <a:extLst>
                <a:ext uri="{FF2B5EF4-FFF2-40B4-BE49-F238E27FC236}">
                  <a16:creationId xmlns:a16="http://schemas.microsoft.com/office/drawing/2014/main" id="{4511D3AB-B371-53B2-AE0E-D36EB8BB6B03}"/>
                </a:ext>
              </a:extLst>
            </p:cNvPr>
            <p:cNvGrpSpPr>
              <a:grpSpLocks/>
            </p:cNvGrpSpPr>
            <p:nvPr/>
          </p:nvGrpSpPr>
          <p:grpSpPr>
            <a:xfrm>
              <a:off x="1071611" y="1631348"/>
              <a:ext cx="9628891" cy="4386291"/>
              <a:chOff x="581027" y="843916"/>
              <a:chExt cx="11029939" cy="5439390"/>
            </a:xfrm>
          </p:grpSpPr>
          <p:grpSp>
            <p:nvGrpSpPr>
              <p:cNvPr id="4383" name="Group 4382">
                <a:extLst>
                  <a:ext uri="{FF2B5EF4-FFF2-40B4-BE49-F238E27FC236}">
                    <a16:creationId xmlns:a16="http://schemas.microsoft.com/office/drawing/2014/main" id="{FE9922FE-CFBC-81A6-9FD3-DAC5D3B438B7}"/>
                  </a:ext>
                </a:extLst>
              </p:cNvPr>
              <p:cNvGrpSpPr/>
              <p:nvPr/>
            </p:nvGrpSpPr>
            <p:grpSpPr>
              <a:xfrm>
                <a:off x="581027" y="843916"/>
                <a:ext cx="11029939" cy="5439390"/>
                <a:chOff x="485683" y="667566"/>
                <a:chExt cx="11213014" cy="5529676"/>
              </a:xfrm>
            </p:grpSpPr>
            <p:sp>
              <p:nvSpPr>
                <p:cNvPr id="4386" name="Freeform: Shape 4385">
                  <a:extLst>
                    <a:ext uri="{FF2B5EF4-FFF2-40B4-BE49-F238E27FC236}">
                      <a16:creationId xmlns:a16="http://schemas.microsoft.com/office/drawing/2014/main" id="{FD0753DB-430A-087C-F153-2615597E4E36}"/>
                    </a:ext>
                  </a:extLst>
                </p:cNvPr>
                <p:cNvSpPr/>
                <p:nvPr/>
              </p:nvSpPr>
              <p:spPr>
                <a:xfrm>
                  <a:off x="6115259" y="4777498"/>
                  <a:ext cx="395044" cy="392429"/>
                </a:xfrm>
                <a:custGeom>
                  <a:avLst/>
                  <a:gdLst>
                    <a:gd name="connsiteX0" fmla="*/ 145781 w 395044"/>
                    <a:gd name="connsiteY0" fmla="*/ 377610 h 392429"/>
                    <a:gd name="connsiteX1" fmla="*/ 163276 w 395044"/>
                    <a:gd name="connsiteY1" fmla="*/ 368476 h 392429"/>
                    <a:gd name="connsiteX2" fmla="*/ 179841 w 395044"/>
                    <a:gd name="connsiteY2" fmla="*/ 390615 h 392429"/>
                    <a:gd name="connsiteX3" fmla="*/ 219476 w 395044"/>
                    <a:gd name="connsiteY3" fmla="*/ 389686 h 392429"/>
                    <a:gd name="connsiteX4" fmla="*/ 239758 w 395044"/>
                    <a:gd name="connsiteY4" fmla="*/ 369405 h 392429"/>
                    <a:gd name="connsiteX5" fmla="*/ 239758 w 395044"/>
                    <a:gd name="connsiteY5" fmla="*/ 164111 h 392429"/>
                    <a:gd name="connsiteX6" fmla="*/ 271032 w 395044"/>
                    <a:gd name="connsiteY6" fmla="*/ 152190 h 392429"/>
                    <a:gd name="connsiteX7" fmla="*/ 271032 w 395044"/>
                    <a:gd name="connsiteY7" fmla="*/ 45363 h 392429"/>
                    <a:gd name="connsiteX8" fmla="*/ 300448 w 395044"/>
                    <a:gd name="connsiteY8" fmla="*/ 41647 h 392429"/>
                    <a:gd name="connsiteX9" fmla="*/ 335438 w 395044"/>
                    <a:gd name="connsiteY9" fmla="*/ 31584 h 392429"/>
                    <a:gd name="connsiteX10" fmla="*/ 352004 w 395044"/>
                    <a:gd name="connsiteY10" fmla="*/ 43505 h 392429"/>
                    <a:gd name="connsiteX11" fmla="*/ 374143 w 395044"/>
                    <a:gd name="connsiteY11" fmla="*/ 29726 h 392429"/>
                    <a:gd name="connsiteX12" fmla="*/ 395044 w 395044"/>
                    <a:gd name="connsiteY12" fmla="*/ 25700 h 392429"/>
                    <a:gd name="connsiteX13" fmla="*/ 392567 w 395044"/>
                    <a:gd name="connsiteY13" fmla="*/ 18578 h 392429"/>
                    <a:gd name="connsiteX14" fmla="*/ 327232 w 395044"/>
                    <a:gd name="connsiteY14" fmla="*/ 23223 h 392429"/>
                    <a:gd name="connsiteX15" fmla="*/ 278928 w 395044"/>
                    <a:gd name="connsiteY15" fmla="*/ 26319 h 392429"/>
                    <a:gd name="connsiteX16" fmla="*/ 210496 w 395044"/>
                    <a:gd name="connsiteY16" fmla="*/ 26319 h 392429"/>
                    <a:gd name="connsiteX17" fmla="*/ 199659 w 395044"/>
                    <a:gd name="connsiteY17" fmla="*/ 15482 h 392429"/>
                    <a:gd name="connsiteX18" fmla="*/ 92213 w 395044"/>
                    <a:gd name="connsiteY18" fmla="*/ 15482 h 392429"/>
                    <a:gd name="connsiteX19" fmla="*/ 64190 w 395044"/>
                    <a:gd name="connsiteY19" fmla="*/ 7741 h 392429"/>
                    <a:gd name="connsiteX20" fmla="*/ 34619 w 395044"/>
                    <a:gd name="connsiteY20" fmla="*/ 6193 h 392429"/>
                    <a:gd name="connsiteX21" fmla="*/ 20684 w 395044"/>
                    <a:gd name="connsiteY21" fmla="*/ 0 h 392429"/>
                    <a:gd name="connsiteX22" fmla="*/ 9847 w 395044"/>
                    <a:gd name="connsiteY22" fmla="*/ 7741 h 392429"/>
                    <a:gd name="connsiteX23" fmla="*/ 93 w 395044"/>
                    <a:gd name="connsiteY23" fmla="*/ 10218 h 392429"/>
                    <a:gd name="connsiteX24" fmla="*/ 17588 w 395044"/>
                    <a:gd name="connsiteY24" fmla="*/ 50937 h 392429"/>
                    <a:gd name="connsiteX25" fmla="*/ 47933 w 395044"/>
                    <a:gd name="connsiteY25" fmla="*/ 114413 h 392429"/>
                    <a:gd name="connsiteX26" fmla="*/ 79672 w 395044"/>
                    <a:gd name="connsiteY26" fmla="*/ 179284 h 392429"/>
                    <a:gd name="connsiteX27" fmla="*/ 81065 w 395044"/>
                    <a:gd name="connsiteY27" fmla="*/ 231768 h 392429"/>
                    <a:gd name="connsiteX28" fmla="*/ 92058 w 395044"/>
                    <a:gd name="connsiteY28" fmla="*/ 280537 h 392429"/>
                    <a:gd name="connsiteX29" fmla="*/ 113268 w 395044"/>
                    <a:gd name="connsiteY29" fmla="*/ 355935 h 392429"/>
                    <a:gd name="connsiteX30" fmla="*/ 132621 w 395044"/>
                    <a:gd name="connsiteY30" fmla="*/ 380862 h 392429"/>
                    <a:gd name="connsiteX31" fmla="*/ 145781 w 395044"/>
                    <a:gd name="connsiteY31" fmla="*/ 37761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5044" h="392429">
                      <a:moveTo>
                        <a:pt x="145781" y="377610"/>
                      </a:moveTo>
                      <a:cubicBezTo>
                        <a:pt x="145781" y="371108"/>
                        <a:pt x="156773" y="359187"/>
                        <a:pt x="163276" y="368476"/>
                      </a:cubicBezTo>
                      <a:cubicBezTo>
                        <a:pt x="169778" y="377610"/>
                        <a:pt x="166991" y="390615"/>
                        <a:pt x="179841" y="390615"/>
                      </a:cubicBezTo>
                      <a:cubicBezTo>
                        <a:pt x="192692" y="390615"/>
                        <a:pt x="215760" y="395260"/>
                        <a:pt x="219476" y="389686"/>
                      </a:cubicBezTo>
                      <a:cubicBezTo>
                        <a:pt x="223192" y="384113"/>
                        <a:pt x="239758" y="379623"/>
                        <a:pt x="239758" y="369405"/>
                      </a:cubicBezTo>
                      <a:cubicBezTo>
                        <a:pt x="239758" y="359342"/>
                        <a:pt x="239758" y="171542"/>
                        <a:pt x="239758" y="164111"/>
                      </a:cubicBezTo>
                      <a:cubicBezTo>
                        <a:pt x="239758" y="156680"/>
                        <a:pt x="271032" y="164111"/>
                        <a:pt x="271032" y="152190"/>
                      </a:cubicBezTo>
                      <a:cubicBezTo>
                        <a:pt x="271032" y="140269"/>
                        <a:pt x="271032" y="45363"/>
                        <a:pt x="271032" y="45363"/>
                      </a:cubicBezTo>
                      <a:cubicBezTo>
                        <a:pt x="271032" y="45363"/>
                        <a:pt x="294100" y="43505"/>
                        <a:pt x="300448" y="41647"/>
                      </a:cubicBezTo>
                      <a:cubicBezTo>
                        <a:pt x="306951" y="39789"/>
                        <a:pt x="329864" y="27868"/>
                        <a:pt x="335438" y="31584"/>
                      </a:cubicBezTo>
                      <a:cubicBezTo>
                        <a:pt x="341011" y="35299"/>
                        <a:pt x="348288" y="48149"/>
                        <a:pt x="352004" y="43505"/>
                      </a:cubicBezTo>
                      <a:cubicBezTo>
                        <a:pt x="355719" y="38860"/>
                        <a:pt x="364854" y="29726"/>
                        <a:pt x="374143" y="29726"/>
                      </a:cubicBezTo>
                      <a:cubicBezTo>
                        <a:pt x="379098" y="29726"/>
                        <a:pt x="387458" y="27558"/>
                        <a:pt x="395044" y="25700"/>
                      </a:cubicBezTo>
                      <a:cubicBezTo>
                        <a:pt x="393496" y="23068"/>
                        <a:pt x="392567" y="20437"/>
                        <a:pt x="392567" y="18578"/>
                      </a:cubicBezTo>
                      <a:cubicBezTo>
                        <a:pt x="392567" y="10837"/>
                        <a:pt x="336522" y="20127"/>
                        <a:pt x="327232" y="23223"/>
                      </a:cubicBezTo>
                      <a:cubicBezTo>
                        <a:pt x="317943" y="26319"/>
                        <a:pt x="288372" y="30964"/>
                        <a:pt x="278928" y="26319"/>
                      </a:cubicBezTo>
                      <a:cubicBezTo>
                        <a:pt x="269638" y="21675"/>
                        <a:pt x="210496" y="26319"/>
                        <a:pt x="210496" y="26319"/>
                      </a:cubicBezTo>
                      <a:lnTo>
                        <a:pt x="199659" y="15482"/>
                      </a:lnTo>
                      <a:cubicBezTo>
                        <a:pt x="199659" y="15482"/>
                        <a:pt x="103205" y="15482"/>
                        <a:pt x="92213" y="15482"/>
                      </a:cubicBezTo>
                      <a:cubicBezTo>
                        <a:pt x="81375" y="15482"/>
                        <a:pt x="73479" y="13934"/>
                        <a:pt x="64190" y="7741"/>
                      </a:cubicBezTo>
                      <a:cubicBezTo>
                        <a:pt x="54900" y="1548"/>
                        <a:pt x="45456" y="1548"/>
                        <a:pt x="34619" y="6193"/>
                      </a:cubicBezTo>
                      <a:cubicBezTo>
                        <a:pt x="23781" y="10837"/>
                        <a:pt x="28426" y="0"/>
                        <a:pt x="20684" y="0"/>
                      </a:cubicBezTo>
                      <a:cubicBezTo>
                        <a:pt x="12943" y="0"/>
                        <a:pt x="9847" y="7741"/>
                        <a:pt x="9847" y="7741"/>
                      </a:cubicBezTo>
                      <a:lnTo>
                        <a:pt x="93" y="10218"/>
                      </a:lnTo>
                      <a:cubicBezTo>
                        <a:pt x="-991" y="19662"/>
                        <a:pt x="7525" y="37157"/>
                        <a:pt x="17588" y="50937"/>
                      </a:cubicBezTo>
                      <a:cubicBezTo>
                        <a:pt x="28116" y="65180"/>
                        <a:pt x="41121" y="91964"/>
                        <a:pt x="47933" y="114413"/>
                      </a:cubicBezTo>
                      <a:cubicBezTo>
                        <a:pt x="54900" y="137017"/>
                        <a:pt x="74718" y="162253"/>
                        <a:pt x="79672" y="179284"/>
                      </a:cubicBezTo>
                      <a:cubicBezTo>
                        <a:pt x="84781" y="196314"/>
                        <a:pt x="75956" y="220776"/>
                        <a:pt x="81065" y="231768"/>
                      </a:cubicBezTo>
                      <a:cubicBezTo>
                        <a:pt x="86174" y="242761"/>
                        <a:pt x="89271" y="261649"/>
                        <a:pt x="92058" y="280537"/>
                      </a:cubicBezTo>
                      <a:cubicBezTo>
                        <a:pt x="94844" y="299426"/>
                        <a:pt x="96238" y="339369"/>
                        <a:pt x="113268" y="355935"/>
                      </a:cubicBezTo>
                      <a:cubicBezTo>
                        <a:pt x="119771" y="362283"/>
                        <a:pt x="126428" y="370953"/>
                        <a:pt x="132621" y="380862"/>
                      </a:cubicBezTo>
                      <a:cubicBezTo>
                        <a:pt x="139898" y="381481"/>
                        <a:pt x="145781" y="382410"/>
                        <a:pt x="145781" y="37761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87" name="Freeform: Shape 4386">
                  <a:extLst>
                    <a:ext uri="{FF2B5EF4-FFF2-40B4-BE49-F238E27FC236}">
                      <a16:creationId xmlns:a16="http://schemas.microsoft.com/office/drawing/2014/main" id="{4723F0BF-1D2E-60DC-9B9C-BB800BFC248B}"/>
                    </a:ext>
                  </a:extLst>
                </p:cNvPr>
                <p:cNvSpPr/>
                <p:nvPr/>
              </p:nvSpPr>
              <p:spPr>
                <a:xfrm>
                  <a:off x="6510148" y="4733529"/>
                  <a:ext cx="245050" cy="217060"/>
                </a:xfrm>
                <a:custGeom>
                  <a:avLst/>
                  <a:gdLst>
                    <a:gd name="connsiteX0" fmla="*/ 165040 w 245050"/>
                    <a:gd name="connsiteY0" fmla="*/ 10063 h 217060"/>
                    <a:gd name="connsiteX1" fmla="*/ 160395 w 245050"/>
                    <a:gd name="connsiteY1" fmla="*/ 0 h 217060"/>
                    <a:gd name="connsiteX2" fmla="*/ 133766 w 245050"/>
                    <a:gd name="connsiteY2" fmla="*/ 929 h 217060"/>
                    <a:gd name="connsiteX3" fmla="*/ 116271 w 245050"/>
                    <a:gd name="connsiteY3" fmla="*/ 16566 h 217060"/>
                    <a:gd name="connsiteX4" fmla="*/ 87784 w 245050"/>
                    <a:gd name="connsiteY4" fmla="*/ 38705 h 217060"/>
                    <a:gd name="connsiteX5" fmla="*/ 55581 w 245050"/>
                    <a:gd name="connsiteY5" fmla="*/ 73695 h 217060"/>
                    <a:gd name="connsiteX6" fmla="*/ 15947 w 245050"/>
                    <a:gd name="connsiteY6" fmla="*/ 67193 h 217060"/>
                    <a:gd name="connsiteX7" fmla="*/ 0 w 245050"/>
                    <a:gd name="connsiteY7" fmla="*/ 69670 h 217060"/>
                    <a:gd name="connsiteX8" fmla="*/ 17804 w 245050"/>
                    <a:gd name="connsiteY8" fmla="*/ 87319 h 217060"/>
                    <a:gd name="connsiteX9" fmla="*/ 34835 w 245050"/>
                    <a:gd name="connsiteY9" fmla="*/ 124631 h 217060"/>
                    <a:gd name="connsiteX10" fmla="*/ 65954 w 245050"/>
                    <a:gd name="connsiteY10" fmla="*/ 146461 h 217060"/>
                    <a:gd name="connsiteX11" fmla="*/ 78495 w 245050"/>
                    <a:gd name="connsiteY11" fmla="*/ 169840 h 217060"/>
                    <a:gd name="connsiteX12" fmla="*/ 100325 w 245050"/>
                    <a:gd name="connsiteY12" fmla="*/ 191670 h 217060"/>
                    <a:gd name="connsiteX13" fmla="*/ 122309 w 245050"/>
                    <a:gd name="connsiteY13" fmla="*/ 204829 h 217060"/>
                    <a:gd name="connsiteX14" fmla="*/ 152035 w 245050"/>
                    <a:gd name="connsiteY14" fmla="*/ 210403 h 217060"/>
                    <a:gd name="connsiteX15" fmla="*/ 187489 w 245050"/>
                    <a:gd name="connsiteY15" fmla="*/ 217060 h 217060"/>
                    <a:gd name="connsiteX16" fmla="*/ 219073 w 245050"/>
                    <a:gd name="connsiteY16" fmla="*/ 185631 h 217060"/>
                    <a:gd name="connsiteX17" fmla="*/ 227279 w 245050"/>
                    <a:gd name="connsiteY17" fmla="*/ 155286 h 217060"/>
                    <a:gd name="connsiteX18" fmla="*/ 243845 w 245050"/>
                    <a:gd name="connsiteY18" fmla="*/ 131753 h 217060"/>
                    <a:gd name="connsiteX19" fmla="*/ 234091 w 245050"/>
                    <a:gd name="connsiteY19" fmla="*/ 108220 h 217060"/>
                    <a:gd name="connsiteX20" fmla="*/ 242451 w 245050"/>
                    <a:gd name="connsiteY20" fmla="*/ 80662 h 217060"/>
                    <a:gd name="connsiteX21" fmla="*/ 241058 w 245050"/>
                    <a:gd name="connsiteY21" fmla="*/ 32358 h 217060"/>
                    <a:gd name="connsiteX22" fmla="*/ 205139 w 245050"/>
                    <a:gd name="connsiteY22" fmla="*/ 19972 h 217060"/>
                    <a:gd name="connsiteX23" fmla="*/ 165040 w 245050"/>
                    <a:gd name="connsiteY23" fmla="*/ 10063 h 21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5050" h="217060">
                      <a:moveTo>
                        <a:pt x="165040" y="10063"/>
                      </a:moveTo>
                      <a:lnTo>
                        <a:pt x="160395" y="0"/>
                      </a:lnTo>
                      <a:lnTo>
                        <a:pt x="133766" y="929"/>
                      </a:lnTo>
                      <a:cubicBezTo>
                        <a:pt x="116271" y="5573"/>
                        <a:pt x="116271" y="10992"/>
                        <a:pt x="116271" y="16566"/>
                      </a:cubicBezTo>
                      <a:cubicBezTo>
                        <a:pt x="116271" y="22139"/>
                        <a:pt x="99705" y="34989"/>
                        <a:pt x="87784" y="38705"/>
                      </a:cubicBezTo>
                      <a:cubicBezTo>
                        <a:pt x="75863" y="42421"/>
                        <a:pt x="62858" y="69979"/>
                        <a:pt x="55581" y="73695"/>
                      </a:cubicBezTo>
                      <a:cubicBezTo>
                        <a:pt x="48304" y="77411"/>
                        <a:pt x="23378" y="68122"/>
                        <a:pt x="15947" y="67193"/>
                      </a:cubicBezTo>
                      <a:cubicBezTo>
                        <a:pt x="12541" y="66728"/>
                        <a:pt x="6503" y="68122"/>
                        <a:pt x="0" y="69670"/>
                      </a:cubicBezTo>
                      <a:cubicBezTo>
                        <a:pt x="4644" y="77720"/>
                        <a:pt x="14244" y="87319"/>
                        <a:pt x="17804" y="87319"/>
                      </a:cubicBezTo>
                      <a:cubicBezTo>
                        <a:pt x="22449" y="87319"/>
                        <a:pt x="23997" y="119987"/>
                        <a:pt x="34835" y="124631"/>
                      </a:cubicBezTo>
                      <a:cubicBezTo>
                        <a:pt x="45673" y="129276"/>
                        <a:pt x="65954" y="140114"/>
                        <a:pt x="65954" y="146461"/>
                      </a:cubicBezTo>
                      <a:cubicBezTo>
                        <a:pt x="65954" y="152654"/>
                        <a:pt x="78495" y="160550"/>
                        <a:pt x="78495" y="169840"/>
                      </a:cubicBezTo>
                      <a:cubicBezTo>
                        <a:pt x="78495" y="179129"/>
                        <a:pt x="90880" y="191979"/>
                        <a:pt x="100325" y="191670"/>
                      </a:cubicBezTo>
                      <a:cubicBezTo>
                        <a:pt x="120297" y="191050"/>
                        <a:pt x="122309" y="199256"/>
                        <a:pt x="122309" y="204829"/>
                      </a:cubicBezTo>
                      <a:cubicBezTo>
                        <a:pt x="122309" y="210403"/>
                        <a:pt x="148474" y="204829"/>
                        <a:pt x="152035" y="210403"/>
                      </a:cubicBezTo>
                      <a:cubicBezTo>
                        <a:pt x="155286" y="215512"/>
                        <a:pt x="181142" y="213654"/>
                        <a:pt x="187489" y="217060"/>
                      </a:cubicBezTo>
                      <a:cubicBezTo>
                        <a:pt x="198327" y="206532"/>
                        <a:pt x="213809" y="192753"/>
                        <a:pt x="219073" y="185631"/>
                      </a:cubicBezTo>
                      <a:cubicBezTo>
                        <a:pt x="227279" y="174639"/>
                        <a:pt x="220466" y="159466"/>
                        <a:pt x="227279" y="155286"/>
                      </a:cubicBezTo>
                      <a:cubicBezTo>
                        <a:pt x="234246" y="151106"/>
                        <a:pt x="249418" y="133146"/>
                        <a:pt x="243845" y="131753"/>
                      </a:cubicBezTo>
                      <a:cubicBezTo>
                        <a:pt x="238271" y="130360"/>
                        <a:pt x="242451" y="116581"/>
                        <a:pt x="234091" y="108220"/>
                      </a:cubicBezTo>
                      <a:cubicBezTo>
                        <a:pt x="225885" y="99860"/>
                        <a:pt x="243845" y="95835"/>
                        <a:pt x="242451" y="80662"/>
                      </a:cubicBezTo>
                      <a:cubicBezTo>
                        <a:pt x="241058" y="65489"/>
                        <a:pt x="245238" y="35144"/>
                        <a:pt x="241058" y="32358"/>
                      </a:cubicBezTo>
                      <a:cubicBezTo>
                        <a:pt x="236877" y="29571"/>
                        <a:pt x="217525" y="28177"/>
                        <a:pt x="205139" y="19972"/>
                      </a:cubicBezTo>
                      <a:cubicBezTo>
                        <a:pt x="192599" y="11457"/>
                        <a:pt x="165040" y="10063"/>
                        <a:pt x="165040" y="1006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88" name="Freeform: Shape 4387">
                  <a:extLst>
                    <a:ext uri="{FF2B5EF4-FFF2-40B4-BE49-F238E27FC236}">
                      <a16:creationId xmlns:a16="http://schemas.microsoft.com/office/drawing/2014/main" id="{DA47654A-6CD7-3C81-9DFA-AD619A217F2C}"/>
                    </a:ext>
                  </a:extLst>
                </p:cNvPr>
                <p:cNvSpPr/>
                <p:nvPr/>
              </p:nvSpPr>
              <p:spPr>
                <a:xfrm>
                  <a:off x="6354707" y="4803199"/>
                  <a:ext cx="277596" cy="297871"/>
                </a:xfrm>
                <a:custGeom>
                  <a:avLst/>
                  <a:gdLst>
                    <a:gd name="connsiteX0" fmla="*/ 255611 w 277596"/>
                    <a:gd name="connsiteY0" fmla="*/ 122000 h 297871"/>
                    <a:gd name="connsiteX1" fmla="*/ 233781 w 277596"/>
                    <a:gd name="connsiteY1" fmla="*/ 100170 h 297871"/>
                    <a:gd name="connsiteX2" fmla="*/ 221241 w 277596"/>
                    <a:gd name="connsiteY2" fmla="*/ 76792 h 297871"/>
                    <a:gd name="connsiteX3" fmla="*/ 190121 w 277596"/>
                    <a:gd name="connsiteY3" fmla="*/ 54962 h 297871"/>
                    <a:gd name="connsiteX4" fmla="*/ 173091 w 277596"/>
                    <a:gd name="connsiteY4" fmla="*/ 17649 h 297871"/>
                    <a:gd name="connsiteX5" fmla="*/ 155286 w 277596"/>
                    <a:gd name="connsiteY5" fmla="*/ 0 h 297871"/>
                    <a:gd name="connsiteX6" fmla="*/ 134386 w 277596"/>
                    <a:gd name="connsiteY6" fmla="*/ 4025 h 297871"/>
                    <a:gd name="connsiteX7" fmla="*/ 112246 w 277596"/>
                    <a:gd name="connsiteY7" fmla="*/ 17804 h 297871"/>
                    <a:gd name="connsiteX8" fmla="*/ 95680 w 277596"/>
                    <a:gd name="connsiteY8" fmla="*/ 5883 h 297871"/>
                    <a:gd name="connsiteX9" fmla="*/ 60690 w 277596"/>
                    <a:gd name="connsiteY9" fmla="*/ 15947 h 297871"/>
                    <a:gd name="connsiteX10" fmla="*/ 31274 w 277596"/>
                    <a:gd name="connsiteY10" fmla="*/ 19662 h 297871"/>
                    <a:gd name="connsiteX11" fmla="*/ 31274 w 277596"/>
                    <a:gd name="connsiteY11" fmla="*/ 126489 h 297871"/>
                    <a:gd name="connsiteX12" fmla="*/ 0 w 277596"/>
                    <a:gd name="connsiteY12" fmla="*/ 138411 h 297871"/>
                    <a:gd name="connsiteX13" fmla="*/ 0 w 277596"/>
                    <a:gd name="connsiteY13" fmla="*/ 229910 h 297871"/>
                    <a:gd name="connsiteX14" fmla="*/ 14708 w 277596"/>
                    <a:gd name="connsiteY14" fmla="*/ 239664 h 297871"/>
                    <a:gd name="connsiteX15" fmla="*/ 24772 w 277596"/>
                    <a:gd name="connsiteY15" fmla="*/ 274654 h 297871"/>
                    <a:gd name="connsiteX16" fmla="*/ 18424 w 277596"/>
                    <a:gd name="connsiteY16" fmla="*/ 282086 h 297871"/>
                    <a:gd name="connsiteX17" fmla="*/ 23998 w 277596"/>
                    <a:gd name="connsiteY17" fmla="*/ 295864 h 297871"/>
                    <a:gd name="connsiteX18" fmla="*/ 55272 w 277596"/>
                    <a:gd name="connsiteY18" fmla="*/ 294007 h 297871"/>
                    <a:gd name="connsiteX19" fmla="*/ 83759 w 277596"/>
                    <a:gd name="connsiteY19" fmla="*/ 261804 h 297871"/>
                    <a:gd name="connsiteX20" fmla="*/ 104969 w 277596"/>
                    <a:gd name="connsiteY20" fmla="*/ 245238 h 297871"/>
                    <a:gd name="connsiteX21" fmla="*/ 141817 w 277596"/>
                    <a:gd name="connsiteY21" fmla="*/ 257159 h 297871"/>
                    <a:gd name="connsiteX22" fmla="*/ 171233 w 277596"/>
                    <a:gd name="connsiteY22" fmla="*/ 243380 h 297871"/>
                    <a:gd name="connsiteX23" fmla="*/ 183155 w 277596"/>
                    <a:gd name="connsiteY23" fmla="*/ 220311 h 297871"/>
                    <a:gd name="connsiteX24" fmla="*/ 209784 w 277596"/>
                    <a:gd name="connsiteY24" fmla="*/ 200959 h 297871"/>
                    <a:gd name="connsiteX25" fmla="*/ 222634 w 277596"/>
                    <a:gd name="connsiteY25" fmla="*/ 179748 h 297871"/>
                    <a:gd name="connsiteX26" fmla="*/ 247561 w 277596"/>
                    <a:gd name="connsiteY26" fmla="*/ 161324 h 297871"/>
                    <a:gd name="connsiteX27" fmla="*/ 266913 w 277596"/>
                    <a:gd name="connsiteY27" fmla="*/ 150332 h 297871"/>
                    <a:gd name="connsiteX28" fmla="*/ 277596 w 277596"/>
                    <a:gd name="connsiteY28" fmla="*/ 135314 h 297871"/>
                    <a:gd name="connsiteX29" fmla="*/ 277441 w 277596"/>
                    <a:gd name="connsiteY29" fmla="*/ 135159 h 297871"/>
                    <a:gd name="connsiteX30" fmla="*/ 255611 w 277596"/>
                    <a:gd name="connsiteY30" fmla="*/ 122000 h 29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7596" h="297871">
                      <a:moveTo>
                        <a:pt x="255611" y="122000"/>
                      </a:moveTo>
                      <a:cubicBezTo>
                        <a:pt x="246167" y="122309"/>
                        <a:pt x="233781" y="109614"/>
                        <a:pt x="233781" y="100170"/>
                      </a:cubicBezTo>
                      <a:cubicBezTo>
                        <a:pt x="233781" y="90880"/>
                        <a:pt x="221241" y="82984"/>
                        <a:pt x="221241" y="76792"/>
                      </a:cubicBezTo>
                      <a:cubicBezTo>
                        <a:pt x="221241" y="70599"/>
                        <a:pt x="200959" y="59606"/>
                        <a:pt x="190121" y="54962"/>
                      </a:cubicBezTo>
                      <a:cubicBezTo>
                        <a:pt x="179284" y="50317"/>
                        <a:pt x="177736" y="17649"/>
                        <a:pt x="173091" y="17649"/>
                      </a:cubicBezTo>
                      <a:cubicBezTo>
                        <a:pt x="169530" y="17649"/>
                        <a:pt x="159931" y="8051"/>
                        <a:pt x="155286" y="0"/>
                      </a:cubicBezTo>
                      <a:cubicBezTo>
                        <a:pt x="147545" y="1858"/>
                        <a:pt x="139340" y="4025"/>
                        <a:pt x="134386" y="4025"/>
                      </a:cubicBezTo>
                      <a:cubicBezTo>
                        <a:pt x="125251" y="4025"/>
                        <a:pt x="115962" y="13159"/>
                        <a:pt x="112246" y="17804"/>
                      </a:cubicBezTo>
                      <a:cubicBezTo>
                        <a:pt x="108530" y="22449"/>
                        <a:pt x="101254" y="9444"/>
                        <a:pt x="95680" y="5883"/>
                      </a:cubicBezTo>
                      <a:cubicBezTo>
                        <a:pt x="90107" y="2167"/>
                        <a:pt x="67193" y="14243"/>
                        <a:pt x="60690" y="15947"/>
                      </a:cubicBezTo>
                      <a:cubicBezTo>
                        <a:pt x="54188" y="17804"/>
                        <a:pt x="31274" y="19662"/>
                        <a:pt x="31274" y="19662"/>
                      </a:cubicBezTo>
                      <a:cubicBezTo>
                        <a:pt x="31274" y="19662"/>
                        <a:pt x="31274" y="114413"/>
                        <a:pt x="31274" y="126489"/>
                      </a:cubicBezTo>
                      <a:cubicBezTo>
                        <a:pt x="31274" y="138411"/>
                        <a:pt x="0" y="131134"/>
                        <a:pt x="0" y="138411"/>
                      </a:cubicBezTo>
                      <a:cubicBezTo>
                        <a:pt x="0" y="141817"/>
                        <a:pt x="0" y="184393"/>
                        <a:pt x="0" y="229910"/>
                      </a:cubicBezTo>
                      <a:cubicBezTo>
                        <a:pt x="6812" y="232387"/>
                        <a:pt x="13160" y="235639"/>
                        <a:pt x="14708" y="239664"/>
                      </a:cubicBezTo>
                      <a:cubicBezTo>
                        <a:pt x="18424" y="248798"/>
                        <a:pt x="26629" y="269081"/>
                        <a:pt x="24772" y="274654"/>
                      </a:cubicBezTo>
                      <a:cubicBezTo>
                        <a:pt x="22914" y="280227"/>
                        <a:pt x="18424" y="276512"/>
                        <a:pt x="18424" y="282086"/>
                      </a:cubicBezTo>
                      <a:cubicBezTo>
                        <a:pt x="18424" y="287659"/>
                        <a:pt x="14708" y="295864"/>
                        <a:pt x="23998" y="295864"/>
                      </a:cubicBezTo>
                      <a:cubicBezTo>
                        <a:pt x="33132" y="295864"/>
                        <a:pt x="48769" y="301438"/>
                        <a:pt x="55272" y="294007"/>
                      </a:cubicBezTo>
                      <a:cubicBezTo>
                        <a:pt x="61774" y="286575"/>
                        <a:pt x="82830" y="270009"/>
                        <a:pt x="83759" y="261804"/>
                      </a:cubicBezTo>
                      <a:cubicBezTo>
                        <a:pt x="84688" y="253443"/>
                        <a:pt x="89333" y="235175"/>
                        <a:pt x="104969" y="245238"/>
                      </a:cubicBezTo>
                      <a:cubicBezTo>
                        <a:pt x="120606" y="255301"/>
                        <a:pt x="121535" y="257159"/>
                        <a:pt x="141817" y="257159"/>
                      </a:cubicBezTo>
                      <a:cubicBezTo>
                        <a:pt x="162099" y="257159"/>
                        <a:pt x="167518" y="256230"/>
                        <a:pt x="171233" y="243380"/>
                      </a:cubicBezTo>
                      <a:cubicBezTo>
                        <a:pt x="174949" y="230530"/>
                        <a:pt x="171233" y="220311"/>
                        <a:pt x="183155" y="220311"/>
                      </a:cubicBezTo>
                      <a:cubicBezTo>
                        <a:pt x="195076" y="220311"/>
                        <a:pt x="209784" y="209319"/>
                        <a:pt x="209784" y="200959"/>
                      </a:cubicBezTo>
                      <a:cubicBezTo>
                        <a:pt x="209784" y="192598"/>
                        <a:pt x="215357" y="179748"/>
                        <a:pt x="222634" y="179748"/>
                      </a:cubicBezTo>
                      <a:cubicBezTo>
                        <a:pt x="230066" y="179748"/>
                        <a:pt x="245548" y="170459"/>
                        <a:pt x="247561" y="161324"/>
                      </a:cubicBezTo>
                      <a:cubicBezTo>
                        <a:pt x="249418" y="152190"/>
                        <a:pt x="262268" y="155751"/>
                        <a:pt x="266913" y="150332"/>
                      </a:cubicBezTo>
                      <a:cubicBezTo>
                        <a:pt x="269236" y="147700"/>
                        <a:pt x="273571" y="141198"/>
                        <a:pt x="277596" y="135314"/>
                      </a:cubicBezTo>
                      <a:cubicBezTo>
                        <a:pt x="277596" y="135314"/>
                        <a:pt x="277441" y="135159"/>
                        <a:pt x="277441" y="135159"/>
                      </a:cubicBezTo>
                      <a:cubicBezTo>
                        <a:pt x="277596" y="129586"/>
                        <a:pt x="275583" y="121380"/>
                        <a:pt x="255611" y="12200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89" name="Freeform: Shape 4388">
                  <a:extLst>
                    <a:ext uri="{FF2B5EF4-FFF2-40B4-BE49-F238E27FC236}">
                      <a16:creationId xmlns:a16="http://schemas.microsoft.com/office/drawing/2014/main" id="{B78D6424-BBE3-507A-8335-822DA109FB99}"/>
                    </a:ext>
                  </a:extLst>
                </p:cNvPr>
                <p:cNvSpPr/>
                <p:nvPr/>
              </p:nvSpPr>
              <p:spPr>
                <a:xfrm>
                  <a:off x="6681846" y="5062680"/>
                  <a:ext cx="41802" cy="51584"/>
                </a:xfrm>
                <a:custGeom>
                  <a:avLst/>
                  <a:gdLst>
                    <a:gd name="connsiteX0" fmla="*/ 21211 w 41802"/>
                    <a:gd name="connsiteY0" fmla="*/ 0 h 51584"/>
                    <a:gd name="connsiteX1" fmla="*/ 0 w 41802"/>
                    <a:gd name="connsiteY1" fmla="*/ 22449 h 51584"/>
                    <a:gd name="connsiteX2" fmla="*/ 19198 w 41802"/>
                    <a:gd name="connsiteY2" fmla="*/ 51401 h 51584"/>
                    <a:gd name="connsiteX3" fmla="*/ 36538 w 41802"/>
                    <a:gd name="connsiteY3" fmla="*/ 44279 h 51584"/>
                    <a:gd name="connsiteX4" fmla="*/ 41802 w 41802"/>
                    <a:gd name="connsiteY4" fmla="*/ 35919 h 51584"/>
                    <a:gd name="connsiteX5" fmla="*/ 38860 w 41802"/>
                    <a:gd name="connsiteY5" fmla="*/ 9134 h 51584"/>
                    <a:gd name="connsiteX6" fmla="*/ 21211 w 41802"/>
                    <a:gd name="connsiteY6" fmla="*/ 0 h 5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2" h="51584">
                      <a:moveTo>
                        <a:pt x="21211" y="0"/>
                      </a:moveTo>
                      <a:cubicBezTo>
                        <a:pt x="13469" y="0"/>
                        <a:pt x="0" y="18579"/>
                        <a:pt x="0" y="22449"/>
                      </a:cubicBezTo>
                      <a:cubicBezTo>
                        <a:pt x="0" y="26320"/>
                        <a:pt x="9599" y="50627"/>
                        <a:pt x="19198" y="51401"/>
                      </a:cubicBezTo>
                      <a:cubicBezTo>
                        <a:pt x="28797" y="52020"/>
                        <a:pt x="35919" y="51401"/>
                        <a:pt x="36538" y="44279"/>
                      </a:cubicBezTo>
                      <a:cubicBezTo>
                        <a:pt x="36848" y="40718"/>
                        <a:pt x="39325" y="37932"/>
                        <a:pt x="41802" y="35919"/>
                      </a:cubicBezTo>
                      <a:cubicBezTo>
                        <a:pt x="41028" y="29881"/>
                        <a:pt x="39480" y="16876"/>
                        <a:pt x="38860" y="9134"/>
                      </a:cubicBezTo>
                      <a:cubicBezTo>
                        <a:pt x="33442" y="5419"/>
                        <a:pt x="26320" y="0"/>
                        <a:pt x="21211" y="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0" name="Freeform: Shape 4389">
                  <a:extLst>
                    <a:ext uri="{FF2B5EF4-FFF2-40B4-BE49-F238E27FC236}">
                      <a16:creationId xmlns:a16="http://schemas.microsoft.com/office/drawing/2014/main" id="{27541BBB-EDDC-740E-D4AB-08B994C3ABEA}"/>
                    </a:ext>
                  </a:extLst>
                </p:cNvPr>
                <p:cNvSpPr/>
                <p:nvPr/>
              </p:nvSpPr>
              <p:spPr>
                <a:xfrm>
                  <a:off x="6569290" y="5156604"/>
                  <a:ext cx="69979" cy="70342"/>
                </a:xfrm>
                <a:custGeom>
                  <a:avLst/>
                  <a:gdLst>
                    <a:gd name="connsiteX0" fmla="*/ 49698 w 69979"/>
                    <a:gd name="connsiteY0" fmla="*/ 2220 h 70342"/>
                    <a:gd name="connsiteX1" fmla="*/ 18424 w 69979"/>
                    <a:gd name="connsiteY1" fmla="*/ 15070 h 70342"/>
                    <a:gd name="connsiteX2" fmla="*/ 0 w 69979"/>
                    <a:gd name="connsiteY2" fmla="*/ 42629 h 70342"/>
                    <a:gd name="connsiteX3" fmla="*/ 18424 w 69979"/>
                    <a:gd name="connsiteY3" fmla="*/ 68484 h 70342"/>
                    <a:gd name="connsiteX4" fmla="*/ 31274 w 69979"/>
                    <a:gd name="connsiteY4" fmla="*/ 70342 h 70342"/>
                    <a:gd name="connsiteX5" fmla="*/ 38705 w 69979"/>
                    <a:gd name="connsiteY5" fmla="*/ 53776 h 70342"/>
                    <a:gd name="connsiteX6" fmla="*/ 58987 w 69979"/>
                    <a:gd name="connsiteY6" fmla="*/ 48203 h 70342"/>
                    <a:gd name="connsiteX7" fmla="*/ 69979 w 69979"/>
                    <a:gd name="connsiteY7" fmla="*/ 26063 h 70342"/>
                    <a:gd name="connsiteX8" fmla="*/ 49698 w 69979"/>
                    <a:gd name="connsiteY8" fmla="*/ 2220 h 7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9" h="70342">
                      <a:moveTo>
                        <a:pt x="49698" y="2220"/>
                      </a:moveTo>
                      <a:cubicBezTo>
                        <a:pt x="45982" y="-5211"/>
                        <a:pt x="22139" y="7794"/>
                        <a:pt x="18424" y="15070"/>
                      </a:cubicBezTo>
                      <a:cubicBezTo>
                        <a:pt x="14708" y="22502"/>
                        <a:pt x="0" y="42629"/>
                        <a:pt x="0" y="42629"/>
                      </a:cubicBezTo>
                      <a:lnTo>
                        <a:pt x="18424" y="68484"/>
                      </a:lnTo>
                      <a:lnTo>
                        <a:pt x="31274" y="70342"/>
                      </a:lnTo>
                      <a:cubicBezTo>
                        <a:pt x="31274" y="70342"/>
                        <a:pt x="34989" y="61208"/>
                        <a:pt x="38705" y="53776"/>
                      </a:cubicBezTo>
                      <a:cubicBezTo>
                        <a:pt x="42421" y="46499"/>
                        <a:pt x="58987" y="55634"/>
                        <a:pt x="58987" y="48203"/>
                      </a:cubicBezTo>
                      <a:cubicBezTo>
                        <a:pt x="58987" y="40771"/>
                        <a:pt x="69979" y="33494"/>
                        <a:pt x="69979" y="26063"/>
                      </a:cubicBezTo>
                      <a:cubicBezTo>
                        <a:pt x="69979" y="18786"/>
                        <a:pt x="53413" y="9497"/>
                        <a:pt x="49698" y="222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1" name="Freeform: Shape 4390">
                  <a:extLst>
                    <a:ext uri="{FF2B5EF4-FFF2-40B4-BE49-F238E27FC236}">
                      <a16:creationId xmlns:a16="http://schemas.microsoft.com/office/drawing/2014/main" id="{A2BFF7D5-42F2-CA00-3F43-4CD779FAE415}"/>
                    </a:ext>
                  </a:extLst>
                </p:cNvPr>
                <p:cNvSpPr/>
                <p:nvPr/>
              </p:nvSpPr>
              <p:spPr>
                <a:xfrm>
                  <a:off x="6247570" y="4938204"/>
                  <a:ext cx="499765" cy="437559"/>
                </a:xfrm>
                <a:custGeom>
                  <a:avLst/>
                  <a:gdLst>
                    <a:gd name="connsiteX0" fmla="*/ 476542 w 499765"/>
                    <a:gd name="connsiteY0" fmla="*/ 163646 h 437559"/>
                    <a:gd name="connsiteX1" fmla="*/ 476078 w 499765"/>
                    <a:gd name="connsiteY1" fmla="*/ 160395 h 437559"/>
                    <a:gd name="connsiteX2" fmla="*/ 470814 w 499765"/>
                    <a:gd name="connsiteY2" fmla="*/ 168756 h 437559"/>
                    <a:gd name="connsiteX3" fmla="*/ 453473 w 499765"/>
                    <a:gd name="connsiteY3" fmla="*/ 175877 h 437559"/>
                    <a:gd name="connsiteX4" fmla="*/ 434275 w 499765"/>
                    <a:gd name="connsiteY4" fmla="*/ 146926 h 437559"/>
                    <a:gd name="connsiteX5" fmla="*/ 455486 w 499765"/>
                    <a:gd name="connsiteY5" fmla="*/ 124476 h 437559"/>
                    <a:gd name="connsiteX6" fmla="*/ 473290 w 499765"/>
                    <a:gd name="connsiteY6" fmla="*/ 133611 h 437559"/>
                    <a:gd name="connsiteX7" fmla="*/ 473136 w 499765"/>
                    <a:gd name="connsiteY7" fmla="*/ 127728 h 437559"/>
                    <a:gd name="connsiteX8" fmla="*/ 470349 w 499765"/>
                    <a:gd name="connsiteY8" fmla="*/ 71063 h 437559"/>
                    <a:gd name="connsiteX9" fmla="*/ 450997 w 499765"/>
                    <a:gd name="connsiteY9" fmla="*/ 13005 h 437559"/>
                    <a:gd name="connsiteX10" fmla="*/ 414458 w 499765"/>
                    <a:gd name="connsiteY10" fmla="*/ 5418 h 437559"/>
                    <a:gd name="connsiteX11" fmla="*/ 384887 w 499765"/>
                    <a:gd name="connsiteY11" fmla="*/ 0 h 437559"/>
                    <a:gd name="connsiteX12" fmla="*/ 374204 w 499765"/>
                    <a:gd name="connsiteY12" fmla="*/ 15018 h 437559"/>
                    <a:gd name="connsiteX13" fmla="*/ 354852 w 499765"/>
                    <a:gd name="connsiteY13" fmla="*/ 26010 h 437559"/>
                    <a:gd name="connsiteX14" fmla="*/ 329926 w 499765"/>
                    <a:gd name="connsiteY14" fmla="*/ 44434 h 437559"/>
                    <a:gd name="connsiteX15" fmla="*/ 317075 w 499765"/>
                    <a:gd name="connsiteY15" fmla="*/ 65644 h 437559"/>
                    <a:gd name="connsiteX16" fmla="*/ 290446 w 499765"/>
                    <a:gd name="connsiteY16" fmla="*/ 84997 h 437559"/>
                    <a:gd name="connsiteX17" fmla="*/ 278525 w 499765"/>
                    <a:gd name="connsiteY17" fmla="*/ 108065 h 437559"/>
                    <a:gd name="connsiteX18" fmla="*/ 249109 w 499765"/>
                    <a:gd name="connsiteY18" fmla="*/ 121845 h 437559"/>
                    <a:gd name="connsiteX19" fmla="*/ 212261 w 499765"/>
                    <a:gd name="connsiteY19" fmla="*/ 109923 h 437559"/>
                    <a:gd name="connsiteX20" fmla="*/ 191050 w 499765"/>
                    <a:gd name="connsiteY20" fmla="*/ 126489 h 437559"/>
                    <a:gd name="connsiteX21" fmla="*/ 162563 w 499765"/>
                    <a:gd name="connsiteY21" fmla="*/ 158692 h 437559"/>
                    <a:gd name="connsiteX22" fmla="*/ 131289 w 499765"/>
                    <a:gd name="connsiteY22" fmla="*/ 160550 h 437559"/>
                    <a:gd name="connsiteX23" fmla="*/ 125715 w 499765"/>
                    <a:gd name="connsiteY23" fmla="*/ 146771 h 437559"/>
                    <a:gd name="connsiteX24" fmla="*/ 132063 w 499765"/>
                    <a:gd name="connsiteY24" fmla="*/ 139340 h 437559"/>
                    <a:gd name="connsiteX25" fmla="*/ 122000 w 499765"/>
                    <a:gd name="connsiteY25" fmla="*/ 104350 h 437559"/>
                    <a:gd name="connsiteX26" fmla="*/ 107292 w 499765"/>
                    <a:gd name="connsiteY26" fmla="*/ 94596 h 437559"/>
                    <a:gd name="connsiteX27" fmla="*/ 107292 w 499765"/>
                    <a:gd name="connsiteY27" fmla="*/ 208235 h 437559"/>
                    <a:gd name="connsiteX28" fmla="*/ 87010 w 499765"/>
                    <a:gd name="connsiteY28" fmla="*/ 228517 h 437559"/>
                    <a:gd name="connsiteX29" fmla="*/ 47375 w 499765"/>
                    <a:gd name="connsiteY29" fmla="*/ 229446 h 437559"/>
                    <a:gd name="connsiteX30" fmla="*/ 30809 w 499765"/>
                    <a:gd name="connsiteY30" fmla="*/ 207306 h 437559"/>
                    <a:gd name="connsiteX31" fmla="*/ 13314 w 499765"/>
                    <a:gd name="connsiteY31" fmla="*/ 216441 h 437559"/>
                    <a:gd name="connsiteX32" fmla="*/ 0 w 499765"/>
                    <a:gd name="connsiteY32" fmla="*/ 219692 h 437559"/>
                    <a:gd name="connsiteX33" fmla="*/ 23533 w 499765"/>
                    <a:gd name="connsiteY33" fmla="*/ 269390 h 437559"/>
                    <a:gd name="connsiteX34" fmla="*/ 53413 w 499765"/>
                    <a:gd name="connsiteY34" fmla="*/ 331009 h 437559"/>
                    <a:gd name="connsiteX35" fmla="*/ 53413 w 499765"/>
                    <a:gd name="connsiteY35" fmla="*/ 359961 h 437559"/>
                    <a:gd name="connsiteX36" fmla="*/ 53878 w 499765"/>
                    <a:gd name="connsiteY36" fmla="*/ 385351 h 437559"/>
                    <a:gd name="connsiteX37" fmla="*/ 64096 w 499765"/>
                    <a:gd name="connsiteY37" fmla="*/ 411981 h 437559"/>
                    <a:gd name="connsiteX38" fmla="*/ 76947 w 499765"/>
                    <a:gd name="connsiteY38" fmla="*/ 419877 h 437559"/>
                    <a:gd name="connsiteX39" fmla="*/ 93512 w 499765"/>
                    <a:gd name="connsiteY39" fmla="*/ 433191 h 437559"/>
                    <a:gd name="connsiteX40" fmla="*/ 113794 w 499765"/>
                    <a:gd name="connsiteY40" fmla="*/ 431798 h 437559"/>
                    <a:gd name="connsiteX41" fmla="*/ 150641 w 499765"/>
                    <a:gd name="connsiteY41" fmla="*/ 422199 h 437559"/>
                    <a:gd name="connsiteX42" fmla="*/ 179129 w 499765"/>
                    <a:gd name="connsiteY42" fmla="*/ 410743 h 437559"/>
                    <a:gd name="connsiteX43" fmla="*/ 226969 w 499765"/>
                    <a:gd name="connsiteY43" fmla="*/ 410278 h 437559"/>
                    <a:gd name="connsiteX44" fmla="*/ 256850 w 499765"/>
                    <a:gd name="connsiteY44" fmla="*/ 406562 h 437559"/>
                    <a:gd name="connsiteX45" fmla="*/ 276667 w 499765"/>
                    <a:gd name="connsiteY45" fmla="*/ 402382 h 437559"/>
                    <a:gd name="connsiteX46" fmla="*/ 302367 w 499765"/>
                    <a:gd name="connsiteY46" fmla="*/ 393557 h 437559"/>
                    <a:gd name="connsiteX47" fmla="*/ 366309 w 499765"/>
                    <a:gd name="connsiteY47" fmla="*/ 352994 h 437559"/>
                    <a:gd name="connsiteX48" fmla="*/ 440468 w 499765"/>
                    <a:gd name="connsiteY48" fmla="*/ 262423 h 437559"/>
                    <a:gd name="connsiteX49" fmla="*/ 485057 w 499765"/>
                    <a:gd name="connsiteY49" fmla="*/ 212725 h 437559"/>
                    <a:gd name="connsiteX50" fmla="*/ 499765 w 499765"/>
                    <a:gd name="connsiteY50" fmla="*/ 161479 h 437559"/>
                    <a:gd name="connsiteX51" fmla="*/ 476542 w 499765"/>
                    <a:gd name="connsiteY51" fmla="*/ 163646 h 437559"/>
                    <a:gd name="connsiteX52" fmla="*/ 380707 w 499765"/>
                    <a:gd name="connsiteY52" fmla="*/ 266603 h 437559"/>
                    <a:gd name="connsiteX53" fmla="*/ 360426 w 499765"/>
                    <a:gd name="connsiteY53" fmla="*/ 272177 h 437559"/>
                    <a:gd name="connsiteX54" fmla="*/ 352994 w 499765"/>
                    <a:gd name="connsiteY54" fmla="*/ 288743 h 437559"/>
                    <a:gd name="connsiteX55" fmla="*/ 340144 w 499765"/>
                    <a:gd name="connsiteY55" fmla="*/ 286885 h 437559"/>
                    <a:gd name="connsiteX56" fmla="*/ 321720 w 499765"/>
                    <a:gd name="connsiteY56" fmla="*/ 261030 h 437559"/>
                    <a:gd name="connsiteX57" fmla="*/ 340144 w 499765"/>
                    <a:gd name="connsiteY57" fmla="*/ 233471 h 437559"/>
                    <a:gd name="connsiteX58" fmla="*/ 371418 w 499765"/>
                    <a:gd name="connsiteY58" fmla="*/ 220621 h 437559"/>
                    <a:gd name="connsiteX59" fmla="*/ 391699 w 499765"/>
                    <a:gd name="connsiteY59" fmla="*/ 244463 h 437559"/>
                    <a:gd name="connsiteX60" fmla="*/ 380707 w 499765"/>
                    <a:gd name="connsiteY60" fmla="*/ 266603 h 43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9765" h="437559">
                      <a:moveTo>
                        <a:pt x="476542" y="163646"/>
                      </a:moveTo>
                      <a:cubicBezTo>
                        <a:pt x="476542" y="163646"/>
                        <a:pt x="476387" y="162408"/>
                        <a:pt x="476078" y="160395"/>
                      </a:cubicBezTo>
                      <a:cubicBezTo>
                        <a:pt x="473600" y="162408"/>
                        <a:pt x="471123" y="165195"/>
                        <a:pt x="470814" y="168756"/>
                      </a:cubicBezTo>
                      <a:cubicBezTo>
                        <a:pt x="470194" y="175877"/>
                        <a:pt x="463073" y="176497"/>
                        <a:pt x="453473" y="175877"/>
                      </a:cubicBezTo>
                      <a:cubicBezTo>
                        <a:pt x="443874" y="175258"/>
                        <a:pt x="434275" y="150796"/>
                        <a:pt x="434275" y="146926"/>
                      </a:cubicBezTo>
                      <a:cubicBezTo>
                        <a:pt x="434275" y="143055"/>
                        <a:pt x="447745" y="124476"/>
                        <a:pt x="455486" y="124476"/>
                      </a:cubicBezTo>
                      <a:cubicBezTo>
                        <a:pt x="460440" y="124476"/>
                        <a:pt x="467562" y="129895"/>
                        <a:pt x="473290" y="133611"/>
                      </a:cubicBezTo>
                      <a:cubicBezTo>
                        <a:pt x="473136" y="130824"/>
                        <a:pt x="472981" y="128657"/>
                        <a:pt x="473136" y="127728"/>
                      </a:cubicBezTo>
                      <a:cubicBezTo>
                        <a:pt x="473910" y="123548"/>
                        <a:pt x="478709" y="76018"/>
                        <a:pt x="470349" y="71063"/>
                      </a:cubicBezTo>
                      <a:cubicBezTo>
                        <a:pt x="461989" y="66264"/>
                        <a:pt x="453783" y="17959"/>
                        <a:pt x="450997" y="13005"/>
                      </a:cubicBezTo>
                      <a:cubicBezTo>
                        <a:pt x="448209" y="8206"/>
                        <a:pt x="417864" y="10992"/>
                        <a:pt x="414458" y="5418"/>
                      </a:cubicBezTo>
                      <a:cubicBezTo>
                        <a:pt x="411052" y="0"/>
                        <a:pt x="385507" y="5264"/>
                        <a:pt x="384887" y="0"/>
                      </a:cubicBezTo>
                      <a:cubicBezTo>
                        <a:pt x="380862" y="5883"/>
                        <a:pt x="376527" y="12386"/>
                        <a:pt x="374204" y="15018"/>
                      </a:cubicBezTo>
                      <a:cubicBezTo>
                        <a:pt x="369560" y="20591"/>
                        <a:pt x="356710" y="16876"/>
                        <a:pt x="354852" y="26010"/>
                      </a:cubicBezTo>
                      <a:cubicBezTo>
                        <a:pt x="352994" y="35144"/>
                        <a:pt x="337357" y="44434"/>
                        <a:pt x="329926" y="44434"/>
                      </a:cubicBezTo>
                      <a:cubicBezTo>
                        <a:pt x="322494" y="44434"/>
                        <a:pt x="317075" y="57284"/>
                        <a:pt x="317075" y="65644"/>
                      </a:cubicBezTo>
                      <a:cubicBezTo>
                        <a:pt x="317075" y="74005"/>
                        <a:pt x="302367" y="84997"/>
                        <a:pt x="290446" y="84997"/>
                      </a:cubicBezTo>
                      <a:cubicBezTo>
                        <a:pt x="278525" y="84997"/>
                        <a:pt x="282086" y="95060"/>
                        <a:pt x="278525" y="108065"/>
                      </a:cubicBezTo>
                      <a:cubicBezTo>
                        <a:pt x="274809" y="120916"/>
                        <a:pt x="269390" y="121845"/>
                        <a:pt x="249109" y="121845"/>
                      </a:cubicBezTo>
                      <a:cubicBezTo>
                        <a:pt x="228827" y="121845"/>
                        <a:pt x="227898" y="119987"/>
                        <a:pt x="212261" y="109923"/>
                      </a:cubicBezTo>
                      <a:cubicBezTo>
                        <a:pt x="196624" y="99860"/>
                        <a:pt x="191979" y="118129"/>
                        <a:pt x="191050" y="126489"/>
                      </a:cubicBezTo>
                      <a:cubicBezTo>
                        <a:pt x="190121" y="134695"/>
                        <a:pt x="168911" y="151261"/>
                        <a:pt x="162563" y="158692"/>
                      </a:cubicBezTo>
                      <a:cubicBezTo>
                        <a:pt x="156060" y="166124"/>
                        <a:pt x="140423" y="160550"/>
                        <a:pt x="131289" y="160550"/>
                      </a:cubicBezTo>
                      <a:cubicBezTo>
                        <a:pt x="122154" y="160550"/>
                        <a:pt x="125715" y="152190"/>
                        <a:pt x="125715" y="146771"/>
                      </a:cubicBezTo>
                      <a:cubicBezTo>
                        <a:pt x="125715" y="141198"/>
                        <a:pt x="130360" y="144913"/>
                        <a:pt x="132063" y="139340"/>
                      </a:cubicBezTo>
                      <a:cubicBezTo>
                        <a:pt x="133921" y="133766"/>
                        <a:pt x="125715" y="113639"/>
                        <a:pt x="122000" y="104350"/>
                      </a:cubicBezTo>
                      <a:cubicBezTo>
                        <a:pt x="120451" y="100324"/>
                        <a:pt x="113949" y="97073"/>
                        <a:pt x="107292" y="94596"/>
                      </a:cubicBezTo>
                      <a:cubicBezTo>
                        <a:pt x="107292" y="146771"/>
                        <a:pt x="107292" y="202971"/>
                        <a:pt x="107292" y="208235"/>
                      </a:cubicBezTo>
                      <a:cubicBezTo>
                        <a:pt x="107292" y="218299"/>
                        <a:pt x="90725" y="222943"/>
                        <a:pt x="87010" y="228517"/>
                      </a:cubicBezTo>
                      <a:cubicBezTo>
                        <a:pt x="83294" y="234091"/>
                        <a:pt x="60226" y="229446"/>
                        <a:pt x="47375" y="229446"/>
                      </a:cubicBezTo>
                      <a:cubicBezTo>
                        <a:pt x="34525" y="229446"/>
                        <a:pt x="37312" y="216596"/>
                        <a:pt x="30809" y="207306"/>
                      </a:cubicBezTo>
                      <a:cubicBezTo>
                        <a:pt x="24307" y="198172"/>
                        <a:pt x="13314" y="210093"/>
                        <a:pt x="13314" y="216441"/>
                      </a:cubicBezTo>
                      <a:cubicBezTo>
                        <a:pt x="13314" y="221240"/>
                        <a:pt x="7586" y="220466"/>
                        <a:pt x="0" y="219692"/>
                      </a:cubicBezTo>
                      <a:cubicBezTo>
                        <a:pt x="10063" y="235639"/>
                        <a:pt x="18888" y="254217"/>
                        <a:pt x="23533" y="269390"/>
                      </a:cubicBezTo>
                      <a:cubicBezTo>
                        <a:pt x="30809" y="293852"/>
                        <a:pt x="48769" y="316766"/>
                        <a:pt x="53413" y="331009"/>
                      </a:cubicBezTo>
                      <a:cubicBezTo>
                        <a:pt x="58058" y="345253"/>
                        <a:pt x="63012" y="358568"/>
                        <a:pt x="53413" y="359961"/>
                      </a:cubicBezTo>
                      <a:cubicBezTo>
                        <a:pt x="43814" y="361354"/>
                        <a:pt x="43814" y="369714"/>
                        <a:pt x="53878" y="385351"/>
                      </a:cubicBezTo>
                      <a:cubicBezTo>
                        <a:pt x="64096" y="400989"/>
                        <a:pt x="55271" y="410278"/>
                        <a:pt x="64096" y="411981"/>
                      </a:cubicBezTo>
                      <a:cubicBezTo>
                        <a:pt x="72766" y="413839"/>
                        <a:pt x="70134" y="419258"/>
                        <a:pt x="76947" y="419877"/>
                      </a:cubicBezTo>
                      <a:cubicBezTo>
                        <a:pt x="83913" y="420341"/>
                        <a:pt x="88868" y="427154"/>
                        <a:pt x="93512" y="433191"/>
                      </a:cubicBezTo>
                      <a:cubicBezTo>
                        <a:pt x="98157" y="439230"/>
                        <a:pt x="108685" y="439230"/>
                        <a:pt x="113794" y="431798"/>
                      </a:cubicBezTo>
                      <a:cubicBezTo>
                        <a:pt x="118903" y="424367"/>
                        <a:pt x="134540" y="422199"/>
                        <a:pt x="150641" y="422199"/>
                      </a:cubicBezTo>
                      <a:cubicBezTo>
                        <a:pt x="166743" y="422199"/>
                        <a:pt x="163492" y="415232"/>
                        <a:pt x="179129" y="410743"/>
                      </a:cubicBezTo>
                      <a:cubicBezTo>
                        <a:pt x="194766" y="406098"/>
                        <a:pt x="213654" y="405633"/>
                        <a:pt x="226969" y="410278"/>
                      </a:cubicBezTo>
                      <a:cubicBezTo>
                        <a:pt x="240284" y="414923"/>
                        <a:pt x="250502" y="410743"/>
                        <a:pt x="256850" y="406562"/>
                      </a:cubicBezTo>
                      <a:cubicBezTo>
                        <a:pt x="263352" y="402382"/>
                        <a:pt x="275738" y="413065"/>
                        <a:pt x="276667" y="402382"/>
                      </a:cubicBezTo>
                      <a:cubicBezTo>
                        <a:pt x="277596" y="391854"/>
                        <a:pt x="290446" y="393557"/>
                        <a:pt x="302367" y="393557"/>
                      </a:cubicBezTo>
                      <a:cubicBezTo>
                        <a:pt x="314288" y="393557"/>
                        <a:pt x="343240" y="374669"/>
                        <a:pt x="366309" y="352994"/>
                      </a:cubicBezTo>
                      <a:cubicBezTo>
                        <a:pt x="389377" y="331319"/>
                        <a:pt x="427463" y="283943"/>
                        <a:pt x="440468" y="262423"/>
                      </a:cubicBezTo>
                      <a:cubicBezTo>
                        <a:pt x="453319" y="240748"/>
                        <a:pt x="474529" y="222324"/>
                        <a:pt x="485057" y="212725"/>
                      </a:cubicBezTo>
                      <a:cubicBezTo>
                        <a:pt x="492953" y="205449"/>
                        <a:pt x="497598" y="180057"/>
                        <a:pt x="499765" y="161479"/>
                      </a:cubicBezTo>
                      <a:cubicBezTo>
                        <a:pt x="488928" y="161789"/>
                        <a:pt x="476542" y="163646"/>
                        <a:pt x="476542" y="163646"/>
                      </a:cubicBezTo>
                      <a:close/>
                      <a:moveTo>
                        <a:pt x="380707" y="266603"/>
                      </a:moveTo>
                      <a:cubicBezTo>
                        <a:pt x="380707" y="274035"/>
                        <a:pt x="364141" y="264745"/>
                        <a:pt x="360426" y="272177"/>
                      </a:cubicBezTo>
                      <a:cubicBezTo>
                        <a:pt x="356710" y="279608"/>
                        <a:pt x="352994" y="288743"/>
                        <a:pt x="352994" y="288743"/>
                      </a:cubicBezTo>
                      <a:lnTo>
                        <a:pt x="340144" y="286885"/>
                      </a:lnTo>
                      <a:lnTo>
                        <a:pt x="321720" y="261030"/>
                      </a:lnTo>
                      <a:cubicBezTo>
                        <a:pt x="321720" y="261030"/>
                        <a:pt x="336428" y="240748"/>
                        <a:pt x="340144" y="233471"/>
                      </a:cubicBezTo>
                      <a:cubicBezTo>
                        <a:pt x="343860" y="226195"/>
                        <a:pt x="367702" y="213190"/>
                        <a:pt x="371418" y="220621"/>
                      </a:cubicBezTo>
                      <a:cubicBezTo>
                        <a:pt x="375133" y="228052"/>
                        <a:pt x="391699" y="237187"/>
                        <a:pt x="391699" y="244463"/>
                      </a:cubicBezTo>
                      <a:cubicBezTo>
                        <a:pt x="391699" y="251895"/>
                        <a:pt x="380707" y="259172"/>
                        <a:pt x="380707" y="26660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2" name="Freeform: Shape 4391">
                  <a:extLst>
                    <a:ext uri="{FF2B5EF4-FFF2-40B4-BE49-F238E27FC236}">
                      <a16:creationId xmlns:a16="http://schemas.microsoft.com/office/drawing/2014/main" id="{DC789ED6-1176-08B2-BCFE-6BAB0EC400E3}"/>
                    </a:ext>
                  </a:extLst>
                </p:cNvPr>
                <p:cNvSpPr/>
                <p:nvPr/>
              </p:nvSpPr>
              <p:spPr>
                <a:xfrm>
                  <a:off x="6114733" y="4422492"/>
                  <a:ext cx="364296" cy="383136"/>
                </a:xfrm>
                <a:custGeom>
                  <a:avLst/>
                  <a:gdLst>
                    <a:gd name="connsiteX0" fmla="*/ 20901 w 364296"/>
                    <a:gd name="connsiteY0" fmla="*/ 354852 h 383136"/>
                    <a:gd name="connsiteX1" fmla="*/ 34835 w 364296"/>
                    <a:gd name="connsiteY1" fmla="*/ 361045 h 383136"/>
                    <a:gd name="connsiteX2" fmla="*/ 64406 w 364296"/>
                    <a:gd name="connsiteY2" fmla="*/ 362593 h 383136"/>
                    <a:gd name="connsiteX3" fmla="*/ 92429 w 364296"/>
                    <a:gd name="connsiteY3" fmla="*/ 370334 h 383136"/>
                    <a:gd name="connsiteX4" fmla="*/ 199875 w 364296"/>
                    <a:gd name="connsiteY4" fmla="*/ 370334 h 383136"/>
                    <a:gd name="connsiteX5" fmla="*/ 210713 w 364296"/>
                    <a:gd name="connsiteY5" fmla="*/ 381172 h 383136"/>
                    <a:gd name="connsiteX6" fmla="*/ 279144 w 364296"/>
                    <a:gd name="connsiteY6" fmla="*/ 381172 h 383136"/>
                    <a:gd name="connsiteX7" fmla="*/ 327448 w 364296"/>
                    <a:gd name="connsiteY7" fmla="*/ 378075 h 383136"/>
                    <a:gd name="connsiteX8" fmla="*/ 335964 w 364296"/>
                    <a:gd name="connsiteY8" fmla="*/ 376062 h 383136"/>
                    <a:gd name="connsiteX9" fmla="*/ 300510 w 364296"/>
                    <a:gd name="connsiteY9" fmla="*/ 327603 h 383136"/>
                    <a:gd name="connsiteX10" fmla="*/ 303761 w 364296"/>
                    <a:gd name="connsiteY10" fmla="*/ 224028 h 383136"/>
                    <a:gd name="connsiteX11" fmla="*/ 349898 w 364296"/>
                    <a:gd name="connsiteY11" fmla="*/ 225575 h 383136"/>
                    <a:gd name="connsiteX12" fmla="*/ 357794 w 364296"/>
                    <a:gd name="connsiteY12" fmla="*/ 217525 h 383136"/>
                    <a:gd name="connsiteX13" fmla="*/ 364296 w 364296"/>
                    <a:gd name="connsiteY13" fmla="*/ 155751 h 383136"/>
                    <a:gd name="connsiteX14" fmla="*/ 355936 w 364296"/>
                    <a:gd name="connsiteY14" fmla="*/ 155441 h 383136"/>
                    <a:gd name="connsiteX15" fmla="*/ 328378 w 364296"/>
                    <a:gd name="connsiteY15" fmla="*/ 158228 h 383136"/>
                    <a:gd name="connsiteX16" fmla="*/ 311812 w 364296"/>
                    <a:gd name="connsiteY16" fmla="*/ 166588 h 383136"/>
                    <a:gd name="connsiteX17" fmla="*/ 311812 w 364296"/>
                    <a:gd name="connsiteY17" fmla="*/ 141662 h 383136"/>
                    <a:gd name="connsiteX18" fmla="*/ 296639 w 364296"/>
                    <a:gd name="connsiteY18" fmla="*/ 116736 h 383136"/>
                    <a:gd name="connsiteX19" fmla="*/ 300819 w 364296"/>
                    <a:gd name="connsiteY19" fmla="*/ 72611 h 383136"/>
                    <a:gd name="connsiteX20" fmla="*/ 295246 w 364296"/>
                    <a:gd name="connsiteY20" fmla="*/ 47840 h 383136"/>
                    <a:gd name="connsiteX21" fmla="*/ 274500 w 364296"/>
                    <a:gd name="connsiteY21" fmla="*/ 43660 h 383136"/>
                    <a:gd name="connsiteX22" fmla="*/ 259327 w 364296"/>
                    <a:gd name="connsiteY22" fmla="*/ 36693 h 383136"/>
                    <a:gd name="connsiteX23" fmla="*/ 234401 w 364296"/>
                    <a:gd name="connsiteY23" fmla="*/ 36693 h 383136"/>
                    <a:gd name="connsiteX24" fmla="*/ 222015 w 364296"/>
                    <a:gd name="connsiteY24" fmla="*/ 64251 h 383136"/>
                    <a:gd name="connsiteX25" fmla="*/ 186096 w 364296"/>
                    <a:gd name="connsiteY25" fmla="*/ 69825 h 383136"/>
                    <a:gd name="connsiteX26" fmla="*/ 159931 w 364296"/>
                    <a:gd name="connsiteY26" fmla="*/ 50472 h 383136"/>
                    <a:gd name="connsiteX27" fmla="*/ 147545 w 364296"/>
                    <a:gd name="connsiteY27" fmla="*/ 26939 h 383136"/>
                    <a:gd name="connsiteX28" fmla="*/ 141972 w 364296"/>
                    <a:gd name="connsiteY28" fmla="*/ 619 h 383136"/>
                    <a:gd name="connsiteX29" fmla="*/ 41183 w 364296"/>
                    <a:gd name="connsiteY29" fmla="*/ 619 h 383136"/>
                    <a:gd name="connsiteX30" fmla="*/ 23533 w 364296"/>
                    <a:gd name="connsiteY30" fmla="*/ 10218 h 383136"/>
                    <a:gd name="connsiteX31" fmla="*/ 50782 w 364296"/>
                    <a:gd name="connsiteY31" fmla="*/ 75243 h 383136"/>
                    <a:gd name="connsiteX32" fmla="*/ 45673 w 364296"/>
                    <a:gd name="connsiteY32" fmla="*/ 107911 h 383136"/>
                    <a:gd name="connsiteX33" fmla="*/ 65025 w 364296"/>
                    <a:gd name="connsiteY33" fmla="*/ 173246 h 383136"/>
                    <a:gd name="connsiteX34" fmla="*/ 42886 w 364296"/>
                    <a:gd name="connsiteY34" fmla="*/ 218299 h 383136"/>
                    <a:gd name="connsiteX35" fmla="*/ 20282 w 364296"/>
                    <a:gd name="connsiteY35" fmla="*/ 278060 h 383136"/>
                    <a:gd name="connsiteX36" fmla="*/ 4180 w 364296"/>
                    <a:gd name="connsiteY36" fmla="*/ 321720 h 383136"/>
                    <a:gd name="connsiteX37" fmla="*/ 0 w 364296"/>
                    <a:gd name="connsiteY37" fmla="*/ 363522 h 383136"/>
                    <a:gd name="connsiteX38" fmla="*/ 0 w 364296"/>
                    <a:gd name="connsiteY38" fmla="*/ 364761 h 383136"/>
                    <a:gd name="connsiteX39" fmla="*/ 9754 w 364296"/>
                    <a:gd name="connsiteY39" fmla="*/ 362283 h 383136"/>
                    <a:gd name="connsiteX40" fmla="*/ 20901 w 364296"/>
                    <a:gd name="connsiteY40" fmla="*/ 354852 h 38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6" h="383136">
                      <a:moveTo>
                        <a:pt x="20901" y="354852"/>
                      </a:moveTo>
                      <a:cubicBezTo>
                        <a:pt x="28642" y="354852"/>
                        <a:pt x="23998" y="365689"/>
                        <a:pt x="34835" y="361045"/>
                      </a:cubicBezTo>
                      <a:cubicBezTo>
                        <a:pt x="45673" y="356400"/>
                        <a:pt x="55117" y="356400"/>
                        <a:pt x="64406" y="362593"/>
                      </a:cubicBezTo>
                      <a:cubicBezTo>
                        <a:pt x="73695" y="368786"/>
                        <a:pt x="81591" y="370334"/>
                        <a:pt x="92429" y="370334"/>
                      </a:cubicBezTo>
                      <a:cubicBezTo>
                        <a:pt x="103266" y="370334"/>
                        <a:pt x="199875" y="370334"/>
                        <a:pt x="199875" y="370334"/>
                      </a:cubicBezTo>
                      <a:lnTo>
                        <a:pt x="210713" y="381172"/>
                      </a:lnTo>
                      <a:cubicBezTo>
                        <a:pt x="210713" y="381172"/>
                        <a:pt x="269855" y="376527"/>
                        <a:pt x="279144" y="381172"/>
                      </a:cubicBezTo>
                      <a:cubicBezTo>
                        <a:pt x="288433" y="385816"/>
                        <a:pt x="318005" y="381172"/>
                        <a:pt x="327448" y="378075"/>
                      </a:cubicBezTo>
                      <a:cubicBezTo>
                        <a:pt x="328997" y="377456"/>
                        <a:pt x="332093" y="376837"/>
                        <a:pt x="335964" y="376062"/>
                      </a:cubicBezTo>
                      <a:lnTo>
                        <a:pt x="300510" y="327603"/>
                      </a:lnTo>
                      <a:lnTo>
                        <a:pt x="303761" y="224028"/>
                      </a:lnTo>
                      <a:lnTo>
                        <a:pt x="349898" y="225575"/>
                      </a:lnTo>
                      <a:lnTo>
                        <a:pt x="357794" y="217525"/>
                      </a:lnTo>
                      <a:lnTo>
                        <a:pt x="364296" y="155751"/>
                      </a:lnTo>
                      <a:cubicBezTo>
                        <a:pt x="361819" y="154512"/>
                        <a:pt x="359032" y="154048"/>
                        <a:pt x="355936" y="155441"/>
                      </a:cubicBezTo>
                      <a:cubicBezTo>
                        <a:pt x="346337" y="159621"/>
                        <a:pt x="337977" y="158228"/>
                        <a:pt x="328378" y="158228"/>
                      </a:cubicBezTo>
                      <a:cubicBezTo>
                        <a:pt x="318778" y="158228"/>
                        <a:pt x="317385" y="167982"/>
                        <a:pt x="311812" y="166588"/>
                      </a:cubicBezTo>
                      <a:cubicBezTo>
                        <a:pt x="306238" y="165195"/>
                        <a:pt x="310418" y="148629"/>
                        <a:pt x="311812" y="141662"/>
                      </a:cubicBezTo>
                      <a:cubicBezTo>
                        <a:pt x="313205" y="134695"/>
                        <a:pt x="303606" y="122309"/>
                        <a:pt x="296639" y="116736"/>
                      </a:cubicBezTo>
                      <a:cubicBezTo>
                        <a:pt x="289672" y="111162"/>
                        <a:pt x="304845" y="76637"/>
                        <a:pt x="300819" y="72611"/>
                      </a:cubicBezTo>
                      <a:cubicBezTo>
                        <a:pt x="296639" y="68431"/>
                        <a:pt x="295246" y="57439"/>
                        <a:pt x="295246" y="47840"/>
                      </a:cubicBezTo>
                      <a:cubicBezTo>
                        <a:pt x="295246" y="38086"/>
                        <a:pt x="288278" y="43660"/>
                        <a:pt x="274500" y="43660"/>
                      </a:cubicBezTo>
                      <a:cubicBezTo>
                        <a:pt x="260720" y="43660"/>
                        <a:pt x="259327" y="36693"/>
                        <a:pt x="259327" y="36693"/>
                      </a:cubicBezTo>
                      <a:cubicBezTo>
                        <a:pt x="259327" y="36693"/>
                        <a:pt x="242761" y="32513"/>
                        <a:pt x="234401" y="36693"/>
                      </a:cubicBezTo>
                      <a:cubicBezTo>
                        <a:pt x="226040" y="40873"/>
                        <a:pt x="227434" y="65645"/>
                        <a:pt x="222015" y="64251"/>
                      </a:cubicBezTo>
                      <a:cubicBezTo>
                        <a:pt x="216441" y="62858"/>
                        <a:pt x="199875" y="65645"/>
                        <a:pt x="186096" y="69825"/>
                      </a:cubicBezTo>
                      <a:cubicBezTo>
                        <a:pt x="172317" y="74005"/>
                        <a:pt x="166744" y="67038"/>
                        <a:pt x="159931" y="50472"/>
                      </a:cubicBezTo>
                      <a:cubicBezTo>
                        <a:pt x="152964" y="33906"/>
                        <a:pt x="144759" y="39480"/>
                        <a:pt x="147545" y="26939"/>
                      </a:cubicBezTo>
                      <a:cubicBezTo>
                        <a:pt x="150332" y="14553"/>
                        <a:pt x="141972" y="619"/>
                        <a:pt x="141972" y="619"/>
                      </a:cubicBezTo>
                      <a:cubicBezTo>
                        <a:pt x="141972" y="619"/>
                        <a:pt x="50937" y="-774"/>
                        <a:pt x="41183" y="619"/>
                      </a:cubicBezTo>
                      <a:cubicBezTo>
                        <a:pt x="37312" y="1239"/>
                        <a:pt x="30345" y="5419"/>
                        <a:pt x="23533" y="10218"/>
                      </a:cubicBezTo>
                      <a:cubicBezTo>
                        <a:pt x="29107" y="31429"/>
                        <a:pt x="46757" y="66883"/>
                        <a:pt x="50782" y="75243"/>
                      </a:cubicBezTo>
                      <a:cubicBezTo>
                        <a:pt x="54962" y="84068"/>
                        <a:pt x="45673" y="91809"/>
                        <a:pt x="45673" y="107911"/>
                      </a:cubicBezTo>
                      <a:cubicBezTo>
                        <a:pt x="45673" y="124012"/>
                        <a:pt x="63168" y="153429"/>
                        <a:pt x="65025" y="173246"/>
                      </a:cubicBezTo>
                      <a:cubicBezTo>
                        <a:pt x="66883" y="193063"/>
                        <a:pt x="54033" y="205449"/>
                        <a:pt x="42886" y="218299"/>
                      </a:cubicBezTo>
                      <a:cubicBezTo>
                        <a:pt x="31893" y="231149"/>
                        <a:pt x="20282" y="260101"/>
                        <a:pt x="20282" y="278060"/>
                      </a:cubicBezTo>
                      <a:cubicBezTo>
                        <a:pt x="20282" y="296020"/>
                        <a:pt x="3716" y="313515"/>
                        <a:pt x="4180" y="321720"/>
                      </a:cubicBezTo>
                      <a:cubicBezTo>
                        <a:pt x="4645" y="330080"/>
                        <a:pt x="1858" y="354387"/>
                        <a:pt x="0" y="363522"/>
                      </a:cubicBezTo>
                      <a:cubicBezTo>
                        <a:pt x="0" y="363832"/>
                        <a:pt x="0" y="364296"/>
                        <a:pt x="0" y="364761"/>
                      </a:cubicBezTo>
                      <a:lnTo>
                        <a:pt x="9754" y="362283"/>
                      </a:lnTo>
                      <a:cubicBezTo>
                        <a:pt x="10063" y="362593"/>
                        <a:pt x="13160" y="354852"/>
                        <a:pt x="20901" y="35485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3" name="Freeform: Shape 4392">
                  <a:extLst>
                    <a:ext uri="{FF2B5EF4-FFF2-40B4-BE49-F238E27FC236}">
                      <a16:creationId xmlns:a16="http://schemas.microsoft.com/office/drawing/2014/main" id="{EA2A44F1-37FC-2DFA-C8B0-A9342883BDCB}"/>
                    </a:ext>
                  </a:extLst>
                </p:cNvPr>
                <p:cNvSpPr/>
                <p:nvPr/>
              </p:nvSpPr>
              <p:spPr>
                <a:xfrm>
                  <a:off x="6415397" y="4495103"/>
                  <a:ext cx="358412" cy="312940"/>
                </a:xfrm>
                <a:custGeom>
                  <a:avLst/>
                  <a:gdLst>
                    <a:gd name="connsiteX0" fmla="*/ 275583 w 358412"/>
                    <a:gd name="connsiteY0" fmla="*/ 12850 h 312940"/>
                    <a:gd name="connsiteX1" fmla="*/ 253134 w 358412"/>
                    <a:gd name="connsiteY1" fmla="*/ 0 h 312940"/>
                    <a:gd name="connsiteX2" fmla="*/ 215667 w 358412"/>
                    <a:gd name="connsiteY2" fmla="*/ 5574 h 312940"/>
                    <a:gd name="connsiteX3" fmla="*/ 207306 w 358412"/>
                    <a:gd name="connsiteY3" fmla="*/ 26320 h 312940"/>
                    <a:gd name="connsiteX4" fmla="*/ 203126 w 358412"/>
                    <a:gd name="connsiteY4" fmla="*/ 42886 h 312940"/>
                    <a:gd name="connsiteX5" fmla="*/ 201733 w 358412"/>
                    <a:gd name="connsiteY5" fmla="*/ 77411 h 312940"/>
                    <a:gd name="connsiteX6" fmla="*/ 194766 w 358412"/>
                    <a:gd name="connsiteY6" fmla="*/ 106363 h 312940"/>
                    <a:gd name="connsiteX7" fmla="*/ 215512 w 358412"/>
                    <a:gd name="connsiteY7" fmla="*/ 131289 h 312940"/>
                    <a:gd name="connsiteX8" fmla="*/ 236259 w 358412"/>
                    <a:gd name="connsiteY8" fmla="*/ 124322 h 312940"/>
                    <a:gd name="connsiteX9" fmla="*/ 240439 w 358412"/>
                    <a:gd name="connsiteY9" fmla="*/ 146462 h 312940"/>
                    <a:gd name="connsiteX10" fmla="*/ 234865 w 358412"/>
                    <a:gd name="connsiteY10" fmla="*/ 160241 h 312940"/>
                    <a:gd name="connsiteX11" fmla="*/ 212725 w 358412"/>
                    <a:gd name="connsiteY11" fmla="*/ 160241 h 312940"/>
                    <a:gd name="connsiteX12" fmla="*/ 200340 w 358412"/>
                    <a:gd name="connsiteY12" fmla="*/ 134076 h 312940"/>
                    <a:gd name="connsiteX13" fmla="*/ 176806 w 358412"/>
                    <a:gd name="connsiteY13" fmla="*/ 128502 h 312940"/>
                    <a:gd name="connsiteX14" fmla="*/ 160241 w 358412"/>
                    <a:gd name="connsiteY14" fmla="*/ 110543 h 312940"/>
                    <a:gd name="connsiteX15" fmla="*/ 149248 w 358412"/>
                    <a:gd name="connsiteY15" fmla="*/ 116116 h 312940"/>
                    <a:gd name="connsiteX16" fmla="*/ 135469 w 358412"/>
                    <a:gd name="connsiteY16" fmla="*/ 120297 h 312940"/>
                    <a:gd name="connsiteX17" fmla="*/ 109304 w 358412"/>
                    <a:gd name="connsiteY17" fmla="*/ 111936 h 312940"/>
                    <a:gd name="connsiteX18" fmla="*/ 99550 w 358412"/>
                    <a:gd name="connsiteY18" fmla="*/ 96764 h 312940"/>
                    <a:gd name="connsiteX19" fmla="*/ 80198 w 358412"/>
                    <a:gd name="connsiteY19" fmla="*/ 98157 h 312940"/>
                    <a:gd name="connsiteX20" fmla="*/ 71992 w 358412"/>
                    <a:gd name="connsiteY20" fmla="*/ 91190 h 312940"/>
                    <a:gd name="connsiteX21" fmla="*/ 63787 w 358412"/>
                    <a:gd name="connsiteY21" fmla="*/ 83294 h 312940"/>
                    <a:gd name="connsiteX22" fmla="*/ 57284 w 358412"/>
                    <a:gd name="connsiteY22" fmla="*/ 145068 h 312940"/>
                    <a:gd name="connsiteX23" fmla="*/ 49388 w 358412"/>
                    <a:gd name="connsiteY23" fmla="*/ 153119 h 312940"/>
                    <a:gd name="connsiteX24" fmla="*/ 3251 w 358412"/>
                    <a:gd name="connsiteY24" fmla="*/ 151571 h 312940"/>
                    <a:gd name="connsiteX25" fmla="*/ 0 w 358412"/>
                    <a:gd name="connsiteY25" fmla="*/ 255146 h 312940"/>
                    <a:gd name="connsiteX26" fmla="*/ 35454 w 358412"/>
                    <a:gd name="connsiteY26" fmla="*/ 303606 h 312940"/>
                    <a:gd name="connsiteX27" fmla="*/ 92274 w 358412"/>
                    <a:gd name="connsiteY27" fmla="*/ 300974 h 312940"/>
                    <a:gd name="connsiteX28" fmla="*/ 94751 w 358412"/>
                    <a:gd name="connsiteY28" fmla="*/ 308096 h 312940"/>
                    <a:gd name="connsiteX29" fmla="*/ 110698 w 358412"/>
                    <a:gd name="connsiteY29" fmla="*/ 305619 h 312940"/>
                    <a:gd name="connsiteX30" fmla="*/ 150332 w 358412"/>
                    <a:gd name="connsiteY30" fmla="*/ 312121 h 312940"/>
                    <a:gd name="connsiteX31" fmla="*/ 182535 w 358412"/>
                    <a:gd name="connsiteY31" fmla="*/ 277131 h 312940"/>
                    <a:gd name="connsiteX32" fmla="*/ 211022 w 358412"/>
                    <a:gd name="connsiteY32" fmla="*/ 254991 h 312940"/>
                    <a:gd name="connsiteX33" fmla="*/ 228517 w 358412"/>
                    <a:gd name="connsiteY33" fmla="*/ 239355 h 312940"/>
                    <a:gd name="connsiteX34" fmla="*/ 255146 w 358412"/>
                    <a:gd name="connsiteY34" fmla="*/ 238426 h 312940"/>
                    <a:gd name="connsiteX35" fmla="*/ 257005 w 358412"/>
                    <a:gd name="connsiteY35" fmla="*/ 238426 h 312940"/>
                    <a:gd name="connsiteX36" fmla="*/ 250657 w 358412"/>
                    <a:gd name="connsiteY36" fmla="*/ 215357 h 312940"/>
                    <a:gd name="connsiteX37" fmla="*/ 336893 w 358412"/>
                    <a:gd name="connsiteY37" fmla="*/ 184083 h 312940"/>
                    <a:gd name="connsiteX38" fmla="*/ 331319 w 358412"/>
                    <a:gd name="connsiteY38" fmla="*/ 170459 h 312940"/>
                    <a:gd name="connsiteX39" fmla="*/ 336118 w 358412"/>
                    <a:gd name="connsiteY39" fmla="*/ 140269 h 312940"/>
                    <a:gd name="connsiteX40" fmla="*/ 348814 w 358412"/>
                    <a:gd name="connsiteY40" fmla="*/ 132218 h 312940"/>
                    <a:gd name="connsiteX41" fmla="*/ 347266 w 358412"/>
                    <a:gd name="connsiteY41" fmla="*/ 81282 h 312940"/>
                    <a:gd name="connsiteX42" fmla="*/ 358413 w 358412"/>
                    <a:gd name="connsiteY42" fmla="*/ 74934 h 312940"/>
                    <a:gd name="connsiteX43" fmla="*/ 344014 w 358412"/>
                    <a:gd name="connsiteY43" fmla="*/ 41492 h 312940"/>
                    <a:gd name="connsiteX44" fmla="*/ 304225 w 358412"/>
                    <a:gd name="connsiteY44" fmla="*/ 23997 h 312940"/>
                    <a:gd name="connsiteX45" fmla="*/ 275583 w 358412"/>
                    <a:gd name="connsiteY45" fmla="*/ 12850 h 31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8412" h="312940">
                      <a:moveTo>
                        <a:pt x="275583" y="12850"/>
                      </a:moveTo>
                      <a:cubicBezTo>
                        <a:pt x="271403" y="12850"/>
                        <a:pt x="261494" y="6348"/>
                        <a:pt x="253134" y="0"/>
                      </a:cubicBezTo>
                      <a:cubicBezTo>
                        <a:pt x="247096" y="6657"/>
                        <a:pt x="226040" y="5574"/>
                        <a:pt x="215667" y="5574"/>
                      </a:cubicBezTo>
                      <a:cubicBezTo>
                        <a:pt x="204675" y="5574"/>
                        <a:pt x="214274" y="20746"/>
                        <a:pt x="207306" y="26320"/>
                      </a:cubicBezTo>
                      <a:cubicBezTo>
                        <a:pt x="200340" y="31893"/>
                        <a:pt x="197708" y="40099"/>
                        <a:pt x="203126" y="42886"/>
                      </a:cubicBezTo>
                      <a:cubicBezTo>
                        <a:pt x="208700" y="45672"/>
                        <a:pt x="201733" y="69051"/>
                        <a:pt x="201733" y="77411"/>
                      </a:cubicBezTo>
                      <a:cubicBezTo>
                        <a:pt x="201733" y="85771"/>
                        <a:pt x="190741" y="103576"/>
                        <a:pt x="194766" y="106363"/>
                      </a:cubicBezTo>
                      <a:cubicBezTo>
                        <a:pt x="198946" y="109149"/>
                        <a:pt x="205759" y="128502"/>
                        <a:pt x="215512" y="131289"/>
                      </a:cubicBezTo>
                      <a:cubicBezTo>
                        <a:pt x="225111" y="134076"/>
                        <a:pt x="232078" y="124322"/>
                        <a:pt x="236259" y="124322"/>
                      </a:cubicBezTo>
                      <a:cubicBezTo>
                        <a:pt x="240439" y="124322"/>
                        <a:pt x="240439" y="136708"/>
                        <a:pt x="240439" y="146462"/>
                      </a:cubicBezTo>
                      <a:cubicBezTo>
                        <a:pt x="240439" y="156061"/>
                        <a:pt x="234865" y="160241"/>
                        <a:pt x="234865" y="160241"/>
                      </a:cubicBezTo>
                      <a:cubicBezTo>
                        <a:pt x="234865" y="160241"/>
                        <a:pt x="219692" y="165814"/>
                        <a:pt x="212725" y="160241"/>
                      </a:cubicBezTo>
                      <a:cubicBezTo>
                        <a:pt x="205759" y="154667"/>
                        <a:pt x="200340" y="139494"/>
                        <a:pt x="200340" y="134076"/>
                      </a:cubicBezTo>
                      <a:cubicBezTo>
                        <a:pt x="200340" y="128502"/>
                        <a:pt x="183774" y="128502"/>
                        <a:pt x="176806" y="128502"/>
                      </a:cubicBezTo>
                      <a:cubicBezTo>
                        <a:pt x="169840" y="128502"/>
                        <a:pt x="163028" y="116116"/>
                        <a:pt x="160241" y="110543"/>
                      </a:cubicBezTo>
                      <a:cubicBezTo>
                        <a:pt x="157454" y="104969"/>
                        <a:pt x="149248" y="111936"/>
                        <a:pt x="149248" y="116116"/>
                      </a:cubicBezTo>
                      <a:cubicBezTo>
                        <a:pt x="149248" y="120297"/>
                        <a:pt x="142281" y="120297"/>
                        <a:pt x="135469" y="120297"/>
                      </a:cubicBezTo>
                      <a:cubicBezTo>
                        <a:pt x="128502" y="120297"/>
                        <a:pt x="114723" y="109304"/>
                        <a:pt x="109304" y="111936"/>
                      </a:cubicBezTo>
                      <a:cubicBezTo>
                        <a:pt x="103730" y="114723"/>
                        <a:pt x="98312" y="102337"/>
                        <a:pt x="99550" y="96764"/>
                      </a:cubicBezTo>
                      <a:cubicBezTo>
                        <a:pt x="100944" y="91190"/>
                        <a:pt x="85772" y="95370"/>
                        <a:pt x="80198" y="98157"/>
                      </a:cubicBezTo>
                      <a:cubicBezTo>
                        <a:pt x="74624" y="100944"/>
                        <a:pt x="71992" y="91190"/>
                        <a:pt x="71992" y="91190"/>
                      </a:cubicBezTo>
                      <a:cubicBezTo>
                        <a:pt x="71992" y="91190"/>
                        <a:pt x="68741" y="85616"/>
                        <a:pt x="63787" y="83294"/>
                      </a:cubicBezTo>
                      <a:lnTo>
                        <a:pt x="57284" y="145068"/>
                      </a:lnTo>
                      <a:lnTo>
                        <a:pt x="49388" y="153119"/>
                      </a:lnTo>
                      <a:lnTo>
                        <a:pt x="3251" y="151571"/>
                      </a:lnTo>
                      <a:lnTo>
                        <a:pt x="0" y="255146"/>
                      </a:lnTo>
                      <a:lnTo>
                        <a:pt x="35454" y="303606"/>
                      </a:lnTo>
                      <a:cubicBezTo>
                        <a:pt x="53878" y="299890"/>
                        <a:pt x="92274" y="294626"/>
                        <a:pt x="92274" y="300974"/>
                      </a:cubicBezTo>
                      <a:cubicBezTo>
                        <a:pt x="92274" y="302986"/>
                        <a:pt x="93203" y="305464"/>
                        <a:pt x="94751" y="308096"/>
                      </a:cubicBezTo>
                      <a:cubicBezTo>
                        <a:pt x="101254" y="306547"/>
                        <a:pt x="107292" y="305309"/>
                        <a:pt x="110698" y="305619"/>
                      </a:cubicBezTo>
                      <a:cubicBezTo>
                        <a:pt x="118129" y="306547"/>
                        <a:pt x="142900" y="315682"/>
                        <a:pt x="150332" y="312121"/>
                      </a:cubicBezTo>
                      <a:cubicBezTo>
                        <a:pt x="157609" y="308405"/>
                        <a:pt x="170614" y="280847"/>
                        <a:pt x="182535" y="277131"/>
                      </a:cubicBezTo>
                      <a:cubicBezTo>
                        <a:pt x="194456" y="273415"/>
                        <a:pt x="211022" y="260565"/>
                        <a:pt x="211022" y="254991"/>
                      </a:cubicBezTo>
                      <a:cubicBezTo>
                        <a:pt x="211022" y="249418"/>
                        <a:pt x="211022" y="243999"/>
                        <a:pt x="228517" y="239355"/>
                      </a:cubicBezTo>
                      <a:lnTo>
                        <a:pt x="255146" y="238426"/>
                      </a:lnTo>
                      <a:lnTo>
                        <a:pt x="257005" y="238426"/>
                      </a:lnTo>
                      <a:lnTo>
                        <a:pt x="250657" y="215357"/>
                      </a:lnTo>
                      <a:cubicBezTo>
                        <a:pt x="250657" y="215357"/>
                        <a:pt x="332248" y="184857"/>
                        <a:pt x="336893" y="184083"/>
                      </a:cubicBezTo>
                      <a:cubicBezTo>
                        <a:pt x="333332" y="176807"/>
                        <a:pt x="329616" y="171233"/>
                        <a:pt x="331319" y="170459"/>
                      </a:cubicBezTo>
                      <a:cubicBezTo>
                        <a:pt x="334570" y="168911"/>
                        <a:pt x="336118" y="146616"/>
                        <a:pt x="336118" y="140269"/>
                      </a:cubicBezTo>
                      <a:cubicBezTo>
                        <a:pt x="336118" y="133921"/>
                        <a:pt x="355316" y="138721"/>
                        <a:pt x="348814" y="132218"/>
                      </a:cubicBezTo>
                      <a:cubicBezTo>
                        <a:pt x="342466" y="125870"/>
                        <a:pt x="344014" y="89177"/>
                        <a:pt x="347266" y="81282"/>
                      </a:cubicBezTo>
                      <a:cubicBezTo>
                        <a:pt x="350517" y="73386"/>
                        <a:pt x="358413" y="81282"/>
                        <a:pt x="358413" y="74934"/>
                      </a:cubicBezTo>
                      <a:cubicBezTo>
                        <a:pt x="358413" y="68586"/>
                        <a:pt x="348814" y="47840"/>
                        <a:pt x="344014" y="41492"/>
                      </a:cubicBezTo>
                      <a:cubicBezTo>
                        <a:pt x="340608" y="36848"/>
                        <a:pt x="312121" y="25546"/>
                        <a:pt x="304225" y="23997"/>
                      </a:cubicBezTo>
                      <a:cubicBezTo>
                        <a:pt x="296175" y="22449"/>
                        <a:pt x="283479" y="12850"/>
                        <a:pt x="275583" y="1285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4" name="Freeform: Shape 4393">
                  <a:extLst>
                    <a:ext uri="{FF2B5EF4-FFF2-40B4-BE49-F238E27FC236}">
                      <a16:creationId xmlns:a16="http://schemas.microsoft.com/office/drawing/2014/main" id="{F3F1861F-C245-A625-429C-8FAED6D0F3BD}"/>
                    </a:ext>
                  </a:extLst>
                </p:cNvPr>
                <p:cNvSpPr/>
                <p:nvPr/>
              </p:nvSpPr>
              <p:spPr>
                <a:xfrm>
                  <a:off x="6628123" y="4271231"/>
                  <a:ext cx="59694" cy="50689"/>
                </a:xfrm>
                <a:custGeom>
                  <a:avLst/>
                  <a:gdLst>
                    <a:gd name="connsiteX0" fmla="*/ 49698 w 59694"/>
                    <a:gd name="connsiteY0" fmla="*/ 0 h 50689"/>
                    <a:gd name="connsiteX1" fmla="*/ 32513 w 59694"/>
                    <a:gd name="connsiteY1" fmla="*/ 5574 h 50689"/>
                    <a:gd name="connsiteX2" fmla="*/ 17031 w 59694"/>
                    <a:gd name="connsiteY2" fmla="*/ 8361 h 50689"/>
                    <a:gd name="connsiteX3" fmla="*/ 13160 w 59694"/>
                    <a:gd name="connsiteY3" fmla="*/ 11302 h 50689"/>
                    <a:gd name="connsiteX4" fmla="*/ 6967 w 59694"/>
                    <a:gd name="connsiteY4" fmla="*/ 31274 h 50689"/>
                    <a:gd name="connsiteX5" fmla="*/ 0 w 59694"/>
                    <a:gd name="connsiteY5" fmla="*/ 40254 h 50689"/>
                    <a:gd name="connsiteX6" fmla="*/ 6193 w 59694"/>
                    <a:gd name="connsiteY6" fmla="*/ 49233 h 50689"/>
                    <a:gd name="connsiteX7" fmla="*/ 16411 w 59694"/>
                    <a:gd name="connsiteY7" fmla="*/ 50162 h 50689"/>
                    <a:gd name="connsiteX8" fmla="*/ 32358 w 59694"/>
                    <a:gd name="connsiteY8" fmla="*/ 40564 h 50689"/>
                    <a:gd name="connsiteX9" fmla="*/ 59452 w 59694"/>
                    <a:gd name="connsiteY9" fmla="*/ 34216 h 50689"/>
                    <a:gd name="connsiteX10" fmla="*/ 54652 w 59694"/>
                    <a:gd name="connsiteY10" fmla="*/ 13470 h 50689"/>
                    <a:gd name="connsiteX11" fmla="*/ 49698 w 59694"/>
                    <a:gd name="connsiteY11" fmla="*/ 0 h 5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94" h="50689">
                      <a:moveTo>
                        <a:pt x="49698" y="0"/>
                      </a:moveTo>
                      <a:cubicBezTo>
                        <a:pt x="42886" y="1858"/>
                        <a:pt x="35454" y="4180"/>
                        <a:pt x="32513" y="5574"/>
                      </a:cubicBezTo>
                      <a:cubicBezTo>
                        <a:pt x="28023" y="7741"/>
                        <a:pt x="25855" y="9135"/>
                        <a:pt x="17031" y="8361"/>
                      </a:cubicBezTo>
                      <a:cubicBezTo>
                        <a:pt x="15947" y="9599"/>
                        <a:pt x="14708" y="10683"/>
                        <a:pt x="13160" y="11302"/>
                      </a:cubicBezTo>
                      <a:cubicBezTo>
                        <a:pt x="5574" y="14089"/>
                        <a:pt x="6967" y="31274"/>
                        <a:pt x="6967" y="31274"/>
                      </a:cubicBezTo>
                      <a:cubicBezTo>
                        <a:pt x="6967" y="31274"/>
                        <a:pt x="0" y="31894"/>
                        <a:pt x="0" y="40254"/>
                      </a:cubicBezTo>
                      <a:cubicBezTo>
                        <a:pt x="0" y="45827"/>
                        <a:pt x="3871" y="48305"/>
                        <a:pt x="6193" y="49233"/>
                      </a:cubicBezTo>
                      <a:cubicBezTo>
                        <a:pt x="10063" y="49388"/>
                        <a:pt x="13624" y="49698"/>
                        <a:pt x="16411" y="50162"/>
                      </a:cubicBezTo>
                      <a:cubicBezTo>
                        <a:pt x="33906" y="53414"/>
                        <a:pt x="32358" y="40564"/>
                        <a:pt x="32358" y="40564"/>
                      </a:cubicBezTo>
                      <a:cubicBezTo>
                        <a:pt x="32358" y="40564"/>
                        <a:pt x="57903" y="42112"/>
                        <a:pt x="59452" y="34216"/>
                      </a:cubicBezTo>
                      <a:cubicBezTo>
                        <a:pt x="61000" y="26320"/>
                        <a:pt x="54652" y="13470"/>
                        <a:pt x="54652" y="13470"/>
                      </a:cubicBezTo>
                      <a:lnTo>
                        <a:pt x="49698" y="0"/>
                      </a:lnTo>
                      <a:close/>
                    </a:path>
                  </a:pathLst>
                </a:custGeom>
                <a:solidFill>
                  <a:schemeClr val="bg2"/>
                </a:solidFill>
                <a:ln w="6350" cap="flat">
                  <a:solidFill>
                    <a:schemeClr val="bg1"/>
                  </a:solidFill>
                  <a:prstDash val="solid"/>
                  <a:miter/>
                </a:ln>
              </p:spPr>
              <p:txBody>
                <a:bodyPr rtlCol="0" anchor="ctr"/>
                <a:lstStyle/>
                <a:p>
                  <a:endParaRPr lang="en-US"/>
                </a:p>
              </p:txBody>
            </p:sp>
            <p:sp>
              <p:nvSpPr>
                <p:cNvPr id="4395" name="Freeform: Shape 4394">
                  <a:extLst>
                    <a:ext uri="{FF2B5EF4-FFF2-40B4-BE49-F238E27FC236}">
                      <a16:creationId xmlns:a16="http://schemas.microsoft.com/office/drawing/2014/main" id="{ABDC4904-8093-867F-F919-F071DFF68022}"/>
                    </a:ext>
                  </a:extLst>
                </p:cNvPr>
                <p:cNvSpPr/>
                <p:nvPr/>
              </p:nvSpPr>
              <p:spPr>
                <a:xfrm>
                  <a:off x="7003101" y="3857232"/>
                  <a:ext cx="321338" cy="429635"/>
                </a:xfrm>
                <a:custGeom>
                  <a:avLst/>
                  <a:gdLst>
                    <a:gd name="connsiteX0" fmla="*/ 75244 w 321338"/>
                    <a:gd name="connsiteY0" fmla="*/ 78035 h 429635"/>
                    <a:gd name="connsiteX1" fmla="*/ 95990 w 321338"/>
                    <a:gd name="connsiteY1" fmla="*/ 96614 h 429635"/>
                    <a:gd name="connsiteX2" fmla="*/ 158848 w 321338"/>
                    <a:gd name="connsiteY2" fmla="*/ 118753 h 429635"/>
                    <a:gd name="connsiteX3" fmla="*/ 201578 w 321338"/>
                    <a:gd name="connsiteY3" fmla="*/ 128352 h 429635"/>
                    <a:gd name="connsiteX4" fmla="*/ 212571 w 321338"/>
                    <a:gd name="connsiteY4" fmla="*/ 135319 h 429635"/>
                    <a:gd name="connsiteX5" fmla="*/ 129741 w 321338"/>
                    <a:gd name="connsiteY5" fmla="*/ 218149 h 429635"/>
                    <a:gd name="connsiteX6" fmla="*/ 95215 w 321338"/>
                    <a:gd name="connsiteY6" fmla="*/ 224342 h 429635"/>
                    <a:gd name="connsiteX7" fmla="*/ 54497 w 321338"/>
                    <a:gd name="connsiteY7" fmla="*/ 245707 h 429635"/>
                    <a:gd name="connsiteX8" fmla="*/ 29262 w 321338"/>
                    <a:gd name="connsiteY8" fmla="*/ 249578 h 429635"/>
                    <a:gd name="connsiteX9" fmla="*/ 14398 w 321338"/>
                    <a:gd name="connsiteY9" fmla="*/ 271408 h 429635"/>
                    <a:gd name="connsiteX10" fmla="*/ 0 w 321338"/>
                    <a:gd name="connsiteY10" fmla="*/ 293702 h 429635"/>
                    <a:gd name="connsiteX11" fmla="*/ 1548 w 321338"/>
                    <a:gd name="connsiteY11" fmla="*/ 405174 h 429635"/>
                    <a:gd name="connsiteX12" fmla="*/ 17031 w 321338"/>
                    <a:gd name="connsiteY12" fmla="*/ 429636 h 429635"/>
                    <a:gd name="connsiteX13" fmla="*/ 86081 w 321338"/>
                    <a:gd name="connsiteY13" fmla="*/ 356560 h 429635"/>
                    <a:gd name="connsiteX14" fmla="*/ 140424 w 321338"/>
                    <a:gd name="connsiteY14" fmla="*/ 315068 h 429635"/>
                    <a:gd name="connsiteX15" fmla="*/ 217835 w 321338"/>
                    <a:gd name="connsiteY15" fmla="*/ 239050 h 429635"/>
                    <a:gd name="connsiteX16" fmla="*/ 253753 w 321338"/>
                    <a:gd name="connsiteY16" fmla="*/ 181611 h 429635"/>
                    <a:gd name="connsiteX17" fmla="*/ 281776 w 321338"/>
                    <a:gd name="connsiteY17" fmla="*/ 133307 h 429635"/>
                    <a:gd name="connsiteX18" fmla="*/ 310728 w 321338"/>
                    <a:gd name="connsiteY18" fmla="*/ 71687 h 429635"/>
                    <a:gd name="connsiteX19" fmla="*/ 321256 w 321338"/>
                    <a:gd name="connsiteY19" fmla="*/ 17345 h 429635"/>
                    <a:gd name="connsiteX20" fmla="*/ 300974 w 321338"/>
                    <a:gd name="connsiteY20" fmla="*/ 6817 h 429635"/>
                    <a:gd name="connsiteX21" fmla="*/ 230995 w 321338"/>
                    <a:gd name="connsiteY21" fmla="*/ 25706 h 429635"/>
                    <a:gd name="connsiteX22" fmla="*/ 181296 w 321338"/>
                    <a:gd name="connsiteY22" fmla="*/ 37162 h 429635"/>
                    <a:gd name="connsiteX23" fmla="*/ 140733 w 321338"/>
                    <a:gd name="connsiteY23" fmla="*/ 44594 h 429635"/>
                    <a:gd name="connsiteX24" fmla="*/ 89178 w 321338"/>
                    <a:gd name="connsiteY24" fmla="*/ 40414 h 429635"/>
                    <a:gd name="connsiteX25" fmla="*/ 73231 w 321338"/>
                    <a:gd name="connsiteY25" fmla="*/ 22609 h 429635"/>
                    <a:gd name="connsiteX26" fmla="*/ 55581 w 321338"/>
                    <a:gd name="connsiteY26" fmla="*/ 49548 h 429635"/>
                    <a:gd name="connsiteX27" fmla="*/ 75244 w 321338"/>
                    <a:gd name="connsiteY27" fmla="*/ 78035 h 4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338" h="429635">
                      <a:moveTo>
                        <a:pt x="75244" y="78035"/>
                      </a:moveTo>
                      <a:cubicBezTo>
                        <a:pt x="80817" y="80822"/>
                        <a:pt x="89797" y="95220"/>
                        <a:pt x="95990" y="96614"/>
                      </a:cubicBezTo>
                      <a:cubicBezTo>
                        <a:pt x="102183" y="98007"/>
                        <a:pt x="136708" y="109774"/>
                        <a:pt x="158848" y="118753"/>
                      </a:cubicBezTo>
                      <a:cubicBezTo>
                        <a:pt x="180987" y="127733"/>
                        <a:pt x="194766" y="128352"/>
                        <a:pt x="201578" y="128352"/>
                      </a:cubicBezTo>
                      <a:cubicBezTo>
                        <a:pt x="208545" y="128352"/>
                        <a:pt x="218919" y="130365"/>
                        <a:pt x="212571" y="135319"/>
                      </a:cubicBezTo>
                      <a:cubicBezTo>
                        <a:pt x="206378" y="140119"/>
                        <a:pt x="138720" y="208550"/>
                        <a:pt x="129741" y="218149"/>
                      </a:cubicBezTo>
                      <a:cubicBezTo>
                        <a:pt x="120761" y="227748"/>
                        <a:pt x="115188" y="224342"/>
                        <a:pt x="95215" y="224342"/>
                      </a:cubicBezTo>
                      <a:cubicBezTo>
                        <a:pt x="75244" y="224342"/>
                        <a:pt x="60071" y="246482"/>
                        <a:pt x="54497" y="245707"/>
                      </a:cubicBezTo>
                      <a:cubicBezTo>
                        <a:pt x="51246" y="245243"/>
                        <a:pt x="39480" y="247256"/>
                        <a:pt x="29262" y="249578"/>
                      </a:cubicBezTo>
                      <a:lnTo>
                        <a:pt x="14398" y="271408"/>
                      </a:lnTo>
                      <a:lnTo>
                        <a:pt x="0" y="293702"/>
                      </a:lnTo>
                      <a:lnTo>
                        <a:pt x="1548" y="405174"/>
                      </a:lnTo>
                      <a:lnTo>
                        <a:pt x="17031" y="429636"/>
                      </a:lnTo>
                      <a:cubicBezTo>
                        <a:pt x="29262" y="413380"/>
                        <a:pt x="61929" y="382105"/>
                        <a:pt x="86081" y="356560"/>
                      </a:cubicBezTo>
                      <a:cubicBezTo>
                        <a:pt x="112401" y="329002"/>
                        <a:pt x="125715" y="322499"/>
                        <a:pt x="140424" y="315068"/>
                      </a:cubicBezTo>
                      <a:cubicBezTo>
                        <a:pt x="155131" y="307636"/>
                        <a:pt x="192444" y="271253"/>
                        <a:pt x="217835" y="239050"/>
                      </a:cubicBezTo>
                      <a:cubicBezTo>
                        <a:pt x="233781" y="218768"/>
                        <a:pt x="251431" y="196319"/>
                        <a:pt x="253753" y="181611"/>
                      </a:cubicBezTo>
                      <a:cubicBezTo>
                        <a:pt x="256076" y="166903"/>
                        <a:pt x="270784" y="147550"/>
                        <a:pt x="281776" y="133307"/>
                      </a:cubicBezTo>
                      <a:cubicBezTo>
                        <a:pt x="292768" y="119063"/>
                        <a:pt x="311192" y="82680"/>
                        <a:pt x="310728" y="71687"/>
                      </a:cubicBezTo>
                      <a:cubicBezTo>
                        <a:pt x="310263" y="60695"/>
                        <a:pt x="319862" y="37162"/>
                        <a:pt x="321256" y="17345"/>
                      </a:cubicBezTo>
                      <a:cubicBezTo>
                        <a:pt x="322649" y="-2472"/>
                        <a:pt x="306083" y="-4330"/>
                        <a:pt x="300974" y="6817"/>
                      </a:cubicBezTo>
                      <a:cubicBezTo>
                        <a:pt x="295865" y="17810"/>
                        <a:pt x="256385" y="25241"/>
                        <a:pt x="230995" y="25706"/>
                      </a:cubicBezTo>
                      <a:cubicBezTo>
                        <a:pt x="205759" y="26170"/>
                        <a:pt x="190431" y="28492"/>
                        <a:pt x="181296" y="37162"/>
                      </a:cubicBezTo>
                      <a:cubicBezTo>
                        <a:pt x="172007" y="45987"/>
                        <a:pt x="149094" y="34840"/>
                        <a:pt x="140733" y="44594"/>
                      </a:cubicBezTo>
                      <a:cubicBezTo>
                        <a:pt x="132528" y="54193"/>
                        <a:pt x="99705" y="62553"/>
                        <a:pt x="89178" y="40414"/>
                      </a:cubicBezTo>
                      <a:cubicBezTo>
                        <a:pt x="84688" y="31124"/>
                        <a:pt x="78804" y="25860"/>
                        <a:pt x="73231" y="22609"/>
                      </a:cubicBezTo>
                      <a:cubicBezTo>
                        <a:pt x="64251" y="31744"/>
                        <a:pt x="53723" y="45213"/>
                        <a:pt x="55581" y="49548"/>
                      </a:cubicBezTo>
                      <a:cubicBezTo>
                        <a:pt x="58678" y="56051"/>
                        <a:pt x="69670" y="75249"/>
                        <a:pt x="75244" y="7803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6" name="Freeform: Shape 4395">
                  <a:extLst>
                    <a:ext uri="{FF2B5EF4-FFF2-40B4-BE49-F238E27FC236}">
                      <a16:creationId xmlns:a16="http://schemas.microsoft.com/office/drawing/2014/main" id="{97DF17B3-1483-46D0-44F1-4C8E807341DF}"/>
                    </a:ext>
                  </a:extLst>
                </p:cNvPr>
                <p:cNvSpPr/>
                <p:nvPr/>
              </p:nvSpPr>
              <p:spPr>
                <a:xfrm>
                  <a:off x="5340004" y="3063148"/>
                  <a:ext cx="374110" cy="296181"/>
                </a:xfrm>
                <a:custGeom>
                  <a:avLst/>
                  <a:gdLst>
                    <a:gd name="connsiteX0" fmla="*/ 138256 w 374110"/>
                    <a:gd name="connsiteY0" fmla="*/ 296182 h 296181"/>
                    <a:gd name="connsiteX1" fmla="*/ 137482 w 374110"/>
                    <a:gd name="connsiteY1" fmla="*/ 253760 h 296181"/>
                    <a:gd name="connsiteX2" fmla="*/ 187180 w 374110"/>
                    <a:gd name="connsiteY2" fmla="*/ 221248 h 296181"/>
                    <a:gd name="connsiteX3" fmla="*/ 207461 w 374110"/>
                    <a:gd name="connsiteY3" fmla="*/ 215210 h 296181"/>
                    <a:gd name="connsiteX4" fmla="*/ 234865 w 374110"/>
                    <a:gd name="connsiteY4" fmla="*/ 209172 h 296181"/>
                    <a:gd name="connsiteX5" fmla="*/ 251121 w 374110"/>
                    <a:gd name="connsiteY5" fmla="*/ 190903 h 296181"/>
                    <a:gd name="connsiteX6" fmla="*/ 274499 w 374110"/>
                    <a:gd name="connsiteY6" fmla="*/ 182697 h 296181"/>
                    <a:gd name="connsiteX7" fmla="*/ 288743 w 374110"/>
                    <a:gd name="connsiteY7" fmla="*/ 173563 h 296181"/>
                    <a:gd name="connsiteX8" fmla="*/ 292768 w 374110"/>
                    <a:gd name="connsiteY8" fmla="*/ 154210 h 296181"/>
                    <a:gd name="connsiteX9" fmla="*/ 302832 w 374110"/>
                    <a:gd name="connsiteY9" fmla="*/ 146159 h 296181"/>
                    <a:gd name="connsiteX10" fmla="*/ 321101 w 374110"/>
                    <a:gd name="connsiteY10" fmla="*/ 135012 h 296181"/>
                    <a:gd name="connsiteX11" fmla="*/ 366773 w 374110"/>
                    <a:gd name="connsiteY11" fmla="*/ 133000 h 296181"/>
                    <a:gd name="connsiteX12" fmla="*/ 373895 w 374110"/>
                    <a:gd name="connsiteY12" fmla="*/ 120769 h 296181"/>
                    <a:gd name="connsiteX13" fmla="*/ 361664 w 374110"/>
                    <a:gd name="connsiteY13" fmla="*/ 99403 h 296181"/>
                    <a:gd name="connsiteX14" fmla="*/ 359651 w 374110"/>
                    <a:gd name="connsiteY14" fmla="*/ 71071 h 296181"/>
                    <a:gd name="connsiteX15" fmla="*/ 350517 w 374110"/>
                    <a:gd name="connsiteY15" fmla="*/ 38558 h 296181"/>
                    <a:gd name="connsiteX16" fmla="*/ 345408 w 374110"/>
                    <a:gd name="connsiteY16" fmla="*/ 28959 h 296181"/>
                    <a:gd name="connsiteX17" fmla="*/ 309334 w 374110"/>
                    <a:gd name="connsiteY17" fmla="*/ 20444 h 296181"/>
                    <a:gd name="connsiteX18" fmla="*/ 256385 w 374110"/>
                    <a:gd name="connsiteY18" fmla="*/ 14870 h 296181"/>
                    <a:gd name="connsiteX19" fmla="*/ 227433 w 374110"/>
                    <a:gd name="connsiteY19" fmla="*/ 1556 h 296181"/>
                    <a:gd name="connsiteX20" fmla="*/ 193373 w 374110"/>
                    <a:gd name="connsiteY20" fmla="*/ 65033 h 296181"/>
                    <a:gd name="connsiteX21" fmla="*/ 145997 w 374110"/>
                    <a:gd name="connsiteY21" fmla="*/ 87637 h 296181"/>
                    <a:gd name="connsiteX22" fmla="*/ 122464 w 374110"/>
                    <a:gd name="connsiteY22" fmla="*/ 114266 h 296181"/>
                    <a:gd name="connsiteX23" fmla="*/ 104969 w 374110"/>
                    <a:gd name="connsiteY23" fmla="*/ 143682 h 296181"/>
                    <a:gd name="connsiteX24" fmla="*/ 104969 w 374110"/>
                    <a:gd name="connsiteY24" fmla="*/ 191058 h 296181"/>
                    <a:gd name="connsiteX25" fmla="*/ 68122 w 374110"/>
                    <a:gd name="connsiteY25" fmla="*/ 242149 h 296181"/>
                    <a:gd name="connsiteX26" fmla="*/ 22604 w 374110"/>
                    <a:gd name="connsiteY26" fmla="*/ 272959 h 296181"/>
                    <a:gd name="connsiteX27" fmla="*/ 0 w 374110"/>
                    <a:gd name="connsiteY27" fmla="*/ 283951 h 296181"/>
                    <a:gd name="connsiteX28" fmla="*/ 115807 w 374110"/>
                    <a:gd name="connsiteY28" fmla="*/ 283951 h 296181"/>
                    <a:gd name="connsiteX29" fmla="*/ 138256 w 374110"/>
                    <a:gd name="connsiteY29" fmla="*/ 296182 h 2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4110" h="296181">
                      <a:moveTo>
                        <a:pt x="138256" y="296182"/>
                      </a:moveTo>
                      <a:cubicBezTo>
                        <a:pt x="137791" y="275745"/>
                        <a:pt x="137017" y="255619"/>
                        <a:pt x="137482" y="253760"/>
                      </a:cubicBezTo>
                      <a:cubicBezTo>
                        <a:pt x="138565" y="249735"/>
                        <a:pt x="180058" y="225428"/>
                        <a:pt x="187180" y="221248"/>
                      </a:cubicBezTo>
                      <a:cubicBezTo>
                        <a:pt x="194301" y="217223"/>
                        <a:pt x="207461" y="223261"/>
                        <a:pt x="207461" y="215210"/>
                      </a:cubicBezTo>
                      <a:cubicBezTo>
                        <a:pt x="207461" y="207159"/>
                        <a:pt x="224646" y="211184"/>
                        <a:pt x="234865" y="209172"/>
                      </a:cubicBezTo>
                      <a:cubicBezTo>
                        <a:pt x="244928" y="207159"/>
                        <a:pt x="251121" y="200037"/>
                        <a:pt x="251121" y="190903"/>
                      </a:cubicBezTo>
                      <a:cubicBezTo>
                        <a:pt x="251121" y="181768"/>
                        <a:pt x="265365" y="183781"/>
                        <a:pt x="274499" y="182697"/>
                      </a:cubicBezTo>
                      <a:cubicBezTo>
                        <a:pt x="283634" y="181768"/>
                        <a:pt x="282550" y="173563"/>
                        <a:pt x="288743" y="173563"/>
                      </a:cubicBezTo>
                      <a:cubicBezTo>
                        <a:pt x="294781" y="173563"/>
                        <a:pt x="291839" y="164428"/>
                        <a:pt x="292768" y="154210"/>
                      </a:cubicBezTo>
                      <a:cubicBezTo>
                        <a:pt x="293852" y="144147"/>
                        <a:pt x="293852" y="146159"/>
                        <a:pt x="302832" y="146159"/>
                      </a:cubicBezTo>
                      <a:cubicBezTo>
                        <a:pt x="311966" y="146159"/>
                        <a:pt x="321101" y="141050"/>
                        <a:pt x="321101" y="135012"/>
                      </a:cubicBezTo>
                      <a:cubicBezTo>
                        <a:pt x="321101" y="128974"/>
                        <a:pt x="360735" y="133000"/>
                        <a:pt x="366773" y="133000"/>
                      </a:cubicBezTo>
                      <a:cubicBezTo>
                        <a:pt x="372811" y="133000"/>
                        <a:pt x="374824" y="125878"/>
                        <a:pt x="373895" y="120769"/>
                      </a:cubicBezTo>
                      <a:cubicBezTo>
                        <a:pt x="372811" y="115659"/>
                        <a:pt x="367857" y="100487"/>
                        <a:pt x="361664" y="99403"/>
                      </a:cubicBezTo>
                      <a:cubicBezTo>
                        <a:pt x="355626" y="98319"/>
                        <a:pt x="359651" y="83147"/>
                        <a:pt x="359651" y="71071"/>
                      </a:cubicBezTo>
                      <a:cubicBezTo>
                        <a:pt x="359651" y="58840"/>
                        <a:pt x="357638" y="47693"/>
                        <a:pt x="350517" y="38558"/>
                      </a:cubicBezTo>
                      <a:cubicBezTo>
                        <a:pt x="348968" y="36545"/>
                        <a:pt x="347266" y="33139"/>
                        <a:pt x="345408" y="28959"/>
                      </a:cubicBezTo>
                      <a:cubicBezTo>
                        <a:pt x="334261" y="29114"/>
                        <a:pt x="320791" y="20754"/>
                        <a:pt x="309334" y="20444"/>
                      </a:cubicBezTo>
                      <a:cubicBezTo>
                        <a:pt x="293232" y="19980"/>
                        <a:pt x="268306" y="28340"/>
                        <a:pt x="256385" y="14870"/>
                      </a:cubicBezTo>
                      <a:cubicBezTo>
                        <a:pt x="244464" y="1556"/>
                        <a:pt x="236104" y="-2625"/>
                        <a:pt x="227433" y="1556"/>
                      </a:cubicBezTo>
                      <a:cubicBezTo>
                        <a:pt x="218763" y="5736"/>
                        <a:pt x="202662" y="51718"/>
                        <a:pt x="193373" y="65033"/>
                      </a:cubicBezTo>
                      <a:cubicBezTo>
                        <a:pt x="184238" y="78347"/>
                        <a:pt x="158383" y="87637"/>
                        <a:pt x="145997" y="87637"/>
                      </a:cubicBezTo>
                      <a:cubicBezTo>
                        <a:pt x="133611" y="87637"/>
                        <a:pt x="132218" y="106525"/>
                        <a:pt x="122464" y="114266"/>
                      </a:cubicBezTo>
                      <a:cubicBezTo>
                        <a:pt x="112865" y="122007"/>
                        <a:pt x="116426" y="134548"/>
                        <a:pt x="104969" y="143682"/>
                      </a:cubicBezTo>
                      <a:cubicBezTo>
                        <a:pt x="93512" y="152817"/>
                        <a:pt x="98931" y="180994"/>
                        <a:pt x="104969" y="191058"/>
                      </a:cubicBezTo>
                      <a:cubicBezTo>
                        <a:pt x="111007" y="201121"/>
                        <a:pt x="83758" y="233014"/>
                        <a:pt x="68122" y="242149"/>
                      </a:cubicBezTo>
                      <a:cubicBezTo>
                        <a:pt x="52484" y="251284"/>
                        <a:pt x="47375" y="268778"/>
                        <a:pt x="22604" y="272959"/>
                      </a:cubicBezTo>
                      <a:cubicBezTo>
                        <a:pt x="13005" y="274507"/>
                        <a:pt x="5728" y="278687"/>
                        <a:pt x="0" y="283951"/>
                      </a:cubicBezTo>
                      <a:cubicBezTo>
                        <a:pt x="38705" y="283951"/>
                        <a:pt x="96144" y="283951"/>
                        <a:pt x="115807" y="283951"/>
                      </a:cubicBezTo>
                      <a:cubicBezTo>
                        <a:pt x="139959" y="284260"/>
                        <a:pt x="134385" y="289679"/>
                        <a:pt x="138256" y="29618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7" name="Freeform: Shape 4396">
                  <a:extLst>
                    <a:ext uri="{FF2B5EF4-FFF2-40B4-BE49-F238E27FC236}">
                      <a16:creationId xmlns:a16="http://schemas.microsoft.com/office/drawing/2014/main" id="{E5B57CA8-77CE-92BA-D93D-801332A76DFF}"/>
                    </a:ext>
                  </a:extLst>
                </p:cNvPr>
                <p:cNvSpPr/>
                <p:nvPr/>
              </p:nvSpPr>
              <p:spPr>
                <a:xfrm>
                  <a:off x="5982878" y="3011117"/>
                  <a:ext cx="129377" cy="248971"/>
                </a:xfrm>
                <a:custGeom>
                  <a:avLst/>
                  <a:gdLst>
                    <a:gd name="connsiteX0" fmla="*/ 32304 w 129377"/>
                    <a:gd name="connsiteY0" fmla="*/ 60243 h 248971"/>
                    <a:gd name="connsiteX1" fmla="*/ 23170 w 129377"/>
                    <a:gd name="connsiteY1" fmla="*/ 93375 h 248971"/>
                    <a:gd name="connsiteX2" fmla="*/ 2888 w 129377"/>
                    <a:gd name="connsiteY2" fmla="*/ 113657 h 248971"/>
                    <a:gd name="connsiteX3" fmla="*/ 15738 w 129377"/>
                    <a:gd name="connsiteY3" fmla="*/ 146789 h 248971"/>
                    <a:gd name="connsiteX4" fmla="*/ 28589 w 129377"/>
                    <a:gd name="connsiteY4" fmla="*/ 167071 h 248971"/>
                    <a:gd name="connsiteX5" fmla="*/ 52586 w 129377"/>
                    <a:gd name="connsiteY5" fmla="*/ 185494 h 248971"/>
                    <a:gd name="connsiteX6" fmla="*/ 67294 w 129377"/>
                    <a:gd name="connsiteY6" fmla="*/ 240766 h 248971"/>
                    <a:gd name="connsiteX7" fmla="*/ 70081 w 129377"/>
                    <a:gd name="connsiteY7" fmla="*/ 248971 h 248971"/>
                    <a:gd name="connsiteX8" fmla="*/ 82931 w 129377"/>
                    <a:gd name="connsiteY8" fmla="*/ 237515 h 248971"/>
                    <a:gd name="connsiteX9" fmla="*/ 88505 w 129377"/>
                    <a:gd name="connsiteY9" fmla="*/ 212588 h 248971"/>
                    <a:gd name="connsiteX10" fmla="*/ 91292 w 129377"/>
                    <a:gd name="connsiteY10" fmla="*/ 198809 h 248971"/>
                    <a:gd name="connsiteX11" fmla="*/ 115134 w 129377"/>
                    <a:gd name="connsiteY11" fmla="*/ 176205 h 248971"/>
                    <a:gd name="connsiteX12" fmla="*/ 128449 w 129377"/>
                    <a:gd name="connsiteY12" fmla="*/ 166606 h 248971"/>
                    <a:gd name="connsiteX13" fmla="*/ 129378 w 129377"/>
                    <a:gd name="connsiteY13" fmla="*/ 150350 h 248971"/>
                    <a:gd name="connsiteX14" fmla="*/ 117457 w 129377"/>
                    <a:gd name="connsiteY14" fmla="*/ 137190 h 248971"/>
                    <a:gd name="connsiteX15" fmla="*/ 104607 w 129377"/>
                    <a:gd name="connsiteY15" fmla="*/ 126662 h 248971"/>
                    <a:gd name="connsiteX16" fmla="*/ 80144 w 129377"/>
                    <a:gd name="connsiteY16" fmla="*/ 116134 h 248971"/>
                    <a:gd name="connsiteX17" fmla="*/ 104607 w 129377"/>
                    <a:gd name="connsiteY17" fmla="*/ 94459 h 248971"/>
                    <a:gd name="connsiteX18" fmla="*/ 105535 w 129377"/>
                    <a:gd name="connsiteY18" fmla="*/ 52502 h 248971"/>
                    <a:gd name="connsiteX19" fmla="*/ 111109 w 129377"/>
                    <a:gd name="connsiteY19" fmla="*/ 25408 h 248971"/>
                    <a:gd name="connsiteX20" fmla="*/ 106929 w 129377"/>
                    <a:gd name="connsiteY20" fmla="*/ 14416 h 248971"/>
                    <a:gd name="connsiteX21" fmla="*/ 92220 w 129377"/>
                    <a:gd name="connsiteY21" fmla="*/ 9307 h 248971"/>
                    <a:gd name="connsiteX22" fmla="*/ 49490 w 129377"/>
                    <a:gd name="connsiteY22" fmla="*/ 6985 h 248971"/>
                    <a:gd name="connsiteX23" fmla="*/ 32769 w 129377"/>
                    <a:gd name="connsiteY23" fmla="*/ 11784 h 248971"/>
                    <a:gd name="connsiteX24" fmla="*/ 32304 w 129377"/>
                    <a:gd name="connsiteY24" fmla="*/ 60243 h 2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377" h="248971">
                      <a:moveTo>
                        <a:pt x="32304" y="60243"/>
                      </a:moveTo>
                      <a:cubicBezTo>
                        <a:pt x="39736" y="71236"/>
                        <a:pt x="30447" y="89660"/>
                        <a:pt x="23170" y="93375"/>
                      </a:cubicBezTo>
                      <a:cubicBezTo>
                        <a:pt x="15738" y="97091"/>
                        <a:pt x="10320" y="113657"/>
                        <a:pt x="2888" y="113657"/>
                      </a:cubicBezTo>
                      <a:cubicBezTo>
                        <a:pt x="-4388" y="113657"/>
                        <a:pt x="2888" y="141215"/>
                        <a:pt x="15738" y="146789"/>
                      </a:cubicBezTo>
                      <a:cubicBezTo>
                        <a:pt x="28589" y="152363"/>
                        <a:pt x="28589" y="161497"/>
                        <a:pt x="28589" y="167071"/>
                      </a:cubicBezTo>
                      <a:cubicBezTo>
                        <a:pt x="28589" y="172644"/>
                        <a:pt x="47013" y="178063"/>
                        <a:pt x="52586" y="185494"/>
                      </a:cubicBezTo>
                      <a:cubicBezTo>
                        <a:pt x="58160" y="192926"/>
                        <a:pt x="67294" y="227761"/>
                        <a:pt x="67294" y="240766"/>
                      </a:cubicBezTo>
                      <a:cubicBezTo>
                        <a:pt x="67294" y="244017"/>
                        <a:pt x="68378" y="246804"/>
                        <a:pt x="70081" y="248971"/>
                      </a:cubicBezTo>
                      <a:cubicBezTo>
                        <a:pt x="74880" y="245720"/>
                        <a:pt x="80609" y="242004"/>
                        <a:pt x="82931" y="237515"/>
                      </a:cubicBezTo>
                      <a:cubicBezTo>
                        <a:pt x="87112" y="229774"/>
                        <a:pt x="90363" y="216304"/>
                        <a:pt x="88505" y="212588"/>
                      </a:cubicBezTo>
                      <a:cubicBezTo>
                        <a:pt x="86647" y="208872"/>
                        <a:pt x="87112" y="202525"/>
                        <a:pt x="91292" y="198809"/>
                      </a:cubicBezTo>
                      <a:cubicBezTo>
                        <a:pt x="95472" y="195093"/>
                        <a:pt x="112038" y="177598"/>
                        <a:pt x="115134" y="176205"/>
                      </a:cubicBezTo>
                      <a:cubicBezTo>
                        <a:pt x="118385" y="174812"/>
                        <a:pt x="128913" y="176669"/>
                        <a:pt x="128449" y="166606"/>
                      </a:cubicBezTo>
                      <a:cubicBezTo>
                        <a:pt x="128294" y="162581"/>
                        <a:pt x="128759" y="156388"/>
                        <a:pt x="129378" y="150350"/>
                      </a:cubicBezTo>
                      <a:cubicBezTo>
                        <a:pt x="121947" y="145550"/>
                        <a:pt x="117457" y="139977"/>
                        <a:pt x="117457" y="137190"/>
                      </a:cubicBezTo>
                      <a:cubicBezTo>
                        <a:pt x="117457" y="131152"/>
                        <a:pt x="109096" y="121088"/>
                        <a:pt x="104607" y="126662"/>
                      </a:cubicBezTo>
                      <a:cubicBezTo>
                        <a:pt x="99962" y="132236"/>
                        <a:pt x="82467" y="127591"/>
                        <a:pt x="80144" y="116134"/>
                      </a:cubicBezTo>
                      <a:cubicBezTo>
                        <a:pt x="77822" y="104677"/>
                        <a:pt x="91601" y="105142"/>
                        <a:pt x="104607" y="94459"/>
                      </a:cubicBezTo>
                      <a:cubicBezTo>
                        <a:pt x="117457" y="83931"/>
                        <a:pt x="119314" y="63649"/>
                        <a:pt x="105535" y="52502"/>
                      </a:cubicBezTo>
                      <a:cubicBezTo>
                        <a:pt x="91756" y="41510"/>
                        <a:pt x="101355" y="35472"/>
                        <a:pt x="111109" y="25408"/>
                      </a:cubicBezTo>
                      <a:cubicBezTo>
                        <a:pt x="120708" y="15345"/>
                        <a:pt x="112038" y="9771"/>
                        <a:pt x="106929" y="14416"/>
                      </a:cubicBezTo>
                      <a:cubicBezTo>
                        <a:pt x="101819" y="19061"/>
                        <a:pt x="93614" y="20454"/>
                        <a:pt x="92220" y="9307"/>
                      </a:cubicBezTo>
                      <a:cubicBezTo>
                        <a:pt x="90827" y="-1685"/>
                        <a:pt x="60947" y="-3543"/>
                        <a:pt x="49490" y="6985"/>
                      </a:cubicBezTo>
                      <a:cubicBezTo>
                        <a:pt x="45464" y="10700"/>
                        <a:pt x="39272" y="11784"/>
                        <a:pt x="32769" y="11784"/>
                      </a:cubicBezTo>
                      <a:cubicBezTo>
                        <a:pt x="29982" y="29898"/>
                        <a:pt x="27505" y="52812"/>
                        <a:pt x="32304" y="6024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8" name="Freeform: Shape 4397">
                  <a:extLst>
                    <a:ext uri="{FF2B5EF4-FFF2-40B4-BE49-F238E27FC236}">
                      <a16:creationId xmlns:a16="http://schemas.microsoft.com/office/drawing/2014/main" id="{41E50DED-C478-17EC-F06B-62934088C69A}"/>
                    </a:ext>
                  </a:extLst>
                </p:cNvPr>
                <p:cNvSpPr/>
                <p:nvPr/>
              </p:nvSpPr>
              <p:spPr>
                <a:xfrm>
                  <a:off x="5477478" y="3016427"/>
                  <a:ext cx="648401" cy="622046"/>
                </a:xfrm>
                <a:custGeom>
                  <a:avLst/>
                  <a:gdLst>
                    <a:gd name="connsiteX0" fmla="*/ 222332 w 648401"/>
                    <a:gd name="connsiteY0" fmla="*/ 117792 h 622046"/>
                    <a:gd name="connsiteX1" fmla="*/ 224345 w 648401"/>
                    <a:gd name="connsiteY1" fmla="*/ 146124 h 622046"/>
                    <a:gd name="connsiteX2" fmla="*/ 236575 w 648401"/>
                    <a:gd name="connsiteY2" fmla="*/ 167489 h 622046"/>
                    <a:gd name="connsiteX3" fmla="*/ 229453 w 648401"/>
                    <a:gd name="connsiteY3" fmla="*/ 179720 h 622046"/>
                    <a:gd name="connsiteX4" fmla="*/ 183781 w 648401"/>
                    <a:gd name="connsiteY4" fmla="*/ 181733 h 622046"/>
                    <a:gd name="connsiteX5" fmla="*/ 165512 w 648401"/>
                    <a:gd name="connsiteY5" fmla="*/ 192880 h 622046"/>
                    <a:gd name="connsiteX6" fmla="*/ 155449 w 648401"/>
                    <a:gd name="connsiteY6" fmla="*/ 200931 h 622046"/>
                    <a:gd name="connsiteX7" fmla="*/ 151423 w 648401"/>
                    <a:gd name="connsiteY7" fmla="*/ 220284 h 622046"/>
                    <a:gd name="connsiteX8" fmla="*/ 137180 w 648401"/>
                    <a:gd name="connsiteY8" fmla="*/ 229418 h 622046"/>
                    <a:gd name="connsiteX9" fmla="*/ 113801 w 648401"/>
                    <a:gd name="connsiteY9" fmla="*/ 237624 h 622046"/>
                    <a:gd name="connsiteX10" fmla="*/ 97545 w 648401"/>
                    <a:gd name="connsiteY10" fmla="*/ 255893 h 622046"/>
                    <a:gd name="connsiteX11" fmla="*/ 70142 w 648401"/>
                    <a:gd name="connsiteY11" fmla="*/ 261931 h 622046"/>
                    <a:gd name="connsiteX12" fmla="*/ 49860 w 648401"/>
                    <a:gd name="connsiteY12" fmla="*/ 267969 h 622046"/>
                    <a:gd name="connsiteX13" fmla="*/ 162 w 648401"/>
                    <a:gd name="connsiteY13" fmla="*/ 300481 h 622046"/>
                    <a:gd name="connsiteX14" fmla="*/ 936 w 648401"/>
                    <a:gd name="connsiteY14" fmla="*/ 342903 h 622046"/>
                    <a:gd name="connsiteX15" fmla="*/ 6974 w 648401"/>
                    <a:gd name="connsiteY15" fmla="*/ 348476 h 622046"/>
                    <a:gd name="connsiteX16" fmla="*/ 309032 w 648401"/>
                    <a:gd name="connsiteY16" fmla="*/ 549745 h 622046"/>
                    <a:gd name="connsiteX17" fmla="*/ 328694 w 648401"/>
                    <a:gd name="connsiteY17" fmla="*/ 578232 h 622046"/>
                    <a:gd name="connsiteX18" fmla="*/ 363684 w 648401"/>
                    <a:gd name="connsiteY18" fmla="*/ 589224 h 622046"/>
                    <a:gd name="connsiteX19" fmla="*/ 379012 w 648401"/>
                    <a:gd name="connsiteY19" fmla="*/ 622046 h 622046"/>
                    <a:gd name="connsiteX20" fmla="*/ 409666 w 648401"/>
                    <a:gd name="connsiteY20" fmla="*/ 615544 h 622046"/>
                    <a:gd name="connsiteX21" fmla="*/ 457816 w 648401"/>
                    <a:gd name="connsiteY21" fmla="*/ 600217 h 622046"/>
                    <a:gd name="connsiteX22" fmla="*/ 514636 w 648401"/>
                    <a:gd name="connsiteY22" fmla="*/ 554234 h 622046"/>
                    <a:gd name="connsiteX23" fmla="*/ 648092 w 648401"/>
                    <a:gd name="connsiteY23" fmla="*/ 471095 h 622046"/>
                    <a:gd name="connsiteX24" fmla="*/ 648402 w 648401"/>
                    <a:gd name="connsiteY24" fmla="*/ 471095 h 622046"/>
                    <a:gd name="connsiteX25" fmla="*/ 632765 w 648401"/>
                    <a:gd name="connsiteY25" fmla="*/ 444621 h 622046"/>
                    <a:gd name="connsiteX26" fmla="*/ 609851 w 648401"/>
                    <a:gd name="connsiteY26" fmla="*/ 437808 h 622046"/>
                    <a:gd name="connsiteX27" fmla="*/ 588021 w 648401"/>
                    <a:gd name="connsiteY27" fmla="*/ 425113 h 622046"/>
                    <a:gd name="connsiteX28" fmla="*/ 584615 w 648401"/>
                    <a:gd name="connsiteY28" fmla="*/ 400961 h 622046"/>
                    <a:gd name="connsiteX29" fmla="*/ 570836 w 648401"/>
                    <a:gd name="connsiteY29" fmla="*/ 381453 h 622046"/>
                    <a:gd name="connsiteX30" fmla="*/ 584306 w 648401"/>
                    <a:gd name="connsiteY30" fmla="*/ 365971 h 622046"/>
                    <a:gd name="connsiteX31" fmla="*/ 579661 w 648401"/>
                    <a:gd name="connsiteY31" fmla="*/ 351728 h 622046"/>
                    <a:gd name="connsiteX32" fmla="*/ 579661 w 648401"/>
                    <a:gd name="connsiteY32" fmla="*/ 332375 h 622046"/>
                    <a:gd name="connsiteX33" fmla="*/ 581983 w 648401"/>
                    <a:gd name="connsiteY33" fmla="*/ 311164 h 622046"/>
                    <a:gd name="connsiteX34" fmla="*/ 582912 w 648401"/>
                    <a:gd name="connsiteY34" fmla="*/ 278497 h 622046"/>
                    <a:gd name="connsiteX35" fmla="*/ 568669 w 648401"/>
                    <a:gd name="connsiteY35" fmla="*/ 250009 h 622046"/>
                    <a:gd name="connsiteX36" fmla="*/ 575636 w 648401"/>
                    <a:gd name="connsiteY36" fmla="*/ 243507 h 622046"/>
                    <a:gd name="connsiteX37" fmla="*/ 572849 w 648401"/>
                    <a:gd name="connsiteY37" fmla="*/ 235301 h 622046"/>
                    <a:gd name="connsiteX38" fmla="*/ 558141 w 648401"/>
                    <a:gd name="connsiteY38" fmla="*/ 180030 h 622046"/>
                    <a:gd name="connsiteX39" fmla="*/ 534143 w 648401"/>
                    <a:gd name="connsiteY39" fmla="*/ 161606 h 622046"/>
                    <a:gd name="connsiteX40" fmla="*/ 521293 w 648401"/>
                    <a:gd name="connsiteY40" fmla="*/ 141324 h 622046"/>
                    <a:gd name="connsiteX41" fmla="*/ 508443 w 648401"/>
                    <a:gd name="connsiteY41" fmla="*/ 108193 h 622046"/>
                    <a:gd name="connsiteX42" fmla="*/ 528725 w 648401"/>
                    <a:gd name="connsiteY42" fmla="*/ 87911 h 622046"/>
                    <a:gd name="connsiteX43" fmla="*/ 537859 w 648401"/>
                    <a:gd name="connsiteY43" fmla="*/ 54779 h 622046"/>
                    <a:gd name="connsiteX44" fmla="*/ 538169 w 648401"/>
                    <a:gd name="connsiteY44" fmla="*/ 6165 h 622046"/>
                    <a:gd name="connsiteX45" fmla="*/ 508907 w 648401"/>
                    <a:gd name="connsiteY45" fmla="*/ 437 h 622046"/>
                    <a:gd name="connsiteX46" fmla="*/ 477169 w 648401"/>
                    <a:gd name="connsiteY46" fmla="*/ 3688 h 622046"/>
                    <a:gd name="connsiteX47" fmla="*/ 433973 w 648401"/>
                    <a:gd name="connsiteY47" fmla="*/ 12358 h 622046"/>
                    <a:gd name="connsiteX48" fmla="*/ 317083 w 648401"/>
                    <a:gd name="connsiteY48" fmla="*/ 19325 h 622046"/>
                    <a:gd name="connsiteX49" fmla="*/ 268778 w 648401"/>
                    <a:gd name="connsiteY49" fmla="*/ 45180 h 622046"/>
                    <a:gd name="connsiteX50" fmla="*/ 220010 w 648401"/>
                    <a:gd name="connsiteY50" fmla="*/ 70416 h 622046"/>
                    <a:gd name="connsiteX51" fmla="*/ 208243 w 648401"/>
                    <a:gd name="connsiteY51" fmla="*/ 75680 h 622046"/>
                    <a:gd name="connsiteX52" fmla="*/ 213352 w 648401"/>
                    <a:gd name="connsiteY52" fmla="*/ 85279 h 622046"/>
                    <a:gd name="connsiteX53" fmla="*/ 222332 w 648401"/>
                    <a:gd name="connsiteY53" fmla="*/ 117792 h 62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48401" h="622046">
                      <a:moveTo>
                        <a:pt x="222332" y="117792"/>
                      </a:moveTo>
                      <a:cubicBezTo>
                        <a:pt x="222332" y="130022"/>
                        <a:pt x="218306" y="145195"/>
                        <a:pt x="224345" y="146124"/>
                      </a:cubicBezTo>
                      <a:cubicBezTo>
                        <a:pt x="230382" y="147208"/>
                        <a:pt x="235492" y="162380"/>
                        <a:pt x="236575" y="167489"/>
                      </a:cubicBezTo>
                      <a:cubicBezTo>
                        <a:pt x="237659" y="172598"/>
                        <a:pt x="235492" y="179720"/>
                        <a:pt x="229453" y="179720"/>
                      </a:cubicBezTo>
                      <a:cubicBezTo>
                        <a:pt x="223416" y="179720"/>
                        <a:pt x="183781" y="175695"/>
                        <a:pt x="183781" y="181733"/>
                      </a:cubicBezTo>
                      <a:cubicBezTo>
                        <a:pt x="183781" y="187771"/>
                        <a:pt x="174646" y="192880"/>
                        <a:pt x="165512" y="192880"/>
                      </a:cubicBezTo>
                      <a:cubicBezTo>
                        <a:pt x="156377" y="192880"/>
                        <a:pt x="156377" y="190867"/>
                        <a:pt x="155449" y="200931"/>
                      </a:cubicBezTo>
                      <a:cubicBezTo>
                        <a:pt x="154365" y="211149"/>
                        <a:pt x="157461" y="220284"/>
                        <a:pt x="151423" y="220284"/>
                      </a:cubicBezTo>
                      <a:cubicBezTo>
                        <a:pt x="145385" y="220284"/>
                        <a:pt x="146314" y="228334"/>
                        <a:pt x="137180" y="229418"/>
                      </a:cubicBezTo>
                      <a:cubicBezTo>
                        <a:pt x="128045" y="230502"/>
                        <a:pt x="113801" y="228489"/>
                        <a:pt x="113801" y="237624"/>
                      </a:cubicBezTo>
                      <a:cubicBezTo>
                        <a:pt x="113801" y="246758"/>
                        <a:pt x="107764" y="253880"/>
                        <a:pt x="97545" y="255893"/>
                      </a:cubicBezTo>
                      <a:cubicBezTo>
                        <a:pt x="87327" y="257905"/>
                        <a:pt x="70142" y="253880"/>
                        <a:pt x="70142" y="261931"/>
                      </a:cubicBezTo>
                      <a:cubicBezTo>
                        <a:pt x="70142" y="269981"/>
                        <a:pt x="56982" y="263943"/>
                        <a:pt x="49860" y="267969"/>
                      </a:cubicBezTo>
                      <a:cubicBezTo>
                        <a:pt x="42738" y="271994"/>
                        <a:pt x="1091" y="296301"/>
                        <a:pt x="162" y="300481"/>
                      </a:cubicBezTo>
                      <a:cubicBezTo>
                        <a:pt x="-302" y="302494"/>
                        <a:pt x="317" y="322621"/>
                        <a:pt x="936" y="342903"/>
                      </a:cubicBezTo>
                      <a:cubicBezTo>
                        <a:pt x="2020" y="344760"/>
                        <a:pt x="3723" y="346618"/>
                        <a:pt x="6974" y="348476"/>
                      </a:cubicBezTo>
                      <a:cubicBezTo>
                        <a:pt x="22302" y="357146"/>
                        <a:pt x="300207" y="541075"/>
                        <a:pt x="309032" y="549745"/>
                      </a:cubicBezTo>
                      <a:cubicBezTo>
                        <a:pt x="317857" y="558415"/>
                        <a:pt x="328694" y="578232"/>
                        <a:pt x="328694" y="578232"/>
                      </a:cubicBezTo>
                      <a:cubicBezTo>
                        <a:pt x="328694" y="578232"/>
                        <a:pt x="348357" y="580399"/>
                        <a:pt x="363684" y="589224"/>
                      </a:cubicBezTo>
                      <a:cubicBezTo>
                        <a:pt x="379012" y="598049"/>
                        <a:pt x="379012" y="622046"/>
                        <a:pt x="379012" y="622046"/>
                      </a:cubicBezTo>
                      <a:cubicBezTo>
                        <a:pt x="379012" y="622046"/>
                        <a:pt x="398674" y="617711"/>
                        <a:pt x="409666" y="615544"/>
                      </a:cubicBezTo>
                      <a:cubicBezTo>
                        <a:pt x="420659" y="613376"/>
                        <a:pt x="457816" y="600217"/>
                        <a:pt x="457816" y="600217"/>
                      </a:cubicBezTo>
                      <a:lnTo>
                        <a:pt x="514636" y="554234"/>
                      </a:lnTo>
                      <a:lnTo>
                        <a:pt x="648092" y="471095"/>
                      </a:lnTo>
                      <a:cubicBezTo>
                        <a:pt x="648092" y="471095"/>
                        <a:pt x="648247" y="471095"/>
                        <a:pt x="648402" y="471095"/>
                      </a:cubicBezTo>
                      <a:cubicBezTo>
                        <a:pt x="644222" y="456387"/>
                        <a:pt x="639887" y="444621"/>
                        <a:pt x="632765" y="444621"/>
                      </a:cubicBezTo>
                      <a:cubicBezTo>
                        <a:pt x="624714" y="444621"/>
                        <a:pt x="618986" y="437808"/>
                        <a:pt x="609851" y="437808"/>
                      </a:cubicBezTo>
                      <a:cubicBezTo>
                        <a:pt x="600717" y="437808"/>
                        <a:pt x="589260" y="433164"/>
                        <a:pt x="588021" y="425113"/>
                      </a:cubicBezTo>
                      <a:cubicBezTo>
                        <a:pt x="586937" y="417062"/>
                        <a:pt x="591427" y="411334"/>
                        <a:pt x="584615" y="400961"/>
                      </a:cubicBezTo>
                      <a:cubicBezTo>
                        <a:pt x="577803" y="390588"/>
                        <a:pt x="570836" y="386098"/>
                        <a:pt x="570836" y="381453"/>
                      </a:cubicBezTo>
                      <a:cubicBezTo>
                        <a:pt x="570836" y="376809"/>
                        <a:pt x="582448" y="367829"/>
                        <a:pt x="584306" y="365971"/>
                      </a:cubicBezTo>
                      <a:cubicBezTo>
                        <a:pt x="586163" y="364113"/>
                        <a:pt x="579661" y="356836"/>
                        <a:pt x="579661" y="351728"/>
                      </a:cubicBezTo>
                      <a:cubicBezTo>
                        <a:pt x="579661" y="346618"/>
                        <a:pt x="575016" y="337948"/>
                        <a:pt x="579661" y="332375"/>
                      </a:cubicBezTo>
                      <a:cubicBezTo>
                        <a:pt x="584306" y="326801"/>
                        <a:pt x="587092" y="321382"/>
                        <a:pt x="581983" y="311164"/>
                      </a:cubicBezTo>
                      <a:cubicBezTo>
                        <a:pt x="576874" y="301101"/>
                        <a:pt x="588950" y="291811"/>
                        <a:pt x="582912" y="278497"/>
                      </a:cubicBezTo>
                      <a:cubicBezTo>
                        <a:pt x="576874" y="265182"/>
                        <a:pt x="567740" y="254654"/>
                        <a:pt x="568669" y="250009"/>
                      </a:cubicBezTo>
                      <a:cubicBezTo>
                        <a:pt x="569133" y="247997"/>
                        <a:pt x="572075" y="245829"/>
                        <a:pt x="575636" y="243507"/>
                      </a:cubicBezTo>
                      <a:cubicBezTo>
                        <a:pt x="573932" y="241339"/>
                        <a:pt x="572849" y="238553"/>
                        <a:pt x="572849" y="235301"/>
                      </a:cubicBezTo>
                      <a:cubicBezTo>
                        <a:pt x="572849" y="222451"/>
                        <a:pt x="563714" y="187461"/>
                        <a:pt x="558141" y="180030"/>
                      </a:cubicBezTo>
                      <a:cubicBezTo>
                        <a:pt x="552567" y="172598"/>
                        <a:pt x="534143" y="167180"/>
                        <a:pt x="534143" y="161606"/>
                      </a:cubicBezTo>
                      <a:cubicBezTo>
                        <a:pt x="534143" y="156032"/>
                        <a:pt x="534143" y="146898"/>
                        <a:pt x="521293" y="141324"/>
                      </a:cubicBezTo>
                      <a:cubicBezTo>
                        <a:pt x="508443" y="135751"/>
                        <a:pt x="501011" y="108193"/>
                        <a:pt x="508443" y="108193"/>
                      </a:cubicBezTo>
                      <a:cubicBezTo>
                        <a:pt x="515874" y="108193"/>
                        <a:pt x="521293" y="91627"/>
                        <a:pt x="528725" y="87911"/>
                      </a:cubicBezTo>
                      <a:cubicBezTo>
                        <a:pt x="536156" y="84195"/>
                        <a:pt x="545290" y="65771"/>
                        <a:pt x="537859" y="54779"/>
                      </a:cubicBezTo>
                      <a:cubicBezTo>
                        <a:pt x="532905" y="47348"/>
                        <a:pt x="535382" y="24434"/>
                        <a:pt x="538169" y="6165"/>
                      </a:cubicBezTo>
                      <a:cubicBezTo>
                        <a:pt x="525938" y="6010"/>
                        <a:pt x="512468" y="1675"/>
                        <a:pt x="508907" y="437"/>
                      </a:cubicBezTo>
                      <a:cubicBezTo>
                        <a:pt x="503334" y="-1421"/>
                        <a:pt x="487232" y="3223"/>
                        <a:pt x="477169" y="3688"/>
                      </a:cubicBezTo>
                      <a:cubicBezTo>
                        <a:pt x="467105" y="4152"/>
                        <a:pt x="442179" y="20254"/>
                        <a:pt x="433973" y="12358"/>
                      </a:cubicBezTo>
                      <a:cubicBezTo>
                        <a:pt x="425613" y="4617"/>
                        <a:pt x="340925" y="18396"/>
                        <a:pt x="317083" y="19325"/>
                      </a:cubicBezTo>
                      <a:cubicBezTo>
                        <a:pt x="293086" y="20254"/>
                        <a:pt x="283022" y="45180"/>
                        <a:pt x="268778" y="45180"/>
                      </a:cubicBezTo>
                      <a:cubicBezTo>
                        <a:pt x="254535" y="45180"/>
                        <a:pt x="231931" y="57101"/>
                        <a:pt x="220010" y="70416"/>
                      </a:cubicBezTo>
                      <a:cubicBezTo>
                        <a:pt x="216603" y="74132"/>
                        <a:pt x="212578" y="75525"/>
                        <a:pt x="208243" y="75680"/>
                      </a:cubicBezTo>
                      <a:cubicBezTo>
                        <a:pt x="210101" y="79860"/>
                        <a:pt x="211804" y="83266"/>
                        <a:pt x="213352" y="85279"/>
                      </a:cubicBezTo>
                      <a:cubicBezTo>
                        <a:pt x="220164" y="94413"/>
                        <a:pt x="222332" y="105715"/>
                        <a:pt x="222332" y="11779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99" name="Freeform: Shape 4398">
                  <a:extLst>
                    <a:ext uri="{FF2B5EF4-FFF2-40B4-BE49-F238E27FC236}">
                      <a16:creationId xmlns:a16="http://schemas.microsoft.com/office/drawing/2014/main" id="{F6975387-5A25-5F65-4A93-8EA4AFD5F7FA}"/>
                    </a:ext>
                  </a:extLst>
                </p:cNvPr>
                <p:cNvSpPr/>
                <p:nvPr/>
              </p:nvSpPr>
              <p:spPr>
                <a:xfrm>
                  <a:off x="6045927" y="3161777"/>
                  <a:ext cx="470723" cy="453627"/>
                </a:xfrm>
                <a:custGeom>
                  <a:avLst/>
                  <a:gdLst>
                    <a:gd name="connsiteX0" fmla="*/ 52085 w 470723"/>
                    <a:gd name="connsiteY0" fmla="*/ 25546 h 453627"/>
                    <a:gd name="connsiteX1" fmla="*/ 28242 w 470723"/>
                    <a:gd name="connsiteY1" fmla="*/ 48150 h 453627"/>
                    <a:gd name="connsiteX2" fmla="*/ 25456 w 470723"/>
                    <a:gd name="connsiteY2" fmla="*/ 61929 h 453627"/>
                    <a:gd name="connsiteX3" fmla="*/ 19882 w 470723"/>
                    <a:gd name="connsiteY3" fmla="*/ 86855 h 453627"/>
                    <a:gd name="connsiteX4" fmla="*/ 65 w 470723"/>
                    <a:gd name="connsiteY4" fmla="*/ 104814 h 453627"/>
                    <a:gd name="connsiteX5" fmla="*/ 14309 w 470723"/>
                    <a:gd name="connsiteY5" fmla="*/ 133302 h 453627"/>
                    <a:gd name="connsiteX6" fmla="*/ 13380 w 470723"/>
                    <a:gd name="connsiteY6" fmla="*/ 165969 h 453627"/>
                    <a:gd name="connsiteX7" fmla="*/ 11057 w 470723"/>
                    <a:gd name="connsiteY7" fmla="*/ 187180 h 453627"/>
                    <a:gd name="connsiteX8" fmla="*/ 11057 w 470723"/>
                    <a:gd name="connsiteY8" fmla="*/ 206532 h 453627"/>
                    <a:gd name="connsiteX9" fmla="*/ 15702 w 470723"/>
                    <a:gd name="connsiteY9" fmla="*/ 220776 h 453627"/>
                    <a:gd name="connsiteX10" fmla="*/ 2232 w 470723"/>
                    <a:gd name="connsiteY10" fmla="*/ 236258 h 453627"/>
                    <a:gd name="connsiteX11" fmla="*/ 16011 w 470723"/>
                    <a:gd name="connsiteY11" fmla="*/ 255766 h 453627"/>
                    <a:gd name="connsiteX12" fmla="*/ 19417 w 470723"/>
                    <a:gd name="connsiteY12" fmla="*/ 279918 h 453627"/>
                    <a:gd name="connsiteX13" fmla="*/ 41247 w 470723"/>
                    <a:gd name="connsiteY13" fmla="*/ 292613 h 453627"/>
                    <a:gd name="connsiteX14" fmla="*/ 64161 w 470723"/>
                    <a:gd name="connsiteY14" fmla="*/ 299426 h 453627"/>
                    <a:gd name="connsiteX15" fmla="*/ 79798 w 470723"/>
                    <a:gd name="connsiteY15" fmla="*/ 325900 h 453627"/>
                    <a:gd name="connsiteX16" fmla="*/ 125471 w 470723"/>
                    <a:gd name="connsiteY16" fmla="*/ 334725 h 453627"/>
                    <a:gd name="connsiteX17" fmla="*/ 145133 w 470723"/>
                    <a:gd name="connsiteY17" fmla="*/ 354387 h 453627"/>
                    <a:gd name="connsiteX18" fmla="*/ 197618 w 470723"/>
                    <a:gd name="connsiteY18" fmla="*/ 325900 h 453627"/>
                    <a:gd name="connsiteX19" fmla="*/ 435270 w 470723"/>
                    <a:gd name="connsiteY19" fmla="*/ 453628 h 453627"/>
                    <a:gd name="connsiteX20" fmla="*/ 435270 w 470723"/>
                    <a:gd name="connsiteY20" fmla="*/ 437217 h 453627"/>
                    <a:gd name="connsiteX21" fmla="*/ 464066 w 470723"/>
                    <a:gd name="connsiteY21" fmla="*/ 437217 h 453627"/>
                    <a:gd name="connsiteX22" fmla="*/ 464066 w 470723"/>
                    <a:gd name="connsiteY22" fmla="*/ 132063 h 453627"/>
                    <a:gd name="connsiteX23" fmla="*/ 464066 w 470723"/>
                    <a:gd name="connsiteY23" fmla="*/ 85926 h 453627"/>
                    <a:gd name="connsiteX24" fmla="*/ 467937 w 470723"/>
                    <a:gd name="connsiteY24" fmla="*/ 47530 h 453627"/>
                    <a:gd name="connsiteX25" fmla="*/ 470724 w 470723"/>
                    <a:gd name="connsiteY25" fmla="*/ 39789 h 453627"/>
                    <a:gd name="connsiteX26" fmla="*/ 469795 w 470723"/>
                    <a:gd name="connsiteY26" fmla="*/ 38551 h 453627"/>
                    <a:gd name="connsiteX27" fmla="*/ 427838 w 470723"/>
                    <a:gd name="connsiteY27" fmla="*/ 27558 h 453627"/>
                    <a:gd name="connsiteX28" fmla="*/ 380462 w 470723"/>
                    <a:gd name="connsiteY28" fmla="*/ 3251 h 453627"/>
                    <a:gd name="connsiteX29" fmla="*/ 310948 w 470723"/>
                    <a:gd name="connsiteY29" fmla="*/ 38705 h 453627"/>
                    <a:gd name="connsiteX30" fmla="*/ 315128 w 470723"/>
                    <a:gd name="connsiteY30" fmla="*/ 79269 h 453627"/>
                    <a:gd name="connsiteX31" fmla="*/ 267288 w 470723"/>
                    <a:gd name="connsiteY31" fmla="*/ 79733 h 453627"/>
                    <a:gd name="connsiteX32" fmla="*/ 209849 w 470723"/>
                    <a:gd name="connsiteY32" fmla="*/ 58987 h 453627"/>
                    <a:gd name="connsiteX33" fmla="*/ 179039 w 470723"/>
                    <a:gd name="connsiteY33" fmla="*/ 36847 h 453627"/>
                    <a:gd name="connsiteX34" fmla="*/ 158757 w 470723"/>
                    <a:gd name="connsiteY34" fmla="*/ 18888 h 453627"/>
                    <a:gd name="connsiteX35" fmla="*/ 102092 w 470723"/>
                    <a:gd name="connsiteY35" fmla="*/ 7431 h 453627"/>
                    <a:gd name="connsiteX36" fmla="*/ 66174 w 470723"/>
                    <a:gd name="connsiteY36" fmla="*/ 0 h 453627"/>
                    <a:gd name="connsiteX37" fmla="*/ 65245 w 470723"/>
                    <a:gd name="connsiteY37" fmla="*/ 16256 h 453627"/>
                    <a:gd name="connsiteX38" fmla="*/ 52085 w 470723"/>
                    <a:gd name="connsiteY38" fmla="*/ 25546 h 4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0723" h="453627">
                      <a:moveTo>
                        <a:pt x="52085" y="25546"/>
                      </a:moveTo>
                      <a:cubicBezTo>
                        <a:pt x="48834" y="26939"/>
                        <a:pt x="32268" y="44434"/>
                        <a:pt x="28242" y="48150"/>
                      </a:cubicBezTo>
                      <a:cubicBezTo>
                        <a:pt x="24062" y="51865"/>
                        <a:pt x="23598" y="58213"/>
                        <a:pt x="25456" y="61929"/>
                      </a:cubicBezTo>
                      <a:cubicBezTo>
                        <a:pt x="27313" y="65644"/>
                        <a:pt x="24062" y="78959"/>
                        <a:pt x="19882" y="86855"/>
                      </a:cubicBezTo>
                      <a:cubicBezTo>
                        <a:pt x="15702" y="94751"/>
                        <a:pt x="994" y="100170"/>
                        <a:pt x="65" y="104814"/>
                      </a:cubicBezTo>
                      <a:cubicBezTo>
                        <a:pt x="-864" y="109459"/>
                        <a:pt x="8425" y="119987"/>
                        <a:pt x="14309" y="133302"/>
                      </a:cubicBezTo>
                      <a:cubicBezTo>
                        <a:pt x="20346" y="146616"/>
                        <a:pt x="8270" y="155906"/>
                        <a:pt x="13380" y="165969"/>
                      </a:cubicBezTo>
                      <a:cubicBezTo>
                        <a:pt x="18489" y="176032"/>
                        <a:pt x="15702" y="181606"/>
                        <a:pt x="11057" y="187180"/>
                      </a:cubicBezTo>
                      <a:cubicBezTo>
                        <a:pt x="6412" y="192753"/>
                        <a:pt x="11057" y="201423"/>
                        <a:pt x="11057" y="206532"/>
                      </a:cubicBezTo>
                      <a:cubicBezTo>
                        <a:pt x="11057" y="211642"/>
                        <a:pt x="17560" y="218918"/>
                        <a:pt x="15702" y="220776"/>
                      </a:cubicBezTo>
                      <a:cubicBezTo>
                        <a:pt x="13844" y="222634"/>
                        <a:pt x="2232" y="231613"/>
                        <a:pt x="2232" y="236258"/>
                      </a:cubicBezTo>
                      <a:cubicBezTo>
                        <a:pt x="2232" y="240903"/>
                        <a:pt x="9045" y="245393"/>
                        <a:pt x="16011" y="255766"/>
                      </a:cubicBezTo>
                      <a:cubicBezTo>
                        <a:pt x="22824" y="266139"/>
                        <a:pt x="18334" y="271867"/>
                        <a:pt x="19417" y="279918"/>
                      </a:cubicBezTo>
                      <a:cubicBezTo>
                        <a:pt x="20501" y="287969"/>
                        <a:pt x="32113" y="292613"/>
                        <a:pt x="41247" y="292613"/>
                      </a:cubicBezTo>
                      <a:cubicBezTo>
                        <a:pt x="50382" y="292613"/>
                        <a:pt x="56111" y="299426"/>
                        <a:pt x="64161" y="299426"/>
                      </a:cubicBezTo>
                      <a:cubicBezTo>
                        <a:pt x="71283" y="299426"/>
                        <a:pt x="75773" y="311192"/>
                        <a:pt x="79798" y="325900"/>
                      </a:cubicBezTo>
                      <a:cubicBezTo>
                        <a:pt x="83204" y="325900"/>
                        <a:pt x="113085" y="326365"/>
                        <a:pt x="125471" y="334725"/>
                      </a:cubicBezTo>
                      <a:cubicBezTo>
                        <a:pt x="138631" y="343550"/>
                        <a:pt x="145133" y="354387"/>
                        <a:pt x="145133" y="354387"/>
                      </a:cubicBezTo>
                      <a:lnTo>
                        <a:pt x="197618" y="325900"/>
                      </a:lnTo>
                      <a:lnTo>
                        <a:pt x="435270" y="453628"/>
                      </a:lnTo>
                      <a:lnTo>
                        <a:pt x="435270" y="437217"/>
                      </a:lnTo>
                      <a:lnTo>
                        <a:pt x="464066" y="437217"/>
                      </a:lnTo>
                      <a:cubicBezTo>
                        <a:pt x="464066" y="437217"/>
                        <a:pt x="464066" y="153119"/>
                        <a:pt x="464066" y="132063"/>
                      </a:cubicBezTo>
                      <a:cubicBezTo>
                        <a:pt x="464066" y="111007"/>
                        <a:pt x="454467" y="97538"/>
                        <a:pt x="464066" y="85926"/>
                      </a:cubicBezTo>
                      <a:cubicBezTo>
                        <a:pt x="473665" y="74469"/>
                        <a:pt x="460196" y="68586"/>
                        <a:pt x="467937" y="47530"/>
                      </a:cubicBezTo>
                      <a:cubicBezTo>
                        <a:pt x="468866" y="45053"/>
                        <a:pt x="469795" y="42421"/>
                        <a:pt x="470724" y="39789"/>
                      </a:cubicBezTo>
                      <a:cubicBezTo>
                        <a:pt x="470414" y="39325"/>
                        <a:pt x="469950" y="39015"/>
                        <a:pt x="469795" y="38551"/>
                      </a:cubicBezTo>
                      <a:cubicBezTo>
                        <a:pt x="467472" y="32048"/>
                        <a:pt x="455087" y="31584"/>
                        <a:pt x="427838" y="27558"/>
                      </a:cubicBezTo>
                      <a:cubicBezTo>
                        <a:pt x="400744" y="23378"/>
                        <a:pt x="410807" y="4954"/>
                        <a:pt x="380462" y="3251"/>
                      </a:cubicBezTo>
                      <a:cubicBezTo>
                        <a:pt x="350117" y="1393"/>
                        <a:pt x="311412" y="25855"/>
                        <a:pt x="310948" y="38705"/>
                      </a:cubicBezTo>
                      <a:cubicBezTo>
                        <a:pt x="310483" y="51556"/>
                        <a:pt x="325191" y="65799"/>
                        <a:pt x="315128" y="79269"/>
                      </a:cubicBezTo>
                      <a:cubicBezTo>
                        <a:pt x="305064" y="92583"/>
                        <a:pt x="282925" y="93977"/>
                        <a:pt x="267288" y="79733"/>
                      </a:cubicBezTo>
                      <a:cubicBezTo>
                        <a:pt x="251650" y="65490"/>
                        <a:pt x="228582" y="58987"/>
                        <a:pt x="209849" y="58987"/>
                      </a:cubicBezTo>
                      <a:cubicBezTo>
                        <a:pt x="190960" y="58987"/>
                        <a:pt x="177646" y="47066"/>
                        <a:pt x="179039" y="36847"/>
                      </a:cubicBezTo>
                      <a:cubicBezTo>
                        <a:pt x="180433" y="26784"/>
                        <a:pt x="174394" y="22139"/>
                        <a:pt x="158757" y="18888"/>
                      </a:cubicBezTo>
                      <a:cubicBezTo>
                        <a:pt x="143121" y="15637"/>
                        <a:pt x="129806" y="2787"/>
                        <a:pt x="102092" y="7431"/>
                      </a:cubicBezTo>
                      <a:cubicBezTo>
                        <a:pt x="87230" y="9909"/>
                        <a:pt x="74844" y="5419"/>
                        <a:pt x="66174" y="0"/>
                      </a:cubicBezTo>
                      <a:cubicBezTo>
                        <a:pt x="65555" y="6038"/>
                        <a:pt x="65090" y="12231"/>
                        <a:pt x="65245" y="16256"/>
                      </a:cubicBezTo>
                      <a:cubicBezTo>
                        <a:pt x="66019" y="26010"/>
                        <a:pt x="55336" y="24152"/>
                        <a:pt x="52085" y="2554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0" name="Freeform: Shape 4399">
                  <a:extLst>
                    <a:ext uri="{FF2B5EF4-FFF2-40B4-BE49-F238E27FC236}">
                      <a16:creationId xmlns:a16="http://schemas.microsoft.com/office/drawing/2014/main" id="{FCF68EEC-267B-8B92-D7E3-D5BA5BDFD038}"/>
                    </a:ext>
                  </a:extLst>
                </p:cNvPr>
                <p:cNvSpPr/>
                <p:nvPr/>
              </p:nvSpPr>
              <p:spPr>
                <a:xfrm>
                  <a:off x="5228687" y="3800147"/>
                  <a:ext cx="90106" cy="26590"/>
                </a:xfrm>
                <a:custGeom>
                  <a:avLst/>
                  <a:gdLst>
                    <a:gd name="connsiteX0" fmla="*/ 44743 w 90106"/>
                    <a:gd name="connsiteY0" fmla="*/ 14824 h 26590"/>
                    <a:gd name="connsiteX1" fmla="*/ 70908 w 90106"/>
                    <a:gd name="connsiteY1" fmla="*/ 21791 h 26590"/>
                    <a:gd name="connsiteX2" fmla="*/ 90106 w 90106"/>
                    <a:gd name="connsiteY2" fmla="*/ 16527 h 26590"/>
                    <a:gd name="connsiteX3" fmla="*/ 73231 w 90106"/>
                    <a:gd name="connsiteY3" fmla="*/ 14204 h 26590"/>
                    <a:gd name="connsiteX4" fmla="*/ 43505 w 90106"/>
                    <a:gd name="connsiteY4" fmla="*/ 1354 h 26590"/>
                    <a:gd name="connsiteX5" fmla="*/ 4025 w 90106"/>
                    <a:gd name="connsiteY5" fmla="*/ 7857 h 26590"/>
                    <a:gd name="connsiteX6" fmla="*/ 0 w 90106"/>
                    <a:gd name="connsiteY6" fmla="*/ 26590 h 26590"/>
                    <a:gd name="connsiteX7" fmla="*/ 9134 w 90106"/>
                    <a:gd name="connsiteY7" fmla="*/ 24733 h 26590"/>
                    <a:gd name="connsiteX8" fmla="*/ 44743 w 90106"/>
                    <a:gd name="connsiteY8" fmla="*/ 14824 h 2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06" h="26590">
                      <a:moveTo>
                        <a:pt x="44743" y="14824"/>
                      </a:moveTo>
                      <a:cubicBezTo>
                        <a:pt x="51091" y="8941"/>
                        <a:pt x="61619" y="20707"/>
                        <a:pt x="70908" y="21791"/>
                      </a:cubicBezTo>
                      <a:cubicBezTo>
                        <a:pt x="80198" y="23029"/>
                        <a:pt x="90106" y="16527"/>
                        <a:pt x="90106" y="16527"/>
                      </a:cubicBezTo>
                      <a:cubicBezTo>
                        <a:pt x="90106" y="16527"/>
                        <a:pt x="88403" y="15288"/>
                        <a:pt x="73231" y="14204"/>
                      </a:cubicBezTo>
                      <a:cubicBezTo>
                        <a:pt x="58058" y="12966"/>
                        <a:pt x="56974" y="-4994"/>
                        <a:pt x="43505" y="1354"/>
                      </a:cubicBezTo>
                      <a:cubicBezTo>
                        <a:pt x="30190" y="7702"/>
                        <a:pt x="20901" y="9560"/>
                        <a:pt x="4025" y="7857"/>
                      </a:cubicBezTo>
                      <a:cubicBezTo>
                        <a:pt x="3716" y="12966"/>
                        <a:pt x="929" y="19778"/>
                        <a:pt x="0" y="26590"/>
                      </a:cubicBezTo>
                      <a:cubicBezTo>
                        <a:pt x="4335" y="25506"/>
                        <a:pt x="7586" y="24733"/>
                        <a:pt x="9134" y="24733"/>
                      </a:cubicBezTo>
                      <a:cubicBezTo>
                        <a:pt x="18578" y="24113"/>
                        <a:pt x="38396" y="20552"/>
                        <a:pt x="44743" y="1482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1" name="Freeform: Shape 4400">
                  <a:extLst>
                    <a:ext uri="{FF2B5EF4-FFF2-40B4-BE49-F238E27FC236}">
                      <a16:creationId xmlns:a16="http://schemas.microsoft.com/office/drawing/2014/main" id="{47DF764E-A670-EF7A-DF04-EDE67C26986A}"/>
                    </a:ext>
                  </a:extLst>
                </p:cNvPr>
                <p:cNvSpPr/>
                <p:nvPr/>
              </p:nvSpPr>
              <p:spPr>
                <a:xfrm>
                  <a:off x="5216382" y="3713620"/>
                  <a:ext cx="177250" cy="139021"/>
                </a:xfrm>
                <a:custGeom>
                  <a:avLst/>
                  <a:gdLst>
                    <a:gd name="connsiteX0" fmla="*/ 35063 w 177250"/>
                    <a:gd name="connsiteY0" fmla="*/ 135721 h 139021"/>
                    <a:gd name="connsiteX1" fmla="*/ 52558 w 177250"/>
                    <a:gd name="connsiteY1" fmla="*/ 128754 h 139021"/>
                    <a:gd name="connsiteX2" fmla="*/ 97921 w 177250"/>
                    <a:gd name="connsiteY2" fmla="*/ 125348 h 139021"/>
                    <a:gd name="connsiteX3" fmla="*/ 105817 w 177250"/>
                    <a:gd name="connsiteY3" fmla="*/ 127360 h 139021"/>
                    <a:gd name="connsiteX4" fmla="*/ 105972 w 177250"/>
                    <a:gd name="connsiteY4" fmla="*/ 124419 h 139021"/>
                    <a:gd name="connsiteX5" fmla="*/ 128111 w 177250"/>
                    <a:gd name="connsiteY5" fmla="*/ 133398 h 139021"/>
                    <a:gd name="connsiteX6" fmla="*/ 173629 w 177250"/>
                    <a:gd name="connsiteY6" fmla="*/ 136185 h 139021"/>
                    <a:gd name="connsiteX7" fmla="*/ 177035 w 177250"/>
                    <a:gd name="connsiteY7" fmla="*/ 134947 h 139021"/>
                    <a:gd name="connsiteX8" fmla="*/ 176880 w 177250"/>
                    <a:gd name="connsiteY8" fmla="*/ 115284 h 139021"/>
                    <a:gd name="connsiteX9" fmla="*/ 160314 w 177250"/>
                    <a:gd name="connsiteY9" fmla="*/ 95003 h 139021"/>
                    <a:gd name="connsiteX10" fmla="*/ 155669 w 177250"/>
                    <a:gd name="connsiteY10" fmla="*/ 75650 h 139021"/>
                    <a:gd name="connsiteX11" fmla="*/ 149941 w 177250"/>
                    <a:gd name="connsiteY11" fmla="*/ 67135 h 139021"/>
                    <a:gd name="connsiteX12" fmla="*/ 132446 w 177250"/>
                    <a:gd name="connsiteY12" fmla="*/ 45305 h 139021"/>
                    <a:gd name="connsiteX13" fmla="*/ 110616 w 177250"/>
                    <a:gd name="connsiteY13" fmla="*/ 16818 h 139021"/>
                    <a:gd name="connsiteX14" fmla="*/ 99624 w 177250"/>
                    <a:gd name="connsiteY14" fmla="*/ 16818 h 139021"/>
                    <a:gd name="connsiteX15" fmla="*/ 82129 w 177250"/>
                    <a:gd name="connsiteY15" fmla="*/ 1490 h 139021"/>
                    <a:gd name="connsiteX16" fmla="*/ 58132 w 177250"/>
                    <a:gd name="connsiteY16" fmla="*/ 3658 h 139021"/>
                    <a:gd name="connsiteX17" fmla="*/ 29644 w 177250"/>
                    <a:gd name="connsiteY17" fmla="*/ 3658 h 139021"/>
                    <a:gd name="connsiteX18" fmla="*/ 12149 w 177250"/>
                    <a:gd name="connsiteY18" fmla="*/ 18985 h 139021"/>
                    <a:gd name="connsiteX19" fmla="*/ 10601 w 177250"/>
                    <a:gd name="connsiteY19" fmla="*/ 19450 h 139021"/>
                    <a:gd name="connsiteX20" fmla="*/ 3479 w 177250"/>
                    <a:gd name="connsiteY20" fmla="*/ 44376 h 139021"/>
                    <a:gd name="connsiteX21" fmla="*/ 14936 w 177250"/>
                    <a:gd name="connsiteY21" fmla="*/ 88500 h 139021"/>
                    <a:gd name="connsiteX22" fmla="*/ 16794 w 177250"/>
                    <a:gd name="connsiteY22" fmla="*/ 94383 h 139021"/>
                    <a:gd name="connsiteX23" fmla="*/ 56274 w 177250"/>
                    <a:gd name="connsiteY23" fmla="*/ 87881 h 139021"/>
                    <a:gd name="connsiteX24" fmla="*/ 85999 w 177250"/>
                    <a:gd name="connsiteY24" fmla="*/ 100731 h 139021"/>
                    <a:gd name="connsiteX25" fmla="*/ 102875 w 177250"/>
                    <a:gd name="connsiteY25" fmla="*/ 103053 h 139021"/>
                    <a:gd name="connsiteX26" fmla="*/ 83677 w 177250"/>
                    <a:gd name="connsiteY26" fmla="*/ 108317 h 139021"/>
                    <a:gd name="connsiteX27" fmla="*/ 57512 w 177250"/>
                    <a:gd name="connsiteY27" fmla="*/ 101350 h 139021"/>
                    <a:gd name="connsiteX28" fmla="*/ 22058 w 177250"/>
                    <a:gd name="connsiteY28" fmla="*/ 111259 h 139021"/>
                    <a:gd name="connsiteX29" fmla="*/ 12923 w 177250"/>
                    <a:gd name="connsiteY29" fmla="*/ 113117 h 139021"/>
                    <a:gd name="connsiteX30" fmla="*/ 16484 w 177250"/>
                    <a:gd name="connsiteY30" fmla="*/ 127670 h 139021"/>
                    <a:gd name="connsiteX31" fmla="*/ 19581 w 177250"/>
                    <a:gd name="connsiteY31" fmla="*/ 131386 h 139021"/>
                    <a:gd name="connsiteX32" fmla="*/ 35063 w 177250"/>
                    <a:gd name="connsiteY32" fmla="*/ 135721 h 13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7250" h="139021">
                      <a:moveTo>
                        <a:pt x="35063" y="135721"/>
                      </a:moveTo>
                      <a:cubicBezTo>
                        <a:pt x="40946" y="136340"/>
                        <a:pt x="52558" y="128754"/>
                        <a:pt x="52558" y="128754"/>
                      </a:cubicBezTo>
                      <a:cubicBezTo>
                        <a:pt x="52558" y="128754"/>
                        <a:pt x="91573" y="125812"/>
                        <a:pt x="97921" y="125348"/>
                      </a:cubicBezTo>
                      <a:cubicBezTo>
                        <a:pt x="100243" y="125193"/>
                        <a:pt x="103030" y="126122"/>
                        <a:pt x="105817" y="127360"/>
                      </a:cubicBezTo>
                      <a:cubicBezTo>
                        <a:pt x="105972" y="125657"/>
                        <a:pt x="105972" y="124419"/>
                        <a:pt x="105972" y="124419"/>
                      </a:cubicBezTo>
                      <a:cubicBezTo>
                        <a:pt x="105972" y="124419"/>
                        <a:pt x="126718" y="128599"/>
                        <a:pt x="128111" y="133398"/>
                      </a:cubicBezTo>
                      <a:cubicBezTo>
                        <a:pt x="129504" y="138198"/>
                        <a:pt x="157837" y="141759"/>
                        <a:pt x="173629" y="136185"/>
                      </a:cubicBezTo>
                      <a:cubicBezTo>
                        <a:pt x="174868" y="135721"/>
                        <a:pt x="175951" y="135411"/>
                        <a:pt x="177035" y="134947"/>
                      </a:cubicBezTo>
                      <a:cubicBezTo>
                        <a:pt x="177190" y="128599"/>
                        <a:pt x="177499" y="118381"/>
                        <a:pt x="176880" y="115284"/>
                      </a:cubicBezTo>
                      <a:cubicBezTo>
                        <a:pt x="175951" y="110640"/>
                        <a:pt x="165888" y="100576"/>
                        <a:pt x="160314" y="95003"/>
                      </a:cubicBezTo>
                      <a:cubicBezTo>
                        <a:pt x="154740" y="89429"/>
                        <a:pt x="155669" y="75650"/>
                        <a:pt x="155669" y="75650"/>
                      </a:cubicBezTo>
                      <a:lnTo>
                        <a:pt x="149941" y="67135"/>
                      </a:lnTo>
                      <a:cubicBezTo>
                        <a:pt x="149941" y="67135"/>
                        <a:pt x="145606" y="49640"/>
                        <a:pt x="132446" y="45305"/>
                      </a:cubicBezTo>
                      <a:cubicBezTo>
                        <a:pt x="119286" y="40970"/>
                        <a:pt x="110616" y="16818"/>
                        <a:pt x="110616" y="16818"/>
                      </a:cubicBezTo>
                      <a:lnTo>
                        <a:pt x="99624" y="16818"/>
                      </a:lnTo>
                      <a:cubicBezTo>
                        <a:pt x="99624" y="16818"/>
                        <a:pt x="90799" y="5825"/>
                        <a:pt x="82129" y="1490"/>
                      </a:cubicBezTo>
                      <a:cubicBezTo>
                        <a:pt x="73304" y="-2845"/>
                        <a:pt x="58132" y="3658"/>
                        <a:pt x="58132" y="3658"/>
                      </a:cubicBezTo>
                      <a:cubicBezTo>
                        <a:pt x="58132" y="3658"/>
                        <a:pt x="40637" y="5825"/>
                        <a:pt x="29644" y="3658"/>
                      </a:cubicBezTo>
                      <a:cubicBezTo>
                        <a:pt x="18652" y="1490"/>
                        <a:pt x="20819" y="16818"/>
                        <a:pt x="12149" y="18985"/>
                      </a:cubicBezTo>
                      <a:cubicBezTo>
                        <a:pt x="11840" y="19140"/>
                        <a:pt x="11066" y="19295"/>
                        <a:pt x="10601" y="19450"/>
                      </a:cubicBezTo>
                      <a:cubicBezTo>
                        <a:pt x="9672" y="28429"/>
                        <a:pt x="8124" y="37409"/>
                        <a:pt x="3479" y="44376"/>
                      </a:cubicBezTo>
                      <a:cubicBezTo>
                        <a:pt x="-6584" y="59548"/>
                        <a:pt x="7659" y="81688"/>
                        <a:pt x="14936" y="88500"/>
                      </a:cubicBezTo>
                      <a:cubicBezTo>
                        <a:pt x="16484" y="89894"/>
                        <a:pt x="16949" y="92061"/>
                        <a:pt x="16794" y="94383"/>
                      </a:cubicBezTo>
                      <a:cubicBezTo>
                        <a:pt x="33515" y="96086"/>
                        <a:pt x="42804" y="94383"/>
                        <a:pt x="56274" y="87881"/>
                      </a:cubicBezTo>
                      <a:cubicBezTo>
                        <a:pt x="69588" y="81533"/>
                        <a:pt x="70827" y="99492"/>
                        <a:pt x="85999" y="100731"/>
                      </a:cubicBezTo>
                      <a:cubicBezTo>
                        <a:pt x="101172" y="101970"/>
                        <a:pt x="102875" y="103053"/>
                        <a:pt x="102875" y="103053"/>
                      </a:cubicBezTo>
                      <a:cubicBezTo>
                        <a:pt x="102875" y="103053"/>
                        <a:pt x="92967" y="109401"/>
                        <a:pt x="83677" y="108317"/>
                      </a:cubicBezTo>
                      <a:cubicBezTo>
                        <a:pt x="74388" y="107079"/>
                        <a:pt x="63860" y="95467"/>
                        <a:pt x="57512" y="101350"/>
                      </a:cubicBezTo>
                      <a:cubicBezTo>
                        <a:pt x="51164" y="107234"/>
                        <a:pt x="31347" y="110640"/>
                        <a:pt x="22058" y="111259"/>
                      </a:cubicBezTo>
                      <a:cubicBezTo>
                        <a:pt x="20510" y="111414"/>
                        <a:pt x="17258" y="112033"/>
                        <a:pt x="12923" y="113117"/>
                      </a:cubicBezTo>
                      <a:cubicBezTo>
                        <a:pt x="12304" y="118226"/>
                        <a:pt x="12769" y="123335"/>
                        <a:pt x="16484" y="127670"/>
                      </a:cubicBezTo>
                      <a:cubicBezTo>
                        <a:pt x="17723" y="129063"/>
                        <a:pt x="18652" y="130147"/>
                        <a:pt x="19581" y="131386"/>
                      </a:cubicBezTo>
                      <a:cubicBezTo>
                        <a:pt x="34908" y="127360"/>
                        <a:pt x="30109" y="135102"/>
                        <a:pt x="35063" y="13572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2" name="Freeform: Shape 4401">
                  <a:extLst>
                    <a:ext uri="{FF2B5EF4-FFF2-40B4-BE49-F238E27FC236}">
                      <a16:creationId xmlns:a16="http://schemas.microsoft.com/office/drawing/2014/main" id="{68A88076-951B-48E1-9D42-B5438C5FF820}"/>
                    </a:ext>
                  </a:extLst>
                </p:cNvPr>
                <p:cNvSpPr/>
                <p:nvPr/>
              </p:nvSpPr>
              <p:spPr>
                <a:xfrm>
                  <a:off x="5235499" y="3838760"/>
                  <a:ext cx="86545" cy="51609"/>
                </a:xfrm>
                <a:custGeom>
                  <a:avLst/>
                  <a:gdLst>
                    <a:gd name="connsiteX0" fmla="*/ 45208 w 86545"/>
                    <a:gd name="connsiteY0" fmla="*/ 48203 h 51609"/>
                    <a:gd name="connsiteX1" fmla="*/ 70753 w 86545"/>
                    <a:gd name="connsiteY1" fmla="*/ 33031 h 51609"/>
                    <a:gd name="connsiteX2" fmla="*/ 81746 w 86545"/>
                    <a:gd name="connsiteY2" fmla="*/ 28231 h 51609"/>
                    <a:gd name="connsiteX3" fmla="*/ 79733 w 86545"/>
                    <a:gd name="connsiteY3" fmla="*/ 13678 h 51609"/>
                    <a:gd name="connsiteX4" fmla="*/ 86545 w 86545"/>
                    <a:gd name="connsiteY4" fmla="*/ 2066 h 51609"/>
                    <a:gd name="connsiteX5" fmla="*/ 78649 w 86545"/>
                    <a:gd name="connsiteY5" fmla="*/ 53 h 51609"/>
                    <a:gd name="connsiteX6" fmla="*/ 33287 w 86545"/>
                    <a:gd name="connsiteY6" fmla="*/ 3460 h 51609"/>
                    <a:gd name="connsiteX7" fmla="*/ 15792 w 86545"/>
                    <a:gd name="connsiteY7" fmla="*/ 10427 h 51609"/>
                    <a:gd name="connsiteX8" fmla="*/ 0 w 86545"/>
                    <a:gd name="connsiteY8" fmla="*/ 6092 h 51609"/>
                    <a:gd name="connsiteX9" fmla="*/ 24926 w 86545"/>
                    <a:gd name="connsiteY9" fmla="*/ 25444 h 51609"/>
                    <a:gd name="connsiteX10" fmla="*/ 38241 w 86545"/>
                    <a:gd name="connsiteY10" fmla="*/ 48977 h 51609"/>
                    <a:gd name="connsiteX11" fmla="*/ 41802 w 86545"/>
                    <a:gd name="connsiteY11" fmla="*/ 51609 h 51609"/>
                    <a:gd name="connsiteX12" fmla="*/ 45208 w 86545"/>
                    <a:gd name="connsiteY12" fmla="*/ 48203 h 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45" h="51609">
                      <a:moveTo>
                        <a:pt x="45208" y="48203"/>
                      </a:moveTo>
                      <a:cubicBezTo>
                        <a:pt x="52175" y="43404"/>
                        <a:pt x="65954" y="30863"/>
                        <a:pt x="70753" y="33031"/>
                      </a:cubicBezTo>
                      <a:cubicBezTo>
                        <a:pt x="75553" y="35043"/>
                        <a:pt x="81746" y="31018"/>
                        <a:pt x="81746" y="28231"/>
                      </a:cubicBezTo>
                      <a:cubicBezTo>
                        <a:pt x="81746" y="25444"/>
                        <a:pt x="72147" y="16465"/>
                        <a:pt x="79733" y="13678"/>
                      </a:cubicBezTo>
                      <a:cubicBezTo>
                        <a:pt x="84997" y="11820"/>
                        <a:pt x="86235" y="5782"/>
                        <a:pt x="86545" y="2066"/>
                      </a:cubicBezTo>
                      <a:cubicBezTo>
                        <a:pt x="83758" y="828"/>
                        <a:pt x="80972" y="-256"/>
                        <a:pt x="78649" y="53"/>
                      </a:cubicBezTo>
                      <a:cubicBezTo>
                        <a:pt x="72302" y="673"/>
                        <a:pt x="33287" y="3460"/>
                        <a:pt x="33287" y="3460"/>
                      </a:cubicBezTo>
                      <a:cubicBezTo>
                        <a:pt x="33287" y="3460"/>
                        <a:pt x="21675" y="11046"/>
                        <a:pt x="15792" y="10427"/>
                      </a:cubicBezTo>
                      <a:cubicBezTo>
                        <a:pt x="10837" y="9962"/>
                        <a:pt x="15792" y="2066"/>
                        <a:pt x="0" y="6092"/>
                      </a:cubicBezTo>
                      <a:cubicBezTo>
                        <a:pt x="7896" y="16000"/>
                        <a:pt x="8979" y="20800"/>
                        <a:pt x="24926" y="25444"/>
                      </a:cubicBezTo>
                      <a:cubicBezTo>
                        <a:pt x="42886" y="30553"/>
                        <a:pt x="23533" y="39688"/>
                        <a:pt x="38241" y="48977"/>
                      </a:cubicBezTo>
                      <a:cubicBezTo>
                        <a:pt x="39634" y="49906"/>
                        <a:pt x="40718" y="50680"/>
                        <a:pt x="41802" y="51609"/>
                      </a:cubicBezTo>
                      <a:cubicBezTo>
                        <a:pt x="43350" y="50061"/>
                        <a:pt x="44434" y="48822"/>
                        <a:pt x="45208" y="4820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3" name="Freeform: Shape 4402">
                  <a:extLst>
                    <a:ext uri="{FF2B5EF4-FFF2-40B4-BE49-F238E27FC236}">
                      <a16:creationId xmlns:a16="http://schemas.microsoft.com/office/drawing/2014/main" id="{2B80E736-046B-2D4F-E95E-A44EDFD02ED9}"/>
                    </a:ext>
                  </a:extLst>
                </p:cNvPr>
                <p:cNvSpPr/>
                <p:nvPr/>
              </p:nvSpPr>
              <p:spPr>
                <a:xfrm>
                  <a:off x="6199111" y="3887671"/>
                  <a:ext cx="382410" cy="266824"/>
                </a:xfrm>
                <a:custGeom>
                  <a:avLst/>
                  <a:gdLst>
                    <a:gd name="connsiteX0" fmla="*/ 353304 w 382410"/>
                    <a:gd name="connsiteY0" fmla="*/ 150708 h 266824"/>
                    <a:gd name="connsiteX1" fmla="*/ 341847 w 382410"/>
                    <a:gd name="connsiteY1" fmla="*/ 129652 h 266824"/>
                    <a:gd name="connsiteX2" fmla="*/ 322649 w 382410"/>
                    <a:gd name="connsiteY2" fmla="*/ 112312 h 266824"/>
                    <a:gd name="connsiteX3" fmla="*/ 309180 w 382410"/>
                    <a:gd name="connsiteY3" fmla="*/ 93114 h 266824"/>
                    <a:gd name="connsiteX4" fmla="*/ 284253 w 382410"/>
                    <a:gd name="connsiteY4" fmla="*/ 81657 h 266824"/>
                    <a:gd name="connsiteX5" fmla="*/ 280382 w 382410"/>
                    <a:gd name="connsiteY5" fmla="*/ 72058 h 266824"/>
                    <a:gd name="connsiteX6" fmla="*/ 266913 w 382410"/>
                    <a:gd name="connsiteY6" fmla="*/ 70201 h 266824"/>
                    <a:gd name="connsiteX7" fmla="*/ 270784 w 382410"/>
                    <a:gd name="connsiteY7" fmla="*/ 58744 h 266824"/>
                    <a:gd name="connsiteX8" fmla="*/ 268926 w 382410"/>
                    <a:gd name="connsiteY8" fmla="*/ 31805 h 266824"/>
                    <a:gd name="connsiteX9" fmla="*/ 246941 w 382410"/>
                    <a:gd name="connsiteY9" fmla="*/ 2234 h 266824"/>
                    <a:gd name="connsiteX10" fmla="*/ 241522 w 382410"/>
                    <a:gd name="connsiteY10" fmla="*/ 995 h 266824"/>
                    <a:gd name="connsiteX11" fmla="*/ 215822 w 382410"/>
                    <a:gd name="connsiteY11" fmla="*/ 11059 h 266824"/>
                    <a:gd name="connsiteX12" fmla="*/ 209319 w 382410"/>
                    <a:gd name="connsiteY12" fmla="*/ 25767 h 266824"/>
                    <a:gd name="connsiteX13" fmla="*/ 178974 w 382410"/>
                    <a:gd name="connsiteY13" fmla="*/ 57041 h 266824"/>
                    <a:gd name="connsiteX14" fmla="*/ 134850 w 382410"/>
                    <a:gd name="connsiteY14" fmla="*/ 66175 h 266824"/>
                    <a:gd name="connsiteX15" fmla="*/ 132992 w 382410"/>
                    <a:gd name="connsiteY15" fmla="*/ 82741 h 266824"/>
                    <a:gd name="connsiteX16" fmla="*/ 105434 w 382410"/>
                    <a:gd name="connsiteY16" fmla="*/ 97449 h 266824"/>
                    <a:gd name="connsiteX17" fmla="*/ 71373 w 382410"/>
                    <a:gd name="connsiteY17" fmla="*/ 107513 h 266824"/>
                    <a:gd name="connsiteX18" fmla="*/ 51091 w 382410"/>
                    <a:gd name="connsiteY18" fmla="*/ 107513 h 266824"/>
                    <a:gd name="connsiteX19" fmla="*/ 33596 w 382410"/>
                    <a:gd name="connsiteY19" fmla="*/ 114944 h 266824"/>
                    <a:gd name="connsiteX20" fmla="*/ 30809 w 382410"/>
                    <a:gd name="connsiteY20" fmla="*/ 111693 h 266824"/>
                    <a:gd name="connsiteX21" fmla="*/ 15173 w 382410"/>
                    <a:gd name="connsiteY21" fmla="*/ 131045 h 266824"/>
                    <a:gd name="connsiteX22" fmla="*/ 0 w 382410"/>
                    <a:gd name="connsiteY22" fmla="*/ 162165 h 266824"/>
                    <a:gd name="connsiteX23" fmla="*/ 4180 w 382410"/>
                    <a:gd name="connsiteY23" fmla="*/ 187710 h 266824"/>
                    <a:gd name="connsiteX24" fmla="*/ 13160 w 382410"/>
                    <a:gd name="connsiteY24" fmla="*/ 212637 h 266824"/>
                    <a:gd name="connsiteX25" fmla="*/ 17959 w 382410"/>
                    <a:gd name="connsiteY25" fmla="*/ 231215 h 266824"/>
                    <a:gd name="connsiteX26" fmla="*/ 24926 w 382410"/>
                    <a:gd name="connsiteY26" fmla="*/ 241588 h 266824"/>
                    <a:gd name="connsiteX27" fmla="*/ 44898 w 382410"/>
                    <a:gd name="connsiteY27" fmla="*/ 261560 h 266824"/>
                    <a:gd name="connsiteX28" fmla="*/ 50317 w 382410"/>
                    <a:gd name="connsiteY28" fmla="*/ 266824 h 266824"/>
                    <a:gd name="connsiteX29" fmla="*/ 52175 w 382410"/>
                    <a:gd name="connsiteY29" fmla="*/ 263883 h 266824"/>
                    <a:gd name="connsiteX30" fmla="*/ 57903 w 382410"/>
                    <a:gd name="connsiteY30" fmla="*/ 240814 h 266824"/>
                    <a:gd name="connsiteX31" fmla="*/ 75243 w 382410"/>
                    <a:gd name="connsiteY31" fmla="*/ 236944 h 266824"/>
                    <a:gd name="connsiteX32" fmla="*/ 88713 w 382410"/>
                    <a:gd name="connsiteY32" fmla="*/ 233073 h 266824"/>
                    <a:gd name="connsiteX33" fmla="*/ 115652 w 382410"/>
                    <a:gd name="connsiteY33" fmla="*/ 236944 h 266824"/>
                    <a:gd name="connsiteX34" fmla="*/ 115652 w 382410"/>
                    <a:gd name="connsiteY34" fmla="*/ 215888 h 266824"/>
                    <a:gd name="connsiteX35" fmla="*/ 148319 w 382410"/>
                    <a:gd name="connsiteY35" fmla="*/ 190962 h 266824"/>
                    <a:gd name="connsiteX36" fmla="*/ 173246 w 382410"/>
                    <a:gd name="connsiteY36" fmla="*/ 208302 h 266824"/>
                    <a:gd name="connsiteX37" fmla="*/ 232697 w 382410"/>
                    <a:gd name="connsiteY37" fmla="*/ 219759 h 266824"/>
                    <a:gd name="connsiteX38" fmla="*/ 242296 w 382410"/>
                    <a:gd name="connsiteY38" fmla="*/ 198703 h 266824"/>
                    <a:gd name="connsiteX39" fmla="*/ 267223 w 382410"/>
                    <a:gd name="connsiteY39" fmla="*/ 198703 h 266824"/>
                    <a:gd name="connsiteX40" fmla="*/ 299890 w 382410"/>
                    <a:gd name="connsiteY40" fmla="*/ 189104 h 266824"/>
                    <a:gd name="connsiteX41" fmla="*/ 324817 w 382410"/>
                    <a:gd name="connsiteY41" fmla="*/ 185233 h 266824"/>
                    <a:gd name="connsiteX42" fmla="*/ 359342 w 382410"/>
                    <a:gd name="connsiteY42" fmla="*/ 189104 h 266824"/>
                    <a:gd name="connsiteX43" fmla="*/ 382410 w 382410"/>
                    <a:gd name="connsiteY43" fmla="*/ 185233 h 266824"/>
                    <a:gd name="connsiteX44" fmla="*/ 374669 w 382410"/>
                    <a:gd name="connsiteY44" fmla="*/ 166035 h 266824"/>
                    <a:gd name="connsiteX45" fmla="*/ 353304 w 382410"/>
                    <a:gd name="connsiteY45" fmla="*/ 150708 h 2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2410" h="266824">
                      <a:moveTo>
                        <a:pt x="353304" y="150708"/>
                      </a:moveTo>
                      <a:cubicBezTo>
                        <a:pt x="353304" y="144980"/>
                        <a:pt x="353304" y="139251"/>
                        <a:pt x="341847" y="129652"/>
                      </a:cubicBezTo>
                      <a:cubicBezTo>
                        <a:pt x="330390" y="120053"/>
                        <a:pt x="322649" y="118195"/>
                        <a:pt x="322649" y="112312"/>
                      </a:cubicBezTo>
                      <a:cubicBezTo>
                        <a:pt x="322649" y="106584"/>
                        <a:pt x="318778" y="104571"/>
                        <a:pt x="309180" y="93114"/>
                      </a:cubicBezTo>
                      <a:cubicBezTo>
                        <a:pt x="299581" y="81657"/>
                        <a:pt x="284253" y="81657"/>
                        <a:pt x="284253" y="81657"/>
                      </a:cubicBezTo>
                      <a:lnTo>
                        <a:pt x="280382" y="72058"/>
                      </a:lnTo>
                      <a:lnTo>
                        <a:pt x="266913" y="70201"/>
                      </a:lnTo>
                      <a:cubicBezTo>
                        <a:pt x="266913" y="70201"/>
                        <a:pt x="259172" y="64472"/>
                        <a:pt x="270784" y="58744"/>
                      </a:cubicBezTo>
                      <a:cubicBezTo>
                        <a:pt x="282241" y="53015"/>
                        <a:pt x="270784" y="37688"/>
                        <a:pt x="268926" y="31805"/>
                      </a:cubicBezTo>
                      <a:cubicBezTo>
                        <a:pt x="267223" y="26850"/>
                        <a:pt x="250966" y="7188"/>
                        <a:pt x="246941" y="2234"/>
                      </a:cubicBezTo>
                      <a:cubicBezTo>
                        <a:pt x="244929" y="2079"/>
                        <a:pt x="242916" y="1924"/>
                        <a:pt x="241522" y="995"/>
                      </a:cubicBezTo>
                      <a:cubicBezTo>
                        <a:pt x="235020" y="-2721"/>
                        <a:pt x="222170" y="4711"/>
                        <a:pt x="215822" y="11059"/>
                      </a:cubicBezTo>
                      <a:cubicBezTo>
                        <a:pt x="209319" y="17561"/>
                        <a:pt x="213964" y="21277"/>
                        <a:pt x="209319" y="25767"/>
                      </a:cubicBezTo>
                      <a:cubicBezTo>
                        <a:pt x="204675" y="30411"/>
                        <a:pt x="189038" y="44190"/>
                        <a:pt x="178974" y="57041"/>
                      </a:cubicBezTo>
                      <a:cubicBezTo>
                        <a:pt x="168911" y="69891"/>
                        <a:pt x="143055" y="61685"/>
                        <a:pt x="134850" y="66175"/>
                      </a:cubicBezTo>
                      <a:cubicBezTo>
                        <a:pt x="126489" y="70820"/>
                        <a:pt x="138565" y="78096"/>
                        <a:pt x="132992" y="82741"/>
                      </a:cubicBezTo>
                      <a:cubicBezTo>
                        <a:pt x="127419" y="87386"/>
                        <a:pt x="110853" y="94662"/>
                        <a:pt x="105434" y="97449"/>
                      </a:cubicBezTo>
                      <a:cubicBezTo>
                        <a:pt x="99860" y="100236"/>
                        <a:pt x="77875" y="99307"/>
                        <a:pt x="71373" y="107513"/>
                      </a:cubicBezTo>
                      <a:cubicBezTo>
                        <a:pt x="64870" y="115718"/>
                        <a:pt x="57594" y="98378"/>
                        <a:pt x="51091" y="107513"/>
                      </a:cubicBezTo>
                      <a:cubicBezTo>
                        <a:pt x="44589" y="116647"/>
                        <a:pt x="37312" y="117576"/>
                        <a:pt x="33596" y="114944"/>
                      </a:cubicBezTo>
                      <a:cubicBezTo>
                        <a:pt x="32667" y="114325"/>
                        <a:pt x="31738" y="113086"/>
                        <a:pt x="30809" y="111693"/>
                      </a:cubicBezTo>
                      <a:cubicBezTo>
                        <a:pt x="24772" y="117266"/>
                        <a:pt x="17495" y="123459"/>
                        <a:pt x="15173" y="131045"/>
                      </a:cubicBezTo>
                      <a:cubicBezTo>
                        <a:pt x="10992" y="144205"/>
                        <a:pt x="0" y="155817"/>
                        <a:pt x="0" y="162165"/>
                      </a:cubicBezTo>
                      <a:cubicBezTo>
                        <a:pt x="0" y="168358"/>
                        <a:pt x="4180" y="176718"/>
                        <a:pt x="4180" y="187710"/>
                      </a:cubicBezTo>
                      <a:cubicBezTo>
                        <a:pt x="4180" y="198703"/>
                        <a:pt x="6967" y="204276"/>
                        <a:pt x="13160" y="212637"/>
                      </a:cubicBezTo>
                      <a:cubicBezTo>
                        <a:pt x="19353" y="220842"/>
                        <a:pt x="17959" y="231215"/>
                        <a:pt x="17959" y="231215"/>
                      </a:cubicBezTo>
                      <a:cubicBezTo>
                        <a:pt x="17959" y="231215"/>
                        <a:pt x="19972" y="235396"/>
                        <a:pt x="24926" y="241588"/>
                      </a:cubicBezTo>
                      <a:cubicBezTo>
                        <a:pt x="29726" y="247781"/>
                        <a:pt x="43505" y="256761"/>
                        <a:pt x="44898" y="261560"/>
                      </a:cubicBezTo>
                      <a:cubicBezTo>
                        <a:pt x="45518" y="263728"/>
                        <a:pt x="47840" y="265586"/>
                        <a:pt x="50317" y="266824"/>
                      </a:cubicBezTo>
                      <a:cubicBezTo>
                        <a:pt x="50937" y="265895"/>
                        <a:pt x="51556" y="264812"/>
                        <a:pt x="52175" y="263883"/>
                      </a:cubicBezTo>
                      <a:cubicBezTo>
                        <a:pt x="59916" y="254284"/>
                        <a:pt x="57903" y="240814"/>
                        <a:pt x="57903" y="240814"/>
                      </a:cubicBezTo>
                      <a:lnTo>
                        <a:pt x="75243" y="236944"/>
                      </a:lnTo>
                      <a:lnTo>
                        <a:pt x="88713" y="233073"/>
                      </a:lnTo>
                      <a:lnTo>
                        <a:pt x="115652" y="236944"/>
                      </a:lnTo>
                      <a:lnTo>
                        <a:pt x="115652" y="215888"/>
                      </a:lnTo>
                      <a:cubicBezTo>
                        <a:pt x="115652" y="215888"/>
                        <a:pt x="134850" y="190962"/>
                        <a:pt x="148319" y="190962"/>
                      </a:cubicBezTo>
                      <a:cubicBezTo>
                        <a:pt x="161789" y="190962"/>
                        <a:pt x="173246" y="208302"/>
                        <a:pt x="173246" y="208302"/>
                      </a:cubicBezTo>
                      <a:lnTo>
                        <a:pt x="232697" y="219759"/>
                      </a:lnTo>
                      <a:cubicBezTo>
                        <a:pt x="232697" y="219759"/>
                        <a:pt x="236568" y="202418"/>
                        <a:pt x="242296" y="198703"/>
                      </a:cubicBezTo>
                      <a:cubicBezTo>
                        <a:pt x="248025" y="194832"/>
                        <a:pt x="259636" y="202573"/>
                        <a:pt x="267223" y="198703"/>
                      </a:cubicBezTo>
                      <a:cubicBezTo>
                        <a:pt x="274964" y="194832"/>
                        <a:pt x="286421" y="189104"/>
                        <a:pt x="299890" y="189104"/>
                      </a:cubicBezTo>
                      <a:cubicBezTo>
                        <a:pt x="313360" y="189104"/>
                        <a:pt x="319088" y="196845"/>
                        <a:pt x="324817" y="185233"/>
                      </a:cubicBezTo>
                      <a:cubicBezTo>
                        <a:pt x="330545" y="173776"/>
                        <a:pt x="359342" y="189104"/>
                        <a:pt x="359342" y="189104"/>
                      </a:cubicBezTo>
                      <a:lnTo>
                        <a:pt x="382410" y="185233"/>
                      </a:lnTo>
                      <a:lnTo>
                        <a:pt x="374669" y="166035"/>
                      </a:lnTo>
                      <a:cubicBezTo>
                        <a:pt x="374359" y="166035"/>
                        <a:pt x="353304" y="156436"/>
                        <a:pt x="353304" y="15070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4" name="Freeform: Shape 4403">
                  <a:extLst>
                    <a:ext uri="{FF2B5EF4-FFF2-40B4-BE49-F238E27FC236}">
                      <a16:creationId xmlns:a16="http://schemas.microsoft.com/office/drawing/2014/main" id="{ABAC81B9-55EE-FA0C-7047-F6717C2F167A}"/>
                    </a:ext>
                  </a:extLst>
                </p:cNvPr>
                <p:cNvSpPr/>
                <p:nvPr/>
              </p:nvSpPr>
              <p:spPr>
                <a:xfrm>
                  <a:off x="5836069" y="3801159"/>
                  <a:ext cx="367659" cy="299623"/>
                </a:xfrm>
                <a:custGeom>
                  <a:avLst/>
                  <a:gdLst>
                    <a:gd name="connsiteX0" fmla="*/ 227108 w 367659"/>
                    <a:gd name="connsiteY0" fmla="*/ 220034 h 299623"/>
                    <a:gd name="connsiteX1" fmla="*/ 245532 w 367659"/>
                    <a:gd name="connsiteY1" fmla="*/ 217248 h 299623"/>
                    <a:gd name="connsiteX2" fmla="*/ 267671 w 367659"/>
                    <a:gd name="connsiteY2" fmla="*/ 232884 h 299623"/>
                    <a:gd name="connsiteX3" fmla="*/ 280521 w 367659"/>
                    <a:gd name="connsiteY3" fmla="*/ 219105 h 299623"/>
                    <a:gd name="connsiteX4" fmla="*/ 303590 w 367659"/>
                    <a:gd name="connsiteY4" fmla="*/ 171265 h 299623"/>
                    <a:gd name="connsiteX5" fmla="*/ 318298 w 367659"/>
                    <a:gd name="connsiteY5" fmla="*/ 152842 h 299623"/>
                    <a:gd name="connsiteX6" fmla="*/ 322014 w 367659"/>
                    <a:gd name="connsiteY6" fmla="*/ 136276 h 299623"/>
                    <a:gd name="connsiteX7" fmla="*/ 329290 w 367659"/>
                    <a:gd name="connsiteY7" fmla="*/ 115994 h 299623"/>
                    <a:gd name="connsiteX8" fmla="*/ 347714 w 367659"/>
                    <a:gd name="connsiteY8" fmla="*/ 81933 h 299623"/>
                    <a:gd name="connsiteX9" fmla="*/ 366138 w 367659"/>
                    <a:gd name="connsiteY9" fmla="*/ 71870 h 299623"/>
                    <a:gd name="connsiteX10" fmla="*/ 364280 w 367659"/>
                    <a:gd name="connsiteY10" fmla="*/ 52517 h 299623"/>
                    <a:gd name="connsiteX11" fmla="*/ 351430 w 367659"/>
                    <a:gd name="connsiteY11" fmla="*/ 39667 h 299623"/>
                    <a:gd name="connsiteX12" fmla="*/ 353288 w 367659"/>
                    <a:gd name="connsiteY12" fmla="*/ 22946 h 299623"/>
                    <a:gd name="connsiteX13" fmla="*/ 341212 w 367659"/>
                    <a:gd name="connsiteY13" fmla="*/ 10251 h 299623"/>
                    <a:gd name="connsiteX14" fmla="*/ 330219 w 367659"/>
                    <a:gd name="connsiteY14" fmla="*/ 3748 h 299623"/>
                    <a:gd name="connsiteX15" fmla="*/ 308079 w 367659"/>
                    <a:gd name="connsiteY15" fmla="*/ 24030 h 299623"/>
                    <a:gd name="connsiteX16" fmla="*/ 282224 w 367659"/>
                    <a:gd name="connsiteY16" fmla="*/ 17527 h 299623"/>
                    <a:gd name="connsiteX17" fmla="*/ 242590 w 367659"/>
                    <a:gd name="connsiteY17" fmla="*/ 16598 h 299623"/>
                    <a:gd name="connsiteX18" fmla="*/ 219522 w 367659"/>
                    <a:gd name="connsiteY18" fmla="*/ 31306 h 299623"/>
                    <a:gd name="connsiteX19" fmla="*/ 189176 w 367659"/>
                    <a:gd name="connsiteY19" fmla="*/ 31306 h 299623"/>
                    <a:gd name="connsiteX20" fmla="*/ 165179 w 367659"/>
                    <a:gd name="connsiteY20" fmla="*/ 18456 h 299623"/>
                    <a:gd name="connsiteX21" fmla="*/ 139479 w 367659"/>
                    <a:gd name="connsiteY21" fmla="*/ 25733 h 299623"/>
                    <a:gd name="connsiteX22" fmla="*/ 121984 w 367659"/>
                    <a:gd name="connsiteY22" fmla="*/ 9167 h 299623"/>
                    <a:gd name="connsiteX23" fmla="*/ 97057 w 367659"/>
                    <a:gd name="connsiteY23" fmla="*/ 1735 h 299623"/>
                    <a:gd name="connsiteX24" fmla="*/ 78634 w 367659"/>
                    <a:gd name="connsiteY24" fmla="*/ 8238 h 299623"/>
                    <a:gd name="connsiteX25" fmla="*/ 50146 w 367659"/>
                    <a:gd name="connsiteY25" fmla="*/ 8238 h 299623"/>
                    <a:gd name="connsiteX26" fmla="*/ 42715 w 367659"/>
                    <a:gd name="connsiteY26" fmla="*/ 33164 h 299623"/>
                    <a:gd name="connsiteX27" fmla="*/ 28935 w 367659"/>
                    <a:gd name="connsiteY27" fmla="*/ 55304 h 299623"/>
                    <a:gd name="connsiteX28" fmla="*/ 25994 w 367659"/>
                    <a:gd name="connsiteY28" fmla="*/ 61497 h 299623"/>
                    <a:gd name="connsiteX29" fmla="*/ 29090 w 367659"/>
                    <a:gd name="connsiteY29" fmla="*/ 82398 h 299623"/>
                    <a:gd name="connsiteX30" fmla="*/ 25684 w 367659"/>
                    <a:gd name="connsiteY30" fmla="*/ 126522 h 299623"/>
                    <a:gd name="connsiteX31" fmla="*/ 13918 w 367659"/>
                    <a:gd name="connsiteY31" fmla="*/ 144481 h 299623"/>
                    <a:gd name="connsiteX32" fmla="*/ 758 w 367659"/>
                    <a:gd name="connsiteY32" fmla="*/ 167240 h 299623"/>
                    <a:gd name="connsiteX33" fmla="*/ 1377 w 367659"/>
                    <a:gd name="connsiteY33" fmla="*/ 203778 h 299623"/>
                    <a:gd name="connsiteX34" fmla="*/ 10976 w 367659"/>
                    <a:gd name="connsiteY34" fmla="*/ 228240 h 299623"/>
                    <a:gd name="connsiteX35" fmla="*/ 11286 w 367659"/>
                    <a:gd name="connsiteY35" fmla="*/ 228550 h 299623"/>
                    <a:gd name="connsiteX36" fmla="*/ 57733 w 367659"/>
                    <a:gd name="connsiteY36" fmla="*/ 240471 h 299623"/>
                    <a:gd name="connsiteX37" fmla="*/ 87149 w 367659"/>
                    <a:gd name="connsiteY37" fmla="*/ 272209 h 299623"/>
                    <a:gd name="connsiteX38" fmla="*/ 103715 w 367659"/>
                    <a:gd name="connsiteY38" fmla="*/ 298839 h 299623"/>
                    <a:gd name="connsiteX39" fmla="*/ 135453 w 367659"/>
                    <a:gd name="connsiteY39" fmla="*/ 291872 h 299623"/>
                    <a:gd name="connsiteX40" fmla="*/ 176946 w 367659"/>
                    <a:gd name="connsiteY40" fmla="*/ 287227 h 299623"/>
                    <a:gd name="connsiteX41" fmla="*/ 181900 w 367659"/>
                    <a:gd name="connsiteY41" fmla="*/ 286917 h 299623"/>
                    <a:gd name="connsiteX42" fmla="*/ 191034 w 367659"/>
                    <a:gd name="connsiteY42" fmla="*/ 253476 h 299623"/>
                    <a:gd name="connsiteX43" fmla="*/ 227108 w 367659"/>
                    <a:gd name="connsiteY43" fmla="*/ 220034 h 29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7659" h="299623">
                      <a:moveTo>
                        <a:pt x="227108" y="220034"/>
                      </a:moveTo>
                      <a:cubicBezTo>
                        <a:pt x="230823" y="219105"/>
                        <a:pt x="239029" y="221892"/>
                        <a:pt x="245532" y="217248"/>
                      </a:cubicBezTo>
                      <a:cubicBezTo>
                        <a:pt x="252034" y="212603"/>
                        <a:pt x="265813" y="223750"/>
                        <a:pt x="267671" y="232884"/>
                      </a:cubicBezTo>
                      <a:cubicBezTo>
                        <a:pt x="269529" y="242174"/>
                        <a:pt x="275103" y="229169"/>
                        <a:pt x="280521" y="219105"/>
                      </a:cubicBezTo>
                      <a:cubicBezTo>
                        <a:pt x="286095" y="209042"/>
                        <a:pt x="303590" y="178542"/>
                        <a:pt x="303590" y="171265"/>
                      </a:cubicBezTo>
                      <a:cubicBezTo>
                        <a:pt x="303590" y="163834"/>
                        <a:pt x="318298" y="157486"/>
                        <a:pt x="318298" y="152842"/>
                      </a:cubicBezTo>
                      <a:cubicBezTo>
                        <a:pt x="318298" y="148197"/>
                        <a:pt x="317369" y="138134"/>
                        <a:pt x="322014" y="136276"/>
                      </a:cubicBezTo>
                      <a:cubicBezTo>
                        <a:pt x="326658" y="134418"/>
                        <a:pt x="330219" y="120639"/>
                        <a:pt x="329290" y="115994"/>
                      </a:cubicBezTo>
                      <a:cubicBezTo>
                        <a:pt x="328362" y="111349"/>
                        <a:pt x="344927" y="85649"/>
                        <a:pt x="347714" y="81933"/>
                      </a:cubicBezTo>
                      <a:cubicBezTo>
                        <a:pt x="350501" y="78217"/>
                        <a:pt x="365209" y="80075"/>
                        <a:pt x="366138" y="71870"/>
                      </a:cubicBezTo>
                      <a:cubicBezTo>
                        <a:pt x="367067" y="63664"/>
                        <a:pt x="369854" y="54375"/>
                        <a:pt x="364280" y="52517"/>
                      </a:cubicBezTo>
                      <a:cubicBezTo>
                        <a:pt x="358707" y="50659"/>
                        <a:pt x="351430" y="44157"/>
                        <a:pt x="351430" y="39667"/>
                      </a:cubicBezTo>
                      <a:cubicBezTo>
                        <a:pt x="351430" y="37035"/>
                        <a:pt x="351739" y="29449"/>
                        <a:pt x="353288" y="22946"/>
                      </a:cubicBezTo>
                      <a:cubicBezTo>
                        <a:pt x="345856" y="21862"/>
                        <a:pt x="345547" y="14586"/>
                        <a:pt x="341212" y="10251"/>
                      </a:cubicBezTo>
                      <a:cubicBezTo>
                        <a:pt x="336567" y="5606"/>
                        <a:pt x="336567" y="2045"/>
                        <a:pt x="330219" y="3748"/>
                      </a:cubicBezTo>
                      <a:cubicBezTo>
                        <a:pt x="323717" y="5606"/>
                        <a:pt x="316440" y="21243"/>
                        <a:pt x="308079" y="24030"/>
                      </a:cubicBezTo>
                      <a:cubicBezTo>
                        <a:pt x="299719" y="26817"/>
                        <a:pt x="287798" y="20314"/>
                        <a:pt x="282224" y="17527"/>
                      </a:cubicBezTo>
                      <a:cubicBezTo>
                        <a:pt x="276651" y="14740"/>
                        <a:pt x="250951" y="17527"/>
                        <a:pt x="242590" y="16598"/>
                      </a:cubicBezTo>
                      <a:cubicBezTo>
                        <a:pt x="234384" y="15669"/>
                        <a:pt x="226024" y="27591"/>
                        <a:pt x="219522" y="31306"/>
                      </a:cubicBezTo>
                      <a:cubicBezTo>
                        <a:pt x="213019" y="35022"/>
                        <a:pt x="194750" y="33164"/>
                        <a:pt x="189176" y="31306"/>
                      </a:cubicBezTo>
                      <a:cubicBezTo>
                        <a:pt x="183603" y="29449"/>
                        <a:pt x="170752" y="18456"/>
                        <a:pt x="165179" y="18456"/>
                      </a:cubicBezTo>
                      <a:cubicBezTo>
                        <a:pt x="159605" y="18456"/>
                        <a:pt x="148613" y="20314"/>
                        <a:pt x="139479" y="25733"/>
                      </a:cubicBezTo>
                      <a:cubicBezTo>
                        <a:pt x="130344" y="31306"/>
                        <a:pt x="127557" y="15669"/>
                        <a:pt x="121984" y="9167"/>
                      </a:cubicBezTo>
                      <a:cubicBezTo>
                        <a:pt x="116410" y="2664"/>
                        <a:pt x="104489" y="8238"/>
                        <a:pt x="97057" y="1735"/>
                      </a:cubicBezTo>
                      <a:cubicBezTo>
                        <a:pt x="89626" y="-4767"/>
                        <a:pt x="85136" y="9167"/>
                        <a:pt x="78634" y="8238"/>
                      </a:cubicBezTo>
                      <a:cubicBezTo>
                        <a:pt x="72131" y="7309"/>
                        <a:pt x="55565" y="3593"/>
                        <a:pt x="50146" y="8238"/>
                      </a:cubicBezTo>
                      <a:cubicBezTo>
                        <a:pt x="44573" y="12882"/>
                        <a:pt x="45501" y="30377"/>
                        <a:pt x="42715" y="33164"/>
                      </a:cubicBezTo>
                      <a:cubicBezTo>
                        <a:pt x="39928" y="35951"/>
                        <a:pt x="28935" y="48801"/>
                        <a:pt x="28935" y="55304"/>
                      </a:cubicBezTo>
                      <a:cubicBezTo>
                        <a:pt x="28935" y="58245"/>
                        <a:pt x="27852" y="60413"/>
                        <a:pt x="25994" y="61497"/>
                      </a:cubicBezTo>
                      <a:cubicBezTo>
                        <a:pt x="27233" y="69083"/>
                        <a:pt x="28781" y="78837"/>
                        <a:pt x="29090" y="82398"/>
                      </a:cubicBezTo>
                      <a:cubicBezTo>
                        <a:pt x="29710" y="88590"/>
                        <a:pt x="32496" y="119710"/>
                        <a:pt x="25684" y="126522"/>
                      </a:cubicBezTo>
                      <a:cubicBezTo>
                        <a:pt x="18718" y="133489"/>
                        <a:pt x="13918" y="144481"/>
                        <a:pt x="13918" y="144481"/>
                      </a:cubicBezTo>
                      <a:cubicBezTo>
                        <a:pt x="13918" y="144481"/>
                        <a:pt x="2925" y="152067"/>
                        <a:pt x="758" y="167240"/>
                      </a:cubicBezTo>
                      <a:cubicBezTo>
                        <a:pt x="-1255" y="182413"/>
                        <a:pt x="1377" y="192166"/>
                        <a:pt x="1377" y="203778"/>
                      </a:cubicBezTo>
                      <a:cubicBezTo>
                        <a:pt x="1377" y="212138"/>
                        <a:pt x="7570" y="218021"/>
                        <a:pt x="10976" y="228240"/>
                      </a:cubicBezTo>
                      <a:cubicBezTo>
                        <a:pt x="11131" y="228395"/>
                        <a:pt x="11286" y="228395"/>
                        <a:pt x="11286" y="228550"/>
                      </a:cubicBezTo>
                      <a:cubicBezTo>
                        <a:pt x="16859" y="235981"/>
                        <a:pt x="43024" y="237374"/>
                        <a:pt x="57733" y="240471"/>
                      </a:cubicBezTo>
                      <a:cubicBezTo>
                        <a:pt x="72441" y="243722"/>
                        <a:pt x="87613" y="264313"/>
                        <a:pt x="87149" y="272209"/>
                      </a:cubicBezTo>
                      <a:cubicBezTo>
                        <a:pt x="86684" y="280105"/>
                        <a:pt x="96748" y="295278"/>
                        <a:pt x="103715" y="298839"/>
                      </a:cubicBezTo>
                      <a:cubicBezTo>
                        <a:pt x="110681" y="302554"/>
                        <a:pt x="127557" y="291872"/>
                        <a:pt x="135453" y="291872"/>
                      </a:cubicBezTo>
                      <a:cubicBezTo>
                        <a:pt x="143349" y="291872"/>
                        <a:pt x="171372" y="292336"/>
                        <a:pt x="176946" y="287227"/>
                      </a:cubicBezTo>
                      <a:cubicBezTo>
                        <a:pt x="178494" y="285679"/>
                        <a:pt x="180197" y="285988"/>
                        <a:pt x="181900" y="286917"/>
                      </a:cubicBezTo>
                      <a:cubicBezTo>
                        <a:pt x="188557" y="269268"/>
                        <a:pt x="191034" y="253476"/>
                        <a:pt x="191034" y="253476"/>
                      </a:cubicBezTo>
                      <a:cubicBezTo>
                        <a:pt x="191034" y="253476"/>
                        <a:pt x="223392" y="220963"/>
                        <a:pt x="227108" y="22003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5" name="Freeform: Shape 4404">
                  <a:extLst>
                    <a:ext uri="{FF2B5EF4-FFF2-40B4-BE49-F238E27FC236}">
                      <a16:creationId xmlns:a16="http://schemas.microsoft.com/office/drawing/2014/main" id="{52DB26F3-EAE4-F317-33FF-DE0A9748DCDD}"/>
                    </a:ext>
                  </a:extLst>
                </p:cNvPr>
                <p:cNvSpPr/>
                <p:nvPr/>
              </p:nvSpPr>
              <p:spPr>
                <a:xfrm>
                  <a:off x="5774899" y="3846853"/>
                  <a:ext cx="91775" cy="191370"/>
                </a:xfrm>
                <a:custGeom>
                  <a:avLst/>
                  <a:gdLst>
                    <a:gd name="connsiteX0" fmla="*/ 62238 w 91775"/>
                    <a:gd name="connsiteY0" fmla="*/ 121546 h 191370"/>
                    <a:gd name="connsiteX1" fmla="*/ 75398 w 91775"/>
                    <a:gd name="connsiteY1" fmla="*/ 98787 h 191370"/>
                    <a:gd name="connsiteX2" fmla="*/ 87165 w 91775"/>
                    <a:gd name="connsiteY2" fmla="*/ 80828 h 191370"/>
                    <a:gd name="connsiteX3" fmla="*/ 90570 w 91775"/>
                    <a:gd name="connsiteY3" fmla="*/ 36704 h 191370"/>
                    <a:gd name="connsiteX4" fmla="*/ 87474 w 91775"/>
                    <a:gd name="connsiteY4" fmla="*/ 15802 h 191370"/>
                    <a:gd name="connsiteX5" fmla="*/ 77565 w 91775"/>
                    <a:gd name="connsiteY5" fmla="*/ 15183 h 191370"/>
                    <a:gd name="connsiteX6" fmla="*/ 67502 w 91775"/>
                    <a:gd name="connsiteY6" fmla="*/ 475 h 191370"/>
                    <a:gd name="connsiteX7" fmla="*/ 56510 w 91775"/>
                    <a:gd name="connsiteY7" fmla="*/ 15183 h 191370"/>
                    <a:gd name="connsiteX8" fmla="*/ 48149 w 91775"/>
                    <a:gd name="connsiteY8" fmla="*/ 27105 h 191370"/>
                    <a:gd name="connsiteX9" fmla="*/ 22449 w 91775"/>
                    <a:gd name="connsiteY9" fmla="*/ 32678 h 191370"/>
                    <a:gd name="connsiteX10" fmla="*/ 4954 w 91775"/>
                    <a:gd name="connsiteY10" fmla="*/ 44599 h 191370"/>
                    <a:gd name="connsiteX11" fmla="*/ 0 w 91775"/>
                    <a:gd name="connsiteY11" fmla="*/ 44909 h 191370"/>
                    <a:gd name="connsiteX12" fmla="*/ 16876 w 91775"/>
                    <a:gd name="connsiteY12" fmla="*/ 74016 h 191370"/>
                    <a:gd name="connsiteX13" fmla="*/ 23068 w 91775"/>
                    <a:gd name="connsiteY13" fmla="*/ 97548 h 191370"/>
                    <a:gd name="connsiteX14" fmla="*/ 27868 w 91775"/>
                    <a:gd name="connsiteY14" fmla="*/ 134086 h 191370"/>
                    <a:gd name="connsiteX15" fmla="*/ 30500 w 91775"/>
                    <a:gd name="connsiteY15" fmla="*/ 191371 h 191370"/>
                    <a:gd name="connsiteX16" fmla="*/ 51246 w 91775"/>
                    <a:gd name="connsiteY16" fmla="*/ 189513 h 191370"/>
                    <a:gd name="connsiteX17" fmla="*/ 72457 w 91775"/>
                    <a:gd name="connsiteY17" fmla="*/ 182700 h 191370"/>
                    <a:gd name="connsiteX18" fmla="*/ 62858 w 91775"/>
                    <a:gd name="connsiteY18" fmla="*/ 158239 h 191370"/>
                    <a:gd name="connsiteX19" fmla="*/ 62238 w 91775"/>
                    <a:gd name="connsiteY19" fmla="*/ 121546 h 19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75" h="191370">
                      <a:moveTo>
                        <a:pt x="62238" y="121546"/>
                      </a:moveTo>
                      <a:cubicBezTo>
                        <a:pt x="64251" y="106373"/>
                        <a:pt x="75398" y="98787"/>
                        <a:pt x="75398" y="98787"/>
                      </a:cubicBezTo>
                      <a:cubicBezTo>
                        <a:pt x="75398" y="98787"/>
                        <a:pt x="80198" y="87795"/>
                        <a:pt x="87165" y="80828"/>
                      </a:cubicBezTo>
                      <a:cubicBezTo>
                        <a:pt x="94132" y="73861"/>
                        <a:pt x="91345" y="42896"/>
                        <a:pt x="90570" y="36704"/>
                      </a:cubicBezTo>
                      <a:cubicBezTo>
                        <a:pt x="90261" y="33143"/>
                        <a:pt x="88558" y="23389"/>
                        <a:pt x="87474" y="15802"/>
                      </a:cubicBezTo>
                      <a:cubicBezTo>
                        <a:pt x="85307" y="17041"/>
                        <a:pt x="82055" y="17196"/>
                        <a:pt x="77565" y="15183"/>
                      </a:cubicBezTo>
                      <a:cubicBezTo>
                        <a:pt x="69205" y="11468"/>
                        <a:pt x="76637" y="3262"/>
                        <a:pt x="67502" y="475"/>
                      </a:cubicBezTo>
                      <a:cubicBezTo>
                        <a:pt x="58213" y="-2312"/>
                        <a:pt x="54652" y="7752"/>
                        <a:pt x="56510" y="15183"/>
                      </a:cubicBezTo>
                      <a:cubicBezTo>
                        <a:pt x="58368" y="22460"/>
                        <a:pt x="51865" y="22460"/>
                        <a:pt x="48149" y="27105"/>
                      </a:cubicBezTo>
                      <a:cubicBezTo>
                        <a:pt x="44434" y="31749"/>
                        <a:pt x="27868" y="32678"/>
                        <a:pt x="22449" y="32678"/>
                      </a:cubicBezTo>
                      <a:cubicBezTo>
                        <a:pt x="16876" y="32678"/>
                        <a:pt x="10528" y="42896"/>
                        <a:pt x="4954" y="44599"/>
                      </a:cubicBezTo>
                      <a:cubicBezTo>
                        <a:pt x="3716" y="45064"/>
                        <a:pt x="2013" y="45064"/>
                        <a:pt x="0" y="44909"/>
                      </a:cubicBezTo>
                      <a:cubicBezTo>
                        <a:pt x="1238" y="69216"/>
                        <a:pt x="5264" y="67358"/>
                        <a:pt x="16876" y="74016"/>
                      </a:cubicBezTo>
                      <a:cubicBezTo>
                        <a:pt x="30036" y="81602"/>
                        <a:pt x="17649" y="91975"/>
                        <a:pt x="23068" y="97548"/>
                      </a:cubicBezTo>
                      <a:cubicBezTo>
                        <a:pt x="28642" y="103122"/>
                        <a:pt x="26474" y="116901"/>
                        <a:pt x="27868" y="134086"/>
                      </a:cubicBezTo>
                      <a:cubicBezTo>
                        <a:pt x="28642" y="144460"/>
                        <a:pt x="29726" y="171554"/>
                        <a:pt x="30500" y="191371"/>
                      </a:cubicBezTo>
                      <a:cubicBezTo>
                        <a:pt x="38086" y="189977"/>
                        <a:pt x="45982" y="189513"/>
                        <a:pt x="51246" y="189513"/>
                      </a:cubicBezTo>
                      <a:cubicBezTo>
                        <a:pt x="61154" y="189513"/>
                        <a:pt x="67038" y="176353"/>
                        <a:pt x="72457" y="182700"/>
                      </a:cubicBezTo>
                      <a:cubicBezTo>
                        <a:pt x="69050" y="172482"/>
                        <a:pt x="62858" y="166444"/>
                        <a:pt x="62858" y="158239"/>
                      </a:cubicBezTo>
                      <a:cubicBezTo>
                        <a:pt x="63012" y="146472"/>
                        <a:pt x="60226" y="136719"/>
                        <a:pt x="62238" y="12154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6" name="Freeform: Shape 4405">
                  <a:extLst>
                    <a:ext uri="{FF2B5EF4-FFF2-40B4-BE49-F238E27FC236}">
                      <a16:creationId xmlns:a16="http://schemas.microsoft.com/office/drawing/2014/main" id="{ABC5BDE0-E8B6-0993-9945-B1412589CA2E}"/>
                    </a:ext>
                  </a:extLst>
                </p:cNvPr>
                <p:cNvSpPr/>
                <p:nvPr/>
              </p:nvSpPr>
              <p:spPr>
                <a:xfrm>
                  <a:off x="5747495" y="3887542"/>
                  <a:ext cx="57903" cy="161209"/>
                </a:xfrm>
                <a:custGeom>
                  <a:avLst/>
                  <a:gdLst>
                    <a:gd name="connsiteX0" fmla="*/ 50317 w 57903"/>
                    <a:gd name="connsiteY0" fmla="*/ 56705 h 161209"/>
                    <a:gd name="connsiteX1" fmla="*/ 44124 w 57903"/>
                    <a:gd name="connsiteY1" fmla="*/ 33172 h 161209"/>
                    <a:gd name="connsiteX2" fmla="*/ 27249 w 57903"/>
                    <a:gd name="connsiteY2" fmla="*/ 4066 h 161209"/>
                    <a:gd name="connsiteX3" fmla="*/ 3716 w 57903"/>
                    <a:gd name="connsiteY3" fmla="*/ 40 h 161209"/>
                    <a:gd name="connsiteX4" fmla="*/ 0 w 57903"/>
                    <a:gd name="connsiteY4" fmla="*/ 660 h 161209"/>
                    <a:gd name="connsiteX5" fmla="*/ 6193 w 57903"/>
                    <a:gd name="connsiteY5" fmla="*/ 20632 h 161209"/>
                    <a:gd name="connsiteX6" fmla="*/ 13779 w 57903"/>
                    <a:gd name="connsiteY6" fmla="*/ 39210 h 161209"/>
                    <a:gd name="connsiteX7" fmla="*/ 14399 w 57903"/>
                    <a:gd name="connsiteY7" fmla="*/ 82715 h 161209"/>
                    <a:gd name="connsiteX8" fmla="*/ 22759 w 57903"/>
                    <a:gd name="connsiteY8" fmla="*/ 125446 h 161209"/>
                    <a:gd name="connsiteX9" fmla="*/ 34216 w 57903"/>
                    <a:gd name="connsiteY9" fmla="*/ 161210 h 161209"/>
                    <a:gd name="connsiteX10" fmla="*/ 40563 w 57903"/>
                    <a:gd name="connsiteY10" fmla="*/ 157185 h 161209"/>
                    <a:gd name="connsiteX11" fmla="*/ 57904 w 57903"/>
                    <a:gd name="connsiteY11" fmla="*/ 150372 h 161209"/>
                    <a:gd name="connsiteX12" fmla="*/ 55272 w 57903"/>
                    <a:gd name="connsiteY12" fmla="*/ 93088 h 161209"/>
                    <a:gd name="connsiteX13" fmla="*/ 50317 w 57903"/>
                    <a:gd name="connsiteY13" fmla="*/ 56705 h 1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03" h="161209">
                      <a:moveTo>
                        <a:pt x="50317" y="56705"/>
                      </a:moveTo>
                      <a:cubicBezTo>
                        <a:pt x="44744" y="51132"/>
                        <a:pt x="57284" y="40913"/>
                        <a:pt x="44124" y="33172"/>
                      </a:cubicBezTo>
                      <a:cubicBezTo>
                        <a:pt x="32513" y="26515"/>
                        <a:pt x="28487" y="28373"/>
                        <a:pt x="27249" y="4066"/>
                      </a:cubicBezTo>
                      <a:cubicBezTo>
                        <a:pt x="20592" y="3601"/>
                        <a:pt x="10838" y="814"/>
                        <a:pt x="3716" y="40"/>
                      </a:cubicBezTo>
                      <a:cubicBezTo>
                        <a:pt x="2168" y="-115"/>
                        <a:pt x="1084" y="195"/>
                        <a:pt x="0" y="660"/>
                      </a:cubicBezTo>
                      <a:cubicBezTo>
                        <a:pt x="1548" y="9484"/>
                        <a:pt x="3716" y="19238"/>
                        <a:pt x="6193" y="20632"/>
                      </a:cubicBezTo>
                      <a:cubicBezTo>
                        <a:pt x="10993" y="23418"/>
                        <a:pt x="14553" y="28992"/>
                        <a:pt x="13779" y="39210"/>
                      </a:cubicBezTo>
                      <a:cubicBezTo>
                        <a:pt x="13160" y="49583"/>
                        <a:pt x="10373" y="72342"/>
                        <a:pt x="14399" y="82715"/>
                      </a:cubicBezTo>
                      <a:cubicBezTo>
                        <a:pt x="18579" y="93088"/>
                        <a:pt x="22759" y="109654"/>
                        <a:pt x="22759" y="125446"/>
                      </a:cubicBezTo>
                      <a:cubicBezTo>
                        <a:pt x="22759" y="135355"/>
                        <a:pt x="28333" y="150063"/>
                        <a:pt x="34216" y="161210"/>
                      </a:cubicBezTo>
                      <a:cubicBezTo>
                        <a:pt x="36538" y="159971"/>
                        <a:pt x="38860" y="158578"/>
                        <a:pt x="40563" y="157185"/>
                      </a:cubicBezTo>
                      <a:cubicBezTo>
                        <a:pt x="44744" y="153779"/>
                        <a:pt x="51246" y="151611"/>
                        <a:pt x="57904" y="150372"/>
                      </a:cubicBezTo>
                      <a:cubicBezTo>
                        <a:pt x="57129" y="130555"/>
                        <a:pt x="56045" y="103461"/>
                        <a:pt x="55272" y="93088"/>
                      </a:cubicBezTo>
                      <a:cubicBezTo>
                        <a:pt x="53723" y="76058"/>
                        <a:pt x="55891" y="62279"/>
                        <a:pt x="50317" y="5670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7" name="Freeform: Shape 4406">
                  <a:extLst>
                    <a:ext uri="{FF2B5EF4-FFF2-40B4-BE49-F238E27FC236}">
                      <a16:creationId xmlns:a16="http://schemas.microsoft.com/office/drawing/2014/main" id="{140C8F90-2D98-1039-88CD-7BDB78E9BC48}"/>
                    </a:ext>
                  </a:extLst>
                </p:cNvPr>
                <p:cNvSpPr/>
                <p:nvPr/>
              </p:nvSpPr>
              <p:spPr>
                <a:xfrm>
                  <a:off x="6018124" y="3823950"/>
                  <a:ext cx="230994" cy="358257"/>
                </a:xfrm>
                <a:custGeom>
                  <a:avLst/>
                  <a:gdLst>
                    <a:gd name="connsiteX0" fmla="*/ 96609 w 230994"/>
                    <a:gd name="connsiteY0" fmla="*/ 341073 h 358257"/>
                    <a:gd name="connsiteX1" fmla="*/ 179129 w 230994"/>
                    <a:gd name="connsiteY1" fmla="*/ 342931 h 358257"/>
                    <a:gd name="connsiteX2" fmla="*/ 223254 w 230994"/>
                    <a:gd name="connsiteY2" fmla="*/ 358258 h 358257"/>
                    <a:gd name="connsiteX3" fmla="*/ 230995 w 230994"/>
                    <a:gd name="connsiteY3" fmla="*/ 330545 h 358257"/>
                    <a:gd name="connsiteX4" fmla="*/ 225576 w 230994"/>
                    <a:gd name="connsiteY4" fmla="*/ 325281 h 358257"/>
                    <a:gd name="connsiteX5" fmla="*/ 205604 w 230994"/>
                    <a:gd name="connsiteY5" fmla="*/ 305309 h 358257"/>
                    <a:gd name="connsiteX6" fmla="*/ 198636 w 230994"/>
                    <a:gd name="connsiteY6" fmla="*/ 294936 h 358257"/>
                    <a:gd name="connsiteX7" fmla="*/ 193837 w 230994"/>
                    <a:gd name="connsiteY7" fmla="*/ 276357 h 358257"/>
                    <a:gd name="connsiteX8" fmla="*/ 184857 w 230994"/>
                    <a:gd name="connsiteY8" fmla="*/ 251431 h 358257"/>
                    <a:gd name="connsiteX9" fmla="*/ 180677 w 230994"/>
                    <a:gd name="connsiteY9" fmla="*/ 225885 h 358257"/>
                    <a:gd name="connsiteX10" fmla="*/ 195850 w 230994"/>
                    <a:gd name="connsiteY10" fmla="*/ 194766 h 358257"/>
                    <a:gd name="connsiteX11" fmla="*/ 211487 w 230994"/>
                    <a:gd name="connsiteY11" fmla="*/ 175413 h 358257"/>
                    <a:gd name="connsiteX12" fmla="*/ 202197 w 230994"/>
                    <a:gd name="connsiteY12" fmla="*/ 152964 h 358257"/>
                    <a:gd name="connsiteX13" fmla="*/ 176342 w 230994"/>
                    <a:gd name="connsiteY13" fmla="*/ 126335 h 358257"/>
                    <a:gd name="connsiteX14" fmla="*/ 169066 w 230994"/>
                    <a:gd name="connsiteY14" fmla="*/ 104195 h 358257"/>
                    <a:gd name="connsiteX15" fmla="*/ 195695 w 230994"/>
                    <a:gd name="connsiteY15" fmla="*/ 100480 h 358257"/>
                    <a:gd name="connsiteX16" fmla="*/ 208545 w 230994"/>
                    <a:gd name="connsiteY16" fmla="*/ 95835 h 358257"/>
                    <a:gd name="connsiteX17" fmla="*/ 195695 w 230994"/>
                    <a:gd name="connsiteY17" fmla="*/ 57129 h 358257"/>
                    <a:gd name="connsiteX18" fmla="*/ 191979 w 230994"/>
                    <a:gd name="connsiteY18" fmla="*/ 29571 h 358257"/>
                    <a:gd name="connsiteX19" fmla="*/ 172626 w 230994"/>
                    <a:gd name="connsiteY19" fmla="*/ 155 h 358257"/>
                    <a:gd name="connsiteX20" fmla="*/ 170924 w 230994"/>
                    <a:gd name="connsiteY20" fmla="*/ 0 h 358257"/>
                    <a:gd name="connsiteX21" fmla="*/ 169066 w 230994"/>
                    <a:gd name="connsiteY21" fmla="*/ 16721 h 358257"/>
                    <a:gd name="connsiteX22" fmla="*/ 181916 w 230994"/>
                    <a:gd name="connsiteY22" fmla="*/ 29571 h 358257"/>
                    <a:gd name="connsiteX23" fmla="*/ 183774 w 230994"/>
                    <a:gd name="connsiteY23" fmla="*/ 48924 h 358257"/>
                    <a:gd name="connsiteX24" fmla="*/ 165350 w 230994"/>
                    <a:gd name="connsiteY24" fmla="*/ 58987 h 358257"/>
                    <a:gd name="connsiteX25" fmla="*/ 146926 w 230994"/>
                    <a:gd name="connsiteY25" fmla="*/ 93048 h 358257"/>
                    <a:gd name="connsiteX26" fmla="*/ 139649 w 230994"/>
                    <a:gd name="connsiteY26" fmla="*/ 113330 h 358257"/>
                    <a:gd name="connsiteX27" fmla="*/ 135934 w 230994"/>
                    <a:gd name="connsiteY27" fmla="*/ 129896 h 358257"/>
                    <a:gd name="connsiteX28" fmla="*/ 121225 w 230994"/>
                    <a:gd name="connsiteY28" fmla="*/ 148319 h 358257"/>
                    <a:gd name="connsiteX29" fmla="*/ 98157 w 230994"/>
                    <a:gd name="connsiteY29" fmla="*/ 196159 h 358257"/>
                    <a:gd name="connsiteX30" fmla="*/ 85307 w 230994"/>
                    <a:gd name="connsiteY30" fmla="*/ 209939 h 358257"/>
                    <a:gd name="connsiteX31" fmla="*/ 63167 w 230994"/>
                    <a:gd name="connsiteY31" fmla="*/ 194302 h 358257"/>
                    <a:gd name="connsiteX32" fmla="*/ 44743 w 230994"/>
                    <a:gd name="connsiteY32" fmla="*/ 197088 h 358257"/>
                    <a:gd name="connsiteX33" fmla="*/ 9134 w 230994"/>
                    <a:gd name="connsiteY33" fmla="*/ 231149 h 358257"/>
                    <a:gd name="connsiteX34" fmla="*/ 0 w 230994"/>
                    <a:gd name="connsiteY34" fmla="*/ 264591 h 358257"/>
                    <a:gd name="connsiteX35" fmla="*/ 13005 w 230994"/>
                    <a:gd name="connsiteY35" fmla="*/ 281931 h 358257"/>
                    <a:gd name="connsiteX36" fmla="*/ 37002 w 230994"/>
                    <a:gd name="connsiteY36" fmla="*/ 287040 h 358257"/>
                    <a:gd name="connsiteX37" fmla="*/ 45673 w 230994"/>
                    <a:gd name="connsiteY37" fmla="*/ 317385 h 358257"/>
                    <a:gd name="connsiteX38" fmla="*/ 39789 w 230994"/>
                    <a:gd name="connsiteY38" fmla="*/ 344943 h 358257"/>
                    <a:gd name="connsiteX39" fmla="*/ 82830 w 230994"/>
                    <a:gd name="connsiteY39" fmla="*/ 344943 h 358257"/>
                    <a:gd name="connsiteX40" fmla="*/ 96609 w 230994"/>
                    <a:gd name="connsiteY40" fmla="*/ 341073 h 35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994" h="358257">
                      <a:moveTo>
                        <a:pt x="96609" y="341073"/>
                      </a:moveTo>
                      <a:cubicBezTo>
                        <a:pt x="96609" y="341073"/>
                        <a:pt x="169530" y="344943"/>
                        <a:pt x="179129" y="342931"/>
                      </a:cubicBezTo>
                      <a:cubicBezTo>
                        <a:pt x="188728" y="341073"/>
                        <a:pt x="223254" y="358258"/>
                        <a:pt x="223254" y="358258"/>
                      </a:cubicBezTo>
                      <a:cubicBezTo>
                        <a:pt x="223254" y="358258"/>
                        <a:pt x="224956" y="340918"/>
                        <a:pt x="230995" y="330545"/>
                      </a:cubicBezTo>
                      <a:cubicBezTo>
                        <a:pt x="228672" y="329306"/>
                        <a:pt x="226195" y="327603"/>
                        <a:pt x="225576" y="325281"/>
                      </a:cubicBezTo>
                      <a:cubicBezTo>
                        <a:pt x="224182" y="320482"/>
                        <a:pt x="210403" y="311502"/>
                        <a:pt x="205604" y="305309"/>
                      </a:cubicBezTo>
                      <a:cubicBezTo>
                        <a:pt x="200804" y="299116"/>
                        <a:pt x="198636" y="294936"/>
                        <a:pt x="198636" y="294936"/>
                      </a:cubicBezTo>
                      <a:cubicBezTo>
                        <a:pt x="198636" y="294936"/>
                        <a:pt x="200030" y="284563"/>
                        <a:pt x="193837" y="276357"/>
                      </a:cubicBezTo>
                      <a:cubicBezTo>
                        <a:pt x="187644" y="267997"/>
                        <a:pt x="184857" y="262578"/>
                        <a:pt x="184857" y="251431"/>
                      </a:cubicBezTo>
                      <a:cubicBezTo>
                        <a:pt x="184857" y="240438"/>
                        <a:pt x="180677" y="232078"/>
                        <a:pt x="180677" y="225885"/>
                      </a:cubicBezTo>
                      <a:cubicBezTo>
                        <a:pt x="180677" y="219692"/>
                        <a:pt x="191670" y="207926"/>
                        <a:pt x="195850" y="194766"/>
                      </a:cubicBezTo>
                      <a:cubicBezTo>
                        <a:pt x="198327" y="187180"/>
                        <a:pt x="205604" y="180987"/>
                        <a:pt x="211487" y="175413"/>
                      </a:cubicBezTo>
                      <a:cubicBezTo>
                        <a:pt x="208390" y="170614"/>
                        <a:pt x="205139" y="162099"/>
                        <a:pt x="202197" y="152964"/>
                      </a:cubicBezTo>
                      <a:cubicBezTo>
                        <a:pt x="198482" y="141043"/>
                        <a:pt x="188419" y="137327"/>
                        <a:pt x="176342" y="126335"/>
                      </a:cubicBezTo>
                      <a:cubicBezTo>
                        <a:pt x="164421" y="115343"/>
                        <a:pt x="169066" y="108840"/>
                        <a:pt x="169066" y="104195"/>
                      </a:cubicBezTo>
                      <a:cubicBezTo>
                        <a:pt x="169066" y="99551"/>
                        <a:pt x="184703" y="99551"/>
                        <a:pt x="195695" y="100480"/>
                      </a:cubicBezTo>
                      <a:cubicBezTo>
                        <a:pt x="206687" y="101408"/>
                        <a:pt x="213190" y="98622"/>
                        <a:pt x="208545" y="95835"/>
                      </a:cubicBezTo>
                      <a:cubicBezTo>
                        <a:pt x="203901" y="93048"/>
                        <a:pt x="194766" y="71837"/>
                        <a:pt x="195695" y="57129"/>
                      </a:cubicBezTo>
                      <a:cubicBezTo>
                        <a:pt x="196624" y="42421"/>
                        <a:pt x="191050" y="37777"/>
                        <a:pt x="191979" y="29571"/>
                      </a:cubicBezTo>
                      <a:cubicBezTo>
                        <a:pt x="192908" y="21211"/>
                        <a:pt x="181916" y="155"/>
                        <a:pt x="172626" y="155"/>
                      </a:cubicBezTo>
                      <a:cubicBezTo>
                        <a:pt x="172007" y="155"/>
                        <a:pt x="171388" y="0"/>
                        <a:pt x="170924" y="0"/>
                      </a:cubicBezTo>
                      <a:cubicBezTo>
                        <a:pt x="169375" y="6657"/>
                        <a:pt x="169066" y="14244"/>
                        <a:pt x="169066" y="16721"/>
                      </a:cubicBezTo>
                      <a:cubicBezTo>
                        <a:pt x="169066" y="21365"/>
                        <a:pt x="176342" y="27713"/>
                        <a:pt x="181916" y="29571"/>
                      </a:cubicBezTo>
                      <a:cubicBezTo>
                        <a:pt x="187489" y="31429"/>
                        <a:pt x="184703" y="40564"/>
                        <a:pt x="183774" y="48924"/>
                      </a:cubicBezTo>
                      <a:cubicBezTo>
                        <a:pt x="182845" y="57284"/>
                        <a:pt x="168136" y="55426"/>
                        <a:pt x="165350" y="58987"/>
                      </a:cubicBezTo>
                      <a:cubicBezTo>
                        <a:pt x="162563" y="62703"/>
                        <a:pt x="145997" y="88403"/>
                        <a:pt x="146926" y="93048"/>
                      </a:cubicBezTo>
                      <a:cubicBezTo>
                        <a:pt x="147855" y="97693"/>
                        <a:pt x="144139" y="111472"/>
                        <a:pt x="139649" y="113330"/>
                      </a:cubicBezTo>
                      <a:cubicBezTo>
                        <a:pt x="135005" y="115188"/>
                        <a:pt x="135934" y="125251"/>
                        <a:pt x="135934" y="129896"/>
                      </a:cubicBezTo>
                      <a:cubicBezTo>
                        <a:pt x="135934" y="134540"/>
                        <a:pt x="121225" y="140888"/>
                        <a:pt x="121225" y="148319"/>
                      </a:cubicBezTo>
                      <a:cubicBezTo>
                        <a:pt x="121225" y="155751"/>
                        <a:pt x="103731" y="186096"/>
                        <a:pt x="98157" y="196159"/>
                      </a:cubicBezTo>
                      <a:cubicBezTo>
                        <a:pt x="92584" y="206223"/>
                        <a:pt x="87165" y="219228"/>
                        <a:pt x="85307" y="209939"/>
                      </a:cubicBezTo>
                      <a:cubicBezTo>
                        <a:pt x="83449" y="200804"/>
                        <a:pt x="69670" y="189657"/>
                        <a:pt x="63167" y="194302"/>
                      </a:cubicBezTo>
                      <a:cubicBezTo>
                        <a:pt x="56665" y="198946"/>
                        <a:pt x="48459" y="196159"/>
                        <a:pt x="44743" y="197088"/>
                      </a:cubicBezTo>
                      <a:cubicBezTo>
                        <a:pt x="41028" y="198017"/>
                        <a:pt x="9134" y="231149"/>
                        <a:pt x="9134" y="231149"/>
                      </a:cubicBezTo>
                      <a:cubicBezTo>
                        <a:pt x="9134" y="231149"/>
                        <a:pt x="6657" y="246786"/>
                        <a:pt x="0" y="264591"/>
                      </a:cubicBezTo>
                      <a:cubicBezTo>
                        <a:pt x="4026" y="267068"/>
                        <a:pt x="8361" y="275428"/>
                        <a:pt x="13005" y="281931"/>
                      </a:cubicBezTo>
                      <a:cubicBezTo>
                        <a:pt x="19508" y="291220"/>
                        <a:pt x="31893" y="284253"/>
                        <a:pt x="37002" y="287040"/>
                      </a:cubicBezTo>
                      <a:cubicBezTo>
                        <a:pt x="42112" y="289827"/>
                        <a:pt x="47530" y="311502"/>
                        <a:pt x="45673" y="317385"/>
                      </a:cubicBezTo>
                      <a:cubicBezTo>
                        <a:pt x="43969" y="323113"/>
                        <a:pt x="36228" y="337822"/>
                        <a:pt x="39789" y="344943"/>
                      </a:cubicBezTo>
                      <a:lnTo>
                        <a:pt x="82830" y="344943"/>
                      </a:lnTo>
                      <a:lnTo>
                        <a:pt x="96609" y="341073"/>
                      </a:lnTo>
                      <a:close/>
                    </a:path>
                  </a:pathLst>
                </a:custGeom>
                <a:solidFill>
                  <a:schemeClr val="bg2"/>
                </a:solidFill>
                <a:ln w="6350" cap="flat">
                  <a:solidFill>
                    <a:schemeClr val="bg1"/>
                  </a:solidFill>
                  <a:prstDash val="solid"/>
                  <a:miter/>
                </a:ln>
              </p:spPr>
              <p:txBody>
                <a:bodyPr rtlCol="0" anchor="ctr"/>
                <a:lstStyle/>
                <a:p>
                  <a:endParaRPr lang="en-US"/>
                </a:p>
              </p:txBody>
            </p:sp>
            <p:sp>
              <p:nvSpPr>
                <p:cNvPr id="4408" name="Freeform: Shape 4407">
                  <a:extLst>
                    <a:ext uri="{FF2B5EF4-FFF2-40B4-BE49-F238E27FC236}">
                      <a16:creationId xmlns:a16="http://schemas.microsoft.com/office/drawing/2014/main" id="{6696990C-5D38-4315-9AE2-C08389784F83}"/>
                    </a:ext>
                  </a:extLst>
                </p:cNvPr>
                <p:cNvSpPr/>
                <p:nvPr/>
              </p:nvSpPr>
              <p:spPr>
                <a:xfrm>
                  <a:off x="5483093" y="3902900"/>
                  <a:ext cx="189778" cy="194167"/>
                </a:xfrm>
                <a:custGeom>
                  <a:avLst/>
                  <a:gdLst>
                    <a:gd name="connsiteX0" fmla="*/ 179405 w 189778"/>
                    <a:gd name="connsiteY0" fmla="*/ 162263 h 194167"/>
                    <a:gd name="connsiteX1" fmla="*/ 166245 w 189778"/>
                    <a:gd name="connsiteY1" fmla="*/ 127738 h 194167"/>
                    <a:gd name="connsiteX2" fmla="*/ 178012 w 189778"/>
                    <a:gd name="connsiteY2" fmla="*/ 97392 h 194167"/>
                    <a:gd name="connsiteX3" fmla="*/ 189778 w 189778"/>
                    <a:gd name="connsiteY3" fmla="*/ 76646 h 194167"/>
                    <a:gd name="connsiteX4" fmla="*/ 178941 w 189778"/>
                    <a:gd name="connsiteY4" fmla="*/ 28342 h 194167"/>
                    <a:gd name="connsiteX5" fmla="*/ 173212 w 189778"/>
                    <a:gd name="connsiteY5" fmla="*/ 25400 h 194167"/>
                    <a:gd name="connsiteX6" fmla="*/ 136365 w 189778"/>
                    <a:gd name="connsiteY6" fmla="*/ 30045 h 194167"/>
                    <a:gd name="connsiteX7" fmla="*/ 108806 w 189778"/>
                    <a:gd name="connsiteY7" fmla="*/ 17195 h 194167"/>
                    <a:gd name="connsiteX8" fmla="*/ 84809 w 189778"/>
                    <a:gd name="connsiteY8" fmla="*/ 8834 h 194167"/>
                    <a:gd name="connsiteX9" fmla="*/ 73816 w 189778"/>
                    <a:gd name="connsiteY9" fmla="*/ 5119 h 194167"/>
                    <a:gd name="connsiteX10" fmla="*/ 58180 w 189778"/>
                    <a:gd name="connsiteY10" fmla="*/ 6976 h 194167"/>
                    <a:gd name="connsiteX11" fmla="*/ 40685 w 189778"/>
                    <a:gd name="connsiteY11" fmla="*/ 15337 h 194167"/>
                    <a:gd name="connsiteX12" fmla="*/ 25048 w 189778"/>
                    <a:gd name="connsiteY12" fmla="*/ 10692 h 194167"/>
                    <a:gd name="connsiteX13" fmla="*/ 14520 w 189778"/>
                    <a:gd name="connsiteY13" fmla="*/ 13169 h 194167"/>
                    <a:gd name="connsiteX14" fmla="*/ 14520 w 189778"/>
                    <a:gd name="connsiteY14" fmla="*/ 37941 h 194167"/>
                    <a:gd name="connsiteX15" fmla="*/ 20093 w 189778"/>
                    <a:gd name="connsiteY15" fmla="*/ 52494 h 194167"/>
                    <a:gd name="connsiteX16" fmla="*/ 25667 w 189778"/>
                    <a:gd name="connsiteY16" fmla="*/ 71847 h 194167"/>
                    <a:gd name="connsiteX17" fmla="*/ 11114 w 189778"/>
                    <a:gd name="connsiteY17" fmla="*/ 73860 h 194167"/>
                    <a:gd name="connsiteX18" fmla="*/ 13900 w 189778"/>
                    <a:gd name="connsiteY18" fmla="*/ 92593 h 194167"/>
                    <a:gd name="connsiteX19" fmla="*/ 4921 w 189778"/>
                    <a:gd name="connsiteY19" fmla="*/ 109778 h 194167"/>
                    <a:gd name="connsiteX20" fmla="*/ 1515 w 189778"/>
                    <a:gd name="connsiteY20" fmla="*/ 131918 h 194167"/>
                    <a:gd name="connsiteX21" fmla="*/ 11888 w 189778"/>
                    <a:gd name="connsiteY21" fmla="*/ 141517 h 194167"/>
                    <a:gd name="connsiteX22" fmla="*/ 36040 w 189778"/>
                    <a:gd name="connsiteY22" fmla="*/ 165050 h 194167"/>
                    <a:gd name="connsiteX23" fmla="*/ 26751 w 189778"/>
                    <a:gd name="connsiteY23" fmla="*/ 194156 h 194167"/>
                    <a:gd name="connsiteX24" fmla="*/ 118560 w 189778"/>
                    <a:gd name="connsiteY24" fmla="*/ 174184 h 194167"/>
                    <a:gd name="connsiteX25" fmla="*/ 178941 w 189778"/>
                    <a:gd name="connsiteY25" fmla="*/ 177745 h 194167"/>
                    <a:gd name="connsiteX26" fmla="*/ 179405 w 189778"/>
                    <a:gd name="connsiteY26" fmla="*/ 162263 h 19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778" h="194167">
                      <a:moveTo>
                        <a:pt x="179405" y="162263"/>
                      </a:moveTo>
                      <a:cubicBezTo>
                        <a:pt x="175225" y="156689"/>
                        <a:pt x="165626" y="133311"/>
                        <a:pt x="166245" y="127738"/>
                      </a:cubicBezTo>
                      <a:cubicBezTo>
                        <a:pt x="166865" y="122164"/>
                        <a:pt x="178631" y="105598"/>
                        <a:pt x="178012" y="97392"/>
                      </a:cubicBezTo>
                      <a:cubicBezTo>
                        <a:pt x="177392" y="89032"/>
                        <a:pt x="189778" y="83613"/>
                        <a:pt x="189778" y="76646"/>
                      </a:cubicBezTo>
                      <a:cubicBezTo>
                        <a:pt x="189778" y="71382"/>
                        <a:pt x="186527" y="45372"/>
                        <a:pt x="178941" y="28342"/>
                      </a:cubicBezTo>
                      <a:cubicBezTo>
                        <a:pt x="177392" y="28497"/>
                        <a:pt x="175380" y="27568"/>
                        <a:pt x="173212" y="25400"/>
                      </a:cubicBezTo>
                      <a:cubicBezTo>
                        <a:pt x="167639" y="19827"/>
                        <a:pt x="144725" y="20756"/>
                        <a:pt x="136365" y="30045"/>
                      </a:cubicBezTo>
                      <a:cubicBezTo>
                        <a:pt x="128004" y="39179"/>
                        <a:pt x="111438" y="21684"/>
                        <a:pt x="108806" y="17195"/>
                      </a:cubicBezTo>
                      <a:cubicBezTo>
                        <a:pt x="106020" y="12550"/>
                        <a:pt x="94098" y="2487"/>
                        <a:pt x="84809" y="8834"/>
                      </a:cubicBezTo>
                      <a:cubicBezTo>
                        <a:pt x="75520" y="15337"/>
                        <a:pt x="72888" y="13479"/>
                        <a:pt x="73816" y="5119"/>
                      </a:cubicBezTo>
                      <a:cubicBezTo>
                        <a:pt x="74745" y="-3242"/>
                        <a:pt x="60038" y="-455"/>
                        <a:pt x="58180" y="6976"/>
                      </a:cubicBezTo>
                      <a:cubicBezTo>
                        <a:pt x="56321" y="14408"/>
                        <a:pt x="44400" y="20756"/>
                        <a:pt x="40685" y="15337"/>
                      </a:cubicBezTo>
                      <a:cubicBezTo>
                        <a:pt x="36969" y="9763"/>
                        <a:pt x="28763" y="2487"/>
                        <a:pt x="25048" y="10692"/>
                      </a:cubicBezTo>
                      <a:cubicBezTo>
                        <a:pt x="22415" y="16421"/>
                        <a:pt x="18080" y="15956"/>
                        <a:pt x="14520" y="13169"/>
                      </a:cubicBezTo>
                      <a:cubicBezTo>
                        <a:pt x="12198" y="23388"/>
                        <a:pt x="9410" y="35154"/>
                        <a:pt x="14520" y="37941"/>
                      </a:cubicBezTo>
                      <a:cubicBezTo>
                        <a:pt x="20713" y="41347"/>
                        <a:pt x="21487" y="48314"/>
                        <a:pt x="20093" y="52494"/>
                      </a:cubicBezTo>
                      <a:cubicBezTo>
                        <a:pt x="18700" y="56674"/>
                        <a:pt x="30466" y="67047"/>
                        <a:pt x="25667" y="71847"/>
                      </a:cubicBezTo>
                      <a:cubicBezTo>
                        <a:pt x="20868" y="76646"/>
                        <a:pt x="14674" y="67047"/>
                        <a:pt x="11114" y="73860"/>
                      </a:cubicBezTo>
                      <a:cubicBezTo>
                        <a:pt x="7708" y="80827"/>
                        <a:pt x="18080" y="87019"/>
                        <a:pt x="13900" y="92593"/>
                      </a:cubicBezTo>
                      <a:cubicBezTo>
                        <a:pt x="9720" y="98167"/>
                        <a:pt x="3528" y="98786"/>
                        <a:pt x="4921" y="109778"/>
                      </a:cubicBezTo>
                      <a:cubicBezTo>
                        <a:pt x="6314" y="120771"/>
                        <a:pt x="5540" y="128357"/>
                        <a:pt x="1515" y="131918"/>
                      </a:cubicBezTo>
                      <a:cubicBezTo>
                        <a:pt x="-2666" y="135324"/>
                        <a:pt x="2134" y="135324"/>
                        <a:pt x="11888" y="141517"/>
                      </a:cubicBezTo>
                      <a:cubicBezTo>
                        <a:pt x="21487" y="147710"/>
                        <a:pt x="37433" y="154677"/>
                        <a:pt x="36040" y="165050"/>
                      </a:cubicBezTo>
                      <a:cubicBezTo>
                        <a:pt x="34801" y="174494"/>
                        <a:pt x="30621" y="176661"/>
                        <a:pt x="26751" y="194156"/>
                      </a:cubicBezTo>
                      <a:cubicBezTo>
                        <a:pt x="45484" y="194621"/>
                        <a:pt x="79080" y="180841"/>
                        <a:pt x="118560" y="174184"/>
                      </a:cubicBezTo>
                      <a:cubicBezTo>
                        <a:pt x="143332" y="170004"/>
                        <a:pt x="164078" y="173410"/>
                        <a:pt x="178941" y="177745"/>
                      </a:cubicBezTo>
                      <a:cubicBezTo>
                        <a:pt x="180489" y="171552"/>
                        <a:pt x="181573" y="165050"/>
                        <a:pt x="179405" y="16226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09" name="Freeform: Shape 4408">
                  <a:extLst>
                    <a:ext uri="{FF2B5EF4-FFF2-40B4-BE49-F238E27FC236}">
                      <a16:creationId xmlns:a16="http://schemas.microsoft.com/office/drawing/2014/main" id="{6C33043F-5E2A-96F7-33D5-7DF40F4E84C1}"/>
                    </a:ext>
                  </a:extLst>
                </p:cNvPr>
                <p:cNvSpPr/>
                <p:nvPr/>
              </p:nvSpPr>
              <p:spPr>
                <a:xfrm>
                  <a:off x="5649464" y="3888511"/>
                  <a:ext cx="132246" cy="200416"/>
                </a:xfrm>
                <a:custGeom>
                  <a:avLst/>
                  <a:gdLst>
                    <a:gd name="connsiteX0" fmla="*/ 112430 w 132246"/>
                    <a:gd name="connsiteY0" fmla="*/ 82056 h 200416"/>
                    <a:gd name="connsiteX1" fmla="*/ 111810 w 132246"/>
                    <a:gd name="connsiteY1" fmla="*/ 38551 h 200416"/>
                    <a:gd name="connsiteX2" fmla="*/ 104224 w 132246"/>
                    <a:gd name="connsiteY2" fmla="*/ 19972 h 200416"/>
                    <a:gd name="connsiteX3" fmla="*/ 98031 w 132246"/>
                    <a:gd name="connsiteY3" fmla="*/ 0 h 200416"/>
                    <a:gd name="connsiteX4" fmla="*/ 89825 w 132246"/>
                    <a:gd name="connsiteY4" fmla="*/ 7586 h 200416"/>
                    <a:gd name="connsiteX5" fmla="*/ 11640 w 132246"/>
                    <a:gd name="connsiteY5" fmla="*/ 5729 h 200416"/>
                    <a:gd name="connsiteX6" fmla="*/ 17214 w 132246"/>
                    <a:gd name="connsiteY6" fmla="*/ 37003 h 200416"/>
                    <a:gd name="connsiteX7" fmla="*/ 12724 w 132246"/>
                    <a:gd name="connsiteY7" fmla="*/ 42731 h 200416"/>
                    <a:gd name="connsiteX8" fmla="*/ 23561 w 132246"/>
                    <a:gd name="connsiteY8" fmla="*/ 91035 h 200416"/>
                    <a:gd name="connsiteX9" fmla="*/ 11795 w 132246"/>
                    <a:gd name="connsiteY9" fmla="*/ 111781 h 200416"/>
                    <a:gd name="connsiteX10" fmla="*/ 29 w 132246"/>
                    <a:gd name="connsiteY10" fmla="*/ 142127 h 200416"/>
                    <a:gd name="connsiteX11" fmla="*/ 13189 w 132246"/>
                    <a:gd name="connsiteY11" fmla="*/ 176652 h 200416"/>
                    <a:gd name="connsiteX12" fmla="*/ 12569 w 132246"/>
                    <a:gd name="connsiteY12" fmla="*/ 191979 h 200416"/>
                    <a:gd name="connsiteX13" fmla="*/ 35947 w 132246"/>
                    <a:gd name="connsiteY13" fmla="*/ 200340 h 200416"/>
                    <a:gd name="connsiteX14" fmla="*/ 96173 w 132246"/>
                    <a:gd name="connsiteY14" fmla="*/ 175878 h 200416"/>
                    <a:gd name="connsiteX15" fmla="*/ 132247 w 132246"/>
                    <a:gd name="connsiteY15" fmla="*/ 160550 h 200416"/>
                    <a:gd name="connsiteX16" fmla="*/ 120790 w 132246"/>
                    <a:gd name="connsiteY16" fmla="*/ 124787 h 200416"/>
                    <a:gd name="connsiteX17" fmla="*/ 112430 w 132246"/>
                    <a:gd name="connsiteY17" fmla="*/ 82056 h 20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246" h="200416">
                      <a:moveTo>
                        <a:pt x="112430" y="82056"/>
                      </a:moveTo>
                      <a:cubicBezTo>
                        <a:pt x="108249" y="71683"/>
                        <a:pt x="111036" y="48924"/>
                        <a:pt x="111810" y="38551"/>
                      </a:cubicBezTo>
                      <a:cubicBezTo>
                        <a:pt x="112430" y="28178"/>
                        <a:pt x="109023" y="22604"/>
                        <a:pt x="104224" y="19972"/>
                      </a:cubicBezTo>
                      <a:cubicBezTo>
                        <a:pt x="101592" y="18579"/>
                        <a:pt x="99424" y="8670"/>
                        <a:pt x="98031" y="0"/>
                      </a:cubicBezTo>
                      <a:cubicBezTo>
                        <a:pt x="92612" y="2477"/>
                        <a:pt x="92147" y="11457"/>
                        <a:pt x="89825" y="7586"/>
                      </a:cubicBezTo>
                      <a:cubicBezTo>
                        <a:pt x="87038" y="2942"/>
                        <a:pt x="15201" y="155"/>
                        <a:pt x="11640" y="5729"/>
                      </a:cubicBezTo>
                      <a:cubicBezTo>
                        <a:pt x="7925" y="11302"/>
                        <a:pt x="18143" y="31584"/>
                        <a:pt x="17214" y="37003"/>
                      </a:cubicBezTo>
                      <a:cubicBezTo>
                        <a:pt x="16595" y="40254"/>
                        <a:pt x="15046" y="42576"/>
                        <a:pt x="12724" y="42731"/>
                      </a:cubicBezTo>
                      <a:cubicBezTo>
                        <a:pt x="20310" y="59761"/>
                        <a:pt x="23561" y="85771"/>
                        <a:pt x="23561" y="91035"/>
                      </a:cubicBezTo>
                      <a:cubicBezTo>
                        <a:pt x="23561" y="98002"/>
                        <a:pt x="11176" y="103421"/>
                        <a:pt x="11795" y="111781"/>
                      </a:cubicBezTo>
                      <a:cubicBezTo>
                        <a:pt x="12414" y="119987"/>
                        <a:pt x="803" y="136553"/>
                        <a:pt x="29" y="142127"/>
                      </a:cubicBezTo>
                      <a:cubicBezTo>
                        <a:pt x="-591" y="147700"/>
                        <a:pt x="9008" y="171078"/>
                        <a:pt x="13189" y="176652"/>
                      </a:cubicBezTo>
                      <a:cubicBezTo>
                        <a:pt x="15201" y="179439"/>
                        <a:pt x="14272" y="186096"/>
                        <a:pt x="12569" y="191979"/>
                      </a:cubicBezTo>
                      <a:cubicBezTo>
                        <a:pt x="25110" y="195540"/>
                        <a:pt x="33315" y="199720"/>
                        <a:pt x="35947" y="200340"/>
                      </a:cubicBezTo>
                      <a:cubicBezTo>
                        <a:pt x="41521" y="201733"/>
                        <a:pt x="80536" y="183774"/>
                        <a:pt x="96173" y="175878"/>
                      </a:cubicBezTo>
                      <a:cubicBezTo>
                        <a:pt x="108713" y="169685"/>
                        <a:pt x="122647" y="165660"/>
                        <a:pt x="132247" y="160550"/>
                      </a:cubicBezTo>
                      <a:cubicBezTo>
                        <a:pt x="126518" y="149403"/>
                        <a:pt x="120790" y="134695"/>
                        <a:pt x="120790" y="124787"/>
                      </a:cubicBezTo>
                      <a:cubicBezTo>
                        <a:pt x="120790" y="108995"/>
                        <a:pt x="116610" y="92429"/>
                        <a:pt x="112430" y="8205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0" name="Freeform: Shape 4409">
                  <a:extLst>
                    <a:ext uri="{FF2B5EF4-FFF2-40B4-BE49-F238E27FC236}">
                      <a16:creationId xmlns:a16="http://schemas.microsoft.com/office/drawing/2014/main" id="{7792CD67-2496-4D26-8E93-0F57C37909FB}"/>
                    </a:ext>
                  </a:extLst>
                </p:cNvPr>
                <p:cNvSpPr/>
                <p:nvPr/>
              </p:nvSpPr>
              <p:spPr>
                <a:xfrm>
                  <a:off x="5277146" y="3837884"/>
                  <a:ext cx="232616" cy="174325"/>
                </a:xfrm>
                <a:custGeom>
                  <a:avLst/>
                  <a:gdLst>
                    <a:gd name="connsiteX0" fmla="*/ 78805 w 232616"/>
                    <a:gd name="connsiteY0" fmla="*/ 94596 h 174325"/>
                    <a:gd name="connsiteX1" fmla="*/ 93358 w 232616"/>
                    <a:gd name="connsiteY1" fmla="*/ 91190 h 174325"/>
                    <a:gd name="connsiteX2" fmla="*/ 116891 w 232616"/>
                    <a:gd name="connsiteY2" fmla="*/ 86391 h 174325"/>
                    <a:gd name="connsiteX3" fmla="*/ 141663 w 232616"/>
                    <a:gd name="connsiteY3" fmla="*/ 117510 h 174325"/>
                    <a:gd name="connsiteX4" fmla="*/ 145843 w 232616"/>
                    <a:gd name="connsiteY4" fmla="*/ 136088 h 174325"/>
                    <a:gd name="connsiteX5" fmla="*/ 146771 w 232616"/>
                    <a:gd name="connsiteY5" fmla="*/ 138256 h 174325"/>
                    <a:gd name="connsiteX6" fmla="*/ 169221 w 232616"/>
                    <a:gd name="connsiteY6" fmla="*/ 134385 h 174325"/>
                    <a:gd name="connsiteX7" fmla="*/ 178045 w 232616"/>
                    <a:gd name="connsiteY7" fmla="*/ 160860 h 174325"/>
                    <a:gd name="connsiteX8" fmla="*/ 193063 w 232616"/>
                    <a:gd name="connsiteY8" fmla="*/ 171697 h 174325"/>
                    <a:gd name="connsiteX9" fmla="*/ 205294 w 232616"/>
                    <a:gd name="connsiteY9" fmla="*/ 162099 h 174325"/>
                    <a:gd name="connsiteX10" fmla="*/ 211487 w 232616"/>
                    <a:gd name="connsiteY10" fmla="*/ 166743 h 174325"/>
                    <a:gd name="connsiteX11" fmla="*/ 219692 w 232616"/>
                    <a:gd name="connsiteY11" fmla="*/ 157454 h 174325"/>
                    <a:gd name="connsiteX12" fmla="*/ 216906 w 232616"/>
                    <a:gd name="connsiteY12" fmla="*/ 138720 h 174325"/>
                    <a:gd name="connsiteX13" fmla="*/ 231459 w 232616"/>
                    <a:gd name="connsiteY13" fmla="*/ 136708 h 174325"/>
                    <a:gd name="connsiteX14" fmla="*/ 225886 w 232616"/>
                    <a:gd name="connsiteY14" fmla="*/ 117355 h 174325"/>
                    <a:gd name="connsiteX15" fmla="*/ 220312 w 232616"/>
                    <a:gd name="connsiteY15" fmla="*/ 102802 h 174325"/>
                    <a:gd name="connsiteX16" fmla="*/ 220312 w 232616"/>
                    <a:gd name="connsiteY16" fmla="*/ 78030 h 174325"/>
                    <a:gd name="connsiteX17" fmla="*/ 216132 w 232616"/>
                    <a:gd name="connsiteY17" fmla="*/ 73695 h 174325"/>
                    <a:gd name="connsiteX18" fmla="*/ 208700 w 232616"/>
                    <a:gd name="connsiteY18" fmla="*/ 56200 h 174325"/>
                    <a:gd name="connsiteX19" fmla="*/ 208700 w 232616"/>
                    <a:gd name="connsiteY19" fmla="*/ 45208 h 174325"/>
                    <a:gd name="connsiteX20" fmla="*/ 197708 w 232616"/>
                    <a:gd name="connsiteY20" fmla="*/ 30500 h 174325"/>
                    <a:gd name="connsiteX21" fmla="*/ 185786 w 232616"/>
                    <a:gd name="connsiteY21" fmla="*/ 7431 h 174325"/>
                    <a:gd name="connsiteX22" fmla="*/ 163647 w 232616"/>
                    <a:gd name="connsiteY22" fmla="*/ 23068 h 174325"/>
                    <a:gd name="connsiteX23" fmla="*/ 142436 w 232616"/>
                    <a:gd name="connsiteY23" fmla="*/ 21211 h 174325"/>
                    <a:gd name="connsiteX24" fmla="*/ 124941 w 232616"/>
                    <a:gd name="connsiteY24" fmla="*/ 23997 h 174325"/>
                    <a:gd name="connsiteX25" fmla="*/ 115807 w 232616"/>
                    <a:gd name="connsiteY25" fmla="*/ 15637 h 174325"/>
                    <a:gd name="connsiteX26" fmla="*/ 115962 w 232616"/>
                    <a:gd name="connsiteY26" fmla="*/ 10528 h 174325"/>
                    <a:gd name="connsiteX27" fmla="*/ 112556 w 232616"/>
                    <a:gd name="connsiteY27" fmla="*/ 11766 h 174325"/>
                    <a:gd name="connsiteX28" fmla="*/ 67038 w 232616"/>
                    <a:gd name="connsiteY28" fmla="*/ 8980 h 174325"/>
                    <a:gd name="connsiteX29" fmla="*/ 44899 w 232616"/>
                    <a:gd name="connsiteY29" fmla="*/ 0 h 174325"/>
                    <a:gd name="connsiteX30" fmla="*/ 37932 w 232616"/>
                    <a:gd name="connsiteY30" fmla="*/ 14553 h 174325"/>
                    <a:gd name="connsiteX31" fmla="*/ 39944 w 232616"/>
                    <a:gd name="connsiteY31" fmla="*/ 29106 h 174325"/>
                    <a:gd name="connsiteX32" fmla="*/ 28952 w 232616"/>
                    <a:gd name="connsiteY32" fmla="*/ 33906 h 174325"/>
                    <a:gd name="connsiteX33" fmla="*/ 3406 w 232616"/>
                    <a:gd name="connsiteY33" fmla="*/ 49079 h 174325"/>
                    <a:gd name="connsiteX34" fmla="*/ 0 w 232616"/>
                    <a:gd name="connsiteY34" fmla="*/ 52330 h 174325"/>
                    <a:gd name="connsiteX35" fmla="*/ 22294 w 232616"/>
                    <a:gd name="connsiteY35" fmla="*/ 79578 h 174325"/>
                    <a:gd name="connsiteX36" fmla="*/ 57284 w 232616"/>
                    <a:gd name="connsiteY36" fmla="*/ 117819 h 174325"/>
                    <a:gd name="connsiteX37" fmla="*/ 78805 w 232616"/>
                    <a:gd name="connsiteY37" fmla="*/ 94596 h 17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2616" h="174325">
                      <a:moveTo>
                        <a:pt x="78805" y="94596"/>
                      </a:moveTo>
                      <a:cubicBezTo>
                        <a:pt x="79424" y="87010"/>
                        <a:pt x="85772" y="89797"/>
                        <a:pt x="93358" y="91190"/>
                      </a:cubicBezTo>
                      <a:cubicBezTo>
                        <a:pt x="100944" y="92583"/>
                        <a:pt x="109924" y="86391"/>
                        <a:pt x="116891" y="86391"/>
                      </a:cubicBezTo>
                      <a:cubicBezTo>
                        <a:pt x="123858" y="86391"/>
                        <a:pt x="141663" y="110543"/>
                        <a:pt x="141663" y="117510"/>
                      </a:cubicBezTo>
                      <a:cubicBezTo>
                        <a:pt x="141663" y="124477"/>
                        <a:pt x="142281" y="130670"/>
                        <a:pt x="145843" y="136088"/>
                      </a:cubicBezTo>
                      <a:cubicBezTo>
                        <a:pt x="146307" y="136863"/>
                        <a:pt x="146616" y="137482"/>
                        <a:pt x="146771" y="138256"/>
                      </a:cubicBezTo>
                      <a:cubicBezTo>
                        <a:pt x="157919" y="135624"/>
                        <a:pt x="167053" y="134385"/>
                        <a:pt x="169221" y="134385"/>
                      </a:cubicBezTo>
                      <a:cubicBezTo>
                        <a:pt x="172627" y="134385"/>
                        <a:pt x="179439" y="150642"/>
                        <a:pt x="178045" y="160860"/>
                      </a:cubicBezTo>
                      <a:cubicBezTo>
                        <a:pt x="176652" y="171078"/>
                        <a:pt x="188264" y="178510"/>
                        <a:pt x="193063" y="171697"/>
                      </a:cubicBezTo>
                      <a:cubicBezTo>
                        <a:pt x="197863" y="164885"/>
                        <a:pt x="203901" y="156061"/>
                        <a:pt x="205294" y="162099"/>
                      </a:cubicBezTo>
                      <a:cubicBezTo>
                        <a:pt x="205759" y="163956"/>
                        <a:pt x="208236" y="165505"/>
                        <a:pt x="211487" y="166743"/>
                      </a:cubicBezTo>
                      <a:cubicBezTo>
                        <a:pt x="213190" y="162718"/>
                        <a:pt x="216906" y="161170"/>
                        <a:pt x="219692" y="157454"/>
                      </a:cubicBezTo>
                      <a:cubicBezTo>
                        <a:pt x="223873" y="151880"/>
                        <a:pt x="213500" y="145687"/>
                        <a:pt x="216906" y="138720"/>
                      </a:cubicBezTo>
                      <a:cubicBezTo>
                        <a:pt x="220312" y="131753"/>
                        <a:pt x="226505" y="141507"/>
                        <a:pt x="231459" y="136708"/>
                      </a:cubicBezTo>
                      <a:cubicBezTo>
                        <a:pt x="236259" y="131908"/>
                        <a:pt x="224492" y="121535"/>
                        <a:pt x="225886" y="117355"/>
                      </a:cubicBezTo>
                      <a:cubicBezTo>
                        <a:pt x="227279" y="113175"/>
                        <a:pt x="226505" y="106363"/>
                        <a:pt x="220312" y="102802"/>
                      </a:cubicBezTo>
                      <a:cubicBezTo>
                        <a:pt x="215203" y="100015"/>
                        <a:pt x="217990" y="88248"/>
                        <a:pt x="220312" y="78030"/>
                      </a:cubicBezTo>
                      <a:cubicBezTo>
                        <a:pt x="218764" y="76792"/>
                        <a:pt x="217216" y="75243"/>
                        <a:pt x="216132" y="73695"/>
                      </a:cubicBezTo>
                      <a:cubicBezTo>
                        <a:pt x="212416" y="68122"/>
                        <a:pt x="215203" y="56200"/>
                        <a:pt x="208700" y="56200"/>
                      </a:cubicBezTo>
                      <a:cubicBezTo>
                        <a:pt x="202198" y="56200"/>
                        <a:pt x="203127" y="47066"/>
                        <a:pt x="208700" y="45208"/>
                      </a:cubicBezTo>
                      <a:cubicBezTo>
                        <a:pt x="214274" y="43350"/>
                        <a:pt x="197708" y="37002"/>
                        <a:pt x="197708" y="30500"/>
                      </a:cubicBezTo>
                      <a:cubicBezTo>
                        <a:pt x="197708" y="24152"/>
                        <a:pt x="189347" y="8360"/>
                        <a:pt x="185786" y="7431"/>
                      </a:cubicBezTo>
                      <a:cubicBezTo>
                        <a:pt x="182071" y="6502"/>
                        <a:pt x="169221" y="23068"/>
                        <a:pt x="163647" y="23068"/>
                      </a:cubicBezTo>
                      <a:cubicBezTo>
                        <a:pt x="158074" y="23068"/>
                        <a:pt x="146152" y="12076"/>
                        <a:pt x="142436" y="21211"/>
                      </a:cubicBezTo>
                      <a:cubicBezTo>
                        <a:pt x="138721" y="30345"/>
                        <a:pt x="130515" y="16566"/>
                        <a:pt x="124941" y="23997"/>
                      </a:cubicBezTo>
                      <a:cubicBezTo>
                        <a:pt x="119368" y="31274"/>
                        <a:pt x="115807" y="15637"/>
                        <a:pt x="115807" y="15637"/>
                      </a:cubicBezTo>
                      <a:cubicBezTo>
                        <a:pt x="115807" y="15637"/>
                        <a:pt x="115962" y="13469"/>
                        <a:pt x="115962" y="10528"/>
                      </a:cubicBezTo>
                      <a:cubicBezTo>
                        <a:pt x="114878" y="10992"/>
                        <a:pt x="113640" y="11302"/>
                        <a:pt x="112556" y="11766"/>
                      </a:cubicBezTo>
                      <a:cubicBezTo>
                        <a:pt x="96609" y="17340"/>
                        <a:pt x="68432" y="13779"/>
                        <a:pt x="67038" y="8980"/>
                      </a:cubicBezTo>
                      <a:cubicBezTo>
                        <a:pt x="65645" y="4180"/>
                        <a:pt x="44899" y="0"/>
                        <a:pt x="44899" y="0"/>
                      </a:cubicBezTo>
                      <a:cubicBezTo>
                        <a:pt x="44899" y="0"/>
                        <a:pt x="45518" y="11766"/>
                        <a:pt x="37932" y="14553"/>
                      </a:cubicBezTo>
                      <a:cubicBezTo>
                        <a:pt x="30345" y="17340"/>
                        <a:pt x="39944" y="26320"/>
                        <a:pt x="39944" y="29106"/>
                      </a:cubicBezTo>
                      <a:cubicBezTo>
                        <a:pt x="39944" y="31893"/>
                        <a:pt x="33752" y="36074"/>
                        <a:pt x="28952" y="33906"/>
                      </a:cubicBezTo>
                      <a:cubicBezTo>
                        <a:pt x="24153" y="31893"/>
                        <a:pt x="10373" y="44279"/>
                        <a:pt x="3406" y="49079"/>
                      </a:cubicBezTo>
                      <a:cubicBezTo>
                        <a:pt x="2632" y="49698"/>
                        <a:pt x="1394" y="50782"/>
                        <a:pt x="0" y="52330"/>
                      </a:cubicBezTo>
                      <a:cubicBezTo>
                        <a:pt x="10683" y="60845"/>
                        <a:pt x="9754" y="70444"/>
                        <a:pt x="22294" y="79578"/>
                      </a:cubicBezTo>
                      <a:cubicBezTo>
                        <a:pt x="33906" y="88094"/>
                        <a:pt x="48459" y="99550"/>
                        <a:pt x="57284" y="117819"/>
                      </a:cubicBezTo>
                      <a:cubicBezTo>
                        <a:pt x="66419" y="110388"/>
                        <a:pt x="78340" y="99860"/>
                        <a:pt x="78805" y="9459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1" name="Freeform: Shape 4410">
                  <a:extLst>
                    <a:ext uri="{FF2B5EF4-FFF2-40B4-BE49-F238E27FC236}">
                      <a16:creationId xmlns:a16="http://schemas.microsoft.com/office/drawing/2014/main" id="{379ACF0F-E97C-D9FD-DBF8-7155602E7D27}"/>
                    </a:ext>
                  </a:extLst>
                </p:cNvPr>
                <p:cNvSpPr/>
                <p:nvPr/>
              </p:nvSpPr>
              <p:spPr>
                <a:xfrm>
                  <a:off x="5388773" y="3972424"/>
                  <a:ext cx="130155" cy="124786"/>
                </a:xfrm>
                <a:custGeom>
                  <a:avLst/>
                  <a:gdLst>
                    <a:gd name="connsiteX0" fmla="*/ 106053 w 130155"/>
                    <a:gd name="connsiteY0" fmla="*/ 71992 h 124786"/>
                    <a:gd name="connsiteX1" fmla="*/ 95680 w 130155"/>
                    <a:gd name="connsiteY1" fmla="*/ 62393 h 124786"/>
                    <a:gd name="connsiteX2" fmla="*/ 99086 w 130155"/>
                    <a:gd name="connsiteY2" fmla="*/ 40254 h 124786"/>
                    <a:gd name="connsiteX3" fmla="*/ 99860 w 130155"/>
                    <a:gd name="connsiteY3" fmla="*/ 32358 h 124786"/>
                    <a:gd name="connsiteX4" fmla="*/ 93667 w 130155"/>
                    <a:gd name="connsiteY4" fmla="*/ 27713 h 124786"/>
                    <a:gd name="connsiteX5" fmla="*/ 81436 w 130155"/>
                    <a:gd name="connsiteY5" fmla="*/ 37312 h 124786"/>
                    <a:gd name="connsiteX6" fmla="*/ 66418 w 130155"/>
                    <a:gd name="connsiteY6" fmla="*/ 26474 h 124786"/>
                    <a:gd name="connsiteX7" fmla="*/ 57594 w 130155"/>
                    <a:gd name="connsiteY7" fmla="*/ 0 h 124786"/>
                    <a:gd name="connsiteX8" fmla="*/ 35144 w 130155"/>
                    <a:gd name="connsiteY8" fmla="*/ 3871 h 124786"/>
                    <a:gd name="connsiteX9" fmla="*/ 32048 w 130155"/>
                    <a:gd name="connsiteY9" fmla="*/ 19662 h 124786"/>
                    <a:gd name="connsiteX10" fmla="*/ 7122 w 130155"/>
                    <a:gd name="connsiteY10" fmla="*/ 40409 h 124786"/>
                    <a:gd name="connsiteX11" fmla="*/ 0 w 130155"/>
                    <a:gd name="connsiteY11" fmla="*/ 50936 h 124786"/>
                    <a:gd name="connsiteX12" fmla="*/ 40408 w 130155"/>
                    <a:gd name="connsiteY12" fmla="*/ 78030 h 124786"/>
                    <a:gd name="connsiteX13" fmla="*/ 113175 w 130155"/>
                    <a:gd name="connsiteY13" fmla="*/ 123548 h 124786"/>
                    <a:gd name="connsiteX14" fmla="*/ 120761 w 130155"/>
                    <a:gd name="connsiteY14" fmla="*/ 124786 h 124786"/>
                    <a:gd name="connsiteX15" fmla="*/ 130050 w 130155"/>
                    <a:gd name="connsiteY15" fmla="*/ 95680 h 124786"/>
                    <a:gd name="connsiteX16" fmla="*/ 106053 w 130155"/>
                    <a:gd name="connsiteY16" fmla="*/ 71992 h 12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155" h="124786">
                      <a:moveTo>
                        <a:pt x="106053" y="71992"/>
                      </a:moveTo>
                      <a:cubicBezTo>
                        <a:pt x="96454" y="65799"/>
                        <a:pt x="91500" y="65799"/>
                        <a:pt x="95680" y="62393"/>
                      </a:cubicBezTo>
                      <a:cubicBezTo>
                        <a:pt x="99860" y="58987"/>
                        <a:pt x="100479" y="51401"/>
                        <a:pt x="99086" y="40254"/>
                      </a:cubicBezTo>
                      <a:cubicBezTo>
                        <a:pt x="98622" y="36693"/>
                        <a:pt x="99086" y="34370"/>
                        <a:pt x="99860" y="32358"/>
                      </a:cubicBezTo>
                      <a:cubicBezTo>
                        <a:pt x="96609" y="31119"/>
                        <a:pt x="94132" y="29571"/>
                        <a:pt x="93667" y="27713"/>
                      </a:cubicBezTo>
                      <a:cubicBezTo>
                        <a:pt x="92274" y="21675"/>
                        <a:pt x="86236" y="30500"/>
                        <a:pt x="81436" y="37312"/>
                      </a:cubicBezTo>
                      <a:cubicBezTo>
                        <a:pt x="76637" y="44124"/>
                        <a:pt x="65180" y="36693"/>
                        <a:pt x="66418" y="26474"/>
                      </a:cubicBezTo>
                      <a:cubicBezTo>
                        <a:pt x="67812" y="16256"/>
                        <a:pt x="61000" y="0"/>
                        <a:pt x="57594" y="0"/>
                      </a:cubicBezTo>
                      <a:cubicBezTo>
                        <a:pt x="55426" y="0"/>
                        <a:pt x="46292" y="1393"/>
                        <a:pt x="35144" y="3871"/>
                      </a:cubicBezTo>
                      <a:cubicBezTo>
                        <a:pt x="36693" y="8825"/>
                        <a:pt x="33287" y="14244"/>
                        <a:pt x="32048" y="19662"/>
                      </a:cubicBezTo>
                      <a:cubicBezTo>
                        <a:pt x="30654" y="25855"/>
                        <a:pt x="14089" y="34835"/>
                        <a:pt x="7122" y="40409"/>
                      </a:cubicBezTo>
                      <a:cubicBezTo>
                        <a:pt x="5264" y="41957"/>
                        <a:pt x="2632" y="45982"/>
                        <a:pt x="0" y="50936"/>
                      </a:cubicBezTo>
                      <a:cubicBezTo>
                        <a:pt x="13005" y="59142"/>
                        <a:pt x="28178" y="68586"/>
                        <a:pt x="40408" y="78030"/>
                      </a:cubicBezTo>
                      <a:cubicBezTo>
                        <a:pt x="63013" y="95061"/>
                        <a:pt x="97073" y="117665"/>
                        <a:pt x="113175" y="123548"/>
                      </a:cubicBezTo>
                      <a:cubicBezTo>
                        <a:pt x="115342" y="124322"/>
                        <a:pt x="117819" y="124631"/>
                        <a:pt x="120761" y="124786"/>
                      </a:cubicBezTo>
                      <a:cubicBezTo>
                        <a:pt x="124632" y="107291"/>
                        <a:pt x="128657" y="105124"/>
                        <a:pt x="130050" y="95680"/>
                      </a:cubicBezTo>
                      <a:cubicBezTo>
                        <a:pt x="131599" y="85152"/>
                        <a:pt x="115652" y="78185"/>
                        <a:pt x="106053" y="7199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2" name="Freeform: Shape 4411">
                  <a:extLst>
                    <a:ext uri="{FF2B5EF4-FFF2-40B4-BE49-F238E27FC236}">
                      <a16:creationId xmlns:a16="http://schemas.microsoft.com/office/drawing/2014/main" id="{A171D1B0-C878-21E7-44F1-6BA56A0FDA43}"/>
                    </a:ext>
                  </a:extLst>
                </p:cNvPr>
                <p:cNvSpPr/>
                <p:nvPr/>
              </p:nvSpPr>
              <p:spPr>
                <a:xfrm>
                  <a:off x="5334585" y="3924275"/>
                  <a:ext cx="89805" cy="98776"/>
                </a:xfrm>
                <a:custGeom>
                  <a:avLst/>
                  <a:gdLst>
                    <a:gd name="connsiteX0" fmla="*/ 86390 w 89805"/>
                    <a:gd name="connsiteY0" fmla="*/ 67657 h 98776"/>
                    <a:gd name="connsiteX1" fmla="*/ 88403 w 89805"/>
                    <a:gd name="connsiteY1" fmla="*/ 49698 h 98776"/>
                    <a:gd name="connsiteX2" fmla="*/ 84223 w 89805"/>
                    <a:gd name="connsiteY2" fmla="*/ 31119 h 98776"/>
                    <a:gd name="connsiteX3" fmla="*/ 59452 w 89805"/>
                    <a:gd name="connsiteY3" fmla="*/ 0 h 98776"/>
                    <a:gd name="connsiteX4" fmla="*/ 35919 w 89805"/>
                    <a:gd name="connsiteY4" fmla="*/ 4799 h 98776"/>
                    <a:gd name="connsiteX5" fmla="*/ 21366 w 89805"/>
                    <a:gd name="connsiteY5" fmla="*/ 8206 h 98776"/>
                    <a:gd name="connsiteX6" fmla="*/ 0 w 89805"/>
                    <a:gd name="connsiteY6" fmla="*/ 31429 h 98776"/>
                    <a:gd name="connsiteX7" fmla="*/ 4489 w 89805"/>
                    <a:gd name="connsiteY7" fmla="*/ 42885 h 98776"/>
                    <a:gd name="connsiteX8" fmla="*/ 29416 w 89805"/>
                    <a:gd name="connsiteY8" fmla="*/ 82055 h 98776"/>
                    <a:gd name="connsiteX9" fmla="*/ 54342 w 89805"/>
                    <a:gd name="connsiteY9" fmla="*/ 98776 h 98776"/>
                    <a:gd name="connsiteX10" fmla="*/ 61464 w 89805"/>
                    <a:gd name="connsiteY10" fmla="*/ 88248 h 98776"/>
                    <a:gd name="connsiteX11" fmla="*/ 86390 w 89805"/>
                    <a:gd name="connsiteY11" fmla="*/ 67657 h 9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05" h="98776">
                      <a:moveTo>
                        <a:pt x="86390" y="67657"/>
                      </a:moveTo>
                      <a:cubicBezTo>
                        <a:pt x="87784" y="61464"/>
                        <a:pt x="91964" y="55271"/>
                        <a:pt x="88403" y="49698"/>
                      </a:cubicBezTo>
                      <a:cubicBezTo>
                        <a:pt x="84997" y="44124"/>
                        <a:pt x="84223" y="37931"/>
                        <a:pt x="84223" y="31119"/>
                      </a:cubicBezTo>
                      <a:cubicBezTo>
                        <a:pt x="84223" y="24152"/>
                        <a:pt x="66264" y="0"/>
                        <a:pt x="59452" y="0"/>
                      </a:cubicBezTo>
                      <a:cubicBezTo>
                        <a:pt x="52639" y="0"/>
                        <a:pt x="43505" y="6193"/>
                        <a:pt x="35919" y="4799"/>
                      </a:cubicBezTo>
                      <a:cubicBezTo>
                        <a:pt x="28332" y="3406"/>
                        <a:pt x="22139" y="619"/>
                        <a:pt x="21366" y="8206"/>
                      </a:cubicBezTo>
                      <a:cubicBezTo>
                        <a:pt x="20901" y="13315"/>
                        <a:pt x="8979" y="23997"/>
                        <a:pt x="0" y="31429"/>
                      </a:cubicBezTo>
                      <a:cubicBezTo>
                        <a:pt x="1703" y="34990"/>
                        <a:pt x="3251" y="38705"/>
                        <a:pt x="4489" y="42885"/>
                      </a:cubicBezTo>
                      <a:cubicBezTo>
                        <a:pt x="11766" y="68122"/>
                        <a:pt x="18733" y="73231"/>
                        <a:pt x="29416" y="82055"/>
                      </a:cubicBezTo>
                      <a:cubicBezTo>
                        <a:pt x="34216" y="86081"/>
                        <a:pt x="43505" y="91964"/>
                        <a:pt x="54342" y="98776"/>
                      </a:cubicBezTo>
                      <a:cubicBezTo>
                        <a:pt x="56974" y="93822"/>
                        <a:pt x="59452" y="89797"/>
                        <a:pt x="61464" y="88248"/>
                      </a:cubicBezTo>
                      <a:cubicBezTo>
                        <a:pt x="68431" y="82830"/>
                        <a:pt x="84997" y="73850"/>
                        <a:pt x="86390" y="6765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3" name="Freeform: Shape 4412">
                  <a:extLst>
                    <a:ext uri="{FF2B5EF4-FFF2-40B4-BE49-F238E27FC236}">
                      <a16:creationId xmlns:a16="http://schemas.microsoft.com/office/drawing/2014/main" id="{155AF8C4-1E5C-037F-FD72-98BE77A152AE}"/>
                    </a:ext>
                  </a:extLst>
                </p:cNvPr>
                <p:cNvSpPr/>
                <p:nvPr/>
              </p:nvSpPr>
              <p:spPr>
                <a:xfrm>
                  <a:off x="5217694" y="3347408"/>
                  <a:ext cx="260943" cy="211951"/>
                </a:xfrm>
                <a:custGeom>
                  <a:avLst/>
                  <a:gdLst>
                    <a:gd name="connsiteX0" fmla="*/ 122774 w 260943"/>
                    <a:gd name="connsiteY0" fmla="*/ 163337 h 211951"/>
                    <a:gd name="connsiteX1" fmla="*/ 155286 w 260943"/>
                    <a:gd name="connsiteY1" fmla="*/ 139959 h 211951"/>
                    <a:gd name="connsiteX2" fmla="*/ 155286 w 260943"/>
                    <a:gd name="connsiteY2" fmla="*/ 56820 h 211951"/>
                    <a:gd name="connsiteX3" fmla="*/ 259791 w 260943"/>
                    <a:gd name="connsiteY3" fmla="*/ 56820 h 211951"/>
                    <a:gd name="connsiteX4" fmla="*/ 260566 w 260943"/>
                    <a:gd name="connsiteY4" fmla="*/ 11921 h 211951"/>
                    <a:gd name="connsiteX5" fmla="*/ 238271 w 260943"/>
                    <a:gd name="connsiteY5" fmla="*/ 0 h 211951"/>
                    <a:gd name="connsiteX6" fmla="*/ 122464 w 260943"/>
                    <a:gd name="connsiteY6" fmla="*/ 0 h 211951"/>
                    <a:gd name="connsiteX7" fmla="*/ 105434 w 260943"/>
                    <a:gd name="connsiteY7" fmla="*/ 28487 h 211951"/>
                    <a:gd name="connsiteX8" fmla="*/ 63942 w 260943"/>
                    <a:gd name="connsiteY8" fmla="*/ 85616 h 211951"/>
                    <a:gd name="connsiteX9" fmla="*/ 9134 w 260943"/>
                    <a:gd name="connsiteY9" fmla="*/ 182690 h 211951"/>
                    <a:gd name="connsiteX10" fmla="*/ 0 w 260943"/>
                    <a:gd name="connsiteY10" fmla="*/ 211951 h 211951"/>
                    <a:gd name="connsiteX11" fmla="*/ 122774 w 260943"/>
                    <a:gd name="connsiteY11" fmla="*/ 211951 h 211951"/>
                    <a:gd name="connsiteX12" fmla="*/ 122774 w 260943"/>
                    <a:gd name="connsiteY12" fmla="*/ 163337 h 21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43" h="211951">
                      <a:moveTo>
                        <a:pt x="122774" y="163337"/>
                      </a:moveTo>
                      <a:cubicBezTo>
                        <a:pt x="122774" y="156215"/>
                        <a:pt x="155286" y="147081"/>
                        <a:pt x="155286" y="139959"/>
                      </a:cubicBezTo>
                      <a:cubicBezTo>
                        <a:pt x="155286" y="132837"/>
                        <a:pt x="155286" y="56820"/>
                        <a:pt x="155286" y="56820"/>
                      </a:cubicBezTo>
                      <a:cubicBezTo>
                        <a:pt x="155286" y="56820"/>
                        <a:pt x="256695" y="58832"/>
                        <a:pt x="259791" y="56820"/>
                      </a:cubicBezTo>
                      <a:cubicBezTo>
                        <a:pt x="261340" y="55736"/>
                        <a:pt x="261030" y="33751"/>
                        <a:pt x="260566" y="11921"/>
                      </a:cubicBezTo>
                      <a:cubicBezTo>
                        <a:pt x="256695" y="5419"/>
                        <a:pt x="262268" y="0"/>
                        <a:pt x="238271" y="0"/>
                      </a:cubicBezTo>
                      <a:cubicBezTo>
                        <a:pt x="218609" y="0"/>
                        <a:pt x="161170" y="0"/>
                        <a:pt x="122464" y="0"/>
                      </a:cubicBezTo>
                      <a:cubicBezTo>
                        <a:pt x="113639" y="8361"/>
                        <a:pt x="108840" y="19508"/>
                        <a:pt x="105434" y="28487"/>
                      </a:cubicBezTo>
                      <a:cubicBezTo>
                        <a:pt x="99860" y="43195"/>
                        <a:pt x="65335" y="64870"/>
                        <a:pt x="63942" y="85616"/>
                      </a:cubicBezTo>
                      <a:cubicBezTo>
                        <a:pt x="62548" y="106363"/>
                        <a:pt x="30345" y="138566"/>
                        <a:pt x="9134" y="182690"/>
                      </a:cubicBezTo>
                      <a:cubicBezTo>
                        <a:pt x="3252" y="194921"/>
                        <a:pt x="619" y="204365"/>
                        <a:pt x="0" y="211951"/>
                      </a:cubicBezTo>
                      <a:lnTo>
                        <a:pt x="122774" y="211951"/>
                      </a:lnTo>
                      <a:cubicBezTo>
                        <a:pt x="122774" y="211951"/>
                        <a:pt x="122774" y="170459"/>
                        <a:pt x="122774" y="16333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4" name="Freeform: Shape 4413">
                  <a:extLst>
                    <a:ext uri="{FF2B5EF4-FFF2-40B4-BE49-F238E27FC236}">
                      <a16:creationId xmlns:a16="http://schemas.microsoft.com/office/drawing/2014/main" id="{65F2013C-77D4-6FC8-05E7-AC8D6979D62C}"/>
                    </a:ext>
                  </a:extLst>
                </p:cNvPr>
                <p:cNvSpPr/>
                <p:nvPr/>
              </p:nvSpPr>
              <p:spPr>
                <a:xfrm>
                  <a:off x="5217533" y="3359484"/>
                  <a:ext cx="376842" cy="414148"/>
                </a:xfrm>
                <a:custGeom>
                  <a:avLst/>
                  <a:gdLst>
                    <a:gd name="connsiteX0" fmla="*/ 28338 w 376842"/>
                    <a:gd name="connsiteY0" fmla="*/ 357793 h 414148"/>
                    <a:gd name="connsiteX1" fmla="*/ 56826 w 376842"/>
                    <a:gd name="connsiteY1" fmla="*/ 357793 h 414148"/>
                    <a:gd name="connsiteX2" fmla="*/ 80823 w 376842"/>
                    <a:gd name="connsiteY2" fmla="*/ 355626 h 414148"/>
                    <a:gd name="connsiteX3" fmla="*/ 98318 w 376842"/>
                    <a:gd name="connsiteY3" fmla="*/ 370953 h 414148"/>
                    <a:gd name="connsiteX4" fmla="*/ 109311 w 376842"/>
                    <a:gd name="connsiteY4" fmla="*/ 370953 h 414148"/>
                    <a:gd name="connsiteX5" fmla="*/ 131141 w 376842"/>
                    <a:gd name="connsiteY5" fmla="*/ 399441 h 414148"/>
                    <a:gd name="connsiteX6" fmla="*/ 145848 w 376842"/>
                    <a:gd name="connsiteY6" fmla="*/ 414149 h 414148"/>
                    <a:gd name="connsiteX7" fmla="*/ 162414 w 376842"/>
                    <a:gd name="connsiteY7" fmla="*/ 404085 h 414148"/>
                    <a:gd name="connsiteX8" fmla="*/ 180529 w 376842"/>
                    <a:gd name="connsiteY8" fmla="*/ 397118 h 414148"/>
                    <a:gd name="connsiteX9" fmla="*/ 197249 w 376842"/>
                    <a:gd name="connsiteY9" fmla="*/ 394331 h 414148"/>
                    <a:gd name="connsiteX10" fmla="*/ 218150 w 376842"/>
                    <a:gd name="connsiteY10" fmla="*/ 395725 h 414148"/>
                    <a:gd name="connsiteX11" fmla="*/ 237658 w 376842"/>
                    <a:gd name="connsiteY11" fmla="*/ 390151 h 414148"/>
                    <a:gd name="connsiteX12" fmla="*/ 359193 w 376842"/>
                    <a:gd name="connsiteY12" fmla="*/ 388758 h 414148"/>
                    <a:gd name="connsiteX13" fmla="*/ 363373 w 376842"/>
                    <a:gd name="connsiteY13" fmla="*/ 362283 h 414148"/>
                    <a:gd name="connsiteX14" fmla="*/ 353620 w 376842"/>
                    <a:gd name="connsiteY14" fmla="*/ 352530 h 414148"/>
                    <a:gd name="connsiteX15" fmla="*/ 324358 w 376842"/>
                    <a:gd name="connsiteY15" fmla="*/ 77411 h 414148"/>
                    <a:gd name="connsiteX16" fmla="*/ 376843 w 376842"/>
                    <a:gd name="connsiteY16" fmla="*/ 77411 h 414148"/>
                    <a:gd name="connsiteX17" fmla="*/ 266764 w 376842"/>
                    <a:gd name="connsiteY17" fmla="*/ 5574 h 414148"/>
                    <a:gd name="connsiteX18" fmla="*/ 260726 w 376842"/>
                    <a:gd name="connsiteY18" fmla="*/ 0 h 414148"/>
                    <a:gd name="connsiteX19" fmla="*/ 259952 w 376842"/>
                    <a:gd name="connsiteY19" fmla="*/ 44898 h 414148"/>
                    <a:gd name="connsiteX20" fmla="*/ 155447 w 376842"/>
                    <a:gd name="connsiteY20" fmla="*/ 44898 h 414148"/>
                    <a:gd name="connsiteX21" fmla="*/ 155447 w 376842"/>
                    <a:gd name="connsiteY21" fmla="*/ 128038 h 414148"/>
                    <a:gd name="connsiteX22" fmla="*/ 122935 w 376842"/>
                    <a:gd name="connsiteY22" fmla="*/ 151416 h 414148"/>
                    <a:gd name="connsiteX23" fmla="*/ 122935 w 376842"/>
                    <a:gd name="connsiteY23" fmla="*/ 200185 h 414148"/>
                    <a:gd name="connsiteX24" fmla="*/ 161 w 376842"/>
                    <a:gd name="connsiteY24" fmla="*/ 200185 h 414148"/>
                    <a:gd name="connsiteX25" fmla="*/ 17656 w 376842"/>
                    <a:gd name="connsiteY25" fmla="*/ 235329 h 414148"/>
                    <a:gd name="connsiteX26" fmla="*/ 24623 w 376842"/>
                    <a:gd name="connsiteY26" fmla="*/ 285492 h 414148"/>
                    <a:gd name="connsiteX27" fmla="*/ 14560 w 376842"/>
                    <a:gd name="connsiteY27" fmla="*/ 346646 h 414148"/>
                    <a:gd name="connsiteX28" fmla="*/ 9295 w 376842"/>
                    <a:gd name="connsiteY28" fmla="*/ 373740 h 414148"/>
                    <a:gd name="connsiteX29" fmla="*/ 10844 w 376842"/>
                    <a:gd name="connsiteY29" fmla="*/ 373276 h 414148"/>
                    <a:gd name="connsiteX30" fmla="*/ 28338 w 376842"/>
                    <a:gd name="connsiteY30" fmla="*/ 357793 h 4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842" h="414148">
                      <a:moveTo>
                        <a:pt x="28338" y="357793"/>
                      </a:moveTo>
                      <a:cubicBezTo>
                        <a:pt x="39331" y="359961"/>
                        <a:pt x="56826" y="357793"/>
                        <a:pt x="56826" y="357793"/>
                      </a:cubicBezTo>
                      <a:cubicBezTo>
                        <a:pt x="56826" y="357793"/>
                        <a:pt x="72153" y="351291"/>
                        <a:pt x="80823" y="355626"/>
                      </a:cubicBezTo>
                      <a:cubicBezTo>
                        <a:pt x="89493" y="359961"/>
                        <a:pt x="98318" y="370953"/>
                        <a:pt x="98318" y="370953"/>
                      </a:cubicBezTo>
                      <a:lnTo>
                        <a:pt x="109311" y="370953"/>
                      </a:lnTo>
                      <a:cubicBezTo>
                        <a:pt x="109311" y="370953"/>
                        <a:pt x="118136" y="395106"/>
                        <a:pt x="131141" y="399441"/>
                      </a:cubicBezTo>
                      <a:cubicBezTo>
                        <a:pt x="138727" y="401918"/>
                        <a:pt x="143217" y="408730"/>
                        <a:pt x="145848" y="414149"/>
                      </a:cubicBezTo>
                      <a:cubicBezTo>
                        <a:pt x="155138" y="413994"/>
                        <a:pt x="162414" y="410897"/>
                        <a:pt x="162414" y="404085"/>
                      </a:cubicBezTo>
                      <a:cubicBezTo>
                        <a:pt x="162414" y="395725"/>
                        <a:pt x="166594" y="384578"/>
                        <a:pt x="180529" y="397118"/>
                      </a:cubicBezTo>
                      <a:cubicBezTo>
                        <a:pt x="194463" y="409659"/>
                        <a:pt x="194463" y="398512"/>
                        <a:pt x="197249" y="394331"/>
                      </a:cubicBezTo>
                      <a:cubicBezTo>
                        <a:pt x="200036" y="390151"/>
                        <a:pt x="209790" y="395725"/>
                        <a:pt x="218150" y="395725"/>
                      </a:cubicBezTo>
                      <a:cubicBezTo>
                        <a:pt x="226511" y="395725"/>
                        <a:pt x="237658" y="390151"/>
                        <a:pt x="237658" y="390151"/>
                      </a:cubicBezTo>
                      <a:cubicBezTo>
                        <a:pt x="237658" y="390151"/>
                        <a:pt x="353620" y="391545"/>
                        <a:pt x="359193" y="388758"/>
                      </a:cubicBezTo>
                      <a:cubicBezTo>
                        <a:pt x="364767" y="385971"/>
                        <a:pt x="363373" y="362283"/>
                        <a:pt x="363373" y="362283"/>
                      </a:cubicBezTo>
                      <a:lnTo>
                        <a:pt x="353620" y="352530"/>
                      </a:lnTo>
                      <a:lnTo>
                        <a:pt x="324358" y="77411"/>
                      </a:lnTo>
                      <a:lnTo>
                        <a:pt x="376843" y="77411"/>
                      </a:lnTo>
                      <a:cubicBezTo>
                        <a:pt x="320797" y="40409"/>
                        <a:pt x="272958" y="8980"/>
                        <a:pt x="266764" y="5574"/>
                      </a:cubicBezTo>
                      <a:cubicBezTo>
                        <a:pt x="263513" y="3716"/>
                        <a:pt x="261655" y="1858"/>
                        <a:pt x="260726" y="0"/>
                      </a:cubicBezTo>
                      <a:cubicBezTo>
                        <a:pt x="261346" y="21675"/>
                        <a:pt x="261655" y="43815"/>
                        <a:pt x="259952" y="44898"/>
                      </a:cubicBezTo>
                      <a:cubicBezTo>
                        <a:pt x="256856" y="46911"/>
                        <a:pt x="155447" y="44898"/>
                        <a:pt x="155447" y="44898"/>
                      </a:cubicBezTo>
                      <a:cubicBezTo>
                        <a:pt x="155447" y="44898"/>
                        <a:pt x="155447" y="121071"/>
                        <a:pt x="155447" y="128038"/>
                      </a:cubicBezTo>
                      <a:cubicBezTo>
                        <a:pt x="155447" y="135160"/>
                        <a:pt x="122935" y="144294"/>
                        <a:pt x="122935" y="151416"/>
                      </a:cubicBezTo>
                      <a:cubicBezTo>
                        <a:pt x="122935" y="158538"/>
                        <a:pt x="122935" y="200185"/>
                        <a:pt x="122935" y="200185"/>
                      </a:cubicBezTo>
                      <a:lnTo>
                        <a:pt x="161" y="200185"/>
                      </a:lnTo>
                      <a:cubicBezTo>
                        <a:pt x="-1542" y="220157"/>
                        <a:pt x="10689" y="227279"/>
                        <a:pt x="17656" y="235329"/>
                      </a:cubicBezTo>
                      <a:cubicBezTo>
                        <a:pt x="27255" y="246322"/>
                        <a:pt x="10225" y="265674"/>
                        <a:pt x="24623" y="285492"/>
                      </a:cubicBezTo>
                      <a:cubicBezTo>
                        <a:pt x="38866" y="305309"/>
                        <a:pt x="21372" y="335654"/>
                        <a:pt x="14560" y="346646"/>
                      </a:cubicBezTo>
                      <a:cubicBezTo>
                        <a:pt x="10844" y="352684"/>
                        <a:pt x="10379" y="363058"/>
                        <a:pt x="9295" y="373740"/>
                      </a:cubicBezTo>
                      <a:cubicBezTo>
                        <a:pt x="9915" y="373585"/>
                        <a:pt x="10534" y="373431"/>
                        <a:pt x="10844" y="373276"/>
                      </a:cubicBezTo>
                      <a:cubicBezTo>
                        <a:pt x="19514" y="370953"/>
                        <a:pt x="17346" y="355626"/>
                        <a:pt x="28338" y="35779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5" name="Freeform: Shape 4414">
                  <a:extLst>
                    <a:ext uri="{FF2B5EF4-FFF2-40B4-BE49-F238E27FC236}">
                      <a16:creationId xmlns:a16="http://schemas.microsoft.com/office/drawing/2014/main" id="{0AE87418-9FA8-9F9B-6638-948B2F99687B}"/>
                    </a:ext>
                  </a:extLst>
                </p:cNvPr>
                <p:cNvSpPr/>
                <p:nvPr/>
              </p:nvSpPr>
              <p:spPr>
                <a:xfrm>
                  <a:off x="5363382" y="3436741"/>
                  <a:ext cx="519547" cy="483590"/>
                </a:xfrm>
                <a:custGeom>
                  <a:avLst/>
                  <a:gdLst>
                    <a:gd name="connsiteX0" fmla="*/ 492953 w 519547"/>
                    <a:gd name="connsiteY0" fmla="*/ 201733 h 483590"/>
                    <a:gd name="connsiteX1" fmla="*/ 477626 w 519547"/>
                    <a:gd name="connsiteY1" fmla="*/ 168911 h 483590"/>
                    <a:gd name="connsiteX2" fmla="*/ 442636 w 519547"/>
                    <a:gd name="connsiteY2" fmla="*/ 157918 h 483590"/>
                    <a:gd name="connsiteX3" fmla="*/ 422974 w 519547"/>
                    <a:gd name="connsiteY3" fmla="*/ 129431 h 483590"/>
                    <a:gd name="connsiteX4" fmla="*/ 230995 w 519547"/>
                    <a:gd name="connsiteY4" fmla="*/ 0 h 483590"/>
                    <a:gd name="connsiteX5" fmla="*/ 178510 w 519547"/>
                    <a:gd name="connsiteY5" fmla="*/ 0 h 483590"/>
                    <a:gd name="connsiteX6" fmla="*/ 207771 w 519547"/>
                    <a:gd name="connsiteY6" fmla="*/ 275119 h 483590"/>
                    <a:gd name="connsiteX7" fmla="*/ 217525 w 519547"/>
                    <a:gd name="connsiteY7" fmla="*/ 284872 h 483590"/>
                    <a:gd name="connsiteX8" fmla="*/ 213345 w 519547"/>
                    <a:gd name="connsiteY8" fmla="*/ 311347 h 483590"/>
                    <a:gd name="connsiteX9" fmla="*/ 91809 w 519547"/>
                    <a:gd name="connsiteY9" fmla="*/ 312740 h 483590"/>
                    <a:gd name="connsiteX10" fmla="*/ 72302 w 519547"/>
                    <a:gd name="connsiteY10" fmla="*/ 318314 h 483590"/>
                    <a:gd name="connsiteX11" fmla="*/ 51401 w 519547"/>
                    <a:gd name="connsiteY11" fmla="*/ 316920 h 483590"/>
                    <a:gd name="connsiteX12" fmla="*/ 34680 w 519547"/>
                    <a:gd name="connsiteY12" fmla="*/ 319707 h 483590"/>
                    <a:gd name="connsiteX13" fmla="*/ 16566 w 519547"/>
                    <a:gd name="connsiteY13" fmla="*/ 326674 h 483590"/>
                    <a:gd name="connsiteX14" fmla="*/ 0 w 519547"/>
                    <a:gd name="connsiteY14" fmla="*/ 336738 h 483590"/>
                    <a:gd name="connsiteX15" fmla="*/ 2787 w 519547"/>
                    <a:gd name="connsiteY15" fmla="*/ 343860 h 483590"/>
                    <a:gd name="connsiteX16" fmla="*/ 8515 w 519547"/>
                    <a:gd name="connsiteY16" fmla="*/ 352375 h 483590"/>
                    <a:gd name="connsiteX17" fmla="*/ 13160 w 519547"/>
                    <a:gd name="connsiteY17" fmla="*/ 371727 h 483590"/>
                    <a:gd name="connsiteX18" fmla="*/ 29726 w 519547"/>
                    <a:gd name="connsiteY18" fmla="*/ 392009 h 483590"/>
                    <a:gd name="connsiteX19" fmla="*/ 29726 w 519547"/>
                    <a:gd name="connsiteY19" fmla="*/ 416935 h 483590"/>
                    <a:gd name="connsiteX20" fmla="*/ 38860 w 519547"/>
                    <a:gd name="connsiteY20" fmla="*/ 425296 h 483590"/>
                    <a:gd name="connsiteX21" fmla="*/ 56355 w 519547"/>
                    <a:gd name="connsiteY21" fmla="*/ 422509 h 483590"/>
                    <a:gd name="connsiteX22" fmla="*/ 77566 w 519547"/>
                    <a:gd name="connsiteY22" fmla="*/ 424367 h 483590"/>
                    <a:gd name="connsiteX23" fmla="*/ 99705 w 519547"/>
                    <a:gd name="connsiteY23" fmla="*/ 408730 h 483590"/>
                    <a:gd name="connsiteX24" fmla="*/ 111627 w 519547"/>
                    <a:gd name="connsiteY24" fmla="*/ 431798 h 483590"/>
                    <a:gd name="connsiteX25" fmla="*/ 122619 w 519547"/>
                    <a:gd name="connsiteY25" fmla="*/ 446506 h 483590"/>
                    <a:gd name="connsiteX26" fmla="*/ 122619 w 519547"/>
                    <a:gd name="connsiteY26" fmla="*/ 457499 h 483590"/>
                    <a:gd name="connsiteX27" fmla="*/ 130050 w 519547"/>
                    <a:gd name="connsiteY27" fmla="*/ 474994 h 483590"/>
                    <a:gd name="connsiteX28" fmla="*/ 144759 w 519547"/>
                    <a:gd name="connsiteY28" fmla="*/ 476852 h 483590"/>
                    <a:gd name="connsiteX29" fmla="*/ 160396 w 519547"/>
                    <a:gd name="connsiteY29" fmla="*/ 481496 h 483590"/>
                    <a:gd name="connsiteX30" fmla="*/ 177891 w 519547"/>
                    <a:gd name="connsiteY30" fmla="*/ 473136 h 483590"/>
                    <a:gd name="connsiteX31" fmla="*/ 193527 w 519547"/>
                    <a:gd name="connsiteY31" fmla="*/ 471278 h 483590"/>
                    <a:gd name="connsiteX32" fmla="*/ 204520 w 519547"/>
                    <a:gd name="connsiteY32" fmla="*/ 474994 h 483590"/>
                    <a:gd name="connsiteX33" fmla="*/ 213345 w 519547"/>
                    <a:gd name="connsiteY33" fmla="*/ 473136 h 483590"/>
                    <a:gd name="connsiteX34" fmla="*/ 222015 w 519547"/>
                    <a:gd name="connsiteY34" fmla="*/ 449138 h 483590"/>
                    <a:gd name="connsiteX35" fmla="*/ 220157 w 519547"/>
                    <a:gd name="connsiteY35" fmla="*/ 428857 h 483590"/>
                    <a:gd name="connsiteX36" fmla="*/ 245083 w 519547"/>
                    <a:gd name="connsiteY36" fmla="*/ 417864 h 483590"/>
                    <a:gd name="connsiteX37" fmla="*/ 255147 w 519547"/>
                    <a:gd name="connsiteY37" fmla="*/ 398512 h 483590"/>
                    <a:gd name="connsiteX38" fmla="*/ 265210 w 519547"/>
                    <a:gd name="connsiteY38" fmla="*/ 375598 h 483590"/>
                    <a:gd name="connsiteX39" fmla="*/ 284563 w 519547"/>
                    <a:gd name="connsiteY39" fmla="*/ 376527 h 483590"/>
                    <a:gd name="connsiteX40" fmla="*/ 298342 w 519547"/>
                    <a:gd name="connsiteY40" fmla="*/ 361819 h 483590"/>
                    <a:gd name="connsiteX41" fmla="*/ 313050 w 519547"/>
                    <a:gd name="connsiteY41" fmla="*/ 354387 h 483590"/>
                    <a:gd name="connsiteX42" fmla="*/ 324972 w 519547"/>
                    <a:gd name="connsiteY42" fmla="*/ 347885 h 483590"/>
                    <a:gd name="connsiteX43" fmla="*/ 351601 w 519547"/>
                    <a:gd name="connsiteY43" fmla="*/ 336892 h 483590"/>
                    <a:gd name="connsiteX44" fmla="*/ 374514 w 519547"/>
                    <a:gd name="connsiteY44" fmla="*/ 326674 h 483590"/>
                    <a:gd name="connsiteX45" fmla="*/ 414149 w 519547"/>
                    <a:gd name="connsiteY45" fmla="*/ 328532 h 483590"/>
                    <a:gd name="connsiteX46" fmla="*/ 439075 w 519547"/>
                    <a:gd name="connsiteY46" fmla="*/ 320172 h 483590"/>
                    <a:gd name="connsiteX47" fmla="*/ 487844 w 519547"/>
                    <a:gd name="connsiteY47" fmla="*/ 315527 h 483590"/>
                    <a:gd name="connsiteX48" fmla="*/ 507197 w 519547"/>
                    <a:gd name="connsiteY48" fmla="*/ 301748 h 483590"/>
                    <a:gd name="connsiteX49" fmla="*/ 517260 w 519547"/>
                    <a:gd name="connsiteY49" fmla="*/ 278679 h 483590"/>
                    <a:gd name="connsiteX50" fmla="*/ 519273 w 519547"/>
                    <a:gd name="connsiteY50" fmla="*/ 195850 h 483590"/>
                    <a:gd name="connsiteX51" fmla="*/ 492953 w 519547"/>
                    <a:gd name="connsiteY51" fmla="*/ 201733 h 48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9547" h="483590">
                      <a:moveTo>
                        <a:pt x="492953" y="201733"/>
                      </a:moveTo>
                      <a:cubicBezTo>
                        <a:pt x="492953" y="201733"/>
                        <a:pt x="492953" y="177735"/>
                        <a:pt x="477626" y="168911"/>
                      </a:cubicBezTo>
                      <a:cubicBezTo>
                        <a:pt x="462299" y="160086"/>
                        <a:pt x="442636" y="157918"/>
                        <a:pt x="442636" y="157918"/>
                      </a:cubicBezTo>
                      <a:cubicBezTo>
                        <a:pt x="442636" y="157918"/>
                        <a:pt x="431644" y="138256"/>
                        <a:pt x="422974" y="129431"/>
                      </a:cubicBezTo>
                      <a:cubicBezTo>
                        <a:pt x="417710" y="124167"/>
                        <a:pt x="315218" y="55736"/>
                        <a:pt x="230995" y="0"/>
                      </a:cubicBezTo>
                      <a:lnTo>
                        <a:pt x="178510" y="0"/>
                      </a:lnTo>
                      <a:lnTo>
                        <a:pt x="207771" y="275119"/>
                      </a:lnTo>
                      <a:lnTo>
                        <a:pt x="217525" y="284872"/>
                      </a:lnTo>
                      <a:cubicBezTo>
                        <a:pt x="217525" y="284872"/>
                        <a:pt x="218919" y="308560"/>
                        <a:pt x="213345" y="311347"/>
                      </a:cubicBezTo>
                      <a:cubicBezTo>
                        <a:pt x="207771" y="314134"/>
                        <a:pt x="91809" y="312740"/>
                        <a:pt x="91809" y="312740"/>
                      </a:cubicBezTo>
                      <a:cubicBezTo>
                        <a:pt x="91809" y="312740"/>
                        <a:pt x="80663" y="318314"/>
                        <a:pt x="72302" y="318314"/>
                      </a:cubicBezTo>
                      <a:cubicBezTo>
                        <a:pt x="63942" y="318314"/>
                        <a:pt x="54188" y="312740"/>
                        <a:pt x="51401" y="316920"/>
                      </a:cubicBezTo>
                      <a:cubicBezTo>
                        <a:pt x="48614" y="321101"/>
                        <a:pt x="48614" y="332248"/>
                        <a:pt x="34680" y="319707"/>
                      </a:cubicBezTo>
                      <a:cubicBezTo>
                        <a:pt x="20746" y="307167"/>
                        <a:pt x="16566" y="318314"/>
                        <a:pt x="16566" y="326674"/>
                      </a:cubicBezTo>
                      <a:cubicBezTo>
                        <a:pt x="16566" y="333332"/>
                        <a:pt x="9289" y="336428"/>
                        <a:pt x="0" y="336738"/>
                      </a:cubicBezTo>
                      <a:cubicBezTo>
                        <a:pt x="1858" y="340763"/>
                        <a:pt x="2787" y="343860"/>
                        <a:pt x="2787" y="343860"/>
                      </a:cubicBezTo>
                      <a:lnTo>
                        <a:pt x="8515" y="352375"/>
                      </a:lnTo>
                      <a:cubicBezTo>
                        <a:pt x="8515" y="352375"/>
                        <a:pt x="7587" y="366154"/>
                        <a:pt x="13160" y="371727"/>
                      </a:cubicBezTo>
                      <a:cubicBezTo>
                        <a:pt x="18734" y="377301"/>
                        <a:pt x="28797" y="387364"/>
                        <a:pt x="29726" y="392009"/>
                      </a:cubicBezTo>
                      <a:cubicBezTo>
                        <a:pt x="30655" y="396654"/>
                        <a:pt x="29726" y="416935"/>
                        <a:pt x="29726" y="416935"/>
                      </a:cubicBezTo>
                      <a:cubicBezTo>
                        <a:pt x="29726" y="416935"/>
                        <a:pt x="33442" y="432572"/>
                        <a:pt x="38860" y="425296"/>
                      </a:cubicBezTo>
                      <a:cubicBezTo>
                        <a:pt x="44434" y="417864"/>
                        <a:pt x="52639" y="431644"/>
                        <a:pt x="56355" y="422509"/>
                      </a:cubicBezTo>
                      <a:cubicBezTo>
                        <a:pt x="60071" y="413374"/>
                        <a:pt x="71992" y="424367"/>
                        <a:pt x="77566" y="424367"/>
                      </a:cubicBezTo>
                      <a:cubicBezTo>
                        <a:pt x="83139" y="424367"/>
                        <a:pt x="95990" y="407801"/>
                        <a:pt x="99705" y="408730"/>
                      </a:cubicBezTo>
                      <a:cubicBezTo>
                        <a:pt x="103421" y="409659"/>
                        <a:pt x="111627" y="425296"/>
                        <a:pt x="111627" y="431798"/>
                      </a:cubicBezTo>
                      <a:cubicBezTo>
                        <a:pt x="111627" y="438301"/>
                        <a:pt x="128193" y="444649"/>
                        <a:pt x="122619" y="446506"/>
                      </a:cubicBezTo>
                      <a:cubicBezTo>
                        <a:pt x="117045" y="448364"/>
                        <a:pt x="116116" y="457499"/>
                        <a:pt x="122619" y="457499"/>
                      </a:cubicBezTo>
                      <a:cubicBezTo>
                        <a:pt x="129121" y="457499"/>
                        <a:pt x="126335" y="469420"/>
                        <a:pt x="130050" y="474994"/>
                      </a:cubicBezTo>
                      <a:cubicBezTo>
                        <a:pt x="133766" y="480567"/>
                        <a:pt x="141043" y="485057"/>
                        <a:pt x="144759" y="476852"/>
                      </a:cubicBezTo>
                      <a:cubicBezTo>
                        <a:pt x="148474" y="468491"/>
                        <a:pt x="156680" y="475923"/>
                        <a:pt x="160396" y="481496"/>
                      </a:cubicBezTo>
                      <a:cubicBezTo>
                        <a:pt x="164111" y="487070"/>
                        <a:pt x="176033" y="480567"/>
                        <a:pt x="177891" y="473136"/>
                      </a:cubicBezTo>
                      <a:cubicBezTo>
                        <a:pt x="179749" y="465704"/>
                        <a:pt x="194456" y="463072"/>
                        <a:pt x="193527" y="471278"/>
                      </a:cubicBezTo>
                      <a:cubicBezTo>
                        <a:pt x="192599" y="479638"/>
                        <a:pt x="195385" y="481341"/>
                        <a:pt x="204520" y="474994"/>
                      </a:cubicBezTo>
                      <a:cubicBezTo>
                        <a:pt x="207307" y="472981"/>
                        <a:pt x="210403" y="472671"/>
                        <a:pt x="213345" y="473136"/>
                      </a:cubicBezTo>
                      <a:cubicBezTo>
                        <a:pt x="216596" y="462453"/>
                        <a:pt x="220312" y="452544"/>
                        <a:pt x="222015" y="449138"/>
                      </a:cubicBezTo>
                      <a:cubicBezTo>
                        <a:pt x="224802" y="443565"/>
                        <a:pt x="215512" y="430715"/>
                        <a:pt x="220157" y="428857"/>
                      </a:cubicBezTo>
                      <a:cubicBezTo>
                        <a:pt x="224802" y="426999"/>
                        <a:pt x="240439" y="430715"/>
                        <a:pt x="245083" y="417864"/>
                      </a:cubicBezTo>
                      <a:cubicBezTo>
                        <a:pt x="249728" y="405014"/>
                        <a:pt x="255147" y="398512"/>
                        <a:pt x="255147" y="398512"/>
                      </a:cubicBezTo>
                      <a:cubicBezTo>
                        <a:pt x="255147" y="398512"/>
                        <a:pt x="257005" y="370953"/>
                        <a:pt x="265210" y="375598"/>
                      </a:cubicBezTo>
                      <a:cubicBezTo>
                        <a:pt x="273571" y="380243"/>
                        <a:pt x="283634" y="387519"/>
                        <a:pt x="284563" y="376527"/>
                      </a:cubicBezTo>
                      <a:cubicBezTo>
                        <a:pt x="285492" y="365535"/>
                        <a:pt x="295555" y="371882"/>
                        <a:pt x="298342" y="361819"/>
                      </a:cubicBezTo>
                      <a:cubicBezTo>
                        <a:pt x="301129" y="351601"/>
                        <a:pt x="306702" y="352684"/>
                        <a:pt x="313050" y="354387"/>
                      </a:cubicBezTo>
                      <a:cubicBezTo>
                        <a:pt x="319553" y="356245"/>
                        <a:pt x="324972" y="353458"/>
                        <a:pt x="324972" y="347885"/>
                      </a:cubicBezTo>
                      <a:cubicBezTo>
                        <a:pt x="324972" y="342311"/>
                        <a:pt x="339679" y="345098"/>
                        <a:pt x="351601" y="336892"/>
                      </a:cubicBezTo>
                      <a:cubicBezTo>
                        <a:pt x="363522" y="328532"/>
                        <a:pt x="370024" y="322184"/>
                        <a:pt x="374514" y="326674"/>
                      </a:cubicBezTo>
                      <a:cubicBezTo>
                        <a:pt x="379159" y="331319"/>
                        <a:pt x="409504" y="330390"/>
                        <a:pt x="414149" y="328532"/>
                      </a:cubicBezTo>
                      <a:cubicBezTo>
                        <a:pt x="418794" y="326674"/>
                        <a:pt x="427928" y="318469"/>
                        <a:pt x="439075" y="320172"/>
                      </a:cubicBezTo>
                      <a:cubicBezTo>
                        <a:pt x="450068" y="322030"/>
                        <a:pt x="476852" y="315527"/>
                        <a:pt x="487844" y="315527"/>
                      </a:cubicBezTo>
                      <a:cubicBezTo>
                        <a:pt x="498836" y="315527"/>
                        <a:pt x="503481" y="305464"/>
                        <a:pt x="507197" y="301748"/>
                      </a:cubicBezTo>
                      <a:cubicBezTo>
                        <a:pt x="510913" y="298032"/>
                        <a:pt x="513699" y="281466"/>
                        <a:pt x="517260" y="278679"/>
                      </a:cubicBezTo>
                      <a:cubicBezTo>
                        <a:pt x="520202" y="276512"/>
                        <a:pt x="519583" y="218608"/>
                        <a:pt x="519273" y="195850"/>
                      </a:cubicBezTo>
                      <a:cubicBezTo>
                        <a:pt x="508435" y="198327"/>
                        <a:pt x="492953" y="201733"/>
                        <a:pt x="492953" y="20173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6" name="Freeform: Shape 4415">
                  <a:extLst>
                    <a:ext uri="{FF2B5EF4-FFF2-40B4-BE49-F238E27FC236}">
                      <a16:creationId xmlns:a16="http://schemas.microsoft.com/office/drawing/2014/main" id="{C1108755-3E87-3210-72D2-3E7CC193FE44}"/>
                    </a:ext>
                  </a:extLst>
                </p:cNvPr>
                <p:cNvSpPr/>
                <p:nvPr/>
              </p:nvSpPr>
              <p:spPr>
                <a:xfrm>
                  <a:off x="5576881" y="3761866"/>
                  <a:ext cx="254502" cy="173601"/>
                </a:xfrm>
                <a:custGeom>
                  <a:avLst/>
                  <a:gdLst>
                    <a:gd name="connsiteX0" fmla="*/ 254218 w 254502"/>
                    <a:gd name="connsiteY0" fmla="*/ 99706 h 173601"/>
                    <a:gd name="connsiteX1" fmla="*/ 241522 w 254502"/>
                    <a:gd name="connsiteY1" fmla="*/ 93978 h 173601"/>
                    <a:gd name="connsiteX2" fmla="*/ 239510 w 254502"/>
                    <a:gd name="connsiteY2" fmla="*/ 76792 h 173601"/>
                    <a:gd name="connsiteX3" fmla="*/ 223563 w 254502"/>
                    <a:gd name="connsiteY3" fmla="*/ 78805 h 173601"/>
                    <a:gd name="connsiteX4" fmla="*/ 211177 w 254502"/>
                    <a:gd name="connsiteY4" fmla="*/ 67813 h 173601"/>
                    <a:gd name="connsiteX5" fmla="*/ 205604 w 254502"/>
                    <a:gd name="connsiteY5" fmla="*/ 56046 h 173601"/>
                    <a:gd name="connsiteX6" fmla="*/ 191050 w 254502"/>
                    <a:gd name="connsiteY6" fmla="*/ 39480 h 173601"/>
                    <a:gd name="connsiteX7" fmla="*/ 180677 w 254502"/>
                    <a:gd name="connsiteY7" fmla="*/ 21521 h 173601"/>
                    <a:gd name="connsiteX8" fmla="*/ 180523 w 254502"/>
                    <a:gd name="connsiteY8" fmla="*/ 4800 h 173601"/>
                    <a:gd name="connsiteX9" fmla="*/ 161170 w 254502"/>
                    <a:gd name="connsiteY9" fmla="*/ 1549 h 173601"/>
                    <a:gd name="connsiteX10" fmla="*/ 138256 w 254502"/>
                    <a:gd name="connsiteY10" fmla="*/ 11767 h 173601"/>
                    <a:gd name="connsiteX11" fmla="*/ 111627 w 254502"/>
                    <a:gd name="connsiteY11" fmla="*/ 22759 h 173601"/>
                    <a:gd name="connsiteX12" fmla="*/ 99705 w 254502"/>
                    <a:gd name="connsiteY12" fmla="*/ 29262 h 173601"/>
                    <a:gd name="connsiteX13" fmla="*/ 84997 w 254502"/>
                    <a:gd name="connsiteY13" fmla="*/ 36693 h 173601"/>
                    <a:gd name="connsiteX14" fmla="*/ 71218 w 254502"/>
                    <a:gd name="connsiteY14" fmla="*/ 51401 h 173601"/>
                    <a:gd name="connsiteX15" fmla="*/ 51865 w 254502"/>
                    <a:gd name="connsiteY15" fmla="*/ 50472 h 173601"/>
                    <a:gd name="connsiteX16" fmla="*/ 41802 w 254502"/>
                    <a:gd name="connsiteY16" fmla="*/ 73386 h 173601"/>
                    <a:gd name="connsiteX17" fmla="*/ 31738 w 254502"/>
                    <a:gd name="connsiteY17" fmla="*/ 92739 h 173601"/>
                    <a:gd name="connsiteX18" fmla="*/ 6812 w 254502"/>
                    <a:gd name="connsiteY18" fmla="*/ 103731 h 173601"/>
                    <a:gd name="connsiteX19" fmla="*/ 8670 w 254502"/>
                    <a:gd name="connsiteY19" fmla="*/ 124013 h 173601"/>
                    <a:gd name="connsiteX20" fmla="*/ 0 w 254502"/>
                    <a:gd name="connsiteY20" fmla="*/ 148010 h 173601"/>
                    <a:gd name="connsiteX21" fmla="*/ 15173 w 254502"/>
                    <a:gd name="connsiteY21" fmla="*/ 158074 h 173601"/>
                    <a:gd name="connsiteX22" fmla="*/ 42731 w 254502"/>
                    <a:gd name="connsiteY22" fmla="*/ 170924 h 173601"/>
                    <a:gd name="connsiteX23" fmla="*/ 79578 w 254502"/>
                    <a:gd name="connsiteY23" fmla="*/ 166279 h 173601"/>
                    <a:gd name="connsiteX24" fmla="*/ 89642 w 254502"/>
                    <a:gd name="connsiteY24" fmla="*/ 163492 h 173601"/>
                    <a:gd name="connsiteX25" fmla="*/ 84068 w 254502"/>
                    <a:gd name="connsiteY25" fmla="*/ 132218 h 173601"/>
                    <a:gd name="connsiteX26" fmla="*/ 162254 w 254502"/>
                    <a:gd name="connsiteY26" fmla="*/ 134076 h 173601"/>
                    <a:gd name="connsiteX27" fmla="*/ 174175 w 254502"/>
                    <a:gd name="connsiteY27" fmla="*/ 125716 h 173601"/>
                    <a:gd name="connsiteX28" fmla="*/ 202662 w 254502"/>
                    <a:gd name="connsiteY28" fmla="*/ 129432 h 173601"/>
                    <a:gd name="connsiteX29" fmla="*/ 220157 w 254502"/>
                    <a:gd name="connsiteY29" fmla="*/ 117510 h 173601"/>
                    <a:gd name="connsiteX30" fmla="*/ 245857 w 254502"/>
                    <a:gd name="connsiteY30" fmla="*/ 111937 h 173601"/>
                    <a:gd name="connsiteX31" fmla="*/ 254218 w 254502"/>
                    <a:gd name="connsiteY31" fmla="*/ 100016 h 173601"/>
                    <a:gd name="connsiteX32" fmla="*/ 254218 w 254502"/>
                    <a:gd name="connsiteY32" fmla="*/ 99706 h 1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4502" h="173601">
                      <a:moveTo>
                        <a:pt x="254218" y="99706"/>
                      </a:moveTo>
                      <a:cubicBezTo>
                        <a:pt x="249573" y="95371"/>
                        <a:pt x="243225" y="93978"/>
                        <a:pt x="241522" y="93978"/>
                      </a:cubicBezTo>
                      <a:cubicBezTo>
                        <a:pt x="238736" y="93978"/>
                        <a:pt x="240903" y="78805"/>
                        <a:pt x="239510" y="76792"/>
                      </a:cubicBezTo>
                      <a:cubicBezTo>
                        <a:pt x="238116" y="74780"/>
                        <a:pt x="229136" y="80972"/>
                        <a:pt x="223563" y="78805"/>
                      </a:cubicBezTo>
                      <a:cubicBezTo>
                        <a:pt x="217989" y="76792"/>
                        <a:pt x="215977" y="67813"/>
                        <a:pt x="211177" y="67813"/>
                      </a:cubicBezTo>
                      <a:cubicBezTo>
                        <a:pt x="206378" y="67813"/>
                        <a:pt x="205604" y="62239"/>
                        <a:pt x="205604" y="56046"/>
                      </a:cubicBezTo>
                      <a:cubicBezTo>
                        <a:pt x="205604" y="49853"/>
                        <a:pt x="196624" y="43660"/>
                        <a:pt x="191050" y="39480"/>
                      </a:cubicBezTo>
                      <a:cubicBezTo>
                        <a:pt x="185477" y="35300"/>
                        <a:pt x="184083" y="23533"/>
                        <a:pt x="180677" y="21521"/>
                      </a:cubicBezTo>
                      <a:cubicBezTo>
                        <a:pt x="178665" y="20282"/>
                        <a:pt x="179439" y="11922"/>
                        <a:pt x="180523" y="4800"/>
                      </a:cubicBezTo>
                      <a:cubicBezTo>
                        <a:pt x="172007" y="4645"/>
                        <a:pt x="163492" y="3716"/>
                        <a:pt x="161170" y="1549"/>
                      </a:cubicBezTo>
                      <a:cubicBezTo>
                        <a:pt x="156525" y="-3096"/>
                        <a:pt x="150178" y="3407"/>
                        <a:pt x="138256" y="11767"/>
                      </a:cubicBezTo>
                      <a:cubicBezTo>
                        <a:pt x="126335" y="20127"/>
                        <a:pt x="111627" y="17340"/>
                        <a:pt x="111627" y="22759"/>
                      </a:cubicBezTo>
                      <a:cubicBezTo>
                        <a:pt x="111627" y="28333"/>
                        <a:pt x="106053" y="31120"/>
                        <a:pt x="99705" y="29262"/>
                      </a:cubicBezTo>
                      <a:cubicBezTo>
                        <a:pt x="93203" y="27404"/>
                        <a:pt x="87784" y="26475"/>
                        <a:pt x="84997" y="36693"/>
                      </a:cubicBezTo>
                      <a:cubicBezTo>
                        <a:pt x="82210" y="46757"/>
                        <a:pt x="72147" y="40409"/>
                        <a:pt x="71218" y="51401"/>
                      </a:cubicBezTo>
                      <a:cubicBezTo>
                        <a:pt x="70289" y="62394"/>
                        <a:pt x="60226" y="55117"/>
                        <a:pt x="51865" y="50472"/>
                      </a:cubicBezTo>
                      <a:cubicBezTo>
                        <a:pt x="43505" y="45828"/>
                        <a:pt x="41802" y="73386"/>
                        <a:pt x="41802" y="73386"/>
                      </a:cubicBezTo>
                      <a:cubicBezTo>
                        <a:pt x="41802" y="73386"/>
                        <a:pt x="36228" y="79889"/>
                        <a:pt x="31738" y="92739"/>
                      </a:cubicBezTo>
                      <a:cubicBezTo>
                        <a:pt x="27094" y="105589"/>
                        <a:pt x="11457" y="101873"/>
                        <a:pt x="6812" y="103731"/>
                      </a:cubicBezTo>
                      <a:cubicBezTo>
                        <a:pt x="2167" y="105589"/>
                        <a:pt x="11457" y="118439"/>
                        <a:pt x="8670" y="124013"/>
                      </a:cubicBezTo>
                      <a:cubicBezTo>
                        <a:pt x="6967" y="127419"/>
                        <a:pt x="3251" y="137327"/>
                        <a:pt x="0" y="148010"/>
                      </a:cubicBezTo>
                      <a:cubicBezTo>
                        <a:pt x="6812" y="149094"/>
                        <a:pt x="13160" y="154977"/>
                        <a:pt x="15173" y="158074"/>
                      </a:cubicBezTo>
                      <a:cubicBezTo>
                        <a:pt x="17959" y="162718"/>
                        <a:pt x="34525" y="180213"/>
                        <a:pt x="42731" y="170924"/>
                      </a:cubicBezTo>
                      <a:cubicBezTo>
                        <a:pt x="51091" y="161789"/>
                        <a:pt x="74005" y="160860"/>
                        <a:pt x="79578" y="166279"/>
                      </a:cubicBezTo>
                      <a:cubicBezTo>
                        <a:pt x="85152" y="171853"/>
                        <a:pt x="88868" y="169066"/>
                        <a:pt x="89642" y="163492"/>
                      </a:cubicBezTo>
                      <a:cubicBezTo>
                        <a:pt x="90571" y="157919"/>
                        <a:pt x="80508" y="137637"/>
                        <a:pt x="84068" y="132218"/>
                      </a:cubicBezTo>
                      <a:cubicBezTo>
                        <a:pt x="87784" y="126645"/>
                        <a:pt x="159466" y="129432"/>
                        <a:pt x="162254" y="134076"/>
                      </a:cubicBezTo>
                      <a:cubicBezTo>
                        <a:pt x="165040" y="138721"/>
                        <a:pt x="165040" y="124942"/>
                        <a:pt x="174175" y="125716"/>
                      </a:cubicBezTo>
                      <a:cubicBezTo>
                        <a:pt x="183309" y="126645"/>
                        <a:pt x="197243" y="131289"/>
                        <a:pt x="202662" y="129432"/>
                      </a:cubicBezTo>
                      <a:cubicBezTo>
                        <a:pt x="208236" y="127574"/>
                        <a:pt x="214583" y="117510"/>
                        <a:pt x="220157" y="117510"/>
                      </a:cubicBezTo>
                      <a:cubicBezTo>
                        <a:pt x="225730" y="117510"/>
                        <a:pt x="242296" y="116581"/>
                        <a:pt x="245857" y="111937"/>
                      </a:cubicBezTo>
                      <a:cubicBezTo>
                        <a:pt x="249573" y="107292"/>
                        <a:pt x="255921" y="107292"/>
                        <a:pt x="254218" y="100016"/>
                      </a:cubicBezTo>
                      <a:cubicBezTo>
                        <a:pt x="254218" y="100016"/>
                        <a:pt x="254218" y="99861"/>
                        <a:pt x="254218" y="9970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7" name="Freeform: Shape 4416">
                  <a:extLst>
                    <a:ext uri="{FF2B5EF4-FFF2-40B4-BE49-F238E27FC236}">
                      <a16:creationId xmlns:a16="http://schemas.microsoft.com/office/drawing/2014/main" id="{C0A18CA7-8E31-40E3-12E7-325FEF013B13}"/>
                    </a:ext>
                  </a:extLst>
                </p:cNvPr>
                <p:cNvSpPr/>
                <p:nvPr/>
              </p:nvSpPr>
              <p:spPr>
                <a:xfrm>
                  <a:off x="5756424" y="3487367"/>
                  <a:ext cx="480971" cy="376178"/>
                </a:xfrm>
                <a:custGeom>
                  <a:avLst/>
                  <a:gdLst>
                    <a:gd name="connsiteX0" fmla="*/ 461266 w 480971"/>
                    <a:gd name="connsiteY0" fmla="*/ 55117 h 376178"/>
                    <a:gd name="connsiteX1" fmla="*/ 459408 w 480971"/>
                    <a:gd name="connsiteY1" fmla="*/ 15172 h 376178"/>
                    <a:gd name="connsiteX2" fmla="*/ 434637 w 480971"/>
                    <a:gd name="connsiteY2" fmla="*/ 28487 h 376178"/>
                    <a:gd name="connsiteX3" fmla="*/ 414974 w 480971"/>
                    <a:gd name="connsiteY3" fmla="*/ 8825 h 376178"/>
                    <a:gd name="connsiteX4" fmla="*/ 368992 w 480971"/>
                    <a:gd name="connsiteY4" fmla="*/ 0 h 376178"/>
                    <a:gd name="connsiteX5" fmla="*/ 235535 w 480971"/>
                    <a:gd name="connsiteY5" fmla="*/ 83139 h 376178"/>
                    <a:gd name="connsiteX6" fmla="*/ 178716 w 480971"/>
                    <a:gd name="connsiteY6" fmla="*/ 129121 h 376178"/>
                    <a:gd name="connsiteX7" fmla="*/ 130566 w 480971"/>
                    <a:gd name="connsiteY7" fmla="*/ 144449 h 376178"/>
                    <a:gd name="connsiteX8" fmla="*/ 126386 w 480971"/>
                    <a:gd name="connsiteY8" fmla="*/ 145223 h 376178"/>
                    <a:gd name="connsiteX9" fmla="*/ 124373 w 480971"/>
                    <a:gd name="connsiteY9" fmla="*/ 228053 h 376178"/>
                    <a:gd name="connsiteX10" fmla="*/ 114310 w 480971"/>
                    <a:gd name="connsiteY10" fmla="*/ 251121 h 376178"/>
                    <a:gd name="connsiteX11" fmla="*/ 94957 w 480971"/>
                    <a:gd name="connsiteY11" fmla="*/ 264900 h 376178"/>
                    <a:gd name="connsiteX12" fmla="*/ 46188 w 480971"/>
                    <a:gd name="connsiteY12" fmla="*/ 269545 h 376178"/>
                    <a:gd name="connsiteX13" fmla="*/ 21262 w 480971"/>
                    <a:gd name="connsiteY13" fmla="*/ 277905 h 376178"/>
                    <a:gd name="connsiteX14" fmla="*/ 980 w 480971"/>
                    <a:gd name="connsiteY14" fmla="*/ 279299 h 376178"/>
                    <a:gd name="connsiteX15" fmla="*/ 1135 w 480971"/>
                    <a:gd name="connsiteY15" fmla="*/ 296019 h 376178"/>
                    <a:gd name="connsiteX16" fmla="*/ 11508 w 480971"/>
                    <a:gd name="connsiteY16" fmla="*/ 313979 h 376178"/>
                    <a:gd name="connsiteX17" fmla="*/ 26061 w 480971"/>
                    <a:gd name="connsiteY17" fmla="*/ 330545 h 376178"/>
                    <a:gd name="connsiteX18" fmla="*/ 31635 w 480971"/>
                    <a:gd name="connsiteY18" fmla="*/ 342311 h 376178"/>
                    <a:gd name="connsiteX19" fmla="*/ 44021 w 480971"/>
                    <a:gd name="connsiteY19" fmla="*/ 353303 h 376178"/>
                    <a:gd name="connsiteX20" fmla="*/ 59967 w 480971"/>
                    <a:gd name="connsiteY20" fmla="*/ 351291 h 376178"/>
                    <a:gd name="connsiteX21" fmla="*/ 61980 w 480971"/>
                    <a:gd name="connsiteY21" fmla="*/ 368476 h 376178"/>
                    <a:gd name="connsiteX22" fmla="*/ 74676 w 480971"/>
                    <a:gd name="connsiteY22" fmla="*/ 374205 h 376178"/>
                    <a:gd name="connsiteX23" fmla="*/ 85822 w 480971"/>
                    <a:gd name="connsiteY23" fmla="*/ 359806 h 376178"/>
                    <a:gd name="connsiteX24" fmla="*/ 95886 w 480971"/>
                    <a:gd name="connsiteY24" fmla="*/ 374514 h 376178"/>
                    <a:gd name="connsiteX25" fmla="*/ 108736 w 480971"/>
                    <a:gd name="connsiteY25" fmla="*/ 368941 h 376178"/>
                    <a:gd name="connsiteX26" fmla="*/ 122516 w 480971"/>
                    <a:gd name="connsiteY26" fmla="*/ 346801 h 376178"/>
                    <a:gd name="connsiteX27" fmla="*/ 129947 w 480971"/>
                    <a:gd name="connsiteY27" fmla="*/ 321875 h 376178"/>
                    <a:gd name="connsiteX28" fmla="*/ 158434 w 480971"/>
                    <a:gd name="connsiteY28" fmla="*/ 321875 h 376178"/>
                    <a:gd name="connsiteX29" fmla="*/ 176858 w 480971"/>
                    <a:gd name="connsiteY29" fmla="*/ 315372 h 376178"/>
                    <a:gd name="connsiteX30" fmla="*/ 201784 w 480971"/>
                    <a:gd name="connsiteY30" fmla="*/ 322804 h 376178"/>
                    <a:gd name="connsiteX31" fmla="*/ 219279 w 480971"/>
                    <a:gd name="connsiteY31" fmla="*/ 339370 h 376178"/>
                    <a:gd name="connsiteX32" fmla="*/ 244980 w 480971"/>
                    <a:gd name="connsiteY32" fmla="*/ 332093 h 376178"/>
                    <a:gd name="connsiteX33" fmla="*/ 268977 w 480971"/>
                    <a:gd name="connsiteY33" fmla="*/ 344943 h 376178"/>
                    <a:gd name="connsiteX34" fmla="*/ 299322 w 480971"/>
                    <a:gd name="connsiteY34" fmla="*/ 344943 h 376178"/>
                    <a:gd name="connsiteX35" fmla="*/ 322391 w 480971"/>
                    <a:gd name="connsiteY35" fmla="*/ 330235 h 376178"/>
                    <a:gd name="connsiteX36" fmla="*/ 362025 w 480971"/>
                    <a:gd name="connsiteY36" fmla="*/ 331164 h 376178"/>
                    <a:gd name="connsiteX37" fmla="*/ 387880 w 480971"/>
                    <a:gd name="connsiteY37" fmla="*/ 337667 h 376178"/>
                    <a:gd name="connsiteX38" fmla="*/ 410020 w 480971"/>
                    <a:gd name="connsiteY38" fmla="*/ 317385 h 376178"/>
                    <a:gd name="connsiteX39" fmla="*/ 414510 w 480971"/>
                    <a:gd name="connsiteY39" fmla="*/ 317230 h 376178"/>
                    <a:gd name="connsiteX40" fmla="*/ 414665 w 480971"/>
                    <a:gd name="connsiteY40" fmla="*/ 307167 h 376178"/>
                    <a:gd name="connsiteX41" fmla="*/ 421167 w 480971"/>
                    <a:gd name="connsiteY41" fmla="*/ 280537 h 376178"/>
                    <a:gd name="connsiteX42" fmla="*/ 470865 w 480971"/>
                    <a:gd name="connsiteY42" fmla="*/ 217989 h 376178"/>
                    <a:gd name="connsiteX43" fmla="*/ 474581 w 480971"/>
                    <a:gd name="connsiteY43" fmla="*/ 140733 h 376178"/>
                    <a:gd name="connsiteX44" fmla="*/ 480154 w 480971"/>
                    <a:gd name="connsiteY44" fmla="*/ 107601 h 376178"/>
                    <a:gd name="connsiteX45" fmla="*/ 474581 w 480971"/>
                    <a:gd name="connsiteY45" fmla="*/ 83604 h 376178"/>
                    <a:gd name="connsiteX46" fmla="*/ 461266 w 480971"/>
                    <a:gd name="connsiteY46" fmla="*/ 55117 h 37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0971" h="376178">
                      <a:moveTo>
                        <a:pt x="461266" y="55117"/>
                      </a:moveTo>
                      <a:cubicBezTo>
                        <a:pt x="461266" y="50627"/>
                        <a:pt x="460182" y="30345"/>
                        <a:pt x="459408" y="15172"/>
                      </a:cubicBezTo>
                      <a:lnTo>
                        <a:pt x="434637" y="28487"/>
                      </a:lnTo>
                      <a:cubicBezTo>
                        <a:pt x="434637" y="28487"/>
                        <a:pt x="428134" y="17495"/>
                        <a:pt x="414974" y="8825"/>
                      </a:cubicBezTo>
                      <a:cubicBezTo>
                        <a:pt x="401814" y="0"/>
                        <a:pt x="368992" y="0"/>
                        <a:pt x="368992" y="0"/>
                      </a:cubicBezTo>
                      <a:lnTo>
                        <a:pt x="235535" y="83139"/>
                      </a:lnTo>
                      <a:lnTo>
                        <a:pt x="178716" y="129121"/>
                      </a:lnTo>
                      <a:cubicBezTo>
                        <a:pt x="178716" y="129121"/>
                        <a:pt x="141558" y="142281"/>
                        <a:pt x="130566" y="144449"/>
                      </a:cubicBezTo>
                      <a:cubicBezTo>
                        <a:pt x="129328" y="144758"/>
                        <a:pt x="127934" y="144913"/>
                        <a:pt x="126386" y="145223"/>
                      </a:cubicBezTo>
                      <a:cubicBezTo>
                        <a:pt x="126696" y="167982"/>
                        <a:pt x="127315" y="225885"/>
                        <a:pt x="124373" y="228053"/>
                      </a:cubicBezTo>
                      <a:cubicBezTo>
                        <a:pt x="120657" y="230839"/>
                        <a:pt x="117871" y="247405"/>
                        <a:pt x="114310" y="251121"/>
                      </a:cubicBezTo>
                      <a:cubicBezTo>
                        <a:pt x="110594" y="254837"/>
                        <a:pt x="105949" y="264900"/>
                        <a:pt x="94957" y="264900"/>
                      </a:cubicBezTo>
                      <a:cubicBezTo>
                        <a:pt x="83965" y="264900"/>
                        <a:pt x="57181" y="271403"/>
                        <a:pt x="46188" y="269545"/>
                      </a:cubicBezTo>
                      <a:cubicBezTo>
                        <a:pt x="35196" y="267687"/>
                        <a:pt x="25906" y="276048"/>
                        <a:pt x="21262" y="277905"/>
                      </a:cubicBezTo>
                      <a:cubicBezTo>
                        <a:pt x="18940" y="278834"/>
                        <a:pt x="9960" y="279454"/>
                        <a:pt x="980" y="279299"/>
                      </a:cubicBezTo>
                      <a:cubicBezTo>
                        <a:pt x="51" y="286421"/>
                        <a:pt x="-723" y="294781"/>
                        <a:pt x="1135" y="296019"/>
                      </a:cubicBezTo>
                      <a:cubicBezTo>
                        <a:pt x="4541" y="298032"/>
                        <a:pt x="5935" y="309799"/>
                        <a:pt x="11508" y="313979"/>
                      </a:cubicBezTo>
                      <a:cubicBezTo>
                        <a:pt x="17082" y="318159"/>
                        <a:pt x="26061" y="324352"/>
                        <a:pt x="26061" y="330545"/>
                      </a:cubicBezTo>
                      <a:cubicBezTo>
                        <a:pt x="26061" y="336738"/>
                        <a:pt x="26681" y="342311"/>
                        <a:pt x="31635" y="342311"/>
                      </a:cubicBezTo>
                      <a:cubicBezTo>
                        <a:pt x="36435" y="342311"/>
                        <a:pt x="38602" y="351291"/>
                        <a:pt x="44021" y="353303"/>
                      </a:cubicBezTo>
                      <a:cubicBezTo>
                        <a:pt x="49594" y="355316"/>
                        <a:pt x="58574" y="349123"/>
                        <a:pt x="59967" y="351291"/>
                      </a:cubicBezTo>
                      <a:cubicBezTo>
                        <a:pt x="61361" y="353303"/>
                        <a:pt x="59348" y="368476"/>
                        <a:pt x="61980" y="368476"/>
                      </a:cubicBezTo>
                      <a:cubicBezTo>
                        <a:pt x="63683" y="368476"/>
                        <a:pt x="69876" y="369870"/>
                        <a:pt x="74676" y="374205"/>
                      </a:cubicBezTo>
                      <a:cubicBezTo>
                        <a:pt x="72972" y="366928"/>
                        <a:pt x="76688" y="357019"/>
                        <a:pt x="85822" y="359806"/>
                      </a:cubicBezTo>
                      <a:cubicBezTo>
                        <a:pt x="94957" y="362593"/>
                        <a:pt x="87681" y="370798"/>
                        <a:pt x="95886" y="374514"/>
                      </a:cubicBezTo>
                      <a:cubicBezTo>
                        <a:pt x="104246" y="378230"/>
                        <a:pt x="108736" y="375443"/>
                        <a:pt x="108736" y="368941"/>
                      </a:cubicBezTo>
                      <a:cubicBezTo>
                        <a:pt x="108736" y="362438"/>
                        <a:pt x="119728" y="349588"/>
                        <a:pt x="122516" y="346801"/>
                      </a:cubicBezTo>
                      <a:cubicBezTo>
                        <a:pt x="125302" y="344014"/>
                        <a:pt x="124373" y="326519"/>
                        <a:pt x="129947" y="321875"/>
                      </a:cubicBezTo>
                      <a:cubicBezTo>
                        <a:pt x="135521" y="317230"/>
                        <a:pt x="152087" y="320946"/>
                        <a:pt x="158434" y="321875"/>
                      </a:cubicBezTo>
                      <a:cubicBezTo>
                        <a:pt x="164937" y="322804"/>
                        <a:pt x="169427" y="309024"/>
                        <a:pt x="176858" y="315372"/>
                      </a:cubicBezTo>
                      <a:cubicBezTo>
                        <a:pt x="184289" y="321875"/>
                        <a:pt x="196211" y="316301"/>
                        <a:pt x="201784" y="322804"/>
                      </a:cubicBezTo>
                      <a:cubicBezTo>
                        <a:pt x="207358" y="329306"/>
                        <a:pt x="209990" y="344943"/>
                        <a:pt x="219279" y="339370"/>
                      </a:cubicBezTo>
                      <a:cubicBezTo>
                        <a:pt x="228414" y="333796"/>
                        <a:pt x="239561" y="332093"/>
                        <a:pt x="244980" y="332093"/>
                      </a:cubicBezTo>
                      <a:cubicBezTo>
                        <a:pt x="250553" y="332093"/>
                        <a:pt x="263403" y="343085"/>
                        <a:pt x="268977" y="344943"/>
                      </a:cubicBezTo>
                      <a:cubicBezTo>
                        <a:pt x="274550" y="346801"/>
                        <a:pt x="292820" y="348659"/>
                        <a:pt x="299322" y="344943"/>
                      </a:cubicBezTo>
                      <a:cubicBezTo>
                        <a:pt x="305825" y="341227"/>
                        <a:pt x="314030" y="329306"/>
                        <a:pt x="322391" y="330235"/>
                      </a:cubicBezTo>
                      <a:cubicBezTo>
                        <a:pt x="330751" y="331164"/>
                        <a:pt x="356451" y="328377"/>
                        <a:pt x="362025" y="331164"/>
                      </a:cubicBezTo>
                      <a:cubicBezTo>
                        <a:pt x="367599" y="333951"/>
                        <a:pt x="379520" y="340298"/>
                        <a:pt x="387880" y="337667"/>
                      </a:cubicBezTo>
                      <a:cubicBezTo>
                        <a:pt x="396241" y="334880"/>
                        <a:pt x="403517" y="319243"/>
                        <a:pt x="410020" y="317385"/>
                      </a:cubicBezTo>
                      <a:cubicBezTo>
                        <a:pt x="412032" y="316766"/>
                        <a:pt x="413271" y="316920"/>
                        <a:pt x="414510" y="317230"/>
                      </a:cubicBezTo>
                      <a:cubicBezTo>
                        <a:pt x="414665" y="313669"/>
                        <a:pt x="414665" y="310263"/>
                        <a:pt x="414665" y="307167"/>
                      </a:cubicBezTo>
                      <a:cubicBezTo>
                        <a:pt x="414665" y="290601"/>
                        <a:pt x="418380" y="297103"/>
                        <a:pt x="421167" y="280537"/>
                      </a:cubicBezTo>
                      <a:cubicBezTo>
                        <a:pt x="423954" y="263971"/>
                        <a:pt x="467149" y="220621"/>
                        <a:pt x="470865" y="217989"/>
                      </a:cubicBezTo>
                      <a:cubicBezTo>
                        <a:pt x="474581" y="215202"/>
                        <a:pt x="474581" y="149867"/>
                        <a:pt x="474581" y="140733"/>
                      </a:cubicBezTo>
                      <a:cubicBezTo>
                        <a:pt x="474581" y="131599"/>
                        <a:pt x="476438" y="120451"/>
                        <a:pt x="480154" y="107601"/>
                      </a:cubicBezTo>
                      <a:cubicBezTo>
                        <a:pt x="483870" y="94751"/>
                        <a:pt x="473652" y="95680"/>
                        <a:pt x="474581" y="83604"/>
                      </a:cubicBezTo>
                      <a:cubicBezTo>
                        <a:pt x="475045" y="71837"/>
                        <a:pt x="461266" y="62548"/>
                        <a:pt x="461266" y="5511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18" name="Freeform: Shape 4417">
                  <a:extLst>
                    <a:ext uri="{FF2B5EF4-FFF2-40B4-BE49-F238E27FC236}">
                      <a16:creationId xmlns:a16="http://schemas.microsoft.com/office/drawing/2014/main" id="{5A715139-45F2-2B57-B0EF-F4C542BE7C8D}"/>
                    </a:ext>
                  </a:extLst>
                </p:cNvPr>
                <p:cNvSpPr/>
                <p:nvPr/>
              </p:nvSpPr>
              <p:spPr>
                <a:xfrm>
                  <a:off x="6170469" y="3487522"/>
                  <a:ext cx="311324" cy="516319"/>
                </a:xfrm>
                <a:custGeom>
                  <a:avLst/>
                  <a:gdLst>
                    <a:gd name="connsiteX0" fmla="*/ 310883 w 311324"/>
                    <a:gd name="connsiteY0" fmla="*/ 127728 h 516319"/>
                    <a:gd name="connsiteX1" fmla="*/ 73231 w 311324"/>
                    <a:gd name="connsiteY1" fmla="*/ 0 h 516319"/>
                    <a:gd name="connsiteX2" fmla="*/ 45363 w 311324"/>
                    <a:gd name="connsiteY2" fmla="*/ 15018 h 516319"/>
                    <a:gd name="connsiteX3" fmla="*/ 47221 w 311324"/>
                    <a:gd name="connsiteY3" fmla="*/ 54962 h 516319"/>
                    <a:gd name="connsiteX4" fmla="*/ 60071 w 311324"/>
                    <a:gd name="connsiteY4" fmla="*/ 83449 h 516319"/>
                    <a:gd name="connsiteX5" fmla="*/ 65644 w 311324"/>
                    <a:gd name="connsiteY5" fmla="*/ 107446 h 516319"/>
                    <a:gd name="connsiteX6" fmla="*/ 60071 w 311324"/>
                    <a:gd name="connsiteY6" fmla="*/ 140578 h 516319"/>
                    <a:gd name="connsiteX7" fmla="*/ 56355 w 311324"/>
                    <a:gd name="connsiteY7" fmla="*/ 217835 h 516319"/>
                    <a:gd name="connsiteX8" fmla="*/ 6657 w 311324"/>
                    <a:gd name="connsiteY8" fmla="*/ 280382 h 516319"/>
                    <a:gd name="connsiteX9" fmla="*/ 155 w 311324"/>
                    <a:gd name="connsiteY9" fmla="*/ 307012 h 516319"/>
                    <a:gd name="connsiteX10" fmla="*/ 0 w 311324"/>
                    <a:gd name="connsiteY10" fmla="*/ 317075 h 516319"/>
                    <a:gd name="connsiteX11" fmla="*/ 6657 w 311324"/>
                    <a:gd name="connsiteY11" fmla="*/ 323578 h 516319"/>
                    <a:gd name="connsiteX12" fmla="*/ 20437 w 311324"/>
                    <a:gd name="connsiteY12" fmla="*/ 336428 h 516319"/>
                    <a:gd name="connsiteX13" fmla="*/ 39789 w 311324"/>
                    <a:gd name="connsiteY13" fmla="*/ 365844 h 516319"/>
                    <a:gd name="connsiteX14" fmla="*/ 43505 w 311324"/>
                    <a:gd name="connsiteY14" fmla="*/ 393403 h 516319"/>
                    <a:gd name="connsiteX15" fmla="*/ 56355 w 311324"/>
                    <a:gd name="connsiteY15" fmla="*/ 432108 h 516319"/>
                    <a:gd name="connsiteX16" fmla="*/ 43505 w 311324"/>
                    <a:gd name="connsiteY16" fmla="*/ 436753 h 516319"/>
                    <a:gd name="connsiteX17" fmla="*/ 16876 w 311324"/>
                    <a:gd name="connsiteY17" fmla="*/ 440468 h 516319"/>
                    <a:gd name="connsiteX18" fmla="*/ 24152 w 311324"/>
                    <a:gd name="connsiteY18" fmla="*/ 462608 h 516319"/>
                    <a:gd name="connsiteX19" fmla="*/ 50008 w 311324"/>
                    <a:gd name="connsiteY19" fmla="*/ 489237 h 516319"/>
                    <a:gd name="connsiteX20" fmla="*/ 61929 w 311324"/>
                    <a:gd name="connsiteY20" fmla="*/ 514938 h 516319"/>
                    <a:gd name="connsiteX21" fmla="*/ 79424 w 311324"/>
                    <a:gd name="connsiteY21" fmla="*/ 507506 h 516319"/>
                    <a:gd name="connsiteX22" fmla="*/ 99705 w 311324"/>
                    <a:gd name="connsiteY22" fmla="*/ 507506 h 516319"/>
                    <a:gd name="connsiteX23" fmla="*/ 133766 w 311324"/>
                    <a:gd name="connsiteY23" fmla="*/ 497443 h 516319"/>
                    <a:gd name="connsiteX24" fmla="*/ 161325 w 311324"/>
                    <a:gd name="connsiteY24" fmla="*/ 482735 h 516319"/>
                    <a:gd name="connsiteX25" fmla="*/ 163183 w 311324"/>
                    <a:gd name="connsiteY25" fmla="*/ 466169 h 516319"/>
                    <a:gd name="connsiteX26" fmla="*/ 207307 w 311324"/>
                    <a:gd name="connsiteY26" fmla="*/ 457034 h 516319"/>
                    <a:gd name="connsiteX27" fmla="*/ 237652 w 311324"/>
                    <a:gd name="connsiteY27" fmla="*/ 425760 h 516319"/>
                    <a:gd name="connsiteX28" fmla="*/ 244154 w 311324"/>
                    <a:gd name="connsiteY28" fmla="*/ 411052 h 516319"/>
                    <a:gd name="connsiteX29" fmla="*/ 269855 w 311324"/>
                    <a:gd name="connsiteY29" fmla="*/ 400989 h 516319"/>
                    <a:gd name="connsiteX30" fmla="*/ 275273 w 311324"/>
                    <a:gd name="connsiteY30" fmla="*/ 402227 h 516319"/>
                    <a:gd name="connsiteX31" fmla="*/ 274345 w 311324"/>
                    <a:gd name="connsiteY31" fmla="*/ 400989 h 516319"/>
                    <a:gd name="connsiteX32" fmla="*/ 278215 w 311324"/>
                    <a:gd name="connsiteY32" fmla="*/ 387519 h 516319"/>
                    <a:gd name="connsiteX33" fmla="*/ 262888 w 311324"/>
                    <a:gd name="connsiteY33" fmla="*/ 368321 h 516319"/>
                    <a:gd name="connsiteX34" fmla="*/ 257160 w 311324"/>
                    <a:gd name="connsiteY34" fmla="*/ 345253 h 516319"/>
                    <a:gd name="connsiteX35" fmla="*/ 253289 w 311324"/>
                    <a:gd name="connsiteY35" fmla="*/ 327913 h 516319"/>
                    <a:gd name="connsiteX36" fmla="*/ 255301 w 311324"/>
                    <a:gd name="connsiteY36" fmla="*/ 304844 h 516319"/>
                    <a:gd name="connsiteX37" fmla="*/ 268771 w 311324"/>
                    <a:gd name="connsiteY37" fmla="*/ 281776 h 516319"/>
                    <a:gd name="connsiteX38" fmla="*/ 280228 w 311324"/>
                    <a:gd name="connsiteY38" fmla="*/ 262578 h 516319"/>
                    <a:gd name="connsiteX39" fmla="*/ 307167 w 311324"/>
                    <a:gd name="connsiteY39" fmla="*/ 245238 h 516319"/>
                    <a:gd name="connsiteX40" fmla="*/ 311037 w 311324"/>
                    <a:gd name="connsiteY40" fmla="*/ 212570 h 516319"/>
                    <a:gd name="connsiteX41" fmla="*/ 311037 w 311324"/>
                    <a:gd name="connsiteY41" fmla="*/ 127728 h 5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1324" h="516319">
                      <a:moveTo>
                        <a:pt x="310883" y="127728"/>
                      </a:moveTo>
                      <a:lnTo>
                        <a:pt x="73231" y="0"/>
                      </a:lnTo>
                      <a:lnTo>
                        <a:pt x="45363" y="15018"/>
                      </a:lnTo>
                      <a:cubicBezTo>
                        <a:pt x="46137" y="30190"/>
                        <a:pt x="47221" y="50472"/>
                        <a:pt x="47221" y="54962"/>
                      </a:cubicBezTo>
                      <a:cubicBezTo>
                        <a:pt x="47221" y="62393"/>
                        <a:pt x="61000" y="71528"/>
                        <a:pt x="60071" y="83449"/>
                      </a:cubicBezTo>
                      <a:cubicBezTo>
                        <a:pt x="59142" y="95370"/>
                        <a:pt x="69205" y="94441"/>
                        <a:pt x="65644" y="107446"/>
                      </a:cubicBezTo>
                      <a:cubicBezTo>
                        <a:pt x="61929" y="120297"/>
                        <a:pt x="60071" y="131444"/>
                        <a:pt x="60071" y="140578"/>
                      </a:cubicBezTo>
                      <a:cubicBezTo>
                        <a:pt x="60071" y="149713"/>
                        <a:pt x="60071" y="215202"/>
                        <a:pt x="56355" y="217835"/>
                      </a:cubicBezTo>
                      <a:cubicBezTo>
                        <a:pt x="52639" y="220621"/>
                        <a:pt x="9444" y="263817"/>
                        <a:pt x="6657" y="280382"/>
                      </a:cubicBezTo>
                      <a:cubicBezTo>
                        <a:pt x="3871" y="296949"/>
                        <a:pt x="155" y="290446"/>
                        <a:pt x="155" y="307012"/>
                      </a:cubicBezTo>
                      <a:cubicBezTo>
                        <a:pt x="155" y="310108"/>
                        <a:pt x="155" y="313514"/>
                        <a:pt x="0" y="317075"/>
                      </a:cubicBezTo>
                      <a:cubicBezTo>
                        <a:pt x="2322" y="317849"/>
                        <a:pt x="3406" y="320481"/>
                        <a:pt x="6657" y="323578"/>
                      </a:cubicBezTo>
                      <a:cubicBezTo>
                        <a:pt x="11302" y="328222"/>
                        <a:pt x="11302" y="336428"/>
                        <a:pt x="20437" y="336428"/>
                      </a:cubicBezTo>
                      <a:cubicBezTo>
                        <a:pt x="29571" y="336428"/>
                        <a:pt x="40718" y="357639"/>
                        <a:pt x="39789" y="365844"/>
                      </a:cubicBezTo>
                      <a:cubicBezTo>
                        <a:pt x="38860" y="374205"/>
                        <a:pt x="44434" y="378694"/>
                        <a:pt x="43505" y="393403"/>
                      </a:cubicBezTo>
                      <a:cubicBezTo>
                        <a:pt x="42576" y="408111"/>
                        <a:pt x="51710" y="429321"/>
                        <a:pt x="56355" y="432108"/>
                      </a:cubicBezTo>
                      <a:cubicBezTo>
                        <a:pt x="61000" y="434895"/>
                        <a:pt x="54497" y="437682"/>
                        <a:pt x="43505" y="436753"/>
                      </a:cubicBezTo>
                      <a:cubicBezTo>
                        <a:pt x="32513" y="435824"/>
                        <a:pt x="16876" y="435824"/>
                        <a:pt x="16876" y="440468"/>
                      </a:cubicBezTo>
                      <a:cubicBezTo>
                        <a:pt x="16876" y="445113"/>
                        <a:pt x="12231" y="451461"/>
                        <a:pt x="24152" y="462608"/>
                      </a:cubicBezTo>
                      <a:cubicBezTo>
                        <a:pt x="36074" y="473600"/>
                        <a:pt x="46292" y="477316"/>
                        <a:pt x="50008" y="489237"/>
                      </a:cubicBezTo>
                      <a:cubicBezTo>
                        <a:pt x="53723" y="501158"/>
                        <a:pt x="58213" y="512306"/>
                        <a:pt x="61929" y="514938"/>
                      </a:cubicBezTo>
                      <a:cubicBezTo>
                        <a:pt x="65644" y="517725"/>
                        <a:pt x="72921" y="516796"/>
                        <a:pt x="79424" y="507506"/>
                      </a:cubicBezTo>
                      <a:cubicBezTo>
                        <a:pt x="85926" y="498372"/>
                        <a:pt x="93203" y="515712"/>
                        <a:pt x="99705" y="507506"/>
                      </a:cubicBezTo>
                      <a:cubicBezTo>
                        <a:pt x="106208" y="499146"/>
                        <a:pt x="128193" y="500075"/>
                        <a:pt x="133766" y="497443"/>
                      </a:cubicBezTo>
                      <a:cubicBezTo>
                        <a:pt x="139340" y="494656"/>
                        <a:pt x="155906" y="487379"/>
                        <a:pt x="161325" y="482735"/>
                      </a:cubicBezTo>
                      <a:cubicBezTo>
                        <a:pt x="166898" y="478090"/>
                        <a:pt x="154822" y="470813"/>
                        <a:pt x="163183" y="466169"/>
                      </a:cubicBezTo>
                      <a:cubicBezTo>
                        <a:pt x="171388" y="461524"/>
                        <a:pt x="197243" y="469885"/>
                        <a:pt x="207307" y="457034"/>
                      </a:cubicBezTo>
                      <a:cubicBezTo>
                        <a:pt x="217370" y="444184"/>
                        <a:pt x="233007" y="430405"/>
                        <a:pt x="237652" y="425760"/>
                      </a:cubicBezTo>
                      <a:cubicBezTo>
                        <a:pt x="242296" y="421116"/>
                        <a:pt x="237652" y="417400"/>
                        <a:pt x="244154" y="411052"/>
                      </a:cubicBezTo>
                      <a:cubicBezTo>
                        <a:pt x="250657" y="404550"/>
                        <a:pt x="263507" y="397273"/>
                        <a:pt x="269855" y="400989"/>
                      </a:cubicBezTo>
                      <a:cubicBezTo>
                        <a:pt x="271248" y="401763"/>
                        <a:pt x="273261" y="402073"/>
                        <a:pt x="275273" y="402227"/>
                      </a:cubicBezTo>
                      <a:cubicBezTo>
                        <a:pt x="274654" y="401453"/>
                        <a:pt x="274345" y="400989"/>
                        <a:pt x="274345" y="400989"/>
                      </a:cubicBezTo>
                      <a:lnTo>
                        <a:pt x="278215" y="387519"/>
                      </a:lnTo>
                      <a:cubicBezTo>
                        <a:pt x="278215" y="387519"/>
                        <a:pt x="262888" y="379778"/>
                        <a:pt x="262888" y="368321"/>
                      </a:cubicBezTo>
                      <a:cubicBezTo>
                        <a:pt x="262888" y="356865"/>
                        <a:pt x="266758" y="345253"/>
                        <a:pt x="257160" y="345253"/>
                      </a:cubicBezTo>
                      <a:cubicBezTo>
                        <a:pt x="247560" y="345253"/>
                        <a:pt x="245548" y="335654"/>
                        <a:pt x="253289" y="327913"/>
                      </a:cubicBezTo>
                      <a:cubicBezTo>
                        <a:pt x="261030" y="320172"/>
                        <a:pt x="241832" y="304844"/>
                        <a:pt x="255301" y="304844"/>
                      </a:cubicBezTo>
                      <a:cubicBezTo>
                        <a:pt x="268771" y="304844"/>
                        <a:pt x="259172" y="283789"/>
                        <a:pt x="268771" y="281776"/>
                      </a:cubicBezTo>
                      <a:cubicBezTo>
                        <a:pt x="278370" y="279918"/>
                        <a:pt x="280228" y="272177"/>
                        <a:pt x="280228" y="262578"/>
                      </a:cubicBezTo>
                      <a:cubicBezTo>
                        <a:pt x="280228" y="252979"/>
                        <a:pt x="301283" y="247251"/>
                        <a:pt x="307167" y="245238"/>
                      </a:cubicBezTo>
                      <a:cubicBezTo>
                        <a:pt x="312895" y="243380"/>
                        <a:pt x="311037" y="212570"/>
                        <a:pt x="311037" y="212570"/>
                      </a:cubicBezTo>
                      <a:lnTo>
                        <a:pt x="311037" y="127728"/>
                      </a:lnTo>
                      <a:close/>
                    </a:path>
                  </a:pathLst>
                </a:custGeom>
                <a:solidFill>
                  <a:schemeClr val="bg2"/>
                </a:solidFill>
                <a:ln w="6350" cap="flat">
                  <a:solidFill>
                    <a:schemeClr val="bg1"/>
                  </a:solidFill>
                  <a:prstDash val="solid"/>
                  <a:miter/>
                </a:ln>
              </p:spPr>
              <p:txBody>
                <a:bodyPr rtlCol="0" anchor="ctr"/>
                <a:lstStyle/>
                <a:p>
                  <a:endParaRPr lang="en-US"/>
                </a:p>
              </p:txBody>
            </p:sp>
            <p:sp>
              <p:nvSpPr>
                <p:cNvPr id="4419" name="Freeform: Shape 4418">
                  <a:extLst>
                    <a:ext uri="{FF2B5EF4-FFF2-40B4-BE49-F238E27FC236}">
                      <a16:creationId xmlns:a16="http://schemas.microsoft.com/office/drawing/2014/main" id="{9ED56C42-DC0B-FFD3-0095-11F1B799A499}"/>
                    </a:ext>
                  </a:extLst>
                </p:cNvPr>
                <p:cNvSpPr/>
                <p:nvPr/>
              </p:nvSpPr>
              <p:spPr>
                <a:xfrm>
                  <a:off x="6505882" y="3201566"/>
                  <a:ext cx="333290" cy="339524"/>
                </a:xfrm>
                <a:custGeom>
                  <a:avLst/>
                  <a:gdLst>
                    <a:gd name="connsiteX0" fmla="*/ 312981 w 333290"/>
                    <a:gd name="connsiteY0" fmla="*/ 73386 h 339524"/>
                    <a:gd name="connsiteX1" fmla="*/ 290687 w 333290"/>
                    <a:gd name="connsiteY1" fmla="*/ 18579 h 339524"/>
                    <a:gd name="connsiteX2" fmla="*/ 287126 w 333290"/>
                    <a:gd name="connsiteY2" fmla="*/ 23533 h 339524"/>
                    <a:gd name="connsiteX3" fmla="*/ 253994 w 333290"/>
                    <a:gd name="connsiteY3" fmla="*/ 21675 h 339524"/>
                    <a:gd name="connsiteX4" fmla="*/ 214824 w 333290"/>
                    <a:gd name="connsiteY4" fmla="*/ 13469 h 339524"/>
                    <a:gd name="connsiteX5" fmla="*/ 149954 w 333290"/>
                    <a:gd name="connsiteY5" fmla="*/ 23997 h 339524"/>
                    <a:gd name="connsiteX6" fmla="*/ 114964 w 333290"/>
                    <a:gd name="connsiteY6" fmla="*/ 27249 h 339524"/>
                    <a:gd name="connsiteX7" fmla="*/ 57989 w 333290"/>
                    <a:gd name="connsiteY7" fmla="*/ 11147 h 339524"/>
                    <a:gd name="connsiteX8" fmla="*/ 10923 w 333290"/>
                    <a:gd name="connsiteY8" fmla="*/ 0 h 339524"/>
                    <a:gd name="connsiteX9" fmla="*/ 8137 w 333290"/>
                    <a:gd name="connsiteY9" fmla="*/ 7741 h 339524"/>
                    <a:gd name="connsiteX10" fmla="*/ 4266 w 333290"/>
                    <a:gd name="connsiteY10" fmla="*/ 46137 h 339524"/>
                    <a:gd name="connsiteX11" fmla="*/ 4266 w 333290"/>
                    <a:gd name="connsiteY11" fmla="*/ 92274 h 339524"/>
                    <a:gd name="connsiteX12" fmla="*/ 4266 w 333290"/>
                    <a:gd name="connsiteY12" fmla="*/ 332093 h 339524"/>
                    <a:gd name="connsiteX13" fmla="*/ 194078 w 333290"/>
                    <a:gd name="connsiteY13" fmla="*/ 332093 h 339524"/>
                    <a:gd name="connsiteX14" fmla="*/ 205070 w 333290"/>
                    <a:gd name="connsiteY14" fmla="*/ 324662 h 339524"/>
                    <a:gd name="connsiteX15" fmla="*/ 219779 w 333290"/>
                    <a:gd name="connsiteY15" fmla="*/ 330235 h 339524"/>
                    <a:gd name="connsiteX16" fmla="*/ 260187 w 333290"/>
                    <a:gd name="connsiteY16" fmla="*/ 330235 h 339524"/>
                    <a:gd name="connsiteX17" fmla="*/ 276753 w 333290"/>
                    <a:gd name="connsiteY17" fmla="*/ 339525 h 339524"/>
                    <a:gd name="connsiteX18" fmla="*/ 295177 w 333290"/>
                    <a:gd name="connsiteY18" fmla="*/ 324816 h 339524"/>
                    <a:gd name="connsiteX19" fmla="*/ 315458 w 333290"/>
                    <a:gd name="connsiteY19" fmla="*/ 302677 h 339524"/>
                    <a:gd name="connsiteX20" fmla="*/ 332025 w 333290"/>
                    <a:gd name="connsiteY20" fmla="*/ 291684 h 339524"/>
                    <a:gd name="connsiteX21" fmla="*/ 333108 w 333290"/>
                    <a:gd name="connsiteY21" fmla="*/ 290446 h 339524"/>
                    <a:gd name="connsiteX22" fmla="*/ 332953 w 333290"/>
                    <a:gd name="connsiteY22" fmla="*/ 277905 h 339524"/>
                    <a:gd name="connsiteX23" fmla="*/ 318710 w 333290"/>
                    <a:gd name="connsiteY23" fmla="*/ 243380 h 339524"/>
                    <a:gd name="connsiteX24" fmla="*/ 285578 w 333290"/>
                    <a:gd name="connsiteY24" fmla="*/ 179903 h 339524"/>
                    <a:gd name="connsiteX25" fmla="*/ 270870 w 333290"/>
                    <a:gd name="connsiteY25" fmla="*/ 148165 h 339524"/>
                    <a:gd name="connsiteX26" fmla="*/ 249659 w 333290"/>
                    <a:gd name="connsiteY26" fmla="*/ 113639 h 339524"/>
                    <a:gd name="connsiteX27" fmla="*/ 235415 w 333290"/>
                    <a:gd name="connsiteY27" fmla="*/ 56510 h 339524"/>
                    <a:gd name="connsiteX28" fmla="*/ 256161 w 333290"/>
                    <a:gd name="connsiteY28" fmla="*/ 96609 h 339524"/>
                    <a:gd name="connsiteX29" fmla="*/ 287436 w 333290"/>
                    <a:gd name="connsiteY29" fmla="*/ 137637 h 339524"/>
                    <a:gd name="connsiteX30" fmla="*/ 306324 w 333290"/>
                    <a:gd name="connsiteY30" fmla="*/ 93513 h 339524"/>
                    <a:gd name="connsiteX31" fmla="*/ 307098 w 333290"/>
                    <a:gd name="connsiteY31" fmla="*/ 94906 h 339524"/>
                    <a:gd name="connsiteX32" fmla="*/ 308337 w 333290"/>
                    <a:gd name="connsiteY32" fmla="*/ 86545 h 339524"/>
                    <a:gd name="connsiteX33" fmla="*/ 312981 w 333290"/>
                    <a:gd name="connsiteY33" fmla="*/ 73386 h 33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290" h="339524">
                      <a:moveTo>
                        <a:pt x="312981" y="73386"/>
                      </a:moveTo>
                      <a:lnTo>
                        <a:pt x="290687" y="18579"/>
                      </a:lnTo>
                      <a:cubicBezTo>
                        <a:pt x="289139" y="21056"/>
                        <a:pt x="287900" y="22759"/>
                        <a:pt x="287126" y="23533"/>
                      </a:cubicBezTo>
                      <a:cubicBezTo>
                        <a:pt x="283410" y="27249"/>
                        <a:pt x="268237" y="17959"/>
                        <a:pt x="253994" y="21675"/>
                      </a:cubicBezTo>
                      <a:cubicBezTo>
                        <a:pt x="239750" y="25391"/>
                        <a:pt x="228603" y="20282"/>
                        <a:pt x="214824" y="13469"/>
                      </a:cubicBezTo>
                      <a:cubicBezTo>
                        <a:pt x="201045" y="6502"/>
                        <a:pt x="155992" y="15327"/>
                        <a:pt x="149954" y="23997"/>
                      </a:cubicBezTo>
                      <a:cubicBezTo>
                        <a:pt x="143915" y="32667"/>
                        <a:pt x="128743" y="32667"/>
                        <a:pt x="114964" y="27249"/>
                      </a:cubicBezTo>
                      <a:cubicBezTo>
                        <a:pt x="101185" y="21675"/>
                        <a:pt x="83225" y="13469"/>
                        <a:pt x="57989" y="11147"/>
                      </a:cubicBezTo>
                      <a:cubicBezTo>
                        <a:pt x="34302" y="8980"/>
                        <a:pt x="15258" y="5574"/>
                        <a:pt x="10923" y="0"/>
                      </a:cubicBezTo>
                      <a:cubicBezTo>
                        <a:pt x="9995" y="2632"/>
                        <a:pt x="8911" y="5264"/>
                        <a:pt x="8137" y="7741"/>
                      </a:cubicBezTo>
                      <a:cubicBezTo>
                        <a:pt x="396" y="28797"/>
                        <a:pt x="13865" y="34680"/>
                        <a:pt x="4266" y="46137"/>
                      </a:cubicBezTo>
                      <a:cubicBezTo>
                        <a:pt x="-5333" y="57594"/>
                        <a:pt x="4266" y="71063"/>
                        <a:pt x="4266" y="92274"/>
                      </a:cubicBezTo>
                      <a:cubicBezTo>
                        <a:pt x="4266" y="106827"/>
                        <a:pt x="4266" y="246786"/>
                        <a:pt x="4266" y="332093"/>
                      </a:cubicBezTo>
                      <a:lnTo>
                        <a:pt x="194078" y="332093"/>
                      </a:lnTo>
                      <a:cubicBezTo>
                        <a:pt x="194078" y="332093"/>
                        <a:pt x="199651" y="328377"/>
                        <a:pt x="205070" y="324662"/>
                      </a:cubicBezTo>
                      <a:cubicBezTo>
                        <a:pt x="210644" y="320946"/>
                        <a:pt x="219779" y="330235"/>
                        <a:pt x="219779" y="330235"/>
                      </a:cubicBezTo>
                      <a:lnTo>
                        <a:pt x="260187" y="330235"/>
                      </a:lnTo>
                      <a:cubicBezTo>
                        <a:pt x="260187" y="330235"/>
                        <a:pt x="267619" y="339525"/>
                        <a:pt x="276753" y="339525"/>
                      </a:cubicBezTo>
                      <a:cubicBezTo>
                        <a:pt x="285887" y="339525"/>
                        <a:pt x="280469" y="324816"/>
                        <a:pt x="295177" y="324816"/>
                      </a:cubicBezTo>
                      <a:cubicBezTo>
                        <a:pt x="309885" y="324816"/>
                        <a:pt x="306169" y="302677"/>
                        <a:pt x="315458" y="302677"/>
                      </a:cubicBezTo>
                      <a:cubicBezTo>
                        <a:pt x="324593" y="302677"/>
                        <a:pt x="322890" y="304535"/>
                        <a:pt x="332025" y="291684"/>
                      </a:cubicBezTo>
                      <a:cubicBezTo>
                        <a:pt x="332334" y="291220"/>
                        <a:pt x="332798" y="290756"/>
                        <a:pt x="333108" y="290446"/>
                      </a:cubicBezTo>
                      <a:cubicBezTo>
                        <a:pt x="332489" y="286421"/>
                        <a:pt x="332334" y="282240"/>
                        <a:pt x="332953" y="277905"/>
                      </a:cubicBezTo>
                      <a:cubicBezTo>
                        <a:pt x="335276" y="263197"/>
                        <a:pt x="325057" y="264126"/>
                        <a:pt x="318710" y="243380"/>
                      </a:cubicBezTo>
                      <a:cubicBezTo>
                        <a:pt x="312207" y="222634"/>
                        <a:pt x="286507" y="191824"/>
                        <a:pt x="285578" y="179903"/>
                      </a:cubicBezTo>
                      <a:cubicBezTo>
                        <a:pt x="284649" y="167982"/>
                        <a:pt x="270405" y="161015"/>
                        <a:pt x="270870" y="148165"/>
                      </a:cubicBezTo>
                      <a:cubicBezTo>
                        <a:pt x="271334" y="135314"/>
                        <a:pt x="263902" y="133921"/>
                        <a:pt x="249659" y="113639"/>
                      </a:cubicBezTo>
                      <a:cubicBezTo>
                        <a:pt x="235415" y="93358"/>
                        <a:pt x="231235" y="57903"/>
                        <a:pt x="235415" y="56510"/>
                      </a:cubicBezTo>
                      <a:cubicBezTo>
                        <a:pt x="239596" y="55117"/>
                        <a:pt x="251517" y="86391"/>
                        <a:pt x="256161" y="96609"/>
                      </a:cubicBezTo>
                      <a:cubicBezTo>
                        <a:pt x="260806" y="106827"/>
                        <a:pt x="276443" y="137637"/>
                        <a:pt x="287436" y="137637"/>
                      </a:cubicBezTo>
                      <a:cubicBezTo>
                        <a:pt x="298428" y="137637"/>
                        <a:pt x="302608" y="91190"/>
                        <a:pt x="306324" y="93513"/>
                      </a:cubicBezTo>
                      <a:cubicBezTo>
                        <a:pt x="306634" y="93667"/>
                        <a:pt x="306943" y="94286"/>
                        <a:pt x="307098" y="94906"/>
                      </a:cubicBezTo>
                      <a:lnTo>
                        <a:pt x="308337" y="86545"/>
                      </a:lnTo>
                      <a:lnTo>
                        <a:pt x="312981" y="73386"/>
                      </a:lnTo>
                      <a:close/>
                    </a:path>
                  </a:pathLst>
                </a:custGeom>
                <a:solidFill>
                  <a:schemeClr val="bg2"/>
                </a:solidFill>
                <a:ln w="6350" cap="flat">
                  <a:solidFill>
                    <a:schemeClr val="bg1"/>
                  </a:solidFill>
                  <a:prstDash val="solid"/>
                  <a:miter/>
                </a:ln>
              </p:spPr>
              <p:txBody>
                <a:bodyPr rtlCol="0" anchor="ctr"/>
                <a:lstStyle/>
                <a:p>
                  <a:endParaRPr lang="en-US"/>
                </a:p>
              </p:txBody>
            </p:sp>
            <p:sp>
              <p:nvSpPr>
                <p:cNvPr id="4420" name="Freeform: Shape 4419">
                  <a:extLst>
                    <a:ext uri="{FF2B5EF4-FFF2-40B4-BE49-F238E27FC236}">
                      <a16:creationId xmlns:a16="http://schemas.microsoft.com/office/drawing/2014/main" id="{DC7CF6E2-64A1-BF86-3C68-9057874083A4}"/>
                    </a:ext>
                  </a:extLst>
                </p:cNvPr>
                <p:cNvSpPr/>
                <p:nvPr/>
              </p:nvSpPr>
              <p:spPr>
                <a:xfrm>
                  <a:off x="6027064" y="4164868"/>
                  <a:ext cx="171107" cy="194920"/>
                </a:xfrm>
                <a:custGeom>
                  <a:avLst/>
                  <a:gdLst>
                    <a:gd name="connsiteX0" fmla="*/ 84418 w 171107"/>
                    <a:gd name="connsiteY0" fmla="*/ 186251 h 194920"/>
                    <a:gd name="connsiteX1" fmla="*/ 88288 w 171107"/>
                    <a:gd name="connsiteY1" fmla="*/ 161170 h 194920"/>
                    <a:gd name="connsiteX2" fmla="*/ 107486 w 171107"/>
                    <a:gd name="connsiteY2" fmla="*/ 147700 h 194920"/>
                    <a:gd name="connsiteX3" fmla="*/ 120955 w 171107"/>
                    <a:gd name="connsiteY3" fmla="*/ 130360 h 194920"/>
                    <a:gd name="connsiteX4" fmla="*/ 138296 w 171107"/>
                    <a:gd name="connsiteY4" fmla="*/ 149558 h 194920"/>
                    <a:gd name="connsiteX5" fmla="*/ 161364 w 171107"/>
                    <a:gd name="connsiteY5" fmla="*/ 153429 h 194920"/>
                    <a:gd name="connsiteX6" fmla="*/ 170963 w 171107"/>
                    <a:gd name="connsiteY6" fmla="*/ 116891 h 194920"/>
                    <a:gd name="connsiteX7" fmla="*/ 163222 w 171107"/>
                    <a:gd name="connsiteY7" fmla="*/ 84223 h 194920"/>
                    <a:gd name="connsiteX8" fmla="*/ 157494 w 171107"/>
                    <a:gd name="connsiteY8" fmla="*/ 59142 h 194920"/>
                    <a:gd name="connsiteX9" fmla="*/ 161364 w 171107"/>
                    <a:gd name="connsiteY9" fmla="*/ 34061 h 194920"/>
                    <a:gd name="connsiteX10" fmla="*/ 130555 w 171107"/>
                    <a:gd name="connsiteY10" fmla="*/ 34061 h 194920"/>
                    <a:gd name="connsiteX11" fmla="*/ 133806 w 171107"/>
                    <a:gd name="connsiteY11" fmla="*/ 2013 h 194920"/>
                    <a:gd name="connsiteX12" fmla="*/ 87514 w 171107"/>
                    <a:gd name="connsiteY12" fmla="*/ 0 h 194920"/>
                    <a:gd name="connsiteX13" fmla="*/ 81786 w 171107"/>
                    <a:gd name="connsiteY13" fmla="*/ 1703 h 194920"/>
                    <a:gd name="connsiteX14" fmla="*/ 80547 w 171107"/>
                    <a:gd name="connsiteY14" fmla="*/ 41802 h 194920"/>
                    <a:gd name="connsiteX15" fmla="*/ 38126 w 171107"/>
                    <a:gd name="connsiteY15" fmla="*/ 43815 h 194920"/>
                    <a:gd name="connsiteX16" fmla="*/ 23727 w 171107"/>
                    <a:gd name="connsiteY16" fmla="*/ 45672 h 194920"/>
                    <a:gd name="connsiteX17" fmla="*/ 18463 w 171107"/>
                    <a:gd name="connsiteY17" fmla="*/ 52175 h 194920"/>
                    <a:gd name="connsiteX18" fmla="*/ 30385 w 171107"/>
                    <a:gd name="connsiteY18" fmla="*/ 67812 h 194920"/>
                    <a:gd name="connsiteX19" fmla="*/ 13354 w 171107"/>
                    <a:gd name="connsiteY19" fmla="*/ 80662 h 194920"/>
                    <a:gd name="connsiteX20" fmla="*/ 968 w 171107"/>
                    <a:gd name="connsiteY20" fmla="*/ 100480 h 194920"/>
                    <a:gd name="connsiteX21" fmla="*/ 16141 w 171107"/>
                    <a:gd name="connsiteY21" fmla="*/ 128038 h 194920"/>
                    <a:gd name="connsiteX22" fmla="*/ 38745 w 171107"/>
                    <a:gd name="connsiteY22" fmla="*/ 156525 h 194920"/>
                    <a:gd name="connsiteX23" fmla="*/ 69555 w 171107"/>
                    <a:gd name="connsiteY23" fmla="*/ 194921 h 194920"/>
                    <a:gd name="connsiteX24" fmla="*/ 84418 w 171107"/>
                    <a:gd name="connsiteY24" fmla="*/ 186251 h 19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107" h="194920">
                      <a:moveTo>
                        <a:pt x="84418" y="186251"/>
                      </a:moveTo>
                      <a:cubicBezTo>
                        <a:pt x="99745" y="186251"/>
                        <a:pt x="94017" y="176652"/>
                        <a:pt x="88288" y="161170"/>
                      </a:cubicBezTo>
                      <a:cubicBezTo>
                        <a:pt x="82560" y="145842"/>
                        <a:pt x="97887" y="147700"/>
                        <a:pt x="107486" y="147700"/>
                      </a:cubicBezTo>
                      <a:cubicBezTo>
                        <a:pt x="117085" y="147700"/>
                        <a:pt x="113214" y="130360"/>
                        <a:pt x="120955" y="130360"/>
                      </a:cubicBezTo>
                      <a:cubicBezTo>
                        <a:pt x="128697" y="130360"/>
                        <a:pt x="130555" y="151571"/>
                        <a:pt x="138296" y="149558"/>
                      </a:cubicBezTo>
                      <a:cubicBezTo>
                        <a:pt x="146037" y="147700"/>
                        <a:pt x="151765" y="155286"/>
                        <a:pt x="161364" y="153429"/>
                      </a:cubicBezTo>
                      <a:cubicBezTo>
                        <a:pt x="170963" y="151416"/>
                        <a:pt x="170963" y="132218"/>
                        <a:pt x="170963" y="116891"/>
                      </a:cubicBezTo>
                      <a:cubicBezTo>
                        <a:pt x="170963" y="101408"/>
                        <a:pt x="172821" y="89951"/>
                        <a:pt x="163222" y="84223"/>
                      </a:cubicBezTo>
                      <a:cubicBezTo>
                        <a:pt x="153623" y="78495"/>
                        <a:pt x="145882" y="65025"/>
                        <a:pt x="157494" y="59142"/>
                      </a:cubicBezTo>
                      <a:cubicBezTo>
                        <a:pt x="169105" y="53414"/>
                        <a:pt x="170963" y="41802"/>
                        <a:pt x="161364" y="34061"/>
                      </a:cubicBezTo>
                      <a:cubicBezTo>
                        <a:pt x="151765" y="26320"/>
                        <a:pt x="130555" y="41802"/>
                        <a:pt x="130555" y="34061"/>
                      </a:cubicBezTo>
                      <a:cubicBezTo>
                        <a:pt x="130555" y="29881"/>
                        <a:pt x="132258" y="14863"/>
                        <a:pt x="133806" y="2013"/>
                      </a:cubicBezTo>
                      <a:cubicBezTo>
                        <a:pt x="111512" y="1239"/>
                        <a:pt x="87514" y="0"/>
                        <a:pt x="87514" y="0"/>
                      </a:cubicBezTo>
                      <a:lnTo>
                        <a:pt x="81786" y="1703"/>
                      </a:lnTo>
                      <a:cubicBezTo>
                        <a:pt x="83179" y="24307"/>
                        <a:pt x="80547" y="41802"/>
                        <a:pt x="80547" y="41802"/>
                      </a:cubicBezTo>
                      <a:cubicBezTo>
                        <a:pt x="80547" y="41802"/>
                        <a:pt x="45867" y="43815"/>
                        <a:pt x="38126" y="43815"/>
                      </a:cubicBezTo>
                      <a:cubicBezTo>
                        <a:pt x="36423" y="43815"/>
                        <a:pt x="31159" y="44589"/>
                        <a:pt x="23727" y="45672"/>
                      </a:cubicBezTo>
                      <a:cubicBezTo>
                        <a:pt x="22179" y="48150"/>
                        <a:pt x="20012" y="50627"/>
                        <a:pt x="18463" y="52175"/>
                      </a:cubicBezTo>
                      <a:cubicBezTo>
                        <a:pt x="14283" y="56355"/>
                        <a:pt x="28062" y="61774"/>
                        <a:pt x="30385" y="67812"/>
                      </a:cubicBezTo>
                      <a:cubicBezTo>
                        <a:pt x="32707" y="73850"/>
                        <a:pt x="12890" y="71992"/>
                        <a:pt x="13354" y="80662"/>
                      </a:cubicBezTo>
                      <a:cubicBezTo>
                        <a:pt x="13819" y="89332"/>
                        <a:pt x="6387" y="96299"/>
                        <a:pt x="968" y="100480"/>
                      </a:cubicBezTo>
                      <a:cubicBezTo>
                        <a:pt x="-4605" y="104660"/>
                        <a:pt x="15677" y="122154"/>
                        <a:pt x="16141" y="128038"/>
                      </a:cubicBezTo>
                      <a:cubicBezTo>
                        <a:pt x="16606" y="134076"/>
                        <a:pt x="21251" y="139494"/>
                        <a:pt x="38745" y="156525"/>
                      </a:cubicBezTo>
                      <a:cubicBezTo>
                        <a:pt x="55466" y="172781"/>
                        <a:pt x="47415" y="176962"/>
                        <a:pt x="69555" y="194921"/>
                      </a:cubicBezTo>
                      <a:cubicBezTo>
                        <a:pt x="72497" y="190586"/>
                        <a:pt x="77141" y="186251"/>
                        <a:pt x="84418" y="18625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1" name="Freeform: Shape 4420">
                  <a:extLst>
                    <a:ext uri="{FF2B5EF4-FFF2-40B4-BE49-F238E27FC236}">
                      <a16:creationId xmlns:a16="http://schemas.microsoft.com/office/drawing/2014/main" id="{1295B5AC-58A1-D767-464C-CE9526F8F481}"/>
                    </a:ext>
                  </a:extLst>
                </p:cNvPr>
                <p:cNvSpPr/>
                <p:nvPr/>
              </p:nvSpPr>
              <p:spPr>
                <a:xfrm>
                  <a:off x="6043742" y="4166726"/>
                  <a:ext cx="65514" cy="43969"/>
                </a:xfrm>
                <a:custGeom>
                  <a:avLst/>
                  <a:gdLst>
                    <a:gd name="connsiteX0" fmla="*/ 63869 w 65514"/>
                    <a:gd name="connsiteY0" fmla="*/ 40099 h 43969"/>
                    <a:gd name="connsiteX1" fmla="*/ 65107 w 65514"/>
                    <a:gd name="connsiteY1" fmla="*/ 0 h 43969"/>
                    <a:gd name="connsiteX2" fmla="*/ 57366 w 65514"/>
                    <a:gd name="connsiteY2" fmla="*/ 2167 h 43969"/>
                    <a:gd name="connsiteX3" fmla="*/ 14326 w 65514"/>
                    <a:gd name="connsiteY3" fmla="*/ 2167 h 43969"/>
                    <a:gd name="connsiteX4" fmla="*/ 14635 w 65514"/>
                    <a:gd name="connsiteY4" fmla="*/ 3097 h 43969"/>
                    <a:gd name="connsiteX5" fmla="*/ 7204 w 65514"/>
                    <a:gd name="connsiteY5" fmla="*/ 23378 h 43969"/>
                    <a:gd name="connsiteX6" fmla="*/ 5810 w 65514"/>
                    <a:gd name="connsiteY6" fmla="*/ 35764 h 43969"/>
                    <a:gd name="connsiteX7" fmla="*/ 7049 w 65514"/>
                    <a:gd name="connsiteY7" fmla="*/ 43970 h 43969"/>
                    <a:gd name="connsiteX8" fmla="*/ 21448 w 65514"/>
                    <a:gd name="connsiteY8" fmla="*/ 42112 h 43969"/>
                    <a:gd name="connsiteX9" fmla="*/ 63869 w 65514"/>
                    <a:gd name="connsiteY9" fmla="*/ 40099 h 4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14" h="43969">
                      <a:moveTo>
                        <a:pt x="63869" y="40099"/>
                      </a:moveTo>
                      <a:cubicBezTo>
                        <a:pt x="63869" y="40099"/>
                        <a:pt x="66501" y="22604"/>
                        <a:pt x="65107" y="0"/>
                      </a:cubicBezTo>
                      <a:lnTo>
                        <a:pt x="57366" y="2167"/>
                      </a:lnTo>
                      <a:lnTo>
                        <a:pt x="14326" y="2167"/>
                      </a:lnTo>
                      <a:cubicBezTo>
                        <a:pt x="14480" y="2477"/>
                        <a:pt x="14480" y="2787"/>
                        <a:pt x="14635" y="3097"/>
                      </a:cubicBezTo>
                      <a:cubicBezTo>
                        <a:pt x="19280" y="10064"/>
                        <a:pt x="16958" y="20127"/>
                        <a:pt x="7204" y="23378"/>
                      </a:cubicBezTo>
                      <a:cubicBezTo>
                        <a:pt x="-2395" y="26629"/>
                        <a:pt x="-1931" y="35299"/>
                        <a:pt x="5810" y="35764"/>
                      </a:cubicBezTo>
                      <a:cubicBezTo>
                        <a:pt x="10610" y="36074"/>
                        <a:pt x="9526" y="39944"/>
                        <a:pt x="7049" y="43970"/>
                      </a:cubicBezTo>
                      <a:cubicBezTo>
                        <a:pt x="14480" y="42731"/>
                        <a:pt x="19744" y="42112"/>
                        <a:pt x="21448" y="42112"/>
                      </a:cubicBezTo>
                      <a:cubicBezTo>
                        <a:pt x="29343" y="41957"/>
                        <a:pt x="63869" y="40099"/>
                        <a:pt x="63869" y="4009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2" name="Freeform: Shape 4421">
                  <a:extLst>
                    <a:ext uri="{FF2B5EF4-FFF2-40B4-BE49-F238E27FC236}">
                      <a16:creationId xmlns:a16="http://schemas.microsoft.com/office/drawing/2014/main" id="{E65C5C53-6192-1CDE-5E6D-92E691F361BF}"/>
                    </a:ext>
                  </a:extLst>
                </p:cNvPr>
                <p:cNvSpPr/>
                <p:nvPr/>
              </p:nvSpPr>
              <p:spPr>
                <a:xfrm>
                  <a:off x="6096773" y="4121053"/>
                  <a:ext cx="218500" cy="274654"/>
                </a:xfrm>
                <a:custGeom>
                  <a:avLst/>
                  <a:gdLst>
                    <a:gd name="connsiteX0" fmla="*/ 58987 w 218500"/>
                    <a:gd name="connsiteY0" fmla="*/ 259017 h 274654"/>
                    <a:gd name="connsiteX1" fmla="*/ 80198 w 218500"/>
                    <a:gd name="connsiteY1" fmla="*/ 261030 h 274654"/>
                    <a:gd name="connsiteX2" fmla="*/ 105279 w 218500"/>
                    <a:gd name="connsiteY2" fmla="*/ 263043 h 274654"/>
                    <a:gd name="connsiteX3" fmla="*/ 118749 w 218500"/>
                    <a:gd name="connsiteY3" fmla="*/ 261030 h 274654"/>
                    <a:gd name="connsiteX4" fmla="*/ 137946 w 218500"/>
                    <a:gd name="connsiteY4" fmla="*/ 243690 h 274654"/>
                    <a:gd name="connsiteX5" fmla="*/ 149558 w 218500"/>
                    <a:gd name="connsiteY5" fmla="*/ 220621 h 274654"/>
                    <a:gd name="connsiteX6" fmla="*/ 151416 w 218500"/>
                    <a:gd name="connsiteY6" fmla="*/ 168601 h 274654"/>
                    <a:gd name="connsiteX7" fmla="*/ 178355 w 218500"/>
                    <a:gd name="connsiteY7" fmla="*/ 133921 h 274654"/>
                    <a:gd name="connsiteX8" fmla="*/ 201424 w 218500"/>
                    <a:gd name="connsiteY8" fmla="*/ 68431 h 274654"/>
                    <a:gd name="connsiteX9" fmla="*/ 213035 w 218500"/>
                    <a:gd name="connsiteY9" fmla="*/ 35764 h 274654"/>
                    <a:gd name="connsiteX10" fmla="*/ 217680 w 218500"/>
                    <a:gd name="connsiteY10" fmla="*/ 3561 h 274654"/>
                    <a:gd name="connsiteX11" fmla="*/ 217680 w 218500"/>
                    <a:gd name="connsiteY11" fmla="*/ 3871 h 274654"/>
                    <a:gd name="connsiteX12" fmla="*/ 190741 w 218500"/>
                    <a:gd name="connsiteY12" fmla="*/ 0 h 274654"/>
                    <a:gd name="connsiteX13" fmla="*/ 177271 w 218500"/>
                    <a:gd name="connsiteY13" fmla="*/ 3871 h 274654"/>
                    <a:gd name="connsiteX14" fmla="*/ 159931 w 218500"/>
                    <a:gd name="connsiteY14" fmla="*/ 7741 h 274654"/>
                    <a:gd name="connsiteX15" fmla="*/ 154203 w 218500"/>
                    <a:gd name="connsiteY15" fmla="*/ 30810 h 274654"/>
                    <a:gd name="connsiteX16" fmla="*/ 144604 w 218500"/>
                    <a:gd name="connsiteY16" fmla="*/ 61464 h 274654"/>
                    <a:gd name="connsiteX17" fmla="*/ 100480 w 218500"/>
                    <a:gd name="connsiteY17" fmla="*/ 46137 h 274654"/>
                    <a:gd name="connsiteX18" fmla="*/ 64252 w 218500"/>
                    <a:gd name="connsiteY18" fmla="*/ 46137 h 274654"/>
                    <a:gd name="connsiteX19" fmla="*/ 61000 w 218500"/>
                    <a:gd name="connsiteY19" fmla="*/ 78185 h 274654"/>
                    <a:gd name="connsiteX20" fmla="*/ 91810 w 218500"/>
                    <a:gd name="connsiteY20" fmla="*/ 78185 h 274654"/>
                    <a:gd name="connsiteX21" fmla="*/ 87939 w 218500"/>
                    <a:gd name="connsiteY21" fmla="*/ 103266 h 274654"/>
                    <a:gd name="connsiteX22" fmla="*/ 93668 w 218500"/>
                    <a:gd name="connsiteY22" fmla="*/ 128347 h 274654"/>
                    <a:gd name="connsiteX23" fmla="*/ 101409 w 218500"/>
                    <a:gd name="connsiteY23" fmla="*/ 161015 h 274654"/>
                    <a:gd name="connsiteX24" fmla="*/ 91810 w 218500"/>
                    <a:gd name="connsiteY24" fmla="*/ 197553 h 274654"/>
                    <a:gd name="connsiteX25" fmla="*/ 68741 w 218500"/>
                    <a:gd name="connsiteY25" fmla="*/ 193682 h 274654"/>
                    <a:gd name="connsiteX26" fmla="*/ 51401 w 218500"/>
                    <a:gd name="connsiteY26" fmla="*/ 174484 h 274654"/>
                    <a:gd name="connsiteX27" fmla="*/ 37932 w 218500"/>
                    <a:gd name="connsiteY27" fmla="*/ 191824 h 274654"/>
                    <a:gd name="connsiteX28" fmla="*/ 18734 w 218500"/>
                    <a:gd name="connsiteY28" fmla="*/ 205294 h 274654"/>
                    <a:gd name="connsiteX29" fmla="*/ 14863 w 218500"/>
                    <a:gd name="connsiteY29" fmla="*/ 230375 h 274654"/>
                    <a:gd name="connsiteX30" fmla="*/ 0 w 218500"/>
                    <a:gd name="connsiteY30" fmla="*/ 239200 h 274654"/>
                    <a:gd name="connsiteX31" fmla="*/ 3252 w 218500"/>
                    <a:gd name="connsiteY31" fmla="*/ 241832 h 274654"/>
                    <a:gd name="connsiteX32" fmla="*/ 29881 w 218500"/>
                    <a:gd name="connsiteY32" fmla="*/ 274654 h 274654"/>
                    <a:gd name="connsiteX33" fmla="*/ 58987 w 218500"/>
                    <a:gd name="connsiteY33" fmla="*/ 259017 h 27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8500" h="274654">
                      <a:moveTo>
                        <a:pt x="58987" y="259017"/>
                      </a:moveTo>
                      <a:cubicBezTo>
                        <a:pt x="64716" y="261030"/>
                        <a:pt x="68587" y="270629"/>
                        <a:pt x="80198" y="261030"/>
                      </a:cubicBezTo>
                      <a:cubicBezTo>
                        <a:pt x="91810" y="251431"/>
                        <a:pt x="105279" y="253289"/>
                        <a:pt x="105279" y="263043"/>
                      </a:cubicBezTo>
                      <a:cubicBezTo>
                        <a:pt x="105279" y="272641"/>
                        <a:pt x="109150" y="270784"/>
                        <a:pt x="118749" y="261030"/>
                      </a:cubicBezTo>
                      <a:cubicBezTo>
                        <a:pt x="128348" y="251431"/>
                        <a:pt x="137946" y="262888"/>
                        <a:pt x="137946" y="243690"/>
                      </a:cubicBezTo>
                      <a:cubicBezTo>
                        <a:pt x="137946" y="224492"/>
                        <a:pt x="149558" y="241832"/>
                        <a:pt x="149558" y="220621"/>
                      </a:cubicBezTo>
                      <a:cubicBezTo>
                        <a:pt x="149558" y="199411"/>
                        <a:pt x="151416" y="178200"/>
                        <a:pt x="151416" y="168601"/>
                      </a:cubicBezTo>
                      <a:cubicBezTo>
                        <a:pt x="151416" y="159002"/>
                        <a:pt x="178355" y="149403"/>
                        <a:pt x="178355" y="133921"/>
                      </a:cubicBezTo>
                      <a:cubicBezTo>
                        <a:pt x="178355" y="118594"/>
                        <a:pt x="201424" y="87784"/>
                        <a:pt x="201424" y="68431"/>
                      </a:cubicBezTo>
                      <a:cubicBezTo>
                        <a:pt x="201424" y="49233"/>
                        <a:pt x="207152" y="45363"/>
                        <a:pt x="213035" y="35764"/>
                      </a:cubicBezTo>
                      <a:cubicBezTo>
                        <a:pt x="217061" y="29107"/>
                        <a:pt x="220002" y="15947"/>
                        <a:pt x="217680" y="3561"/>
                      </a:cubicBezTo>
                      <a:lnTo>
                        <a:pt x="217680" y="3871"/>
                      </a:lnTo>
                      <a:lnTo>
                        <a:pt x="190741" y="0"/>
                      </a:lnTo>
                      <a:lnTo>
                        <a:pt x="177271" y="3871"/>
                      </a:lnTo>
                      <a:lnTo>
                        <a:pt x="159931" y="7741"/>
                      </a:lnTo>
                      <a:cubicBezTo>
                        <a:pt x="159931" y="7741"/>
                        <a:pt x="161789" y="21211"/>
                        <a:pt x="154203" y="30810"/>
                      </a:cubicBezTo>
                      <a:cubicBezTo>
                        <a:pt x="146462" y="40409"/>
                        <a:pt x="144604" y="61464"/>
                        <a:pt x="144604" y="61464"/>
                      </a:cubicBezTo>
                      <a:cubicBezTo>
                        <a:pt x="144604" y="61464"/>
                        <a:pt x="110079" y="44124"/>
                        <a:pt x="100480" y="46137"/>
                      </a:cubicBezTo>
                      <a:cubicBezTo>
                        <a:pt x="96299" y="46911"/>
                        <a:pt x="80817" y="46756"/>
                        <a:pt x="64252" y="46137"/>
                      </a:cubicBezTo>
                      <a:cubicBezTo>
                        <a:pt x="62703" y="58987"/>
                        <a:pt x="61000" y="74005"/>
                        <a:pt x="61000" y="78185"/>
                      </a:cubicBezTo>
                      <a:cubicBezTo>
                        <a:pt x="61000" y="85926"/>
                        <a:pt x="82210" y="70444"/>
                        <a:pt x="91810" y="78185"/>
                      </a:cubicBezTo>
                      <a:cubicBezTo>
                        <a:pt x="101409" y="85926"/>
                        <a:pt x="99551" y="97383"/>
                        <a:pt x="87939" y="103266"/>
                      </a:cubicBezTo>
                      <a:cubicBezTo>
                        <a:pt x="76328" y="108995"/>
                        <a:pt x="84069" y="122464"/>
                        <a:pt x="93668" y="128347"/>
                      </a:cubicBezTo>
                      <a:cubicBezTo>
                        <a:pt x="103266" y="134076"/>
                        <a:pt x="101409" y="145687"/>
                        <a:pt x="101409" y="161015"/>
                      </a:cubicBezTo>
                      <a:cubicBezTo>
                        <a:pt x="101409" y="176342"/>
                        <a:pt x="101409" y="195695"/>
                        <a:pt x="91810" y="197553"/>
                      </a:cubicBezTo>
                      <a:cubicBezTo>
                        <a:pt x="82210" y="199411"/>
                        <a:pt x="76482" y="191824"/>
                        <a:pt x="68741" y="193682"/>
                      </a:cubicBezTo>
                      <a:cubicBezTo>
                        <a:pt x="61000" y="195540"/>
                        <a:pt x="59142" y="174484"/>
                        <a:pt x="51401" y="174484"/>
                      </a:cubicBezTo>
                      <a:cubicBezTo>
                        <a:pt x="43660" y="174484"/>
                        <a:pt x="47530" y="191824"/>
                        <a:pt x="37932" y="191824"/>
                      </a:cubicBezTo>
                      <a:cubicBezTo>
                        <a:pt x="28333" y="191824"/>
                        <a:pt x="12850" y="189967"/>
                        <a:pt x="18734" y="205294"/>
                      </a:cubicBezTo>
                      <a:cubicBezTo>
                        <a:pt x="24462" y="220776"/>
                        <a:pt x="30345" y="230375"/>
                        <a:pt x="14863" y="230375"/>
                      </a:cubicBezTo>
                      <a:cubicBezTo>
                        <a:pt x="7587" y="230375"/>
                        <a:pt x="2942" y="234710"/>
                        <a:pt x="0" y="239200"/>
                      </a:cubicBezTo>
                      <a:cubicBezTo>
                        <a:pt x="1084" y="239974"/>
                        <a:pt x="2013" y="240903"/>
                        <a:pt x="3252" y="241832"/>
                      </a:cubicBezTo>
                      <a:cubicBezTo>
                        <a:pt x="16102" y="251741"/>
                        <a:pt x="24307" y="263197"/>
                        <a:pt x="29881" y="274654"/>
                      </a:cubicBezTo>
                      <a:cubicBezTo>
                        <a:pt x="42576" y="265674"/>
                        <a:pt x="55736" y="257933"/>
                        <a:pt x="58987" y="25901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3" name="Freeform: Shape 4422">
                  <a:extLst>
                    <a:ext uri="{FF2B5EF4-FFF2-40B4-BE49-F238E27FC236}">
                      <a16:creationId xmlns:a16="http://schemas.microsoft.com/office/drawing/2014/main" id="{99F0A16B-A872-0F05-DE4C-BEA7A5F2082E}"/>
                    </a:ext>
                  </a:extLst>
                </p:cNvPr>
                <p:cNvSpPr/>
                <p:nvPr/>
              </p:nvSpPr>
              <p:spPr>
                <a:xfrm>
                  <a:off x="6419005" y="3491857"/>
                  <a:ext cx="509008" cy="633142"/>
                </a:xfrm>
                <a:custGeom>
                  <a:avLst/>
                  <a:gdLst>
                    <a:gd name="connsiteX0" fmla="*/ 402490 w 509008"/>
                    <a:gd name="connsiteY0" fmla="*/ 12076 h 633142"/>
                    <a:gd name="connsiteX1" fmla="*/ 382209 w 509008"/>
                    <a:gd name="connsiteY1" fmla="*/ 34216 h 633142"/>
                    <a:gd name="connsiteX2" fmla="*/ 363785 w 509008"/>
                    <a:gd name="connsiteY2" fmla="*/ 48924 h 633142"/>
                    <a:gd name="connsiteX3" fmla="*/ 347219 w 509008"/>
                    <a:gd name="connsiteY3" fmla="*/ 39634 h 633142"/>
                    <a:gd name="connsiteX4" fmla="*/ 306811 w 509008"/>
                    <a:gd name="connsiteY4" fmla="*/ 39634 h 633142"/>
                    <a:gd name="connsiteX5" fmla="*/ 292103 w 509008"/>
                    <a:gd name="connsiteY5" fmla="*/ 34061 h 633142"/>
                    <a:gd name="connsiteX6" fmla="*/ 281110 w 509008"/>
                    <a:gd name="connsiteY6" fmla="*/ 41492 h 633142"/>
                    <a:gd name="connsiteX7" fmla="*/ 91299 w 509008"/>
                    <a:gd name="connsiteY7" fmla="*/ 41492 h 633142"/>
                    <a:gd name="connsiteX8" fmla="*/ 91299 w 509008"/>
                    <a:gd name="connsiteY8" fmla="*/ 106982 h 633142"/>
                    <a:gd name="connsiteX9" fmla="*/ 62502 w 509008"/>
                    <a:gd name="connsiteY9" fmla="*/ 106982 h 633142"/>
                    <a:gd name="connsiteX10" fmla="*/ 62502 w 509008"/>
                    <a:gd name="connsiteY10" fmla="*/ 208700 h 633142"/>
                    <a:gd name="connsiteX11" fmla="*/ 58631 w 509008"/>
                    <a:gd name="connsiteY11" fmla="*/ 241367 h 633142"/>
                    <a:gd name="connsiteX12" fmla="*/ 31692 w 509008"/>
                    <a:gd name="connsiteY12" fmla="*/ 258708 h 633142"/>
                    <a:gd name="connsiteX13" fmla="*/ 20235 w 509008"/>
                    <a:gd name="connsiteY13" fmla="*/ 277905 h 633142"/>
                    <a:gd name="connsiteX14" fmla="*/ 6765 w 509008"/>
                    <a:gd name="connsiteY14" fmla="*/ 300974 h 633142"/>
                    <a:gd name="connsiteX15" fmla="*/ 4753 w 509008"/>
                    <a:gd name="connsiteY15" fmla="*/ 324042 h 633142"/>
                    <a:gd name="connsiteX16" fmla="*/ 8624 w 509008"/>
                    <a:gd name="connsiteY16" fmla="*/ 341382 h 633142"/>
                    <a:gd name="connsiteX17" fmla="*/ 14352 w 509008"/>
                    <a:gd name="connsiteY17" fmla="*/ 364451 h 633142"/>
                    <a:gd name="connsiteX18" fmla="*/ 29679 w 509008"/>
                    <a:gd name="connsiteY18" fmla="*/ 383649 h 633142"/>
                    <a:gd name="connsiteX19" fmla="*/ 25809 w 509008"/>
                    <a:gd name="connsiteY19" fmla="*/ 397118 h 633142"/>
                    <a:gd name="connsiteX20" fmla="*/ 48877 w 509008"/>
                    <a:gd name="connsiteY20" fmla="*/ 427773 h 633142"/>
                    <a:gd name="connsiteX21" fmla="*/ 50735 w 509008"/>
                    <a:gd name="connsiteY21" fmla="*/ 454712 h 633142"/>
                    <a:gd name="connsiteX22" fmla="*/ 46865 w 509008"/>
                    <a:gd name="connsiteY22" fmla="*/ 466169 h 633142"/>
                    <a:gd name="connsiteX23" fmla="*/ 60334 w 509008"/>
                    <a:gd name="connsiteY23" fmla="*/ 468027 h 633142"/>
                    <a:gd name="connsiteX24" fmla="*/ 64205 w 509008"/>
                    <a:gd name="connsiteY24" fmla="*/ 477626 h 633142"/>
                    <a:gd name="connsiteX25" fmla="*/ 89131 w 509008"/>
                    <a:gd name="connsiteY25" fmla="*/ 489082 h 633142"/>
                    <a:gd name="connsiteX26" fmla="*/ 102600 w 509008"/>
                    <a:gd name="connsiteY26" fmla="*/ 508280 h 633142"/>
                    <a:gd name="connsiteX27" fmla="*/ 121799 w 509008"/>
                    <a:gd name="connsiteY27" fmla="*/ 525620 h 633142"/>
                    <a:gd name="connsiteX28" fmla="*/ 133255 w 509008"/>
                    <a:gd name="connsiteY28" fmla="*/ 546676 h 633142"/>
                    <a:gd name="connsiteX29" fmla="*/ 154311 w 509008"/>
                    <a:gd name="connsiteY29" fmla="*/ 562004 h 633142"/>
                    <a:gd name="connsiteX30" fmla="*/ 161433 w 509008"/>
                    <a:gd name="connsiteY30" fmla="*/ 579963 h 633142"/>
                    <a:gd name="connsiteX31" fmla="*/ 169484 w 509008"/>
                    <a:gd name="connsiteY31" fmla="*/ 588169 h 633142"/>
                    <a:gd name="connsiteX32" fmla="*/ 182953 w 509008"/>
                    <a:gd name="connsiteY32" fmla="*/ 603651 h 633142"/>
                    <a:gd name="connsiteX33" fmla="*/ 202151 w 509008"/>
                    <a:gd name="connsiteY33" fmla="*/ 603651 h 633142"/>
                    <a:gd name="connsiteX34" fmla="*/ 219491 w 509008"/>
                    <a:gd name="connsiteY34" fmla="*/ 605663 h 633142"/>
                    <a:gd name="connsiteX35" fmla="*/ 234818 w 509008"/>
                    <a:gd name="connsiteY35" fmla="*/ 601793 h 633142"/>
                    <a:gd name="connsiteX36" fmla="*/ 270737 w 509008"/>
                    <a:gd name="connsiteY36" fmla="*/ 632138 h 633142"/>
                    <a:gd name="connsiteX37" fmla="*/ 293806 w 509008"/>
                    <a:gd name="connsiteY37" fmla="*/ 625326 h 633142"/>
                    <a:gd name="connsiteX38" fmla="*/ 313158 w 509008"/>
                    <a:gd name="connsiteY38" fmla="*/ 632293 h 633142"/>
                    <a:gd name="connsiteX39" fmla="*/ 335917 w 509008"/>
                    <a:gd name="connsiteY39" fmla="*/ 624707 h 633142"/>
                    <a:gd name="connsiteX40" fmla="*/ 355270 w 509008"/>
                    <a:gd name="connsiteY40" fmla="*/ 623313 h 633142"/>
                    <a:gd name="connsiteX41" fmla="*/ 365798 w 509008"/>
                    <a:gd name="connsiteY41" fmla="*/ 613250 h 633142"/>
                    <a:gd name="connsiteX42" fmla="*/ 369823 w 509008"/>
                    <a:gd name="connsiteY42" fmla="*/ 608140 h 633142"/>
                    <a:gd name="connsiteX43" fmla="*/ 394595 w 509008"/>
                    <a:gd name="connsiteY43" fmla="*/ 591575 h 633142"/>
                    <a:gd name="connsiteX44" fmla="*/ 413328 w 509008"/>
                    <a:gd name="connsiteY44" fmla="*/ 593587 h 633142"/>
                    <a:gd name="connsiteX45" fmla="*/ 421069 w 509008"/>
                    <a:gd name="connsiteY45" fmla="*/ 598232 h 633142"/>
                    <a:gd name="connsiteX46" fmla="*/ 421534 w 509008"/>
                    <a:gd name="connsiteY46" fmla="*/ 570828 h 633142"/>
                    <a:gd name="connsiteX47" fmla="*/ 392737 w 509008"/>
                    <a:gd name="connsiteY47" fmla="*/ 547760 h 633142"/>
                    <a:gd name="connsiteX48" fmla="*/ 365798 w 509008"/>
                    <a:gd name="connsiteY48" fmla="*/ 513080 h 633142"/>
                    <a:gd name="connsiteX49" fmla="*/ 336846 w 509008"/>
                    <a:gd name="connsiteY49" fmla="*/ 497753 h 633142"/>
                    <a:gd name="connsiteX50" fmla="*/ 342574 w 509008"/>
                    <a:gd name="connsiteY50" fmla="*/ 480412 h 633142"/>
                    <a:gd name="connsiteX51" fmla="*/ 367656 w 509008"/>
                    <a:gd name="connsiteY51" fmla="*/ 474684 h 633142"/>
                    <a:gd name="connsiteX52" fmla="*/ 371526 w 509008"/>
                    <a:gd name="connsiteY52" fmla="*/ 440004 h 633142"/>
                    <a:gd name="connsiteX53" fmla="*/ 381125 w 509008"/>
                    <a:gd name="connsiteY53" fmla="*/ 411207 h 633142"/>
                    <a:gd name="connsiteX54" fmla="*/ 394595 w 509008"/>
                    <a:gd name="connsiteY54" fmla="*/ 397738 h 633142"/>
                    <a:gd name="connsiteX55" fmla="*/ 404194 w 509008"/>
                    <a:gd name="connsiteY55" fmla="*/ 366928 h 633142"/>
                    <a:gd name="connsiteX56" fmla="*/ 423392 w 509008"/>
                    <a:gd name="connsiteY56" fmla="*/ 343860 h 633142"/>
                    <a:gd name="connsiteX57" fmla="*/ 436861 w 509008"/>
                    <a:gd name="connsiteY57" fmla="*/ 328377 h 633142"/>
                    <a:gd name="connsiteX58" fmla="*/ 448473 w 509008"/>
                    <a:gd name="connsiteY58" fmla="*/ 291839 h 633142"/>
                    <a:gd name="connsiteX59" fmla="*/ 450331 w 509008"/>
                    <a:gd name="connsiteY59" fmla="*/ 249573 h 633142"/>
                    <a:gd name="connsiteX60" fmla="*/ 461943 w 509008"/>
                    <a:gd name="connsiteY60" fmla="*/ 218763 h 633142"/>
                    <a:gd name="connsiteX61" fmla="*/ 479283 w 509008"/>
                    <a:gd name="connsiteY61" fmla="*/ 201423 h 633142"/>
                    <a:gd name="connsiteX62" fmla="*/ 509008 w 509008"/>
                    <a:gd name="connsiteY62" fmla="*/ 173710 h 633142"/>
                    <a:gd name="connsiteX63" fmla="*/ 489655 w 509008"/>
                    <a:gd name="connsiteY63" fmla="*/ 155906 h 633142"/>
                    <a:gd name="connsiteX64" fmla="*/ 471231 w 509008"/>
                    <a:gd name="connsiteY64" fmla="*/ 107137 h 633142"/>
                    <a:gd name="connsiteX65" fmla="*/ 464265 w 509008"/>
                    <a:gd name="connsiteY65" fmla="*/ 55581 h 633142"/>
                    <a:gd name="connsiteX66" fmla="*/ 437171 w 509008"/>
                    <a:gd name="connsiteY66" fmla="*/ 23378 h 633142"/>
                    <a:gd name="connsiteX67" fmla="*/ 419831 w 509008"/>
                    <a:gd name="connsiteY67" fmla="*/ 0 h 633142"/>
                    <a:gd name="connsiteX68" fmla="*/ 418747 w 509008"/>
                    <a:gd name="connsiteY68" fmla="*/ 1239 h 633142"/>
                    <a:gd name="connsiteX69" fmla="*/ 402490 w 509008"/>
                    <a:gd name="connsiteY69" fmla="*/ 12076 h 6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9008" h="633142">
                      <a:moveTo>
                        <a:pt x="402490" y="12076"/>
                      </a:moveTo>
                      <a:cubicBezTo>
                        <a:pt x="393356" y="12076"/>
                        <a:pt x="396917" y="34216"/>
                        <a:pt x="382209" y="34216"/>
                      </a:cubicBezTo>
                      <a:cubicBezTo>
                        <a:pt x="367501" y="34216"/>
                        <a:pt x="372920" y="48924"/>
                        <a:pt x="363785" y="48924"/>
                      </a:cubicBezTo>
                      <a:cubicBezTo>
                        <a:pt x="354651" y="48924"/>
                        <a:pt x="347219" y="39634"/>
                        <a:pt x="347219" y="39634"/>
                      </a:cubicBezTo>
                      <a:lnTo>
                        <a:pt x="306811" y="39634"/>
                      </a:lnTo>
                      <a:cubicBezTo>
                        <a:pt x="306811" y="39634"/>
                        <a:pt x="297676" y="30500"/>
                        <a:pt x="292103" y="34061"/>
                      </a:cubicBezTo>
                      <a:cubicBezTo>
                        <a:pt x="286529" y="37777"/>
                        <a:pt x="281110" y="41492"/>
                        <a:pt x="281110" y="41492"/>
                      </a:cubicBezTo>
                      <a:lnTo>
                        <a:pt x="91299" y="41492"/>
                      </a:lnTo>
                      <a:cubicBezTo>
                        <a:pt x="91299" y="79733"/>
                        <a:pt x="91299" y="106982"/>
                        <a:pt x="91299" y="106982"/>
                      </a:cubicBezTo>
                      <a:lnTo>
                        <a:pt x="62502" y="106982"/>
                      </a:lnTo>
                      <a:lnTo>
                        <a:pt x="62502" y="208700"/>
                      </a:lnTo>
                      <a:cubicBezTo>
                        <a:pt x="62502" y="208700"/>
                        <a:pt x="64514" y="239355"/>
                        <a:pt x="58631" y="241367"/>
                      </a:cubicBezTo>
                      <a:cubicBezTo>
                        <a:pt x="52903" y="243225"/>
                        <a:pt x="31692" y="249108"/>
                        <a:pt x="31692" y="258708"/>
                      </a:cubicBezTo>
                      <a:cubicBezTo>
                        <a:pt x="31692" y="268306"/>
                        <a:pt x="29834" y="276048"/>
                        <a:pt x="20235" y="277905"/>
                      </a:cubicBezTo>
                      <a:cubicBezTo>
                        <a:pt x="10636" y="279763"/>
                        <a:pt x="20235" y="300974"/>
                        <a:pt x="6765" y="300974"/>
                      </a:cubicBezTo>
                      <a:cubicBezTo>
                        <a:pt x="-6704" y="300974"/>
                        <a:pt x="12494" y="316301"/>
                        <a:pt x="4753" y="324042"/>
                      </a:cubicBezTo>
                      <a:cubicBezTo>
                        <a:pt x="-2988" y="331629"/>
                        <a:pt x="-976" y="341382"/>
                        <a:pt x="8624" y="341382"/>
                      </a:cubicBezTo>
                      <a:cubicBezTo>
                        <a:pt x="18223" y="341382"/>
                        <a:pt x="14352" y="352839"/>
                        <a:pt x="14352" y="364451"/>
                      </a:cubicBezTo>
                      <a:cubicBezTo>
                        <a:pt x="14352" y="375908"/>
                        <a:pt x="29679" y="383649"/>
                        <a:pt x="29679" y="383649"/>
                      </a:cubicBezTo>
                      <a:lnTo>
                        <a:pt x="25809" y="397118"/>
                      </a:lnTo>
                      <a:cubicBezTo>
                        <a:pt x="25809" y="397118"/>
                        <a:pt x="46865" y="422045"/>
                        <a:pt x="48877" y="427773"/>
                      </a:cubicBezTo>
                      <a:cubicBezTo>
                        <a:pt x="50735" y="433501"/>
                        <a:pt x="62347" y="448829"/>
                        <a:pt x="50735" y="454712"/>
                      </a:cubicBezTo>
                      <a:cubicBezTo>
                        <a:pt x="39124" y="460440"/>
                        <a:pt x="46865" y="466169"/>
                        <a:pt x="46865" y="466169"/>
                      </a:cubicBezTo>
                      <a:lnTo>
                        <a:pt x="60334" y="468027"/>
                      </a:lnTo>
                      <a:lnTo>
                        <a:pt x="64205" y="477626"/>
                      </a:lnTo>
                      <a:cubicBezTo>
                        <a:pt x="64205" y="477626"/>
                        <a:pt x="79532" y="477626"/>
                        <a:pt x="89131" y="489082"/>
                      </a:cubicBezTo>
                      <a:cubicBezTo>
                        <a:pt x="98730" y="500539"/>
                        <a:pt x="102600" y="502552"/>
                        <a:pt x="102600" y="508280"/>
                      </a:cubicBezTo>
                      <a:cubicBezTo>
                        <a:pt x="102600" y="514009"/>
                        <a:pt x="110341" y="516021"/>
                        <a:pt x="121799" y="525620"/>
                      </a:cubicBezTo>
                      <a:cubicBezTo>
                        <a:pt x="133255" y="535219"/>
                        <a:pt x="133255" y="540948"/>
                        <a:pt x="133255" y="546676"/>
                      </a:cubicBezTo>
                      <a:cubicBezTo>
                        <a:pt x="133255" y="552405"/>
                        <a:pt x="154311" y="562004"/>
                        <a:pt x="154311" y="562004"/>
                      </a:cubicBezTo>
                      <a:lnTo>
                        <a:pt x="161433" y="579963"/>
                      </a:lnTo>
                      <a:cubicBezTo>
                        <a:pt x="164994" y="581821"/>
                        <a:pt x="167935" y="584143"/>
                        <a:pt x="169484" y="588169"/>
                      </a:cubicBezTo>
                      <a:cubicBezTo>
                        <a:pt x="173354" y="597767"/>
                        <a:pt x="182953" y="603651"/>
                        <a:pt x="182953" y="603651"/>
                      </a:cubicBezTo>
                      <a:cubicBezTo>
                        <a:pt x="182953" y="603651"/>
                        <a:pt x="194565" y="611392"/>
                        <a:pt x="202151" y="603651"/>
                      </a:cubicBezTo>
                      <a:cubicBezTo>
                        <a:pt x="209892" y="595910"/>
                        <a:pt x="219491" y="605663"/>
                        <a:pt x="219491" y="605663"/>
                      </a:cubicBezTo>
                      <a:cubicBezTo>
                        <a:pt x="219491" y="605663"/>
                        <a:pt x="229090" y="597922"/>
                        <a:pt x="234818" y="601793"/>
                      </a:cubicBezTo>
                      <a:cubicBezTo>
                        <a:pt x="238689" y="604425"/>
                        <a:pt x="255874" y="618513"/>
                        <a:pt x="270737" y="632138"/>
                      </a:cubicBezTo>
                      <a:cubicBezTo>
                        <a:pt x="272905" y="631364"/>
                        <a:pt x="287458" y="626100"/>
                        <a:pt x="293806" y="625326"/>
                      </a:cubicBezTo>
                      <a:cubicBezTo>
                        <a:pt x="300773" y="624707"/>
                        <a:pt x="310372" y="636318"/>
                        <a:pt x="313158" y="632293"/>
                      </a:cubicBezTo>
                      <a:cubicBezTo>
                        <a:pt x="315945" y="628113"/>
                        <a:pt x="330498" y="621920"/>
                        <a:pt x="335917" y="624707"/>
                      </a:cubicBezTo>
                      <a:cubicBezTo>
                        <a:pt x="341491" y="627493"/>
                        <a:pt x="354496" y="628113"/>
                        <a:pt x="355270" y="623313"/>
                      </a:cubicBezTo>
                      <a:cubicBezTo>
                        <a:pt x="355734" y="620062"/>
                        <a:pt x="361618" y="616656"/>
                        <a:pt x="365798" y="613250"/>
                      </a:cubicBezTo>
                      <a:cubicBezTo>
                        <a:pt x="367810" y="611547"/>
                        <a:pt x="369359" y="609998"/>
                        <a:pt x="369823" y="608140"/>
                      </a:cubicBezTo>
                      <a:cubicBezTo>
                        <a:pt x="371217" y="602567"/>
                        <a:pt x="387783" y="592968"/>
                        <a:pt x="394595" y="591575"/>
                      </a:cubicBezTo>
                      <a:cubicBezTo>
                        <a:pt x="401562" y="590181"/>
                        <a:pt x="409767" y="589562"/>
                        <a:pt x="413328" y="593587"/>
                      </a:cubicBezTo>
                      <a:cubicBezTo>
                        <a:pt x="414877" y="595600"/>
                        <a:pt x="417973" y="596993"/>
                        <a:pt x="421069" y="598232"/>
                      </a:cubicBezTo>
                      <a:cubicBezTo>
                        <a:pt x="423392" y="580582"/>
                        <a:pt x="427262" y="570828"/>
                        <a:pt x="421534" y="570828"/>
                      </a:cubicBezTo>
                      <a:cubicBezTo>
                        <a:pt x="413793" y="570828"/>
                        <a:pt x="398465" y="563087"/>
                        <a:pt x="392737" y="547760"/>
                      </a:cubicBezTo>
                      <a:cubicBezTo>
                        <a:pt x="387008" y="532433"/>
                        <a:pt x="369668" y="522679"/>
                        <a:pt x="365798" y="513080"/>
                      </a:cubicBezTo>
                      <a:cubicBezTo>
                        <a:pt x="361927" y="503481"/>
                        <a:pt x="340717" y="505339"/>
                        <a:pt x="336846" y="497753"/>
                      </a:cubicBezTo>
                      <a:cubicBezTo>
                        <a:pt x="332976" y="490011"/>
                        <a:pt x="342574" y="490011"/>
                        <a:pt x="342574" y="480412"/>
                      </a:cubicBezTo>
                      <a:cubicBezTo>
                        <a:pt x="342574" y="470813"/>
                        <a:pt x="365643" y="476542"/>
                        <a:pt x="367656" y="474684"/>
                      </a:cubicBezTo>
                      <a:cubicBezTo>
                        <a:pt x="369514" y="472826"/>
                        <a:pt x="371526" y="451615"/>
                        <a:pt x="371526" y="440004"/>
                      </a:cubicBezTo>
                      <a:cubicBezTo>
                        <a:pt x="371526" y="428392"/>
                        <a:pt x="386854" y="416936"/>
                        <a:pt x="381125" y="411207"/>
                      </a:cubicBezTo>
                      <a:cubicBezTo>
                        <a:pt x="375397" y="405479"/>
                        <a:pt x="386854" y="403466"/>
                        <a:pt x="394595" y="397738"/>
                      </a:cubicBezTo>
                      <a:cubicBezTo>
                        <a:pt x="402336" y="392009"/>
                        <a:pt x="396453" y="374669"/>
                        <a:pt x="404194" y="366928"/>
                      </a:cubicBezTo>
                      <a:cubicBezTo>
                        <a:pt x="411935" y="359187"/>
                        <a:pt x="417663" y="343860"/>
                        <a:pt x="423392" y="343860"/>
                      </a:cubicBezTo>
                      <a:cubicBezTo>
                        <a:pt x="429120" y="343860"/>
                        <a:pt x="436861" y="336118"/>
                        <a:pt x="436861" y="328377"/>
                      </a:cubicBezTo>
                      <a:cubicBezTo>
                        <a:pt x="436861" y="320636"/>
                        <a:pt x="450331" y="305309"/>
                        <a:pt x="448473" y="291839"/>
                      </a:cubicBezTo>
                      <a:cubicBezTo>
                        <a:pt x="446460" y="278370"/>
                        <a:pt x="440732" y="261030"/>
                        <a:pt x="450331" y="249573"/>
                      </a:cubicBezTo>
                      <a:cubicBezTo>
                        <a:pt x="459930" y="237961"/>
                        <a:pt x="463800" y="228362"/>
                        <a:pt x="461943" y="218763"/>
                      </a:cubicBezTo>
                      <a:cubicBezTo>
                        <a:pt x="459930" y="209165"/>
                        <a:pt x="473554" y="207152"/>
                        <a:pt x="479283" y="201423"/>
                      </a:cubicBezTo>
                      <a:cubicBezTo>
                        <a:pt x="483308" y="197243"/>
                        <a:pt x="498016" y="191205"/>
                        <a:pt x="509008" y="173710"/>
                      </a:cubicBezTo>
                      <a:cubicBezTo>
                        <a:pt x="502041" y="165195"/>
                        <a:pt x="494455" y="158073"/>
                        <a:pt x="489655" y="155906"/>
                      </a:cubicBezTo>
                      <a:cubicBezTo>
                        <a:pt x="478663" y="150797"/>
                        <a:pt x="471231" y="131599"/>
                        <a:pt x="471231" y="107137"/>
                      </a:cubicBezTo>
                      <a:cubicBezTo>
                        <a:pt x="471231" y="82675"/>
                        <a:pt x="465194" y="63322"/>
                        <a:pt x="464265" y="55581"/>
                      </a:cubicBezTo>
                      <a:cubicBezTo>
                        <a:pt x="463336" y="47685"/>
                        <a:pt x="451414" y="31119"/>
                        <a:pt x="437171" y="23378"/>
                      </a:cubicBezTo>
                      <a:cubicBezTo>
                        <a:pt x="427108" y="17805"/>
                        <a:pt x="421379" y="9599"/>
                        <a:pt x="419831" y="0"/>
                      </a:cubicBezTo>
                      <a:cubicBezTo>
                        <a:pt x="419521" y="464"/>
                        <a:pt x="419057" y="929"/>
                        <a:pt x="418747" y="1239"/>
                      </a:cubicBezTo>
                      <a:cubicBezTo>
                        <a:pt x="409922" y="13934"/>
                        <a:pt x="411780" y="12076"/>
                        <a:pt x="402490" y="1207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4" name="Freeform: Shape 4423">
                  <a:extLst>
                    <a:ext uri="{FF2B5EF4-FFF2-40B4-BE49-F238E27FC236}">
                      <a16:creationId xmlns:a16="http://schemas.microsoft.com/office/drawing/2014/main" id="{D6A3697A-0A65-2EEA-8A56-56A65A1926E2}"/>
                    </a:ext>
                  </a:extLst>
                </p:cNvPr>
                <p:cNvSpPr/>
                <p:nvPr/>
              </p:nvSpPr>
              <p:spPr>
                <a:xfrm>
                  <a:off x="7028658" y="3836646"/>
                  <a:ext cx="54127" cy="58832"/>
                </a:xfrm>
                <a:custGeom>
                  <a:avLst/>
                  <a:gdLst>
                    <a:gd name="connsiteX0" fmla="*/ 19032 w 54127"/>
                    <a:gd name="connsiteY0" fmla="*/ 6812 h 58832"/>
                    <a:gd name="connsiteX1" fmla="*/ 3860 w 54127"/>
                    <a:gd name="connsiteY1" fmla="*/ 28487 h 58832"/>
                    <a:gd name="connsiteX2" fmla="*/ 2931 w 54127"/>
                    <a:gd name="connsiteY2" fmla="*/ 54652 h 58832"/>
                    <a:gd name="connsiteX3" fmla="*/ 20426 w 54127"/>
                    <a:gd name="connsiteY3" fmla="*/ 53723 h 58832"/>
                    <a:gd name="connsiteX4" fmla="*/ 35134 w 54127"/>
                    <a:gd name="connsiteY4" fmla="*/ 58832 h 58832"/>
                    <a:gd name="connsiteX5" fmla="*/ 47984 w 54127"/>
                    <a:gd name="connsiteY5" fmla="*/ 43505 h 58832"/>
                    <a:gd name="connsiteX6" fmla="*/ 31263 w 54127"/>
                    <a:gd name="connsiteY6" fmla="*/ 36383 h 58832"/>
                    <a:gd name="connsiteX7" fmla="*/ 49223 w 54127"/>
                    <a:gd name="connsiteY7" fmla="*/ 22139 h 58832"/>
                    <a:gd name="connsiteX8" fmla="*/ 46436 w 54127"/>
                    <a:gd name="connsiteY8" fmla="*/ 3716 h 58832"/>
                    <a:gd name="connsiteX9" fmla="*/ 42256 w 54127"/>
                    <a:gd name="connsiteY9" fmla="*/ 0 h 58832"/>
                    <a:gd name="connsiteX10" fmla="*/ 33895 w 54127"/>
                    <a:gd name="connsiteY10" fmla="*/ 5883 h 58832"/>
                    <a:gd name="connsiteX11" fmla="*/ 19032 w 54127"/>
                    <a:gd name="connsiteY11" fmla="*/ 6812 h 5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127" h="58832">
                      <a:moveTo>
                        <a:pt x="19032" y="6812"/>
                      </a:moveTo>
                      <a:cubicBezTo>
                        <a:pt x="17174" y="9754"/>
                        <a:pt x="9898" y="21675"/>
                        <a:pt x="3860" y="28487"/>
                      </a:cubicBezTo>
                      <a:cubicBezTo>
                        <a:pt x="-2953" y="36228"/>
                        <a:pt x="918" y="50782"/>
                        <a:pt x="2931" y="54652"/>
                      </a:cubicBezTo>
                      <a:cubicBezTo>
                        <a:pt x="4943" y="58523"/>
                        <a:pt x="14542" y="57594"/>
                        <a:pt x="20426" y="53723"/>
                      </a:cubicBezTo>
                      <a:cubicBezTo>
                        <a:pt x="24916" y="50782"/>
                        <a:pt x="28322" y="52485"/>
                        <a:pt x="35134" y="58832"/>
                      </a:cubicBezTo>
                      <a:cubicBezTo>
                        <a:pt x="38694" y="53723"/>
                        <a:pt x="43494" y="47995"/>
                        <a:pt x="47984" y="43505"/>
                      </a:cubicBezTo>
                      <a:cubicBezTo>
                        <a:pt x="40243" y="39015"/>
                        <a:pt x="33121" y="38241"/>
                        <a:pt x="31263" y="36383"/>
                      </a:cubicBezTo>
                      <a:cubicBezTo>
                        <a:pt x="28012" y="33132"/>
                        <a:pt x="40398" y="23997"/>
                        <a:pt x="49223" y="22139"/>
                      </a:cubicBezTo>
                      <a:cubicBezTo>
                        <a:pt x="57893" y="20282"/>
                        <a:pt x="53867" y="10218"/>
                        <a:pt x="46436" y="3716"/>
                      </a:cubicBezTo>
                      <a:cubicBezTo>
                        <a:pt x="45197" y="2632"/>
                        <a:pt x="43804" y="1393"/>
                        <a:pt x="42256" y="0"/>
                      </a:cubicBezTo>
                      <a:cubicBezTo>
                        <a:pt x="38076" y="2477"/>
                        <a:pt x="34824" y="4645"/>
                        <a:pt x="33895" y="5883"/>
                      </a:cubicBezTo>
                      <a:cubicBezTo>
                        <a:pt x="31573" y="8825"/>
                        <a:pt x="26464" y="7741"/>
                        <a:pt x="19032" y="681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5" name="Freeform: Shape 4424">
                  <a:extLst>
                    <a:ext uri="{FF2B5EF4-FFF2-40B4-BE49-F238E27FC236}">
                      <a16:creationId xmlns:a16="http://schemas.microsoft.com/office/drawing/2014/main" id="{EA8C7359-B0CA-F93C-D795-E6F96135F234}"/>
                    </a:ext>
                  </a:extLst>
                </p:cNvPr>
                <p:cNvSpPr/>
                <p:nvPr/>
              </p:nvSpPr>
              <p:spPr>
                <a:xfrm>
                  <a:off x="6864238" y="3665258"/>
                  <a:ext cx="206366" cy="179110"/>
                </a:xfrm>
                <a:custGeom>
                  <a:avLst/>
                  <a:gdLst>
                    <a:gd name="connsiteX0" fmla="*/ 34359 w 206366"/>
                    <a:gd name="connsiteY0" fmla="*/ 27713 h 179110"/>
                    <a:gd name="connsiteX1" fmla="*/ 17019 w 206366"/>
                    <a:gd name="connsiteY1" fmla="*/ 45053 h 179110"/>
                    <a:gd name="connsiteX2" fmla="*/ 5407 w 206366"/>
                    <a:gd name="connsiteY2" fmla="*/ 75863 h 179110"/>
                    <a:gd name="connsiteX3" fmla="*/ 3394 w 206366"/>
                    <a:gd name="connsiteY3" fmla="*/ 117974 h 179110"/>
                    <a:gd name="connsiteX4" fmla="*/ 29404 w 206366"/>
                    <a:gd name="connsiteY4" fmla="*/ 119368 h 179110"/>
                    <a:gd name="connsiteX5" fmla="*/ 39158 w 206366"/>
                    <a:gd name="connsiteY5" fmla="*/ 109614 h 179110"/>
                    <a:gd name="connsiteX6" fmla="*/ 53711 w 206366"/>
                    <a:gd name="connsiteY6" fmla="*/ 105743 h 179110"/>
                    <a:gd name="connsiteX7" fmla="*/ 73064 w 206366"/>
                    <a:gd name="connsiteY7" fmla="*/ 113484 h 179110"/>
                    <a:gd name="connsiteX8" fmla="*/ 86689 w 206366"/>
                    <a:gd name="connsiteY8" fmla="*/ 113484 h 179110"/>
                    <a:gd name="connsiteX9" fmla="*/ 117653 w 206366"/>
                    <a:gd name="connsiteY9" fmla="*/ 113484 h 179110"/>
                    <a:gd name="connsiteX10" fmla="*/ 183607 w 206366"/>
                    <a:gd name="connsiteY10" fmla="*/ 177581 h 179110"/>
                    <a:gd name="connsiteX11" fmla="*/ 183143 w 206366"/>
                    <a:gd name="connsiteY11" fmla="*/ 178200 h 179110"/>
                    <a:gd name="connsiteX12" fmla="*/ 198006 w 206366"/>
                    <a:gd name="connsiteY12" fmla="*/ 177116 h 179110"/>
                    <a:gd name="connsiteX13" fmla="*/ 206366 w 206366"/>
                    <a:gd name="connsiteY13" fmla="*/ 171233 h 179110"/>
                    <a:gd name="connsiteX14" fmla="*/ 173234 w 206366"/>
                    <a:gd name="connsiteY14" fmla="*/ 134076 h 179110"/>
                    <a:gd name="connsiteX15" fmla="*/ 124001 w 206366"/>
                    <a:gd name="connsiteY15" fmla="*/ 100015 h 179110"/>
                    <a:gd name="connsiteX16" fmla="*/ 104184 w 206366"/>
                    <a:gd name="connsiteY16" fmla="*/ 80198 h 179110"/>
                    <a:gd name="connsiteX17" fmla="*/ 81115 w 206366"/>
                    <a:gd name="connsiteY17" fmla="*/ 34680 h 179110"/>
                    <a:gd name="connsiteX18" fmla="*/ 63620 w 206366"/>
                    <a:gd name="connsiteY18" fmla="*/ 0 h 179110"/>
                    <a:gd name="connsiteX19" fmla="*/ 34359 w 206366"/>
                    <a:gd name="connsiteY19" fmla="*/ 27713 h 17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6366" h="179110">
                      <a:moveTo>
                        <a:pt x="34359" y="27713"/>
                      </a:moveTo>
                      <a:cubicBezTo>
                        <a:pt x="28630" y="33442"/>
                        <a:pt x="15161" y="35454"/>
                        <a:pt x="17019" y="45053"/>
                      </a:cubicBezTo>
                      <a:cubicBezTo>
                        <a:pt x="18876" y="54652"/>
                        <a:pt x="15006" y="64251"/>
                        <a:pt x="5407" y="75863"/>
                      </a:cubicBezTo>
                      <a:cubicBezTo>
                        <a:pt x="-4192" y="87320"/>
                        <a:pt x="1536" y="104505"/>
                        <a:pt x="3394" y="117974"/>
                      </a:cubicBezTo>
                      <a:cubicBezTo>
                        <a:pt x="15006" y="117200"/>
                        <a:pt x="27082" y="116891"/>
                        <a:pt x="29404" y="119368"/>
                      </a:cubicBezTo>
                      <a:cubicBezTo>
                        <a:pt x="34204" y="124167"/>
                        <a:pt x="36216" y="119368"/>
                        <a:pt x="39158" y="109614"/>
                      </a:cubicBezTo>
                      <a:cubicBezTo>
                        <a:pt x="42100" y="99860"/>
                        <a:pt x="47828" y="100944"/>
                        <a:pt x="53711" y="105743"/>
                      </a:cubicBezTo>
                      <a:cubicBezTo>
                        <a:pt x="59595" y="110543"/>
                        <a:pt x="63465" y="118284"/>
                        <a:pt x="73064" y="113484"/>
                      </a:cubicBezTo>
                      <a:cubicBezTo>
                        <a:pt x="82818" y="108685"/>
                        <a:pt x="81734" y="111472"/>
                        <a:pt x="86689" y="113484"/>
                      </a:cubicBezTo>
                      <a:cubicBezTo>
                        <a:pt x="91488" y="115497"/>
                        <a:pt x="110996" y="112556"/>
                        <a:pt x="117653" y="113484"/>
                      </a:cubicBezTo>
                      <a:cubicBezTo>
                        <a:pt x="124465" y="114413"/>
                        <a:pt x="183607" y="177581"/>
                        <a:pt x="183607" y="177581"/>
                      </a:cubicBezTo>
                      <a:cubicBezTo>
                        <a:pt x="183607" y="177581"/>
                        <a:pt x="183452" y="177736"/>
                        <a:pt x="183143" y="178200"/>
                      </a:cubicBezTo>
                      <a:cubicBezTo>
                        <a:pt x="190574" y="178974"/>
                        <a:pt x="195683" y="180213"/>
                        <a:pt x="198006" y="177116"/>
                      </a:cubicBezTo>
                      <a:cubicBezTo>
                        <a:pt x="198935" y="175878"/>
                        <a:pt x="202341" y="173710"/>
                        <a:pt x="206366" y="171233"/>
                      </a:cubicBezTo>
                      <a:cubicBezTo>
                        <a:pt x="198780" y="164111"/>
                        <a:pt x="187787" y="152500"/>
                        <a:pt x="173234" y="134076"/>
                      </a:cubicBezTo>
                      <a:cubicBezTo>
                        <a:pt x="155739" y="111936"/>
                        <a:pt x="134993" y="100015"/>
                        <a:pt x="124001" y="100015"/>
                      </a:cubicBezTo>
                      <a:cubicBezTo>
                        <a:pt x="113008" y="100015"/>
                        <a:pt x="111150" y="81127"/>
                        <a:pt x="104184" y="80198"/>
                      </a:cubicBezTo>
                      <a:cubicBezTo>
                        <a:pt x="97216" y="79269"/>
                        <a:pt x="81580" y="52175"/>
                        <a:pt x="81115" y="34680"/>
                      </a:cubicBezTo>
                      <a:cubicBezTo>
                        <a:pt x="80805" y="24772"/>
                        <a:pt x="72755" y="11147"/>
                        <a:pt x="63620" y="0"/>
                      </a:cubicBezTo>
                      <a:cubicBezTo>
                        <a:pt x="53092" y="17650"/>
                        <a:pt x="38384" y="23688"/>
                        <a:pt x="34359" y="2771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6" name="Freeform: Shape 4425">
                  <a:extLst>
                    <a:ext uri="{FF2B5EF4-FFF2-40B4-BE49-F238E27FC236}">
                      <a16:creationId xmlns:a16="http://schemas.microsoft.com/office/drawing/2014/main" id="{265665D0-B1BF-E631-929B-DBAB92293ECD}"/>
                    </a:ext>
                  </a:extLst>
                </p:cNvPr>
                <p:cNvSpPr/>
                <p:nvPr/>
              </p:nvSpPr>
              <p:spPr>
                <a:xfrm>
                  <a:off x="6755396" y="3767583"/>
                  <a:ext cx="462328" cy="360200"/>
                </a:xfrm>
                <a:custGeom>
                  <a:avLst/>
                  <a:gdLst>
                    <a:gd name="connsiteX0" fmla="*/ 29717 w 462328"/>
                    <a:gd name="connsiteY0" fmla="*/ 237199 h 360200"/>
                    <a:gd name="connsiteX1" fmla="*/ 56656 w 462328"/>
                    <a:gd name="connsiteY1" fmla="*/ 271879 h 360200"/>
                    <a:gd name="connsiteX2" fmla="*/ 85452 w 462328"/>
                    <a:gd name="connsiteY2" fmla="*/ 294948 h 360200"/>
                    <a:gd name="connsiteX3" fmla="*/ 84988 w 462328"/>
                    <a:gd name="connsiteY3" fmla="*/ 322351 h 360200"/>
                    <a:gd name="connsiteX4" fmla="*/ 95206 w 462328"/>
                    <a:gd name="connsiteY4" fmla="*/ 326686 h 360200"/>
                    <a:gd name="connsiteX5" fmla="*/ 126945 w 462328"/>
                    <a:gd name="connsiteY5" fmla="*/ 332879 h 360200"/>
                    <a:gd name="connsiteX6" fmla="*/ 162863 w 462328"/>
                    <a:gd name="connsiteY6" fmla="*/ 353625 h 360200"/>
                    <a:gd name="connsiteX7" fmla="*/ 198782 w 462328"/>
                    <a:gd name="connsiteY7" fmla="*/ 359818 h 360200"/>
                    <a:gd name="connsiteX8" fmla="*/ 219528 w 462328"/>
                    <a:gd name="connsiteY8" fmla="*/ 343252 h 360200"/>
                    <a:gd name="connsiteX9" fmla="*/ 246468 w 462328"/>
                    <a:gd name="connsiteY9" fmla="*/ 337679 h 360200"/>
                    <a:gd name="connsiteX10" fmla="*/ 261640 w 462328"/>
                    <a:gd name="connsiteY10" fmla="*/ 343872 h 360200"/>
                    <a:gd name="connsiteX11" fmla="*/ 277122 w 462328"/>
                    <a:gd name="connsiteY11" fmla="*/ 339537 h 360200"/>
                    <a:gd name="connsiteX12" fmla="*/ 302358 w 462328"/>
                    <a:gd name="connsiteY12" fmla="*/ 335666 h 360200"/>
                    <a:gd name="connsiteX13" fmla="*/ 343076 w 462328"/>
                    <a:gd name="connsiteY13" fmla="*/ 314301 h 360200"/>
                    <a:gd name="connsiteX14" fmla="*/ 377602 w 462328"/>
                    <a:gd name="connsiteY14" fmla="*/ 308108 h 360200"/>
                    <a:gd name="connsiteX15" fmla="*/ 460431 w 462328"/>
                    <a:gd name="connsiteY15" fmla="*/ 225278 h 360200"/>
                    <a:gd name="connsiteX16" fmla="*/ 449439 w 462328"/>
                    <a:gd name="connsiteY16" fmla="*/ 218311 h 360200"/>
                    <a:gd name="connsiteX17" fmla="*/ 406708 w 462328"/>
                    <a:gd name="connsiteY17" fmla="*/ 208712 h 360200"/>
                    <a:gd name="connsiteX18" fmla="*/ 343850 w 462328"/>
                    <a:gd name="connsiteY18" fmla="*/ 186573 h 360200"/>
                    <a:gd name="connsiteX19" fmla="*/ 323104 w 462328"/>
                    <a:gd name="connsiteY19" fmla="*/ 167994 h 360200"/>
                    <a:gd name="connsiteX20" fmla="*/ 303751 w 462328"/>
                    <a:gd name="connsiteY20" fmla="*/ 139662 h 360200"/>
                    <a:gd name="connsiteX21" fmla="*/ 308551 w 462328"/>
                    <a:gd name="connsiteY21" fmla="*/ 128050 h 360200"/>
                    <a:gd name="connsiteX22" fmla="*/ 293843 w 462328"/>
                    <a:gd name="connsiteY22" fmla="*/ 122941 h 360200"/>
                    <a:gd name="connsiteX23" fmla="*/ 276348 w 462328"/>
                    <a:gd name="connsiteY23" fmla="*/ 123870 h 360200"/>
                    <a:gd name="connsiteX24" fmla="*/ 277277 w 462328"/>
                    <a:gd name="connsiteY24" fmla="*/ 97705 h 360200"/>
                    <a:gd name="connsiteX25" fmla="*/ 292759 w 462328"/>
                    <a:gd name="connsiteY25" fmla="*/ 75411 h 360200"/>
                    <a:gd name="connsiteX26" fmla="*/ 226805 w 462328"/>
                    <a:gd name="connsiteY26" fmla="*/ 11314 h 360200"/>
                    <a:gd name="connsiteX27" fmla="*/ 195840 w 462328"/>
                    <a:gd name="connsiteY27" fmla="*/ 11314 h 360200"/>
                    <a:gd name="connsiteX28" fmla="*/ 182216 w 462328"/>
                    <a:gd name="connsiteY28" fmla="*/ 11314 h 360200"/>
                    <a:gd name="connsiteX29" fmla="*/ 162863 w 462328"/>
                    <a:gd name="connsiteY29" fmla="*/ 3573 h 360200"/>
                    <a:gd name="connsiteX30" fmla="*/ 148310 w 462328"/>
                    <a:gd name="connsiteY30" fmla="*/ 7444 h 360200"/>
                    <a:gd name="connsiteX31" fmla="*/ 138557 w 462328"/>
                    <a:gd name="connsiteY31" fmla="*/ 17197 h 360200"/>
                    <a:gd name="connsiteX32" fmla="*/ 112546 w 462328"/>
                    <a:gd name="connsiteY32" fmla="*/ 15804 h 360200"/>
                    <a:gd name="connsiteX33" fmla="*/ 112546 w 462328"/>
                    <a:gd name="connsiteY33" fmla="*/ 16114 h 360200"/>
                    <a:gd name="connsiteX34" fmla="*/ 100935 w 462328"/>
                    <a:gd name="connsiteY34" fmla="*/ 52652 h 360200"/>
                    <a:gd name="connsiteX35" fmla="*/ 87465 w 462328"/>
                    <a:gd name="connsiteY35" fmla="*/ 68134 h 360200"/>
                    <a:gd name="connsiteX36" fmla="*/ 68267 w 462328"/>
                    <a:gd name="connsiteY36" fmla="*/ 91202 h 360200"/>
                    <a:gd name="connsiteX37" fmla="*/ 58668 w 462328"/>
                    <a:gd name="connsiteY37" fmla="*/ 122012 h 360200"/>
                    <a:gd name="connsiteX38" fmla="*/ 45199 w 462328"/>
                    <a:gd name="connsiteY38" fmla="*/ 135481 h 360200"/>
                    <a:gd name="connsiteX39" fmla="*/ 35600 w 462328"/>
                    <a:gd name="connsiteY39" fmla="*/ 164278 h 360200"/>
                    <a:gd name="connsiteX40" fmla="*/ 31730 w 462328"/>
                    <a:gd name="connsiteY40" fmla="*/ 198958 h 360200"/>
                    <a:gd name="connsiteX41" fmla="*/ 6648 w 462328"/>
                    <a:gd name="connsiteY41" fmla="*/ 204687 h 360200"/>
                    <a:gd name="connsiteX42" fmla="*/ 920 w 462328"/>
                    <a:gd name="connsiteY42" fmla="*/ 222027 h 360200"/>
                    <a:gd name="connsiteX43" fmla="*/ 29717 w 462328"/>
                    <a:gd name="connsiteY43" fmla="*/ 237199 h 3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2328" h="360200">
                      <a:moveTo>
                        <a:pt x="29717" y="237199"/>
                      </a:moveTo>
                      <a:cubicBezTo>
                        <a:pt x="33587" y="246798"/>
                        <a:pt x="50927" y="256397"/>
                        <a:pt x="56656" y="271879"/>
                      </a:cubicBezTo>
                      <a:cubicBezTo>
                        <a:pt x="62384" y="287362"/>
                        <a:pt x="77866" y="294948"/>
                        <a:pt x="85452" y="294948"/>
                      </a:cubicBezTo>
                      <a:cubicBezTo>
                        <a:pt x="91181" y="294948"/>
                        <a:pt x="87311" y="304547"/>
                        <a:pt x="84988" y="322351"/>
                      </a:cubicBezTo>
                      <a:cubicBezTo>
                        <a:pt x="88704" y="323899"/>
                        <a:pt x="92574" y="325138"/>
                        <a:pt x="95206" y="326686"/>
                      </a:cubicBezTo>
                      <a:cubicBezTo>
                        <a:pt x="100006" y="329473"/>
                        <a:pt x="120133" y="326686"/>
                        <a:pt x="126945" y="332879"/>
                      </a:cubicBezTo>
                      <a:cubicBezTo>
                        <a:pt x="133912" y="339072"/>
                        <a:pt x="155897" y="353625"/>
                        <a:pt x="162863" y="353625"/>
                      </a:cubicBezTo>
                      <a:cubicBezTo>
                        <a:pt x="169831" y="353625"/>
                        <a:pt x="194602" y="357031"/>
                        <a:pt x="198782" y="359818"/>
                      </a:cubicBezTo>
                      <a:cubicBezTo>
                        <a:pt x="202963" y="362605"/>
                        <a:pt x="208381" y="349445"/>
                        <a:pt x="219528" y="343252"/>
                      </a:cubicBezTo>
                      <a:cubicBezTo>
                        <a:pt x="230521" y="337059"/>
                        <a:pt x="244455" y="332879"/>
                        <a:pt x="246468" y="337679"/>
                      </a:cubicBezTo>
                      <a:cubicBezTo>
                        <a:pt x="248480" y="342478"/>
                        <a:pt x="256066" y="346658"/>
                        <a:pt x="261640" y="343872"/>
                      </a:cubicBezTo>
                      <a:cubicBezTo>
                        <a:pt x="263963" y="342788"/>
                        <a:pt x="270155" y="341085"/>
                        <a:pt x="277122" y="339537"/>
                      </a:cubicBezTo>
                      <a:cubicBezTo>
                        <a:pt x="287340" y="337214"/>
                        <a:pt x="299107" y="335202"/>
                        <a:pt x="302358" y="335666"/>
                      </a:cubicBezTo>
                      <a:cubicBezTo>
                        <a:pt x="307932" y="336285"/>
                        <a:pt x="323104" y="314301"/>
                        <a:pt x="343076" y="314301"/>
                      </a:cubicBezTo>
                      <a:cubicBezTo>
                        <a:pt x="363049" y="314301"/>
                        <a:pt x="368622" y="317707"/>
                        <a:pt x="377602" y="308108"/>
                      </a:cubicBezTo>
                      <a:cubicBezTo>
                        <a:pt x="386581" y="298509"/>
                        <a:pt x="454238" y="230077"/>
                        <a:pt x="460431" y="225278"/>
                      </a:cubicBezTo>
                      <a:cubicBezTo>
                        <a:pt x="466624" y="220479"/>
                        <a:pt x="456251" y="218311"/>
                        <a:pt x="449439" y="218311"/>
                      </a:cubicBezTo>
                      <a:cubicBezTo>
                        <a:pt x="442472" y="218311"/>
                        <a:pt x="428693" y="217692"/>
                        <a:pt x="406708" y="208712"/>
                      </a:cubicBezTo>
                      <a:cubicBezTo>
                        <a:pt x="384569" y="199732"/>
                        <a:pt x="350044" y="187966"/>
                        <a:pt x="343850" y="186573"/>
                      </a:cubicBezTo>
                      <a:cubicBezTo>
                        <a:pt x="337657" y="185179"/>
                        <a:pt x="328678" y="170626"/>
                        <a:pt x="323104" y="167994"/>
                      </a:cubicBezTo>
                      <a:cubicBezTo>
                        <a:pt x="317531" y="165207"/>
                        <a:pt x="306539" y="145854"/>
                        <a:pt x="303751" y="139662"/>
                      </a:cubicBezTo>
                      <a:cubicBezTo>
                        <a:pt x="302823" y="137494"/>
                        <a:pt x="304990" y="133159"/>
                        <a:pt x="308551" y="128050"/>
                      </a:cubicBezTo>
                      <a:cubicBezTo>
                        <a:pt x="301739" y="121702"/>
                        <a:pt x="298333" y="119999"/>
                        <a:pt x="293843" y="122941"/>
                      </a:cubicBezTo>
                      <a:cubicBezTo>
                        <a:pt x="287960" y="126811"/>
                        <a:pt x="278361" y="127740"/>
                        <a:pt x="276348" y="123870"/>
                      </a:cubicBezTo>
                      <a:cubicBezTo>
                        <a:pt x="274335" y="119999"/>
                        <a:pt x="270465" y="105446"/>
                        <a:pt x="277277" y="97705"/>
                      </a:cubicBezTo>
                      <a:cubicBezTo>
                        <a:pt x="284089" y="89964"/>
                        <a:pt x="292759" y="75411"/>
                        <a:pt x="292759" y="75411"/>
                      </a:cubicBezTo>
                      <a:cubicBezTo>
                        <a:pt x="292759" y="75411"/>
                        <a:pt x="233617" y="12398"/>
                        <a:pt x="226805" y="11314"/>
                      </a:cubicBezTo>
                      <a:cubicBezTo>
                        <a:pt x="219993" y="10385"/>
                        <a:pt x="200640" y="13327"/>
                        <a:pt x="195840" y="11314"/>
                      </a:cubicBezTo>
                      <a:cubicBezTo>
                        <a:pt x="191041" y="9301"/>
                        <a:pt x="191970" y="6515"/>
                        <a:pt x="182216" y="11314"/>
                      </a:cubicBezTo>
                      <a:cubicBezTo>
                        <a:pt x="172463" y="16114"/>
                        <a:pt x="168592" y="8373"/>
                        <a:pt x="162863" y="3573"/>
                      </a:cubicBezTo>
                      <a:cubicBezTo>
                        <a:pt x="156980" y="-1227"/>
                        <a:pt x="151252" y="-2310"/>
                        <a:pt x="148310" y="7444"/>
                      </a:cubicBezTo>
                      <a:cubicBezTo>
                        <a:pt x="145369" y="17197"/>
                        <a:pt x="143511" y="21997"/>
                        <a:pt x="138557" y="17197"/>
                      </a:cubicBezTo>
                      <a:cubicBezTo>
                        <a:pt x="136079" y="14875"/>
                        <a:pt x="124158" y="15030"/>
                        <a:pt x="112546" y="15804"/>
                      </a:cubicBezTo>
                      <a:cubicBezTo>
                        <a:pt x="112546" y="15804"/>
                        <a:pt x="112546" y="15959"/>
                        <a:pt x="112546" y="16114"/>
                      </a:cubicBezTo>
                      <a:cubicBezTo>
                        <a:pt x="114404" y="29583"/>
                        <a:pt x="100935" y="45065"/>
                        <a:pt x="100935" y="52652"/>
                      </a:cubicBezTo>
                      <a:cubicBezTo>
                        <a:pt x="100935" y="60393"/>
                        <a:pt x="93193" y="68134"/>
                        <a:pt x="87465" y="68134"/>
                      </a:cubicBezTo>
                      <a:cubicBezTo>
                        <a:pt x="81737" y="68134"/>
                        <a:pt x="75853" y="83461"/>
                        <a:pt x="68267" y="91202"/>
                      </a:cubicBezTo>
                      <a:cubicBezTo>
                        <a:pt x="60526" y="98943"/>
                        <a:pt x="66410" y="116283"/>
                        <a:pt x="58668" y="122012"/>
                      </a:cubicBezTo>
                      <a:cubicBezTo>
                        <a:pt x="50927" y="127740"/>
                        <a:pt x="39471" y="129753"/>
                        <a:pt x="45199" y="135481"/>
                      </a:cubicBezTo>
                      <a:cubicBezTo>
                        <a:pt x="50927" y="141210"/>
                        <a:pt x="35600" y="152821"/>
                        <a:pt x="35600" y="164278"/>
                      </a:cubicBezTo>
                      <a:cubicBezTo>
                        <a:pt x="35600" y="175890"/>
                        <a:pt x="33587" y="196946"/>
                        <a:pt x="31730" y="198958"/>
                      </a:cubicBezTo>
                      <a:cubicBezTo>
                        <a:pt x="29871" y="200971"/>
                        <a:pt x="6648" y="195088"/>
                        <a:pt x="6648" y="204687"/>
                      </a:cubicBezTo>
                      <a:cubicBezTo>
                        <a:pt x="6648" y="214286"/>
                        <a:pt x="-2951" y="214286"/>
                        <a:pt x="920" y="222027"/>
                      </a:cubicBezTo>
                      <a:cubicBezTo>
                        <a:pt x="4636" y="229458"/>
                        <a:pt x="25846" y="227600"/>
                        <a:pt x="29717" y="23719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7" name="Freeform: Shape 4426">
                  <a:extLst>
                    <a:ext uri="{FF2B5EF4-FFF2-40B4-BE49-F238E27FC236}">
                      <a16:creationId xmlns:a16="http://schemas.microsoft.com/office/drawing/2014/main" id="{3618A918-235F-FA03-64F0-5D369892E940}"/>
                    </a:ext>
                  </a:extLst>
                </p:cNvPr>
                <p:cNvSpPr/>
                <p:nvPr/>
              </p:nvSpPr>
              <p:spPr>
                <a:xfrm>
                  <a:off x="6826140" y="3099496"/>
                  <a:ext cx="42652" cy="56861"/>
                </a:xfrm>
                <a:custGeom>
                  <a:avLst/>
                  <a:gdLst>
                    <a:gd name="connsiteX0" fmla="*/ 38396 w 42652"/>
                    <a:gd name="connsiteY0" fmla="*/ 24194 h 56861"/>
                    <a:gd name="connsiteX1" fmla="*/ 23378 w 42652"/>
                    <a:gd name="connsiteY1" fmla="*/ 42 h 56861"/>
                    <a:gd name="connsiteX2" fmla="*/ 23068 w 42652"/>
                    <a:gd name="connsiteY2" fmla="*/ 4067 h 56861"/>
                    <a:gd name="connsiteX3" fmla="*/ 0 w 42652"/>
                    <a:gd name="connsiteY3" fmla="*/ 50669 h 56861"/>
                    <a:gd name="connsiteX4" fmla="*/ 14708 w 42652"/>
                    <a:gd name="connsiteY4" fmla="*/ 56862 h 56861"/>
                    <a:gd name="connsiteX5" fmla="*/ 38396 w 42652"/>
                    <a:gd name="connsiteY5" fmla="*/ 24194 h 5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2" h="56861">
                      <a:moveTo>
                        <a:pt x="38396" y="24194"/>
                      </a:moveTo>
                      <a:cubicBezTo>
                        <a:pt x="44279" y="19085"/>
                        <a:pt x="47685" y="-1042"/>
                        <a:pt x="23378" y="42"/>
                      </a:cubicBezTo>
                      <a:cubicBezTo>
                        <a:pt x="23223" y="1281"/>
                        <a:pt x="23068" y="2674"/>
                        <a:pt x="23068" y="4067"/>
                      </a:cubicBezTo>
                      <a:cubicBezTo>
                        <a:pt x="23068" y="13357"/>
                        <a:pt x="8206" y="33019"/>
                        <a:pt x="0" y="50669"/>
                      </a:cubicBezTo>
                      <a:lnTo>
                        <a:pt x="14708" y="56862"/>
                      </a:lnTo>
                      <a:cubicBezTo>
                        <a:pt x="22139" y="43237"/>
                        <a:pt x="33751" y="28220"/>
                        <a:pt x="38396" y="2419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8" name="Freeform: Shape 4427">
                  <a:extLst>
                    <a:ext uri="{FF2B5EF4-FFF2-40B4-BE49-F238E27FC236}">
                      <a16:creationId xmlns:a16="http://schemas.microsoft.com/office/drawing/2014/main" id="{7BAF3C5D-E119-170D-C4E8-2D61644EE8AA}"/>
                    </a:ext>
                  </a:extLst>
                </p:cNvPr>
                <p:cNvSpPr/>
                <p:nvPr/>
              </p:nvSpPr>
              <p:spPr>
                <a:xfrm>
                  <a:off x="6840693" y="3012064"/>
                  <a:ext cx="214273" cy="170768"/>
                </a:xfrm>
                <a:custGeom>
                  <a:avLst/>
                  <a:gdLst>
                    <a:gd name="connsiteX0" fmla="*/ 23843 w 214273"/>
                    <a:gd name="connsiteY0" fmla="*/ 111626 h 170768"/>
                    <a:gd name="connsiteX1" fmla="*/ 0 w 214273"/>
                    <a:gd name="connsiteY1" fmla="*/ 144449 h 170768"/>
                    <a:gd name="connsiteX2" fmla="*/ 1548 w 214273"/>
                    <a:gd name="connsiteY2" fmla="*/ 145068 h 170768"/>
                    <a:gd name="connsiteX3" fmla="*/ 4025 w 214273"/>
                    <a:gd name="connsiteY3" fmla="*/ 156060 h 170768"/>
                    <a:gd name="connsiteX4" fmla="*/ 32358 w 214273"/>
                    <a:gd name="connsiteY4" fmla="*/ 170769 h 170768"/>
                    <a:gd name="connsiteX5" fmla="*/ 61929 w 214273"/>
                    <a:gd name="connsiteY5" fmla="*/ 154822 h 170768"/>
                    <a:gd name="connsiteX6" fmla="*/ 168756 w 214273"/>
                    <a:gd name="connsiteY6" fmla="*/ 100789 h 170768"/>
                    <a:gd name="connsiteX7" fmla="*/ 176188 w 214273"/>
                    <a:gd name="connsiteY7" fmla="*/ 82365 h 170768"/>
                    <a:gd name="connsiteX8" fmla="*/ 178665 w 214273"/>
                    <a:gd name="connsiteY8" fmla="*/ 57749 h 170768"/>
                    <a:gd name="connsiteX9" fmla="*/ 176188 w 214273"/>
                    <a:gd name="connsiteY9" fmla="*/ 31893 h 170768"/>
                    <a:gd name="connsiteX10" fmla="*/ 195850 w 214273"/>
                    <a:gd name="connsiteY10" fmla="*/ 17185 h 170768"/>
                    <a:gd name="connsiteX11" fmla="*/ 214274 w 214273"/>
                    <a:gd name="connsiteY11" fmla="*/ 3716 h 170768"/>
                    <a:gd name="connsiteX12" fmla="*/ 202043 w 214273"/>
                    <a:gd name="connsiteY12" fmla="*/ 0 h 170768"/>
                    <a:gd name="connsiteX13" fmla="*/ 167672 w 214273"/>
                    <a:gd name="connsiteY13" fmla="*/ 4954 h 170768"/>
                    <a:gd name="connsiteX14" fmla="*/ 125870 w 214273"/>
                    <a:gd name="connsiteY14" fmla="*/ 17185 h 170768"/>
                    <a:gd name="connsiteX15" fmla="*/ 90261 w 214273"/>
                    <a:gd name="connsiteY15" fmla="*/ 15947 h 170768"/>
                    <a:gd name="connsiteX16" fmla="*/ 70599 w 214273"/>
                    <a:gd name="connsiteY16" fmla="*/ 19662 h 170768"/>
                    <a:gd name="connsiteX17" fmla="*/ 42266 w 214273"/>
                    <a:gd name="connsiteY17" fmla="*/ 19662 h 170768"/>
                    <a:gd name="connsiteX18" fmla="*/ 30036 w 214273"/>
                    <a:gd name="connsiteY18" fmla="*/ 27094 h 170768"/>
                    <a:gd name="connsiteX19" fmla="*/ 11612 w 214273"/>
                    <a:gd name="connsiteY19" fmla="*/ 48769 h 170768"/>
                    <a:gd name="connsiteX20" fmla="*/ 11302 w 214273"/>
                    <a:gd name="connsiteY20" fmla="*/ 64406 h 170768"/>
                    <a:gd name="connsiteX21" fmla="*/ 8825 w 214273"/>
                    <a:gd name="connsiteY21" fmla="*/ 87474 h 170768"/>
                    <a:gd name="connsiteX22" fmla="*/ 23843 w 214273"/>
                    <a:gd name="connsiteY22" fmla="*/ 111626 h 17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273" h="170768">
                      <a:moveTo>
                        <a:pt x="23843" y="111626"/>
                      </a:moveTo>
                      <a:cubicBezTo>
                        <a:pt x="19198" y="115652"/>
                        <a:pt x="7586" y="130824"/>
                        <a:pt x="0" y="144449"/>
                      </a:cubicBezTo>
                      <a:lnTo>
                        <a:pt x="1548" y="145068"/>
                      </a:lnTo>
                      <a:lnTo>
                        <a:pt x="4025" y="156060"/>
                      </a:lnTo>
                      <a:lnTo>
                        <a:pt x="32358" y="170769"/>
                      </a:lnTo>
                      <a:cubicBezTo>
                        <a:pt x="32358" y="170769"/>
                        <a:pt x="53259" y="156060"/>
                        <a:pt x="61929" y="154822"/>
                      </a:cubicBezTo>
                      <a:cubicBezTo>
                        <a:pt x="70444" y="153583"/>
                        <a:pt x="168756" y="100789"/>
                        <a:pt x="168756" y="100789"/>
                      </a:cubicBezTo>
                      <a:cubicBezTo>
                        <a:pt x="168756" y="100789"/>
                        <a:pt x="177426" y="87320"/>
                        <a:pt x="176188" y="82365"/>
                      </a:cubicBezTo>
                      <a:cubicBezTo>
                        <a:pt x="174949" y="77411"/>
                        <a:pt x="173710" y="63941"/>
                        <a:pt x="178665" y="57749"/>
                      </a:cubicBezTo>
                      <a:cubicBezTo>
                        <a:pt x="183619" y="51555"/>
                        <a:pt x="172471" y="41802"/>
                        <a:pt x="176188" y="31893"/>
                      </a:cubicBezTo>
                      <a:cubicBezTo>
                        <a:pt x="179903" y="21985"/>
                        <a:pt x="195850" y="17185"/>
                        <a:pt x="195850" y="17185"/>
                      </a:cubicBezTo>
                      <a:lnTo>
                        <a:pt x="214274" y="3716"/>
                      </a:lnTo>
                      <a:lnTo>
                        <a:pt x="202043" y="0"/>
                      </a:lnTo>
                      <a:cubicBezTo>
                        <a:pt x="202043" y="0"/>
                        <a:pt x="186096" y="6193"/>
                        <a:pt x="167672" y="4954"/>
                      </a:cubicBezTo>
                      <a:cubicBezTo>
                        <a:pt x="149248" y="3716"/>
                        <a:pt x="145533" y="17185"/>
                        <a:pt x="125870" y="17185"/>
                      </a:cubicBezTo>
                      <a:cubicBezTo>
                        <a:pt x="106208" y="17185"/>
                        <a:pt x="95215" y="22139"/>
                        <a:pt x="90261" y="15947"/>
                      </a:cubicBezTo>
                      <a:cubicBezTo>
                        <a:pt x="85307" y="9754"/>
                        <a:pt x="84068" y="13469"/>
                        <a:pt x="70599" y="19662"/>
                      </a:cubicBezTo>
                      <a:cubicBezTo>
                        <a:pt x="57129" y="25855"/>
                        <a:pt x="48459" y="24617"/>
                        <a:pt x="42266" y="19662"/>
                      </a:cubicBezTo>
                      <a:cubicBezTo>
                        <a:pt x="36073" y="14708"/>
                        <a:pt x="31274" y="20901"/>
                        <a:pt x="30036" y="27094"/>
                      </a:cubicBezTo>
                      <a:cubicBezTo>
                        <a:pt x="28952" y="32822"/>
                        <a:pt x="30654" y="46137"/>
                        <a:pt x="11612" y="48769"/>
                      </a:cubicBezTo>
                      <a:cubicBezTo>
                        <a:pt x="10373" y="54497"/>
                        <a:pt x="8051" y="60380"/>
                        <a:pt x="11302" y="64406"/>
                      </a:cubicBezTo>
                      <a:cubicBezTo>
                        <a:pt x="16102" y="70444"/>
                        <a:pt x="10373" y="77720"/>
                        <a:pt x="8825" y="87474"/>
                      </a:cubicBezTo>
                      <a:cubicBezTo>
                        <a:pt x="33132" y="86236"/>
                        <a:pt x="29726" y="106363"/>
                        <a:pt x="23843" y="11162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29" name="Freeform: Shape 4428">
                  <a:extLst>
                    <a:ext uri="{FF2B5EF4-FFF2-40B4-BE49-F238E27FC236}">
                      <a16:creationId xmlns:a16="http://schemas.microsoft.com/office/drawing/2014/main" id="{47B13D51-7DF0-8C21-B902-5761008F115F}"/>
                    </a:ext>
                  </a:extLst>
                </p:cNvPr>
                <p:cNvSpPr/>
                <p:nvPr/>
              </p:nvSpPr>
              <p:spPr>
                <a:xfrm>
                  <a:off x="9648309" y="2973823"/>
                  <a:ext cx="109907" cy="144353"/>
                </a:xfrm>
                <a:custGeom>
                  <a:avLst/>
                  <a:gdLst>
                    <a:gd name="connsiteX0" fmla="*/ 23150 w 109907"/>
                    <a:gd name="connsiteY0" fmla="*/ 12386 h 144353"/>
                    <a:gd name="connsiteX1" fmla="*/ 4881 w 109907"/>
                    <a:gd name="connsiteY1" fmla="*/ 26165 h 144353"/>
                    <a:gd name="connsiteX2" fmla="*/ 14635 w 109907"/>
                    <a:gd name="connsiteY2" fmla="*/ 42576 h 144353"/>
                    <a:gd name="connsiteX3" fmla="*/ 12777 w 109907"/>
                    <a:gd name="connsiteY3" fmla="*/ 55891 h 144353"/>
                    <a:gd name="connsiteX4" fmla="*/ 11383 w 109907"/>
                    <a:gd name="connsiteY4" fmla="*/ 84378 h 144353"/>
                    <a:gd name="connsiteX5" fmla="*/ 1320 w 109907"/>
                    <a:gd name="connsiteY5" fmla="*/ 122154 h 144353"/>
                    <a:gd name="connsiteX6" fmla="*/ 5965 w 109907"/>
                    <a:gd name="connsiteY6" fmla="*/ 142901 h 144353"/>
                    <a:gd name="connsiteX7" fmla="*/ 65416 w 109907"/>
                    <a:gd name="connsiteY7" fmla="*/ 123548 h 144353"/>
                    <a:gd name="connsiteX8" fmla="*/ 95761 w 109907"/>
                    <a:gd name="connsiteY8" fmla="*/ 110698 h 144353"/>
                    <a:gd name="connsiteX9" fmla="*/ 108612 w 109907"/>
                    <a:gd name="connsiteY9" fmla="*/ 97383 h 144353"/>
                    <a:gd name="connsiteX10" fmla="*/ 100251 w 109907"/>
                    <a:gd name="connsiteY10" fmla="*/ 52330 h 144353"/>
                    <a:gd name="connsiteX11" fmla="*/ 68049 w 109907"/>
                    <a:gd name="connsiteY11" fmla="*/ 0 h 144353"/>
                    <a:gd name="connsiteX12" fmla="*/ 51638 w 109907"/>
                    <a:gd name="connsiteY12" fmla="*/ 6193 h 144353"/>
                    <a:gd name="connsiteX13" fmla="*/ 23150 w 109907"/>
                    <a:gd name="connsiteY13" fmla="*/ 12386 h 1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907" h="144353">
                      <a:moveTo>
                        <a:pt x="23150" y="12386"/>
                      </a:moveTo>
                      <a:cubicBezTo>
                        <a:pt x="20363" y="15172"/>
                        <a:pt x="12002" y="20436"/>
                        <a:pt x="4881" y="26165"/>
                      </a:cubicBezTo>
                      <a:cubicBezTo>
                        <a:pt x="8442" y="32048"/>
                        <a:pt x="7668" y="41957"/>
                        <a:pt x="14635" y="42576"/>
                      </a:cubicBezTo>
                      <a:cubicBezTo>
                        <a:pt x="24234" y="43505"/>
                        <a:pt x="23460" y="58213"/>
                        <a:pt x="12777" y="55891"/>
                      </a:cubicBezTo>
                      <a:cubicBezTo>
                        <a:pt x="2249" y="53568"/>
                        <a:pt x="2249" y="70134"/>
                        <a:pt x="11383" y="84378"/>
                      </a:cubicBezTo>
                      <a:cubicBezTo>
                        <a:pt x="20673" y="98621"/>
                        <a:pt x="-6112" y="114723"/>
                        <a:pt x="1320" y="122154"/>
                      </a:cubicBezTo>
                      <a:cubicBezTo>
                        <a:pt x="8597" y="129431"/>
                        <a:pt x="2713" y="138256"/>
                        <a:pt x="5965" y="142901"/>
                      </a:cubicBezTo>
                      <a:cubicBezTo>
                        <a:pt x="9216" y="147545"/>
                        <a:pt x="48386" y="141043"/>
                        <a:pt x="65416" y="123548"/>
                      </a:cubicBezTo>
                      <a:cubicBezTo>
                        <a:pt x="82447" y="106053"/>
                        <a:pt x="87091" y="108375"/>
                        <a:pt x="95761" y="110698"/>
                      </a:cubicBezTo>
                      <a:cubicBezTo>
                        <a:pt x="104586" y="113020"/>
                        <a:pt x="113256" y="104195"/>
                        <a:pt x="108612" y="97383"/>
                      </a:cubicBezTo>
                      <a:cubicBezTo>
                        <a:pt x="103967" y="90416"/>
                        <a:pt x="99013" y="73540"/>
                        <a:pt x="100251" y="52330"/>
                      </a:cubicBezTo>
                      <a:cubicBezTo>
                        <a:pt x="101025" y="40099"/>
                        <a:pt x="84305" y="17804"/>
                        <a:pt x="68049" y="0"/>
                      </a:cubicBezTo>
                      <a:cubicBezTo>
                        <a:pt x="62939" y="4025"/>
                        <a:pt x="58449" y="6193"/>
                        <a:pt x="51638" y="6193"/>
                      </a:cubicBezTo>
                      <a:cubicBezTo>
                        <a:pt x="40335" y="6348"/>
                        <a:pt x="28104" y="7586"/>
                        <a:pt x="23150" y="1238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0" name="Freeform: Shape 4429">
                  <a:extLst>
                    <a:ext uri="{FF2B5EF4-FFF2-40B4-BE49-F238E27FC236}">
                      <a16:creationId xmlns:a16="http://schemas.microsoft.com/office/drawing/2014/main" id="{C364A4F5-329F-8A40-6744-4E0AEBFB03CA}"/>
                    </a:ext>
                  </a:extLst>
                </p:cNvPr>
                <p:cNvSpPr/>
                <p:nvPr/>
              </p:nvSpPr>
              <p:spPr>
                <a:xfrm>
                  <a:off x="8479783" y="3398551"/>
                  <a:ext cx="130215" cy="174587"/>
                </a:xfrm>
                <a:custGeom>
                  <a:avLst/>
                  <a:gdLst>
                    <a:gd name="connsiteX0" fmla="*/ 130216 w 130215"/>
                    <a:gd name="connsiteY0" fmla="*/ 144862 h 174587"/>
                    <a:gd name="connsiteX1" fmla="*/ 117675 w 130215"/>
                    <a:gd name="connsiteY1" fmla="*/ 84791 h 174587"/>
                    <a:gd name="connsiteX2" fmla="*/ 95381 w 130215"/>
                    <a:gd name="connsiteY2" fmla="*/ 109098 h 174587"/>
                    <a:gd name="connsiteX3" fmla="*/ 97239 w 130215"/>
                    <a:gd name="connsiteY3" fmla="*/ 75501 h 174587"/>
                    <a:gd name="connsiteX4" fmla="*/ 121546 w 130215"/>
                    <a:gd name="connsiteY4" fmla="*/ 43763 h 174587"/>
                    <a:gd name="connsiteX5" fmla="*/ 99252 w 130215"/>
                    <a:gd name="connsiteY5" fmla="*/ 36332 h 174587"/>
                    <a:gd name="connsiteX6" fmla="*/ 63798 w 130215"/>
                    <a:gd name="connsiteY6" fmla="*/ 38189 h 174587"/>
                    <a:gd name="connsiteX7" fmla="*/ 48934 w 130215"/>
                    <a:gd name="connsiteY7" fmla="*/ 23326 h 174587"/>
                    <a:gd name="connsiteX8" fmla="*/ 28343 w 130215"/>
                    <a:gd name="connsiteY8" fmla="*/ 6606 h 174587"/>
                    <a:gd name="connsiteX9" fmla="*/ 2178 w 130215"/>
                    <a:gd name="connsiteY9" fmla="*/ 6606 h 174587"/>
                    <a:gd name="connsiteX10" fmla="*/ 22770 w 130215"/>
                    <a:gd name="connsiteY10" fmla="*/ 32770 h 174587"/>
                    <a:gd name="connsiteX11" fmla="*/ 6048 w 130215"/>
                    <a:gd name="connsiteY11" fmla="*/ 45776 h 174587"/>
                    <a:gd name="connsiteX12" fmla="*/ 13481 w 130215"/>
                    <a:gd name="connsiteY12" fmla="*/ 92377 h 174587"/>
                    <a:gd name="connsiteX13" fmla="*/ 24472 w 130215"/>
                    <a:gd name="connsiteY13" fmla="*/ 149351 h 174587"/>
                    <a:gd name="connsiteX14" fmla="*/ 45219 w 130215"/>
                    <a:gd name="connsiteY14" fmla="*/ 143623 h 174587"/>
                    <a:gd name="connsiteX15" fmla="*/ 69990 w 130215"/>
                    <a:gd name="connsiteY15" fmla="*/ 131702 h 174587"/>
                    <a:gd name="connsiteX16" fmla="*/ 88879 w 130215"/>
                    <a:gd name="connsiteY16" fmla="*/ 116529 h 174587"/>
                    <a:gd name="connsiteX17" fmla="*/ 105445 w 130215"/>
                    <a:gd name="connsiteY17" fmla="*/ 158950 h 174587"/>
                    <a:gd name="connsiteX18" fmla="*/ 110244 w 130215"/>
                    <a:gd name="connsiteY18" fmla="*/ 174587 h 174587"/>
                    <a:gd name="connsiteX19" fmla="*/ 121391 w 130215"/>
                    <a:gd name="connsiteY19" fmla="*/ 165453 h 174587"/>
                    <a:gd name="connsiteX20" fmla="*/ 130216 w 130215"/>
                    <a:gd name="connsiteY20" fmla="*/ 144862 h 17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215" h="174587">
                      <a:moveTo>
                        <a:pt x="130216" y="144862"/>
                      </a:moveTo>
                      <a:cubicBezTo>
                        <a:pt x="124798" y="114362"/>
                        <a:pt x="121701" y="84791"/>
                        <a:pt x="117675" y="84791"/>
                      </a:cubicBezTo>
                      <a:cubicBezTo>
                        <a:pt x="112102" y="84791"/>
                        <a:pt x="104670" y="110956"/>
                        <a:pt x="95381" y="109098"/>
                      </a:cubicBezTo>
                      <a:cubicBezTo>
                        <a:pt x="86092" y="107240"/>
                        <a:pt x="86092" y="75501"/>
                        <a:pt x="97239" y="75501"/>
                      </a:cubicBezTo>
                      <a:cubicBezTo>
                        <a:pt x="108386" y="75501"/>
                        <a:pt x="121546" y="51194"/>
                        <a:pt x="121546" y="43763"/>
                      </a:cubicBezTo>
                      <a:cubicBezTo>
                        <a:pt x="121546" y="36332"/>
                        <a:pt x="110398" y="36332"/>
                        <a:pt x="99252" y="36332"/>
                      </a:cubicBezTo>
                      <a:cubicBezTo>
                        <a:pt x="88104" y="36332"/>
                        <a:pt x="63798" y="38189"/>
                        <a:pt x="63798" y="38189"/>
                      </a:cubicBezTo>
                      <a:cubicBezTo>
                        <a:pt x="63798" y="38189"/>
                        <a:pt x="48934" y="32616"/>
                        <a:pt x="48934" y="23326"/>
                      </a:cubicBezTo>
                      <a:cubicBezTo>
                        <a:pt x="48934" y="14037"/>
                        <a:pt x="43361" y="6606"/>
                        <a:pt x="28343" y="6606"/>
                      </a:cubicBezTo>
                      <a:cubicBezTo>
                        <a:pt x="13481" y="6606"/>
                        <a:pt x="13481" y="-8257"/>
                        <a:pt x="2178" y="6606"/>
                      </a:cubicBezTo>
                      <a:cubicBezTo>
                        <a:pt x="-8969" y="21469"/>
                        <a:pt x="26485" y="21469"/>
                        <a:pt x="22770" y="32770"/>
                      </a:cubicBezTo>
                      <a:cubicBezTo>
                        <a:pt x="19054" y="43918"/>
                        <a:pt x="7906" y="36486"/>
                        <a:pt x="6048" y="45776"/>
                      </a:cubicBezTo>
                      <a:cubicBezTo>
                        <a:pt x="4191" y="55065"/>
                        <a:pt x="7906" y="79372"/>
                        <a:pt x="13481" y="92377"/>
                      </a:cubicBezTo>
                      <a:cubicBezTo>
                        <a:pt x="17815" y="102440"/>
                        <a:pt x="24163" y="127831"/>
                        <a:pt x="24472" y="149351"/>
                      </a:cubicBezTo>
                      <a:cubicBezTo>
                        <a:pt x="33142" y="147649"/>
                        <a:pt x="37168" y="143623"/>
                        <a:pt x="45219" y="143623"/>
                      </a:cubicBezTo>
                      <a:cubicBezTo>
                        <a:pt x="55282" y="143623"/>
                        <a:pt x="69061" y="142230"/>
                        <a:pt x="69990" y="131702"/>
                      </a:cubicBezTo>
                      <a:cubicBezTo>
                        <a:pt x="70919" y="121174"/>
                        <a:pt x="82376" y="113278"/>
                        <a:pt x="88879" y="116529"/>
                      </a:cubicBezTo>
                      <a:cubicBezTo>
                        <a:pt x="95381" y="119781"/>
                        <a:pt x="104980" y="145481"/>
                        <a:pt x="105445" y="158950"/>
                      </a:cubicBezTo>
                      <a:cubicBezTo>
                        <a:pt x="105599" y="163285"/>
                        <a:pt x="107457" y="168859"/>
                        <a:pt x="110244" y="174587"/>
                      </a:cubicBezTo>
                      <a:cubicBezTo>
                        <a:pt x="115353" y="169478"/>
                        <a:pt x="121391" y="165453"/>
                        <a:pt x="121391" y="165453"/>
                      </a:cubicBezTo>
                      <a:cubicBezTo>
                        <a:pt x="121391" y="165453"/>
                        <a:pt x="124952" y="151054"/>
                        <a:pt x="130216" y="14486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1" name="Freeform: Shape 4430">
                  <a:extLst>
                    <a:ext uri="{FF2B5EF4-FFF2-40B4-BE49-F238E27FC236}">
                      <a16:creationId xmlns:a16="http://schemas.microsoft.com/office/drawing/2014/main" id="{FD2CCE9C-3EC4-BA23-0033-0364D85131CF}"/>
                    </a:ext>
                  </a:extLst>
                </p:cNvPr>
                <p:cNvSpPr/>
                <p:nvPr/>
              </p:nvSpPr>
              <p:spPr>
                <a:xfrm>
                  <a:off x="7873820" y="3078637"/>
                  <a:ext cx="864680" cy="911438"/>
                </a:xfrm>
                <a:custGeom>
                  <a:avLst/>
                  <a:gdLst>
                    <a:gd name="connsiteX0" fmla="*/ 619133 w 864680"/>
                    <a:gd name="connsiteY0" fmla="*/ 412136 h 911438"/>
                    <a:gd name="connsiteX1" fmla="*/ 611702 w 864680"/>
                    <a:gd name="connsiteY1" fmla="*/ 365535 h 911438"/>
                    <a:gd name="connsiteX2" fmla="*/ 628422 w 864680"/>
                    <a:gd name="connsiteY2" fmla="*/ 352530 h 911438"/>
                    <a:gd name="connsiteX3" fmla="*/ 607832 w 864680"/>
                    <a:gd name="connsiteY3" fmla="*/ 326365 h 911438"/>
                    <a:gd name="connsiteX4" fmla="*/ 633997 w 864680"/>
                    <a:gd name="connsiteY4" fmla="*/ 326365 h 911438"/>
                    <a:gd name="connsiteX5" fmla="*/ 654587 w 864680"/>
                    <a:gd name="connsiteY5" fmla="*/ 343085 h 911438"/>
                    <a:gd name="connsiteX6" fmla="*/ 669451 w 864680"/>
                    <a:gd name="connsiteY6" fmla="*/ 357948 h 911438"/>
                    <a:gd name="connsiteX7" fmla="*/ 704905 w 864680"/>
                    <a:gd name="connsiteY7" fmla="*/ 356090 h 911438"/>
                    <a:gd name="connsiteX8" fmla="*/ 727199 w 864680"/>
                    <a:gd name="connsiteY8" fmla="*/ 363522 h 911438"/>
                    <a:gd name="connsiteX9" fmla="*/ 702892 w 864680"/>
                    <a:gd name="connsiteY9" fmla="*/ 395260 h 911438"/>
                    <a:gd name="connsiteX10" fmla="*/ 701034 w 864680"/>
                    <a:gd name="connsiteY10" fmla="*/ 428857 h 911438"/>
                    <a:gd name="connsiteX11" fmla="*/ 723328 w 864680"/>
                    <a:gd name="connsiteY11" fmla="*/ 404550 h 911438"/>
                    <a:gd name="connsiteX12" fmla="*/ 735869 w 864680"/>
                    <a:gd name="connsiteY12" fmla="*/ 464621 h 911438"/>
                    <a:gd name="connsiteX13" fmla="*/ 740359 w 864680"/>
                    <a:gd name="connsiteY13" fmla="*/ 461679 h 911438"/>
                    <a:gd name="connsiteX14" fmla="*/ 749029 w 864680"/>
                    <a:gd name="connsiteY14" fmla="*/ 428547 h 911438"/>
                    <a:gd name="connsiteX15" fmla="*/ 755222 w 864680"/>
                    <a:gd name="connsiteY15" fmla="*/ 397892 h 911438"/>
                    <a:gd name="connsiteX16" fmla="*/ 779839 w 864680"/>
                    <a:gd name="connsiteY16" fmla="*/ 399131 h 911438"/>
                    <a:gd name="connsiteX17" fmla="*/ 790831 w 864680"/>
                    <a:gd name="connsiteY17" fmla="*/ 361045 h 911438"/>
                    <a:gd name="connsiteX18" fmla="*/ 799501 w 864680"/>
                    <a:gd name="connsiteY18" fmla="*/ 322959 h 911438"/>
                    <a:gd name="connsiteX19" fmla="*/ 820402 w 864680"/>
                    <a:gd name="connsiteY19" fmla="*/ 298342 h 911438"/>
                    <a:gd name="connsiteX20" fmla="*/ 846257 w 864680"/>
                    <a:gd name="connsiteY20" fmla="*/ 287349 h 911438"/>
                    <a:gd name="connsiteX21" fmla="*/ 859727 w 864680"/>
                    <a:gd name="connsiteY21" fmla="*/ 287349 h 911438"/>
                    <a:gd name="connsiteX22" fmla="*/ 857250 w 864680"/>
                    <a:gd name="connsiteY22" fmla="*/ 266449 h 911438"/>
                    <a:gd name="connsiteX23" fmla="*/ 864681 w 864680"/>
                    <a:gd name="connsiteY23" fmla="*/ 251741 h 911438"/>
                    <a:gd name="connsiteX24" fmla="*/ 846257 w 864680"/>
                    <a:gd name="connsiteY24" fmla="*/ 241832 h 911438"/>
                    <a:gd name="connsiteX25" fmla="*/ 834026 w 864680"/>
                    <a:gd name="connsiteY25" fmla="*/ 220931 h 911438"/>
                    <a:gd name="connsiteX26" fmla="*/ 818079 w 864680"/>
                    <a:gd name="connsiteY26" fmla="*/ 223408 h 911438"/>
                    <a:gd name="connsiteX27" fmla="*/ 781232 w 864680"/>
                    <a:gd name="connsiteY27" fmla="*/ 224647 h 911438"/>
                    <a:gd name="connsiteX28" fmla="*/ 754138 w 864680"/>
                    <a:gd name="connsiteY28" fmla="*/ 241832 h 911438"/>
                    <a:gd name="connsiteX29" fmla="*/ 741907 w 864680"/>
                    <a:gd name="connsiteY29" fmla="*/ 254063 h 911438"/>
                    <a:gd name="connsiteX30" fmla="*/ 727199 w 864680"/>
                    <a:gd name="connsiteY30" fmla="*/ 267532 h 911438"/>
                    <a:gd name="connsiteX31" fmla="*/ 711253 w 864680"/>
                    <a:gd name="connsiteY31" fmla="*/ 273725 h 911438"/>
                    <a:gd name="connsiteX32" fmla="*/ 714968 w 864680"/>
                    <a:gd name="connsiteY32" fmla="*/ 300819 h 911438"/>
                    <a:gd name="connsiteX33" fmla="*/ 684314 w 864680"/>
                    <a:gd name="connsiteY33" fmla="*/ 304535 h 911438"/>
                    <a:gd name="connsiteX34" fmla="*/ 654742 w 864680"/>
                    <a:gd name="connsiteY34" fmla="*/ 302058 h 911438"/>
                    <a:gd name="connsiteX35" fmla="*/ 633842 w 864680"/>
                    <a:gd name="connsiteY35" fmla="*/ 297103 h 911438"/>
                    <a:gd name="connsiteX36" fmla="*/ 623933 w 864680"/>
                    <a:gd name="connsiteY36" fmla="*/ 276202 h 911438"/>
                    <a:gd name="connsiteX37" fmla="*/ 614024 w 864680"/>
                    <a:gd name="connsiteY37" fmla="*/ 260256 h 911438"/>
                    <a:gd name="connsiteX38" fmla="*/ 601793 w 864680"/>
                    <a:gd name="connsiteY38" fmla="*/ 274964 h 911438"/>
                    <a:gd name="connsiteX39" fmla="*/ 600555 w 864680"/>
                    <a:gd name="connsiteY39" fmla="*/ 306857 h 911438"/>
                    <a:gd name="connsiteX40" fmla="*/ 546522 w 864680"/>
                    <a:gd name="connsiteY40" fmla="*/ 311811 h 911438"/>
                    <a:gd name="connsiteX41" fmla="*/ 505959 w 864680"/>
                    <a:gd name="connsiteY41" fmla="*/ 295865 h 911438"/>
                    <a:gd name="connsiteX42" fmla="*/ 488773 w 864680"/>
                    <a:gd name="connsiteY42" fmla="*/ 278679 h 911438"/>
                    <a:gd name="connsiteX43" fmla="*/ 459357 w 864680"/>
                    <a:gd name="connsiteY43" fmla="*/ 283634 h 911438"/>
                    <a:gd name="connsiteX44" fmla="*/ 433502 w 864680"/>
                    <a:gd name="connsiteY44" fmla="*/ 268926 h 911438"/>
                    <a:gd name="connsiteX45" fmla="*/ 410124 w 864680"/>
                    <a:gd name="connsiteY45" fmla="*/ 256695 h 911438"/>
                    <a:gd name="connsiteX46" fmla="*/ 385507 w 864680"/>
                    <a:gd name="connsiteY46" fmla="*/ 244464 h 911438"/>
                    <a:gd name="connsiteX47" fmla="*/ 369560 w 864680"/>
                    <a:gd name="connsiteY47" fmla="*/ 232233 h 911438"/>
                    <a:gd name="connsiteX48" fmla="*/ 374514 w 864680"/>
                    <a:gd name="connsiteY48" fmla="*/ 208855 h 911438"/>
                    <a:gd name="connsiteX49" fmla="*/ 389223 w 864680"/>
                    <a:gd name="connsiteY49" fmla="*/ 189192 h 911438"/>
                    <a:gd name="connsiteX50" fmla="*/ 375753 w 864680"/>
                    <a:gd name="connsiteY50" fmla="*/ 175723 h 911438"/>
                    <a:gd name="connsiteX51" fmla="*/ 357329 w 864680"/>
                    <a:gd name="connsiteY51" fmla="*/ 159776 h 911438"/>
                    <a:gd name="connsiteX52" fmla="*/ 331474 w 864680"/>
                    <a:gd name="connsiteY52" fmla="*/ 141352 h 911438"/>
                    <a:gd name="connsiteX53" fmla="*/ 320482 w 864680"/>
                    <a:gd name="connsiteY53" fmla="*/ 116736 h 911438"/>
                    <a:gd name="connsiteX54" fmla="*/ 327913 w 864680"/>
                    <a:gd name="connsiteY54" fmla="*/ 103266 h 911438"/>
                    <a:gd name="connsiteX55" fmla="*/ 346337 w 864680"/>
                    <a:gd name="connsiteY55" fmla="*/ 92274 h 911438"/>
                    <a:gd name="connsiteX56" fmla="*/ 329152 w 864680"/>
                    <a:gd name="connsiteY56" fmla="*/ 65180 h 911438"/>
                    <a:gd name="connsiteX57" fmla="*/ 327913 w 864680"/>
                    <a:gd name="connsiteY57" fmla="*/ 35609 h 911438"/>
                    <a:gd name="connsiteX58" fmla="*/ 309489 w 864680"/>
                    <a:gd name="connsiteY58" fmla="*/ 14708 h 911438"/>
                    <a:gd name="connsiteX59" fmla="*/ 297103 w 864680"/>
                    <a:gd name="connsiteY59" fmla="*/ 0 h 911438"/>
                    <a:gd name="connsiteX60" fmla="*/ 284873 w 864680"/>
                    <a:gd name="connsiteY60" fmla="*/ 1239 h 911438"/>
                    <a:gd name="connsiteX61" fmla="*/ 272642 w 864680"/>
                    <a:gd name="connsiteY61" fmla="*/ 23378 h 911438"/>
                    <a:gd name="connsiteX62" fmla="*/ 241987 w 864680"/>
                    <a:gd name="connsiteY62" fmla="*/ 35609 h 911438"/>
                    <a:gd name="connsiteX63" fmla="*/ 195231 w 864680"/>
                    <a:gd name="connsiteY63" fmla="*/ 27094 h 911438"/>
                    <a:gd name="connsiteX64" fmla="*/ 179284 w 864680"/>
                    <a:gd name="connsiteY64" fmla="*/ 44279 h 911438"/>
                    <a:gd name="connsiteX65" fmla="*/ 184239 w 864680"/>
                    <a:gd name="connsiteY65" fmla="*/ 73695 h 911438"/>
                    <a:gd name="connsiteX66" fmla="*/ 202662 w 864680"/>
                    <a:gd name="connsiteY66" fmla="*/ 103266 h 911438"/>
                    <a:gd name="connsiteX67" fmla="*/ 217370 w 864680"/>
                    <a:gd name="connsiteY67" fmla="*/ 116736 h 911438"/>
                    <a:gd name="connsiteX68" fmla="*/ 201424 w 864680"/>
                    <a:gd name="connsiteY68" fmla="*/ 140114 h 911438"/>
                    <a:gd name="connsiteX69" fmla="*/ 195231 w 864680"/>
                    <a:gd name="connsiteY69" fmla="*/ 163492 h 911438"/>
                    <a:gd name="connsiteX70" fmla="*/ 180523 w 864680"/>
                    <a:gd name="connsiteY70" fmla="*/ 180677 h 911438"/>
                    <a:gd name="connsiteX71" fmla="*/ 162099 w 864680"/>
                    <a:gd name="connsiteY71" fmla="*/ 195385 h 911438"/>
                    <a:gd name="connsiteX72" fmla="*/ 149868 w 864680"/>
                    <a:gd name="connsiteY72" fmla="*/ 228517 h 911438"/>
                    <a:gd name="connsiteX73" fmla="*/ 124013 w 864680"/>
                    <a:gd name="connsiteY73" fmla="*/ 244464 h 911438"/>
                    <a:gd name="connsiteX74" fmla="*/ 106828 w 864680"/>
                    <a:gd name="connsiteY74" fmla="*/ 267842 h 911438"/>
                    <a:gd name="connsiteX75" fmla="*/ 85926 w 864680"/>
                    <a:gd name="connsiteY75" fmla="*/ 269081 h 911438"/>
                    <a:gd name="connsiteX76" fmla="*/ 62548 w 864680"/>
                    <a:gd name="connsiteY76" fmla="*/ 266603 h 911438"/>
                    <a:gd name="connsiteX77" fmla="*/ 39170 w 864680"/>
                    <a:gd name="connsiteY77" fmla="*/ 296020 h 911438"/>
                    <a:gd name="connsiteX78" fmla="*/ 58833 w 864680"/>
                    <a:gd name="connsiteY78" fmla="*/ 318159 h 911438"/>
                    <a:gd name="connsiteX79" fmla="*/ 72302 w 864680"/>
                    <a:gd name="connsiteY79" fmla="*/ 350052 h 911438"/>
                    <a:gd name="connsiteX80" fmla="*/ 83294 w 864680"/>
                    <a:gd name="connsiteY80" fmla="*/ 378385 h 911438"/>
                    <a:gd name="connsiteX81" fmla="*/ 59917 w 864680"/>
                    <a:gd name="connsiteY81" fmla="*/ 384578 h 911438"/>
                    <a:gd name="connsiteX82" fmla="*/ 30345 w 864680"/>
                    <a:gd name="connsiteY82" fmla="*/ 385816 h 911438"/>
                    <a:gd name="connsiteX83" fmla="*/ 2013 w 864680"/>
                    <a:gd name="connsiteY83" fmla="*/ 405479 h 911438"/>
                    <a:gd name="connsiteX84" fmla="*/ 0 w 864680"/>
                    <a:gd name="connsiteY84" fmla="*/ 407801 h 911438"/>
                    <a:gd name="connsiteX85" fmla="*/ 28642 w 864680"/>
                    <a:gd name="connsiteY85" fmla="*/ 434121 h 911438"/>
                    <a:gd name="connsiteX86" fmla="*/ 62703 w 864680"/>
                    <a:gd name="connsiteY86" fmla="*/ 435979 h 911438"/>
                    <a:gd name="connsiteX87" fmla="*/ 19508 w 864680"/>
                    <a:gd name="connsiteY87" fmla="*/ 450687 h 911438"/>
                    <a:gd name="connsiteX88" fmla="*/ 85772 w 864680"/>
                    <a:gd name="connsiteY88" fmla="*/ 504565 h 911438"/>
                    <a:gd name="connsiteX89" fmla="*/ 118439 w 864680"/>
                    <a:gd name="connsiteY89" fmla="*/ 472362 h 911438"/>
                    <a:gd name="connsiteX90" fmla="*/ 128193 w 864680"/>
                    <a:gd name="connsiteY90" fmla="*/ 456260 h 911438"/>
                    <a:gd name="connsiteX91" fmla="*/ 135934 w 864680"/>
                    <a:gd name="connsiteY91" fmla="*/ 488463 h 911438"/>
                    <a:gd name="connsiteX92" fmla="*/ 135934 w 864680"/>
                    <a:gd name="connsiteY92" fmla="*/ 516950 h 911438"/>
                    <a:gd name="connsiteX93" fmla="*/ 141972 w 864680"/>
                    <a:gd name="connsiteY93" fmla="*/ 569435 h 911438"/>
                    <a:gd name="connsiteX94" fmla="*/ 156216 w 864680"/>
                    <a:gd name="connsiteY94" fmla="*/ 625635 h 911438"/>
                    <a:gd name="connsiteX95" fmla="*/ 185167 w 864680"/>
                    <a:gd name="connsiteY95" fmla="*/ 708930 h 911438"/>
                    <a:gd name="connsiteX96" fmla="*/ 215512 w 864680"/>
                    <a:gd name="connsiteY96" fmla="*/ 789437 h 911438"/>
                    <a:gd name="connsiteX97" fmla="*/ 244929 w 864680"/>
                    <a:gd name="connsiteY97" fmla="*/ 854772 h 911438"/>
                    <a:gd name="connsiteX98" fmla="*/ 275273 w 864680"/>
                    <a:gd name="connsiteY98" fmla="*/ 910043 h 911438"/>
                    <a:gd name="connsiteX99" fmla="*/ 304226 w 864680"/>
                    <a:gd name="connsiteY99" fmla="*/ 890690 h 911438"/>
                    <a:gd name="connsiteX100" fmla="*/ 333177 w 864680"/>
                    <a:gd name="connsiteY100" fmla="*/ 861739 h 911438"/>
                    <a:gd name="connsiteX101" fmla="*/ 345098 w 864680"/>
                    <a:gd name="connsiteY101" fmla="*/ 840528 h 911438"/>
                    <a:gd name="connsiteX102" fmla="*/ 353459 w 864680"/>
                    <a:gd name="connsiteY102" fmla="*/ 818389 h 911438"/>
                    <a:gd name="connsiteX103" fmla="*/ 362593 w 864680"/>
                    <a:gd name="connsiteY103" fmla="*/ 778754 h 911438"/>
                    <a:gd name="connsiteX104" fmla="*/ 367238 w 864680"/>
                    <a:gd name="connsiteY104" fmla="*/ 728127 h 911438"/>
                    <a:gd name="connsiteX105" fmla="*/ 369560 w 864680"/>
                    <a:gd name="connsiteY105" fmla="*/ 688958 h 911438"/>
                    <a:gd name="connsiteX106" fmla="*/ 381017 w 864680"/>
                    <a:gd name="connsiteY106" fmla="*/ 663257 h 911438"/>
                    <a:gd name="connsiteX107" fmla="*/ 411827 w 864680"/>
                    <a:gd name="connsiteY107" fmla="*/ 642046 h 911438"/>
                    <a:gd name="connsiteX108" fmla="*/ 459202 w 864680"/>
                    <a:gd name="connsiteY108" fmla="*/ 604270 h 911438"/>
                    <a:gd name="connsiteX109" fmla="*/ 509365 w 864680"/>
                    <a:gd name="connsiteY109" fmla="*/ 553643 h 911438"/>
                    <a:gd name="connsiteX110" fmla="*/ 556740 w 864680"/>
                    <a:gd name="connsiteY110" fmla="*/ 520976 h 911438"/>
                    <a:gd name="connsiteX111" fmla="*/ 566339 w 864680"/>
                    <a:gd name="connsiteY111" fmla="*/ 488773 h 911438"/>
                    <a:gd name="connsiteX112" fmla="*/ 622075 w 864680"/>
                    <a:gd name="connsiteY112" fmla="*/ 469885 h 911438"/>
                    <a:gd name="connsiteX113" fmla="*/ 629816 w 864680"/>
                    <a:gd name="connsiteY113" fmla="*/ 469110 h 911438"/>
                    <a:gd name="connsiteX114" fmla="*/ 619133 w 864680"/>
                    <a:gd name="connsiteY114" fmla="*/ 412136 h 91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64680" h="911438">
                      <a:moveTo>
                        <a:pt x="619133" y="412136"/>
                      </a:moveTo>
                      <a:cubicBezTo>
                        <a:pt x="613560" y="399131"/>
                        <a:pt x="609844" y="374824"/>
                        <a:pt x="611702" y="365535"/>
                      </a:cubicBezTo>
                      <a:cubicBezTo>
                        <a:pt x="613560" y="356245"/>
                        <a:pt x="624707" y="363677"/>
                        <a:pt x="628422" y="352530"/>
                      </a:cubicBezTo>
                      <a:cubicBezTo>
                        <a:pt x="632138" y="341382"/>
                        <a:pt x="596684" y="341382"/>
                        <a:pt x="607832" y="326365"/>
                      </a:cubicBezTo>
                      <a:cubicBezTo>
                        <a:pt x="618979" y="311502"/>
                        <a:pt x="618979" y="326365"/>
                        <a:pt x="633997" y="326365"/>
                      </a:cubicBezTo>
                      <a:cubicBezTo>
                        <a:pt x="648859" y="326365"/>
                        <a:pt x="654587" y="333796"/>
                        <a:pt x="654587" y="343085"/>
                      </a:cubicBezTo>
                      <a:cubicBezTo>
                        <a:pt x="654587" y="352375"/>
                        <a:pt x="669451" y="357948"/>
                        <a:pt x="669451" y="357948"/>
                      </a:cubicBezTo>
                      <a:cubicBezTo>
                        <a:pt x="669451" y="357948"/>
                        <a:pt x="693758" y="356090"/>
                        <a:pt x="704905" y="356090"/>
                      </a:cubicBezTo>
                      <a:cubicBezTo>
                        <a:pt x="716052" y="356090"/>
                        <a:pt x="727199" y="356090"/>
                        <a:pt x="727199" y="363522"/>
                      </a:cubicBezTo>
                      <a:cubicBezTo>
                        <a:pt x="727199" y="370953"/>
                        <a:pt x="714194" y="395260"/>
                        <a:pt x="702892" y="395260"/>
                      </a:cubicBezTo>
                      <a:cubicBezTo>
                        <a:pt x="691745" y="395260"/>
                        <a:pt x="691745" y="426999"/>
                        <a:pt x="701034" y="428857"/>
                      </a:cubicBezTo>
                      <a:cubicBezTo>
                        <a:pt x="710324" y="430715"/>
                        <a:pt x="717755" y="404550"/>
                        <a:pt x="723328" y="404550"/>
                      </a:cubicBezTo>
                      <a:cubicBezTo>
                        <a:pt x="727354" y="404550"/>
                        <a:pt x="730451" y="434121"/>
                        <a:pt x="735869" y="464621"/>
                      </a:cubicBezTo>
                      <a:cubicBezTo>
                        <a:pt x="737263" y="462918"/>
                        <a:pt x="738811" y="461679"/>
                        <a:pt x="740359" y="461679"/>
                      </a:cubicBezTo>
                      <a:cubicBezTo>
                        <a:pt x="747791" y="461679"/>
                        <a:pt x="744075" y="435824"/>
                        <a:pt x="749029" y="428547"/>
                      </a:cubicBezTo>
                      <a:cubicBezTo>
                        <a:pt x="753984" y="421116"/>
                        <a:pt x="751506" y="397892"/>
                        <a:pt x="755222" y="397892"/>
                      </a:cubicBezTo>
                      <a:cubicBezTo>
                        <a:pt x="758937" y="397892"/>
                        <a:pt x="781078" y="405324"/>
                        <a:pt x="779839" y="399131"/>
                      </a:cubicBezTo>
                      <a:cubicBezTo>
                        <a:pt x="778600" y="392938"/>
                        <a:pt x="793308" y="372037"/>
                        <a:pt x="790831" y="361045"/>
                      </a:cubicBezTo>
                      <a:cubicBezTo>
                        <a:pt x="788354" y="350052"/>
                        <a:pt x="799501" y="336428"/>
                        <a:pt x="799501" y="322959"/>
                      </a:cubicBezTo>
                      <a:cubicBezTo>
                        <a:pt x="799501" y="309489"/>
                        <a:pt x="811732" y="305773"/>
                        <a:pt x="820402" y="298342"/>
                      </a:cubicBezTo>
                      <a:cubicBezTo>
                        <a:pt x="828917" y="290911"/>
                        <a:pt x="843780" y="281157"/>
                        <a:pt x="846257" y="287349"/>
                      </a:cubicBezTo>
                      <a:cubicBezTo>
                        <a:pt x="848735" y="293542"/>
                        <a:pt x="867159" y="298342"/>
                        <a:pt x="859727" y="287349"/>
                      </a:cubicBezTo>
                      <a:cubicBezTo>
                        <a:pt x="852295" y="276357"/>
                        <a:pt x="852295" y="268926"/>
                        <a:pt x="857250" y="266449"/>
                      </a:cubicBezTo>
                      <a:cubicBezTo>
                        <a:pt x="862204" y="263971"/>
                        <a:pt x="864681" y="251741"/>
                        <a:pt x="864681" y="251741"/>
                      </a:cubicBezTo>
                      <a:cubicBezTo>
                        <a:pt x="864681" y="251741"/>
                        <a:pt x="848735" y="249263"/>
                        <a:pt x="846257" y="241832"/>
                      </a:cubicBezTo>
                      <a:cubicBezTo>
                        <a:pt x="843780" y="234555"/>
                        <a:pt x="834026" y="227124"/>
                        <a:pt x="834026" y="220931"/>
                      </a:cubicBezTo>
                      <a:cubicBezTo>
                        <a:pt x="834026" y="214738"/>
                        <a:pt x="825356" y="217215"/>
                        <a:pt x="818079" y="223408"/>
                      </a:cubicBezTo>
                      <a:cubicBezTo>
                        <a:pt x="810648" y="229601"/>
                        <a:pt x="797179" y="215977"/>
                        <a:pt x="781232" y="224647"/>
                      </a:cubicBezTo>
                      <a:cubicBezTo>
                        <a:pt x="765285" y="233317"/>
                        <a:pt x="761570" y="243071"/>
                        <a:pt x="754138" y="241832"/>
                      </a:cubicBezTo>
                      <a:cubicBezTo>
                        <a:pt x="746707" y="240593"/>
                        <a:pt x="747945" y="248025"/>
                        <a:pt x="741907" y="254063"/>
                      </a:cubicBezTo>
                      <a:cubicBezTo>
                        <a:pt x="735714" y="260256"/>
                        <a:pt x="730914" y="267532"/>
                        <a:pt x="727199" y="267532"/>
                      </a:cubicBezTo>
                      <a:cubicBezTo>
                        <a:pt x="723483" y="267532"/>
                        <a:pt x="711253" y="273725"/>
                        <a:pt x="711253" y="273725"/>
                      </a:cubicBezTo>
                      <a:cubicBezTo>
                        <a:pt x="711253" y="273725"/>
                        <a:pt x="719923" y="292149"/>
                        <a:pt x="714968" y="300819"/>
                      </a:cubicBezTo>
                      <a:cubicBezTo>
                        <a:pt x="710014" y="309489"/>
                        <a:pt x="697783" y="300819"/>
                        <a:pt x="684314" y="304535"/>
                      </a:cubicBezTo>
                      <a:cubicBezTo>
                        <a:pt x="670843" y="308250"/>
                        <a:pt x="664651" y="299580"/>
                        <a:pt x="654742" y="302058"/>
                      </a:cubicBezTo>
                      <a:cubicBezTo>
                        <a:pt x="644988" y="304535"/>
                        <a:pt x="638796" y="295865"/>
                        <a:pt x="633842" y="297103"/>
                      </a:cubicBezTo>
                      <a:cubicBezTo>
                        <a:pt x="628887" y="298342"/>
                        <a:pt x="621610" y="286111"/>
                        <a:pt x="623933" y="276202"/>
                      </a:cubicBezTo>
                      <a:cubicBezTo>
                        <a:pt x="626410" y="266449"/>
                        <a:pt x="618979" y="252824"/>
                        <a:pt x="614024" y="260256"/>
                      </a:cubicBezTo>
                      <a:cubicBezTo>
                        <a:pt x="609070" y="267687"/>
                        <a:pt x="601793" y="263971"/>
                        <a:pt x="601793" y="274964"/>
                      </a:cubicBezTo>
                      <a:cubicBezTo>
                        <a:pt x="601793" y="285956"/>
                        <a:pt x="607986" y="299580"/>
                        <a:pt x="600555" y="306857"/>
                      </a:cubicBezTo>
                      <a:cubicBezTo>
                        <a:pt x="593123" y="314289"/>
                        <a:pt x="553798" y="318004"/>
                        <a:pt x="546522" y="311811"/>
                      </a:cubicBezTo>
                      <a:cubicBezTo>
                        <a:pt x="539091" y="305619"/>
                        <a:pt x="507197" y="301903"/>
                        <a:pt x="505959" y="295865"/>
                      </a:cubicBezTo>
                      <a:cubicBezTo>
                        <a:pt x="504720" y="289672"/>
                        <a:pt x="494966" y="278679"/>
                        <a:pt x="488773" y="278679"/>
                      </a:cubicBezTo>
                      <a:cubicBezTo>
                        <a:pt x="482580" y="278679"/>
                        <a:pt x="464157" y="287195"/>
                        <a:pt x="459357" y="283634"/>
                      </a:cubicBezTo>
                      <a:cubicBezTo>
                        <a:pt x="454403" y="279918"/>
                        <a:pt x="442172" y="270164"/>
                        <a:pt x="433502" y="268926"/>
                      </a:cubicBezTo>
                      <a:cubicBezTo>
                        <a:pt x="424832" y="267687"/>
                        <a:pt x="411362" y="261494"/>
                        <a:pt x="410124" y="256695"/>
                      </a:cubicBezTo>
                      <a:cubicBezTo>
                        <a:pt x="408885" y="251741"/>
                        <a:pt x="389223" y="249263"/>
                        <a:pt x="385507" y="244464"/>
                      </a:cubicBezTo>
                      <a:cubicBezTo>
                        <a:pt x="381791" y="239510"/>
                        <a:pt x="369560" y="238271"/>
                        <a:pt x="369560" y="232233"/>
                      </a:cubicBezTo>
                      <a:cubicBezTo>
                        <a:pt x="369560" y="226195"/>
                        <a:pt x="374514" y="216286"/>
                        <a:pt x="374514" y="208855"/>
                      </a:cubicBezTo>
                      <a:cubicBezTo>
                        <a:pt x="374514" y="201423"/>
                        <a:pt x="389223" y="194147"/>
                        <a:pt x="389223" y="189192"/>
                      </a:cubicBezTo>
                      <a:cubicBezTo>
                        <a:pt x="389223" y="184238"/>
                        <a:pt x="375753" y="175723"/>
                        <a:pt x="375753" y="175723"/>
                      </a:cubicBezTo>
                      <a:cubicBezTo>
                        <a:pt x="375753" y="175723"/>
                        <a:pt x="367083" y="159776"/>
                        <a:pt x="357329" y="159776"/>
                      </a:cubicBezTo>
                      <a:cubicBezTo>
                        <a:pt x="347421" y="159776"/>
                        <a:pt x="340144" y="142591"/>
                        <a:pt x="331474" y="141352"/>
                      </a:cubicBezTo>
                      <a:cubicBezTo>
                        <a:pt x="322804" y="140114"/>
                        <a:pt x="325281" y="122929"/>
                        <a:pt x="320482" y="116736"/>
                      </a:cubicBezTo>
                      <a:cubicBezTo>
                        <a:pt x="315527" y="110543"/>
                        <a:pt x="319243" y="95835"/>
                        <a:pt x="327913" y="103266"/>
                      </a:cubicBezTo>
                      <a:cubicBezTo>
                        <a:pt x="336428" y="110698"/>
                        <a:pt x="352530" y="103266"/>
                        <a:pt x="346337" y="92274"/>
                      </a:cubicBezTo>
                      <a:cubicBezTo>
                        <a:pt x="340144" y="81282"/>
                        <a:pt x="329152" y="71373"/>
                        <a:pt x="329152" y="65180"/>
                      </a:cubicBezTo>
                      <a:cubicBezTo>
                        <a:pt x="329152" y="58987"/>
                        <a:pt x="336583" y="40564"/>
                        <a:pt x="327913" y="35609"/>
                      </a:cubicBezTo>
                      <a:cubicBezTo>
                        <a:pt x="319243" y="30655"/>
                        <a:pt x="311967" y="23378"/>
                        <a:pt x="309489" y="14708"/>
                      </a:cubicBezTo>
                      <a:cubicBezTo>
                        <a:pt x="307012" y="6038"/>
                        <a:pt x="297103" y="0"/>
                        <a:pt x="297103" y="0"/>
                      </a:cubicBezTo>
                      <a:lnTo>
                        <a:pt x="284873" y="1239"/>
                      </a:lnTo>
                      <a:cubicBezTo>
                        <a:pt x="284873" y="1239"/>
                        <a:pt x="277441" y="20901"/>
                        <a:pt x="272642" y="23378"/>
                      </a:cubicBezTo>
                      <a:cubicBezTo>
                        <a:pt x="267687" y="25855"/>
                        <a:pt x="250502" y="29571"/>
                        <a:pt x="241987" y="35609"/>
                      </a:cubicBezTo>
                      <a:cubicBezTo>
                        <a:pt x="233472" y="41802"/>
                        <a:pt x="208855" y="27094"/>
                        <a:pt x="195231" y="27094"/>
                      </a:cubicBezTo>
                      <a:cubicBezTo>
                        <a:pt x="181761" y="27094"/>
                        <a:pt x="173091" y="40564"/>
                        <a:pt x="179284" y="44279"/>
                      </a:cubicBezTo>
                      <a:cubicBezTo>
                        <a:pt x="185477" y="47995"/>
                        <a:pt x="184239" y="73695"/>
                        <a:pt x="184239" y="73695"/>
                      </a:cubicBezTo>
                      <a:cubicBezTo>
                        <a:pt x="184239" y="73695"/>
                        <a:pt x="191670" y="105589"/>
                        <a:pt x="202662" y="103266"/>
                      </a:cubicBezTo>
                      <a:cubicBezTo>
                        <a:pt x="213655" y="100789"/>
                        <a:pt x="227279" y="114259"/>
                        <a:pt x="217370" y="116736"/>
                      </a:cubicBezTo>
                      <a:cubicBezTo>
                        <a:pt x="207616" y="119213"/>
                        <a:pt x="202662" y="130205"/>
                        <a:pt x="201424" y="140114"/>
                      </a:cubicBezTo>
                      <a:cubicBezTo>
                        <a:pt x="200185" y="149868"/>
                        <a:pt x="202662" y="162254"/>
                        <a:pt x="195231" y="163492"/>
                      </a:cubicBezTo>
                      <a:cubicBezTo>
                        <a:pt x="187799" y="164731"/>
                        <a:pt x="180523" y="167208"/>
                        <a:pt x="180523" y="180677"/>
                      </a:cubicBezTo>
                      <a:cubicBezTo>
                        <a:pt x="180523" y="194147"/>
                        <a:pt x="164576" y="190586"/>
                        <a:pt x="162099" y="195385"/>
                      </a:cubicBezTo>
                      <a:cubicBezTo>
                        <a:pt x="159622" y="200340"/>
                        <a:pt x="153429" y="224956"/>
                        <a:pt x="149868" y="228517"/>
                      </a:cubicBezTo>
                      <a:cubicBezTo>
                        <a:pt x="146152" y="232233"/>
                        <a:pt x="125251" y="233471"/>
                        <a:pt x="124013" y="244464"/>
                      </a:cubicBezTo>
                      <a:cubicBezTo>
                        <a:pt x="122774" y="255456"/>
                        <a:pt x="113020" y="269081"/>
                        <a:pt x="106828" y="267842"/>
                      </a:cubicBezTo>
                      <a:cubicBezTo>
                        <a:pt x="100634" y="266603"/>
                        <a:pt x="89642" y="261649"/>
                        <a:pt x="85926" y="269081"/>
                      </a:cubicBezTo>
                      <a:cubicBezTo>
                        <a:pt x="82211" y="276512"/>
                        <a:pt x="66264" y="262888"/>
                        <a:pt x="62548" y="266603"/>
                      </a:cubicBezTo>
                      <a:cubicBezTo>
                        <a:pt x="58833" y="270319"/>
                        <a:pt x="39170" y="286266"/>
                        <a:pt x="39170" y="296020"/>
                      </a:cubicBezTo>
                      <a:cubicBezTo>
                        <a:pt x="39170" y="305928"/>
                        <a:pt x="60071" y="305928"/>
                        <a:pt x="58833" y="318159"/>
                      </a:cubicBezTo>
                      <a:cubicBezTo>
                        <a:pt x="57594" y="330390"/>
                        <a:pt x="66264" y="344014"/>
                        <a:pt x="72302" y="350052"/>
                      </a:cubicBezTo>
                      <a:cubicBezTo>
                        <a:pt x="78340" y="356245"/>
                        <a:pt x="88249" y="370953"/>
                        <a:pt x="83294" y="378385"/>
                      </a:cubicBezTo>
                      <a:cubicBezTo>
                        <a:pt x="78340" y="385661"/>
                        <a:pt x="71064" y="386900"/>
                        <a:pt x="59917" y="384578"/>
                      </a:cubicBezTo>
                      <a:cubicBezTo>
                        <a:pt x="48924" y="382101"/>
                        <a:pt x="50008" y="389532"/>
                        <a:pt x="30345" y="385816"/>
                      </a:cubicBezTo>
                      <a:cubicBezTo>
                        <a:pt x="10683" y="382101"/>
                        <a:pt x="9444" y="396809"/>
                        <a:pt x="2013" y="405479"/>
                      </a:cubicBezTo>
                      <a:cubicBezTo>
                        <a:pt x="1548" y="406098"/>
                        <a:pt x="929" y="406717"/>
                        <a:pt x="0" y="407801"/>
                      </a:cubicBezTo>
                      <a:cubicBezTo>
                        <a:pt x="9289" y="415078"/>
                        <a:pt x="13160" y="428237"/>
                        <a:pt x="28642" y="434121"/>
                      </a:cubicBezTo>
                      <a:cubicBezTo>
                        <a:pt x="46602" y="441088"/>
                        <a:pt x="62703" y="422664"/>
                        <a:pt x="62703" y="435979"/>
                      </a:cubicBezTo>
                      <a:cubicBezTo>
                        <a:pt x="62703" y="449293"/>
                        <a:pt x="20282" y="446507"/>
                        <a:pt x="19508" y="450687"/>
                      </a:cubicBezTo>
                      <a:cubicBezTo>
                        <a:pt x="18579" y="454867"/>
                        <a:pt x="63168" y="508745"/>
                        <a:pt x="85772" y="504565"/>
                      </a:cubicBezTo>
                      <a:cubicBezTo>
                        <a:pt x="108375" y="500385"/>
                        <a:pt x="124941" y="476077"/>
                        <a:pt x="118439" y="472362"/>
                      </a:cubicBezTo>
                      <a:cubicBezTo>
                        <a:pt x="111936" y="468646"/>
                        <a:pt x="122155" y="453474"/>
                        <a:pt x="128193" y="456260"/>
                      </a:cubicBezTo>
                      <a:cubicBezTo>
                        <a:pt x="134231" y="459047"/>
                        <a:pt x="129122" y="482890"/>
                        <a:pt x="135934" y="488463"/>
                      </a:cubicBezTo>
                      <a:cubicBezTo>
                        <a:pt x="142901" y="494037"/>
                        <a:pt x="140579" y="504100"/>
                        <a:pt x="135934" y="516950"/>
                      </a:cubicBezTo>
                      <a:cubicBezTo>
                        <a:pt x="131289" y="529801"/>
                        <a:pt x="140579" y="555191"/>
                        <a:pt x="141972" y="569435"/>
                      </a:cubicBezTo>
                      <a:cubicBezTo>
                        <a:pt x="143365" y="583679"/>
                        <a:pt x="152964" y="604425"/>
                        <a:pt x="156216" y="625635"/>
                      </a:cubicBezTo>
                      <a:cubicBezTo>
                        <a:pt x="159467" y="646846"/>
                        <a:pt x="172781" y="685551"/>
                        <a:pt x="185167" y="708930"/>
                      </a:cubicBezTo>
                      <a:cubicBezTo>
                        <a:pt x="197553" y="732462"/>
                        <a:pt x="207152" y="778445"/>
                        <a:pt x="215512" y="789437"/>
                      </a:cubicBezTo>
                      <a:cubicBezTo>
                        <a:pt x="223873" y="800429"/>
                        <a:pt x="244929" y="834026"/>
                        <a:pt x="244929" y="854772"/>
                      </a:cubicBezTo>
                      <a:cubicBezTo>
                        <a:pt x="244929" y="875518"/>
                        <a:pt x="267532" y="904470"/>
                        <a:pt x="275273" y="910043"/>
                      </a:cubicBezTo>
                      <a:cubicBezTo>
                        <a:pt x="283170" y="915617"/>
                        <a:pt x="300200" y="903541"/>
                        <a:pt x="304226" y="890690"/>
                      </a:cubicBezTo>
                      <a:cubicBezTo>
                        <a:pt x="308406" y="877840"/>
                        <a:pt x="331784" y="872731"/>
                        <a:pt x="333177" y="861739"/>
                      </a:cubicBezTo>
                      <a:cubicBezTo>
                        <a:pt x="334571" y="850747"/>
                        <a:pt x="336893" y="841922"/>
                        <a:pt x="345098" y="840528"/>
                      </a:cubicBezTo>
                      <a:cubicBezTo>
                        <a:pt x="353459" y="839135"/>
                        <a:pt x="353459" y="830465"/>
                        <a:pt x="353459" y="818389"/>
                      </a:cubicBezTo>
                      <a:cubicBezTo>
                        <a:pt x="353459" y="806468"/>
                        <a:pt x="354388" y="789437"/>
                        <a:pt x="362593" y="778754"/>
                      </a:cubicBezTo>
                      <a:cubicBezTo>
                        <a:pt x="370799" y="768226"/>
                        <a:pt x="372192" y="739584"/>
                        <a:pt x="367238" y="728127"/>
                      </a:cubicBezTo>
                      <a:cubicBezTo>
                        <a:pt x="362129" y="716671"/>
                        <a:pt x="364916" y="700569"/>
                        <a:pt x="369560" y="688958"/>
                      </a:cubicBezTo>
                      <a:cubicBezTo>
                        <a:pt x="374205" y="677501"/>
                        <a:pt x="372347" y="664031"/>
                        <a:pt x="381017" y="663257"/>
                      </a:cubicBezTo>
                      <a:cubicBezTo>
                        <a:pt x="389687" y="662328"/>
                        <a:pt x="402692" y="654432"/>
                        <a:pt x="411827" y="642046"/>
                      </a:cubicBezTo>
                      <a:cubicBezTo>
                        <a:pt x="421116" y="629661"/>
                        <a:pt x="449139" y="612630"/>
                        <a:pt x="459202" y="604270"/>
                      </a:cubicBezTo>
                      <a:cubicBezTo>
                        <a:pt x="469266" y="595910"/>
                        <a:pt x="500230" y="568816"/>
                        <a:pt x="509365" y="553643"/>
                      </a:cubicBezTo>
                      <a:cubicBezTo>
                        <a:pt x="518499" y="538471"/>
                        <a:pt x="544819" y="533362"/>
                        <a:pt x="556740" y="520976"/>
                      </a:cubicBezTo>
                      <a:cubicBezTo>
                        <a:pt x="568661" y="508590"/>
                        <a:pt x="564172" y="502088"/>
                        <a:pt x="566339" y="488773"/>
                      </a:cubicBezTo>
                      <a:cubicBezTo>
                        <a:pt x="568661" y="475458"/>
                        <a:pt x="607212" y="469885"/>
                        <a:pt x="622075" y="469885"/>
                      </a:cubicBezTo>
                      <a:cubicBezTo>
                        <a:pt x="625017" y="469885"/>
                        <a:pt x="627494" y="469575"/>
                        <a:pt x="629816" y="469110"/>
                      </a:cubicBezTo>
                      <a:cubicBezTo>
                        <a:pt x="629816" y="447745"/>
                        <a:pt x="623468" y="422199"/>
                        <a:pt x="619133" y="412136"/>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32" name="Freeform: Shape 4431">
                  <a:extLst>
                    <a:ext uri="{FF2B5EF4-FFF2-40B4-BE49-F238E27FC236}">
                      <a16:creationId xmlns:a16="http://schemas.microsoft.com/office/drawing/2014/main" id="{7FE08DA2-2A45-C5F1-69D4-6410F3938C9C}"/>
                    </a:ext>
                  </a:extLst>
                </p:cNvPr>
                <p:cNvSpPr/>
                <p:nvPr/>
              </p:nvSpPr>
              <p:spPr>
                <a:xfrm>
                  <a:off x="8472672" y="2441434"/>
                  <a:ext cx="977468" cy="417200"/>
                </a:xfrm>
                <a:custGeom>
                  <a:avLst/>
                  <a:gdLst>
                    <a:gd name="connsiteX0" fmla="*/ 937137 w 977468"/>
                    <a:gd name="connsiteY0" fmla="*/ 174750 h 417200"/>
                    <a:gd name="connsiteX1" fmla="*/ 907102 w 977468"/>
                    <a:gd name="connsiteY1" fmla="*/ 178776 h 417200"/>
                    <a:gd name="connsiteX2" fmla="*/ 877066 w 977468"/>
                    <a:gd name="connsiteY2" fmla="*/ 174750 h 417200"/>
                    <a:gd name="connsiteX3" fmla="*/ 845019 w 977468"/>
                    <a:gd name="connsiteY3" fmla="*/ 172738 h 417200"/>
                    <a:gd name="connsiteX4" fmla="*/ 849043 w 977468"/>
                    <a:gd name="connsiteY4" fmla="*/ 156636 h 417200"/>
                    <a:gd name="connsiteX5" fmla="*/ 851056 w 977468"/>
                    <a:gd name="connsiteY5" fmla="*/ 140535 h 417200"/>
                    <a:gd name="connsiteX6" fmla="*/ 875983 w 977468"/>
                    <a:gd name="connsiteY6" fmla="*/ 90682 h 417200"/>
                    <a:gd name="connsiteX7" fmla="*/ 853379 w 977468"/>
                    <a:gd name="connsiteY7" fmla="*/ 88514 h 417200"/>
                    <a:gd name="connsiteX8" fmla="*/ 826749 w 977468"/>
                    <a:gd name="connsiteY8" fmla="*/ 82941 h 417200"/>
                    <a:gd name="connsiteX9" fmla="*/ 788043 w 977468"/>
                    <a:gd name="connsiteY9" fmla="*/ 81083 h 417200"/>
                    <a:gd name="connsiteX10" fmla="*/ 763272 w 977468"/>
                    <a:gd name="connsiteY10" fmla="*/ 97649 h 417200"/>
                    <a:gd name="connsiteX11" fmla="*/ 738346 w 977468"/>
                    <a:gd name="connsiteY11" fmla="*/ 106783 h 417200"/>
                    <a:gd name="connsiteX12" fmla="*/ 697783 w 977468"/>
                    <a:gd name="connsiteY12" fmla="*/ 117002 h 417200"/>
                    <a:gd name="connsiteX13" fmla="*/ 656445 w 977468"/>
                    <a:gd name="connsiteY13" fmla="*/ 117002 h 417200"/>
                    <a:gd name="connsiteX14" fmla="*/ 616810 w 977468"/>
                    <a:gd name="connsiteY14" fmla="*/ 109570 h 417200"/>
                    <a:gd name="connsiteX15" fmla="*/ 600245 w 977468"/>
                    <a:gd name="connsiteY15" fmla="*/ 92075 h 417200"/>
                    <a:gd name="connsiteX16" fmla="*/ 574544 w 977468"/>
                    <a:gd name="connsiteY16" fmla="*/ 80154 h 417200"/>
                    <a:gd name="connsiteX17" fmla="*/ 550702 w 977468"/>
                    <a:gd name="connsiteY17" fmla="*/ 73652 h 417200"/>
                    <a:gd name="connsiteX18" fmla="*/ 522214 w 977468"/>
                    <a:gd name="connsiteY18" fmla="*/ 67149 h 417200"/>
                    <a:gd name="connsiteX19" fmla="*/ 493728 w 977468"/>
                    <a:gd name="connsiteY19" fmla="*/ 70865 h 417200"/>
                    <a:gd name="connsiteX20" fmla="*/ 471587 w 977468"/>
                    <a:gd name="connsiteY20" fmla="*/ 81857 h 417200"/>
                    <a:gd name="connsiteX21" fmla="*/ 444029 w 977468"/>
                    <a:gd name="connsiteY21" fmla="*/ 73652 h 417200"/>
                    <a:gd name="connsiteX22" fmla="*/ 424677 w 977468"/>
                    <a:gd name="connsiteY22" fmla="*/ 58943 h 417200"/>
                    <a:gd name="connsiteX23" fmla="*/ 420961 w 977468"/>
                    <a:gd name="connsiteY23" fmla="*/ 32314 h 417200"/>
                    <a:gd name="connsiteX24" fmla="*/ 390616 w 977468"/>
                    <a:gd name="connsiteY24" fmla="*/ 23180 h 417200"/>
                    <a:gd name="connsiteX25" fmla="*/ 367547 w 977468"/>
                    <a:gd name="connsiteY25" fmla="*/ 14045 h 417200"/>
                    <a:gd name="connsiteX26" fmla="*/ 348195 w 977468"/>
                    <a:gd name="connsiteY26" fmla="*/ 9400 h 417200"/>
                    <a:gd name="connsiteX27" fmla="*/ 325281 w 977468"/>
                    <a:gd name="connsiteY27" fmla="*/ 266 h 417200"/>
                    <a:gd name="connsiteX28" fmla="*/ 314288 w 977468"/>
                    <a:gd name="connsiteY28" fmla="*/ 10329 h 417200"/>
                    <a:gd name="connsiteX29" fmla="*/ 297722 w 977468"/>
                    <a:gd name="connsiteY29" fmla="*/ 21322 h 417200"/>
                    <a:gd name="connsiteX30" fmla="*/ 284872 w 977468"/>
                    <a:gd name="connsiteY30" fmla="*/ 36959 h 417200"/>
                    <a:gd name="connsiteX31" fmla="*/ 295865 w 977468"/>
                    <a:gd name="connsiteY31" fmla="*/ 62659 h 417200"/>
                    <a:gd name="connsiteX32" fmla="*/ 294936 w 977468"/>
                    <a:gd name="connsiteY32" fmla="*/ 81083 h 417200"/>
                    <a:gd name="connsiteX33" fmla="*/ 269081 w 977468"/>
                    <a:gd name="connsiteY33" fmla="*/ 93933 h 417200"/>
                    <a:gd name="connsiteX34" fmla="*/ 246941 w 977468"/>
                    <a:gd name="connsiteY34" fmla="*/ 87431 h 417200"/>
                    <a:gd name="connsiteX35" fmla="*/ 222014 w 977468"/>
                    <a:gd name="connsiteY35" fmla="*/ 89289 h 417200"/>
                    <a:gd name="connsiteX36" fmla="*/ 196159 w 977468"/>
                    <a:gd name="connsiteY36" fmla="*/ 79070 h 417200"/>
                    <a:gd name="connsiteX37" fmla="*/ 186096 w 977468"/>
                    <a:gd name="connsiteY37" fmla="*/ 61575 h 417200"/>
                    <a:gd name="connsiteX38" fmla="*/ 142900 w 977468"/>
                    <a:gd name="connsiteY38" fmla="*/ 54144 h 417200"/>
                    <a:gd name="connsiteX39" fmla="*/ 120761 w 977468"/>
                    <a:gd name="connsiteY39" fmla="*/ 57860 h 417200"/>
                    <a:gd name="connsiteX40" fmla="*/ 99550 w 977468"/>
                    <a:gd name="connsiteY40" fmla="*/ 66994 h 417200"/>
                    <a:gd name="connsiteX41" fmla="*/ 79269 w 977468"/>
                    <a:gd name="connsiteY41" fmla="*/ 80773 h 417200"/>
                    <a:gd name="connsiteX42" fmla="*/ 55272 w 977468"/>
                    <a:gd name="connsiteY42" fmla="*/ 94552 h 417200"/>
                    <a:gd name="connsiteX43" fmla="*/ 26784 w 977468"/>
                    <a:gd name="connsiteY43" fmla="*/ 107403 h 417200"/>
                    <a:gd name="connsiteX44" fmla="*/ 5573 w 977468"/>
                    <a:gd name="connsiteY44" fmla="*/ 115763 h 417200"/>
                    <a:gd name="connsiteX45" fmla="*/ 0 w 977468"/>
                    <a:gd name="connsiteY45" fmla="*/ 117621 h 417200"/>
                    <a:gd name="connsiteX46" fmla="*/ 1084 w 977468"/>
                    <a:gd name="connsiteY46" fmla="*/ 121337 h 417200"/>
                    <a:gd name="connsiteX47" fmla="*/ 23378 w 977468"/>
                    <a:gd name="connsiteY47" fmla="*/ 149979 h 417200"/>
                    <a:gd name="connsiteX48" fmla="*/ 51401 w 977468"/>
                    <a:gd name="connsiteY48" fmla="*/ 165306 h 417200"/>
                    <a:gd name="connsiteX49" fmla="*/ 78185 w 977468"/>
                    <a:gd name="connsiteY49" fmla="*/ 186981 h 417200"/>
                    <a:gd name="connsiteX50" fmla="*/ 94751 w 977468"/>
                    <a:gd name="connsiteY50" fmla="*/ 210514 h 417200"/>
                    <a:gd name="connsiteX51" fmla="*/ 92893 w 977468"/>
                    <a:gd name="connsiteY51" fmla="*/ 241788 h 417200"/>
                    <a:gd name="connsiteX52" fmla="*/ 85926 w 977468"/>
                    <a:gd name="connsiteY52" fmla="*/ 267334 h 417200"/>
                    <a:gd name="connsiteX53" fmla="*/ 156061 w 977468"/>
                    <a:gd name="connsiteY53" fmla="*/ 284519 h 417200"/>
                    <a:gd name="connsiteX54" fmla="*/ 179438 w 977468"/>
                    <a:gd name="connsiteY54" fmla="*/ 298608 h 417200"/>
                    <a:gd name="connsiteX55" fmla="*/ 199566 w 977468"/>
                    <a:gd name="connsiteY55" fmla="*/ 312697 h 417200"/>
                    <a:gd name="connsiteX56" fmla="*/ 223563 w 977468"/>
                    <a:gd name="connsiteY56" fmla="*/ 338707 h 417200"/>
                    <a:gd name="connsiteX57" fmla="*/ 241677 w 977468"/>
                    <a:gd name="connsiteY57" fmla="*/ 370755 h 417200"/>
                    <a:gd name="connsiteX58" fmla="*/ 281776 w 977468"/>
                    <a:gd name="connsiteY58" fmla="*/ 374780 h 417200"/>
                    <a:gd name="connsiteX59" fmla="*/ 355936 w 977468"/>
                    <a:gd name="connsiteY59" fmla="*/ 376793 h 417200"/>
                    <a:gd name="connsiteX60" fmla="*/ 412136 w 977468"/>
                    <a:gd name="connsiteY60" fmla="*/ 388869 h 417200"/>
                    <a:gd name="connsiteX61" fmla="*/ 446197 w 977468"/>
                    <a:gd name="connsiteY61" fmla="*/ 396920 h 417200"/>
                    <a:gd name="connsiteX62" fmla="*/ 478245 w 977468"/>
                    <a:gd name="connsiteY62" fmla="*/ 404970 h 417200"/>
                    <a:gd name="connsiteX63" fmla="*/ 502243 w 977468"/>
                    <a:gd name="connsiteY63" fmla="*/ 417046 h 417200"/>
                    <a:gd name="connsiteX64" fmla="*/ 556430 w 977468"/>
                    <a:gd name="connsiteY64" fmla="*/ 389024 h 417200"/>
                    <a:gd name="connsiteX65" fmla="*/ 626564 w 977468"/>
                    <a:gd name="connsiteY65" fmla="*/ 387011 h 417200"/>
                    <a:gd name="connsiteX66" fmla="*/ 682765 w 977468"/>
                    <a:gd name="connsiteY66" fmla="*/ 362859 h 417200"/>
                    <a:gd name="connsiteX67" fmla="*/ 720851 w 977468"/>
                    <a:gd name="connsiteY67" fmla="*/ 332823 h 417200"/>
                    <a:gd name="connsiteX68" fmla="*/ 712800 w 977468"/>
                    <a:gd name="connsiteY68" fmla="*/ 296750 h 417200"/>
                    <a:gd name="connsiteX69" fmla="*/ 742836 w 977468"/>
                    <a:gd name="connsiteY69" fmla="*/ 288699 h 417200"/>
                    <a:gd name="connsiteX70" fmla="*/ 792998 w 977468"/>
                    <a:gd name="connsiteY70" fmla="*/ 284674 h 417200"/>
                    <a:gd name="connsiteX71" fmla="*/ 839135 w 977468"/>
                    <a:gd name="connsiteY71" fmla="*/ 270585 h 417200"/>
                    <a:gd name="connsiteX72" fmla="*/ 867158 w 977468"/>
                    <a:gd name="connsiteY72" fmla="*/ 244575 h 417200"/>
                    <a:gd name="connsiteX73" fmla="*/ 905244 w 977468"/>
                    <a:gd name="connsiteY73" fmla="*/ 228473 h 417200"/>
                    <a:gd name="connsiteX74" fmla="*/ 945343 w 977468"/>
                    <a:gd name="connsiteY74" fmla="*/ 220423 h 417200"/>
                    <a:gd name="connsiteX75" fmla="*/ 977391 w 977468"/>
                    <a:gd name="connsiteY75" fmla="*/ 216397 h 417200"/>
                    <a:gd name="connsiteX76" fmla="*/ 937137 w 977468"/>
                    <a:gd name="connsiteY76" fmla="*/ 174750 h 4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77468" h="417200">
                      <a:moveTo>
                        <a:pt x="937137" y="174750"/>
                      </a:moveTo>
                      <a:cubicBezTo>
                        <a:pt x="927074" y="162674"/>
                        <a:pt x="911127" y="168712"/>
                        <a:pt x="907102" y="178776"/>
                      </a:cubicBezTo>
                      <a:cubicBezTo>
                        <a:pt x="903077" y="188839"/>
                        <a:pt x="895026" y="174750"/>
                        <a:pt x="877066" y="174750"/>
                      </a:cubicBezTo>
                      <a:cubicBezTo>
                        <a:pt x="858952" y="174750"/>
                        <a:pt x="856939" y="184814"/>
                        <a:pt x="845019" y="172738"/>
                      </a:cubicBezTo>
                      <a:cubicBezTo>
                        <a:pt x="832942" y="160661"/>
                        <a:pt x="849043" y="156636"/>
                        <a:pt x="849043" y="156636"/>
                      </a:cubicBezTo>
                      <a:lnTo>
                        <a:pt x="851056" y="140535"/>
                      </a:lnTo>
                      <a:lnTo>
                        <a:pt x="875983" y="90682"/>
                      </a:lnTo>
                      <a:cubicBezTo>
                        <a:pt x="868861" y="87740"/>
                        <a:pt x="858488" y="86656"/>
                        <a:pt x="853379" y="88514"/>
                      </a:cubicBezTo>
                      <a:cubicBezTo>
                        <a:pt x="845948" y="91301"/>
                        <a:pt x="828453" y="89443"/>
                        <a:pt x="826749" y="82941"/>
                      </a:cubicBezTo>
                      <a:cubicBezTo>
                        <a:pt x="824891" y="76438"/>
                        <a:pt x="795475" y="75509"/>
                        <a:pt x="788043" y="81083"/>
                      </a:cubicBezTo>
                      <a:cubicBezTo>
                        <a:pt x="780612" y="86656"/>
                        <a:pt x="764201" y="91146"/>
                        <a:pt x="763272" y="97649"/>
                      </a:cubicBezTo>
                      <a:cubicBezTo>
                        <a:pt x="762343" y="104151"/>
                        <a:pt x="744848" y="102294"/>
                        <a:pt x="738346" y="106783"/>
                      </a:cubicBezTo>
                      <a:cubicBezTo>
                        <a:pt x="731844" y="111428"/>
                        <a:pt x="698712" y="113286"/>
                        <a:pt x="697783" y="117002"/>
                      </a:cubicBezTo>
                      <a:cubicBezTo>
                        <a:pt x="696854" y="120717"/>
                        <a:pt x="661864" y="121646"/>
                        <a:pt x="656445" y="117002"/>
                      </a:cubicBezTo>
                      <a:cubicBezTo>
                        <a:pt x="650871" y="112357"/>
                        <a:pt x="620527" y="117002"/>
                        <a:pt x="616810" y="109570"/>
                      </a:cubicBezTo>
                      <a:cubicBezTo>
                        <a:pt x="613095" y="102139"/>
                        <a:pt x="600245" y="98578"/>
                        <a:pt x="600245" y="92075"/>
                      </a:cubicBezTo>
                      <a:cubicBezTo>
                        <a:pt x="600245" y="85573"/>
                        <a:pt x="577176" y="85573"/>
                        <a:pt x="574544" y="80154"/>
                      </a:cubicBezTo>
                      <a:cubicBezTo>
                        <a:pt x="571758" y="74580"/>
                        <a:pt x="553334" y="71794"/>
                        <a:pt x="550702" y="73652"/>
                      </a:cubicBezTo>
                      <a:cubicBezTo>
                        <a:pt x="547915" y="75509"/>
                        <a:pt x="527634" y="68078"/>
                        <a:pt x="522214" y="67149"/>
                      </a:cubicBezTo>
                      <a:cubicBezTo>
                        <a:pt x="516641" y="66220"/>
                        <a:pt x="499146" y="70865"/>
                        <a:pt x="493728" y="70865"/>
                      </a:cubicBezTo>
                      <a:cubicBezTo>
                        <a:pt x="488153" y="70865"/>
                        <a:pt x="478090" y="80928"/>
                        <a:pt x="471587" y="81857"/>
                      </a:cubicBezTo>
                      <a:cubicBezTo>
                        <a:pt x="465085" y="82786"/>
                        <a:pt x="447590" y="70865"/>
                        <a:pt x="444029" y="73652"/>
                      </a:cubicBezTo>
                      <a:cubicBezTo>
                        <a:pt x="440314" y="76438"/>
                        <a:pt x="429321" y="64517"/>
                        <a:pt x="424677" y="58943"/>
                      </a:cubicBezTo>
                      <a:cubicBezTo>
                        <a:pt x="420032" y="53370"/>
                        <a:pt x="424677" y="37733"/>
                        <a:pt x="420961" y="32314"/>
                      </a:cubicBezTo>
                      <a:cubicBezTo>
                        <a:pt x="417245" y="26740"/>
                        <a:pt x="397118" y="26740"/>
                        <a:pt x="390616" y="23180"/>
                      </a:cubicBezTo>
                      <a:cubicBezTo>
                        <a:pt x="384113" y="19464"/>
                        <a:pt x="374050" y="14045"/>
                        <a:pt x="367547" y="14045"/>
                      </a:cubicBezTo>
                      <a:cubicBezTo>
                        <a:pt x="361200" y="14045"/>
                        <a:pt x="350981" y="12187"/>
                        <a:pt x="348195" y="9400"/>
                      </a:cubicBezTo>
                      <a:cubicBezTo>
                        <a:pt x="345408" y="6614"/>
                        <a:pt x="331628" y="1969"/>
                        <a:pt x="325281" y="266"/>
                      </a:cubicBezTo>
                      <a:cubicBezTo>
                        <a:pt x="318778" y="-1592"/>
                        <a:pt x="317849" y="6768"/>
                        <a:pt x="314288" y="10329"/>
                      </a:cubicBezTo>
                      <a:cubicBezTo>
                        <a:pt x="310573" y="14045"/>
                        <a:pt x="299580" y="14974"/>
                        <a:pt x="297722" y="21322"/>
                      </a:cubicBezTo>
                      <a:cubicBezTo>
                        <a:pt x="295865" y="27824"/>
                        <a:pt x="283014" y="29527"/>
                        <a:pt x="284872" y="36959"/>
                      </a:cubicBezTo>
                      <a:cubicBezTo>
                        <a:pt x="286731" y="44390"/>
                        <a:pt x="291375" y="59098"/>
                        <a:pt x="295865" y="62659"/>
                      </a:cubicBezTo>
                      <a:cubicBezTo>
                        <a:pt x="300509" y="66375"/>
                        <a:pt x="297722" y="77367"/>
                        <a:pt x="294936" y="81083"/>
                      </a:cubicBezTo>
                      <a:cubicBezTo>
                        <a:pt x="292149" y="84799"/>
                        <a:pt x="272796" y="87585"/>
                        <a:pt x="269081" y="93933"/>
                      </a:cubicBezTo>
                      <a:cubicBezTo>
                        <a:pt x="265365" y="100436"/>
                        <a:pt x="256230" y="93004"/>
                        <a:pt x="246941" y="87431"/>
                      </a:cubicBezTo>
                      <a:cubicBezTo>
                        <a:pt x="237806" y="81857"/>
                        <a:pt x="226660" y="85573"/>
                        <a:pt x="222014" y="89289"/>
                      </a:cubicBezTo>
                      <a:cubicBezTo>
                        <a:pt x="217370" y="93004"/>
                        <a:pt x="200804" y="80154"/>
                        <a:pt x="196159" y="79070"/>
                      </a:cubicBezTo>
                      <a:cubicBezTo>
                        <a:pt x="191515" y="78141"/>
                        <a:pt x="190586" y="60646"/>
                        <a:pt x="186096" y="61575"/>
                      </a:cubicBezTo>
                      <a:cubicBezTo>
                        <a:pt x="181451" y="62504"/>
                        <a:pt x="149249" y="56002"/>
                        <a:pt x="142900" y="54144"/>
                      </a:cubicBezTo>
                      <a:cubicBezTo>
                        <a:pt x="136398" y="52286"/>
                        <a:pt x="122619" y="53215"/>
                        <a:pt x="120761" y="57860"/>
                      </a:cubicBezTo>
                      <a:cubicBezTo>
                        <a:pt x="118903" y="62504"/>
                        <a:pt x="102337" y="61575"/>
                        <a:pt x="99550" y="66994"/>
                      </a:cubicBezTo>
                      <a:cubicBezTo>
                        <a:pt x="96764" y="72568"/>
                        <a:pt x="83913" y="75355"/>
                        <a:pt x="79269" y="80773"/>
                      </a:cubicBezTo>
                      <a:cubicBezTo>
                        <a:pt x="74624" y="86347"/>
                        <a:pt x="58987" y="86347"/>
                        <a:pt x="55272" y="94552"/>
                      </a:cubicBezTo>
                      <a:cubicBezTo>
                        <a:pt x="51556" y="102913"/>
                        <a:pt x="32203" y="106474"/>
                        <a:pt x="26784" y="107403"/>
                      </a:cubicBezTo>
                      <a:cubicBezTo>
                        <a:pt x="21211" y="108332"/>
                        <a:pt x="6502" y="111118"/>
                        <a:pt x="5573" y="115763"/>
                      </a:cubicBezTo>
                      <a:cubicBezTo>
                        <a:pt x="5109" y="117776"/>
                        <a:pt x="2942" y="117931"/>
                        <a:pt x="0" y="117621"/>
                      </a:cubicBezTo>
                      <a:cubicBezTo>
                        <a:pt x="310" y="118859"/>
                        <a:pt x="774" y="119943"/>
                        <a:pt x="1084" y="121337"/>
                      </a:cubicBezTo>
                      <a:cubicBezTo>
                        <a:pt x="4954" y="142392"/>
                        <a:pt x="13779" y="141773"/>
                        <a:pt x="23378" y="149979"/>
                      </a:cubicBezTo>
                      <a:cubicBezTo>
                        <a:pt x="32977" y="158184"/>
                        <a:pt x="41182" y="164687"/>
                        <a:pt x="51401" y="165306"/>
                      </a:cubicBezTo>
                      <a:cubicBezTo>
                        <a:pt x="61619" y="165925"/>
                        <a:pt x="76946" y="178001"/>
                        <a:pt x="78185" y="186981"/>
                      </a:cubicBezTo>
                      <a:cubicBezTo>
                        <a:pt x="79424" y="195806"/>
                        <a:pt x="89023" y="206024"/>
                        <a:pt x="94751" y="210514"/>
                      </a:cubicBezTo>
                      <a:cubicBezTo>
                        <a:pt x="100479" y="215004"/>
                        <a:pt x="92893" y="230331"/>
                        <a:pt x="92893" y="241788"/>
                      </a:cubicBezTo>
                      <a:cubicBezTo>
                        <a:pt x="92893" y="253245"/>
                        <a:pt x="78804" y="255877"/>
                        <a:pt x="85926" y="267334"/>
                      </a:cubicBezTo>
                      <a:cubicBezTo>
                        <a:pt x="92893" y="278791"/>
                        <a:pt x="141972" y="284519"/>
                        <a:pt x="156061" y="284519"/>
                      </a:cubicBezTo>
                      <a:cubicBezTo>
                        <a:pt x="170149" y="284519"/>
                        <a:pt x="175104" y="297989"/>
                        <a:pt x="179438" y="298608"/>
                      </a:cubicBezTo>
                      <a:cubicBezTo>
                        <a:pt x="188263" y="300001"/>
                        <a:pt x="189502" y="310684"/>
                        <a:pt x="199566" y="312697"/>
                      </a:cubicBezTo>
                      <a:cubicBezTo>
                        <a:pt x="209629" y="314709"/>
                        <a:pt x="219537" y="320747"/>
                        <a:pt x="223563" y="338707"/>
                      </a:cubicBezTo>
                      <a:cubicBezTo>
                        <a:pt x="227589" y="356666"/>
                        <a:pt x="239664" y="362704"/>
                        <a:pt x="241677" y="370755"/>
                      </a:cubicBezTo>
                      <a:cubicBezTo>
                        <a:pt x="243690" y="378805"/>
                        <a:pt x="265829" y="372767"/>
                        <a:pt x="281776" y="374780"/>
                      </a:cubicBezTo>
                      <a:cubicBezTo>
                        <a:pt x="297877" y="376793"/>
                        <a:pt x="344014" y="374780"/>
                        <a:pt x="355936" y="376793"/>
                      </a:cubicBezTo>
                      <a:cubicBezTo>
                        <a:pt x="368012" y="378805"/>
                        <a:pt x="396035" y="376793"/>
                        <a:pt x="412136" y="388869"/>
                      </a:cubicBezTo>
                      <a:cubicBezTo>
                        <a:pt x="428237" y="400945"/>
                        <a:pt x="436133" y="390882"/>
                        <a:pt x="446197" y="396920"/>
                      </a:cubicBezTo>
                      <a:cubicBezTo>
                        <a:pt x="456260" y="402958"/>
                        <a:pt x="464156" y="406983"/>
                        <a:pt x="478245" y="404970"/>
                      </a:cubicBezTo>
                      <a:cubicBezTo>
                        <a:pt x="492334" y="402958"/>
                        <a:pt x="492334" y="415034"/>
                        <a:pt x="502243" y="417046"/>
                      </a:cubicBezTo>
                      <a:cubicBezTo>
                        <a:pt x="512305" y="419059"/>
                        <a:pt x="530265" y="400945"/>
                        <a:pt x="556430" y="389024"/>
                      </a:cubicBezTo>
                      <a:cubicBezTo>
                        <a:pt x="582440" y="376948"/>
                        <a:pt x="612631" y="384998"/>
                        <a:pt x="626564" y="387011"/>
                      </a:cubicBezTo>
                      <a:cubicBezTo>
                        <a:pt x="640653" y="389024"/>
                        <a:pt x="666663" y="380973"/>
                        <a:pt x="682765" y="362859"/>
                      </a:cubicBezTo>
                      <a:cubicBezTo>
                        <a:pt x="698867" y="344900"/>
                        <a:pt x="718838" y="348770"/>
                        <a:pt x="720851" y="332823"/>
                      </a:cubicBezTo>
                      <a:cubicBezTo>
                        <a:pt x="722864" y="316722"/>
                        <a:pt x="704750" y="310839"/>
                        <a:pt x="712800" y="296750"/>
                      </a:cubicBezTo>
                      <a:cubicBezTo>
                        <a:pt x="720851" y="282661"/>
                        <a:pt x="734940" y="284674"/>
                        <a:pt x="742836" y="288699"/>
                      </a:cubicBezTo>
                      <a:cubicBezTo>
                        <a:pt x="750887" y="292724"/>
                        <a:pt x="772871" y="298762"/>
                        <a:pt x="792998" y="284674"/>
                      </a:cubicBezTo>
                      <a:cubicBezTo>
                        <a:pt x="812970" y="270585"/>
                        <a:pt x="821021" y="272598"/>
                        <a:pt x="839135" y="270585"/>
                      </a:cubicBezTo>
                      <a:cubicBezTo>
                        <a:pt x="857249" y="268572"/>
                        <a:pt x="855237" y="256496"/>
                        <a:pt x="867158" y="244575"/>
                      </a:cubicBezTo>
                      <a:cubicBezTo>
                        <a:pt x="879234" y="232499"/>
                        <a:pt x="893168" y="228473"/>
                        <a:pt x="905244" y="228473"/>
                      </a:cubicBezTo>
                      <a:cubicBezTo>
                        <a:pt x="917320" y="228473"/>
                        <a:pt x="933266" y="216397"/>
                        <a:pt x="945343" y="220423"/>
                      </a:cubicBezTo>
                      <a:cubicBezTo>
                        <a:pt x="957419" y="224448"/>
                        <a:pt x="975379" y="226461"/>
                        <a:pt x="977391" y="216397"/>
                      </a:cubicBezTo>
                      <a:cubicBezTo>
                        <a:pt x="979249" y="206798"/>
                        <a:pt x="947046" y="186826"/>
                        <a:pt x="937137" y="17475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3" name="Freeform: Shape 4432">
                  <a:extLst>
                    <a:ext uri="{FF2B5EF4-FFF2-40B4-BE49-F238E27FC236}">
                      <a16:creationId xmlns:a16="http://schemas.microsoft.com/office/drawing/2014/main" id="{C963C2FB-8D3A-1041-8A95-EA0FE857D717}"/>
                    </a:ext>
                  </a:extLst>
                </p:cNvPr>
                <p:cNvSpPr/>
                <p:nvPr/>
              </p:nvSpPr>
              <p:spPr>
                <a:xfrm>
                  <a:off x="6823198" y="3177353"/>
                  <a:ext cx="15946" cy="42636"/>
                </a:xfrm>
                <a:custGeom>
                  <a:avLst/>
                  <a:gdLst>
                    <a:gd name="connsiteX0" fmla="*/ 6503 w 15946"/>
                    <a:gd name="connsiteY0" fmla="*/ 371 h 42636"/>
                    <a:gd name="connsiteX1" fmla="*/ 0 w 15946"/>
                    <a:gd name="connsiteY1" fmla="*/ 22820 h 42636"/>
                    <a:gd name="connsiteX2" fmla="*/ 11457 w 15946"/>
                    <a:gd name="connsiteY2" fmla="*/ 42637 h 42636"/>
                    <a:gd name="connsiteX3" fmla="*/ 14863 w 15946"/>
                    <a:gd name="connsiteY3" fmla="*/ 6254 h 42636"/>
                    <a:gd name="connsiteX4" fmla="*/ 15947 w 15946"/>
                    <a:gd name="connsiteY4" fmla="*/ 216 h 42636"/>
                    <a:gd name="connsiteX5" fmla="*/ 6503 w 15946"/>
                    <a:gd name="connsiteY5" fmla="*/ 371 h 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6" h="42636">
                      <a:moveTo>
                        <a:pt x="6503" y="371"/>
                      </a:moveTo>
                      <a:cubicBezTo>
                        <a:pt x="1858" y="2228"/>
                        <a:pt x="0" y="20033"/>
                        <a:pt x="0" y="22820"/>
                      </a:cubicBezTo>
                      <a:cubicBezTo>
                        <a:pt x="0" y="24833"/>
                        <a:pt x="2942" y="33812"/>
                        <a:pt x="11457" y="42637"/>
                      </a:cubicBezTo>
                      <a:cubicBezTo>
                        <a:pt x="13160" y="29013"/>
                        <a:pt x="13624" y="11053"/>
                        <a:pt x="14863" y="6254"/>
                      </a:cubicBezTo>
                      <a:cubicBezTo>
                        <a:pt x="15173" y="5015"/>
                        <a:pt x="15482" y="2848"/>
                        <a:pt x="15947" y="216"/>
                      </a:cubicBezTo>
                      <a:cubicBezTo>
                        <a:pt x="11302" y="-94"/>
                        <a:pt x="7896" y="-94"/>
                        <a:pt x="6503" y="37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4" name="Freeform: Shape 4433">
                  <a:extLst>
                    <a:ext uri="{FF2B5EF4-FFF2-40B4-BE49-F238E27FC236}">
                      <a16:creationId xmlns:a16="http://schemas.microsoft.com/office/drawing/2014/main" id="{76F89A01-D107-9459-7EE5-45933E96F6C1}"/>
                    </a:ext>
                  </a:extLst>
                </p:cNvPr>
                <p:cNvSpPr/>
                <p:nvPr/>
              </p:nvSpPr>
              <p:spPr>
                <a:xfrm>
                  <a:off x="6796414" y="3150010"/>
                  <a:ext cx="45363" cy="130205"/>
                </a:xfrm>
                <a:custGeom>
                  <a:avLst/>
                  <a:gdLst>
                    <a:gd name="connsiteX0" fmla="*/ 21056 w 45363"/>
                    <a:gd name="connsiteY0" fmla="*/ 128502 h 130205"/>
                    <a:gd name="connsiteX1" fmla="*/ 24307 w 45363"/>
                    <a:gd name="connsiteY1" fmla="*/ 130205 h 130205"/>
                    <a:gd name="connsiteX2" fmla="*/ 34216 w 45363"/>
                    <a:gd name="connsiteY2" fmla="*/ 84997 h 130205"/>
                    <a:gd name="connsiteX3" fmla="*/ 38241 w 45363"/>
                    <a:gd name="connsiteY3" fmla="*/ 69825 h 130205"/>
                    <a:gd name="connsiteX4" fmla="*/ 26784 w 45363"/>
                    <a:gd name="connsiteY4" fmla="*/ 50008 h 130205"/>
                    <a:gd name="connsiteX5" fmla="*/ 33287 w 45363"/>
                    <a:gd name="connsiteY5" fmla="*/ 27558 h 130205"/>
                    <a:gd name="connsiteX6" fmla="*/ 42731 w 45363"/>
                    <a:gd name="connsiteY6" fmla="*/ 27404 h 130205"/>
                    <a:gd name="connsiteX7" fmla="*/ 45363 w 45363"/>
                    <a:gd name="connsiteY7" fmla="*/ 6657 h 130205"/>
                    <a:gd name="connsiteX8" fmla="*/ 29571 w 45363"/>
                    <a:gd name="connsiteY8" fmla="*/ 0 h 130205"/>
                    <a:gd name="connsiteX9" fmla="*/ 24617 w 45363"/>
                    <a:gd name="connsiteY9" fmla="*/ 14553 h 130205"/>
                    <a:gd name="connsiteX10" fmla="*/ 0 w 45363"/>
                    <a:gd name="connsiteY10" fmla="*/ 69980 h 130205"/>
                    <a:gd name="connsiteX11" fmla="*/ 22294 w 45363"/>
                    <a:gd name="connsiteY11" fmla="*/ 124786 h 130205"/>
                    <a:gd name="connsiteX12" fmla="*/ 21056 w 45363"/>
                    <a:gd name="connsiteY12" fmla="*/ 128502 h 13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63" h="130205">
                      <a:moveTo>
                        <a:pt x="21056" y="128502"/>
                      </a:moveTo>
                      <a:cubicBezTo>
                        <a:pt x="22140" y="129122"/>
                        <a:pt x="23223" y="129741"/>
                        <a:pt x="24307" y="130205"/>
                      </a:cubicBezTo>
                      <a:cubicBezTo>
                        <a:pt x="26939" y="111472"/>
                        <a:pt x="30964" y="89487"/>
                        <a:pt x="34216" y="84997"/>
                      </a:cubicBezTo>
                      <a:cubicBezTo>
                        <a:pt x="36074" y="82520"/>
                        <a:pt x="37312" y="76792"/>
                        <a:pt x="38241" y="69825"/>
                      </a:cubicBezTo>
                      <a:cubicBezTo>
                        <a:pt x="29726" y="61000"/>
                        <a:pt x="26784" y="52020"/>
                        <a:pt x="26784" y="50008"/>
                      </a:cubicBezTo>
                      <a:cubicBezTo>
                        <a:pt x="26784" y="47221"/>
                        <a:pt x="28642" y="29416"/>
                        <a:pt x="33287" y="27558"/>
                      </a:cubicBezTo>
                      <a:cubicBezTo>
                        <a:pt x="34680" y="27094"/>
                        <a:pt x="38087" y="27094"/>
                        <a:pt x="42731" y="27404"/>
                      </a:cubicBezTo>
                      <a:cubicBezTo>
                        <a:pt x="43505" y="21830"/>
                        <a:pt x="44589" y="13934"/>
                        <a:pt x="45363" y="6657"/>
                      </a:cubicBezTo>
                      <a:lnTo>
                        <a:pt x="29571" y="0"/>
                      </a:lnTo>
                      <a:cubicBezTo>
                        <a:pt x="27249" y="5109"/>
                        <a:pt x="25391" y="10064"/>
                        <a:pt x="24617" y="14553"/>
                      </a:cubicBezTo>
                      <a:cubicBezTo>
                        <a:pt x="21985" y="31119"/>
                        <a:pt x="7277" y="58523"/>
                        <a:pt x="0" y="69980"/>
                      </a:cubicBezTo>
                      <a:lnTo>
                        <a:pt x="22294" y="124786"/>
                      </a:lnTo>
                      <a:lnTo>
                        <a:pt x="21056" y="128502"/>
                      </a:lnTo>
                      <a:close/>
                    </a:path>
                  </a:pathLst>
                </a:custGeom>
                <a:solidFill>
                  <a:schemeClr val="bg2"/>
                </a:solidFill>
                <a:ln w="6350" cap="flat">
                  <a:solidFill>
                    <a:schemeClr val="bg1"/>
                  </a:solidFill>
                  <a:prstDash val="solid"/>
                  <a:miter/>
                </a:ln>
              </p:spPr>
              <p:txBody>
                <a:bodyPr rtlCol="0" anchor="ctr"/>
                <a:lstStyle/>
                <a:p>
                  <a:endParaRPr lang="en-US"/>
                </a:p>
              </p:txBody>
            </p:sp>
            <p:sp>
              <p:nvSpPr>
                <p:cNvPr id="4435" name="Freeform: Shape 4434">
                  <a:extLst>
                    <a:ext uri="{FF2B5EF4-FFF2-40B4-BE49-F238E27FC236}">
                      <a16:creationId xmlns:a16="http://schemas.microsoft.com/office/drawing/2014/main" id="{424D5C38-AF7B-7934-749F-EA559FFAC46A}"/>
                    </a:ext>
                  </a:extLst>
                </p:cNvPr>
                <p:cNvSpPr/>
                <p:nvPr/>
              </p:nvSpPr>
              <p:spPr>
                <a:xfrm>
                  <a:off x="6820566" y="3148153"/>
                  <a:ext cx="131289" cy="144381"/>
                </a:xfrm>
                <a:custGeom>
                  <a:avLst/>
                  <a:gdLst>
                    <a:gd name="connsiteX0" fmla="*/ 121845 w 131289"/>
                    <a:gd name="connsiteY0" fmla="*/ 0 h 144381"/>
                    <a:gd name="connsiteX1" fmla="*/ 82056 w 131289"/>
                    <a:gd name="connsiteY1" fmla="*/ 18734 h 144381"/>
                    <a:gd name="connsiteX2" fmla="*/ 52485 w 131289"/>
                    <a:gd name="connsiteY2" fmla="*/ 34680 h 144381"/>
                    <a:gd name="connsiteX3" fmla="*/ 24152 w 131289"/>
                    <a:gd name="connsiteY3" fmla="*/ 19972 h 144381"/>
                    <a:gd name="connsiteX4" fmla="*/ 21675 w 131289"/>
                    <a:gd name="connsiteY4" fmla="*/ 8980 h 144381"/>
                    <a:gd name="connsiteX5" fmla="*/ 21056 w 131289"/>
                    <a:gd name="connsiteY5" fmla="*/ 8825 h 144381"/>
                    <a:gd name="connsiteX6" fmla="*/ 17340 w 131289"/>
                    <a:gd name="connsiteY6" fmla="*/ 35609 h 144381"/>
                    <a:gd name="connsiteX7" fmla="*/ 9909 w 131289"/>
                    <a:gd name="connsiteY7" fmla="*/ 87165 h 144381"/>
                    <a:gd name="connsiteX8" fmla="*/ 0 w 131289"/>
                    <a:gd name="connsiteY8" fmla="*/ 132373 h 144381"/>
                    <a:gd name="connsiteX9" fmla="*/ 27713 w 131289"/>
                    <a:gd name="connsiteY9" fmla="*/ 144294 h 144381"/>
                    <a:gd name="connsiteX10" fmla="*/ 52330 w 131289"/>
                    <a:gd name="connsiteY10" fmla="*/ 125870 h 144381"/>
                    <a:gd name="connsiteX11" fmla="*/ 71993 w 131289"/>
                    <a:gd name="connsiteY11" fmla="*/ 117200 h 144381"/>
                    <a:gd name="connsiteX12" fmla="*/ 90416 w 131289"/>
                    <a:gd name="connsiteY12" fmla="*/ 102492 h 144381"/>
                    <a:gd name="connsiteX13" fmla="*/ 67038 w 131289"/>
                    <a:gd name="connsiteY13" fmla="*/ 75398 h 144381"/>
                    <a:gd name="connsiteX14" fmla="*/ 97693 w 131289"/>
                    <a:gd name="connsiteY14" fmla="*/ 55736 h 144381"/>
                    <a:gd name="connsiteX15" fmla="*/ 129586 w 131289"/>
                    <a:gd name="connsiteY15" fmla="*/ 45982 h 144381"/>
                    <a:gd name="connsiteX16" fmla="*/ 131289 w 131289"/>
                    <a:gd name="connsiteY16" fmla="*/ 45982 h 144381"/>
                    <a:gd name="connsiteX17" fmla="*/ 124013 w 131289"/>
                    <a:gd name="connsiteY17" fmla="*/ 15482 h 144381"/>
                    <a:gd name="connsiteX18" fmla="*/ 121845 w 131289"/>
                    <a:gd name="connsiteY18" fmla="*/ 0 h 14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289" h="144381">
                      <a:moveTo>
                        <a:pt x="121845" y="0"/>
                      </a:moveTo>
                      <a:cubicBezTo>
                        <a:pt x="102338" y="10063"/>
                        <a:pt x="85307" y="18269"/>
                        <a:pt x="82056" y="18734"/>
                      </a:cubicBezTo>
                      <a:cubicBezTo>
                        <a:pt x="73386" y="19972"/>
                        <a:pt x="52485" y="34680"/>
                        <a:pt x="52485" y="34680"/>
                      </a:cubicBezTo>
                      <a:lnTo>
                        <a:pt x="24152" y="19972"/>
                      </a:lnTo>
                      <a:lnTo>
                        <a:pt x="21675" y="8980"/>
                      </a:lnTo>
                      <a:lnTo>
                        <a:pt x="21056" y="8825"/>
                      </a:lnTo>
                      <a:cubicBezTo>
                        <a:pt x="19817" y="19507"/>
                        <a:pt x="18424" y="31739"/>
                        <a:pt x="17340" y="35609"/>
                      </a:cubicBezTo>
                      <a:cubicBezTo>
                        <a:pt x="15482" y="43040"/>
                        <a:pt x="15482" y="79733"/>
                        <a:pt x="9909" y="87165"/>
                      </a:cubicBezTo>
                      <a:cubicBezTo>
                        <a:pt x="6503" y="91655"/>
                        <a:pt x="2477" y="113639"/>
                        <a:pt x="0" y="132373"/>
                      </a:cubicBezTo>
                      <a:cubicBezTo>
                        <a:pt x="10218" y="137946"/>
                        <a:pt x="21985" y="143675"/>
                        <a:pt x="27713" y="144294"/>
                      </a:cubicBezTo>
                      <a:cubicBezTo>
                        <a:pt x="38705" y="145533"/>
                        <a:pt x="52330" y="133302"/>
                        <a:pt x="52330" y="125870"/>
                      </a:cubicBezTo>
                      <a:cubicBezTo>
                        <a:pt x="52330" y="118439"/>
                        <a:pt x="62239" y="117200"/>
                        <a:pt x="71993" y="117200"/>
                      </a:cubicBezTo>
                      <a:cubicBezTo>
                        <a:pt x="81901" y="117200"/>
                        <a:pt x="82985" y="106208"/>
                        <a:pt x="90416" y="102492"/>
                      </a:cubicBezTo>
                      <a:cubicBezTo>
                        <a:pt x="97848" y="98776"/>
                        <a:pt x="74469" y="77875"/>
                        <a:pt x="67038" y="75398"/>
                      </a:cubicBezTo>
                      <a:cubicBezTo>
                        <a:pt x="59607" y="72921"/>
                        <a:pt x="73231" y="56974"/>
                        <a:pt x="97693" y="55736"/>
                      </a:cubicBezTo>
                      <a:cubicBezTo>
                        <a:pt x="122310" y="54497"/>
                        <a:pt x="116116" y="45982"/>
                        <a:pt x="129586" y="45982"/>
                      </a:cubicBezTo>
                      <a:cubicBezTo>
                        <a:pt x="130205" y="45982"/>
                        <a:pt x="130670" y="45982"/>
                        <a:pt x="131289" y="45982"/>
                      </a:cubicBezTo>
                      <a:cubicBezTo>
                        <a:pt x="128967" y="35299"/>
                        <a:pt x="125870" y="22294"/>
                        <a:pt x="124013" y="15482"/>
                      </a:cubicBezTo>
                      <a:cubicBezTo>
                        <a:pt x="123084" y="11147"/>
                        <a:pt x="122310" y="5574"/>
                        <a:pt x="121845" y="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6" name="Freeform: Shape 4435">
                  <a:extLst>
                    <a:ext uri="{FF2B5EF4-FFF2-40B4-BE49-F238E27FC236}">
                      <a16:creationId xmlns:a16="http://schemas.microsoft.com/office/drawing/2014/main" id="{7D1DFA09-D3B4-6D6F-23EE-91A68F272D8A}"/>
                    </a:ext>
                  </a:extLst>
                </p:cNvPr>
                <p:cNvSpPr/>
                <p:nvPr/>
              </p:nvSpPr>
              <p:spPr>
                <a:xfrm>
                  <a:off x="7909356" y="2794875"/>
                  <a:ext cx="339288" cy="143259"/>
                </a:xfrm>
                <a:custGeom>
                  <a:avLst/>
                  <a:gdLst>
                    <a:gd name="connsiteX0" fmla="*/ 312969 w 339288"/>
                    <a:gd name="connsiteY0" fmla="*/ 26139 h 143259"/>
                    <a:gd name="connsiteX1" fmla="*/ 283553 w 339288"/>
                    <a:gd name="connsiteY1" fmla="*/ 17934 h 143259"/>
                    <a:gd name="connsiteX2" fmla="*/ 203509 w 339288"/>
                    <a:gd name="connsiteY2" fmla="*/ 13289 h 143259"/>
                    <a:gd name="connsiteX3" fmla="*/ 162172 w 339288"/>
                    <a:gd name="connsiteY3" fmla="*/ 1368 h 143259"/>
                    <a:gd name="connsiteX4" fmla="*/ 129969 w 339288"/>
                    <a:gd name="connsiteY4" fmla="*/ 14218 h 143259"/>
                    <a:gd name="connsiteX5" fmla="*/ 102411 w 339288"/>
                    <a:gd name="connsiteY5" fmla="*/ 18863 h 143259"/>
                    <a:gd name="connsiteX6" fmla="*/ 60145 w 339288"/>
                    <a:gd name="connsiteY6" fmla="*/ 19792 h 143259"/>
                    <a:gd name="connsiteX7" fmla="*/ 40792 w 339288"/>
                    <a:gd name="connsiteY7" fmla="*/ 41002 h 143259"/>
                    <a:gd name="connsiteX8" fmla="*/ 31347 w 339288"/>
                    <a:gd name="connsiteY8" fmla="*/ 58342 h 143259"/>
                    <a:gd name="connsiteX9" fmla="*/ 42959 w 339288"/>
                    <a:gd name="connsiteY9" fmla="*/ 68715 h 143259"/>
                    <a:gd name="connsiteX10" fmla="*/ 67576 w 339288"/>
                    <a:gd name="connsiteY10" fmla="*/ 67477 h 143259"/>
                    <a:gd name="connsiteX11" fmla="*/ 110616 w 339288"/>
                    <a:gd name="connsiteY11" fmla="*/ 87139 h 143259"/>
                    <a:gd name="connsiteX12" fmla="*/ 97147 w 339288"/>
                    <a:gd name="connsiteY12" fmla="*/ 103086 h 143259"/>
                    <a:gd name="connsiteX13" fmla="*/ 67731 w 339288"/>
                    <a:gd name="connsiteY13" fmla="*/ 108040 h 143259"/>
                    <a:gd name="connsiteX14" fmla="*/ 22213 w 339288"/>
                    <a:gd name="connsiteY14" fmla="*/ 114233 h 143259"/>
                    <a:gd name="connsiteX15" fmla="*/ 74 w 339288"/>
                    <a:gd name="connsiteY15" fmla="*/ 132657 h 143259"/>
                    <a:gd name="connsiteX16" fmla="*/ 44352 w 339288"/>
                    <a:gd name="connsiteY16" fmla="*/ 136373 h 143259"/>
                    <a:gd name="connsiteX17" fmla="*/ 72685 w 339288"/>
                    <a:gd name="connsiteY17" fmla="*/ 137611 h 143259"/>
                    <a:gd name="connsiteX18" fmla="*/ 98540 w 339288"/>
                    <a:gd name="connsiteY18" fmla="*/ 142565 h 143259"/>
                    <a:gd name="connsiteX19" fmla="*/ 139103 w 339288"/>
                    <a:gd name="connsiteY19" fmla="*/ 140088 h 143259"/>
                    <a:gd name="connsiteX20" fmla="*/ 144213 w 339288"/>
                    <a:gd name="connsiteY20" fmla="*/ 124606 h 143259"/>
                    <a:gd name="connsiteX21" fmla="*/ 157992 w 339288"/>
                    <a:gd name="connsiteY21" fmla="*/ 116246 h 143259"/>
                    <a:gd name="connsiteX22" fmla="*/ 175177 w 339288"/>
                    <a:gd name="connsiteY22" fmla="*/ 105253 h 143259"/>
                    <a:gd name="connsiteX23" fmla="*/ 193756 w 339288"/>
                    <a:gd name="connsiteY23" fmla="*/ 99060 h 143259"/>
                    <a:gd name="connsiteX24" fmla="*/ 213109 w 339288"/>
                    <a:gd name="connsiteY24" fmla="*/ 105253 h 143259"/>
                    <a:gd name="connsiteX25" fmla="*/ 231687 w 339288"/>
                    <a:gd name="connsiteY25" fmla="*/ 92867 h 143259"/>
                    <a:gd name="connsiteX26" fmla="*/ 260020 w 339288"/>
                    <a:gd name="connsiteY26" fmla="*/ 84662 h 143259"/>
                    <a:gd name="connsiteX27" fmla="*/ 284791 w 339288"/>
                    <a:gd name="connsiteY27" fmla="*/ 70883 h 143259"/>
                    <a:gd name="connsiteX28" fmla="*/ 308943 w 339288"/>
                    <a:gd name="connsiteY28" fmla="*/ 57104 h 143259"/>
                    <a:gd name="connsiteX29" fmla="*/ 336501 w 339288"/>
                    <a:gd name="connsiteY29" fmla="*/ 43325 h 143259"/>
                    <a:gd name="connsiteX30" fmla="*/ 339289 w 339288"/>
                    <a:gd name="connsiteY30" fmla="*/ 36667 h 143259"/>
                    <a:gd name="connsiteX31" fmla="*/ 312969 w 339288"/>
                    <a:gd name="connsiteY31" fmla="*/ 26139 h 1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9288" h="143259">
                      <a:moveTo>
                        <a:pt x="312969" y="26139"/>
                      </a:moveTo>
                      <a:cubicBezTo>
                        <a:pt x="301048" y="12360"/>
                        <a:pt x="297331" y="21495"/>
                        <a:pt x="283553" y="17934"/>
                      </a:cubicBezTo>
                      <a:cubicBezTo>
                        <a:pt x="269773" y="14218"/>
                        <a:pt x="214502" y="8645"/>
                        <a:pt x="203509" y="13289"/>
                      </a:cubicBezTo>
                      <a:cubicBezTo>
                        <a:pt x="192517" y="17934"/>
                        <a:pt x="169449" y="4929"/>
                        <a:pt x="162172" y="1368"/>
                      </a:cubicBezTo>
                      <a:cubicBezTo>
                        <a:pt x="154741" y="-2348"/>
                        <a:pt x="130898" y="1368"/>
                        <a:pt x="129969" y="14218"/>
                      </a:cubicBezTo>
                      <a:cubicBezTo>
                        <a:pt x="129040" y="27068"/>
                        <a:pt x="118977" y="27068"/>
                        <a:pt x="102411" y="18863"/>
                      </a:cubicBezTo>
                      <a:cubicBezTo>
                        <a:pt x="85845" y="10657"/>
                        <a:pt x="61073" y="10657"/>
                        <a:pt x="60145" y="19792"/>
                      </a:cubicBezTo>
                      <a:cubicBezTo>
                        <a:pt x="59216" y="28926"/>
                        <a:pt x="47294" y="38215"/>
                        <a:pt x="40792" y="41002"/>
                      </a:cubicBezTo>
                      <a:cubicBezTo>
                        <a:pt x="38315" y="42086"/>
                        <a:pt x="34753" y="49518"/>
                        <a:pt x="31347" y="58342"/>
                      </a:cubicBezTo>
                      <a:cubicBezTo>
                        <a:pt x="36457" y="60355"/>
                        <a:pt x="39553" y="64690"/>
                        <a:pt x="42959" y="68715"/>
                      </a:cubicBezTo>
                      <a:cubicBezTo>
                        <a:pt x="49152" y="75992"/>
                        <a:pt x="65098" y="74908"/>
                        <a:pt x="67576" y="67477"/>
                      </a:cubicBezTo>
                      <a:cubicBezTo>
                        <a:pt x="70053" y="60045"/>
                        <a:pt x="95908" y="74908"/>
                        <a:pt x="110616" y="87139"/>
                      </a:cubicBezTo>
                      <a:cubicBezTo>
                        <a:pt x="125324" y="99370"/>
                        <a:pt x="103185" y="90855"/>
                        <a:pt x="97147" y="103086"/>
                      </a:cubicBezTo>
                      <a:cubicBezTo>
                        <a:pt x="90954" y="115317"/>
                        <a:pt x="72530" y="103086"/>
                        <a:pt x="67731" y="108040"/>
                      </a:cubicBezTo>
                      <a:cubicBezTo>
                        <a:pt x="62776" y="112994"/>
                        <a:pt x="30883" y="115472"/>
                        <a:pt x="22213" y="114233"/>
                      </a:cubicBezTo>
                      <a:cubicBezTo>
                        <a:pt x="13543" y="112994"/>
                        <a:pt x="-1165" y="126464"/>
                        <a:pt x="74" y="132657"/>
                      </a:cubicBezTo>
                      <a:cubicBezTo>
                        <a:pt x="1312" y="138850"/>
                        <a:pt x="33205" y="128941"/>
                        <a:pt x="44352" y="136373"/>
                      </a:cubicBezTo>
                      <a:cubicBezTo>
                        <a:pt x="55345" y="143804"/>
                        <a:pt x="66492" y="128941"/>
                        <a:pt x="72685" y="137611"/>
                      </a:cubicBezTo>
                      <a:cubicBezTo>
                        <a:pt x="78878" y="146281"/>
                        <a:pt x="92347" y="140088"/>
                        <a:pt x="98540" y="142565"/>
                      </a:cubicBezTo>
                      <a:cubicBezTo>
                        <a:pt x="104733" y="145043"/>
                        <a:pt x="138794" y="140088"/>
                        <a:pt x="139103" y="140088"/>
                      </a:cubicBezTo>
                      <a:cubicBezTo>
                        <a:pt x="142819" y="135598"/>
                        <a:pt x="144213" y="129715"/>
                        <a:pt x="144213" y="124606"/>
                      </a:cubicBezTo>
                      <a:cubicBezTo>
                        <a:pt x="144213" y="116246"/>
                        <a:pt x="151180" y="118413"/>
                        <a:pt x="157992" y="116246"/>
                      </a:cubicBezTo>
                      <a:cubicBezTo>
                        <a:pt x="164959" y="114233"/>
                        <a:pt x="169758" y="105253"/>
                        <a:pt x="175177" y="105253"/>
                      </a:cubicBezTo>
                      <a:cubicBezTo>
                        <a:pt x="180751" y="105253"/>
                        <a:pt x="188337" y="96893"/>
                        <a:pt x="193756" y="99060"/>
                      </a:cubicBezTo>
                      <a:cubicBezTo>
                        <a:pt x="199329" y="101073"/>
                        <a:pt x="206142" y="110827"/>
                        <a:pt x="213109" y="105253"/>
                      </a:cubicBezTo>
                      <a:cubicBezTo>
                        <a:pt x="220075" y="99680"/>
                        <a:pt x="222088" y="104634"/>
                        <a:pt x="231687" y="92867"/>
                      </a:cubicBezTo>
                      <a:cubicBezTo>
                        <a:pt x="241441" y="81101"/>
                        <a:pt x="247634" y="83269"/>
                        <a:pt x="260020" y="84662"/>
                      </a:cubicBezTo>
                      <a:cubicBezTo>
                        <a:pt x="274418" y="86210"/>
                        <a:pt x="280766" y="79088"/>
                        <a:pt x="284791" y="70883"/>
                      </a:cubicBezTo>
                      <a:cubicBezTo>
                        <a:pt x="288971" y="62523"/>
                        <a:pt x="301357" y="62523"/>
                        <a:pt x="308943" y="57104"/>
                      </a:cubicBezTo>
                      <a:cubicBezTo>
                        <a:pt x="316530" y="51530"/>
                        <a:pt x="331702" y="45337"/>
                        <a:pt x="336501" y="43325"/>
                      </a:cubicBezTo>
                      <a:cubicBezTo>
                        <a:pt x="338824" y="42241"/>
                        <a:pt x="339289" y="39918"/>
                        <a:pt x="339289" y="36667"/>
                      </a:cubicBezTo>
                      <a:cubicBezTo>
                        <a:pt x="327986" y="27223"/>
                        <a:pt x="323032" y="37751"/>
                        <a:pt x="312969" y="2613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7" name="Freeform: Shape 4436">
                  <a:extLst>
                    <a:ext uri="{FF2B5EF4-FFF2-40B4-BE49-F238E27FC236}">
                      <a16:creationId xmlns:a16="http://schemas.microsoft.com/office/drawing/2014/main" id="{B3E9A01F-ADBF-46B9-E4C2-2FD99E075726}"/>
                    </a:ext>
                  </a:extLst>
                </p:cNvPr>
                <p:cNvSpPr/>
                <p:nvPr/>
              </p:nvSpPr>
              <p:spPr>
                <a:xfrm>
                  <a:off x="6975698" y="2776051"/>
                  <a:ext cx="212539" cy="94409"/>
                </a:xfrm>
                <a:custGeom>
                  <a:avLst/>
                  <a:gdLst>
                    <a:gd name="connsiteX0" fmla="*/ 85152 w 212539"/>
                    <a:gd name="connsiteY0" fmla="*/ 74380 h 94409"/>
                    <a:gd name="connsiteX1" fmla="*/ 107292 w 212539"/>
                    <a:gd name="connsiteY1" fmla="*/ 91874 h 94409"/>
                    <a:gd name="connsiteX2" fmla="*/ 108685 w 212539"/>
                    <a:gd name="connsiteY2" fmla="*/ 93887 h 94409"/>
                    <a:gd name="connsiteX3" fmla="*/ 140269 w 212539"/>
                    <a:gd name="connsiteY3" fmla="*/ 87539 h 94409"/>
                    <a:gd name="connsiteX4" fmla="*/ 167827 w 212539"/>
                    <a:gd name="connsiteY4" fmla="*/ 90326 h 94409"/>
                    <a:gd name="connsiteX5" fmla="*/ 166279 w 212539"/>
                    <a:gd name="connsiteY5" fmla="*/ 83514 h 94409"/>
                    <a:gd name="connsiteX6" fmla="*/ 187489 w 212539"/>
                    <a:gd name="connsiteY6" fmla="*/ 89862 h 94409"/>
                    <a:gd name="connsiteX7" fmla="*/ 211487 w 212539"/>
                    <a:gd name="connsiteY7" fmla="*/ 91720 h 94409"/>
                    <a:gd name="connsiteX8" fmla="*/ 201423 w 212539"/>
                    <a:gd name="connsiteY8" fmla="*/ 77940 h 94409"/>
                    <a:gd name="connsiteX9" fmla="*/ 207616 w 212539"/>
                    <a:gd name="connsiteY9" fmla="*/ 66638 h 94409"/>
                    <a:gd name="connsiteX10" fmla="*/ 188418 w 212539"/>
                    <a:gd name="connsiteY10" fmla="*/ 56730 h 94409"/>
                    <a:gd name="connsiteX11" fmla="*/ 178664 w 212539"/>
                    <a:gd name="connsiteY11" fmla="*/ 37377 h 94409"/>
                    <a:gd name="connsiteX12" fmla="*/ 167672 w 212539"/>
                    <a:gd name="connsiteY12" fmla="*/ 33197 h 94409"/>
                    <a:gd name="connsiteX13" fmla="*/ 135934 w 212539"/>
                    <a:gd name="connsiteY13" fmla="*/ 37377 h 94409"/>
                    <a:gd name="connsiteX14" fmla="*/ 116581 w 212539"/>
                    <a:gd name="connsiteY14" fmla="*/ 27778 h 94409"/>
                    <a:gd name="connsiteX15" fmla="*/ 97228 w 212539"/>
                    <a:gd name="connsiteY15" fmla="*/ 15392 h 94409"/>
                    <a:gd name="connsiteX16" fmla="*/ 48924 w 212539"/>
                    <a:gd name="connsiteY16" fmla="*/ 11212 h 94409"/>
                    <a:gd name="connsiteX17" fmla="*/ 11612 w 212539"/>
                    <a:gd name="connsiteY17" fmla="*/ 220 h 94409"/>
                    <a:gd name="connsiteX18" fmla="*/ 0 w 212539"/>
                    <a:gd name="connsiteY18" fmla="*/ 5639 h 94409"/>
                    <a:gd name="connsiteX19" fmla="*/ 47995 w 212539"/>
                    <a:gd name="connsiteY19" fmla="*/ 32423 h 94409"/>
                    <a:gd name="connsiteX20" fmla="*/ 59916 w 212539"/>
                    <a:gd name="connsiteY20" fmla="*/ 64626 h 94409"/>
                    <a:gd name="connsiteX21" fmla="*/ 52794 w 212539"/>
                    <a:gd name="connsiteY21" fmla="*/ 75308 h 94409"/>
                    <a:gd name="connsiteX22" fmla="*/ 85152 w 212539"/>
                    <a:gd name="connsiteY22" fmla="*/ 74380 h 9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539" h="94409">
                      <a:moveTo>
                        <a:pt x="85152" y="74380"/>
                      </a:moveTo>
                      <a:cubicBezTo>
                        <a:pt x="95215" y="69735"/>
                        <a:pt x="98931" y="80882"/>
                        <a:pt x="107292" y="91874"/>
                      </a:cubicBezTo>
                      <a:cubicBezTo>
                        <a:pt x="107911" y="92648"/>
                        <a:pt x="108220" y="93268"/>
                        <a:pt x="108685" y="93887"/>
                      </a:cubicBezTo>
                      <a:cubicBezTo>
                        <a:pt x="119987" y="92184"/>
                        <a:pt x="128657" y="88933"/>
                        <a:pt x="140269" y="87539"/>
                      </a:cubicBezTo>
                      <a:cubicBezTo>
                        <a:pt x="148629" y="86610"/>
                        <a:pt x="159311" y="88313"/>
                        <a:pt x="167827" y="90326"/>
                      </a:cubicBezTo>
                      <a:cubicBezTo>
                        <a:pt x="166279" y="87694"/>
                        <a:pt x="165350" y="85217"/>
                        <a:pt x="166279" y="83514"/>
                      </a:cubicBezTo>
                      <a:cubicBezTo>
                        <a:pt x="169065" y="77940"/>
                        <a:pt x="182845" y="85372"/>
                        <a:pt x="187489" y="89862"/>
                      </a:cubicBezTo>
                      <a:cubicBezTo>
                        <a:pt x="192134" y="94506"/>
                        <a:pt x="206842" y="96364"/>
                        <a:pt x="211487" y="91720"/>
                      </a:cubicBezTo>
                      <a:cubicBezTo>
                        <a:pt x="216131" y="87075"/>
                        <a:pt x="204055" y="82585"/>
                        <a:pt x="201423" y="77940"/>
                      </a:cubicBezTo>
                      <a:cubicBezTo>
                        <a:pt x="200030" y="75618"/>
                        <a:pt x="203746" y="70818"/>
                        <a:pt x="207616" y="66638"/>
                      </a:cubicBezTo>
                      <a:cubicBezTo>
                        <a:pt x="199565" y="62148"/>
                        <a:pt x="191360" y="55801"/>
                        <a:pt x="188418" y="56730"/>
                      </a:cubicBezTo>
                      <a:cubicBezTo>
                        <a:pt x="184238" y="58123"/>
                        <a:pt x="184238" y="37377"/>
                        <a:pt x="178664" y="37377"/>
                      </a:cubicBezTo>
                      <a:cubicBezTo>
                        <a:pt x="173091" y="37377"/>
                        <a:pt x="173091" y="33197"/>
                        <a:pt x="167672" y="33197"/>
                      </a:cubicBezTo>
                      <a:cubicBezTo>
                        <a:pt x="162099" y="33197"/>
                        <a:pt x="141507" y="33197"/>
                        <a:pt x="135934" y="37377"/>
                      </a:cubicBezTo>
                      <a:cubicBezTo>
                        <a:pt x="130360" y="41557"/>
                        <a:pt x="123548" y="27778"/>
                        <a:pt x="116581" y="27778"/>
                      </a:cubicBezTo>
                      <a:cubicBezTo>
                        <a:pt x="109614" y="27778"/>
                        <a:pt x="101408" y="20811"/>
                        <a:pt x="97228" y="15392"/>
                      </a:cubicBezTo>
                      <a:cubicBezTo>
                        <a:pt x="93048" y="9819"/>
                        <a:pt x="58523" y="18179"/>
                        <a:pt x="48924" y="11212"/>
                      </a:cubicBezTo>
                      <a:cubicBezTo>
                        <a:pt x="39324" y="4245"/>
                        <a:pt x="21366" y="-1174"/>
                        <a:pt x="11612" y="220"/>
                      </a:cubicBezTo>
                      <a:cubicBezTo>
                        <a:pt x="9134" y="529"/>
                        <a:pt x="4799" y="2697"/>
                        <a:pt x="0" y="5639"/>
                      </a:cubicBezTo>
                      <a:cubicBezTo>
                        <a:pt x="18114" y="16166"/>
                        <a:pt x="44434" y="13380"/>
                        <a:pt x="47995" y="32423"/>
                      </a:cubicBezTo>
                      <a:cubicBezTo>
                        <a:pt x="52175" y="54562"/>
                        <a:pt x="64561" y="45737"/>
                        <a:pt x="59916" y="64626"/>
                      </a:cubicBezTo>
                      <a:cubicBezTo>
                        <a:pt x="58987" y="68342"/>
                        <a:pt x="56355" y="71902"/>
                        <a:pt x="52794" y="75308"/>
                      </a:cubicBezTo>
                      <a:cubicBezTo>
                        <a:pt x="66883" y="76392"/>
                        <a:pt x="80507" y="76547"/>
                        <a:pt x="85152" y="7438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8" name="Freeform: Shape 4437">
                  <a:extLst>
                    <a:ext uri="{FF2B5EF4-FFF2-40B4-BE49-F238E27FC236}">
                      <a16:creationId xmlns:a16="http://schemas.microsoft.com/office/drawing/2014/main" id="{6CA8690C-BA2C-3E84-5332-917359CCCD80}"/>
                    </a:ext>
                  </a:extLst>
                </p:cNvPr>
                <p:cNvSpPr/>
                <p:nvPr/>
              </p:nvSpPr>
              <p:spPr>
                <a:xfrm>
                  <a:off x="6548544" y="2833400"/>
                  <a:ext cx="579954" cy="227897"/>
                </a:xfrm>
                <a:custGeom>
                  <a:avLst/>
                  <a:gdLst>
                    <a:gd name="connsiteX0" fmla="*/ 565410 w 579954"/>
                    <a:gd name="connsiteY0" fmla="*/ 157764 h 227897"/>
                    <a:gd name="connsiteX1" fmla="*/ 565410 w 579954"/>
                    <a:gd name="connsiteY1" fmla="*/ 124632 h 227897"/>
                    <a:gd name="connsiteX2" fmla="*/ 564171 w 579954"/>
                    <a:gd name="connsiteY2" fmla="*/ 98776 h 227897"/>
                    <a:gd name="connsiteX3" fmla="*/ 572377 w 579954"/>
                    <a:gd name="connsiteY3" fmla="*/ 82830 h 227897"/>
                    <a:gd name="connsiteX4" fmla="*/ 566648 w 579954"/>
                    <a:gd name="connsiteY4" fmla="*/ 71373 h 227897"/>
                    <a:gd name="connsiteX5" fmla="*/ 542806 w 579954"/>
                    <a:gd name="connsiteY5" fmla="*/ 61310 h 227897"/>
                    <a:gd name="connsiteX6" fmla="*/ 534445 w 579954"/>
                    <a:gd name="connsiteY6" fmla="*/ 34680 h 227897"/>
                    <a:gd name="connsiteX7" fmla="*/ 512306 w 579954"/>
                    <a:gd name="connsiteY7" fmla="*/ 17185 h 227897"/>
                    <a:gd name="connsiteX8" fmla="*/ 479793 w 579954"/>
                    <a:gd name="connsiteY8" fmla="*/ 18114 h 227897"/>
                    <a:gd name="connsiteX9" fmla="*/ 422044 w 579954"/>
                    <a:gd name="connsiteY9" fmla="*/ 37467 h 227897"/>
                    <a:gd name="connsiteX10" fmla="*/ 367702 w 579954"/>
                    <a:gd name="connsiteY10" fmla="*/ 38860 h 227897"/>
                    <a:gd name="connsiteX11" fmla="*/ 330855 w 579954"/>
                    <a:gd name="connsiteY11" fmla="*/ 26939 h 227897"/>
                    <a:gd name="connsiteX12" fmla="*/ 303296 w 579954"/>
                    <a:gd name="connsiteY12" fmla="*/ 14553 h 227897"/>
                    <a:gd name="connsiteX13" fmla="*/ 256850 w 579954"/>
                    <a:gd name="connsiteY13" fmla="*/ 2167 h 227897"/>
                    <a:gd name="connsiteX14" fmla="*/ 162563 w 579954"/>
                    <a:gd name="connsiteY14" fmla="*/ 31119 h 227897"/>
                    <a:gd name="connsiteX15" fmla="*/ 94441 w 579954"/>
                    <a:gd name="connsiteY15" fmla="*/ 34835 h 227897"/>
                    <a:gd name="connsiteX16" fmla="*/ 78804 w 579954"/>
                    <a:gd name="connsiteY16" fmla="*/ 58832 h 227897"/>
                    <a:gd name="connsiteX17" fmla="*/ 13469 w 579954"/>
                    <a:gd name="connsiteY17" fmla="*/ 64406 h 227897"/>
                    <a:gd name="connsiteX18" fmla="*/ 6967 w 579954"/>
                    <a:gd name="connsiteY18" fmla="*/ 87474 h 227897"/>
                    <a:gd name="connsiteX19" fmla="*/ 19817 w 579954"/>
                    <a:gd name="connsiteY19" fmla="*/ 96145 h 227897"/>
                    <a:gd name="connsiteX20" fmla="*/ 22604 w 579954"/>
                    <a:gd name="connsiteY20" fmla="*/ 119213 h 227897"/>
                    <a:gd name="connsiteX21" fmla="*/ 23533 w 579954"/>
                    <a:gd name="connsiteY21" fmla="*/ 140888 h 227897"/>
                    <a:gd name="connsiteX22" fmla="*/ 23533 w 579954"/>
                    <a:gd name="connsiteY22" fmla="*/ 157918 h 227897"/>
                    <a:gd name="connsiteX23" fmla="*/ 39170 w 579954"/>
                    <a:gd name="connsiteY23" fmla="*/ 174020 h 227897"/>
                    <a:gd name="connsiteX24" fmla="*/ 59452 w 579954"/>
                    <a:gd name="connsiteY24" fmla="*/ 186406 h 227897"/>
                    <a:gd name="connsiteX25" fmla="*/ 75088 w 579954"/>
                    <a:gd name="connsiteY25" fmla="*/ 191050 h 227897"/>
                    <a:gd name="connsiteX26" fmla="*/ 94441 w 579954"/>
                    <a:gd name="connsiteY26" fmla="*/ 210867 h 227897"/>
                    <a:gd name="connsiteX27" fmla="*/ 134385 w 579954"/>
                    <a:gd name="connsiteY27" fmla="*/ 203436 h 227897"/>
                    <a:gd name="connsiteX28" fmla="*/ 159621 w 579954"/>
                    <a:gd name="connsiteY28" fmla="*/ 191979 h 227897"/>
                    <a:gd name="connsiteX29" fmla="*/ 202043 w 579954"/>
                    <a:gd name="connsiteY29" fmla="*/ 216905 h 227897"/>
                    <a:gd name="connsiteX30" fmla="*/ 234245 w 579954"/>
                    <a:gd name="connsiteY30" fmla="*/ 211332 h 227897"/>
                    <a:gd name="connsiteX31" fmla="*/ 263197 w 579954"/>
                    <a:gd name="connsiteY31" fmla="*/ 192908 h 227897"/>
                    <a:gd name="connsiteX32" fmla="*/ 287195 w 579954"/>
                    <a:gd name="connsiteY32" fmla="*/ 198946 h 227897"/>
                    <a:gd name="connsiteX33" fmla="*/ 311037 w 579954"/>
                    <a:gd name="connsiteY33" fmla="*/ 192444 h 227897"/>
                    <a:gd name="connsiteX34" fmla="*/ 302677 w 579954"/>
                    <a:gd name="connsiteY34" fmla="*/ 217370 h 227897"/>
                    <a:gd name="connsiteX35" fmla="*/ 303451 w 579954"/>
                    <a:gd name="connsiteY35" fmla="*/ 227898 h 227897"/>
                    <a:gd name="connsiteX36" fmla="*/ 321875 w 579954"/>
                    <a:gd name="connsiteY36" fmla="*/ 206223 h 227897"/>
                    <a:gd name="connsiteX37" fmla="*/ 334106 w 579954"/>
                    <a:gd name="connsiteY37" fmla="*/ 198791 h 227897"/>
                    <a:gd name="connsiteX38" fmla="*/ 362438 w 579954"/>
                    <a:gd name="connsiteY38" fmla="*/ 198791 h 227897"/>
                    <a:gd name="connsiteX39" fmla="*/ 382101 w 579954"/>
                    <a:gd name="connsiteY39" fmla="*/ 195076 h 227897"/>
                    <a:gd name="connsiteX40" fmla="*/ 417709 w 579954"/>
                    <a:gd name="connsiteY40" fmla="*/ 196314 h 227897"/>
                    <a:gd name="connsiteX41" fmla="*/ 459512 w 579954"/>
                    <a:gd name="connsiteY41" fmla="*/ 184083 h 227897"/>
                    <a:gd name="connsiteX42" fmla="*/ 493882 w 579954"/>
                    <a:gd name="connsiteY42" fmla="*/ 179129 h 227897"/>
                    <a:gd name="connsiteX43" fmla="*/ 505494 w 579954"/>
                    <a:gd name="connsiteY43" fmla="*/ 182690 h 227897"/>
                    <a:gd name="connsiteX44" fmla="*/ 519428 w 579954"/>
                    <a:gd name="connsiteY44" fmla="*/ 172162 h 227897"/>
                    <a:gd name="connsiteX45" fmla="*/ 546986 w 579954"/>
                    <a:gd name="connsiteY45" fmla="*/ 177735 h 227897"/>
                    <a:gd name="connsiteX46" fmla="*/ 579808 w 579954"/>
                    <a:gd name="connsiteY46" fmla="*/ 182845 h 227897"/>
                    <a:gd name="connsiteX47" fmla="*/ 565410 w 579954"/>
                    <a:gd name="connsiteY47" fmla="*/ 157764 h 227897"/>
                    <a:gd name="connsiteX48" fmla="*/ 47066 w 579954"/>
                    <a:gd name="connsiteY48" fmla="*/ 39170 h 227897"/>
                    <a:gd name="connsiteX49" fmla="*/ 89023 w 579954"/>
                    <a:gd name="connsiteY49" fmla="*/ 34990 h 227897"/>
                    <a:gd name="connsiteX50" fmla="*/ 65489 w 579954"/>
                    <a:gd name="connsiteY50" fmla="*/ 16102 h 227897"/>
                    <a:gd name="connsiteX51" fmla="*/ 57748 w 579954"/>
                    <a:gd name="connsiteY51" fmla="*/ 0 h 227897"/>
                    <a:gd name="connsiteX52" fmla="*/ 45208 w 579954"/>
                    <a:gd name="connsiteY52" fmla="*/ 2322 h 227897"/>
                    <a:gd name="connsiteX53" fmla="*/ 13469 w 579954"/>
                    <a:gd name="connsiteY53" fmla="*/ 2322 h 227897"/>
                    <a:gd name="connsiteX54" fmla="*/ 16256 w 579954"/>
                    <a:gd name="connsiteY54" fmla="*/ 23069 h 227897"/>
                    <a:gd name="connsiteX55" fmla="*/ 7277 w 579954"/>
                    <a:gd name="connsiteY55" fmla="*/ 37622 h 227897"/>
                    <a:gd name="connsiteX56" fmla="*/ 0 w 579954"/>
                    <a:gd name="connsiteY56" fmla="*/ 48304 h 227897"/>
                    <a:gd name="connsiteX57" fmla="*/ 18114 w 579954"/>
                    <a:gd name="connsiteY57" fmla="*/ 57129 h 227897"/>
                    <a:gd name="connsiteX58" fmla="*/ 47066 w 579954"/>
                    <a:gd name="connsiteY58" fmla="*/ 39170 h 22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9954" h="227897">
                      <a:moveTo>
                        <a:pt x="565410" y="157764"/>
                      </a:moveTo>
                      <a:cubicBezTo>
                        <a:pt x="560455" y="156525"/>
                        <a:pt x="567887" y="129586"/>
                        <a:pt x="565410" y="124632"/>
                      </a:cubicBezTo>
                      <a:cubicBezTo>
                        <a:pt x="562933" y="119677"/>
                        <a:pt x="556740" y="98776"/>
                        <a:pt x="564171" y="98776"/>
                      </a:cubicBezTo>
                      <a:cubicBezTo>
                        <a:pt x="570829" y="98776"/>
                        <a:pt x="563552" y="83604"/>
                        <a:pt x="572377" y="82830"/>
                      </a:cubicBezTo>
                      <a:cubicBezTo>
                        <a:pt x="570519" y="77566"/>
                        <a:pt x="568506" y="72766"/>
                        <a:pt x="566648" y="71373"/>
                      </a:cubicBezTo>
                      <a:cubicBezTo>
                        <a:pt x="562004" y="67657"/>
                        <a:pt x="548225" y="75089"/>
                        <a:pt x="542806" y="61310"/>
                      </a:cubicBezTo>
                      <a:cubicBezTo>
                        <a:pt x="537232" y="47530"/>
                        <a:pt x="542806" y="45672"/>
                        <a:pt x="534445" y="34680"/>
                      </a:cubicBezTo>
                      <a:cubicBezTo>
                        <a:pt x="526240" y="23688"/>
                        <a:pt x="522524" y="12541"/>
                        <a:pt x="512306" y="17185"/>
                      </a:cubicBezTo>
                      <a:cubicBezTo>
                        <a:pt x="507661" y="19353"/>
                        <a:pt x="494192" y="19198"/>
                        <a:pt x="479793" y="18114"/>
                      </a:cubicBezTo>
                      <a:cubicBezTo>
                        <a:pt x="464930" y="31739"/>
                        <a:pt x="432108" y="41028"/>
                        <a:pt x="422044" y="37467"/>
                      </a:cubicBezTo>
                      <a:cubicBezTo>
                        <a:pt x="409659" y="32822"/>
                        <a:pt x="385662" y="38860"/>
                        <a:pt x="367702" y="38860"/>
                      </a:cubicBezTo>
                      <a:cubicBezTo>
                        <a:pt x="349743" y="38860"/>
                        <a:pt x="344633" y="26010"/>
                        <a:pt x="330855" y="26939"/>
                      </a:cubicBezTo>
                      <a:cubicBezTo>
                        <a:pt x="317075" y="27868"/>
                        <a:pt x="317075" y="14553"/>
                        <a:pt x="303296" y="14553"/>
                      </a:cubicBezTo>
                      <a:cubicBezTo>
                        <a:pt x="289517" y="14553"/>
                        <a:pt x="300045" y="7586"/>
                        <a:pt x="256850" y="2167"/>
                      </a:cubicBezTo>
                      <a:cubicBezTo>
                        <a:pt x="213499" y="-3406"/>
                        <a:pt x="176342" y="19198"/>
                        <a:pt x="162563" y="31119"/>
                      </a:cubicBezTo>
                      <a:cubicBezTo>
                        <a:pt x="148784" y="43040"/>
                        <a:pt x="99086" y="31584"/>
                        <a:pt x="94441" y="34835"/>
                      </a:cubicBezTo>
                      <a:cubicBezTo>
                        <a:pt x="89797" y="38086"/>
                        <a:pt x="95370" y="52330"/>
                        <a:pt x="78804" y="58832"/>
                      </a:cubicBezTo>
                      <a:cubicBezTo>
                        <a:pt x="62238" y="65335"/>
                        <a:pt x="25855" y="58832"/>
                        <a:pt x="13469" y="64406"/>
                      </a:cubicBezTo>
                      <a:cubicBezTo>
                        <a:pt x="1083" y="69980"/>
                        <a:pt x="-3561" y="88248"/>
                        <a:pt x="6967" y="87474"/>
                      </a:cubicBezTo>
                      <a:cubicBezTo>
                        <a:pt x="17494" y="86545"/>
                        <a:pt x="23068" y="91655"/>
                        <a:pt x="19817" y="96145"/>
                      </a:cubicBezTo>
                      <a:cubicBezTo>
                        <a:pt x="16566" y="100789"/>
                        <a:pt x="28487" y="113639"/>
                        <a:pt x="22604" y="119213"/>
                      </a:cubicBezTo>
                      <a:cubicBezTo>
                        <a:pt x="16566" y="124786"/>
                        <a:pt x="16101" y="135314"/>
                        <a:pt x="23533" y="140888"/>
                      </a:cubicBezTo>
                      <a:cubicBezTo>
                        <a:pt x="30964" y="146462"/>
                        <a:pt x="32203" y="156525"/>
                        <a:pt x="23533" y="157918"/>
                      </a:cubicBezTo>
                      <a:cubicBezTo>
                        <a:pt x="14708" y="159312"/>
                        <a:pt x="38705" y="169375"/>
                        <a:pt x="39170" y="174020"/>
                      </a:cubicBezTo>
                      <a:cubicBezTo>
                        <a:pt x="39634" y="178665"/>
                        <a:pt x="59452" y="180987"/>
                        <a:pt x="59452" y="186406"/>
                      </a:cubicBezTo>
                      <a:cubicBezTo>
                        <a:pt x="59452" y="191979"/>
                        <a:pt x="65489" y="193837"/>
                        <a:pt x="75088" y="191050"/>
                      </a:cubicBezTo>
                      <a:cubicBezTo>
                        <a:pt x="84688" y="188264"/>
                        <a:pt x="88403" y="201578"/>
                        <a:pt x="94441" y="210867"/>
                      </a:cubicBezTo>
                      <a:cubicBezTo>
                        <a:pt x="100479" y="220002"/>
                        <a:pt x="134385" y="213654"/>
                        <a:pt x="134385" y="203436"/>
                      </a:cubicBezTo>
                      <a:cubicBezTo>
                        <a:pt x="134385" y="193218"/>
                        <a:pt x="144449" y="190586"/>
                        <a:pt x="159621" y="191979"/>
                      </a:cubicBezTo>
                      <a:cubicBezTo>
                        <a:pt x="174794" y="193373"/>
                        <a:pt x="194611" y="214119"/>
                        <a:pt x="202043" y="216905"/>
                      </a:cubicBezTo>
                      <a:cubicBezTo>
                        <a:pt x="209319" y="219692"/>
                        <a:pt x="224646" y="211332"/>
                        <a:pt x="234245" y="211332"/>
                      </a:cubicBezTo>
                      <a:cubicBezTo>
                        <a:pt x="243845" y="211332"/>
                        <a:pt x="257779" y="196159"/>
                        <a:pt x="263197" y="192908"/>
                      </a:cubicBezTo>
                      <a:cubicBezTo>
                        <a:pt x="268771" y="189657"/>
                        <a:pt x="278370" y="203436"/>
                        <a:pt x="287195" y="198946"/>
                      </a:cubicBezTo>
                      <a:cubicBezTo>
                        <a:pt x="295865" y="194302"/>
                        <a:pt x="305618" y="189347"/>
                        <a:pt x="311037" y="192444"/>
                      </a:cubicBezTo>
                      <a:cubicBezTo>
                        <a:pt x="316611" y="195695"/>
                        <a:pt x="297722" y="209938"/>
                        <a:pt x="302677" y="217370"/>
                      </a:cubicBezTo>
                      <a:cubicBezTo>
                        <a:pt x="304690" y="220312"/>
                        <a:pt x="304225" y="224027"/>
                        <a:pt x="303451" y="227898"/>
                      </a:cubicBezTo>
                      <a:cubicBezTo>
                        <a:pt x="322494" y="225266"/>
                        <a:pt x="320791" y="212106"/>
                        <a:pt x="321875" y="206223"/>
                      </a:cubicBezTo>
                      <a:cubicBezTo>
                        <a:pt x="323113" y="200030"/>
                        <a:pt x="328068" y="193992"/>
                        <a:pt x="334106" y="198791"/>
                      </a:cubicBezTo>
                      <a:cubicBezTo>
                        <a:pt x="340298" y="203746"/>
                        <a:pt x="348814" y="204984"/>
                        <a:pt x="362438" y="198791"/>
                      </a:cubicBezTo>
                      <a:cubicBezTo>
                        <a:pt x="375908" y="192598"/>
                        <a:pt x="377146" y="189038"/>
                        <a:pt x="382101" y="195076"/>
                      </a:cubicBezTo>
                      <a:cubicBezTo>
                        <a:pt x="387055" y="201114"/>
                        <a:pt x="398047" y="196314"/>
                        <a:pt x="417709" y="196314"/>
                      </a:cubicBezTo>
                      <a:cubicBezTo>
                        <a:pt x="437372" y="196314"/>
                        <a:pt x="441088" y="182845"/>
                        <a:pt x="459512" y="184083"/>
                      </a:cubicBezTo>
                      <a:cubicBezTo>
                        <a:pt x="477935" y="185322"/>
                        <a:pt x="493882" y="179129"/>
                        <a:pt x="493882" y="179129"/>
                      </a:cubicBezTo>
                      <a:lnTo>
                        <a:pt x="505494" y="182690"/>
                      </a:lnTo>
                      <a:cubicBezTo>
                        <a:pt x="510293" y="178355"/>
                        <a:pt x="509984" y="173400"/>
                        <a:pt x="519428" y="172162"/>
                      </a:cubicBezTo>
                      <a:cubicBezTo>
                        <a:pt x="534136" y="170304"/>
                        <a:pt x="539709" y="181451"/>
                        <a:pt x="546986" y="177735"/>
                      </a:cubicBezTo>
                      <a:cubicBezTo>
                        <a:pt x="554263" y="174020"/>
                        <a:pt x="577795" y="199101"/>
                        <a:pt x="579808" y="182845"/>
                      </a:cubicBezTo>
                      <a:cubicBezTo>
                        <a:pt x="581356" y="178665"/>
                        <a:pt x="570209" y="159002"/>
                        <a:pt x="565410" y="157764"/>
                      </a:cubicBezTo>
                      <a:close/>
                      <a:moveTo>
                        <a:pt x="47066" y="39170"/>
                      </a:moveTo>
                      <a:cubicBezTo>
                        <a:pt x="58058" y="34990"/>
                        <a:pt x="82984" y="40563"/>
                        <a:pt x="89023" y="34990"/>
                      </a:cubicBezTo>
                      <a:cubicBezTo>
                        <a:pt x="95060" y="29416"/>
                        <a:pt x="73385" y="22604"/>
                        <a:pt x="65489" y="16102"/>
                      </a:cubicBezTo>
                      <a:cubicBezTo>
                        <a:pt x="61000" y="12386"/>
                        <a:pt x="59297" y="5419"/>
                        <a:pt x="57748" y="0"/>
                      </a:cubicBezTo>
                      <a:cubicBezTo>
                        <a:pt x="54033" y="2477"/>
                        <a:pt x="49388" y="4490"/>
                        <a:pt x="45208" y="2322"/>
                      </a:cubicBezTo>
                      <a:cubicBezTo>
                        <a:pt x="37002" y="-1858"/>
                        <a:pt x="16876" y="929"/>
                        <a:pt x="13469" y="2322"/>
                      </a:cubicBezTo>
                      <a:cubicBezTo>
                        <a:pt x="10063" y="3716"/>
                        <a:pt x="16256" y="15482"/>
                        <a:pt x="16256" y="23069"/>
                      </a:cubicBezTo>
                      <a:cubicBezTo>
                        <a:pt x="16256" y="30655"/>
                        <a:pt x="7277" y="32667"/>
                        <a:pt x="7277" y="37622"/>
                      </a:cubicBezTo>
                      <a:cubicBezTo>
                        <a:pt x="7277" y="41337"/>
                        <a:pt x="4025" y="43969"/>
                        <a:pt x="0" y="48304"/>
                      </a:cubicBezTo>
                      <a:cubicBezTo>
                        <a:pt x="6038" y="52794"/>
                        <a:pt x="11921" y="57129"/>
                        <a:pt x="18114" y="57129"/>
                      </a:cubicBezTo>
                      <a:cubicBezTo>
                        <a:pt x="30964" y="57129"/>
                        <a:pt x="35918" y="43195"/>
                        <a:pt x="47066" y="3917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39" name="Freeform: Shape 4438">
                  <a:extLst>
                    <a:ext uri="{FF2B5EF4-FFF2-40B4-BE49-F238E27FC236}">
                      <a16:creationId xmlns:a16="http://schemas.microsoft.com/office/drawing/2014/main" id="{06D5045C-EAC3-36D8-959D-27EFDEA069B2}"/>
                    </a:ext>
                  </a:extLst>
                </p:cNvPr>
                <p:cNvSpPr/>
                <p:nvPr/>
              </p:nvSpPr>
              <p:spPr>
                <a:xfrm>
                  <a:off x="8177891" y="3064214"/>
                  <a:ext cx="71398" cy="68456"/>
                </a:xfrm>
                <a:custGeom>
                  <a:avLst/>
                  <a:gdLst>
                    <a:gd name="connsiteX0" fmla="*/ 35299 w 71398"/>
                    <a:gd name="connsiteY0" fmla="*/ 25 h 68456"/>
                    <a:gd name="connsiteX1" fmla="*/ 0 w 71398"/>
                    <a:gd name="connsiteY1" fmla="*/ 20307 h 68456"/>
                    <a:gd name="connsiteX2" fmla="*/ 5264 w 71398"/>
                    <a:gd name="connsiteY2" fmla="*/ 29132 h 68456"/>
                    <a:gd name="connsiteX3" fmla="*/ 23688 w 71398"/>
                    <a:gd name="connsiteY3" fmla="*/ 50032 h 68456"/>
                    <a:gd name="connsiteX4" fmla="*/ 26784 w 71398"/>
                    <a:gd name="connsiteY4" fmla="*/ 68456 h 68456"/>
                    <a:gd name="connsiteX5" fmla="*/ 40099 w 71398"/>
                    <a:gd name="connsiteY5" fmla="*/ 67063 h 68456"/>
                    <a:gd name="connsiteX6" fmla="*/ 71218 w 71398"/>
                    <a:gd name="connsiteY6" fmla="*/ 29751 h 68456"/>
                    <a:gd name="connsiteX7" fmla="*/ 35299 w 71398"/>
                    <a:gd name="connsiteY7" fmla="*/ 25 h 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98" h="68456">
                      <a:moveTo>
                        <a:pt x="35299" y="25"/>
                      </a:moveTo>
                      <a:cubicBezTo>
                        <a:pt x="24307" y="-594"/>
                        <a:pt x="3097" y="10398"/>
                        <a:pt x="0" y="20307"/>
                      </a:cubicBezTo>
                      <a:cubicBezTo>
                        <a:pt x="2167" y="22784"/>
                        <a:pt x="4335" y="25726"/>
                        <a:pt x="5264" y="29132"/>
                      </a:cubicBezTo>
                      <a:cubicBezTo>
                        <a:pt x="7741" y="37647"/>
                        <a:pt x="15018" y="45078"/>
                        <a:pt x="23688" y="50032"/>
                      </a:cubicBezTo>
                      <a:cubicBezTo>
                        <a:pt x="28952" y="53129"/>
                        <a:pt x="28178" y="61180"/>
                        <a:pt x="26784" y="68456"/>
                      </a:cubicBezTo>
                      <a:cubicBezTo>
                        <a:pt x="31738" y="68302"/>
                        <a:pt x="36693" y="67837"/>
                        <a:pt x="40099" y="67063"/>
                      </a:cubicBezTo>
                      <a:cubicBezTo>
                        <a:pt x="49079" y="65050"/>
                        <a:pt x="68432" y="37337"/>
                        <a:pt x="71218" y="29751"/>
                      </a:cubicBezTo>
                      <a:cubicBezTo>
                        <a:pt x="73850" y="22010"/>
                        <a:pt x="47066" y="644"/>
                        <a:pt x="35299" y="2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0" name="Freeform: Shape 4439">
                  <a:extLst>
                    <a:ext uri="{FF2B5EF4-FFF2-40B4-BE49-F238E27FC236}">
                      <a16:creationId xmlns:a16="http://schemas.microsoft.com/office/drawing/2014/main" id="{7DCDE80C-B945-AD6B-9642-AA14761B353C}"/>
                    </a:ext>
                  </a:extLst>
                </p:cNvPr>
                <p:cNvSpPr/>
                <p:nvPr/>
              </p:nvSpPr>
              <p:spPr>
                <a:xfrm>
                  <a:off x="9583520" y="2804603"/>
                  <a:ext cx="213809" cy="198749"/>
                </a:xfrm>
                <a:custGeom>
                  <a:avLst/>
                  <a:gdLst>
                    <a:gd name="connsiteX0" fmla="*/ 205294 w 213809"/>
                    <a:gd name="connsiteY0" fmla="*/ 10064 h 198749"/>
                    <a:gd name="connsiteX1" fmla="*/ 179129 w 213809"/>
                    <a:gd name="connsiteY1" fmla="*/ 0 h 198749"/>
                    <a:gd name="connsiteX2" fmla="*/ 161169 w 213809"/>
                    <a:gd name="connsiteY2" fmla="*/ 24152 h 198749"/>
                    <a:gd name="connsiteX3" fmla="*/ 139030 w 213809"/>
                    <a:gd name="connsiteY3" fmla="*/ 40099 h 198749"/>
                    <a:gd name="connsiteX4" fmla="*/ 126954 w 213809"/>
                    <a:gd name="connsiteY4" fmla="*/ 52175 h 198749"/>
                    <a:gd name="connsiteX5" fmla="*/ 106982 w 213809"/>
                    <a:gd name="connsiteY5" fmla="*/ 58213 h 198749"/>
                    <a:gd name="connsiteX6" fmla="*/ 87010 w 213809"/>
                    <a:gd name="connsiteY6" fmla="*/ 50162 h 198749"/>
                    <a:gd name="connsiteX7" fmla="*/ 67038 w 213809"/>
                    <a:gd name="connsiteY7" fmla="*/ 72147 h 198749"/>
                    <a:gd name="connsiteX8" fmla="*/ 8825 w 213809"/>
                    <a:gd name="connsiteY8" fmla="*/ 104195 h 198749"/>
                    <a:gd name="connsiteX9" fmla="*/ 0 w 213809"/>
                    <a:gd name="connsiteY9" fmla="*/ 117819 h 198749"/>
                    <a:gd name="connsiteX10" fmla="*/ 35609 w 213809"/>
                    <a:gd name="connsiteY10" fmla="*/ 135314 h 198749"/>
                    <a:gd name="connsiteX11" fmla="*/ 17185 w 213809"/>
                    <a:gd name="connsiteY11" fmla="*/ 168911 h 198749"/>
                    <a:gd name="connsiteX12" fmla="*/ 22758 w 213809"/>
                    <a:gd name="connsiteY12" fmla="*/ 187799 h 198749"/>
                    <a:gd name="connsiteX13" fmla="*/ 38396 w 213809"/>
                    <a:gd name="connsiteY13" fmla="*/ 195695 h 198749"/>
                    <a:gd name="connsiteX14" fmla="*/ 62393 w 213809"/>
                    <a:gd name="connsiteY14" fmla="*/ 191050 h 198749"/>
                    <a:gd name="connsiteX15" fmla="*/ 69670 w 213809"/>
                    <a:gd name="connsiteY15" fmla="*/ 195230 h 198749"/>
                    <a:gd name="connsiteX16" fmla="*/ 87939 w 213809"/>
                    <a:gd name="connsiteY16" fmla="*/ 181451 h 198749"/>
                    <a:gd name="connsiteX17" fmla="*/ 116271 w 213809"/>
                    <a:gd name="connsiteY17" fmla="*/ 175259 h 198749"/>
                    <a:gd name="connsiteX18" fmla="*/ 132683 w 213809"/>
                    <a:gd name="connsiteY18" fmla="*/ 169065 h 198749"/>
                    <a:gd name="connsiteX19" fmla="*/ 105124 w 213809"/>
                    <a:gd name="connsiteY19" fmla="*/ 143210 h 198749"/>
                    <a:gd name="connsiteX20" fmla="*/ 113794 w 213809"/>
                    <a:gd name="connsiteY20" fmla="*/ 115652 h 198749"/>
                    <a:gd name="connsiteX21" fmla="*/ 168136 w 213809"/>
                    <a:gd name="connsiteY21" fmla="*/ 82520 h 198749"/>
                    <a:gd name="connsiteX22" fmla="*/ 179129 w 213809"/>
                    <a:gd name="connsiteY22" fmla="*/ 44744 h 198749"/>
                    <a:gd name="connsiteX23" fmla="*/ 213809 w 213809"/>
                    <a:gd name="connsiteY23" fmla="*/ 11147 h 198749"/>
                    <a:gd name="connsiteX24" fmla="*/ 205294 w 213809"/>
                    <a:gd name="connsiteY24" fmla="*/ 10064 h 1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809" h="198749">
                      <a:moveTo>
                        <a:pt x="205294" y="10064"/>
                      </a:moveTo>
                      <a:cubicBezTo>
                        <a:pt x="193218" y="14089"/>
                        <a:pt x="189192" y="0"/>
                        <a:pt x="179129" y="0"/>
                      </a:cubicBezTo>
                      <a:cubicBezTo>
                        <a:pt x="169065" y="0"/>
                        <a:pt x="171078" y="24152"/>
                        <a:pt x="161169" y="24152"/>
                      </a:cubicBezTo>
                      <a:cubicBezTo>
                        <a:pt x="151106" y="24152"/>
                        <a:pt x="153119" y="38241"/>
                        <a:pt x="139030" y="40099"/>
                      </a:cubicBezTo>
                      <a:cubicBezTo>
                        <a:pt x="124941" y="42112"/>
                        <a:pt x="120916" y="42112"/>
                        <a:pt x="126954" y="52175"/>
                      </a:cubicBezTo>
                      <a:cubicBezTo>
                        <a:pt x="132992" y="62238"/>
                        <a:pt x="118903" y="58213"/>
                        <a:pt x="106982" y="58213"/>
                      </a:cubicBezTo>
                      <a:cubicBezTo>
                        <a:pt x="94906" y="58213"/>
                        <a:pt x="94906" y="50162"/>
                        <a:pt x="87010" y="50162"/>
                      </a:cubicBezTo>
                      <a:cubicBezTo>
                        <a:pt x="78959" y="50162"/>
                        <a:pt x="72921" y="64251"/>
                        <a:pt x="67038" y="72147"/>
                      </a:cubicBezTo>
                      <a:cubicBezTo>
                        <a:pt x="61000" y="80198"/>
                        <a:pt x="20901" y="98157"/>
                        <a:pt x="8825" y="104195"/>
                      </a:cubicBezTo>
                      <a:cubicBezTo>
                        <a:pt x="5418" y="105898"/>
                        <a:pt x="2477" y="111162"/>
                        <a:pt x="0" y="117819"/>
                      </a:cubicBezTo>
                      <a:cubicBezTo>
                        <a:pt x="14398" y="119058"/>
                        <a:pt x="29107" y="127264"/>
                        <a:pt x="35609" y="135314"/>
                      </a:cubicBezTo>
                      <a:cubicBezTo>
                        <a:pt x="44434" y="146307"/>
                        <a:pt x="25545" y="158847"/>
                        <a:pt x="17185" y="168911"/>
                      </a:cubicBezTo>
                      <a:cubicBezTo>
                        <a:pt x="8825" y="179129"/>
                        <a:pt x="22294" y="179439"/>
                        <a:pt x="22758" y="187799"/>
                      </a:cubicBezTo>
                      <a:cubicBezTo>
                        <a:pt x="23223" y="196005"/>
                        <a:pt x="34370" y="202972"/>
                        <a:pt x="38396" y="195695"/>
                      </a:cubicBezTo>
                      <a:cubicBezTo>
                        <a:pt x="42576" y="188418"/>
                        <a:pt x="49388" y="191050"/>
                        <a:pt x="62393" y="191050"/>
                      </a:cubicBezTo>
                      <a:cubicBezTo>
                        <a:pt x="66109" y="191050"/>
                        <a:pt x="68276" y="192908"/>
                        <a:pt x="69670" y="195230"/>
                      </a:cubicBezTo>
                      <a:cubicBezTo>
                        <a:pt x="76791" y="189502"/>
                        <a:pt x="85152" y="184238"/>
                        <a:pt x="87939" y="181451"/>
                      </a:cubicBezTo>
                      <a:cubicBezTo>
                        <a:pt x="92893" y="176497"/>
                        <a:pt x="105124" y="175259"/>
                        <a:pt x="116271" y="175259"/>
                      </a:cubicBezTo>
                      <a:cubicBezTo>
                        <a:pt x="123084" y="175259"/>
                        <a:pt x="127728" y="173091"/>
                        <a:pt x="132683" y="169065"/>
                      </a:cubicBezTo>
                      <a:cubicBezTo>
                        <a:pt x="120916" y="156215"/>
                        <a:pt x="109459" y="145842"/>
                        <a:pt x="105124" y="143210"/>
                      </a:cubicBezTo>
                      <a:cubicBezTo>
                        <a:pt x="94596" y="136708"/>
                        <a:pt x="100944" y="118748"/>
                        <a:pt x="113794" y="115652"/>
                      </a:cubicBezTo>
                      <a:cubicBezTo>
                        <a:pt x="126644" y="112401"/>
                        <a:pt x="158383" y="88094"/>
                        <a:pt x="168136" y="82520"/>
                      </a:cubicBezTo>
                      <a:cubicBezTo>
                        <a:pt x="177735" y="76947"/>
                        <a:pt x="171388" y="58987"/>
                        <a:pt x="179129" y="44744"/>
                      </a:cubicBezTo>
                      <a:cubicBezTo>
                        <a:pt x="183155" y="37312"/>
                        <a:pt x="198482" y="23069"/>
                        <a:pt x="213809" y="11147"/>
                      </a:cubicBezTo>
                      <a:cubicBezTo>
                        <a:pt x="210558" y="9909"/>
                        <a:pt x="207461" y="9289"/>
                        <a:pt x="205294" y="1006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1" name="Freeform: Shape 4440">
                  <a:extLst>
                    <a:ext uri="{FF2B5EF4-FFF2-40B4-BE49-F238E27FC236}">
                      <a16:creationId xmlns:a16="http://schemas.microsoft.com/office/drawing/2014/main" id="{4C2A8308-3717-8DD1-4177-3B57C469EFBA}"/>
                    </a:ext>
                  </a:extLst>
                </p:cNvPr>
                <p:cNvSpPr/>
                <p:nvPr/>
              </p:nvSpPr>
              <p:spPr>
                <a:xfrm>
                  <a:off x="8243381" y="3260497"/>
                  <a:ext cx="234651" cy="132923"/>
                </a:xfrm>
                <a:custGeom>
                  <a:avLst/>
                  <a:gdLst>
                    <a:gd name="connsiteX0" fmla="*/ 234401 w 234651"/>
                    <a:gd name="connsiteY0" fmla="*/ 86137 h 132923"/>
                    <a:gd name="connsiteX1" fmla="*/ 227279 w 234651"/>
                    <a:gd name="connsiteY1" fmla="*/ 85982 h 132923"/>
                    <a:gd name="connsiteX2" fmla="*/ 186560 w 234651"/>
                    <a:gd name="connsiteY2" fmla="*/ 78396 h 132923"/>
                    <a:gd name="connsiteX3" fmla="*/ 126489 w 234651"/>
                    <a:gd name="connsiteY3" fmla="*/ 54244 h 132923"/>
                    <a:gd name="connsiteX4" fmla="*/ 63012 w 234651"/>
                    <a:gd name="connsiteY4" fmla="*/ 7952 h 132923"/>
                    <a:gd name="connsiteX5" fmla="*/ 38086 w 234651"/>
                    <a:gd name="connsiteY5" fmla="*/ 3153 h 132923"/>
                    <a:gd name="connsiteX6" fmla="*/ 19043 w 234651"/>
                    <a:gd name="connsiteY6" fmla="*/ 9036 h 132923"/>
                    <a:gd name="connsiteX7" fmla="*/ 4954 w 234651"/>
                    <a:gd name="connsiteY7" fmla="*/ 26840 h 132923"/>
                    <a:gd name="connsiteX8" fmla="*/ 0 w 234651"/>
                    <a:gd name="connsiteY8" fmla="*/ 50218 h 132923"/>
                    <a:gd name="connsiteX9" fmla="*/ 15947 w 234651"/>
                    <a:gd name="connsiteY9" fmla="*/ 62449 h 132923"/>
                    <a:gd name="connsiteX10" fmla="*/ 40563 w 234651"/>
                    <a:gd name="connsiteY10" fmla="*/ 74680 h 132923"/>
                    <a:gd name="connsiteX11" fmla="*/ 63941 w 234651"/>
                    <a:gd name="connsiteY11" fmla="*/ 86911 h 132923"/>
                    <a:gd name="connsiteX12" fmla="*/ 89797 w 234651"/>
                    <a:gd name="connsiteY12" fmla="*/ 101619 h 132923"/>
                    <a:gd name="connsiteX13" fmla="*/ 119213 w 234651"/>
                    <a:gd name="connsiteY13" fmla="*/ 96665 h 132923"/>
                    <a:gd name="connsiteX14" fmla="*/ 136398 w 234651"/>
                    <a:gd name="connsiteY14" fmla="*/ 113850 h 132923"/>
                    <a:gd name="connsiteX15" fmla="*/ 176961 w 234651"/>
                    <a:gd name="connsiteY15" fmla="*/ 129797 h 132923"/>
                    <a:gd name="connsiteX16" fmla="*/ 230994 w 234651"/>
                    <a:gd name="connsiteY16" fmla="*/ 124842 h 132923"/>
                    <a:gd name="connsiteX17" fmla="*/ 232233 w 234651"/>
                    <a:gd name="connsiteY17" fmla="*/ 92949 h 132923"/>
                    <a:gd name="connsiteX18" fmla="*/ 234401 w 234651"/>
                    <a:gd name="connsiteY18" fmla="*/ 86137 h 13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651" h="132923">
                      <a:moveTo>
                        <a:pt x="234401" y="86137"/>
                      </a:moveTo>
                      <a:cubicBezTo>
                        <a:pt x="232233" y="85982"/>
                        <a:pt x="229910" y="85828"/>
                        <a:pt x="227279" y="85982"/>
                      </a:cubicBezTo>
                      <a:cubicBezTo>
                        <a:pt x="209319" y="86602"/>
                        <a:pt x="198327" y="77622"/>
                        <a:pt x="186560" y="78396"/>
                      </a:cubicBezTo>
                      <a:cubicBezTo>
                        <a:pt x="174794" y="79015"/>
                        <a:pt x="141043" y="66010"/>
                        <a:pt x="126489" y="54244"/>
                      </a:cubicBezTo>
                      <a:cubicBezTo>
                        <a:pt x="111936" y="42477"/>
                        <a:pt x="72612" y="17706"/>
                        <a:pt x="63012" y="7952"/>
                      </a:cubicBezTo>
                      <a:cubicBezTo>
                        <a:pt x="53413" y="-1647"/>
                        <a:pt x="39479" y="-1647"/>
                        <a:pt x="38086" y="3153"/>
                      </a:cubicBezTo>
                      <a:cubicBezTo>
                        <a:pt x="36847" y="7642"/>
                        <a:pt x="29726" y="7952"/>
                        <a:pt x="19043" y="9036"/>
                      </a:cubicBezTo>
                      <a:cubicBezTo>
                        <a:pt x="16256" y="13835"/>
                        <a:pt x="4954" y="20338"/>
                        <a:pt x="4954" y="26840"/>
                      </a:cubicBezTo>
                      <a:cubicBezTo>
                        <a:pt x="4954" y="34272"/>
                        <a:pt x="0" y="44026"/>
                        <a:pt x="0" y="50218"/>
                      </a:cubicBezTo>
                      <a:cubicBezTo>
                        <a:pt x="0" y="56411"/>
                        <a:pt x="12231" y="57495"/>
                        <a:pt x="15947" y="62449"/>
                      </a:cubicBezTo>
                      <a:cubicBezTo>
                        <a:pt x="19662" y="67404"/>
                        <a:pt x="39324" y="69881"/>
                        <a:pt x="40563" y="74680"/>
                      </a:cubicBezTo>
                      <a:cubicBezTo>
                        <a:pt x="41802" y="79635"/>
                        <a:pt x="55271" y="85673"/>
                        <a:pt x="63941" y="86911"/>
                      </a:cubicBezTo>
                      <a:cubicBezTo>
                        <a:pt x="72612" y="88150"/>
                        <a:pt x="84842" y="97904"/>
                        <a:pt x="89797" y="101619"/>
                      </a:cubicBezTo>
                      <a:cubicBezTo>
                        <a:pt x="94751" y="105335"/>
                        <a:pt x="113175" y="96665"/>
                        <a:pt x="119213" y="96665"/>
                      </a:cubicBezTo>
                      <a:cubicBezTo>
                        <a:pt x="125405" y="96665"/>
                        <a:pt x="135159" y="107657"/>
                        <a:pt x="136398" y="113850"/>
                      </a:cubicBezTo>
                      <a:cubicBezTo>
                        <a:pt x="137637" y="120043"/>
                        <a:pt x="169530" y="123759"/>
                        <a:pt x="176961" y="129797"/>
                      </a:cubicBezTo>
                      <a:cubicBezTo>
                        <a:pt x="184393" y="135990"/>
                        <a:pt x="223718" y="132274"/>
                        <a:pt x="230994" y="124842"/>
                      </a:cubicBezTo>
                      <a:cubicBezTo>
                        <a:pt x="238425" y="117411"/>
                        <a:pt x="232233" y="103942"/>
                        <a:pt x="232233" y="92949"/>
                      </a:cubicBezTo>
                      <a:cubicBezTo>
                        <a:pt x="232233" y="89543"/>
                        <a:pt x="233162" y="87531"/>
                        <a:pt x="234401" y="8613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2" name="Freeform: Shape 4441">
                  <a:extLst>
                    <a:ext uri="{FF2B5EF4-FFF2-40B4-BE49-F238E27FC236}">
                      <a16:creationId xmlns:a16="http://schemas.microsoft.com/office/drawing/2014/main" id="{E402917B-CF5C-E0A9-C76A-3E74755672DA}"/>
                    </a:ext>
                  </a:extLst>
                </p:cNvPr>
                <p:cNvSpPr/>
                <p:nvPr/>
              </p:nvSpPr>
              <p:spPr>
                <a:xfrm>
                  <a:off x="8589562" y="3324841"/>
                  <a:ext cx="266603" cy="582651"/>
                </a:xfrm>
                <a:custGeom>
                  <a:avLst/>
                  <a:gdLst>
                    <a:gd name="connsiteX0" fmla="*/ 215357 w 266603"/>
                    <a:gd name="connsiteY0" fmla="*/ 531467 h 582651"/>
                    <a:gd name="connsiteX1" fmla="*/ 205604 w 266603"/>
                    <a:gd name="connsiteY1" fmla="*/ 508089 h 582651"/>
                    <a:gd name="connsiteX2" fmla="*/ 193373 w 266603"/>
                    <a:gd name="connsiteY2" fmla="*/ 470003 h 582651"/>
                    <a:gd name="connsiteX3" fmla="*/ 182381 w 266603"/>
                    <a:gd name="connsiteY3" fmla="*/ 436871 h 582651"/>
                    <a:gd name="connsiteX4" fmla="*/ 187334 w 266603"/>
                    <a:gd name="connsiteY4" fmla="*/ 414731 h 582651"/>
                    <a:gd name="connsiteX5" fmla="*/ 188573 w 266603"/>
                    <a:gd name="connsiteY5" fmla="*/ 400023 h 582651"/>
                    <a:gd name="connsiteX6" fmla="*/ 182381 w 266603"/>
                    <a:gd name="connsiteY6" fmla="*/ 379122 h 582651"/>
                    <a:gd name="connsiteX7" fmla="*/ 159002 w 266603"/>
                    <a:gd name="connsiteY7" fmla="*/ 350945 h 582651"/>
                    <a:gd name="connsiteX8" fmla="*/ 165195 w 266603"/>
                    <a:gd name="connsiteY8" fmla="*/ 301711 h 582651"/>
                    <a:gd name="connsiteX9" fmla="*/ 182381 w 266603"/>
                    <a:gd name="connsiteY9" fmla="*/ 291802 h 582651"/>
                    <a:gd name="connsiteX10" fmla="*/ 205758 w 266603"/>
                    <a:gd name="connsiteY10" fmla="*/ 284371 h 582651"/>
                    <a:gd name="connsiteX11" fmla="*/ 234091 w 266603"/>
                    <a:gd name="connsiteY11" fmla="*/ 268424 h 582651"/>
                    <a:gd name="connsiteX12" fmla="*/ 250038 w 266603"/>
                    <a:gd name="connsiteY12" fmla="*/ 254955 h 582651"/>
                    <a:gd name="connsiteX13" fmla="*/ 265984 w 266603"/>
                    <a:gd name="connsiteY13" fmla="*/ 229100 h 582651"/>
                    <a:gd name="connsiteX14" fmla="*/ 266604 w 266603"/>
                    <a:gd name="connsiteY14" fmla="*/ 229100 h 582651"/>
                    <a:gd name="connsiteX15" fmla="*/ 252515 w 266603"/>
                    <a:gd name="connsiteY15" fmla="*/ 232041 h 582651"/>
                    <a:gd name="connsiteX16" fmla="*/ 233162 w 266603"/>
                    <a:gd name="connsiteY16" fmla="*/ 221668 h 582651"/>
                    <a:gd name="connsiteX17" fmla="*/ 215822 w 266603"/>
                    <a:gd name="connsiteY17" fmla="*/ 213308 h 582651"/>
                    <a:gd name="connsiteX18" fmla="*/ 215822 w 266603"/>
                    <a:gd name="connsiteY18" fmla="*/ 192562 h 582651"/>
                    <a:gd name="connsiteX19" fmla="*/ 204055 w 266603"/>
                    <a:gd name="connsiteY19" fmla="*/ 178783 h 582651"/>
                    <a:gd name="connsiteX20" fmla="*/ 194456 w 266603"/>
                    <a:gd name="connsiteY20" fmla="*/ 153237 h 582651"/>
                    <a:gd name="connsiteX21" fmla="*/ 166124 w 266603"/>
                    <a:gd name="connsiteY21" fmla="*/ 147663 h 582651"/>
                    <a:gd name="connsiteX22" fmla="*/ 160550 w 266603"/>
                    <a:gd name="connsiteY22" fmla="*/ 132491 h 582651"/>
                    <a:gd name="connsiteX23" fmla="*/ 186096 w 266603"/>
                    <a:gd name="connsiteY23" fmla="*/ 88986 h 582651"/>
                    <a:gd name="connsiteX24" fmla="*/ 193682 w 266603"/>
                    <a:gd name="connsiteY24" fmla="*/ 43468 h 582651"/>
                    <a:gd name="connsiteX25" fmla="*/ 181297 w 266603"/>
                    <a:gd name="connsiteY25" fmla="*/ 28296 h 582651"/>
                    <a:gd name="connsiteX26" fmla="*/ 174330 w 266603"/>
                    <a:gd name="connsiteY26" fmla="*/ 11110 h 582651"/>
                    <a:gd name="connsiteX27" fmla="*/ 153583 w 266603"/>
                    <a:gd name="connsiteY27" fmla="*/ 2131 h 582651"/>
                    <a:gd name="connsiteX28" fmla="*/ 148320 w 266603"/>
                    <a:gd name="connsiteY28" fmla="*/ 5227 h 582651"/>
                    <a:gd name="connsiteX29" fmla="*/ 148939 w 266603"/>
                    <a:gd name="connsiteY29" fmla="*/ 5382 h 582651"/>
                    <a:gd name="connsiteX30" fmla="*/ 141508 w 266603"/>
                    <a:gd name="connsiteY30" fmla="*/ 20090 h 582651"/>
                    <a:gd name="connsiteX31" fmla="*/ 143984 w 266603"/>
                    <a:gd name="connsiteY31" fmla="*/ 40991 h 582651"/>
                    <a:gd name="connsiteX32" fmla="*/ 130515 w 266603"/>
                    <a:gd name="connsiteY32" fmla="*/ 40991 h 582651"/>
                    <a:gd name="connsiteX33" fmla="*/ 104660 w 266603"/>
                    <a:gd name="connsiteY33" fmla="*/ 51983 h 582651"/>
                    <a:gd name="connsiteX34" fmla="*/ 83758 w 266603"/>
                    <a:gd name="connsiteY34" fmla="*/ 76600 h 582651"/>
                    <a:gd name="connsiteX35" fmla="*/ 75088 w 266603"/>
                    <a:gd name="connsiteY35" fmla="*/ 114686 h 582651"/>
                    <a:gd name="connsiteX36" fmla="*/ 64097 w 266603"/>
                    <a:gd name="connsiteY36" fmla="*/ 152772 h 582651"/>
                    <a:gd name="connsiteX37" fmla="*/ 39479 w 266603"/>
                    <a:gd name="connsiteY37" fmla="*/ 151534 h 582651"/>
                    <a:gd name="connsiteX38" fmla="*/ 33287 w 266603"/>
                    <a:gd name="connsiteY38" fmla="*/ 182188 h 582651"/>
                    <a:gd name="connsiteX39" fmla="*/ 24617 w 266603"/>
                    <a:gd name="connsiteY39" fmla="*/ 215320 h 582651"/>
                    <a:gd name="connsiteX40" fmla="*/ 11148 w 266603"/>
                    <a:gd name="connsiteY40" fmla="*/ 238699 h 582651"/>
                    <a:gd name="connsiteX41" fmla="*/ 0 w 266603"/>
                    <a:gd name="connsiteY41" fmla="*/ 247833 h 582651"/>
                    <a:gd name="connsiteX42" fmla="*/ 29262 w 266603"/>
                    <a:gd name="connsiteY42" fmla="*/ 278643 h 582651"/>
                    <a:gd name="connsiteX43" fmla="*/ 64715 w 266603"/>
                    <a:gd name="connsiteY43" fmla="*/ 341655 h 582651"/>
                    <a:gd name="connsiteX44" fmla="*/ 60071 w 266603"/>
                    <a:gd name="connsiteY44" fmla="*/ 391817 h 582651"/>
                    <a:gd name="connsiteX45" fmla="*/ 72921 w 266603"/>
                    <a:gd name="connsiteY45" fmla="*/ 408848 h 582651"/>
                    <a:gd name="connsiteX46" fmla="*/ 103266 w 266603"/>
                    <a:gd name="connsiteY46" fmla="*/ 405132 h 582651"/>
                    <a:gd name="connsiteX47" fmla="*/ 129586 w 266603"/>
                    <a:gd name="connsiteY47" fmla="*/ 373858 h 582651"/>
                    <a:gd name="connsiteX48" fmla="*/ 145687 w 266603"/>
                    <a:gd name="connsiteY48" fmla="*/ 386244 h 582651"/>
                    <a:gd name="connsiteX49" fmla="*/ 158074 w 266603"/>
                    <a:gd name="connsiteY49" fmla="*/ 420769 h 582651"/>
                    <a:gd name="connsiteX50" fmla="*/ 174175 w 266603"/>
                    <a:gd name="connsiteY50" fmla="*/ 487962 h 582651"/>
                    <a:gd name="connsiteX51" fmla="*/ 186096 w 266603"/>
                    <a:gd name="connsiteY51" fmla="*/ 537195 h 582651"/>
                    <a:gd name="connsiteX52" fmla="*/ 190276 w 266603"/>
                    <a:gd name="connsiteY52" fmla="*/ 574043 h 582651"/>
                    <a:gd name="connsiteX53" fmla="*/ 188418 w 266603"/>
                    <a:gd name="connsiteY53" fmla="*/ 582558 h 582651"/>
                    <a:gd name="connsiteX54" fmla="*/ 215357 w 266603"/>
                    <a:gd name="connsiteY54" fmla="*/ 531467 h 5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6603" h="582651">
                      <a:moveTo>
                        <a:pt x="215357" y="531467"/>
                      </a:moveTo>
                      <a:cubicBezTo>
                        <a:pt x="215357" y="519236"/>
                        <a:pt x="205604" y="517997"/>
                        <a:pt x="205604" y="508089"/>
                      </a:cubicBezTo>
                      <a:cubicBezTo>
                        <a:pt x="205604" y="498180"/>
                        <a:pt x="205604" y="480995"/>
                        <a:pt x="193373" y="470003"/>
                      </a:cubicBezTo>
                      <a:cubicBezTo>
                        <a:pt x="180987" y="459010"/>
                        <a:pt x="174949" y="442909"/>
                        <a:pt x="182381" y="436871"/>
                      </a:cubicBezTo>
                      <a:cubicBezTo>
                        <a:pt x="189812" y="430678"/>
                        <a:pt x="183619" y="413492"/>
                        <a:pt x="187334" y="414731"/>
                      </a:cubicBezTo>
                      <a:cubicBezTo>
                        <a:pt x="191051" y="415970"/>
                        <a:pt x="196004" y="403739"/>
                        <a:pt x="188573" y="400023"/>
                      </a:cubicBezTo>
                      <a:cubicBezTo>
                        <a:pt x="181142" y="396307"/>
                        <a:pt x="188573" y="381599"/>
                        <a:pt x="182381" y="379122"/>
                      </a:cubicBezTo>
                      <a:cubicBezTo>
                        <a:pt x="176188" y="376645"/>
                        <a:pt x="159002" y="356983"/>
                        <a:pt x="159002" y="350945"/>
                      </a:cubicBezTo>
                      <a:cubicBezTo>
                        <a:pt x="159002" y="344751"/>
                        <a:pt x="163957" y="310381"/>
                        <a:pt x="165195" y="301711"/>
                      </a:cubicBezTo>
                      <a:cubicBezTo>
                        <a:pt x="166434" y="293041"/>
                        <a:pt x="178664" y="291802"/>
                        <a:pt x="182381" y="291802"/>
                      </a:cubicBezTo>
                      <a:cubicBezTo>
                        <a:pt x="186096" y="291802"/>
                        <a:pt x="200805" y="293041"/>
                        <a:pt x="205758" y="284371"/>
                      </a:cubicBezTo>
                      <a:cubicBezTo>
                        <a:pt x="210713" y="275701"/>
                        <a:pt x="231614" y="274617"/>
                        <a:pt x="234091" y="268424"/>
                      </a:cubicBezTo>
                      <a:cubicBezTo>
                        <a:pt x="236568" y="262232"/>
                        <a:pt x="250038" y="262232"/>
                        <a:pt x="250038" y="254955"/>
                      </a:cubicBezTo>
                      <a:cubicBezTo>
                        <a:pt x="250038" y="247523"/>
                        <a:pt x="265984" y="229100"/>
                        <a:pt x="265984" y="229100"/>
                      </a:cubicBezTo>
                      <a:cubicBezTo>
                        <a:pt x="266294" y="229100"/>
                        <a:pt x="266449" y="229100"/>
                        <a:pt x="266604" y="229100"/>
                      </a:cubicBezTo>
                      <a:cubicBezTo>
                        <a:pt x="264745" y="225848"/>
                        <a:pt x="260721" y="228790"/>
                        <a:pt x="252515" y="232041"/>
                      </a:cubicBezTo>
                      <a:cubicBezTo>
                        <a:pt x="238735" y="237615"/>
                        <a:pt x="231769" y="230029"/>
                        <a:pt x="233162" y="221668"/>
                      </a:cubicBezTo>
                      <a:cubicBezTo>
                        <a:pt x="234556" y="213308"/>
                        <a:pt x="223563" y="213308"/>
                        <a:pt x="215822" y="213308"/>
                      </a:cubicBezTo>
                      <a:cubicBezTo>
                        <a:pt x="208236" y="213308"/>
                        <a:pt x="213035" y="200922"/>
                        <a:pt x="215822" y="192562"/>
                      </a:cubicBezTo>
                      <a:cubicBezTo>
                        <a:pt x="218609" y="184201"/>
                        <a:pt x="213035" y="179402"/>
                        <a:pt x="204055" y="178783"/>
                      </a:cubicBezTo>
                      <a:cubicBezTo>
                        <a:pt x="195075" y="178163"/>
                        <a:pt x="190896" y="158810"/>
                        <a:pt x="194456" y="153237"/>
                      </a:cubicBezTo>
                      <a:cubicBezTo>
                        <a:pt x="197863" y="147663"/>
                        <a:pt x="175878" y="142864"/>
                        <a:pt x="166124" y="147663"/>
                      </a:cubicBezTo>
                      <a:cubicBezTo>
                        <a:pt x="156370" y="152463"/>
                        <a:pt x="163337" y="139303"/>
                        <a:pt x="160550" y="132491"/>
                      </a:cubicBezTo>
                      <a:cubicBezTo>
                        <a:pt x="157764" y="125524"/>
                        <a:pt x="172936" y="102146"/>
                        <a:pt x="186096" y="88986"/>
                      </a:cubicBezTo>
                      <a:cubicBezTo>
                        <a:pt x="199256" y="75826"/>
                        <a:pt x="193682" y="58641"/>
                        <a:pt x="193682" y="43468"/>
                      </a:cubicBezTo>
                      <a:cubicBezTo>
                        <a:pt x="193682" y="28296"/>
                        <a:pt x="187489" y="28296"/>
                        <a:pt x="181297" y="28296"/>
                      </a:cubicBezTo>
                      <a:cubicBezTo>
                        <a:pt x="175104" y="28296"/>
                        <a:pt x="174330" y="19316"/>
                        <a:pt x="174330" y="11110"/>
                      </a:cubicBezTo>
                      <a:cubicBezTo>
                        <a:pt x="174330" y="2750"/>
                        <a:pt x="161169" y="-3443"/>
                        <a:pt x="153583" y="2131"/>
                      </a:cubicBezTo>
                      <a:cubicBezTo>
                        <a:pt x="152499" y="2905"/>
                        <a:pt x="150641" y="3989"/>
                        <a:pt x="148320" y="5227"/>
                      </a:cubicBezTo>
                      <a:cubicBezTo>
                        <a:pt x="148629" y="5227"/>
                        <a:pt x="148939" y="5382"/>
                        <a:pt x="148939" y="5382"/>
                      </a:cubicBezTo>
                      <a:cubicBezTo>
                        <a:pt x="148939" y="5382"/>
                        <a:pt x="146462" y="17613"/>
                        <a:pt x="141508" y="20090"/>
                      </a:cubicBezTo>
                      <a:cubicBezTo>
                        <a:pt x="136553" y="22567"/>
                        <a:pt x="136553" y="29844"/>
                        <a:pt x="143984" y="40991"/>
                      </a:cubicBezTo>
                      <a:cubicBezTo>
                        <a:pt x="151416" y="51983"/>
                        <a:pt x="132993" y="47184"/>
                        <a:pt x="130515" y="40991"/>
                      </a:cubicBezTo>
                      <a:cubicBezTo>
                        <a:pt x="128038" y="34798"/>
                        <a:pt x="113330" y="44707"/>
                        <a:pt x="104660" y="51983"/>
                      </a:cubicBezTo>
                      <a:cubicBezTo>
                        <a:pt x="95990" y="59415"/>
                        <a:pt x="83758" y="62976"/>
                        <a:pt x="83758" y="76600"/>
                      </a:cubicBezTo>
                      <a:cubicBezTo>
                        <a:pt x="83758" y="90069"/>
                        <a:pt x="72767" y="103694"/>
                        <a:pt x="75088" y="114686"/>
                      </a:cubicBezTo>
                      <a:cubicBezTo>
                        <a:pt x="77566" y="125679"/>
                        <a:pt x="62858" y="146580"/>
                        <a:pt x="64097" y="152772"/>
                      </a:cubicBezTo>
                      <a:cubicBezTo>
                        <a:pt x="65335" y="158965"/>
                        <a:pt x="43195" y="151534"/>
                        <a:pt x="39479" y="151534"/>
                      </a:cubicBezTo>
                      <a:cubicBezTo>
                        <a:pt x="35764" y="151534"/>
                        <a:pt x="38242" y="174912"/>
                        <a:pt x="33287" y="182188"/>
                      </a:cubicBezTo>
                      <a:cubicBezTo>
                        <a:pt x="28333" y="189620"/>
                        <a:pt x="32048" y="215320"/>
                        <a:pt x="24617" y="215320"/>
                      </a:cubicBezTo>
                      <a:cubicBezTo>
                        <a:pt x="17340" y="215320"/>
                        <a:pt x="11148" y="238699"/>
                        <a:pt x="11148" y="238699"/>
                      </a:cubicBezTo>
                      <a:cubicBezTo>
                        <a:pt x="11148" y="238699"/>
                        <a:pt x="5109" y="242724"/>
                        <a:pt x="0" y="247833"/>
                      </a:cubicBezTo>
                      <a:cubicBezTo>
                        <a:pt x="6038" y="260219"/>
                        <a:pt x="17030" y="273534"/>
                        <a:pt x="29262" y="278643"/>
                      </a:cubicBezTo>
                      <a:cubicBezTo>
                        <a:pt x="47221" y="285919"/>
                        <a:pt x="59142" y="322302"/>
                        <a:pt x="64715" y="341655"/>
                      </a:cubicBezTo>
                      <a:cubicBezTo>
                        <a:pt x="70289" y="361008"/>
                        <a:pt x="66573" y="380825"/>
                        <a:pt x="60071" y="391817"/>
                      </a:cubicBezTo>
                      <a:cubicBezTo>
                        <a:pt x="53569" y="402810"/>
                        <a:pt x="62394" y="403274"/>
                        <a:pt x="72921" y="408848"/>
                      </a:cubicBezTo>
                      <a:cubicBezTo>
                        <a:pt x="83449" y="414421"/>
                        <a:pt x="95525" y="416279"/>
                        <a:pt x="103266" y="405132"/>
                      </a:cubicBezTo>
                      <a:cubicBezTo>
                        <a:pt x="111162" y="394140"/>
                        <a:pt x="127264" y="386244"/>
                        <a:pt x="129586" y="373858"/>
                      </a:cubicBezTo>
                      <a:cubicBezTo>
                        <a:pt x="131909" y="361472"/>
                        <a:pt x="139185" y="379896"/>
                        <a:pt x="145687" y="386244"/>
                      </a:cubicBezTo>
                      <a:cubicBezTo>
                        <a:pt x="152190" y="392746"/>
                        <a:pt x="156680" y="405132"/>
                        <a:pt x="158074" y="420769"/>
                      </a:cubicBezTo>
                      <a:cubicBezTo>
                        <a:pt x="159466" y="436406"/>
                        <a:pt x="160860" y="475576"/>
                        <a:pt x="174175" y="487962"/>
                      </a:cubicBezTo>
                      <a:cubicBezTo>
                        <a:pt x="187489" y="500348"/>
                        <a:pt x="189812" y="527596"/>
                        <a:pt x="186096" y="537195"/>
                      </a:cubicBezTo>
                      <a:cubicBezTo>
                        <a:pt x="182381" y="546949"/>
                        <a:pt x="193064" y="563360"/>
                        <a:pt x="190276" y="574043"/>
                      </a:cubicBezTo>
                      <a:cubicBezTo>
                        <a:pt x="189657" y="576210"/>
                        <a:pt x="189193" y="579152"/>
                        <a:pt x="188418" y="582558"/>
                      </a:cubicBezTo>
                      <a:cubicBezTo>
                        <a:pt x="200805" y="585190"/>
                        <a:pt x="215357" y="531467"/>
                        <a:pt x="215357" y="53146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3" name="Freeform: Shape 4442">
                  <a:extLst>
                    <a:ext uri="{FF2B5EF4-FFF2-40B4-BE49-F238E27FC236}">
                      <a16:creationId xmlns:a16="http://schemas.microsoft.com/office/drawing/2014/main" id="{2BB57C47-5ABC-D88F-D743-4D957FD83E82}"/>
                    </a:ext>
                  </a:extLst>
                </p:cNvPr>
                <p:cNvSpPr/>
                <p:nvPr/>
              </p:nvSpPr>
              <p:spPr>
                <a:xfrm>
                  <a:off x="8499456" y="3333483"/>
                  <a:ext cx="90706" cy="50784"/>
                </a:xfrm>
                <a:custGeom>
                  <a:avLst/>
                  <a:gdLst>
                    <a:gd name="connsiteX0" fmla="*/ 90571 w 90706"/>
                    <a:gd name="connsiteY0" fmla="*/ 16558 h 50784"/>
                    <a:gd name="connsiteX1" fmla="*/ 54653 w 90706"/>
                    <a:gd name="connsiteY1" fmla="*/ 6804 h 50784"/>
                    <a:gd name="connsiteX2" fmla="*/ 29107 w 90706"/>
                    <a:gd name="connsiteY2" fmla="*/ 2624 h 50784"/>
                    <a:gd name="connsiteX3" fmla="*/ 6967 w 90706"/>
                    <a:gd name="connsiteY3" fmla="*/ 21976 h 50784"/>
                    <a:gd name="connsiteX4" fmla="*/ 0 w 90706"/>
                    <a:gd name="connsiteY4" fmla="*/ 35136 h 50784"/>
                    <a:gd name="connsiteX5" fmla="*/ 8051 w 90706"/>
                    <a:gd name="connsiteY5" fmla="*/ 42413 h 50784"/>
                    <a:gd name="connsiteX6" fmla="*/ 28952 w 90706"/>
                    <a:gd name="connsiteY6" fmla="*/ 47367 h 50784"/>
                    <a:gd name="connsiteX7" fmla="*/ 58523 w 90706"/>
                    <a:gd name="connsiteY7" fmla="*/ 49844 h 50784"/>
                    <a:gd name="connsiteX8" fmla="*/ 89178 w 90706"/>
                    <a:gd name="connsiteY8" fmla="*/ 46129 h 50784"/>
                    <a:gd name="connsiteX9" fmla="*/ 85462 w 90706"/>
                    <a:gd name="connsiteY9" fmla="*/ 19035 h 50784"/>
                    <a:gd name="connsiteX10" fmla="*/ 90571 w 90706"/>
                    <a:gd name="connsiteY10" fmla="*/ 16558 h 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706" h="50784">
                      <a:moveTo>
                        <a:pt x="90571" y="16558"/>
                      </a:moveTo>
                      <a:cubicBezTo>
                        <a:pt x="71993" y="-473"/>
                        <a:pt x="67038" y="13306"/>
                        <a:pt x="54653" y="6804"/>
                      </a:cubicBezTo>
                      <a:cubicBezTo>
                        <a:pt x="41492" y="-163"/>
                        <a:pt x="35300" y="-2176"/>
                        <a:pt x="29107" y="2624"/>
                      </a:cubicBezTo>
                      <a:cubicBezTo>
                        <a:pt x="22913" y="7423"/>
                        <a:pt x="13160" y="6804"/>
                        <a:pt x="6967" y="21976"/>
                      </a:cubicBezTo>
                      <a:cubicBezTo>
                        <a:pt x="4954" y="26931"/>
                        <a:pt x="2478" y="31575"/>
                        <a:pt x="0" y="35136"/>
                      </a:cubicBezTo>
                      <a:cubicBezTo>
                        <a:pt x="2168" y="39781"/>
                        <a:pt x="5419" y="43032"/>
                        <a:pt x="8051" y="42413"/>
                      </a:cubicBezTo>
                      <a:cubicBezTo>
                        <a:pt x="13005" y="41174"/>
                        <a:pt x="19043" y="49844"/>
                        <a:pt x="28952" y="47367"/>
                      </a:cubicBezTo>
                      <a:cubicBezTo>
                        <a:pt x="38860" y="44890"/>
                        <a:pt x="44899" y="53560"/>
                        <a:pt x="58523" y="49844"/>
                      </a:cubicBezTo>
                      <a:cubicBezTo>
                        <a:pt x="71993" y="46129"/>
                        <a:pt x="84378" y="54799"/>
                        <a:pt x="89178" y="46129"/>
                      </a:cubicBezTo>
                      <a:cubicBezTo>
                        <a:pt x="94132" y="37459"/>
                        <a:pt x="85462" y="19035"/>
                        <a:pt x="85462" y="19035"/>
                      </a:cubicBezTo>
                      <a:cubicBezTo>
                        <a:pt x="85462" y="19035"/>
                        <a:pt x="87784" y="17951"/>
                        <a:pt x="90571" y="1655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4" name="Freeform: Shape 4443">
                  <a:extLst>
                    <a:ext uri="{FF2B5EF4-FFF2-40B4-BE49-F238E27FC236}">
                      <a16:creationId xmlns:a16="http://schemas.microsoft.com/office/drawing/2014/main" id="{5F170800-75B7-BED4-20D0-97D36D813BB9}"/>
                    </a:ext>
                  </a:extLst>
                </p:cNvPr>
                <p:cNvSpPr/>
                <p:nvPr/>
              </p:nvSpPr>
              <p:spPr>
                <a:xfrm>
                  <a:off x="8889762" y="3498089"/>
                  <a:ext cx="225160" cy="472458"/>
                </a:xfrm>
                <a:custGeom>
                  <a:avLst/>
                  <a:gdLst>
                    <a:gd name="connsiteX0" fmla="*/ 169684 w 225160"/>
                    <a:gd name="connsiteY0" fmla="*/ 56007 h 472458"/>
                    <a:gd name="connsiteX1" fmla="*/ 139030 w 225160"/>
                    <a:gd name="connsiteY1" fmla="*/ 32629 h 472458"/>
                    <a:gd name="connsiteX2" fmla="*/ 130360 w 225160"/>
                    <a:gd name="connsiteY2" fmla="*/ 14205 h 472458"/>
                    <a:gd name="connsiteX3" fmla="*/ 104505 w 225160"/>
                    <a:gd name="connsiteY3" fmla="*/ 735 h 472458"/>
                    <a:gd name="connsiteX4" fmla="*/ 79888 w 225160"/>
                    <a:gd name="connsiteY4" fmla="*/ 16682 h 472458"/>
                    <a:gd name="connsiteX5" fmla="*/ 58987 w 225160"/>
                    <a:gd name="connsiteY5" fmla="*/ 20398 h 472458"/>
                    <a:gd name="connsiteX6" fmla="*/ 31893 w 225160"/>
                    <a:gd name="connsiteY6" fmla="*/ 20398 h 472458"/>
                    <a:gd name="connsiteX7" fmla="*/ 8515 w 225160"/>
                    <a:gd name="connsiteY7" fmla="*/ 22875 h 472458"/>
                    <a:gd name="connsiteX8" fmla="*/ 0 w 225160"/>
                    <a:gd name="connsiteY8" fmla="*/ 29532 h 472458"/>
                    <a:gd name="connsiteX9" fmla="*/ 11302 w 225160"/>
                    <a:gd name="connsiteY9" fmla="*/ 45943 h 472458"/>
                    <a:gd name="connsiteX10" fmla="*/ 27094 w 225160"/>
                    <a:gd name="connsiteY10" fmla="*/ 69631 h 472458"/>
                    <a:gd name="connsiteX11" fmla="*/ 52794 w 225160"/>
                    <a:gd name="connsiteY11" fmla="*/ 83410 h 472458"/>
                    <a:gd name="connsiteX12" fmla="*/ 74469 w 225160"/>
                    <a:gd name="connsiteY12" fmla="*/ 89293 h 472458"/>
                    <a:gd name="connsiteX13" fmla="*/ 84378 w 225160"/>
                    <a:gd name="connsiteY13" fmla="*/ 112981 h 472458"/>
                    <a:gd name="connsiteX14" fmla="*/ 60690 w 225160"/>
                    <a:gd name="connsiteY14" fmla="*/ 126760 h 472458"/>
                    <a:gd name="connsiteX15" fmla="*/ 94132 w 225160"/>
                    <a:gd name="connsiteY15" fmla="*/ 156331 h 472458"/>
                    <a:gd name="connsiteX16" fmla="*/ 109923 w 225160"/>
                    <a:gd name="connsiteY16" fmla="*/ 183890 h 472458"/>
                    <a:gd name="connsiteX17" fmla="*/ 135624 w 225160"/>
                    <a:gd name="connsiteY17" fmla="*/ 217486 h 472458"/>
                    <a:gd name="connsiteX18" fmla="*/ 161324 w 225160"/>
                    <a:gd name="connsiteY18" fmla="*/ 241174 h 472458"/>
                    <a:gd name="connsiteX19" fmla="*/ 167208 w 225160"/>
                    <a:gd name="connsiteY19" fmla="*/ 272757 h 472458"/>
                    <a:gd name="connsiteX20" fmla="*/ 177116 w 225160"/>
                    <a:gd name="connsiteY20" fmla="*/ 324003 h 472458"/>
                    <a:gd name="connsiteX21" fmla="*/ 155441 w 225160"/>
                    <a:gd name="connsiteY21" fmla="*/ 359458 h 472458"/>
                    <a:gd name="connsiteX22" fmla="*/ 127883 w 225160"/>
                    <a:gd name="connsiteY22" fmla="*/ 377262 h 472458"/>
                    <a:gd name="connsiteX23" fmla="*/ 127883 w 225160"/>
                    <a:gd name="connsiteY23" fmla="*/ 404821 h 472458"/>
                    <a:gd name="connsiteX24" fmla="*/ 92428 w 225160"/>
                    <a:gd name="connsiteY24" fmla="*/ 404821 h 472458"/>
                    <a:gd name="connsiteX25" fmla="*/ 73231 w 225160"/>
                    <a:gd name="connsiteY25" fmla="*/ 419838 h 472458"/>
                    <a:gd name="connsiteX26" fmla="*/ 87010 w 225160"/>
                    <a:gd name="connsiteY26" fmla="*/ 430211 h 472458"/>
                    <a:gd name="connsiteX27" fmla="*/ 78340 w 225160"/>
                    <a:gd name="connsiteY27" fmla="*/ 457305 h 472458"/>
                    <a:gd name="connsiteX28" fmla="*/ 93977 w 225160"/>
                    <a:gd name="connsiteY28" fmla="*/ 469691 h 472458"/>
                    <a:gd name="connsiteX29" fmla="*/ 122000 w 225160"/>
                    <a:gd name="connsiteY29" fmla="*/ 448016 h 472458"/>
                    <a:gd name="connsiteX30" fmla="*/ 129276 w 225160"/>
                    <a:gd name="connsiteY30" fmla="*/ 436095 h 472458"/>
                    <a:gd name="connsiteX31" fmla="*/ 137637 w 225160"/>
                    <a:gd name="connsiteY31" fmla="*/ 419529 h 472458"/>
                    <a:gd name="connsiteX32" fmla="*/ 156990 w 225160"/>
                    <a:gd name="connsiteY32" fmla="*/ 416277 h 472458"/>
                    <a:gd name="connsiteX33" fmla="*/ 199256 w 225160"/>
                    <a:gd name="connsiteY33" fmla="*/ 395996 h 472458"/>
                    <a:gd name="connsiteX34" fmla="*/ 223563 w 225160"/>
                    <a:gd name="connsiteY34" fmla="*/ 354658 h 472458"/>
                    <a:gd name="connsiteX35" fmla="*/ 216286 w 225160"/>
                    <a:gd name="connsiteY35" fmla="*/ 282356 h 472458"/>
                    <a:gd name="connsiteX36" fmla="*/ 186870 w 225160"/>
                    <a:gd name="connsiteY36" fmla="*/ 233588 h 472458"/>
                    <a:gd name="connsiteX37" fmla="*/ 136708 w 225160"/>
                    <a:gd name="connsiteY37" fmla="*/ 191321 h 472458"/>
                    <a:gd name="connsiteX38" fmla="*/ 122929 w 225160"/>
                    <a:gd name="connsiteY38" fmla="*/ 167324 h 472458"/>
                    <a:gd name="connsiteX39" fmla="*/ 115188 w 225160"/>
                    <a:gd name="connsiteY39" fmla="*/ 125057 h 472458"/>
                    <a:gd name="connsiteX40" fmla="*/ 137327 w 225160"/>
                    <a:gd name="connsiteY40" fmla="*/ 97963 h 472458"/>
                    <a:gd name="connsiteX41" fmla="*/ 149249 w 225160"/>
                    <a:gd name="connsiteY41" fmla="*/ 79540 h 472458"/>
                    <a:gd name="connsiteX42" fmla="*/ 173710 w 225160"/>
                    <a:gd name="connsiteY42" fmla="*/ 63438 h 472458"/>
                    <a:gd name="connsiteX43" fmla="*/ 176342 w 225160"/>
                    <a:gd name="connsiteY43" fmla="*/ 61116 h 472458"/>
                    <a:gd name="connsiteX44" fmla="*/ 169684 w 225160"/>
                    <a:gd name="connsiteY44" fmla="*/ 56007 h 4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160" h="472458">
                      <a:moveTo>
                        <a:pt x="169684" y="56007"/>
                      </a:moveTo>
                      <a:cubicBezTo>
                        <a:pt x="161169" y="54768"/>
                        <a:pt x="139030" y="38822"/>
                        <a:pt x="139030" y="32629"/>
                      </a:cubicBezTo>
                      <a:cubicBezTo>
                        <a:pt x="139030" y="26436"/>
                        <a:pt x="150178" y="16682"/>
                        <a:pt x="130360" y="14205"/>
                      </a:cubicBezTo>
                      <a:cubicBezTo>
                        <a:pt x="110697" y="11728"/>
                        <a:pt x="108220" y="4296"/>
                        <a:pt x="104505" y="735"/>
                      </a:cubicBezTo>
                      <a:cubicBezTo>
                        <a:pt x="100789" y="-2980"/>
                        <a:pt x="84842" y="8167"/>
                        <a:pt x="79888" y="16682"/>
                      </a:cubicBezTo>
                      <a:cubicBezTo>
                        <a:pt x="74933" y="25352"/>
                        <a:pt x="70134" y="14205"/>
                        <a:pt x="58987" y="20398"/>
                      </a:cubicBezTo>
                      <a:cubicBezTo>
                        <a:pt x="47994" y="26590"/>
                        <a:pt x="36848" y="11728"/>
                        <a:pt x="31893" y="20398"/>
                      </a:cubicBezTo>
                      <a:cubicBezTo>
                        <a:pt x="26939" y="29068"/>
                        <a:pt x="14708" y="15444"/>
                        <a:pt x="8515" y="22875"/>
                      </a:cubicBezTo>
                      <a:cubicBezTo>
                        <a:pt x="6192" y="25662"/>
                        <a:pt x="3097" y="27984"/>
                        <a:pt x="0" y="29532"/>
                      </a:cubicBezTo>
                      <a:cubicBezTo>
                        <a:pt x="5418" y="35570"/>
                        <a:pt x="11302" y="41453"/>
                        <a:pt x="11302" y="45943"/>
                      </a:cubicBezTo>
                      <a:cubicBezTo>
                        <a:pt x="11302" y="53839"/>
                        <a:pt x="27094" y="59723"/>
                        <a:pt x="27094" y="69631"/>
                      </a:cubicBezTo>
                      <a:cubicBezTo>
                        <a:pt x="27094" y="79540"/>
                        <a:pt x="46756" y="87436"/>
                        <a:pt x="52794" y="83410"/>
                      </a:cubicBezTo>
                      <a:cubicBezTo>
                        <a:pt x="58677" y="79540"/>
                        <a:pt x="72457" y="75514"/>
                        <a:pt x="74469" y="89293"/>
                      </a:cubicBezTo>
                      <a:cubicBezTo>
                        <a:pt x="76482" y="103073"/>
                        <a:pt x="84378" y="103073"/>
                        <a:pt x="84378" y="112981"/>
                      </a:cubicBezTo>
                      <a:cubicBezTo>
                        <a:pt x="84378" y="122890"/>
                        <a:pt x="64715" y="117007"/>
                        <a:pt x="60690" y="126760"/>
                      </a:cubicBezTo>
                      <a:cubicBezTo>
                        <a:pt x="56819" y="136669"/>
                        <a:pt x="94132" y="148435"/>
                        <a:pt x="94132" y="156331"/>
                      </a:cubicBezTo>
                      <a:cubicBezTo>
                        <a:pt x="94132" y="164227"/>
                        <a:pt x="105898" y="174136"/>
                        <a:pt x="109923" y="183890"/>
                      </a:cubicBezTo>
                      <a:cubicBezTo>
                        <a:pt x="113949" y="193798"/>
                        <a:pt x="131599" y="205565"/>
                        <a:pt x="135624" y="217486"/>
                      </a:cubicBezTo>
                      <a:cubicBezTo>
                        <a:pt x="139495" y="229253"/>
                        <a:pt x="155286" y="235291"/>
                        <a:pt x="161324" y="241174"/>
                      </a:cubicBezTo>
                      <a:cubicBezTo>
                        <a:pt x="167208" y="247057"/>
                        <a:pt x="169220" y="260836"/>
                        <a:pt x="167208" y="272757"/>
                      </a:cubicBezTo>
                      <a:cubicBezTo>
                        <a:pt x="165195" y="284524"/>
                        <a:pt x="165195" y="306354"/>
                        <a:pt x="177116" y="324003"/>
                      </a:cubicBezTo>
                      <a:cubicBezTo>
                        <a:pt x="188883" y="341808"/>
                        <a:pt x="163337" y="349704"/>
                        <a:pt x="155441" y="359458"/>
                      </a:cubicBezTo>
                      <a:cubicBezTo>
                        <a:pt x="147545" y="369211"/>
                        <a:pt x="151570" y="383146"/>
                        <a:pt x="127883" y="377262"/>
                      </a:cubicBezTo>
                      <a:cubicBezTo>
                        <a:pt x="104195" y="371379"/>
                        <a:pt x="131908" y="396925"/>
                        <a:pt x="127883" y="404821"/>
                      </a:cubicBezTo>
                      <a:cubicBezTo>
                        <a:pt x="124013" y="412716"/>
                        <a:pt x="92428" y="396925"/>
                        <a:pt x="92428" y="404821"/>
                      </a:cubicBezTo>
                      <a:cubicBezTo>
                        <a:pt x="92428" y="409620"/>
                        <a:pt x="81746" y="415658"/>
                        <a:pt x="73231" y="419838"/>
                      </a:cubicBezTo>
                      <a:cubicBezTo>
                        <a:pt x="76637" y="424328"/>
                        <a:pt x="81437" y="426805"/>
                        <a:pt x="87010" y="430211"/>
                      </a:cubicBezTo>
                      <a:cubicBezTo>
                        <a:pt x="94441" y="434856"/>
                        <a:pt x="77875" y="442597"/>
                        <a:pt x="78340" y="457305"/>
                      </a:cubicBezTo>
                      <a:cubicBezTo>
                        <a:pt x="78804" y="472013"/>
                        <a:pt x="89797" y="475729"/>
                        <a:pt x="93977" y="469691"/>
                      </a:cubicBezTo>
                      <a:cubicBezTo>
                        <a:pt x="98157" y="463653"/>
                        <a:pt x="115188" y="450338"/>
                        <a:pt x="122000" y="448016"/>
                      </a:cubicBezTo>
                      <a:cubicBezTo>
                        <a:pt x="128967" y="445694"/>
                        <a:pt x="122000" y="435630"/>
                        <a:pt x="129276" y="436095"/>
                      </a:cubicBezTo>
                      <a:cubicBezTo>
                        <a:pt x="136708" y="436559"/>
                        <a:pt x="134385" y="425567"/>
                        <a:pt x="137637" y="419529"/>
                      </a:cubicBezTo>
                      <a:cubicBezTo>
                        <a:pt x="140888" y="413491"/>
                        <a:pt x="145842" y="415813"/>
                        <a:pt x="156990" y="416277"/>
                      </a:cubicBezTo>
                      <a:cubicBezTo>
                        <a:pt x="167981" y="416742"/>
                        <a:pt x="183619" y="406059"/>
                        <a:pt x="199256" y="395996"/>
                      </a:cubicBezTo>
                      <a:cubicBezTo>
                        <a:pt x="214893" y="385932"/>
                        <a:pt x="217680" y="383610"/>
                        <a:pt x="223563" y="354658"/>
                      </a:cubicBezTo>
                      <a:cubicBezTo>
                        <a:pt x="229601" y="325707"/>
                        <a:pt x="216596" y="291181"/>
                        <a:pt x="216286" y="282356"/>
                      </a:cubicBezTo>
                      <a:cubicBezTo>
                        <a:pt x="215822" y="273686"/>
                        <a:pt x="194611" y="233123"/>
                        <a:pt x="186870" y="233588"/>
                      </a:cubicBezTo>
                      <a:cubicBezTo>
                        <a:pt x="178974" y="234052"/>
                        <a:pt x="143210" y="197204"/>
                        <a:pt x="136708" y="191321"/>
                      </a:cubicBezTo>
                      <a:cubicBezTo>
                        <a:pt x="130205" y="185283"/>
                        <a:pt x="132063" y="175220"/>
                        <a:pt x="122929" y="167324"/>
                      </a:cubicBezTo>
                      <a:cubicBezTo>
                        <a:pt x="113794" y="159583"/>
                        <a:pt x="112865" y="139301"/>
                        <a:pt x="115188" y="125057"/>
                      </a:cubicBezTo>
                      <a:cubicBezTo>
                        <a:pt x="117509" y="110814"/>
                        <a:pt x="137791" y="107563"/>
                        <a:pt x="137327" y="97963"/>
                      </a:cubicBezTo>
                      <a:cubicBezTo>
                        <a:pt x="136862" y="88365"/>
                        <a:pt x="139185" y="80004"/>
                        <a:pt x="149249" y="79540"/>
                      </a:cubicBezTo>
                      <a:cubicBezTo>
                        <a:pt x="159466" y="79075"/>
                        <a:pt x="169065" y="70715"/>
                        <a:pt x="173710" y="63438"/>
                      </a:cubicBezTo>
                      <a:cubicBezTo>
                        <a:pt x="174330" y="62355"/>
                        <a:pt x="175259" y="61735"/>
                        <a:pt x="176342" y="61116"/>
                      </a:cubicBezTo>
                      <a:cubicBezTo>
                        <a:pt x="173401" y="58174"/>
                        <a:pt x="171233" y="56162"/>
                        <a:pt x="169684" y="5600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5" name="Freeform: Shape 4444">
                  <a:extLst>
                    <a:ext uri="{FF2B5EF4-FFF2-40B4-BE49-F238E27FC236}">
                      <a16:creationId xmlns:a16="http://schemas.microsoft.com/office/drawing/2014/main" id="{DF28AC79-2E01-F928-028B-0EADD85EC8A2}"/>
                    </a:ext>
                  </a:extLst>
                </p:cNvPr>
                <p:cNvSpPr/>
                <p:nvPr/>
              </p:nvSpPr>
              <p:spPr>
                <a:xfrm>
                  <a:off x="8895914" y="3783232"/>
                  <a:ext cx="173914" cy="134385"/>
                </a:xfrm>
                <a:custGeom>
                  <a:avLst/>
                  <a:gdLst>
                    <a:gd name="connsiteX0" fmla="*/ 86121 w 173914"/>
                    <a:gd name="connsiteY0" fmla="*/ 119523 h 134385"/>
                    <a:gd name="connsiteX1" fmla="*/ 121576 w 173914"/>
                    <a:gd name="connsiteY1" fmla="*/ 119523 h 134385"/>
                    <a:gd name="connsiteX2" fmla="*/ 121576 w 173914"/>
                    <a:gd name="connsiteY2" fmla="*/ 91964 h 134385"/>
                    <a:gd name="connsiteX3" fmla="*/ 149134 w 173914"/>
                    <a:gd name="connsiteY3" fmla="*/ 74160 h 134385"/>
                    <a:gd name="connsiteX4" fmla="*/ 170810 w 173914"/>
                    <a:gd name="connsiteY4" fmla="*/ 38705 h 134385"/>
                    <a:gd name="connsiteX5" fmla="*/ 159972 w 173914"/>
                    <a:gd name="connsiteY5" fmla="*/ 0 h 134385"/>
                    <a:gd name="connsiteX6" fmla="*/ 137832 w 173914"/>
                    <a:gd name="connsiteY6" fmla="*/ 4335 h 134385"/>
                    <a:gd name="connsiteX7" fmla="*/ 116622 w 173914"/>
                    <a:gd name="connsiteY7" fmla="*/ 10992 h 134385"/>
                    <a:gd name="connsiteX8" fmla="*/ 107333 w 173914"/>
                    <a:gd name="connsiteY8" fmla="*/ 18888 h 134385"/>
                    <a:gd name="connsiteX9" fmla="*/ 89992 w 173914"/>
                    <a:gd name="connsiteY9" fmla="*/ 6967 h 134385"/>
                    <a:gd name="connsiteX10" fmla="*/ 47416 w 173914"/>
                    <a:gd name="connsiteY10" fmla="*/ 5574 h 134385"/>
                    <a:gd name="connsiteX11" fmla="*/ 4995 w 173914"/>
                    <a:gd name="connsiteY11" fmla="*/ 26784 h 134385"/>
                    <a:gd name="connsiteX12" fmla="*/ 6234 w 173914"/>
                    <a:gd name="connsiteY12" fmla="*/ 54652 h 134385"/>
                    <a:gd name="connsiteX13" fmla="*/ 10259 w 173914"/>
                    <a:gd name="connsiteY13" fmla="*/ 78495 h 134385"/>
                    <a:gd name="connsiteX14" fmla="*/ 9949 w 173914"/>
                    <a:gd name="connsiteY14" fmla="*/ 79423 h 134385"/>
                    <a:gd name="connsiteX15" fmla="*/ 18310 w 173914"/>
                    <a:gd name="connsiteY15" fmla="*/ 107446 h 134385"/>
                    <a:gd name="connsiteX16" fmla="*/ 37663 w 173914"/>
                    <a:gd name="connsiteY16" fmla="*/ 110698 h 134385"/>
                    <a:gd name="connsiteX17" fmla="*/ 39056 w 173914"/>
                    <a:gd name="connsiteY17" fmla="*/ 127264 h 134385"/>
                    <a:gd name="connsiteX18" fmla="*/ 63982 w 173914"/>
                    <a:gd name="connsiteY18" fmla="*/ 129586 h 134385"/>
                    <a:gd name="connsiteX19" fmla="*/ 66769 w 173914"/>
                    <a:gd name="connsiteY19" fmla="*/ 134385 h 134385"/>
                    <a:gd name="connsiteX20" fmla="*/ 86121 w 173914"/>
                    <a:gd name="connsiteY20" fmla="*/ 119523 h 1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914" h="134385">
                      <a:moveTo>
                        <a:pt x="86121" y="119523"/>
                      </a:moveTo>
                      <a:cubicBezTo>
                        <a:pt x="86121" y="111626"/>
                        <a:pt x="117706" y="127418"/>
                        <a:pt x="121576" y="119523"/>
                      </a:cubicBezTo>
                      <a:cubicBezTo>
                        <a:pt x="125602" y="111626"/>
                        <a:pt x="97888" y="85926"/>
                        <a:pt x="121576" y="91964"/>
                      </a:cubicBezTo>
                      <a:cubicBezTo>
                        <a:pt x="145264" y="97847"/>
                        <a:pt x="141238" y="84068"/>
                        <a:pt x="149134" y="74160"/>
                      </a:cubicBezTo>
                      <a:cubicBezTo>
                        <a:pt x="157030" y="64251"/>
                        <a:pt x="182731" y="56510"/>
                        <a:pt x="170810" y="38705"/>
                      </a:cubicBezTo>
                      <a:cubicBezTo>
                        <a:pt x="162450" y="26165"/>
                        <a:pt x="159972" y="11612"/>
                        <a:pt x="159972" y="0"/>
                      </a:cubicBezTo>
                      <a:cubicBezTo>
                        <a:pt x="152386" y="6038"/>
                        <a:pt x="143097" y="6502"/>
                        <a:pt x="137832" y="4335"/>
                      </a:cubicBezTo>
                      <a:cubicBezTo>
                        <a:pt x="131175" y="1703"/>
                        <a:pt x="116622" y="309"/>
                        <a:pt x="116622" y="10992"/>
                      </a:cubicBezTo>
                      <a:cubicBezTo>
                        <a:pt x="116622" y="21675"/>
                        <a:pt x="105939" y="24307"/>
                        <a:pt x="107333" y="18888"/>
                      </a:cubicBezTo>
                      <a:cubicBezTo>
                        <a:pt x="108726" y="13624"/>
                        <a:pt x="96650" y="14863"/>
                        <a:pt x="89992" y="6967"/>
                      </a:cubicBezTo>
                      <a:cubicBezTo>
                        <a:pt x="83335" y="-929"/>
                        <a:pt x="59493" y="9599"/>
                        <a:pt x="47416" y="5574"/>
                      </a:cubicBezTo>
                      <a:cubicBezTo>
                        <a:pt x="35495" y="1548"/>
                        <a:pt x="16917" y="12231"/>
                        <a:pt x="4995" y="26784"/>
                      </a:cubicBezTo>
                      <a:cubicBezTo>
                        <a:pt x="-6926" y="41337"/>
                        <a:pt x="6234" y="41337"/>
                        <a:pt x="6234" y="54652"/>
                      </a:cubicBezTo>
                      <a:cubicBezTo>
                        <a:pt x="6234" y="67967"/>
                        <a:pt x="14285" y="67967"/>
                        <a:pt x="10259" y="78495"/>
                      </a:cubicBezTo>
                      <a:cubicBezTo>
                        <a:pt x="10104" y="78804"/>
                        <a:pt x="10104" y="79114"/>
                        <a:pt x="9949" y="79423"/>
                      </a:cubicBezTo>
                      <a:cubicBezTo>
                        <a:pt x="21716" y="84533"/>
                        <a:pt x="17071" y="99241"/>
                        <a:pt x="18310" y="107446"/>
                      </a:cubicBezTo>
                      <a:cubicBezTo>
                        <a:pt x="19703" y="116116"/>
                        <a:pt x="31160" y="111162"/>
                        <a:pt x="37663" y="110698"/>
                      </a:cubicBezTo>
                      <a:cubicBezTo>
                        <a:pt x="44165" y="110233"/>
                        <a:pt x="33483" y="120761"/>
                        <a:pt x="39056" y="127264"/>
                      </a:cubicBezTo>
                      <a:cubicBezTo>
                        <a:pt x="44629" y="133766"/>
                        <a:pt x="60731" y="121690"/>
                        <a:pt x="63982" y="129586"/>
                      </a:cubicBezTo>
                      <a:cubicBezTo>
                        <a:pt x="64757" y="131444"/>
                        <a:pt x="65686" y="132992"/>
                        <a:pt x="66769" y="134385"/>
                      </a:cubicBezTo>
                      <a:cubicBezTo>
                        <a:pt x="75439" y="130360"/>
                        <a:pt x="86121" y="124167"/>
                        <a:pt x="86121" y="11952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6" name="Freeform: Shape 4445">
                  <a:extLst>
                    <a:ext uri="{FF2B5EF4-FFF2-40B4-BE49-F238E27FC236}">
                      <a16:creationId xmlns:a16="http://schemas.microsoft.com/office/drawing/2014/main" id="{FFFE63AC-E216-7A97-B76E-E28E8B80AA04}"/>
                    </a:ext>
                  </a:extLst>
                </p:cNvPr>
                <p:cNvSpPr/>
                <p:nvPr/>
              </p:nvSpPr>
              <p:spPr>
                <a:xfrm>
                  <a:off x="8828453" y="3527466"/>
                  <a:ext cx="229119" cy="277595"/>
                </a:xfrm>
                <a:custGeom>
                  <a:avLst/>
                  <a:gdLst>
                    <a:gd name="connsiteX0" fmla="*/ 155442 w 229119"/>
                    <a:gd name="connsiteY0" fmla="*/ 126799 h 277595"/>
                    <a:gd name="connsiteX1" fmla="*/ 122000 w 229119"/>
                    <a:gd name="connsiteY1" fmla="*/ 97228 h 277595"/>
                    <a:gd name="connsiteX2" fmla="*/ 145688 w 229119"/>
                    <a:gd name="connsiteY2" fmla="*/ 83449 h 277595"/>
                    <a:gd name="connsiteX3" fmla="*/ 135779 w 229119"/>
                    <a:gd name="connsiteY3" fmla="*/ 59761 h 277595"/>
                    <a:gd name="connsiteX4" fmla="*/ 114104 w 229119"/>
                    <a:gd name="connsiteY4" fmla="*/ 53878 h 277595"/>
                    <a:gd name="connsiteX5" fmla="*/ 88404 w 229119"/>
                    <a:gd name="connsiteY5" fmla="*/ 40099 h 277595"/>
                    <a:gd name="connsiteX6" fmla="*/ 72612 w 229119"/>
                    <a:gd name="connsiteY6" fmla="*/ 16411 h 277595"/>
                    <a:gd name="connsiteX7" fmla="*/ 61310 w 229119"/>
                    <a:gd name="connsiteY7" fmla="*/ 0 h 277595"/>
                    <a:gd name="connsiteX8" fmla="*/ 48924 w 229119"/>
                    <a:gd name="connsiteY8" fmla="*/ 774 h 277595"/>
                    <a:gd name="connsiteX9" fmla="*/ 43970 w 229119"/>
                    <a:gd name="connsiteY9" fmla="*/ 16721 h 277595"/>
                    <a:gd name="connsiteX10" fmla="*/ 42731 w 229119"/>
                    <a:gd name="connsiteY10" fmla="*/ 41337 h 277595"/>
                    <a:gd name="connsiteX11" fmla="*/ 26784 w 229119"/>
                    <a:gd name="connsiteY11" fmla="*/ 26629 h 277595"/>
                    <a:gd name="connsiteX12" fmla="*/ 10838 w 229119"/>
                    <a:gd name="connsiteY12" fmla="*/ 52485 h 277595"/>
                    <a:gd name="connsiteX13" fmla="*/ 0 w 229119"/>
                    <a:gd name="connsiteY13" fmla="*/ 61464 h 277595"/>
                    <a:gd name="connsiteX14" fmla="*/ 6038 w 229119"/>
                    <a:gd name="connsiteY14" fmla="*/ 67502 h 277595"/>
                    <a:gd name="connsiteX15" fmla="*/ 8670 w 229119"/>
                    <a:gd name="connsiteY15" fmla="*/ 91345 h 277595"/>
                    <a:gd name="connsiteX16" fmla="*/ 29881 w 229119"/>
                    <a:gd name="connsiteY16" fmla="*/ 99396 h 277595"/>
                    <a:gd name="connsiteX17" fmla="*/ 27249 w 229119"/>
                    <a:gd name="connsiteY17" fmla="*/ 132528 h 277595"/>
                    <a:gd name="connsiteX18" fmla="*/ 19353 w 229119"/>
                    <a:gd name="connsiteY18" fmla="*/ 156525 h 277595"/>
                    <a:gd name="connsiteX19" fmla="*/ 47221 w 229119"/>
                    <a:gd name="connsiteY19" fmla="*/ 145842 h 277595"/>
                    <a:gd name="connsiteX20" fmla="*/ 69825 w 229119"/>
                    <a:gd name="connsiteY20" fmla="*/ 144604 h 277595"/>
                    <a:gd name="connsiteX21" fmla="*/ 89797 w 229119"/>
                    <a:gd name="connsiteY21" fmla="*/ 139340 h 277595"/>
                    <a:gd name="connsiteX22" fmla="*/ 119058 w 229119"/>
                    <a:gd name="connsiteY22" fmla="*/ 138101 h 277595"/>
                    <a:gd name="connsiteX23" fmla="*/ 141663 w 229119"/>
                    <a:gd name="connsiteY23" fmla="*/ 160705 h 277595"/>
                    <a:gd name="connsiteX24" fmla="*/ 144294 w 229119"/>
                    <a:gd name="connsiteY24" fmla="*/ 197862 h 277595"/>
                    <a:gd name="connsiteX25" fmla="*/ 165505 w 229119"/>
                    <a:gd name="connsiteY25" fmla="*/ 231149 h 277595"/>
                    <a:gd name="connsiteX26" fmla="*/ 161479 w 229119"/>
                    <a:gd name="connsiteY26" fmla="*/ 266449 h 277595"/>
                    <a:gd name="connsiteX27" fmla="*/ 174795 w 229119"/>
                    <a:gd name="connsiteY27" fmla="*/ 274964 h 277595"/>
                    <a:gd name="connsiteX28" fmla="*/ 184084 w 229119"/>
                    <a:gd name="connsiteY28" fmla="*/ 267068 h 277595"/>
                    <a:gd name="connsiteX29" fmla="*/ 205294 w 229119"/>
                    <a:gd name="connsiteY29" fmla="*/ 260410 h 277595"/>
                    <a:gd name="connsiteX30" fmla="*/ 227434 w 229119"/>
                    <a:gd name="connsiteY30" fmla="*/ 256075 h 277595"/>
                    <a:gd name="connsiteX31" fmla="*/ 228362 w 229119"/>
                    <a:gd name="connsiteY31" fmla="*/ 243535 h 277595"/>
                    <a:gd name="connsiteX32" fmla="*/ 222479 w 229119"/>
                    <a:gd name="connsiteY32" fmla="*/ 211951 h 277595"/>
                    <a:gd name="connsiteX33" fmla="*/ 196779 w 229119"/>
                    <a:gd name="connsiteY33" fmla="*/ 188264 h 277595"/>
                    <a:gd name="connsiteX34" fmla="*/ 171078 w 229119"/>
                    <a:gd name="connsiteY34" fmla="*/ 154667 h 277595"/>
                    <a:gd name="connsiteX35" fmla="*/ 155442 w 229119"/>
                    <a:gd name="connsiteY35" fmla="*/ 126799 h 27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9119" h="277595">
                      <a:moveTo>
                        <a:pt x="155442" y="126799"/>
                      </a:moveTo>
                      <a:cubicBezTo>
                        <a:pt x="155442" y="118903"/>
                        <a:pt x="117974" y="107137"/>
                        <a:pt x="122000" y="97228"/>
                      </a:cubicBezTo>
                      <a:cubicBezTo>
                        <a:pt x="125870" y="87320"/>
                        <a:pt x="145688" y="93358"/>
                        <a:pt x="145688" y="83449"/>
                      </a:cubicBezTo>
                      <a:cubicBezTo>
                        <a:pt x="145688" y="73540"/>
                        <a:pt x="137792" y="73540"/>
                        <a:pt x="135779" y="59761"/>
                      </a:cubicBezTo>
                      <a:cubicBezTo>
                        <a:pt x="133766" y="45982"/>
                        <a:pt x="119987" y="49853"/>
                        <a:pt x="114104" y="53878"/>
                      </a:cubicBezTo>
                      <a:cubicBezTo>
                        <a:pt x="108220" y="57903"/>
                        <a:pt x="88404" y="50007"/>
                        <a:pt x="88404" y="40099"/>
                      </a:cubicBezTo>
                      <a:cubicBezTo>
                        <a:pt x="88404" y="30190"/>
                        <a:pt x="72612" y="24307"/>
                        <a:pt x="72612" y="16411"/>
                      </a:cubicBezTo>
                      <a:cubicBezTo>
                        <a:pt x="72612" y="11921"/>
                        <a:pt x="66728" y="6038"/>
                        <a:pt x="61310" y="0"/>
                      </a:cubicBezTo>
                      <a:cubicBezTo>
                        <a:pt x="56355" y="2477"/>
                        <a:pt x="51246" y="3096"/>
                        <a:pt x="48924" y="774"/>
                      </a:cubicBezTo>
                      <a:cubicBezTo>
                        <a:pt x="45208" y="-2942"/>
                        <a:pt x="40254" y="13005"/>
                        <a:pt x="43970" y="16721"/>
                      </a:cubicBezTo>
                      <a:cubicBezTo>
                        <a:pt x="47685" y="20436"/>
                        <a:pt x="52640" y="43815"/>
                        <a:pt x="42731" y="41337"/>
                      </a:cubicBezTo>
                      <a:cubicBezTo>
                        <a:pt x="32822" y="38860"/>
                        <a:pt x="32822" y="25391"/>
                        <a:pt x="26784" y="26629"/>
                      </a:cubicBezTo>
                      <a:cubicBezTo>
                        <a:pt x="26784" y="26629"/>
                        <a:pt x="10838" y="45053"/>
                        <a:pt x="10838" y="52485"/>
                      </a:cubicBezTo>
                      <a:cubicBezTo>
                        <a:pt x="10838" y="57439"/>
                        <a:pt x="4644" y="59142"/>
                        <a:pt x="0" y="61464"/>
                      </a:cubicBezTo>
                      <a:cubicBezTo>
                        <a:pt x="2787" y="63942"/>
                        <a:pt x="5264" y="66264"/>
                        <a:pt x="6038" y="67502"/>
                      </a:cubicBezTo>
                      <a:cubicBezTo>
                        <a:pt x="8670" y="71528"/>
                        <a:pt x="4799" y="82056"/>
                        <a:pt x="8670" y="91345"/>
                      </a:cubicBezTo>
                      <a:cubicBezTo>
                        <a:pt x="12696" y="100634"/>
                        <a:pt x="26010" y="86081"/>
                        <a:pt x="29881" y="99396"/>
                      </a:cubicBezTo>
                      <a:cubicBezTo>
                        <a:pt x="33906" y="112710"/>
                        <a:pt x="27249" y="119368"/>
                        <a:pt x="27249" y="132528"/>
                      </a:cubicBezTo>
                      <a:cubicBezTo>
                        <a:pt x="27249" y="145842"/>
                        <a:pt x="16566" y="144449"/>
                        <a:pt x="19353" y="156525"/>
                      </a:cubicBezTo>
                      <a:cubicBezTo>
                        <a:pt x="21984" y="168446"/>
                        <a:pt x="36693" y="153893"/>
                        <a:pt x="47221" y="145842"/>
                      </a:cubicBezTo>
                      <a:cubicBezTo>
                        <a:pt x="57903" y="137791"/>
                        <a:pt x="65799" y="139185"/>
                        <a:pt x="69825" y="144604"/>
                      </a:cubicBezTo>
                      <a:cubicBezTo>
                        <a:pt x="73850" y="149867"/>
                        <a:pt x="87165" y="145842"/>
                        <a:pt x="89797" y="139340"/>
                      </a:cubicBezTo>
                      <a:cubicBezTo>
                        <a:pt x="92429" y="132682"/>
                        <a:pt x="112401" y="130050"/>
                        <a:pt x="119058" y="138101"/>
                      </a:cubicBezTo>
                      <a:cubicBezTo>
                        <a:pt x="125715" y="145997"/>
                        <a:pt x="132373" y="155441"/>
                        <a:pt x="141663" y="160705"/>
                      </a:cubicBezTo>
                      <a:cubicBezTo>
                        <a:pt x="150951" y="165969"/>
                        <a:pt x="135005" y="195230"/>
                        <a:pt x="144294" y="197862"/>
                      </a:cubicBezTo>
                      <a:cubicBezTo>
                        <a:pt x="153583" y="200494"/>
                        <a:pt x="166899" y="215202"/>
                        <a:pt x="165505" y="231149"/>
                      </a:cubicBezTo>
                      <a:cubicBezTo>
                        <a:pt x="164421" y="244773"/>
                        <a:pt x="172007" y="254682"/>
                        <a:pt x="161479" y="266449"/>
                      </a:cubicBezTo>
                      <a:cubicBezTo>
                        <a:pt x="167982" y="270629"/>
                        <a:pt x="175878" y="270629"/>
                        <a:pt x="174795" y="274964"/>
                      </a:cubicBezTo>
                      <a:cubicBezTo>
                        <a:pt x="173401" y="280228"/>
                        <a:pt x="184084" y="277596"/>
                        <a:pt x="184084" y="267068"/>
                      </a:cubicBezTo>
                      <a:cubicBezTo>
                        <a:pt x="184084" y="256385"/>
                        <a:pt x="198637" y="257778"/>
                        <a:pt x="205294" y="260410"/>
                      </a:cubicBezTo>
                      <a:cubicBezTo>
                        <a:pt x="210558" y="262423"/>
                        <a:pt x="219692" y="261959"/>
                        <a:pt x="227434" y="256075"/>
                      </a:cubicBezTo>
                      <a:cubicBezTo>
                        <a:pt x="227434" y="251276"/>
                        <a:pt x="227743" y="246941"/>
                        <a:pt x="228362" y="243535"/>
                      </a:cubicBezTo>
                      <a:cubicBezTo>
                        <a:pt x="230375" y="231768"/>
                        <a:pt x="228362" y="217834"/>
                        <a:pt x="222479" y="211951"/>
                      </a:cubicBezTo>
                      <a:cubicBezTo>
                        <a:pt x="216596" y="206068"/>
                        <a:pt x="200805" y="200185"/>
                        <a:pt x="196779" y="188264"/>
                      </a:cubicBezTo>
                      <a:cubicBezTo>
                        <a:pt x="192909" y="176497"/>
                        <a:pt x="175104" y="164576"/>
                        <a:pt x="171078" y="154667"/>
                      </a:cubicBezTo>
                      <a:cubicBezTo>
                        <a:pt x="167363" y="144604"/>
                        <a:pt x="155442" y="134695"/>
                        <a:pt x="155442" y="12679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7" name="Freeform: Shape 4446">
                  <a:extLst>
                    <a:ext uri="{FF2B5EF4-FFF2-40B4-BE49-F238E27FC236}">
                      <a16:creationId xmlns:a16="http://schemas.microsoft.com/office/drawing/2014/main" id="{76BDBE68-6A54-1B64-DF28-5C5249AC3C60}"/>
                    </a:ext>
                  </a:extLst>
                </p:cNvPr>
                <p:cNvSpPr/>
                <p:nvPr/>
              </p:nvSpPr>
              <p:spPr>
                <a:xfrm>
                  <a:off x="8748410" y="3588776"/>
                  <a:ext cx="247340" cy="471576"/>
                </a:xfrm>
                <a:custGeom>
                  <a:avLst/>
                  <a:gdLst>
                    <a:gd name="connsiteX0" fmla="*/ 153893 w 247340"/>
                    <a:gd name="connsiteY0" fmla="*/ 249263 h 471576"/>
                    <a:gd name="connsiteX1" fmla="*/ 152654 w 247340"/>
                    <a:gd name="connsiteY1" fmla="*/ 221395 h 471576"/>
                    <a:gd name="connsiteX2" fmla="*/ 195075 w 247340"/>
                    <a:gd name="connsiteY2" fmla="*/ 200185 h 471576"/>
                    <a:gd name="connsiteX3" fmla="*/ 237651 w 247340"/>
                    <a:gd name="connsiteY3" fmla="*/ 201578 h 471576"/>
                    <a:gd name="connsiteX4" fmla="*/ 241677 w 247340"/>
                    <a:gd name="connsiteY4" fmla="*/ 204984 h 471576"/>
                    <a:gd name="connsiteX5" fmla="*/ 245702 w 247340"/>
                    <a:gd name="connsiteY5" fmla="*/ 169685 h 471576"/>
                    <a:gd name="connsiteX6" fmla="*/ 224492 w 247340"/>
                    <a:gd name="connsiteY6" fmla="*/ 136398 h 471576"/>
                    <a:gd name="connsiteX7" fmla="*/ 221860 w 247340"/>
                    <a:gd name="connsiteY7" fmla="*/ 99241 h 471576"/>
                    <a:gd name="connsiteX8" fmla="*/ 199256 w 247340"/>
                    <a:gd name="connsiteY8" fmla="*/ 76637 h 471576"/>
                    <a:gd name="connsiteX9" fmla="*/ 169994 w 247340"/>
                    <a:gd name="connsiteY9" fmla="*/ 77875 h 471576"/>
                    <a:gd name="connsiteX10" fmla="*/ 150023 w 247340"/>
                    <a:gd name="connsiteY10" fmla="*/ 83139 h 471576"/>
                    <a:gd name="connsiteX11" fmla="*/ 127418 w 247340"/>
                    <a:gd name="connsiteY11" fmla="*/ 84378 h 471576"/>
                    <a:gd name="connsiteX12" fmla="*/ 99550 w 247340"/>
                    <a:gd name="connsiteY12" fmla="*/ 95061 h 471576"/>
                    <a:gd name="connsiteX13" fmla="*/ 107447 w 247340"/>
                    <a:gd name="connsiteY13" fmla="*/ 71063 h 471576"/>
                    <a:gd name="connsiteX14" fmla="*/ 110078 w 247340"/>
                    <a:gd name="connsiteY14" fmla="*/ 37931 h 471576"/>
                    <a:gd name="connsiteX15" fmla="*/ 88868 w 247340"/>
                    <a:gd name="connsiteY15" fmla="*/ 29881 h 471576"/>
                    <a:gd name="connsiteX16" fmla="*/ 86236 w 247340"/>
                    <a:gd name="connsiteY16" fmla="*/ 6038 h 471576"/>
                    <a:gd name="connsiteX17" fmla="*/ 80198 w 247340"/>
                    <a:gd name="connsiteY17" fmla="*/ 0 h 471576"/>
                    <a:gd name="connsiteX18" fmla="*/ 75088 w 247340"/>
                    <a:gd name="connsiteY18" fmla="*/ 4490 h 471576"/>
                    <a:gd name="connsiteX19" fmla="*/ 46757 w 247340"/>
                    <a:gd name="connsiteY19" fmla="*/ 20436 h 471576"/>
                    <a:gd name="connsiteX20" fmla="*/ 23378 w 247340"/>
                    <a:gd name="connsiteY20" fmla="*/ 27868 h 471576"/>
                    <a:gd name="connsiteX21" fmla="*/ 6192 w 247340"/>
                    <a:gd name="connsiteY21" fmla="*/ 37776 h 471576"/>
                    <a:gd name="connsiteX22" fmla="*/ 0 w 247340"/>
                    <a:gd name="connsiteY22" fmla="*/ 87010 h 471576"/>
                    <a:gd name="connsiteX23" fmla="*/ 23378 w 247340"/>
                    <a:gd name="connsiteY23" fmla="*/ 115187 h 471576"/>
                    <a:gd name="connsiteX24" fmla="*/ 29571 w 247340"/>
                    <a:gd name="connsiteY24" fmla="*/ 136088 h 471576"/>
                    <a:gd name="connsiteX25" fmla="*/ 28333 w 247340"/>
                    <a:gd name="connsiteY25" fmla="*/ 150796 h 471576"/>
                    <a:gd name="connsiteX26" fmla="*/ 23378 w 247340"/>
                    <a:gd name="connsiteY26" fmla="*/ 172936 h 471576"/>
                    <a:gd name="connsiteX27" fmla="*/ 34370 w 247340"/>
                    <a:gd name="connsiteY27" fmla="*/ 206068 h 471576"/>
                    <a:gd name="connsiteX28" fmla="*/ 46602 w 247340"/>
                    <a:gd name="connsiteY28" fmla="*/ 244154 h 471576"/>
                    <a:gd name="connsiteX29" fmla="*/ 56355 w 247340"/>
                    <a:gd name="connsiteY29" fmla="*/ 267532 h 471576"/>
                    <a:gd name="connsiteX30" fmla="*/ 29726 w 247340"/>
                    <a:gd name="connsiteY30" fmla="*/ 318778 h 471576"/>
                    <a:gd name="connsiteX31" fmla="*/ 20901 w 247340"/>
                    <a:gd name="connsiteY31" fmla="*/ 364605 h 471576"/>
                    <a:gd name="connsiteX32" fmla="*/ 22758 w 247340"/>
                    <a:gd name="connsiteY32" fmla="*/ 392164 h 471576"/>
                    <a:gd name="connsiteX33" fmla="*/ 63632 w 247340"/>
                    <a:gd name="connsiteY33" fmla="*/ 432263 h 471576"/>
                    <a:gd name="connsiteX34" fmla="*/ 72921 w 247340"/>
                    <a:gd name="connsiteY34" fmla="*/ 447745 h 471576"/>
                    <a:gd name="connsiteX35" fmla="*/ 91035 w 247340"/>
                    <a:gd name="connsiteY35" fmla="*/ 448984 h 471576"/>
                    <a:gd name="connsiteX36" fmla="*/ 106363 w 247340"/>
                    <a:gd name="connsiteY36" fmla="*/ 467407 h 471576"/>
                    <a:gd name="connsiteX37" fmla="*/ 130825 w 247340"/>
                    <a:gd name="connsiteY37" fmla="*/ 470504 h 471576"/>
                    <a:gd name="connsiteX38" fmla="*/ 140424 w 247340"/>
                    <a:gd name="connsiteY38" fmla="*/ 457963 h 471576"/>
                    <a:gd name="connsiteX39" fmla="*/ 104660 w 247340"/>
                    <a:gd name="connsiteY39" fmla="*/ 437062 h 471576"/>
                    <a:gd name="connsiteX40" fmla="*/ 82984 w 247340"/>
                    <a:gd name="connsiteY40" fmla="*/ 401608 h 471576"/>
                    <a:gd name="connsiteX41" fmla="*/ 71528 w 247340"/>
                    <a:gd name="connsiteY41" fmla="*/ 372656 h 471576"/>
                    <a:gd name="connsiteX42" fmla="*/ 51710 w 247340"/>
                    <a:gd name="connsiteY42" fmla="*/ 357948 h 471576"/>
                    <a:gd name="connsiteX43" fmla="*/ 55427 w 247340"/>
                    <a:gd name="connsiteY43" fmla="*/ 308250 h 471576"/>
                    <a:gd name="connsiteX44" fmla="*/ 72457 w 247340"/>
                    <a:gd name="connsiteY44" fmla="*/ 244773 h 471576"/>
                    <a:gd name="connsiteX45" fmla="*/ 98622 w 247340"/>
                    <a:gd name="connsiteY45" fmla="*/ 236877 h 471576"/>
                    <a:gd name="connsiteX46" fmla="*/ 122155 w 247340"/>
                    <a:gd name="connsiteY46" fmla="*/ 255766 h 471576"/>
                    <a:gd name="connsiteX47" fmla="*/ 155286 w 247340"/>
                    <a:gd name="connsiteY47" fmla="*/ 273261 h 471576"/>
                    <a:gd name="connsiteX48" fmla="*/ 157454 w 247340"/>
                    <a:gd name="connsiteY48" fmla="*/ 274189 h 471576"/>
                    <a:gd name="connsiteX49" fmla="*/ 157764 w 247340"/>
                    <a:gd name="connsiteY49" fmla="*/ 273261 h 471576"/>
                    <a:gd name="connsiteX50" fmla="*/ 153893 w 247340"/>
                    <a:gd name="connsiteY50" fmla="*/ 249263 h 47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7340" h="471576">
                      <a:moveTo>
                        <a:pt x="153893" y="249263"/>
                      </a:moveTo>
                      <a:cubicBezTo>
                        <a:pt x="153893" y="235948"/>
                        <a:pt x="140579" y="235948"/>
                        <a:pt x="152654" y="221395"/>
                      </a:cubicBezTo>
                      <a:cubicBezTo>
                        <a:pt x="164576" y="206687"/>
                        <a:pt x="183155" y="196159"/>
                        <a:pt x="195075" y="200185"/>
                      </a:cubicBezTo>
                      <a:cubicBezTo>
                        <a:pt x="206997" y="204210"/>
                        <a:pt x="230994" y="193527"/>
                        <a:pt x="237651" y="201578"/>
                      </a:cubicBezTo>
                      <a:cubicBezTo>
                        <a:pt x="238890" y="202971"/>
                        <a:pt x="240129" y="204055"/>
                        <a:pt x="241677" y="204984"/>
                      </a:cubicBezTo>
                      <a:cubicBezTo>
                        <a:pt x="252205" y="193218"/>
                        <a:pt x="244619" y="183464"/>
                        <a:pt x="245702" y="169685"/>
                      </a:cubicBezTo>
                      <a:cubicBezTo>
                        <a:pt x="246941" y="153738"/>
                        <a:pt x="233781" y="139185"/>
                        <a:pt x="224492" y="136398"/>
                      </a:cubicBezTo>
                      <a:cubicBezTo>
                        <a:pt x="215202" y="133766"/>
                        <a:pt x="231149" y="104505"/>
                        <a:pt x="221860" y="99241"/>
                      </a:cubicBezTo>
                      <a:cubicBezTo>
                        <a:pt x="212570" y="93977"/>
                        <a:pt x="205913" y="84687"/>
                        <a:pt x="199256" y="76637"/>
                      </a:cubicBezTo>
                      <a:cubicBezTo>
                        <a:pt x="192599" y="68586"/>
                        <a:pt x="172626" y="71373"/>
                        <a:pt x="169994" y="77875"/>
                      </a:cubicBezTo>
                      <a:cubicBezTo>
                        <a:pt x="167363" y="84533"/>
                        <a:pt x="154048" y="88558"/>
                        <a:pt x="150023" y="83139"/>
                      </a:cubicBezTo>
                      <a:cubicBezTo>
                        <a:pt x="145997" y="77875"/>
                        <a:pt x="138101" y="76482"/>
                        <a:pt x="127418" y="84378"/>
                      </a:cubicBezTo>
                      <a:cubicBezTo>
                        <a:pt x="116735" y="92428"/>
                        <a:pt x="102182" y="106982"/>
                        <a:pt x="99550" y="95061"/>
                      </a:cubicBezTo>
                      <a:cubicBezTo>
                        <a:pt x="96919" y="83139"/>
                        <a:pt x="107447" y="84378"/>
                        <a:pt x="107447" y="71063"/>
                      </a:cubicBezTo>
                      <a:cubicBezTo>
                        <a:pt x="107447" y="57749"/>
                        <a:pt x="114104" y="51091"/>
                        <a:pt x="110078" y="37931"/>
                      </a:cubicBezTo>
                      <a:cubicBezTo>
                        <a:pt x="106053" y="24617"/>
                        <a:pt x="92738" y="39170"/>
                        <a:pt x="88868" y="29881"/>
                      </a:cubicBezTo>
                      <a:cubicBezTo>
                        <a:pt x="84842" y="20591"/>
                        <a:pt x="88868" y="9909"/>
                        <a:pt x="86236" y="6038"/>
                      </a:cubicBezTo>
                      <a:cubicBezTo>
                        <a:pt x="85462" y="4799"/>
                        <a:pt x="82984" y="2477"/>
                        <a:pt x="80198" y="0"/>
                      </a:cubicBezTo>
                      <a:cubicBezTo>
                        <a:pt x="77875" y="1238"/>
                        <a:pt x="75862" y="2477"/>
                        <a:pt x="75088" y="4490"/>
                      </a:cubicBezTo>
                      <a:cubicBezTo>
                        <a:pt x="72612" y="10683"/>
                        <a:pt x="51710" y="11921"/>
                        <a:pt x="46757" y="20436"/>
                      </a:cubicBezTo>
                      <a:cubicBezTo>
                        <a:pt x="41802" y="29106"/>
                        <a:pt x="27094" y="27868"/>
                        <a:pt x="23378" y="27868"/>
                      </a:cubicBezTo>
                      <a:cubicBezTo>
                        <a:pt x="19663" y="27868"/>
                        <a:pt x="7431" y="29106"/>
                        <a:pt x="6192" y="37776"/>
                      </a:cubicBezTo>
                      <a:cubicBezTo>
                        <a:pt x="4954" y="46292"/>
                        <a:pt x="0" y="80817"/>
                        <a:pt x="0" y="87010"/>
                      </a:cubicBezTo>
                      <a:cubicBezTo>
                        <a:pt x="0" y="93203"/>
                        <a:pt x="17185" y="112865"/>
                        <a:pt x="23378" y="115187"/>
                      </a:cubicBezTo>
                      <a:cubicBezTo>
                        <a:pt x="29571" y="117665"/>
                        <a:pt x="22139" y="132373"/>
                        <a:pt x="29571" y="136088"/>
                      </a:cubicBezTo>
                      <a:cubicBezTo>
                        <a:pt x="37003" y="139804"/>
                        <a:pt x="32048" y="152035"/>
                        <a:pt x="28333" y="150796"/>
                      </a:cubicBezTo>
                      <a:cubicBezTo>
                        <a:pt x="24616" y="149558"/>
                        <a:pt x="30809" y="166743"/>
                        <a:pt x="23378" y="172936"/>
                      </a:cubicBezTo>
                      <a:cubicBezTo>
                        <a:pt x="15946" y="179129"/>
                        <a:pt x="22139" y="195075"/>
                        <a:pt x="34370" y="206068"/>
                      </a:cubicBezTo>
                      <a:cubicBezTo>
                        <a:pt x="46602" y="217060"/>
                        <a:pt x="46602" y="234400"/>
                        <a:pt x="46602" y="244154"/>
                      </a:cubicBezTo>
                      <a:cubicBezTo>
                        <a:pt x="46602" y="253908"/>
                        <a:pt x="56355" y="255146"/>
                        <a:pt x="56355" y="267532"/>
                      </a:cubicBezTo>
                      <a:cubicBezTo>
                        <a:pt x="56355" y="267532"/>
                        <a:pt x="41647" y="321100"/>
                        <a:pt x="29726" y="318778"/>
                      </a:cubicBezTo>
                      <a:cubicBezTo>
                        <a:pt x="27094" y="332248"/>
                        <a:pt x="23842" y="353149"/>
                        <a:pt x="20901" y="364605"/>
                      </a:cubicBezTo>
                      <a:cubicBezTo>
                        <a:pt x="17185" y="378849"/>
                        <a:pt x="14553" y="391235"/>
                        <a:pt x="22758" y="392164"/>
                      </a:cubicBezTo>
                      <a:cubicBezTo>
                        <a:pt x="31119" y="393093"/>
                        <a:pt x="47685" y="411981"/>
                        <a:pt x="63632" y="432263"/>
                      </a:cubicBezTo>
                      <a:cubicBezTo>
                        <a:pt x="67502" y="437217"/>
                        <a:pt x="70599" y="442326"/>
                        <a:pt x="72921" y="447745"/>
                      </a:cubicBezTo>
                      <a:cubicBezTo>
                        <a:pt x="78495" y="447435"/>
                        <a:pt x="84687" y="447745"/>
                        <a:pt x="91035" y="448984"/>
                      </a:cubicBezTo>
                      <a:cubicBezTo>
                        <a:pt x="103266" y="451306"/>
                        <a:pt x="106363" y="461214"/>
                        <a:pt x="106363" y="467407"/>
                      </a:cubicBezTo>
                      <a:cubicBezTo>
                        <a:pt x="106363" y="473600"/>
                        <a:pt x="127109" y="471278"/>
                        <a:pt x="130825" y="470504"/>
                      </a:cubicBezTo>
                      <a:cubicBezTo>
                        <a:pt x="133766" y="469884"/>
                        <a:pt x="130050" y="461369"/>
                        <a:pt x="140424" y="457963"/>
                      </a:cubicBezTo>
                      <a:cubicBezTo>
                        <a:pt x="134230" y="449138"/>
                        <a:pt x="117974" y="438301"/>
                        <a:pt x="104660" y="437062"/>
                      </a:cubicBezTo>
                      <a:cubicBezTo>
                        <a:pt x="89023" y="435669"/>
                        <a:pt x="81591" y="412136"/>
                        <a:pt x="82984" y="401608"/>
                      </a:cubicBezTo>
                      <a:cubicBezTo>
                        <a:pt x="84378" y="391080"/>
                        <a:pt x="71528" y="381791"/>
                        <a:pt x="71528" y="372656"/>
                      </a:cubicBezTo>
                      <a:cubicBezTo>
                        <a:pt x="71528" y="363367"/>
                        <a:pt x="62393" y="362902"/>
                        <a:pt x="51710" y="357948"/>
                      </a:cubicBezTo>
                      <a:cubicBezTo>
                        <a:pt x="41182" y="352839"/>
                        <a:pt x="54033" y="321565"/>
                        <a:pt x="55427" y="308250"/>
                      </a:cubicBezTo>
                      <a:cubicBezTo>
                        <a:pt x="56819" y="294936"/>
                        <a:pt x="78959" y="256695"/>
                        <a:pt x="72457" y="244773"/>
                      </a:cubicBezTo>
                      <a:cubicBezTo>
                        <a:pt x="65954" y="232852"/>
                        <a:pt x="95061" y="223563"/>
                        <a:pt x="98622" y="236877"/>
                      </a:cubicBezTo>
                      <a:cubicBezTo>
                        <a:pt x="102337" y="250192"/>
                        <a:pt x="103731" y="256695"/>
                        <a:pt x="122155" y="255766"/>
                      </a:cubicBezTo>
                      <a:cubicBezTo>
                        <a:pt x="140579" y="254837"/>
                        <a:pt x="140579" y="269080"/>
                        <a:pt x="155286" y="273261"/>
                      </a:cubicBezTo>
                      <a:cubicBezTo>
                        <a:pt x="156215" y="273415"/>
                        <a:pt x="156680" y="273880"/>
                        <a:pt x="157454" y="274189"/>
                      </a:cubicBezTo>
                      <a:cubicBezTo>
                        <a:pt x="157609" y="273880"/>
                        <a:pt x="157609" y="273570"/>
                        <a:pt x="157764" y="273261"/>
                      </a:cubicBezTo>
                      <a:cubicBezTo>
                        <a:pt x="161944" y="262578"/>
                        <a:pt x="153893" y="262578"/>
                        <a:pt x="153893" y="24926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8" name="Freeform: Shape 4447">
                  <a:extLst>
                    <a:ext uri="{FF2B5EF4-FFF2-40B4-BE49-F238E27FC236}">
                      <a16:creationId xmlns:a16="http://schemas.microsoft.com/office/drawing/2014/main" id="{EE2C0E16-3F92-6018-81EC-226CC4C2839F}"/>
                    </a:ext>
                  </a:extLst>
                </p:cNvPr>
                <p:cNvSpPr/>
                <p:nvPr/>
              </p:nvSpPr>
              <p:spPr>
                <a:xfrm>
                  <a:off x="6191409" y="2314617"/>
                  <a:ext cx="296235" cy="241186"/>
                </a:xfrm>
                <a:custGeom>
                  <a:avLst/>
                  <a:gdLst>
                    <a:gd name="connsiteX0" fmla="*/ 3367 w 296235"/>
                    <a:gd name="connsiteY0" fmla="*/ 48279 h 241186"/>
                    <a:gd name="connsiteX1" fmla="*/ 2747 w 296235"/>
                    <a:gd name="connsiteY1" fmla="*/ 80791 h 241186"/>
                    <a:gd name="connsiteX2" fmla="*/ 4760 w 296235"/>
                    <a:gd name="connsiteY2" fmla="*/ 93177 h 241186"/>
                    <a:gd name="connsiteX3" fmla="*/ 11727 w 296235"/>
                    <a:gd name="connsiteY3" fmla="*/ 108349 h 241186"/>
                    <a:gd name="connsiteX4" fmla="*/ 15907 w 296235"/>
                    <a:gd name="connsiteY4" fmla="*/ 124915 h 241186"/>
                    <a:gd name="connsiteX5" fmla="*/ 23493 w 296235"/>
                    <a:gd name="connsiteY5" fmla="*/ 149687 h 241186"/>
                    <a:gd name="connsiteX6" fmla="*/ 24422 w 296235"/>
                    <a:gd name="connsiteY6" fmla="*/ 163621 h 241186"/>
                    <a:gd name="connsiteX7" fmla="*/ 42382 w 296235"/>
                    <a:gd name="connsiteY7" fmla="*/ 173994 h 241186"/>
                    <a:gd name="connsiteX8" fmla="*/ 62973 w 296235"/>
                    <a:gd name="connsiteY8" fmla="*/ 188392 h 241186"/>
                    <a:gd name="connsiteX9" fmla="*/ 79384 w 296235"/>
                    <a:gd name="connsiteY9" fmla="*/ 195514 h 241186"/>
                    <a:gd name="connsiteX10" fmla="*/ 96879 w 296235"/>
                    <a:gd name="connsiteY10" fmla="*/ 192418 h 241186"/>
                    <a:gd name="connsiteX11" fmla="*/ 105085 w 296235"/>
                    <a:gd name="connsiteY11" fmla="*/ 203720 h 241186"/>
                    <a:gd name="connsiteX12" fmla="*/ 125676 w 296235"/>
                    <a:gd name="connsiteY12" fmla="*/ 208829 h 241186"/>
                    <a:gd name="connsiteX13" fmla="*/ 140074 w 296235"/>
                    <a:gd name="connsiteY13" fmla="*/ 227408 h 241186"/>
                    <a:gd name="connsiteX14" fmla="*/ 158653 w 296235"/>
                    <a:gd name="connsiteY14" fmla="*/ 225395 h 241186"/>
                    <a:gd name="connsiteX15" fmla="*/ 185437 w 296235"/>
                    <a:gd name="connsiteY15" fmla="*/ 228491 h 241186"/>
                    <a:gd name="connsiteX16" fmla="*/ 209125 w 296235"/>
                    <a:gd name="connsiteY16" fmla="*/ 230504 h 241186"/>
                    <a:gd name="connsiteX17" fmla="*/ 235909 w 296235"/>
                    <a:gd name="connsiteY17" fmla="*/ 236697 h 241186"/>
                    <a:gd name="connsiteX18" fmla="*/ 254178 w 296235"/>
                    <a:gd name="connsiteY18" fmla="*/ 241187 h 241186"/>
                    <a:gd name="connsiteX19" fmla="*/ 252940 w 296235"/>
                    <a:gd name="connsiteY19" fmla="*/ 220750 h 241186"/>
                    <a:gd name="connsiteX20" fmla="*/ 281891 w 296235"/>
                    <a:gd name="connsiteY20" fmla="*/ 191024 h 241186"/>
                    <a:gd name="connsiteX21" fmla="*/ 295671 w 296235"/>
                    <a:gd name="connsiteY21" fmla="*/ 180032 h 241186"/>
                    <a:gd name="connsiteX22" fmla="*/ 283284 w 296235"/>
                    <a:gd name="connsiteY22" fmla="*/ 149687 h 241186"/>
                    <a:gd name="connsiteX23" fmla="*/ 281272 w 296235"/>
                    <a:gd name="connsiteY23" fmla="*/ 122129 h 241186"/>
                    <a:gd name="connsiteX24" fmla="*/ 270899 w 296235"/>
                    <a:gd name="connsiteY24" fmla="*/ 106337 h 241186"/>
                    <a:gd name="connsiteX25" fmla="*/ 288858 w 296235"/>
                    <a:gd name="connsiteY25" fmla="*/ 90390 h 241186"/>
                    <a:gd name="connsiteX26" fmla="*/ 287465 w 296235"/>
                    <a:gd name="connsiteY26" fmla="*/ 63451 h 241186"/>
                    <a:gd name="connsiteX27" fmla="*/ 282666 w 296235"/>
                    <a:gd name="connsiteY27" fmla="*/ 39918 h 241186"/>
                    <a:gd name="connsiteX28" fmla="*/ 258513 w 296235"/>
                    <a:gd name="connsiteY28" fmla="*/ 22733 h 241186"/>
                    <a:gd name="connsiteX29" fmla="*/ 257429 w 296235"/>
                    <a:gd name="connsiteY29" fmla="*/ 21340 h 241186"/>
                    <a:gd name="connsiteX30" fmla="*/ 176457 w 296235"/>
                    <a:gd name="connsiteY30" fmla="*/ 17934 h 241186"/>
                    <a:gd name="connsiteX31" fmla="*/ 160666 w 296235"/>
                    <a:gd name="connsiteY31" fmla="*/ 12205 h 241186"/>
                    <a:gd name="connsiteX32" fmla="*/ 143635 w 296235"/>
                    <a:gd name="connsiteY32" fmla="*/ 21030 h 241186"/>
                    <a:gd name="connsiteX33" fmla="*/ 128927 w 296235"/>
                    <a:gd name="connsiteY33" fmla="*/ 1677 h 241186"/>
                    <a:gd name="connsiteX34" fmla="*/ 60805 w 296235"/>
                    <a:gd name="connsiteY34" fmla="*/ 21030 h 241186"/>
                    <a:gd name="connsiteX35" fmla="*/ 12501 w 296235"/>
                    <a:gd name="connsiteY35" fmla="*/ 37596 h 241186"/>
                    <a:gd name="connsiteX36" fmla="*/ 3676 w 296235"/>
                    <a:gd name="connsiteY36" fmla="*/ 44718 h 241186"/>
                    <a:gd name="connsiteX37" fmla="*/ 3367 w 296235"/>
                    <a:gd name="connsiteY37" fmla="*/ 48279 h 2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6235" h="241186">
                      <a:moveTo>
                        <a:pt x="3367" y="48279"/>
                      </a:moveTo>
                      <a:cubicBezTo>
                        <a:pt x="5379" y="53852"/>
                        <a:pt x="7547" y="73050"/>
                        <a:pt x="2747" y="80791"/>
                      </a:cubicBezTo>
                      <a:cubicBezTo>
                        <a:pt x="-2052" y="88378"/>
                        <a:pt x="-40" y="90390"/>
                        <a:pt x="4760" y="93177"/>
                      </a:cubicBezTo>
                      <a:cubicBezTo>
                        <a:pt x="9559" y="95964"/>
                        <a:pt x="11727" y="102776"/>
                        <a:pt x="11727" y="108349"/>
                      </a:cubicBezTo>
                      <a:cubicBezTo>
                        <a:pt x="11727" y="113923"/>
                        <a:pt x="15133" y="113149"/>
                        <a:pt x="15907" y="124915"/>
                      </a:cubicBezTo>
                      <a:cubicBezTo>
                        <a:pt x="16526" y="136682"/>
                        <a:pt x="19313" y="144887"/>
                        <a:pt x="23493" y="149687"/>
                      </a:cubicBezTo>
                      <a:cubicBezTo>
                        <a:pt x="26745" y="153403"/>
                        <a:pt x="26125" y="159286"/>
                        <a:pt x="24422" y="163621"/>
                      </a:cubicBezTo>
                      <a:cubicBezTo>
                        <a:pt x="30150" y="167956"/>
                        <a:pt x="36653" y="171981"/>
                        <a:pt x="42382" y="173994"/>
                      </a:cubicBezTo>
                      <a:cubicBezTo>
                        <a:pt x="56780" y="179103"/>
                        <a:pt x="61889" y="183283"/>
                        <a:pt x="62973" y="188392"/>
                      </a:cubicBezTo>
                      <a:cubicBezTo>
                        <a:pt x="64056" y="193502"/>
                        <a:pt x="76288" y="202791"/>
                        <a:pt x="79384" y="195514"/>
                      </a:cubicBezTo>
                      <a:cubicBezTo>
                        <a:pt x="82480" y="188392"/>
                        <a:pt x="90686" y="192418"/>
                        <a:pt x="96879" y="192418"/>
                      </a:cubicBezTo>
                      <a:cubicBezTo>
                        <a:pt x="103072" y="192418"/>
                        <a:pt x="104156" y="199540"/>
                        <a:pt x="105085" y="203720"/>
                      </a:cubicBezTo>
                      <a:cubicBezTo>
                        <a:pt x="106168" y="207900"/>
                        <a:pt x="120567" y="205732"/>
                        <a:pt x="125676" y="208829"/>
                      </a:cubicBezTo>
                      <a:cubicBezTo>
                        <a:pt x="130785" y="211925"/>
                        <a:pt x="132797" y="223227"/>
                        <a:pt x="140074" y="227408"/>
                      </a:cubicBezTo>
                      <a:cubicBezTo>
                        <a:pt x="147351" y="231433"/>
                        <a:pt x="153389" y="222298"/>
                        <a:pt x="158653" y="225395"/>
                      </a:cubicBezTo>
                      <a:cubicBezTo>
                        <a:pt x="163762" y="228491"/>
                        <a:pt x="177231" y="231588"/>
                        <a:pt x="185437" y="228491"/>
                      </a:cubicBezTo>
                      <a:cubicBezTo>
                        <a:pt x="193643" y="225395"/>
                        <a:pt x="198752" y="231588"/>
                        <a:pt x="209125" y="230504"/>
                      </a:cubicBezTo>
                      <a:cubicBezTo>
                        <a:pt x="219343" y="229420"/>
                        <a:pt x="232813" y="233600"/>
                        <a:pt x="235909" y="236697"/>
                      </a:cubicBezTo>
                      <a:cubicBezTo>
                        <a:pt x="237612" y="238245"/>
                        <a:pt x="246282" y="239948"/>
                        <a:pt x="254178" y="241187"/>
                      </a:cubicBezTo>
                      <a:cubicBezTo>
                        <a:pt x="256191" y="237007"/>
                        <a:pt x="252166" y="224001"/>
                        <a:pt x="252940" y="220750"/>
                      </a:cubicBezTo>
                      <a:cubicBezTo>
                        <a:pt x="253559" y="217344"/>
                        <a:pt x="277711" y="195979"/>
                        <a:pt x="281891" y="191024"/>
                      </a:cubicBezTo>
                      <a:cubicBezTo>
                        <a:pt x="286072" y="186225"/>
                        <a:pt x="292264" y="186225"/>
                        <a:pt x="295671" y="180032"/>
                      </a:cubicBezTo>
                      <a:cubicBezTo>
                        <a:pt x="299077" y="173839"/>
                        <a:pt x="286072" y="153867"/>
                        <a:pt x="283284" y="149687"/>
                      </a:cubicBezTo>
                      <a:cubicBezTo>
                        <a:pt x="280498" y="145507"/>
                        <a:pt x="279104" y="128941"/>
                        <a:pt x="281272" y="122129"/>
                      </a:cubicBezTo>
                      <a:cubicBezTo>
                        <a:pt x="283284" y="115162"/>
                        <a:pt x="270899" y="111136"/>
                        <a:pt x="270899" y="106337"/>
                      </a:cubicBezTo>
                      <a:cubicBezTo>
                        <a:pt x="270899" y="101537"/>
                        <a:pt x="282666" y="93177"/>
                        <a:pt x="288858" y="90390"/>
                      </a:cubicBezTo>
                      <a:cubicBezTo>
                        <a:pt x="295051" y="87603"/>
                        <a:pt x="293038" y="68251"/>
                        <a:pt x="287465" y="63451"/>
                      </a:cubicBezTo>
                      <a:cubicBezTo>
                        <a:pt x="281891" y="58652"/>
                        <a:pt x="279104" y="49672"/>
                        <a:pt x="282666" y="39918"/>
                      </a:cubicBezTo>
                      <a:cubicBezTo>
                        <a:pt x="286072" y="30319"/>
                        <a:pt x="261919" y="22733"/>
                        <a:pt x="258513" y="22733"/>
                      </a:cubicBezTo>
                      <a:cubicBezTo>
                        <a:pt x="257894" y="22733"/>
                        <a:pt x="257584" y="22114"/>
                        <a:pt x="257429" y="21340"/>
                      </a:cubicBezTo>
                      <a:cubicBezTo>
                        <a:pt x="235909" y="25365"/>
                        <a:pt x="180637" y="19637"/>
                        <a:pt x="176457" y="17934"/>
                      </a:cubicBezTo>
                      <a:cubicBezTo>
                        <a:pt x="173671" y="16850"/>
                        <a:pt x="166704" y="14373"/>
                        <a:pt x="160666" y="12205"/>
                      </a:cubicBezTo>
                      <a:cubicBezTo>
                        <a:pt x="157879" y="16695"/>
                        <a:pt x="152305" y="21030"/>
                        <a:pt x="143635" y="21030"/>
                      </a:cubicBezTo>
                      <a:cubicBezTo>
                        <a:pt x="130320" y="21030"/>
                        <a:pt x="129391" y="7715"/>
                        <a:pt x="128927" y="1677"/>
                      </a:cubicBezTo>
                      <a:cubicBezTo>
                        <a:pt x="128462" y="-4361"/>
                        <a:pt x="75049" y="6786"/>
                        <a:pt x="60805" y="21030"/>
                      </a:cubicBezTo>
                      <a:cubicBezTo>
                        <a:pt x="46562" y="35274"/>
                        <a:pt x="13430" y="29700"/>
                        <a:pt x="12501" y="37596"/>
                      </a:cubicBezTo>
                      <a:cubicBezTo>
                        <a:pt x="11882" y="43324"/>
                        <a:pt x="6773" y="46266"/>
                        <a:pt x="3676" y="44718"/>
                      </a:cubicBezTo>
                      <a:cubicBezTo>
                        <a:pt x="2902" y="45802"/>
                        <a:pt x="2902" y="47195"/>
                        <a:pt x="3367" y="4827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49" name="Freeform: Shape 4448">
                  <a:extLst>
                    <a:ext uri="{FF2B5EF4-FFF2-40B4-BE49-F238E27FC236}">
                      <a16:creationId xmlns:a16="http://schemas.microsoft.com/office/drawing/2014/main" id="{7789A593-BE18-7BDD-9137-657D51F5B6E9}"/>
                    </a:ext>
                  </a:extLst>
                </p:cNvPr>
                <p:cNvSpPr/>
                <p:nvPr/>
              </p:nvSpPr>
              <p:spPr>
                <a:xfrm>
                  <a:off x="6233956" y="2711277"/>
                  <a:ext cx="110844" cy="105402"/>
                </a:xfrm>
                <a:custGeom>
                  <a:avLst/>
                  <a:gdLst>
                    <a:gd name="connsiteX0" fmla="*/ 82665 w 110844"/>
                    <a:gd name="connsiteY0" fmla="*/ 95648 h 105402"/>
                    <a:gd name="connsiteX1" fmla="*/ 106197 w 110844"/>
                    <a:gd name="connsiteY1" fmla="*/ 60968 h 105402"/>
                    <a:gd name="connsiteX2" fmla="*/ 110068 w 110844"/>
                    <a:gd name="connsiteY2" fmla="*/ 19476 h 105402"/>
                    <a:gd name="connsiteX3" fmla="*/ 82045 w 110844"/>
                    <a:gd name="connsiteY3" fmla="*/ 5232 h 105402"/>
                    <a:gd name="connsiteX4" fmla="*/ 33896 w 110844"/>
                    <a:gd name="connsiteY4" fmla="*/ 433 h 105402"/>
                    <a:gd name="connsiteX5" fmla="*/ 13924 w 110844"/>
                    <a:gd name="connsiteY5" fmla="*/ 4613 h 105402"/>
                    <a:gd name="connsiteX6" fmla="*/ 145 w 110844"/>
                    <a:gd name="connsiteY6" fmla="*/ 12819 h 105402"/>
                    <a:gd name="connsiteX7" fmla="*/ 14543 w 110844"/>
                    <a:gd name="connsiteY7" fmla="*/ 34184 h 105402"/>
                    <a:gd name="connsiteX8" fmla="*/ 39934 w 110844"/>
                    <a:gd name="connsiteY8" fmla="*/ 65149 h 105402"/>
                    <a:gd name="connsiteX9" fmla="*/ 65170 w 110844"/>
                    <a:gd name="connsiteY9" fmla="*/ 93636 h 105402"/>
                    <a:gd name="connsiteX10" fmla="*/ 81116 w 110844"/>
                    <a:gd name="connsiteY10" fmla="*/ 105402 h 105402"/>
                    <a:gd name="connsiteX11" fmla="*/ 82665 w 110844"/>
                    <a:gd name="connsiteY11" fmla="*/ 95648 h 10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44" h="105402">
                      <a:moveTo>
                        <a:pt x="82665" y="95648"/>
                      </a:moveTo>
                      <a:cubicBezTo>
                        <a:pt x="81426" y="89455"/>
                        <a:pt x="101243" y="60968"/>
                        <a:pt x="106197" y="60968"/>
                      </a:cubicBezTo>
                      <a:cubicBezTo>
                        <a:pt x="110378" y="60968"/>
                        <a:pt x="111926" y="33565"/>
                        <a:pt x="110068" y="19476"/>
                      </a:cubicBezTo>
                      <a:cubicBezTo>
                        <a:pt x="94741" y="8948"/>
                        <a:pt x="82045" y="5232"/>
                        <a:pt x="82045" y="5232"/>
                      </a:cubicBezTo>
                      <a:cubicBezTo>
                        <a:pt x="82045" y="5232"/>
                        <a:pt x="40863" y="3220"/>
                        <a:pt x="33896" y="433"/>
                      </a:cubicBezTo>
                      <a:cubicBezTo>
                        <a:pt x="27084" y="-2354"/>
                        <a:pt x="20116" y="9413"/>
                        <a:pt x="13924" y="4613"/>
                      </a:cubicBezTo>
                      <a:cubicBezTo>
                        <a:pt x="7731" y="-186"/>
                        <a:pt x="-1249" y="6006"/>
                        <a:pt x="145" y="12819"/>
                      </a:cubicBezTo>
                      <a:cubicBezTo>
                        <a:pt x="1538" y="19631"/>
                        <a:pt x="14543" y="23811"/>
                        <a:pt x="14543" y="34184"/>
                      </a:cubicBezTo>
                      <a:cubicBezTo>
                        <a:pt x="14543" y="44557"/>
                        <a:pt x="40708" y="59575"/>
                        <a:pt x="39934" y="65149"/>
                      </a:cubicBezTo>
                      <a:cubicBezTo>
                        <a:pt x="39469" y="69019"/>
                        <a:pt x="55571" y="79547"/>
                        <a:pt x="65170" y="93636"/>
                      </a:cubicBezTo>
                      <a:cubicBezTo>
                        <a:pt x="70279" y="96887"/>
                        <a:pt x="75697" y="101067"/>
                        <a:pt x="81116" y="105402"/>
                      </a:cubicBezTo>
                      <a:cubicBezTo>
                        <a:pt x="82510" y="100757"/>
                        <a:pt x="82974" y="97197"/>
                        <a:pt x="82665" y="9564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0" name="Freeform: Shape 4449">
                  <a:extLst>
                    <a:ext uri="{FF2B5EF4-FFF2-40B4-BE49-F238E27FC236}">
                      <a16:creationId xmlns:a16="http://schemas.microsoft.com/office/drawing/2014/main" id="{06CBA48C-89B2-4F74-551C-003743CD5F0E}"/>
                    </a:ext>
                  </a:extLst>
                </p:cNvPr>
                <p:cNvSpPr/>
                <p:nvPr/>
              </p:nvSpPr>
              <p:spPr>
                <a:xfrm>
                  <a:off x="6177900" y="2659225"/>
                  <a:ext cx="166278" cy="144913"/>
                </a:xfrm>
                <a:custGeom>
                  <a:avLst/>
                  <a:gdLst>
                    <a:gd name="connsiteX0" fmla="*/ 96144 w 166278"/>
                    <a:gd name="connsiteY0" fmla="*/ 117045 h 144913"/>
                    <a:gd name="connsiteX1" fmla="*/ 70753 w 166278"/>
                    <a:gd name="connsiteY1" fmla="*/ 86081 h 144913"/>
                    <a:gd name="connsiteX2" fmla="*/ 56355 w 166278"/>
                    <a:gd name="connsiteY2" fmla="*/ 64716 h 144913"/>
                    <a:gd name="connsiteX3" fmla="*/ 70134 w 166278"/>
                    <a:gd name="connsiteY3" fmla="*/ 56510 h 144913"/>
                    <a:gd name="connsiteX4" fmla="*/ 90106 w 166278"/>
                    <a:gd name="connsiteY4" fmla="*/ 52330 h 144913"/>
                    <a:gd name="connsiteX5" fmla="*/ 138256 w 166278"/>
                    <a:gd name="connsiteY5" fmla="*/ 57129 h 144913"/>
                    <a:gd name="connsiteX6" fmla="*/ 166279 w 166278"/>
                    <a:gd name="connsiteY6" fmla="*/ 71373 h 144913"/>
                    <a:gd name="connsiteX7" fmla="*/ 164885 w 166278"/>
                    <a:gd name="connsiteY7" fmla="*/ 64716 h 144913"/>
                    <a:gd name="connsiteX8" fmla="*/ 154976 w 166278"/>
                    <a:gd name="connsiteY8" fmla="*/ 42421 h 144913"/>
                    <a:gd name="connsiteX9" fmla="*/ 146926 w 166278"/>
                    <a:gd name="connsiteY9" fmla="*/ 23533 h 144913"/>
                    <a:gd name="connsiteX10" fmla="*/ 136243 w 166278"/>
                    <a:gd name="connsiteY10" fmla="*/ 26629 h 144913"/>
                    <a:gd name="connsiteX11" fmla="*/ 104350 w 166278"/>
                    <a:gd name="connsiteY11" fmla="*/ 19353 h 144913"/>
                    <a:gd name="connsiteX12" fmla="*/ 78494 w 166278"/>
                    <a:gd name="connsiteY12" fmla="*/ 0 h 144913"/>
                    <a:gd name="connsiteX13" fmla="*/ 59916 w 166278"/>
                    <a:gd name="connsiteY13" fmla="*/ 12386 h 144913"/>
                    <a:gd name="connsiteX14" fmla="*/ 52330 w 166278"/>
                    <a:gd name="connsiteY14" fmla="*/ 27558 h 144913"/>
                    <a:gd name="connsiteX15" fmla="*/ 41337 w 166278"/>
                    <a:gd name="connsiteY15" fmla="*/ 41337 h 144913"/>
                    <a:gd name="connsiteX16" fmla="*/ 21984 w 166278"/>
                    <a:gd name="connsiteY16" fmla="*/ 40718 h 144913"/>
                    <a:gd name="connsiteX17" fmla="*/ 0 w 166278"/>
                    <a:gd name="connsiteY17" fmla="*/ 44898 h 144913"/>
                    <a:gd name="connsiteX18" fmla="*/ 5573 w 166278"/>
                    <a:gd name="connsiteY18" fmla="*/ 58213 h 144913"/>
                    <a:gd name="connsiteX19" fmla="*/ 29571 w 166278"/>
                    <a:gd name="connsiteY19" fmla="*/ 68277 h 144913"/>
                    <a:gd name="connsiteX20" fmla="*/ 57129 w 166278"/>
                    <a:gd name="connsiteY20" fmla="*/ 111936 h 144913"/>
                    <a:gd name="connsiteX21" fmla="*/ 82055 w 166278"/>
                    <a:gd name="connsiteY21" fmla="*/ 125251 h 144913"/>
                    <a:gd name="connsiteX22" fmla="*/ 108840 w 166278"/>
                    <a:gd name="connsiteY22" fmla="*/ 139494 h 144913"/>
                    <a:gd name="connsiteX23" fmla="*/ 122000 w 166278"/>
                    <a:gd name="connsiteY23" fmla="*/ 144913 h 144913"/>
                    <a:gd name="connsiteX24" fmla="*/ 96144 w 166278"/>
                    <a:gd name="connsiteY24" fmla="*/ 117045 h 1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6278" h="144913">
                      <a:moveTo>
                        <a:pt x="96144" y="117045"/>
                      </a:moveTo>
                      <a:cubicBezTo>
                        <a:pt x="96764" y="111627"/>
                        <a:pt x="70753" y="96454"/>
                        <a:pt x="70753" y="86081"/>
                      </a:cubicBezTo>
                      <a:cubicBezTo>
                        <a:pt x="70753" y="75863"/>
                        <a:pt x="57748" y="71683"/>
                        <a:pt x="56355" y="64716"/>
                      </a:cubicBezTo>
                      <a:cubicBezTo>
                        <a:pt x="54962" y="57903"/>
                        <a:pt x="63942" y="51710"/>
                        <a:pt x="70134" y="56510"/>
                      </a:cubicBezTo>
                      <a:cubicBezTo>
                        <a:pt x="76327" y="61310"/>
                        <a:pt x="83139" y="49698"/>
                        <a:pt x="90106" y="52330"/>
                      </a:cubicBezTo>
                      <a:cubicBezTo>
                        <a:pt x="96918" y="55117"/>
                        <a:pt x="138256" y="57129"/>
                        <a:pt x="138256" y="57129"/>
                      </a:cubicBezTo>
                      <a:cubicBezTo>
                        <a:pt x="138256" y="57129"/>
                        <a:pt x="150951" y="60690"/>
                        <a:pt x="166279" y="71373"/>
                      </a:cubicBezTo>
                      <a:cubicBezTo>
                        <a:pt x="165969" y="68586"/>
                        <a:pt x="165505" y="66109"/>
                        <a:pt x="164885" y="64716"/>
                      </a:cubicBezTo>
                      <a:cubicBezTo>
                        <a:pt x="161170" y="56045"/>
                        <a:pt x="164885" y="46137"/>
                        <a:pt x="154976" y="42421"/>
                      </a:cubicBezTo>
                      <a:cubicBezTo>
                        <a:pt x="149868" y="40563"/>
                        <a:pt x="147700" y="31739"/>
                        <a:pt x="146926" y="23533"/>
                      </a:cubicBezTo>
                      <a:cubicBezTo>
                        <a:pt x="142281" y="24926"/>
                        <a:pt x="138256" y="26165"/>
                        <a:pt x="136243" y="26629"/>
                      </a:cubicBezTo>
                      <a:cubicBezTo>
                        <a:pt x="128038" y="28642"/>
                        <a:pt x="110543" y="27713"/>
                        <a:pt x="104350" y="19353"/>
                      </a:cubicBezTo>
                      <a:cubicBezTo>
                        <a:pt x="99705" y="13160"/>
                        <a:pt x="85462" y="4180"/>
                        <a:pt x="78494" y="0"/>
                      </a:cubicBezTo>
                      <a:cubicBezTo>
                        <a:pt x="75553" y="2477"/>
                        <a:pt x="64715" y="11921"/>
                        <a:pt x="59916" y="12386"/>
                      </a:cubicBezTo>
                      <a:cubicBezTo>
                        <a:pt x="54342" y="13005"/>
                        <a:pt x="57903" y="27558"/>
                        <a:pt x="52330" y="27558"/>
                      </a:cubicBezTo>
                      <a:cubicBezTo>
                        <a:pt x="46756" y="27558"/>
                        <a:pt x="42731" y="37157"/>
                        <a:pt x="41337" y="41337"/>
                      </a:cubicBezTo>
                      <a:cubicBezTo>
                        <a:pt x="39944" y="45518"/>
                        <a:pt x="27558" y="38551"/>
                        <a:pt x="21984" y="40718"/>
                      </a:cubicBezTo>
                      <a:cubicBezTo>
                        <a:pt x="18114" y="42266"/>
                        <a:pt x="6348" y="43969"/>
                        <a:pt x="0" y="44898"/>
                      </a:cubicBezTo>
                      <a:cubicBezTo>
                        <a:pt x="929" y="51246"/>
                        <a:pt x="619" y="58213"/>
                        <a:pt x="5573" y="58213"/>
                      </a:cubicBezTo>
                      <a:cubicBezTo>
                        <a:pt x="13934" y="58213"/>
                        <a:pt x="29107" y="57284"/>
                        <a:pt x="29571" y="68277"/>
                      </a:cubicBezTo>
                      <a:cubicBezTo>
                        <a:pt x="30036" y="79269"/>
                        <a:pt x="49853" y="103731"/>
                        <a:pt x="57129" y="111936"/>
                      </a:cubicBezTo>
                      <a:cubicBezTo>
                        <a:pt x="64561" y="120297"/>
                        <a:pt x="81127" y="118439"/>
                        <a:pt x="82055" y="125251"/>
                      </a:cubicBezTo>
                      <a:cubicBezTo>
                        <a:pt x="82984" y="132218"/>
                        <a:pt x="94906" y="138566"/>
                        <a:pt x="108840" y="139494"/>
                      </a:cubicBezTo>
                      <a:cubicBezTo>
                        <a:pt x="112555" y="139804"/>
                        <a:pt x="117045" y="141972"/>
                        <a:pt x="122000" y="144913"/>
                      </a:cubicBezTo>
                      <a:cubicBezTo>
                        <a:pt x="111781" y="131444"/>
                        <a:pt x="95680" y="120916"/>
                        <a:pt x="96144" y="11704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1" name="Freeform: Shape 4450">
                  <a:extLst>
                    <a:ext uri="{FF2B5EF4-FFF2-40B4-BE49-F238E27FC236}">
                      <a16:creationId xmlns:a16="http://schemas.microsoft.com/office/drawing/2014/main" id="{572B0D7E-A691-2CB5-521B-665F97352D04}"/>
                    </a:ext>
                  </a:extLst>
                </p:cNvPr>
                <p:cNvSpPr/>
                <p:nvPr/>
              </p:nvSpPr>
              <p:spPr>
                <a:xfrm>
                  <a:off x="6339070" y="2811260"/>
                  <a:ext cx="56354" cy="114103"/>
                </a:xfrm>
                <a:custGeom>
                  <a:avLst/>
                  <a:gdLst>
                    <a:gd name="connsiteX0" fmla="*/ 37157 w 56354"/>
                    <a:gd name="connsiteY0" fmla="*/ 97538 h 114103"/>
                    <a:gd name="connsiteX1" fmla="*/ 44743 w 56354"/>
                    <a:gd name="connsiteY1" fmla="*/ 85771 h 114103"/>
                    <a:gd name="connsiteX2" fmla="*/ 55736 w 56354"/>
                    <a:gd name="connsiteY2" fmla="*/ 67812 h 114103"/>
                    <a:gd name="connsiteX3" fmla="*/ 56355 w 56354"/>
                    <a:gd name="connsiteY3" fmla="*/ 66883 h 114103"/>
                    <a:gd name="connsiteX4" fmla="*/ 38396 w 56354"/>
                    <a:gd name="connsiteY4" fmla="*/ 47530 h 114103"/>
                    <a:gd name="connsiteX5" fmla="*/ 41802 w 56354"/>
                    <a:gd name="connsiteY5" fmla="*/ 15172 h 114103"/>
                    <a:gd name="connsiteX6" fmla="*/ 14863 w 56354"/>
                    <a:gd name="connsiteY6" fmla="*/ 0 h 114103"/>
                    <a:gd name="connsiteX7" fmla="*/ 0 w 56354"/>
                    <a:gd name="connsiteY7" fmla="*/ 22294 h 114103"/>
                    <a:gd name="connsiteX8" fmla="*/ 8515 w 56354"/>
                    <a:gd name="connsiteY8" fmla="*/ 41647 h 114103"/>
                    <a:gd name="connsiteX9" fmla="*/ 7586 w 56354"/>
                    <a:gd name="connsiteY9" fmla="*/ 87629 h 114103"/>
                    <a:gd name="connsiteX10" fmla="*/ 28332 w 56354"/>
                    <a:gd name="connsiteY10" fmla="*/ 114104 h 114103"/>
                    <a:gd name="connsiteX11" fmla="*/ 37157 w 56354"/>
                    <a:gd name="connsiteY11" fmla="*/ 97538 h 11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54" h="114103">
                      <a:moveTo>
                        <a:pt x="37157" y="97538"/>
                      </a:moveTo>
                      <a:cubicBezTo>
                        <a:pt x="44124" y="96144"/>
                        <a:pt x="39944" y="90571"/>
                        <a:pt x="44743" y="85771"/>
                      </a:cubicBezTo>
                      <a:cubicBezTo>
                        <a:pt x="49543" y="80972"/>
                        <a:pt x="55117" y="71218"/>
                        <a:pt x="55736" y="67812"/>
                      </a:cubicBezTo>
                      <a:cubicBezTo>
                        <a:pt x="55736" y="67502"/>
                        <a:pt x="56045" y="67193"/>
                        <a:pt x="56355" y="66883"/>
                      </a:cubicBezTo>
                      <a:cubicBezTo>
                        <a:pt x="46911" y="59761"/>
                        <a:pt x="40408" y="54807"/>
                        <a:pt x="38396" y="47530"/>
                      </a:cubicBezTo>
                      <a:cubicBezTo>
                        <a:pt x="36228" y="40099"/>
                        <a:pt x="38396" y="25700"/>
                        <a:pt x="41802" y="15172"/>
                      </a:cubicBezTo>
                      <a:cubicBezTo>
                        <a:pt x="36383" y="11302"/>
                        <a:pt x="19972" y="0"/>
                        <a:pt x="14863" y="0"/>
                      </a:cubicBezTo>
                      <a:cubicBezTo>
                        <a:pt x="9753" y="0"/>
                        <a:pt x="1858" y="11302"/>
                        <a:pt x="0" y="22294"/>
                      </a:cubicBezTo>
                      <a:cubicBezTo>
                        <a:pt x="12076" y="28797"/>
                        <a:pt x="16876" y="33287"/>
                        <a:pt x="8515" y="41647"/>
                      </a:cubicBezTo>
                      <a:cubicBezTo>
                        <a:pt x="-155" y="50317"/>
                        <a:pt x="-2013" y="79888"/>
                        <a:pt x="7586" y="87629"/>
                      </a:cubicBezTo>
                      <a:cubicBezTo>
                        <a:pt x="16721" y="95061"/>
                        <a:pt x="19353" y="109923"/>
                        <a:pt x="28332" y="114104"/>
                      </a:cubicBezTo>
                      <a:cubicBezTo>
                        <a:pt x="30809" y="106982"/>
                        <a:pt x="32667" y="98467"/>
                        <a:pt x="37157" y="9753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2" name="Freeform: Shape 4451">
                  <a:extLst>
                    <a:ext uri="{FF2B5EF4-FFF2-40B4-BE49-F238E27FC236}">
                      <a16:creationId xmlns:a16="http://schemas.microsoft.com/office/drawing/2014/main" id="{D6025E0F-7B4B-EFB8-1C7F-2C58B6956028}"/>
                    </a:ext>
                  </a:extLst>
                </p:cNvPr>
                <p:cNvSpPr/>
                <p:nvPr/>
              </p:nvSpPr>
              <p:spPr>
                <a:xfrm>
                  <a:off x="6052024" y="2559674"/>
                  <a:ext cx="229297" cy="104504"/>
                </a:xfrm>
                <a:custGeom>
                  <a:avLst/>
                  <a:gdLst>
                    <a:gd name="connsiteX0" fmla="*/ 192914 w 229297"/>
                    <a:gd name="connsiteY0" fmla="*/ 9289 h 104504"/>
                    <a:gd name="connsiteX1" fmla="*/ 164117 w 229297"/>
                    <a:gd name="connsiteY1" fmla="*/ 0 h 104504"/>
                    <a:gd name="connsiteX2" fmla="*/ 159008 w 229297"/>
                    <a:gd name="connsiteY2" fmla="*/ 14398 h 104504"/>
                    <a:gd name="connsiteX3" fmla="*/ 131914 w 229297"/>
                    <a:gd name="connsiteY3" fmla="*/ 16101 h 104504"/>
                    <a:gd name="connsiteX4" fmla="*/ 115039 w 229297"/>
                    <a:gd name="connsiteY4" fmla="*/ 27558 h 104504"/>
                    <a:gd name="connsiteX5" fmla="*/ 102653 w 229297"/>
                    <a:gd name="connsiteY5" fmla="*/ 46911 h 104504"/>
                    <a:gd name="connsiteX6" fmla="*/ 90267 w 229297"/>
                    <a:gd name="connsiteY6" fmla="*/ 55891 h 104504"/>
                    <a:gd name="connsiteX7" fmla="*/ 58529 w 229297"/>
                    <a:gd name="connsiteY7" fmla="*/ 62084 h 104504"/>
                    <a:gd name="connsiteX8" fmla="*/ 40569 w 229297"/>
                    <a:gd name="connsiteY8" fmla="*/ 63477 h 104504"/>
                    <a:gd name="connsiteX9" fmla="*/ 21990 w 229297"/>
                    <a:gd name="connsiteY9" fmla="*/ 66264 h 104504"/>
                    <a:gd name="connsiteX10" fmla="*/ 4032 w 229297"/>
                    <a:gd name="connsiteY10" fmla="*/ 61464 h 104504"/>
                    <a:gd name="connsiteX11" fmla="*/ 625 w 229297"/>
                    <a:gd name="connsiteY11" fmla="*/ 78030 h 104504"/>
                    <a:gd name="connsiteX12" fmla="*/ 16572 w 229297"/>
                    <a:gd name="connsiteY12" fmla="*/ 86391 h 104504"/>
                    <a:gd name="connsiteX13" fmla="*/ 35925 w 229297"/>
                    <a:gd name="connsiteY13" fmla="*/ 90571 h 104504"/>
                    <a:gd name="connsiteX14" fmla="*/ 55278 w 229297"/>
                    <a:gd name="connsiteY14" fmla="*/ 84378 h 104504"/>
                    <a:gd name="connsiteX15" fmla="*/ 80204 w 229297"/>
                    <a:gd name="connsiteY15" fmla="*/ 80972 h 104504"/>
                    <a:gd name="connsiteX16" fmla="*/ 86396 w 229297"/>
                    <a:gd name="connsiteY16" fmla="*/ 94132 h 104504"/>
                    <a:gd name="connsiteX17" fmla="*/ 114729 w 229297"/>
                    <a:gd name="connsiteY17" fmla="*/ 98312 h 104504"/>
                    <a:gd name="connsiteX18" fmla="*/ 149254 w 229297"/>
                    <a:gd name="connsiteY18" fmla="*/ 104505 h 104504"/>
                    <a:gd name="connsiteX19" fmla="*/ 176194 w 229297"/>
                    <a:gd name="connsiteY19" fmla="*/ 94751 h 104504"/>
                    <a:gd name="connsiteX20" fmla="*/ 197559 w 229297"/>
                    <a:gd name="connsiteY20" fmla="*/ 87784 h 104504"/>
                    <a:gd name="connsiteX21" fmla="*/ 197714 w 229297"/>
                    <a:gd name="connsiteY21" fmla="*/ 87939 h 104504"/>
                    <a:gd name="connsiteX22" fmla="*/ 202823 w 229297"/>
                    <a:gd name="connsiteY22" fmla="*/ 80662 h 104504"/>
                    <a:gd name="connsiteX23" fmla="*/ 207932 w 229297"/>
                    <a:gd name="connsiteY23" fmla="*/ 67038 h 104504"/>
                    <a:gd name="connsiteX24" fmla="*/ 211493 w 229297"/>
                    <a:gd name="connsiteY24" fmla="*/ 54807 h 104504"/>
                    <a:gd name="connsiteX25" fmla="*/ 225117 w 229297"/>
                    <a:gd name="connsiteY25" fmla="*/ 46911 h 104504"/>
                    <a:gd name="connsiteX26" fmla="*/ 229297 w 229297"/>
                    <a:gd name="connsiteY26" fmla="*/ 38705 h 104504"/>
                    <a:gd name="connsiteX27" fmla="*/ 217066 w 229297"/>
                    <a:gd name="connsiteY27" fmla="*/ 12850 h 104504"/>
                    <a:gd name="connsiteX28" fmla="*/ 192914 w 229297"/>
                    <a:gd name="connsiteY28" fmla="*/ 9289 h 10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97" h="104504">
                      <a:moveTo>
                        <a:pt x="192914" y="9289"/>
                      </a:moveTo>
                      <a:cubicBezTo>
                        <a:pt x="184709" y="0"/>
                        <a:pt x="164117" y="0"/>
                        <a:pt x="164117" y="0"/>
                      </a:cubicBezTo>
                      <a:cubicBezTo>
                        <a:pt x="164117" y="0"/>
                        <a:pt x="162105" y="9289"/>
                        <a:pt x="159008" y="14398"/>
                      </a:cubicBezTo>
                      <a:cubicBezTo>
                        <a:pt x="156376" y="18733"/>
                        <a:pt x="141513" y="18579"/>
                        <a:pt x="131914" y="16101"/>
                      </a:cubicBezTo>
                      <a:cubicBezTo>
                        <a:pt x="129127" y="19662"/>
                        <a:pt x="116742" y="22449"/>
                        <a:pt x="115039" y="27558"/>
                      </a:cubicBezTo>
                      <a:cubicBezTo>
                        <a:pt x="113026" y="33751"/>
                        <a:pt x="97854" y="30345"/>
                        <a:pt x="102653" y="46911"/>
                      </a:cubicBezTo>
                      <a:cubicBezTo>
                        <a:pt x="107452" y="63477"/>
                        <a:pt x="95066" y="57903"/>
                        <a:pt x="90267" y="55891"/>
                      </a:cubicBezTo>
                      <a:cubicBezTo>
                        <a:pt x="85468" y="53878"/>
                        <a:pt x="64102" y="56510"/>
                        <a:pt x="58529" y="62084"/>
                      </a:cubicBezTo>
                      <a:cubicBezTo>
                        <a:pt x="52955" y="67657"/>
                        <a:pt x="45369" y="66264"/>
                        <a:pt x="40569" y="63477"/>
                      </a:cubicBezTo>
                      <a:cubicBezTo>
                        <a:pt x="35770" y="60690"/>
                        <a:pt x="26016" y="59297"/>
                        <a:pt x="21990" y="66264"/>
                      </a:cubicBezTo>
                      <a:cubicBezTo>
                        <a:pt x="17810" y="73231"/>
                        <a:pt x="10224" y="60690"/>
                        <a:pt x="4032" y="61464"/>
                      </a:cubicBezTo>
                      <a:cubicBezTo>
                        <a:pt x="-2162" y="62084"/>
                        <a:pt x="625" y="75243"/>
                        <a:pt x="625" y="78030"/>
                      </a:cubicBezTo>
                      <a:cubicBezTo>
                        <a:pt x="625" y="80817"/>
                        <a:pt x="10224" y="89023"/>
                        <a:pt x="16572" y="86391"/>
                      </a:cubicBezTo>
                      <a:cubicBezTo>
                        <a:pt x="22765" y="83604"/>
                        <a:pt x="30351" y="87010"/>
                        <a:pt x="35925" y="90571"/>
                      </a:cubicBezTo>
                      <a:cubicBezTo>
                        <a:pt x="41498" y="93977"/>
                        <a:pt x="51871" y="87784"/>
                        <a:pt x="55278" y="84378"/>
                      </a:cubicBezTo>
                      <a:cubicBezTo>
                        <a:pt x="58684" y="80972"/>
                        <a:pt x="78036" y="80972"/>
                        <a:pt x="80204" y="80972"/>
                      </a:cubicBezTo>
                      <a:cubicBezTo>
                        <a:pt x="82216" y="80972"/>
                        <a:pt x="82990" y="91964"/>
                        <a:pt x="86396" y="94132"/>
                      </a:cubicBezTo>
                      <a:cubicBezTo>
                        <a:pt x="89803" y="96144"/>
                        <a:pt x="102963" y="97538"/>
                        <a:pt x="114729" y="98312"/>
                      </a:cubicBezTo>
                      <a:cubicBezTo>
                        <a:pt x="126495" y="98931"/>
                        <a:pt x="143681" y="104505"/>
                        <a:pt x="149254" y="104505"/>
                      </a:cubicBezTo>
                      <a:cubicBezTo>
                        <a:pt x="154828" y="104505"/>
                        <a:pt x="163807" y="94751"/>
                        <a:pt x="176194" y="94751"/>
                      </a:cubicBezTo>
                      <a:cubicBezTo>
                        <a:pt x="188579" y="94751"/>
                        <a:pt x="195546" y="87165"/>
                        <a:pt x="197559" y="87784"/>
                      </a:cubicBezTo>
                      <a:cubicBezTo>
                        <a:pt x="197559" y="87784"/>
                        <a:pt x="197714" y="87784"/>
                        <a:pt x="197714" y="87939"/>
                      </a:cubicBezTo>
                      <a:cubicBezTo>
                        <a:pt x="198642" y="84068"/>
                        <a:pt x="200036" y="80972"/>
                        <a:pt x="202823" y="80662"/>
                      </a:cubicBezTo>
                      <a:cubicBezTo>
                        <a:pt x="207932" y="79888"/>
                        <a:pt x="204216" y="71218"/>
                        <a:pt x="207932" y="67038"/>
                      </a:cubicBezTo>
                      <a:cubicBezTo>
                        <a:pt x="211493" y="62703"/>
                        <a:pt x="204990" y="54033"/>
                        <a:pt x="211493" y="54807"/>
                      </a:cubicBezTo>
                      <a:cubicBezTo>
                        <a:pt x="217995" y="55581"/>
                        <a:pt x="225117" y="56200"/>
                        <a:pt x="225117" y="46911"/>
                      </a:cubicBezTo>
                      <a:cubicBezTo>
                        <a:pt x="225117" y="43815"/>
                        <a:pt x="226820" y="41028"/>
                        <a:pt x="229297" y="38705"/>
                      </a:cubicBezTo>
                      <a:cubicBezTo>
                        <a:pt x="222176" y="28797"/>
                        <a:pt x="217066" y="12850"/>
                        <a:pt x="217066" y="12850"/>
                      </a:cubicBezTo>
                      <a:cubicBezTo>
                        <a:pt x="217066" y="12850"/>
                        <a:pt x="201275" y="18424"/>
                        <a:pt x="192914" y="928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3" name="Freeform: Shape 4452">
                  <a:extLst>
                    <a:ext uri="{FF2B5EF4-FFF2-40B4-BE49-F238E27FC236}">
                      <a16:creationId xmlns:a16="http://schemas.microsoft.com/office/drawing/2014/main" id="{D6E713AA-B682-4EA1-28EA-0066DB7A8ED9}"/>
                    </a:ext>
                  </a:extLst>
                </p:cNvPr>
                <p:cNvSpPr/>
                <p:nvPr/>
              </p:nvSpPr>
              <p:spPr>
                <a:xfrm>
                  <a:off x="6249428" y="2574030"/>
                  <a:ext cx="200740" cy="112853"/>
                </a:xfrm>
                <a:custGeom>
                  <a:avLst/>
                  <a:gdLst>
                    <a:gd name="connsiteX0" fmla="*/ 195230 w 200740"/>
                    <a:gd name="connsiteY0" fmla="*/ 20789 h 112853"/>
                    <a:gd name="connsiteX1" fmla="*/ 187954 w 200740"/>
                    <a:gd name="connsiteY1" fmla="*/ 16300 h 112853"/>
                    <a:gd name="connsiteX2" fmla="*/ 168446 w 200740"/>
                    <a:gd name="connsiteY2" fmla="*/ 9333 h 112853"/>
                    <a:gd name="connsiteX3" fmla="*/ 139649 w 200740"/>
                    <a:gd name="connsiteY3" fmla="*/ 43 h 112853"/>
                    <a:gd name="connsiteX4" fmla="*/ 110853 w 200740"/>
                    <a:gd name="connsiteY4" fmla="*/ 18622 h 112853"/>
                    <a:gd name="connsiteX5" fmla="*/ 77875 w 200740"/>
                    <a:gd name="connsiteY5" fmla="*/ 28840 h 112853"/>
                    <a:gd name="connsiteX6" fmla="*/ 35764 w 200740"/>
                    <a:gd name="connsiteY6" fmla="*/ 28840 h 112853"/>
                    <a:gd name="connsiteX7" fmla="*/ 31584 w 200740"/>
                    <a:gd name="connsiteY7" fmla="*/ 23886 h 112853"/>
                    <a:gd name="connsiteX8" fmla="*/ 27403 w 200740"/>
                    <a:gd name="connsiteY8" fmla="*/ 32091 h 112853"/>
                    <a:gd name="connsiteX9" fmla="*/ 13779 w 200740"/>
                    <a:gd name="connsiteY9" fmla="*/ 39987 h 112853"/>
                    <a:gd name="connsiteX10" fmla="*/ 10218 w 200740"/>
                    <a:gd name="connsiteY10" fmla="*/ 52218 h 112853"/>
                    <a:gd name="connsiteX11" fmla="*/ 5109 w 200740"/>
                    <a:gd name="connsiteY11" fmla="*/ 65843 h 112853"/>
                    <a:gd name="connsiteX12" fmla="*/ 0 w 200740"/>
                    <a:gd name="connsiteY12" fmla="*/ 73119 h 112853"/>
                    <a:gd name="connsiteX13" fmla="*/ 7432 w 200740"/>
                    <a:gd name="connsiteY13" fmla="*/ 84731 h 112853"/>
                    <a:gd name="connsiteX14" fmla="*/ 6657 w 200740"/>
                    <a:gd name="connsiteY14" fmla="*/ 85350 h 112853"/>
                    <a:gd name="connsiteX15" fmla="*/ 32513 w 200740"/>
                    <a:gd name="connsiteY15" fmla="*/ 104703 h 112853"/>
                    <a:gd name="connsiteX16" fmla="*/ 64406 w 200740"/>
                    <a:gd name="connsiteY16" fmla="*/ 111979 h 112853"/>
                    <a:gd name="connsiteX17" fmla="*/ 107601 w 200740"/>
                    <a:gd name="connsiteY17" fmla="*/ 98665 h 112853"/>
                    <a:gd name="connsiteX18" fmla="*/ 120916 w 200740"/>
                    <a:gd name="connsiteY18" fmla="*/ 102690 h 112853"/>
                    <a:gd name="connsiteX19" fmla="*/ 129741 w 200740"/>
                    <a:gd name="connsiteY19" fmla="*/ 104084 h 112853"/>
                    <a:gd name="connsiteX20" fmla="*/ 148165 w 200740"/>
                    <a:gd name="connsiteY20" fmla="*/ 90924 h 112853"/>
                    <a:gd name="connsiteX21" fmla="*/ 176497 w 200740"/>
                    <a:gd name="connsiteY21" fmla="*/ 44013 h 112853"/>
                    <a:gd name="connsiteX22" fmla="*/ 197243 w 200740"/>
                    <a:gd name="connsiteY22" fmla="*/ 30853 h 112853"/>
                    <a:gd name="connsiteX23" fmla="*/ 195230 w 200740"/>
                    <a:gd name="connsiteY23" fmla="*/ 20789 h 1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0740" h="112853">
                      <a:moveTo>
                        <a:pt x="195230" y="20789"/>
                      </a:moveTo>
                      <a:cubicBezTo>
                        <a:pt x="192908" y="20015"/>
                        <a:pt x="190276" y="18312"/>
                        <a:pt x="187954" y="16300"/>
                      </a:cubicBezTo>
                      <a:cubicBezTo>
                        <a:pt x="179284" y="14442"/>
                        <a:pt x="170924" y="11810"/>
                        <a:pt x="168446" y="9333"/>
                      </a:cubicBezTo>
                      <a:cubicBezTo>
                        <a:pt x="163337" y="4223"/>
                        <a:pt x="142746" y="1127"/>
                        <a:pt x="139649" y="43"/>
                      </a:cubicBezTo>
                      <a:cubicBezTo>
                        <a:pt x="136553" y="-1041"/>
                        <a:pt x="117045" y="18622"/>
                        <a:pt x="110853" y="18622"/>
                      </a:cubicBezTo>
                      <a:cubicBezTo>
                        <a:pt x="104660" y="18622"/>
                        <a:pt x="77875" y="21718"/>
                        <a:pt x="77875" y="28840"/>
                      </a:cubicBezTo>
                      <a:cubicBezTo>
                        <a:pt x="77875" y="36117"/>
                        <a:pt x="45053" y="37046"/>
                        <a:pt x="35764" y="28840"/>
                      </a:cubicBezTo>
                      <a:cubicBezTo>
                        <a:pt x="34371" y="27601"/>
                        <a:pt x="32977" y="25744"/>
                        <a:pt x="31584" y="23886"/>
                      </a:cubicBezTo>
                      <a:cubicBezTo>
                        <a:pt x="29107" y="26208"/>
                        <a:pt x="27403" y="28995"/>
                        <a:pt x="27403" y="32091"/>
                      </a:cubicBezTo>
                      <a:cubicBezTo>
                        <a:pt x="27403" y="41381"/>
                        <a:pt x="20282" y="40761"/>
                        <a:pt x="13779" y="39987"/>
                      </a:cubicBezTo>
                      <a:cubicBezTo>
                        <a:pt x="7277" y="39213"/>
                        <a:pt x="13779" y="47883"/>
                        <a:pt x="10218" y="52218"/>
                      </a:cubicBezTo>
                      <a:cubicBezTo>
                        <a:pt x="6657" y="56553"/>
                        <a:pt x="10218" y="65223"/>
                        <a:pt x="5109" y="65843"/>
                      </a:cubicBezTo>
                      <a:cubicBezTo>
                        <a:pt x="2477" y="66152"/>
                        <a:pt x="929" y="69249"/>
                        <a:pt x="0" y="73119"/>
                      </a:cubicBezTo>
                      <a:cubicBezTo>
                        <a:pt x="2167" y="74203"/>
                        <a:pt x="7432" y="84731"/>
                        <a:pt x="7432" y="84731"/>
                      </a:cubicBezTo>
                      <a:cubicBezTo>
                        <a:pt x="7432" y="84731"/>
                        <a:pt x="7122" y="85041"/>
                        <a:pt x="6657" y="85350"/>
                      </a:cubicBezTo>
                      <a:cubicBezTo>
                        <a:pt x="13624" y="89530"/>
                        <a:pt x="28023" y="98510"/>
                        <a:pt x="32513" y="104703"/>
                      </a:cubicBezTo>
                      <a:cubicBezTo>
                        <a:pt x="38705" y="112909"/>
                        <a:pt x="56200" y="113992"/>
                        <a:pt x="64406" y="111979"/>
                      </a:cubicBezTo>
                      <a:cubicBezTo>
                        <a:pt x="72612" y="109967"/>
                        <a:pt x="107601" y="98665"/>
                        <a:pt x="107601" y="98665"/>
                      </a:cubicBezTo>
                      <a:cubicBezTo>
                        <a:pt x="107601" y="98665"/>
                        <a:pt x="115807" y="101761"/>
                        <a:pt x="120916" y="102690"/>
                      </a:cubicBezTo>
                      <a:cubicBezTo>
                        <a:pt x="122154" y="103000"/>
                        <a:pt x="125406" y="103464"/>
                        <a:pt x="129741" y="104084"/>
                      </a:cubicBezTo>
                      <a:cubicBezTo>
                        <a:pt x="132218" y="101452"/>
                        <a:pt x="139959" y="99284"/>
                        <a:pt x="148165" y="90924"/>
                      </a:cubicBezTo>
                      <a:cubicBezTo>
                        <a:pt x="157764" y="81325"/>
                        <a:pt x="172317" y="46799"/>
                        <a:pt x="176497" y="44013"/>
                      </a:cubicBezTo>
                      <a:cubicBezTo>
                        <a:pt x="180677" y="41226"/>
                        <a:pt x="191670" y="35033"/>
                        <a:pt x="197243" y="30853"/>
                      </a:cubicBezTo>
                      <a:cubicBezTo>
                        <a:pt x="202817" y="26982"/>
                        <a:pt x="201424" y="22802"/>
                        <a:pt x="195230" y="2078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4" name="Freeform: Shape 4453">
                  <a:extLst>
                    <a:ext uri="{FF2B5EF4-FFF2-40B4-BE49-F238E27FC236}">
                      <a16:creationId xmlns:a16="http://schemas.microsoft.com/office/drawing/2014/main" id="{81BDB47A-B59B-AA48-88B2-8DF666DAFD1B}"/>
                    </a:ext>
                  </a:extLst>
                </p:cNvPr>
                <p:cNvSpPr/>
                <p:nvPr/>
              </p:nvSpPr>
              <p:spPr>
                <a:xfrm>
                  <a:off x="6135119" y="2478393"/>
                  <a:ext cx="192029" cy="99860"/>
                </a:xfrm>
                <a:custGeom>
                  <a:avLst/>
                  <a:gdLst>
                    <a:gd name="connsiteX0" fmla="*/ 181811 w 192029"/>
                    <a:gd name="connsiteY0" fmla="*/ 45208 h 99860"/>
                    <a:gd name="connsiteX1" fmla="*/ 161220 w 192029"/>
                    <a:gd name="connsiteY1" fmla="*/ 40099 h 99860"/>
                    <a:gd name="connsiteX2" fmla="*/ 153015 w 192029"/>
                    <a:gd name="connsiteY2" fmla="*/ 28797 h 99860"/>
                    <a:gd name="connsiteX3" fmla="*/ 135520 w 192029"/>
                    <a:gd name="connsiteY3" fmla="*/ 31893 h 99860"/>
                    <a:gd name="connsiteX4" fmla="*/ 119109 w 192029"/>
                    <a:gd name="connsiteY4" fmla="*/ 24771 h 99860"/>
                    <a:gd name="connsiteX5" fmla="*/ 98518 w 192029"/>
                    <a:gd name="connsiteY5" fmla="*/ 10373 h 99860"/>
                    <a:gd name="connsiteX6" fmla="*/ 80558 w 192029"/>
                    <a:gd name="connsiteY6" fmla="*/ 0 h 99860"/>
                    <a:gd name="connsiteX7" fmla="*/ 78855 w 192029"/>
                    <a:gd name="connsiteY7" fmla="*/ 3251 h 99860"/>
                    <a:gd name="connsiteX8" fmla="*/ 62289 w 192029"/>
                    <a:gd name="connsiteY8" fmla="*/ 3871 h 99860"/>
                    <a:gd name="connsiteX9" fmla="*/ 36743 w 192029"/>
                    <a:gd name="connsiteY9" fmla="*/ 15637 h 99860"/>
                    <a:gd name="connsiteX10" fmla="*/ 4231 w 192029"/>
                    <a:gd name="connsiteY10" fmla="*/ 28023 h 99860"/>
                    <a:gd name="connsiteX11" fmla="*/ 6243 w 192029"/>
                    <a:gd name="connsiteY11" fmla="*/ 44589 h 99860"/>
                    <a:gd name="connsiteX12" fmla="*/ 16617 w 192029"/>
                    <a:gd name="connsiteY12" fmla="*/ 70754 h 99860"/>
                    <a:gd name="connsiteX13" fmla="*/ 49129 w 192029"/>
                    <a:gd name="connsiteY13" fmla="*/ 94906 h 99860"/>
                    <a:gd name="connsiteX14" fmla="*/ 48665 w 192029"/>
                    <a:gd name="connsiteY14" fmla="*/ 97228 h 99860"/>
                    <a:gd name="connsiteX15" fmla="*/ 75759 w 192029"/>
                    <a:gd name="connsiteY15" fmla="*/ 95525 h 99860"/>
                    <a:gd name="connsiteX16" fmla="*/ 80868 w 192029"/>
                    <a:gd name="connsiteY16" fmla="*/ 81127 h 99860"/>
                    <a:gd name="connsiteX17" fmla="*/ 109664 w 192029"/>
                    <a:gd name="connsiteY17" fmla="*/ 90416 h 99860"/>
                    <a:gd name="connsiteX18" fmla="*/ 133352 w 192029"/>
                    <a:gd name="connsiteY18" fmla="*/ 93512 h 99860"/>
                    <a:gd name="connsiteX19" fmla="*/ 135520 w 192029"/>
                    <a:gd name="connsiteY19" fmla="*/ 99860 h 99860"/>
                    <a:gd name="connsiteX20" fmla="*/ 144190 w 192029"/>
                    <a:gd name="connsiteY20" fmla="*/ 89797 h 99860"/>
                    <a:gd name="connsiteX21" fmla="*/ 173916 w 192029"/>
                    <a:gd name="connsiteY21" fmla="*/ 74934 h 99860"/>
                    <a:gd name="connsiteX22" fmla="*/ 192030 w 192029"/>
                    <a:gd name="connsiteY22" fmla="*/ 60071 h 99860"/>
                    <a:gd name="connsiteX23" fmla="*/ 181811 w 192029"/>
                    <a:gd name="connsiteY23" fmla="*/ 45208 h 9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29" h="99860">
                      <a:moveTo>
                        <a:pt x="181811" y="45208"/>
                      </a:moveTo>
                      <a:cubicBezTo>
                        <a:pt x="176702" y="42112"/>
                        <a:pt x="162304" y="44124"/>
                        <a:pt x="161220" y="40099"/>
                      </a:cubicBezTo>
                      <a:cubicBezTo>
                        <a:pt x="160291" y="35919"/>
                        <a:pt x="159207" y="28797"/>
                        <a:pt x="153015" y="28797"/>
                      </a:cubicBezTo>
                      <a:cubicBezTo>
                        <a:pt x="146822" y="28797"/>
                        <a:pt x="138616" y="24771"/>
                        <a:pt x="135520" y="31893"/>
                      </a:cubicBezTo>
                      <a:cubicBezTo>
                        <a:pt x="132423" y="39015"/>
                        <a:pt x="120038" y="29881"/>
                        <a:pt x="119109" y="24771"/>
                      </a:cubicBezTo>
                      <a:cubicBezTo>
                        <a:pt x="118180" y="19662"/>
                        <a:pt x="112916" y="15482"/>
                        <a:pt x="98518" y="10373"/>
                      </a:cubicBezTo>
                      <a:cubicBezTo>
                        <a:pt x="92789" y="8360"/>
                        <a:pt x="86286" y="4180"/>
                        <a:pt x="80558" y="0"/>
                      </a:cubicBezTo>
                      <a:cubicBezTo>
                        <a:pt x="80094" y="1239"/>
                        <a:pt x="79474" y="2477"/>
                        <a:pt x="78855" y="3251"/>
                      </a:cubicBezTo>
                      <a:cubicBezTo>
                        <a:pt x="76068" y="7432"/>
                        <a:pt x="66469" y="-155"/>
                        <a:pt x="62289" y="3871"/>
                      </a:cubicBezTo>
                      <a:cubicBezTo>
                        <a:pt x="58109" y="8051"/>
                        <a:pt x="44330" y="8670"/>
                        <a:pt x="36743" y="15637"/>
                      </a:cubicBezTo>
                      <a:cubicBezTo>
                        <a:pt x="29157" y="22604"/>
                        <a:pt x="13210" y="26010"/>
                        <a:pt x="4231" y="28023"/>
                      </a:cubicBezTo>
                      <a:cubicBezTo>
                        <a:pt x="-4749" y="30035"/>
                        <a:pt x="2837" y="38396"/>
                        <a:pt x="6243" y="44589"/>
                      </a:cubicBezTo>
                      <a:cubicBezTo>
                        <a:pt x="9649" y="50782"/>
                        <a:pt x="9649" y="65954"/>
                        <a:pt x="16617" y="70754"/>
                      </a:cubicBezTo>
                      <a:cubicBezTo>
                        <a:pt x="23583" y="75553"/>
                        <a:pt x="46342" y="90106"/>
                        <a:pt x="49129" y="94906"/>
                      </a:cubicBezTo>
                      <a:cubicBezTo>
                        <a:pt x="49594" y="95680"/>
                        <a:pt x="49284" y="96454"/>
                        <a:pt x="48665" y="97228"/>
                      </a:cubicBezTo>
                      <a:cubicBezTo>
                        <a:pt x="58264" y="99860"/>
                        <a:pt x="73126" y="99860"/>
                        <a:pt x="75759" y="95525"/>
                      </a:cubicBezTo>
                      <a:cubicBezTo>
                        <a:pt x="78855" y="90416"/>
                        <a:pt x="80868" y="81127"/>
                        <a:pt x="80868" y="81127"/>
                      </a:cubicBezTo>
                      <a:cubicBezTo>
                        <a:pt x="80868" y="81127"/>
                        <a:pt x="101459" y="81127"/>
                        <a:pt x="109664" y="90416"/>
                      </a:cubicBezTo>
                      <a:cubicBezTo>
                        <a:pt x="117870" y="99705"/>
                        <a:pt x="133352" y="93512"/>
                        <a:pt x="133352" y="93512"/>
                      </a:cubicBezTo>
                      <a:cubicBezTo>
                        <a:pt x="133352" y="93512"/>
                        <a:pt x="134126" y="96144"/>
                        <a:pt x="135520" y="99860"/>
                      </a:cubicBezTo>
                      <a:cubicBezTo>
                        <a:pt x="137687" y="94751"/>
                        <a:pt x="140629" y="90261"/>
                        <a:pt x="144190" y="89797"/>
                      </a:cubicBezTo>
                      <a:cubicBezTo>
                        <a:pt x="152860" y="88558"/>
                        <a:pt x="165246" y="87320"/>
                        <a:pt x="173916" y="74934"/>
                      </a:cubicBezTo>
                      <a:cubicBezTo>
                        <a:pt x="178405" y="68586"/>
                        <a:pt x="185837" y="63477"/>
                        <a:pt x="192030" y="60071"/>
                      </a:cubicBezTo>
                      <a:cubicBezTo>
                        <a:pt x="188005" y="54962"/>
                        <a:pt x="185837" y="47685"/>
                        <a:pt x="181811" y="4520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5" name="Freeform: Shape 4454">
                  <a:extLst>
                    <a:ext uri="{FF2B5EF4-FFF2-40B4-BE49-F238E27FC236}">
                      <a16:creationId xmlns:a16="http://schemas.microsoft.com/office/drawing/2014/main" id="{E83A8DBE-9087-E601-3B31-8FF55F355EF4}"/>
                    </a:ext>
                  </a:extLst>
                </p:cNvPr>
                <p:cNvSpPr/>
                <p:nvPr/>
              </p:nvSpPr>
              <p:spPr>
                <a:xfrm>
                  <a:off x="6270639" y="2538464"/>
                  <a:ext cx="174329" cy="70216"/>
                </a:xfrm>
                <a:custGeom>
                  <a:avLst/>
                  <a:gdLst>
                    <a:gd name="connsiteX0" fmla="*/ 129586 w 174329"/>
                    <a:gd name="connsiteY0" fmla="*/ 6812 h 70216"/>
                    <a:gd name="connsiteX1" fmla="*/ 105898 w 174329"/>
                    <a:gd name="connsiteY1" fmla="*/ 4799 h 70216"/>
                    <a:gd name="connsiteX2" fmla="*/ 79114 w 174329"/>
                    <a:gd name="connsiteY2" fmla="*/ 1703 h 70216"/>
                    <a:gd name="connsiteX3" fmla="*/ 60535 w 174329"/>
                    <a:gd name="connsiteY3" fmla="*/ 3716 h 70216"/>
                    <a:gd name="connsiteX4" fmla="*/ 56510 w 174329"/>
                    <a:gd name="connsiteY4" fmla="*/ 0 h 70216"/>
                    <a:gd name="connsiteX5" fmla="*/ 38396 w 174329"/>
                    <a:gd name="connsiteY5" fmla="*/ 14863 h 70216"/>
                    <a:gd name="connsiteX6" fmla="*/ 8670 w 174329"/>
                    <a:gd name="connsiteY6" fmla="*/ 29726 h 70216"/>
                    <a:gd name="connsiteX7" fmla="*/ 0 w 174329"/>
                    <a:gd name="connsiteY7" fmla="*/ 39789 h 70216"/>
                    <a:gd name="connsiteX8" fmla="*/ 14244 w 174329"/>
                    <a:gd name="connsiteY8" fmla="*/ 64406 h 70216"/>
                    <a:gd name="connsiteX9" fmla="*/ 56355 w 174329"/>
                    <a:gd name="connsiteY9" fmla="*/ 64406 h 70216"/>
                    <a:gd name="connsiteX10" fmla="*/ 89332 w 174329"/>
                    <a:gd name="connsiteY10" fmla="*/ 54188 h 70216"/>
                    <a:gd name="connsiteX11" fmla="*/ 118129 w 174329"/>
                    <a:gd name="connsiteY11" fmla="*/ 35609 h 70216"/>
                    <a:gd name="connsiteX12" fmla="*/ 146926 w 174329"/>
                    <a:gd name="connsiteY12" fmla="*/ 44898 h 70216"/>
                    <a:gd name="connsiteX13" fmla="*/ 166434 w 174329"/>
                    <a:gd name="connsiteY13" fmla="*/ 51865 h 70216"/>
                    <a:gd name="connsiteX14" fmla="*/ 159931 w 174329"/>
                    <a:gd name="connsiteY14" fmla="*/ 41183 h 70216"/>
                    <a:gd name="connsiteX15" fmla="*/ 173710 w 174329"/>
                    <a:gd name="connsiteY15" fmla="*/ 18424 h 70216"/>
                    <a:gd name="connsiteX16" fmla="*/ 174330 w 174329"/>
                    <a:gd name="connsiteY16" fmla="*/ 17495 h 70216"/>
                    <a:gd name="connsiteX17" fmla="*/ 156060 w 174329"/>
                    <a:gd name="connsiteY17" fmla="*/ 13005 h 70216"/>
                    <a:gd name="connsiteX18" fmla="*/ 129586 w 174329"/>
                    <a:gd name="connsiteY18" fmla="*/ 6812 h 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329" h="70216">
                      <a:moveTo>
                        <a:pt x="129586" y="6812"/>
                      </a:moveTo>
                      <a:cubicBezTo>
                        <a:pt x="119368" y="7741"/>
                        <a:pt x="114104" y="1703"/>
                        <a:pt x="105898" y="4799"/>
                      </a:cubicBezTo>
                      <a:cubicBezTo>
                        <a:pt x="97693" y="7896"/>
                        <a:pt x="84223" y="4799"/>
                        <a:pt x="79114" y="1703"/>
                      </a:cubicBezTo>
                      <a:cubicBezTo>
                        <a:pt x="74005" y="-1393"/>
                        <a:pt x="67812" y="7896"/>
                        <a:pt x="60535" y="3716"/>
                      </a:cubicBezTo>
                      <a:cubicBezTo>
                        <a:pt x="58987" y="2787"/>
                        <a:pt x="57594" y="1548"/>
                        <a:pt x="56510" y="0"/>
                      </a:cubicBezTo>
                      <a:cubicBezTo>
                        <a:pt x="50317" y="3406"/>
                        <a:pt x="42886" y="8515"/>
                        <a:pt x="38396" y="14863"/>
                      </a:cubicBezTo>
                      <a:cubicBezTo>
                        <a:pt x="29726" y="27249"/>
                        <a:pt x="17340" y="28487"/>
                        <a:pt x="8670" y="29726"/>
                      </a:cubicBezTo>
                      <a:cubicBezTo>
                        <a:pt x="5109" y="30190"/>
                        <a:pt x="2168" y="34680"/>
                        <a:pt x="0" y="39789"/>
                      </a:cubicBezTo>
                      <a:cubicBezTo>
                        <a:pt x="2787" y="47066"/>
                        <a:pt x="8051" y="58832"/>
                        <a:pt x="14244" y="64406"/>
                      </a:cubicBezTo>
                      <a:cubicBezTo>
                        <a:pt x="23533" y="72611"/>
                        <a:pt x="56355" y="71683"/>
                        <a:pt x="56355" y="64406"/>
                      </a:cubicBezTo>
                      <a:cubicBezTo>
                        <a:pt x="56355" y="57284"/>
                        <a:pt x="83139" y="54188"/>
                        <a:pt x="89332" y="54188"/>
                      </a:cubicBezTo>
                      <a:cubicBezTo>
                        <a:pt x="95525" y="54188"/>
                        <a:pt x="115033" y="34680"/>
                        <a:pt x="118129" y="35609"/>
                      </a:cubicBezTo>
                      <a:cubicBezTo>
                        <a:pt x="121225" y="36693"/>
                        <a:pt x="141817" y="39789"/>
                        <a:pt x="146926" y="44898"/>
                      </a:cubicBezTo>
                      <a:cubicBezTo>
                        <a:pt x="149403" y="47530"/>
                        <a:pt x="157764" y="50007"/>
                        <a:pt x="166434" y="51865"/>
                      </a:cubicBezTo>
                      <a:cubicBezTo>
                        <a:pt x="162873" y="48614"/>
                        <a:pt x="159931" y="44589"/>
                        <a:pt x="159931" y="41183"/>
                      </a:cubicBezTo>
                      <a:cubicBezTo>
                        <a:pt x="159931" y="35609"/>
                        <a:pt x="170304" y="21211"/>
                        <a:pt x="173710" y="18424"/>
                      </a:cubicBezTo>
                      <a:cubicBezTo>
                        <a:pt x="174020" y="18269"/>
                        <a:pt x="174175" y="17804"/>
                        <a:pt x="174330" y="17495"/>
                      </a:cubicBezTo>
                      <a:cubicBezTo>
                        <a:pt x="166434" y="16256"/>
                        <a:pt x="157764" y="14708"/>
                        <a:pt x="156060" y="13005"/>
                      </a:cubicBezTo>
                      <a:cubicBezTo>
                        <a:pt x="153274" y="9909"/>
                        <a:pt x="139804" y="5728"/>
                        <a:pt x="129586" y="681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6" name="Freeform: Shape 4455">
                  <a:extLst>
                    <a:ext uri="{FF2B5EF4-FFF2-40B4-BE49-F238E27FC236}">
                      <a16:creationId xmlns:a16="http://schemas.microsoft.com/office/drawing/2014/main" id="{E15BD67F-927F-DD28-F571-CA86B03D0847}"/>
                    </a:ext>
                  </a:extLst>
                </p:cNvPr>
                <p:cNvSpPr/>
                <p:nvPr/>
              </p:nvSpPr>
              <p:spPr>
                <a:xfrm>
                  <a:off x="5450787" y="2830968"/>
                  <a:ext cx="104109" cy="190217"/>
                </a:xfrm>
                <a:custGeom>
                  <a:avLst/>
                  <a:gdLst>
                    <a:gd name="connsiteX0" fmla="*/ 78099 w 104109"/>
                    <a:gd name="connsiteY0" fmla="*/ 155706 h 190217"/>
                    <a:gd name="connsiteX1" fmla="*/ 71287 w 104109"/>
                    <a:gd name="connsiteY1" fmla="*/ 140069 h 190217"/>
                    <a:gd name="connsiteX2" fmla="*/ 79183 w 104109"/>
                    <a:gd name="connsiteY2" fmla="*/ 123348 h 190217"/>
                    <a:gd name="connsiteX3" fmla="*/ 70203 w 104109"/>
                    <a:gd name="connsiteY3" fmla="*/ 106472 h 190217"/>
                    <a:gd name="connsiteX4" fmla="*/ 78099 w 104109"/>
                    <a:gd name="connsiteY4" fmla="*/ 94241 h 190217"/>
                    <a:gd name="connsiteX5" fmla="*/ 83673 w 104109"/>
                    <a:gd name="connsiteY5" fmla="*/ 73031 h 190217"/>
                    <a:gd name="connsiteX6" fmla="*/ 81351 w 104109"/>
                    <a:gd name="connsiteY6" fmla="*/ 43924 h 190217"/>
                    <a:gd name="connsiteX7" fmla="*/ 101478 w 104109"/>
                    <a:gd name="connsiteY7" fmla="*/ 25965 h 190217"/>
                    <a:gd name="connsiteX8" fmla="*/ 93582 w 104109"/>
                    <a:gd name="connsiteY8" fmla="*/ 13579 h 190217"/>
                    <a:gd name="connsiteX9" fmla="*/ 74539 w 104109"/>
                    <a:gd name="connsiteY9" fmla="*/ 10173 h 190217"/>
                    <a:gd name="connsiteX10" fmla="*/ 62153 w 104109"/>
                    <a:gd name="connsiteY10" fmla="*/ 10173 h 190217"/>
                    <a:gd name="connsiteX11" fmla="*/ 43110 w 104109"/>
                    <a:gd name="connsiteY11" fmla="*/ 5683 h 190217"/>
                    <a:gd name="connsiteX12" fmla="*/ 31963 w 104109"/>
                    <a:gd name="connsiteY12" fmla="*/ 4599 h 190217"/>
                    <a:gd name="connsiteX13" fmla="*/ 23602 w 104109"/>
                    <a:gd name="connsiteY13" fmla="*/ 8160 h 190217"/>
                    <a:gd name="connsiteX14" fmla="*/ 24376 w 104109"/>
                    <a:gd name="connsiteY14" fmla="*/ 29216 h 190217"/>
                    <a:gd name="connsiteX15" fmla="*/ 5023 w 104109"/>
                    <a:gd name="connsiteY15" fmla="*/ 103840 h 190217"/>
                    <a:gd name="connsiteX16" fmla="*/ 16945 w 104109"/>
                    <a:gd name="connsiteY16" fmla="*/ 130934 h 190217"/>
                    <a:gd name="connsiteX17" fmla="*/ 21125 w 104109"/>
                    <a:gd name="connsiteY17" fmla="*/ 183883 h 190217"/>
                    <a:gd name="connsiteX18" fmla="*/ 44968 w 104109"/>
                    <a:gd name="connsiteY18" fmla="*/ 189921 h 190217"/>
                    <a:gd name="connsiteX19" fmla="*/ 69894 w 104109"/>
                    <a:gd name="connsiteY19" fmla="*/ 184967 h 190217"/>
                    <a:gd name="connsiteX20" fmla="*/ 65404 w 104109"/>
                    <a:gd name="connsiteY20" fmla="*/ 174904 h 190217"/>
                    <a:gd name="connsiteX21" fmla="*/ 78099 w 104109"/>
                    <a:gd name="connsiteY21" fmla="*/ 155706 h 19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109" h="190217">
                      <a:moveTo>
                        <a:pt x="78099" y="155706"/>
                      </a:moveTo>
                      <a:cubicBezTo>
                        <a:pt x="90485" y="153538"/>
                        <a:pt x="74693" y="143320"/>
                        <a:pt x="71287" y="140069"/>
                      </a:cubicBezTo>
                      <a:cubicBezTo>
                        <a:pt x="67881" y="136662"/>
                        <a:pt x="72371" y="123348"/>
                        <a:pt x="79183" y="123348"/>
                      </a:cubicBezTo>
                      <a:cubicBezTo>
                        <a:pt x="85841" y="123348"/>
                        <a:pt x="79183" y="115452"/>
                        <a:pt x="70203" y="106472"/>
                      </a:cubicBezTo>
                      <a:cubicBezTo>
                        <a:pt x="61224" y="97493"/>
                        <a:pt x="70203" y="94241"/>
                        <a:pt x="78099" y="94241"/>
                      </a:cubicBezTo>
                      <a:cubicBezTo>
                        <a:pt x="85996" y="94241"/>
                        <a:pt x="75932" y="80772"/>
                        <a:pt x="83673" y="73031"/>
                      </a:cubicBezTo>
                      <a:cubicBezTo>
                        <a:pt x="91569" y="65135"/>
                        <a:pt x="81351" y="50582"/>
                        <a:pt x="81351" y="43924"/>
                      </a:cubicBezTo>
                      <a:cubicBezTo>
                        <a:pt x="81351" y="37267"/>
                        <a:pt x="92498" y="34945"/>
                        <a:pt x="101478" y="25965"/>
                      </a:cubicBezTo>
                      <a:cubicBezTo>
                        <a:pt x="110457" y="16985"/>
                        <a:pt x="93582" y="20391"/>
                        <a:pt x="93582" y="13579"/>
                      </a:cubicBezTo>
                      <a:cubicBezTo>
                        <a:pt x="93582" y="6922"/>
                        <a:pt x="82434" y="4599"/>
                        <a:pt x="74539" y="10173"/>
                      </a:cubicBezTo>
                      <a:cubicBezTo>
                        <a:pt x="66643" y="15747"/>
                        <a:pt x="68965" y="10173"/>
                        <a:pt x="62153" y="10173"/>
                      </a:cubicBezTo>
                      <a:cubicBezTo>
                        <a:pt x="55496" y="10173"/>
                        <a:pt x="43110" y="12341"/>
                        <a:pt x="43110" y="5683"/>
                      </a:cubicBezTo>
                      <a:cubicBezTo>
                        <a:pt x="43110" y="-1129"/>
                        <a:pt x="37536" y="-2213"/>
                        <a:pt x="31963" y="4599"/>
                      </a:cubicBezTo>
                      <a:cubicBezTo>
                        <a:pt x="30259" y="6612"/>
                        <a:pt x="27473" y="7696"/>
                        <a:pt x="23602" y="8160"/>
                      </a:cubicBezTo>
                      <a:cubicBezTo>
                        <a:pt x="22828" y="16985"/>
                        <a:pt x="21899" y="25191"/>
                        <a:pt x="24376" y="29216"/>
                      </a:cubicBezTo>
                      <a:cubicBezTo>
                        <a:pt x="30414" y="38815"/>
                        <a:pt x="16945" y="89906"/>
                        <a:pt x="5023" y="103840"/>
                      </a:cubicBezTo>
                      <a:cubicBezTo>
                        <a:pt x="-6898" y="117619"/>
                        <a:pt x="4559" y="121335"/>
                        <a:pt x="16945" y="130934"/>
                      </a:cubicBezTo>
                      <a:cubicBezTo>
                        <a:pt x="29331" y="140533"/>
                        <a:pt x="21125" y="175523"/>
                        <a:pt x="21125" y="183883"/>
                      </a:cubicBezTo>
                      <a:cubicBezTo>
                        <a:pt x="21125" y="192243"/>
                        <a:pt x="32117" y="189921"/>
                        <a:pt x="44968" y="189921"/>
                      </a:cubicBezTo>
                      <a:cubicBezTo>
                        <a:pt x="52709" y="189921"/>
                        <a:pt x="61379" y="186515"/>
                        <a:pt x="69894" y="184967"/>
                      </a:cubicBezTo>
                      <a:cubicBezTo>
                        <a:pt x="67417" y="181097"/>
                        <a:pt x="65404" y="177381"/>
                        <a:pt x="65404" y="174904"/>
                      </a:cubicBezTo>
                      <a:cubicBezTo>
                        <a:pt x="65714" y="167937"/>
                        <a:pt x="65714" y="157873"/>
                        <a:pt x="78099" y="15570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7" name="Freeform: Shape 4456">
                  <a:extLst>
                    <a:ext uri="{FF2B5EF4-FFF2-40B4-BE49-F238E27FC236}">
                      <a16:creationId xmlns:a16="http://schemas.microsoft.com/office/drawing/2014/main" id="{76F5B257-D431-5E7F-52B2-05D1C147A58D}"/>
                    </a:ext>
                  </a:extLst>
                </p:cNvPr>
                <p:cNvSpPr/>
                <p:nvPr/>
              </p:nvSpPr>
              <p:spPr>
                <a:xfrm>
                  <a:off x="5849833" y="2377449"/>
                  <a:ext cx="127393" cy="109304"/>
                </a:xfrm>
                <a:custGeom>
                  <a:avLst/>
                  <a:gdLst>
                    <a:gd name="connsiteX0" fmla="*/ 40563 w 127393"/>
                    <a:gd name="connsiteY0" fmla="*/ 85152 h 109304"/>
                    <a:gd name="connsiteX1" fmla="*/ 61619 w 127393"/>
                    <a:gd name="connsiteY1" fmla="*/ 87939 h 109304"/>
                    <a:gd name="connsiteX2" fmla="*/ 84068 w 127393"/>
                    <a:gd name="connsiteY2" fmla="*/ 103421 h 109304"/>
                    <a:gd name="connsiteX3" fmla="*/ 90880 w 127393"/>
                    <a:gd name="connsiteY3" fmla="*/ 109304 h 109304"/>
                    <a:gd name="connsiteX4" fmla="*/ 94442 w 127393"/>
                    <a:gd name="connsiteY4" fmla="*/ 85462 h 109304"/>
                    <a:gd name="connsiteX5" fmla="*/ 96299 w 127393"/>
                    <a:gd name="connsiteY5" fmla="*/ 70754 h 109304"/>
                    <a:gd name="connsiteX6" fmla="*/ 113794 w 127393"/>
                    <a:gd name="connsiteY6" fmla="*/ 62548 h 109304"/>
                    <a:gd name="connsiteX7" fmla="*/ 120297 w 127393"/>
                    <a:gd name="connsiteY7" fmla="*/ 52330 h 109304"/>
                    <a:gd name="connsiteX8" fmla="*/ 110233 w 127393"/>
                    <a:gd name="connsiteY8" fmla="*/ 35764 h 109304"/>
                    <a:gd name="connsiteX9" fmla="*/ 125870 w 127393"/>
                    <a:gd name="connsiteY9" fmla="*/ 21056 h 109304"/>
                    <a:gd name="connsiteX10" fmla="*/ 124941 w 127393"/>
                    <a:gd name="connsiteY10" fmla="*/ 0 h 109304"/>
                    <a:gd name="connsiteX11" fmla="*/ 117045 w 127393"/>
                    <a:gd name="connsiteY11" fmla="*/ 3096 h 109304"/>
                    <a:gd name="connsiteX12" fmla="*/ 85772 w 127393"/>
                    <a:gd name="connsiteY12" fmla="*/ 4025 h 109304"/>
                    <a:gd name="connsiteX13" fmla="*/ 72921 w 127393"/>
                    <a:gd name="connsiteY13" fmla="*/ 25700 h 109304"/>
                    <a:gd name="connsiteX14" fmla="*/ 58213 w 127393"/>
                    <a:gd name="connsiteY14" fmla="*/ 26629 h 109304"/>
                    <a:gd name="connsiteX15" fmla="*/ 43969 w 127393"/>
                    <a:gd name="connsiteY15" fmla="*/ 33906 h 109304"/>
                    <a:gd name="connsiteX16" fmla="*/ 29726 w 127393"/>
                    <a:gd name="connsiteY16" fmla="*/ 59142 h 109304"/>
                    <a:gd name="connsiteX17" fmla="*/ 4799 w 127393"/>
                    <a:gd name="connsiteY17" fmla="*/ 88094 h 109304"/>
                    <a:gd name="connsiteX18" fmla="*/ 0 w 127393"/>
                    <a:gd name="connsiteY18" fmla="*/ 90880 h 109304"/>
                    <a:gd name="connsiteX19" fmla="*/ 11147 w 127393"/>
                    <a:gd name="connsiteY19" fmla="*/ 94751 h 109304"/>
                    <a:gd name="connsiteX20" fmla="*/ 40563 w 127393"/>
                    <a:gd name="connsiteY20" fmla="*/ 85152 h 10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393" h="109304">
                      <a:moveTo>
                        <a:pt x="40563" y="85152"/>
                      </a:moveTo>
                      <a:cubicBezTo>
                        <a:pt x="46137" y="79578"/>
                        <a:pt x="56045" y="82365"/>
                        <a:pt x="61619" y="87939"/>
                      </a:cubicBezTo>
                      <a:cubicBezTo>
                        <a:pt x="67193" y="93512"/>
                        <a:pt x="75708" y="94906"/>
                        <a:pt x="84068" y="103421"/>
                      </a:cubicBezTo>
                      <a:cubicBezTo>
                        <a:pt x="86236" y="105589"/>
                        <a:pt x="88558" y="107601"/>
                        <a:pt x="90880" y="109304"/>
                      </a:cubicBezTo>
                      <a:cubicBezTo>
                        <a:pt x="91654" y="103421"/>
                        <a:pt x="91809" y="91500"/>
                        <a:pt x="94442" y="85462"/>
                      </a:cubicBezTo>
                      <a:cubicBezTo>
                        <a:pt x="97228" y="78959"/>
                        <a:pt x="91654" y="70754"/>
                        <a:pt x="96299" y="70754"/>
                      </a:cubicBezTo>
                      <a:cubicBezTo>
                        <a:pt x="100944" y="70754"/>
                        <a:pt x="113794" y="70754"/>
                        <a:pt x="113794" y="62548"/>
                      </a:cubicBezTo>
                      <a:cubicBezTo>
                        <a:pt x="113794" y="54188"/>
                        <a:pt x="117510" y="56974"/>
                        <a:pt x="120297" y="52330"/>
                      </a:cubicBezTo>
                      <a:cubicBezTo>
                        <a:pt x="123083" y="47685"/>
                        <a:pt x="111936" y="38551"/>
                        <a:pt x="110233" y="35764"/>
                      </a:cubicBezTo>
                      <a:cubicBezTo>
                        <a:pt x="108375" y="32977"/>
                        <a:pt x="118594" y="32048"/>
                        <a:pt x="125870" y="21056"/>
                      </a:cubicBezTo>
                      <a:cubicBezTo>
                        <a:pt x="128502" y="17030"/>
                        <a:pt x="127418" y="8825"/>
                        <a:pt x="124941" y="0"/>
                      </a:cubicBezTo>
                      <a:cubicBezTo>
                        <a:pt x="123703" y="3251"/>
                        <a:pt x="121225" y="5574"/>
                        <a:pt x="117045" y="3096"/>
                      </a:cubicBezTo>
                      <a:cubicBezTo>
                        <a:pt x="110078" y="-1084"/>
                        <a:pt x="99550" y="1239"/>
                        <a:pt x="85772" y="4025"/>
                      </a:cubicBezTo>
                      <a:cubicBezTo>
                        <a:pt x="71992" y="6812"/>
                        <a:pt x="67812" y="20127"/>
                        <a:pt x="72921" y="25700"/>
                      </a:cubicBezTo>
                      <a:cubicBezTo>
                        <a:pt x="78030" y="31274"/>
                        <a:pt x="59607" y="34061"/>
                        <a:pt x="58213" y="26629"/>
                      </a:cubicBezTo>
                      <a:cubicBezTo>
                        <a:pt x="56819" y="19198"/>
                        <a:pt x="43040" y="24307"/>
                        <a:pt x="43969" y="33906"/>
                      </a:cubicBezTo>
                      <a:cubicBezTo>
                        <a:pt x="44898" y="43505"/>
                        <a:pt x="28797" y="47221"/>
                        <a:pt x="29726" y="59142"/>
                      </a:cubicBezTo>
                      <a:cubicBezTo>
                        <a:pt x="30654" y="71063"/>
                        <a:pt x="15018" y="82210"/>
                        <a:pt x="4799" y="88094"/>
                      </a:cubicBezTo>
                      <a:cubicBezTo>
                        <a:pt x="3251" y="89023"/>
                        <a:pt x="1548" y="89951"/>
                        <a:pt x="0" y="90880"/>
                      </a:cubicBezTo>
                      <a:cubicBezTo>
                        <a:pt x="5109" y="93203"/>
                        <a:pt x="9134" y="94751"/>
                        <a:pt x="11147" y="94751"/>
                      </a:cubicBezTo>
                      <a:cubicBezTo>
                        <a:pt x="19507" y="95061"/>
                        <a:pt x="34989" y="90726"/>
                        <a:pt x="40563" y="8515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8" name="Freeform: Shape 4457">
                  <a:extLst>
                    <a:ext uri="{FF2B5EF4-FFF2-40B4-BE49-F238E27FC236}">
                      <a16:creationId xmlns:a16="http://schemas.microsoft.com/office/drawing/2014/main" id="{6F70B751-F438-C4BD-A15A-FD3601AFE89B}"/>
                    </a:ext>
                  </a:extLst>
                </p:cNvPr>
                <p:cNvSpPr/>
                <p:nvPr/>
              </p:nvSpPr>
              <p:spPr>
                <a:xfrm>
                  <a:off x="5931786" y="2516170"/>
                  <a:ext cx="20693" cy="28796"/>
                </a:xfrm>
                <a:custGeom>
                  <a:avLst/>
                  <a:gdLst>
                    <a:gd name="connsiteX0" fmla="*/ 10940 w 20693"/>
                    <a:gd name="connsiteY0" fmla="*/ 0 h 28796"/>
                    <a:gd name="connsiteX1" fmla="*/ 102 w 20693"/>
                    <a:gd name="connsiteY1" fmla="*/ 26475 h 28796"/>
                    <a:gd name="connsiteX2" fmla="*/ 20693 w 20693"/>
                    <a:gd name="connsiteY2" fmla="*/ 28797 h 28796"/>
                    <a:gd name="connsiteX3" fmla="*/ 10785 w 20693"/>
                    <a:gd name="connsiteY3" fmla="*/ 2942 h 28796"/>
                    <a:gd name="connsiteX4" fmla="*/ 10940 w 20693"/>
                    <a:gd name="connsiteY4" fmla="*/ 0 h 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28796">
                      <a:moveTo>
                        <a:pt x="10940" y="0"/>
                      </a:moveTo>
                      <a:cubicBezTo>
                        <a:pt x="4747" y="3406"/>
                        <a:pt x="-827" y="10837"/>
                        <a:pt x="102" y="26475"/>
                      </a:cubicBezTo>
                      <a:cubicBezTo>
                        <a:pt x="6140" y="26320"/>
                        <a:pt x="14500" y="26939"/>
                        <a:pt x="20693" y="28797"/>
                      </a:cubicBezTo>
                      <a:cubicBezTo>
                        <a:pt x="19145" y="11766"/>
                        <a:pt x="12488" y="6502"/>
                        <a:pt x="10785" y="2942"/>
                      </a:cubicBezTo>
                      <a:cubicBezTo>
                        <a:pt x="10320" y="2013"/>
                        <a:pt x="10475" y="929"/>
                        <a:pt x="10940" y="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59" name="Freeform: Shape 4458">
                  <a:extLst>
                    <a:ext uri="{FF2B5EF4-FFF2-40B4-BE49-F238E27FC236}">
                      <a16:creationId xmlns:a16="http://schemas.microsoft.com/office/drawing/2014/main" id="{60516DC1-9B57-5181-56E5-3D637E5E588D}"/>
                    </a:ext>
                  </a:extLst>
                </p:cNvPr>
                <p:cNvSpPr/>
                <p:nvPr/>
              </p:nvSpPr>
              <p:spPr>
                <a:xfrm>
                  <a:off x="5828932" y="2459495"/>
                  <a:ext cx="120047" cy="83561"/>
                </a:xfrm>
                <a:custGeom>
                  <a:avLst/>
                  <a:gdLst>
                    <a:gd name="connsiteX0" fmla="*/ 4026 w 120047"/>
                    <a:gd name="connsiteY0" fmla="*/ 21994 h 83561"/>
                    <a:gd name="connsiteX1" fmla="*/ 15018 w 120047"/>
                    <a:gd name="connsiteY1" fmla="*/ 33761 h 83561"/>
                    <a:gd name="connsiteX2" fmla="*/ 30964 w 120047"/>
                    <a:gd name="connsiteY2" fmla="*/ 43360 h 83561"/>
                    <a:gd name="connsiteX3" fmla="*/ 50317 w 120047"/>
                    <a:gd name="connsiteY3" fmla="*/ 55126 h 83561"/>
                    <a:gd name="connsiteX4" fmla="*/ 59297 w 120047"/>
                    <a:gd name="connsiteY4" fmla="*/ 65499 h 83561"/>
                    <a:gd name="connsiteX5" fmla="*/ 73076 w 120047"/>
                    <a:gd name="connsiteY5" fmla="*/ 58532 h 83561"/>
                    <a:gd name="connsiteX6" fmla="*/ 82055 w 120047"/>
                    <a:gd name="connsiteY6" fmla="*/ 73085 h 83561"/>
                    <a:gd name="connsiteX7" fmla="*/ 98002 w 120047"/>
                    <a:gd name="connsiteY7" fmla="*/ 83458 h 83561"/>
                    <a:gd name="connsiteX8" fmla="*/ 102957 w 120047"/>
                    <a:gd name="connsiteY8" fmla="*/ 82994 h 83561"/>
                    <a:gd name="connsiteX9" fmla="*/ 113794 w 120047"/>
                    <a:gd name="connsiteY9" fmla="*/ 56519 h 83561"/>
                    <a:gd name="connsiteX10" fmla="*/ 119987 w 120047"/>
                    <a:gd name="connsiteY10" fmla="*/ 47540 h 83561"/>
                    <a:gd name="connsiteX11" fmla="*/ 111627 w 120047"/>
                    <a:gd name="connsiteY11" fmla="*/ 28187 h 83561"/>
                    <a:gd name="connsiteX12" fmla="*/ 111781 w 120047"/>
                    <a:gd name="connsiteY12" fmla="*/ 27258 h 83561"/>
                    <a:gd name="connsiteX13" fmla="*/ 104969 w 120047"/>
                    <a:gd name="connsiteY13" fmla="*/ 21375 h 83561"/>
                    <a:gd name="connsiteX14" fmla="*/ 82520 w 120047"/>
                    <a:gd name="connsiteY14" fmla="*/ 5893 h 83561"/>
                    <a:gd name="connsiteX15" fmla="*/ 61464 w 120047"/>
                    <a:gd name="connsiteY15" fmla="*/ 3106 h 83561"/>
                    <a:gd name="connsiteX16" fmla="*/ 31893 w 120047"/>
                    <a:gd name="connsiteY16" fmla="*/ 13014 h 83561"/>
                    <a:gd name="connsiteX17" fmla="*/ 20746 w 120047"/>
                    <a:gd name="connsiteY17" fmla="*/ 9144 h 83561"/>
                    <a:gd name="connsiteX18" fmla="*/ 0 w 120047"/>
                    <a:gd name="connsiteY18" fmla="*/ 18124 h 83561"/>
                    <a:gd name="connsiteX19" fmla="*/ 4026 w 120047"/>
                    <a:gd name="connsiteY19" fmla="*/ 21994 h 8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47" h="83561">
                      <a:moveTo>
                        <a:pt x="4026" y="21994"/>
                      </a:moveTo>
                      <a:cubicBezTo>
                        <a:pt x="4644" y="26794"/>
                        <a:pt x="12386" y="38560"/>
                        <a:pt x="15018" y="33761"/>
                      </a:cubicBezTo>
                      <a:cubicBezTo>
                        <a:pt x="17804" y="28961"/>
                        <a:pt x="24617" y="39953"/>
                        <a:pt x="30964" y="43360"/>
                      </a:cubicBezTo>
                      <a:cubicBezTo>
                        <a:pt x="37157" y="46766"/>
                        <a:pt x="49543" y="50946"/>
                        <a:pt x="50317" y="55126"/>
                      </a:cubicBezTo>
                      <a:cubicBezTo>
                        <a:pt x="50937" y="59306"/>
                        <a:pt x="53104" y="68286"/>
                        <a:pt x="59297" y="65499"/>
                      </a:cubicBezTo>
                      <a:cubicBezTo>
                        <a:pt x="65490" y="62712"/>
                        <a:pt x="73076" y="53113"/>
                        <a:pt x="73076" y="58532"/>
                      </a:cubicBezTo>
                      <a:cubicBezTo>
                        <a:pt x="73076" y="64106"/>
                        <a:pt x="75089" y="74479"/>
                        <a:pt x="82055" y="73085"/>
                      </a:cubicBezTo>
                      <a:cubicBezTo>
                        <a:pt x="89023" y="71692"/>
                        <a:pt x="91035" y="84852"/>
                        <a:pt x="98002" y="83458"/>
                      </a:cubicBezTo>
                      <a:cubicBezTo>
                        <a:pt x="99241" y="83304"/>
                        <a:pt x="100944" y="83149"/>
                        <a:pt x="102957" y="82994"/>
                      </a:cubicBezTo>
                      <a:cubicBezTo>
                        <a:pt x="102028" y="67357"/>
                        <a:pt x="107756" y="59925"/>
                        <a:pt x="113794" y="56519"/>
                      </a:cubicBezTo>
                      <a:cubicBezTo>
                        <a:pt x="115188" y="53733"/>
                        <a:pt x="119368" y="50946"/>
                        <a:pt x="119987" y="47540"/>
                      </a:cubicBezTo>
                      <a:cubicBezTo>
                        <a:pt x="120916" y="42895"/>
                        <a:pt x="110853" y="33761"/>
                        <a:pt x="111627" y="28187"/>
                      </a:cubicBezTo>
                      <a:cubicBezTo>
                        <a:pt x="111627" y="27877"/>
                        <a:pt x="111781" y="27568"/>
                        <a:pt x="111781" y="27258"/>
                      </a:cubicBezTo>
                      <a:cubicBezTo>
                        <a:pt x="109459" y="25555"/>
                        <a:pt x="107137" y="23542"/>
                        <a:pt x="104969" y="21375"/>
                      </a:cubicBezTo>
                      <a:cubicBezTo>
                        <a:pt x="96454" y="13014"/>
                        <a:pt x="88094" y="11621"/>
                        <a:pt x="82520" y="5893"/>
                      </a:cubicBezTo>
                      <a:cubicBezTo>
                        <a:pt x="76947" y="319"/>
                        <a:pt x="67038" y="-2623"/>
                        <a:pt x="61464" y="3106"/>
                      </a:cubicBezTo>
                      <a:cubicBezTo>
                        <a:pt x="55891" y="8679"/>
                        <a:pt x="40408" y="13014"/>
                        <a:pt x="31893" y="13014"/>
                      </a:cubicBezTo>
                      <a:cubicBezTo>
                        <a:pt x="30036" y="13014"/>
                        <a:pt x="25855" y="11466"/>
                        <a:pt x="20746" y="9144"/>
                      </a:cubicBezTo>
                      <a:cubicBezTo>
                        <a:pt x="14089" y="13014"/>
                        <a:pt x="6967" y="16575"/>
                        <a:pt x="0" y="18124"/>
                      </a:cubicBezTo>
                      <a:cubicBezTo>
                        <a:pt x="1548" y="19827"/>
                        <a:pt x="3561" y="18898"/>
                        <a:pt x="4026" y="2199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0" name="Freeform: Shape 4459">
                  <a:extLst>
                    <a:ext uri="{FF2B5EF4-FFF2-40B4-BE49-F238E27FC236}">
                      <a16:creationId xmlns:a16="http://schemas.microsoft.com/office/drawing/2014/main" id="{CF41931F-20BE-B997-42D5-93FB8E353594}"/>
                    </a:ext>
                  </a:extLst>
                </p:cNvPr>
                <p:cNvSpPr/>
                <p:nvPr/>
              </p:nvSpPr>
              <p:spPr>
                <a:xfrm>
                  <a:off x="6378371" y="2586459"/>
                  <a:ext cx="280566" cy="182844"/>
                </a:xfrm>
                <a:custGeom>
                  <a:avLst/>
                  <a:gdLst>
                    <a:gd name="connsiteX0" fmla="*/ 251765 w 280566"/>
                    <a:gd name="connsiteY0" fmla="*/ 122154 h 182844"/>
                    <a:gd name="connsiteX1" fmla="*/ 239843 w 280566"/>
                    <a:gd name="connsiteY1" fmla="*/ 114878 h 182844"/>
                    <a:gd name="connsiteX2" fmla="*/ 240617 w 280566"/>
                    <a:gd name="connsiteY2" fmla="*/ 113794 h 182844"/>
                    <a:gd name="connsiteX3" fmla="*/ 235199 w 280566"/>
                    <a:gd name="connsiteY3" fmla="*/ 78804 h 182844"/>
                    <a:gd name="connsiteX4" fmla="*/ 215536 w 280566"/>
                    <a:gd name="connsiteY4" fmla="*/ 35145 h 182844"/>
                    <a:gd name="connsiteX5" fmla="*/ 194945 w 280566"/>
                    <a:gd name="connsiteY5" fmla="*/ 0 h 182844"/>
                    <a:gd name="connsiteX6" fmla="*/ 179927 w 280566"/>
                    <a:gd name="connsiteY6" fmla="*/ 7122 h 182844"/>
                    <a:gd name="connsiteX7" fmla="*/ 162432 w 280566"/>
                    <a:gd name="connsiteY7" fmla="*/ 16256 h 182844"/>
                    <a:gd name="connsiteX8" fmla="*/ 146795 w 280566"/>
                    <a:gd name="connsiteY8" fmla="*/ 18114 h 182844"/>
                    <a:gd name="connsiteX9" fmla="*/ 133016 w 280566"/>
                    <a:gd name="connsiteY9" fmla="*/ 21830 h 182844"/>
                    <a:gd name="connsiteX10" fmla="*/ 114593 w 280566"/>
                    <a:gd name="connsiteY10" fmla="*/ 16256 h 182844"/>
                    <a:gd name="connsiteX11" fmla="*/ 83318 w 280566"/>
                    <a:gd name="connsiteY11" fmla="*/ 10683 h 182844"/>
                    <a:gd name="connsiteX12" fmla="*/ 71397 w 280566"/>
                    <a:gd name="connsiteY12" fmla="*/ 11766 h 182844"/>
                    <a:gd name="connsiteX13" fmla="*/ 68455 w 280566"/>
                    <a:gd name="connsiteY13" fmla="*/ 18579 h 182844"/>
                    <a:gd name="connsiteX14" fmla="*/ 47709 w 280566"/>
                    <a:gd name="connsiteY14" fmla="*/ 31738 h 182844"/>
                    <a:gd name="connsiteX15" fmla="*/ 19377 w 280566"/>
                    <a:gd name="connsiteY15" fmla="*/ 78650 h 182844"/>
                    <a:gd name="connsiteX16" fmla="*/ 24 w 280566"/>
                    <a:gd name="connsiteY16" fmla="*/ 93203 h 182844"/>
                    <a:gd name="connsiteX17" fmla="*/ 11017 w 280566"/>
                    <a:gd name="connsiteY17" fmla="*/ 111162 h 182844"/>
                    <a:gd name="connsiteX18" fmla="*/ 21389 w 280566"/>
                    <a:gd name="connsiteY18" fmla="*/ 122154 h 182844"/>
                    <a:gd name="connsiteX19" fmla="*/ 25570 w 280566"/>
                    <a:gd name="connsiteY19" fmla="*/ 141507 h 182844"/>
                    <a:gd name="connsiteX20" fmla="*/ 60095 w 280566"/>
                    <a:gd name="connsiteY20" fmla="*/ 151880 h 182844"/>
                    <a:gd name="connsiteX21" fmla="*/ 61953 w 280566"/>
                    <a:gd name="connsiteY21" fmla="*/ 165505 h 182844"/>
                    <a:gd name="connsiteX22" fmla="*/ 79758 w 280566"/>
                    <a:gd name="connsiteY22" fmla="*/ 177426 h 182844"/>
                    <a:gd name="connsiteX23" fmla="*/ 112889 w 280566"/>
                    <a:gd name="connsiteY23" fmla="*/ 181142 h 182844"/>
                    <a:gd name="connsiteX24" fmla="*/ 146021 w 280566"/>
                    <a:gd name="connsiteY24" fmla="*/ 182070 h 182844"/>
                    <a:gd name="connsiteX25" fmla="*/ 168161 w 280566"/>
                    <a:gd name="connsiteY25" fmla="*/ 172936 h 182844"/>
                    <a:gd name="connsiteX26" fmla="*/ 205009 w 280566"/>
                    <a:gd name="connsiteY26" fmla="*/ 166434 h 182844"/>
                    <a:gd name="connsiteX27" fmla="*/ 229780 w 280566"/>
                    <a:gd name="connsiteY27" fmla="*/ 173865 h 182844"/>
                    <a:gd name="connsiteX28" fmla="*/ 248668 w 280566"/>
                    <a:gd name="connsiteY28" fmla="*/ 182845 h 182844"/>
                    <a:gd name="connsiteX29" fmla="*/ 248668 w 280566"/>
                    <a:gd name="connsiteY29" fmla="*/ 166434 h 182844"/>
                    <a:gd name="connsiteX30" fmla="*/ 264305 w 280566"/>
                    <a:gd name="connsiteY30" fmla="*/ 141198 h 182844"/>
                    <a:gd name="connsiteX31" fmla="*/ 280407 w 280566"/>
                    <a:gd name="connsiteY31" fmla="*/ 124167 h 182844"/>
                    <a:gd name="connsiteX32" fmla="*/ 280407 w 280566"/>
                    <a:gd name="connsiteY32" fmla="*/ 122619 h 182844"/>
                    <a:gd name="connsiteX33" fmla="*/ 269415 w 280566"/>
                    <a:gd name="connsiteY33" fmla="*/ 114878 h 182844"/>
                    <a:gd name="connsiteX34" fmla="*/ 251765 w 280566"/>
                    <a:gd name="connsiteY34" fmla="*/ 122154 h 18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0566" h="182844">
                      <a:moveTo>
                        <a:pt x="251765" y="122154"/>
                      </a:moveTo>
                      <a:cubicBezTo>
                        <a:pt x="245262" y="121226"/>
                        <a:pt x="237056" y="118439"/>
                        <a:pt x="239843" y="114878"/>
                      </a:cubicBezTo>
                      <a:cubicBezTo>
                        <a:pt x="239998" y="114568"/>
                        <a:pt x="240462" y="114259"/>
                        <a:pt x="240617" y="113794"/>
                      </a:cubicBezTo>
                      <a:cubicBezTo>
                        <a:pt x="231947" y="106827"/>
                        <a:pt x="229780" y="84223"/>
                        <a:pt x="235199" y="78804"/>
                      </a:cubicBezTo>
                      <a:cubicBezTo>
                        <a:pt x="242166" y="71837"/>
                        <a:pt x="223897" y="45053"/>
                        <a:pt x="215536" y="35145"/>
                      </a:cubicBezTo>
                      <a:cubicBezTo>
                        <a:pt x="211666" y="30500"/>
                        <a:pt x="202996" y="15172"/>
                        <a:pt x="194945" y="0"/>
                      </a:cubicBezTo>
                      <a:cubicBezTo>
                        <a:pt x="187668" y="2322"/>
                        <a:pt x="181166" y="5109"/>
                        <a:pt x="179927" y="7122"/>
                      </a:cubicBezTo>
                      <a:cubicBezTo>
                        <a:pt x="177140" y="11766"/>
                        <a:pt x="168006" y="16256"/>
                        <a:pt x="162432" y="16256"/>
                      </a:cubicBezTo>
                      <a:cubicBezTo>
                        <a:pt x="156859" y="16256"/>
                        <a:pt x="151440" y="13469"/>
                        <a:pt x="146795" y="18114"/>
                      </a:cubicBezTo>
                      <a:cubicBezTo>
                        <a:pt x="142151" y="22759"/>
                        <a:pt x="135803" y="24617"/>
                        <a:pt x="133016" y="21830"/>
                      </a:cubicBezTo>
                      <a:cubicBezTo>
                        <a:pt x="130229" y="19043"/>
                        <a:pt x="121095" y="16256"/>
                        <a:pt x="114593" y="16256"/>
                      </a:cubicBezTo>
                      <a:cubicBezTo>
                        <a:pt x="108245" y="16256"/>
                        <a:pt x="87963" y="10683"/>
                        <a:pt x="83318" y="10683"/>
                      </a:cubicBezTo>
                      <a:cubicBezTo>
                        <a:pt x="80532" y="10683"/>
                        <a:pt x="76197" y="10992"/>
                        <a:pt x="71397" y="11766"/>
                      </a:cubicBezTo>
                      <a:cubicBezTo>
                        <a:pt x="72481" y="13779"/>
                        <a:pt x="71552" y="16101"/>
                        <a:pt x="68455" y="18579"/>
                      </a:cubicBezTo>
                      <a:cubicBezTo>
                        <a:pt x="62882" y="22759"/>
                        <a:pt x="51889" y="28952"/>
                        <a:pt x="47709" y="31738"/>
                      </a:cubicBezTo>
                      <a:cubicBezTo>
                        <a:pt x="43529" y="34525"/>
                        <a:pt x="29131" y="69050"/>
                        <a:pt x="19377" y="78650"/>
                      </a:cubicBezTo>
                      <a:cubicBezTo>
                        <a:pt x="9778" y="88248"/>
                        <a:pt x="798" y="89642"/>
                        <a:pt x="24" y="93203"/>
                      </a:cubicBezTo>
                      <a:cubicBezTo>
                        <a:pt x="-595" y="96609"/>
                        <a:pt x="11017" y="105588"/>
                        <a:pt x="11017" y="111162"/>
                      </a:cubicBezTo>
                      <a:cubicBezTo>
                        <a:pt x="11017" y="116736"/>
                        <a:pt x="13803" y="122154"/>
                        <a:pt x="21389" y="122154"/>
                      </a:cubicBezTo>
                      <a:cubicBezTo>
                        <a:pt x="28976" y="122154"/>
                        <a:pt x="20770" y="140114"/>
                        <a:pt x="25570" y="141507"/>
                      </a:cubicBezTo>
                      <a:cubicBezTo>
                        <a:pt x="30369" y="142901"/>
                        <a:pt x="60095" y="144913"/>
                        <a:pt x="60095" y="151880"/>
                      </a:cubicBezTo>
                      <a:cubicBezTo>
                        <a:pt x="60095" y="157299"/>
                        <a:pt x="63346" y="161789"/>
                        <a:pt x="61953" y="165505"/>
                      </a:cubicBezTo>
                      <a:cubicBezTo>
                        <a:pt x="70313" y="166898"/>
                        <a:pt x="76351" y="178200"/>
                        <a:pt x="79758" y="177426"/>
                      </a:cubicBezTo>
                      <a:cubicBezTo>
                        <a:pt x="83473" y="176497"/>
                        <a:pt x="108245" y="182070"/>
                        <a:pt x="112889" y="181142"/>
                      </a:cubicBezTo>
                      <a:cubicBezTo>
                        <a:pt x="117534" y="180213"/>
                        <a:pt x="138745" y="181142"/>
                        <a:pt x="146021" y="182070"/>
                      </a:cubicBezTo>
                      <a:cubicBezTo>
                        <a:pt x="153453" y="182999"/>
                        <a:pt x="161658" y="179284"/>
                        <a:pt x="168161" y="172936"/>
                      </a:cubicBezTo>
                      <a:cubicBezTo>
                        <a:pt x="174663" y="166434"/>
                        <a:pt x="197577" y="165505"/>
                        <a:pt x="205009" y="166434"/>
                      </a:cubicBezTo>
                      <a:cubicBezTo>
                        <a:pt x="212285" y="167362"/>
                        <a:pt x="227148" y="169220"/>
                        <a:pt x="229780" y="173865"/>
                      </a:cubicBezTo>
                      <a:cubicBezTo>
                        <a:pt x="231173" y="176187"/>
                        <a:pt x="239843" y="179903"/>
                        <a:pt x="248668" y="182845"/>
                      </a:cubicBezTo>
                      <a:cubicBezTo>
                        <a:pt x="249752" y="178355"/>
                        <a:pt x="248358" y="172317"/>
                        <a:pt x="248668" y="166434"/>
                      </a:cubicBezTo>
                      <a:cubicBezTo>
                        <a:pt x="249132" y="156835"/>
                        <a:pt x="254706" y="142126"/>
                        <a:pt x="264305" y="141198"/>
                      </a:cubicBezTo>
                      <a:cubicBezTo>
                        <a:pt x="273904" y="140269"/>
                        <a:pt x="281800" y="140269"/>
                        <a:pt x="280407" y="124167"/>
                      </a:cubicBezTo>
                      <a:cubicBezTo>
                        <a:pt x="280407" y="123548"/>
                        <a:pt x="280407" y="123238"/>
                        <a:pt x="280407" y="122619"/>
                      </a:cubicBezTo>
                      <a:cubicBezTo>
                        <a:pt x="275452" y="118439"/>
                        <a:pt x="270962" y="114878"/>
                        <a:pt x="269415" y="114878"/>
                      </a:cubicBezTo>
                      <a:cubicBezTo>
                        <a:pt x="265544" y="114878"/>
                        <a:pt x="254397" y="122619"/>
                        <a:pt x="251765" y="12215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1" name="Freeform: Shape 4460">
                  <a:extLst>
                    <a:ext uri="{FF2B5EF4-FFF2-40B4-BE49-F238E27FC236}">
                      <a16:creationId xmlns:a16="http://schemas.microsoft.com/office/drawing/2014/main" id="{EB955C8A-30B7-3D32-AA37-95D0DB05E359}"/>
                    </a:ext>
                  </a:extLst>
                </p:cNvPr>
                <p:cNvSpPr/>
                <p:nvPr/>
              </p:nvSpPr>
              <p:spPr>
                <a:xfrm>
                  <a:off x="6573315" y="2580688"/>
                  <a:ext cx="96454" cy="119564"/>
                </a:xfrm>
                <a:custGeom>
                  <a:avLst/>
                  <a:gdLst>
                    <a:gd name="connsiteX0" fmla="*/ 69670 w 96454"/>
                    <a:gd name="connsiteY0" fmla="*/ 30387 h 119564"/>
                    <a:gd name="connsiteX1" fmla="*/ 47530 w 96454"/>
                    <a:gd name="connsiteY1" fmla="*/ 13821 h 119564"/>
                    <a:gd name="connsiteX2" fmla="*/ 22759 w 96454"/>
                    <a:gd name="connsiteY2" fmla="*/ 42 h 119564"/>
                    <a:gd name="connsiteX3" fmla="*/ 0 w 96454"/>
                    <a:gd name="connsiteY3" fmla="*/ 5771 h 119564"/>
                    <a:gd name="connsiteX4" fmla="*/ 20592 w 96454"/>
                    <a:gd name="connsiteY4" fmla="*/ 40915 h 119564"/>
                    <a:gd name="connsiteX5" fmla="*/ 40254 w 96454"/>
                    <a:gd name="connsiteY5" fmla="*/ 84575 h 119564"/>
                    <a:gd name="connsiteX6" fmla="*/ 45673 w 96454"/>
                    <a:gd name="connsiteY6" fmla="*/ 119565 h 119564"/>
                    <a:gd name="connsiteX7" fmla="*/ 63323 w 96454"/>
                    <a:gd name="connsiteY7" fmla="*/ 92006 h 119564"/>
                    <a:gd name="connsiteX8" fmla="*/ 75244 w 96454"/>
                    <a:gd name="connsiteY8" fmla="*/ 78227 h 119564"/>
                    <a:gd name="connsiteX9" fmla="*/ 96454 w 96454"/>
                    <a:gd name="connsiteY9" fmla="*/ 81943 h 119564"/>
                    <a:gd name="connsiteX10" fmla="*/ 89178 w 96454"/>
                    <a:gd name="connsiteY10" fmla="*/ 61661 h 119564"/>
                    <a:gd name="connsiteX11" fmla="*/ 69670 w 96454"/>
                    <a:gd name="connsiteY11" fmla="*/ 30387 h 11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54" h="119564">
                      <a:moveTo>
                        <a:pt x="69670" y="30387"/>
                      </a:moveTo>
                      <a:cubicBezTo>
                        <a:pt x="65954" y="18466"/>
                        <a:pt x="54033" y="13821"/>
                        <a:pt x="47530" y="13821"/>
                      </a:cubicBezTo>
                      <a:cubicBezTo>
                        <a:pt x="41028" y="13821"/>
                        <a:pt x="30036" y="-887"/>
                        <a:pt x="22759" y="42"/>
                      </a:cubicBezTo>
                      <a:cubicBezTo>
                        <a:pt x="18734" y="507"/>
                        <a:pt x="8825" y="2984"/>
                        <a:pt x="0" y="5771"/>
                      </a:cubicBezTo>
                      <a:cubicBezTo>
                        <a:pt x="8051" y="20788"/>
                        <a:pt x="16566" y="36271"/>
                        <a:pt x="20592" y="40915"/>
                      </a:cubicBezTo>
                      <a:cubicBezTo>
                        <a:pt x="28952" y="50824"/>
                        <a:pt x="47376" y="77453"/>
                        <a:pt x="40254" y="84575"/>
                      </a:cubicBezTo>
                      <a:cubicBezTo>
                        <a:pt x="34680" y="90149"/>
                        <a:pt x="37003" y="112598"/>
                        <a:pt x="45673" y="119565"/>
                      </a:cubicBezTo>
                      <a:cubicBezTo>
                        <a:pt x="49698" y="114301"/>
                        <a:pt x="63323" y="97270"/>
                        <a:pt x="63323" y="92006"/>
                      </a:cubicBezTo>
                      <a:cubicBezTo>
                        <a:pt x="63323" y="86433"/>
                        <a:pt x="64252" y="75441"/>
                        <a:pt x="75244" y="78227"/>
                      </a:cubicBezTo>
                      <a:cubicBezTo>
                        <a:pt x="86236" y="81014"/>
                        <a:pt x="96454" y="85659"/>
                        <a:pt x="96454" y="81943"/>
                      </a:cubicBezTo>
                      <a:cubicBezTo>
                        <a:pt x="96454" y="78227"/>
                        <a:pt x="93668" y="66306"/>
                        <a:pt x="89178" y="61661"/>
                      </a:cubicBezTo>
                      <a:cubicBezTo>
                        <a:pt x="84378" y="57172"/>
                        <a:pt x="73386" y="42463"/>
                        <a:pt x="69670" y="3038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2" name="Freeform: Shape 4461">
                  <a:extLst>
                    <a:ext uri="{FF2B5EF4-FFF2-40B4-BE49-F238E27FC236}">
                      <a16:creationId xmlns:a16="http://schemas.microsoft.com/office/drawing/2014/main" id="{6DED83AA-33EC-B354-1422-8DE1E85A26DF}"/>
                    </a:ext>
                  </a:extLst>
                </p:cNvPr>
                <p:cNvSpPr/>
                <p:nvPr/>
              </p:nvSpPr>
              <p:spPr>
                <a:xfrm>
                  <a:off x="6432752" y="2751963"/>
                  <a:ext cx="193821" cy="106517"/>
                </a:xfrm>
                <a:custGeom>
                  <a:avLst/>
                  <a:gdLst>
                    <a:gd name="connsiteX0" fmla="*/ 150472 w 193821"/>
                    <a:gd name="connsiteY0" fmla="*/ 929 h 106517"/>
                    <a:gd name="connsiteX1" fmla="*/ 113624 w 193821"/>
                    <a:gd name="connsiteY1" fmla="*/ 7431 h 106517"/>
                    <a:gd name="connsiteX2" fmla="*/ 91485 w 193821"/>
                    <a:gd name="connsiteY2" fmla="*/ 16566 h 106517"/>
                    <a:gd name="connsiteX3" fmla="*/ 58353 w 193821"/>
                    <a:gd name="connsiteY3" fmla="*/ 15637 h 106517"/>
                    <a:gd name="connsiteX4" fmla="*/ 25221 w 193821"/>
                    <a:gd name="connsiteY4" fmla="*/ 11921 h 106517"/>
                    <a:gd name="connsiteX5" fmla="*/ 7416 w 193821"/>
                    <a:gd name="connsiteY5" fmla="*/ 0 h 106517"/>
                    <a:gd name="connsiteX6" fmla="*/ 4939 w 193821"/>
                    <a:gd name="connsiteY6" fmla="*/ 2942 h 106517"/>
                    <a:gd name="connsiteX7" fmla="*/ 4939 w 193821"/>
                    <a:gd name="connsiteY7" fmla="*/ 24307 h 106517"/>
                    <a:gd name="connsiteX8" fmla="*/ 14538 w 193821"/>
                    <a:gd name="connsiteY8" fmla="*/ 44279 h 106517"/>
                    <a:gd name="connsiteX9" fmla="*/ 4165 w 193821"/>
                    <a:gd name="connsiteY9" fmla="*/ 56665 h 106517"/>
                    <a:gd name="connsiteX10" fmla="*/ 4165 w 193821"/>
                    <a:gd name="connsiteY10" fmla="*/ 71837 h 106517"/>
                    <a:gd name="connsiteX11" fmla="*/ 21350 w 193821"/>
                    <a:gd name="connsiteY11" fmla="*/ 91809 h 106517"/>
                    <a:gd name="connsiteX12" fmla="*/ 27388 w 193821"/>
                    <a:gd name="connsiteY12" fmla="*/ 100479 h 106517"/>
                    <a:gd name="connsiteX13" fmla="*/ 69190 w 193821"/>
                    <a:gd name="connsiteY13" fmla="*/ 100944 h 106517"/>
                    <a:gd name="connsiteX14" fmla="*/ 102322 w 193821"/>
                    <a:gd name="connsiteY14" fmla="*/ 106517 h 106517"/>
                    <a:gd name="connsiteX15" fmla="*/ 114244 w 193821"/>
                    <a:gd name="connsiteY15" fmla="*/ 99241 h 106517"/>
                    <a:gd name="connsiteX16" fmla="*/ 129261 w 193821"/>
                    <a:gd name="connsiteY16" fmla="*/ 92119 h 106517"/>
                    <a:gd name="connsiteX17" fmla="*/ 128951 w 193821"/>
                    <a:gd name="connsiteY17" fmla="*/ 83604 h 106517"/>
                    <a:gd name="connsiteX18" fmla="*/ 160690 w 193821"/>
                    <a:gd name="connsiteY18" fmla="*/ 83604 h 106517"/>
                    <a:gd name="connsiteX19" fmla="*/ 173231 w 193821"/>
                    <a:gd name="connsiteY19" fmla="*/ 81282 h 106517"/>
                    <a:gd name="connsiteX20" fmla="*/ 168896 w 193821"/>
                    <a:gd name="connsiteY20" fmla="*/ 74005 h 106517"/>
                    <a:gd name="connsiteX21" fmla="*/ 162393 w 193821"/>
                    <a:gd name="connsiteY21" fmla="*/ 50472 h 106517"/>
                    <a:gd name="connsiteX22" fmla="*/ 187320 w 193821"/>
                    <a:gd name="connsiteY22" fmla="*/ 23842 h 106517"/>
                    <a:gd name="connsiteX23" fmla="*/ 193822 w 193821"/>
                    <a:gd name="connsiteY23" fmla="*/ 17185 h 106517"/>
                    <a:gd name="connsiteX24" fmla="*/ 174933 w 193821"/>
                    <a:gd name="connsiteY24" fmla="*/ 8206 h 106517"/>
                    <a:gd name="connsiteX25" fmla="*/ 150472 w 193821"/>
                    <a:gd name="connsiteY25" fmla="*/ 929 h 10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3821" h="106517">
                      <a:moveTo>
                        <a:pt x="150472" y="929"/>
                      </a:moveTo>
                      <a:cubicBezTo>
                        <a:pt x="143040" y="0"/>
                        <a:pt x="120127" y="929"/>
                        <a:pt x="113624" y="7431"/>
                      </a:cubicBezTo>
                      <a:cubicBezTo>
                        <a:pt x="107122" y="13934"/>
                        <a:pt x="98916" y="17495"/>
                        <a:pt x="91485" y="16566"/>
                      </a:cubicBezTo>
                      <a:cubicBezTo>
                        <a:pt x="84053" y="15637"/>
                        <a:pt x="62997" y="14708"/>
                        <a:pt x="58353" y="15637"/>
                      </a:cubicBezTo>
                      <a:cubicBezTo>
                        <a:pt x="53708" y="16566"/>
                        <a:pt x="28936" y="10992"/>
                        <a:pt x="25221" y="11921"/>
                      </a:cubicBezTo>
                      <a:cubicBezTo>
                        <a:pt x="21970" y="12695"/>
                        <a:pt x="15777" y="1393"/>
                        <a:pt x="7416" y="0"/>
                      </a:cubicBezTo>
                      <a:cubicBezTo>
                        <a:pt x="6952" y="1084"/>
                        <a:pt x="6333" y="2013"/>
                        <a:pt x="4939" y="2942"/>
                      </a:cubicBezTo>
                      <a:cubicBezTo>
                        <a:pt x="-1254" y="7122"/>
                        <a:pt x="-2028" y="18114"/>
                        <a:pt x="4939" y="24307"/>
                      </a:cubicBezTo>
                      <a:cubicBezTo>
                        <a:pt x="11906" y="30500"/>
                        <a:pt x="20886" y="44279"/>
                        <a:pt x="14538" y="44279"/>
                      </a:cubicBezTo>
                      <a:cubicBezTo>
                        <a:pt x="8345" y="44279"/>
                        <a:pt x="3546" y="52485"/>
                        <a:pt x="4165" y="56665"/>
                      </a:cubicBezTo>
                      <a:cubicBezTo>
                        <a:pt x="4939" y="60845"/>
                        <a:pt x="2153" y="69825"/>
                        <a:pt x="4165" y="71837"/>
                      </a:cubicBezTo>
                      <a:cubicBezTo>
                        <a:pt x="6178" y="73850"/>
                        <a:pt x="20731" y="87784"/>
                        <a:pt x="21350" y="91809"/>
                      </a:cubicBezTo>
                      <a:cubicBezTo>
                        <a:pt x="21970" y="95525"/>
                        <a:pt x="27853" y="97383"/>
                        <a:pt x="27388" y="100479"/>
                      </a:cubicBezTo>
                      <a:cubicBezTo>
                        <a:pt x="39000" y="99550"/>
                        <a:pt x="63616" y="98157"/>
                        <a:pt x="69190" y="100944"/>
                      </a:cubicBezTo>
                      <a:cubicBezTo>
                        <a:pt x="76622" y="104660"/>
                        <a:pt x="102322" y="106517"/>
                        <a:pt x="102322" y="106517"/>
                      </a:cubicBezTo>
                      <a:cubicBezTo>
                        <a:pt x="109599" y="106517"/>
                        <a:pt x="116101" y="103731"/>
                        <a:pt x="114244" y="99241"/>
                      </a:cubicBezTo>
                      <a:cubicBezTo>
                        <a:pt x="112695" y="95370"/>
                        <a:pt x="122294" y="92738"/>
                        <a:pt x="129261" y="92119"/>
                      </a:cubicBezTo>
                      <a:cubicBezTo>
                        <a:pt x="128022" y="87939"/>
                        <a:pt x="127249" y="84378"/>
                        <a:pt x="128951" y="83604"/>
                      </a:cubicBezTo>
                      <a:cubicBezTo>
                        <a:pt x="132357" y="82210"/>
                        <a:pt x="152485" y="79423"/>
                        <a:pt x="160690" y="83604"/>
                      </a:cubicBezTo>
                      <a:cubicBezTo>
                        <a:pt x="164870" y="85771"/>
                        <a:pt x="169670" y="83758"/>
                        <a:pt x="173231" y="81282"/>
                      </a:cubicBezTo>
                      <a:cubicBezTo>
                        <a:pt x="172147" y="77411"/>
                        <a:pt x="171063" y="74315"/>
                        <a:pt x="168896" y="74005"/>
                      </a:cubicBezTo>
                      <a:cubicBezTo>
                        <a:pt x="163786" y="73076"/>
                        <a:pt x="156045" y="51865"/>
                        <a:pt x="162393" y="50472"/>
                      </a:cubicBezTo>
                      <a:cubicBezTo>
                        <a:pt x="168896" y="49079"/>
                        <a:pt x="177101" y="26939"/>
                        <a:pt x="187320" y="23842"/>
                      </a:cubicBezTo>
                      <a:cubicBezTo>
                        <a:pt x="191345" y="22604"/>
                        <a:pt x="193048" y="20127"/>
                        <a:pt x="193822" y="17185"/>
                      </a:cubicBezTo>
                      <a:cubicBezTo>
                        <a:pt x="184997" y="14244"/>
                        <a:pt x="176327" y="10683"/>
                        <a:pt x="174933" y="8206"/>
                      </a:cubicBezTo>
                      <a:cubicBezTo>
                        <a:pt x="172457" y="3716"/>
                        <a:pt x="157748" y="1858"/>
                        <a:pt x="150472" y="92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3" name="Freeform: Shape 4462">
                  <a:extLst>
                    <a:ext uri="{FF2B5EF4-FFF2-40B4-BE49-F238E27FC236}">
                      <a16:creationId xmlns:a16="http://schemas.microsoft.com/office/drawing/2014/main" id="{2D74E803-06E6-4323-7B15-2B888B5A8C3A}"/>
                    </a:ext>
                  </a:extLst>
                </p:cNvPr>
                <p:cNvSpPr/>
                <p:nvPr/>
              </p:nvSpPr>
              <p:spPr>
                <a:xfrm>
                  <a:off x="6377153" y="2818072"/>
                  <a:ext cx="83323" cy="60225"/>
                </a:xfrm>
                <a:custGeom>
                  <a:avLst/>
                  <a:gdLst>
                    <a:gd name="connsiteX0" fmla="*/ 18427 w 83323"/>
                    <a:gd name="connsiteY0" fmla="*/ 60226 h 60225"/>
                    <a:gd name="connsiteX1" fmla="*/ 18427 w 83323"/>
                    <a:gd name="connsiteY1" fmla="*/ 60226 h 60225"/>
                    <a:gd name="connsiteX2" fmla="*/ 19665 w 83323"/>
                    <a:gd name="connsiteY2" fmla="*/ 59761 h 60225"/>
                    <a:gd name="connsiteX3" fmla="*/ 19975 w 83323"/>
                    <a:gd name="connsiteY3" fmla="*/ 59607 h 60225"/>
                    <a:gd name="connsiteX4" fmla="*/ 21678 w 83323"/>
                    <a:gd name="connsiteY4" fmla="*/ 59297 h 60225"/>
                    <a:gd name="connsiteX5" fmla="*/ 21988 w 83323"/>
                    <a:gd name="connsiteY5" fmla="*/ 59297 h 60225"/>
                    <a:gd name="connsiteX6" fmla="*/ 31896 w 83323"/>
                    <a:gd name="connsiteY6" fmla="*/ 59142 h 60225"/>
                    <a:gd name="connsiteX7" fmla="*/ 32670 w 83323"/>
                    <a:gd name="connsiteY7" fmla="*/ 59142 h 60225"/>
                    <a:gd name="connsiteX8" fmla="*/ 35148 w 83323"/>
                    <a:gd name="connsiteY8" fmla="*/ 58987 h 60225"/>
                    <a:gd name="connsiteX9" fmla="*/ 36076 w 83323"/>
                    <a:gd name="connsiteY9" fmla="*/ 58832 h 60225"/>
                    <a:gd name="connsiteX10" fmla="*/ 39173 w 83323"/>
                    <a:gd name="connsiteY10" fmla="*/ 58213 h 60225"/>
                    <a:gd name="connsiteX11" fmla="*/ 53726 w 83323"/>
                    <a:gd name="connsiteY11" fmla="*/ 49233 h 60225"/>
                    <a:gd name="connsiteX12" fmla="*/ 82678 w 83323"/>
                    <a:gd name="connsiteY12" fmla="*/ 35919 h 60225"/>
                    <a:gd name="connsiteX13" fmla="*/ 83297 w 83323"/>
                    <a:gd name="connsiteY13" fmla="*/ 34525 h 60225"/>
                    <a:gd name="connsiteX14" fmla="*/ 77259 w 83323"/>
                    <a:gd name="connsiteY14" fmla="*/ 25855 h 60225"/>
                    <a:gd name="connsiteX15" fmla="*/ 60074 w 83323"/>
                    <a:gd name="connsiteY15" fmla="*/ 5883 h 60225"/>
                    <a:gd name="connsiteX16" fmla="*/ 59455 w 83323"/>
                    <a:gd name="connsiteY16" fmla="*/ 3716 h 60225"/>
                    <a:gd name="connsiteX17" fmla="*/ 59455 w 83323"/>
                    <a:gd name="connsiteY17" fmla="*/ 3406 h 60225"/>
                    <a:gd name="connsiteX18" fmla="*/ 59610 w 83323"/>
                    <a:gd name="connsiteY18" fmla="*/ 0 h 60225"/>
                    <a:gd name="connsiteX19" fmla="*/ 6041 w 83323"/>
                    <a:gd name="connsiteY19" fmla="*/ 9754 h 60225"/>
                    <a:gd name="connsiteX20" fmla="*/ 4183 w 83323"/>
                    <a:gd name="connsiteY20" fmla="*/ 8515 h 60225"/>
                    <a:gd name="connsiteX21" fmla="*/ 777 w 83323"/>
                    <a:gd name="connsiteY21" fmla="*/ 40873 h 60225"/>
                    <a:gd name="connsiteX22" fmla="*/ 18427 w 83323"/>
                    <a:gd name="connsiteY22" fmla="*/ 60226 h 6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3" h="60225">
                      <a:moveTo>
                        <a:pt x="18427" y="60226"/>
                      </a:moveTo>
                      <a:lnTo>
                        <a:pt x="18427" y="60226"/>
                      </a:lnTo>
                      <a:cubicBezTo>
                        <a:pt x="18737" y="60071"/>
                        <a:pt x="19046" y="59761"/>
                        <a:pt x="19665" y="59761"/>
                      </a:cubicBezTo>
                      <a:cubicBezTo>
                        <a:pt x="19820" y="59761"/>
                        <a:pt x="19820" y="59761"/>
                        <a:pt x="19975" y="59607"/>
                      </a:cubicBezTo>
                      <a:cubicBezTo>
                        <a:pt x="20440" y="59452"/>
                        <a:pt x="21059" y="59452"/>
                        <a:pt x="21678" y="59297"/>
                      </a:cubicBezTo>
                      <a:cubicBezTo>
                        <a:pt x="21833" y="59297"/>
                        <a:pt x="21833" y="59297"/>
                        <a:pt x="21988" y="59297"/>
                      </a:cubicBezTo>
                      <a:cubicBezTo>
                        <a:pt x="24620" y="59142"/>
                        <a:pt x="28335" y="59297"/>
                        <a:pt x="31896" y="59142"/>
                      </a:cubicBezTo>
                      <a:cubicBezTo>
                        <a:pt x="32051" y="59142"/>
                        <a:pt x="32361" y="59142"/>
                        <a:pt x="32670" y="59142"/>
                      </a:cubicBezTo>
                      <a:cubicBezTo>
                        <a:pt x="33445" y="59142"/>
                        <a:pt x="34374" y="58987"/>
                        <a:pt x="35148" y="58987"/>
                      </a:cubicBezTo>
                      <a:cubicBezTo>
                        <a:pt x="35458" y="58987"/>
                        <a:pt x="35767" y="58987"/>
                        <a:pt x="36076" y="58832"/>
                      </a:cubicBezTo>
                      <a:cubicBezTo>
                        <a:pt x="37160" y="58678"/>
                        <a:pt x="38244" y="58523"/>
                        <a:pt x="39173" y="58213"/>
                      </a:cubicBezTo>
                      <a:cubicBezTo>
                        <a:pt x="47379" y="56200"/>
                        <a:pt x="49546" y="47221"/>
                        <a:pt x="53726" y="49233"/>
                      </a:cubicBezTo>
                      <a:cubicBezTo>
                        <a:pt x="57906" y="51246"/>
                        <a:pt x="79891" y="40099"/>
                        <a:pt x="82678" y="35919"/>
                      </a:cubicBezTo>
                      <a:cubicBezTo>
                        <a:pt x="82988" y="35454"/>
                        <a:pt x="83143" y="34990"/>
                        <a:pt x="83297" y="34525"/>
                      </a:cubicBezTo>
                      <a:cubicBezTo>
                        <a:pt x="83762" y="31274"/>
                        <a:pt x="77879" y="29416"/>
                        <a:pt x="77259" y="25855"/>
                      </a:cubicBezTo>
                      <a:cubicBezTo>
                        <a:pt x="76640" y="21675"/>
                        <a:pt x="62087" y="7896"/>
                        <a:pt x="60074" y="5883"/>
                      </a:cubicBezTo>
                      <a:cubicBezTo>
                        <a:pt x="59610" y="5419"/>
                        <a:pt x="59455" y="4645"/>
                        <a:pt x="59455" y="3716"/>
                      </a:cubicBezTo>
                      <a:cubicBezTo>
                        <a:pt x="59455" y="3561"/>
                        <a:pt x="59455" y="3561"/>
                        <a:pt x="59455" y="3406"/>
                      </a:cubicBezTo>
                      <a:cubicBezTo>
                        <a:pt x="59455" y="2477"/>
                        <a:pt x="59455" y="1239"/>
                        <a:pt x="59610" y="0"/>
                      </a:cubicBezTo>
                      <a:cubicBezTo>
                        <a:pt x="38089" y="3097"/>
                        <a:pt x="6041" y="9754"/>
                        <a:pt x="6041" y="9754"/>
                      </a:cubicBezTo>
                      <a:cubicBezTo>
                        <a:pt x="6041" y="9754"/>
                        <a:pt x="5267" y="9135"/>
                        <a:pt x="4183" y="8515"/>
                      </a:cubicBezTo>
                      <a:cubicBezTo>
                        <a:pt x="932" y="19043"/>
                        <a:pt x="-1236" y="33442"/>
                        <a:pt x="777" y="40873"/>
                      </a:cubicBezTo>
                      <a:cubicBezTo>
                        <a:pt x="2480" y="48150"/>
                        <a:pt x="8983" y="53259"/>
                        <a:pt x="18427" y="6022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4" name="Freeform: Shape 4463">
                  <a:extLst>
                    <a:ext uri="{FF2B5EF4-FFF2-40B4-BE49-F238E27FC236}">
                      <a16:creationId xmlns:a16="http://schemas.microsoft.com/office/drawing/2014/main" id="{B426B83F-2024-2345-2215-EA5EA9350562}"/>
                    </a:ext>
                  </a:extLst>
                </p:cNvPr>
                <p:cNvSpPr/>
                <p:nvPr/>
              </p:nvSpPr>
              <p:spPr>
                <a:xfrm>
                  <a:off x="6430260" y="2421154"/>
                  <a:ext cx="554756" cy="318627"/>
                </a:xfrm>
                <a:custGeom>
                  <a:avLst/>
                  <a:gdLst>
                    <a:gd name="connsiteX0" fmla="*/ 494037 w 554756"/>
                    <a:gd name="connsiteY0" fmla="*/ 199830 h 318627"/>
                    <a:gd name="connsiteX1" fmla="*/ 518189 w 554756"/>
                    <a:gd name="connsiteY1" fmla="*/ 183264 h 318627"/>
                    <a:gd name="connsiteX2" fmla="*/ 543735 w 554756"/>
                    <a:gd name="connsiteY2" fmla="*/ 183883 h 318627"/>
                    <a:gd name="connsiteX3" fmla="*/ 549309 w 554756"/>
                    <a:gd name="connsiteY3" fmla="*/ 165305 h 318627"/>
                    <a:gd name="connsiteX4" fmla="*/ 542341 w 554756"/>
                    <a:gd name="connsiteY4" fmla="*/ 153538 h 318627"/>
                    <a:gd name="connsiteX5" fmla="*/ 553334 w 554756"/>
                    <a:gd name="connsiteY5" fmla="*/ 145952 h 318627"/>
                    <a:gd name="connsiteX6" fmla="*/ 545748 w 554756"/>
                    <a:gd name="connsiteY6" fmla="*/ 136972 h 318627"/>
                    <a:gd name="connsiteX7" fmla="*/ 554727 w 554756"/>
                    <a:gd name="connsiteY7" fmla="*/ 123812 h 318627"/>
                    <a:gd name="connsiteX8" fmla="*/ 536768 w 554756"/>
                    <a:gd name="connsiteY8" fmla="*/ 112820 h 318627"/>
                    <a:gd name="connsiteX9" fmla="*/ 510448 w 554756"/>
                    <a:gd name="connsiteY9" fmla="*/ 105853 h 318627"/>
                    <a:gd name="connsiteX10" fmla="*/ 484903 w 554756"/>
                    <a:gd name="connsiteY10" fmla="*/ 101673 h 318627"/>
                    <a:gd name="connsiteX11" fmla="*/ 471123 w 554756"/>
                    <a:gd name="connsiteY11" fmla="*/ 85107 h 318627"/>
                    <a:gd name="connsiteX12" fmla="*/ 453938 w 554756"/>
                    <a:gd name="connsiteY12" fmla="*/ 86500 h 318627"/>
                    <a:gd name="connsiteX13" fmla="*/ 437992 w 554756"/>
                    <a:gd name="connsiteY13" fmla="*/ 87894 h 318627"/>
                    <a:gd name="connsiteX14" fmla="*/ 422819 w 554756"/>
                    <a:gd name="connsiteY14" fmla="*/ 80927 h 318627"/>
                    <a:gd name="connsiteX15" fmla="*/ 411053 w 554756"/>
                    <a:gd name="connsiteY15" fmla="*/ 74734 h 318627"/>
                    <a:gd name="connsiteX16" fmla="*/ 397273 w 554756"/>
                    <a:gd name="connsiteY16" fmla="*/ 50582 h 318627"/>
                    <a:gd name="connsiteX17" fmla="*/ 374514 w 554756"/>
                    <a:gd name="connsiteY17" fmla="*/ 45008 h 318627"/>
                    <a:gd name="connsiteX18" fmla="*/ 367547 w 554756"/>
                    <a:gd name="connsiteY18" fmla="*/ 27823 h 318627"/>
                    <a:gd name="connsiteX19" fmla="*/ 363367 w 554756"/>
                    <a:gd name="connsiteY19" fmla="*/ 4290 h 318627"/>
                    <a:gd name="connsiteX20" fmla="*/ 337822 w 554756"/>
                    <a:gd name="connsiteY20" fmla="*/ 1503 h 318627"/>
                    <a:gd name="connsiteX21" fmla="*/ 317076 w 554756"/>
                    <a:gd name="connsiteY21" fmla="*/ 2122 h 318627"/>
                    <a:gd name="connsiteX22" fmla="*/ 302522 w 554756"/>
                    <a:gd name="connsiteY22" fmla="*/ 9709 h 318627"/>
                    <a:gd name="connsiteX23" fmla="*/ 294007 w 554756"/>
                    <a:gd name="connsiteY23" fmla="*/ 6148 h 318627"/>
                    <a:gd name="connsiteX24" fmla="*/ 274035 w 554756"/>
                    <a:gd name="connsiteY24" fmla="*/ 10173 h 318627"/>
                    <a:gd name="connsiteX25" fmla="*/ 255611 w 554756"/>
                    <a:gd name="connsiteY25" fmla="*/ 30455 h 318627"/>
                    <a:gd name="connsiteX26" fmla="*/ 250037 w 554756"/>
                    <a:gd name="connsiteY26" fmla="*/ 40673 h 318627"/>
                    <a:gd name="connsiteX27" fmla="*/ 221550 w 554756"/>
                    <a:gd name="connsiteY27" fmla="*/ 38815 h 318627"/>
                    <a:gd name="connsiteX28" fmla="*/ 201269 w 554756"/>
                    <a:gd name="connsiteY28" fmla="*/ 32313 h 318627"/>
                    <a:gd name="connsiteX29" fmla="*/ 180987 w 554756"/>
                    <a:gd name="connsiteY29" fmla="*/ 30455 h 318627"/>
                    <a:gd name="connsiteX30" fmla="*/ 159776 w 554756"/>
                    <a:gd name="connsiteY30" fmla="*/ 27668 h 318627"/>
                    <a:gd name="connsiteX31" fmla="*/ 131289 w 554756"/>
                    <a:gd name="connsiteY31" fmla="*/ 23023 h 318627"/>
                    <a:gd name="connsiteX32" fmla="*/ 77875 w 554756"/>
                    <a:gd name="connsiteY32" fmla="*/ 16521 h 318627"/>
                    <a:gd name="connsiteX33" fmla="*/ 57594 w 554756"/>
                    <a:gd name="connsiteY33" fmla="*/ 28442 h 318627"/>
                    <a:gd name="connsiteX34" fmla="*/ 40873 w 554756"/>
                    <a:gd name="connsiteY34" fmla="*/ 32158 h 318627"/>
                    <a:gd name="connsiteX35" fmla="*/ 43505 w 554756"/>
                    <a:gd name="connsiteY35" fmla="*/ 42686 h 318627"/>
                    <a:gd name="connsiteX36" fmla="*/ 55891 w 554756"/>
                    <a:gd name="connsiteY36" fmla="*/ 73031 h 318627"/>
                    <a:gd name="connsiteX37" fmla="*/ 42112 w 554756"/>
                    <a:gd name="connsiteY37" fmla="*/ 84023 h 318627"/>
                    <a:gd name="connsiteX38" fmla="*/ 13160 w 554756"/>
                    <a:gd name="connsiteY38" fmla="*/ 113749 h 318627"/>
                    <a:gd name="connsiteX39" fmla="*/ 13779 w 554756"/>
                    <a:gd name="connsiteY39" fmla="*/ 135114 h 318627"/>
                    <a:gd name="connsiteX40" fmla="*/ 0 w 554756"/>
                    <a:gd name="connsiteY40" fmla="*/ 157873 h 318627"/>
                    <a:gd name="connsiteX41" fmla="*/ 13779 w 554756"/>
                    <a:gd name="connsiteY41" fmla="*/ 173046 h 318627"/>
                    <a:gd name="connsiteX42" fmla="*/ 18888 w 554756"/>
                    <a:gd name="connsiteY42" fmla="*/ 176607 h 318627"/>
                    <a:gd name="connsiteX43" fmla="*/ 30809 w 554756"/>
                    <a:gd name="connsiteY43" fmla="*/ 175523 h 318627"/>
                    <a:gd name="connsiteX44" fmla="*/ 62084 w 554756"/>
                    <a:gd name="connsiteY44" fmla="*/ 181096 h 318627"/>
                    <a:gd name="connsiteX45" fmla="*/ 80508 w 554756"/>
                    <a:gd name="connsiteY45" fmla="*/ 186670 h 318627"/>
                    <a:gd name="connsiteX46" fmla="*/ 94287 w 554756"/>
                    <a:gd name="connsiteY46" fmla="*/ 182954 h 318627"/>
                    <a:gd name="connsiteX47" fmla="*/ 109924 w 554756"/>
                    <a:gd name="connsiteY47" fmla="*/ 181096 h 318627"/>
                    <a:gd name="connsiteX48" fmla="*/ 127419 w 554756"/>
                    <a:gd name="connsiteY48" fmla="*/ 171962 h 318627"/>
                    <a:gd name="connsiteX49" fmla="*/ 165195 w 554756"/>
                    <a:gd name="connsiteY49" fmla="*/ 159112 h 318627"/>
                    <a:gd name="connsiteX50" fmla="*/ 189966 w 554756"/>
                    <a:gd name="connsiteY50" fmla="*/ 172891 h 318627"/>
                    <a:gd name="connsiteX51" fmla="*/ 212106 w 554756"/>
                    <a:gd name="connsiteY51" fmla="*/ 189457 h 318627"/>
                    <a:gd name="connsiteX52" fmla="*/ 231459 w 554756"/>
                    <a:gd name="connsiteY52" fmla="*/ 220731 h 318627"/>
                    <a:gd name="connsiteX53" fmla="*/ 238736 w 554756"/>
                    <a:gd name="connsiteY53" fmla="*/ 241013 h 318627"/>
                    <a:gd name="connsiteX54" fmla="*/ 217525 w 554756"/>
                    <a:gd name="connsiteY54" fmla="*/ 237297 h 318627"/>
                    <a:gd name="connsiteX55" fmla="*/ 205604 w 554756"/>
                    <a:gd name="connsiteY55" fmla="*/ 251076 h 318627"/>
                    <a:gd name="connsiteX56" fmla="*/ 187180 w 554756"/>
                    <a:gd name="connsiteY56" fmla="*/ 279563 h 318627"/>
                    <a:gd name="connsiteX57" fmla="*/ 199101 w 554756"/>
                    <a:gd name="connsiteY57" fmla="*/ 286840 h 318627"/>
                    <a:gd name="connsiteX58" fmla="*/ 216596 w 554756"/>
                    <a:gd name="connsiteY58" fmla="*/ 279563 h 318627"/>
                    <a:gd name="connsiteX59" fmla="*/ 227589 w 554756"/>
                    <a:gd name="connsiteY59" fmla="*/ 287304 h 318627"/>
                    <a:gd name="connsiteX60" fmla="*/ 242451 w 554756"/>
                    <a:gd name="connsiteY60" fmla="*/ 263926 h 318627"/>
                    <a:gd name="connsiteX61" fmla="*/ 269081 w 554756"/>
                    <a:gd name="connsiteY61" fmla="*/ 232652 h 318627"/>
                    <a:gd name="connsiteX62" fmla="*/ 303606 w 554756"/>
                    <a:gd name="connsiteY62" fmla="*/ 227543 h 318627"/>
                    <a:gd name="connsiteX63" fmla="*/ 306857 w 554756"/>
                    <a:gd name="connsiteY63" fmla="*/ 247825 h 318627"/>
                    <a:gd name="connsiteX64" fmla="*/ 357484 w 554756"/>
                    <a:gd name="connsiteY64" fmla="*/ 255256 h 318627"/>
                    <a:gd name="connsiteX65" fmla="*/ 315992 w 554756"/>
                    <a:gd name="connsiteY65" fmla="*/ 278325 h 318627"/>
                    <a:gd name="connsiteX66" fmla="*/ 347266 w 554756"/>
                    <a:gd name="connsiteY66" fmla="*/ 292568 h 318627"/>
                    <a:gd name="connsiteX67" fmla="*/ 348659 w 554756"/>
                    <a:gd name="connsiteY67" fmla="*/ 316566 h 318627"/>
                    <a:gd name="connsiteX68" fmla="*/ 373895 w 554756"/>
                    <a:gd name="connsiteY68" fmla="*/ 310528 h 318627"/>
                    <a:gd name="connsiteX69" fmla="*/ 403776 w 554756"/>
                    <a:gd name="connsiteY69" fmla="*/ 297677 h 318627"/>
                    <a:gd name="connsiteX70" fmla="*/ 445268 w 554756"/>
                    <a:gd name="connsiteY70" fmla="*/ 291639 h 318627"/>
                    <a:gd name="connsiteX71" fmla="*/ 413994 w 554756"/>
                    <a:gd name="connsiteY71" fmla="*/ 283279 h 318627"/>
                    <a:gd name="connsiteX72" fmla="*/ 388758 w 554756"/>
                    <a:gd name="connsiteY72" fmla="*/ 257888 h 318627"/>
                    <a:gd name="connsiteX73" fmla="*/ 427928 w 554756"/>
                    <a:gd name="connsiteY73" fmla="*/ 233117 h 318627"/>
                    <a:gd name="connsiteX74" fmla="*/ 467563 w 554756"/>
                    <a:gd name="connsiteY74" fmla="*/ 221195 h 318627"/>
                    <a:gd name="connsiteX75" fmla="*/ 492799 w 554756"/>
                    <a:gd name="connsiteY75" fmla="*/ 214074 h 318627"/>
                    <a:gd name="connsiteX76" fmla="*/ 494037 w 554756"/>
                    <a:gd name="connsiteY76" fmla="*/ 199830 h 31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4756" h="318627">
                      <a:moveTo>
                        <a:pt x="494037" y="199830"/>
                      </a:moveTo>
                      <a:cubicBezTo>
                        <a:pt x="498836" y="199211"/>
                        <a:pt x="513390" y="183264"/>
                        <a:pt x="518189" y="183264"/>
                      </a:cubicBezTo>
                      <a:cubicBezTo>
                        <a:pt x="522989" y="183264"/>
                        <a:pt x="543735" y="187444"/>
                        <a:pt x="543735" y="183883"/>
                      </a:cubicBezTo>
                      <a:cubicBezTo>
                        <a:pt x="543735" y="180477"/>
                        <a:pt x="550702" y="168711"/>
                        <a:pt x="549309" y="165305"/>
                      </a:cubicBezTo>
                      <a:cubicBezTo>
                        <a:pt x="547915" y="161899"/>
                        <a:pt x="540948" y="157099"/>
                        <a:pt x="542341" y="153538"/>
                      </a:cubicBezTo>
                      <a:cubicBezTo>
                        <a:pt x="543735" y="150132"/>
                        <a:pt x="553334" y="150132"/>
                        <a:pt x="553334" y="145952"/>
                      </a:cubicBezTo>
                      <a:cubicBezTo>
                        <a:pt x="553334" y="141772"/>
                        <a:pt x="545748" y="139759"/>
                        <a:pt x="545748" y="136972"/>
                      </a:cubicBezTo>
                      <a:cubicBezTo>
                        <a:pt x="545748" y="134185"/>
                        <a:pt x="555346" y="129386"/>
                        <a:pt x="554727" y="123812"/>
                      </a:cubicBezTo>
                      <a:cubicBezTo>
                        <a:pt x="554108" y="118239"/>
                        <a:pt x="545748" y="117620"/>
                        <a:pt x="536768" y="112820"/>
                      </a:cubicBezTo>
                      <a:cubicBezTo>
                        <a:pt x="527788" y="108021"/>
                        <a:pt x="518809" y="110033"/>
                        <a:pt x="510448" y="105853"/>
                      </a:cubicBezTo>
                      <a:cubicBezTo>
                        <a:pt x="502243" y="101673"/>
                        <a:pt x="484903" y="104460"/>
                        <a:pt x="484903" y="101673"/>
                      </a:cubicBezTo>
                      <a:cubicBezTo>
                        <a:pt x="484903" y="98886"/>
                        <a:pt x="473910" y="89906"/>
                        <a:pt x="471123" y="85107"/>
                      </a:cubicBezTo>
                      <a:cubicBezTo>
                        <a:pt x="468337" y="80307"/>
                        <a:pt x="459357" y="83094"/>
                        <a:pt x="453938" y="86500"/>
                      </a:cubicBezTo>
                      <a:cubicBezTo>
                        <a:pt x="448364" y="89906"/>
                        <a:pt x="443565" y="91300"/>
                        <a:pt x="437992" y="87894"/>
                      </a:cubicBezTo>
                      <a:cubicBezTo>
                        <a:pt x="432418" y="84488"/>
                        <a:pt x="427618" y="78914"/>
                        <a:pt x="422819" y="80927"/>
                      </a:cubicBezTo>
                      <a:cubicBezTo>
                        <a:pt x="418019" y="82939"/>
                        <a:pt x="409040" y="81546"/>
                        <a:pt x="411053" y="74734"/>
                      </a:cubicBezTo>
                      <a:cubicBezTo>
                        <a:pt x="413065" y="67767"/>
                        <a:pt x="402073" y="52594"/>
                        <a:pt x="397273" y="50582"/>
                      </a:cubicBezTo>
                      <a:cubicBezTo>
                        <a:pt x="392474" y="48569"/>
                        <a:pt x="377921" y="51975"/>
                        <a:pt x="374514" y="45008"/>
                      </a:cubicBezTo>
                      <a:cubicBezTo>
                        <a:pt x="371108" y="38041"/>
                        <a:pt x="364761" y="32622"/>
                        <a:pt x="367547" y="27823"/>
                      </a:cubicBezTo>
                      <a:cubicBezTo>
                        <a:pt x="370334" y="23023"/>
                        <a:pt x="366928" y="9863"/>
                        <a:pt x="363367" y="4290"/>
                      </a:cubicBezTo>
                      <a:cubicBezTo>
                        <a:pt x="359961" y="-1284"/>
                        <a:pt x="342621" y="-510"/>
                        <a:pt x="337822" y="1503"/>
                      </a:cubicBezTo>
                      <a:cubicBezTo>
                        <a:pt x="333022" y="3516"/>
                        <a:pt x="321875" y="-510"/>
                        <a:pt x="317076" y="2122"/>
                      </a:cubicBezTo>
                      <a:cubicBezTo>
                        <a:pt x="312276" y="4909"/>
                        <a:pt x="309489" y="9709"/>
                        <a:pt x="302522" y="9709"/>
                      </a:cubicBezTo>
                      <a:cubicBezTo>
                        <a:pt x="298652" y="9709"/>
                        <a:pt x="296175" y="9244"/>
                        <a:pt x="294007" y="6148"/>
                      </a:cubicBezTo>
                      <a:cubicBezTo>
                        <a:pt x="286576" y="9554"/>
                        <a:pt x="274035" y="10173"/>
                        <a:pt x="274035" y="10173"/>
                      </a:cubicBezTo>
                      <a:cubicBezTo>
                        <a:pt x="274035" y="10173"/>
                        <a:pt x="255611" y="24881"/>
                        <a:pt x="255611" y="30455"/>
                      </a:cubicBezTo>
                      <a:cubicBezTo>
                        <a:pt x="255611" y="36028"/>
                        <a:pt x="254682" y="45163"/>
                        <a:pt x="250037" y="40673"/>
                      </a:cubicBezTo>
                      <a:cubicBezTo>
                        <a:pt x="245393" y="36028"/>
                        <a:pt x="226195" y="36028"/>
                        <a:pt x="221550" y="38815"/>
                      </a:cubicBezTo>
                      <a:cubicBezTo>
                        <a:pt x="216906" y="41602"/>
                        <a:pt x="209629" y="27823"/>
                        <a:pt x="201269" y="32313"/>
                      </a:cubicBezTo>
                      <a:cubicBezTo>
                        <a:pt x="193063" y="36957"/>
                        <a:pt x="181916" y="25810"/>
                        <a:pt x="180987" y="30455"/>
                      </a:cubicBezTo>
                      <a:cubicBezTo>
                        <a:pt x="180058" y="35099"/>
                        <a:pt x="168137" y="31384"/>
                        <a:pt x="159776" y="27668"/>
                      </a:cubicBezTo>
                      <a:cubicBezTo>
                        <a:pt x="151571" y="23952"/>
                        <a:pt x="136708" y="29526"/>
                        <a:pt x="131289" y="23023"/>
                      </a:cubicBezTo>
                      <a:cubicBezTo>
                        <a:pt x="125715" y="16521"/>
                        <a:pt x="89952" y="16521"/>
                        <a:pt x="77875" y="16521"/>
                      </a:cubicBezTo>
                      <a:cubicBezTo>
                        <a:pt x="65799" y="16521"/>
                        <a:pt x="63168" y="23023"/>
                        <a:pt x="57594" y="28442"/>
                      </a:cubicBezTo>
                      <a:cubicBezTo>
                        <a:pt x="52639" y="33396"/>
                        <a:pt x="46756" y="32467"/>
                        <a:pt x="40873" y="32158"/>
                      </a:cubicBezTo>
                      <a:cubicBezTo>
                        <a:pt x="41338" y="36802"/>
                        <a:pt x="42267" y="40983"/>
                        <a:pt x="43505" y="42686"/>
                      </a:cubicBezTo>
                      <a:cubicBezTo>
                        <a:pt x="46292" y="46866"/>
                        <a:pt x="59452" y="66838"/>
                        <a:pt x="55891" y="73031"/>
                      </a:cubicBezTo>
                      <a:cubicBezTo>
                        <a:pt x="52485" y="79224"/>
                        <a:pt x="46292" y="79224"/>
                        <a:pt x="42112" y="84023"/>
                      </a:cubicBezTo>
                      <a:cubicBezTo>
                        <a:pt x="37932" y="88823"/>
                        <a:pt x="13779" y="110343"/>
                        <a:pt x="13160" y="113749"/>
                      </a:cubicBezTo>
                      <a:cubicBezTo>
                        <a:pt x="12541" y="117155"/>
                        <a:pt x="17340" y="132328"/>
                        <a:pt x="13779" y="135114"/>
                      </a:cubicBezTo>
                      <a:cubicBezTo>
                        <a:pt x="10373" y="137901"/>
                        <a:pt x="0" y="152454"/>
                        <a:pt x="0" y="157873"/>
                      </a:cubicBezTo>
                      <a:cubicBezTo>
                        <a:pt x="0" y="163447"/>
                        <a:pt x="7586" y="171033"/>
                        <a:pt x="13779" y="173046"/>
                      </a:cubicBezTo>
                      <a:cubicBezTo>
                        <a:pt x="16411" y="173975"/>
                        <a:pt x="18114" y="175213"/>
                        <a:pt x="18888" y="176607"/>
                      </a:cubicBezTo>
                      <a:cubicBezTo>
                        <a:pt x="23688" y="175987"/>
                        <a:pt x="28178" y="175523"/>
                        <a:pt x="30809" y="175523"/>
                      </a:cubicBezTo>
                      <a:cubicBezTo>
                        <a:pt x="35454" y="175523"/>
                        <a:pt x="55736" y="181096"/>
                        <a:pt x="62084" y="181096"/>
                      </a:cubicBezTo>
                      <a:cubicBezTo>
                        <a:pt x="68586" y="181096"/>
                        <a:pt x="77720" y="183883"/>
                        <a:pt x="80508" y="186670"/>
                      </a:cubicBezTo>
                      <a:cubicBezTo>
                        <a:pt x="83294" y="189457"/>
                        <a:pt x="89642" y="187599"/>
                        <a:pt x="94287" y="182954"/>
                      </a:cubicBezTo>
                      <a:cubicBezTo>
                        <a:pt x="98931" y="178310"/>
                        <a:pt x="104350" y="181096"/>
                        <a:pt x="109924" y="181096"/>
                      </a:cubicBezTo>
                      <a:cubicBezTo>
                        <a:pt x="115497" y="181096"/>
                        <a:pt x="124632" y="176452"/>
                        <a:pt x="127419" y="171962"/>
                      </a:cubicBezTo>
                      <a:cubicBezTo>
                        <a:pt x="130205" y="167317"/>
                        <a:pt x="157764" y="160041"/>
                        <a:pt x="165195" y="159112"/>
                      </a:cubicBezTo>
                      <a:cubicBezTo>
                        <a:pt x="172626" y="158183"/>
                        <a:pt x="183619" y="172891"/>
                        <a:pt x="189966" y="172891"/>
                      </a:cubicBezTo>
                      <a:cubicBezTo>
                        <a:pt x="196469" y="172891"/>
                        <a:pt x="208390" y="177536"/>
                        <a:pt x="212106" y="189457"/>
                      </a:cubicBezTo>
                      <a:cubicBezTo>
                        <a:pt x="215822" y="201378"/>
                        <a:pt x="226814" y="216086"/>
                        <a:pt x="231459" y="220731"/>
                      </a:cubicBezTo>
                      <a:cubicBezTo>
                        <a:pt x="236104" y="225376"/>
                        <a:pt x="238736" y="237297"/>
                        <a:pt x="238736" y="241013"/>
                      </a:cubicBezTo>
                      <a:cubicBezTo>
                        <a:pt x="238736" y="244728"/>
                        <a:pt x="228672" y="240084"/>
                        <a:pt x="217525" y="237297"/>
                      </a:cubicBezTo>
                      <a:cubicBezTo>
                        <a:pt x="206532" y="234510"/>
                        <a:pt x="205604" y="245657"/>
                        <a:pt x="205604" y="251076"/>
                      </a:cubicBezTo>
                      <a:cubicBezTo>
                        <a:pt x="205604" y="256650"/>
                        <a:pt x="189966" y="276002"/>
                        <a:pt x="187180" y="279563"/>
                      </a:cubicBezTo>
                      <a:cubicBezTo>
                        <a:pt x="184393" y="283279"/>
                        <a:pt x="192754" y="286066"/>
                        <a:pt x="199101" y="286840"/>
                      </a:cubicBezTo>
                      <a:cubicBezTo>
                        <a:pt x="201888" y="287304"/>
                        <a:pt x="212880" y="279563"/>
                        <a:pt x="216596" y="279563"/>
                      </a:cubicBezTo>
                      <a:cubicBezTo>
                        <a:pt x="218144" y="279563"/>
                        <a:pt x="222634" y="283124"/>
                        <a:pt x="227589" y="287304"/>
                      </a:cubicBezTo>
                      <a:cubicBezTo>
                        <a:pt x="226505" y="272906"/>
                        <a:pt x="229601" y="273680"/>
                        <a:pt x="242451" y="263926"/>
                      </a:cubicBezTo>
                      <a:cubicBezTo>
                        <a:pt x="255766" y="253863"/>
                        <a:pt x="257160" y="234975"/>
                        <a:pt x="269081" y="232652"/>
                      </a:cubicBezTo>
                      <a:cubicBezTo>
                        <a:pt x="281002" y="230330"/>
                        <a:pt x="286111" y="224756"/>
                        <a:pt x="303606" y="227543"/>
                      </a:cubicBezTo>
                      <a:cubicBezTo>
                        <a:pt x="321101" y="230330"/>
                        <a:pt x="294936" y="241322"/>
                        <a:pt x="306857" y="247825"/>
                      </a:cubicBezTo>
                      <a:cubicBezTo>
                        <a:pt x="318778" y="254327"/>
                        <a:pt x="355626" y="245967"/>
                        <a:pt x="357484" y="255256"/>
                      </a:cubicBezTo>
                      <a:cubicBezTo>
                        <a:pt x="359342" y="264391"/>
                        <a:pt x="315063" y="273680"/>
                        <a:pt x="315992" y="278325"/>
                      </a:cubicBezTo>
                      <a:cubicBezTo>
                        <a:pt x="316921" y="282969"/>
                        <a:pt x="339525" y="287459"/>
                        <a:pt x="347266" y="292568"/>
                      </a:cubicBezTo>
                      <a:cubicBezTo>
                        <a:pt x="355162" y="297677"/>
                        <a:pt x="344943" y="311921"/>
                        <a:pt x="348659" y="316566"/>
                      </a:cubicBezTo>
                      <a:cubicBezTo>
                        <a:pt x="352375" y="321210"/>
                        <a:pt x="364296" y="317495"/>
                        <a:pt x="373895" y="310528"/>
                      </a:cubicBezTo>
                      <a:cubicBezTo>
                        <a:pt x="383494" y="303561"/>
                        <a:pt x="391390" y="305883"/>
                        <a:pt x="403776" y="297677"/>
                      </a:cubicBezTo>
                      <a:cubicBezTo>
                        <a:pt x="416162" y="289317"/>
                        <a:pt x="442017" y="296749"/>
                        <a:pt x="445268" y="291639"/>
                      </a:cubicBezTo>
                      <a:cubicBezTo>
                        <a:pt x="448519" y="286530"/>
                        <a:pt x="437837" y="281576"/>
                        <a:pt x="413994" y="283279"/>
                      </a:cubicBezTo>
                      <a:cubicBezTo>
                        <a:pt x="390152" y="285137"/>
                        <a:pt x="388758" y="262533"/>
                        <a:pt x="388758" y="257888"/>
                      </a:cubicBezTo>
                      <a:cubicBezTo>
                        <a:pt x="388758" y="253243"/>
                        <a:pt x="413684" y="234355"/>
                        <a:pt x="427928" y="233117"/>
                      </a:cubicBezTo>
                      <a:cubicBezTo>
                        <a:pt x="442172" y="231723"/>
                        <a:pt x="453783" y="227543"/>
                        <a:pt x="467563" y="221195"/>
                      </a:cubicBezTo>
                      <a:cubicBezTo>
                        <a:pt x="473136" y="218563"/>
                        <a:pt x="482890" y="215931"/>
                        <a:pt x="492799" y="214074"/>
                      </a:cubicBezTo>
                      <a:cubicBezTo>
                        <a:pt x="491869" y="208035"/>
                        <a:pt x="490012" y="200449"/>
                        <a:pt x="494037" y="19983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5" name="Freeform: Shape 4464">
                  <a:extLst>
                    <a:ext uri="{FF2B5EF4-FFF2-40B4-BE49-F238E27FC236}">
                      <a16:creationId xmlns:a16="http://schemas.microsoft.com/office/drawing/2014/main" id="{FF587C67-989E-ACA5-04F3-5AD61516AC77}"/>
                    </a:ext>
                  </a:extLst>
                </p:cNvPr>
                <p:cNvSpPr/>
                <p:nvPr/>
              </p:nvSpPr>
              <p:spPr>
                <a:xfrm>
                  <a:off x="6461844" y="2255604"/>
                  <a:ext cx="291648" cy="208101"/>
                </a:xfrm>
                <a:custGeom>
                  <a:avLst/>
                  <a:gdLst>
                    <a:gd name="connsiteX0" fmla="*/ 274035 w 291648"/>
                    <a:gd name="connsiteY0" fmla="*/ 103111 h 208101"/>
                    <a:gd name="connsiteX1" fmla="*/ 256076 w 291648"/>
                    <a:gd name="connsiteY1" fmla="*/ 85771 h 208101"/>
                    <a:gd name="connsiteX2" fmla="*/ 241522 w 291648"/>
                    <a:gd name="connsiteY2" fmla="*/ 66419 h 208101"/>
                    <a:gd name="connsiteX3" fmla="*/ 238116 w 291648"/>
                    <a:gd name="connsiteY3" fmla="*/ 44279 h 208101"/>
                    <a:gd name="connsiteX4" fmla="*/ 235329 w 291648"/>
                    <a:gd name="connsiteY4" fmla="*/ 22914 h 208101"/>
                    <a:gd name="connsiteX5" fmla="*/ 206378 w 291648"/>
                    <a:gd name="connsiteY5" fmla="*/ 14708 h 208101"/>
                    <a:gd name="connsiteX6" fmla="*/ 189812 w 291648"/>
                    <a:gd name="connsiteY6" fmla="*/ 14708 h 208101"/>
                    <a:gd name="connsiteX7" fmla="*/ 174020 w 291648"/>
                    <a:gd name="connsiteY7" fmla="*/ 7122 h 208101"/>
                    <a:gd name="connsiteX8" fmla="*/ 157454 w 291648"/>
                    <a:gd name="connsiteY8" fmla="*/ 2322 h 208101"/>
                    <a:gd name="connsiteX9" fmla="*/ 155906 w 291648"/>
                    <a:gd name="connsiteY9" fmla="*/ 0 h 208101"/>
                    <a:gd name="connsiteX10" fmla="*/ 146152 w 291648"/>
                    <a:gd name="connsiteY10" fmla="*/ 3871 h 208101"/>
                    <a:gd name="connsiteX11" fmla="*/ 134230 w 291648"/>
                    <a:gd name="connsiteY11" fmla="*/ 14863 h 208101"/>
                    <a:gd name="connsiteX12" fmla="*/ 113020 w 291648"/>
                    <a:gd name="connsiteY12" fmla="*/ 17650 h 208101"/>
                    <a:gd name="connsiteX13" fmla="*/ 104660 w 291648"/>
                    <a:gd name="connsiteY13" fmla="*/ 34216 h 208101"/>
                    <a:gd name="connsiteX14" fmla="*/ 100944 w 291648"/>
                    <a:gd name="connsiteY14" fmla="*/ 46137 h 208101"/>
                    <a:gd name="connsiteX15" fmla="*/ 90880 w 291648"/>
                    <a:gd name="connsiteY15" fmla="*/ 54497 h 208101"/>
                    <a:gd name="connsiteX16" fmla="*/ 75243 w 291648"/>
                    <a:gd name="connsiteY16" fmla="*/ 69205 h 208101"/>
                    <a:gd name="connsiteX17" fmla="*/ 70599 w 291648"/>
                    <a:gd name="connsiteY17" fmla="*/ 83913 h 208101"/>
                    <a:gd name="connsiteX18" fmla="*/ 50317 w 291648"/>
                    <a:gd name="connsiteY18" fmla="*/ 90416 h 208101"/>
                    <a:gd name="connsiteX19" fmla="*/ 34680 w 291648"/>
                    <a:gd name="connsiteY19" fmla="*/ 97847 h 208101"/>
                    <a:gd name="connsiteX20" fmla="*/ 11921 w 291648"/>
                    <a:gd name="connsiteY20" fmla="*/ 96299 h 208101"/>
                    <a:gd name="connsiteX21" fmla="*/ 11767 w 291648"/>
                    <a:gd name="connsiteY21" fmla="*/ 99086 h 208101"/>
                    <a:gd name="connsiteX22" fmla="*/ 16566 w 291648"/>
                    <a:gd name="connsiteY22" fmla="*/ 122619 h 208101"/>
                    <a:gd name="connsiteX23" fmla="*/ 17959 w 291648"/>
                    <a:gd name="connsiteY23" fmla="*/ 149558 h 208101"/>
                    <a:gd name="connsiteX24" fmla="*/ 0 w 291648"/>
                    <a:gd name="connsiteY24" fmla="*/ 165505 h 208101"/>
                    <a:gd name="connsiteX25" fmla="*/ 10373 w 291648"/>
                    <a:gd name="connsiteY25" fmla="*/ 181296 h 208101"/>
                    <a:gd name="connsiteX26" fmla="*/ 9754 w 291648"/>
                    <a:gd name="connsiteY26" fmla="*/ 198327 h 208101"/>
                    <a:gd name="connsiteX27" fmla="*/ 26474 w 291648"/>
                    <a:gd name="connsiteY27" fmla="*/ 194611 h 208101"/>
                    <a:gd name="connsiteX28" fmla="*/ 46756 w 291648"/>
                    <a:gd name="connsiteY28" fmla="*/ 182690 h 208101"/>
                    <a:gd name="connsiteX29" fmla="*/ 100170 w 291648"/>
                    <a:gd name="connsiteY29" fmla="*/ 189192 h 208101"/>
                    <a:gd name="connsiteX30" fmla="*/ 128657 w 291648"/>
                    <a:gd name="connsiteY30" fmla="*/ 193837 h 208101"/>
                    <a:gd name="connsiteX31" fmla="*/ 149868 w 291648"/>
                    <a:gd name="connsiteY31" fmla="*/ 196624 h 208101"/>
                    <a:gd name="connsiteX32" fmla="*/ 170149 w 291648"/>
                    <a:gd name="connsiteY32" fmla="*/ 198482 h 208101"/>
                    <a:gd name="connsiteX33" fmla="*/ 190431 w 291648"/>
                    <a:gd name="connsiteY33" fmla="*/ 204984 h 208101"/>
                    <a:gd name="connsiteX34" fmla="*/ 218918 w 291648"/>
                    <a:gd name="connsiteY34" fmla="*/ 206842 h 208101"/>
                    <a:gd name="connsiteX35" fmla="*/ 224492 w 291648"/>
                    <a:gd name="connsiteY35" fmla="*/ 196624 h 208101"/>
                    <a:gd name="connsiteX36" fmla="*/ 242916 w 291648"/>
                    <a:gd name="connsiteY36" fmla="*/ 176342 h 208101"/>
                    <a:gd name="connsiteX37" fmla="*/ 262887 w 291648"/>
                    <a:gd name="connsiteY37" fmla="*/ 172317 h 208101"/>
                    <a:gd name="connsiteX38" fmla="*/ 258243 w 291648"/>
                    <a:gd name="connsiteY38" fmla="*/ 159312 h 208101"/>
                    <a:gd name="connsiteX39" fmla="*/ 253444 w 291648"/>
                    <a:gd name="connsiteY39" fmla="*/ 130360 h 208101"/>
                    <a:gd name="connsiteX40" fmla="*/ 275583 w 291648"/>
                    <a:gd name="connsiteY40" fmla="*/ 133766 h 208101"/>
                    <a:gd name="connsiteX41" fmla="*/ 291530 w 291648"/>
                    <a:gd name="connsiteY41" fmla="*/ 119213 h 208101"/>
                    <a:gd name="connsiteX42" fmla="*/ 274035 w 291648"/>
                    <a:gd name="connsiteY42" fmla="*/ 103111 h 2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1648" h="208101">
                      <a:moveTo>
                        <a:pt x="274035" y="103111"/>
                      </a:moveTo>
                      <a:cubicBezTo>
                        <a:pt x="268461" y="101718"/>
                        <a:pt x="265055" y="89332"/>
                        <a:pt x="256076" y="85771"/>
                      </a:cubicBezTo>
                      <a:cubicBezTo>
                        <a:pt x="247096" y="82365"/>
                        <a:pt x="249109" y="71218"/>
                        <a:pt x="241522" y="66419"/>
                      </a:cubicBezTo>
                      <a:cubicBezTo>
                        <a:pt x="233936" y="61619"/>
                        <a:pt x="238735" y="51865"/>
                        <a:pt x="238116" y="44279"/>
                      </a:cubicBezTo>
                      <a:cubicBezTo>
                        <a:pt x="237497" y="36693"/>
                        <a:pt x="239510" y="24926"/>
                        <a:pt x="235329" y="22914"/>
                      </a:cubicBezTo>
                      <a:cubicBezTo>
                        <a:pt x="231149" y="20901"/>
                        <a:pt x="213964" y="11147"/>
                        <a:pt x="206378" y="14708"/>
                      </a:cubicBezTo>
                      <a:cubicBezTo>
                        <a:pt x="198791" y="18114"/>
                        <a:pt x="193218" y="20901"/>
                        <a:pt x="189812" y="14708"/>
                      </a:cubicBezTo>
                      <a:cubicBezTo>
                        <a:pt x="186406" y="8515"/>
                        <a:pt x="181606" y="4954"/>
                        <a:pt x="174020" y="7122"/>
                      </a:cubicBezTo>
                      <a:cubicBezTo>
                        <a:pt x="166434" y="9135"/>
                        <a:pt x="161634" y="5728"/>
                        <a:pt x="157454" y="2322"/>
                      </a:cubicBezTo>
                      <a:cubicBezTo>
                        <a:pt x="156835" y="1858"/>
                        <a:pt x="156370" y="929"/>
                        <a:pt x="155906" y="0"/>
                      </a:cubicBezTo>
                      <a:cubicBezTo>
                        <a:pt x="152809" y="619"/>
                        <a:pt x="148784" y="1858"/>
                        <a:pt x="146152" y="3871"/>
                      </a:cubicBezTo>
                      <a:cubicBezTo>
                        <a:pt x="141507" y="7586"/>
                        <a:pt x="140578" y="14863"/>
                        <a:pt x="134230" y="14863"/>
                      </a:cubicBezTo>
                      <a:cubicBezTo>
                        <a:pt x="127728" y="14863"/>
                        <a:pt x="120451" y="12076"/>
                        <a:pt x="113020" y="17650"/>
                      </a:cubicBezTo>
                      <a:cubicBezTo>
                        <a:pt x="105589" y="23223"/>
                        <a:pt x="103885" y="29571"/>
                        <a:pt x="104660" y="34216"/>
                      </a:cubicBezTo>
                      <a:cubicBezTo>
                        <a:pt x="105589" y="38860"/>
                        <a:pt x="106518" y="46137"/>
                        <a:pt x="100944" y="46137"/>
                      </a:cubicBezTo>
                      <a:cubicBezTo>
                        <a:pt x="95370" y="46137"/>
                        <a:pt x="96299" y="52639"/>
                        <a:pt x="90880" y="54497"/>
                      </a:cubicBezTo>
                      <a:cubicBezTo>
                        <a:pt x="85307" y="56355"/>
                        <a:pt x="76172" y="64561"/>
                        <a:pt x="75243" y="69205"/>
                      </a:cubicBezTo>
                      <a:cubicBezTo>
                        <a:pt x="74314" y="73850"/>
                        <a:pt x="74314" y="83913"/>
                        <a:pt x="70599" y="83913"/>
                      </a:cubicBezTo>
                      <a:cubicBezTo>
                        <a:pt x="66883" y="83913"/>
                        <a:pt x="54033" y="85771"/>
                        <a:pt x="50317" y="90416"/>
                      </a:cubicBezTo>
                      <a:cubicBezTo>
                        <a:pt x="46602" y="95061"/>
                        <a:pt x="42112" y="99550"/>
                        <a:pt x="34680" y="97847"/>
                      </a:cubicBezTo>
                      <a:cubicBezTo>
                        <a:pt x="30964" y="96919"/>
                        <a:pt x="20746" y="96454"/>
                        <a:pt x="11921" y="96299"/>
                      </a:cubicBezTo>
                      <a:cubicBezTo>
                        <a:pt x="12076" y="97228"/>
                        <a:pt x="12076" y="98157"/>
                        <a:pt x="11767" y="99086"/>
                      </a:cubicBezTo>
                      <a:cubicBezTo>
                        <a:pt x="8361" y="108685"/>
                        <a:pt x="11147" y="117665"/>
                        <a:pt x="16566" y="122619"/>
                      </a:cubicBezTo>
                      <a:cubicBezTo>
                        <a:pt x="22139" y="127418"/>
                        <a:pt x="24152" y="146771"/>
                        <a:pt x="17959" y="149558"/>
                      </a:cubicBezTo>
                      <a:cubicBezTo>
                        <a:pt x="11767" y="152345"/>
                        <a:pt x="0" y="160550"/>
                        <a:pt x="0" y="165505"/>
                      </a:cubicBezTo>
                      <a:cubicBezTo>
                        <a:pt x="0" y="170304"/>
                        <a:pt x="12386" y="174484"/>
                        <a:pt x="10373" y="181296"/>
                      </a:cubicBezTo>
                      <a:cubicBezTo>
                        <a:pt x="9134" y="185322"/>
                        <a:pt x="9134" y="192289"/>
                        <a:pt x="9754" y="198327"/>
                      </a:cubicBezTo>
                      <a:cubicBezTo>
                        <a:pt x="15637" y="198637"/>
                        <a:pt x="21366" y="199565"/>
                        <a:pt x="26474" y="194611"/>
                      </a:cubicBezTo>
                      <a:cubicBezTo>
                        <a:pt x="32048" y="189038"/>
                        <a:pt x="34835" y="182690"/>
                        <a:pt x="46756" y="182690"/>
                      </a:cubicBezTo>
                      <a:cubicBezTo>
                        <a:pt x="58678" y="182690"/>
                        <a:pt x="94596" y="182690"/>
                        <a:pt x="100170" y="189192"/>
                      </a:cubicBezTo>
                      <a:cubicBezTo>
                        <a:pt x="105743" y="195695"/>
                        <a:pt x="120451" y="190121"/>
                        <a:pt x="128657" y="193837"/>
                      </a:cubicBezTo>
                      <a:cubicBezTo>
                        <a:pt x="137018" y="197553"/>
                        <a:pt x="148939" y="201268"/>
                        <a:pt x="149868" y="196624"/>
                      </a:cubicBezTo>
                      <a:cubicBezTo>
                        <a:pt x="150796" y="191979"/>
                        <a:pt x="161789" y="203126"/>
                        <a:pt x="170149" y="198482"/>
                      </a:cubicBezTo>
                      <a:cubicBezTo>
                        <a:pt x="178510" y="193837"/>
                        <a:pt x="185786" y="207616"/>
                        <a:pt x="190431" y="204984"/>
                      </a:cubicBezTo>
                      <a:cubicBezTo>
                        <a:pt x="195076" y="202197"/>
                        <a:pt x="214274" y="202197"/>
                        <a:pt x="218918" y="206842"/>
                      </a:cubicBezTo>
                      <a:cubicBezTo>
                        <a:pt x="223563" y="211487"/>
                        <a:pt x="224492" y="202197"/>
                        <a:pt x="224492" y="196624"/>
                      </a:cubicBezTo>
                      <a:cubicBezTo>
                        <a:pt x="224492" y="191050"/>
                        <a:pt x="242916" y="176342"/>
                        <a:pt x="242916" y="176342"/>
                      </a:cubicBezTo>
                      <a:cubicBezTo>
                        <a:pt x="242916" y="176342"/>
                        <a:pt x="255456" y="175723"/>
                        <a:pt x="262887" y="172317"/>
                      </a:cubicBezTo>
                      <a:cubicBezTo>
                        <a:pt x="261185" y="169995"/>
                        <a:pt x="259791" y="165969"/>
                        <a:pt x="258243" y="159312"/>
                      </a:cubicBezTo>
                      <a:cubicBezTo>
                        <a:pt x="254837" y="144139"/>
                        <a:pt x="249264" y="135160"/>
                        <a:pt x="253444" y="130360"/>
                      </a:cubicBezTo>
                      <a:cubicBezTo>
                        <a:pt x="257624" y="125561"/>
                        <a:pt x="269390" y="136553"/>
                        <a:pt x="275583" y="133766"/>
                      </a:cubicBezTo>
                      <a:cubicBezTo>
                        <a:pt x="281776" y="130979"/>
                        <a:pt x="292923" y="125406"/>
                        <a:pt x="291530" y="119213"/>
                      </a:cubicBezTo>
                      <a:cubicBezTo>
                        <a:pt x="289981" y="112710"/>
                        <a:pt x="279608" y="104505"/>
                        <a:pt x="274035" y="10311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6" name="Freeform: Shape 4465">
                  <a:extLst>
                    <a:ext uri="{FF2B5EF4-FFF2-40B4-BE49-F238E27FC236}">
                      <a16:creationId xmlns:a16="http://schemas.microsoft.com/office/drawing/2014/main" id="{810FDF40-9DFC-F45C-1C4A-9293CB718F2E}"/>
                    </a:ext>
                  </a:extLst>
                </p:cNvPr>
                <p:cNvSpPr/>
                <p:nvPr/>
              </p:nvSpPr>
              <p:spPr>
                <a:xfrm>
                  <a:off x="6392077" y="2172044"/>
                  <a:ext cx="225672" cy="108022"/>
                </a:xfrm>
                <a:custGeom>
                  <a:avLst/>
                  <a:gdLst>
                    <a:gd name="connsiteX0" fmla="*/ 73793 w 225672"/>
                    <a:gd name="connsiteY0" fmla="*/ 75355 h 108022"/>
                    <a:gd name="connsiteX1" fmla="*/ 113117 w 225672"/>
                    <a:gd name="connsiteY1" fmla="*/ 75355 h 108022"/>
                    <a:gd name="connsiteX2" fmla="*/ 131386 w 225672"/>
                    <a:gd name="connsiteY2" fmla="*/ 82322 h 108022"/>
                    <a:gd name="connsiteX3" fmla="*/ 160957 w 225672"/>
                    <a:gd name="connsiteY3" fmla="*/ 97804 h 108022"/>
                    <a:gd name="connsiteX4" fmla="*/ 176749 w 225672"/>
                    <a:gd name="connsiteY4" fmla="*/ 108022 h 108022"/>
                    <a:gd name="connsiteX5" fmla="*/ 182787 w 225672"/>
                    <a:gd name="connsiteY5" fmla="*/ 101365 h 108022"/>
                    <a:gd name="connsiteX6" fmla="*/ 203998 w 225672"/>
                    <a:gd name="connsiteY6" fmla="*/ 98578 h 108022"/>
                    <a:gd name="connsiteX7" fmla="*/ 215919 w 225672"/>
                    <a:gd name="connsiteY7" fmla="*/ 87586 h 108022"/>
                    <a:gd name="connsiteX8" fmla="*/ 225673 w 225672"/>
                    <a:gd name="connsiteY8" fmla="*/ 83715 h 108022"/>
                    <a:gd name="connsiteX9" fmla="*/ 219015 w 225672"/>
                    <a:gd name="connsiteY9" fmla="*/ 64517 h 108022"/>
                    <a:gd name="connsiteX10" fmla="*/ 209416 w 225672"/>
                    <a:gd name="connsiteY10" fmla="*/ 46558 h 108022"/>
                    <a:gd name="connsiteX11" fmla="*/ 206010 w 225672"/>
                    <a:gd name="connsiteY11" fmla="*/ 29373 h 108022"/>
                    <a:gd name="connsiteX12" fmla="*/ 200746 w 225672"/>
                    <a:gd name="connsiteY12" fmla="*/ 21477 h 108022"/>
                    <a:gd name="connsiteX13" fmla="*/ 171021 w 225672"/>
                    <a:gd name="connsiteY13" fmla="*/ 19464 h 108022"/>
                    <a:gd name="connsiteX14" fmla="*/ 139746 w 225672"/>
                    <a:gd name="connsiteY14" fmla="*/ 1040 h 108022"/>
                    <a:gd name="connsiteX15" fmla="*/ 106150 w 225672"/>
                    <a:gd name="connsiteY15" fmla="*/ 1505 h 108022"/>
                    <a:gd name="connsiteX16" fmla="*/ 103363 w 225672"/>
                    <a:gd name="connsiteY16" fmla="*/ 32314 h 108022"/>
                    <a:gd name="connsiteX17" fmla="*/ 78128 w 225672"/>
                    <a:gd name="connsiteY17" fmla="*/ 44236 h 108022"/>
                    <a:gd name="connsiteX18" fmla="*/ 50569 w 225672"/>
                    <a:gd name="connsiteY18" fmla="*/ 12033 h 108022"/>
                    <a:gd name="connsiteX19" fmla="*/ 20688 w 225672"/>
                    <a:gd name="connsiteY19" fmla="*/ 25812 h 108022"/>
                    <a:gd name="connsiteX20" fmla="*/ 8303 w 225672"/>
                    <a:gd name="connsiteY20" fmla="*/ 50738 h 108022"/>
                    <a:gd name="connsiteX21" fmla="*/ 3658 w 225672"/>
                    <a:gd name="connsiteY21" fmla="*/ 80154 h 108022"/>
                    <a:gd name="connsiteX22" fmla="*/ 4432 w 225672"/>
                    <a:gd name="connsiteY22" fmla="*/ 81857 h 108022"/>
                    <a:gd name="connsiteX23" fmla="*/ 29049 w 225672"/>
                    <a:gd name="connsiteY23" fmla="*/ 75355 h 108022"/>
                    <a:gd name="connsiteX24" fmla="*/ 73793 w 225672"/>
                    <a:gd name="connsiteY24" fmla="*/ 75355 h 10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672" h="108022">
                      <a:moveTo>
                        <a:pt x="73793" y="75355"/>
                      </a:moveTo>
                      <a:cubicBezTo>
                        <a:pt x="82153" y="75355"/>
                        <a:pt x="101970" y="79535"/>
                        <a:pt x="113117" y="75355"/>
                      </a:cubicBezTo>
                      <a:cubicBezTo>
                        <a:pt x="124419" y="71175"/>
                        <a:pt x="124419" y="83870"/>
                        <a:pt x="131386" y="82322"/>
                      </a:cubicBezTo>
                      <a:cubicBezTo>
                        <a:pt x="138353" y="80929"/>
                        <a:pt x="152442" y="90837"/>
                        <a:pt x="160957" y="97804"/>
                      </a:cubicBezTo>
                      <a:cubicBezTo>
                        <a:pt x="165447" y="101520"/>
                        <a:pt x="170711" y="104616"/>
                        <a:pt x="176749" y="108022"/>
                      </a:cubicBezTo>
                      <a:cubicBezTo>
                        <a:pt x="178143" y="105700"/>
                        <a:pt x="179845" y="103533"/>
                        <a:pt x="182787" y="101365"/>
                      </a:cubicBezTo>
                      <a:cubicBezTo>
                        <a:pt x="190219" y="95791"/>
                        <a:pt x="197495" y="98578"/>
                        <a:pt x="203998" y="98578"/>
                      </a:cubicBezTo>
                      <a:cubicBezTo>
                        <a:pt x="210500" y="98578"/>
                        <a:pt x="211429" y="91147"/>
                        <a:pt x="215919" y="87586"/>
                      </a:cubicBezTo>
                      <a:cubicBezTo>
                        <a:pt x="218551" y="85573"/>
                        <a:pt x="222576" y="84335"/>
                        <a:pt x="225673" y="83715"/>
                      </a:cubicBezTo>
                      <a:cubicBezTo>
                        <a:pt x="223196" y="78606"/>
                        <a:pt x="223041" y="68698"/>
                        <a:pt x="219015" y="64517"/>
                      </a:cubicBezTo>
                      <a:cubicBezTo>
                        <a:pt x="214216" y="59718"/>
                        <a:pt x="207249" y="51357"/>
                        <a:pt x="209416" y="46558"/>
                      </a:cubicBezTo>
                      <a:cubicBezTo>
                        <a:pt x="211429" y="41759"/>
                        <a:pt x="211429" y="34792"/>
                        <a:pt x="206010" y="29373"/>
                      </a:cubicBezTo>
                      <a:cubicBezTo>
                        <a:pt x="203533" y="26896"/>
                        <a:pt x="201675" y="24109"/>
                        <a:pt x="200746" y="21477"/>
                      </a:cubicBezTo>
                      <a:cubicBezTo>
                        <a:pt x="189599" y="20084"/>
                        <a:pt x="174427" y="18380"/>
                        <a:pt x="171021" y="19464"/>
                      </a:cubicBezTo>
                      <a:cubicBezTo>
                        <a:pt x="165447" y="21322"/>
                        <a:pt x="143463" y="3827"/>
                        <a:pt x="139746" y="1040"/>
                      </a:cubicBezTo>
                      <a:cubicBezTo>
                        <a:pt x="137269" y="-817"/>
                        <a:pt x="121013" y="111"/>
                        <a:pt x="106150" y="1505"/>
                      </a:cubicBezTo>
                      <a:cubicBezTo>
                        <a:pt x="97635" y="10949"/>
                        <a:pt x="103828" y="17761"/>
                        <a:pt x="103363" y="32314"/>
                      </a:cubicBezTo>
                      <a:cubicBezTo>
                        <a:pt x="102899" y="47022"/>
                        <a:pt x="86798" y="44236"/>
                        <a:pt x="78128" y="44236"/>
                      </a:cubicBezTo>
                      <a:cubicBezTo>
                        <a:pt x="69303" y="44236"/>
                        <a:pt x="55059" y="18071"/>
                        <a:pt x="50569" y="12033"/>
                      </a:cubicBezTo>
                      <a:cubicBezTo>
                        <a:pt x="45924" y="5995"/>
                        <a:pt x="31217" y="19464"/>
                        <a:pt x="20688" y="25812"/>
                      </a:cubicBezTo>
                      <a:cubicBezTo>
                        <a:pt x="10161" y="32314"/>
                        <a:pt x="15579" y="44700"/>
                        <a:pt x="8303" y="50738"/>
                      </a:cubicBezTo>
                      <a:cubicBezTo>
                        <a:pt x="1026" y="56776"/>
                        <a:pt x="-3618" y="66840"/>
                        <a:pt x="3658" y="80154"/>
                      </a:cubicBezTo>
                      <a:cubicBezTo>
                        <a:pt x="3968" y="80774"/>
                        <a:pt x="4123" y="81238"/>
                        <a:pt x="4432" y="81857"/>
                      </a:cubicBezTo>
                      <a:cubicBezTo>
                        <a:pt x="13567" y="81083"/>
                        <a:pt x="23475" y="79380"/>
                        <a:pt x="29049" y="75355"/>
                      </a:cubicBezTo>
                      <a:cubicBezTo>
                        <a:pt x="38493" y="68233"/>
                        <a:pt x="65277" y="75355"/>
                        <a:pt x="73793" y="7535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7" name="Freeform: Shape 4466">
                  <a:extLst>
                    <a:ext uri="{FF2B5EF4-FFF2-40B4-BE49-F238E27FC236}">
                      <a16:creationId xmlns:a16="http://schemas.microsoft.com/office/drawing/2014/main" id="{04462F92-1E0A-2E5F-757A-8EF22A5F1B1F}"/>
                    </a:ext>
                  </a:extLst>
                </p:cNvPr>
                <p:cNvSpPr/>
                <p:nvPr/>
              </p:nvSpPr>
              <p:spPr>
                <a:xfrm>
                  <a:off x="6390125" y="2244302"/>
                  <a:ext cx="178391" cy="109568"/>
                </a:xfrm>
                <a:custGeom>
                  <a:avLst/>
                  <a:gdLst>
                    <a:gd name="connsiteX0" fmla="*/ 23415 w 178391"/>
                    <a:gd name="connsiteY0" fmla="*/ 53568 h 109568"/>
                    <a:gd name="connsiteX1" fmla="*/ 41993 w 178391"/>
                    <a:gd name="connsiteY1" fmla="*/ 60535 h 109568"/>
                    <a:gd name="connsiteX2" fmla="*/ 59179 w 178391"/>
                    <a:gd name="connsiteY2" fmla="*/ 70908 h 109568"/>
                    <a:gd name="connsiteX3" fmla="*/ 59179 w 178391"/>
                    <a:gd name="connsiteY3" fmla="*/ 93048 h 109568"/>
                    <a:gd name="connsiteX4" fmla="*/ 83486 w 178391"/>
                    <a:gd name="connsiteY4" fmla="*/ 107601 h 109568"/>
                    <a:gd name="connsiteX5" fmla="*/ 106244 w 178391"/>
                    <a:gd name="connsiteY5" fmla="*/ 109149 h 109568"/>
                    <a:gd name="connsiteX6" fmla="*/ 121881 w 178391"/>
                    <a:gd name="connsiteY6" fmla="*/ 101718 h 109568"/>
                    <a:gd name="connsiteX7" fmla="*/ 142163 w 178391"/>
                    <a:gd name="connsiteY7" fmla="*/ 95215 h 109568"/>
                    <a:gd name="connsiteX8" fmla="*/ 146808 w 178391"/>
                    <a:gd name="connsiteY8" fmla="*/ 80507 h 109568"/>
                    <a:gd name="connsiteX9" fmla="*/ 162445 w 178391"/>
                    <a:gd name="connsiteY9" fmla="*/ 65799 h 109568"/>
                    <a:gd name="connsiteX10" fmla="*/ 172509 w 178391"/>
                    <a:gd name="connsiteY10" fmla="*/ 57439 h 109568"/>
                    <a:gd name="connsiteX11" fmla="*/ 176224 w 178391"/>
                    <a:gd name="connsiteY11" fmla="*/ 45518 h 109568"/>
                    <a:gd name="connsiteX12" fmla="*/ 178391 w 178391"/>
                    <a:gd name="connsiteY12" fmla="*/ 35764 h 109568"/>
                    <a:gd name="connsiteX13" fmla="*/ 162600 w 178391"/>
                    <a:gd name="connsiteY13" fmla="*/ 25546 h 109568"/>
                    <a:gd name="connsiteX14" fmla="*/ 133029 w 178391"/>
                    <a:gd name="connsiteY14" fmla="*/ 10063 h 109568"/>
                    <a:gd name="connsiteX15" fmla="*/ 114760 w 178391"/>
                    <a:gd name="connsiteY15" fmla="*/ 3096 h 109568"/>
                    <a:gd name="connsiteX16" fmla="*/ 75435 w 178391"/>
                    <a:gd name="connsiteY16" fmla="*/ 3096 h 109568"/>
                    <a:gd name="connsiteX17" fmla="*/ 30382 w 178391"/>
                    <a:gd name="connsiteY17" fmla="*/ 3096 h 109568"/>
                    <a:gd name="connsiteX18" fmla="*/ 5765 w 178391"/>
                    <a:gd name="connsiteY18" fmla="*/ 9599 h 109568"/>
                    <a:gd name="connsiteX19" fmla="*/ 2669 w 178391"/>
                    <a:gd name="connsiteY19" fmla="*/ 43350 h 109568"/>
                    <a:gd name="connsiteX20" fmla="*/ 4217 w 178391"/>
                    <a:gd name="connsiteY20" fmla="*/ 52020 h 109568"/>
                    <a:gd name="connsiteX21" fmla="*/ 23415 w 178391"/>
                    <a:gd name="connsiteY21" fmla="*/ 53568 h 10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391" h="109568">
                      <a:moveTo>
                        <a:pt x="23415" y="53568"/>
                      </a:moveTo>
                      <a:cubicBezTo>
                        <a:pt x="26821" y="58368"/>
                        <a:pt x="37968" y="62548"/>
                        <a:pt x="41993" y="60535"/>
                      </a:cubicBezTo>
                      <a:cubicBezTo>
                        <a:pt x="46174" y="58523"/>
                        <a:pt x="59179" y="65335"/>
                        <a:pt x="59179" y="70908"/>
                      </a:cubicBezTo>
                      <a:cubicBezTo>
                        <a:pt x="59179" y="76482"/>
                        <a:pt x="55773" y="93048"/>
                        <a:pt x="59179" y="93048"/>
                      </a:cubicBezTo>
                      <a:cubicBezTo>
                        <a:pt x="62275" y="93048"/>
                        <a:pt x="82247" y="99241"/>
                        <a:pt x="83486" y="107601"/>
                      </a:cubicBezTo>
                      <a:cubicBezTo>
                        <a:pt x="92465" y="107756"/>
                        <a:pt x="102529" y="108221"/>
                        <a:pt x="106244" y="109149"/>
                      </a:cubicBezTo>
                      <a:cubicBezTo>
                        <a:pt x="113676" y="111007"/>
                        <a:pt x="118166" y="106363"/>
                        <a:pt x="121881" y="101718"/>
                      </a:cubicBezTo>
                      <a:cubicBezTo>
                        <a:pt x="125597" y="97073"/>
                        <a:pt x="138448" y="95215"/>
                        <a:pt x="142163" y="95215"/>
                      </a:cubicBezTo>
                      <a:cubicBezTo>
                        <a:pt x="145879" y="95215"/>
                        <a:pt x="145879" y="85152"/>
                        <a:pt x="146808" y="80507"/>
                      </a:cubicBezTo>
                      <a:cubicBezTo>
                        <a:pt x="147737" y="75863"/>
                        <a:pt x="157026" y="67657"/>
                        <a:pt x="162445" y="65799"/>
                      </a:cubicBezTo>
                      <a:cubicBezTo>
                        <a:pt x="168019" y="63941"/>
                        <a:pt x="167090" y="57439"/>
                        <a:pt x="172509" y="57439"/>
                      </a:cubicBezTo>
                      <a:cubicBezTo>
                        <a:pt x="178082" y="57439"/>
                        <a:pt x="177153" y="50007"/>
                        <a:pt x="176224" y="45518"/>
                      </a:cubicBezTo>
                      <a:cubicBezTo>
                        <a:pt x="175605" y="42731"/>
                        <a:pt x="176379" y="39170"/>
                        <a:pt x="178391" y="35764"/>
                      </a:cubicBezTo>
                      <a:cubicBezTo>
                        <a:pt x="172509" y="32358"/>
                        <a:pt x="167090" y="29261"/>
                        <a:pt x="162600" y="25546"/>
                      </a:cubicBezTo>
                      <a:cubicBezTo>
                        <a:pt x="154085" y="18424"/>
                        <a:pt x="139996" y="8670"/>
                        <a:pt x="133029" y="10063"/>
                      </a:cubicBezTo>
                      <a:cubicBezTo>
                        <a:pt x="125907" y="11457"/>
                        <a:pt x="125907" y="-1239"/>
                        <a:pt x="114760" y="3096"/>
                      </a:cubicBezTo>
                      <a:cubicBezTo>
                        <a:pt x="103458" y="7277"/>
                        <a:pt x="83795" y="3096"/>
                        <a:pt x="75435" y="3096"/>
                      </a:cubicBezTo>
                      <a:cubicBezTo>
                        <a:pt x="67074" y="3096"/>
                        <a:pt x="40290" y="-3871"/>
                        <a:pt x="30382" y="3096"/>
                      </a:cubicBezTo>
                      <a:cubicBezTo>
                        <a:pt x="24653" y="7122"/>
                        <a:pt x="14899" y="8825"/>
                        <a:pt x="5765" y="9599"/>
                      </a:cubicBezTo>
                      <a:cubicBezTo>
                        <a:pt x="12113" y="22449"/>
                        <a:pt x="9791" y="35454"/>
                        <a:pt x="2669" y="43350"/>
                      </a:cubicBezTo>
                      <a:cubicBezTo>
                        <a:pt x="-2286" y="49079"/>
                        <a:pt x="501" y="49853"/>
                        <a:pt x="4217" y="52020"/>
                      </a:cubicBezTo>
                      <a:cubicBezTo>
                        <a:pt x="12113" y="51246"/>
                        <a:pt x="20628" y="49698"/>
                        <a:pt x="23415" y="5356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8" name="Freeform: Shape 4467">
                  <a:extLst>
                    <a:ext uri="{FF2B5EF4-FFF2-40B4-BE49-F238E27FC236}">
                      <a16:creationId xmlns:a16="http://schemas.microsoft.com/office/drawing/2014/main" id="{5739CDC5-3C6C-D292-5B16-3A583F7AD2BE}"/>
                    </a:ext>
                  </a:extLst>
                </p:cNvPr>
                <p:cNvSpPr/>
                <p:nvPr/>
              </p:nvSpPr>
              <p:spPr>
                <a:xfrm>
                  <a:off x="5944595" y="2614662"/>
                  <a:ext cx="139173" cy="73823"/>
                </a:xfrm>
                <a:custGeom>
                  <a:avLst/>
                  <a:gdLst>
                    <a:gd name="connsiteX0" fmla="*/ 123846 w 139173"/>
                    <a:gd name="connsiteY0" fmla="*/ 31248 h 73823"/>
                    <a:gd name="connsiteX1" fmla="*/ 107900 w 139173"/>
                    <a:gd name="connsiteY1" fmla="*/ 22887 h 73823"/>
                    <a:gd name="connsiteX2" fmla="*/ 107900 w 139173"/>
                    <a:gd name="connsiteY2" fmla="*/ 9882 h 73823"/>
                    <a:gd name="connsiteX3" fmla="*/ 89940 w 139173"/>
                    <a:gd name="connsiteY3" fmla="*/ 1986 h 73823"/>
                    <a:gd name="connsiteX4" fmla="*/ 68730 w 139173"/>
                    <a:gd name="connsiteY4" fmla="*/ 2915 h 73823"/>
                    <a:gd name="connsiteX5" fmla="*/ 42255 w 139173"/>
                    <a:gd name="connsiteY5" fmla="*/ 3844 h 73823"/>
                    <a:gd name="connsiteX6" fmla="*/ 38075 w 139173"/>
                    <a:gd name="connsiteY6" fmla="*/ 8489 h 73823"/>
                    <a:gd name="connsiteX7" fmla="*/ 22128 w 139173"/>
                    <a:gd name="connsiteY7" fmla="*/ 21649 h 73823"/>
                    <a:gd name="connsiteX8" fmla="*/ 2156 w 139173"/>
                    <a:gd name="connsiteY8" fmla="*/ 46420 h 73823"/>
                    <a:gd name="connsiteX9" fmla="*/ 6336 w 139173"/>
                    <a:gd name="connsiteY9" fmla="*/ 56794 h 73823"/>
                    <a:gd name="connsiteX10" fmla="*/ 20115 w 139173"/>
                    <a:gd name="connsiteY10" fmla="*/ 58187 h 73823"/>
                    <a:gd name="connsiteX11" fmla="*/ 25689 w 139173"/>
                    <a:gd name="connsiteY11" fmla="*/ 73359 h 73823"/>
                    <a:gd name="connsiteX12" fmla="*/ 25534 w 139173"/>
                    <a:gd name="connsiteY12" fmla="*/ 73824 h 73823"/>
                    <a:gd name="connsiteX13" fmla="*/ 52164 w 139173"/>
                    <a:gd name="connsiteY13" fmla="*/ 71966 h 73823"/>
                    <a:gd name="connsiteX14" fmla="*/ 67801 w 139173"/>
                    <a:gd name="connsiteY14" fmla="*/ 49826 h 73823"/>
                    <a:gd name="connsiteX15" fmla="*/ 85296 w 139173"/>
                    <a:gd name="connsiteY15" fmla="*/ 71037 h 73823"/>
                    <a:gd name="connsiteX16" fmla="*/ 93656 w 139173"/>
                    <a:gd name="connsiteY16" fmla="*/ 60045 h 73823"/>
                    <a:gd name="connsiteX17" fmla="*/ 104648 w 139173"/>
                    <a:gd name="connsiteY17" fmla="*/ 53542 h 73823"/>
                    <a:gd name="connsiteX18" fmla="*/ 119356 w 139173"/>
                    <a:gd name="connsiteY18" fmla="*/ 49826 h 73823"/>
                    <a:gd name="connsiteX19" fmla="*/ 128491 w 139173"/>
                    <a:gd name="connsiteY19" fmla="*/ 46111 h 73823"/>
                    <a:gd name="connsiteX20" fmla="*/ 133136 w 139173"/>
                    <a:gd name="connsiteY20" fmla="*/ 38679 h 73823"/>
                    <a:gd name="connsiteX21" fmla="*/ 139173 w 139173"/>
                    <a:gd name="connsiteY21" fmla="*/ 33106 h 73823"/>
                    <a:gd name="connsiteX22" fmla="*/ 123846 w 139173"/>
                    <a:gd name="connsiteY22" fmla="*/ 31248 h 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73" h="73823">
                      <a:moveTo>
                        <a:pt x="123846" y="31248"/>
                      </a:moveTo>
                      <a:cubicBezTo>
                        <a:pt x="117653" y="34035"/>
                        <a:pt x="107900" y="25674"/>
                        <a:pt x="107900" y="22887"/>
                      </a:cubicBezTo>
                      <a:cubicBezTo>
                        <a:pt x="107900" y="21030"/>
                        <a:pt x="106661" y="14063"/>
                        <a:pt x="107900" y="9882"/>
                      </a:cubicBezTo>
                      <a:cubicBezTo>
                        <a:pt x="102790" y="7250"/>
                        <a:pt x="95359" y="3690"/>
                        <a:pt x="89940" y="1986"/>
                      </a:cubicBezTo>
                      <a:cubicBezTo>
                        <a:pt x="80806" y="-800"/>
                        <a:pt x="76161" y="-800"/>
                        <a:pt x="68730" y="2915"/>
                      </a:cubicBezTo>
                      <a:cubicBezTo>
                        <a:pt x="64085" y="5238"/>
                        <a:pt x="51080" y="4618"/>
                        <a:pt x="42255" y="3844"/>
                      </a:cubicBezTo>
                      <a:cubicBezTo>
                        <a:pt x="41481" y="6631"/>
                        <a:pt x="40242" y="8489"/>
                        <a:pt x="38075" y="8489"/>
                      </a:cubicBezTo>
                      <a:cubicBezTo>
                        <a:pt x="31882" y="8489"/>
                        <a:pt x="23521" y="14682"/>
                        <a:pt x="22128" y="21649"/>
                      </a:cubicBezTo>
                      <a:cubicBezTo>
                        <a:pt x="20735" y="28616"/>
                        <a:pt x="6181" y="34035"/>
                        <a:pt x="2156" y="46420"/>
                      </a:cubicBezTo>
                      <a:cubicBezTo>
                        <a:pt x="-2024" y="58806"/>
                        <a:pt x="144" y="64380"/>
                        <a:pt x="6336" y="56794"/>
                      </a:cubicBezTo>
                      <a:cubicBezTo>
                        <a:pt x="12529" y="49207"/>
                        <a:pt x="20115" y="51994"/>
                        <a:pt x="20115" y="58187"/>
                      </a:cubicBezTo>
                      <a:cubicBezTo>
                        <a:pt x="20115" y="64380"/>
                        <a:pt x="28476" y="65154"/>
                        <a:pt x="25689" y="73359"/>
                      </a:cubicBezTo>
                      <a:cubicBezTo>
                        <a:pt x="25689" y="73514"/>
                        <a:pt x="25689" y="73669"/>
                        <a:pt x="25534" y="73824"/>
                      </a:cubicBezTo>
                      <a:cubicBezTo>
                        <a:pt x="34979" y="73050"/>
                        <a:pt x="48138" y="71966"/>
                        <a:pt x="52164" y="71966"/>
                      </a:cubicBezTo>
                      <a:cubicBezTo>
                        <a:pt x="58666" y="71966"/>
                        <a:pt x="65014" y="51684"/>
                        <a:pt x="67801" y="49826"/>
                      </a:cubicBezTo>
                      <a:cubicBezTo>
                        <a:pt x="70587" y="47969"/>
                        <a:pt x="77864" y="64535"/>
                        <a:pt x="85296" y="71037"/>
                      </a:cubicBezTo>
                      <a:cubicBezTo>
                        <a:pt x="92572" y="77540"/>
                        <a:pt x="93656" y="65464"/>
                        <a:pt x="93656" y="60045"/>
                      </a:cubicBezTo>
                      <a:cubicBezTo>
                        <a:pt x="93656" y="54471"/>
                        <a:pt x="100158" y="52613"/>
                        <a:pt x="104648" y="53542"/>
                      </a:cubicBezTo>
                      <a:cubicBezTo>
                        <a:pt x="109293" y="54471"/>
                        <a:pt x="119356" y="56329"/>
                        <a:pt x="119356" y="49826"/>
                      </a:cubicBezTo>
                      <a:cubicBezTo>
                        <a:pt x="119356" y="43479"/>
                        <a:pt x="124930" y="46111"/>
                        <a:pt x="128491" y="46111"/>
                      </a:cubicBezTo>
                      <a:cubicBezTo>
                        <a:pt x="132207" y="46111"/>
                        <a:pt x="133136" y="38679"/>
                        <a:pt x="133136" y="38679"/>
                      </a:cubicBezTo>
                      <a:lnTo>
                        <a:pt x="139173" y="33106"/>
                      </a:lnTo>
                      <a:cubicBezTo>
                        <a:pt x="134374" y="30783"/>
                        <a:pt x="128646" y="29080"/>
                        <a:pt x="123846" y="3124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69" name="Freeform: Shape 4468">
                  <a:extLst>
                    <a:ext uri="{FF2B5EF4-FFF2-40B4-BE49-F238E27FC236}">
                      <a16:creationId xmlns:a16="http://schemas.microsoft.com/office/drawing/2014/main" id="{113C7D90-D487-F062-C9CC-83681B91A1E6}"/>
                    </a:ext>
                  </a:extLst>
                </p:cNvPr>
                <p:cNvSpPr/>
                <p:nvPr/>
              </p:nvSpPr>
              <p:spPr>
                <a:xfrm>
                  <a:off x="5940497" y="2317069"/>
                  <a:ext cx="276642" cy="311002"/>
                </a:xfrm>
                <a:custGeom>
                  <a:avLst/>
                  <a:gdLst>
                    <a:gd name="connsiteX0" fmla="*/ 35206 w 276642"/>
                    <a:gd name="connsiteY0" fmla="*/ 81436 h 311002"/>
                    <a:gd name="connsiteX1" fmla="*/ 19568 w 276642"/>
                    <a:gd name="connsiteY1" fmla="*/ 96144 h 311002"/>
                    <a:gd name="connsiteX2" fmla="*/ 29632 w 276642"/>
                    <a:gd name="connsiteY2" fmla="*/ 112710 h 311002"/>
                    <a:gd name="connsiteX3" fmla="*/ 23129 w 276642"/>
                    <a:gd name="connsiteY3" fmla="*/ 122929 h 311002"/>
                    <a:gd name="connsiteX4" fmla="*/ 5634 w 276642"/>
                    <a:gd name="connsiteY4" fmla="*/ 131134 h 311002"/>
                    <a:gd name="connsiteX5" fmla="*/ 3777 w 276642"/>
                    <a:gd name="connsiteY5" fmla="*/ 145842 h 311002"/>
                    <a:gd name="connsiteX6" fmla="*/ 61 w 276642"/>
                    <a:gd name="connsiteY6" fmla="*/ 170769 h 311002"/>
                    <a:gd name="connsiteX7" fmla="*/ 8421 w 276642"/>
                    <a:gd name="connsiteY7" fmla="*/ 190121 h 311002"/>
                    <a:gd name="connsiteX8" fmla="*/ 1918 w 276642"/>
                    <a:gd name="connsiteY8" fmla="*/ 202043 h 311002"/>
                    <a:gd name="connsiteX9" fmla="*/ 11827 w 276642"/>
                    <a:gd name="connsiteY9" fmla="*/ 227898 h 311002"/>
                    <a:gd name="connsiteX10" fmla="*/ 18794 w 276642"/>
                    <a:gd name="connsiteY10" fmla="*/ 231614 h 311002"/>
                    <a:gd name="connsiteX11" fmla="*/ 38766 w 276642"/>
                    <a:gd name="connsiteY11" fmla="*/ 241213 h 311002"/>
                    <a:gd name="connsiteX12" fmla="*/ 55332 w 276642"/>
                    <a:gd name="connsiteY12" fmla="*/ 246786 h 311002"/>
                    <a:gd name="connsiteX13" fmla="*/ 61525 w 276642"/>
                    <a:gd name="connsiteY13" fmla="*/ 257159 h 311002"/>
                    <a:gd name="connsiteX14" fmla="*/ 49139 w 276642"/>
                    <a:gd name="connsiteY14" fmla="*/ 282705 h 311002"/>
                    <a:gd name="connsiteX15" fmla="*/ 46507 w 276642"/>
                    <a:gd name="connsiteY15" fmla="*/ 301593 h 311002"/>
                    <a:gd name="connsiteX16" fmla="*/ 72982 w 276642"/>
                    <a:gd name="connsiteY16" fmla="*/ 300664 h 311002"/>
                    <a:gd name="connsiteX17" fmla="*/ 94193 w 276642"/>
                    <a:gd name="connsiteY17" fmla="*/ 299735 h 311002"/>
                    <a:gd name="connsiteX18" fmla="*/ 112152 w 276642"/>
                    <a:gd name="connsiteY18" fmla="*/ 307631 h 311002"/>
                    <a:gd name="connsiteX19" fmla="*/ 115558 w 276642"/>
                    <a:gd name="connsiteY19" fmla="*/ 304070 h 311002"/>
                    <a:gd name="connsiteX20" fmla="*/ 133517 w 276642"/>
                    <a:gd name="connsiteY20" fmla="*/ 308870 h 311002"/>
                    <a:gd name="connsiteX21" fmla="*/ 152096 w 276642"/>
                    <a:gd name="connsiteY21" fmla="*/ 306083 h 311002"/>
                    <a:gd name="connsiteX22" fmla="*/ 170055 w 276642"/>
                    <a:gd name="connsiteY22" fmla="*/ 304690 h 311002"/>
                    <a:gd name="connsiteX23" fmla="*/ 201794 w 276642"/>
                    <a:gd name="connsiteY23" fmla="*/ 298497 h 311002"/>
                    <a:gd name="connsiteX24" fmla="*/ 214180 w 276642"/>
                    <a:gd name="connsiteY24" fmla="*/ 289517 h 311002"/>
                    <a:gd name="connsiteX25" fmla="*/ 226565 w 276642"/>
                    <a:gd name="connsiteY25" fmla="*/ 270164 h 311002"/>
                    <a:gd name="connsiteX26" fmla="*/ 243905 w 276642"/>
                    <a:gd name="connsiteY26" fmla="*/ 256385 h 311002"/>
                    <a:gd name="connsiteX27" fmla="*/ 211393 w 276642"/>
                    <a:gd name="connsiteY27" fmla="*/ 232233 h 311002"/>
                    <a:gd name="connsiteX28" fmla="*/ 201020 w 276642"/>
                    <a:gd name="connsiteY28" fmla="*/ 206068 h 311002"/>
                    <a:gd name="connsiteX29" fmla="*/ 199007 w 276642"/>
                    <a:gd name="connsiteY29" fmla="*/ 189502 h 311002"/>
                    <a:gd name="connsiteX30" fmla="*/ 231520 w 276642"/>
                    <a:gd name="connsiteY30" fmla="*/ 177116 h 311002"/>
                    <a:gd name="connsiteX31" fmla="*/ 257065 w 276642"/>
                    <a:gd name="connsiteY31" fmla="*/ 165350 h 311002"/>
                    <a:gd name="connsiteX32" fmla="*/ 273631 w 276642"/>
                    <a:gd name="connsiteY32" fmla="*/ 164731 h 311002"/>
                    <a:gd name="connsiteX33" fmla="*/ 274251 w 276642"/>
                    <a:gd name="connsiteY33" fmla="*/ 147545 h 311002"/>
                    <a:gd name="connsiteX34" fmla="*/ 266664 w 276642"/>
                    <a:gd name="connsiteY34" fmla="*/ 122774 h 311002"/>
                    <a:gd name="connsiteX35" fmla="*/ 262484 w 276642"/>
                    <a:gd name="connsiteY35" fmla="*/ 106208 h 311002"/>
                    <a:gd name="connsiteX36" fmla="*/ 255517 w 276642"/>
                    <a:gd name="connsiteY36" fmla="*/ 91035 h 311002"/>
                    <a:gd name="connsiteX37" fmla="*/ 253504 w 276642"/>
                    <a:gd name="connsiteY37" fmla="*/ 78650 h 311002"/>
                    <a:gd name="connsiteX38" fmla="*/ 254124 w 276642"/>
                    <a:gd name="connsiteY38" fmla="*/ 46137 h 311002"/>
                    <a:gd name="connsiteX39" fmla="*/ 253969 w 276642"/>
                    <a:gd name="connsiteY39" fmla="*/ 42421 h 311002"/>
                    <a:gd name="connsiteX40" fmla="*/ 251337 w 276642"/>
                    <a:gd name="connsiteY40" fmla="*/ 38551 h 311002"/>
                    <a:gd name="connsiteX41" fmla="*/ 232913 w 276642"/>
                    <a:gd name="connsiteY41" fmla="*/ 28487 h 311002"/>
                    <a:gd name="connsiteX42" fmla="*/ 235700 w 276642"/>
                    <a:gd name="connsiteY42" fmla="*/ 10528 h 311002"/>
                    <a:gd name="connsiteX43" fmla="*/ 208141 w 276642"/>
                    <a:gd name="connsiteY43" fmla="*/ 17805 h 311002"/>
                    <a:gd name="connsiteX44" fmla="*/ 173152 w 276642"/>
                    <a:gd name="connsiteY44" fmla="*/ 38086 h 311002"/>
                    <a:gd name="connsiteX45" fmla="*/ 157050 w 276642"/>
                    <a:gd name="connsiteY45" fmla="*/ 26165 h 311002"/>
                    <a:gd name="connsiteX46" fmla="*/ 146058 w 276642"/>
                    <a:gd name="connsiteY46" fmla="*/ 20591 h 311002"/>
                    <a:gd name="connsiteX47" fmla="*/ 122989 w 276642"/>
                    <a:gd name="connsiteY47" fmla="*/ 9599 h 311002"/>
                    <a:gd name="connsiteX48" fmla="*/ 121132 w 276642"/>
                    <a:gd name="connsiteY48" fmla="*/ 2477 h 311002"/>
                    <a:gd name="connsiteX49" fmla="*/ 109675 w 276642"/>
                    <a:gd name="connsiteY49" fmla="*/ 2787 h 311002"/>
                    <a:gd name="connsiteX50" fmla="*/ 81342 w 276642"/>
                    <a:gd name="connsiteY50" fmla="*/ 0 h 311002"/>
                    <a:gd name="connsiteX51" fmla="*/ 86761 w 276642"/>
                    <a:gd name="connsiteY51" fmla="*/ 14708 h 311002"/>
                    <a:gd name="connsiteX52" fmla="*/ 95122 w 276642"/>
                    <a:gd name="connsiteY52" fmla="*/ 41337 h 311002"/>
                    <a:gd name="connsiteX53" fmla="*/ 81807 w 276642"/>
                    <a:gd name="connsiteY53" fmla="*/ 53723 h 311002"/>
                    <a:gd name="connsiteX54" fmla="*/ 58738 w 276642"/>
                    <a:gd name="connsiteY54" fmla="*/ 50472 h 311002"/>
                    <a:gd name="connsiteX55" fmla="*/ 35206 w 276642"/>
                    <a:gd name="connsiteY55" fmla="*/ 54188 h 311002"/>
                    <a:gd name="connsiteX56" fmla="*/ 34277 w 276642"/>
                    <a:gd name="connsiteY56" fmla="*/ 60690 h 311002"/>
                    <a:gd name="connsiteX57" fmla="*/ 35206 w 276642"/>
                    <a:gd name="connsiteY57" fmla="*/ 81436 h 31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6642" h="311002">
                      <a:moveTo>
                        <a:pt x="35206" y="81436"/>
                      </a:moveTo>
                      <a:cubicBezTo>
                        <a:pt x="27774" y="92429"/>
                        <a:pt x="17711" y="93358"/>
                        <a:pt x="19568" y="96144"/>
                      </a:cubicBezTo>
                      <a:cubicBezTo>
                        <a:pt x="21426" y="98931"/>
                        <a:pt x="32418" y="108066"/>
                        <a:pt x="29632" y="112710"/>
                      </a:cubicBezTo>
                      <a:cubicBezTo>
                        <a:pt x="26845" y="117355"/>
                        <a:pt x="23129" y="114568"/>
                        <a:pt x="23129" y="122929"/>
                      </a:cubicBezTo>
                      <a:cubicBezTo>
                        <a:pt x="23129" y="131134"/>
                        <a:pt x="10279" y="131134"/>
                        <a:pt x="5634" y="131134"/>
                      </a:cubicBezTo>
                      <a:cubicBezTo>
                        <a:pt x="990" y="131134"/>
                        <a:pt x="6563" y="139495"/>
                        <a:pt x="3777" y="145842"/>
                      </a:cubicBezTo>
                      <a:cubicBezTo>
                        <a:pt x="990" y="152345"/>
                        <a:pt x="990" y="165195"/>
                        <a:pt x="61" y="170769"/>
                      </a:cubicBezTo>
                      <a:cubicBezTo>
                        <a:pt x="-868" y="176342"/>
                        <a:pt x="9195" y="185477"/>
                        <a:pt x="8421" y="190121"/>
                      </a:cubicBezTo>
                      <a:cubicBezTo>
                        <a:pt x="7492" y="194766"/>
                        <a:pt x="61" y="198482"/>
                        <a:pt x="1918" y="202043"/>
                      </a:cubicBezTo>
                      <a:cubicBezTo>
                        <a:pt x="3622" y="205603"/>
                        <a:pt x="10279" y="210867"/>
                        <a:pt x="11827" y="227898"/>
                      </a:cubicBezTo>
                      <a:cubicBezTo>
                        <a:pt x="14924" y="228827"/>
                        <a:pt x="17556" y="230065"/>
                        <a:pt x="18794" y="231614"/>
                      </a:cubicBezTo>
                      <a:cubicBezTo>
                        <a:pt x="22974" y="237187"/>
                        <a:pt x="29787" y="241213"/>
                        <a:pt x="38766" y="241213"/>
                      </a:cubicBezTo>
                      <a:cubicBezTo>
                        <a:pt x="47746" y="241213"/>
                        <a:pt x="51152" y="247405"/>
                        <a:pt x="55332" y="246786"/>
                      </a:cubicBezTo>
                      <a:cubicBezTo>
                        <a:pt x="59512" y="246167"/>
                        <a:pt x="70505" y="249573"/>
                        <a:pt x="61525" y="257159"/>
                      </a:cubicBezTo>
                      <a:cubicBezTo>
                        <a:pt x="52546" y="264745"/>
                        <a:pt x="51152" y="273725"/>
                        <a:pt x="49139" y="282705"/>
                      </a:cubicBezTo>
                      <a:cubicBezTo>
                        <a:pt x="47746" y="288588"/>
                        <a:pt x="47901" y="296639"/>
                        <a:pt x="46507" y="301593"/>
                      </a:cubicBezTo>
                      <a:cubicBezTo>
                        <a:pt x="55332" y="302367"/>
                        <a:pt x="68182" y="302986"/>
                        <a:pt x="72982" y="300664"/>
                      </a:cubicBezTo>
                      <a:cubicBezTo>
                        <a:pt x="80413" y="296948"/>
                        <a:pt x="84903" y="296948"/>
                        <a:pt x="94193" y="299735"/>
                      </a:cubicBezTo>
                      <a:cubicBezTo>
                        <a:pt x="99612" y="301438"/>
                        <a:pt x="107043" y="304999"/>
                        <a:pt x="112152" y="307631"/>
                      </a:cubicBezTo>
                      <a:cubicBezTo>
                        <a:pt x="112771" y="305773"/>
                        <a:pt x="113700" y="304380"/>
                        <a:pt x="115558" y="304070"/>
                      </a:cubicBezTo>
                      <a:cubicBezTo>
                        <a:pt x="121751" y="303451"/>
                        <a:pt x="129337" y="315837"/>
                        <a:pt x="133517" y="308870"/>
                      </a:cubicBezTo>
                      <a:cubicBezTo>
                        <a:pt x="137698" y="301903"/>
                        <a:pt x="147296" y="303296"/>
                        <a:pt x="152096" y="306083"/>
                      </a:cubicBezTo>
                      <a:cubicBezTo>
                        <a:pt x="156895" y="308870"/>
                        <a:pt x="164482" y="310263"/>
                        <a:pt x="170055" y="304690"/>
                      </a:cubicBezTo>
                      <a:cubicBezTo>
                        <a:pt x="175629" y="299116"/>
                        <a:pt x="196994" y="296484"/>
                        <a:pt x="201794" y="298497"/>
                      </a:cubicBezTo>
                      <a:cubicBezTo>
                        <a:pt x="206593" y="300509"/>
                        <a:pt x="218979" y="306083"/>
                        <a:pt x="214180" y="289517"/>
                      </a:cubicBezTo>
                      <a:cubicBezTo>
                        <a:pt x="209380" y="272951"/>
                        <a:pt x="224553" y="276357"/>
                        <a:pt x="226565" y="270164"/>
                      </a:cubicBezTo>
                      <a:cubicBezTo>
                        <a:pt x="228578" y="263971"/>
                        <a:pt x="246537" y="261185"/>
                        <a:pt x="243905" y="256385"/>
                      </a:cubicBezTo>
                      <a:cubicBezTo>
                        <a:pt x="241119" y="251586"/>
                        <a:pt x="218360" y="237032"/>
                        <a:pt x="211393" y="232233"/>
                      </a:cubicBezTo>
                      <a:cubicBezTo>
                        <a:pt x="204426" y="227433"/>
                        <a:pt x="204426" y="212261"/>
                        <a:pt x="201020" y="206068"/>
                      </a:cubicBezTo>
                      <a:cubicBezTo>
                        <a:pt x="197614" y="199875"/>
                        <a:pt x="190028" y="191515"/>
                        <a:pt x="199007" y="189502"/>
                      </a:cubicBezTo>
                      <a:cubicBezTo>
                        <a:pt x="207987" y="187489"/>
                        <a:pt x="223934" y="183928"/>
                        <a:pt x="231520" y="177116"/>
                      </a:cubicBezTo>
                      <a:cubicBezTo>
                        <a:pt x="239106" y="170149"/>
                        <a:pt x="252885" y="169530"/>
                        <a:pt x="257065" y="165350"/>
                      </a:cubicBezTo>
                      <a:cubicBezTo>
                        <a:pt x="261245" y="161170"/>
                        <a:pt x="270845" y="168756"/>
                        <a:pt x="273631" y="164731"/>
                      </a:cubicBezTo>
                      <a:cubicBezTo>
                        <a:pt x="276418" y="160550"/>
                        <a:pt x="278431" y="152345"/>
                        <a:pt x="274251" y="147545"/>
                      </a:cubicBezTo>
                      <a:cubicBezTo>
                        <a:pt x="270070" y="142746"/>
                        <a:pt x="267284" y="134385"/>
                        <a:pt x="266664" y="122774"/>
                      </a:cubicBezTo>
                      <a:cubicBezTo>
                        <a:pt x="266045" y="111007"/>
                        <a:pt x="262484" y="111781"/>
                        <a:pt x="262484" y="106208"/>
                      </a:cubicBezTo>
                      <a:cubicBezTo>
                        <a:pt x="262484" y="100634"/>
                        <a:pt x="260471" y="93822"/>
                        <a:pt x="255517" y="91035"/>
                      </a:cubicBezTo>
                      <a:cubicBezTo>
                        <a:pt x="250717" y="88248"/>
                        <a:pt x="248550" y="86236"/>
                        <a:pt x="253504" y="78650"/>
                      </a:cubicBezTo>
                      <a:cubicBezTo>
                        <a:pt x="258304" y="71063"/>
                        <a:pt x="256291" y="51710"/>
                        <a:pt x="254124" y="46137"/>
                      </a:cubicBezTo>
                      <a:cubicBezTo>
                        <a:pt x="253659" y="45053"/>
                        <a:pt x="253814" y="43815"/>
                        <a:pt x="253969" y="42421"/>
                      </a:cubicBezTo>
                      <a:cubicBezTo>
                        <a:pt x="252730" y="41802"/>
                        <a:pt x="251801" y="40563"/>
                        <a:pt x="251337" y="38551"/>
                      </a:cubicBezTo>
                      <a:cubicBezTo>
                        <a:pt x="249944" y="31119"/>
                        <a:pt x="244834" y="28487"/>
                        <a:pt x="232913" y="28487"/>
                      </a:cubicBezTo>
                      <a:cubicBezTo>
                        <a:pt x="220992" y="28487"/>
                        <a:pt x="240190" y="16566"/>
                        <a:pt x="235700" y="10528"/>
                      </a:cubicBezTo>
                      <a:cubicBezTo>
                        <a:pt x="231055" y="4490"/>
                        <a:pt x="219134" y="21520"/>
                        <a:pt x="208141" y="17805"/>
                      </a:cubicBezTo>
                      <a:cubicBezTo>
                        <a:pt x="197149" y="14089"/>
                        <a:pt x="182905" y="30655"/>
                        <a:pt x="173152" y="38086"/>
                      </a:cubicBezTo>
                      <a:cubicBezTo>
                        <a:pt x="163398" y="45518"/>
                        <a:pt x="149619" y="36693"/>
                        <a:pt x="157050" y="26165"/>
                      </a:cubicBezTo>
                      <a:cubicBezTo>
                        <a:pt x="164482" y="15637"/>
                        <a:pt x="157050" y="16566"/>
                        <a:pt x="146058" y="20591"/>
                      </a:cubicBezTo>
                      <a:cubicBezTo>
                        <a:pt x="135065" y="24771"/>
                        <a:pt x="121596" y="19662"/>
                        <a:pt x="122989" y="9599"/>
                      </a:cubicBezTo>
                      <a:cubicBezTo>
                        <a:pt x="123299" y="7122"/>
                        <a:pt x="122525" y="4645"/>
                        <a:pt x="121132" y="2477"/>
                      </a:cubicBezTo>
                      <a:cubicBezTo>
                        <a:pt x="115713" y="3251"/>
                        <a:pt x="111533" y="3406"/>
                        <a:pt x="109675" y="2787"/>
                      </a:cubicBezTo>
                      <a:cubicBezTo>
                        <a:pt x="104720" y="1084"/>
                        <a:pt x="93573" y="310"/>
                        <a:pt x="81342" y="0"/>
                      </a:cubicBezTo>
                      <a:cubicBezTo>
                        <a:pt x="85058" y="5419"/>
                        <a:pt x="88929" y="10528"/>
                        <a:pt x="86761" y="14708"/>
                      </a:cubicBezTo>
                      <a:cubicBezTo>
                        <a:pt x="82581" y="22604"/>
                        <a:pt x="89083" y="29881"/>
                        <a:pt x="95122" y="41337"/>
                      </a:cubicBezTo>
                      <a:cubicBezTo>
                        <a:pt x="101159" y="52794"/>
                        <a:pt x="82271" y="46447"/>
                        <a:pt x="81807" y="53723"/>
                      </a:cubicBezTo>
                      <a:cubicBezTo>
                        <a:pt x="81342" y="61155"/>
                        <a:pt x="64312" y="53259"/>
                        <a:pt x="58738" y="50472"/>
                      </a:cubicBezTo>
                      <a:cubicBezTo>
                        <a:pt x="53165" y="47685"/>
                        <a:pt x="34741" y="49543"/>
                        <a:pt x="35206" y="54188"/>
                      </a:cubicBezTo>
                      <a:cubicBezTo>
                        <a:pt x="35360" y="56046"/>
                        <a:pt x="35051" y="58523"/>
                        <a:pt x="34277" y="60690"/>
                      </a:cubicBezTo>
                      <a:cubicBezTo>
                        <a:pt x="36753" y="69205"/>
                        <a:pt x="37837" y="77411"/>
                        <a:pt x="35206" y="81436"/>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70" name="Freeform: Shape 4469">
                  <a:extLst>
                    <a:ext uri="{FF2B5EF4-FFF2-40B4-BE49-F238E27FC236}">
                      <a16:creationId xmlns:a16="http://schemas.microsoft.com/office/drawing/2014/main" id="{7A1AF70B-9B4A-55E8-2D35-9592C2012132}"/>
                    </a:ext>
                  </a:extLst>
                </p:cNvPr>
                <p:cNvSpPr/>
                <p:nvPr/>
              </p:nvSpPr>
              <p:spPr>
                <a:xfrm>
                  <a:off x="6394032" y="1564619"/>
                  <a:ext cx="326119" cy="516230"/>
                </a:xfrm>
                <a:custGeom>
                  <a:avLst/>
                  <a:gdLst>
                    <a:gd name="connsiteX0" fmla="*/ 278370 w 326119"/>
                    <a:gd name="connsiteY0" fmla="*/ 433517 h 516230"/>
                    <a:gd name="connsiteX1" fmla="*/ 324352 w 326119"/>
                    <a:gd name="connsiteY1" fmla="*/ 389393 h 516230"/>
                    <a:gd name="connsiteX2" fmla="*/ 315992 w 326119"/>
                    <a:gd name="connsiteY2" fmla="*/ 364466 h 516230"/>
                    <a:gd name="connsiteX3" fmla="*/ 276357 w 326119"/>
                    <a:gd name="connsiteY3" fmla="*/ 334121 h 516230"/>
                    <a:gd name="connsiteX4" fmla="*/ 295710 w 326119"/>
                    <a:gd name="connsiteY4" fmla="*/ 316626 h 516230"/>
                    <a:gd name="connsiteX5" fmla="*/ 279144 w 326119"/>
                    <a:gd name="connsiteY5" fmla="*/ 300060 h 516230"/>
                    <a:gd name="connsiteX6" fmla="*/ 283789 w 326119"/>
                    <a:gd name="connsiteY6" fmla="*/ 284423 h 516230"/>
                    <a:gd name="connsiteX7" fmla="*/ 268152 w 326119"/>
                    <a:gd name="connsiteY7" fmla="*/ 274205 h 516230"/>
                    <a:gd name="connsiteX8" fmla="*/ 275428 w 326119"/>
                    <a:gd name="connsiteY8" fmla="*/ 265070 h 516230"/>
                    <a:gd name="connsiteX9" fmla="*/ 270784 w 326119"/>
                    <a:gd name="connsiteY9" fmla="*/ 241073 h 516230"/>
                    <a:gd name="connsiteX10" fmla="*/ 280847 w 326119"/>
                    <a:gd name="connsiteY10" fmla="*/ 222649 h 516230"/>
                    <a:gd name="connsiteX11" fmla="*/ 251431 w 326119"/>
                    <a:gd name="connsiteY11" fmla="*/ 175738 h 516230"/>
                    <a:gd name="connsiteX12" fmla="*/ 260720 w 326119"/>
                    <a:gd name="connsiteY12" fmla="*/ 157314 h 516230"/>
                    <a:gd name="connsiteX13" fmla="*/ 280073 w 326119"/>
                    <a:gd name="connsiteY13" fmla="*/ 134246 h 516230"/>
                    <a:gd name="connsiteX14" fmla="*/ 257933 w 326119"/>
                    <a:gd name="connsiteY14" fmla="*/ 111178 h 516230"/>
                    <a:gd name="connsiteX15" fmla="*/ 238581 w 326119"/>
                    <a:gd name="connsiteY15" fmla="*/ 100185 h 516230"/>
                    <a:gd name="connsiteX16" fmla="*/ 233936 w 326119"/>
                    <a:gd name="connsiteY16" fmla="*/ 82690 h 516230"/>
                    <a:gd name="connsiteX17" fmla="*/ 238581 w 326119"/>
                    <a:gd name="connsiteY17" fmla="*/ 66124 h 516230"/>
                    <a:gd name="connsiteX18" fmla="*/ 250502 w 326119"/>
                    <a:gd name="connsiteY18" fmla="*/ 56990 h 516230"/>
                    <a:gd name="connsiteX19" fmla="*/ 257469 w 326119"/>
                    <a:gd name="connsiteY19" fmla="*/ 45688 h 516230"/>
                    <a:gd name="connsiteX20" fmla="*/ 257469 w 326119"/>
                    <a:gd name="connsiteY20" fmla="*/ 28348 h 516230"/>
                    <a:gd name="connsiteX21" fmla="*/ 224956 w 326119"/>
                    <a:gd name="connsiteY21" fmla="*/ 6208 h 516230"/>
                    <a:gd name="connsiteX22" fmla="*/ 199720 w 326119"/>
                    <a:gd name="connsiteY22" fmla="*/ 6208 h 516230"/>
                    <a:gd name="connsiteX23" fmla="*/ 168601 w 326119"/>
                    <a:gd name="connsiteY23" fmla="*/ 13640 h 516230"/>
                    <a:gd name="connsiteX24" fmla="*/ 149403 w 326119"/>
                    <a:gd name="connsiteY24" fmla="*/ 34386 h 516230"/>
                    <a:gd name="connsiteX25" fmla="*/ 143520 w 326119"/>
                    <a:gd name="connsiteY25" fmla="*/ 61015 h 516230"/>
                    <a:gd name="connsiteX26" fmla="*/ 130205 w 326119"/>
                    <a:gd name="connsiteY26" fmla="*/ 78820 h 516230"/>
                    <a:gd name="connsiteX27" fmla="*/ 112401 w 326119"/>
                    <a:gd name="connsiteY27" fmla="*/ 74330 h 516230"/>
                    <a:gd name="connsiteX28" fmla="*/ 88713 w 326119"/>
                    <a:gd name="connsiteY28" fmla="*/ 72782 h 516230"/>
                    <a:gd name="connsiteX29" fmla="*/ 54652 w 326119"/>
                    <a:gd name="connsiteY29" fmla="*/ 71233 h 516230"/>
                    <a:gd name="connsiteX30" fmla="*/ 20591 w 326119"/>
                    <a:gd name="connsiteY30" fmla="*/ 46152 h 516230"/>
                    <a:gd name="connsiteX31" fmla="*/ 0 w 326119"/>
                    <a:gd name="connsiteY31" fmla="*/ 61325 h 516230"/>
                    <a:gd name="connsiteX32" fmla="*/ 33906 w 326119"/>
                    <a:gd name="connsiteY32" fmla="*/ 86096 h 516230"/>
                    <a:gd name="connsiteX33" fmla="*/ 78340 w 326119"/>
                    <a:gd name="connsiteY33" fmla="*/ 112726 h 516230"/>
                    <a:gd name="connsiteX34" fmla="*/ 79733 w 326119"/>
                    <a:gd name="connsiteY34" fmla="*/ 142297 h 516230"/>
                    <a:gd name="connsiteX35" fmla="*/ 87165 w 326119"/>
                    <a:gd name="connsiteY35" fmla="*/ 170320 h 516230"/>
                    <a:gd name="connsiteX36" fmla="*/ 85617 w 326119"/>
                    <a:gd name="connsiteY36" fmla="*/ 196949 h 516230"/>
                    <a:gd name="connsiteX37" fmla="*/ 91500 w 326119"/>
                    <a:gd name="connsiteY37" fmla="*/ 213205 h 516230"/>
                    <a:gd name="connsiteX38" fmla="*/ 95835 w 326119"/>
                    <a:gd name="connsiteY38" fmla="*/ 228532 h 516230"/>
                    <a:gd name="connsiteX39" fmla="*/ 120916 w 326119"/>
                    <a:gd name="connsiteY39" fmla="*/ 238906 h 516230"/>
                    <a:gd name="connsiteX40" fmla="*/ 131908 w 326119"/>
                    <a:gd name="connsiteY40" fmla="*/ 262748 h 516230"/>
                    <a:gd name="connsiteX41" fmla="*/ 126335 w 326119"/>
                    <a:gd name="connsiteY41" fmla="*/ 273741 h 516230"/>
                    <a:gd name="connsiteX42" fmla="*/ 109304 w 326119"/>
                    <a:gd name="connsiteY42" fmla="*/ 287520 h 516230"/>
                    <a:gd name="connsiteX43" fmla="*/ 77566 w 326119"/>
                    <a:gd name="connsiteY43" fmla="*/ 318794 h 516230"/>
                    <a:gd name="connsiteX44" fmla="*/ 59142 w 326119"/>
                    <a:gd name="connsiteY44" fmla="*/ 333037 h 516230"/>
                    <a:gd name="connsiteX45" fmla="*/ 42576 w 326119"/>
                    <a:gd name="connsiteY45" fmla="*/ 350068 h 516230"/>
                    <a:gd name="connsiteX46" fmla="*/ 20901 w 326119"/>
                    <a:gd name="connsiteY46" fmla="*/ 360596 h 516230"/>
                    <a:gd name="connsiteX47" fmla="*/ 7122 w 326119"/>
                    <a:gd name="connsiteY47" fmla="*/ 380413 h 516230"/>
                    <a:gd name="connsiteX48" fmla="*/ 8051 w 326119"/>
                    <a:gd name="connsiteY48" fmla="*/ 398372 h 516230"/>
                    <a:gd name="connsiteX49" fmla="*/ 11302 w 326119"/>
                    <a:gd name="connsiteY49" fmla="*/ 420047 h 516230"/>
                    <a:gd name="connsiteX50" fmla="*/ 16876 w 326119"/>
                    <a:gd name="connsiteY50" fmla="*/ 455037 h 516230"/>
                    <a:gd name="connsiteX51" fmla="*/ 8515 w 326119"/>
                    <a:gd name="connsiteY51" fmla="*/ 487240 h 516230"/>
                    <a:gd name="connsiteX52" fmla="*/ 37467 w 326119"/>
                    <a:gd name="connsiteY52" fmla="*/ 498697 h 516230"/>
                    <a:gd name="connsiteX53" fmla="*/ 56355 w 326119"/>
                    <a:gd name="connsiteY53" fmla="*/ 508760 h 516230"/>
                    <a:gd name="connsiteX54" fmla="*/ 90416 w 326119"/>
                    <a:gd name="connsiteY54" fmla="*/ 516192 h 516230"/>
                    <a:gd name="connsiteX55" fmla="*/ 187025 w 326119"/>
                    <a:gd name="connsiteY55" fmla="*/ 494052 h 516230"/>
                    <a:gd name="connsiteX56" fmla="*/ 214893 w 326119"/>
                    <a:gd name="connsiteY56" fmla="*/ 490956 h 516230"/>
                    <a:gd name="connsiteX57" fmla="*/ 229756 w 326119"/>
                    <a:gd name="connsiteY57" fmla="*/ 472067 h 516230"/>
                    <a:gd name="connsiteX58" fmla="*/ 278370 w 326119"/>
                    <a:gd name="connsiteY58" fmla="*/ 433517 h 5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6119" h="516230">
                      <a:moveTo>
                        <a:pt x="278370" y="433517"/>
                      </a:moveTo>
                      <a:cubicBezTo>
                        <a:pt x="285801" y="416951"/>
                        <a:pt x="318778" y="404101"/>
                        <a:pt x="324352" y="389393"/>
                      </a:cubicBezTo>
                      <a:cubicBezTo>
                        <a:pt x="327139" y="381961"/>
                        <a:pt x="328068" y="378400"/>
                        <a:pt x="315992" y="364466"/>
                      </a:cubicBezTo>
                      <a:cubicBezTo>
                        <a:pt x="304071" y="350687"/>
                        <a:pt x="277286" y="341398"/>
                        <a:pt x="276357" y="334121"/>
                      </a:cubicBezTo>
                      <a:cubicBezTo>
                        <a:pt x="275428" y="326690"/>
                        <a:pt x="296639" y="325761"/>
                        <a:pt x="295710" y="316626"/>
                      </a:cubicBezTo>
                      <a:cubicBezTo>
                        <a:pt x="294781" y="307492"/>
                        <a:pt x="283789" y="307492"/>
                        <a:pt x="279144" y="300060"/>
                      </a:cubicBezTo>
                      <a:cubicBezTo>
                        <a:pt x="274500" y="292629"/>
                        <a:pt x="284718" y="288139"/>
                        <a:pt x="283789" y="284423"/>
                      </a:cubicBezTo>
                      <a:cubicBezTo>
                        <a:pt x="282860" y="280708"/>
                        <a:pt x="269081" y="278850"/>
                        <a:pt x="268152" y="274205"/>
                      </a:cubicBezTo>
                      <a:cubicBezTo>
                        <a:pt x="267223" y="269560"/>
                        <a:pt x="277441" y="270489"/>
                        <a:pt x="275428" y="265070"/>
                      </a:cubicBezTo>
                      <a:cubicBezTo>
                        <a:pt x="273571" y="259497"/>
                        <a:pt x="264436" y="249434"/>
                        <a:pt x="270784" y="241073"/>
                      </a:cubicBezTo>
                      <a:cubicBezTo>
                        <a:pt x="277286" y="232868"/>
                        <a:pt x="291065" y="241073"/>
                        <a:pt x="280847" y="222649"/>
                      </a:cubicBezTo>
                      <a:cubicBezTo>
                        <a:pt x="270784" y="204225"/>
                        <a:pt x="255147" y="181312"/>
                        <a:pt x="251431" y="175738"/>
                      </a:cubicBezTo>
                      <a:cubicBezTo>
                        <a:pt x="247715" y="170165"/>
                        <a:pt x="255147" y="161030"/>
                        <a:pt x="260720" y="157314"/>
                      </a:cubicBezTo>
                      <a:cubicBezTo>
                        <a:pt x="266294" y="153599"/>
                        <a:pt x="280073" y="139820"/>
                        <a:pt x="280073" y="134246"/>
                      </a:cubicBezTo>
                      <a:cubicBezTo>
                        <a:pt x="280073" y="128672"/>
                        <a:pt x="262578" y="113964"/>
                        <a:pt x="257933" y="111178"/>
                      </a:cubicBezTo>
                      <a:cubicBezTo>
                        <a:pt x="253289" y="108391"/>
                        <a:pt x="243225" y="109320"/>
                        <a:pt x="238581" y="100185"/>
                      </a:cubicBezTo>
                      <a:cubicBezTo>
                        <a:pt x="233936" y="91051"/>
                        <a:pt x="229446" y="88264"/>
                        <a:pt x="233936" y="82690"/>
                      </a:cubicBezTo>
                      <a:cubicBezTo>
                        <a:pt x="238581" y="77117"/>
                        <a:pt x="238581" y="71698"/>
                        <a:pt x="238581" y="66124"/>
                      </a:cubicBezTo>
                      <a:cubicBezTo>
                        <a:pt x="238581" y="60551"/>
                        <a:pt x="248644" y="65195"/>
                        <a:pt x="250502" y="56990"/>
                      </a:cubicBezTo>
                      <a:cubicBezTo>
                        <a:pt x="251276" y="53274"/>
                        <a:pt x="254063" y="49094"/>
                        <a:pt x="257469" y="45688"/>
                      </a:cubicBezTo>
                      <a:cubicBezTo>
                        <a:pt x="257469" y="39340"/>
                        <a:pt x="258243" y="32683"/>
                        <a:pt x="257469" y="28348"/>
                      </a:cubicBezTo>
                      <a:cubicBezTo>
                        <a:pt x="255921" y="19523"/>
                        <a:pt x="230840" y="16581"/>
                        <a:pt x="224956" y="6208"/>
                      </a:cubicBezTo>
                      <a:cubicBezTo>
                        <a:pt x="219073" y="-4165"/>
                        <a:pt x="204210" y="325"/>
                        <a:pt x="199720" y="6208"/>
                      </a:cubicBezTo>
                      <a:cubicBezTo>
                        <a:pt x="195230" y="12092"/>
                        <a:pt x="168601" y="4815"/>
                        <a:pt x="168601" y="13640"/>
                      </a:cubicBezTo>
                      <a:cubicBezTo>
                        <a:pt x="168601" y="22465"/>
                        <a:pt x="149403" y="24013"/>
                        <a:pt x="149403" y="34386"/>
                      </a:cubicBezTo>
                      <a:cubicBezTo>
                        <a:pt x="149403" y="44759"/>
                        <a:pt x="158228" y="62409"/>
                        <a:pt x="143520" y="61015"/>
                      </a:cubicBezTo>
                      <a:cubicBezTo>
                        <a:pt x="128657" y="59467"/>
                        <a:pt x="139030" y="66898"/>
                        <a:pt x="130205" y="78820"/>
                      </a:cubicBezTo>
                      <a:cubicBezTo>
                        <a:pt x="121380" y="90586"/>
                        <a:pt x="121380" y="71388"/>
                        <a:pt x="112401" y="74330"/>
                      </a:cubicBezTo>
                      <a:cubicBezTo>
                        <a:pt x="103576" y="77272"/>
                        <a:pt x="93203" y="65505"/>
                        <a:pt x="88713" y="72782"/>
                      </a:cubicBezTo>
                      <a:cubicBezTo>
                        <a:pt x="84223" y="80213"/>
                        <a:pt x="69515" y="74330"/>
                        <a:pt x="54652" y="71233"/>
                      </a:cubicBezTo>
                      <a:cubicBezTo>
                        <a:pt x="39789" y="68292"/>
                        <a:pt x="32513" y="47546"/>
                        <a:pt x="20591" y="46152"/>
                      </a:cubicBezTo>
                      <a:cubicBezTo>
                        <a:pt x="12696" y="45223"/>
                        <a:pt x="4335" y="51416"/>
                        <a:pt x="0" y="61325"/>
                      </a:cubicBezTo>
                      <a:cubicBezTo>
                        <a:pt x="11457" y="68756"/>
                        <a:pt x="19043" y="79284"/>
                        <a:pt x="33906" y="86096"/>
                      </a:cubicBezTo>
                      <a:cubicBezTo>
                        <a:pt x="50162" y="93528"/>
                        <a:pt x="79733" y="102353"/>
                        <a:pt x="78340" y="112726"/>
                      </a:cubicBezTo>
                      <a:cubicBezTo>
                        <a:pt x="76792" y="123099"/>
                        <a:pt x="72457" y="137807"/>
                        <a:pt x="79733" y="142297"/>
                      </a:cubicBezTo>
                      <a:cubicBezTo>
                        <a:pt x="87165" y="146787"/>
                        <a:pt x="78340" y="165985"/>
                        <a:pt x="87165" y="170320"/>
                      </a:cubicBezTo>
                      <a:cubicBezTo>
                        <a:pt x="95990" y="174809"/>
                        <a:pt x="93048" y="196949"/>
                        <a:pt x="85617" y="196949"/>
                      </a:cubicBezTo>
                      <a:cubicBezTo>
                        <a:pt x="78185" y="196949"/>
                        <a:pt x="87165" y="208715"/>
                        <a:pt x="91500" y="213205"/>
                      </a:cubicBezTo>
                      <a:cubicBezTo>
                        <a:pt x="93513" y="215218"/>
                        <a:pt x="95215" y="221256"/>
                        <a:pt x="95835" y="228532"/>
                      </a:cubicBezTo>
                      <a:cubicBezTo>
                        <a:pt x="104969" y="230700"/>
                        <a:pt x="113020" y="235345"/>
                        <a:pt x="120916" y="238906"/>
                      </a:cubicBezTo>
                      <a:cubicBezTo>
                        <a:pt x="133302" y="244479"/>
                        <a:pt x="131444" y="253149"/>
                        <a:pt x="131908" y="262748"/>
                      </a:cubicBezTo>
                      <a:cubicBezTo>
                        <a:pt x="132373" y="272347"/>
                        <a:pt x="132837" y="277921"/>
                        <a:pt x="126335" y="273741"/>
                      </a:cubicBezTo>
                      <a:cubicBezTo>
                        <a:pt x="119832" y="269560"/>
                        <a:pt x="113020" y="273741"/>
                        <a:pt x="109304" y="287520"/>
                      </a:cubicBezTo>
                      <a:cubicBezTo>
                        <a:pt x="105589" y="301299"/>
                        <a:pt x="88094" y="317865"/>
                        <a:pt x="77566" y="318794"/>
                      </a:cubicBezTo>
                      <a:cubicBezTo>
                        <a:pt x="67038" y="319723"/>
                        <a:pt x="67967" y="330715"/>
                        <a:pt x="59142" y="333037"/>
                      </a:cubicBezTo>
                      <a:cubicBezTo>
                        <a:pt x="50472" y="335360"/>
                        <a:pt x="42112" y="340469"/>
                        <a:pt x="42576" y="350068"/>
                      </a:cubicBezTo>
                      <a:cubicBezTo>
                        <a:pt x="43040" y="359667"/>
                        <a:pt x="29726" y="360596"/>
                        <a:pt x="20901" y="360596"/>
                      </a:cubicBezTo>
                      <a:cubicBezTo>
                        <a:pt x="12231" y="360596"/>
                        <a:pt x="13934" y="376233"/>
                        <a:pt x="7122" y="380413"/>
                      </a:cubicBezTo>
                      <a:cubicBezTo>
                        <a:pt x="155" y="384593"/>
                        <a:pt x="1548" y="390012"/>
                        <a:pt x="8051" y="398372"/>
                      </a:cubicBezTo>
                      <a:cubicBezTo>
                        <a:pt x="14553" y="406733"/>
                        <a:pt x="8979" y="414009"/>
                        <a:pt x="11302" y="420047"/>
                      </a:cubicBezTo>
                      <a:cubicBezTo>
                        <a:pt x="13624" y="426085"/>
                        <a:pt x="23688" y="439864"/>
                        <a:pt x="16876" y="455037"/>
                      </a:cubicBezTo>
                      <a:cubicBezTo>
                        <a:pt x="9909" y="470209"/>
                        <a:pt x="2632" y="489098"/>
                        <a:pt x="8515" y="487240"/>
                      </a:cubicBezTo>
                      <a:cubicBezTo>
                        <a:pt x="14553" y="485382"/>
                        <a:pt x="28332" y="499626"/>
                        <a:pt x="37467" y="498697"/>
                      </a:cubicBezTo>
                      <a:cubicBezTo>
                        <a:pt x="46602" y="497768"/>
                        <a:pt x="47685" y="511547"/>
                        <a:pt x="56355" y="508760"/>
                      </a:cubicBezTo>
                      <a:cubicBezTo>
                        <a:pt x="65025" y="505973"/>
                        <a:pt x="65025" y="516966"/>
                        <a:pt x="90416" y="516192"/>
                      </a:cubicBezTo>
                      <a:cubicBezTo>
                        <a:pt x="115652" y="515263"/>
                        <a:pt x="166743" y="494052"/>
                        <a:pt x="187025" y="494052"/>
                      </a:cubicBezTo>
                      <a:cubicBezTo>
                        <a:pt x="198482" y="494052"/>
                        <a:pt x="207616" y="492659"/>
                        <a:pt x="214893" y="490956"/>
                      </a:cubicBezTo>
                      <a:cubicBezTo>
                        <a:pt x="219228" y="484453"/>
                        <a:pt x="224492" y="477331"/>
                        <a:pt x="229756" y="472067"/>
                      </a:cubicBezTo>
                      <a:cubicBezTo>
                        <a:pt x="243380" y="459217"/>
                        <a:pt x="271093" y="450083"/>
                        <a:pt x="278370" y="43351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1" name="Freeform: Shape 4470">
                  <a:extLst>
                    <a:ext uri="{FF2B5EF4-FFF2-40B4-BE49-F238E27FC236}">
                      <a16:creationId xmlns:a16="http://schemas.microsoft.com/office/drawing/2014/main" id="{4CB8B704-E0C9-6C3E-EE77-C0F661FCDF90}"/>
                    </a:ext>
                  </a:extLst>
                </p:cNvPr>
                <p:cNvSpPr/>
                <p:nvPr/>
              </p:nvSpPr>
              <p:spPr>
                <a:xfrm>
                  <a:off x="6813135" y="3193429"/>
                  <a:ext cx="655051" cy="525396"/>
                </a:xfrm>
                <a:custGeom>
                  <a:avLst/>
                  <a:gdLst>
                    <a:gd name="connsiteX0" fmla="*/ 391699 w 655051"/>
                    <a:gd name="connsiteY0" fmla="*/ 109855 h 525396"/>
                    <a:gd name="connsiteX1" fmla="*/ 336428 w 655051"/>
                    <a:gd name="connsiteY1" fmla="*/ 103662 h 525396"/>
                    <a:gd name="connsiteX2" fmla="*/ 299581 w 655051"/>
                    <a:gd name="connsiteY2" fmla="*/ 91431 h 525396"/>
                    <a:gd name="connsiteX3" fmla="*/ 224646 w 655051"/>
                    <a:gd name="connsiteY3" fmla="*/ 36159 h 525396"/>
                    <a:gd name="connsiteX4" fmla="*/ 163182 w 655051"/>
                    <a:gd name="connsiteY4" fmla="*/ 550 h 525396"/>
                    <a:gd name="connsiteX5" fmla="*/ 137327 w 655051"/>
                    <a:gd name="connsiteY5" fmla="*/ 550 h 525396"/>
                    <a:gd name="connsiteX6" fmla="*/ 105434 w 655051"/>
                    <a:gd name="connsiteY6" fmla="*/ 10304 h 525396"/>
                    <a:gd name="connsiteX7" fmla="*/ 74779 w 655051"/>
                    <a:gd name="connsiteY7" fmla="*/ 29967 h 525396"/>
                    <a:gd name="connsiteX8" fmla="*/ 98157 w 655051"/>
                    <a:gd name="connsiteY8" fmla="*/ 57060 h 525396"/>
                    <a:gd name="connsiteX9" fmla="*/ 79733 w 655051"/>
                    <a:gd name="connsiteY9" fmla="*/ 71768 h 525396"/>
                    <a:gd name="connsiteX10" fmla="*/ 60071 w 655051"/>
                    <a:gd name="connsiteY10" fmla="*/ 80438 h 525396"/>
                    <a:gd name="connsiteX11" fmla="*/ 35454 w 655051"/>
                    <a:gd name="connsiteY11" fmla="*/ 98862 h 525396"/>
                    <a:gd name="connsiteX12" fmla="*/ 4489 w 655051"/>
                    <a:gd name="connsiteY12" fmla="*/ 85083 h 525396"/>
                    <a:gd name="connsiteX13" fmla="*/ 1238 w 655051"/>
                    <a:gd name="connsiteY13" fmla="*/ 94063 h 525396"/>
                    <a:gd name="connsiteX14" fmla="*/ 0 w 655051"/>
                    <a:gd name="connsiteY14" fmla="*/ 102423 h 525396"/>
                    <a:gd name="connsiteX15" fmla="*/ 5264 w 655051"/>
                    <a:gd name="connsiteY15" fmla="*/ 137877 h 525396"/>
                    <a:gd name="connsiteX16" fmla="*/ 30500 w 655051"/>
                    <a:gd name="connsiteY16" fmla="*/ 168687 h 525396"/>
                    <a:gd name="connsiteX17" fmla="*/ 75553 w 655051"/>
                    <a:gd name="connsiteY17" fmla="*/ 238666 h 525396"/>
                    <a:gd name="connsiteX18" fmla="*/ 99550 w 655051"/>
                    <a:gd name="connsiteY18" fmla="*/ 273192 h 525396"/>
                    <a:gd name="connsiteX19" fmla="*/ 127573 w 655051"/>
                    <a:gd name="connsiteY19" fmla="*/ 308182 h 525396"/>
                    <a:gd name="connsiteX20" fmla="*/ 135469 w 655051"/>
                    <a:gd name="connsiteY20" fmla="*/ 342707 h 525396"/>
                    <a:gd name="connsiteX21" fmla="*/ 160860 w 655051"/>
                    <a:gd name="connsiteY21" fmla="*/ 395191 h 525396"/>
                    <a:gd name="connsiteX22" fmla="*/ 196779 w 655051"/>
                    <a:gd name="connsiteY22" fmla="*/ 436064 h 525396"/>
                    <a:gd name="connsiteX23" fmla="*/ 225266 w 655051"/>
                    <a:gd name="connsiteY23" fmla="*/ 483440 h 525396"/>
                    <a:gd name="connsiteX24" fmla="*/ 235794 w 655051"/>
                    <a:gd name="connsiteY24" fmla="*/ 507283 h 525396"/>
                    <a:gd name="connsiteX25" fmla="*/ 246012 w 655051"/>
                    <a:gd name="connsiteY25" fmla="*/ 525397 h 525396"/>
                    <a:gd name="connsiteX26" fmla="*/ 260411 w 655051"/>
                    <a:gd name="connsiteY26" fmla="*/ 517501 h 525396"/>
                    <a:gd name="connsiteX27" fmla="*/ 259481 w 655051"/>
                    <a:gd name="connsiteY27" fmla="*/ 500625 h 525396"/>
                    <a:gd name="connsiteX28" fmla="*/ 272796 w 655051"/>
                    <a:gd name="connsiteY28" fmla="*/ 489013 h 525396"/>
                    <a:gd name="connsiteX29" fmla="*/ 295865 w 655051"/>
                    <a:gd name="connsiteY29" fmla="*/ 492575 h 525396"/>
                    <a:gd name="connsiteX30" fmla="*/ 334106 w 655051"/>
                    <a:gd name="connsiteY30" fmla="*/ 496135 h 525396"/>
                    <a:gd name="connsiteX31" fmla="*/ 377611 w 655051"/>
                    <a:gd name="connsiteY31" fmla="*/ 503257 h 525396"/>
                    <a:gd name="connsiteX32" fmla="*/ 398976 w 655051"/>
                    <a:gd name="connsiteY32" fmla="*/ 495206 h 525396"/>
                    <a:gd name="connsiteX33" fmla="*/ 446971 w 655051"/>
                    <a:gd name="connsiteY33" fmla="*/ 453405 h 525396"/>
                    <a:gd name="connsiteX34" fmla="*/ 508280 w 655051"/>
                    <a:gd name="connsiteY34" fmla="*/ 449844 h 525396"/>
                    <a:gd name="connsiteX35" fmla="*/ 633686 w 655051"/>
                    <a:gd name="connsiteY35" fmla="*/ 408971 h 525396"/>
                    <a:gd name="connsiteX36" fmla="*/ 655052 w 655051"/>
                    <a:gd name="connsiteY36" fmla="*/ 344100 h 525396"/>
                    <a:gd name="connsiteX37" fmla="*/ 639105 w 655051"/>
                    <a:gd name="connsiteY37" fmla="*/ 321806 h 525396"/>
                    <a:gd name="connsiteX38" fmla="*/ 560765 w 655051"/>
                    <a:gd name="connsiteY38" fmla="*/ 312981 h 525396"/>
                    <a:gd name="connsiteX39" fmla="*/ 537232 w 655051"/>
                    <a:gd name="connsiteY39" fmla="*/ 279539 h 525396"/>
                    <a:gd name="connsiteX40" fmla="*/ 524382 w 655051"/>
                    <a:gd name="connsiteY40" fmla="*/ 259567 h 525396"/>
                    <a:gd name="connsiteX41" fmla="*/ 498372 w 655051"/>
                    <a:gd name="connsiteY41" fmla="*/ 241608 h 525396"/>
                    <a:gd name="connsiteX42" fmla="*/ 481806 w 655051"/>
                    <a:gd name="connsiteY42" fmla="*/ 208012 h 525396"/>
                    <a:gd name="connsiteX43" fmla="*/ 468027 w 655051"/>
                    <a:gd name="connsiteY43" fmla="*/ 174415 h 525396"/>
                    <a:gd name="connsiteX44" fmla="*/ 436288 w 655051"/>
                    <a:gd name="connsiteY44" fmla="*/ 137568 h 525396"/>
                    <a:gd name="connsiteX45" fmla="*/ 432418 w 655051"/>
                    <a:gd name="connsiteY45" fmla="*/ 124408 h 525396"/>
                    <a:gd name="connsiteX46" fmla="*/ 407646 w 655051"/>
                    <a:gd name="connsiteY46" fmla="*/ 123169 h 525396"/>
                    <a:gd name="connsiteX47" fmla="*/ 391699 w 655051"/>
                    <a:gd name="connsiteY47" fmla="*/ 109855 h 52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5051" h="525396">
                      <a:moveTo>
                        <a:pt x="391699" y="109855"/>
                      </a:moveTo>
                      <a:cubicBezTo>
                        <a:pt x="391699" y="109855"/>
                        <a:pt x="343705" y="103662"/>
                        <a:pt x="336428" y="103662"/>
                      </a:cubicBezTo>
                      <a:cubicBezTo>
                        <a:pt x="328997" y="103662"/>
                        <a:pt x="310573" y="101185"/>
                        <a:pt x="299581" y="91431"/>
                      </a:cubicBezTo>
                      <a:cubicBezTo>
                        <a:pt x="288433" y="81522"/>
                        <a:pt x="234400" y="41114"/>
                        <a:pt x="224646" y="36159"/>
                      </a:cubicBezTo>
                      <a:cubicBezTo>
                        <a:pt x="214738" y="31205"/>
                        <a:pt x="174329" y="1789"/>
                        <a:pt x="163182" y="550"/>
                      </a:cubicBezTo>
                      <a:cubicBezTo>
                        <a:pt x="152190" y="-688"/>
                        <a:pt x="150951" y="550"/>
                        <a:pt x="137327" y="550"/>
                      </a:cubicBezTo>
                      <a:cubicBezTo>
                        <a:pt x="123858" y="550"/>
                        <a:pt x="129895" y="9220"/>
                        <a:pt x="105434" y="10304"/>
                      </a:cubicBezTo>
                      <a:cubicBezTo>
                        <a:pt x="80817" y="11543"/>
                        <a:pt x="67348" y="27489"/>
                        <a:pt x="74779" y="29967"/>
                      </a:cubicBezTo>
                      <a:cubicBezTo>
                        <a:pt x="82210" y="32444"/>
                        <a:pt x="105434" y="53345"/>
                        <a:pt x="98157" y="57060"/>
                      </a:cubicBezTo>
                      <a:cubicBezTo>
                        <a:pt x="90725" y="60776"/>
                        <a:pt x="89642" y="71768"/>
                        <a:pt x="79733" y="71768"/>
                      </a:cubicBezTo>
                      <a:cubicBezTo>
                        <a:pt x="69979" y="71768"/>
                        <a:pt x="60071" y="73007"/>
                        <a:pt x="60071" y="80438"/>
                      </a:cubicBezTo>
                      <a:cubicBezTo>
                        <a:pt x="60071" y="87870"/>
                        <a:pt x="46601" y="100101"/>
                        <a:pt x="35454" y="98862"/>
                      </a:cubicBezTo>
                      <a:cubicBezTo>
                        <a:pt x="29107" y="98088"/>
                        <a:pt x="15327" y="91121"/>
                        <a:pt x="4489" y="85083"/>
                      </a:cubicBezTo>
                      <a:lnTo>
                        <a:pt x="1238" y="94063"/>
                      </a:lnTo>
                      <a:lnTo>
                        <a:pt x="0" y="102423"/>
                      </a:lnTo>
                      <a:cubicBezTo>
                        <a:pt x="2167" y="108926"/>
                        <a:pt x="-1084" y="135710"/>
                        <a:pt x="5264" y="137877"/>
                      </a:cubicBezTo>
                      <a:cubicBezTo>
                        <a:pt x="12231" y="140200"/>
                        <a:pt x="15792" y="152585"/>
                        <a:pt x="30500" y="168687"/>
                      </a:cubicBezTo>
                      <a:cubicBezTo>
                        <a:pt x="45208" y="184788"/>
                        <a:pt x="75089" y="227984"/>
                        <a:pt x="75553" y="238666"/>
                      </a:cubicBezTo>
                      <a:cubicBezTo>
                        <a:pt x="76018" y="249194"/>
                        <a:pt x="81127" y="260806"/>
                        <a:pt x="99550" y="273192"/>
                      </a:cubicBezTo>
                      <a:cubicBezTo>
                        <a:pt x="117974" y="285577"/>
                        <a:pt x="117974" y="300750"/>
                        <a:pt x="127573" y="308182"/>
                      </a:cubicBezTo>
                      <a:cubicBezTo>
                        <a:pt x="137172" y="315458"/>
                        <a:pt x="135005" y="324283"/>
                        <a:pt x="135469" y="342707"/>
                      </a:cubicBezTo>
                      <a:cubicBezTo>
                        <a:pt x="135934" y="361131"/>
                        <a:pt x="144294" y="384973"/>
                        <a:pt x="160860" y="395191"/>
                      </a:cubicBezTo>
                      <a:cubicBezTo>
                        <a:pt x="177426" y="405255"/>
                        <a:pt x="188883" y="416402"/>
                        <a:pt x="196779" y="436064"/>
                      </a:cubicBezTo>
                      <a:cubicBezTo>
                        <a:pt x="204520" y="455882"/>
                        <a:pt x="214738" y="472912"/>
                        <a:pt x="225266" y="483440"/>
                      </a:cubicBezTo>
                      <a:cubicBezTo>
                        <a:pt x="235794" y="493968"/>
                        <a:pt x="229911" y="499541"/>
                        <a:pt x="235794" y="507283"/>
                      </a:cubicBezTo>
                      <a:cubicBezTo>
                        <a:pt x="238890" y="511308"/>
                        <a:pt x="243070" y="518120"/>
                        <a:pt x="246012" y="525397"/>
                      </a:cubicBezTo>
                      <a:cubicBezTo>
                        <a:pt x="254217" y="521526"/>
                        <a:pt x="259946" y="518430"/>
                        <a:pt x="260411" y="517501"/>
                      </a:cubicBezTo>
                      <a:cubicBezTo>
                        <a:pt x="262114" y="513940"/>
                        <a:pt x="256850" y="504186"/>
                        <a:pt x="259481" y="500625"/>
                      </a:cubicBezTo>
                      <a:cubicBezTo>
                        <a:pt x="262114" y="497064"/>
                        <a:pt x="267532" y="490871"/>
                        <a:pt x="272796" y="489013"/>
                      </a:cubicBezTo>
                      <a:cubicBezTo>
                        <a:pt x="278060" y="487156"/>
                        <a:pt x="284408" y="494278"/>
                        <a:pt x="295865" y="492575"/>
                      </a:cubicBezTo>
                      <a:cubicBezTo>
                        <a:pt x="307476" y="490871"/>
                        <a:pt x="331474" y="493503"/>
                        <a:pt x="334106" y="496135"/>
                      </a:cubicBezTo>
                      <a:cubicBezTo>
                        <a:pt x="336738" y="498767"/>
                        <a:pt x="369715" y="497064"/>
                        <a:pt x="377611" y="503257"/>
                      </a:cubicBezTo>
                      <a:cubicBezTo>
                        <a:pt x="385662" y="509450"/>
                        <a:pt x="393557" y="507747"/>
                        <a:pt x="398976" y="495206"/>
                      </a:cubicBezTo>
                      <a:cubicBezTo>
                        <a:pt x="404240" y="482821"/>
                        <a:pt x="441707" y="456037"/>
                        <a:pt x="446971" y="453405"/>
                      </a:cubicBezTo>
                      <a:cubicBezTo>
                        <a:pt x="452235" y="450772"/>
                        <a:pt x="492334" y="453405"/>
                        <a:pt x="508280" y="449844"/>
                      </a:cubicBezTo>
                      <a:cubicBezTo>
                        <a:pt x="524227" y="446283"/>
                        <a:pt x="629196" y="412531"/>
                        <a:pt x="633686" y="408971"/>
                      </a:cubicBezTo>
                      <a:cubicBezTo>
                        <a:pt x="638176" y="405410"/>
                        <a:pt x="655052" y="350293"/>
                        <a:pt x="655052" y="344100"/>
                      </a:cubicBezTo>
                      <a:cubicBezTo>
                        <a:pt x="655052" y="337907"/>
                        <a:pt x="647001" y="321032"/>
                        <a:pt x="639105" y="321806"/>
                      </a:cubicBezTo>
                      <a:cubicBezTo>
                        <a:pt x="631054" y="322735"/>
                        <a:pt x="565255" y="315613"/>
                        <a:pt x="560765" y="312981"/>
                      </a:cubicBezTo>
                      <a:cubicBezTo>
                        <a:pt x="557204" y="310813"/>
                        <a:pt x="539709" y="297654"/>
                        <a:pt x="537232" y="279539"/>
                      </a:cubicBezTo>
                      <a:cubicBezTo>
                        <a:pt x="532123" y="275514"/>
                        <a:pt x="526085" y="266999"/>
                        <a:pt x="524382" y="259567"/>
                      </a:cubicBezTo>
                      <a:cubicBezTo>
                        <a:pt x="516796" y="260496"/>
                        <a:pt x="505029" y="258793"/>
                        <a:pt x="498372" y="241608"/>
                      </a:cubicBezTo>
                      <a:cubicBezTo>
                        <a:pt x="492334" y="237428"/>
                        <a:pt x="476078" y="214514"/>
                        <a:pt x="481806" y="208012"/>
                      </a:cubicBezTo>
                      <a:cubicBezTo>
                        <a:pt x="488773" y="200271"/>
                        <a:pt x="478090" y="183705"/>
                        <a:pt x="468027" y="174415"/>
                      </a:cubicBezTo>
                      <a:cubicBezTo>
                        <a:pt x="457963" y="165281"/>
                        <a:pt x="437217" y="148250"/>
                        <a:pt x="436288" y="137568"/>
                      </a:cubicBezTo>
                      <a:cubicBezTo>
                        <a:pt x="435979" y="134626"/>
                        <a:pt x="434430" y="129827"/>
                        <a:pt x="432418" y="124408"/>
                      </a:cubicBezTo>
                      <a:lnTo>
                        <a:pt x="407646" y="123169"/>
                      </a:lnTo>
                      <a:lnTo>
                        <a:pt x="391699" y="109855"/>
                      </a:lnTo>
                      <a:close/>
                    </a:path>
                  </a:pathLst>
                </a:custGeom>
                <a:solidFill>
                  <a:schemeClr val="bg2"/>
                </a:solidFill>
                <a:ln w="6350" cap="flat">
                  <a:solidFill>
                    <a:schemeClr val="bg1"/>
                  </a:solidFill>
                  <a:prstDash val="solid"/>
                  <a:miter/>
                </a:ln>
              </p:spPr>
              <p:txBody>
                <a:bodyPr rtlCol="0" anchor="ctr"/>
                <a:lstStyle/>
                <a:p>
                  <a:endParaRPr lang="en-US"/>
                </a:p>
              </p:txBody>
            </p:sp>
            <p:sp>
              <p:nvSpPr>
                <p:cNvPr id="4472" name="Freeform: Shape 4471">
                  <a:extLst>
                    <a:ext uri="{FF2B5EF4-FFF2-40B4-BE49-F238E27FC236}">
                      <a16:creationId xmlns:a16="http://schemas.microsoft.com/office/drawing/2014/main" id="{582BB479-3545-FE78-B72D-FF23C8DFAD32}"/>
                    </a:ext>
                  </a:extLst>
                </p:cNvPr>
                <p:cNvSpPr/>
                <p:nvPr/>
              </p:nvSpPr>
              <p:spPr>
                <a:xfrm>
                  <a:off x="7351451" y="3433954"/>
                  <a:ext cx="248588" cy="279298"/>
                </a:xfrm>
                <a:custGeom>
                  <a:avLst/>
                  <a:gdLst>
                    <a:gd name="connsiteX0" fmla="*/ 124632 w 248588"/>
                    <a:gd name="connsiteY0" fmla="*/ 6657 h 279298"/>
                    <a:gd name="connsiteX1" fmla="*/ 124632 w 248588"/>
                    <a:gd name="connsiteY1" fmla="*/ 30190 h 279298"/>
                    <a:gd name="connsiteX2" fmla="*/ 104969 w 248588"/>
                    <a:gd name="connsiteY2" fmla="*/ 55117 h 279298"/>
                    <a:gd name="connsiteX3" fmla="*/ 94442 w 248588"/>
                    <a:gd name="connsiteY3" fmla="*/ 81282 h 279298"/>
                    <a:gd name="connsiteX4" fmla="*/ 100789 w 248588"/>
                    <a:gd name="connsiteY4" fmla="*/ 81282 h 279298"/>
                    <a:gd name="connsiteX5" fmla="*/ 116736 w 248588"/>
                    <a:gd name="connsiteY5" fmla="*/ 103576 h 279298"/>
                    <a:gd name="connsiteX6" fmla="*/ 95370 w 248588"/>
                    <a:gd name="connsiteY6" fmla="*/ 168446 h 279298"/>
                    <a:gd name="connsiteX7" fmla="*/ 0 w 248588"/>
                    <a:gd name="connsiteY7" fmla="*/ 200649 h 279298"/>
                    <a:gd name="connsiteX8" fmla="*/ 38086 w 248588"/>
                    <a:gd name="connsiteY8" fmla="*/ 279299 h 279298"/>
                    <a:gd name="connsiteX9" fmla="*/ 45982 w 248588"/>
                    <a:gd name="connsiteY9" fmla="*/ 275428 h 279298"/>
                    <a:gd name="connsiteX10" fmla="*/ 96609 w 248588"/>
                    <a:gd name="connsiteY10" fmla="*/ 266758 h 279298"/>
                    <a:gd name="connsiteX11" fmla="*/ 108530 w 248588"/>
                    <a:gd name="connsiteY11" fmla="*/ 242296 h 279298"/>
                    <a:gd name="connsiteX12" fmla="*/ 142591 w 248588"/>
                    <a:gd name="connsiteY12" fmla="*/ 236723 h 279298"/>
                    <a:gd name="connsiteX13" fmla="*/ 162873 w 248588"/>
                    <a:gd name="connsiteY13" fmla="*/ 208235 h 279298"/>
                    <a:gd name="connsiteX14" fmla="*/ 182690 w 248588"/>
                    <a:gd name="connsiteY14" fmla="*/ 198017 h 279298"/>
                    <a:gd name="connsiteX15" fmla="*/ 193218 w 248588"/>
                    <a:gd name="connsiteY15" fmla="*/ 156060 h 279298"/>
                    <a:gd name="connsiteX16" fmla="*/ 218454 w 248588"/>
                    <a:gd name="connsiteY16" fmla="*/ 138566 h 279298"/>
                    <a:gd name="connsiteX17" fmla="*/ 244154 w 248588"/>
                    <a:gd name="connsiteY17" fmla="*/ 102182 h 279298"/>
                    <a:gd name="connsiteX18" fmla="*/ 241832 w 248588"/>
                    <a:gd name="connsiteY18" fmla="*/ 85152 h 279298"/>
                    <a:gd name="connsiteX19" fmla="*/ 215667 w 248588"/>
                    <a:gd name="connsiteY19" fmla="*/ 52485 h 279298"/>
                    <a:gd name="connsiteX20" fmla="*/ 163647 w 248588"/>
                    <a:gd name="connsiteY20" fmla="*/ 33132 h 279298"/>
                    <a:gd name="connsiteX21" fmla="*/ 146926 w 248588"/>
                    <a:gd name="connsiteY21" fmla="*/ 0 h 279298"/>
                    <a:gd name="connsiteX22" fmla="*/ 136089 w 248588"/>
                    <a:gd name="connsiteY22" fmla="*/ 6193 h 279298"/>
                    <a:gd name="connsiteX23" fmla="*/ 124632 w 248588"/>
                    <a:gd name="connsiteY23" fmla="*/ 6193 h 27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8588" h="279298">
                      <a:moveTo>
                        <a:pt x="124632" y="6657"/>
                      </a:moveTo>
                      <a:lnTo>
                        <a:pt x="124632" y="30190"/>
                      </a:lnTo>
                      <a:lnTo>
                        <a:pt x="104969" y="55117"/>
                      </a:lnTo>
                      <a:lnTo>
                        <a:pt x="94442" y="81282"/>
                      </a:lnTo>
                      <a:cubicBezTo>
                        <a:pt x="97383" y="81436"/>
                        <a:pt x="99705" y="81436"/>
                        <a:pt x="100789" y="81282"/>
                      </a:cubicBezTo>
                      <a:cubicBezTo>
                        <a:pt x="108840" y="80352"/>
                        <a:pt x="116736" y="97228"/>
                        <a:pt x="116736" y="103576"/>
                      </a:cubicBezTo>
                      <a:cubicBezTo>
                        <a:pt x="116736" y="109769"/>
                        <a:pt x="99860" y="164885"/>
                        <a:pt x="95370" y="168446"/>
                      </a:cubicBezTo>
                      <a:cubicBezTo>
                        <a:pt x="92119" y="171078"/>
                        <a:pt x="36693" y="189347"/>
                        <a:pt x="0" y="200649"/>
                      </a:cubicBezTo>
                      <a:cubicBezTo>
                        <a:pt x="7896" y="217215"/>
                        <a:pt x="23843" y="250037"/>
                        <a:pt x="38086" y="279299"/>
                      </a:cubicBezTo>
                      <a:cubicBezTo>
                        <a:pt x="40563" y="278370"/>
                        <a:pt x="43195" y="277131"/>
                        <a:pt x="45982" y="275428"/>
                      </a:cubicBezTo>
                      <a:cubicBezTo>
                        <a:pt x="63477" y="265365"/>
                        <a:pt x="83294" y="270319"/>
                        <a:pt x="96609" y="266758"/>
                      </a:cubicBezTo>
                      <a:cubicBezTo>
                        <a:pt x="109924" y="263042"/>
                        <a:pt x="97073" y="252050"/>
                        <a:pt x="108530" y="242296"/>
                      </a:cubicBezTo>
                      <a:cubicBezTo>
                        <a:pt x="119987" y="232697"/>
                        <a:pt x="136553" y="239974"/>
                        <a:pt x="142591" y="236723"/>
                      </a:cubicBezTo>
                      <a:cubicBezTo>
                        <a:pt x="148629" y="233471"/>
                        <a:pt x="152809" y="212415"/>
                        <a:pt x="162873" y="208235"/>
                      </a:cubicBezTo>
                      <a:cubicBezTo>
                        <a:pt x="172936" y="204055"/>
                        <a:pt x="184084" y="206842"/>
                        <a:pt x="182690" y="198017"/>
                      </a:cubicBezTo>
                      <a:cubicBezTo>
                        <a:pt x="181296" y="189347"/>
                        <a:pt x="183619" y="157918"/>
                        <a:pt x="193218" y="156060"/>
                      </a:cubicBezTo>
                      <a:cubicBezTo>
                        <a:pt x="202817" y="154202"/>
                        <a:pt x="218144" y="144139"/>
                        <a:pt x="218454" y="138566"/>
                      </a:cubicBezTo>
                      <a:cubicBezTo>
                        <a:pt x="218919" y="132992"/>
                        <a:pt x="238271" y="112401"/>
                        <a:pt x="244154" y="102182"/>
                      </a:cubicBezTo>
                      <a:cubicBezTo>
                        <a:pt x="250192" y="92119"/>
                        <a:pt x="250657" y="86545"/>
                        <a:pt x="241832" y="85152"/>
                      </a:cubicBezTo>
                      <a:cubicBezTo>
                        <a:pt x="233007" y="83758"/>
                        <a:pt x="219228" y="59297"/>
                        <a:pt x="215667" y="52485"/>
                      </a:cubicBezTo>
                      <a:cubicBezTo>
                        <a:pt x="211951" y="45517"/>
                        <a:pt x="185322" y="50162"/>
                        <a:pt x="163647" y="33132"/>
                      </a:cubicBezTo>
                      <a:cubicBezTo>
                        <a:pt x="154822" y="26165"/>
                        <a:pt x="150023" y="13160"/>
                        <a:pt x="146926" y="0"/>
                      </a:cubicBezTo>
                      <a:lnTo>
                        <a:pt x="136089" y="6193"/>
                      </a:lnTo>
                      <a:lnTo>
                        <a:pt x="124632" y="6193"/>
                      </a:lnTo>
                      <a:close/>
                    </a:path>
                  </a:pathLst>
                </a:custGeom>
                <a:solidFill>
                  <a:schemeClr val="bg2"/>
                </a:solidFill>
                <a:ln w="6350" cap="flat">
                  <a:solidFill>
                    <a:schemeClr val="bg1"/>
                  </a:solidFill>
                  <a:prstDash val="solid"/>
                  <a:miter/>
                </a:ln>
              </p:spPr>
              <p:txBody>
                <a:bodyPr rtlCol="0" anchor="ctr"/>
                <a:lstStyle/>
                <a:p>
                  <a:endParaRPr lang="en-US"/>
                </a:p>
              </p:txBody>
            </p:sp>
            <p:sp>
              <p:nvSpPr>
                <p:cNvPr id="4473" name="Freeform: Shape 4472">
                  <a:extLst>
                    <a:ext uri="{FF2B5EF4-FFF2-40B4-BE49-F238E27FC236}">
                      <a16:creationId xmlns:a16="http://schemas.microsoft.com/office/drawing/2014/main" id="{33F610FF-61FE-C133-F55F-4F45FD31961E}"/>
                    </a:ext>
                  </a:extLst>
                </p:cNvPr>
                <p:cNvSpPr/>
                <p:nvPr/>
              </p:nvSpPr>
              <p:spPr>
                <a:xfrm>
                  <a:off x="7311507" y="3404031"/>
                  <a:ext cx="32183" cy="49368"/>
                </a:xfrm>
                <a:custGeom>
                  <a:avLst/>
                  <a:gdLst>
                    <a:gd name="connsiteX0" fmla="*/ 26165 w 32183"/>
                    <a:gd name="connsiteY0" fmla="*/ 49121 h 49368"/>
                    <a:gd name="connsiteX1" fmla="*/ 26784 w 32183"/>
                    <a:gd name="connsiteY1" fmla="*/ 40451 h 49368"/>
                    <a:gd name="connsiteX2" fmla="*/ 23068 w 32183"/>
                    <a:gd name="connsiteY2" fmla="*/ 352 h 49368"/>
                    <a:gd name="connsiteX3" fmla="*/ 2322 w 32183"/>
                    <a:gd name="connsiteY3" fmla="*/ 30697 h 49368"/>
                    <a:gd name="connsiteX4" fmla="*/ 0 w 32183"/>
                    <a:gd name="connsiteY4" fmla="*/ 31161 h 49368"/>
                    <a:gd name="connsiteX5" fmla="*/ 26165 w 32183"/>
                    <a:gd name="connsiteY5" fmla="*/ 49121 h 4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3" h="49368">
                      <a:moveTo>
                        <a:pt x="26165" y="49121"/>
                      </a:moveTo>
                      <a:cubicBezTo>
                        <a:pt x="25391" y="45869"/>
                        <a:pt x="25391" y="42773"/>
                        <a:pt x="26784" y="40451"/>
                      </a:cubicBezTo>
                      <a:cubicBezTo>
                        <a:pt x="32822" y="30387"/>
                        <a:pt x="36383" y="4067"/>
                        <a:pt x="23068" y="352"/>
                      </a:cubicBezTo>
                      <a:cubicBezTo>
                        <a:pt x="9754" y="-3364"/>
                        <a:pt x="2322" y="23420"/>
                        <a:pt x="2322" y="30697"/>
                      </a:cubicBezTo>
                      <a:cubicBezTo>
                        <a:pt x="2322" y="32090"/>
                        <a:pt x="1393" y="32090"/>
                        <a:pt x="0" y="31161"/>
                      </a:cubicBezTo>
                      <a:cubicBezTo>
                        <a:pt x="6812" y="48346"/>
                        <a:pt x="18578" y="50204"/>
                        <a:pt x="26165" y="4912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4" name="Freeform: Shape 4473">
                  <a:extLst>
                    <a:ext uri="{FF2B5EF4-FFF2-40B4-BE49-F238E27FC236}">
                      <a16:creationId xmlns:a16="http://schemas.microsoft.com/office/drawing/2014/main" id="{89615DEE-4A82-5BF3-2B8E-EC0C2A2AB985}"/>
                    </a:ext>
                  </a:extLst>
                </p:cNvPr>
                <p:cNvSpPr/>
                <p:nvPr/>
              </p:nvSpPr>
              <p:spPr>
                <a:xfrm>
                  <a:off x="7350832" y="3395861"/>
                  <a:ext cx="148009" cy="119529"/>
                </a:xfrm>
                <a:custGeom>
                  <a:avLst/>
                  <a:gdLst>
                    <a:gd name="connsiteX0" fmla="*/ 23223 w 148009"/>
                    <a:gd name="connsiteY0" fmla="*/ 110704 h 119529"/>
                    <a:gd name="connsiteX1" fmla="*/ 95216 w 148009"/>
                    <a:gd name="connsiteY1" fmla="*/ 119529 h 119529"/>
                    <a:gd name="connsiteX2" fmla="*/ 105744 w 148009"/>
                    <a:gd name="connsiteY2" fmla="*/ 93364 h 119529"/>
                    <a:gd name="connsiteX3" fmla="*/ 125406 w 148009"/>
                    <a:gd name="connsiteY3" fmla="*/ 68438 h 119529"/>
                    <a:gd name="connsiteX4" fmla="*/ 125406 w 148009"/>
                    <a:gd name="connsiteY4" fmla="*/ 44905 h 119529"/>
                    <a:gd name="connsiteX5" fmla="*/ 137173 w 148009"/>
                    <a:gd name="connsiteY5" fmla="*/ 44905 h 119529"/>
                    <a:gd name="connsiteX6" fmla="*/ 148010 w 148009"/>
                    <a:gd name="connsiteY6" fmla="*/ 38712 h 119529"/>
                    <a:gd name="connsiteX7" fmla="*/ 139495 w 148009"/>
                    <a:gd name="connsiteY7" fmla="*/ 7 h 119529"/>
                    <a:gd name="connsiteX8" fmla="*/ 102183 w 148009"/>
                    <a:gd name="connsiteY8" fmla="*/ 41963 h 119529"/>
                    <a:gd name="connsiteX9" fmla="*/ 43350 w 148009"/>
                    <a:gd name="connsiteY9" fmla="*/ 69522 h 119529"/>
                    <a:gd name="connsiteX10" fmla="*/ 6503 w 148009"/>
                    <a:gd name="connsiteY10" fmla="*/ 79121 h 119529"/>
                    <a:gd name="connsiteX11" fmla="*/ 0 w 148009"/>
                    <a:gd name="connsiteY11" fmla="*/ 77263 h 119529"/>
                    <a:gd name="connsiteX12" fmla="*/ 23223 w 148009"/>
                    <a:gd name="connsiteY12" fmla="*/ 110704 h 1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009" h="119529">
                      <a:moveTo>
                        <a:pt x="23223" y="110704"/>
                      </a:moveTo>
                      <a:cubicBezTo>
                        <a:pt x="27094" y="113027"/>
                        <a:pt x="76482" y="118600"/>
                        <a:pt x="95216" y="119529"/>
                      </a:cubicBezTo>
                      <a:lnTo>
                        <a:pt x="105744" y="93364"/>
                      </a:lnTo>
                      <a:lnTo>
                        <a:pt x="125406" y="68438"/>
                      </a:lnTo>
                      <a:lnTo>
                        <a:pt x="125406" y="44905"/>
                      </a:lnTo>
                      <a:lnTo>
                        <a:pt x="137173" y="44905"/>
                      </a:lnTo>
                      <a:lnTo>
                        <a:pt x="148010" y="38712"/>
                      </a:lnTo>
                      <a:cubicBezTo>
                        <a:pt x="143520" y="19514"/>
                        <a:pt x="142746" y="316"/>
                        <a:pt x="139495" y="7"/>
                      </a:cubicBezTo>
                      <a:cubicBezTo>
                        <a:pt x="133921" y="-458"/>
                        <a:pt x="111472" y="24004"/>
                        <a:pt x="102183" y="41963"/>
                      </a:cubicBezTo>
                      <a:cubicBezTo>
                        <a:pt x="93048" y="59923"/>
                        <a:pt x="66264" y="73702"/>
                        <a:pt x="43350" y="69522"/>
                      </a:cubicBezTo>
                      <a:cubicBezTo>
                        <a:pt x="20282" y="65341"/>
                        <a:pt x="12541" y="75095"/>
                        <a:pt x="6503" y="79121"/>
                      </a:cubicBezTo>
                      <a:cubicBezTo>
                        <a:pt x="4954" y="80204"/>
                        <a:pt x="2632" y="79275"/>
                        <a:pt x="0" y="77263"/>
                      </a:cubicBezTo>
                      <a:cubicBezTo>
                        <a:pt x="2168" y="95377"/>
                        <a:pt x="19663" y="108537"/>
                        <a:pt x="23223" y="11070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5" name="Freeform: Shape 4474">
                  <a:extLst>
                    <a:ext uri="{FF2B5EF4-FFF2-40B4-BE49-F238E27FC236}">
                      <a16:creationId xmlns:a16="http://schemas.microsoft.com/office/drawing/2014/main" id="{F93EC56E-BD45-7EFD-F153-4D5988D0BBFC}"/>
                    </a:ext>
                  </a:extLst>
                </p:cNvPr>
                <p:cNvSpPr/>
                <p:nvPr/>
              </p:nvSpPr>
              <p:spPr>
                <a:xfrm>
                  <a:off x="8825105" y="4034607"/>
                  <a:ext cx="601286" cy="183275"/>
                </a:xfrm>
                <a:custGeom>
                  <a:avLst/>
                  <a:gdLst>
                    <a:gd name="connsiteX0" fmla="*/ 108995 w 601286"/>
                    <a:gd name="connsiteY0" fmla="*/ 66728 h 183275"/>
                    <a:gd name="connsiteX1" fmla="*/ 84997 w 601286"/>
                    <a:gd name="connsiteY1" fmla="*/ 34061 h 183275"/>
                    <a:gd name="connsiteX2" fmla="*/ 69825 w 601286"/>
                    <a:gd name="connsiteY2" fmla="*/ 18888 h 183275"/>
                    <a:gd name="connsiteX3" fmla="*/ 67502 w 601286"/>
                    <a:gd name="connsiteY3" fmla="*/ 14398 h 183275"/>
                    <a:gd name="connsiteX4" fmla="*/ 57903 w 601286"/>
                    <a:gd name="connsiteY4" fmla="*/ 26939 h 183275"/>
                    <a:gd name="connsiteX5" fmla="*/ 33442 w 601286"/>
                    <a:gd name="connsiteY5" fmla="*/ 23842 h 183275"/>
                    <a:gd name="connsiteX6" fmla="*/ 18114 w 601286"/>
                    <a:gd name="connsiteY6" fmla="*/ 5419 h 183275"/>
                    <a:gd name="connsiteX7" fmla="*/ 0 w 601286"/>
                    <a:gd name="connsiteY7" fmla="*/ 4180 h 183275"/>
                    <a:gd name="connsiteX8" fmla="*/ 8670 w 601286"/>
                    <a:gd name="connsiteY8" fmla="*/ 51865 h 183275"/>
                    <a:gd name="connsiteX9" fmla="*/ 40408 w 601286"/>
                    <a:gd name="connsiteY9" fmla="*/ 111626 h 183275"/>
                    <a:gd name="connsiteX10" fmla="*/ 70290 w 601286"/>
                    <a:gd name="connsiteY10" fmla="*/ 140114 h 183275"/>
                    <a:gd name="connsiteX11" fmla="*/ 130051 w 601286"/>
                    <a:gd name="connsiteY11" fmla="*/ 170459 h 183275"/>
                    <a:gd name="connsiteX12" fmla="*/ 109304 w 601286"/>
                    <a:gd name="connsiteY12" fmla="*/ 126334 h 183275"/>
                    <a:gd name="connsiteX13" fmla="*/ 108995 w 601286"/>
                    <a:gd name="connsiteY13" fmla="*/ 66728 h 183275"/>
                    <a:gd name="connsiteX14" fmla="*/ 579809 w 601286"/>
                    <a:gd name="connsiteY14" fmla="*/ 31274 h 183275"/>
                    <a:gd name="connsiteX15" fmla="*/ 552250 w 601286"/>
                    <a:gd name="connsiteY15" fmla="*/ 23842 h 183275"/>
                    <a:gd name="connsiteX16" fmla="*/ 523763 w 601286"/>
                    <a:gd name="connsiteY16" fmla="*/ 0 h 183275"/>
                    <a:gd name="connsiteX17" fmla="*/ 498837 w 601286"/>
                    <a:gd name="connsiteY17" fmla="*/ 31274 h 183275"/>
                    <a:gd name="connsiteX18" fmla="*/ 482271 w 601286"/>
                    <a:gd name="connsiteY18" fmla="*/ 52485 h 183275"/>
                    <a:gd name="connsiteX19" fmla="*/ 475459 w 601286"/>
                    <a:gd name="connsiteY19" fmla="*/ 61000 h 183275"/>
                    <a:gd name="connsiteX20" fmla="*/ 475769 w 601286"/>
                    <a:gd name="connsiteY20" fmla="*/ 79114 h 183275"/>
                    <a:gd name="connsiteX21" fmla="*/ 455486 w 601286"/>
                    <a:gd name="connsiteY21" fmla="*/ 86545 h 183275"/>
                    <a:gd name="connsiteX22" fmla="*/ 438611 w 601286"/>
                    <a:gd name="connsiteY22" fmla="*/ 64561 h 183275"/>
                    <a:gd name="connsiteX23" fmla="*/ 437992 w 601286"/>
                    <a:gd name="connsiteY23" fmla="*/ 64406 h 183275"/>
                    <a:gd name="connsiteX24" fmla="*/ 410433 w 601286"/>
                    <a:gd name="connsiteY24" fmla="*/ 107601 h 183275"/>
                    <a:gd name="connsiteX25" fmla="*/ 365380 w 601286"/>
                    <a:gd name="connsiteY25" fmla="*/ 121380 h 183275"/>
                    <a:gd name="connsiteX26" fmla="*/ 345099 w 601286"/>
                    <a:gd name="connsiteY26" fmla="*/ 161015 h 183275"/>
                    <a:gd name="connsiteX27" fmla="*/ 298961 w 601286"/>
                    <a:gd name="connsiteY27" fmla="*/ 149403 h 183275"/>
                    <a:gd name="connsiteX28" fmla="*/ 308251 w 601286"/>
                    <a:gd name="connsiteY28" fmla="*/ 169375 h 183275"/>
                    <a:gd name="connsiteX29" fmla="*/ 333951 w 601286"/>
                    <a:gd name="connsiteY29" fmla="*/ 182225 h 183275"/>
                    <a:gd name="connsiteX30" fmla="*/ 374514 w 601286"/>
                    <a:gd name="connsiteY30" fmla="*/ 178510 h 183275"/>
                    <a:gd name="connsiteX31" fmla="*/ 405789 w 601286"/>
                    <a:gd name="connsiteY31" fmla="*/ 165659 h 183275"/>
                    <a:gd name="connsiteX32" fmla="*/ 435204 w 601286"/>
                    <a:gd name="connsiteY32" fmla="*/ 171233 h 183275"/>
                    <a:gd name="connsiteX33" fmla="*/ 462763 w 601286"/>
                    <a:gd name="connsiteY33" fmla="*/ 152809 h 183275"/>
                    <a:gd name="connsiteX34" fmla="*/ 471898 w 601286"/>
                    <a:gd name="connsiteY34" fmla="*/ 123393 h 183275"/>
                    <a:gd name="connsiteX35" fmla="*/ 490321 w 601286"/>
                    <a:gd name="connsiteY35" fmla="*/ 95835 h 183275"/>
                    <a:gd name="connsiteX36" fmla="*/ 538161 w 601286"/>
                    <a:gd name="connsiteY36" fmla="*/ 75553 h 183275"/>
                    <a:gd name="connsiteX37" fmla="*/ 552870 w 601286"/>
                    <a:gd name="connsiteY37" fmla="*/ 80507 h 183275"/>
                    <a:gd name="connsiteX38" fmla="*/ 572222 w 601286"/>
                    <a:gd name="connsiteY38" fmla="*/ 61774 h 183275"/>
                    <a:gd name="connsiteX39" fmla="*/ 600709 w 601286"/>
                    <a:gd name="connsiteY39" fmla="*/ 49852 h 183275"/>
                    <a:gd name="connsiteX40" fmla="*/ 579809 w 601286"/>
                    <a:gd name="connsiteY40" fmla="*/ 31274 h 18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286" h="183275">
                      <a:moveTo>
                        <a:pt x="108995" y="66728"/>
                      </a:moveTo>
                      <a:cubicBezTo>
                        <a:pt x="109459" y="45982"/>
                        <a:pt x="89643" y="48304"/>
                        <a:pt x="84997" y="34061"/>
                      </a:cubicBezTo>
                      <a:cubicBezTo>
                        <a:pt x="80353" y="19817"/>
                        <a:pt x="72612" y="28023"/>
                        <a:pt x="69825" y="18888"/>
                      </a:cubicBezTo>
                      <a:cubicBezTo>
                        <a:pt x="69361" y="17495"/>
                        <a:pt x="68586" y="15947"/>
                        <a:pt x="67502" y="14398"/>
                      </a:cubicBezTo>
                      <a:cubicBezTo>
                        <a:pt x="57129" y="17804"/>
                        <a:pt x="60845" y="26320"/>
                        <a:pt x="57903" y="26939"/>
                      </a:cubicBezTo>
                      <a:cubicBezTo>
                        <a:pt x="54033" y="27713"/>
                        <a:pt x="33442" y="30035"/>
                        <a:pt x="33442" y="23842"/>
                      </a:cubicBezTo>
                      <a:cubicBezTo>
                        <a:pt x="33442" y="17650"/>
                        <a:pt x="30345" y="7741"/>
                        <a:pt x="18114" y="5419"/>
                      </a:cubicBezTo>
                      <a:cubicBezTo>
                        <a:pt x="11922" y="4180"/>
                        <a:pt x="5573" y="3871"/>
                        <a:pt x="0" y="4180"/>
                      </a:cubicBezTo>
                      <a:cubicBezTo>
                        <a:pt x="7432" y="20591"/>
                        <a:pt x="8361" y="37931"/>
                        <a:pt x="8670" y="51865"/>
                      </a:cubicBezTo>
                      <a:cubicBezTo>
                        <a:pt x="9135" y="70289"/>
                        <a:pt x="36229" y="99705"/>
                        <a:pt x="40408" y="111626"/>
                      </a:cubicBezTo>
                      <a:cubicBezTo>
                        <a:pt x="44589" y="123548"/>
                        <a:pt x="52330" y="127263"/>
                        <a:pt x="70290" y="140114"/>
                      </a:cubicBezTo>
                      <a:cubicBezTo>
                        <a:pt x="88249" y="152964"/>
                        <a:pt x="123239" y="173710"/>
                        <a:pt x="130051" y="170459"/>
                      </a:cubicBezTo>
                      <a:cubicBezTo>
                        <a:pt x="137018" y="167207"/>
                        <a:pt x="119523" y="136863"/>
                        <a:pt x="109304" y="126334"/>
                      </a:cubicBezTo>
                      <a:cubicBezTo>
                        <a:pt x="99241" y="115961"/>
                        <a:pt x="108530" y="87474"/>
                        <a:pt x="108995" y="66728"/>
                      </a:cubicBezTo>
                      <a:close/>
                      <a:moveTo>
                        <a:pt x="579809" y="31274"/>
                      </a:moveTo>
                      <a:cubicBezTo>
                        <a:pt x="571603" y="33132"/>
                        <a:pt x="552250" y="32203"/>
                        <a:pt x="552250" y="23842"/>
                      </a:cubicBezTo>
                      <a:cubicBezTo>
                        <a:pt x="552250" y="15482"/>
                        <a:pt x="534756" y="0"/>
                        <a:pt x="523763" y="0"/>
                      </a:cubicBezTo>
                      <a:cubicBezTo>
                        <a:pt x="512770" y="0"/>
                        <a:pt x="499766" y="22139"/>
                        <a:pt x="498837" y="31274"/>
                      </a:cubicBezTo>
                      <a:cubicBezTo>
                        <a:pt x="497908" y="40409"/>
                        <a:pt x="480413" y="39634"/>
                        <a:pt x="482271" y="52485"/>
                      </a:cubicBezTo>
                      <a:cubicBezTo>
                        <a:pt x="483045" y="57594"/>
                        <a:pt x="479793" y="59761"/>
                        <a:pt x="475459" y="61000"/>
                      </a:cubicBezTo>
                      <a:cubicBezTo>
                        <a:pt x="478245" y="72147"/>
                        <a:pt x="479793" y="80198"/>
                        <a:pt x="475769" y="79114"/>
                      </a:cubicBezTo>
                      <a:cubicBezTo>
                        <a:pt x="468337" y="77256"/>
                        <a:pt x="466634" y="86545"/>
                        <a:pt x="455486" y="86545"/>
                      </a:cubicBezTo>
                      <a:cubicBezTo>
                        <a:pt x="451770" y="86545"/>
                        <a:pt x="445268" y="76946"/>
                        <a:pt x="438611" y="64561"/>
                      </a:cubicBezTo>
                      <a:cubicBezTo>
                        <a:pt x="438456" y="64561"/>
                        <a:pt x="438146" y="64406"/>
                        <a:pt x="437992" y="64406"/>
                      </a:cubicBezTo>
                      <a:cubicBezTo>
                        <a:pt x="430715" y="64406"/>
                        <a:pt x="414149" y="90106"/>
                        <a:pt x="410433" y="107601"/>
                      </a:cubicBezTo>
                      <a:cubicBezTo>
                        <a:pt x="406718" y="125096"/>
                        <a:pt x="390152" y="119522"/>
                        <a:pt x="365380" y="121380"/>
                      </a:cubicBezTo>
                      <a:cubicBezTo>
                        <a:pt x="340453" y="123238"/>
                        <a:pt x="350672" y="148939"/>
                        <a:pt x="345099" y="161015"/>
                      </a:cubicBezTo>
                      <a:cubicBezTo>
                        <a:pt x="339989" y="172007"/>
                        <a:pt x="312741" y="152190"/>
                        <a:pt x="298961" y="149403"/>
                      </a:cubicBezTo>
                      <a:cubicBezTo>
                        <a:pt x="301284" y="159312"/>
                        <a:pt x="304535" y="169375"/>
                        <a:pt x="308251" y="169375"/>
                      </a:cubicBezTo>
                      <a:cubicBezTo>
                        <a:pt x="315682" y="169375"/>
                        <a:pt x="326675" y="187799"/>
                        <a:pt x="333951" y="182225"/>
                      </a:cubicBezTo>
                      <a:cubicBezTo>
                        <a:pt x="341382" y="176652"/>
                        <a:pt x="363368" y="182225"/>
                        <a:pt x="374514" y="178510"/>
                      </a:cubicBezTo>
                      <a:cubicBezTo>
                        <a:pt x="385507" y="174794"/>
                        <a:pt x="387365" y="165659"/>
                        <a:pt x="405789" y="165659"/>
                      </a:cubicBezTo>
                      <a:cubicBezTo>
                        <a:pt x="424213" y="165659"/>
                        <a:pt x="416781" y="180367"/>
                        <a:pt x="435204" y="171233"/>
                      </a:cubicBezTo>
                      <a:cubicBezTo>
                        <a:pt x="453628" y="161944"/>
                        <a:pt x="464621" y="169375"/>
                        <a:pt x="462763" y="152809"/>
                      </a:cubicBezTo>
                      <a:cubicBezTo>
                        <a:pt x="460905" y="136243"/>
                        <a:pt x="473756" y="136243"/>
                        <a:pt x="471898" y="123393"/>
                      </a:cubicBezTo>
                      <a:cubicBezTo>
                        <a:pt x="470039" y="110543"/>
                        <a:pt x="492180" y="119677"/>
                        <a:pt x="490321" y="95835"/>
                      </a:cubicBezTo>
                      <a:cubicBezTo>
                        <a:pt x="488463" y="71992"/>
                        <a:pt x="523453" y="75553"/>
                        <a:pt x="538161" y="75553"/>
                      </a:cubicBezTo>
                      <a:cubicBezTo>
                        <a:pt x="541568" y="75553"/>
                        <a:pt x="546831" y="77566"/>
                        <a:pt x="552870" y="80507"/>
                      </a:cubicBezTo>
                      <a:cubicBezTo>
                        <a:pt x="563707" y="75088"/>
                        <a:pt x="579344" y="68122"/>
                        <a:pt x="572222" y="61774"/>
                      </a:cubicBezTo>
                      <a:cubicBezTo>
                        <a:pt x="564016" y="54342"/>
                        <a:pt x="597149" y="60845"/>
                        <a:pt x="600709" y="49852"/>
                      </a:cubicBezTo>
                      <a:cubicBezTo>
                        <a:pt x="604580" y="38705"/>
                        <a:pt x="588015" y="29416"/>
                        <a:pt x="579809" y="3127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6" name="Freeform: Shape 4475">
                  <a:extLst>
                    <a:ext uri="{FF2B5EF4-FFF2-40B4-BE49-F238E27FC236}">
                      <a16:creationId xmlns:a16="http://schemas.microsoft.com/office/drawing/2014/main" id="{C90B2D0B-5565-2193-56E9-53D1B3D52813}"/>
                    </a:ext>
                  </a:extLst>
                </p:cNvPr>
                <p:cNvSpPr/>
                <p:nvPr/>
              </p:nvSpPr>
              <p:spPr>
                <a:xfrm>
                  <a:off x="9260251" y="4093185"/>
                  <a:ext cx="39603" cy="25545"/>
                </a:xfrm>
                <a:custGeom>
                  <a:avLst/>
                  <a:gdLst>
                    <a:gd name="connsiteX0" fmla="*/ 16875 w 39603"/>
                    <a:gd name="connsiteY0" fmla="*/ 25546 h 25545"/>
                    <a:gd name="connsiteX1" fmla="*/ 37158 w 39603"/>
                    <a:gd name="connsiteY1" fmla="*/ 18114 h 25545"/>
                    <a:gd name="connsiteX2" fmla="*/ 36848 w 39603"/>
                    <a:gd name="connsiteY2" fmla="*/ 0 h 25545"/>
                    <a:gd name="connsiteX3" fmla="*/ 21520 w 39603"/>
                    <a:gd name="connsiteY3" fmla="*/ 7122 h 25545"/>
                    <a:gd name="connsiteX4" fmla="*/ 0 w 39603"/>
                    <a:gd name="connsiteY4" fmla="*/ 3561 h 25545"/>
                    <a:gd name="connsiteX5" fmla="*/ 16875 w 39603"/>
                    <a:gd name="connsiteY5" fmla="*/ 25546 h 2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03" h="25545">
                      <a:moveTo>
                        <a:pt x="16875" y="25546"/>
                      </a:moveTo>
                      <a:cubicBezTo>
                        <a:pt x="27868" y="25546"/>
                        <a:pt x="29726" y="16411"/>
                        <a:pt x="37158" y="18114"/>
                      </a:cubicBezTo>
                      <a:cubicBezTo>
                        <a:pt x="41182" y="19198"/>
                        <a:pt x="39634" y="11147"/>
                        <a:pt x="36848" y="0"/>
                      </a:cubicBezTo>
                      <a:cubicBezTo>
                        <a:pt x="30345" y="2013"/>
                        <a:pt x="21520" y="2013"/>
                        <a:pt x="21520" y="7122"/>
                      </a:cubicBezTo>
                      <a:cubicBezTo>
                        <a:pt x="21520" y="15173"/>
                        <a:pt x="7586" y="4180"/>
                        <a:pt x="0" y="3561"/>
                      </a:cubicBezTo>
                      <a:cubicBezTo>
                        <a:pt x="6657" y="15947"/>
                        <a:pt x="13159" y="25546"/>
                        <a:pt x="16875" y="2554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7" name="Freeform: Shape 4476">
                  <a:extLst>
                    <a:ext uri="{FF2B5EF4-FFF2-40B4-BE49-F238E27FC236}">
                      <a16:creationId xmlns:a16="http://schemas.microsoft.com/office/drawing/2014/main" id="{BCA5AE38-82E8-729C-A68C-5D145700EDF6}"/>
                    </a:ext>
                  </a:extLst>
                </p:cNvPr>
                <p:cNvSpPr/>
                <p:nvPr/>
              </p:nvSpPr>
              <p:spPr>
                <a:xfrm>
                  <a:off x="6942876" y="3004916"/>
                  <a:ext cx="304225" cy="295890"/>
                </a:xfrm>
                <a:custGeom>
                  <a:avLst/>
                  <a:gdLst>
                    <a:gd name="connsiteX0" fmla="*/ 255766 w 304225"/>
                    <a:gd name="connsiteY0" fmla="*/ 268642 h 295890"/>
                    <a:gd name="connsiteX1" fmla="*/ 270010 w 304225"/>
                    <a:gd name="connsiteY1" fmla="*/ 257185 h 295890"/>
                    <a:gd name="connsiteX2" fmla="*/ 290601 w 304225"/>
                    <a:gd name="connsiteY2" fmla="*/ 268797 h 295890"/>
                    <a:gd name="connsiteX3" fmla="*/ 304225 w 304225"/>
                    <a:gd name="connsiteY3" fmla="*/ 261520 h 295890"/>
                    <a:gd name="connsiteX4" fmla="*/ 286730 w 304225"/>
                    <a:gd name="connsiteY4" fmla="*/ 237058 h 295890"/>
                    <a:gd name="connsiteX5" fmla="*/ 275738 w 304225"/>
                    <a:gd name="connsiteY5" fmla="*/ 216157 h 295890"/>
                    <a:gd name="connsiteX6" fmla="*/ 278215 w 304225"/>
                    <a:gd name="connsiteY6" fmla="*/ 195256 h 295890"/>
                    <a:gd name="connsiteX7" fmla="*/ 263507 w 304225"/>
                    <a:gd name="connsiteY7" fmla="*/ 176833 h 295890"/>
                    <a:gd name="connsiteX8" fmla="*/ 229136 w 304225"/>
                    <a:gd name="connsiteY8" fmla="*/ 153455 h 295890"/>
                    <a:gd name="connsiteX9" fmla="*/ 214428 w 304225"/>
                    <a:gd name="connsiteY9" fmla="*/ 136269 h 295890"/>
                    <a:gd name="connsiteX10" fmla="*/ 210713 w 304225"/>
                    <a:gd name="connsiteY10" fmla="*/ 107937 h 295890"/>
                    <a:gd name="connsiteX11" fmla="*/ 222944 w 304225"/>
                    <a:gd name="connsiteY11" fmla="*/ 83320 h 295890"/>
                    <a:gd name="connsiteX12" fmla="*/ 226659 w 304225"/>
                    <a:gd name="connsiteY12" fmla="*/ 64896 h 295890"/>
                    <a:gd name="connsiteX13" fmla="*/ 214428 w 304225"/>
                    <a:gd name="connsiteY13" fmla="*/ 53904 h 295890"/>
                    <a:gd name="connsiteX14" fmla="*/ 197243 w 304225"/>
                    <a:gd name="connsiteY14" fmla="*/ 35480 h 295890"/>
                    <a:gd name="connsiteX15" fmla="*/ 186251 w 304225"/>
                    <a:gd name="connsiteY15" fmla="*/ 10863 h 295890"/>
                    <a:gd name="connsiteX16" fmla="*/ 153428 w 304225"/>
                    <a:gd name="connsiteY16" fmla="*/ 5754 h 295890"/>
                    <a:gd name="connsiteX17" fmla="*/ 125870 w 304225"/>
                    <a:gd name="connsiteY17" fmla="*/ 181 h 295890"/>
                    <a:gd name="connsiteX18" fmla="*/ 111936 w 304225"/>
                    <a:gd name="connsiteY18" fmla="*/ 10709 h 295890"/>
                    <a:gd name="connsiteX19" fmla="*/ 112555 w 304225"/>
                    <a:gd name="connsiteY19" fmla="*/ 10863 h 295890"/>
                    <a:gd name="connsiteX20" fmla="*/ 94132 w 304225"/>
                    <a:gd name="connsiteY20" fmla="*/ 24333 h 295890"/>
                    <a:gd name="connsiteX21" fmla="*/ 74469 w 304225"/>
                    <a:gd name="connsiteY21" fmla="*/ 39041 h 295890"/>
                    <a:gd name="connsiteX22" fmla="*/ 76947 w 304225"/>
                    <a:gd name="connsiteY22" fmla="*/ 64896 h 295890"/>
                    <a:gd name="connsiteX23" fmla="*/ 74469 w 304225"/>
                    <a:gd name="connsiteY23" fmla="*/ 89513 h 295890"/>
                    <a:gd name="connsiteX24" fmla="*/ 67038 w 304225"/>
                    <a:gd name="connsiteY24" fmla="*/ 107937 h 295890"/>
                    <a:gd name="connsiteX25" fmla="*/ 0 w 304225"/>
                    <a:gd name="connsiteY25" fmla="*/ 143236 h 295890"/>
                    <a:gd name="connsiteX26" fmla="*/ 2477 w 304225"/>
                    <a:gd name="connsiteY26" fmla="*/ 158564 h 295890"/>
                    <a:gd name="connsiteX27" fmla="*/ 9753 w 304225"/>
                    <a:gd name="connsiteY27" fmla="*/ 189064 h 295890"/>
                    <a:gd name="connsiteX28" fmla="*/ 33906 w 304225"/>
                    <a:gd name="connsiteY28" fmla="*/ 189064 h 295890"/>
                    <a:gd name="connsiteX29" fmla="*/ 95370 w 304225"/>
                    <a:gd name="connsiteY29" fmla="*/ 224672 h 295890"/>
                    <a:gd name="connsiteX30" fmla="*/ 170304 w 304225"/>
                    <a:gd name="connsiteY30" fmla="*/ 279944 h 295890"/>
                    <a:gd name="connsiteX31" fmla="*/ 207151 w 304225"/>
                    <a:gd name="connsiteY31" fmla="*/ 292175 h 295890"/>
                    <a:gd name="connsiteX32" fmla="*/ 243225 w 304225"/>
                    <a:gd name="connsiteY32" fmla="*/ 295891 h 295890"/>
                    <a:gd name="connsiteX33" fmla="*/ 255766 w 304225"/>
                    <a:gd name="connsiteY33" fmla="*/ 268642 h 29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4225" h="295890">
                      <a:moveTo>
                        <a:pt x="255766" y="268642"/>
                      </a:moveTo>
                      <a:cubicBezTo>
                        <a:pt x="259791" y="264462"/>
                        <a:pt x="260410" y="258578"/>
                        <a:pt x="270010" y="257185"/>
                      </a:cubicBezTo>
                      <a:cubicBezTo>
                        <a:pt x="277596" y="256101"/>
                        <a:pt x="282240" y="261056"/>
                        <a:pt x="290601" y="268797"/>
                      </a:cubicBezTo>
                      <a:cubicBezTo>
                        <a:pt x="293697" y="265700"/>
                        <a:pt x="299116" y="262913"/>
                        <a:pt x="304225" y="261520"/>
                      </a:cubicBezTo>
                      <a:cubicBezTo>
                        <a:pt x="295865" y="252850"/>
                        <a:pt x="285956" y="242942"/>
                        <a:pt x="286730" y="237058"/>
                      </a:cubicBezTo>
                      <a:cubicBezTo>
                        <a:pt x="287969" y="227304"/>
                        <a:pt x="276821" y="222350"/>
                        <a:pt x="275738" y="216157"/>
                      </a:cubicBezTo>
                      <a:cubicBezTo>
                        <a:pt x="274499" y="209964"/>
                        <a:pt x="283169" y="200211"/>
                        <a:pt x="278215" y="195256"/>
                      </a:cubicBezTo>
                      <a:cubicBezTo>
                        <a:pt x="273261" y="190302"/>
                        <a:pt x="272022" y="178071"/>
                        <a:pt x="263507" y="176833"/>
                      </a:cubicBezTo>
                      <a:cubicBezTo>
                        <a:pt x="254837" y="175594"/>
                        <a:pt x="227898" y="162124"/>
                        <a:pt x="229136" y="153455"/>
                      </a:cubicBezTo>
                      <a:cubicBezTo>
                        <a:pt x="230375" y="144785"/>
                        <a:pt x="219382" y="138746"/>
                        <a:pt x="214428" y="136269"/>
                      </a:cubicBezTo>
                      <a:cubicBezTo>
                        <a:pt x="209474" y="133792"/>
                        <a:pt x="204520" y="111653"/>
                        <a:pt x="210713" y="107937"/>
                      </a:cubicBezTo>
                      <a:cubicBezTo>
                        <a:pt x="216905" y="104221"/>
                        <a:pt x="215667" y="83320"/>
                        <a:pt x="222944" y="83320"/>
                      </a:cubicBezTo>
                      <a:cubicBezTo>
                        <a:pt x="230375" y="83320"/>
                        <a:pt x="224182" y="72328"/>
                        <a:pt x="226659" y="64896"/>
                      </a:cubicBezTo>
                      <a:cubicBezTo>
                        <a:pt x="229136" y="57465"/>
                        <a:pt x="220466" y="53904"/>
                        <a:pt x="214428" y="53904"/>
                      </a:cubicBezTo>
                      <a:cubicBezTo>
                        <a:pt x="208235" y="53904"/>
                        <a:pt x="197243" y="43995"/>
                        <a:pt x="197243" y="35480"/>
                      </a:cubicBezTo>
                      <a:cubicBezTo>
                        <a:pt x="197243" y="26965"/>
                        <a:pt x="185012" y="14579"/>
                        <a:pt x="186251" y="10863"/>
                      </a:cubicBezTo>
                      <a:cubicBezTo>
                        <a:pt x="184083" y="27120"/>
                        <a:pt x="160705" y="2039"/>
                        <a:pt x="153428" y="5754"/>
                      </a:cubicBezTo>
                      <a:cubicBezTo>
                        <a:pt x="146152" y="9470"/>
                        <a:pt x="140578" y="-1522"/>
                        <a:pt x="125870" y="181"/>
                      </a:cubicBezTo>
                      <a:cubicBezTo>
                        <a:pt x="116426" y="1419"/>
                        <a:pt x="116735" y="6374"/>
                        <a:pt x="111936" y="10709"/>
                      </a:cubicBezTo>
                      <a:lnTo>
                        <a:pt x="112555" y="10863"/>
                      </a:lnTo>
                      <a:lnTo>
                        <a:pt x="94132" y="24333"/>
                      </a:lnTo>
                      <a:cubicBezTo>
                        <a:pt x="94132" y="24333"/>
                        <a:pt x="78185" y="29287"/>
                        <a:pt x="74469" y="39041"/>
                      </a:cubicBezTo>
                      <a:cubicBezTo>
                        <a:pt x="70753" y="48950"/>
                        <a:pt x="81900" y="58703"/>
                        <a:pt x="76947" y="64896"/>
                      </a:cubicBezTo>
                      <a:cubicBezTo>
                        <a:pt x="71992" y="71089"/>
                        <a:pt x="73231" y="84559"/>
                        <a:pt x="74469" y="89513"/>
                      </a:cubicBezTo>
                      <a:cubicBezTo>
                        <a:pt x="75708" y="94467"/>
                        <a:pt x="67038" y="107937"/>
                        <a:pt x="67038" y="107937"/>
                      </a:cubicBezTo>
                      <a:cubicBezTo>
                        <a:pt x="67038" y="107937"/>
                        <a:pt x="30500" y="127599"/>
                        <a:pt x="0" y="143236"/>
                      </a:cubicBezTo>
                      <a:cubicBezTo>
                        <a:pt x="619" y="148965"/>
                        <a:pt x="1393" y="154383"/>
                        <a:pt x="2477" y="158564"/>
                      </a:cubicBezTo>
                      <a:cubicBezTo>
                        <a:pt x="4489" y="165376"/>
                        <a:pt x="7431" y="178381"/>
                        <a:pt x="9753" y="189064"/>
                      </a:cubicBezTo>
                      <a:cubicBezTo>
                        <a:pt x="21520" y="188909"/>
                        <a:pt x="23378" y="187980"/>
                        <a:pt x="33906" y="189064"/>
                      </a:cubicBezTo>
                      <a:cubicBezTo>
                        <a:pt x="45053" y="190302"/>
                        <a:pt x="85462" y="219718"/>
                        <a:pt x="95370" y="224672"/>
                      </a:cubicBezTo>
                      <a:cubicBezTo>
                        <a:pt x="105124" y="229627"/>
                        <a:pt x="159311" y="270190"/>
                        <a:pt x="170304" y="279944"/>
                      </a:cubicBezTo>
                      <a:cubicBezTo>
                        <a:pt x="181296" y="289853"/>
                        <a:pt x="199720" y="292175"/>
                        <a:pt x="207151" y="292175"/>
                      </a:cubicBezTo>
                      <a:cubicBezTo>
                        <a:pt x="211332" y="292175"/>
                        <a:pt x="228981" y="294188"/>
                        <a:pt x="243225" y="295891"/>
                      </a:cubicBezTo>
                      <a:cubicBezTo>
                        <a:pt x="247096" y="285518"/>
                        <a:pt x="253289" y="271274"/>
                        <a:pt x="255766" y="26864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8" name="Freeform: Shape 4477">
                  <a:extLst>
                    <a:ext uri="{FF2B5EF4-FFF2-40B4-BE49-F238E27FC236}">
                      <a16:creationId xmlns:a16="http://schemas.microsoft.com/office/drawing/2014/main" id="{BC8D71F3-D29A-8673-179E-15DA6539B14C}"/>
                    </a:ext>
                  </a:extLst>
                </p:cNvPr>
                <p:cNvSpPr/>
                <p:nvPr/>
              </p:nvSpPr>
              <p:spPr>
                <a:xfrm>
                  <a:off x="7185482" y="3261643"/>
                  <a:ext cx="60071" cy="56348"/>
                </a:xfrm>
                <a:custGeom>
                  <a:avLst/>
                  <a:gdLst>
                    <a:gd name="connsiteX0" fmla="*/ 19353 w 60071"/>
                    <a:gd name="connsiteY0" fmla="*/ 41641 h 56348"/>
                    <a:gd name="connsiteX1" fmla="*/ 35299 w 60071"/>
                    <a:gd name="connsiteY1" fmla="*/ 55110 h 56348"/>
                    <a:gd name="connsiteX2" fmla="*/ 60071 w 60071"/>
                    <a:gd name="connsiteY2" fmla="*/ 56349 h 56348"/>
                    <a:gd name="connsiteX3" fmla="*/ 45053 w 60071"/>
                    <a:gd name="connsiteY3" fmla="*/ 17024 h 56348"/>
                    <a:gd name="connsiteX4" fmla="*/ 47840 w 60071"/>
                    <a:gd name="connsiteY4" fmla="*/ 11760 h 56348"/>
                    <a:gd name="connsiteX5" fmla="*/ 27249 w 60071"/>
                    <a:gd name="connsiteY5" fmla="*/ 148 h 56348"/>
                    <a:gd name="connsiteX6" fmla="*/ 13005 w 60071"/>
                    <a:gd name="connsiteY6" fmla="*/ 11605 h 56348"/>
                    <a:gd name="connsiteX7" fmla="*/ 0 w 60071"/>
                    <a:gd name="connsiteY7" fmla="*/ 39009 h 56348"/>
                    <a:gd name="connsiteX8" fmla="*/ 19353 w 60071"/>
                    <a:gd name="connsiteY8" fmla="*/ 41641 h 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71" h="56348">
                      <a:moveTo>
                        <a:pt x="19353" y="41641"/>
                      </a:moveTo>
                      <a:lnTo>
                        <a:pt x="35299" y="55110"/>
                      </a:lnTo>
                      <a:lnTo>
                        <a:pt x="60071" y="56349"/>
                      </a:lnTo>
                      <a:cubicBezTo>
                        <a:pt x="54498" y="41795"/>
                        <a:pt x="45053" y="22133"/>
                        <a:pt x="45053" y="17024"/>
                      </a:cubicBezTo>
                      <a:cubicBezTo>
                        <a:pt x="45053" y="15166"/>
                        <a:pt x="46137" y="13463"/>
                        <a:pt x="47840" y="11760"/>
                      </a:cubicBezTo>
                      <a:cubicBezTo>
                        <a:pt x="39480" y="4019"/>
                        <a:pt x="34835" y="-935"/>
                        <a:pt x="27249" y="148"/>
                      </a:cubicBezTo>
                      <a:cubicBezTo>
                        <a:pt x="17650" y="1542"/>
                        <a:pt x="17031" y="7425"/>
                        <a:pt x="13005" y="11605"/>
                      </a:cubicBezTo>
                      <a:cubicBezTo>
                        <a:pt x="10528" y="14237"/>
                        <a:pt x="4335" y="28481"/>
                        <a:pt x="0" y="39009"/>
                      </a:cubicBezTo>
                      <a:cubicBezTo>
                        <a:pt x="10683" y="40557"/>
                        <a:pt x="19353" y="41641"/>
                        <a:pt x="19353" y="4164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79" name="Freeform: Shape 4478">
                  <a:extLst>
                    <a:ext uri="{FF2B5EF4-FFF2-40B4-BE49-F238E27FC236}">
                      <a16:creationId xmlns:a16="http://schemas.microsoft.com/office/drawing/2014/main" id="{CCE7C420-8772-BB02-0158-FFC577C0B141}"/>
                    </a:ext>
                  </a:extLst>
                </p:cNvPr>
                <p:cNvSpPr/>
                <p:nvPr/>
              </p:nvSpPr>
              <p:spPr>
                <a:xfrm>
                  <a:off x="5600108" y="2477309"/>
                  <a:ext cx="448824" cy="378610"/>
                </a:xfrm>
                <a:custGeom>
                  <a:avLst/>
                  <a:gdLst>
                    <a:gd name="connsiteX0" fmla="*/ 395877 w 448824"/>
                    <a:gd name="connsiteY0" fmla="*/ 86391 h 378610"/>
                    <a:gd name="connsiteX1" fmla="*/ 379311 w 448824"/>
                    <a:gd name="connsiteY1" fmla="*/ 80817 h 378610"/>
                    <a:gd name="connsiteX2" fmla="*/ 359339 w 448824"/>
                    <a:gd name="connsiteY2" fmla="*/ 71218 h 378610"/>
                    <a:gd name="connsiteX3" fmla="*/ 326826 w 448824"/>
                    <a:gd name="connsiteY3" fmla="*/ 65644 h 378610"/>
                    <a:gd name="connsiteX4" fmla="*/ 310880 w 448824"/>
                    <a:gd name="connsiteY4" fmla="*/ 55271 h 378610"/>
                    <a:gd name="connsiteX5" fmla="*/ 301900 w 448824"/>
                    <a:gd name="connsiteY5" fmla="*/ 40718 h 378610"/>
                    <a:gd name="connsiteX6" fmla="*/ 288121 w 448824"/>
                    <a:gd name="connsiteY6" fmla="*/ 47685 h 378610"/>
                    <a:gd name="connsiteX7" fmla="*/ 279141 w 448824"/>
                    <a:gd name="connsiteY7" fmla="*/ 37312 h 378610"/>
                    <a:gd name="connsiteX8" fmla="*/ 259788 w 448824"/>
                    <a:gd name="connsiteY8" fmla="*/ 25546 h 378610"/>
                    <a:gd name="connsiteX9" fmla="*/ 243842 w 448824"/>
                    <a:gd name="connsiteY9" fmla="*/ 15947 h 378610"/>
                    <a:gd name="connsiteX10" fmla="*/ 232850 w 448824"/>
                    <a:gd name="connsiteY10" fmla="*/ 4180 h 378610"/>
                    <a:gd name="connsiteX11" fmla="*/ 228824 w 448824"/>
                    <a:gd name="connsiteY11" fmla="*/ 0 h 378610"/>
                    <a:gd name="connsiteX12" fmla="*/ 221857 w 448824"/>
                    <a:gd name="connsiteY12" fmla="*/ 619 h 378610"/>
                    <a:gd name="connsiteX13" fmla="*/ 202969 w 448824"/>
                    <a:gd name="connsiteY13" fmla="*/ 27404 h 378610"/>
                    <a:gd name="connsiteX14" fmla="*/ 170766 w 448824"/>
                    <a:gd name="connsiteY14" fmla="*/ 49079 h 378610"/>
                    <a:gd name="connsiteX15" fmla="*/ 150484 w 448824"/>
                    <a:gd name="connsiteY15" fmla="*/ 71218 h 378610"/>
                    <a:gd name="connsiteX16" fmla="*/ 111314 w 448824"/>
                    <a:gd name="connsiteY16" fmla="*/ 57903 h 378610"/>
                    <a:gd name="connsiteX17" fmla="*/ 93355 w 448824"/>
                    <a:gd name="connsiteY17" fmla="*/ 69825 h 378610"/>
                    <a:gd name="connsiteX18" fmla="*/ 97535 w 448824"/>
                    <a:gd name="connsiteY18" fmla="*/ 102957 h 378610"/>
                    <a:gd name="connsiteX19" fmla="*/ 70441 w 448824"/>
                    <a:gd name="connsiteY19" fmla="*/ 101563 h 378610"/>
                    <a:gd name="connsiteX20" fmla="*/ 51553 w 448824"/>
                    <a:gd name="connsiteY20" fmla="*/ 92429 h 378610"/>
                    <a:gd name="connsiteX21" fmla="*/ 21208 w 448824"/>
                    <a:gd name="connsiteY21" fmla="*/ 95680 h 378610"/>
                    <a:gd name="connsiteX22" fmla="*/ 1855 w 448824"/>
                    <a:gd name="connsiteY22" fmla="*/ 110388 h 378610"/>
                    <a:gd name="connsiteX23" fmla="*/ 5571 w 448824"/>
                    <a:gd name="connsiteY23" fmla="*/ 129741 h 378610"/>
                    <a:gd name="connsiteX24" fmla="*/ 47063 w 448824"/>
                    <a:gd name="connsiteY24" fmla="*/ 143055 h 378610"/>
                    <a:gd name="connsiteX25" fmla="*/ 74157 w 448824"/>
                    <a:gd name="connsiteY25" fmla="*/ 150487 h 378610"/>
                    <a:gd name="connsiteX26" fmla="*/ 84220 w 448824"/>
                    <a:gd name="connsiteY26" fmla="*/ 164266 h 378610"/>
                    <a:gd name="connsiteX27" fmla="*/ 108682 w 448824"/>
                    <a:gd name="connsiteY27" fmla="*/ 190895 h 378610"/>
                    <a:gd name="connsiteX28" fmla="*/ 117043 w 448824"/>
                    <a:gd name="connsiteY28" fmla="*/ 215357 h 378610"/>
                    <a:gd name="connsiteX29" fmla="*/ 112398 w 448824"/>
                    <a:gd name="connsiteY29" fmla="*/ 252669 h 378610"/>
                    <a:gd name="connsiteX30" fmla="*/ 97690 w 448824"/>
                    <a:gd name="connsiteY30" fmla="*/ 308870 h 378610"/>
                    <a:gd name="connsiteX31" fmla="*/ 95832 w 448824"/>
                    <a:gd name="connsiteY31" fmla="*/ 309179 h 378610"/>
                    <a:gd name="connsiteX32" fmla="*/ 113481 w 448824"/>
                    <a:gd name="connsiteY32" fmla="*/ 318004 h 378610"/>
                    <a:gd name="connsiteX33" fmla="*/ 143672 w 448824"/>
                    <a:gd name="connsiteY33" fmla="*/ 332557 h 378610"/>
                    <a:gd name="connsiteX34" fmla="*/ 168289 w 448824"/>
                    <a:gd name="connsiteY34" fmla="*/ 330235 h 378610"/>
                    <a:gd name="connsiteX35" fmla="*/ 182842 w 448824"/>
                    <a:gd name="connsiteY35" fmla="*/ 333641 h 378610"/>
                    <a:gd name="connsiteX36" fmla="*/ 219845 w 448824"/>
                    <a:gd name="connsiteY36" fmla="*/ 342621 h 378610"/>
                    <a:gd name="connsiteX37" fmla="*/ 251892 w 448824"/>
                    <a:gd name="connsiteY37" fmla="*/ 343550 h 378610"/>
                    <a:gd name="connsiteX38" fmla="*/ 250035 w 448824"/>
                    <a:gd name="connsiteY38" fmla="*/ 335499 h 378610"/>
                    <a:gd name="connsiteX39" fmla="*/ 275735 w 448824"/>
                    <a:gd name="connsiteY39" fmla="*/ 304690 h 378610"/>
                    <a:gd name="connsiteX40" fmla="*/ 332864 w 448824"/>
                    <a:gd name="connsiteY40" fmla="*/ 317075 h 378610"/>
                    <a:gd name="connsiteX41" fmla="*/ 368783 w 448824"/>
                    <a:gd name="connsiteY41" fmla="*/ 305154 h 378610"/>
                    <a:gd name="connsiteX42" fmla="*/ 388291 w 448824"/>
                    <a:gd name="connsiteY42" fmla="*/ 292459 h 378610"/>
                    <a:gd name="connsiteX43" fmla="*/ 391852 w 448824"/>
                    <a:gd name="connsiteY43" fmla="*/ 281931 h 378610"/>
                    <a:gd name="connsiteX44" fmla="*/ 377298 w 448824"/>
                    <a:gd name="connsiteY44" fmla="*/ 277131 h 378610"/>
                    <a:gd name="connsiteX45" fmla="*/ 370332 w 448824"/>
                    <a:gd name="connsiteY45" fmla="*/ 261959 h 378610"/>
                    <a:gd name="connsiteX46" fmla="*/ 361352 w 448824"/>
                    <a:gd name="connsiteY46" fmla="*/ 246012 h 378610"/>
                    <a:gd name="connsiteX47" fmla="*/ 367544 w 448824"/>
                    <a:gd name="connsiteY47" fmla="*/ 238426 h 378610"/>
                    <a:gd name="connsiteX48" fmla="*/ 373737 w 448824"/>
                    <a:gd name="connsiteY48" fmla="*/ 226040 h 378610"/>
                    <a:gd name="connsiteX49" fmla="*/ 370332 w 448824"/>
                    <a:gd name="connsiteY49" fmla="*/ 210867 h 378610"/>
                    <a:gd name="connsiteX50" fmla="*/ 364758 w 448824"/>
                    <a:gd name="connsiteY50" fmla="*/ 195695 h 378610"/>
                    <a:gd name="connsiteX51" fmla="*/ 350979 w 448824"/>
                    <a:gd name="connsiteY51" fmla="*/ 194302 h 378610"/>
                    <a:gd name="connsiteX52" fmla="*/ 346798 w 448824"/>
                    <a:gd name="connsiteY52" fmla="*/ 183929 h 378610"/>
                    <a:gd name="connsiteX53" fmla="*/ 366771 w 448824"/>
                    <a:gd name="connsiteY53" fmla="*/ 159157 h 378610"/>
                    <a:gd name="connsiteX54" fmla="*/ 382717 w 448824"/>
                    <a:gd name="connsiteY54" fmla="*/ 145997 h 378610"/>
                    <a:gd name="connsiteX55" fmla="*/ 389684 w 448824"/>
                    <a:gd name="connsiteY55" fmla="*/ 122464 h 378610"/>
                    <a:gd name="connsiteX56" fmla="*/ 402070 w 448824"/>
                    <a:gd name="connsiteY56" fmla="*/ 96919 h 378610"/>
                    <a:gd name="connsiteX57" fmla="*/ 395877 w 448824"/>
                    <a:gd name="connsiteY57" fmla="*/ 86391 h 378610"/>
                    <a:gd name="connsiteX58" fmla="*/ 445110 w 448824"/>
                    <a:gd name="connsiteY58" fmla="*/ 320636 h 378610"/>
                    <a:gd name="connsiteX59" fmla="*/ 425758 w 448824"/>
                    <a:gd name="connsiteY59" fmla="*/ 337202 h 378610"/>
                    <a:gd name="connsiteX60" fmla="*/ 438608 w 448824"/>
                    <a:gd name="connsiteY60" fmla="*/ 378540 h 378610"/>
                    <a:gd name="connsiteX61" fmla="*/ 445110 w 448824"/>
                    <a:gd name="connsiteY61" fmla="*/ 320636 h 37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48824" h="378610">
                      <a:moveTo>
                        <a:pt x="395877" y="86391"/>
                      </a:moveTo>
                      <a:cubicBezTo>
                        <a:pt x="391697" y="87165"/>
                        <a:pt x="388291" y="80817"/>
                        <a:pt x="379311" y="80817"/>
                      </a:cubicBezTo>
                      <a:cubicBezTo>
                        <a:pt x="370332" y="80817"/>
                        <a:pt x="363519" y="76637"/>
                        <a:pt x="359339" y="71218"/>
                      </a:cubicBezTo>
                      <a:cubicBezTo>
                        <a:pt x="355159" y="65644"/>
                        <a:pt x="333793" y="64251"/>
                        <a:pt x="326826" y="65644"/>
                      </a:cubicBezTo>
                      <a:cubicBezTo>
                        <a:pt x="319859" y="67038"/>
                        <a:pt x="317847" y="53878"/>
                        <a:pt x="310880" y="55271"/>
                      </a:cubicBezTo>
                      <a:cubicBezTo>
                        <a:pt x="303913" y="56665"/>
                        <a:pt x="301900" y="46292"/>
                        <a:pt x="301900" y="40718"/>
                      </a:cubicBezTo>
                      <a:cubicBezTo>
                        <a:pt x="301900" y="35145"/>
                        <a:pt x="294314" y="44898"/>
                        <a:pt x="288121" y="47685"/>
                      </a:cubicBezTo>
                      <a:cubicBezTo>
                        <a:pt x="281928" y="50472"/>
                        <a:pt x="279761" y="41492"/>
                        <a:pt x="279141" y="37312"/>
                      </a:cubicBezTo>
                      <a:cubicBezTo>
                        <a:pt x="278522" y="33132"/>
                        <a:pt x="265981" y="28952"/>
                        <a:pt x="259788" y="25546"/>
                      </a:cubicBezTo>
                      <a:cubicBezTo>
                        <a:pt x="253596" y="22140"/>
                        <a:pt x="246629" y="10992"/>
                        <a:pt x="243842" y="15947"/>
                      </a:cubicBezTo>
                      <a:cubicBezTo>
                        <a:pt x="241055" y="20746"/>
                        <a:pt x="233469" y="8980"/>
                        <a:pt x="232850" y="4180"/>
                      </a:cubicBezTo>
                      <a:cubicBezTo>
                        <a:pt x="232385" y="929"/>
                        <a:pt x="230217" y="2013"/>
                        <a:pt x="228824" y="0"/>
                      </a:cubicBezTo>
                      <a:cubicBezTo>
                        <a:pt x="226502" y="464"/>
                        <a:pt x="224180" y="774"/>
                        <a:pt x="221857" y="619"/>
                      </a:cubicBezTo>
                      <a:cubicBezTo>
                        <a:pt x="210865" y="155"/>
                        <a:pt x="201111" y="8980"/>
                        <a:pt x="202969" y="27404"/>
                      </a:cubicBezTo>
                      <a:cubicBezTo>
                        <a:pt x="204827" y="45827"/>
                        <a:pt x="189654" y="47685"/>
                        <a:pt x="170766" y="49079"/>
                      </a:cubicBezTo>
                      <a:cubicBezTo>
                        <a:pt x="151878" y="50472"/>
                        <a:pt x="158380" y="65180"/>
                        <a:pt x="150484" y="71218"/>
                      </a:cubicBezTo>
                      <a:cubicBezTo>
                        <a:pt x="142588" y="77256"/>
                        <a:pt x="115030" y="67967"/>
                        <a:pt x="111314" y="57903"/>
                      </a:cubicBezTo>
                      <a:cubicBezTo>
                        <a:pt x="107599" y="47840"/>
                        <a:pt x="82827" y="57903"/>
                        <a:pt x="93355" y="69825"/>
                      </a:cubicBezTo>
                      <a:cubicBezTo>
                        <a:pt x="103883" y="81746"/>
                        <a:pt x="103418" y="98312"/>
                        <a:pt x="97535" y="102957"/>
                      </a:cubicBezTo>
                      <a:cubicBezTo>
                        <a:pt x="91497" y="107601"/>
                        <a:pt x="78647" y="95525"/>
                        <a:pt x="70441" y="101563"/>
                      </a:cubicBezTo>
                      <a:cubicBezTo>
                        <a:pt x="62235" y="107601"/>
                        <a:pt x="61771" y="95990"/>
                        <a:pt x="51553" y="92429"/>
                      </a:cubicBezTo>
                      <a:cubicBezTo>
                        <a:pt x="41489" y="88713"/>
                        <a:pt x="37309" y="97073"/>
                        <a:pt x="21208" y="95680"/>
                      </a:cubicBezTo>
                      <a:cubicBezTo>
                        <a:pt x="5106" y="94287"/>
                        <a:pt x="-4183" y="103421"/>
                        <a:pt x="1855" y="110388"/>
                      </a:cubicBezTo>
                      <a:cubicBezTo>
                        <a:pt x="7893" y="117355"/>
                        <a:pt x="926" y="123703"/>
                        <a:pt x="5571" y="129741"/>
                      </a:cubicBezTo>
                      <a:cubicBezTo>
                        <a:pt x="10215" y="135779"/>
                        <a:pt x="31426" y="134850"/>
                        <a:pt x="47063" y="143055"/>
                      </a:cubicBezTo>
                      <a:cubicBezTo>
                        <a:pt x="62700" y="151261"/>
                        <a:pt x="66416" y="144449"/>
                        <a:pt x="74157" y="150487"/>
                      </a:cubicBezTo>
                      <a:cubicBezTo>
                        <a:pt x="82053" y="156525"/>
                        <a:pt x="83756" y="152809"/>
                        <a:pt x="84220" y="164266"/>
                      </a:cubicBezTo>
                      <a:cubicBezTo>
                        <a:pt x="84685" y="175723"/>
                        <a:pt x="93510" y="186870"/>
                        <a:pt x="108682" y="190895"/>
                      </a:cubicBezTo>
                      <a:cubicBezTo>
                        <a:pt x="123855" y="195076"/>
                        <a:pt x="112398" y="205139"/>
                        <a:pt x="117043" y="215357"/>
                      </a:cubicBezTo>
                      <a:cubicBezTo>
                        <a:pt x="121687" y="225421"/>
                        <a:pt x="110075" y="240129"/>
                        <a:pt x="112398" y="252669"/>
                      </a:cubicBezTo>
                      <a:cubicBezTo>
                        <a:pt x="114720" y="265055"/>
                        <a:pt x="104966" y="305154"/>
                        <a:pt x="97690" y="308870"/>
                      </a:cubicBezTo>
                      <a:cubicBezTo>
                        <a:pt x="97225" y="309179"/>
                        <a:pt x="96451" y="309179"/>
                        <a:pt x="95832" y="309179"/>
                      </a:cubicBezTo>
                      <a:cubicBezTo>
                        <a:pt x="102799" y="312585"/>
                        <a:pt x="109921" y="315682"/>
                        <a:pt x="113481" y="318004"/>
                      </a:cubicBezTo>
                      <a:cubicBezTo>
                        <a:pt x="120294" y="322494"/>
                        <a:pt x="134693" y="326984"/>
                        <a:pt x="143672" y="332557"/>
                      </a:cubicBezTo>
                      <a:cubicBezTo>
                        <a:pt x="152651" y="338131"/>
                        <a:pt x="168289" y="337047"/>
                        <a:pt x="168289" y="330235"/>
                      </a:cubicBezTo>
                      <a:cubicBezTo>
                        <a:pt x="168289" y="323578"/>
                        <a:pt x="177269" y="328068"/>
                        <a:pt x="182842" y="333641"/>
                      </a:cubicBezTo>
                      <a:cubicBezTo>
                        <a:pt x="188416" y="339215"/>
                        <a:pt x="209781" y="340298"/>
                        <a:pt x="219845" y="342621"/>
                      </a:cubicBezTo>
                      <a:cubicBezTo>
                        <a:pt x="228360" y="344479"/>
                        <a:pt x="240745" y="343240"/>
                        <a:pt x="251892" y="343550"/>
                      </a:cubicBezTo>
                      <a:cubicBezTo>
                        <a:pt x="251428" y="341073"/>
                        <a:pt x="250963" y="338441"/>
                        <a:pt x="250035" y="335499"/>
                      </a:cubicBezTo>
                      <a:cubicBezTo>
                        <a:pt x="244461" y="317540"/>
                        <a:pt x="260562" y="307012"/>
                        <a:pt x="275735" y="304690"/>
                      </a:cubicBezTo>
                      <a:cubicBezTo>
                        <a:pt x="290908" y="302367"/>
                        <a:pt x="324040" y="311657"/>
                        <a:pt x="332864" y="317075"/>
                      </a:cubicBezTo>
                      <a:cubicBezTo>
                        <a:pt x="341534" y="322649"/>
                        <a:pt x="353611" y="321255"/>
                        <a:pt x="368783" y="305154"/>
                      </a:cubicBezTo>
                      <a:cubicBezTo>
                        <a:pt x="376524" y="296949"/>
                        <a:pt x="382717" y="294007"/>
                        <a:pt x="388291" y="292459"/>
                      </a:cubicBezTo>
                      <a:cubicBezTo>
                        <a:pt x="388755" y="288898"/>
                        <a:pt x="390613" y="285182"/>
                        <a:pt x="391852" y="281931"/>
                      </a:cubicBezTo>
                      <a:cubicBezTo>
                        <a:pt x="393864" y="276357"/>
                        <a:pt x="384265" y="277751"/>
                        <a:pt x="377298" y="277131"/>
                      </a:cubicBezTo>
                      <a:cubicBezTo>
                        <a:pt x="370332" y="276512"/>
                        <a:pt x="365532" y="269545"/>
                        <a:pt x="370332" y="261959"/>
                      </a:cubicBezTo>
                      <a:cubicBezTo>
                        <a:pt x="375131" y="254373"/>
                        <a:pt x="366151" y="253598"/>
                        <a:pt x="361352" y="246012"/>
                      </a:cubicBezTo>
                      <a:cubicBezTo>
                        <a:pt x="356552" y="238426"/>
                        <a:pt x="363364" y="240438"/>
                        <a:pt x="367544" y="238426"/>
                      </a:cubicBezTo>
                      <a:cubicBezTo>
                        <a:pt x="371725" y="236413"/>
                        <a:pt x="377143" y="228053"/>
                        <a:pt x="373737" y="226040"/>
                      </a:cubicBezTo>
                      <a:cubicBezTo>
                        <a:pt x="370332" y="224027"/>
                        <a:pt x="367544" y="219073"/>
                        <a:pt x="370332" y="210867"/>
                      </a:cubicBezTo>
                      <a:cubicBezTo>
                        <a:pt x="373118" y="202507"/>
                        <a:pt x="364758" y="201888"/>
                        <a:pt x="364758" y="195695"/>
                      </a:cubicBezTo>
                      <a:cubicBezTo>
                        <a:pt x="364758" y="189502"/>
                        <a:pt x="357172" y="186715"/>
                        <a:pt x="350979" y="194302"/>
                      </a:cubicBezTo>
                      <a:cubicBezTo>
                        <a:pt x="344786" y="201888"/>
                        <a:pt x="342618" y="196314"/>
                        <a:pt x="346798" y="183929"/>
                      </a:cubicBezTo>
                      <a:cubicBezTo>
                        <a:pt x="350979" y="171543"/>
                        <a:pt x="365377" y="165969"/>
                        <a:pt x="366771" y="159157"/>
                      </a:cubicBezTo>
                      <a:cubicBezTo>
                        <a:pt x="368164" y="152190"/>
                        <a:pt x="376369" y="145997"/>
                        <a:pt x="382717" y="145997"/>
                      </a:cubicBezTo>
                      <a:cubicBezTo>
                        <a:pt x="388910" y="145997"/>
                        <a:pt x="387517" y="131444"/>
                        <a:pt x="389684" y="122464"/>
                      </a:cubicBezTo>
                      <a:cubicBezTo>
                        <a:pt x="391697" y="113484"/>
                        <a:pt x="393090" y="104505"/>
                        <a:pt x="402070" y="96919"/>
                      </a:cubicBezTo>
                      <a:cubicBezTo>
                        <a:pt x="411049" y="89177"/>
                        <a:pt x="399902" y="85771"/>
                        <a:pt x="395877" y="86391"/>
                      </a:cubicBezTo>
                      <a:close/>
                      <a:moveTo>
                        <a:pt x="445110" y="320636"/>
                      </a:moveTo>
                      <a:cubicBezTo>
                        <a:pt x="440001" y="320172"/>
                        <a:pt x="438608" y="329306"/>
                        <a:pt x="425758" y="337202"/>
                      </a:cubicBezTo>
                      <a:cubicBezTo>
                        <a:pt x="412908" y="345098"/>
                        <a:pt x="425913" y="380398"/>
                        <a:pt x="438608" y="378540"/>
                      </a:cubicBezTo>
                      <a:cubicBezTo>
                        <a:pt x="451923" y="376836"/>
                        <a:pt x="450065" y="321101"/>
                        <a:pt x="445110" y="320636"/>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80" name="Freeform: Shape 4479">
                  <a:extLst>
                    <a:ext uri="{FF2B5EF4-FFF2-40B4-BE49-F238E27FC236}">
                      <a16:creationId xmlns:a16="http://schemas.microsoft.com/office/drawing/2014/main" id="{46F03ADE-5E38-2670-7F07-8F3B4ECB672C}"/>
                    </a:ext>
                  </a:extLst>
                </p:cNvPr>
                <p:cNvSpPr/>
                <p:nvPr/>
              </p:nvSpPr>
              <p:spPr>
                <a:xfrm>
                  <a:off x="2922304" y="3783697"/>
                  <a:ext cx="71899" cy="39634"/>
                </a:xfrm>
                <a:custGeom>
                  <a:avLst/>
                  <a:gdLst>
                    <a:gd name="connsiteX0" fmla="*/ 70754 w 71899"/>
                    <a:gd name="connsiteY0" fmla="*/ 15327 h 39634"/>
                    <a:gd name="connsiteX1" fmla="*/ 36693 w 71899"/>
                    <a:gd name="connsiteY1" fmla="*/ 6657 h 39634"/>
                    <a:gd name="connsiteX2" fmla="*/ 23223 w 71899"/>
                    <a:gd name="connsiteY2" fmla="*/ 0 h 39634"/>
                    <a:gd name="connsiteX3" fmla="*/ 22140 w 71899"/>
                    <a:gd name="connsiteY3" fmla="*/ 619 h 39634"/>
                    <a:gd name="connsiteX4" fmla="*/ 0 w 71899"/>
                    <a:gd name="connsiteY4" fmla="*/ 19043 h 39634"/>
                    <a:gd name="connsiteX5" fmla="*/ 60381 w 71899"/>
                    <a:gd name="connsiteY5" fmla="*/ 39634 h 39634"/>
                    <a:gd name="connsiteX6" fmla="*/ 70444 w 71899"/>
                    <a:gd name="connsiteY6" fmla="*/ 35454 h 39634"/>
                    <a:gd name="connsiteX7" fmla="*/ 70754 w 71899"/>
                    <a:gd name="connsiteY7" fmla="*/ 15327 h 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9" h="39634">
                      <a:moveTo>
                        <a:pt x="70754" y="15327"/>
                      </a:moveTo>
                      <a:cubicBezTo>
                        <a:pt x="65490" y="8051"/>
                        <a:pt x="51401" y="16566"/>
                        <a:pt x="36693" y="6657"/>
                      </a:cubicBezTo>
                      <a:cubicBezTo>
                        <a:pt x="32822" y="4025"/>
                        <a:pt x="28023" y="1858"/>
                        <a:pt x="23223" y="0"/>
                      </a:cubicBezTo>
                      <a:cubicBezTo>
                        <a:pt x="22914" y="155"/>
                        <a:pt x="22604" y="464"/>
                        <a:pt x="22140" y="619"/>
                      </a:cubicBezTo>
                      <a:cubicBezTo>
                        <a:pt x="19043" y="1548"/>
                        <a:pt x="9289" y="10218"/>
                        <a:pt x="0" y="19043"/>
                      </a:cubicBezTo>
                      <a:cubicBezTo>
                        <a:pt x="10528" y="27403"/>
                        <a:pt x="49698" y="39634"/>
                        <a:pt x="60381" y="39634"/>
                      </a:cubicBezTo>
                      <a:cubicBezTo>
                        <a:pt x="65490" y="39634"/>
                        <a:pt x="68122" y="37312"/>
                        <a:pt x="70444" y="35454"/>
                      </a:cubicBezTo>
                      <a:cubicBezTo>
                        <a:pt x="71992" y="26010"/>
                        <a:pt x="72612" y="17804"/>
                        <a:pt x="70754" y="1532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1" name="Freeform: Shape 4480">
                  <a:extLst>
                    <a:ext uri="{FF2B5EF4-FFF2-40B4-BE49-F238E27FC236}">
                      <a16:creationId xmlns:a16="http://schemas.microsoft.com/office/drawing/2014/main" id="{5EAED6F7-3A0E-4923-FA8D-E78D84B63B51}"/>
                    </a:ext>
                  </a:extLst>
                </p:cNvPr>
                <p:cNvSpPr/>
                <p:nvPr/>
              </p:nvSpPr>
              <p:spPr>
                <a:xfrm>
                  <a:off x="2945682" y="3730968"/>
                  <a:ext cx="190586" cy="100103"/>
                </a:xfrm>
                <a:custGeom>
                  <a:avLst/>
                  <a:gdLst>
                    <a:gd name="connsiteX0" fmla="*/ 80043 w 190586"/>
                    <a:gd name="connsiteY0" fmla="*/ 88802 h 100103"/>
                    <a:gd name="connsiteX1" fmla="*/ 90106 w 190586"/>
                    <a:gd name="connsiteY1" fmla="*/ 69449 h 100103"/>
                    <a:gd name="connsiteX2" fmla="*/ 124167 w 190586"/>
                    <a:gd name="connsiteY2" fmla="*/ 54741 h 100103"/>
                    <a:gd name="connsiteX3" fmla="*/ 154203 w 190586"/>
                    <a:gd name="connsiteY3" fmla="*/ 48083 h 100103"/>
                    <a:gd name="connsiteX4" fmla="*/ 190586 w 190586"/>
                    <a:gd name="connsiteY4" fmla="*/ 33530 h 100103"/>
                    <a:gd name="connsiteX5" fmla="*/ 156061 w 190586"/>
                    <a:gd name="connsiteY5" fmla="*/ 9068 h 100103"/>
                    <a:gd name="connsiteX6" fmla="*/ 89797 w 190586"/>
                    <a:gd name="connsiteY6" fmla="*/ 7675 h 100103"/>
                    <a:gd name="connsiteX7" fmla="*/ 31739 w 190586"/>
                    <a:gd name="connsiteY7" fmla="*/ 11081 h 100103"/>
                    <a:gd name="connsiteX8" fmla="*/ 31119 w 190586"/>
                    <a:gd name="connsiteY8" fmla="*/ 11391 h 100103"/>
                    <a:gd name="connsiteX9" fmla="*/ 14244 w 190586"/>
                    <a:gd name="connsiteY9" fmla="*/ 28731 h 100103"/>
                    <a:gd name="connsiteX10" fmla="*/ 0 w 190586"/>
                    <a:gd name="connsiteY10" fmla="*/ 52728 h 100103"/>
                    <a:gd name="connsiteX11" fmla="*/ 13469 w 190586"/>
                    <a:gd name="connsiteY11" fmla="*/ 59385 h 100103"/>
                    <a:gd name="connsiteX12" fmla="*/ 47530 w 190586"/>
                    <a:gd name="connsiteY12" fmla="*/ 68055 h 100103"/>
                    <a:gd name="connsiteX13" fmla="*/ 47221 w 190586"/>
                    <a:gd name="connsiteY13" fmla="*/ 88337 h 100103"/>
                    <a:gd name="connsiteX14" fmla="*/ 56510 w 190586"/>
                    <a:gd name="connsiteY14" fmla="*/ 88337 h 100103"/>
                    <a:gd name="connsiteX15" fmla="*/ 59297 w 190586"/>
                    <a:gd name="connsiteY15" fmla="*/ 100104 h 100103"/>
                    <a:gd name="connsiteX16" fmla="*/ 70754 w 190586"/>
                    <a:gd name="connsiteY16" fmla="*/ 97472 h 100103"/>
                    <a:gd name="connsiteX17" fmla="*/ 80043 w 190586"/>
                    <a:gd name="connsiteY17" fmla="*/ 88802 h 10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86" h="100103">
                      <a:moveTo>
                        <a:pt x="80043" y="88802"/>
                      </a:moveTo>
                      <a:cubicBezTo>
                        <a:pt x="81436" y="86170"/>
                        <a:pt x="71992" y="70842"/>
                        <a:pt x="90106" y="69449"/>
                      </a:cubicBezTo>
                      <a:cubicBezTo>
                        <a:pt x="108066" y="68210"/>
                        <a:pt x="121380" y="66198"/>
                        <a:pt x="124167" y="54741"/>
                      </a:cubicBezTo>
                      <a:cubicBezTo>
                        <a:pt x="126799" y="43439"/>
                        <a:pt x="148165" y="48703"/>
                        <a:pt x="154203" y="48083"/>
                      </a:cubicBezTo>
                      <a:cubicBezTo>
                        <a:pt x="159157" y="47464"/>
                        <a:pt x="175104" y="32911"/>
                        <a:pt x="190586" y="33530"/>
                      </a:cubicBezTo>
                      <a:cubicBezTo>
                        <a:pt x="190741" y="18358"/>
                        <a:pt x="170149" y="23312"/>
                        <a:pt x="156061" y="9068"/>
                      </a:cubicBezTo>
                      <a:cubicBezTo>
                        <a:pt x="140888" y="-6104"/>
                        <a:pt x="107756" y="863"/>
                        <a:pt x="89797" y="7675"/>
                      </a:cubicBezTo>
                      <a:cubicBezTo>
                        <a:pt x="71837" y="14642"/>
                        <a:pt x="51091" y="89"/>
                        <a:pt x="31739" y="11081"/>
                      </a:cubicBezTo>
                      <a:cubicBezTo>
                        <a:pt x="31429" y="11236"/>
                        <a:pt x="31274" y="11236"/>
                        <a:pt x="31119" y="11391"/>
                      </a:cubicBezTo>
                      <a:cubicBezTo>
                        <a:pt x="26939" y="16655"/>
                        <a:pt x="21056" y="23312"/>
                        <a:pt x="14244" y="28731"/>
                      </a:cubicBezTo>
                      <a:cubicBezTo>
                        <a:pt x="1239" y="39258"/>
                        <a:pt x="4799" y="49786"/>
                        <a:pt x="0" y="52728"/>
                      </a:cubicBezTo>
                      <a:cubicBezTo>
                        <a:pt x="4954" y="54586"/>
                        <a:pt x="9754" y="56753"/>
                        <a:pt x="13469" y="59385"/>
                      </a:cubicBezTo>
                      <a:cubicBezTo>
                        <a:pt x="28177" y="69294"/>
                        <a:pt x="42112" y="60779"/>
                        <a:pt x="47530" y="68055"/>
                      </a:cubicBezTo>
                      <a:cubicBezTo>
                        <a:pt x="49388" y="70533"/>
                        <a:pt x="48769" y="78738"/>
                        <a:pt x="47221" y="88337"/>
                      </a:cubicBezTo>
                      <a:cubicBezTo>
                        <a:pt x="49853" y="86170"/>
                        <a:pt x="52020" y="84621"/>
                        <a:pt x="56510" y="88337"/>
                      </a:cubicBezTo>
                      <a:cubicBezTo>
                        <a:pt x="60535" y="91743"/>
                        <a:pt x="59761" y="95923"/>
                        <a:pt x="59297" y="100104"/>
                      </a:cubicBezTo>
                      <a:lnTo>
                        <a:pt x="70754" y="97472"/>
                      </a:lnTo>
                      <a:cubicBezTo>
                        <a:pt x="70754" y="97472"/>
                        <a:pt x="78804" y="91434"/>
                        <a:pt x="80043" y="8880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2" name="Freeform: Shape 4481">
                  <a:extLst>
                    <a:ext uri="{FF2B5EF4-FFF2-40B4-BE49-F238E27FC236}">
                      <a16:creationId xmlns:a16="http://schemas.microsoft.com/office/drawing/2014/main" id="{C992CE86-6884-80C7-D5FD-29D98B48B1B5}"/>
                    </a:ext>
                  </a:extLst>
                </p:cNvPr>
                <p:cNvSpPr/>
                <p:nvPr/>
              </p:nvSpPr>
              <p:spPr>
                <a:xfrm>
                  <a:off x="2079917" y="3176021"/>
                  <a:ext cx="946268" cy="589871"/>
                </a:xfrm>
                <a:custGeom>
                  <a:avLst/>
                  <a:gdLst>
                    <a:gd name="connsiteX0" fmla="*/ 789283 w 946268"/>
                    <a:gd name="connsiteY0" fmla="*/ 555656 h 589871"/>
                    <a:gd name="connsiteX1" fmla="*/ 830620 w 946268"/>
                    <a:gd name="connsiteY1" fmla="*/ 551011 h 589871"/>
                    <a:gd name="connsiteX2" fmla="*/ 808016 w 946268"/>
                    <a:gd name="connsiteY2" fmla="*/ 520976 h 589871"/>
                    <a:gd name="connsiteX3" fmla="*/ 818079 w 946268"/>
                    <a:gd name="connsiteY3" fmla="*/ 497598 h 589871"/>
                    <a:gd name="connsiteX4" fmla="*/ 874744 w 946268"/>
                    <a:gd name="connsiteY4" fmla="*/ 497598 h 589871"/>
                    <a:gd name="connsiteX5" fmla="*/ 894716 w 946268"/>
                    <a:gd name="connsiteY5" fmla="*/ 478245 h 589871"/>
                    <a:gd name="connsiteX6" fmla="*/ 909270 w 946268"/>
                    <a:gd name="connsiteY6" fmla="*/ 487225 h 589871"/>
                    <a:gd name="connsiteX7" fmla="*/ 923049 w 946268"/>
                    <a:gd name="connsiteY7" fmla="*/ 444958 h 589871"/>
                    <a:gd name="connsiteX8" fmla="*/ 928622 w 946268"/>
                    <a:gd name="connsiteY8" fmla="*/ 409814 h 589871"/>
                    <a:gd name="connsiteX9" fmla="*/ 945808 w 946268"/>
                    <a:gd name="connsiteY9" fmla="*/ 384268 h 589871"/>
                    <a:gd name="connsiteX10" fmla="*/ 918868 w 946268"/>
                    <a:gd name="connsiteY10" fmla="*/ 377301 h 589871"/>
                    <a:gd name="connsiteX11" fmla="*/ 869790 w 946268"/>
                    <a:gd name="connsiteY11" fmla="*/ 379314 h 589871"/>
                    <a:gd name="connsiteX12" fmla="*/ 829691 w 946268"/>
                    <a:gd name="connsiteY12" fmla="*/ 415232 h 589871"/>
                    <a:gd name="connsiteX13" fmla="*/ 820711 w 946268"/>
                    <a:gd name="connsiteY13" fmla="*/ 443565 h 589871"/>
                    <a:gd name="connsiteX14" fmla="*/ 799965 w 946268"/>
                    <a:gd name="connsiteY14" fmla="*/ 471897 h 589871"/>
                    <a:gd name="connsiteX15" fmla="*/ 776432 w 946268"/>
                    <a:gd name="connsiteY15" fmla="*/ 468491 h 589871"/>
                    <a:gd name="connsiteX16" fmla="*/ 703202 w 946268"/>
                    <a:gd name="connsiteY16" fmla="*/ 484438 h 589871"/>
                    <a:gd name="connsiteX17" fmla="*/ 668057 w 946268"/>
                    <a:gd name="connsiteY17" fmla="*/ 467872 h 589871"/>
                    <a:gd name="connsiteX18" fmla="*/ 650098 w 946268"/>
                    <a:gd name="connsiteY18" fmla="*/ 436133 h 589871"/>
                    <a:gd name="connsiteX19" fmla="*/ 616966 w 946268"/>
                    <a:gd name="connsiteY19" fmla="*/ 395415 h 589871"/>
                    <a:gd name="connsiteX20" fmla="*/ 605199 w 946268"/>
                    <a:gd name="connsiteY20" fmla="*/ 334725 h 589871"/>
                    <a:gd name="connsiteX21" fmla="*/ 615572 w 946268"/>
                    <a:gd name="connsiteY21" fmla="*/ 247715 h 589871"/>
                    <a:gd name="connsiteX22" fmla="*/ 618359 w 946268"/>
                    <a:gd name="connsiteY22" fmla="*/ 234710 h 589871"/>
                    <a:gd name="connsiteX23" fmla="*/ 605354 w 946268"/>
                    <a:gd name="connsiteY23" fmla="*/ 229910 h 589871"/>
                    <a:gd name="connsiteX24" fmla="*/ 561849 w 946268"/>
                    <a:gd name="connsiteY24" fmla="*/ 214428 h 589871"/>
                    <a:gd name="connsiteX25" fmla="*/ 553024 w 946268"/>
                    <a:gd name="connsiteY25" fmla="*/ 195230 h 589871"/>
                    <a:gd name="connsiteX26" fmla="*/ 545593 w 946268"/>
                    <a:gd name="connsiteY26" fmla="*/ 171697 h 589871"/>
                    <a:gd name="connsiteX27" fmla="*/ 516177 w 946268"/>
                    <a:gd name="connsiteY27" fmla="*/ 129741 h 589871"/>
                    <a:gd name="connsiteX28" fmla="*/ 460905 w 946268"/>
                    <a:gd name="connsiteY28" fmla="*/ 98002 h 589871"/>
                    <a:gd name="connsiteX29" fmla="*/ 436598 w 946268"/>
                    <a:gd name="connsiteY29" fmla="*/ 126799 h 589871"/>
                    <a:gd name="connsiteX30" fmla="*/ 400525 w 946268"/>
                    <a:gd name="connsiteY30" fmla="*/ 108375 h 589871"/>
                    <a:gd name="connsiteX31" fmla="*/ 389532 w 946268"/>
                    <a:gd name="connsiteY31" fmla="*/ 88403 h 589871"/>
                    <a:gd name="connsiteX32" fmla="*/ 369560 w 946268"/>
                    <a:gd name="connsiteY32" fmla="*/ 64096 h 589871"/>
                    <a:gd name="connsiteX33" fmla="*/ 334106 w 946268"/>
                    <a:gd name="connsiteY33" fmla="*/ 32358 h 589871"/>
                    <a:gd name="connsiteX34" fmla="*/ 285492 w 946268"/>
                    <a:gd name="connsiteY34" fmla="*/ 32358 h 589871"/>
                    <a:gd name="connsiteX35" fmla="*/ 275119 w 946268"/>
                    <a:gd name="connsiteY35" fmla="*/ 45672 h 589871"/>
                    <a:gd name="connsiteX36" fmla="*/ 186561 w 946268"/>
                    <a:gd name="connsiteY36" fmla="*/ 46447 h 589871"/>
                    <a:gd name="connsiteX37" fmla="*/ 106208 w 946268"/>
                    <a:gd name="connsiteY37" fmla="*/ 18424 h 589871"/>
                    <a:gd name="connsiteX38" fmla="*/ 71528 w 946268"/>
                    <a:gd name="connsiteY38" fmla="*/ 0 h 589871"/>
                    <a:gd name="connsiteX39" fmla="*/ 0 w 946268"/>
                    <a:gd name="connsiteY39" fmla="*/ 9444 h 589871"/>
                    <a:gd name="connsiteX40" fmla="*/ 16411 w 946268"/>
                    <a:gd name="connsiteY40" fmla="*/ 35299 h 589871"/>
                    <a:gd name="connsiteX41" fmla="*/ 42576 w 946268"/>
                    <a:gd name="connsiteY41" fmla="*/ 95990 h 589871"/>
                    <a:gd name="connsiteX42" fmla="*/ 81282 w 946268"/>
                    <a:gd name="connsiteY42" fmla="*/ 127109 h 589871"/>
                    <a:gd name="connsiteX43" fmla="*/ 96454 w 946268"/>
                    <a:gd name="connsiteY43" fmla="*/ 168446 h 589871"/>
                    <a:gd name="connsiteX44" fmla="*/ 71528 w 946268"/>
                    <a:gd name="connsiteY44" fmla="*/ 170459 h 589871"/>
                    <a:gd name="connsiteX45" fmla="*/ 110233 w 946268"/>
                    <a:gd name="connsiteY45" fmla="*/ 199410 h 589871"/>
                    <a:gd name="connsiteX46" fmla="*/ 143985 w 946268"/>
                    <a:gd name="connsiteY46" fmla="*/ 220157 h 589871"/>
                    <a:gd name="connsiteX47" fmla="*/ 152964 w 946268"/>
                    <a:gd name="connsiteY47" fmla="*/ 258862 h 589871"/>
                    <a:gd name="connsiteX48" fmla="*/ 188883 w 946268"/>
                    <a:gd name="connsiteY48" fmla="*/ 290601 h 589871"/>
                    <a:gd name="connsiteX49" fmla="*/ 222015 w 946268"/>
                    <a:gd name="connsiteY49" fmla="*/ 330700 h 589871"/>
                    <a:gd name="connsiteX50" fmla="*/ 237187 w 946268"/>
                    <a:gd name="connsiteY50" fmla="*/ 321100 h 589871"/>
                    <a:gd name="connsiteX51" fmla="*/ 230220 w 946268"/>
                    <a:gd name="connsiteY51" fmla="*/ 296329 h 589871"/>
                    <a:gd name="connsiteX52" fmla="*/ 204055 w 946268"/>
                    <a:gd name="connsiteY52" fmla="*/ 285337 h 589871"/>
                    <a:gd name="connsiteX53" fmla="*/ 196469 w 946268"/>
                    <a:gd name="connsiteY53" fmla="*/ 257778 h 589871"/>
                    <a:gd name="connsiteX54" fmla="*/ 176497 w 946268"/>
                    <a:gd name="connsiteY54" fmla="*/ 213654 h 589871"/>
                    <a:gd name="connsiteX55" fmla="*/ 141972 w 946268"/>
                    <a:gd name="connsiteY55" fmla="*/ 166743 h 589871"/>
                    <a:gd name="connsiteX56" fmla="*/ 117046 w 946268"/>
                    <a:gd name="connsiteY56" fmla="*/ 132837 h 589871"/>
                    <a:gd name="connsiteX57" fmla="*/ 120451 w 946268"/>
                    <a:gd name="connsiteY57" fmla="*/ 116271 h 589871"/>
                    <a:gd name="connsiteX58" fmla="*/ 96299 w 946268"/>
                    <a:gd name="connsiteY58" fmla="*/ 105898 h 589871"/>
                    <a:gd name="connsiteX59" fmla="*/ 79114 w 946268"/>
                    <a:gd name="connsiteY59" fmla="*/ 81746 h 589871"/>
                    <a:gd name="connsiteX60" fmla="*/ 68741 w 946268"/>
                    <a:gd name="connsiteY60" fmla="*/ 35454 h 589871"/>
                    <a:gd name="connsiteX61" fmla="*/ 79733 w 946268"/>
                    <a:gd name="connsiteY61" fmla="*/ 32048 h 589871"/>
                    <a:gd name="connsiteX62" fmla="*/ 90726 w 946268"/>
                    <a:gd name="connsiteY62" fmla="*/ 37622 h 589871"/>
                    <a:gd name="connsiteX63" fmla="*/ 107292 w 946268"/>
                    <a:gd name="connsiteY63" fmla="*/ 44589 h 589871"/>
                    <a:gd name="connsiteX64" fmla="*/ 128038 w 946268"/>
                    <a:gd name="connsiteY64" fmla="*/ 48769 h 589871"/>
                    <a:gd name="connsiteX65" fmla="*/ 133611 w 946268"/>
                    <a:gd name="connsiteY65" fmla="*/ 88094 h 589871"/>
                    <a:gd name="connsiteX66" fmla="*/ 139185 w 946268"/>
                    <a:gd name="connsiteY66" fmla="*/ 123238 h 589871"/>
                    <a:gd name="connsiteX67" fmla="*/ 153738 w 946268"/>
                    <a:gd name="connsiteY67" fmla="*/ 131599 h 589871"/>
                    <a:gd name="connsiteX68" fmla="*/ 175878 w 946268"/>
                    <a:gd name="connsiteY68" fmla="*/ 149558 h 589871"/>
                    <a:gd name="connsiteX69" fmla="*/ 202043 w 946268"/>
                    <a:gd name="connsiteY69" fmla="*/ 167517 h 589871"/>
                    <a:gd name="connsiteX70" fmla="*/ 217215 w 946268"/>
                    <a:gd name="connsiteY70" fmla="*/ 188264 h 589871"/>
                    <a:gd name="connsiteX71" fmla="*/ 238581 w 946268"/>
                    <a:gd name="connsiteY71" fmla="*/ 204829 h 589871"/>
                    <a:gd name="connsiteX72" fmla="*/ 243380 w 946268"/>
                    <a:gd name="connsiteY72" fmla="*/ 223408 h 589871"/>
                    <a:gd name="connsiteX73" fmla="*/ 262733 w 946268"/>
                    <a:gd name="connsiteY73" fmla="*/ 247560 h 589871"/>
                    <a:gd name="connsiteX74" fmla="*/ 288279 w 946268"/>
                    <a:gd name="connsiteY74" fmla="*/ 271093 h 589871"/>
                    <a:gd name="connsiteX75" fmla="*/ 355162 w 946268"/>
                    <a:gd name="connsiteY75" fmla="*/ 345717 h 589871"/>
                    <a:gd name="connsiteX76" fmla="*/ 370334 w 946268"/>
                    <a:gd name="connsiteY76" fmla="*/ 379468 h 589871"/>
                    <a:gd name="connsiteX77" fmla="*/ 368941 w 946268"/>
                    <a:gd name="connsiteY77" fmla="*/ 402227 h 589871"/>
                    <a:gd name="connsiteX78" fmla="*/ 359342 w 946268"/>
                    <a:gd name="connsiteY78" fmla="*/ 413220 h 589871"/>
                    <a:gd name="connsiteX79" fmla="*/ 384268 w 946268"/>
                    <a:gd name="connsiteY79" fmla="*/ 451925 h 589871"/>
                    <a:gd name="connsiteX80" fmla="*/ 429167 w 946268"/>
                    <a:gd name="connsiteY80" fmla="*/ 482270 h 589871"/>
                    <a:gd name="connsiteX81" fmla="*/ 478864 w 946268"/>
                    <a:gd name="connsiteY81" fmla="*/ 497443 h 589871"/>
                    <a:gd name="connsiteX82" fmla="*/ 540329 w 946268"/>
                    <a:gd name="connsiteY82" fmla="*/ 528562 h 589871"/>
                    <a:gd name="connsiteX83" fmla="*/ 610773 w 946268"/>
                    <a:gd name="connsiteY83" fmla="*/ 558907 h 589871"/>
                    <a:gd name="connsiteX84" fmla="*/ 673631 w 946268"/>
                    <a:gd name="connsiteY84" fmla="*/ 555501 h 589871"/>
                    <a:gd name="connsiteX85" fmla="*/ 730295 w 946268"/>
                    <a:gd name="connsiteY85" fmla="*/ 563861 h 589871"/>
                    <a:gd name="connsiteX86" fmla="*/ 763737 w 946268"/>
                    <a:gd name="connsiteY86" fmla="*/ 589871 h 589871"/>
                    <a:gd name="connsiteX87" fmla="*/ 789283 w 946268"/>
                    <a:gd name="connsiteY87" fmla="*/ 555656 h 58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46268" h="589871">
                      <a:moveTo>
                        <a:pt x="789283" y="555656"/>
                      </a:moveTo>
                      <a:cubicBezTo>
                        <a:pt x="792534" y="555036"/>
                        <a:pt x="827214" y="559681"/>
                        <a:pt x="830620" y="551011"/>
                      </a:cubicBezTo>
                      <a:cubicBezTo>
                        <a:pt x="834026" y="542341"/>
                        <a:pt x="804610" y="522988"/>
                        <a:pt x="808016" y="520976"/>
                      </a:cubicBezTo>
                      <a:cubicBezTo>
                        <a:pt x="811267" y="518963"/>
                        <a:pt x="812661" y="497598"/>
                        <a:pt x="818079" y="497598"/>
                      </a:cubicBezTo>
                      <a:cubicBezTo>
                        <a:pt x="823343" y="497598"/>
                        <a:pt x="872112" y="498991"/>
                        <a:pt x="874744" y="497598"/>
                      </a:cubicBezTo>
                      <a:cubicBezTo>
                        <a:pt x="877376" y="496204"/>
                        <a:pt x="886665" y="478864"/>
                        <a:pt x="894716" y="478245"/>
                      </a:cubicBezTo>
                      <a:cubicBezTo>
                        <a:pt x="898432" y="477935"/>
                        <a:pt x="904006" y="482425"/>
                        <a:pt x="909270" y="487225"/>
                      </a:cubicBezTo>
                      <a:cubicBezTo>
                        <a:pt x="918249" y="478864"/>
                        <a:pt x="921346" y="460131"/>
                        <a:pt x="923049" y="444958"/>
                      </a:cubicBezTo>
                      <a:cubicBezTo>
                        <a:pt x="925062" y="426379"/>
                        <a:pt x="918868" y="420032"/>
                        <a:pt x="928622" y="409814"/>
                      </a:cubicBezTo>
                      <a:cubicBezTo>
                        <a:pt x="938221" y="399441"/>
                        <a:pt x="948594" y="398821"/>
                        <a:pt x="945808" y="384268"/>
                      </a:cubicBezTo>
                      <a:cubicBezTo>
                        <a:pt x="943021" y="369715"/>
                        <a:pt x="930016" y="384268"/>
                        <a:pt x="918868" y="377301"/>
                      </a:cubicBezTo>
                      <a:cubicBezTo>
                        <a:pt x="907876" y="370334"/>
                        <a:pt x="898122" y="375288"/>
                        <a:pt x="869790" y="379314"/>
                      </a:cubicBezTo>
                      <a:cubicBezTo>
                        <a:pt x="841458" y="383494"/>
                        <a:pt x="828453" y="395260"/>
                        <a:pt x="829691" y="415232"/>
                      </a:cubicBezTo>
                      <a:cubicBezTo>
                        <a:pt x="831084" y="435204"/>
                        <a:pt x="820092" y="426225"/>
                        <a:pt x="820711" y="443565"/>
                      </a:cubicBezTo>
                      <a:cubicBezTo>
                        <a:pt x="821331" y="460905"/>
                        <a:pt x="798572" y="461524"/>
                        <a:pt x="799965" y="471897"/>
                      </a:cubicBezTo>
                      <a:cubicBezTo>
                        <a:pt x="801359" y="482270"/>
                        <a:pt x="782006" y="471897"/>
                        <a:pt x="776432" y="468491"/>
                      </a:cubicBezTo>
                      <a:cubicBezTo>
                        <a:pt x="770859" y="465085"/>
                        <a:pt x="711562" y="483044"/>
                        <a:pt x="703202" y="484438"/>
                      </a:cubicBezTo>
                      <a:cubicBezTo>
                        <a:pt x="694841" y="485831"/>
                        <a:pt x="679669" y="467252"/>
                        <a:pt x="668057" y="467872"/>
                      </a:cubicBezTo>
                      <a:cubicBezTo>
                        <a:pt x="656291" y="468491"/>
                        <a:pt x="651491" y="450532"/>
                        <a:pt x="650098" y="436133"/>
                      </a:cubicBezTo>
                      <a:cubicBezTo>
                        <a:pt x="648704" y="421580"/>
                        <a:pt x="626565" y="408575"/>
                        <a:pt x="616966" y="395415"/>
                      </a:cubicBezTo>
                      <a:cubicBezTo>
                        <a:pt x="607367" y="382255"/>
                        <a:pt x="605973" y="353303"/>
                        <a:pt x="605199" y="334725"/>
                      </a:cubicBezTo>
                      <a:cubicBezTo>
                        <a:pt x="604580" y="316146"/>
                        <a:pt x="602412" y="284408"/>
                        <a:pt x="615572" y="247715"/>
                      </a:cubicBezTo>
                      <a:cubicBezTo>
                        <a:pt x="617275" y="242761"/>
                        <a:pt x="618204" y="238581"/>
                        <a:pt x="618359" y="234710"/>
                      </a:cubicBezTo>
                      <a:cubicBezTo>
                        <a:pt x="613560" y="231768"/>
                        <a:pt x="608915" y="229601"/>
                        <a:pt x="605354" y="229910"/>
                      </a:cubicBezTo>
                      <a:cubicBezTo>
                        <a:pt x="593588" y="230685"/>
                        <a:pt x="566958" y="214428"/>
                        <a:pt x="561849" y="214428"/>
                      </a:cubicBezTo>
                      <a:cubicBezTo>
                        <a:pt x="556740" y="214428"/>
                        <a:pt x="557359" y="201888"/>
                        <a:pt x="553024" y="195230"/>
                      </a:cubicBezTo>
                      <a:cubicBezTo>
                        <a:pt x="548534" y="188573"/>
                        <a:pt x="551476" y="176032"/>
                        <a:pt x="545593" y="171697"/>
                      </a:cubicBezTo>
                      <a:cubicBezTo>
                        <a:pt x="539710" y="167208"/>
                        <a:pt x="522060" y="150332"/>
                        <a:pt x="516177" y="129741"/>
                      </a:cubicBezTo>
                      <a:cubicBezTo>
                        <a:pt x="510293" y="109149"/>
                        <a:pt x="474065" y="98776"/>
                        <a:pt x="460905" y="98002"/>
                      </a:cubicBezTo>
                      <a:cubicBezTo>
                        <a:pt x="447590" y="97228"/>
                        <a:pt x="440314" y="125251"/>
                        <a:pt x="436598" y="126799"/>
                      </a:cubicBezTo>
                      <a:cubicBezTo>
                        <a:pt x="432882" y="128347"/>
                        <a:pt x="407801" y="112091"/>
                        <a:pt x="400525" y="108375"/>
                      </a:cubicBezTo>
                      <a:cubicBezTo>
                        <a:pt x="393093" y="104660"/>
                        <a:pt x="389532" y="97383"/>
                        <a:pt x="389532" y="88403"/>
                      </a:cubicBezTo>
                      <a:cubicBezTo>
                        <a:pt x="389532" y="79578"/>
                        <a:pt x="374050" y="65490"/>
                        <a:pt x="369560" y="64096"/>
                      </a:cubicBezTo>
                      <a:cubicBezTo>
                        <a:pt x="365070" y="62548"/>
                        <a:pt x="334106" y="32358"/>
                        <a:pt x="334106" y="32358"/>
                      </a:cubicBezTo>
                      <a:lnTo>
                        <a:pt x="285492" y="32358"/>
                      </a:lnTo>
                      <a:lnTo>
                        <a:pt x="275119" y="45672"/>
                      </a:lnTo>
                      <a:lnTo>
                        <a:pt x="186561" y="46447"/>
                      </a:lnTo>
                      <a:cubicBezTo>
                        <a:pt x="186561" y="46447"/>
                        <a:pt x="118748" y="21365"/>
                        <a:pt x="106208" y="18424"/>
                      </a:cubicBezTo>
                      <a:cubicBezTo>
                        <a:pt x="93667" y="15482"/>
                        <a:pt x="71528" y="0"/>
                        <a:pt x="71528" y="0"/>
                      </a:cubicBezTo>
                      <a:lnTo>
                        <a:pt x="0" y="9444"/>
                      </a:lnTo>
                      <a:cubicBezTo>
                        <a:pt x="3716" y="17340"/>
                        <a:pt x="8825" y="25855"/>
                        <a:pt x="16411" y="35299"/>
                      </a:cubicBezTo>
                      <a:cubicBezTo>
                        <a:pt x="30964" y="53259"/>
                        <a:pt x="41337" y="84997"/>
                        <a:pt x="42576" y="95990"/>
                      </a:cubicBezTo>
                      <a:cubicBezTo>
                        <a:pt x="43970" y="106982"/>
                        <a:pt x="63942" y="115961"/>
                        <a:pt x="81282" y="127109"/>
                      </a:cubicBezTo>
                      <a:cubicBezTo>
                        <a:pt x="98467" y="138101"/>
                        <a:pt x="98467" y="162253"/>
                        <a:pt x="96454" y="168446"/>
                      </a:cubicBezTo>
                      <a:cubicBezTo>
                        <a:pt x="94441" y="174639"/>
                        <a:pt x="72921" y="164266"/>
                        <a:pt x="71528" y="170459"/>
                      </a:cubicBezTo>
                      <a:cubicBezTo>
                        <a:pt x="70134" y="176652"/>
                        <a:pt x="99086" y="200804"/>
                        <a:pt x="110233" y="199410"/>
                      </a:cubicBezTo>
                      <a:cubicBezTo>
                        <a:pt x="121226" y="198017"/>
                        <a:pt x="126799" y="204984"/>
                        <a:pt x="143985" y="220157"/>
                      </a:cubicBezTo>
                      <a:cubicBezTo>
                        <a:pt x="161170" y="235329"/>
                        <a:pt x="159931" y="253289"/>
                        <a:pt x="152964" y="258862"/>
                      </a:cubicBezTo>
                      <a:cubicBezTo>
                        <a:pt x="145997" y="264436"/>
                        <a:pt x="166743" y="276202"/>
                        <a:pt x="188883" y="290601"/>
                      </a:cubicBezTo>
                      <a:cubicBezTo>
                        <a:pt x="211022" y="305154"/>
                        <a:pt x="220002" y="323113"/>
                        <a:pt x="222015" y="330700"/>
                      </a:cubicBezTo>
                      <a:cubicBezTo>
                        <a:pt x="224027" y="338286"/>
                        <a:pt x="233781" y="331474"/>
                        <a:pt x="237187" y="321100"/>
                      </a:cubicBezTo>
                      <a:cubicBezTo>
                        <a:pt x="240593" y="310727"/>
                        <a:pt x="230220" y="307941"/>
                        <a:pt x="230220" y="296329"/>
                      </a:cubicBezTo>
                      <a:cubicBezTo>
                        <a:pt x="230220" y="284563"/>
                        <a:pt x="212261" y="286575"/>
                        <a:pt x="204055" y="285337"/>
                      </a:cubicBezTo>
                      <a:cubicBezTo>
                        <a:pt x="195850" y="283943"/>
                        <a:pt x="204675" y="265984"/>
                        <a:pt x="196469" y="257778"/>
                      </a:cubicBezTo>
                      <a:cubicBezTo>
                        <a:pt x="188109" y="249418"/>
                        <a:pt x="180523" y="228827"/>
                        <a:pt x="176497" y="213654"/>
                      </a:cubicBezTo>
                      <a:cubicBezTo>
                        <a:pt x="172317" y="198482"/>
                        <a:pt x="150951" y="183309"/>
                        <a:pt x="141972" y="166743"/>
                      </a:cubicBezTo>
                      <a:cubicBezTo>
                        <a:pt x="132992" y="150177"/>
                        <a:pt x="123393" y="137017"/>
                        <a:pt x="117046" y="132837"/>
                      </a:cubicBezTo>
                      <a:cubicBezTo>
                        <a:pt x="110853" y="128657"/>
                        <a:pt x="126025" y="122464"/>
                        <a:pt x="120451" y="116271"/>
                      </a:cubicBezTo>
                      <a:cubicBezTo>
                        <a:pt x="114878" y="110078"/>
                        <a:pt x="106672" y="110698"/>
                        <a:pt x="96299" y="105898"/>
                      </a:cubicBezTo>
                      <a:cubicBezTo>
                        <a:pt x="85926" y="101099"/>
                        <a:pt x="79114" y="92738"/>
                        <a:pt x="79114" y="81746"/>
                      </a:cubicBezTo>
                      <a:cubicBezTo>
                        <a:pt x="79114" y="70753"/>
                        <a:pt x="72147" y="44434"/>
                        <a:pt x="68741" y="35454"/>
                      </a:cubicBezTo>
                      <a:cubicBezTo>
                        <a:pt x="65335" y="26474"/>
                        <a:pt x="76327" y="27868"/>
                        <a:pt x="79733" y="32048"/>
                      </a:cubicBezTo>
                      <a:cubicBezTo>
                        <a:pt x="83139" y="36228"/>
                        <a:pt x="85926" y="40409"/>
                        <a:pt x="90726" y="37622"/>
                      </a:cubicBezTo>
                      <a:cubicBezTo>
                        <a:pt x="95525" y="34835"/>
                        <a:pt x="103886" y="37002"/>
                        <a:pt x="107292" y="44589"/>
                      </a:cubicBezTo>
                      <a:cubicBezTo>
                        <a:pt x="110698" y="52175"/>
                        <a:pt x="122464" y="45208"/>
                        <a:pt x="128038" y="48769"/>
                      </a:cubicBezTo>
                      <a:cubicBezTo>
                        <a:pt x="133611" y="52175"/>
                        <a:pt x="115652" y="56355"/>
                        <a:pt x="133611" y="88094"/>
                      </a:cubicBezTo>
                      <a:cubicBezTo>
                        <a:pt x="151571" y="119832"/>
                        <a:pt x="139185" y="101873"/>
                        <a:pt x="139185" y="123238"/>
                      </a:cubicBezTo>
                      <a:cubicBezTo>
                        <a:pt x="139185" y="144604"/>
                        <a:pt x="150177" y="135005"/>
                        <a:pt x="153738" y="131599"/>
                      </a:cubicBezTo>
                      <a:cubicBezTo>
                        <a:pt x="157144" y="128193"/>
                        <a:pt x="166898" y="138566"/>
                        <a:pt x="175878" y="149558"/>
                      </a:cubicBezTo>
                      <a:cubicBezTo>
                        <a:pt x="184857" y="160550"/>
                        <a:pt x="202043" y="161324"/>
                        <a:pt x="202043" y="167517"/>
                      </a:cubicBezTo>
                      <a:cubicBezTo>
                        <a:pt x="202043" y="173710"/>
                        <a:pt x="205449" y="186096"/>
                        <a:pt x="217215" y="188264"/>
                      </a:cubicBezTo>
                      <a:cubicBezTo>
                        <a:pt x="228982" y="190276"/>
                        <a:pt x="230994" y="203436"/>
                        <a:pt x="238581" y="204829"/>
                      </a:cubicBezTo>
                      <a:cubicBezTo>
                        <a:pt x="246167" y="206223"/>
                        <a:pt x="247560" y="214428"/>
                        <a:pt x="243380" y="223408"/>
                      </a:cubicBezTo>
                      <a:cubicBezTo>
                        <a:pt x="239200" y="232388"/>
                        <a:pt x="243380" y="239974"/>
                        <a:pt x="262733" y="247560"/>
                      </a:cubicBezTo>
                      <a:cubicBezTo>
                        <a:pt x="282086" y="255146"/>
                        <a:pt x="273106" y="256540"/>
                        <a:pt x="288279" y="271093"/>
                      </a:cubicBezTo>
                      <a:cubicBezTo>
                        <a:pt x="303451" y="285646"/>
                        <a:pt x="346337" y="332557"/>
                        <a:pt x="355162" y="345717"/>
                      </a:cubicBezTo>
                      <a:cubicBezTo>
                        <a:pt x="364141" y="358877"/>
                        <a:pt x="366928" y="369870"/>
                        <a:pt x="370334" y="379468"/>
                      </a:cubicBezTo>
                      <a:cubicBezTo>
                        <a:pt x="373740" y="389067"/>
                        <a:pt x="363367" y="394022"/>
                        <a:pt x="368941" y="402227"/>
                      </a:cubicBezTo>
                      <a:cubicBezTo>
                        <a:pt x="374514" y="410588"/>
                        <a:pt x="358568" y="407027"/>
                        <a:pt x="359342" y="413220"/>
                      </a:cubicBezTo>
                      <a:cubicBezTo>
                        <a:pt x="359961" y="419412"/>
                        <a:pt x="368941" y="450532"/>
                        <a:pt x="384268" y="451925"/>
                      </a:cubicBezTo>
                      <a:cubicBezTo>
                        <a:pt x="399441" y="453319"/>
                        <a:pt x="416781" y="471897"/>
                        <a:pt x="429167" y="482270"/>
                      </a:cubicBezTo>
                      <a:cubicBezTo>
                        <a:pt x="441552" y="492643"/>
                        <a:pt x="460286" y="490476"/>
                        <a:pt x="478864" y="497443"/>
                      </a:cubicBezTo>
                      <a:cubicBezTo>
                        <a:pt x="497443" y="504410"/>
                        <a:pt x="513390" y="520976"/>
                        <a:pt x="540329" y="528562"/>
                      </a:cubicBezTo>
                      <a:cubicBezTo>
                        <a:pt x="567268" y="536148"/>
                        <a:pt x="593433" y="547915"/>
                        <a:pt x="610773" y="558907"/>
                      </a:cubicBezTo>
                      <a:cubicBezTo>
                        <a:pt x="627958" y="569899"/>
                        <a:pt x="649478" y="565100"/>
                        <a:pt x="673631" y="555501"/>
                      </a:cubicBezTo>
                      <a:cubicBezTo>
                        <a:pt x="697783" y="545902"/>
                        <a:pt x="716361" y="558288"/>
                        <a:pt x="730295" y="563861"/>
                      </a:cubicBezTo>
                      <a:cubicBezTo>
                        <a:pt x="737108" y="566648"/>
                        <a:pt x="750422" y="577950"/>
                        <a:pt x="763737" y="589871"/>
                      </a:cubicBezTo>
                      <a:cubicBezTo>
                        <a:pt x="775968" y="571912"/>
                        <a:pt x="787734" y="556120"/>
                        <a:pt x="789283" y="555656"/>
                      </a:cubicBezTo>
                      <a:close/>
                    </a:path>
                  </a:pathLst>
                </a:custGeom>
                <a:solidFill>
                  <a:schemeClr val="accent1">
                    <a:lumMod val="60000"/>
                    <a:lumOff val="40000"/>
                  </a:schemeClr>
                </a:solidFill>
                <a:ln w="12779" cap="flat">
                  <a:solidFill>
                    <a:schemeClr val="bg1"/>
                  </a:solidFill>
                  <a:prstDash val="solid"/>
                  <a:miter/>
                </a:ln>
              </p:spPr>
              <p:txBody>
                <a:bodyPr rtlCol="0" anchor="ctr"/>
                <a:lstStyle/>
                <a:p>
                  <a:endParaRPr lang="en-US"/>
                </a:p>
              </p:txBody>
            </p:sp>
            <p:sp>
              <p:nvSpPr>
                <p:cNvPr id="4483" name="Freeform: Shape 4482">
                  <a:extLst>
                    <a:ext uri="{FF2B5EF4-FFF2-40B4-BE49-F238E27FC236}">
                      <a16:creationId xmlns:a16="http://schemas.microsoft.com/office/drawing/2014/main" id="{800ABC9F-B215-F8FB-970A-A09684DCB091}"/>
                    </a:ext>
                  </a:extLst>
                </p:cNvPr>
                <p:cNvSpPr/>
                <p:nvPr/>
              </p:nvSpPr>
              <p:spPr>
                <a:xfrm>
                  <a:off x="2843499" y="3673618"/>
                  <a:ext cx="133147" cy="129121"/>
                </a:xfrm>
                <a:custGeom>
                  <a:avLst/>
                  <a:gdLst>
                    <a:gd name="connsiteX0" fmla="*/ 116271 w 133147"/>
                    <a:gd name="connsiteY0" fmla="*/ 86081 h 129121"/>
                    <a:gd name="connsiteX1" fmla="*/ 133147 w 133147"/>
                    <a:gd name="connsiteY1" fmla="*/ 68741 h 129121"/>
                    <a:gd name="connsiteX2" fmla="*/ 120606 w 133147"/>
                    <a:gd name="connsiteY2" fmla="*/ 61309 h 129121"/>
                    <a:gd name="connsiteX3" fmla="*/ 104969 w 133147"/>
                    <a:gd name="connsiteY3" fmla="*/ 63322 h 129121"/>
                    <a:gd name="connsiteX4" fmla="*/ 106518 w 133147"/>
                    <a:gd name="connsiteY4" fmla="*/ 464 h 129121"/>
                    <a:gd name="connsiteX5" fmla="*/ 54188 w 133147"/>
                    <a:gd name="connsiteY5" fmla="*/ 0 h 129121"/>
                    <a:gd name="connsiteX6" fmla="*/ 44124 w 133147"/>
                    <a:gd name="connsiteY6" fmla="*/ 23378 h 129121"/>
                    <a:gd name="connsiteX7" fmla="*/ 66728 w 133147"/>
                    <a:gd name="connsiteY7" fmla="*/ 53414 h 129121"/>
                    <a:gd name="connsiteX8" fmla="*/ 25391 w 133147"/>
                    <a:gd name="connsiteY8" fmla="*/ 58058 h 129121"/>
                    <a:gd name="connsiteX9" fmla="*/ 0 w 133147"/>
                    <a:gd name="connsiteY9" fmla="*/ 91655 h 129121"/>
                    <a:gd name="connsiteX10" fmla="*/ 34216 w 133147"/>
                    <a:gd name="connsiteY10" fmla="*/ 120761 h 129121"/>
                    <a:gd name="connsiteX11" fmla="*/ 77721 w 133147"/>
                    <a:gd name="connsiteY11" fmla="*/ 128347 h 129121"/>
                    <a:gd name="connsiteX12" fmla="*/ 78650 w 133147"/>
                    <a:gd name="connsiteY12" fmla="*/ 129121 h 129121"/>
                    <a:gd name="connsiteX13" fmla="*/ 100789 w 133147"/>
                    <a:gd name="connsiteY13" fmla="*/ 110698 h 129121"/>
                    <a:gd name="connsiteX14" fmla="*/ 116271 w 133147"/>
                    <a:gd name="connsiteY14" fmla="*/ 86081 h 12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147" h="129121">
                      <a:moveTo>
                        <a:pt x="116271" y="86081"/>
                      </a:moveTo>
                      <a:cubicBezTo>
                        <a:pt x="123083" y="80662"/>
                        <a:pt x="128812" y="74005"/>
                        <a:pt x="133147" y="68741"/>
                      </a:cubicBezTo>
                      <a:cubicBezTo>
                        <a:pt x="122310" y="74624"/>
                        <a:pt x="119058" y="69050"/>
                        <a:pt x="120606" y="61309"/>
                      </a:cubicBezTo>
                      <a:lnTo>
                        <a:pt x="104969" y="63322"/>
                      </a:lnTo>
                      <a:lnTo>
                        <a:pt x="106518" y="464"/>
                      </a:lnTo>
                      <a:cubicBezTo>
                        <a:pt x="93977" y="929"/>
                        <a:pt x="58832" y="0"/>
                        <a:pt x="54188" y="0"/>
                      </a:cubicBezTo>
                      <a:cubicBezTo>
                        <a:pt x="48924" y="0"/>
                        <a:pt x="47530" y="21365"/>
                        <a:pt x="44124" y="23378"/>
                      </a:cubicBezTo>
                      <a:cubicBezTo>
                        <a:pt x="40873" y="25391"/>
                        <a:pt x="70134" y="44744"/>
                        <a:pt x="66728" y="53414"/>
                      </a:cubicBezTo>
                      <a:cubicBezTo>
                        <a:pt x="63322" y="62084"/>
                        <a:pt x="28797" y="57439"/>
                        <a:pt x="25391" y="58058"/>
                      </a:cubicBezTo>
                      <a:cubicBezTo>
                        <a:pt x="23843" y="58368"/>
                        <a:pt x="12076" y="74160"/>
                        <a:pt x="0" y="91655"/>
                      </a:cubicBezTo>
                      <a:cubicBezTo>
                        <a:pt x="13779" y="103885"/>
                        <a:pt x="27558" y="116581"/>
                        <a:pt x="34216" y="120761"/>
                      </a:cubicBezTo>
                      <a:cubicBezTo>
                        <a:pt x="47375" y="128967"/>
                        <a:pt x="68741" y="119987"/>
                        <a:pt x="77721" y="128347"/>
                      </a:cubicBezTo>
                      <a:cubicBezTo>
                        <a:pt x="78030" y="128502"/>
                        <a:pt x="78340" y="128812"/>
                        <a:pt x="78650" y="129121"/>
                      </a:cubicBezTo>
                      <a:cubicBezTo>
                        <a:pt x="87939" y="120297"/>
                        <a:pt x="97693" y="111626"/>
                        <a:pt x="100789" y="110698"/>
                      </a:cubicBezTo>
                      <a:cubicBezTo>
                        <a:pt x="107601" y="108840"/>
                        <a:pt x="102337" y="97538"/>
                        <a:pt x="116271" y="8608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4" name="Freeform: Shape 4483">
                  <a:extLst>
                    <a:ext uri="{FF2B5EF4-FFF2-40B4-BE49-F238E27FC236}">
                      <a16:creationId xmlns:a16="http://schemas.microsoft.com/office/drawing/2014/main" id="{F978693F-FF09-C768-A70B-47E605CDC753}"/>
                    </a:ext>
                  </a:extLst>
                </p:cNvPr>
                <p:cNvSpPr/>
                <p:nvPr/>
              </p:nvSpPr>
              <p:spPr>
                <a:xfrm>
                  <a:off x="2948623" y="3654559"/>
                  <a:ext cx="40563" cy="82535"/>
                </a:xfrm>
                <a:custGeom>
                  <a:avLst/>
                  <a:gdLst>
                    <a:gd name="connsiteX0" fmla="*/ 5883 w 40563"/>
                    <a:gd name="connsiteY0" fmla="*/ 19213 h 82535"/>
                    <a:gd name="connsiteX1" fmla="*/ 1548 w 40563"/>
                    <a:gd name="connsiteY1" fmla="*/ 19678 h 82535"/>
                    <a:gd name="connsiteX2" fmla="*/ 0 w 40563"/>
                    <a:gd name="connsiteY2" fmla="*/ 82536 h 82535"/>
                    <a:gd name="connsiteX3" fmla="*/ 15637 w 40563"/>
                    <a:gd name="connsiteY3" fmla="*/ 80523 h 82535"/>
                    <a:gd name="connsiteX4" fmla="*/ 25391 w 40563"/>
                    <a:gd name="connsiteY4" fmla="*/ 64731 h 82535"/>
                    <a:gd name="connsiteX5" fmla="*/ 33596 w 40563"/>
                    <a:gd name="connsiteY5" fmla="*/ 13021 h 82535"/>
                    <a:gd name="connsiteX6" fmla="*/ 40563 w 40563"/>
                    <a:gd name="connsiteY6" fmla="*/ 8995 h 82535"/>
                    <a:gd name="connsiteX7" fmla="*/ 26010 w 40563"/>
                    <a:gd name="connsiteY7" fmla="*/ 16 h 82535"/>
                    <a:gd name="connsiteX8" fmla="*/ 5883 w 40563"/>
                    <a:gd name="connsiteY8" fmla="*/ 19213 h 8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63" h="82535">
                      <a:moveTo>
                        <a:pt x="5883" y="19213"/>
                      </a:moveTo>
                      <a:cubicBezTo>
                        <a:pt x="5419" y="19368"/>
                        <a:pt x="3871" y="19523"/>
                        <a:pt x="1548" y="19678"/>
                      </a:cubicBezTo>
                      <a:lnTo>
                        <a:pt x="0" y="82536"/>
                      </a:lnTo>
                      <a:lnTo>
                        <a:pt x="15637" y="80523"/>
                      </a:lnTo>
                      <a:cubicBezTo>
                        <a:pt x="16721" y="75104"/>
                        <a:pt x="20282" y="68756"/>
                        <a:pt x="25391" y="64731"/>
                      </a:cubicBezTo>
                      <a:cubicBezTo>
                        <a:pt x="37776" y="55132"/>
                        <a:pt x="19198" y="16427"/>
                        <a:pt x="33596" y="13021"/>
                      </a:cubicBezTo>
                      <a:cubicBezTo>
                        <a:pt x="36228" y="12401"/>
                        <a:pt x="38551" y="10853"/>
                        <a:pt x="40563" y="8995"/>
                      </a:cubicBezTo>
                      <a:cubicBezTo>
                        <a:pt x="35454" y="4041"/>
                        <a:pt x="29726" y="-294"/>
                        <a:pt x="26010" y="16"/>
                      </a:cubicBezTo>
                      <a:cubicBezTo>
                        <a:pt x="17804" y="480"/>
                        <a:pt x="8515" y="17975"/>
                        <a:pt x="5883" y="1921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5" name="Freeform: Shape 4484">
                  <a:extLst>
                    <a:ext uri="{FF2B5EF4-FFF2-40B4-BE49-F238E27FC236}">
                      <a16:creationId xmlns:a16="http://schemas.microsoft.com/office/drawing/2014/main" id="{BA982023-37D5-2CD1-A58E-E0A5CD9CCEBC}"/>
                    </a:ext>
                  </a:extLst>
                </p:cNvPr>
                <p:cNvSpPr/>
                <p:nvPr/>
              </p:nvSpPr>
              <p:spPr>
                <a:xfrm>
                  <a:off x="3408516" y="3599636"/>
                  <a:ext cx="89725" cy="71349"/>
                </a:xfrm>
                <a:custGeom>
                  <a:avLst/>
                  <a:gdLst>
                    <a:gd name="connsiteX0" fmla="*/ 40183 w 89725"/>
                    <a:gd name="connsiteY0" fmla="*/ 2299 h 71349"/>
                    <a:gd name="connsiteX1" fmla="*/ 60929 w 89725"/>
                    <a:gd name="connsiteY1" fmla="*/ 45030 h 71349"/>
                    <a:gd name="connsiteX2" fmla="*/ 238 w 89725"/>
                    <a:gd name="connsiteY2" fmla="*/ 56022 h 71349"/>
                    <a:gd name="connsiteX3" fmla="*/ 40338 w 89725"/>
                    <a:gd name="connsiteY3" fmla="*/ 65621 h 71349"/>
                    <a:gd name="connsiteX4" fmla="*/ 83533 w 89725"/>
                    <a:gd name="connsiteY4" fmla="*/ 71350 h 71349"/>
                    <a:gd name="connsiteX5" fmla="*/ 89726 w 89725"/>
                    <a:gd name="connsiteY5" fmla="*/ 10814 h 71349"/>
                    <a:gd name="connsiteX6" fmla="*/ 40183 w 89725"/>
                    <a:gd name="connsiteY6" fmla="*/ 2299 h 7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25" h="71349">
                      <a:moveTo>
                        <a:pt x="40183" y="2299"/>
                      </a:moveTo>
                      <a:cubicBezTo>
                        <a:pt x="26403" y="11898"/>
                        <a:pt x="60929" y="32644"/>
                        <a:pt x="60929" y="45030"/>
                      </a:cubicBezTo>
                      <a:cubicBezTo>
                        <a:pt x="60929" y="57416"/>
                        <a:pt x="5503" y="42708"/>
                        <a:pt x="238" y="56022"/>
                      </a:cubicBezTo>
                      <a:cubicBezTo>
                        <a:pt x="-2548" y="62989"/>
                        <a:pt x="19591" y="72588"/>
                        <a:pt x="40338" y="65621"/>
                      </a:cubicBezTo>
                      <a:cubicBezTo>
                        <a:pt x="59690" y="59119"/>
                        <a:pt x="72850" y="65931"/>
                        <a:pt x="83533" y="71350"/>
                      </a:cubicBezTo>
                      <a:cubicBezTo>
                        <a:pt x="85081" y="50449"/>
                        <a:pt x="87403" y="26916"/>
                        <a:pt x="89726" y="10814"/>
                      </a:cubicBezTo>
                      <a:cubicBezTo>
                        <a:pt x="72076" y="6479"/>
                        <a:pt x="50246" y="-4823"/>
                        <a:pt x="40183" y="229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6" name="Freeform: Shape 4485">
                  <a:extLst>
                    <a:ext uri="{FF2B5EF4-FFF2-40B4-BE49-F238E27FC236}">
                      <a16:creationId xmlns:a16="http://schemas.microsoft.com/office/drawing/2014/main" id="{151FBC6F-B4D1-7C0D-7797-5FE657A8D405}"/>
                    </a:ext>
                  </a:extLst>
                </p:cNvPr>
                <p:cNvSpPr/>
                <p:nvPr/>
              </p:nvSpPr>
              <p:spPr>
                <a:xfrm>
                  <a:off x="3491739" y="3610761"/>
                  <a:ext cx="106053" cy="63147"/>
                </a:xfrm>
                <a:custGeom>
                  <a:avLst/>
                  <a:gdLst>
                    <a:gd name="connsiteX0" fmla="*/ 41183 w 106053"/>
                    <a:gd name="connsiteY0" fmla="*/ 47840 h 63147"/>
                    <a:gd name="connsiteX1" fmla="*/ 106053 w 106053"/>
                    <a:gd name="connsiteY1" fmla="*/ 35454 h 63147"/>
                    <a:gd name="connsiteX2" fmla="*/ 23223 w 106053"/>
                    <a:gd name="connsiteY2" fmla="*/ 929 h 63147"/>
                    <a:gd name="connsiteX3" fmla="*/ 6193 w 106053"/>
                    <a:gd name="connsiteY3" fmla="*/ 0 h 63147"/>
                    <a:gd name="connsiteX4" fmla="*/ 0 w 106053"/>
                    <a:gd name="connsiteY4" fmla="*/ 60535 h 63147"/>
                    <a:gd name="connsiteX5" fmla="*/ 2322 w 106053"/>
                    <a:gd name="connsiteY5" fmla="*/ 61774 h 63147"/>
                    <a:gd name="connsiteX6" fmla="*/ 41183 w 106053"/>
                    <a:gd name="connsiteY6" fmla="*/ 47840 h 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3" h="63147">
                      <a:moveTo>
                        <a:pt x="41183" y="47840"/>
                      </a:moveTo>
                      <a:cubicBezTo>
                        <a:pt x="66109" y="39479"/>
                        <a:pt x="106053" y="54807"/>
                        <a:pt x="106053" y="35454"/>
                      </a:cubicBezTo>
                      <a:cubicBezTo>
                        <a:pt x="106053" y="16101"/>
                        <a:pt x="39789" y="-4645"/>
                        <a:pt x="23223" y="929"/>
                      </a:cubicBezTo>
                      <a:cubicBezTo>
                        <a:pt x="18734" y="2477"/>
                        <a:pt x="12850" y="1703"/>
                        <a:pt x="6193" y="0"/>
                      </a:cubicBezTo>
                      <a:cubicBezTo>
                        <a:pt x="4026" y="15947"/>
                        <a:pt x="1548" y="39634"/>
                        <a:pt x="0" y="60535"/>
                      </a:cubicBezTo>
                      <a:cubicBezTo>
                        <a:pt x="774" y="61000"/>
                        <a:pt x="1548" y="61309"/>
                        <a:pt x="2322" y="61774"/>
                      </a:cubicBezTo>
                      <a:cubicBezTo>
                        <a:pt x="13624" y="67038"/>
                        <a:pt x="16411" y="56045"/>
                        <a:pt x="41183" y="4784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7" name="Freeform: Shape 4486">
                  <a:extLst>
                    <a:ext uri="{FF2B5EF4-FFF2-40B4-BE49-F238E27FC236}">
                      <a16:creationId xmlns:a16="http://schemas.microsoft.com/office/drawing/2014/main" id="{608A5122-DA30-0D07-1722-0DE72B63EEC8}"/>
                    </a:ext>
                  </a:extLst>
                </p:cNvPr>
                <p:cNvSpPr/>
                <p:nvPr/>
              </p:nvSpPr>
              <p:spPr>
                <a:xfrm>
                  <a:off x="3004527" y="3764325"/>
                  <a:ext cx="131654" cy="136012"/>
                </a:xfrm>
                <a:custGeom>
                  <a:avLst/>
                  <a:gdLst>
                    <a:gd name="connsiteX0" fmla="*/ 70895 w 131654"/>
                    <a:gd name="connsiteY0" fmla="*/ 128676 h 136012"/>
                    <a:gd name="connsiteX1" fmla="*/ 101705 w 131654"/>
                    <a:gd name="connsiteY1" fmla="*/ 133785 h 136012"/>
                    <a:gd name="connsiteX2" fmla="*/ 117187 w 131654"/>
                    <a:gd name="connsiteY2" fmla="*/ 135488 h 136012"/>
                    <a:gd name="connsiteX3" fmla="*/ 112852 w 131654"/>
                    <a:gd name="connsiteY3" fmla="*/ 128831 h 136012"/>
                    <a:gd name="connsiteX4" fmla="*/ 120439 w 131654"/>
                    <a:gd name="connsiteY4" fmla="*/ 88732 h 136012"/>
                    <a:gd name="connsiteX5" fmla="*/ 124619 w 131654"/>
                    <a:gd name="connsiteY5" fmla="*/ 35628 h 136012"/>
                    <a:gd name="connsiteX6" fmla="*/ 131586 w 131654"/>
                    <a:gd name="connsiteY6" fmla="*/ 3115 h 136012"/>
                    <a:gd name="connsiteX7" fmla="*/ 131586 w 131654"/>
                    <a:gd name="connsiteY7" fmla="*/ 19 h 136012"/>
                    <a:gd name="connsiteX8" fmla="*/ 95202 w 131654"/>
                    <a:gd name="connsiteY8" fmla="*/ 14572 h 136012"/>
                    <a:gd name="connsiteX9" fmla="*/ 65167 w 131654"/>
                    <a:gd name="connsiteY9" fmla="*/ 21230 h 136012"/>
                    <a:gd name="connsiteX10" fmla="*/ 31106 w 131654"/>
                    <a:gd name="connsiteY10" fmla="*/ 35938 h 136012"/>
                    <a:gd name="connsiteX11" fmla="*/ 21043 w 131654"/>
                    <a:gd name="connsiteY11" fmla="*/ 55290 h 136012"/>
                    <a:gd name="connsiteX12" fmla="*/ 11753 w 131654"/>
                    <a:gd name="connsiteY12" fmla="*/ 63960 h 136012"/>
                    <a:gd name="connsiteX13" fmla="*/ 296 w 131654"/>
                    <a:gd name="connsiteY13" fmla="*/ 66592 h 136012"/>
                    <a:gd name="connsiteX14" fmla="*/ 5096 w 131654"/>
                    <a:gd name="connsiteY14" fmla="*/ 78359 h 136012"/>
                    <a:gd name="connsiteX15" fmla="*/ 43028 w 131654"/>
                    <a:gd name="connsiteY15" fmla="*/ 114897 h 136012"/>
                    <a:gd name="connsiteX16" fmla="*/ 53710 w 131654"/>
                    <a:gd name="connsiteY16" fmla="*/ 127592 h 136012"/>
                    <a:gd name="connsiteX17" fmla="*/ 70895 w 131654"/>
                    <a:gd name="connsiteY17" fmla="*/ 128676 h 13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654" h="136012">
                      <a:moveTo>
                        <a:pt x="70895" y="128676"/>
                      </a:moveTo>
                      <a:cubicBezTo>
                        <a:pt x="77707" y="132082"/>
                        <a:pt x="94893" y="128676"/>
                        <a:pt x="101705" y="133785"/>
                      </a:cubicBezTo>
                      <a:cubicBezTo>
                        <a:pt x="104956" y="136262"/>
                        <a:pt x="110685" y="136417"/>
                        <a:pt x="117187" y="135488"/>
                      </a:cubicBezTo>
                      <a:cubicBezTo>
                        <a:pt x="115174" y="132547"/>
                        <a:pt x="113626" y="130224"/>
                        <a:pt x="112852" y="128831"/>
                      </a:cubicBezTo>
                      <a:cubicBezTo>
                        <a:pt x="108053" y="119851"/>
                        <a:pt x="116258" y="101892"/>
                        <a:pt x="120439" y="88732"/>
                      </a:cubicBezTo>
                      <a:cubicBezTo>
                        <a:pt x="124619" y="75572"/>
                        <a:pt x="117032" y="43834"/>
                        <a:pt x="124619" y="35628"/>
                      </a:cubicBezTo>
                      <a:cubicBezTo>
                        <a:pt x="132205" y="27268"/>
                        <a:pt x="128025" y="22468"/>
                        <a:pt x="131586" y="3115"/>
                      </a:cubicBezTo>
                      <a:cubicBezTo>
                        <a:pt x="131740" y="1877"/>
                        <a:pt x="131586" y="948"/>
                        <a:pt x="131586" y="19"/>
                      </a:cubicBezTo>
                      <a:cubicBezTo>
                        <a:pt x="116104" y="-600"/>
                        <a:pt x="100157" y="14108"/>
                        <a:pt x="95202" y="14572"/>
                      </a:cubicBezTo>
                      <a:cubicBezTo>
                        <a:pt x="89164" y="15192"/>
                        <a:pt x="67954" y="9928"/>
                        <a:pt x="65167" y="21230"/>
                      </a:cubicBezTo>
                      <a:cubicBezTo>
                        <a:pt x="62535" y="32531"/>
                        <a:pt x="49220" y="34544"/>
                        <a:pt x="31106" y="35938"/>
                      </a:cubicBezTo>
                      <a:cubicBezTo>
                        <a:pt x="13147" y="37331"/>
                        <a:pt x="22436" y="52658"/>
                        <a:pt x="21043" y="55290"/>
                      </a:cubicBezTo>
                      <a:cubicBezTo>
                        <a:pt x="19649" y="57922"/>
                        <a:pt x="11753" y="63960"/>
                        <a:pt x="11753" y="63960"/>
                      </a:cubicBezTo>
                      <a:lnTo>
                        <a:pt x="296" y="66592"/>
                      </a:lnTo>
                      <a:cubicBezTo>
                        <a:pt x="-323" y="70927"/>
                        <a:pt x="-478" y="75108"/>
                        <a:pt x="5096" y="78359"/>
                      </a:cubicBezTo>
                      <a:cubicBezTo>
                        <a:pt x="16088" y="84552"/>
                        <a:pt x="31261" y="108704"/>
                        <a:pt x="43028" y="114897"/>
                      </a:cubicBezTo>
                      <a:cubicBezTo>
                        <a:pt x="48601" y="117839"/>
                        <a:pt x="52162" y="122793"/>
                        <a:pt x="53710" y="127592"/>
                      </a:cubicBezTo>
                      <a:cubicBezTo>
                        <a:pt x="60522" y="127128"/>
                        <a:pt x="67489" y="126973"/>
                        <a:pt x="70895" y="12867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88" name="Freeform: Shape 4487">
                  <a:extLst>
                    <a:ext uri="{FF2B5EF4-FFF2-40B4-BE49-F238E27FC236}">
                      <a16:creationId xmlns:a16="http://schemas.microsoft.com/office/drawing/2014/main" id="{FBCADDD3-F507-FCFF-78D1-A7B71FEF8872}"/>
                    </a:ext>
                  </a:extLst>
                </p:cNvPr>
                <p:cNvSpPr/>
                <p:nvPr/>
              </p:nvSpPr>
              <p:spPr>
                <a:xfrm>
                  <a:off x="3427541" y="4076942"/>
                  <a:ext cx="1230388" cy="1266121"/>
                </a:xfrm>
                <a:custGeom>
                  <a:avLst/>
                  <a:gdLst>
                    <a:gd name="connsiteX0" fmla="*/ 654844 w 1230388"/>
                    <a:gd name="connsiteY0" fmla="*/ 1252187 h 1266121"/>
                    <a:gd name="connsiteX1" fmla="*/ 678377 w 1230388"/>
                    <a:gd name="connsiteY1" fmla="*/ 1213482 h 1266121"/>
                    <a:gd name="connsiteX2" fmla="*/ 694943 w 1230388"/>
                    <a:gd name="connsiteY2" fmla="*/ 1175550 h 1266121"/>
                    <a:gd name="connsiteX3" fmla="*/ 711509 w 1230388"/>
                    <a:gd name="connsiteY3" fmla="*/ 1142419 h 1266121"/>
                    <a:gd name="connsiteX4" fmla="*/ 712128 w 1230388"/>
                    <a:gd name="connsiteY4" fmla="*/ 1170751 h 1266121"/>
                    <a:gd name="connsiteX5" fmla="*/ 714141 w 1230388"/>
                    <a:gd name="connsiteY5" fmla="*/ 1181124 h 1266121"/>
                    <a:gd name="connsiteX6" fmla="*/ 754240 w 1230388"/>
                    <a:gd name="connsiteY6" fmla="*/ 1120434 h 1266121"/>
                    <a:gd name="connsiteX7" fmla="*/ 785359 w 1230388"/>
                    <a:gd name="connsiteY7" fmla="*/ 1087302 h 1266121"/>
                    <a:gd name="connsiteX8" fmla="*/ 794339 w 1230388"/>
                    <a:gd name="connsiteY8" fmla="*/ 1042403 h 1266121"/>
                    <a:gd name="connsiteX9" fmla="*/ 794958 w 1230388"/>
                    <a:gd name="connsiteY9" fmla="*/ 996112 h 1266121"/>
                    <a:gd name="connsiteX10" fmla="*/ 804557 w 1230388"/>
                    <a:gd name="connsiteY10" fmla="*/ 973353 h 1266121"/>
                    <a:gd name="connsiteX11" fmla="*/ 843882 w 1230388"/>
                    <a:gd name="connsiteY11" fmla="*/ 943627 h 1266121"/>
                    <a:gd name="connsiteX12" fmla="*/ 884600 w 1230388"/>
                    <a:gd name="connsiteY12" fmla="*/ 925668 h 1266121"/>
                    <a:gd name="connsiteX13" fmla="*/ 901785 w 1230388"/>
                    <a:gd name="connsiteY13" fmla="*/ 916069 h 1266121"/>
                    <a:gd name="connsiteX14" fmla="*/ 925937 w 1230388"/>
                    <a:gd name="connsiteY14" fmla="*/ 897490 h 1266121"/>
                    <a:gd name="connsiteX15" fmla="*/ 977648 w 1230388"/>
                    <a:gd name="connsiteY15" fmla="*/ 898109 h 1266121"/>
                    <a:gd name="connsiteX16" fmla="*/ 1005206 w 1230388"/>
                    <a:gd name="connsiteY16" fmla="*/ 889130 h 1266121"/>
                    <a:gd name="connsiteX17" fmla="*/ 1022391 w 1230388"/>
                    <a:gd name="connsiteY17" fmla="*/ 870397 h 1266121"/>
                    <a:gd name="connsiteX18" fmla="*/ 1036171 w 1230388"/>
                    <a:gd name="connsiteY18" fmla="*/ 853830 h 1266121"/>
                    <a:gd name="connsiteX19" fmla="*/ 1048556 w 1230388"/>
                    <a:gd name="connsiteY19" fmla="*/ 825498 h 1266121"/>
                    <a:gd name="connsiteX20" fmla="*/ 1060942 w 1230388"/>
                    <a:gd name="connsiteY20" fmla="*/ 796546 h 1266121"/>
                    <a:gd name="connsiteX21" fmla="*/ 1072708 w 1230388"/>
                    <a:gd name="connsiteY21" fmla="*/ 779981 h 1266121"/>
                    <a:gd name="connsiteX22" fmla="*/ 1077508 w 1230388"/>
                    <a:gd name="connsiteY22" fmla="*/ 742049 h 1266121"/>
                    <a:gd name="connsiteX23" fmla="*/ 1093455 w 1230388"/>
                    <a:gd name="connsiteY23" fmla="*/ 725483 h 1266121"/>
                    <a:gd name="connsiteX24" fmla="*/ 1096861 w 1230388"/>
                    <a:gd name="connsiteY24" fmla="*/ 686778 h 1266121"/>
                    <a:gd name="connsiteX25" fmla="*/ 1096861 w 1230388"/>
                    <a:gd name="connsiteY25" fmla="*/ 626088 h 1266121"/>
                    <a:gd name="connsiteX26" fmla="*/ 1103828 w 1230388"/>
                    <a:gd name="connsiteY26" fmla="*/ 580570 h 1266121"/>
                    <a:gd name="connsiteX27" fmla="*/ 1101815 w 1230388"/>
                    <a:gd name="connsiteY27" fmla="*/ 568184 h 1266121"/>
                    <a:gd name="connsiteX28" fmla="*/ 1107389 w 1230388"/>
                    <a:gd name="connsiteY28" fmla="*/ 559204 h 1266121"/>
                    <a:gd name="connsiteX29" fmla="*/ 1126742 w 1230388"/>
                    <a:gd name="connsiteY29" fmla="*/ 565397 h 1266121"/>
                    <a:gd name="connsiteX30" fmla="*/ 1151668 w 1230388"/>
                    <a:gd name="connsiteY30" fmla="*/ 517093 h 1266121"/>
                    <a:gd name="connsiteX31" fmla="*/ 1181394 w 1230388"/>
                    <a:gd name="connsiteY31" fmla="*/ 494334 h 1266121"/>
                    <a:gd name="connsiteX32" fmla="*/ 1224899 w 1230388"/>
                    <a:gd name="connsiteY32" fmla="*/ 432870 h 1266121"/>
                    <a:gd name="connsiteX33" fmla="*/ 1218706 w 1230388"/>
                    <a:gd name="connsiteY33" fmla="*/ 342454 h 1266121"/>
                    <a:gd name="connsiteX34" fmla="*/ 1191767 w 1230388"/>
                    <a:gd name="connsiteY34" fmla="*/ 324494 h 1266121"/>
                    <a:gd name="connsiteX35" fmla="*/ 1117142 w 1230388"/>
                    <a:gd name="connsiteY35" fmla="*/ 284396 h 1266121"/>
                    <a:gd name="connsiteX36" fmla="*/ 1026107 w 1230388"/>
                    <a:gd name="connsiteY36" fmla="*/ 256063 h 1266121"/>
                    <a:gd name="connsiteX37" fmla="*/ 964643 w 1230388"/>
                    <a:gd name="connsiteY37" fmla="*/ 241510 h 1266121"/>
                    <a:gd name="connsiteX38" fmla="*/ 923925 w 1230388"/>
                    <a:gd name="connsiteY38" fmla="*/ 261482 h 1266121"/>
                    <a:gd name="connsiteX39" fmla="*/ 930118 w 1230388"/>
                    <a:gd name="connsiteY39" fmla="*/ 231756 h 1266121"/>
                    <a:gd name="connsiteX40" fmla="*/ 856887 w 1230388"/>
                    <a:gd name="connsiteY40" fmla="*/ 187632 h 1266121"/>
                    <a:gd name="connsiteX41" fmla="*/ 811369 w 1230388"/>
                    <a:gd name="connsiteY41" fmla="*/ 201411 h 1266121"/>
                    <a:gd name="connsiteX42" fmla="*/ 789229 w 1230388"/>
                    <a:gd name="connsiteY42" fmla="*/ 216583 h 1266121"/>
                    <a:gd name="connsiteX43" fmla="*/ 773283 w 1230388"/>
                    <a:gd name="connsiteY43" fmla="*/ 217203 h 1266121"/>
                    <a:gd name="connsiteX44" fmla="*/ 800222 w 1230388"/>
                    <a:gd name="connsiteY44" fmla="*/ 181284 h 1266121"/>
                    <a:gd name="connsiteX45" fmla="*/ 737364 w 1230388"/>
                    <a:gd name="connsiteY45" fmla="*/ 164718 h 1266121"/>
                    <a:gd name="connsiteX46" fmla="*/ 717392 w 1230388"/>
                    <a:gd name="connsiteY46" fmla="*/ 188870 h 1266121"/>
                    <a:gd name="connsiteX47" fmla="*/ 725753 w 1230388"/>
                    <a:gd name="connsiteY47" fmla="*/ 163325 h 1266121"/>
                    <a:gd name="connsiteX48" fmla="*/ 756872 w 1230388"/>
                    <a:gd name="connsiteY48" fmla="*/ 124619 h 1266121"/>
                    <a:gd name="connsiteX49" fmla="*/ 731326 w 1230388"/>
                    <a:gd name="connsiteY49" fmla="*/ 91487 h 1266121"/>
                    <a:gd name="connsiteX50" fmla="*/ 709032 w 1230388"/>
                    <a:gd name="connsiteY50" fmla="*/ 31726 h 1266121"/>
                    <a:gd name="connsiteX51" fmla="*/ 672184 w 1230388"/>
                    <a:gd name="connsiteY51" fmla="*/ 81269 h 1266121"/>
                    <a:gd name="connsiteX52" fmla="*/ 639517 w 1230388"/>
                    <a:gd name="connsiteY52" fmla="*/ 95358 h 1266121"/>
                    <a:gd name="connsiteX53" fmla="*/ 608707 w 1230388"/>
                    <a:gd name="connsiteY53" fmla="*/ 86069 h 1266121"/>
                    <a:gd name="connsiteX54" fmla="*/ 574182 w 1230388"/>
                    <a:gd name="connsiteY54" fmla="*/ 85140 h 1266121"/>
                    <a:gd name="connsiteX55" fmla="*/ 561177 w 1230388"/>
                    <a:gd name="connsiteY55" fmla="*/ 104802 h 1266121"/>
                    <a:gd name="connsiteX56" fmla="*/ 523865 w 1230388"/>
                    <a:gd name="connsiteY56" fmla="*/ 103873 h 1266121"/>
                    <a:gd name="connsiteX57" fmla="*/ 507918 w 1230388"/>
                    <a:gd name="connsiteY57" fmla="*/ 111304 h 1266121"/>
                    <a:gd name="connsiteX58" fmla="*/ 487327 w 1230388"/>
                    <a:gd name="connsiteY58" fmla="*/ 118736 h 1266121"/>
                    <a:gd name="connsiteX59" fmla="*/ 453730 w 1230388"/>
                    <a:gd name="connsiteY59" fmla="*/ 107589 h 1266121"/>
                    <a:gd name="connsiteX60" fmla="*/ 447228 w 1230388"/>
                    <a:gd name="connsiteY60" fmla="*/ 52472 h 1266121"/>
                    <a:gd name="connsiteX61" fmla="*/ 444441 w 1230388"/>
                    <a:gd name="connsiteY61" fmla="*/ 26307 h 1266121"/>
                    <a:gd name="connsiteX62" fmla="*/ 431436 w 1230388"/>
                    <a:gd name="connsiteY62" fmla="*/ 142 h 1266121"/>
                    <a:gd name="connsiteX63" fmla="*/ 411774 w 1230388"/>
                    <a:gd name="connsiteY63" fmla="*/ 17947 h 1266121"/>
                    <a:gd name="connsiteX64" fmla="*/ 373378 w 1230388"/>
                    <a:gd name="connsiteY64" fmla="*/ 32965 h 1266121"/>
                    <a:gd name="connsiteX65" fmla="*/ 351857 w 1230388"/>
                    <a:gd name="connsiteY65" fmla="*/ 45041 h 1266121"/>
                    <a:gd name="connsiteX66" fmla="*/ 339781 w 1230388"/>
                    <a:gd name="connsiteY66" fmla="*/ 44112 h 1266121"/>
                    <a:gd name="connsiteX67" fmla="*/ 312687 w 1230388"/>
                    <a:gd name="connsiteY67" fmla="*/ 34823 h 1266121"/>
                    <a:gd name="connsiteX68" fmla="*/ 292096 w 1230388"/>
                    <a:gd name="connsiteY68" fmla="*/ 38538 h 1266121"/>
                    <a:gd name="connsiteX69" fmla="*/ 304172 w 1230388"/>
                    <a:gd name="connsiteY69" fmla="*/ 61916 h 1266121"/>
                    <a:gd name="connsiteX70" fmla="*/ 312533 w 1230388"/>
                    <a:gd name="connsiteY70" fmla="*/ 81579 h 1266121"/>
                    <a:gd name="connsiteX71" fmla="*/ 328479 w 1230388"/>
                    <a:gd name="connsiteY71" fmla="*/ 85295 h 1266121"/>
                    <a:gd name="connsiteX72" fmla="*/ 324763 w 1230388"/>
                    <a:gd name="connsiteY72" fmla="*/ 98454 h 1266121"/>
                    <a:gd name="connsiteX73" fmla="*/ 306959 w 1230388"/>
                    <a:gd name="connsiteY73" fmla="*/ 115330 h 1266121"/>
                    <a:gd name="connsiteX74" fmla="*/ 286368 w 1230388"/>
                    <a:gd name="connsiteY74" fmla="*/ 125548 h 1266121"/>
                    <a:gd name="connsiteX75" fmla="*/ 264847 w 1230388"/>
                    <a:gd name="connsiteY75" fmla="*/ 136695 h 1266121"/>
                    <a:gd name="connsiteX76" fmla="*/ 247972 w 1230388"/>
                    <a:gd name="connsiteY76" fmla="*/ 139482 h 1266121"/>
                    <a:gd name="connsiteX77" fmla="*/ 229238 w 1230388"/>
                    <a:gd name="connsiteY77" fmla="*/ 132051 h 1266121"/>
                    <a:gd name="connsiteX78" fmla="*/ 205396 w 1230388"/>
                    <a:gd name="connsiteY78" fmla="*/ 100622 h 1266121"/>
                    <a:gd name="connsiteX79" fmla="*/ 174896 w 1230388"/>
                    <a:gd name="connsiteY79" fmla="*/ 109601 h 1266121"/>
                    <a:gd name="connsiteX80" fmla="*/ 127830 w 1230388"/>
                    <a:gd name="connsiteY80" fmla="*/ 113008 h 1266121"/>
                    <a:gd name="connsiteX81" fmla="*/ 135881 w 1230388"/>
                    <a:gd name="connsiteY81" fmla="*/ 130038 h 1266121"/>
                    <a:gd name="connsiteX82" fmla="*/ 142074 w 1230388"/>
                    <a:gd name="connsiteY82" fmla="*/ 142888 h 1266121"/>
                    <a:gd name="connsiteX83" fmla="*/ 120863 w 1230388"/>
                    <a:gd name="connsiteY83" fmla="*/ 159609 h 1266121"/>
                    <a:gd name="connsiteX84" fmla="*/ 140835 w 1230388"/>
                    <a:gd name="connsiteY84" fmla="*/ 210081 h 1266121"/>
                    <a:gd name="connsiteX85" fmla="*/ 134487 w 1230388"/>
                    <a:gd name="connsiteY85" fmla="*/ 252502 h 1266121"/>
                    <a:gd name="connsiteX86" fmla="*/ 122566 w 1230388"/>
                    <a:gd name="connsiteY86" fmla="*/ 294769 h 1266121"/>
                    <a:gd name="connsiteX87" fmla="*/ 95782 w 1230388"/>
                    <a:gd name="connsiteY87" fmla="*/ 296626 h 1266121"/>
                    <a:gd name="connsiteX88" fmla="*/ 58005 w 1230388"/>
                    <a:gd name="connsiteY88" fmla="*/ 310405 h 1266121"/>
                    <a:gd name="connsiteX89" fmla="*/ 30447 w 1230388"/>
                    <a:gd name="connsiteY89" fmla="*/ 328829 h 1266121"/>
                    <a:gd name="connsiteX90" fmla="*/ 20384 w 1230388"/>
                    <a:gd name="connsiteY90" fmla="*/ 358246 h 1266121"/>
                    <a:gd name="connsiteX91" fmla="*/ 6604 w 1230388"/>
                    <a:gd name="connsiteY91" fmla="*/ 374811 h 1266121"/>
                    <a:gd name="connsiteX92" fmla="*/ 1960 w 1230388"/>
                    <a:gd name="connsiteY92" fmla="*/ 395093 h 1266121"/>
                    <a:gd name="connsiteX93" fmla="*/ 10320 w 1230388"/>
                    <a:gd name="connsiteY93" fmla="*/ 421722 h 1266121"/>
                    <a:gd name="connsiteX94" fmla="*/ 23170 w 1230388"/>
                    <a:gd name="connsiteY94" fmla="*/ 448352 h 1266121"/>
                    <a:gd name="connsiteX95" fmla="*/ 38807 w 1230388"/>
                    <a:gd name="connsiteY95" fmla="*/ 460273 h 1266121"/>
                    <a:gd name="connsiteX96" fmla="*/ 55373 w 1230388"/>
                    <a:gd name="connsiteY96" fmla="*/ 477768 h 1266121"/>
                    <a:gd name="connsiteX97" fmla="*/ 88505 w 1230388"/>
                    <a:gd name="connsiteY97" fmla="*/ 473123 h 1266121"/>
                    <a:gd name="connsiteX98" fmla="*/ 102284 w 1230388"/>
                    <a:gd name="connsiteY98" fmla="*/ 470337 h 1266121"/>
                    <a:gd name="connsiteX99" fmla="*/ 109716 w 1230388"/>
                    <a:gd name="connsiteY99" fmla="*/ 510900 h 1266121"/>
                    <a:gd name="connsiteX100" fmla="*/ 150279 w 1230388"/>
                    <a:gd name="connsiteY100" fmla="*/ 511829 h 1266121"/>
                    <a:gd name="connsiteX101" fmla="*/ 176909 w 1230388"/>
                    <a:gd name="connsiteY101" fmla="*/ 505326 h 1266121"/>
                    <a:gd name="connsiteX102" fmla="*/ 203538 w 1230388"/>
                    <a:gd name="connsiteY102" fmla="*/ 491547 h 1266121"/>
                    <a:gd name="connsiteX103" fmla="*/ 240386 w 1230388"/>
                    <a:gd name="connsiteY103" fmla="*/ 474981 h 1266121"/>
                    <a:gd name="connsiteX104" fmla="*/ 269802 w 1230388"/>
                    <a:gd name="connsiteY104" fmla="*/ 476839 h 1266121"/>
                    <a:gd name="connsiteX105" fmla="*/ 279865 w 1230388"/>
                    <a:gd name="connsiteY105" fmla="*/ 537529 h 1266121"/>
                    <a:gd name="connsiteX106" fmla="*/ 316713 w 1230388"/>
                    <a:gd name="connsiteY106" fmla="*/ 559669 h 1266121"/>
                    <a:gd name="connsiteX107" fmla="*/ 338852 w 1230388"/>
                    <a:gd name="connsiteY107" fmla="*/ 564313 h 1266121"/>
                    <a:gd name="connsiteX108" fmla="*/ 351703 w 1230388"/>
                    <a:gd name="connsiteY108" fmla="*/ 575306 h 1266121"/>
                    <a:gd name="connsiteX109" fmla="*/ 377403 w 1230388"/>
                    <a:gd name="connsiteY109" fmla="*/ 587227 h 1266121"/>
                    <a:gd name="connsiteX110" fmla="*/ 411464 w 1230388"/>
                    <a:gd name="connsiteY110" fmla="*/ 594659 h 1266121"/>
                    <a:gd name="connsiteX111" fmla="*/ 423385 w 1230388"/>
                    <a:gd name="connsiteY111" fmla="*/ 615869 h 1266121"/>
                    <a:gd name="connsiteX112" fmla="*/ 428030 w 1230388"/>
                    <a:gd name="connsiteY112" fmla="*/ 639866 h 1266121"/>
                    <a:gd name="connsiteX113" fmla="*/ 431746 w 1230388"/>
                    <a:gd name="connsiteY113" fmla="*/ 665567 h 1266121"/>
                    <a:gd name="connsiteX114" fmla="*/ 465806 w 1230388"/>
                    <a:gd name="connsiteY114" fmla="*/ 681204 h 1266121"/>
                    <a:gd name="connsiteX115" fmla="*/ 491662 w 1230388"/>
                    <a:gd name="connsiteY115" fmla="*/ 696841 h 1266121"/>
                    <a:gd name="connsiteX116" fmla="*/ 510085 w 1230388"/>
                    <a:gd name="connsiteY116" fmla="*/ 727186 h 1266121"/>
                    <a:gd name="connsiteX117" fmla="*/ 506370 w 1230388"/>
                    <a:gd name="connsiteY117" fmla="*/ 767750 h 1266121"/>
                    <a:gd name="connsiteX118" fmla="*/ 496926 w 1230388"/>
                    <a:gd name="connsiteY118" fmla="*/ 788960 h 1266121"/>
                    <a:gd name="connsiteX119" fmla="*/ 498319 w 1230388"/>
                    <a:gd name="connsiteY119" fmla="*/ 805526 h 1266121"/>
                    <a:gd name="connsiteX120" fmla="*/ 503893 w 1230388"/>
                    <a:gd name="connsiteY120" fmla="*/ 843767 h 1266121"/>
                    <a:gd name="connsiteX121" fmla="*/ 519839 w 1230388"/>
                    <a:gd name="connsiteY121" fmla="*/ 869003 h 1266121"/>
                    <a:gd name="connsiteX122" fmla="*/ 546933 w 1230388"/>
                    <a:gd name="connsiteY122" fmla="*/ 871790 h 1266121"/>
                    <a:gd name="connsiteX123" fmla="*/ 568453 w 1230388"/>
                    <a:gd name="connsiteY123" fmla="*/ 897955 h 1266121"/>
                    <a:gd name="connsiteX124" fmla="*/ 583471 w 1230388"/>
                    <a:gd name="connsiteY124" fmla="*/ 932480 h 1266121"/>
                    <a:gd name="connsiteX125" fmla="*/ 609636 w 1230388"/>
                    <a:gd name="connsiteY125" fmla="*/ 926906 h 1266121"/>
                    <a:gd name="connsiteX126" fmla="*/ 606694 w 1230388"/>
                    <a:gd name="connsiteY126" fmla="*/ 982642 h 1266121"/>
                    <a:gd name="connsiteX127" fmla="*/ 627131 w 1230388"/>
                    <a:gd name="connsiteY127" fmla="*/ 984036 h 1266121"/>
                    <a:gd name="connsiteX128" fmla="*/ 632704 w 1230388"/>
                    <a:gd name="connsiteY128" fmla="*/ 1031566 h 1266121"/>
                    <a:gd name="connsiteX129" fmla="*/ 594928 w 1230388"/>
                    <a:gd name="connsiteY129" fmla="*/ 1052467 h 1266121"/>
                    <a:gd name="connsiteX130" fmla="*/ 541050 w 1230388"/>
                    <a:gd name="connsiteY130" fmla="*/ 1109132 h 1266121"/>
                    <a:gd name="connsiteX131" fmla="*/ 513646 w 1230388"/>
                    <a:gd name="connsiteY131" fmla="*/ 1141954 h 1266121"/>
                    <a:gd name="connsiteX132" fmla="*/ 522936 w 1230388"/>
                    <a:gd name="connsiteY132" fmla="*/ 1141335 h 1266121"/>
                    <a:gd name="connsiteX133" fmla="*/ 549565 w 1230388"/>
                    <a:gd name="connsiteY133" fmla="*/ 1151089 h 1266121"/>
                    <a:gd name="connsiteX134" fmla="*/ 563499 w 1230388"/>
                    <a:gd name="connsiteY134" fmla="*/ 1172764 h 1266121"/>
                    <a:gd name="connsiteX135" fmla="*/ 580994 w 1230388"/>
                    <a:gd name="connsiteY135" fmla="*/ 1167809 h 1266121"/>
                    <a:gd name="connsiteX136" fmla="*/ 615984 w 1230388"/>
                    <a:gd name="connsiteY136" fmla="*/ 1194439 h 1266121"/>
                    <a:gd name="connsiteX137" fmla="*/ 637039 w 1230388"/>
                    <a:gd name="connsiteY137" fmla="*/ 1218900 h 1266121"/>
                    <a:gd name="connsiteX138" fmla="*/ 640291 w 1230388"/>
                    <a:gd name="connsiteY138" fmla="*/ 1266121 h 1266121"/>
                    <a:gd name="connsiteX139" fmla="*/ 654844 w 1230388"/>
                    <a:gd name="connsiteY139" fmla="*/ 1252187 h 126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230388" h="1266121">
                      <a:moveTo>
                        <a:pt x="654844" y="1252187"/>
                      </a:moveTo>
                      <a:cubicBezTo>
                        <a:pt x="674197" y="1238408"/>
                        <a:pt x="669397" y="1230048"/>
                        <a:pt x="678377" y="1213482"/>
                      </a:cubicBezTo>
                      <a:cubicBezTo>
                        <a:pt x="687357" y="1196916"/>
                        <a:pt x="679770" y="1189949"/>
                        <a:pt x="694943" y="1175550"/>
                      </a:cubicBezTo>
                      <a:cubicBezTo>
                        <a:pt x="710115" y="1160997"/>
                        <a:pt x="692156" y="1151398"/>
                        <a:pt x="711509" y="1142419"/>
                      </a:cubicBezTo>
                      <a:cubicBezTo>
                        <a:pt x="730862" y="1133439"/>
                        <a:pt x="728075" y="1150779"/>
                        <a:pt x="712128" y="1170751"/>
                      </a:cubicBezTo>
                      <a:cubicBezTo>
                        <a:pt x="696182" y="1190723"/>
                        <a:pt x="693550" y="1196296"/>
                        <a:pt x="714141" y="1181124"/>
                      </a:cubicBezTo>
                      <a:cubicBezTo>
                        <a:pt x="734887" y="1165952"/>
                        <a:pt x="742473" y="1144586"/>
                        <a:pt x="754240" y="1120434"/>
                      </a:cubicBezTo>
                      <a:cubicBezTo>
                        <a:pt x="766006" y="1096282"/>
                        <a:pt x="774986" y="1088696"/>
                        <a:pt x="785359" y="1087302"/>
                      </a:cubicBezTo>
                      <a:cubicBezTo>
                        <a:pt x="795732" y="1085908"/>
                        <a:pt x="795732" y="1060363"/>
                        <a:pt x="794339" y="1042403"/>
                      </a:cubicBezTo>
                      <a:cubicBezTo>
                        <a:pt x="792945" y="1024444"/>
                        <a:pt x="787372" y="1007878"/>
                        <a:pt x="794958" y="996112"/>
                      </a:cubicBezTo>
                      <a:cubicBezTo>
                        <a:pt x="802544" y="984345"/>
                        <a:pt x="794958" y="973353"/>
                        <a:pt x="804557" y="973353"/>
                      </a:cubicBezTo>
                      <a:cubicBezTo>
                        <a:pt x="814156" y="973353"/>
                        <a:pt x="828709" y="958800"/>
                        <a:pt x="843882" y="943627"/>
                      </a:cubicBezTo>
                      <a:cubicBezTo>
                        <a:pt x="859054" y="928455"/>
                        <a:pt x="868808" y="927061"/>
                        <a:pt x="884600" y="925668"/>
                      </a:cubicBezTo>
                      <a:cubicBezTo>
                        <a:pt x="900392" y="924274"/>
                        <a:pt x="891567" y="918701"/>
                        <a:pt x="901785" y="916069"/>
                      </a:cubicBezTo>
                      <a:cubicBezTo>
                        <a:pt x="912158" y="913282"/>
                        <a:pt x="918970" y="903683"/>
                        <a:pt x="925937" y="897490"/>
                      </a:cubicBezTo>
                      <a:cubicBezTo>
                        <a:pt x="932904" y="891298"/>
                        <a:pt x="961082" y="898109"/>
                        <a:pt x="977648" y="898109"/>
                      </a:cubicBezTo>
                      <a:cubicBezTo>
                        <a:pt x="994214" y="898109"/>
                        <a:pt x="1005206" y="899503"/>
                        <a:pt x="1005206" y="889130"/>
                      </a:cubicBezTo>
                      <a:cubicBezTo>
                        <a:pt x="1005206" y="878757"/>
                        <a:pt x="1012792" y="870397"/>
                        <a:pt x="1022391" y="870397"/>
                      </a:cubicBezTo>
                      <a:cubicBezTo>
                        <a:pt x="1031990" y="870397"/>
                        <a:pt x="1036171" y="867610"/>
                        <a:pt x="1036171" y="853830"/>
                      </a:cubicBezTo>
                      <a:cubicBezTo>
                        <a:pt x="1036171" y="840051"/>
                        <a:pt x="1040351" y="831691"/>
                        <a:pt x="1048556" y="825498"/>
                      </a:cubicBezTo>
                      <a:cubicBezTo>
                        <a:pt x="1056917" y="819305"/>
                        <a:pt x="1058155" y="805526"/>
                        <a:pt x="1060942" y="796546"/>
                      </a:cubicBezTo>
                      <a:cubicBezTo>
                        <a:pt x="1063729" y="787567"/>
                        <a:pt x="1072708" y="793140"/>
                        <a:pt x="1072708" y="779981"/>
                      </a:cubicBezTo>
                      <a:cubicBezTo>
                        <a:pt x="1072708" y="766821"/>
                        <a:pt x="1077508" y="752422"/>
                        <a:pt x="1077508" y="742049"/>
                      </a:cubicBezTo>
                      <a:cubicBezTo>
                        <a:pt x="1077508" y="731676"/>
                        <a:pt x="1088501" y="733070"/>
                        <a:pt x="1093455" y="725483"/>
                      </a:cubicBezTo>
                      <a:cubicBezTo>
                        <a:pt x="1098254" y="717897"/>
                        <a:pt x="1089275" y="708298"/>
                        <a:pt x="1096861" y="686778"/>
                      </a:cubicBezTo>
                      <a:cubicBezTo>
                        <a:pt x="1104447" y="665412"/>
                        <a:pt x="1096861" y="645440"/>
                        <a:pt x="1096861" y="626088"/>
                      </a:cubicBezTo>
                      <a:cubicBezTo>
                        <a:pt x="1096861" y="606735"/>
                        <a:pt x="1096861" y="586763"/>
                        <a:pt x="1103828" y="580570"/>
                      </a:cubicBezTo>
                      <a:cubicBezTo>
                        <a:pt x="1110795" y="574377"/>
                        <a:pt x="1107234" y="570971"/>
                        <a:pt x="1101815" y="568184"/>
                      </a:cubicBezTo>
                      <a:cubicBezTo>
                        <a:pt x="1096242" y="565397"/>
                        <a:pt x="1102435" y="557811"/>
                        <a:pt x="1107389" y="559204"/>
                      </a:cubicBezTo>
                      <a:cubicBezTo>
                        <a:pt x="1112188" y="560598"/>
                        <a:pt x="1117762" y="570971"/>
                        <a:pt x="1126742" y="565397"/>
                      </a:cubicBezTo>
                      <a:cubicBezTo>
                        <a:pt x="1135721" y="559824"/>
                        <a:pt x="1143927" y="536446"/>
                        <a:pt x="1151668" y="517093"/>
                      </a:cubicBezTo>
                      <a:cubicBezTo>
                        <a:pt x="1159254" y="497740"/>
                        <a:pt x="1171640" y="498514"/>
                        <a:pt x="1181394" y="494334"/>
                      </a:cubicBezTo>
                      <a:cubicBezTo>
                        <a:pt x="1190993" y="490154"/>
                        <a:pt x="1211739" y="466776"/>
                        <a:pt x="1224899" y="432870"/>
                      </a:cubicBezTo>
                      <a:cubicBezTo>
                        <a:pt x="1238058" y="399119"/>
                        <a:pt x="1224124" y="365987"/>
                        <a:pt x="1218706" y="342454"/>
                      </a:cubicBezTo>
                      <a:cubicBezTo>
                        <a:pt x="1213132" y="318921"/>
                        <a:pt x="1205546" y="323720"/>
                        <a:pt x="1191767" y="324494"/>
                      </a:cubicBezTo>
                      <a:cubicBezTo>
                        <a:pt x="1177988" y="325114"/>
                        <a:pt x="1151668" y="321708"/>
                        <a:pt x="1117142" y="284396"/>
                      </a:cubicBezTo>
                      <a:cubicBezTo>
                        <a:pt x="1082617" y="247083"/>
                        <a:pt x="1048866" y="249870"/>
                        <a:pt x="1026107" y="256063"/>
                      </a:cubicBezTo>
                      <a:cubicBezTo>
                        <a:pt x="1003348" y="262256"/>
                        <a:pt x="979815" y="245071"/>
                        <a:pt x="964643" y="241510"/>
                      </a:cubicBezTo>
                      <a:cubicBezTo>
                        <a:pt x="949470" y="238104"/>
                        <a:pt x="934917" y="257456"/>
                        <a:pt x="923925" y="261482"/>
                      </a:cubicBezTo>
                      <a:cubicBezTo>
                        <a:pt x="912932" y="265662"/>
                        <a:pt x="929498" y="244916"/>
                        <a:pt x="930118" y="231756"/>
                      </a:cubicBezTo>
                      <a:cubicBezTo>
                        <a:pt x="930737" y="218596"/>
                        <a:pt x="888625" y="200018"/>
                        <a:pt x="856887" y="187632"/>
                      </a:cubicBezTo>
                      <a:cubicBezTo>
                        <a:pt x="825148" y="175246"/>
                        <a:pt x="811369" y="181439"/>
                        <a:pt x="811369" y="201411"/>
                      </a:cubicBezTo>
                      <a:cubicBezTo>
                        <a:pt x="811369" y="221383"/>
                        <a:pt x="798983" y="195218"/>
                        <a:pt x="789229" y="216583"/>
                      </a:cubicBezTo>
                      <a:cubicBezTo>
                        <a:pt x="779631" y="237949"/>
                        <a:pt x="761671" y="224170"/>
                        <a:pt x="773283" y="217203"/>
                      </a:cubicBezTo>
                      <a:cubicBezTo>
                        <a:pt x="785049" y="210236"/>
                        <a:pt x="796042" y="194444"/>
                        <a:pt x="800222" y="181284"/>
                      </a:cubicBezTo>
                      <a:cubicBezTo>
                        <a:pt x="804402" y="168124"/>
                        <a:pt x="754704" y="157751"/>
                        <a:pt x="737364" y="164718"/>
                      </a:cubicBezTo>
                      <a:cubicBezTo>
                        <a:pt x="720179" y="171685"/>
                        <a:pt x="731171" y="196457"/>
                        <a:pt x="717392" y="188870"/>
                      </a:cubicBezTo>
                      <a:cubicBezTo>
                        <a:pt x="703613" y="181284"/>
                        <a:pt x="714605" y="162705"/>
                        <a:pt x="725753" y="163325"/>
                      </a:cubicBezTo>
                      <a:cubicBezTo>
                        <a:pt x="736745" y="164099"/>
                        <a:pt x="749285" y="141185"/>
                        <a:pt x="756872" y="124619"/>
                      </a:cubicBezTo>
                      <a:cubicBezTo>
                        <a:pt x="764458" y="108053"/>
                        <a:pt x="743712" y="105266"/>
                        <a:pt x="731326" y="91487"/>
                      </a:cubicBezTo>
                      <a:cubicBezTo>
                        <a:pt x="719095" y="77863"/>
                        <a:pt x="721572" y="37919"/>
                        <a:pt x="709032" y="31726"/>
                      </a:cubicBezTo>
                      <a:cubicBezTo>
                        <a:pt x="695562" y="45041"/>
                        <a:pt x="677293" y="65942"/>
                        <a:pt x="672184" y="81269"/>
                      </a:cubicBezTo>
                      <a:cubicBezTo>
                        <a:pt x="665682" y="100931"/>
                        <a:pt x="657166" y="89630"/>
                        <a:pt x="639517" y="95358"/>
                      </a:cubicBezTo>
                      <a:cubicBezTo>
                        <a:pt x="621712" y="100931"/>
                        <a:pt x="613352" y="93500"/>
                        <a:pt x="608707" y="86069"/>
                      </a:cubicBezTo>
                      <a:cubicBezTo>
                        <a:pt x="604062" y="78482"/>
                        <a:pt x="586258" y="86069"/>
                        <a:pt x="574182" y="85140"/>
                      </a:cubicBezTo>
                      <a:cubicBezTo>
                        <a:pt x="562106" y="84211"/>
                        <a:pt x="569537" y="100158"/>
                        <a:pt x="561177" y="104802"/>
                      </a:cubicBezTo>
                      <a:cubicBezTo>
                        <a:pt x="552816" y="109447"/>
                        <a:pt x="531296" y="95513"/>
                        <a:pt x="523865" y="103873"/>
                      </a:cubicBezTo>
                      <a:cubicBezTo>
                        <a:pt x="516433" y="112234"/>
                        <a:pt x="511788" y="103873"/>
                        <a:pt x="507918" y="111304"/>
                      </a:cubicBezTo>
                      <a:cubicBezTo>
                        <a:pt x="504202" y="118736"/>
                        <a:pt x="491042" y="114091"/>
                        <a:pt x="487327" y="118736"/>
                      </a:cubicBezTo>
                      <a:cubicBezTo>
                        <a:pt x="483611" y="123381"/>
                        <a:pt x="470451" y="126167"/>
                        <a:pt x="453730" y="107589"/>
                      </a:cubicBezTo>
                      <a:cubicBezTo>
                        <a:pt x="436855" y="88855"/>
                        <a:pt x="439641" y="58046"/>
                        <a:pt x="447228" y="52472"/>
                      </a:cubicBezTo>
                      <a:cubicBezTo>
                        <a:pt x="454659" y="46899"/>
                        <a:pt x="454659" y="30952"/>
                        <a:pt x="444441" y="26307"/>
                      </a:cubicBezTo>
                      <a:cubicBezTo>
                        <a:pt x="434223" y="21663"/>
                        <a:pt x="444441" y="2000"/>
                        <a:pt x="431436" y="142"/>
                      </a:cubicBezTo>
                      <a:cubicBezTo>
                        <a:pt x="418276" y="-1715"/>
                        <a:pt x="420289" y="15160"/>
                        <a:pt x="411774" y="17947"/>
                      </a:cubicBezTo>
                      <a:cubicBezTo>
                        <a:pt x="403413" y="20734"/>
                        <a:pt x="382822" y="34823"/>
                        <a:pt x="373378" y="32965"/>
                      </a:cubicBezTo>
                      <a:cubicBezTo>
                        <a:pt x="364088" y="31107"/>
                        <a:pt x="351857" y="34823"/>
                        <a:pt x="351857" y="45041"/>
                      </a:cubicBezTo>
                      <a:cubicBezTo>
                        <a:pt x="351857" y="55414"/>
                        <a:pt x="341639" y="52472"/>
                        <a:pt x="339781" y="44112"/>
                      </a:cubicBezTo>
                      <a:cubicBezTo>
                        <a:pt x="337923" y="35752"/>
                        <a:pt x="318261" y="40396"/>
                        <a:pt x="312687" y="34823"/>
                      </a:cubicBezTo>
                      <a:cubicBezTo>
                        <a:pt x="307114" y="29249"/>
                        <a:pt x="280949" y="32036"/>
                        <a:pt x="292096" y="38538"/>
                      </a:cubicBezTo>
                      <a:cubicBezTo>
                        <a:pt x="303243" y="45041"/>
                        <a:pt x="304172" y="51698"/>
                        <a:pt x="304172" y="61916"/>
                      </a:cubicBezTo>
                      <a:cubicBezTo>
                        <a:pt x="304172" y="72135"/>
                        <a:pt x="312533" y="69348"/>
                        <a:pt x="312533" y="81579"/>
                      </a:cubicBezTo>
                      <a:cubicBezTo>
                        <a:pt x="312533" y="93810"/>
                        <a:pt x="321822" y="85295"/>
                        <a:pt x="328479" y="85295"/>
                      </a:cubicBezTo>
                      <a:cubicBezTo>
                        <a:pt x="334982" y="85295"/>
                        <a:pt x="334982" y="96596"/>
                        <a:pt x="324763" y="98454"/>
                      </a:cubicBezTo>
                      <a:cubicBezTo>
                        <a:pt x="314545" y="100312"/>
                        <a:pt x="309746" y="105886"/>
                        <a:pt x="306959" y="115330"/>
                      </a:cubicBezTo>
                      <a:cubicBezTo>
                        <a:pt x="304172" y="124619"/>
                        <a:pt x="294883" y="118117"/>
                        <a:pt x="286368" y="125548"/>
                      </a:cubicBezTo>
                      <a:cubicBezTo>
                        <a:pt x="278007" y="132980"/>
                        <a:pt x="270421" y="140566"/>
                        <a:pt x="264847" y="136695"/>
                      </a:cubicBezTo>
                      <a:cubicBezTo>
                        <a:pt x="259274" y="132980"/>
                        <a:pt x="254629" y="135766"/>
                        <a:pt x="247972" y="139482"/>
                      </a:cubicBezTo>
                      <a:cubicBezTo>
                        <a:pt x="241469" y="143198"/>
                        <a:pt x="238682" y="139482"/>
                        <a:pt x="229238" y="132051"/>
                      </a:cubicBezTo>
                      <a:cubicBezTo>
                        <a:pt x="222271" y="126477"/>
                        <a:pt x="217782" y="113008"/>
                        <a:pt x="205396" y="100622"/>
                      </a:cubicBezTo>
                      <a:cubicBezTo>
                        <a:pt x="197964" y="104183"/>
                        <a:pt x="182947" y="109601"/>
                        <a:pt x="174896" y="109601"/>
                      </a:cubicBezTo>
                      <a:cubicBezTo>
                        <a:pt x="164058" y="109601"/>
                        <a:pt x="129688" y="107124"/>
                        <a:pt x="127830" y="113008"/>
                      </a:cubicBezTo>
                      <a:cubicBezTo>
                        <a:pt x="125972" y="118891"/>
                        <a:pt x="130307" y="128954"/>
                        <a:pt x="135881" y="130038"/>
                      </a:cubicBezTo>
                      <a:cubicBezTo>
                        <a:pt x="141454" y="131277"/>
                        <a:pt x="153376" y="134683"/>
                        <a:pt x="142074" y="142888"/>
                      </a:cubicBezTo>
                      <a:cubicBezTo>
                        <a:pt x="130926" y="150939"/>
                        <a:pt x="120863" y="140101"/>
                        <a:pt x="120863" y="159609"/>
                      </a:cubicBezTo>
                      <a:cubicBezTo>
                        <a:pt x="120863" y="179117"/>
                        <a:pt x="145944" y="191967"/>
                        <a:pt x="140835" y="210081"/>
                      </a:cubicBezTo>
                      <a:cubicBezTo>
                        <a:pt x="138203" y="219370"/>
                        <a:pt x="134487" y="243368"/>
                        <a:pt x="134487" y="252502"/>
                      </a:cubicBezTo>
                      <a:cubicBezTo>
                        <a:pt x="134487" y="261637"/>
                        <a:pt x="130772" y="292911"/>
                        <a:pt x="122566" y="294769"/>
                      </a:cubicBezTo>
                      <a:cubicBezTo>
                        <a:pt x="114206" y="296626"/>
                        <a:pt x="106929" y="287492"/>
                        <a:pt x="95782" y="296626"/>
                      </a:cubicBezTo>
                      <a:cubicBezTo>
                        <a:pt x="84789" y="305761"/>
                        <a:pt x="71010" y="300342"/>
                        <a:pt x="58005" y="310405"/>
                      </a:cubicBezTo>
                      <a:cubicBezTo>
                        <a:pt x="45155" y="320469"/>
                        <a:pt x="31376" y="316908"/>
                        <a:pt x="30447" y="328829"/>
                      </a:cubicBezTo>
                      <a:cubicBezTo>
                        <a:pt x="29518" y="340751"/>
                        <a:pt x="17597" y="347253"/>
                        <a:pt x="20384" y="358246"/>
                      </a:cubicBezTo>
                      <a:cubicBezTo>
                        <a:pt x="23170" y="369238"/>
                        <a:pt x="14810" y="366606"/>
                        <a:pt x="6604" y="374811"/>
                      </a:cubicBezTo>
                      <a:cubicBezTo>
                        <a:pt x="-1601" y="383172"/>
                        <a:pt x="7533" y="388591"/>
                        <a:pt x="1960" y="395093"/>
                      </a:cubicBezTo>
                      <a:cubicBezTo>
                        <a:pt x="-3614" y="401596"/>
                        <a:pt x="3818" y="411659"/>
                        <a:pt x="10320" y="421722"/>
                      </a:cubicBezTo>
                      <a:cubicBezTo>
                        <a:pt x="16823" y="431941"/>
                        <a:pt x="24099" y="439217"/>
                        <a:pt x="23170" y="448352"/>
                      </a:cubicBezTo>
                      <a:cubicBezTo>
                        <a:pt x="22241" y="457486"/>
                        <a:pt x="29518" y="461202"/>
                        <a:pt x="38807" y="460273"/>
                      </a:cubicBezTo>
                      <a:cubicBezTo>
                        <a:pt x="47942" y="459344"/>
                        <a:pt x="40665" y="477768"/>
                        <a:pt x="55373" y="477768"/>
                      </a:cubicBezTo>
                      <a:cubicBezTo>
                        <a:pt x="70081" y="477768"/>
                        <a:pt x="84789" y="481484"/>
                        <a:pt x="88505" y="473123"/>
                      </a:cubicBezTo>
                      <a:cubicBezTo>
                        <a:pt x="92221" y="464763"/>
                        <a:pt x="102284" y="458415"/>
                        <a:pt x="102284" y="470337"/>
                      </a:cubicBezTo>
                      <a:cubicBezTo>
                        <a:pt x="102284" y="482258"/>
                        <a:pt x="99498" y="514461"/>
                        <a:pt x="109716" y="510900"/>
                      </a:cubicBezTo>
                      <a:cubicBezTo>
                        <a:pt x="119779" y="507184"/>
                        <a:pt x="140061" y="508113"/>
                        <a:pt x="150279" y="511829"/>
                      </a:cubicBezTo>
                      <a:cubicBezTo>
                        <a:pt x="160343" y="515544"/>
                        <a:pt x="170561" y="511829"/>
                        <a:pt x="176909" y="505326"/>
                      </a:cubicBezTo>
                      <a:cubicBezTo>
                        <a:pt x="183411" y="498824"/>
                        <a:pt x="190688" y="498824"/>
                        <a:pt x="203538" y="491547"/>
                      </a:cubicBezTo>
                      <a:cubicBezTo>
                        <a:pt x="216388" y="484116"/>
                        <a:pt x="228464" y="474981"/>
                        <a:pt x="240386" y="474981"/>
                      </a:cubicBezTo>
                      <a:cubicBezTo>
                        <a:pt x="252307" y="474981"/>
                        <a:pt x="272589" y="467550"/>
                        <a:pt x="269802" y="476839"/>
                      </a:cubicBezTo>
                      <a:cubicBezTo>
                        <a:pt x="267015" y="485974"/>
                        <a:pt x="265157" y="520034"/>
                        <a:pt x="279865" y="537529"/>
                      </a:cubicBezTo>
                      <a:cubicBezTo>
                        <a:pt x="294573" y="555024"/>
                        <a:pt x="302934" y="561527"/>
                        <a:pt x="316713" y="559669"/>
                      </a:cubicBezTo>
                      <a:cubicBezTo>
                        <a:pt x="330492" y="557811"/>
                        <a:pt x="328634" y="565242"/>
                        <a:pt x="338852" y="564313"/>
                      </a:cubicBezTo>
                      <a:cubicBezTo>
                        <a:pt x="348916" y="563384"/>
                        <a:pt x="342568" y="575306"/>
                        <a:pt x="351703" y="575306"/>
                      </a:cubicBezTo>
                      <a:cubicBezTo>
                        <a:pt x="360837" y="575306"/>
                        <a:pt x="377403" y="577164"/>
                        <a:pt x="377403" y="587227"/>
                      </a:cubicBezTo>
                      <a:cubicBezTo>
                        <a:pt x="377403" y="597445"/>
                        <a:pt x="404961" y="589085"/>
                        <a:pt x="411464" y="594659"/>
                      </a:cubicBezTo>
                      <a:cubicBezTo>
                        <a:pt x="417966" y="600232"/>
                        <a:pt x="425243" y="604722"/>
                        <a:pt x="423385" y="615869"/>
                      </a:cubicBezTo>
                      <a:cubicBezTo>
                        <a:pt x="421527" y="626862"/>
                        <a:pt x="437164" y="635222"/>
                        <a:pt x="428030" y="639866"/>
                      </a:cubicBezTo>
                      <a:cubicBezTo>
                        <a:pt x="418741" y="644511"/>
                        <a:pt x="430817" y="653646"/>
                        <a:pt x="431746" y="665567"/>
                      </a:cubicBezTo>
                      <a:cubicBezTo>
                        <a:pt x="432674" y="677488"/>
                        <a:pt x="445525" y="682133"/>
                        <a:pt x="465806" y="681204"/>
                      </a:cubicBezTo>
                      <a:cubicBezTo>
                        <a:pt x="486088" y="680275"/>
                        <a:pt x="491662" y="682133"/>
                        <a:pt x="491662" y="696841"/>
                      </a:cubicBezTo>
                      <a:cubicBezTo>
                        <a:pt x="491662" y="711549"/>
                        <a:pt x="505441" y="713407"/>
                        <a:pt x="510085" y="727186"/>
                      </a:cubicBezTo>
                      <a:cubicBezTo>
                        <a:pt x="514730" y="740965"/>
                        <a:pt x="504512" y="756602"/>
                        <a:pt x="506370" y="767750"/>
                      </a:cubicBezTo>
                      <a:cubicBezTo>
                        <a:pt x="507763" y="776265"/>
                        <a:pt x="502654" y="785244"/>
                        <a:pt x="496926" y="788960"/>
                      </a:cubicBezTo>
                      <a:cubicBezTo>
                        <a:pt x="504047" y="797940"/>
                        <a:pt x="504667" y="802120"/>
                        <a:pt x="498319" y="805526"/>
                      </a:cubicBezTo>
                      <a:cubicBezTo>
                        <a:pt x="489958" y="810171"/>
                        <a:pt x="508537" y="823331"/>
                        <a:pt x="503893" y="843767"/>
                      </a:cubicBezTo>
                      <a:cubicBezTo>
                        <a:pt x="499248" y="864358"/>
                        <a:pt x="498319" y="868074"/>
                        <a:pt x="519839" y="869003"/>
                      </a:cubicBezTo>
                      <a:cubicBezTo>
                        <a:pt x="541360" y="869932"/>
                        <a:pt x="539502" y="876434"/>
                        <a:pt x="546933" y="871790"/>
                      </a:cubicBezTo>
                      <a:cubicBezTo>
                        <a:pt x="554365" y="867145"/>
                        <a:pt x="565666" y="887737"/>
                        <a:pt x="568453" y="897955"/>
                      </a:cubicBezTo>
                      <a:cubicBezTo>
                        <a:pt x="571240" y="908173"/>
                        <a:pt x="579601" y="932480"/>
                        <a:pt x="583471" y="932480"/>
                      </a:cubicBezTo>
                      <a:cubicBezTo>
                        <a:pt x="587187" y="932480"/>
                        <a:pt x="598489" y="921333"/>
                        <a:pt x="609636" y="926906"/>
                      </a:cubicBezTo>
                      <a:cubicBezTo>
                        <a:pt x="620009" y="932170"/>
                        <a:pt x="607004" y="967160"/>
                        <a:pt x="606694" y="982642"/>
                      </a:cubicBezTo>
                      <a:cubicBezTo>
                        <a:pt x="614436" y="982332"/>
                        <a:pt x="624034" y="982332"/>
                        <a:pt x="627131" y="984036"/>
                      </a:cubicBezTo>
                      <a:cubicBezTo>
                        <a:pt x="632704" y="986822"/>
                        <a:pt x="635491" y="1024599"/>
                        <a:pt x="632704" y="1031566"/>
                      </a:cubicBezTo>
                      <a:cubicBezTo>
                        <a:pt x="629918" y="1038533"/>
                        <a:pt x="606849" y="1044881"/>
                        <a:pt x="594928" y="1052467"/>
                      </a:cubicBezTo>
                      <a:cubicBezTo>
                        <a:pt x="583007" y="1060208"/>
                        <a:pt x="554365" y="1087457"/>
                        <a:pt x="541050" y="1109132"/>
                      </a:cubicBezTo>
                      <a:cubicBezTo>
                        <a:pt x="533154" y="1121982"/>
                        <a:pt x="521697" y="1132665"/>
                        <a:pt x="513646" y="1141954"/>
                      </a:cubicBezTo>
                      <a:cubicBezTo>
                        <a:pt x="517517" y="1142573"/>
                        <a:pt x="520768" y="1142264"/>
                        <a:pt x="522936" y="1141335"/>
                      </a:cubicBezTo>
                      <a:cubicBezTo>
                        <a:pt x="529283" y="1138548"/>
                        <a:pt x="539037" y="1138548"/>
                        <a:pt x="549565" y="1151089"/>
                      </a:cubicBezTo>
                      <a:cubicBezTo>
                        <a:pt x="560093" y="1163629"/>
                        <a:pt x="559319" y="1173538"/>
                        <a:pt x="563499" y="1172764"/>
                      </a:cubicBezTo>
                      <a:cubicBezTo>
                        <a:pt x="567679" y="1171989"/>
                        <a:pt x="572634" y="1156043"/>
                        <a:pt x="580994" y="1167809"/>
                      </a:cubicBezTo>
                      <a:cubicBezTo>
                        <a:pt x="589354" y="1179730"/>
                        <a:pt x="611029" y="1188865"/>
                        <a:pt x="615984" y="1194439"/>
                      </a:cubicBezTo>
                      <a:cubicBezTo>
                        <a:pt x="620938" y="1200012"/>
                        <a:pt x="637039" y="1204193"/>
                        <a:pt x="637039" y="1218900"/>
                      </a:cubicBezTo>
                      <a:cubicBezTo>
                        <a:pt x="637039" y="1229429"/>
                        <a:pt x="632085" y="1249246"/>
                        <a:pt x="640291" y="1266121"/>
                      </a:cubicBezTo>
                      <a:cubicBezTo>
                        <a:pt x="644316" y="1261476"/>
                        <a:pt x="648806" y="1256522"/>
                        <a:pt x="654844" y="1252187"/>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89" name="Freeform: Shape 4488">
                  <a:extLst>
                    <a:ext uri="{FF2B5EF4-FFF2-40B4-BE49-F238E27FC236}">
                      <a16:creationId xmlns:a16="http://schemas.microsoft.com/office/drawing/2014/main" id="{74C5E6CC-CE03-4347-2B70-BE5378F68842}"/>
                    </a:ext>
                  </a:extLst>
                </p:cNvPr>
                <p:cNvSpPr/>
                <p:nvPr/>
              </p:nvSpPr>
              <p:spPr>
                <a:xfrm>
                  <a:off x="3912661" y="5217086"/>
                  <a:ext cx="155015" cy="164435"/>
                </a:xfrm>
                <a:custGeom>
                  <a:avLst/>
                  <a:gdLst>
                    <a:gd name="connsiteX0" fmla="*/ 151919 w 155015"/>
                    <a:gd name="connsiteY0" fmla="*/ 79065 h 164435"/>
                    <a:gd name="connsiteX1" fmla="*/ 130863 w 155015"/>
                    <a:gd name="connsiteY1" fmla="*/ 54603 h 164435"/>
                    <a:gd name="connsiteX2" fmla="*/ 95874 w 155015"/>
                    <a:gd name="connsiteY2" fmla="*/ 27974 h 164435"/>
                    <a:gd name="connsiteX3" fmla="*/ 78379 w 155015"/>
                    <a:gd name="connsiteY3" fmla="*/ 32928 h 164435"/>
                    <a:gd name="connsiteX4" fmla="*/ 64445 w 155015"/>
                    <a:gd name="connsiteY4" fmla="*/ 11253 h 164435"/>
                    <a:gd name="connsiteX5" fmla="*/ 37815 w 155015"/>
                    <a:gd name="connsiteY5" fmla="*/ 1500 h 164435"/>
                    <a:gd name="connsiteX6" fmla="*/ 28526 w 155015"/>
                    <a:gd name="connsiteY6" fmla="*/ 2119 h 164435"/>
                    <a:gd name="connsiteX7" fmla="*/ 18927 w 155015"/>
                    <a:gd name="connsiteY7" fmla="*/ 19768 h 164435"/>
                    <a:gd name="connsiteX8" fmla="*/ 8399 w 155015"/>
                    <a:gd name="connsiteY8" fmla="*/ 72873 h 164435"/>
                    <a:gd name="connsiteX9" fmla="*/ 39 w 155015"/>
                    <a:gd name="connsiteY9" fmla="*/ 113436 h 164435"/>
                    <a:gd name="connsiteX10" fmla="*/ 9173 w 155015"/>
                    <a:gd name="connsiteY10" fmla="*/ 132324 h 164435"/>
                    <a:gd name="connsiteX11" fmla="*/ 6851 w 155015"/>
                    <a:gd name="connsiteY11" fmla="*/ 145329 h 164435"/>
                    <a:gd name="connsiteX12" fmla="*/ 19082 w 155015"/>
                    <a:gd name="connsiteY12" fmla="*/ 151367 h 164435"/>
                    <a:gd name="connsiteX13" fmla="*/ 59181 w 155015"/>
                    <a:gd name="connsiteY13" fmla="*/ 161740 h 164435"/>
                    <a:gd name="connsiteX14" fmla="*/ 83333 w 155015"/>
                    <a:gd name="connsiteY14" fmla="*/ 161740 h 164435"/>
                    <a:gd name="connsiteX15" fmla="*/ 130244 w 155015"/>
                    <a:gd name="connsiteY15" fmla="*/ 155548 h 164435"/>
                    <a:gd name="connsiteX16" fmla="*/ 155016 w 155015"/>
                    <a:gd name="connsiteY16" fmla="*/ 126441 h 164435"/>
                    <a:gd name="connsiteX17" fmla="*/ 151919 w 155015"/>
                    <a:gd name="connsiteY17" fmla="*/ 79065 h 16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15" h="164435">
                      <a:moveTo>
                        <a:pt x="151919" y="79065"/>
                      </a:moveTo>
                      <a:cubicBezTo>
                        <a:pt x="151919" y="64357"/>
                        <a:pt x="135818" y="60177"/>
                        <a:pt x="130863" y="54603"/>
                      </a:cubicBezTo>
                      <a:cubicBezTo>
                        <a:pt x="125909" y="49030"/>
                        <a:pt x="104234" y="39896"/>
                        <a:pt x="95874" y="27974"/>
                      </a:cubicBezTo>
                      <a:cubicBezTo>
                        <a:pt x="87513" y="16053"/>
                        <a:pt x="82559" y="32154"/>
                        <a:pt x="78379" y="32928"/>
                      </a:cubicBezTo>
                      <a:cubicBezTo>
                        <a:pt x="74199" y="33548"/>
                        <a:pt x="74818" y="23794"/>
                        <a:pt x="64445" y="11253"/>
                      </a:cubicBezTo>
                      <a:cubicBezTo>
                        <a:pt x="53917" y="-1287"/>
                        <a:pt x="44163" y="-1287"/>
                        <a:pt x="37815" y="1500"/>
                      </a:cubicBezTo>
                      <a:cubicBezTo>
                        <a:pt x="35648" y="2428"/>
                        <a:pt x="32397" y="2583"/>
                        <a:pt x="28526" y="2119"/>
                      </a:cubicBezTo>
                      <a:cubicBezTo>
                        <a:pt x="22953" y="8467"/>
                        <a:pt x="18927" y="14350"/>
                        <a:pt x="18927" y="19768"/>
                      </a:cubicBezTo>
                      <a:cubicBezTo>
                        <a:pt x="18927" y="33083"/>
                        <a:pt x="9173" y="47791"/>
                        <a:pt x="8399" y="72873"/>
                      </a:cubicBezTo>
                      <a:cubicBezTo>
                        <a:pt x="7625" y="98108"/>
                        <a:pt x="658" y="93773"/>
                        <a:pt x="39" y="113436"/>
                      </a:cubicBezTo>
                      <a:cubicBezTo>
                        <a:pt x="-580" y="132943"/>
                        <a:pt x="6387" y="129537"/>
                        <a:pt x="9173" y="132324"/>
                      </a:cubicBezTo>
                      <a:cubicBezTo>
                        <a:pt x="10721" y="133873"/>
                        <a:pt x="8864" y="140065"/>
                        <a:pt x="6851" y="145329"/>
                      </a:cubicBezTo>
                      <a:cubicBezTo>
                        <a:pt x="9793" y="147961"/>
                        <a:pt x="12734" y="151986"/>
                        <a:pt x="19082" y="151367"/>
                      </a:cubicBezTo>
                      <a:cubicBezTo>
                        <a:pt x="31468" y="149974"/>
                        <a:pt x="43853" y="154773"/>
                        <a:pt x="59181" y="161740"/>
                      </a:cubicBezTo>
                      <a:cubicBezTo>
                        <a:pt x="74353" y="168707"/>
                        <a:pt x="68780" y="159728"/>
                        <a:pt x="83333" y="161740"/>
                      </a:cubicBezTo>
                      <a:cubicBezTo>
                        <a:pt x="97886" y="163753"/>
                        <a:pt x="114452" y="165146"/>
                        <a:pt x="130244" y="155548"/>
                      </a:cubicBezTo>
                      <a:cubicBezTo>
                        <a:pt x="141082" y="148890"/>
                        <a:pt x="146655" y="137433"/>
                        <a:pt x="155016" y="126441"/>
                      </a:cubicBezTo>
                      <a:cubicBezTo>
                        <a:pt x="146965" y="109565"/>
                        <a:pt x="151919" y="89593"/>
                        <a:pt x="151919" y="7906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90" name="Freeform: Shape 4489">
                  <a:extLst>
                    <a:ext uri="{FF2B5EF4-FFF2-40B4-BE49-F238E27FC236}">
                      <a16:creationId xmlns:a16="http://schemas.microsoft.com/office/drawing/2014/main" id="{173456FB-3A76-4CF9-4F47-FCA49A79E63F}"/>
                    </a:ext>
                  </a:extLst>
                </p:cNvPr>
                <p:cNvSpPr/>
                <p:nvPr/>
              </p:nvSpPr>
              <p:spPr>
                <a:xfrm>
                  <a:off x="3436434" y="4939681"/>
                  <a:ext cx="625251" cy="1233934"/>
                </a:xfrm>
                <a:custGeom>
                  <a:avLst/>
                  <a:gdLst>
                    <a:gd name="connsiteX0" fmla="*/ 235982 w 625251"/>
                    <a:gd name="connsiteY0" fmla="*/ 1211552 h 1233934"/>
                    <a:gd name="connsiteX1" fmla="*/ 174518 w 625251"/>
                    <a:gd name="connsiteY1" fmla="*/ 1170834 h 1233934"/>
                    <a:gd name="connsiteX2" fmla="*/ 159345 w 625251"/>
                    <a:gd name="connsiteY2" fmla="*/ 1156281 h 1233934"/>
                    <a:gd name="connsiteX3" fmla="*/ 162132 w 625251"/>
                    <a:gd name="connsiteY3" fmla="*/ 1143121 h 1233934"/>
                    <a:gd name="connsiteX4" fmla="*/ 151295 w 625251"/>
                    <a:gd name="connsiteY4" fmla="*/ 1126246 h 1233934"/>
                    <a:gd name="connsiteX5" fmla="*/ 151449 w 625251"/>
                    <a:gd name="connsiteY5" fmla="*/ 1228738 h 1233934"/>
                    <a:gd name="connsiteX6" fmla="*/ 203934 w 625251"/>
                    <a:gd name="connsiteY6" fmla="*/ 1231524 h 1233934"/>
                    <a:gd name="connsiteX7" fmla="*/ 218023 w 625251"/>
                    <a:gd name="connsiteY7" fmla="*/ 1231524 h 1233934"/>
                    <a:gd name="connsiteX8" fmla="*/ 256728 w 625251"/>
                    <a:gd name="connsiteY8" fmla="*/ 1221151 h 1233934"/>
                    <a:gd name="connsiteX9" fmla="*/ 235982 w 625251"/>
                    <a:gd name="connsiteY9" fmla="*/ 1211552 h 1233934"/>
                    <a:gd name="connsiteX10" fmla="*/ 618393 w 625251"/>
                    <a:gd name="connsiteY10" fmla="*/ 121606 h 1233934"/>
                    <a:gd name="connsiteX11" fmla="*/ 597956 w 625251"/>
                    <a:gd name="connsiteY11" fmla="*/ 120213 h 1233934"/>
                    <a:gd name="connsiteX12" fmla="*/ 598111 w 625251"/>
                    <a:gd name="connsiteY12" fmla="*/ 123464 h 1233934"/>
                    <a:gd name="connsiteX13" fmla="*/ 582319 w 625251"/>
                    <a:gd name="connsiteY13" fmla="*/ 169291 h 1233934"/>
                    <a:gd name="connsiteX14" fmla="*/ 558012 w 625251"/>
                    <a:gd name="connsiteY14" fmla="*/ 181522 h 1233934"/>
                    <a:gd name="connsiteX15" fmla="*/ 530918 w 625251"/>
                    <a:gd name="connsiteY15" fmla="*/ 187096 h 1233934"/>
                    <a:gd name="connsiteX16" fmla="*/ 501037 w 625251"/>
                    <a:gd name="connsiteY16" fmla="*/ 184309 h 1233934"/>
                    <a:gd name="connsiteX17" fmla="*/ 472086 w 625251"/>
                    <a:gd name="connsiteY17" fmla="*/ 177806 h 1233934"/>
                    <a:gd name="connsiteX18" fmla="*/ 482304 w 625251"/>
                    <a:gd name="connsiteY18" fmla="*/ 157215 h 1233934"/>
                    <a:gd name="connsiteX19" fmla="*/ 506611 w 625251"/>
                    <a:gd name="connsiteY19" fmla="*/ 115258 h 1233934"/>
                    <a:gd name="connsiteX20" fmla="*/ 448708 w 625251"/>
                    <a:gd name="connsiteY20" fmla="*/ 86307 h 1233934"/>
                    <a:gd name="connsiteX21" fmla="*/ 414182 w 625251"/>
                    <a:gd name="connsiteY21" fmla="*/ 68502 h 1233934"/>
                    <a:gd name="connsiteX22" fmla="*/ 379657 w 625251"/>
                    <a:gd name="connsiteY22" fmla="*/ 46982 h 1233934"/>
                    <a:gd name="connsiteX23" fmla="*/ 336462 w 625251"/>
                    <a:gd name="connsiteY23" fmla="*/ 2703 h 1233934"/>
                    <a:gd name="connsiteX24" fmla="*/ 305652 w 625251"/>
                    <a:gd name="connsiteY24" fmla="*/ 3012 h 1233934"/>
                    <a:gd name="connsiteX25" fmla="*/ 287228 w 625251"/>
                    <a:gd name="connsiteY25" fmla="*/ 21436 h 1233934"/>
                    <a:gd name="connsiteX26" fmla="*/ 251310 w 625251"/>
                    <a:gd name="connsiteY26" fmla="*/ 6728 h 1233934"/>
                    <a:gd name="connsiteX27" fmla="*/ 223751 w 625251"/>
                    <a:gd name="connsiteY27" fmla="*/ 7657 h 1233934"/>
                    <a:gd name="connsiteX28" fmla="*/ 200992 w 625251"/>
                    <a:gd name="connsiteY28" fmla="*/ 26546 h 1233934"/>
                    <a:gd name="connsiteX29" fmla="*/ 194645 w 625251"/>
                    <a:gd name="connsiteY29" fmla="*/ 62929 h 1233934"/>
                    <a:gd name="connsiteX30" fmla="*/ 159190 w 625251"/>
                    <a:gd name="connsiteY30" fmla="*/ 90952 h 1233934"/>
                    <a:gd name="connsiteX31" fmla="*/ 157333 w 625251"/>
                    <a:gd name="connsiteY31" fmla="*/ 113400 h 1233934"/>
                    <a:gd name="connsiteX32" fmla="*/ 160119 w 625251"/>
                    <a:gd name="connsiteY32" fmla="*/ 146997 h 1233934"/>
                    <a:gd name="connsiteX33" fmla="*/ 161048 w 625251"/>
                    <a:gd name="connsiteY33" fmla="*/ 167588 h 1233934"/>
                    <a:gd name="connsiteX34" fmla="*/ 142315 w 625251"/>
                    <a:gd name="connsiteY34" fmla="*/ 182451 h 1233934"/>
                    <a:gd name="connsiteX35" fmla="*/ 133026 w 625251"/>
                    <a:gd name="connsiteY35" fmla="*/ 208616 h 1233934"/>
                    <a:gd name="connsiteX36" fmla="*/ 118937 w 625251"/>
                    <a:gd name="connsiteY36" fmla="*/ 236639 h 1233934"/>
                    <a:gd name="connsiteX37" fmla="*/ 110576 w 625251"/>
                    <a:gd name="connsiteY37" fmla="*/ 253515 h 1233934"/>
                    <a:gd name="connsiteX38" fmla="*/ 110576 w 625251"/>
                    <a:gd name="connsiteY38" fmla="*/ 285253 h 1233934"/>
                    <a:gd name="connsiteX39" fmla="*/ 97416 w 625251"/>
                    <a:gd name="connsiteY39" fmla="*/ 309560 h 1233934"/>
                    <a:gd name="connsiteX40" fmla="*/ 97416 w 625251"/>
                    <a:gd name="connsiteY40" fmla="*/ 343156 h 1233934"/>
                    <a:gd name="connsiteX41" fmla="*/ 107789 w 625251"/>
                    <a:gd name="connsiteY41" fmla="*/ 373966 h 1233934"/>
                    <a:gd name="connsiteX42" fmla="*/ 115221 w 625251"/>
                    <a:gd name="connsiteY42" fmla="*/ 401060 h 1233934"/>
                    <a:gd name="connsiteX43" fmla="*/ 106861 w 625251"/>
                    <a:gd name="connsiteY43" fmla="*/ 427225 h 1233934"/>
                    <a:gd name="connsiteX44" fmla="*/ 97571 w 625251"/>
                    <a:gd name="connsiteY44" fmla="*/ 449674 h 1233934"/>
                    <a:gd name="connsiteX45" fmla="*/ 97571 w 625251"/>
                    <a:gd name="connsiteY45" fmla="*/ 488844 h 1233934"/>
                    <a:gd name="connsiteX46" fmla="*/ 74193 w 625251"/>
                    <a:gd name="connsiteY46" fmla="*/ 519653 h 1233934"/>
                    <a:gd name="connsiteX47" fmla="*/ 75122 w 625251"/>
                    <a:gd name="connsiteY47" fmla="*/ 560836 h 1233934"/>
                    <a:gd name="connsiteX48" fmla="*/ 82554 w 625251"/>
                    <a:gd name="connsiteY48" fmla="*/ 578641 h 1233934"/>
                    <a:gd name="connsiteX49" fmla="*/ 64749 w 625251"/>
                    <a:gd name="connsiteY49" fmla="*/ 590717 h 1233934"/>
                    <a:gd name="connsiteX50" fmla="*/ 62891 w 625251"/>
                    <a:gd name="connsiteY50" fmla="*/ 614094 h 1233934"/>
                    <a:gd name="connsiteX51" fmla="*/ 54531 w 625251"/>
                    <a:gd name="connsiteY51" fmla="*/ 633757 h 1233934"/>
                    <a:gd name="connsiteX52" fmla="*/ 46170 w 625251"/>
                    <a:gd name="connsiteY52" fmla="*/ 655277 h 1233934"/>
                    <a:gd name="connsiteX53" fmla="*/ 52673 w 625251"/>
                    <a:gd name="connsiteY53" fmla="*/ 676798 h 1233934"/>
                    <a:gd name="connsiteX54" fmla="*/ 50815 w 625251"/>
                    <a:gd name="connsiteY54" fmla="*/ 710394 h 1233934"/>
                    <a:gd name="connsiteX55" fmla="*/ 46170 w 625251"/>
                    <a:gd name="connsiteY55" fmla="*/ 743061 h 1233934"/>
                    <a:gd name="connsiteX56" fmla="*/ 48957 w 625251"/>
                    <a:gd name="connsiteY56" fmla="*/ 759937 h 1233934"/>
                    <a:gd name="connsiteX57" fmla="*/ 53602 w 625251"/>
                    <a:gd name="connsiteY57" fmla="*/ 779599 h 1233934"/>
                    <a:gd name="connsiteX58" fmla="*/ 62891 w 625251"/>
                    <a:gd name="connsiteY58" fmla="*/ 795546 h 1233934"/>
                    <a:gd name="connsiteX59" fmla="*/ 67536 w 625251"/>
                    <a:gd name="connsiteY59" fmla="*/ 809480 h 1233934"/>
                    <a:gd name="connsiteX60" fmla="*/ 55460 w 625251"/>
                    <a:gd name="connsiteY60" fmla="*/ 815982 h 1233934"/>
                    <a:gd name="connsiteX61" fmla="*/ 60105 w 625251"/>
                    <a:gd name="connsiteY61" fmla="*/ 836573 h 1233934"/>
                    <a:gd name="connsiteX62" fmla="*/ 55460 w 625251"/>
                    <a:gd name="connsiteY62" fmla="*/ 860881 h 1233934"/>
                    <a:gd name="connsiteX63" fmla="*/ 54531 w 625251"/>
                    <a:gd name="connsiteY63" fmla="*/ 885188 h 1233934"/>
                    <a:gd name="connsiteX64" fmla="*/ 45241 w 625251"/>
                    <a:gd name="connsiteY64" fmla="*/ 906708 h 1233934"/>
                    <a:gd name="connsiteX65" fmla="*/ 32237 w 625251"/>
                    <a:gd name="connsiteY65" fmla="*/ 927299 h 1233934"/>
                    <a:gd name="connsiteX66" fmla="*/ 33165 w 625251"/>
                    <a:gd name="connsiteY66" fmla="*/ 951606 h 1233934"/>
                    <a:gd name="connsiteX67" fmla="*/ 20160 w 625251"/>
                    <a:gd name="connsiteY67" fmla="*/ 973126 h 1233934"/>
                    <a:gd name="connsiteX68" fmla="*/ 3285 w 625251"/>
                    <a:gd name="connsiteY68" fmla="*/ 993718 h 1233934"/>
                    <a:gd name="connsiteX69" fmla="*/ 4214 w 625251"/>
                    <a:gd name="connsiteY69" fmla="*/ 1022670 h 1233934"/>
                    <a:gd name="connsiteX70" fmla="*/ 9787 w 625251"/>
                    <a:gd name="connsiteY70" fmla="*/ 1043261 h 1233934"/>
                    <a:gd name="connsiteX71" fmla="*/ 38739 w 625251"/>
                    <a:gd name="connsiteY71" fmla="*/ 1052550 h 1233934"/>
                    <a:gd name="connsiteX72" fmla="*/ 40597 w 625251"/>
                    <a:gd name="connsiteY72" fmla="*/ 1088005 h 1233934"/>
                    <a:gd name="connsiteX73" fmla="*/ 55615 w 625251"/>
                    <a:gd name="connsiteY73" fmla="*/ 1101010 h 1233934"/>
                    <a:gd name="connsiteX74" fmla="*/ 110731 w 625251"/>
                    <a:gd name="connsiteY74" fmla="*/ 1100081 h 1233934"/>
                    <a:gd name="connsiteX75" fmla="*/ 127452 w 625251"/>
                    <a:gd name="connsiteY75" fmla="*/ 1109834 h 1233934"/>
                    <a:gd name="connsiteX76" fmla="*/ 157023 w 625251"/>
                    <a:gd name="connsiteY76" fmla="*/ 1113705 h 1233934"/>
                    <a:gd name="connsiteX77" fmla="*/ 140457 w 625251"/>
                    <a:gd name="connsiteY77" fmla="*/ 1084753 h 1233934"/>
                    <a:gd name="connsiteX78" fmla="*/ 137051 w 625251"/>
                    <a:gd name="connsiteY78" fmla="*/ 1061220 h 1233934"/>
                    <a:gd name="connsiteX79" fmla="*/ 143244 w 625251"/>
                    <a:gd name="connsiteY79" fmla="*/ 1032269 h 1233934"/>
                    <a:gd name="connsiteX80" fmla="*/ 159810 w 625251"/>
                    <a:gd name="connsiteY80" fmla="*/ 1019883 h 1233934"/>
                    <a:gd name="connsiteX81" fmla="*/ 179162 w 625251"/>
                    <a:gd name="connsiteY81" fmla="*/ 997743 h 1233934"/>
                    <a:gd name="connsiteX82" fmla="*/ 201302 w 625251"/>
                    <a:gd name="connsiteY82" fmla="*/ 963218 h 1233934"/>
                    <a:gd name="connsiteX83" fmla="*/ 237840 w 625251"/>
                    <a:gd name="connsiteY83" fmla="*/ 932873 h 1233934"/>
                    <a:gd name="connsiteX84" fmla="*/ 243414 w 625251"/>
                    <a:gd name="connsiteY84" fmla="*/ 902528 h 1233934"/>
                    <a:gd name="connsiteX85" fmla="*/ 212294 w 625251"/>
                    <a:gd name="connsiteY85" fmla="*/ 894167 h 1233934"/>
                    <a:gd name="connsiteX86" fmla="*/ 190929 w 625251"/>
                    <a:gd name="connsiteY86" fmla="*/ 846482 h 1233934"/>
                    <a:gd name="connsiteX87" fmla="*/ 242020 w 625251"/>
                    <a:gd name="connsiteY87" fmla="*/ 817531 h 1233934"/>
                    <a:gd name="connsiteX88" fmla="*/ 249606 w 625251"/>
                    <a:gd name="connsiteY88" fmla="*/ 800965 h 1233934"/>
                    <a:gd name="connsiteX89" fmla="*/ 257967 w 625251"/>
                    <a:gd name="connsiteY89" fmla="*/ 779599 h 1233934"/>
                    <a:gd name="connsiteX90" fmla="*/ 270353 w 625251"/>
                    <a:gd name="connsiteY90" fmla="*/ 747861 h 1233934"/>
                    <a:gd name="connsiteX91" fmla="*/ 278713 w 625251"/>
                    <a:gd name="connsiteY91" fmla="*/ 737487 h 1233934"/>
                    <a:gd name="connsiteX92" fmla="*/ 280106 w 625251"/>
                    <a:gd name="connsiteY92" fmla="*/ 725102 h 1233934"/>
                    <a:gd name="connsiteX93" fmla="*/ 297292 w 625251"/>
                    <a:gd name="connsiteY93" fmla="*/ 735475 h 1233934"/>
                    <a:gd name="connsiteX94" fmla="*/ 309677 w 625251"/>
                    <a:gd name="connsiteY94" fmla="*/ 711323 h 1233934"/>
                    <a:gd name="connsiteX95" fmla="*/ 288312 w 625251"/>
                    <a:gd name="connsiteY95" fmla="*/ 716896 h 1233934"/>
                    <a:gd name="connsiteX96" fmla="*/ 271127 w 625251"/>
                    <a:gd name="connsiteY96" fmla="*/ 708536 h 1233934"/>
                    <a:gd name="connsiteX97" fmla="*/ 266327 w 625251"/>
                    <a:gd name="connsiteY97" fmla="*/ 685003 h 1233934"/>
                    <a:gd name="connsiteX98" fmla="*/ 264934 w 625251"/>
                    <a:gd name="connsiteY98" fmla="*/ 656051 h 1233934"/>
                    <a:gd name="connsiteX99" fmla="*/ 314632 w 625251"/>
                    <a:gd name="connsiteY99" fmla="*/ 669211 h 1233934"/>
                    <a:gd name="connsiteX100" fmla="*/ 350550 w 625251"/>
                    <a:gd name="connsiteY100" fmla="*/ 651252 h 1233934"/>
                    <a:gd name="connsiteX101" fmla="*/ 353337 w 625251"/>
                    <a:gd name="connsiteY101" fmla="*/ 621526 h 1233934"/>
                    <a:gd name="connsiteX102" fmla="*/ 351944 w 625251"/>
                    <a:gd name="connsiteY102" fmla="*/ 599387 h 1233934"/>
                    <a:gd name="connsiteX103" fmla="*/ 362936 w 625251"/>
                    <a:gd name="connsiteY103" fmla="*/ 587001 h 1233934"/>
                    <a:gd name="connsiteX104" fmla="*/ 442979 w 625251"/>
                    <a:gd name="connsiteY104" fmla="*/ 582201 h 1233934"/>
                    <a:gd name="connsiteX105" fmla="*/ 502276 w 625251"/>
                    <a:gd name="connsiteY105" fmla="*/ 553250 h 1233934"/>
                    <a:gd name="connsiteX106" fmla="*/ 530609 w 625251"/>
                    <a:gd name="connsiteY106" fmla="*/ 512531 h 1233934"/>
                    <a:gd name="connsiteX107" fmla="*/ 517449 w 625251"/>
                    <a:gd name="connsiteY107" fmla="*/ 491785 h 1233934"/>
                    <a:gd name="connsiteX108" fmla="*/ 511875 w 625251"/>
                    <a:gd name="connsiteY108" fmla="*/ 464846 h 1233934"/>
                    <a:gd name="connsiteX109" fmla="*/ 494690 w 625251"/>
                    <a:gd name="connsiteY109" fmla="*/ 446268 h 1233934"/>
                    <a:gd name="connsiteX110" fmla="*/ 472550 w 625251"/>
                    <a:gd name="connsiteY110" fmla="*/ 424902 h 1233934"/>
                    <a:gd name="connsiteX111" fmla="*/ 483697 w 625251"/>
                    <a:gd name="connsiteY111" fmla="*/ 423044 h 1233934"/>
                    <a:gd name="connsiteX112" fmla="*/ 486020 w 625251"/>
                    <a:gd name="connsiteY112" fmla="*/ 410039 h 1233934"/>
                    <a:gd name="connsiteX113" fmla="*/ 476885 w 625251"/>
                    <a:gd name="connsiteY113" fmla="*/ 391151 h 1233934"/>
                    <a:gd name="connsiteX114" fmla="*/ 485246 w 625251"/>
                    <a:gd name="connsiteY114" fmla="*/ 350588 h 1233934"/>
                    <a:gd name="connsiteX115" fmla="*/ 495774 w 625251"/>
                    <a:gd name="connsiteY115" fmla="*/ 297484 h 1233934"/>
                    <a:gd name="connsiteX116" fmla="*/ 532776 w 625251"/>
                    <a:gd name="connsiteY116" fmla="*/ 247167 h 1233934"/>
                    <a:gd name="connsiteX117" fmla="*/ 586654 w 625251"/>
                    <a:gd name="connsiteY117" fmla="*/ 190502 h 1233934"/>
                    <a:gd name="connsiteX118" fmla="*/ 624431 w 625251"/>
                    <a:gd name="connsiteY118" fmla="*/ 169601 h 1233934"/>
                    <a:gd name="connsiteX119" fmla="*/ 618393 w 625251"/>
                    <a:gd name="connsiteY119" fmla="*/ 121606 h 123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25251" h="1233934">
                      <a:moveTo>
                        <a:pt x="235982" y="1211552"/>
                      </a:moveTo>
                      <a:cubicBezTo>
                        <a:pt x="218797" y="1210933"/>
                        <a:pt x="184891" y="1179040"/>
                        <a:pt x="174518" y="1170834"/>
                      </a:cubicBezTo>
                      <a:cubicBezTo>
                        <a:pt x="164145" y="1162474"/>
                        <a:pt x="171731" y="1154268"/>
                        <a:pt x="159345" y="1156281"/>
                      </a:cubicBezTo>
                      <a:cubicBezTo>
                        <a:pt x="146960" y="1158294"/>
                        <a:pt x="155165" y="1146527"/>
                        <a:pt x="162132" y="1143121"/>
                      </a:cubicBezTo>
                      <a:cubicBezTo>
                        <a:pt x="168480" y="1139870"/>
                        <a:pt x="159655" y="1128103"/>
                        <a:pt x="151295" y="1126246"/>
                      </a:cubicBezTo>
                      <a:cubicBezTo>
                        <a:pt x="150366" y="1144824"/>
                        <a:pt x="146495" y="1227964"/>
                        <a:pt x="151449" y="1228738"/>
                      </a:cubicBezTo>
                      <a:cubicBezTo>
                        <a:pt x="156404" y="1229512"/>
                        <a:pt x="193097" y="1224403"/>
                        <a:pt x="203934" y="1231524"/>
                      </a:cubicBezTo>
                      <a:cubicBezTo>
                        <a:pt x="208114" y="1232918"/>
                        <a:pt x="213843" y="1236169"/>
                        <a:pt x="218023" y="1231524"/>
                      </a:cubicBezTo>
                      <a:cubicBezTo>
                        <a:pt x="224990" y="1223938"/>
                        <a:pt x="245581" y="1228118"/>
                        <a:pt x="256728" y="1221151"/>
                      </a:cubicBezTo>
                      <a:cubicBezTo>
                        <a:pt x="267721" y="1214339"/>
                        <a:pt x="253168" y="1212172"/>
                        <a:pt x="235982" y="1211552"/>
                      </a:cubicBezTo>
                      <a:close/>
                      <a:moveTo>
                        <a:pt x="618393" y="121606"/>
                      </a:moveTo>
                      <a:cubicBezTo>
                        <a:pt x="615296" y="120058"/>
                        <a:pt x="605697" y="120058"/>
                        <a:pt x="597956" y="120213"/>
                      </a:cubicBezTo>
                      <a:cubicBezTo>
                        <a:pt x="597956" y="121451"/>
                        <a:pt x="597956" y="122380"/>
                        <a:pt x="598111" y="123464"/>
                      </a:cubicBezTo>
                      <a:cubicBezTo>
                        <a:pt x="599969" y="136469"/>
                        <a:pt x="591608" y="170220"/>
                        <a:pt x="582319" y="169291"/>
                      </a:cubicBezTo>
                      <a:cubicBezTo>
                        <a:pt x="573030" y="168362"/>
                        <a:pt x="565443" y="183380"/>
                        <a:pt x="558012" y="181522"/>
                      </a:cubicBezTo>
                      <a:cubicBezTo>
                        <a:pt x="550580" y="179664"/>
                        <a:pt x="540207" y="192669"/>
                        <a:pt x="530918" y="187096"/>
                      </a:cubicBezTo>
                      <a:cubicBezTo>
                        <a:pt x="521629" y="181522"/>
                        <a:pt x="508469" y="188954"/>
                        <a:pt x="501037" y="184309"/>
                      </a:cubicBezTo>
                      <a:cubicBezTo>
                        <a:pt x="493606" y="179664"/>
                        <a:pt x="472086" y="183380"/>
                        <a:pt x="472086" y="177806"/>
                      </a:cubicBezTo>
                      <a:cubicBezTo>
                        <a:pt x="472086" y="172233"/>
                        <a:pt x="482304" y="174091"/>
                        <a:pt x="482304" y="157215"/>
                      </a:cubicBezTo>
                      <a:cubicBezTo>
                        <a:pt x="482304" y="140340"/>
                        <a:pt x="510327" y="121761"/>
                        <a:pt x="506611" y="115258"/>
                      </a:cubicBezTo>
                      <a:cubicBezTo>
                        <a:pt x="502895" y="108756"/>
                        <a:pt x="455210" y="94667"/>
                        <a:pt x="448708" y="86307"/>
                      </a:cubicBezTo>
                      <a:cubicBezTo>
                        <a:pt x="442205" y="77946"/>
                        <a:pt x="432761" y="70360"/>
                        <a:pt x="414182" y="68502"/>
                      </a:cubicBezTo>
                      <a:cubicBezTo>
                        <a:pt x="395449" y="66644"/>
                        <a:pt x="396378" y="57355"/>
                        <a:pt x="379657" y="46982"/>
                      </a:cubicBezTo>
                      <a:cubicBezTo>
                        <a:pt x="365568" y="38467"/>
                        <a:pt x="343738" y="15553"/>
                        <a:pt x="336462" y="2703"/>
                      </a:cubicBezTo>
                      <a:cubicBezTo>
                        <a:pt x="325005" y="1464"/>
                        <a:pt x="308903" y="-858"/>
                        <a:pt x="305652" y="3012"/>
                      </a:cubicBezTo>
                      <a:cubicBezTo>
                        <a:pt x="301007" y="8586"/>
                        <a:pt x="293731" y="34287"/>
                        <a:pt x="287228" y="21436"/>
                      </a:cubicBezTo>
                      <a:cubicBezTo>
                        <a:pt x="280726" y="8586"/>
                        <a:pt x="265089" y="8586"/>
                        <a:pt x="251310" y="6728"/>
                      </a:cubicBezTo>
                      <a:cubicBezTo>
                        <a:pt x="237530" y="4871"/>
                        <a:pt x="238459" y="-7980"/>
                        <a:pt x="223751" y="7657"/>
                      </a:cubicBezTo>
                      <a:cubicBezTo>
                        <a:pt x="217249" y="14624"/>
                        <a:pt x="208733" y="21436"/>
                        <a:pt x="200992" y="26546"/>
                      </a:cubicBezTo>
                      <a:cubicBezTo>
                        <a:pt x="200063" y="41408"/>
                        <a:pt x="197432" y="58129"/>
                        <a:pt x="194645" y="62929"/>
                      </a:cubicBezTo>
                      <a:cubicBezTo>
                        <a:pt x="190929" y="69431"/>
                        <a:pt x="160119" y="83520"/>
                        <a:pt x="159190" y="90952"/>
                      </a:cubicBezTo>
                      <a:cubicBezTo>
                        <a:pt x="158262" y="98383"/>
                        <a:pt x="162906" y="108756"/>
                        <a:pt x="157333" y="113400"/>
                      </a:cubicBezTo>
                      <a:cubicBezTo>
                        <a:pt x="151759" y="118045"/>
                        <a:pt x="170338" y="141423"/>
                        <a:pt x="160119" y="146997"/>
                      </a:cubicBezTo>
                      <a:cubicBezTo>
                        <a:pt x="149901" y="152570"/>
                        <a:pt x="167551" y="162015"/>
                        <a:pt x="161048" y="167588"/>
                      </a:cubicBezTo>
                      <a:cubicBezTo>
                        <a:pt x="154546" y="173162"/>
                        <a:pt x="142315" y="175949"/>
                        <a:pt x="142315" y="182451"/>
                      </a:cubicBezTo>
                      <a:cubicBezTo>
                        <a:pt x="142315" y="188954"/>
                        <a:pt x="141386" y="204900"/>
                        <a:pt x="133026" y="208616"/>
                      </a:cubicBezTo>
                      <a:cubicBezTo>
                        <a:pt x="124665" y="212332"/>
                        <a:pt x="118937" y="226421"/>
                        <a:pt x="118937" y="236639"/>
                      </a:cubicBezTo>
                      <a:cubicBezTo>
                        <a:pt x="118937" y="246857"/>
                        <a:pt x="105777" y="240355"/>
                        <a:pt x="110576" y="253515"/>
                      </a:cubicBezTo>
                      <a:cubicBezTo>
                        <a:pt x="115221" y="266674"/>
                        <a:pt x="120795" y="282466"/>
                        <a:pt x="110576" y="285253"/>
                      </a:cubicBezTo>
                      <a:cubicBezTo>
                        <a:pt x="100358" y="288040"/>
                        <a:pt x="103145" y="309560"/>
                        <a:pt x="97416" y="309560"/>
                      </a:cubicBezTo>
                      <a:cubicBezTo>
                        <a:pt x="91843" y="309560"/>
                        <a:pt x="89056" y="332009"/>
                        <a:pt x="97416" y="343156"/>
                      </a:cubicBezTo>
                      <a:cubicBezTo>
                        <a:pt x="105777" y="354303"/>
                        <a:pt x="107789" y="363748"/>
                        <a:pt x="107789" y="373966"/>
                      </a:cubicBezTo>
                      <a:cubicBezTo>
                        <a:pt x="107789" y="384184"/>
                        <a:pt x="118937" y="389758"/>
                        <a:pt x="115221" y="401060"/>
                      </a:cubicBezTo>
                      <a:cubicBezTo>
                        <a:pt x="111505" y="412207"/>
                        <a:pt x="113363" y="422580"/>
                        <a:pt x="106861" y="427225"/>
                      </a:cubicBezTo>
                      <a:cubicBezTo>
                        <a:pt x="100358" y="431869"/>
                        <a:pt x="105932" y="445958"/>
                        <a:pt x="97571" y="449674"/>
                      </a:cubicBezTo>
                      <a:cubicBezTo>
                        <a:pt x="89211" y="453389"/>
                        <a:pt x="104074" y="483270"/>
                        <a:pt x="97571" y="488844"/>
                      </a:cubicBezTo>
                      <a:cubicBezTo>
                        <a:pt x="91069" y="494417"/>
                        <a:pt x="74193" y="499217"/>
                        <a:pt x="74193" y="519653"/>
                      </a:cubicBezTo>
                      <a:cubicBezTo>
                        <a:pt x="74193" y="540245"/>
                        <a:pt x="77444" y="551856"/>
                        <a:pt x="75122" y="560836"/>
                      </a:cubicBezTo>
                      <a:cubicBezTo>
                        <a:pt x="73264" y="568267"/>
                        <a:pt x="84411" y="566409"/>
                        <a:pt x="82554" y="578641"/>
                      </a:cubicBezTo>
                      <a:cubicBezTo>
                        <a:pt x="80696" y="590717"/>
                        <a:pt x="65678" y="583285"/>
                        <a:pt x="64749" y="590717"/>
                      </a:cubicBezTo>
                      <a:cubicBezTo>
                        <a:pt x="63820" y="598148"/>
                        <a:pt x="68465" y="613166"/>
                        <a:pt x="62891" y="614094"/>
                      </a:cubicBezTo>
                      <a:cubicBezTo>
                        <a:pt x="57318" y="615023"/>
                        <a:pt x="54531" y="620597"/>
                        <a:pt x="54531" y="633757"/>
                      </a:cubicBezTo>
                      <a:cubicBezTo>
                        <a:pt x="54531" y="646762"/>
                        <a:pt x="47099" y="648620"/>
                        <a:pt x="46170" y="655277"/>
                      </a:cubicBezTo>
                      <a:cubicBezTo>
                        <a:pt x="45241" y="661780"/>
                        <a:pt x="52673" y="669366"/>
                        <a:pt x="52673" y="676798"/>
                      </a:cubicBezTo>
                      <a:cubicBezTo>
                        <a:pt x="52673" y="684229"/>
                        <a:pt x="57318" y="709465"/>
                        <a:pt x="50815" y="710394"/>
                      </a:cubicBezTo>
                      <a:cubicBezTo>
                        <a:pt x="44313" y="711323"/>
                        <a:pt x="40597" y="739345"/>
                        <a:pt x="46170" y="743061"/>
                      </a:cubicBezTo>
                      <a:cubicBezTo>
                        <a:pt x="51744" y="746777"/>
                        <a:pt x="51744" y="754209"/>
                        <a:pt x="48957" y="759937"/>
                      </a:cubicBezTo>
                      <a:cubicBezTo>
                        <a:pt x="46170" y="765510"/>
                        <a:pt x="61962" y="771084"/>
                        <a:pt x="53602" y="779599"/>
                      </a:cubicBezTo>
                      <a:cubicBezTo>
                        <a:pt x="45241" y="787960"/>
                        <a:pt x="51899" y="798797"/>
                        <a:pt x="62891" y="795546"/>
                      </a:cubicBezTo>
                      <a:cubicBezTo>
                        <a:pt x="72181" y="792759"/>
                        <a:pt x="77909" y="809480"/>
                        <a:pt x="67536" y="809480"/>
                      </a:cubicBezTo>
                      <a:cubicBezTo>
                        <a:pt x="57318" y="809480"/>
                        <a:pt x="46945" y="809480"/>
                        <a:pt x="55460" y="815982"/>
                      </a:cubicBezTo>
                      <a:cubicBezTo>
                        <a:pt x="63820" y="822485"/>
                        <a:pt x="72335" y="831929"/>
                        <a:pt x="60105" y="836573"/>
                      </a:cubicBezTo>
                      <a:cubicBezTo>
                        <a:pt x="48028" y="841218"/>
                        <a:pt x="58246" y="849579"/>
                        <a:pt x="55460" y="860881"/>
                      </a:cubicBezTo>
                      <a:cubicBezTo>
                        <a:pt x="52673" y="872028"/>
                        <a:pt x="63820" y="882401"/>
                        <a:pt x="54531" y="885188"/>
                      </a:cubicBezTo>
                      <a:cubicBezTo>
                        <a:pt x="45241" y="887974"/>
                        <a:pt x="58246" y="904850"/>
                        <a:pt x="45241" y="906708"/>
                      </a:cubicBezTo>
                      <a:cubicBezTo>
                        <a:pt x="32237" y="908566"/>
                        <a:pt x="40597" y="920642"/>
                        <a:pt x="32237" y="927299"/>
                      </a:cubicBezTo>
                      <a:cubicBezTo>
                        <a:pt x="23876" y="933802"/>
                        <a:pt x="43384" y="945104"/>
                        <a:pt x="33165" y="951606"/>
                      </a:cubicBezTo>
                      <a:cubicBezTo>
                        <a:pt x="22947" y="958109"/>
                        <a:pt x="30378" y="973126"/>
                        <a:pt x="20160" y="973126"/>
                      </a:cubicBezTo>
                      <a:cubicBezTo>
                        <a:pt x="9787" y="973126"/>
                        <a:pt x="4214" y="987215"/>
                        <a:pt x="3285" y="993718"/>
                      </a:cubicBezTo>
                      <a:cubicBezTo>
                        <a:pt x="2356" y="1000220"/>
                        <a:pt x="-4147" y="1013380"/>
                        <a:pt x="4214" y="1022670"/>
                      </a:cubicBezTo>
                      <a:cubicBezTo>
                        <a:pt x="12574" y="1031959"/>
                        <a:pt x="2356" y="1039545"/>
                        <a:pt x="9787" y="1043261"/>
                      </a:cubicBezTo>
                      <a:cubicBezTo>
                        <a:pt x="17219" y="1046977"/>
                        <a:pt x="42455" y="1041403"/>
                        <a:pt x="38739" y="1052550"/>
                      </a:cubicBezTo>
                      <a:cubicBezTo>
                        <a:pt x="35023" y="1063697"/>
                        <a:pt x="35952" y="1088005"/>
                        <a:pt x="40597" y="1088005"/>
                      </a:cubicBezTo>
                      <a:cubicBezTo>
                        <a:pt x="45241" y="1088005"/>
                        <a:pt x="48028" y="1102093"/>
                        <a:pt x="55615" y="1101010"/>
                      </a:cubicBezTo>
                      <a:cubicBezTo>
                        <a:pt x="63046" y="1100081"/>
                        <a:pt x="96797" y="1096365"/>
                        <a:pt x="110731" y="1100081"/>
                      </a:cubicBezTo>
                      <a:cubicBezTo>
                        <a:pt x="117698" y="1101938"/>
                        <a:pt x="123427" y="1106118"/>
                        <a:pt x="127452" y="1109834"/>
                      </a:cubicBezTo>
                      <a:cubicBezTo>
                        <a:pt x="135503" y="1106273"/>
                        <a:pt x="152998" y="1117730"/>
                        <a:pt x="157023" y="1113705"/>
                      </a:cubicBezTo>
                      <a:cubicBezTo>
                        <a:pt x="161822" y="1108906"/>
                        <a:pt x="139838" y="1090946"/>
                        <a:pt x="140457" y="1084753"/>
                      </a:cubicBezTo>
                      <a:cubicBezTo>
                        <a:pt x="141076" y="1078560"/>
                        <a:pt x="137051" y="1068187"/>
                        <a:pt x="137051" y="1061220"/>
                      </a:cubicBezTo>
                      <a:cubicBezTo>
                        <a:pt x="137051" y="1054253"/>
                        <a:pt x="133645" y="1039081"/>
                        <a:pt x="143244" y="1032269"/>
                      </a:cubicBezTo>
                      <a:cubicBezTo>
                        <a:pt x="152843" y="1025301"/>
                        <a:pt x="153617" y="1018489"/>
                        <a:pt x="159810" y="1019883"/>
                      </a:cubicBezTo>
                      <a:cubicBezTo>
                        <a:pt x="166003" y="1021276"/>
                        <a:pt x="178389" y="1014309"/>
                        <a:pt x="179162" y="997743"/>
                      </a:cubicBezTo>
                      <a:cubicBezTo>
                        <a:pt x="179782" y="981177"/>
                        <a:pt x="187523" y="974984"/>
                        <a:pt x="201302" y="963218"/>
                      </a:cubicBezTo>
                      <a:cubicBezTo>
                        <a:pt x="216320" y="950368"/>
                        <a:pt x="241401" y="938447"/>
                        <a:pt x="237840" y="932873"/>
                      </a:cubicBezTo>
                      <a:cubicBezTo>
                        <a:pt x="234434" y="927299"/>
                        <a:pt x="243414" y="909340"/>
                        <a:pt x="243414" y="902528"/>
                      </a:cubicBezTo>
                      <a:cubicBezTo>
                        <a:pt x="243414" y="895561"/>
                        <a:pt x="219881" y="896954"/>
                        <a:pt x="212294" y="894167"/>
                      </a:cubicBezTo>
                      <a:cubicBezTo>
                        <a:pt x="204708" y="891381"/>
                        <a:pt x="177150" y="872028"/>
                        <a:pt x="190929" y="846482"/>
                      </a:cubicBezTo>
                      <a:cubicBezTo>
                        <a:pt x="204708" y="820937"/>
                        <a:pt x="233660" y="818150"/>
                        <a:pt x="242020" y="817531"/>
                      </a:cubicBezTo>
                      <a:cubicBezTo>
                        <a:pt x="250381" y="816911"/>
                        <a:pt x="242640" y="805145"/>
                        <a:pt x="249606" y="800965"/>
                      </a:cubicBezTo>
                      <a:cubicBezTo>
                        <a:pt x="256573" y="796785"/>
                        <a:pt x="257967" y="789972"/>
                        <a:pt x="257967" y="779599"/>
                      </a:cubicBezTo>
                      <a:cubicBezTo>
                        <a:pt x="257967" y="767833"/>
                        <a:pt x="257967" y="749254"/>
                        <a:pt x="270353" y="747861"/>
                      </a:cubicBezTo>
                      <a:cubicBezTo>
                        <a:pt x="282738" y="746467"/>
                        <a:pt x="286299" y="739500"/>
                        <a:pt x="278713" y="737487"/>
                      </a:cubicBezTo>
                      <a:cubicBezTo>
                        <a:pt x="271127" y="735475"/>
                        <a:pt x="267721" y="726495"/>
                        <a:pt x="280106" y="725102"/>
                      </a:cubicBezTo>
                      <a:cubicBezTo>
                        <a:pt x="292492" y="723709"/>
                        <a:pt x="288467" y="735475"/>
                        <a:pt x="297292" y="735475"/>
                      </a:cubicBezTo>
                      <a:cubicBezTo>
                        <a:pt x="306271" y="735475"/>
                        <a:pt x="321444" y="720302"/>
                        <a:pt x="309677" y="711323"/>
                      </a:cubicBezTo>
                      <a:cubicBezTo>
                        <a:pt x="297911" y="702343"/>
                        <a:pt x="294505" y="715503"/>
                        <a:pt x="288312" y="716896"/>
                      </a:cubicBezTo>
                      <a:cubicBezTo>
                        <a:pt x="282119" y="718290"/>
                        <a:pt x="277320" y="708536"/>
                        <a:pt x="271127" y="708536"/>
                      </a:cubicBezTo>
                      <a:cubicBezTo>
                        <a:pt x="264934" y="708536"/>
                        <a:pt x="269114" y="691351"/>
                        <a:pt x="266327" y="685003"/>
                      </a:cubicBezTo>
                      <a:cubicBezTo>
                        <a:pt x="263541" y="678810"/>
                        <a:pt x="259360" y="663638"/>
                        <a:pt x="264934" y="656051"/>
                      </a:cubicBezTo>
                      <a:cubicBezTo>
                        <a:pt x="270508" y="648465"/>
                        <a:pt x="293886" y="667818"/>
                        <a:pt x="314632" y="669211"/>
                      </a:cubicBezTo>
                      <a:cubicBezTo>
                        <a:pt x="335378" y="670605"/>
                        <a:pt x="350550" y="658838"/>
                        <a:pt x="350550" y="651252"/>
                      </a:cubicBezTo>
                      <a:cubicBezTo>
                        <a:pt x="350550" y="643665"/>
                        <a:pt x="340952" y="629887"/>
                        <a:pt x="353337" y="621526"/>
                      </a:cubicBezTo>
                      <a:cubicBezTo>
                        <a:pt x="365723" y="613166"/>
                        <a:pt x="355350" y="610534"/>
                        <a:pt x="351944" y="599387"/>
                      </a:cubicBezTo>
                      <a:cubicBezTo>
                        <a:pt x="348538" y="588394"/>
                        <a:pt x="357517" y="581427"/>
                        <a:pt x="362936" y="587001"/>
                      </a:cubicBezTo>
                      <a:cubicBezTo>
                        <a:pt x="368510" y="592574"/>
                        <a:pt x="409228" y="589013"/>
                        <a:pt x="442979" y="582201"/>
                      </a:cubicBezTo>
                      <a:cubicBezTo>
                        <a:pt x="476730" y="575234"/>
                        <a:pt x="500263" y="562848"/>
                        <a:pt x="502276" y="553250"/>
                      </a:cubicBezTo>
                      <a:cubicBezTo>
                        <a:pt x="504289" y="543651"/>
                        <a:pt x="525809" y="520737"/>
                        <a:pt x="530609" y="512531"/>
                      </a:cubicBezTo>
                      <a:cubicBezTo>
                        <a:pt x="535408" y="504171"/>
                        <a:pt x="531228" y="493953"/>
                        <a:pt x="517449" y="491785"/>
                      </a:cubicBezTo>
                      <a:cubicBezTo>
                        <a:pt x="503669" y="489772"/>
                        <a:pt x="504289" y="473826"/>
                        <a:pt x="511875" y="464846"/>
                      </a:cubicBezTo>
                      <a:cubicBezTo>
                        <a:pt x="519461" y="455866"/>
                        <a:pt x="507695" y="447506"/>
                        <a:pt x="494690" y="446268"/>
                      </a:cubicBezTo>
                      <a:cubicBezTo>
                        <a:pt x="481530" y="444874"/>
                        <a:pt x="460939" y="435895"/>
                        <a:pt x="472550" y="424902"/>
                      </a:cubicBezTo>
                      <a:cubicBezTo>
                        <a:pt x="478279" y="419638"/>
                        <a:pt x="480911" y="420567"/>
                        <a:pt x="483697" y="423044"/>
                      </a:cubicBezTo>
                      <a:cubicBezTo>
                        <a:pt x="485710" y="417780"/>
                        <a:pt x="487568" y="411588"/>
                        <a:pt x="486020" y="410039"/>
                      </a:cubicBezTo>
                      <a:cubicBezTo>
                        <a:pt x="483233" y="407253"/>
                        <a:pt x="476266" y="410659"/>
                        <a:pt x="476885" y="391151"/>
                      </a:cubicBezTo>
                      <a:cubicBezTo>
                        <a:pt x="477504" y="371643"/>
                        <a:pt x="484626" y="375824"/>
                        <a:pt x="485246" y="350588"/>
                      </a:cubicBezTo>
                      <a:cubicBezTo>
                        <a:pt x="485865" y="325352"/>
                        <a:pt x="495774" y="310644"/>
                        <a:pt x="495774" y="297484"/>
                      </a:cubicBezTo>
                      <a:cubicBezTo>
                        <a:pt x="495774" y="284169"/>
                        <a:pt x="519616" y="268842"/>
                        <a:pt x="532776" y="247167"/>
                      </a:cubicBezTo>
                      <a:cubicBezTo>
                        <a:pt x="546091" y="225492"/>
                        <a:pt x="574733" y="198243"/>
                        <a:pt x="586654" y="190502"/>
                      </a:cubicBezTo>
                      <a:cubicBezTo>
                        <a:pt x="598575" y="182761"/>
                        <a:pt x="621644" y="176568"/>
                        <a:pt x="624431" y="169601"/>
                      </a:cubicBezTo>
                      <a:cubicBezTo>
                        <a:pt x="626753" y="162169"/>
                        <a:pt x="623966" y="124393"/>
                        <a:pt x="618393" y="121606"/>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91" name="Freeform: Shape 4490">
                  <a:extLst>
                    <a:ext uri="{FF2B5EF4-FFF2-40B4-BE49-F238E27FC236}">
                      <a16:creationId xmlns:a16="http://schemas.microsoft.com/office/drawing/2014/main" id="{55ED4A0D-482C-E4CA-34D7-546EEC696C1D}"/>
                    </a:ext>
                  </a:extLst>
                </p:cNvPr>
                <p:cNvSpPr/>
                <p:nvPr/>
              </p:nvSpPr>
              <p:spPr>
                <a:xfrm>
                  <a:off x="3369396" y="4795986"/>
                  <a:ext cx="270817" cy="1401256"/>
                </a:xfrm>
                <a:custGeom>
                  <a:avLst/>
                  <a:gdLst>
                    <a:gd name="connsiteX0" fmla="*/ 122188 w 270817"/>
                    <a:gd name="connsiteY0" fmla="*/ 1244550 h 1401256"/>
                    <a:gd name="connsiteX1" fmla="*/ 107170 w 270817"/>
                    <a:gd name="connsiteY1" fmla="*/ 1231545 h 1401256"/>
                    <a:gd name="connsiteX2" fmla="*/ 105312 w 270817"/>
                    <a:gd name="connsiteY2" fmla="*/ 1196090 h 1401256"/>
                    <a:gd name="connsiteX3" fmla="*/ 76361 w 270817"/>
                    <a:gd name="connsiteY3" fmla="*/ 1186801 h 1401256"/>
                    <a:gd name="connsiteX4" fmla="*/ 70787 w 270817"/>
                    <a:gd name="connsiteY4" fmla="*/ 1166210 h 1401256"/>
                    <a:gd name="connsiteX5" fmla="*/ 69858 w 270817"/>
                    <a:gd name="connsiteY5" fmla="*/ 1137258 h 1401256"/>
                    <a:gd name="connsiteX6" fmla="*/ 86734 w 270817"/>
                    <a:gd name="connsiteY6" fmla="*/ 1116667 h 1401256"/>
                    <a:gd name="connsiteX7" fmla="*/ 99739 w 270817"/>
                    <a:gd name="connsiteY7" fmla="*/ 1095147 h 1401256"/>
                    <a:gd name="connsiteX8" fmla="*/ 98810 w 270817"/>
                    <a:gd name="connsiteY8" fmla="*/ 1070840 h 1401256"/>
                    <a:gd name="connsiteX9" fmla="*/ 111815 w 270817"/>
                    <a:gd name="connsiteY9" fmla="*/ 1050248 h 1401256"/>
                    <a:gd name="connsiteX10" fmla="*/ 121104 w 270817"/>
                    <a:gd name="connsiteY10" fmla="*/ 1028728 h 1401256"/>
                    <a:gd name="connsiteX11" fmla="*/ 122033 w 270817"/>
                    <a:gd name="connsiteY11" fmla="*/ 1004421 h 1401256"/>
                    <a:gd name="connsiteX12" fmla="*/ 126678 w 270817"/>
                    <a:gd name="connsiteY12" fmla="*/ 980114 h 1401256"/>
                    <a:gd name="connsiteX13" fmla="*/ 122033 w 270817"/>
                    <a:gd name="connsiteY13" fmla="*/ 959523 h 1401256"/>
                    <a:gd name="connsiteX14" fmla="*/ 134109 w 270817"/>
                    <a:gd name="connsiteY14" fmla="*/ 953020 h 1401256"/>
                    <a:gd name="connsiteX15" fmla="*/ 129465 w 270817"/>
                    <a:gd name="connsiteY15" fmla="*/ 939086 h 1401256"/>
                    <a:gd name="connsiteX16" fmla="*/ 120175 w 270817"/>
                    <a:gd name="connsiteY16" fmla="*/ 923140 h 1401256"/>
                    <a:gd name="connsiteX17" fmla="*/ 115531 w 270817"/>
                    <a:gd name="connsiteY17" fmla="*/ 903477 h 1401256"/>
                    <a:gd name="connsiteX18" fmla="*/ 112744 w 270817"/>
                    <a:gd name="connsiteY18" fmla="*/ 886602 h 1401256"/>
                    <a:gd name="connsiteX19" fmla="*/ 117388 w 270817"/>
                    <a:gd name="connsiteY19" fmla="*/ 853934 h 1401256"/>
                    <a:gd name="connsiteX20" fmla="*/ 119246 w 270817"/>
                    <a:gd name="connsiteY20" fmla="*/ 820338 h 1401256"/>
                    <a:gd name="connsiteX21" fmla="*/ 112744 w 270817"/>
                    <a:gd name="connsiteY21" fmla="*/ 798818 h 1401256"/>
                    <a:gd name="connsiteX22" fmla="*/ 121104 w 270817"/>
                    <a:gd name="connsiteY22" fmla="*/ 777297 h 1401256"/>
                    <a:gd name="connsiteX23" fmla="*/ 129465 w 270817"/>
                    <a:gd name="connsiteY23" fmla="*/ 757635 h 1401256"/>
                    <a:gd name="connsiteX24" fmla="*/ 131322 w 270817"/>
                    <a:gd name="connsiteY24" fmla="*/ 734257 h 1401256"/>
                    <a:gd name="connsiteX25" fmla="*/ 149127 w 270817"/>
                    <a:gd name="connsiteY25" fmla="*/ 722181 h 1401256"/>
                    <a:gd name="connsiteX26" fmla="*/ 141695 w 270817"/>
                    <a:gd name="connsiteY26" fmla="*/ 704376 h 1401256"/>
                    <a:gd name="connsiteX27" fmla="*/ 140766 w 270817"/>
                    <a:gd name="connsiteY27" fmla="*/ 663194 h 1401256"/>
                    <a:gd name="connsiteX28" fmla="*/ 164145 w 270817"/>
                    <a:gd name="connsiteY28" fmla="*/ 632384 h 1401256"/>
                    <a:gd name="connsiteX29" fmla="*/ 164145 w 270817"/>
                    <a:gd name="connsiteY29" fmla="*/ 593214 h 1401256"/>
                    <a:gd name="connsiteX30" fmla="*/ 173434 w 270817"/>
                    <a:gd name="connsiteY30" fmla="*/ 570765 h 1401256"/>
                    <a:gd name="connsiteX31" fmla="*/ 181794 w 270817"/>
                    <a:gd name="connsiteY31" fmla="*/ 544600 h 1401256"/>
                    <a:gd name="connsiteX32" fmla="*/ 174363 w 270817"/>
                    <a:gd name="connsiteY32" fmla="*/ 517506 h 1401256"/>
                    <a:gd name="connsiteX33" fmla="*/ 163990 w 270817"/>
                    <a:gd name="connsiteY33" fmla="*/ 486697 h 1401256"/>
                    <a:gd name="connsiteX34" fmla="*/ 163990 w 270817"/>
                    <a:gd name="connsiteY34" fmla="*/ 453100 h 1401256"/>
                    <a:gd name="connsiteX35" fmla="*/ 177150 w 270817"/>
                    <a:gd name="connsiteY35" fmla="*/ 428793 h 1401256"/>
                    <a:gd name="connsiteX36" fmla="*/ 177150 w 270817"/>
                    <a:gd name="connsiteY36" fmla="*/ 397055 h 1401256"/>
                    <a:gd name="connsiteX37" fmla="*/ 185510 w 270817"/>
                    <a:gd name="connsiteY37" fmla="*/ 380179 h 1401256"/>
                    <a:gd name="connsiteX38" fmla="*/ 199599 w 270817"/>
                    <a:gd name="connsiteY38" fmla="*/ 352156 h 1401256"/>
                    <a:gd name="connsiteX39" fmla="*/ 208888 w 270817"/>
                    <a:gd name="connsiteY39" fmla="*/ 325992 h 1401256"/>
                    <a:gd name="connsiteX40" fmla="*/ 227622 w 270817"/>
                    <a:gd name="connsiteY40" fmla="*/ 311129 h 1401256"/>
                    <a:gd name="connsiteX41" fmla="*/ 226693 w 270817"/>
                    <a:gd name="connsiteY41" fmla="*/ 290537 h 1401256"/>
                    <a:gd name="connsiteX42" fmla="*/ 223906 w 270817"/>
                    <a:gd name="connsiteY42" fmla="*/ 256941 h 1401256"/>
                    <a:gd name="connsiteX43" fmla="*/ 225764 w 270817"/>
                    <a:gd name="connsiteY43" fmla="*/ 234492 h 1401256"/>
                    <a:gd name="connsiteX44" fmla="*/ 261218 w 270817"/>
                    <a:gd name="connsiteY44" fmla="*/ 206469 h 1401256"/>
                    <a:gd name="connsiteX45" fmla="*/ 267566 w 270817"/>
                    <a:gd name="connsiteY45" fmla="*/ 170086 h 1401256"/>
                    <a:gd name="connsiteX46" fmla="*/ 248058 w 270817"/>
                    <a:gd name="connsiteY46" fmla="*/ 176124 h 1401256"/>
                    <a:gd name="connsiteX47" fmla="*/ 240627 w 270817"/>
                    <a:gd name="connsiteY47" fmla="*/ 142063 h 1401256"/>
                    <a:gd name="connsiteX48" fmla="*/ 229634 w 270817"/>
                    <a:gd name="connsiteY48" fmla="*/ 113576 h 1401256"/>
                    <a:gd name="connsiteX49" fmla="*/ 218642 w 270817"/>
                    <a:gd name="connsiteY49" fmla="*/ 87720 h 1401256"/>
                    <a:gd name="connsiteX50" fmla="*/ 225144 w 270817"/>
                    <a:gd name="connsiteY50" fmla="*/ 65581 h 1401256"/>
                    <a:gd name="connsiteX51" fmla="*/ 212294 w 270817"/>
                    <a:gd name="connsiteY51" fmla="*/ 48086 h 1401256"/>
                    <a:gd name="connsiteX52" fmla="*/ 204863 w 270817"/>
                    <a:gd name="connsiteY52" fmla="*/ 14954 h 1401256"/>
                    <a:gd name="connsiteX53" fmla="*/ 191084 w 270817"/>
                    <a:gd name="connsiteY53" fmla="*/ 1175 h 1401256"/>
                    <a:gd name="connsiteX54" fmla="*/ 178233 w 270817"/>
                    <a:gd name="connsiteY54" fmla="*/ 26102 h 1401256"/>
                    <a:gd name="connsiteX55" fmla="*/ 171421 w 270817"/>
                    <a:gd name="connsiteY55" fmla="*/ 31056 h 1401256"/>
                    <a:gd name="connsiteX56" fmla="*/ 171731 w 270817"/>
                    <a:gd name="connsiteY56" fmla="*/ 59078 h 1401256"/>
                    <a:gd name="connsiteX57" fmla="*/ 173744 w 270817"/>
                    <a:gd name="connsiteY57" fmla="*/ 139121 h 1401256"/>
                    <a:gd name="connsiteX58" fmla="*/ 161358 w 270817"/>
                    <a:gd name="connsiteY58" fmla="*/ 186032 h 1401256"/>
                    <a:gd name="connsiteX59" fmla="*/ 165538 w 270817"/>
                    <a:gd name="connsiteY59" fmla="*/ 203992 h 1401256"/>
                    <a:gd name="connsiteX60" fmla="*/ 162132 w 270817"/>
                    <a:gd name="connsiteY60" fmla="*/ 245329 h 1401256"/>
                    <a:gd name="connsiteX61" fmla="*/ 148353 w 270817"/>
                    <a:gd name="connsiteY61" fmla="*/ 316393 h 1401256"/>
                    <a:gd name="connsiteX62" fmla="*/ 140147 w 270817"/>
                    <a:gd name="connsiteY62" fmla="*/ 348905 h 1401256"/>
                    <a:gd name="connsiteX63" fmla="*/ 126368 w 270817"/>
                    <a:gd name="connsiteY63" fmla="*/ 375844 h 1401256"/>
                    <a:gd name="connsiteX64" fmla="*/ 138135 w 270817"/>
                    <a:gd name="connsiteY64" fmla="*/ 413156 h 1401256"/>
                    <a:gd name="connsiteX65" fmla="*/ 126368 w 270817"/>
                    <a:gd name="connsiteY65" fmla="*/ 447062 h 1401256"/>
                    <a:gd name="connsiteX66" fmla="*/ 126368 w 270817"/>
                    <a:gd name="connsiteY66" fmla="*/ 515338 h 1401256"/>
                    <a:gd name="connsiteX67" fmla="*/ 119401 w 270817"/>
                    <a:gd name="connsiteY67" fmla="*/ 536704 h 1401256"/>
                    <a:gd name="connsiteX68" fmla="*/ 108409 w 270817"/>
                    <a:gd name="connsiteY68" fmla="*/ 575409 h 1401256"/>
                    <a:gd name="connsiteX69" fmla="*/ 84257 w 270817"/>
                    <a:gd name="connsiteY69" fmla="*/ 641673 h 1401256"/>
                    <a:gd name="connsiteX70" fmla="*/ 69703 w 270817"/>
                    <a:gd name="connsiteY70" fmla="*/ 666600 h 1401256"/>
                    <a:gd name="connsiteX71" fmla="*/ 65523 w 270817"/>
                    <a:gd name="connsiteY71" fmla="*/ 689359 h 1401256"/>
                    <a:gd name="connsiteX72" fmla="*/ 69703 w 270817"/>
                    <a:gd name="connsiteY72" fmla="*/ 728683 h 1401256"/>
                    <a:gd name="connsiteX73" fmla="*/ 71097 w 270817"/>
                    <a:gd name="connsiteY73" fmla="*/ 760422 h 1401256"/>
                    <a:gd name="connsiteX74" fmla="*/ 61498 w 270817"/>
                    <a:gd name="connsiteY74" fmla="*/ 786587 h 1401256"/>
                    <a:gd name="connsiteX75" fmla="*/ 57317 w 270817"/>
                    <a:gd name="connsiteY75" fmla="*/ 823124 h 1401256"/>
                    <a:gd name="connsiteX76" fmla="*/ 54531 w 270817"/>
                    <a:gd name="connsiteY76" fmla="*/ 841858 h 1401256"/>
                    <a:gd name="connsiteX77" fmla="*/ 41371 w 270817"/>
                    <a:gd name="connsiteY77" fmla="*/ 875609 h 1401256"/>
                    <a:gd name="connsiteX78" fmla="*/ 55924 w 270817"/>
                    <a:gd name="connsiteY78" fmla="*/ 896355 h 1401256"/>
                    <a:gd name="connsiteX79" fmla="*/ 69703 w 270817"/>
                    <a:gd name="connsiteY79" fmla="*/ 840464 h 1401256"/>
                    <a:gd name="connsiteX80" fmla="*/ 81470 w 270817"/>
                    <a:gd name="connsiteY80" fmla="*/ 828698 h 1401256"/>
                    <a:gd name="connsiteX81" fmla="*/ 89830 w 270817"/>
                    <a:gd name="connsiteY81" fmla="*/ 840464 h 1401256"/>
                    <a:gd name="connsiteX82" fmla="*/ 91843 w 270817"/>
                    <a:gd name="connsiteY82" fmla="*/ 854244 h 1401256"/>
                    <a:gd name="connsiteX83" fmla="*/ 89056 w 270817"/>
                    <a:gd name="connsiteY83" fmla="*/ 880409 h 1401256"/>
                    <a:gd name="connsiteX84" fmla="*/ 81470 w 270817"/>
                    <a:gd name="connsiteY84" fmla="*/ 905335 h 1401256"/>
                    <a:gd name="connsiteX85" fmla="*/ 75896 w 270817"/>
                    <a:gd name="connsiteY85" fmla="*/ 925307 h 1401256"/>
                    <a:gd name="connsiteX86" fmla="*/ 77290 w 270817"/>
                    <a:gd name="connsiteY86" fmla="*/ 940480 h 1401256"/>
                    <a:gd name="connsiteX87" fmla="*/ 76670 w 270817"/>
                    <a:gd name="connsiteY87" fmla="*/ 953640 h 1401256"/>
                    <a:gd name="connsiteX88" fmla="*/ 78064 w 270817"/>
                    <a:gd name="connsiteY88" fmla="*/ 972218 h 1401256"/>
                    <a:gd name="connsiteX89" fmla="*/ 62117 w 270817"/>
                    <a:gd name="connsiteY89" fmla="*/ 981198 h 1401256"/>
                    <a:gd name="connsiteX90" fmla="*/ 64904 w 270817"/>
                    <a:gd name="connsiteY90" fmla="*/ 1001944 h 1401256"/>
                    <a:gd name="connsiteX91" fmla="*/ 44932 w 270817"/>
                    <a:gd name="connsiteY91" fmla="*/ 993584 h 1401256"/>
                    <a:gd name="connsiteX92" fmla="*/ 58711 w 270817"/>
                    <a:gd name="connsiteY92" fmla="*/ 972837 h 1401256"/>
                    <a:gd name="connsiteX93" fmla="*/ 42145 w 270817"/>
                    <a:gd name="connsiteY93" fmla="*/ 950079 h 1401256"/>
                    <a:gd name="connsiteX94" fmla="*/ 52518 w 270817"/>
                    <a:gd name="connsiteY94" fmla="*/ 975005 h 1401256"/>
                    <a:gd name="connsiteX95" fmla="*/ 35952 w 270817"/>
                    <a:gd name="connsiteY95" fmla="*/ 982591 h 1401256"/>
                    <a:gd name="connsiteX96" fmla="*/ 17993 w 270817"/>
                    <a:gd name="connsiteY96" fmla="*/ 995751 h 1401256"/>
                    <a:gd name="connsiteX97" fmla="*/ 19386 w 270817"/>
                    <a:gd name="connsiteY97" fmla="*/ 1010924 h 1401256"/>
                    <a:gd name="connsiteX98" fmla="*/ 33 w 270817"/>
                    <a:gd name="connsiteY98" fmla="*/ 1029502 h 1401256"/>
                    <a:gd name="connsiteX99" fmla="*/ 7620 w 270817"/>
                    <a:gd name="connsiteY99" fmla="*/ 1030896 h 1401256"/>
                    <a:gd name="connsiteX100" fmla="*/ 22173 w 270817"/>
                    <a:gd name="connsiteY100" fmla="*/ 1030896 h 1401256"/>
                    <a:gd name="connsiteX101" fmla="*/ 40132 w 270817"/>
                    <a:gd name="connsiteY101" fmla="*/ 1032908 h 1401256"/>
                    <a:gd name="connsiteX102" fmla="*/ 42919 w 270817"/>
                    <a:gd name="connsiteY102" fmla="*/ 1048855 h 1401256"/>
                    <a:gd name="connsiteX103" fmla="*/ 33320 w 270817"/>
                    <a:gd name="connsiteY103" fmla="*/ 1068208 h 1401256"/>
                    <a:gd name="connsiteX104" fmla="*/ 62272 w 270817"/>
                    <a:gd name="connsiteY104" fmla="*/ 1070995 h 1401256"/>
                    <a:gd name="connsiteX105" fmla="*/ 62891 w 270817"/>
                    <a:gd name="connsiteY105" fmla="*/ 1083380 h 1401256"/>
                    <a:gd name="connsiteX106" fmla="*/ 42145 w 270817"/>
                    <a:gd name="connsiteY106" fmla="*/ 1078581 h 1401256"/>
                    <a:gd name="connsiteX107" fmla="*/ 23566 w 270817"/>
                    <a:gd name="connsiteY107" fmla="*/ 1079974 h 1401256"/>
                    <a:gd name="connsiteX108" fmla="*/ 2820 w 270817"/>
                    <a:gd name="connsiteY108" fmla="*/ 1097314 h 1401256"/>
                    <a:gd name="connsiteX109" fmla="*/ 14587 w 270817"/>
                    <a:gd name="connsiteY109" fmla="*/ 1111093 h 1401256"/>
                    <a:gd name="connsiteX110" fmla="*/ 29759 w 270817"/>
                    <a:gd name="connsiteY110" fmla="*/ 1101494 h 1401256"/>
                    <a:gd name="connsiteX111" fmla="*/ 42919 w 270817"/>
                    <a:gd name="connsiteY111" fmla="*/ 1102888 h 1401256"/>
                    <a:gd name="connsiteX112" fmla="*/ 26972 w 270817"/>
                    <a:gd name="connsiteY112" fmla="*/ 1116048 h 1401256"/>
                    <a:gd name="connsiteX113" fmla="*/ 10406 w 270817"/>
                    <a:gd name="connsiteY113" fmla="*/ 1134626 h 1401256"/>
                    <a:gd name="connsiteX114" fmla="*/ 17373 w 270817"/>
                    <a:gd name="connsiteY114" fmla="*/ 1147786 h 1401256"/>
                    <a:gd name="connsiteX115" fmla="*/ 24960 w 270817"/>
                    <a:gd name="connsiteY115" fmla="*/ 1157385 h 1401256"/>
                    <a:gd name="connsiteX116" fmla="*/ 34559 w 270817"/>
                    <a:gd name="connsiteY116" fmla="*/ 1144999 h 1401256"/>
                    <a:gd name="connsiteX117" fmla="*/ 47719 w 270817"/>
                    <a:gd name="connsiteY117" fmla="*/ 1130446 h 1401256"/>
                    <a:gd name="connsiteX118" fmla="*/ 43538 w 270817"/>
                    <a:gd name="connsiteY118" fmla="*/ 1152586 h 1401256"/>
                    <a:gd name="connsiteX119" fmla="*/ 38739 w 270817"/>
                    <a:gd name="connsiteY119" fmla="*/ 1176119 h 1401256"/>
                    <a:gd name="connsiteX120" fmla="*/ 30533 w 270817"/>
                    <a:gd name="connsiteY120" fmla="*/ 1187885 h 1401256"/>
                    <a:gd name="connsiteX121" fmla="*/ 20160 w 270817"/>
                    <a:gd name="connsiteY121" fmla="*/ 1196245 h 1401256"/>
                    <a:gd name="connsiteX122" fmla="*/ 19541 w 270817"/>
                    <a:gd name="connsiteY122" fmla="*/ 1214824 h 1401256"/>
                    <a:gd name="connsiteX123" fmla="*/ 36107 w 270817"/>
                    <a:gd name="connsiteY123" fmla="*/ 1210025 h 1401256"/>
                    <a:gd name="connsiteX124" fmla="*/ 52054 w 270817"/>
                    <a:gd name="connsiteY124" fmla="*/ 1210644 h 1401256"/>
                    <a:gd name="connsiteX125" fmla="*/ 58246 w 270817"/>
                    <a:gd name="connsiteY125" fmla="*/ 1221017 h 1401256"/>
                    <a:gd name="connsiteX126" fmla="*/ 43693 w 270817"/>
                    <a:gd name="connsiteY126" fmla="*/ 1235570 h 1401256"/>
                    <a:gd name="connsiteX127" fmla="*/ 62272 w 270817"/>
                    <a:gd name="connsiteY127" fmla="*/ 1237583 h 1401256"/>
                    <a:gd name="connsiteX128" fmla="*/ 72645 w 270817"/>
                    <a:gd name="connsiteY128" fmla="*/ 1234177 h 1401256"/>
                    <a:gd name="connsiteX129" fmla="*/ 92617 w 270817"/>
                    <a:gd name="connsiteY129" fmla="*/ 1241144 h 1401256"/>
                    <a:gd name="connsiteX130" fmla="*/ 65059 w 270817"/>
                    <a:gd name="connsiteY130" fmla="*/ 1252136 h 1401256"/>
                    <a:gd name="connsiteX131" fmla="*/ 56079 w 270817"/>
                    <a:gd name="connsiteY131" fmla="*/ 1270715 h 1401256"/>
                    <a:gd name="connsiteX132" fmla="*/ 78838 w 270817"/>
                    <a:gd name="connsiteY132" fmla="*/ 1263129 h 1401256"/>
                    <a:gd name="connsiteX133" fmla="*/ 126523 w 270817"/>
                    <a:gd name="connsiteY133" fmla="*/ 1265915 h 1401256"/>
                    <a:gd name="connsiteX134" fmla="*/ 107170 w 270817"/>
                    <a:gd name="connsiteY134" fmla="*/ 1272108 h 1401256"/>
                    <a:gd name="connsiteX135" fmla="*/ 87817 w 270817"/>
                    <a:gd name="connsiteY135" fmla="*/ 1275514 h 1401256"/>
                    <a:gd name="connsiteX136" fmla="*/ 70632 w 270817"/>
                    <a:gd name="connsiteY136" fmla="*/ 1286507 h 1401256"/>
                    <a:gd name="connsiteX137" fmla="*/ 71252 w 270817"/>
                    <a:gd name="connsiteY137" fmla="*/ 1298892 h 1401256"/>
                    <a:gd name="connsiteX138" fmla="*/ 99584 w 270817"/>
                    <a:gd name="connsiteY138" fmla="*/ 1287126 h 1401256"/>
                    <a:gd name="connsiteX139" fmla="*/ 134728 w 270817"/>
                    <a:gd name="connsiteY139" fmla="*/ 1280159 h 1401256"/>
                    <a:gd name="connsiteX140" fmla="*/ 111196 w 270817"/>
                    <a:gd name="connsiteY140" fmla="*/ 1293319 h 1401256"/>
                    <a:gd name="connsiteX141" fmla="*/ 95249 w 270817"/>
                    <a:gd name="connsiteY141" fmla="*/ 1308491 h 1401256"/>
                    <a:gd name="connsiteX142" fmla="*/ 62117 w 270817"/>
                    <a:gd name="connsiteY142" fmla="*/ 1304311 h 1401256"/>
                    <a:gd name="connsiteX143" fmla="*/ 65523 w 270817"/>
                    <a:gd name="connsiteY143" fmla="*/ 1325057 h 1401256"/>
                    <a:gd name="connsiteX144" fmla="*/ 92462 w 270817"/>
                    <a:gd name="connsiteY144" fmla="*/ 1331250 h 1401256"/>
                    <a:gd name="connsiteX145" fmla="*/ 112434 w 270817"/>
                    <a:gd name="connsiteY145" fmla="*/ 1339611 h 1401256"/>
                    <a:gd name="connsiteX146" fmla="*/ 106860 w 270817"/>
                    <a:gd name="connsiteY146" fmla="*/ 1329237 h 1401256"/>
                    <a:gd name="connsiteX147" fmla="*/ 119246 w 270817"/>
                    <a:gd name="connsiteY147" fmla="*/ 1320258 h 1401256"/>
                    <a:gd name="connsiteX148" fmla="*/ 143398 w 270817"/>
                    <a:gd name="connsiteY148" fmla="*/ 1298118 h 1401256"/>
                    <a:gd name="connsiteX149" fmla="*/ 170957 w 270817"/>
                    <a:gd name="connsiteY149" fmla="*/ 1268392 h 1401256"/>
                    <a:gd name="connsiteX150" fmla="*/ 166777 w 270817"/>
                    <a:gd name="connsiteY150" fmla="*/ 1283565 h 1401256"/>
                    <a:gd name="connsiteX151" fmla="*/ 161977 w 270817"/>
                    <a:gd name="connsiteY151" fmla="*/ 1301524 h 1401256"/>
                    <a:gd name="connsiteX152" fmla="*/ 190309 w 270817"/>
                    <a:gd name="connsiteY152" fmla="*/ 1302918 h 1401256"/>
                    <a:gd name="connsiteX153" fmla="*/ 173124 w 270817"/>
                    <a:gd name="connsiteY153" fmla="*/ 1316697 h 1401256"/>
                    <a:gd name="connsiteX154" fmla="*/ 174518 w 270817"/>
                    <a:gd name="connsiteY154" fmla="*/ 1338836 h 1401256"/>
                    <a:gd name="connsiteX155" fmla="*/ 161358 w 270817"/>
                    <a:gd name="connsiteY155" fmla="*/ 1313291 h 1401256"/>
                    <a:gd name="connsiteX156" fmla="*/ 155165 w 270817"/>
                    <a:gd name="connsiteY156" fmla="*/ 1332643 h 1401256"/>
                    <a:gd name="connsiteX157" fmla="*/ 139992 w 270817"/>
                    <a:gd name="connsiteY157" fmla="*/ 1327070 h 1401256"/>
                    <a:gd name="connsiteX158" fmla="*/ 131632 w 270817"/>
                    <a:gd name="connsiteY158" fmla="*/ 1338836 h 1401256"/>
                    <a:gd name="connsiteX159" fmla="*/ 115840 w 270817"/>
                    <a:gd name="connsiteY159" fmla="*/ 1351222 h 1401256"/>
                    <a:gd name="connsiteX160" fmla="*/ 138599 w 270817"/>
                    <a:gd name="connsiteY160" fmla="*/ 1356022 h 1401256"/>
                    <a:gd name="connsiteX161" fmla="*/ 154546 w 270817"/>
                    <a:gd name="connsiteY161" fmla="*/ 1383580 h 1401256"/>
                    <a:gd name="connsiteX162" fmla="*/ 165538 w 270817"/>
                    <a:gd name="connsiteY162" fmla="*/ 1359428 h 1401256"/>
                    <a:gd name="connsiteX163" fmla="*/ 187678 w 270817"/>
                    <a:gd name="connsiteY163" fmla="*/ 1388379 h 1401256"/>
                    <a:gd name="connsiteX164" fmla="*/ 198670 w 270817"/>
                    <a:gd name="connsiteY164" fmla="*/ 1377387 h 1401256"/>
                    <a:gd name="connsiteX165" fmla="*/ 231183 w 270817"/>
                    <a:gd name="connsiteY165" fmla="*/ 1400920 h 1401256"/>
                    <a:gd name="connsiteX166" fmla="*/ 227002 w 270817"/>
                    <a:gd name="connsiteY166" fmla="*/ 1380174 h 1401256"/>
                    <a:gd name="connsiteX167" fmla="*/ 244962 w 270817"/>
                    <a:gd name="connsiteY167" fmla="*/ 1380174 h 1401256"/>
                    <a:gd name="connsiteX168" fmla="*/ 265708 w 270817"/>
                    <a:gd name="connsiteY168" fmla="*/ 1377387 h 1401256"/>
                    <a:gd name="connsiteX169" fmla="*/ 270817 w 270817"/>
                    <a:gd name="connsiteY169" fmla="*/ 1375374 h 1401256"/>
                    <a:gd name="connsiteX170" fmla="*/ 218332 w 270817"/>
                    <a:gd name="connsiteY170" fmla="*/ 1372588 h 1401256"/>
                    <a:gd name="connsiteX171" fmla="*/ 218177 w 270817"/>
                    <a:gd name="connsiteY171" fmla="*/ 1270095 h 1401256"/>
                    <a:gd name="connsiteX172" fmla="*/ 216010 w 270817"/>
                    <a:gd name="connsiteY172" fmla="*/ 1269631 h 1401256"/>
                    <a:gd name="connsiteX173" fmla="*/ 190464 w 270817"/>
                    <a:gd name="connsiteY173" fmla="*/ 1257865 h 1401256"/>
                    <a:gd name="connsiteX174" fmla="*/ 194025 w 270817"/>
                    <a:gd name="connsiteY174" fmla="*/ 1253220 h 1401256"/>
                    <a:gd name="connsiteX175" fmla="*/ 177304 w 270817"/>
                    <a:gd name="connsiteY175" fmla="*/ 1243466 h 1401256"/>
                    <a:gd name="connsiteX176" fmla="*/ 122188 w 270817"/>
                    <a:gd name="connsiteY176" fmla="*/ 1244550 h 140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70817" h="1401256">
                      <a:moveTo>
                        <a:pt x="122188" y="1244550"/>
                      </a:moveTo>
                      <a:cubicBezTo>
                        <a:pt x="114757" y="1245479"/>
                        <a:pt x="111970" y="1231545"/>
                        <a:pt x="107170" y="1231545"/>
                      </a:cubicBezTo>
                      <a:cubicBezTo>
                        <a:pt x="102525" y="1231545"/>
                        <a:pt x="101597" y="1207238"/>
                        <a:pt x="105312" y="1196090"/>
                      </a:cubicBezTo>
                      <a:cubicBezTo>
                        <a:pt x="109028" y="1184943"/>
                        <a:pt x="83792" y="1190517"/>
                        <a:pt x="76361" y="1186801"/>
                      </a:cubicBezTo>
                      <a:cubicBezTo>
                        <a:pt x="68929" y="1183085"/>
                        <a:pt x="79147" y="1175654"/>
                        <a:pt x="70787" y="1166210"/>
                      </a:cubicBezTo>
                      <a:cubicBezTo>
                        <a:pt x="62427" y="1156921"/>
                        <a:pt x="68929" y="1143761"/>
                        <a:pt x="69858" y="1137258"/>
                      </a:cubicBezTo>
                      <a:cubicBezTo>
                        <a:pt x="70787" y="1130756"/>
                        <a:pt x="76361" y="1116667"/>
                        <a:pt x="86734" y="1116667"/>
                      </a:cubicBezTo>
                      <a:cubicBezTo>
                        <a:pt x="96952" y="1116667"/>
                        <a:pt x="89520" y="1101649"/>
                        <a:pt x="99739" y="1095147"/>
                      </a:cubicBezTo>
                      <a:cubicBezTo>
                        <a:pt x="109957" y="1088644"/>
                        <a:pt x="90449" y="1077342"/>
                        <a:pt x="98810" y="1070840"/>
                      </a:cubicBezTo>
                      <a:cubicBezTo>
                        <a:pt x="107170" y="1064337"/>
                        <a:pt x="98810" y="1052106"/>
                        <a:pt x="111815" y="1050248"/>
                      </a:cubicBezTo>
                      <a:cubicBezTo>
                        <a:pt x="124975" y="1048391"/>
                        <a:pt x="111815" y="1031515"/>
                        <a:pt x="121104" y="1028728"/>
                      </a:cubicBezTo>
                      <a:cubicBezTo>
                        <a:pt x="130393" y="1025941"/>
                        <a:pt x="119246" y="1015723"/>
                        <a:pt x="122033" y="1004421"/>
                      </a:cubicBezTo>
                      <a:cubicBezTo>
                        <a:pt x="124820" y="993274"/>
                        <a:pt x="114602" y="984759"/>
                        <a:pt x="126678" y="980114"/>
                      </a:cubicBezTo>
                      <a:cubicBezTo>
                        <a:pt x="138754" y="975469"/>
                        <a:pt x="130393" y="966025"/>
                        <a:pt x="122033" y="959523"/>
                      </a:cubicBezTo>
                      <a:cubicBezTo>
                        <a:pt x="113673" y="953020"/>
                        <a:pt x="123891" y="953020"/>
                        <a:pt x="134109" y="953020"/>
                      </a:cubicBezTo>
                      <a:cubicBezTo>
                        <a:pt x="144328" y="953020"/>
                        <a:pt x="138754" y="936299"/>
                        <a:pt x="129465" y="939086"/>
                      </a:cubicBezTo>
                      <a:cubicBezTo>
                        <a:pt x="118317" y="942338"/>
                        <a:pt x="111660" y="931655"/>
                        <a:pt x="120175" y="923140"/>
                      </a:cubicBezTo>
                      <a:cubicBezTo>
                        <a:pt x="128536" y="914779"/>
                        <a:pt x="112744" y="909051"/>
                        <a:pt x="115531" y="903477"/>
                      </a:cubicBezTo>
                      <a:cubicBezTo>
                        <a:pt x="118317" y="897904"/>
                        <a:pt x="118317" y="890317"/>
                        <a:pt x="112744" y="886602"/>
                      </a:cubicBezTo>
                      <a:cubicBezTo>
                        <a:pt x="107170" y="882886"/>
                        <a:pt x="110886" y="854863"/>
                        <a:pt x="117388" y="853934"/>
                      </a:cubicBezTo>
                      <a:cubicBezTo>
                        <a:pt x="123891" y="853005"/>
                        <a:pt x="119246" y="827769"/>
                        <a:pt x="119246" y="820338"/>
                      </a:cubicBezTo>
                      <a:cubicBezTo>
                        <a:pt x="119246" y="812906"/>
                        <a:pt x="111815" y="805320"/>
                        <a:pt x="112744" y="798818"/>
                      </a:cubicBezTo>
                      <a:cubicBezTo>
                        <a:pt x="113673" y="792315"/>
                        <a:pt x="121104" y="790457"/>
                        <a:pt x="121104" y="777297"/>
                      </a:cubicBezTo>
                      <a:cubicBezTo>
                        <a:pt x="121104" y="764137"/>
                        <a:pt x="123891" y="758564"/>
                        <a:pt x="129465" y="757635"/>
                      </a:cubicBezTo>
                      <a:cubicBezTo>
                        <a:pt x="135038" y="756706"/>
                        <a:pt x="130393" y="741688"/>
                        <a:pt x="131322" y="734257"/>
                      </a:cubicBezTo>
                      <a:cubicBezTo>
                        <a:pt x="132251" y="726825"/>
                        <a:pt x="147269" y="734257"/>
                        <a:pt x="149127" y="722181"/>
                      </a:cubicBezTo>
                      <a:cubicBezTo>
                        <a:pt x="150985" y="709950"/>
                        <a:pt x="139838" y="711962"/>
                        <a:pt x="141695" y="704376"/>
                      </a:cubicBezTo>
                      <a:cubicBezTo>
                        <a:pt x="143863" y="695396"/>
                        <a:pt x="140766" y="683785"/>
                        <a:pt x="140766" y="663194"/>
                      </a:cubicBezTo>
                      <a:cubicBezTo>
                        <a:pt x="140766" y="642602"/>
                        <a:pt x="157642" y="637958"/>
                        <a:pt x="164145" y="632384"/>
                      </a:cubicBezTo>
                      <a:cubicBezTo>
                        <a:pt x="170647" y="626810"/>
                        <a:pt x="155784" y="596930"/>
                        <a:pt x="164145" y="593214"/>
                      </a:cubicBezTo>
                      <a:cubicBezTo>
                        <a:pt x="172505" y="589498"/>
                        <a:pt x="166931" y="575409"/>
                        <a:pt x="173434" y="570765"/>
                      </a:cubicBezTo>
                      <a:cubicBezTo>
                        <a:pt x="179936" y="566120"/>
                        <a:pt x="178079" y="555747"/>
                        <a:pt x="181794" y="544600"/>
                      </a:cubicBezTo>
                      <a:cubicBezTo>
                        <a:pt x="185510" y="533298"/>
                        <a:pt x="174363" y="527724"/>
                        <a:pt x="174363" y="517506"/>
                      </a:cubicBezTo>
                      <a:cubicBezTo>
                        <a:pt x="174363" y="507133"/>
                        <a:pt x="172505" y="497844"/>
                        <a:pt x="163990" y="486697"/>
                      </a:cubicBezTo>
                      <a:cubicBezTo>
                        <a:pt x="155630" y="475550"/>
                        <a:pt x="158416" y="453100"/>
                        <a:pt x="163990" y="453100"/>
                      </a:cubicBezTo>
                      <a:cubicBezTo>
                        <a:pt x="169563" y="453100"/>
                        <a:pt x="166777" y="431580"/>
                        <a:pt x="177150" y="428793"/>
                      </a:cubicBezTo>
                      <a:cubicBezTo>
                        <a:pt x="187368" y="426006"/>
                        <a:pt x="181794" y="410060"/>
                        <a:pt x="177150" y="397055"/>
                      </a:cubicBezTo>
                      <a:cubicBezTo>
                        <a:pt x="172505" y="384050"/>
                        <a:pt x="185510" y="390552"/>
                        <a:pt x="185510" y="380179"/>
                      </a:cubicBezTo>
                      <a:cubicBezTo>
                        <a:pt x="185510" y="369961"/>
                        <a:pt x="191084" y="355872"/>
                        <a:pt x="199599" y="352156"/>
                      </a:cubicBezTo>
                      <a:cubicBezTo>
                        <a:pt x="207959" y="348440"/>
                        <a:pt x="208888" y="332494"/>
                        <a:pt x="208888" y="325992"/>
                      </a:cubicBezTo>
                      <a:cubicBezTo>
                        <a:pt x="208888" y="319489"/>
                        <a:pt x="220964" y="316702"/>
                        <a:pt x="227622" y="311129"/>
                      </a:cubicBezTo>
                      <a:cubicBezTo>
                        <a:pt x="234124" y="305555"/>
                        <a:pt x="216474" y="296111"/>
                        <a:pt x="226693" y="290537"/>
                      </a:cubicBezTo>
                      <a:cubicBezTo>
                        <a:pt x="236911" y="284964"/>
                        <a:pt x="218332" y="261586"/>
                        <a:pt x="223906" y="256941"/>
                      </a:cubicBezTo>
                      <a:cubicBezTo>
                        <a:pt x="229480" y="252296"/>
                        <a:pt x="224835" y="241923"/>
                        <a:pt x="225764" y="234492"/>
                      </a:cubicBezTo>
                      <a:cubicBezTo>
                        <a:pt x="226693" y="227060"/>
                        <a:pt x="257502" y="212971"/>
                        <a:pt x="261218" y="206469"/>
                      </a:cubicBezTo>
                      <a:cubicBezTo>
                        <a:pt x="264005" y="201670"/>
                        <a:pt x="266637" y="184949"/>
                        <a:pt x="267566" y="170086"/>
                      </a:cubicBezTo>
                      <a:cubicBezTo>
                        <a:pt x="257967" y="176279"/>
                        <a:pt x="249606" y="179685"/>
                        <a:pt x="248058" y="176124"/>
                      </a:cubicBezTo>
                      <a:cubicBezTo>
                        <a:pt x="245271" y="169621"/>
                        <a:pt x="248987" y="150269"/>
                        <a:pt x="240627" y="142063"/>
                      </a:cubicBezTo>
                      <a:cubicBezTo>
                        <a:pt x="232266" y="133703"/>
                        <a:pt x="237840" y="117136"/>
                        <a:pt x="229634" y="113576"/>
                      </a:cubicBezTo>
                      <a:cubicBezTo>
                        <a:pt x="221274" y="109860"/>
                        <a:pt x="211211" y="93294"/>
                        <a:pt x="218642" y="87720"/>
                      </a:cubicBezTo>
                      <a:cubicBezTo>
                        <a:pt x="226074" y="82147"/>
                        <a:pt x="218642" y="71155"/>
                        <a:pt x="225144" y="65581"/>
                      </a:cubicBezTo>
                      <a:cubicBezTo>
                        <a:pt x="231647" y="60008"/>
                        <a:pt x="221429" y="59078"/>
                        <a:pt x="212294" y="48086"/>
                      </a:cubicBezTo>
                      <a:cubicBezTo>
                        <a:pt x="203160" y="37094"/>
                        <a:pt x="216010" y="23314"/>
                        <a:pt x="204863" y="14954"/>
                      </a:cubicBezTo>
                      <a:cubicBezTo>
                        <a:pt x="193871" y="6594"/>
                        <a:pt x="193871" y="-3469"/>
                        <a:pt x="191084" y="1175"/>
                      </a:cubicBezTo>
                      <a:cubicBezTo>
                        <a:pt x="188297" y="5820"/>
                        <a:pt x="187368" y="21457"/>
                        <a:pt x="178233" y="26102"/>
                      </a:cubicBezTo>
                      <a:cubicBezTo>
                        <a:pt x="176685" y="26876"/>
                        <a:pt x="174363" y="28733"/>
                        <a:pt x="171421" y="31056"/>
                      </a:cubicBezTo>
                      <a:cubicBezTo>
                        <a:pt x="171421" y="38642"/>
                        <a:pt x="168789" y="51492"/>
                        <a:pt x="171731" y="59078"/>
                      </a:cubicBezTo>
                      <a:cubicBezTo>
                        <a:pt x="175911" y="69452"/>
                        <a:pt x="177924" y="119769"/>
                        <a:pt x="173744" y="139121"/>
                      </a:cubicBezTo>
                      <a:cubicBezTo>
                        <a:pt x="169563" y="158474"/>
                        <a:pt x="165383" y="174266"/>
                        <a:pt x="161358" y="186032"/>
                      </a:cubicBezTo>
                      <a:cubicBezTo>
                        <a:pt x="157178" y="197799"/>
                        <a:pt x="170957" y="198418"/>
                        <a:pt x="165538" y="203992"/>
                      </a:cubicBezTo>
                      <a:cubicBezTo>
                        <a:pt x="159965" y="209565"/>
                        <a:pt x="162132" y="223345"/>
                        <a:pt x="162132" y="245329"/>
                      </a:cubicBezTo>
                      <a:cubicBezTo>
                        <a:pt x="162132" y="267469"/>
                        <a:pt x="148972" y="304626"/>
                        <a:pt x="148353" y="316393"/>
                      </a:cubicBezTo>
                      <a:cubicBezTo>
                        <a:pt x="147733" y="328159"/>
                        <a:pt x="138754" y="335745"/>
                        <a:pt x="140147" y="348905"/>
                      </a:cubicBezTo>
                      <a:cubicBezTo>
                        <a:pt x="141541" y="362065"/>
                        <a:pt x="133954" y="369651"/>
                        <a:pt x="126368" y="375844"/>
                      </a:cubicBezTo>
                      <a:cubicBezTo>
                        <a:pt x="118782" y="382037"/>
                        <a:pt x="138754" y="402164"/>
                        <a:pt x="138135" y="413156"/>
                      </a:cubicBezTo>
                      <a:cubicBezTo>
                        <a:pt x="137515" y="424149"/>
                        <a:pt x="122962" y="429103"/>
                        <a:pt x="126368" y="447062"/>
                      </a:cubicBezTo>
                      <a:cubicBezTo>
                        <a:pt x="130703" y="469511"/>
                        <a:pt x="126368" y="507752"/>
                        <a:pt x="126368" y="515338"/>
                      </a:cubicBezTo>
                      <a:cubicBezTo>
                        <a:pt x="126368" y="522925"/>
                        <a:pt x="117388" y="522306"/>
                        <a:pt x="119401" y="536704"/>
                      </a:cubicBezTo>
                      <a:cubicBezTo>
                        <a:pt x="121414" y="551257"/>
                        <a:pt x="110422" y="554663"/>
                        <a:pt x="108409" y="575409"/>
                      </a:cubicBezTo>
                      <a:cubicBezTo>
                        <a:pt x="106396" y="596156"/>
                        <a:pt x="90449" y="625727"/>
                        <a:pt x="84257" y="641673"/>
                      </a:cubicBezTo>
                      <a:cubicBezTo>
                        <a:pt x="78064" y="657620"/>
                        <a:pt x="78064" y="666600"/>
                        <a:pt x="69703" y="666600"/>
                      </a:cubicBezTo>
                      <a:cubicBezTo>
                        <a:pt x="61343" y="666600"/>
                        <a:pt x="59330" y="675579"/>
                        <a:pt x="65523" y="689359"/>
                      </a:cubicBezTo>
                      <a:cubicBezTo>
                        <a:pt x="71716" y="703138"/>
                        <a:pt x="61343" y="714904"/>
                        <a:pt x="69703" y="728683"/>
                      </a:cubicBezTo>
                      <a:cubicBezTo>
                        <a:pt x="77909" y="742462"/>
                        <a:pt x="75277" y="747262"/>
                        <a:pt x="71097" y="760422"/>
                      </a:cubicBezTo>
                      <a:cubicBezTo>
                        <a:pt x="66917" y="773582"/>
                        <a:pt x="61498" y="774201"/>
                        <a:pt x="61498" y="786587"/>
                      </a:cubicBezTo>
                      <a:cubicBezTo>
                        <a:pt x="61498" y="798972"/>
                        <a:pt x="51899" y="809346"/>
                        <a:pt x="57317" y="823124"/>
                      </a:cubicBezTo>
                      <a:cubicBezTo>
                        <a:pt x="62891" y="836904"/>
                        <a:pt x="61498" y="841858"/>
                        <a:pt x="54531" y="841858"/>
                      </a:cubicBezTo>
                      <a:cubicBezTo>
                        <a:pt x="47564" y="841858"/>
                        <a:pt x="44158" y="852850"/>
                        <a:pt x="41371" y="875609"/>
                      </a:cubicBezTo>
                      <a:cubicBezTo>
                        <a:pt x="38584" y="898368"/>
                        <a:pt x="39358" y="897749"/>
                        <a:pt x="55924" y="896355"/>
                      </a:cubicBezTo>
                      <a:cubicBezTo>
                        <a:pt x="72490" y="894962"/>
                        <a:pt x="59330" y="840464"/>
                        <a:pt x="69703" y="840464"/>
                      </a:cubicBezTo>
                      <a:cubicBezTo>
                        <a:pt x="80076" y="840464"/>
                        <a:pt x="71097" y="831485"/>
                        <a:pt x="81470" y="828698"/>
                      </a:cubicBezTo>
                      <a:cubicBezTo>
                        <a:pt x="91843" y="825912"/>
                        <a:pt x="82863" y="838297"/>
                        <a:pt x="89830" y="840464"/>
                      </a:cubicBezTo>
                      <a:cubicBezTo>
                        <a:pt x="96797" y="842477"/>
                        <a:pt x="101597" y="848051"/>
                        <a:pt x="91843" y="854244"/>
                      </a:cubicBezTo>
                      <a:cubicBezTo>
                        <a:pt x="82244" y="860437"/>
                        <a:pt x="93855" y="872823"/>
                        <a:pt x="89056" y="880409"/>
                      </a:cubicBezTo>
                      <a:cubicBezTo>
                        <a:pt x="84257" y="887995"/>
                        <a:pt x="77290" y="896355"/>
                        <a:pt x="81470" y="905335"/>
                      </a:cubicBezTo>
                      <a:cubicBezTo>
                        <a:pt x="85650" y="914315"/>
                        <a:pt x="76670" y="913695"/>
                        <a:pt x="75896" y="925307"/>
                      </a:cubicBezTo>
                      <a:cubicBezTo>
                        <a:pt x="75277" y="937074"/>
                        <a:pt x="82089" y="937693"/>
                        <a:pt x="77290" y="940480"/>
                      </a:cubicBezTo>
                      <a:cubicBezTo>
                        <a:pt x="72490" y="943266"/>
                        <a:pt x="83482" y="952246"/>
                        <a:pt x="76670" y="953640"/>
                      </a:cubicBezTo>
                      <a:cubicBezTo>
                        <a:pt x="69703" y="955033"/>
                        <a:pt x="73884" y="964013"/>
                        <a:pt x="78064" y="972218"/>
                      </a:cubicBezTo>
                      <a:cubicBezTo>
                        <a:pt x="82244" y="980424"/>
                        <a:pt x="69084" y="975624"/>
                        <a:pt x="62117" y="981198"/>
                      </a:cubicBezTo>
                      <a:cubicBezTo>
                        <a:pt x="55150" y="986771"/>
                        <a:pt x="69084" y="994357"/>
                        <a:pt x="64904" y="1001944"/>
                      </a:cubicBezTo>
                      <a:cubicBezTo>
                        <a:pt x="60724" y="1009530"/>
                        <a:pt x="49731" y="997764"/>
                        <a:pt x="44932" y="993584"/>
                      </a:cubicBezTo>
                      <a:cubicBezTo>
                        <a:pt x="40132" y="989404"/>
                        <a:pt x="52518" y="981198"/>
                        <a:pt x="58711" y="972837"/>
                      </a:cubicBezTo>
                      <a:cubicBezTo>
                        <a:pt x="64904" y="964632"/>
                        <a:pt x="52518" y="945899"/>
                        <a:pt x="42145" y="950079"/>
                      </a:cubicBezTo>
                      <a:cubicBezTo>
                        <a:pt x="31772" y="954259"/>
                        <a:pt x="52518" y="966025"/>
                        <a:pt x="52518" y="975005"/>
                      </a:cubicBezTo>
                      <a:cubicBezTo>
                        <a:pt x="52518" y="983985"/>
                        <a:pt x="35333" y="972992"/>
                        <a:pt x="35952" y="982591"/>
                      </a:cubicBezTo>
                      <a:cubicBezTo>
                        <a:pt x="36571" y="992190"/>
                        <a:pt x="24186" y="988784"/>
                        <a:pt x="17993" y="995751"/>
                      </a:cubicBezTo>
                      <a:cubicBezTo>
                        <a:pt x="11800" y="1002718"/>
                        <a:pt x="26353" y="1008911"/>
                        <a:pt x="19386" y="1010924"/>
                      </a:cubicBezTo>
                      <a:cubicBezTo>
                        <a:pt x="12419" y="1012936"/>
                        <a:pt x="808" y="1022690"/>
                        <a:pt x="33" y="1029502"/>
                      </a:cubicBezTo>
                      <a:cubicBezTo>
                        <a:pt x="-586" y="1036469"/>
                        <a:pt x="7620" y="1037862"/>
                        <a:pt x="7620" y="1030896"/>
                      </a:cubicBezTo>
                      <a:cubicBezTo>
                        <a:pt x="7620" y="1023929"/>
                        <a:pt x="18612" y="1021916"/>
                        <a:pt x="22173" y="1030896"/>
                      </a:cubicBezTo>
                      <a:cubicBezTo>
                        <a:pt x="25579" y="1039875"/>
                        <a:pt x="30533" y="1030896"/>
                        <a:pt x="40132" y="1032908"/>
                      </a:cubicBezTo>
                      <a:cubicBezTo>
                        <a:pt x="49731" y="1034921"/>
                        <a:pt x="48493" y="1049474"/>
                        <a:pt x="42919" y="1048855"/>
                      </a:cubicBezTo>
                      <a:cubicBezTo>
                        <a:pt x="37346" y="1048236"/>
                        <a:pt x="31927" y="1057835"/>
                        <a:pt x="33320" y="1068208"/>
                      </a:cubicBezTo>
                      <a:cubicBezTo>
                        <a:pt x="34714" y="1078581"/>
                        <a:pt x="54066" y="1068208"/>
                        <a:pt x="62272" y="1070995"/>
                      </a:cubicBezTo>
                      <a:cubicBezTo>
                        <a:pt x="70632" y="1073781"/>
                        <a:pt x="67845" y="1088180"/>
                        <a:pt x="62891" y="1083380"/>
                      </a:cubicBezTo>
                      <a:cubicBezTo>
                        <a:pt x="58092" y="1078581"/>
                        <a:pt x="46944" y="1070221"/>
                        <a:pt x="42145" y="1078581"/>
                      </a:cubicBezTo>
                      <a:cubicBezTo>
                        <a:pt x="37346" y="1086786"/>
                        <a:pt x="29759" y="1082761"/>
                        <a:pt x="23566" y="1079974"/>
                      </a:cubicBezTo>
                      <a:cubicBezTo>
                        <a:pt x="17373" y="1077187"/>
                        <a:pt x="-4766" y="1091741"/>
                        <a:pt x="2820" y="1097314"/>
                      </a:cubicBezTo>
                      <a:cubicBezTo>
                        <a:pt x="10406" y="1102888"/>
                        <a:pt x="9787" y="1111867"/>
                        <a:pt x="14587" y="1111093"/>
                      </a:cubicBezTo>
                      <a:cubicBezTo>
                        <a:pt x="19386" y="1110474"/>
                        <a:pt x="26972" y="1106913"/>
                        <a:pt x="29759" y="1101494"/>
                      </a:cubicBezTo>
                      <a:cubicBezTo>
                        <a:pt x="32546" y="1095921"/>
                        <a:pt x="42145" y="1090502"/>
                        <a:pt x="42919" y="1102888"/>
                      </a:cubicBezTo>
                      <a:cubicBezTo>
                        <a:pt x="43538" y="1115273"/>
                        <a:pt x="29759" y="1109081"/>
                        <a:pt x="26972" y="1116048"/>
                      </a:cubicBezTo>
                      <a:cubicBezTo>
                        <a:pt x="24186" y="1123014"/>
                        <a:pt x="18612" y="1128433"/>
                        <a:pt x="10406" y="1134626"/>
                      </a:cubicBezTo>
                      <a:cubicBezTo>
                        <a:pt x="2046" y="1140819"/>
                        <a:pt x="10406" y="1151192"/>
                        <a:pt x="17373" y="1147786"/>
                      </a:cubicBezTo>
                      <a:cubicBezTo>
                        <a:pt x="24341" y="1144380"/>
                        <a:pt x="15361" y="1155992"/>
                        <a:pt x="24960" y="1157385"/>
                      </a:cubicBezTo>
                      <a:cubicBezTo>
                        <a:pt x="33939" y="1158624"/>
                        <a:pt x="36726" y="1151812"/>
                        <a:pt x="34559" y="1144999"/>
                      </a:cubicBezTo>
                      <a:cubicBezTo>
                        <a:pt x="32546" y="1138032"/>
                        <a:pt x="39358" y="1122860"/>
                        <a:pt x="47719" y="1130446"/>
                      </a:cubicBezTo>
                      <a:cubicBezTo>
                        <a:pt x="55924" y="1138032"/>
                        <a:pt x="43538" y="1145619"/>
                        <a:pt x="43538" y="1152586"/>
                      </a:cubicBezTo>
                      <a:cubicBezTo>
                        <a:pt x="43538" y="1159553"/>
                        <a:pt x="38739" y="1168532"/>
                        <a:pt x="38739" y="1176119"/>
                      </a:cubicBezTo>
                      <a:cubicBezTo>
                        <a:pt x="38739" y="1183705"/>
                        <a:pt x="29759" y="1179525"/>
                        <a:pt x="30533" y="1187885"/>
                      </a:cubicBezTo>
                      <a:cubicBezTo>
                        <a:pt x="31152" y="1196245"/>
                        <a:pt x="11181" y="1190672"/>
                        <a:pt x="20160" y="1196245"/>
                      </a:cubicBezTo>
                      <a:cubicBezTo>
                        <a:pt x="29140" y="1201819"/>
                        <a:pt x="14587" y="1209405"/>
                        <a:pt x="19541" y="1214824"/>
                      </a:cubicBezTo>
                      <a:cubicBezTo>
                        <a:pt x="24341" y="1220398"/>
                        <a:pt x="28521" y="1207238"/>
                        <a:pt x="36107" y="1210025"/>
                      </a:cubicBezTo>
                      <a:cubicBezTo>
                        <a:pt x="43693" y="1212811"/>
                        <a:pt x="42300" y="1214824"/>
                        <a:pt x="52054" y="1210644"/>
                      </a:cubicBezTo>
                      <a:cubicBezTo>
                        <a:pt x="61652" y="1206464"/>
                        <a:pt x="67226" y="1218230"/>
                        <a:pt x="58246" y="1221017"/>
                      </a:cubicBezTo>
                      <a:cubicBezTo>
                        <a:pt x="49267" y="1223804"/>
                        <a:pt x="39668" y="1234177"/>
                        <a:pt x="43693" y="1235570"/>
                      </a:cubicBezTo>
                      <a:cubicBezTo>
                        <a:pt x="47873" y="1236964"/>
                        <a:pt x="59640" y="1228603"/>
                        <a:pt x="62272" y="1237583"/>
                      </a:cubicBezTo>
                      <a:cubicBezTo>
                        <a:pt x="65059" y="1246563"/>
                        <a:pt x="71871" y="1243776"/>
                        <a:pt x="72645" y="1234177"/>
                      </a:cubicBezTo>
                      <a:cubicBezTo>
                        <a:pt x="73264" y="1224578"/>
                        <a:pt x="89830" y="1232784"/>
                        <a:pt x="92617" y="1241144"/>
                      </a:cubicBezTo>
                      <a:cubicBezTo>
                        <a:pt x="95404" y="1249349"/>
                        <a:pt x="75432" y="1254304"/>
                        <a:pt x="65059" y="1252136"/>
                      </a:cubicBezTo>
                      <a:cubicBezTo>
                        <a:pt x="54686" y="1250124"/>
                        <a:pt x="49112" y="1261735"/>
                        <a:pt x="56079" y="1270715"/>
                      </a:cubicBezTo>
                      <a:cubicBezTo>
                        <a:pt x="63046" y="1279695"/>
                        <a:pt x="71252" y="1270715"/>
                        <a:pt x="78838" y="1263129"/>
                      </a:cubicBezTo>
                      <a:cubicBezTo>
                        <a:pt x="86424" y="1255542"/>
                        <a:pt x="123736" y="1257555"/>
                        <a:pt x="126523" y="1265915"/>
                      </a:cubicBezTo>
                      <a:cubicBezTo>
                        <a:pt x="129310" y="1274121"/>
                        <a:pt x="109338" y="1267309"/>
                        <a:pt x="107170" y="1272108"/>
                      </a:cubicBezTo>
                      <a:cubicBezTo>
                        <a:pt x="105157" y="1276907"/>
                        <a:pt x="89985" y="1281088"/>
                        <a:pt x="87817" y="1275514"/>
                      </a:cubicBezTo>
                      <a:cubicBezTo>
                        <a:pt x="85805" y="1269941"/>
                        <a:pt x="71252" y="1277527"/>
                        <a:pt x="70632" y="1286507"/>
                      </a:cubicBezTo>
                      <a:cubicBezTo>
                        <a:pt x="70013" y="1295486"/>
                        <a:pt x="58866" y="1295486"/>
                        <a:pt x="71252" y="1298892"/>
                      </a:cubicBezTo>
                      <a:cubicBezTo>
                        <a:pt x="83637" y="1302298"/>
                        <a:pt x="80231" y="1285732"/>
                        <a:pt x="99584" y="1287126"/>
                      </a:cubicBezTo>
                      <a:cubicBezTo>
                        <a:pt x="118937" y="1288519"/>
                        <a:pt x="129310" y="1269166"/>
                        <a:pt x="134728" y="1280159"/>
                      </a:cubicBezTo>
                      <a:cubicBezTo>
                        <a:pt x="140302" y="1291151"/>
                        <a:pt x="118782" y="1300131"/>
                        <a:pt x="111196" y="1293319"/>
                      </a:cubicBezTo>
                      <a:cubicBezTo>
                        <a:pt x="103609" y="1286352"/>
                        <a:pt x="94630" y="1298118"/>
                        <a:pt x="95249" y="1308491"/>
                      </a:cubicBezTo>
                      <a:cubicBezTo>
                        <a:pt x="95868" y="1318865"/>
                        <a:pt x="73109" y="1305705"/>
                        <a:pt x="62117" y="1304311"/>
                      </a:cubicBezTo>
                      <a:cubicBezTo>
                        <a:pt x="51125" y="1302918"/>
                        <a:pt x="55924" y="1314684"/>
                        <a:pt x="65523" y="1325057"/>
                      </a:cubicBezTo>
                      <a:cubicBezTo>
                        <a:pt x="75122" y="1335430"/>
                        <a:pt x="80696" y="1323664"/>
                        <a:pt x="92462" y="1331250"/>
                      </a:cubicBezTo>
                      <a:cubicBezTo>
                        <a:pt x="104228" y="1338836"/>
                        <a:pt x="104228" y="1347197"/>
                        <a:pt x="112434" y="1339611"/>
                      </a:cubicBezTo>
                      <a:cubicBezTo>
                        <a:pt x="120795" y="1332024"/>
                        <a:pt x="112434" y="1332643"/>
                        <a:pt x="106860" y="1329237"/>
                      </a:cubicBezTo>
                      <a:cubicBezTo>
                        <a:pt x="101287" y="1325831"/>
                        <a:pt x="106241" y="1314065"/>
                        <a:pt x="119246" y="1320258"/>
                      </a:cubicBezTo>
                      <a:cubicBezTo>
                        <a:pt x="132406" y="1326451"/>
                        <a:pt x="147579" y="1314684"/>
                        <a:pt x="143398" y="1298118"/>
                      </a:cubicBezTo>
                      <a:cubicBezTo>
                        <a:pt x="139218" y="1281552"/>
                        <a:pt x="155165" y="1273966"/>
                        <a:pt x="170957" y="1268392"/>
                      </a:cubicBezTo>
                      <a:cubicBezTo>
                        <a:pt x="186904" y="1262819"/>
                        <a:pt x="178543" y="1278766"/>
                        <a:pt x="166777" y="1283565"/>
                      </a:cubicBezTo>
                      <a:cubicBezTo>
                        <a:pt x="155010" y="1288365"/>
                        <a:pt x="152998" y="1291925"/>
                        <a:pt x="161977" y="1301524"/>
                      </a:cubicBezTo>
                      <a:cubicBezTo>
                        <a:pt x="170957" y="1311123"/>
                        <a:pt x="182723" y="1295331"/>
                        <a:pt x="190309" y="1302918"/>
                      </a:cubicBezTo>
                      <a:cubicBezTo>
                        <a:pt x="197896" y="1310504"/>
                        <a:pt x="176530" y="1309111"/>
                        <a:pt x="173124" y="1316697"/>
                      </a:cubicBezTo>
                      <a:cubicBezTo>
                        <a:pt x="169718" y="1324283"/>
                        <a:pt x="186284" y="1333263"/>
                        <a:pt x="174518" y="1338836"/>
                      </a:cubicBezTo>
                      <a:cubicBezTo>
                        <a:pt x="162751" y="1344410"/>
                        <a:pt x="168325" y="1316077"/>
                        <a:pt x="161358" y="1313291"/>
                      </a:cubicBezTo>
                      <a:cubicBezTo>
                        <a:pt x="154391" y="1310504"/>
                        <a:pt x="148198" y="1316697"/>
                        <a:pt x="155165" y="1332643"/>
                      </a:cubicBezTo>
                      <a:cubicBezTo>
                        <a:pt x="162132" y="1348436"/>
                        <a:pt x="146805" y="1334656"/>
                        <a:pt x="139992" y="1327070"/>
                      </a:cubicBezTo>
                      <a:cubicBezTo>
                        <a:pt x="133025" y="1319484"/>
                        <a:pt x="123427" y="1330476"/>
                        <a:pt x="131632" y="1338836"/>
                      </a:cubicBezTo>
                      <a:cubicBezTo>
                        <a:pt x="139992" y="1347197"/>
                        <a:pt x="115840" y="1338217"/>
                        <a:pt x="115840" y="1351222"/>
                      </a:cubicBezTo>
                      <a:cubicBezTo>
                        <a:pt x="115840" y="1364382"/>
                        <a:pt x="126213" y="1353235"/>
                        <a:pt x="138599" y="1356022"/>
                      </a:cubicBezTo>
                      <a:cubicBezTo>
                        <a:pt x="150985" y="1358808"/>
                        <a:pt x="145566" y="1376768"/>
                        <a:pt x="154546" y="1383580"/>
                      </a:cubicBezTo>
                      <a:cubicBezTo>
                        <a:pt x="163525" y="1390547"/>
                        <a:pt x="155939" y="1361441"/>
                        <a:pt x="165538" y="1359428"/>
                      </a:cubicBezTo>
                      <a:cubicBezTo>
                        <a:pt x="175137" y="1357415"/>
                        <a:pt x="166157" y="1381567"/>
                        <a:pt x="187678" y="1388379"/>
                      </a:cubicBezTo>
                      <a:cubicBezTo>
                        <a:pt x="209043" y="1395347"/>
                        <a:pt x="189071" y="1384199"/>
                        <a:pt x="198670" y="1377387"/>
                      </a:cubicBezTo>
                      <a:cubicBezTo>
                        <a:pt x="208269" y="1370420"/>
                        <a:pt x="220809" y="1398133"/>
                        <a:pt x="231183" y="1400920"/>
                      </a:cubicBezTo>
                      <a:cubicBezTo>
                        <a:pt x="241556" y="1403707"/>
                        <a:pt x="234589" y="1388534"/>
                        <a:pt x="227002" y="1380174"/>
                      </a:cubicBezTo>
                      <a:cubicBezTo>
                        <a:pt x="219416" y="1371968"/>
                        <a:pt x="234589" y="1376768"/>
                        <a:pt x="244962" y="1380174"/>
                      </a:cubicBezTo>
                      <a:cubicBezTo>
                        <a:pt x="255335" y="1383580"/>
                        <a:pt x="263540" y="1384973"/>
                        <a:pt x="265708" y="1377387"/>
                      </a:cubicBezTo>
                      <a:cubicBezTo>
                        <a:pt x="266482" y="1374600"/>
                        <a:pt x="268340" y="1374600"/>
                        <a:pt x="270817" y="1375374"/>
                      </a:cubicBezTo>
                      <a:cubicBezTo>
                        <a:pt x="259979" y="1368253"/>
                        <a:pt x="223442" y="1373517"/>
                        <a:pt x="218332" y="1372588"/>
                      </a:cubicBezTo>
                      <a:cubicBezTo>
                        <a:pt x="213378" y="1371813"/>
                        <a:pt x="217249" y="1288984"/>
                        <a:pt x="218177" y="1270095"/>
                      </a:cubicBezTo>
                      <a:cubicBezTo>
                        <a:pt x="217403" y="1269941"/>
                        <a:pt x="216629" y="1269631"/>
                        <a:pt x="216010" y="1269631"/>
                      </a:cubicBezTo>
                      <a:cubicBezTo>
                        <a:pt x="207030" y="1269631"/>
                        <a:pt x="187058" y="1271644"/>
                        <a:pt x="190464" y="1257865"/>
                      </a:cubicBezTo>
                      <a:cubicBezTo>
                        <a:pt x="191084" y="1255387"/>
                        <a:pt x="192322" y="1253994"/>
                        <a:pt x="194025" y="1253220"/>
                      </a:cubicBezTo>
                      <a:cubicBezTo>
                        <a:pt x="190000" y="1249504"/>
                        <a:pt x="184117" y="1245324"/>
                        <a:pt x="177304" y="1243466"/>
                      </a:cubicBezTo>
                      <a:cubicBezTo>
                        <a:pt x="163216" y="1239905"/>
                        <a:pt x="129619" y="1243621"/>
                        <a:pt x="122188" y="1244550"/>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92" name="Freeform: Shape 4491">
                  <a:extLst>
                    <a:ext uri="{FF2B5EF4-FFF2-40B4-BE49-F238E27FC236}">
                      <a16:creationId xmlns:a16="http://schemas.microsoft.com/office/drawing/2014/main" id="{8EBE1552-6F33-470B-B557-831B937644DF}"/>
                    </a:ext>
                  </a:extLst>
                </p:cNvPr>
                <p:cNvSpPr/>
                <p:nvPr/>
              </p:nvSpPr>
              <p:spPr>
                <a:xfrm>
                  <a:off x="3772431" y="4855143"/>
                  <a:ext cx="268908" cy="273032"/>
                </a:xfrm>
                <a:custGeom>
                  <a:avLst/>
                  <a:gdLst>
                    <a:gd name="connsiteX0" fmla="*/ 264900 w 268908"/>
                    <a:gd name="connsiteY0" fmla="*/ 149014 h 273032"/>
                    <a:gd name="connsiteX1" fmla="*/ 238735 w 268908"/>
                    <a:gd name="connsiteY1" fmla="*/ 154588 h 273032"/>
                    <a:gd name="connsiteX2" fmla="*/ 223718 w 268908"/>
                    <a:gd name="connsiteY2" fmla="*/ 120063 h 273032"/>
                    <a:gd name="connsiteX3" fmla="*/ 202197 w 268908"/>
                    <a:gd name="connsiteY3" fmla="*/ 93898 h 273032"/>
                    <a:gd name="connsiteX4" fmla="*/ 175104 w 268908"/>
                    <a:gd name="connsiteY4" fmla="*/ 91111 h 273032"/>
                    <a:gd name="connsiteX5" fmla="*/ 159157 w 268908"/>
                    <a:gd name="connsiteY5" fmla="*/ 65875 h 273032"/>
                    <a:gd name="connsiteX6" fmla="*/ 153583 w 268908"/>
                    <a:gd name="connsiteY6" fmla="*/ 27634 h 273032"/>
                    <a:gd name="connsiteX7" fmla="*/ 152190 w 268908"/>
                    <a:gd name="connsiteY7" fmla="*/ 11068 h 273032"/>
                    <a:gd name="connsiteX8" fmla="*/ 146926 w 268908"/>
                    <a:gd name="connsiteY8" fmla="*/ 12926 h 273032"/>
                    <a:gd name="connsiteX9" fmla="*/ 117510 w 268908"/>
                    <a:gd name="connsiteY9" fmla="*/ 76 h 273032"/>
                    <a:gd name="connsiteX10" fmla="*/ 81591 w 268908"/>
                    <a:gd name="connsiteY10" fmla="*/ 3791 h 273032"/>
                    <a:gd name="connsiteX11" fmla="*/ 43815 w 268908"/>
                    <a:gd name="connsiteY11" fmla="*/ 10294 h 273032"/>
                    <a:gd name="connsiteX12" fmla="*/ 19972 w 268908"/>
                    <a:gd name="connsiteY12" fmla="*/ 39710 h 273032"/>
                    <a:gd name="connsiteX13" fmla="*/ 10683 w 268908"/>
                    <a:gd name="connsiteY13" fmla="*/ 87550 h 273032"/>
                    <a:gd name="connsiteX14" fmla="*/ 0 w 268908"/>
                    <a:gd name="connsiteY14" fmla="*/ 87241 h 273032"/>
                    <a:gd name="connsiteX15" fmla="*/ 43195 w 268908"/>
                    <a:gd name="connsiteY15" fmla="*/ 131519 h 273032"/>
                    <a:gd name="connsiteX16" fmla="*/ 77721 w 268908"/>
                    <a:gd name="connsiteY16" fmla="*/ 153040 h 273032"/>
                    <a:gd name="connsiteX17" fmla="*/ 112246 w 268908"/>
                    <a:gd name="connsiteY17" fmla="*/ 170844 h 273032"/>
                    <a:gd name="connsiteX18" fmla="*/ 170149 w 268908"/>
                    <a:gd name="connsiteY18" fmla="*/ 199796 h 273032"/>
                    <a:gd name="connsiteX19" fmla="*/ 145842 w 268908"/>
                    <a:gd name="connsiteY19" fmla="*/ 241753 h 273032"/>
                    <a:gd name="connsiteX20" fmla="*/ 135624 w 268908"/>
                    <a:gd name="connsiteY20" fmla="*/ 262344 h 273032"/>
                    <a:gd name="connsiteX21" fmla="*/ 164576 w 268908"/>
                    <a:gd name="connsiteY21" fmla="*/ 268847 h 273032"/>
                    <a:gd name="connsiteX22" fmla="*/ 194456 w 268908"/>
                    <a:gd name="connsiteY22" fmla="*/ 271634 h 273032"/>
                    <a:gd name="connsiteX23" fmla="*/ 221550 w 268908"/>
                    <a:gd name="connsiteY23" fmla="*/ 266060 h 273032"/>
                    <a:gd name="connsiteX24" fmla="*/ 245857 w 268908"/>
                    <a:gd name="connsiteY24" fmla="*/ 253829 h 273032"/>
                    <a:gd name="connsiteX25" fmla="*/ 261649 w 268908"/>
                    <a:gd name="connsiteY25" fmla="*/ 208002 h 273032"/>
                    <a:gd name="connsiteX26" fmla="*/ 264900 w 268908"/>
                    <a:gd name="connsiteY26" fmla="*/ 149014 h 27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8908" h="273032">
                      <a:moveTo>
                        <a:pt x="264900" y="149014"/>
                      </a:moveTo>
                      <a:cubicBezTo>
                        <a:pt x="253753" y="143441"/>
                        <a:pt x="242451" y="154588"/>
                        <a:pt x="238735" y="154588"/>
                      </a:cubicBezTo>
                      <a:cubicBezTo>
                        <a:pt x="235020" y="154588"/>
                        <a:pt x="226659" y="130281"/>
                        <a:pt x="223718" y="120063"/>
                      </a:cubicBezTo>
                      <a:cubicBezTo>
                        <a:pt x="220931" y="109845"/>
                        <a:pt x="209784" y="89253"/>
                        <a:pt x="202197" y="93898"/>
                      </a:cubicBezTo>
                      <a:cubicBezTo>
                        <a:pt x="194766" y="98543"/>
                        <a:pt x="196624" y="92040"/>
                        <a:pt x="175104" y="91111"/>
                      </a:cubicBezTo>
                      <a:cubicBezTo>
                        <a:pt x="153583" y="90182"/>
                        <a:pt x="154512" y="86467"/>
                        <a:pt x="159157" y="65875"/>
                      </a:cubicBezTo>
                      <a:cubicBezTo>
                        <a:pt x="163802" y="45284"/>
                        <a:pt x="145223" y="32279"/>
                        <a:pt x="153583" y="27634"/>
                      </a:cubicBezTo>
                      <a:cubicBezTo>
                        <a:pt x="159931" y="24074"/>
                        <a:pt x="159312" y="20048"/>
                        <a:pt x="152190" y="11068"/>
                      </a:cubicBezTo>
                      <a:cubicBezTo>
                        <a:pt x="150487" y="12152"/>
                        <a:pt x="148629" y="12926"/>
                        <a:pt x="146926" y="12926"/>
                      </a:cubicBezTo>
                      <a:cubicBezTo>
                        <a:pt x="139495" y="12926"/>
                        <a:pt x="130360" y="76"/>
                        <a:pt x="117510" y="76"/>
                      </a:cubicBezTo>
                      <a:cubicBezTo>
                        <a:pt x="104660" y="76"/>
                        <a:pt x="90880" y="-853"/>
                        <a:pt x="81591" y="3791"/>
                      </a:cubicBezTo>
                      <a:cubicBezTo>
                        <a:pt x="72302" y="8436"/>
                        <a:pt x="54807" y="2863"/>
                        <a:pt x="43815" y="10294"/>
                      </a:cubicBezTo>
                      <a:cubicBezTo>
                        <a:pt x="32822" y="17726"/>
                        <a:pt x="19043" y="33208"/>
                        <a:pt x="19972" y="39710"/>
                      </a:cubicBezTo>
                      <a:cubicBezTo>
                        <a:pt x="20901" y="46213"/>
                        <a:pt x="16256" y="85692"/>
                        <a:pt x="10683" y="87550"/>
                      </a:cubicBezTo>
                      <a:cubicBezTo>
                        <a:pt x="8980" y="88170"/>
                        <a:pt x="4954" y="87860"/>
                        <a:pt x="0" y="87241"/>
                      </a:cubicBezTo>
                      <a:cubicBezTo>
                        <a:pt x="7431" y="100091"/>
                        <a:pt x="29261" y="122849"/>
                        <a:pt x="43195" y="131519"/>
                      </a:cubicBezTo>
                      <a:cubicBezTo>
                        <a:pt x="60071" y="141738"/>
                        <a:pt x="59142" y="151182"/>
                        <a:pt x="77721" y="153040"/>
                      </a:cubicBezTo>
                      <a:cubicBezTo>
                        <a:pt x="96454" y="154898"/>
                        <a:pt x="105743" y="162329"/>
                        <a:pt x="112246" y="170844"/>
                      </a:cubicBezTo>
                      <a:cubicBezTo>
                        <a:pt x="118748" y="179205"/>
                        <a:pt x="166434" y="193294"/>
                        <a:pt x="170149" y="199796"/>
                      </a:cubicBezTo>
                      <a:cubicBezTo>
                        <a:pt x="173865" y="206299"/>
                        <a:pt x="145842" y="225032"/>
                        <a:pt x="145842" y="241753"/>
                      </a:cubicBezTo>
                      <a:cubicBezTo>
                        <a:pt x="145842" y="258629"/>
                        <a:pt x="135624" y="256771"/>
                        <a:pt x="135624" y="262344"/>
                      </a:cubicBezTo>
                      <a:cubicBezTo>
                        <a:pt x="135624" y="267918"/>
                        <a:pt x="157144" y="264202"/>
                        <a:pt x="164576" y="268847"/>
                      </a:cubicBezTo>
                      <a:cubicBezTo>
                        <a:pt x="172007" y="273491"/>
                        <a:pt x="185167" y="266060"/>
                        <a:pt x="194456" y="271634"/>
                      </a:cubicBezTo>
                      <a:cubicBezTo>
                        <a:pt x="203746" y="277207"/>
                        <a:pt x="214119" y="264202"/>
                        <a:pt x="221550" y="266060"/>
                      </a:cubicBezTo>
                      <a:cubicBezTo>
                        <a:pt x="228982" y="267918"/>
                        <a:pt x="236568" y="253055"/>
                        <a:pt x="245857" y="253829"/>
                      </a:cubicBezTo>
                      <a:cubicBezTo>
                        <a:pt x="255147" y="254758"/>
                        <a:pt x="263662" y="221161"/>
                        <a:pt x="261649" y="208002"/>
                      </a:cubicBezTo>
                      <a:cubicBezTo>
                        <a:pt x="260256" y="194842"/>
                        <a:pt x="276048" y="154588"/>
                        <a:pt x="264900" y="14901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93" name="Freeform: Shape 4492">
                  <a:extLst>
                    <a:ext uri="{FF2B5EF4-FFF2-40B4-BE49-F238E27FC236}">
                      <a16:creationId xmlns:a16="http://schemas.microsoft.com/office/drawing/2014/main" id="{17F4E177-B302-1A4A-A1F8-7CB55B66255F}"/>
                    </a:ext>
                  </a:extLst>
                </p:cNvPr>
                <p:cNvSpPr/>
                <p:nvPr/>
              </p:nvSpPr>
              <p:spPr>
                <a:xfrm>
                  <a:off x="3051767" y="3891607"/>
                  <a:ext cx="100757" cy="83759"/>
                </a:xfrm>
                <a:custGeom>
                  <a:avLst/>
                  <a:gdLst>
                    <a:gd name="connsiteX0" fmla="*/ 95958 w 100757"/>
                    <a:gd name="connsiteY0" fmla="*/ 66419 h 83759"/>
                    <a:gd name="connsiteX1" fmla="*/ 100757 w 100757"/>
                    <a:gd name="connsiteY1" fmla="*/ 46602 h 83759"/>
                    <a:gd name="connsiteX2" fmla="*/ 69948 w 100757"/>
                    <a:gd name="connsiteY2" fmla="*/ 8206 h 83759"/>
                    <a:gd name="connsiteX3" fmla="*/ 54466 w 100757"/>
                    <a:gd name="connsiteY3" fmla="*/ 6503 h 83759"/>
                    <a:gd name="connsiteX4" fmla="*/ 23656 w 100757"/>
                    <a:gd name="connsiteY4" fmla="*/ 1394 h 83759"/>
                    <a:gd name="connsiteX5" fmla="*/ 6471 w 100757"/>
                    <a:gd name="connsiteY5" fmla="*/ 310 h 83759"/>
                    <a:gd name="connsiteX6" fmla="*/ 4148 w 100757"/>
                    <a:gd name="connsiteY6" fmla="*/ 12541 h 83759"/>
                    <a:gd name="connsiteX7" fmla="*/ 12509 w 100757"/>
                    <a:gd name="connsiteY7" fmla="*/ 39480 h 83759"/>
                    <a:gd name="connsiteX8" fmla="*/ 30468 w 100757"/>
                    <a:gd name="connsiteY8" fmla="*/ 36074 h 83759"/>
                    <a:gd name="connsiteX9" fmla="*/ 44247 w 100757"/>
                    <a:gd name="connsiteY9" fmla="*/ 47841 h 83759"/>
                    <a:gd name="connsiteX10" fmla="*/ 66387 w 100757"/>
                    <a:gd name="connsiteY10" fmla="*/ 67194 h 83759"/>
                    <a:gd name="connsiteX11" fmla="*/ 84346 w 100757"/>
                    <a:gd name="connsiteY11" fmla="*/ 83140 h 83759"/>
                    <a:gd name="connsiteX12" fmla="*/ 91932 w 100757"/>
                    <a:gd name="connsiteY12" fmla="*/ 83759 h 83759"/>
                    <a:gd name="connsiteX13" fmla="*/ 95958 w 100757"/>
                    <a:gd name="connsiteY13" fmla="*/ 66419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57" h="83759">
                      <a:moveTo>
                        <a:pt x="95958" y="66419"/>
                      </a:moveTo>
                      <a:cubicBezTo>
                        <a:pt x="94874" y="62859"/>
                        <a:pt x="95493" y="53724"/>
                        <a:pt x="100757" y="46602"/>
                      </a:cubicBezTo>
                      <a:cubicBezTo>
                        <a:pt x="89455" y="34371"/>
                        <a:pt x="76760" y="17960"/>
                        <a:pt x="69948" y="8206"/>
                      </a:cubicBezTo>
                      <a:cubicBezTo>
                        <a:pt x="63445" y="8981"/>
                        <a:pt x="57872" y="8981"/>
                        <a:pt x="54466" y="6503"/>
                      </a:cubicBezTo>
                      <a:cubicBezTo>
                        <a:pt x="47653" y="1394"/>
                        <a:pt x="30468" y="4800"/>
                        <a:pt x="23656" y="1394"/>
                      </a:cubicBezTo>
                      <a:cubicBezTo>
                        <a:pt x="20095" y="-309"/>
                        <a:pt x="13283" y="-154"/>
                        <a:pt x="6471" y="310"/>
                      </a:cubicBezTo>
                      <a:cubicBezTo>
                        <a:pt x="8019" y="5420"/>
                        <a:pt x="7400" y="10374"/>
                        <a:pt x="4148" y="12541"/>
                      </a:cubicBezTo>
                      <a:cubicBezTo>
                        <a:pt x="-2044" y="16722"/>
                        <a:pt x="-2819" y="33288"/>
                        <a:pt x="12509" y="39480"/>
                      </a:cubicBezTo>
                      <a:cubicBezTo>
                        <a:pt x="27681" y="45673"/>
                        <a:pt x="22882" y="36074"/>
                        <a:pt x="30468" y="36074"/>
                      </a:cubicBezTo>
                      <a:cubicBezTo>
                        <a:pt x="38054" y="36074"/>
                        <a:pt x="37435" y="47841"/>
                        <a:pt x="44247" y="47841"/>
                      </a:cubicBezTo>
                      <a:cubicBezTo>
                        <a:pt x="51214" y="47841"/>
                        <a:pt x="67006" y="56201"/>
                        <a:pt x="66387" y="67194"/>
                      </a:cubicBezTo>
                      <a:cubicBezTo>
                        <a:pt x="65767" y="78186"/>
                        <a:pt x="71961" y="83140"/>
                        <a:pt x="84346" y="83140"/>
                      </a:cubicBezTo>
                      <a:cubicBezTo>
                        <a:pt x="86669" y="83140"/>
                        <a:pt x="89146" y="83295"/>
                        <a:pt x="91932" y="83759"/>
                      </a:cubicBezTo>
                      <a:cubicBezTo>
                        <a:pt x="93945" y="76328"/>
                        <a:pt x="97042" y="70290"/>
                        <a:pt x="95958" y="6641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94" name="Freeform: Shape 4493">
                  <a:extLst>
                    <a:ext uri="{FF2B5EF4-FFF2-40B4-BE49-F238E27FC236}">
                      <a16:creationId xmlns:a16="http://schemas.microsoft.com/office/drawing/2014/main" id="{F90D20C8-4514-F51E-69C8-448FC246F284}"/>
                    </a:ext>
                  </a:extLst>
                </p:cNvPr>
                <p:cNvSpPr/>
                <p:nvPr/>
              </p:nvSpPr>
              <p:spPr>
                <a:xfrm>
                  <a:off x="3143544" y="3935600"/>
                  <a:ext cx="181760" cy="77859"/>
                </a:xfrm>
                <a:custGeom>
                  <a:avLst/>
                  <a:gdLst>
                    <a:gd name="connsiteX0" fmla="*/ 162253 w 181760"/>
                    <a:gd name="connsiteY0" fmla="*/ 22580 h 77859"/>
                    <a:gd name="connsiteX1" fmla="*/ 118748 w 181760"/>
                    <a:gd name="connsiteY1" fmla="*/ 1834 h 77859"/>
                    <a:gd name="connsiteX2" fmla="*/ 74624 w 181760"/>
                    <a:gd name="connsiteY2" fmla="*/ 18400 h 77859"/>
                    <a:gd name="connsiteX3" fmla="*/ 24926 w 181760"/>
                    <a:gd name="connsiteY3" fmla="*/ 17007 h 77859"/>
                    <a:gd name="connsiteX4" fmla="*/ 8980 w 181760"/>
                    <a:gd name="connsiteY4" fmla="*/ 2763 h 77859"/>
                    <a:gd name="connsiteX5" fmla="*/ 4180 w 181760"/>
                    <a:gd name="connsiteY5" fmla="*/ 22580 h 77859"/>
                    <a:gd name="connsiteX6" fmla="*/ 0 w 181760"/>
                    <a:gd name="connsiteY6" fmla="*/ 39765 h 77859"/>
                    <a:gd name="connsiteX7" fmla="*/ 40099 w 181760"/>
                    <a:gd name="connsiteY7" fmla="*/ 57880 h 77859"/>
                    <a:gd name="connsiteX8" fmla="*/ 62858 w 181760"/>
                    <a:gd name="connsiteY8" fmla="*/ 73052 h 77859"/>
                    <a:gd name="connsiteX9" fmla="*/ 87010 w 181760"/>
                    <a:gd name="connsiteY9" fmla="*/ 66859 h 77859"/>
                    <a:gd name="connsiteX10" fmla="*/ 78030 w 181760"/>
                    <a:gd name="connsiteY10" fmla="*/ 49674 h 77859"/>
                    <a:gd name="connsiteX11" fmla="*/ 94596 w 181760"/>
                    <a:gd name="connsiteY11" fmla="*/ 34502 h 77859"/>
                    <a:gd name="connsiteX12" fmla="*/ 129121 w 181760"/>
                    <a:gd name="connsiteY12" fmla="*/ 23509 h 77859"/>
                    <a:gd name="connsiteX13" fmla="*/ 138101 w 181760"/>
                    <a:gd name="connsiteY13" fmla="*/ 44875 h 77859"/>
                    <a:gd name="connsiteX14" fmla="*/ 156370 w 181760"/>
                    <a:gd name="connsiteY14" fmla="*/ 77233 h 77859"/>
                    <a:gd name="connsiteX15" fmla="*/ 177426 w 181760"/>
                    <a:gd name="connsiteY15" fmla="*/ 56796 h 77859"/>
                    <a:gd name="connsiteX16" fmla="*/ 181761 w 181760"/>
                    <a:gd name="connsiteY16" fmla="*/ 47042 h 77859"/>
                    <a:gd name="connsiteX17" fmla="*/ 162253 w 181760"/>
                    <a:gd name="connsiteY17" fmla="*/ 22580 h 7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760" h="77859">
                      <a:moveTo>
                        <a:pt x="162253" y="22580"/>
                      </a:moveTo>
                      <a:cubicBezTo>
                        <a:pt x="151261" y="6014"/>
                        <a:pt x="131134" y="7408"/>
                        <a:pt x="118748" y="1834"/>
                      </a:cubicBezTo>
                      <a:cubicBezTo>
                        <a:pt x="106363" y="-3739"/>
                        <a:pt x="90416" y="3847"/>
                        <a:pt x="74624" y="18400"/>
                      </a:cubicBezTo>
                      <a:cubicBezTo>
                        <a:pt x="58677" y="32953"/>
                        <a:pt x="38705" y="24593"/>
                        <a:pt x="24926" y="17007"/>
                      </a:cubicBezTo>
                      <a:cubicBezTo>
                        <a:pt x="20901" y="14684"/>
                        <a:pt x="15018" y="9266"/>
                        <a:pt x="8980" y="2763"/>
                      </a:cubicBezTo>
                      <a:cubicBezTo>
                        <a:pt x="3871" y="9730"/>
                        <a:pt x="3251" y="19019"/>
                        <a:pt x="4180" y="22580"/>
                      </a:cubicBezTo>
                      <a:cubicBezTo>
                        <a:pt x="5264" y="26451"/>
                        <a:pt x="2167" y="32334"/>
                        <a:pt x="0" y="39765"/>
                      </a:cubicBezTo>
                      <a:cubicBezTo>
                        <a:pt x="13624" y="41469"/>
                        <a:pt x="31429" y="47507"/>
                        <a:pt x="40099" y="57880"/>
                      </a:cubicBezTo>
                      <a:cubicBezTo>
                        <a:pt x="50472" y="70265"/>
                        <a:pt x="56665" y="62060"/>
                        <a:pt x="62858" y="73052"/>
                      </a:cubicBezTo>
                      <a:cubicBezTo>
                        <a:pt x="69050" y="84045"/>
                        <a:pt x="83604" y="73671"/>
                        <a:pt x="87010" y="66859"/>
                      </a:cubicBezTo>
                      <a:cubicBezTo>
                        <a:pt x="90416" y="59892"/>
                        <a:pt x="79424" y="57260"/>
                        <a:pt x="78030" y="49674"/>
                      </a:cubicBezTo>
                      <a:cubicBezTo>
                        <a:pt x="76637" y="42088"/>
                        <a:pt x="91809" y="44875"/>
                        <a:pt x="94596" y="34502"/>
                      </a:cubicBezTo>
                      <a:cubicBezTo>
                        <a:pt x="97383" y="24129"/>
                        <a:pt x="119368" y="19329"/>
                        <a:pt x="129121" y="23509"/>
                      </a:cubicBezTo>
                      <a:cubicBezTo>
                        <a:pt x="138720" y="27689"/>
                        <a:pt x="147081" y="34502"/>
                        <a:pt x="138101" y="44875"/>
                      </a:cubicBezTo>
                      <a:cubicBezTo>
                        <a:pt x="131444" y="52616"/>
                        <a:pt x="145068" y="66395"/>
                        <a:pt x="156370" y="77233"/>
                      </a:cubicBezTo>
                      <a:cubicBezTo>
                        <a:pt x="164421" y="69027"/>
                        <a:pt x="173555" y="59583"/>
                        <a:pt x="177426" y="56796"/>
                      </a:cubicBezTo>
                      <a:cubicBezTo>
                        <a:pt x="179439" y="55248"/>
                        <a:pt x="180832" y="51532"/>
                        <a:pt x="181761" y="47042"/>
                      </a:cubicBezTo>
                      <a:cubicBezTo>
                        <a:pt x="176342" y="44255"/>
                        <a:pt x="169994" y="34037"/>
                        <a:pt x="162253" y="2258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95" name="Freeform: Shape 4494">
                  <a:extLst>
                    <a:ext uri="{FF2B5EF4-FFF2-40B4-BE49-F238E27FC236}">
                      <a16:creationId xmlns:a16="http://schemas.microsoft.com/office/drawing/2014/main" id="{83668F3F-CB12-BD38-16DC-7E15A2ED8231}"/>
                    </a:ext>
                  </a:extLst>
                </p:cNvPr>
                <p:cNvSpPr/>
                <p:nvPr/>
              </p:nvSpPr>
              <p:spPr>
                <a:xfrm>
                  <a:off x="3266937" y="3847609"/>
                  <a:ext cx="371223" cy="524255"/>
                </a:xfrm>
                <a:custGeom>
                  <a:avLst/>
                  <a:gdLst>
                    <a:gd name="connsiteX0" fmla="*/ 58058 w 371223"/>
                    <a:gd name="connsiteY0" fmla="*/ 381046 h 524255"/>
                    <a:gd name="connsiteX1" fmla="*/ 81746 w 371223"/>
                    <a:gd name="connsiteY1" fmla="*/ 381046 h 524255"/>
                    <a:gd name="connsiteX2" fmla="*/ 104040 w 371223"/>
                    <a:gd name="connsiteY2" fmla="*/ 398386 h 524255"/>
                    <a:gd name="connsiteX3" fmla="*/ 105434 w 371223"/>
                    <a:gd name="connsiteY3" fmla="*/ 399934 h 524255"/>
                    <a:gd name="connsiteX4" fmla="*/ 132218 w 371223"/>
                    <a:gd name="connsiteY4" fmla="*/ 399005 h 524255"/>
                    <a:gd name="connsiteX5" fmla="*/ 150642 w 371223"/>
                    <a:gd name="connsiteY5" fmla="*/ 425015 h 524255"/>
                    <a:gd name="connsiteX6" fmla="*/ 170149 w 371223"/>
                    <a:gd name="connsiteY6" fmla="*/ 444523 h 524255"/>
                    <a:gd name="connsiteX7" fmla="*/ 182071 w 371223"/>
                    <a:gd name="connsiteY7" fmla="*/ 464030 h 524255"/>
                    <a:gd name="connsiteX8" fmla="*/ 217834 w 371223"/>
                    <a:gd name="connsiteY8" fmla="*/ 468365 h 524255"/>
                    <a:gd name="connsiteX9" fmla="*/ 236258 w 371223"/>
                    <a:gd name="connsiteY9" fmla="*/ 466198 h 524255"/>
                    <a:gd name="connsiteX10" fmla="*/ 256850 w 371223"/>
                    <a:gd name="connsiteY10" fmla="*/ 465114 h 524255"/>
                    <a:gd name="connsiteX11" fmla="*/ 279608 w 371223"/>
                    <a:gd name="connsiteY11" fmla="*/ 483538 h 524255"/>
                    <a:gd name="connsiteX12" fmla="*/ 263352 w 371223"/>
                    <a:gd name="connsiteY12" fmla="*/ 509548 h 524255"/>
                    <a:gd name="connsiteX13" fmla="*/ 281931 w 371223"/>
                    <a:gd name="connsiteY13" fmla="*/ 524256 h 524255"/>
                    <a:gd name="connsiteX14" fmla="*/ 283479 w 371223"/>
                    <a:gd name="connsiteY14" fmla="*/ 524101 h 524255"/>
                    <a:gd name="connsiteX15" fmla="*/ 295400 w 371223"/>
                    <a:gd name="connsiteY15" fmla="*/ 481835 h 524255"/>
                    <a:gd name="connsiteX16" fmla="*/ 301748 w 371223"/>
                    <a:gd name="connsiteY16" fmla="*/ 439413 h 524255"/>
                    <a:gd name="connsiteX17" fmla="*/ 281776 w 371223"/>
                    <a:gd name="connsiteY17" fmla="*/ 388942 h 524255"/>
                    <a:gd name="connsiteX18" fmla="*/ 302987 w 371223"/>
                    <a:gd name="connsiteY18" fmla="*/ 372221 h 524255"/>
                    <a:gd name="connsiteX19" fmla="*/ 296794 w 371223"/>
                    <a:gd name="connsiteY19" fmla="*/ 359371 h 524255"/>
                    <a:gd name="connsiteX20" fmla="*/ 288743 w 371223"/>
                    <a:gd name="connsiteY20" fmla="*/ 342340 h 524255"/>
                    <a:gd name="connsiteX21" fmla="*/ 335809 w 371223"/>
                    <a:gd name="connsiteY21" fmla="*/ 338934 h 524255"/>
                    <a:gd name="connsiteX22" fmla="*/ 370644 w 371223"/>
                    <a:gd name="connsiteY22" fmla="*/ 327477 h 524255"/>
                    <a:gd name="connsiteX23" fmla="*/ 365070 w 371223"/>
                    <a:gd name="connsiteY23" fmla="*/ 311531 h 524255"/>
                    <a:gd name="connsiteX24" fmla="*/ 366309 w 371223"/>
                    <a:gd name="connsiteY24" fmla="*/ 288152 h 524255"/>
                    <a:gd name="connsiteX25" fmla="*/ 354233 w 371223"/>
                    <a:gd name="connsiteY25" fmla="*/ 264155 h 524255"/>
                    <a:gd name="connsiteX26" fmla="*/ 361664 w 371223"/>
                    <a:gd name="connsiteY26" fmla="*/ 207181 h 524255"/>
                    <a:gd name="connsiteX27" fmla="*/ 325281 w 371223"/>
                    <a:gd name="connsiteY27" fmla="*/ 197582 h 524255"/>
                    <a:gd name="connsiteX28" fmla="*/ 281776 w 371223"/>
                    <a:gd name="connsiteY28" fmla="*/ 178539 h 524255"/>
                    <a:gd name="connsiteX29" fmla="*/ 228517 w 371223"/>
                    <a:gd name="connsiteY29" fmla="*/ 173894 h 524255"/>
                    <a:gd name="connsiteX30" fmla="*/ 208236 w 371223"/>
                    <a:gd name="connsiteY30" fmla="*/ 132866 h 524255"/>
                    <a:gd name="connsiteX31" fmla="*/ 194611 w 371223"/>
                    <a:gd name="connsiteY31" fmla="*/ 112275 h 524255"/>
                    <a:gd name="connsiteX32" fmla="*/ 179903 w 371223"/>
                    <a:gd name="connsiteY32" fmla="*/ 105463 h 524255"/>
                    <a:gd name="connsiteX33" fmla="*/ 184548 w 371223"/>
                    <a:gd name="connsiteY33" fmla="*/ 91219 h 524255"/>
                    <a:gd name="connsiteX34" fmla="*/ 189192 w 371223"/>
                    <a:gd name="connsiteY34" fmla="*/ 68151 h 524255"/>
                    <a:gd name="connsiteX35" fmla="*/ 216596 w 371223"/>
                    <a:gd name="connsiteY35" fmla="*/ 33006 h 524255"/>
                    <a:gd name="connsiteX36" fmla="*/ 226040 w 371223"/>
                    <a:gd name="connsiteY36" fmla="*/ 26968 h 524255"/>
                    <a:gd name="connsiteX37" fmla="*/ 233626 w 371223"/>
                    <a:gd name="connsiteY37" fmla="*/ 20930 h 524255"/>
                    <a:gd name="connsiteX38" fmla="*/ 241213 w 371223"/>
                    <a:gd name="connsiteY38" fmla="*/ 1577 h 524255"/>
                    <a:gd name="connsiteX39" fmla="*/ 206068 w 371223"/>
                    <a:gd name="connsiteY39" fmla="*/ 18143 h 524255"/>
                    <a:gd name="connsiteX40" fmla="*/ 179129 w 371223"/>
                    <a:gd name="connsiteY40" fmla="*/ 34090 h 524255"/>
                    <a:gd name="connsiteX41" fmla="*/ 150796 w 371223"/>
                    <a:gd name="connsiteY41" fmla="*/ 43069 h 524255"/>
                    <a:gd name="connsiteX42" fmla="*/ 136243 w 371223"/>
                    <a:gd name="connsiteY42" fmla="*/ 41057 h 524255"/>
                    <a:gd name="connsiteX43" fmla="*/ 107292 w 371223"/>
                    <a:gd name="connsiteY43" fmla="*/ 67996 h 524255"/>
                    <a:gd name="connsiteX44" fmla="*/ 96299 w 371223"/>
                    <a:gd name="connsiteY44" fmla="*/ 97722 h 524255"/>
                    <a:gd name="connsiteX45" fmla="*/ 65180 w 371223"/>
                    <a:gd name="connsiteY45" fmla="*/ 133640 h 524255"/>
                    <a:gd name="connsiteX46" fmla="*/ 58368 w 371223"/>
                    <a:gd name="connsiteY46" fmla="*/ 135188 h 524255"/>
                    <a:gd name="connsiteX47" fmla="*/ 54033 w 371223"/>
                    <a:gd name="connsiteY47" fmla="*/ 144942 h 524255"/>
                    <a:gd name="connsiteX48" fmla="*/ 32977 w 371223"/>
                    <a:gd name="connsiteY48" fmla="*/ 165379 h 524255"/>
                    <a:gd name="connsiteX49" fmla="*/ 42886 w 371223"/>
                    <a:gd name="connsiteY49" fmla="*/ 175133 h 524255"/>
                    <a:gd name="connsiteX50" fmla="*/ 49079 w 371223"/>
                    <a:gd name="connsiteY50" fmla="*/ 199285 h 524255"/>
                    <a:gd name="connsiteX51" fmla="*/ 49079 w 371223"/>
                    <a:gd name="connsiteY51" fmla="*/ 216470 h 524255"/>
                    <a:gd name="connsiteX52" fmla="*/ 54652 w 371223"/>
                    <a:gd name="connsiteY52" fmla="*/ 264774 h 524255"/>
                    <a:gd name="connsiteX53" fmla="*/ 47685 w 371223"/>
                    <a:gd name="connsiteY53" fmla="*/ 291713 h 524255"/>
                    <a:gd name="connsiteX54" fmla="*/ 22139 w 371223"/>
                    <a:gd name="connsiteY54" fmla="*/ 312460 h 524255"/>
                    <a:gd name="connsiteX55" fmla="*/ 6193 w 371223"/>
                    <a:gd name="connsiteY55" fmla="*/ 332431 h 524255"/>
                    <a:gd name="connsiteX56" fmla="*/ 0 w 371223"/>
                    <a:gd name="connsiteY56" fmla="*/ 345437 h 524255"/>
                    <a:gd name="connsiteX57" fmla="*/ 38396 w 371223"/>
                    <a:gd name="connsiteY57" fmla="*/ 366957 h 524255"/>
                    <a:gd name="connsiteX58" fmla="*/ 58058 w 371223"/>
                    <a:gd name="connsiteY58" fmla="*/ 381046 h 52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223" h="524255">
                      <a:moveTo>
                        <a:pt x="58058" y="381046"/>
                      </a:moveTo>
                      <a:cubicBezTo>
                        <a:pt x="66728" y="386155"/>
                        <a:pt x="78959" y="384607"/>
                        <a:pt x="81746" y="381046"/>
                      </a:cubicBezTo>
                      <a:cubicBezTo>
                        <a:pt x="84688" y="377485"/>
                        <a:pt x="92583" y="385381"/>
                        <a:pt x="104040" y="398386"/>
                      </a:cubicBezTo>
                      <a:cubicBezTo>
                        <a:pt x="104505" y="399005"/>
                        <a:pt x="104969" y="399469"/>
                        <a:pt x="105434" y="399934"/>
                      </a:cubicBezTo>
                      <a:cubicBezTo>
                        <a:pt x="115033" y="397766"/>
                        <a:pt x="127264" y="396063"/>
                        <a:pt x="132218" y="399005"/>
                      </a:cubicBezTo>
                      <a:cubicBezTo>
                        <a:pt x="140888" y="404424"/>
                        <a:pt x="138720" y="423931"/>
                        <a:pt x="150642" y="425015"/>
                      </a:cubicBezTo>
                      <a:cubicBezTo>
                        <a:pt x="162563" y="426099"/>
                        <a:pt x="171233" y="438020"/>
                        <a:pt x="170149" y="444523"/>
                      </a:cubicBezTo>
                      <a:cubicBezTo>
                        <a:pt x="169066" y="451025"/>
                        <a:pt x="183154" y="454276"/>
                        <a:pt x="182071" y="464030"/>
                      </a:cubicBezTo>
                      <a:cubicBezTo>
                        <a:pt x="180987" y="473784"/>
                        <a:pt x="213499" y="471616"/>
                        <a:pt x="217834" y="468365"/>
                      </a:cubicBezTo>
                      <a:cubicBezTo>
                        <a:pt x="222169" y="465114"/>
                        <a:pt x="230839" y="462946"/>
                        <a:pt x="236258" y="466198"/>
                      </a:cubicBezTo>
                      <a:cubicBezTo>
                        <a:pt x="241677" y="469449"/>
                        <a:pt x="251431" y="462946"/>
                        <a:pt x="256850" y="465114"/>
                      </a:cubicBezTo>
                      <a:cubicBezTo>
                        <a:pt x="262268" y="467281"/>
                        <a:pt x="283943" y="475951"/>
                        <a:pt x="279608" y="483538"/>
                      </a:cubicBezTo>
                      <a:cubicBezTo>
                        <a:pt x="275273" y="491124"/>
                        <a:pt x="260101" y="503045"/>
                        <a:pt x="263352" y="509548"/>
                      </a:cubicBezTo>
                      <a:cubicBezTo>
                        <a:pt x="265984" y="514657"/>
                        <a:pt x="277286" y="517908"/>
                        <a:pt x="281931" y="524256"/>
                      </a:cubicBezTo>
                      <a:cubicBezTo>
                        <a:pt x="282395" y="524256"/>
                        <a:pt x="282860" y="524256"/>
                        <a:pt x="283479" y="524101"/>
                      </a:cubicBezTo>
                      <a:cubicBezTo>
                        <a:pt x="291839" y="522243"/>
                        <a:pt x="295400" y="490969"/>
                        <a:pt x="295400" y="481835"/>
                      </a:cubicBezTo>
                      <a:cubicBezTo>
                        <a:pt x="295400" y="472700"/>
                        <a:pt x="299116" y="448703"/>
                        <a:pt x="301748" y="439413"/>
                      </a:cubicBezTo>
                      <a:cubicBezTo>
                        <a:pt x="307012" y="421299"/>
                        <a:pt x="281776" y="408604"/>
                        <a:pt x="281776" y="388942"/>
                      </a:cubicBezTo>
                      <a:cubicBezTo>
                        <a:pt x="281776" y="369279"/>
                        <a:pt x="291685" y="380272"/>
                        <a:pt x="302987" y="372221"/>
                      </a:cubicBezTo>
                      <a:cubicBezTo>
                        <a:pt x="314134" y="364170"/>
                        <a:pt x="302367" y="360764"/>
                        <a:pt x="296794" y="359371"/>
                      </a:cubicBezTo>
                      <a:cubicBezTo>
                        <a:pt x="291220" y="358132"/>
                        <a:pt x="286885" y="348223"/>
                        <a:pt x="288743" y="342340"/>
                      </a:cubicBezTo>
                      <a:cubicBezTo>
                        <a:pt x="290601" y="336457"/>
                        <a:pt x="324816" y="338934"/>
                        <a:pt x="335809" y="338934"/>
                      </a:cubicBezTo>
                      <a:cubicBezTo>
                        <a:pt x="346646" y="338934"/>
                        <a:pt x="370334" y="329025"/>
                        <a:pt x="370644" y="327477"/>
                      </a:cubicBezTo>
                      <a:cubicBezTo>
                        <a:pt x="370953" y="325929"/>
                        <a:pt x="373431" y="318188"/>
                        <a:pt x="365070" y="311531"/>
                      </a:cubicBezTo>
                      <a:cubicBezTo>
                        <a:pt x="356710" y="305028"/>
                        <a:pt x="359806" y="295584"/>
                        <a:pt x="366309" y="288152"/>
                      </a:cubicBezTo>
                      <a:cubicBezTo>
                        <a:pt x="372811" y="280721"/>
                        <a:pt x="362283" y="273135"/>
                        <a:pt x="354233" y="264155"/>
                      </a:cubicBezTo>
                      <a:cubicBezTo>
                        <a:pt x="346182" y="255175"/>
                        <a:pt x="352375" y="222353"/>
                        <a:pt x="361664" y="207181"/>
                      </a:cubicBezTo>
                      <a:cubicBezTo>
                        <a:pt x="370953" y="192008"/>
                        <a:pt x="342621" y="195414"/>
                        <a:pt x="325281" y="197582"/>
                      </a:cubicBezTo>
                      <a:cubicBezTo>
                        <a:pt x="307786" y="199749"/>
                        <a:pt x="292923" y="192937"/>
                        <a:pt x="281776" y="178539"/>
                      </a:cubicBezTo>
                      <a:cubicBezTo>
                        <a:pt x="270629" y="164295"/>
                        <a:pt x="255301" y="173275"/>
                        <a:pt x="228517" y="173894"/>
                      </a:cubicBezTo>
                      <a:cubicBezTo>
                        <a:pt x="201733" y="174513"/>
                        <a:pt x="206997" y="144323"/>
                        <a:pt x="208236" y="132866"/>
                      </a:cubicBezTo>
                      <a:cubicBezTo>
                        <a:pt x="209474" y="121409"/>
                        <a:pt x="194611" y="119861"/>
                        <a:pt x="194611" y="112275"/>
                      </a:cubicBezTo>
                      <a:cubicBezTo>
                        <a:pt x="194611" y="104843"/>
                        <a:pt x="186870" y="104843"/>
                        <a:pt x="179903" y="105463"/>
                      </a:cubicBezTo>
                      <a:cubicBezTo>
                        <a:pt x="173091" y="106082"/>
                        <a:pt x="179903" y="97102"/>
                        <a:pt x="184548" y="91219"/>
                      </a:cubicBezTo>
                      <a:cubicBezTo>
                        <a:pt x="189192" y="85336"/>
                        <a:pt x="188883" y="80691"/>
                        <a:pt x="189192" y="68151"/>
                      </a:cubicBezTo>
                      <a:cubicBezTo>
                        <a:pt x="189502" y="55765"/>
                        <a:pt x="207616" y="45082"/>
                        <a:pt x="216596" y="33006"/>
                      </a:cubicBezTo>
                      <a:cubicBezTo>
                        <a:pt x="218763" y="30064"/>
                        <a:pt x="222169" y="28206"/>
                        <a:pt x="226040" y="26968"/>
                      </a:cubicBezTo>
                      <a:cubicBezTo>
                        <a:pt x="227124" y="24026"/>
                        <a:pt x="229291" y="21704"/>
                        <a:pt x="233626" y="20930"/>
                      </a:cubicBezTo>
                      <a:cubicBezTo>
                        <a:pt x="247405" y="18143"/>
                        <a:pt x="254372" y="9163"/>
                        <a:pt x="241213" y="1577"/>
                      </a:cubicBezTo>
                      <a:cubicBezTo>
                        <a:pt x="228053" y="-6009"/>
                        <a:pt x="220466" y="16130"/>
                        <a:pt x="206068" y="18143"/>
                      </a:cubicBezTo>
                      <a:cubicBezTo>
                        <a:pt x="191515" y="20156"/>
                        <a:pt x="188883" y="29135"/>
                        <a:pt x="179129" y="34090"/>
                      </a:cubicBezTo>
                      <a:cubicBezTo>
                        <a:pt x="169530" y="38889"/>
                        <a:pt x="151571" y="34709"/>
                        <a:pt x="150796" y="43069"/>
                      </a:cubicBezTo>
                      <a:cubicBezTo>
                        <a:pt x="150023" y="52049"/>
                        <a:pt x="144604" y="43069"/>
                        <a:pt x="136243" y="41057"/>
                      </a:cubicBezTo>
                      <a:cubicBezTo>
                        <a:pt x="127883" y="39044"/>
                        <a:pt x="106517" y="57623"/>
                        <a:pt x="107292" y="67996"/>
                      </a:cubicBezTo>
                      <a:cubicBezTo>
                        <a:pt x="107911" y="78369"/>
                        <a:pt x="111472" y="87968"/>
                        <a:pt x="96299" y="97722"/>
                      </a:cubicBezTo>
                      <a:cubicBezTo>
                        <a:pt x="81127" y="107320"/>
                        <a:pt x="72147" y="125280"/>
                        <a:pt x="65180" y="133640"/>
                      </a:cubicBezTo>
                      <a:cubicBezTo>
                        <a:pt x="63012" y="136117"/>
                        <a:pt x="60845" y="136427"/>
                        <a:pt x="58368" y="135188"/>
                      </a:cubicBezTo>
                      <a:cubicBezTo>
                        <a:pt x="57439" y="139678"/>
                        <a:pt x="56200" y="143394"/>
                        <a:pt x="54033" y="144942"/>
                      </a:cubicBezTo>
                      <a:cubicBezTo>
                        <a:pt x="50162" y="147729"/>
                        <a:pt x="41028" y="157018"/>
                        <a:pt x="32977" y="165379"/>
                      </a:cubicBezTo>
                      <a:cubicBezTo>
                        <a:pt x="36847" y="169095"/>
                        <a:pt x="40409" y="172500"/>
                        <a:pt x="42886" y="175133"/>
                      </a:cubicBezTo>
                      <a:cubicBezTo>
                        <a:pt x="52485" y="185506"/>
                        <a:pt x="46292" y="193711"/>
                        <a:pt x="49079" y="199285"/>
                      </a:cubicBezTo>
                      <a:cubicBezTo>
                        <a:pt x="51865" y="204858"/>
                        <a:pt x="54652" y="213064"/>
                        <a:pt x="49079" y="216470"/>
                      </a:cubicBezTo>
                      <a:cubicBezTo>
                        <a:pt x="43505" y="219876"/>
                        <a:pt x="48459" y="257807"/>
                        <a:pt x="54652" y="264774"/>
                      </a:cubicBezTo>
                      <a:cubicBezTo>
                        <a:pt x="60845" y="271741"/>
                        <a:pt x="54652" y="277934"/>
                        <a:pt x="47685" y="291713"/>
                      </a:cubicBezTo>
                      <a:cubicBezTo>
                        <a:pt x="40718" y="305493"/>
                        <a:pt x="34525" y="311685"/>
                        <a:pt x="22139" y="312460"/>
                      </a:cubicBezTo>
                      <a:cubicBezTo>
                        <a:pt x="9754" y="313234"/>
                        <a:pt x="10373" y="332431"/>
                        <a:pt x="6193" y="332431"/>
                      </a:cubicBezTo>
                      <a:cubicBezTo>
                        <a:pt x="2942" y="332431"/>
                        <a:pt x="464" y="339399"/>
                        <a:pt x="0" y="345437"/>
                      </a:cubicBezTo>
                      <a:cubicBezTo>
                        <a:pt x="11612" y="355190"/>
                        <a:pt x="32358" y="366957"/>
                        <a:pt x="38396" y="366957"/>
                      </a:cubicBezTo>
                      <a:cubicBezTo>
                        <a:pt x="45208" y="366647"/>
                        <a:pt x="49543" y="375937"/>
                        <a:pt x="58058" y="381046"/>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96" name="Freeform: Shape 4495">
                  <a:extLst>
                    <a:ext uri="{FF2B5EF4-FFF2-40B4-BE49-F238E27FC236}">
                      <a16:creationId xmlns:a16="http://schemas.microsoft.com/office/drawing/2014/main" id="{58712642-633F-09EB-1CC5-C6BC7CB7929F}"/>
                    </a:ext>
                  </a:extLst>
                </p:cNvPr>
                <p:cNvSpPr/>
                <p:nvPr/>
              </p:nvSpPr>
              <p:spPr>
                <a:xfrm>
                  <a:off x="3561299" y="4549486"/>
                  <a:ext cx="377859" cy="424289"/>
                </a:xfrm>
                <a:custGeom>
                  <a:avLst/>
                  <a:gdLst>
                    <a:gd name="connsiteX0" fmla="*/ 376637 w 377859"/>
                    <a:gd name="connsiteY0" fmla="*/ 254951 h 424289"/>
                    <a:gd name="connsiteX1" fmla="*/ 358213 w 377859"/>
                    <a:gd name="connsiteY1" fmla="*/ 224607 h 424289"/>
                    <a:gd name="connsiteX2" fmla="*/ 332358 w 377859"/>
                    <a:gd name="connsiteY2" fmla="*/ 208969 h 424289"/>
                    <a:gd name="connsiteX3" fmla="*/ 298297 w 377859"/>
                    <a:gd name="connsiteY3" fmla="*/ 193332 h 424289"/>
                    <a:gd name="connsiteX4" fmla="*/ 294581 w 377859"/>
                    <a:gd name="connsiteY4" fmla="*/ 167632 h 424289"/>
                    <a:gd name="connsiteX5" fmla="*/ 289936 w 377859"/>
                    <a:gd name="connsiteY5" fmla="*/ 143634 h 424289"/>
                    <a:gd name="connsiteX6" fmla="*/ 278015 w 377859"/>
                    <a:gd name="connsiteY6" fmla="*/ 122424 h 424289"/>
                    <a:gd name="connsiteX7" fmla="*/ 243954 w 377859"/>
                    <a:gd name="connsiteY7" fmla="*/ 114992 h 424289"/>
                    <a:gd name="connsiteX8" fmla="*/ 218254 w 377859"/>
                    <a:gd name="connsiteY8" fmla="*/ 103071 h 424289"/>
                    <a:gd name="connsiteX9" fmla="*/ 205404 w 377859"/>
                    <a:gd name="connsiteY9" fmla="*/ 92079 h 424289"/>
                    <a:gd name="connsiteX10" fmla="*/ 183264 w 377859"/>
                    <a:gd name="connsiteY10" fmla="*/ 87434 h 424289"/>
                    <a:gd name="connsiteX11" fmla="*/ 146416 w 377859"/>
                    <a:gd name="connsiteY11" fmla="*/ 65295 h 424289"/>
                    <a:gd name="connsiteX12" fmla="*/ 136353 w 377859"/>
                    <a:gd name="connsiteY12" fmla="*/ 4604 h 424289"/>
                    <a:gd name="connsiteX13" fmla="*/ 106937 w 377859"/>
                    <a:gd name="connsiteY13" fmla="*/ 2747 h 424289"/>
                    <a:gd name="connsiteX14" fmla="*/ 70089 w 377859"/>
                    <a:gd name="connsiteY14" fmla="*/ 19312 h 424289"/>
                    <a:gd name="connsiteX15" fmla="*/ 43460 w 377859"/>
                    <a:gd name="connsiteY15" fmla="*/ 33092 h 424289"/>
                    <a:gd name="connsiteX16" fmla="*/ 16830 w 377859"/>
                    <a:gd name="connsiteY16" fmla="*/ 39594 h 424289"/>
                    <a:gd name="connsiteX17" fmla="*/ 6457 w 377859"/>
                    <a:gd name="connsiteY17" fmla="*/ 37272 h 424289"/>
                    <a:gd name="connsiteX18" fmla="*/ 27977 w 377859"/>
                    <a:gd name="connsiteY18" fmla="*/ 81086 h 424289"/>
                    <a:gd name="connsiteX19" fmla="*/ 19617 w 377859"/>
                    <a:gd name="connsiteY19" fmla="*/ 97652 h 424289"/>
                    <a:gd name="connsiteX20" fmla="*/ 22404 w 377859"/>
                    <a:gd name="connsiteY20" fmla="*/ 141777 h 424289"/>
                    <a:gd name="connsiteX21" fmla="*/ 14972 w 377859"/>
                    <a:gd name="connsiteY21" fmla="*/ 167477 h 424289"/>
                    <a:gd name="connsiteX22" fmla="*/ 7696 w 377859"/>
                    <a:gd name="connsiteY22" fmla="*/ 194262 h 424289"/>
                    <a:gd name="connsiteX23" fmla="*/ 19617 w 377859"/>
                    <a:gd name="connsiteY23" fmla="*/ 208969 h 424289"/>
                    <a:gd name="connsiteX24" fmla="*/ 3051 w 377859"/>
                    <a:gd name="connsiteY24" fmla="*/ 233896 h 424289"/>
                    <a:gd name="connsiteX25" fmla="*/ 419 w 377859"/>
                    <a:gd name="connsiteY25" fmla="*/ 246746 h 424289"/>
                    <a:gd name="connsiteX26" fmla="*/ 13115 w 377859"/>
                    <a:gd name="connsiteY26" fmla="*/ 261609 h 424289"/>
                    <a:gd name="connsiteX27" fmla="*/ 20546 w 377859"/>
                    <a:gd name="connsiteY27" fmla="*/ 294741 h 424289"/>
                    <a:gd name="connsiteX28" fmla="*/ 33396 w 377859"/>
                    <a:gd name="connsiteY28" fmla="*/ 312236 h 424289"/>
                    <a:gd name="connsiteX29" fmla="*/ 26894 w 377859"/>
                    <a:gd name="connsiteY29" fmla="*/ 334375 h 424289"/>
                    <a:gd name="connsiteX30" fmla="*/ 37886 w 377859"/>
                    <a:gd name="connsiteY30" fmla="*/ 360231 h 424289"/>
                    <a:gd name="connsiteX31" fmla="*/ 48879 w 377859"/>
                    <a:gd name="connsiteY31" fmla="*/ 388718 h 424289"/>
                    <a:gd name="connsiteX32" fmla="*/ 56310 w 377859"/>
                    <a:gd name="connsiteY32" fmla="*/ 422778 h 424289"/>
                    <a:gd name="connsiteX33" fmla="*/ 98576 w 377859"/>
                    <a:gd name="connsiteY33" fmla="*/ 397852 h 424289"/>
                    <a:gd name="connsiteX34" fmla="*/ 126135 w 377859"/>
                    <a:gd name="connsiteY34" fmla="*/ 396923 h 424289"/>
                    <a:gd name="connsiteX35" fmla="*/ 162053 w 377859"/>
                    <a:gd name="connsiteY35" fmla="*/ 411631 h 424289"/>
                    <a:gd name="connsiteX36" fmla="*/ 180477 w 377859"/>
                    <a:gd name="connsiteY36" fmla="*/ 393207 h 424289"/>
                    <a:gd name="connsiteX37" fmla="*/ 221969 w 377859"/>
                    <a:gd name="connsiteY37" fmla="*/ 393207 h 424289"/>
                    <a:gd name="connsiteX38" fmla="*/ 231259 w 377859"/>
                    <a:gd name="connsiteY38" fmla="*/ 345367 h 424289"/>
                    <a:gd name="connsiteX39" fmla="*/ 255101 w 377859"/>
                    <a:gd name="connsiteY39" fmla="*/ 315951 h 424289"/>
                    <a:gd name="connsiteX40" fmla="*/ 292878 w 377859"/>
                    <a:gd name="connsiteY40" fmla="*/ 309449 h 424289"/>
                    <a:gd name="connsiteX41" fmla="*/ 328797 w 377859"/>
                    <a:gd name="connsiteY41" fmla="*/ 305733 h 424289"/>
                    <a:gd name="connsiteX42" fmla="*/ 358213 w 377859"/>
                    <a:gd name="connsiteY42" fmla="*/ 318584 h 424289"/>
                    <a:gd name="connsiteX43" fmla="*/ 372921 w 377859"/>
                    <a:gd name="connsiteY43" fmla="*/ 295515 h 424289"/>
                    <a:gd name="connsiteX44" fmla="*/ 376637 w 377859"/>
                    <a:gd name="connsiteY44" fmla="*/ 254951 h 42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77859" h="424289">
                      <a:moveTo>
                        <a:pt x="376637" y="254951"/>
                      </a:moveTo>
                      <a:cubicBezTo>
                        <a:pt x="371992" y="241173"/>
                        <a:pt x="358213" y="239314"/>
                        <a:pt x="358213" y="224607"/>
                      </a:cubicBezTo>
                      <a:cubicBezTo>
                        <a:pt x="358213" y="209898"/>
                        <a:pt x="352639" y="208040"/>
                        <a:pt x="332358" y="208969"/>
                      </a:cubicBezTo>
                      <a:cubicBezTo>
                        <a:pt x="312076" y="209898"/>
                        <a:pt x="299226" y="205254"/>
                        <a:pt x="298297" y="193332"/>
                      </a:cubicBezTo>
                      <a:cubicBezTo>
                        <a:pt x="297368" y="181411"/>
                        <a:pt x="285447" y="172122"/>
                        <a:pt x="294581" y="167632"/>
                      </a:cubicBezTo>
                      <a:cubicBezTo>
                        <a:pt x="303715" y="162987"/>
                        <a:pt x="288078" y="154782"/>
                        <a:pt x="289936" y="143634"/>
                      </a:cubicBezTo>
                      <a:cubicBezTo>
                        <a:pt x="291794" y="132642"/>
                        <a:pt x="284363" y="127998"/>
                        <a:pt x="278015" y="122424"/>
                      </a:cubicBezTo>
                      <a:cubicBezTo>
                        <a:pt x="271513" y="116851"/>
                        <a:pt x="243954" y="125211"/>
                        <a:pt x="243954" y="114992"/>
                      </a:cubicBezTo>
                      <a:cubicBezTo>
                        <a:pt x="243954" y="104929"/>
                        <a:pt x="227388" y="103071"/>
                        <a:pt x="218254" y="103071"/>
                      </a:cubicBezTo>
                      <a:cubicBezTo>
                        <a:pt x="209119" y="103071"/>
                        <a:pt x="215467" y="91150"/>
                        <a:pt x="205404" y="92079"/>
                      </a:cubicBezTo>
                      <a:cubicBezTo>
                        <a:pt x="195340" y="93008"/>
                        <a:pt x="197043" y="85576"/>
                        <a:pt x="183264" y="87434"/>
                      </a:cubicBezTo>
                      <a:cubicBezTo>
                        <a:pt x="169485" y="89292"/>
                        <a:pt x="161124" y="82790"/>
                        <a:pt x="146416" y="65295"/>
                      </a:cubicBezTo>
                      <a:cubicBezTo>
                        <a:pt x="131708" y="47800"/>
                        <a:pt x="133566" y="13739"/>
                        <a:pt x="136353" y="4604"/>
                      </a:cubicBezTo>
                      <a:cubicBezTo>
                        <a:pt x="139140" y="-4530"/>
                        <a:pt x="118858" y="2747"/>
                        <a:pt x="106937" y="2747"/>
                      </a:cubicBezTo>
                      <a:cubicBezTo>
                        <a:pt x="95015" y="2747"/>
                        <a:pt x="82939" y="11881"/>
                        <a:pt x="70089" y="19312"/>
                      </a:cubicBezTo>
                      <a:cubicBezTo>
                        <a:pt x="57239" y="26744"/>
                        <a:pt x="49807" y="26589"/>
                        <a:pt x="43460" y="33092"/>
                      </a:cubicBezTo>
                      <a:cubicBezTo>
                        <a:pt x="36957" y="39594"/>
                        <a:pt x="26894" y="43155"/>
                        <a:pt x="16830" y="39594"/>
                      </a:cubicBezTo>
                      <a:cubicBezTo>
                        <a:pt x="14044" y="38510"/>
                        <a:pt x="10328" y="37736"/>
                        <a:pt x="6457" y="37272"/>
                      </a:cubicBezTo>
                      <a:cubicBezTo>
                        <a:pt x="11876" y="50741"/>
                        <a:pt x="25036" y="73036"/>
                        <a:pt x="27977" y="81086"/>
                      </a:cubicBezTo>
                      <a:cubicBezTo>
                        <a:pt x="31693" y="91150"/>
                        <a:pt x="23333" y="93937"/>
                        <a:pt x="19617" y="97652"/>
                      </a:cubicBezTo>
                      <a:cubicBezTo>
                        <a:pt x="15901" y="101368"/>
                        <a:pt x="21475" y="134500"/>
                        <a:pt x="22404" y="141777"/>
                      </a:cubicBezTo>
                      <a:cubicBezTo>
                        <a:pt x="23333" y="149208"/>
                        <a:pt x="9554" y="162987"/>
                        <a:pt x="14972" y="167477"/>
                      </a:cubicBezTo>
                      <a:cubicBezTo>
                        <a:pt x="20546" y="172122"/>
                        <a:pt x="7696" y="185901"/>
                        <a:pt x="7696" y="194262"/>
                      </a:cubicBezTo>
                      <a:cubicBezTo>
                        <a:pt x="7696" y="202467"/>
                        <a:pt x="19617" y="202467"/>
                        <a:pt x="19617" y="208969"/>
                      </a:cubicBezTo>
                      <a:cubicBezTo>
                        <a:pt x="19617" y="215472"/>
                        <a:pt x="9554" y="230180"/>
                        <a:pt x="3051" y="233896"/>
                      </a:cubicBezTo>
                      <a:cubicBezTo>
                        <a:pt x="-355" y="235908"/>
                        <a:pt x="-355" y="241018"/>
                        <a:pt x="419" y="246746"/>
                      </a:cubicBezTo>
                      <a:cubicBezTo>
                        <a:pt x="2277" y="246126"/>
                        <a:pt x="3671" y="254487"/>
                        <a:pt x="13115" y="261609"/>
                      </a:cubicBezTo>
                      <a:cubicBezTo>
                        <a:pt x="24107" y="269969"/>
                        <a:pt x="11257" y="283749"/>
                        <a:pt x="20546" y="294741"/>
                      </a:cubicBezTo>
                      <a:cubicBezTo>
                        <a:pt x="29681" y="305733"/>
                        <a:pt x="39899" y="306662"/>
                        <a:pt x="33396" y="312236"/>
                      </a:cubicBezTo>
                      <a:cubicBezTo>
                        <a:pt x="26894" y="317809"/>
                        <a:pt x="34325" y="328801"/>
                        <a:pt x="26894" y="334375"/>
                      </a:cubicBezTo>
                      <a:cubicBezTo>
                        <a:pt x="19462" y="339949"/>
                        <a:pt x="29681" y="356515"/>
                        <a:pt x="37886" y="360231"/>
                      </a:cubicBezTo>
                      <a:cubicBezTo>
                        <a:pt x="46247" y="363946"/>
                        <a:pt x="40673" y="380512"/>
                        <a:pt x="48879" y="388718"/>
                      </a:cubicBezTo>
                      <a:cubicBezTo>
                        <a:pt x="57084" y="396923"/>
                        <a:pt x="53523" y="416276"/>
                        <a:pt x="56310" y="422778"/>
                      </a:cubicBezTo>
                      <a:cubicBezTo>
                        <a:pt x="59097" y="429281"/>
                        <a:pt x="83868" y="413644"/>
                        <a:pt x="98576" y="397852"/>
                      </a:cubicBezTo>
                      <a:cubicBezTo>
                        <a:pt x="113285" y="382215"/>
                        <a:pt x="112355" y="395066"/>
                        <a:pt x="126135" y="396923"/>
                      </a:cubicBezTo>
                      <a:cubicBezTo>
                        <a:pt x="139914" y="398781"/>
                        <a:pt x="155551" y="398781"/>
                        <a:pt x="162053" y="411631"/>
                      </a:cubicBezTo>
                      <a:cubicBezTo>
                        <a:pt x="168556" y="424482"/>
                        <a:pt x="175833" y="398781"/>
                        <a:pt x="180477" y="393207"/>
                      </a:cubicBezTo>
                      <a:cubicBezTo>
                        <a:pt x="185122" y="387634"/>
                        <a:pt x="216396" y="395066"/>
                        <a:pt x="221969" y="393207"/>
                      </a:cubicBezTo>
                      <a:cubicBezTo>
                        <a:pt x="227543" y="391350"/>
                        <a:pt x="232033" y="351870"/>
                        <a:pt x="231259" y="345367"/>
                      </a:cubicBezTo>
                      <a:cubicBezTo>
                        <a:pt x="230330" y="338865"/>
                        <a:pt x="244109" y="323228"/>
                        <a:pt x="255101" y="315951"/>
                      </a:cubicBezTo>
                      <a:cubicBezTo>
                        <a:pt x="266094" y="308520"/>
                        <a:pt x="283589" y="314094"/>
                        <a:pt x="292878" y="309449"/>
                      </a:cubicBezTo>
                      <a:cubicBezTo>
                        <a:pt x="302012" y="304804"/>
                        <a:pt x="315946" y="305733"/>
                        <a:pt x="328797" y="305733"/>
                      </a:cubicBezTo>
                      <a:cubicBezTo>
                        <a:pt x="341647" y="305733"/>
                        <a:pt x="350936" y="318584"/>
                        <a:pt x="358213" y="318584"/>
                      </a:cubicBezTo>
                      <a:cubicBezTo>
                        <a:pt x="365489" y="318584"/>
                        <a:pt x="374779" y="306662"/>
                        <a:pt x="372921" y="295515"/>
                      </a:cubicBezTo>
                      <a:cubicBezTo>
                        <a:pt x="371063" y="284368"/>
                        <a:pt x="381281" y="268731"/>
                        <a:pt x="376637" y="25495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97" name="Freeform: Shape 4496">
                  <a:extLst>
                    <a:ext uri="{FF2B5EF4-FFF2-40B4-BE49-F238E27FC236}">
                      <a16:creationId xmlns:a16="http://schemas.microsoft.com/office/drawing/2014/main" id="{08B1D64F-F479-9CE1-5408-9CCB7B3E72A0}"/>
                    </a:ext>
                  </a:extLst>
                </p:cNvPr>
                <p:cNvSpPr/>
                <p:nvPr/>
              </p:nvSpPr>
              <p:spPr>
                <a:xfrm>
                  <a:off x="3194187" y="4244975"/>
                  <a:ext cx="395810" cy="582065"/>
                </a:xfrm>
                <a:custGeom>
                  <a:avLst/>
                  <a:gdLst>
                    <a:gd name="connsiteX0" fmla="*/ 366293 w 395810"/>
                    <a:gd name="connsiteY0" fmla="*/ 552030 h 582065"/>
                    <a:gd name="connsiteX1" fmla="*/ 367376 w 395810"/>
                    <a:gd name="connsiteY1" fmla="*/ 550947 h 582065"/>
                    <a:gd name="connsiteX2" fmla="*/ 370008 w 395810"/>
                    <a:gd name="connsiteY2" fmla="*/ 538096 h 582065"/>
                    <a:gd name="connsiteX3" fmla="*/ 386574 w 395810"/>
                    <a:gd name="connsiteY3" fmla="*/ 513170 h 582065"/>
                    <a:gd name="connsiteX4" fmla="*/ 374653 w 395810"/>
                    <a:gd name="connsiteY4" fmla="*/ 498462 h 582065"/>
                    <a:gd name="connsiteX5" fmla="*/ 381930 w 395810"/>
                    <a:gd name="connsiteY5" fmla="*/ 471678 h 582065"/>
                    <a:gd name="connsiteX6" fmla="*/ 389361 w 395810"/>
                    <a:gd name="connsiteY6" fmla="*/ 445978 h 582065"/>
                    <a:gd name="connsiteX7" fmla="*/ 386574 w 395810"/>
                    <a:gd name="connsiteY7" fmla="*/ 401853 h 582065"/>
                    <a:gd name="connsiteX8" fmla="*/ 394935 w 395810"/>
                    <a:gd name="connsiteY8" fmla="*/ 385287 h 582065"/>
                    <a:gd name="connsiteX9" fmla="*/ 373414 w 395810"/>
                    <a:gd name="connsiteY9" fmla="*/ 341473 h 582065"/>
                    <a:gd name="connsiteX10" fmla="*/ 343379 w 395810"/>
                    <a:gd name="connsiteY10" fmla="*/ 342866 h 582065"/>
                    <a:gd name="connsiteX11" fmla="*/ 335948 w 395810"/>
                    <a:gd name="connsiteY11" fmla="*/ 302303 h 582065"/>
                    <a:gd name="connsiteX12" fmla="*/ 322168 w 395810"/>
                    <a:gd name="connsiteY12" fmla="*/ 305090 h 582065"/>
                    <a:gd name="connsiteX13" fmla="*/ 289036 w 395810"/>
                    <a:gd name="connsiteY13" fmla="*/ 309734 h 582065"/>
                    <a:gd name="connsiteX14" fmla="*/ 272470 w 395810"/>
                    <a:gd name="connsiteY14" fmla="*/ 292239 h 582065"/>
                    <a:gd name="connsiteX15" fmla="*/ 256833 w 395810"/>
                    <a:gd name="connsiteY15" fmla="*/ 280318 h 582065"/>
                    <a:gd name="connsiteX16" fmla="*/ 243983 w 395810"/>
                    <a:gd name="connsiteY16" fmla="*/ 253689 h 582065"/>
                    <a:gd name="connsiteX17" fmla="*/ 235623 w 395810"/>
                    <a:gd name="connsiteY17" fmla="*/ 227059 h 582065"/>
                    <a:gd name="connsiteX18" fmla="*/ 240267 w 395810"/>
                    <a:gd name="connsiteY18" fmla="*/ 206778 h 582065"/>
                    <a:gd name="connsiteX19" fmla="*/ 254047 w 395810"/>
                    <a:gd name="connsiteY19" fmla="*/ 190212 h 582065"/>
                    <a:gd name="connsiteX20" fmla="*/ 264110 w 395810"/>
                    <a:gd name="connsiteY20" fmla="*/ 160795 h 582065"/>
                    <a:gd name="connsiteX21" fmla="*/ 291668 w 395810"/>
                    <a:gd name="connsiteY21" fmla="*/ 142372 h 582065"/>
                    <a:gd name="connsiteX22" fmla="*/ 329445 w 395810"/>
                    <a:gd name="connsiteY22" fmla="*/ 128593 h 582065"/>
                    <a:gd name="connsiteX23" fmla="*/ 354681 w 395810"/>
                    <a:gd name="connsiteY23" fmla="*/ 126889 h 582065"/>
                    <a:gd name="connsiteX24" fmla="*/ 336102 w 395810"/>
                    <a:gd name="connsiteY24" fmla="*/ 112181 h 582065"/>
                    <a:gd name="connsiteX25" fmla="*/ 352359 w 395810"/>
                    <a:gd name="connsiteY25" fmla="*/ 86171 h 582065"/>
                    <a:gd name="connsiteX26" fmla="*/ 329600 w 395810"/>
                    <a:gd name="connsiteY26" fmla="*/ 67748 h 582065"/>
                    <a:gd name="connsiteX27" fmla="*/ 309008 w 395810"/>
                    <a:gd name="connsiteY27" fmla="*/ 68831 h 582065"/>
                    <a:gd name="connsiteX28" fmla="*/ 290585 w 395810"/>
                    <a:gd name="connsiteY28" fmla="*/ 70999 h 582065"/>
                    <a:gd name="connsiteX29" fmla="*/ 254821 w 395810"/>
                    <a:gd name="connsiteY29" fmla="*/ 66664 h 582065"/>
                    <a:gd name="connsiteX30" fmla="*/ 242899 w 395810"/>
                    <a:gd name="connsiteY30" fmla="*/ 47156 h 582065"/>
                    <a:gd name="connsiteX31" fmla="*/ 223392 w 395810"/>
                    <a:gd name="connsiteY31" fmla="*/ 27649 h 582065"/>
                    <a:gd name="connsiteX32" fmla="*/ 204968 w 395810"/>
                    <a:gd name="connsiteY32" fmla="*/ 1639 h 582065"/>
                    <a:gd name="connsiteX33" fmla="*/ 178184 w 395810"/>
                    <a:gd name="connsiteY33" fmla="*/ 2567 h 582065"/>
                    <a:gd name="connsiteX34" fmla="*/ 185461 w 395810"/>
                    <a:gd name="connsiteY34" fmla="*/ 24707 h 582065"/>
                    <a:gd name="connsiteX35" fmla="*/ 168120 w 395810"/>
                    <a:gd name="connsiteY35" fmla="*/ 56291 h 582065"/>
                    <a:gd name="connsiteX36" fmla="*/ 106966 w 395810"/>
                    <a:gd name="connsiteY36" fmla="*/ 89423 h 582065"/>
                    <a:gd name="connsiteX37" fmla="*/ 78943 w 395810"/>
                    <a:gd name="connsiteY37" fmla="*/ 139121 h 582065"/>
                    <a:gd name="connsiteX38" fmla="*/ 56649 w 395810"/>
                    <a:gd name="connsiteY38" fmla="*/ 140514 h 582065"/>
                    <a:gd name="connsiteX39" fmla="*/ 32961 w 395810"/>
                    <a:gd name="connsiteY39" fmla="*/ 134011 h 582065"/>
                    <a:gd name="connsiteX40" fmla="*/ 32961 w 395810"/>
                    <a:gd name="connsiteY40" fmla="*/ 118219 h 582065"/>
                    <a:gd name="connsiteX41" fmla="*/ 26923 w 395810"/>
                    <a:gd name="connsiteY41" fmla="*/ 102273 h 582065"/>
                    <a:gd name="connsiteX42" fmla="*/ 1222 w 395810"/>
                    <a:gd name="connsiteY42" fmla="*/ 129522 h 582065"/>
                    <a:gd name="connsiteX43" fmla="*/ 12989 w 395810"/>
                    <a:gd name="connsiteY43" fmla="*/ 172252 h 582065"/>
                    <a:gd name="connsiteX44" fmla="*/ 3390 w 395810"/>
                    <a:gd name="connsiteY44" fmla="*/ 180458 h 582065"/>
                    <a:gd name="connsiteX45" fmla="*/ 37141 w 395810"/>
                    <a:gd name="connsiteY45" fmla="*/ 207397 h 582065"/>
                    <a:gd name="connsiteX46" fmla="*/ 68260 w 395810"/>
                    <a:gd name="connsiteY46" fmla="*/ 250128 h 582065"/>
                    <a:gd name="connsiteX47" fmla="*/ 90400 w 395810"/>
                    <a:gd name="connsiteY47" fmla="*/ 297813 h 582065"/>
                    <a:gd name="connsiteX48" fmla="*/ 138704 w 395810"/>
                    <a:gd name="connsiteY48" fmla="*/ 389622 h 582065"/>
                    <a:gd name="connsiteX49" fmla="*/ 157283 w 395810"/>
                    <a:gd name="connsiteY49" fmla="*/ 429721 h 582065"/>
                    <a:gd name="connsiteX50" fmla="*/ 169049 w 395810"/>
                    <a:gd name="connsiteY50" fmla="*/ 458054 h 582065"/>
                    <a:gd name="connsiteX51" fmla="*/ 218128 w 395810"/>
                    <a:gd name="connsiteY51" fmla="*/ 492579 h 582065"/>
                    <a:gd name="connsiteX52" fmla="*/ 307925 w 395810"/>
                    <a:gd name="connsiteY52" fmla="*/ 547850 h 582065"/>
                    <a:gd name="connsiteX53" fmla="*/ 345237 w 395810"/>
                    <a:gd name="connsiteY53" fmla="*/ 576183 h 582065"/>
                    <a:gd name="connsiteX54" fmla="*/ 346940 w 395810"/>
                    <a:gd name="connsiteY54" fmla="*/ 582066 h 582065"/>
                    <a:gd name="connsiteX55" fmla="*/ 353752 w 395810"/>
                    <a:gd name="connsiteY55" fmla="*/ 577112 h 582065"/>
                    <a:gd name="connsiteX56" fmla="*/ 366293 w 395810"/>
                    <a:gd name="connsiteY56" fmla="*/ 552030 h 5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95810" h="582065">
                      <a:moveTo>
                        <a:pt x="366293" y="552030"/>
                      </a:moveTo>
                      <a:cubicBezTo>
                        <a:pt x="366757" y="551411"/>
                        <a:pt x="367067" y="551101"/>
                        <a:pt x="367376" y="550947"/>
                      </a:cubicBezTo>
                      <a:cubicBezTo>
                        <a:pt x="366602" y="545373"/>
                        <a:pt x="366602" y="540109"/>
                        <a:pt x="370008" y="538096"/>
                      </a:cubicBezTo>
                      <a:cubicBezTo>
                        <a:pt x="376511" y="534381"/>
                        <a:pt x="386574" y="519673"/>
                        <a:pt x="386574" y="513170"/>
                      </a:cubicBezTo>
                      <a:cubicBezTo>
                        <a:pt x="386574" y="506668"/>
                        <a:pt x="374653" y="506668"/>
                        <a:pt x="374653" y="498462"/>
                      </a:cubicBezTo>
                      <a:cubicBezTo>
                        <a:pt x="374653" y="490102"/>
                        <a:pt x="387503" y="476323"/>
                        <a:pt x="381930" y="471678"/>
                      </a:cubicBezTo>
                      <a:cubicBezTo>
                        <a:pt x="376356" y="467033"/>
                        <a:pt x="390290" y="453254"/>
                        <a:pt x="389361" y="445978"/>
                      </a:cubicBezTo>
                      <a:cubicBezTo>
                        <a:pt x="388432" y="438546"/>
                        <a:pt x="382859" y="405414"/>
                        <a:pt x="386574" y="401853"/>
                      </a:cubicBezTo>
                      <a:cubicBezTo>
                        <a:pt x="390290" y="398138"/>
                        <a:pt x="398496" y="395351"/>
                        <a:pt x="394935" y="385287"/>
                      </a:cubicBezTo>
                      <a:cubicBezTo>
                        <a:pt x="391993" y="377237"/>
                        <a:pt x="378833" y="355097"/>
                        <a:pt x="373414" y="341473"/>
                      </a:cubicBezTo>
                      <a:cubicBezTo>
                        <a:pt x="363196" y="340079"/>
                        <a:pt x="350656" y="340234"/>
                        <a:pt x="343379" y="342866"/>
                      </a:cubicBezTo>
                      <a:cubicBezTo>
                        <a:pt x="333316" y="346582"/>
                        <a:pt x="335948" y="314379"/>
                        <a:pt x="335948" y="302303"/>
                      </a:cubicBezTo>
                      <a:cubicBezTo>
                        <a:pt x="335948" y="290382"/>
                        <a:pt x="325884" y="296729"/>
                        <a:pt x="322168" y="305090"/>
                      </a:cubicBezTo>
                      <a:cubicBezTo>
                        <a:pt x="318453" y="313450"/>
                        <a:pt x="303745" y="309734"/>
                        <a:pt x="289036" y="309734"/>
                      </a:cubicBezTo>
                      <a:cubicBezTo>
                        <a:pt x="274328" y="309734"/>
                        <a:pt x="281605" y="291310"/>
                        <a:pt x="272470" y="292239"/>
                      </a:cubicBezTo>
                      <a:cubicBezTo>
                        <a:pt x="263336" y="293168"/>
                        <a:pt x="255905" y="289452"/>
                        <a:pt x="256833" y="280318"/>
                      </a:cubicBezTo>
                      <a:cubicBezTo>
                        <a:pt x="257762" y="271184"/>
                        <a:pt x="250331" y="263752"/>
                        <a:pt x="243983" y="253689"/>
                      </a:cubicBezTo>
                      <a:cubicBezTo>
                        <a:pt x="237481" y="243625"/>
                        <a:pt x="230204" y="233407"/>
                        <a:pt x="235623" y="227059"/>
                      </a:cubicBezTo>
                      <a:cubicBezTo>
                        <a:pt x="241196" y="220557"/>
                        <a:pt x="231907" y="215138"/>
                        <a:pt x="240267" y="206778"/>
                      </a:cubicBezTo>
                      <a:cubicBezTo>
                        <a:pt x="248628" y="198417"/>
                        <a:pt x="256833" y="201204"/>
                        <a:pt x="254047" y="190212"/>
                      </a:cubicBezTo>
                      <a:cubicBezTo>
                        <a:pt x="251260" y="179219"/>
                        <a:pt x="263181" y="172717"/>
                        <a:pt x="264110" y="160795"/>
                      </a:cubicBezTo>
                      <a:cubicBezTo>
                        <a:pt x="265039" y="148874"/>
                        <a:pt x="278818" y="152590"/>
                        <a:pt x="291668" y="142372"/>
                      </a:cubicBezTo>
                      <a:cubicBezTo>
                        <a:pt x="304519" y="132154"/>
                        <a:pt x="318298" y="137727"/>
                        <a:pt x="329445" y="128593"/>
                      </a:cubicBezTo>
                      <a:cubicBezTo>
                        <a:pt x="339818" y="119923"/>
                        <a:pt x="346940" y="127354"/>
                        <a:pt x="354681" y="126889"/>
                      </a:cubicBezTo>
                      <a:cubicBezTo>
                        <a:pt x="350036" y="120387"/>
                        <a:pt x="338734" y="117291"/>
                        <a:pt x="336102" y="112181"/>
                      </a:cubicBezTo>
                      <a:cubicBezTo>
                        <a:pt x="332851" y="105679"/>
                        <a:pt x="348024" y="93758"/>
                        <a:pt x="352359" y="86171"/>
                      </a:cubicBezTo>
                      <a:cubicBezTo>
                        <a:pt x="356694" y="78585"/>
                        <a:pt x="335019" y="69915"/>
                        <a:pt x="329600" y="67748"/>
                      </a:cubicBezTo>
                      <a:cubicBezTo>
                        <a:pt x="324181" y="65580"/>
                        <a:pt x="314427" y="72083"/>
                        <a:pt x="309008" y="68831"/>
                      </a:cubicBezTo>
                      <a:cubicBezTo>
                        <a:pt x="303590" y="65580"/>
                        <a:pt x="294920" y="67748"/>
                        <a:pt x="290585" y="70999"/>
                      </a:cubicBezTo>
                      <a:cubicBezTo>
                        <a:pt x="286250" y="74250"/>
                        <a:pt x="253737" y="76418"/>
                        <a:pt x="254821" y="66664"/>
                      </a:cubicBezTo>
                      <a:cubicBezTo>
                        <a:pt x="255905" y="56910"/>
                        <a:pt x="241816" y="53659"/>
                        <a:pt x="242899" y="47156"/>
                      </a:cubicBezTo>
                      <a:cubicBezTo>
                        <a:pt x="243983" y="40654"/>
                        <a:pt x="235313" y="28732"/>
                        <a:pt x="223392" y="27649"/>
                      </a:cubicBezTo>
                      <a:cubicBezTo>
                        <a:pt x="211471" y="26565"/>
                        <a:pt x="213638" y="7057"/>
                        <a:pt x="204968" y="1639"/>
                      </a:cubicBezTo>
                      <a:cubicBezTo>
                        <a:pt x="200014" y="-1458"/>
                        <a:pt x="187783" y="400"/>
                        <a:pt x="178184" y="2567"/>
                      </a:cubicBezTo>
                      <a:cubicBezTo>
                        <a:pt x="188557" y="14334"/>
                        <a:pt x="192273" y="19134"/>
                        <a:pt x="185461" y="24707"/>
                      </a:cubicBezTo>
                      <a:cubicBezTo>
                        <a:pt x="176326" y="31984"/>
                        <a:pt x="185461" y="33377"/>
                        <a:pt x="168120" y="56291"/>
                      </a:cubicBezTo>
                      <a:cubicBezTo>
                        <a:pt x="150780" y="79359"/>
                        <a:pt x="121364" y="85088"/>
                        <a:pt x="106966" y="89423"/>
                      </a:cubicBezTo>
                      <a:cubicBezTo>
                        <a:pt x="92567" y="93758"/>
                        <a:pt x="86839" y="120387"/>
                        <a:pt x="78943" y="139121"/>
                      </a:cubicBezTo>
                      <a:cubicBezTo>
                        <a:pt x="71047" y="157854"/>
                        <a:pt x="64545" y="151351"/>
                        <a:pt x="56649" y="140514"/>
                      </a:cubicBezTo>
                      <a:cubicBezTo>
                        <a:pt x="48753" y="129676"/>
                        <a:pt x="42250" y="142681"/>
                        <a:pt x="32961" y="134011"/>
                      </a:cubicBezTo>
                      <a:cubicBezTo>
                        <a:pt x="23672" y="125341"/>
                        <a:pt x="27852" y="125341"/>
                        <a:pt x="32961" y="118219"/>
                      </a:cubicBezTo>
                      <a:cubicBezTo>
                        <a:pt x="35748" y="114349"/>
                        <a:pt x="32651" y="108156"/>
                        <a:pt x="26923" y="102273"/>
                      </a:cubicBezTo>
                      <a:cubicBezTo>
                        <a:pt x="16704" y="104440"/>
                        <a:pt x="6331" y="118529"/>
                        <a:pt x="1222" y="129522"/>
                      </a:cubicBezTo>
                      <a:cubicBezTo>
                        <a:pt x="-4351" y="141288"/>
                        <a:pt x="10821" y="164047"/>
                        <a:pt x="12989" y="172252"/>
                      </a:cubicBezTo>
                      <a:cubicBezTo>
                        <a:pt x="15001" y="180458"/>
                        <a:pt x="4628" y="172872"/>
                        <a:pt x="3390" y="180458"/>
                      </a:cubicBezTo>
                      <a:cubicBezTo>
                        <a:pt x="1996" y="188044"/>
                        <a:pt x="26149" y="199037"/>
                        <a:pt x="37141" y="207397"/>
                      </a:cubicBezTo>
                      <a:cubicBezTo>
                        <a:pt x="48133" y="215757"/>
                        <a:pt x="57887" y="239135"/>
                        <a:pt x="68260" y="250128"/>
                      </a:cubicBezTo>
                      <a:cubicBezTo>
                        <a:pt x="78633" y="261120"/>
                        <a:pt x="79253" y="270874"/>
                        <a:pt x="90400" y="297813"/>
                      </a:cubicBezTo>
                      <a:cubicBezTo>
                        <a:pt x="101392" y="324752"/>
                        <a:pt x="123532" y="370270"/>
                        <a:pt x="138704" y="389622"/>
                      </a:cubicBezTo>
                      <a:cubicBezTo>
                        <a:pt x="153877" y="408975"/>
                        <a:pt x="160844" y="424148"/>
                        <a:pt x="157283" y="429721"/>
                      </a:cubicBezTo>
                      <a:cubicBezTo>
                        <a:pt x="153877" y="435295"/>
                        <a:pt x="157902" y="450467"/>
                        <a:pt x="169049" y="458054"/>
                      </a:cubicBezTo>
                      <a:cubicBezTo>
                        <a:pt x="180042" y="465640"/>
                        <a:pt x="189021" y="478025"/>
                        <a:pt x="218128" y="492579"/>
                      </a:cubicBezTo>
                      <a:cubicBezTo>
                        <a:pt x="247080" y="507132"/>
                        <a:pt x="300338" y="534690"/>
                        <a:pt x="307925" y="547850"/>
                      </a:cubicBezTo>
                      <a:cubicBezTo>
                        <a:pt x="315511" y="561010"/>
                        <a:pt x="340437" y="573396"/>
                        <a:pt x="345237" y="576183"/>
                      </a:cubicBezTo>
                      <a:cubicBezTo>
                        <a:pt x="346630" y="576957"/>
                        <a:pt x="346940" y="579124"/>
                        <a:pt x="346940" y="582066"/>
                      </a:cubicBezTo>
                      <a:cubicBezTo>
                        <a:pt x="349727" y="579744"/>
                        <a:pt x="352204" y="577886"/>
                        <a:pt x="353752" y="577112"/>
                      </a:cubicBezTo>
                      <a:cubicBezTo>
                        <a:pt x="362732" y="572312"/>
                        <a:pt x="363661" y="556675"/>
                        <a:pt x="366293" y="552030"/>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498" name="Freeform: Shape 4497">
                  <a:extLst>
                    <a:ext uri="{FF2B5EF4-FFF2-40B4-BE49-F238E27FC236}">
                      <a16:creationId xmlns:a16="http://schemas.microsoft.com/office/drawing/2014/main" id="{D5107E0F-5A7C-98FA-9A85-6683FBF10D9E}"/>
                    </a:ext>
                  </a:extLst>
                </p:cNvPr>
                <p:cNvSpPr/>
                <p:nvPr/>
              </p:nvSpPr>
              <p:spPr>
                <a:xfrm>
                  <a:off x="3443961" y="3858166"/>
                  <a:ext cx="428639" cy="359715"/>
                </a:xfrm>
                <a:custGeom>
                  <a:avLst/>
                  <a:gdLst>
                    <a:gd name="connsiteX0" fmla="*/ 39572 w 428639"/>
                    <a:gd name="connsiteY0" fmla="*/ 22294 h 359715"/>
                    <a:gd name="connsiteX1" fmla="*/ 12168 w 428639"/>
                    <a:gd name="connsiteY1" fmla="*/ 57439 h 359715"/>
                    <a:gd name="connsiteX2" fmla="*/ 7524 w 428639"/>
                    <a:gd name="connsiteY2" fmla="*/ 80507 h 359715"/>
                    <a:gd name="connsiteX3" fmla="*/ 2879 w 428639"/>
                    <a:gd name="connsiteY3" fmla="*/ 94751 h 359715"/>
                    <a:gd name="connsiteX4" fmla="*/ 17587 w 428639"/>
                    <a:gd name="connsiteY4" fmla="*/ 101563 h 359715"/>
                    <a:gd name="connsiteX5" fmla="*/ 31212 w 428639"/>
                    <a:gd name="connsiteY5" fmla="*/ 122154 h 359715"/>
                    <a:gd name="connsiteX6" fmla="*/ 51493 w 428639"/>
                    <a:gd name="connsiteY6" fmla="*/ 163182 h 359715"/>
                    <a:gd name="connsiteX7" fmla="*/ 104752 w 428639"/>
                    <a:gd name="connsiteY7" fmla="*/ 167827 h 359715"/>
                    <a:gd name="connsiteX8" fmla="*/ 148257 w 428639"/>
                    <a:gd name="connsiteY8" fmla="*/ 186870 h 359715"/>
                    <a:gd name="connsiteX9" fmla="*/ 184640 w 428639"/>
                    <a:gd name="connsiteY9" fmla="*/ 196469 h 359715"/>
                    <a:gd name="connsiteX10" fmla="*/ 177209 w 428639"/>
                    <a:gd name="connsiteY10" fmla="*/ 253443 h 359715"/>
                    <a:gd name="connsiteX11" fmla="*/ 189285 w 428639"/>
                    <a:gd name="connsiteY11" fmla="*/ 277441 h 359715"/>
                    <a:gd name="connsiteX12" fmla="*/ 188046 w 428639"/>
                    <a:gd name="connsiteY12" fmla="*/ 300819 h 359715"/>
                    <a:gd name="connsiteX13" fmla="*/ 193620 w 428639"/>
                    <a:gd name="connsiteY13" fmla="*/ 316766 h 359715"/>
                    <a:gd name="connsiteX14" fmla="*/ 189285 w 428639"/>
                    <a:gd name="connsiteY14" fmla="*/ 319398 h 359715"/>
                    <a:gd name="connsiteX15" fmla="*/ 213127 w 428639"/>
                    <a:gd name="connsiteY15" fmla="*/ 350827 h 359715"/>
                    <a:gd name="connsiteX16" fmla="*/ 231861 w 428639"/>
                    <a:gd name="connsiteY16" fmla="*/ 358258 h 359715"/>
                    <a:gd name="connsiteX17" fmla="*/ 248736 w 428639"/>
                    <a:gd name="connsiteY17" fmla="*/ 355471 h 359715"/>
                    <a:gd name="connsiteX18" fmla="*/ 270257 w 428639"/>
                    <a:gd name="connsiteY18" fmla="*/ 344324 h 359715"/>
                    <a:gd name="connsiteX19" fmla="*/ 290848 w 428639"/>
                    <a:gd name="connsiteY19" fmla="*/ 334106 h 359715"/>
                    <a:gd name="connsiteX20" fmla="*/ 308653 w 428639"/>
                    <a:gd name="connsiteY20" fmla="*/ 317230 h 359715"/>
                    <a:gd name="connsiteX21" fmla="*/ 312368 w 428639"/>
                    <a:gd name="connsiteY21" fmla="*/ 304070 h 359715"/>
                    <a:gd name="connsiteX22" fmla="*/ 296422 w 428639"/>
                    <a:gd name="connsiteY22" fmla="*/ 300354 h 359715"/>
                    <a:gd name="connsiteX23" fmla="*/ 288061 w 428639"/>
                    <a:gd name="connsiteY23" fmla="*/ 280692 h 359715"/>
                    <a:gd name="connsiteX24" fmla="*/ 275985 w 428639"/>
                    <a:gd name="connsiteY24" fmla="*/ 257314 h 359715"/>
                    <a:gd name="connsiteX25" fmla="*/ 296576 w 428639"/>
                    <a:gd name="connsiteY25" fmla="*/ 253598 h 359715"/>
                    <a:gd name="connsiteX26" fmla="*/ 323670 w 428639"/>
                    <a:gd name="connsiteY26" fmla="*/ 262888 h 359715"/>
                    <a:gd name="connsiteX27" fmla="*/ 335746 w 428639"/>
                    <a:gd name="connsiteY27" fmla="*/ 263816 h 359715"/>
                    <a:gd name="connsiteX28" fmla="*/ 357267 w 428639"/>
                    <a:gd name="connsiteY28" fmla="*/ 251740 h 359715"/>
                    <a:gd name="connsiteX29" fmla="*/ 395662 w 428639"/>
                    <a:gd name="connsiteY29" fmla="*/ 236723 h 359715"/>
                    <a:gd name="connsiteX30" fmla="*/ 404023 w 428639"/>
                    <a:gd name="connsiteY30" fmla="*/ 225575 h 359715"/>
                    <a:gd name="connsiteX31" fmla="*/ 383586 w 428639"/>
                    <a:gd name="connsiteY31" fmla="*/ 200494 h 359715"/>
                    <a:gd name="connsiteX32" fmla="*/ 386992 w 428639"/>
                    <a:gd name="connsiteY32" fmla="*/ 183774 h 359715"/>
                    <a:gd name="connsiteX33" fmla="*/ 401546 w 428639"/>
                    <a:gd name="connsiteY33" fmla="*/ 169220 h 359715"/>
                    <a:gd name="connsiteX34" fmla="*/ 406035 w 428639"/>
                    <a:gd name="connsiteY34" fmla="*/ 152500 h 359715"/>
                    <a:gd name="connsiteX35" fmla="*/ 417183 w 428639"/>
                    <a:gd name="connsiteY35" fmla="*/ 131289 h 359715"/>
                    <a:gd name="connsiteX36" fmla="*/ 428640 w 428639"/>
                    <a:gd name="connsiteY36" fmla="*/ 116426 h 359715"/>
                    <a:gd name="connsiteX37" fmla="*/ 383432 w 428639"/>
                    <a:gd name="connsiteY37" fmla="*/ 111781 h 359715"/>
                    <a:gd name="connsiteX38" fmla="*/ 391637 w 428639"/>
                    <a:gd name="connsiteY38" fmla="*/ 86236 h 359715"/>
                    <a:gd name="connsiteX39" fmla="*/ 345345 w 428639"/>
                    <a:gd name="connsiteY39" fmla="*/ 69050 h 359715"/>
                    <a:gd name="connsiteX40" fmla="*/ 349526 w 428639"/>
                    <a:gd name="connsiteY40" fmla="*/ 51865 h 359715"/>
                    <a:gd name="connsiteX41" fmla="*/ 323361 w 428639"/>
                    <a:gd name="connsiteY41" fmla="*/ 44279 h 359715"/>
                    <a:gd name="connsiteX42" fmla="*/ 263290 w 428639"/>
                    <a:gd name="connsiteY42" fmla="*/ 65645 h 359715"/>
                    <a:gd name="connsiteX43" fmla="*/ 204612 w 428639"/>
                    <a:gd name="connsiteY43" fmla="*/ 48459 h 359715"/>
                    <a:gd name="connsiteX44" fmla="*/ 163894 w 428639"/>
                    <a:gd name="connsiteY44" fmla="*/ 41492 h 359715"/>
                    <a:gd name="connsiteX45" fmla="*/ 139742 w 428639"/>
                    <a:gd name="connsiteY45" fmla="*/ 17340 h 359715"/>
                    <a:gd name="connsiteX46" fmla="*/ 113577 w 428639"/>
                    <a:gd name="connsiteY46" fmla="*/ 0 h 359715"/>
                    <a:gd name="connsiteX47" fmla="*/ 104597 w 428639"/>
                    <a:gd name="connsiteY47" fmla="*/ 19972 h 359715"/>
                    <a:gd name="connsiteX48" fmla="*/ 62486 w 428639"/>
                    <a:gd name="connsiteY48" fmla="*/ 44124 h 359715"/>
                    <a:gd name="connsiteX49" fmla="*/ 72859 w 428639"/>
                    <a:gd name="connsiteY49" fmla="*/ 89642 h 359715"/>
                    <a:gd name="connsiteX50" fmla="*/ 39727 w 428639"/>
                    <a:gd name="connsiteY50" fmla="*/ 78650 h 359715"/>
                    <a:gd name="connsiteX51" fmla="*/ 53506 w 428639"/>
                    <a:gd name="connsiteY51" fmla="*/ 37931 h 359715"/>
                    <a:gd name="connsiteX52" fmla="*/ 49326 w 428639"/>
                    <a:gd name="connsiteY52" fmla="*/ 16411 h 359715"/>
                    <a:gd name="connsiteX53" fmla="*/ 39572 w 428639"/>
                    <a:gd name="connsiteY53" fmla="*/ 22294 h 35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8639" h="359715">
                      <a:moveTo>
                        <a:pt x="39572" y="22294"/>
                      </a:moveTo>
                      <a:cubicBezTo>
                        <a:pt x="30592" y="34525"/>
                        <a:pt x="12478" y="45053"/>
                        <a:pt x="12168" y="57439"/>
                      </a:cubicBezTo>
                      <a:cubicBezTo>
                        <a:pt x="11859" y="69825"/>
                        <a:pt x="12168" y="74624"/>
                        <a:pt x="7524" y="80507"/>
                      </a:cubicBezTo>
                      <a:cubicBezTo>
                        <a:pt x="2879" y="86391"/>
                        <a:pt x="-3933" y="95370"/>
                        <a:pt x="2879" y="94751"/>
                      </a:cubicBezTo>
                      <a:cubicBezTo>
                        <a:pt x="9691" y="94132"/>
                        <a:pt x="17587" y="94132"/>
                        <a:pt x="17587" y="101563"/>
                      </a:cubicBezTo>
                      <a:cubicBezTo>
                        <a:pt x="17587" y="108995"/>
                        <a:pt x="32450" y="110543"/>
                        <a:pt x="31212" y="122154"/>
                      </a:cubicBezTo>
                      <a:cubicBezTo>
                        <a:pt x="29973" y="133611"/>
                        <a:pt x="24709" y="163956"/>
                        <a:pt x="51493" y="163182"/>
                      </a:cubicBezTo>
                      <a:cubicBezTo>
                        <a:pt x="78277" y="162563"/>
                        <a:pt x="93450" y="153583"/>
                        <a:pt x="104752" y="167827"/>
                      </a:cubicBezTo>
                      <a:cubicBezTo>
                        <a:pt x="115899" y="182070"/>
                        <a:pt x="130917" y="189037"/>
                        <a:pt x="148257" y="186870"/>
                      </a:cubicBezTo>
                      <a:cubicBezTo>
                        <a:pt x="165752" y="184702"/>
                        <a:pt x="194084" y="181296"/>
                        <a:pt x="184640" y="196469"/>
                      </a:cubicBezTo>
                      <a:cubicBezTo>
                        <a:pt x="175351" y="211642"/>
                        <a:pt x="169158" y="244464"/>
                        <a:pt x="177209" y="253443"/>
                      </a:cubicBezTo>
                      <a:cubicBezTo>
                        <a:pt x="185259" y="262423"/>
                        <a:pt x="195942" y="269854"/>
                        <a:pt x="189285" y="277441"/>
                      </a:cubicBezTo>
                      <a:cubicBezTo>
                        <a:pt x="182782" y="284872"/>
                        <a:pt x="179686" y="294316"/>
                        <a:pt x="188046" y="300819"/>
                      </a:cubicBezTo>
                      <a:cubicBezTo>
                        <a:pt x="196407" y="307322"/>
                        <a:pt x="193929" y="315217"/>
                        <a:pt x="193620" y="316766"/>
                      </a:cubicBezTo>
                      <a:cubicBezTo>
                        <a:pt x="193620" y="317230"/>
                        <a:pt x="191917" y="318159"/>
                        <a:pt x="189285" y="319398"/>
                      </a:cubicBezTo>
                      <a:cubicBezTo>
                        <a:pt x="201670" y="331629"/>
                        <a:pt x="206005" y="345253"/>
                        <a:pt x="213127" y="350827"/>
                      </a:cubicBezTo>
                      <a:cubicBezTo>
                        <a:pt x="222417" y="358258"/>
                        <a:pt x="225358" y="361974"/>
                        <a:pt x="231861" y="358258"/>
                      </a:cubicBezTo>
                      <a:cubicBezTo>
                        <a:pt x="238363" y="354542"/>
                        <a:pt x="243008" y="351755"/>
                        <a:pt x="248736" y="355471"/>
                      </a:cubicBezTo>
                      <a:cubicBezTo>
                        <a:pt x="254310" y="359187"/>
                        <a:pt x="261896" y="351755"/>
                        <a:pt x="270257" y="344324"/>
                      </a:cubicBezTo>
                      <a:cubicBezTo>
                        <a:pt x="278617" y="336892"/>
                        <a:pt x="288061" y="343395"/>
                        <a:pt x="290848" y="334106"/>
                      </a:cubicBezTo>
                      <a:cubicBezTo>
                        <a:pt x="293635" y="324662"/>
                        <a:pt x="298279" y="319088"/>
                        <a:pt x="308653" y="317230"/>
                      </a:cubicBezTo>
                      <a:cubicBezTo>
                        <a:pt x="318871" y="315372"/>
                        <a:pt x="318871" y="304070"/>
                        <a:pt x="312368" y="304070"/>
                      </a:cubicBezTo>
                      <a:cubicBezTo>
                        <a:pt x="305866" y="304070"/>
                        <a:pt x="296422" y="312431"/>
                        <a:pt x="296422" y="300354"/>
                      </a:cubicBezTo>
                      <a:cubicBezTo>
                        <a:pt x="296422" y="288278"/>
                        <a:pt x="288061" y="291065"/>
                        <a:pt x="288061" y="280692"/>
                      </a:cubicBezTo>
                      <a:cubicBezTo>
                        <a:pt x="288061" y="270474"/>
                        <a:pt x="287132" y="263816"/>
                        <a:pt x="275985" y="257314"/>
                      </a:cubicBezTo>
                      <a:cubicBezTo>
                        <a:pt x="264838" y="250811"/>
                        <a:pt x="291003" y="248025"/>
                        <a:pt x="296576" y="253598"/>
                      </a:cubicBezTo>
                      <a:cubicBezTo>
                        <a:pt x="302150" y="259172"/>
                        <a:pt x="321812" y="254527"/>
                        <a:pt x="323670" y="262888"/>
                      </a:cubicBezTo>
                      <a:cubicBezTo>
                        <a:pt x="325528" y="271248"/>
                        <a:pt x="335746" y="274035"/>
                        <a:pt x="335746" y="263816"/>
                      </a:cubicBezTo>
                      <a:cubicBezTo>
                        <a:pt x="335746" y="253598"/>
                        <a:pt x="347977" y="249883"/>
                        <a:pt x="357267" y="251740"/>
                      </a:cubicBezTo>
                      <a:cubicBezTo>
                        <a:pt x="366556" y="253598"/>
                        <a:pt x="387147" y="239510"/>
                        <a:pt x="395662" y="236723"/>
                      </a:cubicBezTo>
                      <a:cubicBezTo>
                        <a:pt x="399997" y="235329"/>
                        <a:pt x="401700" y="230065"/>
                        <a:pt x="404023" y="225575"/>
                      </a:cubicBezTo>
                      <a:cubicBezTo>
                        <a:pt x="397830" y="217215"/>
                        <a:pt x="388076" y="204210"/>
                        <a:pt x="383586" y="200494"/>
                      </a:cubicBezTo>
                      <a:cubicBezTo>
                        <a:pt x="376929" y="194921"/>
                        <a:pt x="388076" y="191515"/>
                        <a:pt x="386992" y="183774"/>
                      </a:cubicBezTo>
                      <a:cubicBezTo>
                        <a:pt x="385909" y="175878"/>
                        <a:pt x="386992" y="170304"/>
                        <a:pt x="401546" y="169220"/>
                      </a:cubicBezTo>
                      <a:cubicBezTo>
                        <a:pt x="416099" y="168137"/>
                        <a:pt x="413777" y="156835"/>
                        <a:pt x="406035" y="152500"/>
                      </a:cubicBezTo>
                      <a:cubicBezTo>
                        <a:pt x="398140" y="148010"/>
                        <a:pt x="409442" y="135779"/>
                        <a:pt x="417183" y="131289"/>
                      </a:cubicBezTo>
                      <a:cubicBezTo>
                        <a:pt x="420434" y="129431"/>
                        <a:pt x="424614" y="124012"/>
                        <a:pt x="428640" y="116426"/>
                      </a:cubicBezTo>
                      <a:cubicBezTo>
                        <a:pt x="413777" y="110853"/>
                        <a:pt x="392411" y="111317"/>
                        <a:pt x="383432" y="111781"/>
                      </a:cubicBezTo>
                      <a:cubicBezTo>
                        <a:pt x="371665" y="112401"/>
                        <a:pt x="391018" y="98621"/>
                        <a:pt x="391637" y="86236"/>
                      </a:cubicBezTo>
                      <a:cubicBezTo>
                        <a:pt x="392256" y="73850"/>
                        <a:pt x="358505" y="71683"/>
                        <a:pt x="345345" y="69050"/>
                      </a:cubicBezTo>
                      <a:cubicBezTo>
                        <a:pt x="332186" y="66264"/>
                        <a:pt x="335746" y="52485"/>
                        <a:pt x="349526" y="51865"/>
                      </a:cubicBezTo>
                      <a:cubicBezTo>
                        <a:pt x="363305" y="51091"/>
                        <a:pt x="341939" y="41492"/>
                        <a:pt x="323361" y="44279"/>
                      </a:cubicBezTo>
                      <a:cubicBezTo>
                        <a:pt x="304782" y="47066"/>
                        <a:pt x="278462" y="57439"/>
                        <a:pt x="263290" y="65645"/>
                      </a:cubicBezTo>
                      <a:cubicBezTo>
                        <a:pt x="248117" y="74005"/>
                        <a:pt x="221797" y="41492"/>
                        <a:pt x="204612" y="48459"/>
                      </a:cubicBezTo>
                      <a:cubicBezTo>
                        <a:pt x="187427" y="55426"/>
                        <a:pt x="163120" y="55426"/>
                        <a:pt x="163894" y="41492"/>
                      </a:cubicBezTo>
                      <a:cubicBezTo>
                        <a:pt x="164513" y="27713"/>
                        <a:pt x="156927" y="15947"/>
                        <a:pt x="139742" y="17340"/>
                      </a:cubicBezTo>
                      <a:cubicBezTo>
                        <a:pt x="122556" y="18733"/>
                        <a:pt x="126582" y="0"/>
                        <a:pt x="113577" y="0"/>
                      </a:cubicBezTo>
                      <a:cubicBezTo>
                        <a:pt x="100417" y="0"/>
                        <a:pt x="113577" y="15947"/>
                        <a:pt x="104597" y="19972"/>
                      </a:cubicBezTo>
                      <a:cubicBezTo>
                        <a:pt x="95618" y="24152"/>
                        <a:pt x="64498" y="31739"/>
                        <a:pt x="62486" y="44124"/>
                      </a:cubicBezTo>
                      <a:cubicBezTo>
                        <a:pt x="60473" y="56510"/>
                        <a:pt x="79051" y="77256"/>
                        <a:pt x="72859" y="89642"/>
                      </a:cubicBezTo>
                      <a:cubicBezTo>
                        <a:pt x="66666" y="102028"/>
                        <a:pt x="45920" y="91655"/>
                        <a:pt x="39727" y="78650"/>
                      </a:cubicBezTo>
                      <a:cubicBezTo>
                        <a:pt x="33534" y="65490"/>
                        <a:pt x="57686" y="45518"/>
                        <a:pt x="53506" y="37931"/>
                      </a:cubicBezTo>
                      <a:cubicBezTo>
                        <a:pt x="50564" y="32667"/>
                        <a:pt x="47003" y="22914"/>
                        <a:pt x="49326" y="16411"/>
                      </a:cubicBezTo>
                      <a:cubicBezTo>
                        <a:pt x="45145" y="17495"/>
                        <a:pt x="41739" y="19353"/>
                        <a:pt x="39572" y="2229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499" name="Freeform: Shape 4498">
                  <a:extLst>
                    <a:ext uri="{FF2B5EF4-FFF2-40B4-BE49-F238E27FC236}">
                      <a16:creationId xmlns:a16="http://schemas.microsoft.com/office/drawing/2014/main" id="{44E2252D-566B-BAB7-9C19-932103B9C69B}"/>
                    </a:ext>
                  </a:extLst>
                </p:cNvPr>
                <p:cNvSpPr/>
                <p:nvPr/>
              </p:nvSpPr>
              <p:spPr>
                <a:xfrm>
                  <a:off x="3928197" y="4045555"/>
                  <a:ext cx="128642" cy="137189"/>
                </a:xfrm>
                <a:custGeom>
                  <a:avLst/>
                  <a:gdLst>
                    <a:gd name="connsiteX0" fmla="*/ 27544 w 128642"/>
                    <a:gd name="connsiteY0" fmla="*/ 26575 h 137189"/>
                    <a:gd name="connsiteX1" fmla="*/ 12990 w 128642"/>
                    <a:gd name="connsiteY1" fmla="*/ 41128 h 137189"/>
                    <a:gd name="connsiteX2" fmla="*/ 759 w 128642"/>
                    <a:gd name="connsiteY2" fmla="*/ 67912 h 137189"/>
                    <a:gd name="connsiteX3" fmla="*/ 26460 w 128642"/>
                    <a:gd name="connsiteY3" fmla="*/ 100270 h 137189"/>
                    <a:gd name="connsiteX4" fmla="*/ 44884 w 128642"/>
                    <a:gd name="connsiteY4" fmla="*/ 135260 h 137189"/>
                    <a:gd name="connsiteX5" fmla="*/ 60521 w 128642"/>
                    <a:gd name="connsiteY5" fmla="*/ 136189 h 137189"/>
                    <a:gd name="connsiteX6" fmla="*/ 73526 w 128642"/>
                    <a:gd name="connsiteY6" fmla="*/ 116526 h 137189"/>
                    <a:gd name="connsiteX7" fmla="*/ 108051 w 128642"/>
                    <a:gd name="connsiteY7" fmla="*/ 117455 h 137189"/>
                    <a:gd name="connsiteX8" fmla="*/ 111148 w 128642"/>
                    <a:gd name="connsiteY8" fmla="*/ 121481 h 137189"/>
                    <a:gd name="connsiteX9" fmla="*/ 120437 w 128642"/>
                    <a:gd name="connsiteY9" fmla="*/ 106927 h 137189"/>
                    <a:gd name="connsiteX10" fmla="*/ 117031 w 128642"/>
                    <a:gd name="connsiteY10" fmla="*/ 65590 h 137189"/>
                    <a:gd name="connsiteX11" fmla="*/ 122604 w 128642"/>
                    <a:gd name="connsiteY11" fmla="*/ 28742 h 137189"/>
                    <a:gd name="connsiteX12" fmla="*/ 128642 w 128642"/>
                    <a:gd name="connsiteY12" fmla="*/ 12796 h 137189"/>
                    <a:gd name="connsiteX13" fmla="*/ 97523 w 128642"/>
                    <a:gd name="connsiteY13" fmla="*/ 5674 h 137189"/>
                    <a:gd name="connsiteX14" fmla="*/ 57424 w 128642"/>
                    <a:gd name="connsiteY14" fmla="*/ 6293 h 137189"/>
                    <a:gd name="connsiteX15" fmla="*/ 33891 w 128642"/>
                    <a:gd name="connsiteY15" fmla="*/ 5674 h 137189"/>
                    <a:gd name="connsiteX16" fmla="*/ 30795 w 128642"/>
                    <a:gd name="connsiteY16" fmla="*/ 6603 h 137189"/>
                    <a:gd name="connsiteX17" fmla="*/ 27544 w 128642"/>
                    <a:gd name="connsiteY17" fmla="*/ 26575 h 13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642" h="137189">
                      <a:moveTo>
                        <a:pt x="27544" y="26575"/>
                      </a:moveTo>
                      <a:cubicBezTo>
                        <a:pt x="32034" y="35554"/>
                        <a:pt x="21970" y="40044"/>
                        <a:pt x="12990" y="41128"/>
                      </a:cubicBezTo>
                      <a:cubicBezTo>
                        <a:pt x="4011" y="42212"/>
                        <a:pt x="6333" y="62339"/>
                        <a:pt x="759" y="67912"/>
                      </a:cubicBezTo>
                      <a:cubicBezTo>
                        <a:pt x="-4814" y="73486"/>
                        <a:pt x="21970" y="88039"/>
                        <a:pt x="26460" y="100270"/>
                      </a:cubicBezTo>
                      <a:cubicBezTo>
                        <a:pt x="29092" y="107547"/>
                        <a:pt x="38072" y="123493"/>
                        <a:pt x="44884" y="135260"/>
                      </a:cubicBezTo>
                      <a:cubicBezTo>
                        <a:pt x="51077" y="136808"/>
                        <a:pt x="56960" y="138201"/>
                        <a:pt x="60521" y="136189"/>
                      </a:cubicBezTo>
                      <a:cubicBezTo>
                        <a:pt x="68881" y="131544"/>
                        <a:pt x="61450" y="115597"/>
                        <a:pt x="73526" y="116526"/>
                      </a:cubicBezTo>
                      <a:cubicBezTo>
                        <a:pt x="85602" y="117455"/>
                        <a:pt x="103406" y="110024"/>
                        <a:pt x="108051" y="117455"/>
                      </a:cubicBezTo>
                      <a:cubicBezTo>
                        <a:pt x="108980" y="118849"/>
                        <a:pt x="109909" y="120087"/>
                        <a:pt x="111148" y="121481"/>
                      </a:cubicBezTo>
                      <a:cubicBezTo>
                        <a:pt x="115018" y="115597"/>
                        <a:pt x="119198" y="109250"/>
                        <a:pt x="120437" y="106927"/>
                      </a:cubicBezTo>
                      <a:cubicBezTo>
                        <a:pt x="122759" y="102438"/>
                        <a:pt x="122759" y="78905"/>
                        <a:pt x="117031" y="65590"/>
                      </a:cubicBezTo>
                      <a:cubicBezTo>
                        <a:pt x="111457" y="52120"/>
                        <a:pt x="115947" y="34316"/>
                        <a:pt x="122604" y="28742"/>
                      </a:cubicBezTo>
                      <a:cubicBezTo>
                        <a:pt x="123998" y="27504"/>
                        <a:pt x="126165" y="21466"/>
                        <a:pt x="128642" y="12796"/>
                      </a:cubicBezTo>
                      <a:cubicBezTo>
                        <a:pt x="117495" y="8461"/>
                        <a:pt x="106813" y="4590"/>
                        <a:pt x="97523" y="5674"/>
                      </a:cubicBezTo>
                      <a:cubicBezTo>
                        <a:pt x="80957" y="7687"/>
                        <a:pt x="63772" y="15273"/>
                        <a:pt x="57424" y="6293"/>
                      </a:cubicBezTo>
                      <a:cubicBezTo>
                        <a:pt x="51231" y="-2687"/>
                        <a:pt x="42252" y="-1293"/>
                        <a:pt x="33891" y="5674"/>
                      </a:cubicBezTo>
                      <a:cubicBezTo>
                        <a:pt x="32962" y="6448"/>
                        <a:pt x="31879" y="6758"/>
                        <a:pt x="30795" y="6603"/>
                      </a:cubicBezTo>
                      <a:cubicBezTo>
                        <a:pt x="28163" y="14654"/>
                        <a:pt x="25376" y="22085"/>
                        <a:pt x="27544" y="2657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0" name="Freeform: Shape 4499">
                  <a:extLst>
                    <a:ext uri="{FF2B5EF4-FFF2-40B4-BE49-F238E27FC236}">
                      <a16:creationId xmlns:a16="http://schemas.microsoft.com/office/drawing/2014/main" id="{1664A18B-224C-6357-B216-786E75B0376D}"/>
                    </a:ext>
                  </a:extLst>
                </p:cNvPr>
                <p:cNvSpPr/>
                <p:nvPr/>
              </p:nvSpPr>
              <p:spPr>
                <a:xfrm>
                  <a:off x="3824950" y="3974592"/>
                  <a:ext cx="148130" cy="224630"/>
                </a:xfrm>
                <a:custGeom>
                  <a:avLst/>
                  <a:gdLst>
                    <a:gd name="connsiteX0" fmla="*/ 35730 w 148130"/>
                    <a:gd name="connsiteY0" fmla="*/ 14708 h 224630"/>
                    <a:gd name="connsiteX1" fmla="*/ 24583 w 148130"/>
                    <a:gd name="connsiteY1" fmla="*/ 35919 h 224630"/>
                    <a:gd name="connsiteX2" fmla="*/ 20093 w 148130"/>
                    <a:gd name="connsiteY2" fmla="*/ 52639 h 224630"/>
                    <a:gd name="connsiteX3" fmla="*/ 5540 w 148130"/>
                    <a:gd name="connsiteY3" fmla="*/ 67193 h 224630"/>
                    <a:gd name="connsiteX4" fmla="*/ 2134 w 148130"/>
                    <a:gd name="connsiteY4" fmla="*/ 83913 h 224630"/>
                    <a:gd name="connsiteX5" fmla="*/ 22570 w 148130"/>
                    <a:gd name="connsiteY5" fmla="*/ 108995 h 224630"/>
                    <a:gd name="connsiteX6" fmla="*/ 33872 w 148130"/>
                    <a:gd name="connsiteY6" fmla="*/ 102492 h 224630"/>
                    <a:gd name="connsiteX7" fmla="*/ 46877 w 148130"/>
                    <a:gd name="connsiteY7" fmla="*/ 128657 h 224630"/>
                    <a:gd name="connsiteX8" fmla="*/ 49664 w 148130"/>
                    <a:gd name="connsiteY8" fmla="*/ 154822 h 224630"/>
                    <a:gd name="connsiteX9" fmla="*/ 56167 w 148130"/>
                    <a:gd name="connsiteY9" fmla="*/ 209938 h 224630"/>
                    <a:gd name="connsiteX10" fmla="*/ 89763 w 148130"/>
                    <a:gd name="connsiteY10" fmla="*/ 221086 h 224630"/>
                    <a:gd name="connsiteX11" fmla="*/ 110354 w 148130"/>
                    <a:gd name="connsiteY11" fmla="*/ 213654 h 224630"/>
                    <a:gd name="connsiteX12" fmla="*/ 126301 w 148130"/>
                    <a:gd name="connsiteY12" fmla="*/ 206223 h 224630"/>
                    <a:gd name="connsiteX13" fmla="*/ 148131 w 148130"/>
                    <a:gd name="connsiteY13" fmla="*/ 206223 h 224630"/>
                    <a:gd name="connsiteX14" fmla="*/ 129707 w 148130"/>
                    <a:gd name="connsiteY14" fmla="*/ 171233 h 224630"/>
                    <a:gd name="connsiteX15" fmla="*/ 104006 w 148130"/>
                    <a:gd name="connsiteY15" fmla="*/ 138875 h 224630"/>
                    <a:gd name="connsiteX16" fmla="*/ 116238 w 148130"/>
                    <a:gd name="connsiteY16" fmla="*/ 112091 h 224630"/>
                    <a:gd name="connsiteX17" fmla="*/ 130791 w 148130"/>
                    <a:gd name="connsiteY17" fmla="*/ 97538 h 224630"/>
                    <a:gd name="connsiteX18" fmla="*/ 134197 w 148130"/>
                    <a:gd name="connsiteY18" fmla="*/ 77566 h 224630"/>
                    <a:gd name="connsiteX19" fmla="*/ 105555 w 148130"/>
                    <a:gd name="connsiteY19" fmla="*/ 51865 h 224630"/>
                    <a:gd name="connsiteX20" fmla="*/ 89608 w 148130"/>
                    <a:gd name="connsiteY20" fmla="*/ 33287 h 224630"/>
                    <a:gd name="connsiteX21" fmla="*/ 58489 w 148130"/>
                    <a:gd name="connsiteY21" fmla="*/ 7122 h 224630"/>
                    <a:gd name="connsiteX22" fmla="*/ 47032 w 148130"/>
                    <a:gd name="connsiteY22" fmla="*/ 0 h 224630"/>
                    <a:gd name="connsiteX23" fmla="*/ 35730 w 148130"/>
                    <a:gd name="connsiteY23" fmla="*/ 14708 h 2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30" h="224630">
                      <a:moveTo>
                        <a:pt x="35730" y="14708"/>
                      </a:moveTo>
                      <a:cubicBezTo>
                        <a:pt x="27989" y="19198"/>
                        <a:pt x="16687" y="31429"/>
                        <a:pt x="24583" y="35919"/>
                      </a:cubicBezTo>
                      <a:cubicBezTo>
                        <a:pt x="32479" y="40409"/>
                        <a:pt x="34646" y="51556"/>
                        <a:pt x="20093" y="52639"/>
                      </a:cubicBezTo>
                      <a:cubicBezTo>
                        <a:pt x="5540" y="53723"/>
                        <a:pt x="4456" y="59297"/>
                        <a:pt x="5540" y="67193"/>
                      </a:cubicBezTo>
                      <a:cubicBezTo>
                        <a:pt x="6624" y="75088"/>
                        <a:pt x="-4524" y="78340"/>
                        <a:pt x="2134" y="83913"/>
                      </a:cubicBezTo>
                      <a:cubicBezTo>
                        <a:pt x="6624" y="87629"/>
                        <a:pt x="16377" y="100634"/>
                        <a:pt x="22570" y="108995"/>
                      </a:cubicBezTo>
                      <a:cubicBezTo>
                        <a:pt x="24738" y="104969"/>
                        <a:pt x="27524" y="101563"/>
                        <a:pt x="33872" y="102492"/>
                      </a:cubicBezTo>
                      <a:cubicBezTo>
                        <a:pt x="46877" y="104350"/>
                        <a:pt x="36659" y="124012"/>
                        <a:pt x="46877" y="128657"/>
                      </a:cubicBezTo>
                      <a:cubicBezTo>
                        <a:pt x="57095" y="133302"/>
                        <a:pt x="57095" y="149248"/>
                        <a:pt x="49664" y="154822"/>
                      </a:cubicBezTo>
                      <a:cubicBezTo>
                        <a:pt x="42232" y="160396"/>
                        <a:pt x="39446" y="191360"/>
                        <a:pt x="56167" y="209938"/>
                      </a:cubicBezTo>
                      <a:cubicBezTo>
                        <a:pt x="73042" y="228672"/>
                        <a:pt x="86047" y="225885"/>
                        <a:pt x="89763" y="221086"/>
                      </a:cubicBezTo>
                      <a:cubicBezTo>
                        <a:pt x="93479" y="216441"/>
                        <a:pt x="106638" y="221086"/>
                        <a:pt x="110354" y="213654"/>
                      </a:cubicBezTo>
                      <a:cubicBezTo>
                        <a:pt x="114070" y="206223"/>
                        <a:pt x="118715" y="214583"/>
                        <a:pt x="126301" y="206223"/>
                      </a:cubicBezTo>
                      <a:cubicBezTo>
                        <a:pt x="130636" y="201423"/>
                        <a:pt x="139616" y="203900"/>
                        <a:pt x="148131" y="206223"/>
                      </a:cubicBezTo>
                      <a:cubicBezTo>
                        <a:pt x="141319" y="194456"/>
                        <a:pt x="132339" y="178510"/>
                        <a:pt x="129707" y="171233"/>
                      </a:cubicBezTo>
                      <a:cubicBezTo>
                        <a:pt x="125217" y="159002"/>
                        <a:pt x="98433" y="144449"/>
                        <a:pt x="104006" y="138875"/>
                      </a:cubicBezTo>
                      <a:cubicBezTo>
                        <a:pt x="109580" y="133302"/>
                        <a:pt x="107413" y="113175"/>
                        <a:pt x="116238" y="112091"/>
                      </a:cubicBezTo>
                      <a:cubicBezTo>
                        <a:pt x="125217" y="111007"/>
                        <a:pt x="135281" y="106517"/>
                        <a:pt x="130791" y="97538"/>
                      </a:cubicBezTo>
                      <a:cubicBezTo>
                        <a:pt x="128468" y="93048"/>
                        <a:pt x="131410" y="85616"/>
                        <a:pt x="134197" y="77566"/>
                      </a:cubicBezTo>
                      <a:cubicBezTo>
                        <a:pt x="125681" y="76792"/>
                        <a:pt x="112831" y="51865"/>
                        <a:pt x="105555" y="51865"/>
                      </a:cubicBezTo>
                      <a:cubicBezTo>
                        <a:pt x="97349" y="51865"/>
                        <a:pt x="87595" y="44898"/>
                        <a:pt x="89608" y="33287"/>
                      </a:cubicBezTo>
                      <a:cubicBezTo>
                        <a:pt x="91621" y="21520"/>
                        <a:pt x="70255" y="20127"/>
                        <a:pt x="58489" y="7122"/>
                      </a:cubicBezTo>
                      <a:cubicBezTo>
                        <a:pt x="55702" y="4025"/>
                        <a:pt x="51677" y="1703"/>
                        <a:pt x="47032" y="0"/>
                      </a:cubicBezTo>
                      <a:cubicBezTo>
                        <a:pt x="43316" y="7431"/>
                        <a:pt x="38981" y="13005"/>
                        <a:pt x="35730" y="1470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1" name="Freeform: Shape 4500">
                  <a:extLst>
                    <a:ext uri="{FF2B5EF4-FFF2-40B4-BE49-F238E27FC236}">
                      <a16:creationId xmlns:a16="http://schemas.microsoft.com/office/drawing/2014/main" id="{889B2B45-7B8C-EFD6-7EC4-5B92853999C0}"/>
                    </a:ext>
                  </a:extLst>
                </p:cNvPr>
                <p:cNvSpPr/>
                <p:nvPr/>
              </p:nvSpPr>
              <p:spPr>
                <a:xfrm>
                  <a:off x="4039344" y="4058350"/>
                  <a:ext cx="97382" cy="116151"/>
                </a:xfrm>
                <a:custGeom>
                  <a:avLst/>
                  <a:gdLst>
                    <a:gd name="connsiteX0" fmla="*/ 5883 w 97382"/>
                    <a:gd name="connsiteY0" fmla="*/ 52949 h 116151"/>
                    <a:gd name="connsiteX1" fmla="*/ 9289 w 97382"/>
                    <a:gd name="connsiteY1" fmla="*/ 94287 h 116151"/>
                    <a:gd name="connsiteX2" fmla="*/ 0 w 97382"/>
                    <a:gd name="connsiteY2" fmla="*/ 108840 h 116151"/>
                    <a:gd name="connsiteX3" fmla="*/ 27868 w 97382"/>
                    <a:gd name="connsiteY3" fmla="*/ 114259 h 116151"/>
                    <a:gd name="connsiteX4" fmla="*/ 60535 w 97382"/>
                    <a:gd name="connsiteY4" fmla="*/ 100170 h 116151"/>
                    <a:gd name="connsiteX5" fmla="*/ 97383 w 97382"/>
                    <a:gd name="connsiteY5" fmla="*/ 50627 h 116151"/>
                    <a:gd name="connsiteX6" fmla="*/ 96918 w 97382"/>
                    <a:gd name="connsiteY6" fmla="*/ 50317 h 116151"/>
                    <a:gd name="connsiteX7" fmla="*/ 43815 w 97382"/>
                    <a:gd name="connsiteY7" fmla="*/ 8825 h 116151"/>
                    <a:gd name="connsiteX8" fmla="*/ 17650 w 97382"/>
                    <a:gd name="connsiteY8" fmla="*/ 0 h 116151"/>
                    <a:gd name="connsiteX9" fmla="*/ 11612 w 97382"/>
                    <a:gd name="connsiteY9" fmla="*/ 15947 h 116151"/>
                    <a:gd name="connsiteX10" fmla="*/ 5883 w 97382"/>
                    <a:gd name="connsiteY10" fmla="*/ 52949 h 11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82" h="116151">
                      <a:moveTo>
                        <a:pt x="5883" y="52949"/>
                      </a:moveTo>
                      <a:cubicBezTo>
                        <a:pt x="11457" y="66419"/>
                        <a:pt x="11457" y="89797"/>
                        <a:pt x="9289" y="94287"/>
                      </a:cubicBezTo>
                      <a:cubicBezTo>
                        <a:pt x="8206" y="96454"/>
                        <a:pt x="4025" y="102957"/>
                        <a:pt x="0" y="108840"/>
                      </a:cubicBezTo>
                      <a:cubicBezTo>
                        <a:pt x="5109" y="114568"/>
                        <a:pt x="13315" y="118749"/>
                        <a:pt x="27868" y="114259"/>
                      </a:cubicBezTo>
                      <a:cubicBezTo>
                        <a:pt x="45672" y="108685"/>
                        <a:pt x="54033" y="119832"/>
                        <a:pt x="60535" y="100170"/>
                      </a:cubicBezTo>
                      <a:cubicBezTo>
                        <a:pt x="65644" y="84843"/>
                        <a:pt x="83759" y="63942"/>
                        <a:pt x="97383" y="50627"/>
                      </a:cubicBezTo>
                      <a:cubicBezTo>
                        <a:pt x="97228" y="50472"/>
                        <a:pt x="97073" y="50472"/>
                        <a:pt x="96918" y="50317"/>
                      </a:cubicBezTo>
                      <a:cubicBezTo>
                        <a:pt x="83759" y="44744"/>
                        <a:pt x="63787" y="13005"/>
                        <a:pt x="43815" y="8825"/>
                      </a:cubicBezTo>
                      <a:cubicBezTo>
                        <a:pt x="35144" y="6967"/>
                        <a:pt x="26165" y="3406"/>
                        <a:pt x="17650" y="0"/>
                      </a:cubicBezTo>
                      <a:cubicBezTo>
                        <a:pt x="15172" y="8670"/>
                        <a:pt x="13005" y="14708"/>
                        <a:pt x="11612" y="15947"/>
                      </a:cubicBezTo>
                      <a:cubicBezTo>
                        <a:pt x="4799" y="21520"/>
                        <a:pt x="309" y="39480"/>
                        <a:pt x="5883" y="5294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2" name="Freeform: Shape 4501">
                  <a:extLst>
                    <a:ext uri="{FF2B5EF4-FFF2-40B4-BE49-F238E27FC236}">
                      <a16:creationId xmlns:a16="http://schemas.microsoft.com/office/drawing/2014/main" id="{02020444-4D00-A2A6-2BFB-C7BA732D72A1}"/>
                    </a:ext>
                  </a:extLst>
                </p:cNvPr>
                <p:cNvSpPr/>
                <p:nvPr/>
              </p:nvSpPr>
              <p:spPr>
                <a:xfrm>
                  <a:off x="3094956" y="3499916"/>
                  <a:ext cx="319840" cy="104220"/>
                </a:xfrm>
                <a:custGeom>
                  <a:avLst/>
                  <a:gdLst>
                    <a:gd name="connsiteX0" fmla="*/ 261313 w 319840"/>
                    <a:gd name="connsiteY0" fmla="*/ 63314 h 104220"/>
                    <a:gd name="connsiteX1" fmla="*/ 110827 w 319840"/>
                    <a:gd name="connsiteY1" fmla="*/ 2624 h 104220"/>
                    <a:gd name="connsiteX2" fmla="*/ 438 w 319840"/>
                    <a:gd name="connsiteY2" fmla="*/ 41330 h 104220"/>
                    <a:gd name="connsiteX3" fmla="*/ 54316 w 319840"/>
                    <a:gd name="connsiteY3" fmla="*/ 16558 h 104220"/>
                    <a:gd name="connsiteX4" fmla="*/ 84662 w 319840"/>
                    <a:gd name="connsiteY4" fmla="*/ 28944 h 104220"/>
                    <a:gd name="connsiteX5" fmla="*/ 137146 w 319840"/>
                    <a:gd name="connsiteY5" fmla="*/ 41330 h 104220"/>
                    <a:gd name="connsiteX6" fmla="*/ 203410 w 319840"/>
                    <a:gd name="connsiteY6" fmla="*/ 75855 h 104220"/>
                    <a:gd name="connsiteX7" fmla="*/ 218583 w 319840"/>
                    <a:gd name="connsiteY7" fmla="*/ 100781 h 104220"/>
                    <a:gd name="connsiteX8" fmla="*/ 319372 w 319840"/>
                    <a:gd name="connsiteY8" fmla="*/ 97995 h 104220"/>
                    <a:gd name="connsiteX9" fmla="*/ 261313 w 319840"/>
                    <a:gd name="connsiteY9" fmla="*/ 63314 h 10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840" h="104220">
                      <a:moveTo>
                        <a:pt x="261313" y="63314"/>
                      </a:moveTo>
                      <a:cubicBezTo>
                        <a:pt x="240567" y="63314"/>
                        <a:pt x="172910" y="16403"/>
                        <a:pt x="110827" y="2624"/>
                      </a:cubicBezTo>
                      <a:cubicBezTo>
                        <a:pt x="48743" y="-11155"/>
                        <a:pt x="-5445" y="33434"/>
                        <a:pt x="438" y="41330"/>
                      </a:cubicBezTo>
                      <a:cubicBezTo>
                        <a:pt x="8644" y="52322"/>
                        <a:pt x="39144" y="27551"/>
                        <a:pt x="54316" y="16558"/>
                      </a:cubicBezTo>
                      <a:cubicBezTo>
                        <a:pt x="69489" y="5566"/>
                        <a:pt x="83268" y="22132"/>
                        <a:pt x="84662" y="28944"/>
                      </a:cubicBezTo>
                      <a:cubicBezTo>
                        <a:pt x="86055" y="35911"/>
                        <a:pt x="105408" y="39936"/>
                        <a:pt x="137146" y="41330"/>
                      </a:cubicBezTo>
                      <a:cubicBezTo>
                        <a:pt x="168885" y="42723"/>
                        <a:pt x="173065" y="68888"/>
                        <a:pt x="203410" y="75855"/>
                      </a:cubicBezTo>
                      <a:cubicBezTo>
                        <a:pt x="233755" y="82822"/>
                        <a:pt x="203410" y="95208"/>
                        <a:pt x="218583" y="100781"/>
                      </a:cubicBezTo>
                      <a:cubicBezTo>
                        <a:pt x="233755" y="106355"/>
                        <a:pt x="313798" y="104961"/>
                        <a:pt x="319372" y="97995"/>
                      </a:cubicBezTo>
                      <a:cubicBezTo>
                        <a:pt x="324791" y="91028"/>
                        <a:pt x="281905" y="63314"/>
                        <a:pt x="261313" y="6331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3" name="Freeform: Shape 4502">
                  <a:extLst>
                    <a:ext uri="{FF2B5EF4-FFF2-40B4-BE49-F238E27FC236}">
                      <a16:creationId xmlns:a16="http://schemas.microsoft.com/office/drawing/2014/main" id="{2D1314CA-80B7-F8B8-3315-9A6BC7E0CB9A}"/>
                    </a:ext>
                  </a:extLst>
                </p:cNvPr>
                <p:cNvSpPr/>
                <p:nvPr/>
              </p:nvSpPr>
              <p:spPr>
                <a:xfrm>
                  <a:off x="3285392" y="3653304"/>
                  <a:ext cx="64203" cy="21273"/>
                </a:xfrm>
                <a:custGeom>
                  <a:avLst/>
                  <a:gdLst>
                    <a:gd name="connsiteX0" fmla="*/ 433 w 64203"/>
                    <a:gd name="connsiteY0" fmla="*/ 5297 h 21273"/>
                    <a:gd name="connsiteX1" fmla="*/ 63910 w 64203"/>
                    <a:gd name="connsiteY1" fmla="*/ 16289 h 21273"/>
                    <a:gd name="connsiteX2" fmla="*/ 433 w 64203"/>
                    <a:gd name="connsiteY2" fmla="*/ 5297 h 21273"/>
                  </a:gdLst>
                  <a:ahLst/>
                  <a:cxnLst>
                    <a:cxn ang="0">
                      <a:pos x="connsiteX0" y="connsiteY0"/>
                    </a:cxn>
                    <a:cxn ang="0">
                      <a:pos x="connsiteX1" y="connsiteY1"/>
                    </a:cxn>
                    <a:cxn ang="0">
                      <a:pos x="connsiteX2" y="connsiteY2"/>
                    </a:cxn>
                  </a:cxnLst>
                  <a:rect l="l" t="t" r="r" b="b"/>
                  <a:pathLst>
                    <a:path w="64203" h="21273">
                      <a:moveTo>
                        <a:pt x="433" y="5297"/>
                      </a:moveTo>
                      <a:cubicBezTo>
                        <a:pt x="6007" y="14896"/>
                        <a:pt x="58491" y="28830"/>
                        <a:pt x="63910" y="16289"/>
                      </a:cubicBezTo>
                      <a:cubicBezTo>
                        <a:pt x="69484" y="3903"/>
                        <a:pt x="-6379" y="-6779"/>
                        <a:pt x="433" y="529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4" name="Freeform: Shape 4503">
                  <a:extLst>
                    <a:ext uri="{FF2B5EF4-FFF2-40B4-BE49-F238E27FC236}">
                      <a16:creationId xmlns:a16="http://schemas.microsoft.com/office/drawing/2014/main" id="{8271DD58-F4C3-0A2D-66E8-69FC1FFA51EC}"/>
                    </a:ext>
                  </a:extLst>
                </p:cNvPr>
                <p:cNvSpPr/>
                <p:nvPr/>
              </p:nvSpPr>
              <p:spPr>
                <a:xfrm>
                  <a:off x="3639152" y="3648784"/>
                  <a:ext cx="52920" cy="23039"/>
                </a:xfrm>
                <a:custGeom>
                  <a:avLst/>
                  <a:gdLst>
                    <a:gd name="connsiteX0" fmla="*/ 1526 w 52920"/>
                    <a:gd name="connsiteY0" fmla="*/ 12449 h 23039"/>
                    <a:gd name="connsiteX1" fmla="*/ 52617 w 52920"/>
                    <a:gd name="connsiteY1" fmla="*/ 12449 h 23039"/>
                    <a:gd name="connsiteX2" fmla="*/ 1526 w 52920"/>
                    <a:gd name="connsiteY2" fmla="*/ 12449 h 23039"/>
                  </a:gdLst>
                  <a:ahLst/>
                  <a:cxnLst>
                    <a:cxn ang="0">
                      <a:pos x="connsiteX0" y="connsiteY0"/>
                    </a:cxn>
                    <a:cxn ang="0">
                      <a:pos x="connsiteX1" y="connsiteY1"/>
                    </a:cxn>
                    <a:cxn ang="0">
                      <a:pos x="connsiteX2" y="connsiteY2"/>
                    </a:cxn>
                  </a:cxnLst>
                  <a:rect l="l" t="t" r="r" b="b"/>
                  <a:pathLst>
                    <a:path w="52920" h="23039">
                      <a:moveTo>
                        <a:pt x="1526" y="12449"/>
                      </a:moveTo>
                      <a:cubicBezTo>
                        <a:pt x="13911" y="31802"/>
                        <a:pt x="49520" y="20190"/>
                        <a:pt x="52617" y="12449"/>
                      </a:cubicBezTo>
                      <a:cubicBezTo>
                        <a:pt x="58036" y="-1330"/>
                        <a:pt x="-11015" y="-6749"/>
                        <a:pt x="1526" y="1244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5" name="Freeform: Shape 4504">
                  <a:extLst>
                    <a:ext uri="{FF2B5EF4-FFF2-40B4-BE49-F238E27FC236}">
                      <a16:creationId xmlns:a16="http://schemas.microsoft.com/office/drawing/2014/main" id="{E50D5CB3-F6C6-0DAB-729D-34F142D95213}"/>
                    </a:ext>
                  </a:extLst>
                </p:cNvPr>
                <p:cNvSpPr/>
                <p:nvPr/>
              </p:nvSpPr>
              <p:spPr>
                <a:xfrm>
                  <a:off x="3834251" y="6006762"/>
                  <a:ext cx="96700" cy="39841"/>
                </a:xfrm>
                <a:custGeom>
                  <a:avLst/>
                  <a:gdLst>
                    <a:gd name="connsiteX0" fmla="*/ 96253 w 96700"/>
                    <a:gd name="connsiteY0" fmla="*/ 15350 h 39841"/>
                    <a:gd name="connsiteX1" fmla="*/ 45162 w 96700"/>
                    <a:gd name="connsiteY1" fmla="*/ 38883 h 39841"/>
                    <a:gd name="connsiteX2" fmla="*/ 96253 w 96700"/>
                    <a:gd name="connsiteY2" fmla="*/ 15350 h 39841"/>
                    <a:gd name="connsiteX3" fmla="*/ 39743 w 96700"/>
                    <a:gd name="connsiteY3" fmla="*/ 178 h 39841"/>
                    <a:gd name="connsiteX4" fmla="*/ 3825 w 96700"/>
                    <a:gd name="connsiteY4" fmla="*/ 36096 h 39841"/>
                    <a:gd name="connsiteX5" fmla="*/ 39743 w 96700"/>
                    <a:gd name="connsiteY5" fmla="*/ 178 h 3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00" h="39841">
                      <a:moveTo>
                        <a:pt x="96253" y="15350"/>
                      </a:moveTo>
                      <a:cubicBezTo>
                        <a:pt x="85261" y="-5396"/>
                        <a:pt x="34170" y="33309"/>
                        <a:pt x="45162" y="38883"/>
                      </a:cubicBezTo>
                      <a:cubicBezTo>
                        <a:pt x="56309" y="44302"/>
                        <a:pt x="101672" y="25414"/>
                        <a:pt x="96253" y="15350"/>
                      </a:cubicBezTo>
                      <a:close/>
                      <a:moveTo>
                        <a:pt x="39743" y="178"/>
                      </a:moveTo>
                      <a:cubicBezTo>
                        <a:pt x="24571" y="-2609"/>
                        <a:pt x="-11813" y="28200"/>
                        <a:pt x="3825" y="36096"/>
                      </a:cubicBezTo>
                      <a:cubicBezTo>
                        <a:pt x="20390" y="44302"/>
                        <a:pt x="54916" y="2964"/>
                        <a:pt x="39743" y="17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6" name="Freeform: Shape 4505">
                  <a:extLst>
                    <a:ext uri="{FF2B5EF4-FFF2-40B4-BE49-F238E27FC236}">
                      <a16:creationId xmlns:a16="http://schemas.microsoft.com/office/drawing/2014/main" id="{B19A7658-747F-5EF5-7FDE-E832A9D73F29}"/>
                    </a:ext>
                  </a:extLst>
                </p:cNvPr>
                <p:cNvSpPr/>
                <p:nvPr/>
              </p:nvSpPr>
              <p:spPr>
                <a:xfrm>
                  <a:off x="2876053" y="4192736"/>
                  <a:ext cx="507212" cy="203226"/>
                </a:xfrm>
                <a:custGeom>
                  <a:avLst/>
                  <a:gdLst>
                    <a:gd name="connsiteX0" fmla="*/ 495079 w 507212"/>
                    <a:gd name="connsiteY0" fmla="*/ 53259 h 203226"/>
                    <a:gd name="connsiteX1" fmla="*/ 472785 w 507212"/>
                    <a:gd name="connsiteY1" fmla="*/ 35919 h 203226"/>
                    <a:gd name="connsiteX2" fmla="*/ 449097 w 507212"/>
                    <a:gd name="connsiteY2" fmla="*/ 35919 h 203226"/>
                    <a:gd name="connsiteX3" fmla="*/ 429590 w 507212"/>
                    <a:gd name="connsiteY3" fmla="*/ 21520 h 203226"/>
                    <a:gd name="connsiteX4" fmla="*/ 391194 w 507212"/>
                    <a:gd name="connsiteY4" fmla="*/ 0 h 203226"/>
                    <a:gd name="connsiteX5" fmla="*/ 391194 w 507212"/>
                    <a:gd name="connsiteY5" fmla="*/ 4335 h 203226"/>
                    <a:gd name="connsiteX6" fmla="*/ 369828 w 507212"/>
                    <a:gd name="connsiteY6" fmla="*/ 15327 h 203226"/>
                    <a:gd name="connsiteX7" fmla="*/ 359455 w 507212"/>
                    <a:gd name="connsiteY7" fmla="*/ 38086 h 203226"/>
                    <a:gd name="connsiteX8" fmla="*/ 345676 w 507212"/>
                    <a:gd name="connsiteY8" fmla="*/ 56665 h 203226"/>
                    <a:gd name="connsiteX9" fmla="*/ 337316 w 507212"/>
                    <a:gd name="connsiteY9" fmla="*/ 73231 h 203226"/>
                    <a:gd name="connsiteX10" fmla="*/ 330349 w 507212"/>
                    <a:gd name="connsiteY10" fmla="*/ 94596 h 203226"/>
                    <a:gd name="connsiteX11" fmla="*/ 328336 w 507212"/>
                    <a:gd name="connsiteY11" fmla="*/ 115342 h 203226"/>
                    <a:gd name="connsiteX12" fmla="*/ 346295 w 507212"/>
                    <a:gd name="connsiteY12" fmla="*/ 131289 h 203226"/>
                    <a:gd name="connsiteX13" fmla="*/ 361468 w 507212"/>
                    <a:gd name="connsiteY13" fmla="*/ 134695 h 203226"/>
                    <a:gd name="connsiteX14" fmla="*/ 347689 w 507212"/>
                    <a:gd name="connsiteY14" fmla="*/ 154048 h 203226"/>
                    <a:gd name="connsiteX15" fmla="*/ 345212 w 507212"/>
                    <a:gd name="connsiteY15" fmla="*/ 154512 h 203226"/>
                    <a:gd name="connsiteX16" fmla="*/ 351250 w 507212"/>
                    <a:gd name="connsiteY16" fmla="*/ 170459 h 203226"/>
                    <a:gd name="connsiteX17" fmla="*/ 351250 w 507212"/>
                    <a:gd name="connsiteY17" fmla="*/ 186251 h 203226"/>
                    <a:gd name="connsiteX18" fmla="*/ 374938 w 507212"/>
                    <a:gd name="connsiteY18" fmla="*/ 192753 h 203226"/>
                    <a:gd name="connsiteX19" fmla="*/ 397232 w 507212"/>
                    <a:gd name="connsiteY19" fmla="*/ 191360 h 203226"/>
                    <a:gd name="connsiteX20" fmla="*/ 425255 w 507212"/>
                    <a:gd name="connsiteY20" fmla="*/ 141662 h 203226"/>
                    <a:gd name="connsiteX21" fmla="*/ 486409 w 507212"/>
                    <a:gd name="connsiteY21" fmla="*/ 108530 h 203226"/>
                    <a:gd name="connsiteX22" fmla="*/ 503749 w 507212"/>
                    <a:gd name="connsiteY22" fmla="*/ 76947 h 203226"/>
                    <a:gd name="connsiteX23" fmla="*/ 495079 w 507212"/>
                    <a:gd name="connsiteY23" fmla="*/ 53259 h 203226"/>
                    <a:gd name="connsiteX24" fmla="*/ 3829 w 507212"/>
                    <a:gd name="connsiteY24" fmla="*/ 44279 h 203226"/>
                    <a:gd name="connsiteX25" fmla="*/ 23182 w 507212"/>
                    <a:gd name="connsiteY25" fmla="*/ 76018 h 203226"/>
                    <a:gd name="connsiteX26" fmla="*/ 3829 w 507212"/>
                    <a:gd name="connsiteY26" fmla="*/ 44279 h 2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212" h="203226">
                      <a:moveTo>
                        <a:pt x="495079" y="53259"/>
                      </a:moveTo>
                      <a:cubicBezTo>
                        <a:pt x="483622" y="40254"/>
                        <a:pt x="475727" y="32358"/>
                        <a:pt x="472785" y="35919"/>
                      </a:cubicBezTo>
                      <a:cubicBezTo>
                        <a:pt x="469843" y="39480"/>
                        <a:pt x="457613" y="41028"/>
                        <a:pt x="449097" y="35919"/>
                      </a:cubicBezTo>
                      <a:cubicBezTo>
                        <a:pt x="440427" y="30964"/>
                        <a:pt x="436092" y="21520"/>
                        <a:pt x="429590" y="21520"/>
                      </a:cubicBezTo>
                      <a:cubicBezTo>
                        <a:pt x="423552" y="21520"/>
                        <a:pt x="402805" y="9754"/>
                        <a:pt x="391194" y="0"/>
                      </a:cubicBezTo>
                      <a:cubicBezTo>
                        <a:pt x="391039" y="1548"/>
                        <a:pt x="391039" y="2942"/>
                        <a:pt x="391194" y="4335"/>
                      </a:cubicBezTo>
                      <a:cubicBezTo>
                        <a:pt x="391813" y="10528"/>
                        <a:pt x="381595" y="14708"/>
                        <a:pt x="369828" y="15327"/>
                      </a:cubicBezTo>
                      <a:cubicBezTo>
                        <a:pt x="358062" y="15947"/>
                        <a:pt x="359455" y="29107"/>
                        <a:pt x="359455" y="38086"/>
                      </a:cubicBezTo>
                      <a:cubicBezTo>
                        <a:pt x="359455" y="47066"/>
                        <a:pt x="349856" y="47066"/>
                        <a:pt x="345676" y="56665"/>
                      </a:cubicBezTo>
                      <a:cubicBezTo>
                        <a:pt x="341496" y="66264"/>
                        <a:pt x="347070" y="68431"/>
                        <a:pt x="337316" y="73231"/>
                      </a:cubicBezTo>
                      <a:cubicBezTo>
                        <a:pt x="327717" y="78030"/>
                        <a:pt x="324930" y="86391"/>
                        <a:pt x="330349" y="94596"/>
                      </a:cubicBezTo>
                      <a:cubicBezTo>
                        <a:pt x="335922" y="102802"/>
                        <a:pt x="329730" y="110388"/>
                        <a:pt x="328336" y="115342"/>
                      </a:cubicBezTo>
                      <a:cubicBezTo>
                        <a:pt x="326943" y="120142"/>
                        <a:pt x="336697" y="122309"/>
                        <a:pt x="346295" y="131289"/>
                      </a:cubicBezTo>
                      <a:cubicBezTo>
                        <a:pt x="355894" y="140269"/>
                        <a:pt x="357288" y="127883"/>
                        <a:pt x="361468" y="134695"/>
                      </a:cubicBezTo>
                      <a:cubicBezTo>
                        <a:pt x="365648" y="141662"/>
                        <a:pt x="358681" y="154048"/>
                        <a:pt x="347689" y="154048"/>
                      </a:cubicBezTo>
                      <a:cubicBezTo>
                        <a:pt x="346915" y="154048"/>
                        <a:pt x="345986" y="154357"/>
                        <a:pt x="345212" y="154512"/>
                      </a:cubicBezTo>
                      <a:cubicBezTo>
                        <a:pt x="350940" y="160550"/>
                        <a:pt x="354037" y="166588"/>
                        <a:pt x="351250" y="170459"/>
                      </a:cubicBezTo>
                      <a:cubicBezTo>
                        <a:pt x="346141" y="177735"/>
                        <a:pt x="341960" y="177735"/>
                        <a:pt x="351250" y="186251"/>
                      </a:cubicBezTo>
                      <a:cubicBezTo>
                        <a:pt x="360539" y="194921"/>
                        <a:pt x="367042" y="181916"/>
                        <a:pt x="374938" y="192753"/>
                      </a:cubicBezTo>
                      <a:cubicBezTo>
                        <a:pt x="382833" y="203591"/>
                        <a:pt x="389336" y="210093"/>
                        <a:pt x="397232" y="191360"/>
                      </a:cubicBezTo>
                      <a:cubicBezTo>
                        <a:pt x="405128" y="172626"/>
                        <a:pt x="410856" y="145997"/>
                        <a:pt x="425255" y="141662"/>
                      </a:cubicBezTo>
                      <a:cubicBezTo>
                        <a:pt x="439653" y="137327"/>
                        <a:pt x="469224" y="131599"/>
                        <a:pt x="486409" y="108530"/>
                      </a:cubicBezTo>
                      <a:cubicBezTo>
                        <a:pt x="503749" y="85462"/>
                        <a:pt x="494460" y="84223"/>
                        <a:pt x="503749" y="76947"/>
                      </a:cubicBezTo>
                      <a:cubicBezTo>
                        <a:pt x="510871" y="71218"/>
                        <a:pt x="506536" y="66109"/>
                        <a:pt x="495079" y="53259"/>
                      </a:cubicBezTo>
                      <a:close/>
                      <a:moveTo>
                        <a:pt x="3829" y="44279"/>
                      </a:moveTo>
                      <a:cubicBezTo>
                        <a:pt x="-9950" y="65025"/>
                        <a:pt x="17453" y="85152"/>
                        <a:pt x="23182" y="76018"/>
                      </a:cubicBezTo>
                      <a:cubicBezTo>
                        <a:pt x="30149" y="65025"/>
                        <a:pt x="17608" y="23533"/>
                        <a:pt x="3829" y="4427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7" name="Freeform: Shape 4506">
                  <a:extLst>
                    <a:ext uri="{FF2B5EF4-FFF2-40B4-BE49-F238E27FC236}">
                      <a16:creationId xmlns:a16="http://schemas.microsoft.com/office/drawing/2014/main" id="{3BC535EA-A22A-6B92-0A98-BD34B5796199}"/>
                    </a:ext>
                  </a:extLst>
                </p:cNvPr>
                <p:cNvSpPr/>
                <p:nvPr/>
              </p:nvSpPr>
              <p:spPr>
                <a:xfrm>
                  <a:off x="3466193" y="667566"/>
                  <a:ext cx="1905712" cy="1420795"/>
                </a:xfrm>
                <a:custGeom>
                  <a:avLst/>
                  <a:gdLst>
                    <a:gd name="connsiteX0" fmla="*/ 1799806 w 1905712"/>
                    <a:gd name="connsiteY0" fmla="*/ 129461 h 1420795"/>
                    <a:gd name="connsiteX1" fmla="*/ 1736329 w 1905712"/>
                    <a:gd name="connsiteY1" fmla="*/ 158878 h 1420795"/>
                    <a:gd name="connsiteX2" fmla="*/ 1672852 w 1905712"/>
                    <a:gd name="connsiteY2" fmla="*/ 162593 h 1420795"/>
                    <a:gd name="connsiteX3" fmla="*/ 1645293 w 1905712"/>
                    <a:gd name="connsiteY3" fmla="*/ 152530 h 1420795"/>
                    <a:gd name="connsiteX4" fmla="*/ 1584603 w 1905712"/>
                    <a:gd name="connsiteY4" fmla="*/ 193093 h 1420795"/>
                    <a:gd name="connsiteX5" fmla="*/ 1532119 w 1905712"/>
                    <a:gd name="connsiteY5" fmla="*/ 227154 h 1420795"/>
                    <a:gd name="connsiteX6" fmla="*/ 1583674 w 1905712"/>
                    <a:gd name="connsiteY6" fmla="*/ 162748 h 1420795"/>
                    <a:gd name="connsiteX7" fmla="*/ 1564321 w 1905712"/>
                    <a:gd name="connsiteY7" fmla="*/ 117695 h 1420795"/>
                    <a:gd name="connsiteX8" fmla="*/ 1524687 w 1905712"/>
                    <a:gd name="connsiteY8" fmla="*/ 142621 h 1420795"/>
                    <a:gd name="connsiteX9" fmla="*/ 1425291 w 1905712"/>
                    <a:gd name="connsiteY9" fmla="*/ 173895 h 1420795"/>
                    <a:gd name="connsiteX10" fmla="*/ 1489697 w 1905712"/>
                    <a:gd name="connsiteY10" fmla="*/ 133332 h 1420795"/>
                    <a:gd name="connsiteX11" fmla="*/ 1363672 w 1905712"/>
                    <a:gd name="connsiteY11" fmla="*/ 129616 h 1420795"/>
                    <a:gd name="connsiteX12" fmla="*/ 1255916 w 1905712"/>
                    <a:gd name="connsiteY12" fmla="*/ 146182 h 1420795"/>
                    <a:gd name="connsiteX13" fmla="*/ 1375593 w 1905712"/>
                    <a:gd name="connsiteY13" fmla="*/ 114908 h 1420795"/>
                    <a:gd name="connsiteX14" fmla="*/ 1521900 w 1905712"/>
                    <a:gd name="connsiteY14" fmla="*/ 104845 h 1420795"/>
                    <a:gd name="connsiteX15" fmla="*/ 1608446 w 1905712"/>
                    <a:gd name="connsiteY15" fmla="*/ 80847 h 1420795"/>
                    <a:gd name="connsiteX16" fmla="*/ 1550387 w 1905712"/>
                    <a:gd name="connsiteY16" fmla="*/ 57779 h 1420795"/>
                    <a:gd name="connsiteX17" fmla="*/ 1507966 w 1905712"/>
                    <a:gd name="connsiteY17" fmla="*/ 44929 h 1420795"/>
                    <a:gd name="connsiteX18" fmla="*/ 1470190 w 1905712"/>
                    <a:gd name="connsiteY18" fmla="*/ 22789 h 1420795"/>
                    <a:gd name="connsiteX19" fmla="*/ 1382715 w 1905712"/>
                    <a:gd name="connsiteY19" fmla="*/ 11797 h 1420795"/>
                    <a:gd name="connsiteX20" fmla="*/ 1287964 w 1905712"/>
                    <a:gd name="connsiteY20" fmla="*/ 804 h 1420795"/>
                    <a:gd name="connsiteX21" fmla="*/ 1158224 w 1905712"/>
                    <a:gd name="connsiteY21" fmla="*/ 4520 h 1420795"/>
                    <a:gd name="connsiteX22" fmla="*/ 1114099 w 1905712"/>
                    <a:gd name="connsiteY22" fmla="*/ 11952 h 1420795"/>
                    <a:gd name="connsiteX23" fmla="*/ 1083754 w 1905712"/>
                    <a:gd name="connsiteY23" fmla="*/ 26660 h 1420795"/>
                    <a:gd name="connsiteX24" fmla="*/ 1061614 w 1905712"/>
                    <a:gd name="connsiteY24" fmla="*/ 38581 h 1420795"/>
                    <a:gd name="connsiteX25" fmla="*/ 1013774 w 1905712"/>
                    <a:gd name="connsiteY25" fmla="*/ 28517 h 1420795"/>
                    <a:gd name="connsiteX26" fmla="*/ 929087 w 1905712"/>
                    <a:gd name="connsiteY26" fmla="*/ 28517 h 1420795"/>
                    <a:gd name="connsiteX27" fmla="*/ 825975 w 1905712"/>
                    <a:gd name="connsiteY27" fmla="*/ 40439 h 1420795"/>
                    <a:gd name="connsiteX28" fmla="*/ 857249 w 1905712"/>
                    <a:gd name="connsiteY28" fmla="*/ 68926 h 1420795"/>
                    <a:gd name="connsiteX29" fmla="*/ 801978 w 1905712"/>
                    <a:gd name="connsiteY29" fmla="*/ 85492 h 1420795"/>
                    <a:gd name="connsiteX30" fmla="*/ 881092 w 1905712"/>
                    <a:gd name="connsiteY30" fmla="*/ 135190 h 1420795"/>
                    <a:gd name="connsiteX31" fmla="*/ 840528 w 1905712"/>
                    <a:gd name="connsiteY31" fmla="*/ 127758 h 1420795"/>
                    <a:gd name="connsiteX32" fmla="*/ 771478 w 1905712"/>
                    <a:gd name="connsiteY32" fmla="*/ 102058 h 1420795"/>
                    <a:gd name="connsiteX33" fmla="*/ 687719 w 1905712"/>
                    <a:gd name="connsiteY33" fmla="*/ 83634 h 1420795"/>
                    <a:gd name="connsiteX34" fmla="*/ 725496 w 1905712"/>
                    <a:gd name="connsiteY34" fmla="*/ 126984 h 1420795"/>
                    <a:gd name="connsiteX35" fmla="*/ 682301 w 1905712"/>
                    <a:gd name="connsiteY35" fmla="*/ 128842 h 1420795"/>
                    <a:gd name="connsiteX36" fmla="*/ 625171 w 1905712"/>
                    <a:gd name="connsiteY36" fmla="*/ 97568 h 1420795"/>
                    <a:gd name="connsiteX37" fmla="*/ 622384 w 1905712"/>
                    <a:gd name="connsiteY37" fmla="*/ 137202 h 1420795"/>
                    <a:gd name="connsiteX38" fmla="*/ 596529 w 1905712"/>
                    <a:gd name="connsiteY38" fmla="*/ 158413 h 1420795"/>
                    <a:gd name="connsiteX39" fmla="*/ 579963 w 1905712"/>
                    <a:gd name="connsiteY39" fmla="*/ 94936 h 1420795"/>
                    <a:gd name="connsiteX40" fmla="*/ 485212 w 1905712"/>
                    <a:gd name="connsiteY40" fmla="*/ 109644 h 1420795"/>
                    <a:gd name="connsiteX41" fmla="*/ 447435 w 1905712"/>
                    <a:gd name="connsiteY41" fmla="*/ 129926 h 1420795"/>
                    <a:gd name="connsiteX42" fmla="*/ 427154 w 1905712"/>
                    <a:gd name="connsiteY42" fmla="*/ 136428 h 1420795"/>
                    <a:gd name="connsiteX43" fmla="*/ 357174 w 1905712"/>
                    <a:gd name="connsiteY43" fmla="*/ 145563 h 1420795"/>
                    <a:gd name="connsiteX44" fmla="*/ 366309 w 1905712"/>
                    <a:gd name="connsiteY44" fmla="*/ 192474 h 1420795"/>
                    <a:gd name="connsiteX45" fmla="*/ 306548 w 1905712"/>
                    <a:gd name="connsiteY45" fmla="*/ 183185 h 1420795"/>
                    <a:gd name="connsiteX46" fmla="*/ 165659 w 1905712"/>
                    <a:gd name="connsiteY46" fmla="*/ 259667 h 1420795"/>
                    <a:gd name="connsiteX47" fmla="*/ 241987 w 1905712"/>
                    <a:gd name="connsiteY47" fmla="*/ 271588 h 1420795"/>
                    <a:gd name="connsiteX48" fmla="*/ 216286 w 1905712"/>
                    <a:gd name="connsiteY48" fmla="*/ 328717 h 1420795"/>
                    <a:gd name="connsiteX49" fmla="*/ 118748 w 1905712"/>
                    <a:gd name="connsiteY49" fmla="*/ 346212 h 1420795"/>
                    <a:gd name="connsiteX50" fmla="*/ 0 w 1905712"/>
                    <a:gd name="connsiteY50" fmla="*/ 392194 h 1420795"/>
                    <a:gd name="connsiteX51" fmla="*/ 18424 w 1905712"/>
                    <a:gd name="connsiteY51" fmla="*/ 415263 h 1420795"/>
                    <a:gd name="connsiteX52" fmla="*/ 69980 w 1905712"/>
                    <a:gd name="connsiteY52" fmla="*/ 429971 h 1420795"/>
                    <a:gd name="connsiteX53" fmla="*/ 154667 w 1905712"/>
                    <a:gd name="connsiteY53" fmla="*/ 436473 h 1420795"/>
                    <a:gd name="connsiteX54" fmla="*/ 203436 w 1905712"/>
                    <a:gd name="connsiteY54" fmla="*/ 454897 h 1420795"/>
                    <a:gd name="connsiteX55" fmla="*/ 119677 w 1905712"/>
                    <a:gd name="connsiteY55" fmla="*/ 460471 h 1420795"/>
                    <a:gd name="connsiteX56" fmla="*/ 43195 w 1905712"/>
                    <a:gd name="connsiteY56" fmla="*/ 475179 h 1420795"/>
                    <a:gd name="connsiteX57" fmla="*/ 99396 w 1905712"/>
                    <a:gd name="connsiteY57" fmla="*/ 489887 h 1420795"/>
                    <a:gd name="connsiteX58" fmla="*/ 100325 w 1905712"/>
                    <a:gd name="connsiteY58" fmla="*/ 514658 h 1420795"/>
                    <a:gd name="connsiteX59" fmla="*/ 137172 w 1905712"/>
                    <a:gd name="connsiteY59" fmla="*/ 534940 h 1420795"/>
                    <a:gd name="connsiteX60" fmla="*/ 187799 w 1905712"/>
                    <a:gd name="connsiteY60" fmla="*/ 540514 h 1420795"/>
                    <a:gd name="connsiteX61" fmla="*/ 219073 w 1905712"/>
                    <a:gd name="connsiteY61" fmla="*/ 536798 h 1420795"/>
                    <a:gd name="connsiteX62" fmla="*/ 260565 w 1905712"/>
                    <a:gd name="connsiteY62" fmla="*/ 529366 h 1420795"/>
                    <a:gd name="connsiteX63" fmla="*/ 298342 w 1905712"/>
                    <a:gd name="connsiteY63" fmla="*/ 521935 h 1420795"/>
                    <a:gd name="connsiteX64" fmla="*/ 398667 w 1905712"/>
                    <a:gd name="connsiteY64" fmla="*/ 548564 h 1420795"/>
                    <a:gd name="connsiteX65" fmla="*/ 448365 w 1905712"/>
                    <a:gd name="connsiteY65" fmla="*/ 580767 h 1420795"/>
                    <a:gd name="connsiteX66" fmla="*/ 491560 w 1905712"/>
                    <a:gd name="connsiteY66" fmla="*/ 622105 h 1420795"/>
                    <a:gd name="connsiteX67" fmla="*/ 520047 w 1905712"/>
                    <a:gd name="connsiteY67" fmla="*/ 672731 h 1420795"/>
                    <a:gd name="connsiteX68" fmla="*/ 542187 w 1905712"/>
                    <a:gd name="connsiteY68" fmla="*/ 706792 h 1420795"/>
                    <a:gd name="connsiteX69" fmla="*/ 557824 w 1905712"/>
                    <a:gd name="connsiteY69" fmla="*/ 738995 h 1420795"/>
                    <a:gd name="connsiteX70" fmla="*/ 542187 w 1905712"/>
                    <a:gd name="connsiteY70" fmla="*/ 777701 h 1420795"/>
                    <a:gd name="connsiteX71" fmla="*/ 556895 w 1905712"/>
                    <a:gd name="connsiteY71" fmla="*/ 819967 h 1420795"/>
                    <a:gd name="connsiteX72" fmla="*/ 603806 w 1905712"/>
                    <a:gd name="connsiteY72" fmla="*/ 799685 h 1420795"/>
                    <a:gd name="connsiteX73" fmla="*/ 614798 w 1905712"/>
                    <a:gd name="connsiteY73" fmla="*/ 830959 h 1420795"/>
                    <a:gd name="connsiteX74" fmla="*/ 674560 w 1905712"/>
                    <a:gd name="connsiteY74" fmla="*/ 859447 h 1420795"/>
                    <a:gd name="connsiteX75" fmla="*/ 661709 w 1905712"/>
                    <a:gd name="connsiteY75" fmla="*/ 872297 h 1420795"/>
                    <a:gd name="connsiteX76" fmla="*/ 578879 w 1905712"/>
                    <a:gd name="connsiteY76" fmla="*/ 865794 h 1420795"/>
                    <a:gd name="connsiteX77" fmla="*/ 662638 w 1905712"/>
                    <a:gd name="connsiteY77" fmla="*/ 904500 h 1420795"/>
                    <a:gd name="connsiteX78" fmla="*/ 690196 w 1905712"/>
                    <a:gd name="connsiteY78" fmla="*/ 936703 h 1420795"/>
                    <a:gd name="connsiteX79" fmla="*/ 683694 w 1905712"/>
                    <a:gd name="connsiteY79" fmla="*/ 979898 h 1420795"/>
                    <a:gd name="connsiteX80" fmla="*/ 644060 w 1905712"/>
                    <a:gd name="connsiteY80" fmla="*/ 981756 h 1420795"/>
                    <a:gd name="connsiteX81" fmla="*/ 619288 w 1905712"/>
                    <a:gd name="connsiteY81" fmla="*/ 1003896 h 1420795"/>
                    <a:gd name="connsiteX82" fmla="*/ 593587 w 1905712"/>
                    <a:gd name="connsiteY82" fmla="*/ 1049878 h 1420795"/>
                    <a:gd name="connsiteX83" fmla="*/ 623933 w 1905712"/>
                    <a:gd name="connsiteY83" fmla="*/ 1076507 h 1420795"/>
                    <a:gd name="connsiteX84" fmla="*/ 599935 w 1905712"/>
                    <a:gd name="connsiteY84" fmla="*/ 1104065 h 1420795"/>
                    <a:gd name="connsiteX85" fmla="*/ 643130 w 1905712"/>
                    <a:gd name="connsiteY85" fmla="*/ 1149118 h 1420795"/>
                    <a:gd name="connsiteX86" fmla="*/ 648704 w 1905712"/>
                    <a:gd name="connsiteY86" fmla="*/ 1202532 h 1420795"/>
                    <a:gd name="connsiteX87" fmla="*/ 667128 w 1905712"/>
                    <a:gd name="connsiteY87" fmla="*/ 1219098 h 1420795"/>
                    <a:gd name="connsiteX88" fmla="*/ 682765 w 1905712"/>
                    <a:gd name="connsiteY88" fmla="*/ 1250372 h 1420795"/>
                    <a:gd name="connsiteX89" fmla="*/ 706762 w 1905712"/>
                    <a:gd name="connsiteY89" fmla="*/ 1277001 h 1420795"/>
                    <a:gd name="connsiteX90" fmla="*/ 721471 w 1905712"/>
                    <a:gd name="connsiteY90" fmla="*/ 1314778 h 1420795"/>
                    <a:gd name="connsiteX91" fmla="*/ 756460 w 1905712"/>
                    <a:gd name="connsiteY91" fmla="*/ 1351626 h 1420795"/>
                    <a:gd name="connsiteX92" fmla="*/ 791450 w 1905712"/>
                    <a:gd name="connsiteY92" fmla="*/ 1374694 h 1420795"/>
                    <a:gd name="connsiteX93" fmla="*/ 821795 w 1905712"/>
                    <a:gd name="connsiteY93" fmla="*/ 1383828 h 1420795"/>
                    <a:gd name="connsiteX94" fmla="*/ 858643 w 1905712"/>
                    <a:gd name="connsiteY94" fmla="*/ 1399465 h 1420795"/>
                    <a:gd name="connsiteX95" fmla="*/ 912985 w 1905712"/>
                    <a:gd name="connsiteY95" fmla="*/ 1420676 h 1420795"/>
                    <a:gd name="connsiteX96" fmla="*/ 936054 w 1905712"/>
                    <a:gd name="connsiteY96" fmla="*/ 1396834 h 1420795"/>
                    <a:gd name="connsiteX97" fmla="*/ 951691 w 1905712"/>
                    <a:gd name="connsiteY97" fmla="*/ 1348065 h 1420795"/>
                    <a:gd name="connsiteX98" fmla="*/ 948904 w 1905712"/>
                    <a:gd name="connsiteY98" fmla="*/ 1299296 h 1420795"/>
                    <a:gd name="connsiteX99" fmla="*/ 964541 w 1905712"/>
                    <a:gd name="connsiteY99" fmla="*/ 1283659 h 1420795"/>
                    <a:gd name="connsiteX100" fmla="*/ 988384 w 1905712"/>
                    <a:gd name="connsiteY100" fmla="*/ 1262448 h 1420795"/>
                    <a:gd name="connsiteX101" fmla="*/ 1001234 w 1905712"/>
                    <a:gd name="connsiteY101" fmla="*/ 1238451 h 1420795"/>
                    <a:gd name="connsiteX102" fmla="*/ 1002163 w 1905712"/>
                    <a:gd name="connsiteY102" fmla="*/ 1216311 h 1420795"/>
                    <a:gd name="connsiteX103" fmla="*/ 1014084 w 1905712"/>
                    <a:gd name="connsiteY103" fmla="*/ 1201603 h 1420795"/>
                    <a:gd name="connsiteX104" fmla="*/ 1007582 w 1905712"/>
                    <a:gd name="connsiteY104" fmla="*/ 1178535 h 1420795"/>
                    <a:gd name="connsiteX105" fmla="*/ 1012226 w 1905712"/>
                    <a:gd name="connsiteY105" fmla="*/ 1166613 h 1420795"/>
                    <a:gd name="connsiteX106" fmla="*/ 1029721 w 1905712"/>
                    <a:gd name="connsiteY106" fmla="*/ 1158253 h 1420795"/>
                    <a:gd name="connsiteX107" fmla="*/ 1059137 w 1905712"/>
                    <a:gd name="connsiteY107" fmla="*/ 1139829 h 1420795"/>
                    <a:gd name="connsiteX108" fmla="*/ 1084993 w 1905712"/>
                    <a:gd name="connsiteY108" fmla="*/ 1113045 h 1420795"/>
                    <a:gd name="connsiteX109" fmla="*/ 1100630 w 1905712"/>
                    <a:gd name="connsiteY109" fmla="*/ 1112116 h 1420795"/>
                    <a:gd name="connsiteX110" fmla="*/ 1107132 w 1905712"/>
                    <a:gd name="connsiteY110" fmla="*/ 1128682 h 1420795"/>
                    <a:gd name="connsiteX111" fmla="*/ 1165190 w 1905712"/>
                    <a:gd name="connsiteY111" fmla="*/ 1116761 h 1420795"/>
                    <a:gd name="connsiteX112" fmla="*/ 1234241 w 1905712"/>
                    <a:gd name="connsiteY112" fmla="*/ 1056999 h 1420795"/>
                    <a:gd name="connsiteX113" fmla="*/ 1272946 w 1905712"/>
                    <a:gd name="connsiteY113" fmla="*/ 1018294 h 1420795"/>
                    <a:gd name="connsiteX114" fmla="*/ 1302363 w 1905712"/>
                    <a:gd name="connsiteY114" fmla="*/ 1006373 h 1420795"/>
                    <a:gd name="connsiteX115" fmla="*/ 1332708 w 1905712"/>
                    <a:gd name="connsiteY115" fmla="*/ 998941 h 1420795"/>
                    <a:gd name="connsiteX116" fmla="*/ 1378690 w 1905712"/>
                    <a:gd name="connsiteY116" fmla="*/ 988878 h 1420795"/>
                    <a:gd name="connsiteX117" fmla="*/ 1490007 w 1905712"/>
                    <a:gd name="connsiteY117" fmla="*/ 958533 h 1420795"/>
                    <a:gd name="connsiteX118" fmla="*/ 1578410 w 1905712"/>
                    <a:gd name="connsiteY118" fmla="*/ 912551 h 1420795"/>
                    <a:gd name="connsiteX119" fmla="*/ 1590331 w 1905712"/>
                    <a:gd name="connsiteY119" fmla="*/ 896914 h 1420795"/>
                    <a:gd name="connsiteX120" fmla="*/ 1535060 w 1905712"/>
                    <a:gd name="connsiteY120" fmla="*/ 899700 h 1420795"/>
                    <a:gd name="connsiteX121" fmla="*/ 1466009 w 1905712"/>
                    <a:gd name="connsiteY121" fmla="*/ 891340 h 1420795"/>
                    <a:gd name="connsiteX122" fmla="*/ 1475299 w 1905712"/>
                    <a:gd name="connsiteY122" fmla="*/ 871058 h 1420795"/>
                    <a:gd name="connsiteX123" fmla="*/ 1480873 w 1905712"/>
                    <a:gd name="connsiteY123" fmla="*/ 841642 h 1420795"/>
                    <a:gd name="connsiteX124" fmla="*/ 1524997 w 1905712"/>
                    <a:gd name="connsiteY124" fmla="*/ 856350 h 1420795"/>
                    <a:gd name="connsiteX125" fmla="*/ 1593118 w 1905712"/>
                    <a:gd name="connsiteY125" fmla="*/ 879419 h 1420795"/>
                    <a:gd name="connsiteX126" fmla="*/ 1604111 w 1905712"/>
                    <a:gd name="connsiteY126" fmla="*/ 838081 h 1420795"/>
                    <a:gd name="connsiteX127" fmla="*/ 1523139 w 1905712"/>
                    <a:gd name="connsiteY127" fmla="*/ 766244 h 1420795"/>
                    <a:gd name="connsiteX128" fmla="*/ 1569121 w 1905712"/>
                    <a:gd name="connsiteY128" fmla="*/ 771817 h 1420795"/>
                    <a:gd name="connsiteX129" fmla="*/ 1598537 w 1905712"/>
                    <a:gd name="connsiteY129" fmla="*/ 739615 h 1420795"/>
                    <a:gd name="connsiteX130" fmla="*/ 1523913 w 1905712"/>
                    <a:gd name="connsiteY130" fmla="*/ 738686 h 1420795"/>
                    <a:gd name="connsiteX131" fmla="*/ 1510134 w 1905712"/>
                    <a:gd name="connsiteY131" fmla="*/ 718404 h 1420795"/>
                    <a:gd name="connsiteX132" fmla="*/ 1522055 w 1905712"/>
                    <a:gd name="connsiteY132" fmla="*/ 692703 h 1420795"/>
                    <a:gd name="connsiteX133" fmla="*/ 1591106 w 1905712"/>
                    <a:gd name="connsiteY133" fmla="*/ 712985 h 1420795"/>
                    <a:gd name="connsiteX134" fmla="*/ 1643590 w 1905712"/>
                    <a:gd name="connsiteY134" fmla="*/ 700135 h 1420795"/>
                    <a:gd name="connsiteX135" fmla="*/ 1602098 w 1905712"/>
                    <a:gd name="connsiteY135" fmla="*/ 661429 h 1420795"/>
                    <a:gd name="connsiteX136" fmla="*/ 1671148 w 1905712"/>
                    <a:gd name="connsiteY136" fmla="*/ 654927 h 1420795"/>
                    <a:gd name="connsiteX137" fmla="*/ 1679509 w 1905712"/>
                    <a:gd name="connsiteY137" fmla="*/ 633716 h 1420795"/>
                    <a:gd name="connsiteX138" fmla="*/ 1623308 w 1905712"/>
                    <a:gd name="connsiteY138" fmla="*/ 598727 h 1420795"/>
                    <a:gd name="connsiteX139" fmla="*/ 1677651 w 1905712"/>
                    <a:gd name="connsiteY139" fmla="*/ 589437 h 1420795"/>
                    <a:gd name="connsiteX140" fmla="*/ 1662943 w 1905712"/>
                    <a:gd name="connsiteY140" fmla="*/ 532308 h 1420795"/>
                    <a:gd name="connsiteX141" fmla="*/ 1607672 w 1905712"/>
                    <a:gd name="connsiteY141" fmla="*/ 518529 h 1420795"/>
                    <a:gd name="connsiteX142" fmla="*/ 1584603 w 1905712"/>
                    <a:gd name="connsiteY142" fmla="*/ 494531 h 1420795"/>
                    <a:gd name="connsiteX143" fmla="*/ 1626870 w 1905712"/>
                    <a:gd name="connsiteY143" fmla="*/ 488958 h 1420795"/>
                    <a:gd name="connsiteX144" fmla="*/ 1711557 w 1905712"/>
                    <a:gd name="connsiteY144" fmla="*/ 488958 h 1420795"/>
                    <a:gd name="connsiteX145" fmla="*/ 1692204 w 1905712"/>
                    <a:gd name="connsiteY145" fmla="*/ 455826 h 1420795"/>
                    <a:gd name="connsiteX146" fmla="*/ 1640648 w 1905712"/>
                    <a:gd name="connsiteY146" fmla="*/ 444834 h 1420795"/>
                    <a:gd name="connsiteX147" fmla="*/ 1682915 w 1905712"/>
                    <a:gd name="connsiteY147" fmla="*/ 435699 h 1420795"/>
                    <a:gd name="connsiteX148" fmla="*/ 1620367 w 1905712"/>
                    <a:gd name="connsiteY148" fmla="*/ 421920 h 1420795"/>
                    <a:gd name="connsiteX149" fmla="*/ 1595596 w 1905712"/>
                    <a:gd name="connsiteY149" fmla="*/ 423778 h 1420795"/>
                    <a:gd name="connsiteX150" fmla="*/ 1614948 w 1905712"/>
                    <a:gd name="connsiteY150" fmla="*/ 365720 h 1420795"/>
                    <a:gd name="connsiteX151" fmla="*/ 1670219 w 1905712"/>
                    <a:gd name="connsiteY151" fmla="*/ 323453 h 1420795"/>
                    <a:gd name="connsiteX152" fmla="*/ 1721775 w 1905712"/>
                    <a:gd name="connsiteY152" fmla="*/ 292179 h 1420795"/>
                    <a:gd name="connsiteX153" fmla="*/ 1700565 w 1905712"/>
                    <a:gd name="connsiteY153" fmla="*/ 267408 h 1420795"/>
                    <a:gd name="connsiteX154" fmla="*/ 1649009 w 1905712"/>
                    <a:gd name="connsiteY154" fmla="*/ 283974 h 1420795"/>
                    <a:gd name="connsiteX155" fmla="*/ 1691430 w 1905712"/>
                    <a:gd name="connsiteY155" fmla="*/ 258118 h 1420795"/>
                    <a:gd name="connsiteX156" fmla="*/ 1769615 w 1905712"/>
                    <a:gd name="connsiteY156" fmla="*/ 247126 h 1420795"/>
                    <a:gd name="connsiteX157" fmla="*/ 1712486 w 1905712"/>
                    <a:gd name="connsiteY157" fmla="*/ 233347 h 1420795"/>
                    <a:gd name="connsiteX158" fmla="*/ 1727194 w 1905712"/>
                    <a:gd name="connsiteY158" fmla="*/ 223283 h 1420795"/>
                    <a:gd name="connsiteX159" fmla="*/ 1795316 w 1905712"/>
                    <a:gd name="connsiteY159" fmla="*/ 209504 h 1420795"/>
                    <a:gd name="connsiteX160" fmla="*/ 1835724 w 1905712"/>
                    <a:gd name="connsiteY160" fmla="*/ 192009 h 1420795"/>
                    <a:gd name="connsiteX161" fmla="*/ 1905704 w 1905712"/>
                    <a:gd name="connsiteY161" fmla="*/ 159806 h 1420795"/>
                    <a:gd name="connsiteX162" fmla="*/ 1799806 w 1905712"/>
                    <a:gd name="connsiteY162" fmla="*/ 129461 h 1420795"/>
                    <a:gd name="connsiteX163" fmla="*/ 653039 w 1905712"/>
                    <a:gd name="connsiteY163" fmla="*/ 931129 h 1420795"/>
                    <a:gd name="connsiteX164" fmla="*/ 628268 w 1905712"/>
                    <a:gd name="connsiteY164" fmla="*/ 908061 h 1420795"/>
                    <a:gd name="connsiteX165" fmla="*/ 567577 w 1905712"/>
                    <a:gd name="connsiteY165" fmla="*/ 897068 h 1420795"/>
                    <a:gd name="connsiteX166" fmla="*/ 562933 w 1905712"/>
                    <a:gd name="connsiteY166" fmla="*/ 923698 h 1420795"/>
                    <a:gd name="connsiteX167" fmla="*/ 596994 w 1905712"/>
                    <a:gd name="connsiteY167" fmla="*/ 943979 h 1420795"/>
                    <a:gd name="connsiteX168" fmla="*/ 653039 w 1905712"/>
                    <a:gd name="connsiteY168" fmla="*/ 931129 h 14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905712" h="1420795">
                      <a:moveTo>
                        <a:pt x="1799806" y="129461"/>
                      </a:moveTo>
                      <a:cubicBezTo>
                        <a:pt x="1765745" y="129461"/>
                        <a:pt x="1738187" y="135035"/>
                        <a:pt x="1736329" y="158878"/>
                      </a:cubicBezTo>
                      <a:cubicBezTo>
                        <a:pt x="1734471" y="182875"/>
                        <a:pt x="1691276" y="154233"/>
                        <a:pt x="1672852" y="162593"/>
                      </a:cubicBezTo>
                      <a:cubicBezTo>
                        <a:pt x="1654428" y="170954"/>
                        <a:pt x="1663562" y="143241"/>
                        <a:pt x="1645293" y="152530"/>
                      </a:cubicBezTo>
                      <a:cubicBezTo>
                        <a:pt x="1626870" y="161819"/>
                        <a:pt x="1606588" y="183804"/>
                        <a:pt x="1584603" y="193093"/>
                      </a:cubicBezTo>
                      <a:cubicBezTo>
                        <a:pt x="1562464" y="202228"/>
                        <a:pt x="1545897" y="225296"/>
                        <a:pt x="1532119" y="227154"/>
                      </a:cubicBezTo>
                      <a:cubicBezTo>
                        <a:pt x="1518339" y="229012"/>
                        <a:pt x="1561535" y="184888"/>
                        <a:pt x="1583674" y="162748"/>
                      </a:cubicBezTo>
                      <a:cubicBezTo>
                        <a:pt x="1605813" y="140609"/>
                        <a:pt x="1593737" y="114908"/>
                        <a:pt x="1564321" y="117695"/>
                      </a:cubicBezTo>
                      <a:cubicBezTo>
                        <a:pt x="1534905" y="120482"/>
                        <a:pt x="1541253" y="138905"/>
                        <a:pt x="1524687" y="142621"/>
                      </a:cubicBezTo>
                      <a:cubicBezTo>
                        <a:pt x="1508121" y="146337"/>
                        <a:pt x="1429007" y="185817"/>
                        <a:pt x="1425291" y="173895"/>
                      </a:cubicBezTo>
                      <a:cubicBezTo>
                        <a:pt x="1421575" y="161974"/>
                        <a:pt x="1490626" y="141692"/>
                        <a:pt x="1489697" y="133332"/>
                      </a:cubicBezTo>
                      <a:cubicBezTo>
                        <a:pt x="1488768" y="124972"/>
                        <a:pt x="1402223" y="124197"/>
                        <a:pt x="1363672" y="129616"/>
                      </a:cubicBezTo>
                      <a:cubicBezTo>
                        <a:pt x="1324967" y="135190"/>
                        <a:pt x="1256845" y="157174"/>
                        <a:pt x="1255916" y="146182"/>
                      </a:cubicBezTo>
                      <a:cubicBezTo>
                        <a:pt x="1254987" y="135190"/>
                        <a:pt x="1335030" y="119398"/>
                        <a:pt x="1375593" y="114908"/>
                      </a:cubicBezTo>
                      <a:cubicBezTo>
                        <a:pt x="1416931" y="110263"/>
                        <a:pt x="1490626" y="117695"/>
                        <a:pt x="1521900" y="104845"/>
                      </a:cubicBezTo>
                      <a:cubicBezTo>
                        <a:pt x="1553174" y="91994"/>
                        <a:pt x="1600085" y="91066"/>
                        <a:pt x="1608446" y="80847"/>
                      </a:cubicBezTo>
                      <a:cubicBezTo>
                        <a:pt x="1616651" y="70784"/>
                        <a:pt x="1572527" y="56850"/>
                        <a:pt x="1550387" y="57779"/>
                      </a:cubicBezTo>
                      <a:cubicBezTo>
                        <a:pt x="1528248" y="58708"/>
                        <a:pt x="1506263" y="55921"/>
                        <a:pt x="1507966" y="44929"/>
                      </a:cubicBezTo>
                      <a:cubicBezTo>
                        <a:pt x="1509824" y="33936"/>
                        <a:pt x="1473905" y="31149"/>
                        <a:pt x="1470190" y="22789"/>
                      </a:cubicBezTo>
                      <a:cubicBezTo>
                        <a:pt x="1466474" y="14583"/>
                        <a:pt x="1397423" y="20931"/>
                        <a:pt x="1382715" y="11797"/>
                      </a:cubicBezTo>
                      <a:cubicBezTo>
                        <a:pt x="1368007" y="2662"/>
                        <a:pt x="1324657" y="-1982"/>
                        <a:pt x="1287964" y="804"/>
                      </a:cubicBezTo>
                      <a:cubicBezTo>
                        <a:pt x="1251117" y="3591"/>
                        <a:pt x="1175718" y="2662"/>
                        <a:pt x="1158224" y="4520"/>
                      </a:cubicBezTo>
                      <a:cubicBezTo>
                        <a:pt x="1140729" y="6378"/>
                        <a:pt x="1129736" y="12880"/>
                        <a:pt x="1114099" y="11952"/>
                      </a:cubicBezTo>
                      <a:cubicBezTo>
                        <a:pt x="1098462" y="11023"/>
                        <a:pt x="1074465" y="16596"/>
                        <a:pt x="1083754" y="26660"/>
                      </a:cubicBezTo>
                      <a:cubicBezTo>
                        <a:pt x="1100475" y="44929"/>
                        <a:pt x="1058828" y="52360"/>
                        <a:pt x="1061614" y="38581"/>
                      </a:cubicBezTo>
                      <a:cubicBezTo>
                        <a:pt x="1064401" y="24802"/>
                        <a:pt x="1025696" y="18299"/>
                        <a:pt x="1013774" y="28517"/>
                      </a:cubicBezTo>
                      <a:cubicBezTo>
                        <a:pt x="1000150" y="40129"/>
                        <a:pt x="938221" y="16596"/>
                        <a:pt x="929087" y="28517"/>
                      </a:cubicBezTo>
                      <a:cubicBezTo>
                        <a:pt x="919798" y="40439"/>
                        <a:pt x="847186" y="36878"/>
                        <a:pt x="825975" y="40439"/>
                      </a:cubicBezTo>
                      <a:cubicBezTo>
                        <a:pt x="804765" y="44154"/>
                        <a:pt x="859107" y="59791"/>
                        <a:pt x="857249" y="68926"/>
                      </a:cubicBezTo>
                      <a:cubicBezTo>
                        <a:pt x="855392" y="78060"/>
                        <a:pt x="788199" y="68926"/>
                        <a:pt x="801978" y="85492"/>
                      </a:cubicBezTo>
                      <a:cubicBezTo>
                        <a:pt x="815757" y="102058"/>
                        <a:pt x="860036" y="113979"/>
                        <a:pt x="881092" y="135190"/>
                      </a:cubicBezTo>
                      <a:cubicBezTo>
                        <a:pt x="902303" y="156400"/>
                        <a:pt x="864526" y="143395"/>
                        <a:pt x="840528" y="127758"/>
                      </a:cubicBezTo>
                      <a:cubicBezTo>
                        <a:pt x="816531" y="112121"/>
                        <a:pt x="786186" y="117695"/>
                        <a:pt x="771478" y="102058"/>
                      </a:cubicBezTo>
                      <a:cubicBezTo>
                        <a:pt x="756770" y="86421"/>
                        <a:pt x="701498" y="74500"/>
                        <a:pt x="687719" y="83634"/>
                      </a:cubicBezTo>
                      <a:cubicBezTo>
                        <a:pt x="671308" y="94626"/>
                        <a:pt x="725496" y="114908"/>
                        <a:pt x="725496" y="126984"/>
                      </a:cubicBezTo>
                      <a:cubicBezTo>
                        <a:pt x="725496" y="138905"/>
                        <a:pt x="688648" y="124197"/>
                        <a:pt x="682301" y="128842"/>
                      </a:cubicBezTo>
                      <a:cubicBezTo>
                        <a:pt x="675798" y="133487"/>
                        <a:pt x="643595" y="97568"/>
                        <a:pt x="625171" y="97568"/>
                      </a:cubicBezTo>
                      <a:cubicBezTo>
                        <a:pt x="606747" y="97568"/>
                        <a:pt x="622384" y="114134"/>
                        <a:pt x="622384" y="137202"/>
                      </a:cubicBezTo>
                      <a:cubicBezTo>
                        <a:pt x="622384" y="160271"/>
                        <a:pt x="586466" y="174050"/>
                        <a:pt x="596529" y="158413"/>
                      </a:cubicBezTo>
                      <a:cubicBezTo>
                        <a:pt x="606593" y="142776"/>
                        <a:pt x="599316" y="102213"/>
                        <a:pt x="579963" y="94936"/>
                      </a:cubicBezTo>
                      <a:cubicBezTo>
                        <a:pt x="560611" y="87505"/>
                        <a:pt x="510913" y="110573"/>
                        <a:pt x="485212" y="109644"/>
                      </a:cubicBezTo>
                      <a:cubicBezTo>
                        <a:pt x="459512" y="108715"/>
                        <a:pt x="425451" y="117076"/>
                        <a:pt x="447435" y="129926"/>
                      </a:cubicBezTo>
                      <a:cubicBezTo>
                        <a:pt x="469575" y="142776"/>
                        <a:pt x="446507" y="150207"/>
                        <a:pt x="427154" y="136428"/>
                      </a:cubicBezTo>
                      <a:cubicBezTo>
                        <a:pt x="407801" y="122649"/>
                        <a:pt x="344324" y="136428"/>
                        <a:pt x="357174" y="145563"/>
                      </a:cubicBezTo>
                      <a:cubicBezTo>
                        <a:pt x="370024" y="154852"/>
                        <a:pt x="374669" y="181482"/>
                        <a:pt x="366309" y="192474"/>
                      </a:cubicBezTo>
                      <a:cubicBezTo>
                        <a:pt x="357948" y="203466"/>
                        <a:pt x="331319" y="181482"/>
                        <a:pt x="306548" y="183185"/>
                      </a:cubicBezTo>
                      <a:cubicBezTo>
                        <a:pt x="281776" y="185042"/>
                        <a:pt x="158383" y="243875"/>
                        <a:pt x="165659" y="259667"/>
                      </a:cubicBezTo>
                      <a:cubicBezTo>
                        <a:pt x="172936" y="275304"/>
                        <a:pt x="225421" y="262453"/>
                        <a:pt x="241987" y="271588"/>
                      </a:cubicBezTo>
                      <a:cubicBezTo>
                        <a:pt x="258553" y="280877"/>
                        <a:pt x="236413" y="314938"/>
                        <a:pt x="216286" y="328717"/>
                      </a:cubicBezTo>
                      <a:cubicBezTo>
                        <a:pt x="196005" y="342496"/>
                        <a:pt x="120606" y="329646"/>
                        <a:pt x="118748" y="346212"/>
                      </a:cubicBezTo>
                      <a:cubicBezTo>
                        <a:pt x="116891" y="362778"/>
                        <a:pt x="0" y="365565"/>
                        <a:pt x="0" y="392194"/>
                      </a:cubicBezTo>
                      <a:cubicBezTo>
                        <a:pt x="0" y="402258"/>
                        <a:pt x="5574" y="412476"/>
                        <a:pt x="18424" y="415263"/>
                      </a:cubicBezTo>
                      <a:cubicBezTo>
                        <a:pt x="34990" y="418824"/>
                        <a:pt x="55272" y="413405"/>
                        <a:pt x="69980" y="429971"/>
                      </a:cubicBezTo>
                      <a:cubicBezTo>
                        <a:pt x="84688" y="446537"/>
                        <a:pt x="126180" y="447466"/>
                        <a:pt x="154667" y="436473"/>
                      </a:cubicBezTo>
                      <a:cubicBezTo>
                        <a:pt x="183154" y="425481"/>
                        <a:pt x="204365" y="438331"/>
                        <a:pt x="203436" y="454897"/>
                      </a:cubicBezTo>
                      <a:cubicBezTo>
                        <a:pt x="202507" y="471463"/>
                        <a:pt x="139030" y="448394"/>
                        <a:pt x="119677" y="460471"/>
                      </a:cubicBezTo>
                      <a:cubicBezTo>
                        <a:pt x="100325" y="472392"/>
                        <a:pt x="40563" y="462328"/>
                        <a:pt x="43195" y="475179"/>
                      </a:cubicBezTo>
                      <a:cubicBezTo>
                        <a:pt x="45982" y="488029"/>
                        <a:pt x="75398" y="485242"/>
                        <a:pt x="99396" y="489887"/>
                      </a:cubicBezTo>
                      <a:cubicBezTo>
                        <a:pt x="123238" y="494531"/>
                        <a:pt x="101253" y="504595"/>
                        <a:pt x="100325" y="514658"/>
                      </a:cubicBezTo>
                      <a:cubicBezTo>
                        <a:pt x="99396" y="524722"/>
                        <a:pt x="113175" y="522864"/>
                        <a:pt x="137172" y="534940"/>
                      </a:cubicBezTo>
                      <a:cubicBezTo>
                        <a:pt x="161170" y="546861"/>
                        <a:pt x="200649" y="554293"/>
                        <a:pt x="187799" y="540514"/>
                      </a:cubicBezTo>
                      <a:cubicBezTo>
                        <a:pt x="174949" y="526734"/>
                        <a:pt x="212726" y="528592"/>
                        <a:pt x="219073" y="536798"/>
                      </a:cubicBezTo>
                      <a:cubicBezTo>
                        <a:pt x="225576" y="545003"/>
                        <a:pt x="243070" y="524877"/>
                        <a:pt x="260565" y="529366"/>
                      </a:cubicBezTo>
                      <a:cubicBezTo>
                        <a:pt x="278060" y="534011"/>
                        <a:pt x="284563" y="512800"/>
                        <a:pt x="298342" y="521935"/>
                      </a:cubicBezTo>
                      <a:cubicBezTo>
                        <a:pt x="312121" y="531224"/>
                        <a:pt x="376527" y="536643"/>
                        <a:pt x="398667" y="548564"/>
                      </a:cubicBezTo>
                      <a:cubicBezTo>
                        <a:pt x="420806" y="560486"/>
                        <a:pt x="451151" y="563272"/>
                        <a:pt x="448365" y="580767"/>
                      </a:cubicBezTo>
                      <a:cubicBezTo>
                        <a:pt x="445578" y="598262"/>
                        <a:pt x="466788" y="611112"/>
                        <a:pt x="491560" y="622105"/>
                      </a:cubicBezTo>
                      <a:cubicBezTo>
                        <a:pt x="516331" y="633097"/>
                        <a:pt x="520976" y="657094"/>
                        <a:pt x="520047" y="672731"/>
                      </a:cubicBezTo>
                      <a:cubicBezTo>
                        <a:pt x="519118" y="688368"/>
                        <a:pt x="546676" y="699361"/>
                        <a:pt x="542187" y="706792"/>
                      </a:cubicBezTo>
                      <a:cubicBezTo>
                        <a:pt x="537542" y="714224"/>
                        <a:pt x="541258" y="724287"/>
                        <a:pt x="557824" y="738995"/>
                      </a:cubicBezTo>
                      <a:cubicBezTo>
                        <a:pt x="574390" y="753703"/>
                        <a:pt x="532123" y="764850"/>
                        <a:pt x="542187" y="777701"/>
                      </a:cubicBezTo>
                      <a:cubicBezTo>
                        <a:pt x="552250" y="790551"/>
                        <a:pt x="527479" y="815477"/>
                        <a:pt x="556895" y="819967"/>
                      </a:cubicBezTo>
                      <a:cubicBezTo>
                        <a:pt x="586311" y="824612"/>
                        <a:pt x="581666" y="799685"/>
                        <a:pt x="603806" y="799685"/>
                      </a:cubicBezTo>
                      <a:cubicBezTo>
                        <a:pt x="625945" y="799685"/>
                        <a:pt x="602877" y="819038"/>
                        <a:pt x="614798" y="830959"/>
                      </a:cubicBezTo>
                      <a:cubicBezTo>
                        <a:pt x="626719" y="842881"/>
                        <a:pt x="651646" y="840094"/>
                        <a:pt x="674560" y="859447"/>
                      </a:cubicBezTo>
                      <a:cubicBezTo>
                        <a:pt x="697628" y="878799"/>
                        <a:pt x="682920" y="887934"/>
                        <a:pt x="661709" y="872297"/>
                      </a:cubicBezTo>
                      <a:cubicBezTo>
                        <a:pt x="640499" y="856660"/>
                        <a:pt x="578879" y="860376"/>
                        <a:pt x="578879" y="865794"/>
                      </a:cubicBezTo>
                      <a:cubicBezTo>
                        <a:pt x="578879" y="871368"/>
                        <a:pt x="647001" y="909919"/>
                        <a:pt x="662638" y="904500"/>
                      </a:cubicBezTo>
                      <a:cubicBezTo>
                        <a:pt x="678275" y="898926"/>
                        <a:pt x="699486" y="927568"/>
                        <a:pt x="690196" y="936703"/>
                      </a:cubicBezTo>
                      <a:cubicBezTo>
                        <a:pt x="681062" y="945837"/>
                        <a:pt x="685552" y="968906"/>
                        <a:pt x="683694" y="979898"/>
                      </a:cubicBezTo>
                      <a:cubicBezTo>
                        <a:pt x="681836" y="990890"/>
                        <a:pt x="658922" y="979898"/>
                        <a:pt x="644060" y="981756"/>
                      </a:cubicBezTo>
                      <a:cubicBezTo>
                        <a:pt x="629351" y="983614"/>
                        <a:pt x="619288" y="988259"/>
                        <a:pt x="619288" y="1003896"/>
                      </a:cubicBezTo>
                      <a:cubicBezTo>
                        <a:pt x="619288" y="1019532"/>
                        <a:pt x="596219" y="1030525"/>
                        <a:pt x="593587" y="1049878"/>
                      </a:cubicBezTo>
                      <a:cubicBezTo>
                        <a:pt x="590801" y="1069230"/>
                        <a:pt x="612011" y="1068301"/>
                        <a:pt x="623933" y="1076507"/>
                      </a:cubicBezTo>
                      <a:cubicBezTo>
                        <a:pt x="635854" y="1084867"/>
                        <a:pt x="601793" y="1090286"/>
                        <a:pt x="599935" y="1104065"/>
                      </a:cubicBezTo>
                      <a:cubicBezTo>
                        <a:pt x="598077" y="1117844"/>
                        <a:pt x="631209" y="1142771"/>
                        <a:pt x="643130" y="1149118"/>
                      </a:cubicBezTo>
                      <a:cubicBezTo>
                        <a:pt x="655052" y="1155621"/>
                        <a:pt x="644060" y="1186895"/>
                        <a:pt x="648704" y="1202532"/>
                      </a:cubicBezTo>
                      <a:cubicBezTo>
                        <a:pt x="653349" y="1218169"/>
                        <a:pt x="668986" y="1198816"/>
                        <a:pt x="667128" y="1219098"/>
                      </a:cubicBezTo>
                      <a:cubicBezTo>
                        <a:pt x="665270" y="1239380"/>
                        <a:pt x="681836" y="1238451"/>
                        <a:pt x="682765" y="1250372"/>
                      </a:cubicBezTo>
                      <a:cubicBezTo>
                        <a:pt x="683694" y="1262293"/>
                        <a:pt x="712181" y="1260435"/>
                        <a:pt x="706762" y="1277001"/>
                      </a:cubicBezTo>
                      <a:cubicBezTo>
                        <a:pt x="701189" y="1293567"/>
                        <a:pt x="714968" y="1305489"/>
                        <a:pt x="721471" y="1314778"/>
                      </a:cubicBezTo>
                      <a:cubicBezTo>
                        <a:pt x="727973" y="1324067"/>
                        <a:pt x="751816" y="1339704"/>
                        <a:pt x="756460" y="1351626"/>
                      </a:cubicBezTo>
                      <a:cubicBezTo>
                        <a:pt x="761105" y="1363547"/>
                        <a:pt x="774884" y="1379184"/>
                        <a:pt x="791450" y="1374694"/>
                      </a:cubicBezTo>
                      <a:cubicBezTo>
                        <a:pt x="808016" y="1370049"/>
                        <a:pt x="808945" y="1385686"/>
                        <a:pt x="821795" y="1383828"/>
                      </a:cubicBezTo>
                      <a:cubicBezTo>
                        <a:pt x="834645" y="1381971"/>
                        <a:pt x="854927" y="1389402"/>
                        <a:pt x="858643" y="1399465"/>
                      </a:cubicBezTo>
                      <a:cubicBezTo>
                        <a:pt x="862358" y="1409529"/>
                        <a:pt x="901838" y="1418818"/>
                        <a:pt x="912985" y="1420676"/>
                      </a:cubicBezTo>
                      <a:cubicBezTo>
                        <a:pt x="923978" y="1422534"/>
                        <a:pt x="925836" y="1402252"/>
                        <a:pt x="936054" y="1396834"/>
                      </a:cubicBezTo>
                      <a:cubicBezTo>
                        <a:pt x="946117" y="1391260"/>
                        <a:pt x="942556" y="1350851"/>
                        <a:pt x="951691" y="1348065"/>
                      </a:cubicBezTo>
                      <a:cubicBezTo>
                        <a:pt x="960825" y="1345278"/>
                        <a:pt x="958193" y="1303011"/>
                        <a:pt x="948904" y="1299296"/>
                      </a:cubicBezTo>
                      <a:cubicBezTo>
                        <a:pt x="939769" y="1295580"/>
                        <a:pt x="943331" y="1280872"/>
                        <a:pt x="964541" y="1283659"/>
                      </a:cubicBezTo>
                      <a:cubicBezTo>
                        <a:pt x="985752" y="1286446"/>
                        <a:pt x="978320" y="1265235"/>
                        <a:pt x="988384" y="1262448"/>
                      </a:cubicBezTo>
                      <a:cubicBezTo>
                        <a:pt x="998447" y="1259661"/>
                        <a:pt x="993957" y="1240309"/>
                        <a:pt x="1001234" y="1238451"/>
                      </a:cubicBezTo>
                      <a:cubicBezTo>
                        <a:pt x="1008665" y="1236593"/>
                        <a:pt x="1007737" y="1223743"/>
                        <a:pt x="1002163" y="1216311"/>
                      </a:cubicBezTo>
                      <a:cubicBezTo>
                        <a:pt x="996589" y="1208880"/>
                        <a:pt x="1003092" y="1203461"/>
                        <a:pt x="1014084" y="1201603"/>
                      </a:cubicBezTo>
                      <a:cubicBezTo>
                        <a:pt x="1025077" y="1199745"/>
                        <a:pt x="1022444" y="1184108"/>
                        <a:pt x="1007582" y="1178535"/>
                      </a:cubicBezTo>
                      <a:cubicBezTo>
                        <a:pt x="992873" y="1172961"/>
                        <a:pt x="997518" y="1156395"/>
                        <a:pt x="1012226" y="1166613"/>
                      </a:cubicBezTo>
                      <a:cubicBezTo>
                        <a:pt x="1026934" y="1176677"/>
                        <a:pt x="1038081" y="1169400"/>
                        <a:pt x="1029721" y="1158253"/>
                      </a:cubicBezTo>
                      <a:cubicBezTo>
                        <a:pt x="1021360" y="1147261"/>
                        <a:pt x="1039784" y="1141687"/>
                        <a:pt x="1059137" y="1139829"/>
                      </a:cubicBezTo>
                      <a:cubicBezTo>
                        <a:pt x="1078490" y="1137971"/>
                        <a:pt x="1088554" y="1127908"/>
                        <a:pt x="1084993" y="1113045"/>
                      </a:cubicBezTo>
                      <a:cubicBezTo>
                        <a:pt x="1081277" y="1098337"/>
                        <a:pt x="1107132" y="1099266"/>
                        <a:pt x="1100630" y="1112116"/>
                      </a:cubicBezTo>
                      <a:cubicBezTo>
                        <a:pt x="1094127" y="1124966"/>
                        <a:pt x="1097843" y="1137816"/>
                        <a:pt x="1107132" y="1128682"/>
                      </a:cubicBezTo>
                      <a:cubicBezTo>
                        <a:pt x="1116266" y="1119547"/>
                        <a:pt x="1133761" y="1125895"/>
                        <a:pt x="1165190" y="1116761"/>
                      </a:cubicBezTo>
                      <a:cubicBezTo>
                        <a:pt x="1196465" y="1107626"/>
                        <a:pt x="1226810" y="1081771"/>
                        <a:pt x="1234241" y="1056999"/>
                      </a:cubicBezTo>
                      <a:cubicBezTo>
                        <a:pt x="1241672" y="1032073"/>
                        <a:pt x="1277436" y="1034860"/>
                        <a:pt x="1272946" y="1018294"/>
                      </a:cubicBezTo>
                      <a:cubicBezTo>
                        <a:pt x="1268302" y="1001728"/>
                        <a:pt x="1279449" y="995225"/>
                        <a:pt x="1302363" y="1006373"/>
                      </a:cubicBezTo>
                      <a:cubicBezTo>
                        <a:pt x="1325431" y="1017365"/>
                        <a:pt x="1307007" y="998941"/>
                        <a:pt x="1332708" y="998941"/>
                      </a:cubicBezTo>
                      <a:cubicBezTo>
                        <a:pt x="1358408" y="998941"/>
                        <a:pt x="1353918" y="989652"/>
                        <a:pt x="1378690" y="988878"/>
                      </a:cubicBezTo>
                      <a:cubicBezTo>
                        <a:pt x="1403616" y="987949"/>
                        <a:pt x="1468022" y="976957"/>
                        <a:pt x="1490007" y="958533"/>
                      </a:cubicBezTo>
                      <a:cubicBezTo>
                        <a:pt x="1512146" y="940109"/>
                        <a:pt x="1559057" y="924472"/>
                        <a:pt x="1578410" y="912551"/>
                      </a:cubicBezTo>
                      <a:cubicBezTo>
                        <a:pt x="1597763" y="900629"/>
                        <a:pt x="1602408" y="890411"/>
                        <a:pt x="1590331" y="896914"/>
                      </a:cubicBezTo>
                      <a:cubicBezTo>
                        <a:pt x="1578410" y="903416"/>
                        <a:pt x="1553484" y="904190"/>
                        <a:pt x="1535060" y="899700"/>
                      </a:cubicBezTo>
                      <a:cubicBezTo>
                        <a:pt x="1516636" y="895056"/>
                        <a:pt x="1487220" y="879419"/>
                        <a:pt x="1466009" y="891340"/>
                      </a:cubicBezTo>
                      <a:cubicBezTo>
                        <a:pt x="1444799" y="903261"/>
                        <a:pt x="1457804" y="873845"/>
                        <a:pt x="1475299" y="871058"/>
                      </a:cubicBezTo>
                      <a:cubicBezTo>
                        <a:pt x="1492794" y="868272"/>
                        <a:pt x="1485362" y="860066"/>
                        <a:pt x="1480873" y="841642"/>
                      </a:cubicBezTo>
                      <a:cubicBezTo>
                        <a:pt x="1476228" y="823218"/>
                        <a:pt x="1510289" y="835140"/>
                        <a:pt x="1524997" y="856350"/>
                      </a:cubicBezTo>
                      <a:cubicBezTo>
                        <a:pt x="1539705" y="877561"/>
                        <a:pt x="1568192" y="886695"/>
                        <a:pt x="1593118" y="879419"/>
                      </a:cubicBezTo>
                      <a:cubicBezTo>
                        <a:pt x="1618045" y="871987"/>
                        <a:pt x="1594047" y="851860"/>
                        <a:pt x="1604111" y="838081"/>
                      </a:cubicBezTo>
                      <a:cubicBezTo>
                        <a:pt x="1614174" y="824302"/>
                        <a:pt x="1527784" y="780952"/>
                        <a:pt x="1523139" y="766244"/>
                      </a:cubicBezTo>
                      <a:cubicBezTo>
                        <a:pt x="1518494" y="751536"/>
                        <a:pt x="1545279" y="761599"/>
                        <a:pt x="1569121" y="771817"/>
                      </a:cubicBezTo>
                      <a:cubicBezTo>
                        <a:pt x="1592963" y="781881"/>
                        <a:pt x="1598537" y="752465"/>
                        <a:pt x="1598537" y="739615"/>
                      </a:cubicBezTo>
                      <a:cubicBezTo>
                        <a:pt x="1598537" y="726764"/>
                        <a:pt x="1546981" y="725835"/>
                        <a:pt x="1523913" y="738686"/>
                      </a:cubicBezTo>
                      <a:cubicBezTo>
                        <a:pt x="1500844" y="751536"/>
                        <a:pt x="1478860" y="722120"/>
                        <a:pt x="1510134" y="718404"/>
                      </a:cubicBezTo>
                      <a:cubicBezTo>
                        <a:pt x="1541408" y="714688"/>
                        <a:pt x="1512920" y="701838"/>
                        <a:pt x="1522055" y="692703"/>
                      </a:cubicBezTo>
                      <a:cubicBezTo>
                        <a:pt x="1531190" y="683414"/>
                        <a:pt x="1570824" y="719333"/>
                        <a:pt x="1591106" y="712985"/>
                      </a:cubicBezTo>
                      <a:cubicBezTo>
                        <a:pt x="1611387" y="706483"/>
                        <a:pt x="1626096" y="713914"/>
                        <a:pt x="1643590" y="700135"/>
                      </a:cubicBezTo>
                      <a:cubicBezTo>
                        <a:pt x="1661085" y="686356"/>
                        <a:pt x="1612316" y="673506"/>
                        <a:pt x="1602098" y="661429"/>
                      </a:cubicBezTo>
                      <a:cubicBezTo>
                        <a:pt x="1592035" y="649508"/>
                        <a:pt x="1652725" y="653998"/>
                        <a:pt x="1671148" y="654927"/>
                      </a:cubicBezTo>
                      <a:cubicBezTo>
                        <a:pt x="1689572" y="655856"/>
                        <a:pt x="1694217" y="628298"/>
                        <a:pt x="1679509" y="633716"/>
                      </a:cubicBezTo>
                      <a:cubicBezTo>
                        <a:pt x="1664801" y="639290"/>
                        <a:pt x="1612316" y="615293"/>
                        <a:pt x="1623308" y="598727"/>
                      </a:cubicBezTo>
                      <a:cubicBezTo>
                        <a:pt x="1634301" y="582161"/>
                        <a:pt x="1654583" y="601513"/>
                        <a:pt x="1677651" y="589437"/>
                      </a:cubicBezTo>
                      <a:cubicBezTo>
                        <a:pt x="1700719" y="577516"/>
                        <a:pt x="1679509" y="532308"/>
                        <a:pt x="1662943" y="532308"/>
                      </a:cubicBezTo>
                      <a:cubicBezTo>
                        <a:pt x="1646377" y="532308"/>
                        <a:pt x="1607672" y="526734"/>
                        <a:pt x="1607672" y="518529"/>
                      </a:cubicBezTo>
                      <a:cubicBezTo>
                        <a:pt x="1607672" y="510168"/>
                        <a:pt x="1575469" y="502892"/>
                        <a:pt x="1584603" y="494531"/>
                      </a:cubicBezTo>
                      <a:cubicBezTo>
                        <a:pt x="1593737" y="486171"/>
                        <a:pt x="1605813" y="504595"/>
                        <a:pt x="1626870" y="488958"/>
                      </a:cubicBezTo>
                      <a:cubicBezTo>
                        <a:pt x="1648080" y="473321"/>
                        <a:pt x="1692204" y="492674"/>
                        <a:pt x="1711557" y="488958"/>
                      </a:cubicBezTo>
                      <a:cubicBezTo>
                        <a:pt x="1730910" y="485242"/>
                        <a:pt x="1703197" y="449323"/>
                        <a:pt x="1692204" y="455826"/>
                      </a:cubicBezTo>
                      <a:cubicBezTo>
                        <a:pt x="1681212" y="462328"/>
                        <a:pt x="1643436" y="464032"/>
                        <a:pt x="1640648" y="444834"/>
                      </a:cubicBezTo>
                      <a:cubicBezTo>
                        <a:pt x="1637862" y="425481"/>
                        <a:pt x="1676567" y="444834"/>
                        <a:pt x="1682915" y="435699"/>
                      </a:cubicBezTo>
                      <a:cubicBezTo>
                        <a:pt x="1689418" y="426410"/>
                        <a:pt x="1629502" y="402567"/>
                        <a:pt x="1620367" y="421920"/>
                      </a:cubicBezTo>
                      <a:cubicBezTo>
                        <a:pt x="1611078" y="441273"/>
                        <a:pt x="1578101" y="434770"/>
                        <a:pt x="1595596" y="423778"/>
                      </a:cubicBezTo>
                      <a:cubicBezTo>
                        <a:pt x="1613090" y="412785"/>
                        <a:pt x="1616806" y="381511"/>
                        <a:pt x="1614948" y="365720"/>
                      </a:cubicBezTo>
                      <a:cubicBezTo>
                        <a:pt x="1613090" y="350083"/>
                        <a:pt x="1677496" y="349154"/>
                        <a:pt x="1670219" y="323453"/>
                      </a:cubicBezTo>
                      <a:cubicBezTo>
                        <a:pt x="1662788" y="297753"/>
                        <a:pt x="1700565" y="292179"/>
                        <a:pt x="1721775" y="292179"/>
                      </a:cubicBezTo>
                      <a:cubicBezTo>
                        <a:pt x="1742986" y="292179"/>
                        <a:pt x="1720847" y="264621"/>
                        <a:pt x="1700565" y="267408"/>
                      </a:cubicBezTo>
                      <a:cubicBezTo>
                        <a:pt x="1680283" y="270194"/>
                        <a:pt x="1659072" y="293108"/>
                        <a:pt x="1649009" y="283974"/>
                      </a:cubicBezTo>
                      <a:cubicBezTo>
                        <a:pt x="1638946" y="274684"/>
                        <a:pt x="1672852" y="258118"/>
                        <a:pt x="1691430" y="258118"/>
                      </a:cubicBezTo>
                      <a:cubicBezTo>
                        <a:pt x="1709854" y="258118"/>
                        <a:pt x="1753978" y="256261"/>
                        <a:pt x="1769615" y="247126"/>
                      </a:cubicBezTo>
                      <a:cubicBezTo>
                        <a:pt x="1785253" y="237992"/>
                        <a:pt x="1742057" y="229631"/>
                        <a:pt x="1712486" y="233347"/>
                      </a:cubicBezTo>
                      <a:cubicBezTo>
                        <a:pt x="1683070" y="237063"/>
                        <a:pt x="1683070" y="224212"/>
                        <a:pt x="1727194" y="223283"/>
                      </a:cubicBezTo>
                      <a:cubicBezTo>
                        <a:pt x="1771318" y="222354"/>
                        <a:pt x="1764042" y="213220"/>
                        <a:pt x="1795316" y="209504"/>
                      </a:cubicBezTo>
                      <a:cubicBezTo>
                        <a:pt x="1826590" y="205789"/>
                        <a:pt x="1816526" y="192938"/>
                        <a:pt x="1835724" y="192009"/>
                      </a:cubicBezTo>
                      <a:cubicBezTo>
                        <a:pt x="1855077" y="191080"/>
                        <a:pt x="1905704" y="169870"/>
                        <a:pt x="1905704" y="159806"/>
                      </a:cubicBezTo>
                      <a:cubicBezTo>
                        <a:pt x="1906633" y="149743"/>
                        <a:pt x="1833866" y="129461"/>
                        <a:pt x="1799806" y="129461"/>
                      </a:cubicBezTo>
                      <a:close/>
                      <a:moveTo>
                        <a:pt x="653039" y="931129"/>
                      </a:moveTo>
                      <a:cubicBezTo>
                        <a:pt x="653968" y="916421"/>
                        <a:pt x="637402" y="925556"/>
                        <a:pt x="628268" y="908061"/>
                      </a:cubicBezTo>
                      <a:cubicBezTo>
                        <a:pt x="618978" y="890566"/>
                        <a:pt x="572067" y="883289"/>
                        <a:pt x="567577" y="897068"/>
                      </a:cubicBezTo>
                      <a:cubicBezTo>
                        <a:pt x="565719" y="902642"/>
                        <a:pt x="551011" y="910848"/>
                        <a:pt x="562933" y="923698"/>
                      </a:cubicBezTo>
                      <a:cubicBezTo>
                        <a:pt x="574854" y="936548"/>
                        <a:pt x="583214" y="930974"/>
                        <a:pt x="596994" y="943979"/>
                      </a:cubicBezTo>
                      <a:cubicBezTo>
                        <a:pt x="610773" y="956830"/>
                        <a:pt x="652110" y="945837"/>
                        <a:pt x="653039" y="93112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8" name="Freeform: Shape 4507">
                  <a:extLst>
                    <a:ext uri="{FF2B5EF4-FFF2-40B4-BE49-F238E27FC236}">
                      <a16:creationId xmlns:a16="http://schemas.microsoft.com/office/drawing/2014/main" id="{7DD8877B-4266-104D-71D3-89EF9A1520E2}"/>
                    </a:ext>
                  </a:extLst>
                </p:cNvPr>
                <p:cNvSpPr/>
                <p:nvPr/>
              </p:nvSpPr>
              <p:spPr>
                <a:xfrm>
                  <a:off x="4557200" y="6129199"/>
                  <a:ext cx="63289" cy="38784"/>
                </a:xfrm>
                <a:custGeom>
                  <a:avLst/>
                  <a:gdLst>
                    <a:gd name="connsiteX0" fmla="*/ 23 w 63289"/>
                    <a:gd name="connsiteY0" fmla="*/ 1443 h 38784"/>
                    <a:gd name="connsiteX1" fmla="*/ 26963 w 63289"/>
                    <a:gd name="connsiteY1" fmla="*/ 18938 h 38784"/>
                    <a:gd name="connsiteX2" fmla="*/ 61952 w 63289"/>
                    <a:gd name="connsiteY2" fmla="*/ 31014 h 38784"/>
                    <a:gd name="connsiteX3" fmla="*/ 23 w 63289"/>
                    <a:gd name="connsiteY3" fmla="*/ 1443 h 38784"/>
                  </a:gdLst>
                  <a:ahLst/>
                  <a:cxnLst>
                    <a:cxn ang="0">
                      <a:pos x="connsiteX0" y="connsiteY0"/>
                    </a:cxn>
                    <a:cxn ang="0">
                      <a:pos x="connsiteX1" y="connsiteY1"/>
                    </a:cxn>
                    <a:cxn ang="0">
                      <a:pos x="connsiteX2" y="connsiteY2"/>
                    </a:cxn>
                    <a:cxn ang="0">
                      <a:pos x="connsiteX3" y="connsiteY3"/>
                    </a:cxn>
                  </a:cxnLst>
                  <a:rect l="l" t="t" r="r" b="b"/>
                  <a:pathLst>
                    <a:path w="63289" h="38784">
                      <a:moveTo>
                        <a:pt x="23" y="1443"/>
                      </a:moveTo>
                      <a:cubicBezTo>
                        <a:pt x="2656" y="13519"/>
                        <a:pt x="14887" y="8100"/>
                        <a:pt x="26963" y="18938"/>
                      </a:cubicBezTo>
                      <a:cubicBezTo>
                        <a:pt x="39039" y="29775"/>
                        <a:pt x="49876" y="49902"/>
                        <a:pt x="61952" y="31014"/>
                      </a:cubicBezTo>
                      <a:cubicBezTo>
                        <a:pt x="74183" y="12281"/>
                        <a:pt x="-1524" y="-5214"/>
                        <a:pt x="23" y="144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09" name="Freeform: Shape 4508">
                  <a:extLst>
                    <a:ext uri="{FF2B5EF4-FFF2-40B4-BE49-F238E27FC236}">
                      <a16:creationId xmlns:a16="http://schemas.microsoft.com/office/drawing/2014/main" id="{D3E68B09-CA3A-ADF7-77E5-B1F6BFEEA6C9}"/>
                    </a:ext>
                  </a:extLst>
                </p:cNvPr>
                <p:cNvSpPr/>
                <p:nvPr/>
              </p:nvSpPr>
              <p:spPr>
                <a:xfrm>
                  <a:off x="1326244" y="700997"/>
                  <a:ext cx="2767753" cy="2126829"/>
                </a:xfrm>
                <a:custGeom>
                  <a:avLst/>
                  <a:gdLst>
                    <a:gd name="connsiteX0" fmla="*/ 547296 w 2767753"/>
                    <a:gd name="connsiteY0" fmla="*/ 1863477 h 2126829"/>
                    <a:gd name="connsiteX1" fmla="*/ 511377 w 2767753"/>
                    <a:gd name="connsiteY1" fmla="*/ 1846911 h 2126829"/>
                    <a:gd name="connsiteX2" fmla="*/ 474839 w 2767753"/>
                    <a:gd name="connsiteY2" fmla="*/ 1806193 h 2126829"/>
                    <a:gd name="connsiteX3" fmla="*/ 434121 w 2767753"/>
                    <a:gd name="connsiteY3" fmla="*/ 1797214 h 2126829"/>
                    <a:gd name="connsiteX4" fmla="*/ 401608 w 2767753"/>
                    <a:gd name="connsiteY4" fmla="*/ 1792414 h 2126829"/>
                    <a:gd name="connsiteX5" fmla="*/ 411207 w 2767753"/>
                    <a:gd name="connsiteY5" fmla="*/ 1806967 h 2126829"/>
                    <a:gd name="connsiteX6" fmla="*/ 425760 w 2767753"/>
                    <a:gd name="connsiteY6" fmla="*/ 1816566 h 2126829"/>
                    <a:gd name="connsiteX7" fmla="*/ 447126 w 2767753"/>
                    <a:gd name="connsiteY7" fmla="*/ 1833132 h 2126829"/>
                    <a:gd name="connsiteX8" fmla="*/ 467872 w 2767753"/>
                    <a:gd name="connsiteY8" fmla="*/ 1846911 h 2126829"/>
                    <a:gd name="connsiteX9" fmla="*/ 484438 w 2767753"/>
                    <a:gd name="connsiteY9" fmla="*/ 1864251 h 2126829"/>
                    <a:gd name="connsiteX10" fmla="*/ 500385 w 2767753"/>
                    <a:gd name="connsiteY10" fmla="*/ 1871219 h 2126829"/>
                    <a:gd name="connsiteX11" fmla="*/ 514164 w 2767753"/>
                    <a:gd name="connsiteY11" fmla="*/ 1888713 h 2126829"/>
                    <a:gd name="connsiteX12" fmla="*/ 563397 w 2767753"/>
                    <a:gd name="connsiteY12" fmla="*/ 1888868 h 2126829"/>
                    <a:gd name="connsiteX13" fmla="*/ 566648 w 2767753"/>
                    <a:gd name="connsiteY13" fmla="*/ 1876018 h 2126829"/>
                    <a:gd name="connsiteX14" fmla="*/ 547296 w 2767753"/>
                    <a:gd name="connsiteY14" fmla="*/ 1863477 h 2126829"/>
                    <a:gd name="connsiteX15" fmla="*/ 523763 w 2767753"/>
                    <a:gd name="connsiteY15" fmla="*/ 766564 h 2126829"/>
                    <a:gd name="connsiteX16" fmla="*/ 567887 w 2767753"/>
                    <a:gd name="connsiteY16" fmla="*/ 816262 h 2126829"/>
                    <a:gd name="connsiteX17" fmla="*/ 588633 w 2767753"/>
                    <a:gd name="connsiteY17" fmla="*/ 802483 h 2126829"/>
                    <a:gd name="connsiteX18" fmla="*/ 618978 w 2767753"/>
                    <a:gd name="connsiteY18" fmla="*/ 794122 h 2126829"/>
                    <a:gd name="connsiteX19" fmla="*/ 649323 w 2767753"/>
                    <a:gd name="connsiteY19" fmla="*/ 770590 h 2126829"/>
                    <a:gd name="connsiteX20" fmla="*/ 678275 w 2767753"/>
                    <a:gd name="connsiteY20" fmla="*/ 740244 h 2126829"/>
                    <a:gd name="connsiteX21" fmla="*/ 703201 w 2767753"/>
                    <a:gd name="connsiteY21" fmla="*/ 709899 h 2126829"/>
                    <a:gd name="connsiteX22" fmla="*/ 802597 w 2767753"/>
                    <a:gd name="connsiteY22" fmla="*/ 668407 h 2126829"/>
                    <a:gd name="connsiteX23" fmla="*/ 763892 w 2767753"/>
                    <a:gd name="connsiteY23" fmla="*/ 633882 h 2126829"/>
                    <a:gd name="connsiteX24" fmla="*/ 700415 w 2767753"/>
                    <a:gd name="connsiteY24" fmla="*/ 626915 h 2126829"/>
                    <a:gd name="connsiteX25" fmla="*/ 681062 w 2767753"/>
                    <a:gd name="connsiteY25" fmla="*/ 619948 h 2126829"/>
                    <a:gd name="connsiteX26" fmla="*/ 618978 w 2767753"/>
                    <a:gd name="connsiteY26" fmla="*/ 601988 h 2126829"/>
                    <a:gd name="connsiteX27" fmla="*/ 520976 w 2767753"/>
                    <a:gd name="connsiteY27" fmla="*/ 617161 h 2126829"/>
                    <a:gd name="connsiteX28" fmla="*/ 534755 w 2767753"/>
                    <a:gd name="connsiteY28" fmla="*/ 646113 h 2126829"/>
                    <a:gd name="connsiteX29" fmla="*/ 512616 w 2767753"/>
                    <a:gd name="connsiteY29" fmla="*/ 693024 h 2126829"/>
                    <a:gd name="connsiteX30" fmla="*/ 485057 w 2767753"/>
                    <a:gd name="connsiteY30" fmla="*/ 739935 h 2126829"/>
                    <a:gd name="connsiteX31" fmla="*/ 523763 w 2767753"/>
                    <a:gd name="connsiteY31" fmla="*/ 766564 h 2126829"/>
                    <a:gd name="connsiteX32" fmla="*/ 1214114 w 2767753"/>
                    <a:gd name="connsiteY32" fmla="*/ 879739 h 2126829"/>
                    <a:gd name="connsiteX33" fmla="*/ 1258238 w 2767753"/>
                    <a:gd name="connsiteY33" fmla="*/ 878346 h 2126829"/>
                    <a:gd name="connsiteX34" fmla="*/ 1202967 w 2767753"/>
                    <a:gd name="connsiteY34" fmla="*/ 836853 h 2126829"/>
                    <a:gd name="connsiteX35" fmla="*/ 1153269 w 2767753"/>
                    <a:gd name="connsiteY35" fmla="*/ 811927 h 2126829"/>
                    <a:gd name="connsiteX36" fmla="*/ 1140883 w 2767753"/>
                    <a:gd name="connsiteY36" fmla="*/ 767803 h 2126829"/>
                    <a:gd name="connsiteX37" fmla="*/ 1128498 w 2767753"/>
                    <a:gd name="connsiteY37" fmla="*/ 697359 h 2126829"/>
                    <a:gd name="connsiteX38" fmla="*/ 1132678 w 2767753"/>
                    <a:gd name="connsiteY38" fmla="*/ 653235 h 2126829"/>
                    <a:gd name="connsiteX39" fmla="*/ 1071988 w 2767753"/>
                    <a:gd name="connsiteY39" fmla="*/ 667014 h 2126829"/>
                    <a:gd name="connsiteX40" fmla="*/ 1110693 w 2767753"/>
                    <a:gd name="connsiteY40" fmla="*/ 700146 h 2126829"/>
                    <a:gd name="connsiteX41" fmla="*/ 1067962 w 2767753"/>
                    <a:gd name="connsiteY41" fmla="*/ 683580 h 2126829"/>
                    <a:gd name="connsiteX42" fmla="*/ 1034830 w 2767753"/>
                    <a:gd name="connsiteY42" fmla="*/ 683580 h 2126829"/>
                    <a:gd name="connsiteX43" fmla="*/ 1055576 w 2767753"/>
                    <a:gd name="connsiteY43" fmla="*/ 759442 h 2126829"/>
                    <a:gd name="connsiteX44" fmla="*/ 1036224 w 2767753"/>
                    <a:gd name="connsiteY44" fmla="*/ 776008 h 2126829"/>
                    <a:gd name="connsiteX45" fmla="*/ 1012691 w 2767753"/>
                    <a:gd name="connsiteY45" fmla="*/ 722130 h 2126829"/>
                    <a:gd name="connsiteX46" fmla="*/ 954632 w 2767753"/>
                    <a:gd name="connsiteY46" fmla="*/ 699991 h 2126829"/>
                    <a:gd name="connsiteX47" fmla="*/ 978165 w 2767753"/>
                    <a:gd name="connsiteY47" fmla="*/ 726156 h 2126829"/>
                    <a:gd name="connsiteX48" fmla="*/ 942247 w 2767753"/>
                    <a:gd name="connsiteY48" fmla="*/ 728942 h 2126829"/>
                    <a:gd name="connsiteX49" fmla="*/ 932648 w 2767753"/>
                    <a:gd name="connsiteY49" fmla="*/ 720582 h 2126829"/>
                    <a:gd name="connsiteX50" fmla="*/ 882950 w 2767753"/>
                    <a:gd name="connsiteY50" fmla="*/ 697049 h 2126829"/>
                    <a:gd name="connsiteX51" fmla="*/ 862204 w 2767753"/>
                    <a:gd name="connsiteY51" fmla="*/ 726001 h 2126829"/>
                    <a:gd name="connsiteX52" fmla="*/ 838671 w 2767753"/>
                    <a:gd name="connsiteY52" fmla="*/ 716402 h 2126829"/>
                    <a:gd name="connsiteX53" fmla="*/ 844244 w 2767753"/>
                    <a:gd name="connsiteY53" fmla="*/ 680483 h 2126829"/>
                    <a:gd name="connsiteX54" fmla="*/ 765595 w 2767753"/>
                    <a:gd name="connsiteY54" fmla="*/ 698442 h 2126829"/>
                    <a:gd name="connsiteX55" fmla="*/ 708930 w 2767753"/>
                    <a:gd name="connsiteY55" fmla="*/ 731574 h 2126829"/>
                    <a:gd name="connsiteX56" fmla="*/ 699331 w 2767753"/>
                    <a:gd name="connsiteY56" fmla="*/ 753714 h 2126829"/>
                    <a:gd name="connsiteX57" fmla="*/ 714504 w 2767753"/>
                    <a:gd name="connsiteY57" fmla="*/ 779879 h 2126829"/>
                    <a:gd name="connsiteX58" fmla="*/ 726889 w 2767753"/>
                    <a:gd name="connsiteY58" fmla="*/ 795051 h 2126829"/>
                    <a:gd name="connsiteX59" fmla="*/ 800120 w 2767753"/>
                    <a:gd name="connsiteY59" fmla="*/ 785452 h 2126829"/>
                    <a:gd name="connsiteX60" fmla="*/ 718684 w 2767753"/>
                    <a:gd name="connsiteY60" fmla="*/ 817191 h 2126829"/>
                    <a:gd name="connsiteX61" fmla="*/ 809874 w 2767753"/>
                    <a:gd name="connsiteY61" fmla="*/ 836544 h 2126829"/>
                    <a:gd name="connsiteX62" fmla="*/ 916237 w 2767753"/>
                    <a:gd name="connsiteY62" fmla="*/ 851716 h 2126829"/>
                    <a:gd name="connsiteX63" fmla="*/ 836194 w 2767753"/>
                    <a:gd name="connsiteY63" fmla="*/ 857290 h 2126829"/>
                    <a:gd name="connsiteX64" fmla="*/ 745003 w 2767753"/>
                    <a:gd name="connsiteY64" fmla="*/ 878036 h 2126829"/>
                    <a:gd name="connsiteX65" fmla="*/ 787734 w 2767753"/>
                    <a:gd name="connsiteY65" fmla="*/ 906988 h 2126829"/>
                    <a:gd name="connsiteX66" fmla="*/ 859572 w 2767753"/>
                    <a:gd name="connsiteY66" fmla="*/ 922160 h 2126829"/>
                    <a:gd name="connsiteX67" fmla="*/ 927229 w 2767753"/>
                    <a:gd name="connsiteY67" fmla="*/ 952505 h 2126829"/>
                    <a:gd name="connsiteX68" fmla="*/ 1021051 w 2767753"/>
                    <a:gd name="connsiteY68" fmla="*/ 931759 h 2126829"/>
                    <a:gd name="connsiteX69" fmla="*/ 1066569 w 2767753"/>
                    <a:gd name="connsiteY69" fmla="*/ 912406 h 2126829"/>
                    <a:gd name="connsiteX70" fmla="*/ 1090102 w 2767753"/>
                    <a:gd name="connsiteY70" fmla="*/ 913800 h 2126829"/>
                    <a:gd name="connsiteX71" fmla="*/ 1130201 w 2767753"/>
                    <a:gd name="connsiteY71" fmla="*/ 927579 h 2126829"/>
                    <a:gd name="connsiteX72" fmla="*/ 1228203 w 2767753"/>
                    <a:gd name="connsiteY72" fmla="*/ 928972 h 2126829"/>
                    <a:gd name="connsiteX73" fmla="*/ 1207457 w 2767753"/>
                    <a:gd name="connsiteY73" fmla="*/ 901414 h 2126829"/>
                    <a:gd name="connsiteX74" fmla="*/ 1183924 w 2767753"/>
                    <a:gd name="connsiteY74" fmla="*/ 900021 h 2126829"/>
                    <a:gd name="connsiteX75" fmla="*/ 1214114 w 2767753"/>
                    <a:gd name="connsiteY75" fmla="*/ 879739 h 2126829"/>
                    <a:gd name="connsiteX76" fmla="*/ 689422 w 2767753"/>
                    <a:gd name="connsiteY76" fmla="*/ 540060 h 2126829"/>
                    <a:gd name="connsiteX77" fmla="*/ 737727 w 2767753"/>
                    <a:gd name="connsiteY77" fmla="*/ 508321 h 2126829"/>
                    <a:gd name="connsiteX78" fmla="*/ 689422 w 2767753"/>
                    <a:gd name="connsiteY78" fmla="*/ 540060 h 2126829"/>
                    <a:gd name="connsiteX79" fmla="*/ 574854 w 2767753"/>
                    <a:gd name="connsiteY79" fmla="*/ 501509 h 2126829"/>
                    <a:gd name="connsiteX80" fmla="*/ 585846 w 2767753"/>
                    <a:gd name="connsiteY80" fmla="*/ 519468 h 2126829"/>
                    <a:gd name="connsiteX81" fmla="*/ 607986 w 2767753"/>
                    <a:gd name="connsiteY81" fmla="*/ 515288 h 2126829"/>
                    <a:gd name="connsiteX82" fmla="*/ 632912 w 2767753"/>
                    <a:gd name="connsiteY82" fmla="*/ 500116 h 2126829"/>
                    <a:gd name="connsiteX83" fmla="*/ 655052 w 2767753"/>
                    <a:gd name="connsiteY83" fmla="*/ 524887 h 2126829"/>
                    <a:gd name="connsiteX84" fmla="*/ 681217 w 2767753"/>
                    <a:gd name="connsiteY84" fmla="*/ 501354 h 2126829"/>
                    <a:gd name="connsiteX85" fmla="*/ 701963 w 2767753"/>
                    <a:gd name="connsiteY85" fmla="*/ 487575 h 2126829"/>
                    <a:gd name="connsiteX86" fmla="*/ 719922 w 2767753"/>
                    <a:gd name="connsiteY86" fmla="*/ 458623 h 2126829"/>
                    <a:gd name="connsiteX87" fmla="*/ 729521 w 2767753"/>
                    <a:gd name="connsiteY87" fmla="*/ 486182 h 2126829"/>
                    <a:gd name="connsiteX88" fmla="*/ 758473 w 2767753"/>
                    <a:gd name="connsiteY88" fmla="*/ 479215 h 2126829"/>
                    <a:gd name="connsiteX89" fmla="*/ 783245 w 2767753"/>
                    <a:gd name="connsiteY89" fmla="*/ 466829 h 2126829"/>
                    <a:gd name="connsiteX90" fmla="*/ 783245 w 2767753"/>
                    <a:gd name="connsiteY90" fmla="*/ 443296 h 2126829"/>
                    <a:gd name="connsiteX91" fmla="*/ 802597 w 2767753"/>
                    <a:gd name="connsiteY91" fmla="*/ 426730 h 2126829"/>
                    <a:gd name="connsiteX92" fmla="*/ 777671 w 2767753"/>
                    <a:gd name="connsiteY92" fmla="*/ 412951 h 2126829"/>
                    <a:gd name="connsiteX93" fmla="*/ 758318 w 2767753"/>
                    <a:gd name="connsiteY93" fmla="*/ 425337 h 2126829"/>
                    <a:gd name="connsiteX94" fmla="*/ 716826 w 2767753"/>
                    <a:gd name="connsiteY94" fmla="*/ 421156 h 2126829"/>
                    <a:gd name="connsiteX95" fmla="*/ 660161 w 2767753"/>
                    <a:gd name="connsiteY95" fmla="*/ 450108 h 2126829"/>
                    <a:gd name="connsiteX96" fmla="*/ 616037 w 2767753"/>
                    <a:gd name="connsiteY96" fmla="*/ 479060 h 2126829"/>
                    <a:gd name="connsiteX97" fmla="*/ 574854 w 2767753"/>
                    <a:gd name="connsiteY97" fmla="*/ 501509 h 2126829"/>
                    <a:gd name="connsiteX98" fmla="*/ 790211 w 2767753"/>
                    <a:gd name="connsiteY98" fmla="*/ 494542 h 2126829"/>
                    <a:gd name="connsiteX99" fmla="*/ 794392 w 2767753"/>
                    <a:gd name="connsiteY99" fmla="*/ 515288 h 2126829"/>
                    <a:gd name="connsiteX100" fmla="*/ 791605 w 2767753"/>
                    <a:gd name="connsiteY100" fmla="*/ 520862 h 2126829"/>
                    <a:gd name="connsiteX101" fmla="*/ 768072 w 2767753"/>
                    <a:gd name="connsiteY101" fmla="*/ 541608 h 2126829"/>
                    <a:gd name="connsiteX102" fmla="*/ 799810 w 2767753"/>
                    <a:gd name="connsiteY102" fmla="*/ 541608 h 2126829"/>
                    <a:gd name="connsiteX103" fmla="*/ 744539 w 2767753"/>
                    <a:gd name="connsiteY103" fmla="*/ 559567 h 2126829"/>
                    <a:gd name="connsiteX104" fmla="*/ 784638 w 2767753"/>
                    <a:gd name="connsiteY104" fmla="*/ 570560 h 2126829"/>
                    <a:gd name="connsiteX105" fmla="*/ 827369 w 2767753"/>
                    <a:gd name="connsiteY105" fmla="*/ 566379 h 2126829"/>
                    <a:gd name="connsiteX106" fmla="*/ 852140 w 2767753"/>
                    <a:gd name="connsiteY106" fmla="*/ 556780 h 2126829"/>
                    <a:gd name="connsiteX107" fmla="*/ 911437 w 2767753"/>
                    <a:gd name="connsiteY107" fmla="*/ 560961 h 2126829"/>
                    <a:gd name="connsiteX108" fmla="*/ 865919 w 2767753"/>
                    <a:gd name="connsiteY108" fmla="*/ 585887 h 2126829"/>
                    <a:gd name="connsiteX109" fmla="*/ 864526 w 2767753"/>
                    <a:gd name="connsiteY109" fmla="*/ 614839 h 2126829"/>
                    <a:gd name="connsiteX110" fmla="*/ 974914 w 2767753"/>
                    <a:gd name="connsiteY110" fmla="*/ 580313 h 2126829"/>
                    <a:gd name="connsiteX111" fmla="*/ 1019038 w 2767753"/>
                    <a:gd name="connsiteY111" fmla="*/ 577527 h 2126829"/>
                    <a:gd name="connsiteX112" fmla="*/ 1089482 w 2767753"/>
                    <a:gd name="connsiteY112" fmla="*/ 573346 h 2126829"/>
                    <a:gd name="connsiteX113" fmla="*/ 1100475 w 2767753"/>
                    <a:gd name="connsiteY113" fmla="*/ 509869 h 2126829"/>
                    <a:gd name="connsiteX114" fmla="*/ 1065949 w 2767753"/>
                    <a:gd name="connsiteY114" fmla="*/ 522255 h 2126829"/>
                    <a:gd name="connsiteX115" fmla="*/ 1030031 w 2767753"/>
                    <a:gd name="connsiteY115" fmla="*/ 493303 h 2126829"/>
                    <a:gd name="connsiteX116" fmla="*/ 1007891 w 2767753"/>
                    <a:gd name="connsiteY116" fmla="*/ 460172 h 2126829"/>
                    <a:gd name="connsiteX117" fmla="*/ 974759 w 2767753"/>
                    <a:gd name="connsiteY117" fmla="*/ 494697 h 2126829"/>
                    <a:gd name="connsiteX118" fmla="*/ 977546 w 2767753"/>
                    <a:gd name="connsiteY118" fmla="*/ 515443 h 2126829"/>
                    <a:gd name="connsiteX119" fmla="*/ 1001079 w 2767753"/>
                    <a:gd name="connsiteY119" fmla="*/ 538976 h 2126829"/>
                    <a:gd name="connsiteX120" fmla="*/ 929242 w 2767753"/>
                    <a:gd name="connsiteY120" fmla="*/ 526590 h 2126829"/>
                    <a:gd name="connsiteX121" fmla="*/ 856011 w 2767753"/>
                    <a:gd name="connsiteY121" fmla="*/ 493458 h 2126829"/>
                    <a:gd name="connsiteX122" fmla="*/ 822879 w 2767753"/>
                    <a:gd name="connsiteY122" fmla="*/ 475499 h 2126829"/>
                    <a:gd name="connsiteX123" fmla="*/ 790211 w 2767753"/>
                    <a:gd name="connsiteY123" fmla="*/ 494542 h 2126829"/>
                    <a:gd name="connsiteX124" fmla="*/ 862049 w 2767753"/>
                    <a:gd name="connsiteY124" fmla="*/ 395146 h 2126829"/>
                    <a:gd name="connsiteX125" fmla="*/ 820711 w 2767753"/>
                    <a:gd name="connsiteY125" fmla="*/ 386786 h 2126829"/>
                    <a:gd name="connsiteX126" fmla="*/ 862049 w 2767753"/>
                    <a:gd name="connsiteY126" fmla="*/ 395146 h 2126829"/>
                    <a:gd name="connsiteX127" fmla="*/ 976617 w 2767753"/>
                    <a:gd name="connsiteY127" fmla="*/ 388179 h 2126829"/>
                    <a:gd name="connsiteX128" fmla="*/ 957264 w 2767753"/>
                    <a:gd name="connsiteY128" fmla="*/ 375794 h 2126829"/>
                    <a:gd name="connsiteX129" fmla="*/ 878615 w 2767753"/>
                    <a:gd name="connsiteY129" fmla="*/ 400565 h 2126829"/>
                    <a:gd name="connsiteX130" fmla="*/ 919952 w 2767753"/>
                    <a:gd name="connsiteY130" fmla="*/ 428123 h 2126829"/>
                    <a:gd name="connsiteX131" fmla="*/ 964077 w 2767753"/>
                    <a:gd name="connsiteY131" fmla="*/ 400565 h 2126829"/>
                    <a:gd name="connsiteX132" fmla="*/ 976617 w 2767753"/>
                    <a:gd name="connsiteY132" fmla="*/ 388179 h 2126829"/>
                    <a:gd name="connsiteX133" fmla="*/ 908960 w 2767753"/>
                    <a:gd name="connsiteY133" fmla="*/ 362014 h 2126829"/>
                    <a:gd name="connsiteX134" fmla="*/ 946272 w 2767753"/>
                    <a:gd name="connsiteY134" fmla="*/ 357834 h 2126829"/>
                    <a:gd name="connsiteX135" fmla="*/ 998757 w 2767753"/>
                    <a:gd name="connsiteY135" fmla="*/ 350867 h 2126829"/>
                    <a:gd name="connsiteX136" fmla="*/ 931099 w 2767753"/>
                    <a:gd name="connsiteY136" fmla="*/ 334301 h 2126829"/>
                    <a:gd name="connsiteX137" fmla="*/ 871803 w 2767753"/>
                    <a:gd name="connsiteY137" fmla="*/ 359073 h 2126829"/>
                    <a:gd name="connsiteX138" fmla="*/ 908960 w 2767753"/>
                    <a:gd name="connsiteY138" fmla="*/ 362014 h 2126829"/>
                    <a:gd name="connsiteX139" fmla="*/ 1139490 w 2767753"/>
                    <a:gd name="connsiteY139" fmla="*/ 319284 h 2126829"/>
                    <a:gd name="connsiteX140" fmla="*/ 1180982 w 2767753"/>
                    <a:gd name="connsiteY140" fmla="*/ 338636 h 2126829"/>
                    <a:gd name="connsiteX141" fmla="*/ 1131284 w 2767753"/>
                    <a:gd name="connsiteY141" fmla="*/ 346997 h 2126829"/>
                    <a:gd name="connsiteX142" fmla="*/ 1171383 w 2767753"/>
                    <a:gd name="connsiteY142" fmla="*/ 357989 h 2126829"/>
                    <a:gd name="connsiteX143" fmla="*/ 1254213 w 2767753"/>
                    <a:gd name="connsiteY143" fmla="*/ 373162 h 2126829"/>
                    <a:gd name="connsiteX144" fmla="*/ 1312271 w 2767753"/>
                    <a:gd name="connsiteY144" fmla="*/ 380129 h 2126829"/>
                    <a:gd name="connsiteX145" fmla="*/ 1299886 w 2767753"/>
                    <a:gd name="connsiteY145" fmla="*/ 345603 h 2126829"/>
                    <a:gd name="connsiteX146" fmla="*/ 1262573 w 2767753"/>
                    <a:gd name="connsiteY146" fmla="*/ 323464 h 2126829"/>
                    <a:gd name="connsiteX147" fmla="*/ 1229442 w 2767753"/>
                    <a:gd name="connsiteY147" fmla="*/ 301324 h 2126829"/>
                    <a:gd name="connsiteX148" fmla="*/ 1208695 w 2767753"/>
                    <a:gd name="connsiteY148" fmla="*/ 298538 h 2126829"/>
                    <a:gd name="connsiteX149" fmla="*/ 1118899 w 2767753"/>
                    <a:gd name="connsiteY149" fmla="*/ 286152 h 2126829"/>
                    <a:gd name="connsiteX150" fmla="*/ 1139490 w 2767753"/>
                    <a:gd name="connsiteY150" fmla="*/ 319284 h 2126829"/>
                    <a:gd name="connsiteX151" fmla="*/ 1149089 w 2767753"/>
                    <a:gd name="connsiteY151" fmla="*/ 435245 h 2126829"/>
                    <a:gd name="connsiteX152" fmla="*/ 1102178 w 2767753"/>
                    <a:gd name="connsiteY152" fmla="*/ 397933 h 2126829"/>
                    <a:gd name="connsiteX153" fmla="*/ 1149089 w 2767753"/>
                    <a:gd name="connsiteY153" fmla="*/ 435245 h 2126829"/>
                    <a:gd name="connsiteX154" fmla="*/ 1328682 w 2767753"/>
                    <a:gd name="connsiteY154" fmla="*/ 254258 h 2126829"/>
                    <a:gd name="connsiteX155" fmla="*/ 1287345 w 2767753"/>
                    <a:gd name="connsiteY155" fmla="*/ 239086 h 2126829"/>
                    <a:gd name="connsiteX156" fmla="*/ 1328682 w 2767753"/>
                    <a:gd name="connsiteY156" fmla="*/ 254258 h 2126829"/>
                    <a:gd name="connsiteX157" fmla="*/ 1172622 w 2767753"/>
                    <a:gd name="connsiteY157" fmla="*/ 567773 h 2126829"/>
                    <a:gd name="connsiteX158" fmla="*/ 1143670 w 2767753"/>
                    <a:gd name="connsiteY158" fmla="*/ 552600 h 2126829"/>
                    <a:gd name="connsiteX159" fmla="*/ 1172622 w 2767753"/>
                    <a:gd name="connsiteY159" fmla="*/ 567773 h 2126829"/>
                    <a:gd name="connsiteX160" fmla="*/ 1328682 w 2767753"/>
                    <a:gd name="connsiteY160" fmla="*/ 471009 h 2126829"/>
                    <a:gd name="connsiteX161" fmla="*/ 1270624 w 2767753"/>
                    <a:gd name="connsiteY161" fmla="*/ 458623 h 2126829"/>
                    <a:gd name="connsiteX162" fmla="*/ 1280223 w 2767753"/>
                    <a:gd name="connsiteY162" fmla="*/ 494542 h 2126829"/>
                    <a:gd name="connsiteX163" fmla="*/ 1244304 w 2767753"/>
                    <a:gd name="connsiteY163" fmla="*/ 484943 h 2126829"/>
                    <a:gd name="connsiteX164" fmla="*/ 1233312 w 2767753"/>
                    <a:gd name="connsiteY164" fmla="*/ 507083 h 2126829"/>
                    <a:gd name="connsiteX165" fmla="*/ 1213959 w 2767753"/>
                    <a:gd name="connsiteY165" fmla="*/ 508476 h 2126829"/>
                    <a:gd name="connsiteX166" fmla="*/ 1162868 w 2767753"/>
                    <a:gd name="connsiteY166" fmla="*/ 461565 h 2126829"/>
                    <a:gd name="connsiteX167" fmla="*/ 1158688 w 2767753"/>
                    <a:gd name="connsiteY167" fmla="*/ 500270 h 2126829"/>
                    <a:gd name="connsiteX168" fmla="*/ 1208386 w 2767753"/>
                    <a:gd name="connsiteY168" fmla="*/ 534796 h 2126829"/>
                    <a:gd name="connsiteX169" fmla="*/ 1283010 w 2767753"/>
                    <a:gd name="connsiteY169" fmla="*/ 533402 h 2126829"/>
                    <a:gd name="connsiteX170" fmla="*/ 1276043 w 2767753"/>
                    <a:gd name="connsiteY170" fmla="*/ 572108 h 2126829"/>
                    <a:gd name="connsiteX171" fmla="*/ 1340913 w 2767753"/>
                    <a:gd name="connsiteY171" fmla="*/ 574895 h 2126829"/>
                    <a:gd name="connsiteX172" fmla="*/ 1367078 w 2767753"/>
                    <a:gd name="connsiteY172" fmla="*/ 550123 h 2126829"/>
                    <a:gd name="connsiteX173" fmla="*/ 1364291 w 2767753"/>
                    <a:gd name="connsiteY173" fmla="*/ 518385 h 2126829"/>
                    <a:gd name="connsiteX174" fmla="*/ 1328682 w 2767753"/>
                    <a:gd name="connsiteY174" fmla="*/ 471009 h 2126829"/>
                    <a:gd name="connsiteX175" fmla="*/ 1386586 w 2767753"/>
                    <a:gd name="connsiteY175" fmla="*/ 389573 h 2126829"/>
                    <a:gd name="connsiteX176" fmla="*/ 1441857 w 2767753"/>
                    <a:gd name="connsiteY176" fmla="*/ 379974 h 2126829"/>
                    <a:gd name="connsiteX177" fmla="*/ 1444644 w 2767753"/>
                    <a:gd name="connsiteY177" fmla="*/ 356441 h 2126829"/>
                    <a:gd name="connsiteX178" fmla="*/ 1411512 w 2767753"/>
                    <a:gd name="connsiteY178" fmla="*/ 344055 h 2126829"/>
                    <a:gd name="connsiteX179" fmla="*/ 1346642 w 2767753"/>
                    <a:gd name="connsiteY179" fmla="*/ 323309 h 2126829"/>
                    <a:gd name="connsiteX180" fmla="*/ 1386586 w 2767753"/>
                    <a:gd name="connsiteY180" fmla="*/ 389573 h 2126829"/>
                    <a:gd name="connsiteX181" fmla="*/ 1498522 w 2767753"/>
                    <a:gd name="connsiteY181" fmla="*/ 396540 h 2126829"/>
                    <a:gd name="connsiteX182" fmla="*/ 1407332 w 2767753"/>
                    <a:gd name="connsiteY182" fmla="*/ 413106 h 2126829"/>
                    <a:gd name="connsiteX183" fmla="*/ 1498522 w 2767753"/>
                    <a:gd name="connsiteY183" fmla="*/ 396540 h 2126829"/>
                    <a:gd name="connsiteX184" fmla="*/ 1483195 w 2767753"/>
                    <a:gd name="connsiteY184" fmla="*/ 598118 h 2126829"/>
                    <a:gd name="connsiteX185" fmla="*/ 1468022 w 2767753"/>
                    <a:gd name="connsiteY185" fmla="*/ 545633 h 2126829"/>
                    <a:gd name="connsiteX186" fmla="*/ 1389373 w 2767753"/>
                    <a:gd name="connsiteY186" fmla="*/ 575978 h 2126829"/>
                    <a:gd name="connsiteX187" fmla="*/ 1483195 w 2767753"/>
                    <a:gd name="connsiteY187" fmla="*/ 598118 h 2126829"/>
                    <a:gd name="connsiteX188" fmla="*/ 1306543 w 2767753"/>
                    <a:gd name="connsiteY188" fmla="*/ 791336 h 2126829"/>
                    <a:gd name="connsiteX189" fmla="*/ 1361814 w 2767753"/>
                    <a:gd name="connsiteY189" fmla="*/ 776163 h 2126829"/>
                    <a:gd name="connsiteX190" fmla="*/ 1403307 w 2767753"/>
                    <a:gd name="connsiteY190" fmla="*/ 700300 h 2126829"/>
                    <a:gd name="connsiteX191" fmla="*/ 1383954 w 2767753"/>
                    <a:gd name="connsiteY191" fmla="*/ 696120 h 2126829"/>
                    <a:gd name="connsiteX192" fmla="*/ 1379774 w 2767753"/>
                    <a:gd name="connsiteY192" fmla="*/ 708506 h 2126829"/>
                    <a:gd name="connsiteX193" fmla="*/ 1341068 w 2767753"/>
                    <a:gd name="connsiteY193" fmla="*/ 693333 h 2126829"/>
                    <a:gd name="connsiteX194" fmla="*/ 1381167 w 2767753"/>
                    <a:gd name="connsiteY194" fmla="*/ 660201 h 2126829"/>
                    <a:gd name="connsiteX195" fmla="*/ 1359027 w 2767753"/>
                    <a:gd name="connsiteY195" fmla="*/ 631250 h 2126829"/>
                    <a:gd name="connsiteX196" fmla="*/ 1318929 w 2767753"/>
                    <a:gd name="connsiteY196" fmla="*/ 640849 h 2126829"/>
                    <a:gd name="connsiteX197" fmla="*/ 1300969 w 2767753"/>
                    <a:gd name="connsiteY197" fmla="*/ 646422 h 2126829"/>
                    <a:gd name="connsiteX198" fmla="*/ 1247091 w 2767753"/>
                    <a:gd name="connsiteY198" fmla="*/ 671349 h 2126829"/>
                    <a:gd name="connsiteX199" fmla="*/ 1281616 w 2767753"/>
                    <a:gd name="connsiteY199" fmla="*/ 698907 h 2126829"/>
                    <a:gd name="connsiteX200" fmla="*/ 1219533 w 2767753"/>
                    <a:gd name="connsiteY200" fmla="*/ 693333 h 2126829"/>
                    <a:gd name="connsiteX201" fmla="*/ 1243066 w 2767753"/>
                    <a:gd name="connsiteY201" fmla="*/ 738851 h 2126829"/>
                    <a:gd name="connsiteX202" fmla="*/ 1306543 w 2767753"/>
                    <a:gd name="connsiteY202" fmla="*/ 791336 h 2126829"/>
                    <a:gd name="connsiteX203" fmla="*/ 1531654 w 2767753"/>
                    <a:gd name="connsiteY203" fmla="*/ 570560 h 2126829"/>
                    <a:gd name="connsiteX204" fmla="*/ 1567573 w 2767753"/>
                    <a:gd name="connsiteY204" fmla="*/ 589912 h 2126829"/>
                    <a:gd name="connsiteX205" fmla="*/ 1618664 w 2767753"/>
                    <a:gd name="connsiteY205" fmla="*/ 596879 h 2126829"/>
                    <a:gd name="connsiteX206" fmla="*/ 1640803 w 2767753"/>
                    <a:gd name="connsiteY206" fmla="*/ 587280 h 2126829"/>
                    <a:gd name="connsiteX207" fmla="*/ 1744379 w 2767753"/>
                    <a:gd name="connsiteY207" fmla="*/ 606633 h 2126829"/>
                    <a:gd name="connsiteX208" fmla="*/ 1813430 w 2767753"/>
                    <a:gd name="connsiteY208" fmla="*/ 590067 h 2126829"/>
                    <a:gd name="connsiteX209" fmla="*/ 1896260 w 2767753"/>
                    <a:gd name="connsiteY209" fmla="*/ 597034 h 2126829"/>
                    <a:gd name="connsiteX210" fmla="*/ 1923818 w 2767753"/>
                    <a:gd name="connsiteY210" fmla="*/ 547336 h 2126829"/>
                    <a:gd name="connsiteX211" fmla="*/ 1748560 w 2767753"/>
                    <a:gd name="connsiteY211" fmla="*/ 534951 h 2126829"/>
                    <a:gd name="connsiteX212" fmla="*/ 1660156 w 2767753"/>
                    <a:gd name="connsiteY212" fmla="*/ 539131 h 2126829"/>
                    <a:gd name="connsiteX213" fmla="*/ 1609065 w 2767753"/>
                    <a:gd name="connsiteY213" fmla="*/ 523958 h 2126829"/>
                    <a:gd name="connsiteX214" fmla="*/ 1618664 w 2767753"/>
                    <a:gd name="connsiteY214" fmla="*/ 495007 h 2126829"/>
                    <a:gd name="connsiteX215" fmla="*/ 1535834 w 2767753"/>
                    <a:gd name="connsiteY215" fmla="*/ 470235 h 2126829"/>
                    <a:gd name="connsiteX216" fmla="*/ 1469570 w 2767753"/>
                    <a:gd name="connsiteY216" fmla="*/ 450882 h 2126829"/>
                    <a:gd name="connsiteX217" fmla="*/ 1390921 w 2767753"/>
                    <a:gd name="connsiteY217" fmla="*/ 461875 h 2126829"/>
                    <a:gd name="connsiteX218" fmla="*/ 1488923 w 2767753"/>
                    <a:gd name="connsiteY218" fmla="*/ 490826 h 2126829"/>
                    <a:gd name="connsiteX219" fmla="*/ 1530261 w 2767753"/>
                    <a:gd name="connsiteY219" fmla="*/ 522565 h 2126829"/>
                    <a:gd name="connsiteX220" fmla="*/ 1531654 w 2767753"/>
                    <a:gd name="connsiteY220" fmla="*/ 570560 h 2126829"/>
                    <a:gd name="connsiteX221" fmla="*/ 1601943 w 2767753"/>
                    <a:gd name="connsiteY221" fmla="*/ 407532 h 2126829"/>
                    <a:gd name="connsiteX222" fmla="*/ 1571598 w 2767753"/>
                    <a:gd name="connsiteY222" fmla="*/ 431065 h 2126829"/>
                    <a:gd name="connsiteX223" fmla="*/ 1601943 w 2767753"/>
                    <a:gd name="connsiteY223" fmla="*/ 407532 h 2126829"/>
                    <a:gd name="connsiteX224" fmla="*/ 1403152 w 2767753"/>
                    <a:gd name="connsiteY224" fmla="*/ 253020 h 2126829"/>
                    <a:gd name="connsiteX225" fmla="*/ 1433497 w 2767753"/>
                    <a:gd name="connsiteY225" fmla="*/ 286152 h 2126829"/>
                    <a:gd name="connsiteX226" fmla="*/ 1524687 w 2767753"/>
                    <a:gd name="connsiteY226" fmla="*/ 288939 h 2126829"/>
                    <a:gd name="connsiteX227" fmla="*/ 1469416 w 2767753"/>
                    <a:gd name="connsiteY227" fmla="*/ 315103 h 2126829"/>
                    <a:gd name="connsiteX228" fmla="*/ 1513540 w 2767753"/>
                    <a:gd name="connsiteY228" fmla="*/ 348235 h 2126829"/>
                    <a:gd name="connsiteX229" fmla="*/ 1586771 w 2767753"/>
                    <a:gd name="connsiteY229" fmla="*/ 368981 h 2126829"/>
                    <a:gd name="connsiteX230" fmla="*/ 1630895 w 2767753"/>
                    <a:gd name="connsiteY230" fmla="*/ 367588 h 2126829"/>
                    <a:gd name="connsiteX231" fmla="*/ 1662633 w 2767753"/>
                    <a:gd name="connsiteY231" fmla="*/ 333063 h 2126829"/>
                    <a:gd name="connsiteX232" fmla="*/ 1694372 w 2767753"/>
                    <a:gd name="connsiteY232" fmla="*/ 306898 h 2126829"/>
                    <a:gd name="connsiteX233" fmla="*/ 1746857 w 2767753"/>
                    <a:gd name="connsiteY233" fmla="*/ 288939 h 2126829"/>
                    <a:gd name="connsiteX234" fmla="*/ 1716511 w 2767753"/>
                    <a:gd name="connsiteY234" fmla="*/ 275159 h 2126829"/>
                    <a:gd name="connsiteX235" fmla="*/ 1686166 w 2767753"/>
                    <a:gd name="connsiteY235" fmla="*/ 254413 h 2126829"/>
                    <a:gd name="connsiteX236" fmla="*/ 1672387 w 2767753"/>
                    <a:gd name="connsiteY236" fmla="*/ 225462 h 2126829"/>
                    <a:gd name="connsiteX237" fmla="*/ 1650248 w 2767753"/>
                    <a:gd name="connsiteY237" fmla="*/ 219888 h 2126829"/>
                    <a:gd name="connsiteX238" fmla="*/ 1621296 w 2767753"/>
                    <a:gd name="connsiteY238" fmla="*/ 206109 h 2126829"/>
                    <a:gd name="connsiteX239" fmla="*/ 1523294 w 2767753"/>
                    <a:gd name="connsiteY239" fmla="*/ 152231 h 2126829"/>
                    <a:gd name="connsiteX240" fmla="*/ 1469416 w 2767753"/>
                    <a:gd name="connsiteY240" fmla="*/ 145264 h 2126829"/>
                    <a:gd name="connsiteX241" fmla="*/ 1472202 w 2767753"/>
                    <a:gd name="connsiteY241" fmla="*/ 159043 h 2126829"/>
                    <a:gd name="connsiteX242" fmla="*/ 1451456 w 2767753"/>
                    <a:gd name="connsiteY242" fmla="*/ 171429 h 2126829"/>
                    <a:gd name="connsiteX243" fmla="*/ 1425291 w 2767753"/>
                    <a:gd name="connsiteY243" fmla="*/ 186601 h 2126829"/>
                    <a:gd name="connsiteX244" fmla="*/ 1430865 w 2767753"/>
                    <a:gd name="connsiteY244" fmla="*/ 221127 h 2126829"/>
                    <a:gd name="connsiteX245" fmla="*/ 1414299 w 2767753"/>
                    <a:gd name="connsiteY245" fmla="*/ 236299 h 2126829"/>
                    <a:gd name="connsiteX246" fmla="*/ 1403152 w 2767753"/>
                    <a:gd name="connsiteY246" fmla="*/ 253020 h 2126829"/>
                    <a:gd name="connsiteX247" fmla="*/ 1570205 w 2767753"/>
                    <a:gd name="connsiteY247" fmla="*/ 116312 h 2126829"/>
                    <a:gd name="connsiteX248" fmla="*/ 1588164 w 2767753"/>
                    <a:gd name="connsiteY248" fmla="*/ 120492 h 2126829"/>
                    <a:gd name="connsiteX249" fmla="*/ 1600550 w 2767753"/>
                    <a:gd name="connsiteY249" fmla="*/ 132878 h 2126829"/>
                    <a:gd name="connsiteX250" fmla="*/ 1590951 w 2767753"/>
                    <a:gd name="connsiteY250" fmla="*/ 153624 h 2126829"/>
                    <a:gd name="connsiteX251" fmla="*/ 1619903 w 2767753"/>
                    <a:gd name="connsiteY251" fmla="*/ 172977 h 2126829"/>
                    <a:gd name="connsiteX252" fmla="*/ 1698552 w 2767753"/>
                    <a:gd name="connsiteY252" fmla="*/ 175764 h 2126829"/>
                    <a:gd name="connsiteX253" fmla="*/ 1708151 w 2767753"/>
                    <a:gd name="connsiteY253" fmla="*/ 190936 h 2126829"/>
                    <a:gd name="connsiteX254" fmla="*/ 1796555 w 2767753"/>
                    <a:gd name="connsiteY254" fmla="*/ 197903 h 2126829"/>
                    <a:gd name="connsiteX255" fmla="*/ 1829686 w 2767753"/>
                    <a:gd name="connsiteY255" fmla="*/ 193723 h 2126829"/>
                    <a:gd name="connsiteX256" fmla="*/ 1929082 w 2767753"/>
                    <a:gd name="connsiteY256" fmla="*/ 161985 h 2126829"/>
                    <a:gd name="connsiteX257" fmla="*/ 1929082 w 2767753"/>
                    <a:gd name="connsiteY257" fmla="*/ 188149 h 2126829"/>
                    <a:gd name="connsiteX258" fmla="*/ 1826899 w 2767753"/>
                    <a:gd name="connsiteY258" fmla="*/ 210289 h 2126829"/>
                    <a:gd name="connsiteX259" fmla="*/ 1865605 w 2767753"/>
                    <a:gd name="connsiteY259" fmla="*/ 251626 h 2126829"/>
                    <a:gd name="connsiteX260" fmla="*/ 1813120 w 2767753"/>
                    <a:gd name="connsiteY260" fmla="*/ 236454 h 2126829"/>
                    <a:gd name="connsiteX261" fmla="*/ 1715118 w 2767753"/>
                    <a:gd name="connsiteY261" fmla="*/ 214314 h 2126829"/>
                    <a:gd name="connsiteX262" fmla="*/ 1716511 w 2767753"/>
                    <a:gd name="connsiteY262" fmla="*/ 264012 h 2126829"/>
                    <a:gd name="connsiteX263" fmla="*/ 1774570 w 2767753"/>
                    <a:gd name="connsiteY263" fmla="*/ 301324 h 2126829"/>
                    <a:gd name="connsiteX264" fmla="*/ 1835260 w 2767753"/>
                    <a:gd name="connsiteY264" fmla="*/ 338636 h 2126829"/>
                    <a:gd name="connsiteX265" fmla="*/ 1751037 w 2767753"/>
                    <a:gd name="connsiteY265" fmla="*/ 322070 h 2126829"/>
                    <a:gd name="connsiteX266" fmla="*/ 1670994 w 2767753"/>
                    <a:gd name="connsiteY266" fmla="*/ 357989 h 2126829"/>
                    <a:gd name="connsiteX267" fmla="*/ 1745463 w 2767753"/>
                    <a:gd name="connsiteY267" fmla="*/ 359383 h 2126829"/>
                    <a:gd name="connsiteX268" fmla="*/ 1738496 w 2767753"/>
                    <a:gd name="connsiteY268" fmla="*/ 378735 h 2126829"/>
                    <a:gd name="connsiteX269" fmla="*/ 1774415 w 2767753"/>
                    <a:gd name="connsiteY269" fmla="*/ 420228 h 2126829"/>
                    <a:gd name="connsiteX270" fmla="*/ 1732923 w 2767753"/>
                    <a:gd name="connsiteY270" fmla="*/ 416047 h 2126829"/>
                    <a:gd name="connsiteX271" fmla="*/ 1679044 w 2767753"/>
                    <a:gd name="connsiteY271" fmla="*/ 388489 h 2126829"/>
                    <a:gd name="connsiteX272" fmla="*/ 1674864 w 2767753"/>
                    <a:gd name="connsiteY272" fmla="*/ 418834 h 2126829"/>
                    <a:gd name="connsiteX273" fmla="*/ 1673471 w 2767753"/>
                    <a:gd name="connsiteY273" fmla="*/ 438187 h 2126829"/>
                    <a:gd name="connsiteX274" fmla="*/ 1609994 w 2767753"/>
                    <a:gd name="connsiteY274" fmla="*/ 469925 h 2126829"/>
                    <a:gd name="connsiteX275" fmla="*/ 1712176 w 2767753"/>
                    <a:gd name="connsiteY275" fmla="*/ 480918 h 2126829"/>
                    <a:gd name="connsiteX276" fmla="*/ 1767448 w 2767753"/>
                    <a:gd name="connsiteY276" fmla="*/ 483705 h 2126829"/>
                    <a:gd name="connsiteX277" fmla="*/ 1830925 w 2767753"/>
                    <a:gd name="connsiteY277" fmla="*/ 476738 h 2126829"/>
                    <a:gd name="connsiteX278" fmla="*/ 1877836 w 2767753"/>
                    <a:gd name="connsiteY278" fmla="*/ 491910 h 2126829"/>
                    <a:gd name="connsiteX279" fmla="*/ 1927534 w 2767753"/>
                    <a:gd name="connsiteY279" fmla="*/ 487730 h 2126829"/>
                    <a:gd name="connsiteX280" fmla="*/ 1962059 w 2767753"/>
                    <a:gd name="connsiteY280" fmla="*/ 476738 h 2126829"/>
                    <a:gd name="connsiteX281" fmla="*/ 1975838 w 2767753"/>
                    <a:gd name="connsiteY281" fmla="*/ 449179 h 2126829"/>
                    <a:gd name="connsiteX282" fmla="*/ 1938526 w 2767753"/>
                    <a:gd name="connsiteY282" fmla="*/ 449179 h 2126829"/>
                    <a:gd name="connsiteX283" fmla="*/ 1873656 w 2767753"/>
                    <a:gd name="connsiteY283" fmla="*/ 436793 h 2126829"/>
                    <a:gd name="connsiteX284" fmla="*/ 1875049 w 2767753"/>
                    <a:gd name="connsiteY284" fmla="*/ 418834 h 2126829"/>
                    <a:gd name="connsiteX285" fmla="*/ 1956485 w 2767753"/>
                    <a:gd name="connsiteY285" fmla="*/ 416047 h 2126829"/>
                    <a:gd name="connsiteX286" fmla="*/ 1962059 w 2767753"/>
                    <a:gd name="connsiteY286" fmla="*/ 385702 h 2126829"/>
                    <a:gd name="connsiteX287" fmla="*/ 2020117 w 2767753"/>
                    <a:gd name="connsiteY287" fmla="*/ 381522 h 2126829"/>
                    <a:gd name="connsiteX288" fmla="*/ 2082201 w 2767753"/>
                    <a:gd name="connsiteY288" fmla="*/ 318045 h 2126829"/>
                    <a:gd name="connsiteX289" fmla="*/ 1999371 w 2767753"/>
                    <a:gd name="connsiteY289" fmla="*/ 300086 h 2126829"/>
                    <a:gd name="connsiteX290" fmla="*/ 2069815 w 2767753"/>
                    <a:gd name="connsiteY290" fmla="*/ 282126 h 2126829"/>
                    <a:gd name="connsiteX291" fmla="*/ 2108521 w 2767753"/>
                    <a:gd name="connsiteY291" fmla="*/ 253175 h 2126829"/>
                    <a:gd name="connsiteX292" fmla="*/ 2169211 w 2767753"/>
                    <a:gd name="connsiteY292" fmla="*/ 257355 h 2126829"/>
                    <a:gd name="connsiteX293" fmla="*/ 2195376 w 2767753"/>
                    <a:gd name="connsiteY293" fmla="*/ 229797 h 2126829"/>
                    <a:gd name="connsiteX294" fmla="*/ 2293378 w 2767753"/>
                    <a:gd name="connsiteY294" fmla="*/ 178705 h 2126829"/>
                    <a:gd name="connsiteX295" fmla="*/ 2396954 w 2767753"/>
                    <a:gd name="connsiteY295" fmla="*/ 134581 h 2126829"/>
                    <a:gd name="connsiteX296" fmla="*/ 2304525 w 2767753"/>
                    <a:gd name="connsiteY296" fmla="*/ 129008 h 2126829"/>
                    <a:gd name="connsiteX297" fmla="*/ 2377756 w 2767753"/>
                    <a:gd name="connsiteY297" fmla="*/ 112442 h 2126829"/>
                    <a:gd name="connsiteX298" fmla="*/ 2472972 w 2767753"/>
                    <a:gd name="connsiteY298" fmla="*/ 84883 h 2126829"/>
                    <a:gd name="connsiteX299" fmla="*/ 2481332 w 2767753"/>
                    <a:gd name="connsiteY299" fmla="*/ 54538 h 2126829"/>
                    <a:gd name="connsiteX300" fmla="*/ 2433028 w 2767753"/>
                    <a:gd name="connsiteY300" fmla="*/ 35185 h 2126829"/>
                    <a:gd name="connsiteX301" fmla="*/ 2397109 w 2767753"/>
                    <a:gd name="connsiteY301" fmla="*/ 25586 h 2126829"/>
                    <a:gd name="connsiteX302" fmla="*/ 2326665 w 2767753"/>
                    <a:gd name="connsiteY302" fmla="*/ 35185 h 2126829"/>
                    <a:gd name="connsiteX303" fmla="*/ 2339051 w 2767753"/>
                    <a:gd name="connsiteY303" fmla="*/ 15833 h 2126829"/>
                    <a:gd name="connsiteX304" fmla="*/ 2230056 w 2767753"/>
                    <a:gd name="connsiteY304" fmla="*/ 3447 h 2126829"/>
                    <a:gd name="connsiteX305" fmla="*/ 2174785 w 2767753"/>
                    <a:gd name="connsiteY305" fmla="*/ 7627 h 2126829"/>
                    <a:gd name="connsiteX306" fmla="*/ 2120907 w 2767753"/>
                    <a:gd name="connsiteY306" fmla="*/ 17226 h 2126829"/>
                    <a:gd name="connsiteX307" fmla="*/ 2097374 w 2767753"/>
                    <a:gd name="connsiteY307" fmla="*/ 15833 h 2126829"/>
                    <a:gd name="connsiteX308" fmla="*/ 2020117 w 2767753"/>
                    <a:gd name="connsiteY308" fmla="*/ 13046 h 2126829"/>
                    <a:gd name="connsiteX309" fmla="*/ 1971813 w 2767753"/>
                    <a:gd name="connsiteY309" fmla="*/ 22645 h 2126829"/>
                    <a:gd name="connsiteX310" fmla="*/ 1915148 w 2767753"/>
                    <a:gd name="connsiteY310" fmla="*/ 19858 h 2126829"/>
                    <a:gd name="connsiteX311" fmla="*/ 1898582 w 2767753"/>
                    <a:gd name="connsiteY311" fmla="*/ 28218 h 2126829"/>
                    <a:gd name="connsiteX312" fmla="*/ 1879229 w 2767753"/>
                    <a:gd name="connsiteY312" fmla="*/ 43391 h 2126829"/>
                    <a:gd name="connsiteX313" fmla="*/ 1828138 w 2767753"/>
                    <a:gd name="connsiteY313" fmla="*/ 54383 h 2126829"/>
                    <a:gd name="connsiteX314" fmla="*/ 1790826 w 2767753"/>
                    <a:gd name="connsiteY314" fmla="*/ 63982 h 2126829"/>
                    <a:gd name="connsiteX315" fmla="*/ 1736948 w 2767753"/>
                    <a:gd name="connsiteY315" fmla="*/ 58409 h 2126829"/>
                    <a:gd name="connsiteX316" fmla="*/ 1706603 w 2767753"/>
                    <a:gd name="connsiteY316" fmla="*/ 76368 h 2126829"/>
                    <a:gd name="connsiteX317" fmla="*/ 1685857 w 2767753"/>
                    <a:gd name="connsiteY317" fmla="*/ 91541 h 2126829"/>
                    <a:gd name="connsiteX318" fmla="*/ 1637552 w 2767753"/>
                    <a:gd name="connsiteY318" fmla="*/ 84574 h 2126829"/>
                    <a:gd name="connsiteX319" fmla="*/ 1612781 w 2767753"/>
                    <a:gd name="connsiteY319" fmla="*/ 103926 h 2126829"/>
                    <a:gd name="connsiteX320" fmla="*/ 1546517 w 2767753"/>
                    <a:gd name="connsiteY320" fmla="*/ 109500 h 2126829"/>
                    <a:gd name="connsiteX321" fmla="*/ 1570205 w 2767753"/>
                    <a:gd name="connsiteY321" fmla="*/ 116312 h 2126829"/>
                    <a:gd name="connsiteX322" fmla="*/ 1918090 w 2767753"/>
                    <a:gd name="connsiteY322" fmla="*/ 1307667 h 2126829"/>
                    <a:gd name="connsiteX323" fmla="*/ 1922270 w 2767753"/>
                    <a:gd name="connsiteY323" fmla="*/ 1273141 h 2126829"/>
                    <a:gd name="connsiteX324" fmla="*/ 1918090 w 2767753"/>
                    <a:gd name="connsiteY324" fmla="*/ 1307667 h 2126829"/>
                    <a:gd name="connsiteX325" fmla="*/ 1796709 w 2767753"/>
                    <a:gd name="connsiteY325" fmla="*/ 1277322 h 2126829"/>
                    <a:gd name="connsiteX326" fmla="*/ 1849194 w 2767753"/>
                    <a:gd name="connsiteY326" fmla="*/ 1242796 h 2126829"/>
                    <a:gd name="connsiteX327" fmla="*/ 1796709 w 2767753"/>
                    <a:gd name="connsiteY327" fmla="*/ 1277322 h 2126829"/>
                    <a:gd name="connsiteX328" fmla="*/ 1896105 w 2767753"/>
                    <a:gd name="connsiteY328" fmla="*/ 1201459 h 2126829"/>
                    <a:gd name="connsiteX329" fmla="*/ 1853374 w 2767753"/>
                    <a:gd name="connsiteY329" fmla="*/ 1166934 h 2126829"/>
                    <a:gd name="connsiteX330" fmla="*/ 1792684 w 2767753"/>
                    <a:gd name="connsiteY330" fmla="*/ 1131015 h 2126829"/>
                    <a:gd name="connsiteX331" fmla="*/ 1753978 w 2767753"/>
                    <a:gd name="connsiteY331" fmla="*/ 1102063 h 2126829"/>
                    <a:gd name="connsiteX332" fmla="*/ 1719453 w 2767753"/>
                    <a:gd name="connsiteY332" fmla="*/ 1122809 h 2126829"/>
                    <a:gd name="connsiteX333" fmla="*/ 1711247 w 2767753"/>
                    <a:gd name="connsiteY333" fmla="*/ 1165540 h 2126829"/>
                    <a:gd name="connsiteX334" fmla="*/ 1685083 w 2767753"/>
                    <a:gd name="connsiteY334" fmla="*/ 1207033 h 2126829"/>
                    <a:gd name="connsiteX335" fmla="*/ 1723788 w 2767753"/>
                    <a:gd name="connsiteY335" fmla="*/ 1205639 h 2126829"/>
                    <a:gd name="connsiteX336" fmla="*/ 1740354 w 2767753"/>
                    <a:gd name="connsiteY336" fmla="*/ 1230411 h 2126829"/>
                    <a:gd name="connsiteX337" fmla="*/ 1792839 w 2767753"/>
                    <a:gd name="connsiteY337" fmla="*/ 1201459 h 2126829"/>
                    <a:gd name="connsiteX338" fmla="*/ 1832938 w 2767753"/>
                    <a:gd name="connsiteY338" fmla="*/ 1200065 h 2126829"/>
                    <a:gd name="connsiteX339" fmla="*/ 1896105 w 2767753"/>
                    <a:gd name="connsiteY339" fmla="*/ 1201459 h 2126829"/>
                    <a:gd name="connsiteX340" fmla="*/ 2347566 w 2767753"/>
                    <a:gd name="connsiteY340" fmla="*/ 1079924 h 2126829"/>
                    <a:gd name="connsiteX341" fmla="*/ 2393084 w 2767753"/>
                    <a:gd name="connsiteY341" fmla="*/ 1124048 h 2126829"/>
                    <a:gd name="connsiteX342" fmla="*/ 2426216 w 2767753"/>
                    <a:gd name="connsiteY342" fmla="*/ 1115842 h 2126829"/>
                    <a:gd name="connsiteX343" fmla="*/ 2457954 w 2767753"/>
                    <a:gd name="connsiteY343" fmla="*/ 1097883 h 2126829"/>
                    <a:gd name="connsiteX344" fmla="*/ 2498053 w 2767753"/>
                    <a:gd name="connsiteY344" fmla="*/ 1057939 h 2126829"/>
                    <a:gd name="connsiteX345" fmla="*/ 2462134 w 2767753"/>
                    <a:gd name="connsiteY345" fmla="*/ 1035799 h 2126829"/>
                    <a:gd name="connsiteX346" fmla="*/ 2435969 w 2767753"/>
                    <a:gd name="connsiteY346" fmla="*/ 1012267 h 2126829"/>
                    <a:gd name="connsiteX347" fmla="*/ 2380698 w 2767753"/>
                    <a:gd name="connsiteY347" fmla="*/ 983315 h 2126829"/>
                    <a:gd name="connsiteX348" fmla="*/ 2325426 w 2767753"/>
                    <a:gd name="connsiteY348" fmla="*/ 963962 h 2126829"/>
                    <a:gd name="connsiteX349" fmla="*/ 2283934 w 2767753"/>
                    <a:gd name="connsiteY349" fmla="*/ 929437 h 2126829"/>
                    <a:gd name="connsiteX350" fmla="*/ 2326665 w 2767753"/>
                    <a:gd name="connsiteY350" fmla="*/ 919838 h 2126829"/>
                    <a:gd name="connsiteX351" fmla="*/ 2290746 w 2767753"/>
                    <a:gd name="connsiteY351" fmla="*/ 901878 h 2126829"/>
                    <a:gd name="connsiteX352" fmla="*/ 2308706 w 2767753"/>
                    <a:gd name="connsiteY352" fmla="*/ 888099 h 2126829"/>
                    <a:gd name="connsiteX353" fmla="*/ 2292140 w 2767753"/>
                    <a:gd name="connsiteY353" fmla="*/ 861934 h 2126829"/>
                    <a:gd name="connsiteX354" fmla="*/ 2270000 w 2767753"/>
                    <a:gd name="connsiteY354" fmla="*/ 872927 h 2126829"/>
                    <a:gd name="connsiteX355" fmla="*/ 2275574 w 2767753"/>
                    <a:gd name="connsiteY355" fmla="*/ 848155 h 2126829"/>
                    <a:gd name="connsiteX356" fmla="*/ 2227269 w 2767753"/>
                    <a:gd name="connsiteY356" fmla="*/ 832983 h 2126829"/>
                    <a:gd name="connsiteX357" fmla="*/ 2205130 w 2767753"/>
                    <a:gd name="connsiteY357" fmla="*/ 817810 h 2126829"/>
                    <a:gd name="connsiteX358" fmla="*/ 2165031 w 2767753"/>
                    <a:gd name="connsiteY358" fmla="*/ 826016 h 2126829"/>
                    <a:gd name="connsiteX359" fmla="*/ 2154038 w 2767753"/>
                    <a:gd name="connsiteY359" fmla="*/ 816417 h 2126829"/>
                    <a:gd name="connsiteX360" fmla="*/ 2180203 w 2767753"/>
                    <a:gd name="connsiteY360" fmla="*/ 791645 h 2126829"/>
                    <a:gd name="connsiteX361" fmla="*/ 2133292 w 2767753"/>
                    <a:gd name="connsiteY361" fmla="*/ 793039 h 2126829"/>
                    <a:gd name="connsiteX362" fmla="*/ 2097374 w 2767753"/>
                    <a:gd name="connsiteY362" fmla="*/ 764087 h 2126829"/>
                    <a:gd name="connsiteX363" fmla="*/ 2058668 w 2767753"/>
                    <a:gd name="connsiteY363" fmla="*/ 741947 h 2126829"/>
                    <a:gd name="connsiteX364" fmla="*/ 1992404 w 2767753"/>
                    <a:gd name="connsiteY364" fmla="*/ 715783 h 2126829"/>
                    <a:gd name="connsiteX365" fmla="*/ 1957879 w 2767753"/>
                    <a:gd name="connsiteY365" fmla="*/ 741947 h 2126829"/>
                    <a:gd name="connsiteX366" fmla="*/ 1938526 w 2767753"/>
                    <a:gd name="connsiteY366" fmla="*/ 734980 h 2126829"/>
                    <a:gd name="connsiteX367" fmla="*/ 1887435 w 2767753"/>
                    <a:gd name="connsiteY367" fmla="*/ 751546 h 2126829"/>
                    <a:gd name="connsiteX368" fmla="*/ 1888828 w 2767753"/>
                    <a:gd name="connsiteY368" fmla="*/ 699062 h 2126829"/>
                    <a:gd name="connsiteX369" fmla="*/ 1866689 w 2767753"/>
                    <a:gd name="connsiteY369" fmla="*/ 661750 h 2126829"/>
                    <a:gd name="connsiteX370" fmla="*/ 1805999 w 2767753"/>
                    <a:gd name="connsiteY370" fmla="*/ 661750 h 2126829"/>
                    <a:gd name="connsiteX371" fmla="*/ 1739735 w 2767753"/>
                    <a:gd name="connsiteY371" fmla="*/ 687915 h 2126829"/>
                    <a:gd name="connsiteX372" fmla="*/ 1749334 w 2767753"/>
                    <a:gd name="connsiteY372" fmla="*/ 733432 h 2126829"/>
                    <a:gd name="connsiteX373" fmla="*/ 1732768 w 2767753"/>
                    <a:gd name="connsiteY373" fmla="*/ 762384 h 2126829"/>
                    <a:gd name="connsiteX374" fmla="*/ 1765900 w 2767753"/>
                    <a:gd name="connsiteY374" fmla="*/ 785917 h 2126829"/>
                    <a:gd name="connsiteX375" fmla="*/ 1713415 w 2767753"/>
                    <a:gd name="connsiteY375" fmla="*/ 765171 h 2126829"/>
                    <a:gd name="connsiteX376" fmla="*/ 1706448 w 2767753"/>
                    <a:gd name="connsiteY376" fmla="*/ 725072 h 2126829"/>
                    <a:gd name="connsiteX377" fmla="*/ 1723014 w 2767753"/>
                    <a:gd name="connsiteY377" fmla="*/ 680948 h 2126829"/>
                    <a:gd name="connsiteX378" fmla="*/ 1754752 w 2767753"/>
                    <a:gd name="connsiteY378" fmla="*/ 653389 h 2126829"/>
                    <a:gd name="connsiteX379" fmla="*/ 1631824 w 2767753"/>
                    <a:gd name="connsiteY379" fmla="*/ 683734 h 2126829"/>
                    <a:gd name="connsiteX380" fmla="*/ 1602872 w 2767753"/>
                    <a:gd name="connsiteY380" fmla="*/ 791490 h 2126829"/>
                    <a:gd name="connsiteX381" fmla="*/ 1669136 w 2767753"/>
                    <a:gd name="connsiteY381" fmla="*/ 803876 h 2126829"/>
                    <a:gd name="connsiteX382" fmla="*/ 1662169 w 2767753"/>
                    <a:gd name="connsiteY382" fmla="*/ 817655 h 2126829"/>
                    <a:gd name="connsiteX383" fmla="*/ 1615258 w 2767753"/>
                    <a:gd name="connsiteY383" fmla="*/ 821836 h 2126829"/>
                    <a:gd name="connsiteX384" fmla="*/ 1675948 w 2767753"/>
                    <a:gd name="connsiteY384" fmla="*/ 852181 h 2126829"/>
                    <a:gd name="connsiteX385" fmla="*/ 1707687 w 2767753"/>
                    <a:gd name="connsiteY385" fmla="*/ 859148 h 2126829"/>
                    <a:gd name="connsiteX386" fmla="*/ 1769770 w 2767753"/>
                    <a:gd name="connsiteY386" fmla="*/ 868901 h 2126829"/>
                    <a:gd name="connsiteX387" fmla="*/ 1838821 w 2767753"/>
                    <a:gd name="connsiteY387" fmla="*/ 881287 h 2126829"/>
                    <a:gd name="connsiteX388" fmla="*/ 1870559 w 2767753"/>
                    <a:gd name="connsiteY388" fmla="*/ 867508 h 2126829"/>
                    <a:gd name="connsiteX389" fmla="*/ 1941003 w 2767753"/>
                    <a:gd name="connsiteY389" fmla="*/ 877107 h 2126829"/>
                    <a:gd name="connsiteX390" fmla="*/ 1936823 w 2767753"/>
                    <a:gd name="connsiteY390" fmla="*/ 857754 h 2126829"/>
                    <a:gd name="connsiteX391" fmla="*/ 1943790 w 2767753"/>
                    <a:gd name="connsiteY391" fmla="*/ 842582 h 2126829"/>
                    <a:gd name="connsiteX392" fmla="*/ 1981102 w 2767753"/>
                    <a:gd name="connsiteY392" fmla="*/ 866115 h 2126829"/>
                    <a:gd name="connsiteX393" fmla="*/ 1997668 w 2767753"/>
                    <a:gd name="connsiteY393" fmla="*/ 881287 h 2126829"/>
                    <a:gd name="connsiteX394" fmla="*/ 2044579 w 2767753"/>
                    <a:gd name="connsiteY394" fmla="*/ 913026 h 2126829"/>
                    <a:gd name="connsiteX395" fmla="*/ 2014234 w 2767753"/>
                    <a:gd name="connsiteY395" fmla="*/ 939191 h 2126829"/>
                    <a:gd name="connsiteX396" fmla="*/ 2062539 w 2767753"/>
                    <a:gd name="connsiteY396" fmla="*/ 925411 h 2126829"/>
                    <a:gd name="connsiteX397" fmla="*/ 2091490 w 2767753"/>
                    <a:gd name="connsiteY397" fmla="*/ 955756 h 2126829"/>
                    <a:gd name="connsiteX398" fmla="*/ 2138401 w 2767753"/>
                    <a:gd name="connsiteY398" fmla="*/ 986102 h 2126829"/>
                    <a:gd name="connsiteX399" fmla="*/ 2138401 w 2767753"/>
                    <a:gd name="connsiteY399" fmla="*/ 1039980 h 2126829"/>
                    <a:gd name="connsiteX400" fmla="*/ 2189493 w 2767753"/>
                    <a:gd name="connsiteY400" fmla="*/ 1035799 h 2126829"/>
                    <a:gd name="connsiteX401" fmla="*/ 2237797 w 2767753"/>
                    <a:gd name="connsiteY401" fmla="*/ 1059332 h 2126829"/>
                    <a:gd name="connsiteX402" fmla="*/ 2192280 w 2767753"/>
                    <a:gd name="connsiteY402" fmla="*/ 1081472 h 2126829"/>
                    <a:gd name="connsiteX403" fmla="*/ 2113630 w 2767753"/>
                    <a:gd name="connsiteY403" fmla="*/ 1052520 h 2126829"/>
                    <a:gd name="connsiteX404" fmla="*/ 2105424 w 2767753"/>
                    <a:gd name="connsiteY404" fmla="*/ 1105005 h 2126829"/>
                    <a:gd name="connsiteX405" fmla="*/ 2032193 w 2767753"/>
                    <a:gd name="connsiteY405" fmla="*/ 1120177 h 2126829"/>
                    <a:gd name="connsiteX406" fmla="*/ 1990856 w 2767753"/>
                    <a:gd name="connsiteY406" fmla="*/ 1128383 h 2126829"/>
                    <a:gd name="connsiteX407" fmla="*/ 1972897 w 2767753"/>
                    <a:gd name="connsiteY407" fmla="*/ 1167088 h 2126829"/>
                    <a:gd name="connsiteX408" fmla="*/ 2041947 w 2767753"/>
                    <a:gd name="connsiteY408" fmla="*/ 1169875 h 2126829"/>
                    <a:gd name="connsiteX409" fmla="*/ 2072292 w 2767753"/>
                    <a:gd name="connsiteY409" fmla="*/ 1164302 h 2126829"/>
                    <a:gd name="connsiteX410" fmla="*/ 2119204 w 2767753"/>
                    <a:gd name="connsiteY410" fmla="*/ 1161515 h 2126829"/>
                    <a:gd name="connsiteX411" fmla="*/ 2155122 w 2767753"/>
                    <a:gd name="connsiteY411" fmla="*/ 1193253 h 2126829"/>
                    <a:gd name="connsiteX412" fmla="*/ 2173082 w 2767753"/>
                    <a:gd name="connsiteY412" fmla="*/ 1233352 h 2126829"/>
                    <a:gd name="connsiteX413" fmla="*/ 2247551 w 2767753"/>
                    <a:gd name="connsiteY413" fmla="*/ 1256885 h 2126829"/>
                    <a:gd name="connsiteX414" fmla="*/ 2344160 w 2767753"/>
                    <a:gd name="connsiteY414" fmla="*/ 1294197 h 2126829"/>
                    <a:gd name="connsiteX415" fmla="*/ 2262724 w 2767753"/>
                    <a:gd name="connsiteY415" fmla="*/ 1211368 h 2126829"/>
                    <a:gd name="connsiteX416" fmla="*/ 2309635 w 2767753"/>
                    <a:gd name="connsiteY416" fmla="*/ 1219728 h 2126829"/>
                    <a:gd name="connsiteX417" fmla="*/ 2393858 w 2767753"/>
                    <a:gd name="connsiteY417" fmla="*/ 1225302 h 2126829"/>
                    <a:gd name="connsiteX418" fmla="*/ 2377292 w 2767753"/>
                    <a:gd name="connsiteY418" fmla="*/ 1189383 h 2126829"/>
                    <a:gd name="connsiteX419" fmla="*/ 2345553 w 2767753"/>
                    <a:gd name="connsiteY419" fmla="*/ 1146652 h 2126829"/>
                    <a:gd name="connsiteX420" fmla="*/ 2294462 w 2767753"/>
                    <a:gd name="connsiteY420" fmla="*/ 1099741 h 2126829"/>
                    <a:gd name="connsiteX421" fmla="*/ 2302822 w 2767753"/>
                    <a:gd name="connsiteY421" fmla="*/ 1065216 h 2126829"/>
                    <a:gd name="connsiteX422" fmla="*/ 2347566 w 2767753"/>
                    <a:gd name="connsiteY422" fmla="*/ 1079924 h 2126829"/>
                    <a:gd name="connsiteX423" fmla="*/ 2056191 w 2767753"/>
                    <a:gd name="connsiteY423" fmla="*/ 1013660 h 2126829"/>
                    <a:gd name="connsiteX424" fmla="*/ 2060371 w 2767753"/>
                    <a:gd name="connsiteY424" fmla="*/ 972168 h 2126829"/>
                    <a:gd name="connsiteX425" fmla="*/ 2020272 w 2767753"/>
                    <a:gd name="connsiteY425" fmla="*/ 962569 h 2126829"/>
                    <a:gd name="connsiteX426" fmla="*/ 1992714 w 2767753"/>
                    <a:gd name="connsiteY426" fmla="*/ 1010873 h 2126829"/>
                    <a:gd name="connsiteX427" fmla="*/ 2056191 w 2767753"/>
                    <a:gd name="connsiteY427" fmla="*/ 1013660 h 2126829"/>
                    <a:gd name="connsiteX428" fmla="*/ 1883719 w 2767753"/>
                    <a:gd name="connsiteY428" fmla="*/ 654628 h 2126829"/>
                    <a:gd name="connsiteX429" fmla="*/ 1903072 w 2767753"/>
                    <a:gd name="connsiteY429" fmla="*/ 693333 h 2126829"/>
                    <a:gd name="connsiteX430" fmla="*/ 1949983 w 2767753"/>
                    <a:gd name="connsiteY430" fmla="*/ 708506 h 2126829"/>
                    <a:gd name="connsiteX431" fmla="*/ 2024452 w 2767753"/>
                    <a:gd name="connsiteY431" fmla="*/ 696120 h 2126829"/>
                    <a:gd name="connsiteX432" fmla="*/ 1945803 w 2767753"/>
                    <a:gd name="connsiteY432" fmla="*/ 657415 h 2126829"/>
                    <a:gd name="connsiteX433" fmla="*/ 1883719 w 2767753"/>
                    <a:gd name="connsiteY433" fmla="*/ 654628 h 2126829"/>
                    <a:gd name="connsiteX434" fmla="*/ 2401289 w 2767753"/>
                    <a:gd name="connsiteY434" fmla="*/ 1829571 h 2126829"/>
                    <a:gd name="connsiteX435" fmla="*/ 2486906 w 2767753"/>
                    <a:gd name="connsiteY435" fmla="*/ 1858523 h 2126829"/>
                    <a:gd name="connsiteX436" fmla="*/ 2401289 w 2767753"/>
                    <a:gd name="connsiteY436" fmla="*/ 1829571 h 2126829"/>
                    <a:gd name="connsiteX437" fmla="*/ 2751651 w 2767753"/>
                    <a:gd name="connsiteY437" fmla="*/ 1911937 h 2126829"/>
                    <a:gd name="connsiteX438" fmla="*/ 2749793 w 2767753"/>
                    <a:gd name="connsiteY438" fmla="*/ 1895371 h 2126829"/>
                    <a:gd name="connsiteX439" fmla="*/ 2736943 w 2767753"/>
                    <a:gd name="connsiteY439" fmla="*/ 1888094 h 2126829"/>
                    <a:gd name="connsiteX440" fmla="*/ 2738801 w 2767753"/>
                    <a:gd name="connsiteY440" fmla="*/ 1857749 h 2126829"/>
                    <a:gd name="connsiteX441" fmla="*/ 2714030 w 2767753"/>
                    <a:gd name="connsiteY441" fmla="*/ 1851246 h 2126829"/>
                    <a:gd name="connsiteX442" fmla="*/ 2686471 w 2767753"/>
                    <a:gd name="connsiteY442" fmla="*/ 1845673 h 2126829"/>
                    <a:gd name="connsiteX443" fmla="*/ 2672692 w 2767753"/>
                    <a:gd name="connsiteY443" fmla="*/ 1827249 h 2126829"/>
                    <a:gd name="connsiteX444" fmla="*/ 2648695 w 2767753"/>
                    <a:gd name="connsiteY444" fmla="*/ 1828178 h 2126829"/>
                    <a:gd name="connsiteX445" fmla="*/ 2651481 w 2767753"/>
                    <a:gd name="connsiteY445" fmla="*/ 1806038 h 2126829"/>
                    <a:gd name="connsiteX446" fmla="*/ 2673621 w 2767753"/>
                    <a:gd name="connsiteY446" fmla="*/ 1771049 h 2126829"/>
                    <a:gd name="connsiteX447" fmla="*/ 2658913 w 2767753"/>
                    <a:gd name="connsiteY447" fmla="*/ 1760985 h 2126829"/>
                    <a:gd name="connsiteX448" fmla="*/ 2608286 w 2767753"/>
                    <a:gd name="connsiteY448" fmla="*/ 1830965 h 2126829"/>
                    <a:gd name="connsiteX449" fmla="*/ 2594507 w 2767753"/>
                    <a:gd name="connsiteY449" fmla="*/ 1860381 h 2126829"/>
                    <a:gd name="connsiteX450" fmla="*/ 2577012 w 2767753"/>
                    <a:gd name="connsiteY450" fmla="*/ 1878805 h 2126829"/>
                    <a:gd name="connsiteX451" fmla="*/ 2567878 w 2767753"/>
                    <a:gd name="connsiteY451" fmla="*/ 1916581 h 2126829"/>
                    <a:gd name="connsiteX452" fmla="*/ 2615718 w 2767753"/>
                    <a:gd name="connsiteY452" fmla="*/ 1915652 h 2126829"/>
                    <a:gd name="connsiteX453" fmla="*/ 2659842 w 2767753"/>
                    <a:gd name="connsiteY453" fmla="*/ 1908221 h 2126829"/>
                    <a:gd name="connsiteX454" fmla="*/ 2688329 w 2767753"/>
                    <a:gd name="connsiteY454" fmla="*/ 1915652 h 2126829"/>
                    <a:gd name="connsiteX455" fmla="*/ 2680898 w 2767753"/>
                    <a:gd name="connsiteY455" fmla="*/ 1937792 h 2126829"/>
                    <a:gd name="connsiteX456" fmla="*/ 2707527 w 2767753"/>
                    <a:gd name="connsiteY456" fmla="*/ 1926800 h 2126829"/>
                    <a:gd name="connsiteX457" fmla="*/ 2726880 w 2767753"/>
                    <a:gd name="connsiteY457" fmla="*/ 1935934 h 2126829"/>
                    <a:gd name="connsiteX458" fmla="*/ 2765585 w 2767753"/>
                    <a:gd name="connsiteY458" fmla="*/ 1939650 h 2126829"/>
                    <a:gd name="connsiteX459" fmla="*/ 2751651 w 2767753"/>
                    <a:gd name="connsiteY459" fmla="*/ 1911937 h 2126829"/>
                    <a:gd name="connsiteX460" fmla="*/ 256230 w 2767753"/>
                    <a:gd name="connsiteY460" fmla="*/ 1658338 h 2126829"/>
                    <a:gd name="connsiteX461" fmla="*/ 303606 w 2767753"/>
                    <a:gd name="connsiteY461" fmla="*/ 1726615 h 2126829"/>
                    <a:gd name="connsiteX462" fmla="*/ 288898 w 2767753"/>
                    <a:gd name="connsiteY462" fmla="*/ 1678465 h 2126829"/>
                    <a:gd name="connsiteX463" fmla="*/ 256230 w 2767753"/>
                    <a:gd name="connsiteY463" fmla="*/ 1658338 h 2126829"/>
                    <a:gd name="connsiteX464" fmla="*/ 2531185 w 2767753"/>
                    <a:gd name="connsiteY464" fmla="*/ 1973246 h 2126829"/>
                    <a:gd name="connsiteX465" fmla="*/ 2530565 w 2767753"/>
                    <a:gd name="connsiteY465" fmla="*/ 1951881 h 2126829"/>
                    <a:gd name="connsiteX466" fmla="*/ 2509200 w 2767753"/>
                    <a:gd name="connsiteY466" fmla="*/ 1964266 h 2126829"/>
                    <a:gd name="connsiteX467" fmla="*/ 2493254 w 2767753"/>
                    <a:gd name="connsiteY467" fmla="*/ 1982226 h 2126829"/>
                    <a:gd name="connsiteX468" fmla="*/ 2480094 w 2767753"/>
                    <a:gd name="connsiteY468" fmla="*/ 1995386 h 2126829"/>
                    <a:gd name="connsiteX469" fmla="*/ 2424822 w 2767753"/>
                    <a:gd name="connsiteY469" fmla="*/ 1985632 h 2126829"/>
                    <a:gd name="connsiteX470" fmla="*/ 2391071 w 2767753"/>
                    <a:gd name="connsiteY470" fmla="*/ 1958074 h 2126829"/>
                    <a:gd name="connsiteX471" fmla="*/ 2386891 w 2767753"/>
                    <a:gd name="connsiteY471" fmla="*/ 1926335 h 2126829"/>
                    <a:gd name="connsiteX472" fmla="*/ 2373112 w 2767753"/>
                    <a:gd name="connsiteY472" fmla="*/ 1915962 h 2126829"/>
                    <a:gd name="connsiteX473" fmla="*/ 2370325 w 2767753"/>
                    <a:gd name="connsiteY473" fmla="*/ 1903576 h 2126829"/>
                    <a:gd name="connsiteX474" fmla="*/ 2400670 w 2767753"/>
                    <a:gd name="connsiteY474" fmla="*/ 1863477 h 2126829"/>
                    <a:gd name="connsiteX475" fmla="*/ 2266129 w 2767753"/>
                    <a:gd name="connsiteY475" fmla="*/ 1885617 h 2126829"/>
                    <a:gd name="connsiteX476" fmla="*/ 2198472 w 2767753"/>
                    <a:gd name="connsiteY476" fmla="*/ 1943675 h 2126829"/>
                    <a:gd name="connsiteX477" fmla="*/ 2226805 w 2767753"/>
                    <a:gd name="connsiteY477" fmla="*/ 1911162 h 2126829"/>
                    <a:gd name="connsiteX478" fmla="*/ 2232998 w 2767753"/>
                    <a:gd name="connsiteY478" fmla="*/ 1896609 h 2126829"/>
                    <a:gd name="connsiteX479" fmla="*/ 2276503 w 2767753"/>
                    <a:gd name="connsiteY479" fmla="*/ 1855891 h 2126829"/>
                    <a:gd name="connsiteX480" fmla="*/ 2309015 w 2767753"/>
                    <a:gd name="connsiteY480" fmla="*/ 1846292 h 2126829"/>
                    <a:gd name="connsiteX481" fmla="*/ 2331774 w 2767753"/>
                    <a:gd name="connsiteY481" fmla="*/ 1818734 h 2126829"/>
                    <a:gd name="connsiteX482" fmla="*/ 2526385 w 2767753"/>
                    <a:gd name="connsiteY482" fmla="*/ 1809135 h 2126829"/>
                    <a:gd name="connsiteX483" fmla="*/ 2582276 w 2767753"/>
                    <a:gd name="connsiteY483" fmla="*/ 1774610 h 2126829"/>
                    <a:gd name="connsiteX484" fmla="*/ 2625007 w 2767753"/>
                    <a:gd name="connsiteY484" fmla="*/ 1762224 h 2126829"/>
                    <a:gd name="connsiteX485" fmla="*/ 2668512 w 2767753"/>
                    <a:gd name="connsiteY485" fmla="*/ 1736059 h 2126829"/>
                    <a:gd name="connsiteX486" fmla="*/ 2665725 w 2767753"/>
                    <a:gd name="connsiteY486" fmla="*/ 1722899 h 2126829"/>
                    <a:gd name="connsiteX487" fmla="*/ 2656746 w 2767753"/>
                    <a:gd name="connsiteY487" fmla="*/ 1713919 h 2126829"/>
                    <a:gd name="connsiteX488" fmla="*/ 2675324 w 2767753"/>
                    <a:gd name="connsiteY488" fmla="*/ 1695341 h 2126829"/>
                    <a:gd name="connsiteX489" fmla="*/ 2658758 w 2767753"/>
                    <a:gd name="connsiteY489" fmla="*/ 1671189 h 2126829"/>
                    <a:gd name="connsiteX490" fmla="*/ 2625626 w 2767753"/>
                    <a:gd name="connsiteY490" fmla="*/ 1675369 h 2126829"/>
                    <a:gd name="connsiteX491" fmla="*/ 2623614 w 2767753"/>
                    <a:gd name="connsiteY491" fmla="*/ 1650442 h 2126829"/>
                    <a:gd name="connsiteX492" fmla="*/ 2575309 w 2767753"/>
                    <a:gd name="connsiteY492" fmla="*/ 1662209 h 2126829"/>
                    <a:gd name="connsiteX493" fmla="*/ 2545583 w 2767753"/>
                    <a:gd name="connsiteY493" fmla="*/ 1675369 h 2126829"/>
                    <a:gd name="connsiteX494" fmla="*/ 2537997 w 2767753"/>
                    <a:gd name="connsiteY494" fmla="*/ 1662983 h 2126829"/>
                    <a:gd name="connsiteX495" fmla="*/ 2555956 w 2767753"/>
                    <a:gd name="connsiteY495" fmla="*/ 1655397 h 2126829"/>
                    <a:gd name="connsiteX496" fmla="*/ 2584289 w 2767753"/>
                    <a:gd name="connsiteY496" fmla="*/ 1645024 h 2126829"/>
                    <a:gd name="connsiteX497" fmla="*/ 2618814 w 2767753"/>
                    <a:gd name="connsiteY497" fmla="*/ 1631864 h 2126829"/>
                    <a:gd name="connsiteX498" fmla="*/ 2596055 w 2767753"/>
                    <a:gd name="connsiteY498" fmla="*/ 1617311 h 2126829"/>
                    <a:gd name="connsiteX499" fmla="*/ 2560911 w 2767753"/>
                    <a:gd name="connsiteY499" fmla="*/ 1603531 h 2126829"/>
                    <a:gd name="connsiteX500" fmla="*/ 2542332 w 2767753"/>
                    <a:gd name="connsiteY500" fmla="*/ 1600125 h 2126829"/>
                    <a:gd name="connsiteX501" fmla="*/ 2520192 w 2767753"/>
                    <a:gd name="connsiteY501" fmla="*/ 1584953 h 2126829"/>
                    <a:gd name="connsiteX502" fmla="*/ 2467708 w 2767753"/>
                    <a:gd name="connsiteY502" fmla="*/ 1544854 h 2126829"/>
                    <a:gd name="connsiteX503" fmla="*/ 2471114 w 2767753"/>
                    <a:gd name="connsiteY503" fmla="*/ 1536494 h 2126829"/>
                    <a:gd name="connsiteX504" fmla="*/ 2495885 w 2767753"/>
                    <a:gd name="connsiteY504" fmla="*/ 1522714 h 2126829"/>
                    <a:gd name="connsiteX505" fmla="*/ 2483500 w 2767753"/>
                    <a:gd name="connsiteY505" fmla="*/ 1508935 h 2126829"/>
                    <a:gd name="connsiteX506" fmla="*/ 2479319 w 2767753"/>
                    <a:gd name="connsiteY506" fmla="*/ 1492369 h 2126829"/>
                    <a:gd name="connsiteX507" fmla="*/ 2459347 w 2767753"/>
                    <a:gd name="connsiteY507" fmla="*/ 1469610 h 2126829"/>
                    <a:gd name="connsiteX508" fmla="*/ 2447581 w 2767753"/>
                    <a:gd name="connsiteY508" fmla="*/ 1451651 h 2126829"/>
                    <a:gd name="connsiteX509" fmla="*/ 2435814 w 2767753"/>
                    <a:gd name="connsiteY509" fmla="*/ 1428118 h 2126829"/>
                    <a:gd name="connsiteX510" fmla="*/ 2414449 w 2767753"/>
                    <a:gd name="connsiteY510" fmla="*/ 1393593 h 2126829"/>
                    <a:gd name="connsiteX511" fmla="*/ 2398502 w 2767753"/>
                    <a:gd name="connsiteY511" fmla="*/ 1365261 h 2126829"/>
                    <a:gd name="connsiteX512" fmla="*/ 2384723 w 2767753"/>
                    <a:gd name="connsiteY512" fmla="*/ 1375634 h 2126829"/>
                    <a:gd name="connsiteX513" fmla="*/ 2370170 w 2767753"/>
                    <a:gd name="connsiteY513" fmla="*/ 1396999 h 2126829"/>
                    <a:gd name="connsiteX514" fmla="*/ 2365990 w 2767753"/>
                    <a:gd name="connsiteY514" fmla="*/ 1415578 h 2126829"/>
                    <a:gd name="connsiteX515" fmla="*/ 2359797 w 2767753"/>
                    <a:gd name="connsiteY515" fmla="*/ 1432918 h 2126829"/>
                    <a:gd name="connsiteX516" fmla="*/ 2348805 w 2767753"/>
                    <a:gd name="connsiteY516" fmla="*/ 1444684 h 2126829"/>
                    <a:gd name="connsiteX517" fmla="*/ 2330226 w 2767753"/>
                    <a:gd name="connsiteY517" fmla="*/ 1447471 h 2126829"/>
                    <a:gd name="connsiteX518" fmla="*/ 2299107 w 2767753"/>
                    <a:gd name="connsiteY518" fmla="*/ 1465430 h 2126829"/>
                    <a:gd name="connsiteX519" fmla="*/ 2282541 w 2767753"/>
                    <a:gd name="connsiteY519" fmla="*/ 1451651 h 2126829"/>
                    <a:gd name="connsiteX520" fmla="*/ 2264581 w 2767753"/>
                    <a:gd name="connsiteY520" fmla="*/ 1436479 h 2126829"/>
                    <a:gd name="connsiteX521" fmla="*/ 2248015 w 2767753"/>
                    <a:gd name="connsiteY521" fmla="*/ 1425486 h 2126829"/>
                    <a:gd name="connsiteX522" fmla="*/ 2235630 w 2767753"/>
                    <a:gd name="connsiteY522" fmla="*/ 1404121 h 2126829"/>
                    <a:gd name="connsiteX523" fmla="*/ 2232224 w 2767753"/>
                    <a:gd name="connsiteY523" fmla="*/ 1368976 h 2126829"/>
                    <a:gd name="connsiteX524" fmla="*/ 2242597 w 2767753"/>
                    <a:gd name="connsiteY524" fmla="*/ 1342811 h 2126829"/>
                    <a:gd name="connsiteX525" fmla="*/ 2226031 w 2767753"/>
                    <a:gd name="connsiteY525" fmla="*/ 1341418 h 2126829"/>
                    <a:gd name="connsiteX526" fmla="*/ 2208845 w 2767753"/>
                    <a:gd name="connsiteY526" fmla="*/ 1334451 h 2126829"/>
                    <a:gd name="connsiteX527" fmla="*/ 2171533 w 2767753"/>
                    <a:gd name="connsiteY527" fmla="*/ 1321291 h 2126829"/>
                    <a:gd name="connsiteX528" fmla="*/ 2156980 w 2767753"/>
                    <a:gd name="connsiteY528" fmla="*/ 1303332 h 2126829"/>
                    <a:gd name="connsiteX529" fmla="*/ 2141807 w 2767753"/>
                    <a:gd name="connsiteY529" fmla="*/ 1292339 h 2126829"/>
                    <a:gd name="connsiteX530" fmla="*/ 2128648 w 2767753"/>
                    <a:gd name="connsiteY530" fmla="*/ 1279954 h 2126829"/>
                    <a:gd name="connsiteX531" fmla="*/ 2106508 w 2767753"/>
                    <a:gd name="connsiteY531" fmla="*/ 1268961 h 2126829"/>
                    <a:gd name="connsiteX532" fmla="*/ 2075389 w 2767753"/>
                    <a:gd name="connsiteY532" fmla="*/ 1279334 h 2126829"/>
                    <a:gd name="connsiteX533" fmla="*/ 2047056 w 2767753"/>
                    <a:gd name="connsiteY533" fmla="*/ 1274535 h 2126829"/>
                    <a:gd name="connsiteX534" fmla="*/ 2022285 w 2767753"/>
                    <a:gd name="connsiteY534" fmla="*/ 1266174 h 2126829"/>
                    <a:gd name="connsiteX535" fmla="*/ 1980793 w 2767753"/>
                    <a:gd name="connsiteY535" fmla="*/ 1266174 h 2126829"/>
                    <a:gd name="connsiteX536" fmla="*/ 1967633 w 2767753"/>
                    <a:gd name="connsiteY536" fmla="*/ 1288933 h 2126829"/>
                    <a:gd name="connsiteX537" fmla="*/ 1987605 w 2767753"/>
                    <a:gd name="connsiteY537" fmla="*/ 1310299 h 2126829"/>
                    <a:gd name="connsiteX538" fmla="*/ 1980018 w 2767753"/>
                    <a:gd name="connsiteY538" fmla="*/ 1325471 h 2126829"/>
                    <a:gd name="connsiteX539" fmla="*/ 1970420 w 2767753"/>
                    <a:gd name="connsiteY539" fmla="*/ 1340024 h 2126829"/>
                    <a:gd name="connsiteX540" fmla="*/ 1980018 w 2767753"/>
                    <a:gd name="connsiteY540" fmla="*/ 1357365 h 2126829"/>
                    <a:gd name="connsiteX541" fmla="*/ 1992404 w 2767753"/>
                    <a:gd name="connsiteY541" fmla="*/ 1385697 h 2126829"/>
                    <a:gd name="connsiteX542" fmla="*/ 1980018 w 2767753"/>
                    <a:gd name="connsiteY542" fmla="*/ 1400869 h 2126829"/>
                    <a:gd name="connsiteX543" fmla="*/ 1971039 w 2767753"/>
                    <a:gd name="connsiteY543" fmla="*/ 1422235 h 2126829"/>
                    <a:gd name="connsiteX544" fmla="*/ 1960666 w 2767753"/>
                    <a:gd name="connsiteY544" fmla="*/ 1451961 h 2126829"/>
                    <a:gd name="connsiteX545" fmla="*/ 2007577 w 2767753"/>
                    <a:gd name="connsiteY545" fmla="*/ 1489273 h 2126829"/>
                    <a:gd name="connsiteX546" fmla="*/ 2014544 w 2767753"/>
                    <a:gd name="connsiteY546" fmla="*/ 1557704 h 2126829"/>
                    <a:gd name="connsiteX547" fmla="*/ 1970420 w 2767753"/>
                    <a:gd name="connsiteY547" fmla="*/ 1601209 h 2126829"/>
                    <a:gd name="connsiteX548" fmla="*/ 1926915 w 2767753"/>
                    <a:gd name="connsiteY548" fmla="*/ 1617156 h 2126829"/>
                    <a:gd name="connsiteX549" fmla="*/ 1935120 w 2767753"/>
                    <a:gd name="connsiteY549" fmla="*/ 1647501 h 2126829"/>
                    <a:gd name="connsiteX550" fmla="*/ 1943480 w 2767753"/>
                    <a:gd name="connsiteY550" fmla="*/ 1678620 h 2126829"/>
                    <a:gd name="connsiteX551" fmla="*/ 1952460 w 2767753"/>
                    <a:gd name="connsiteY551" fmla="*/ 1715932 h 2126829"/>
                    <a:gd name="connsiteX552" fmla="*/ 1945493 w 2767753"/>
                    <a:gd name="connsiteY552" fmla="*/ 1742252 h 2126829"/>
                    <a:gd name="connsiteX553" fmla="*/ 1950293 w 2767753"/>
                    <a:gd name="connsiteY553" fmla="*/ 1758198 h 2126829"/>
                    <a:gd name="connsiteX554" fmla="*/ 1936513 w 2767753"/>
                    <a:gd name="connsiteY554" fmla="*/ 1756805 h 2126829"/>
                    <a:gd name="connsiteX555" fmla="*/ 1919328 w 2767753"/>
                    <a:gd name="connsiteY555" fmla="*/ 1776158 h 2126829"/>
                    <a:gd name="connsiteX556" fmla="*/ 1893163 w 2767753"/>
                    <a:gd name="connsiteY556" fmla="*/ 1766559 h 2126829"/>
                    <a:gd name="connsiteX557" fmla="*/ 1882171 w 2767753"/>
                    <a:gd name="connsiteY557" fmla="*/ 1745193 h 2126829"/>
                    <a:gd name="connsiteX558" fmla="*/ 1860031 w 2767753"/>
                    <a:gd name="connsiteY558" fmla="*/ 1723828 h 2126829"/>
                    <a:gd name="connsiteX559" fmla="*/ 1838666 w 2767753"/>
                    <a:gd name="connsiteY559" fmla="*/ 1696270 h 2126829"/>
                    <a:gd name="connsiteX560" fmla="*/ 1836653 w 2767753"/>
                    <a:gd name="connsiteY560" fmla="*/ 1648585 h 2126829"/>
                    <a:gd name="connsiteX561" fmla="*/ 1840059 w 2767753"/>
                    <a:gd name="connsiteY561" fmla="*/ 1623813 h 2126829"/>
                    <a:gd name="connsiteX562" fmla="*/ 1822874 w 2767753"/>
                    <a:gd name="connsiteY562" fmla="*/ 1604460 h 2126829"/>
                    <a:gd name="connsiteX563" fmla="*/ 1775963 w 2767753"/>
                    <a:gd name="connsiteY563" fmla="*/ 1601674 h 2126829"/>
                    <a:gd name="connsiteX564" fmla="*/ 1743450 w 2767753"/>
                    <a:gd name="connsiteY564" fmla="*/ 1595481 h 2126829"/>
                    <a:gd name="connsiteX565" fmla="*/ 1700720 w 2767753"/>
                    <a:gd name="connsiteY565" fmla="*/ 1574735 h 2126829"/>
                    <a:gd name="connsiteX566" fmla="*/ 1667588 w 2767753"/>
                    <a:gd name="connsiteY566" fmla="*/ 1551976 h 2126829"/>
                    <a:gd name="connsiteX567" fmla="*/ 1639255 w 2767753"/>
                    <a:gd name="connsiteY567" fmla="*/ 1534636 h 2126829"/>
                    <a:gd name="connsiteX568" fmla="*/ 1605349 w 2767753"/>
                    <a:gd name="connsiteY568" fmla="*/ 1526275 h 2126829"/>
                    <a:gd name="connsiteX569" fmla="*/ 1564012 w 2767753"/>
                    <a:gd name="connsiteY569" fmla="*/ 1509709 h 2126829"/>
                    <a:gd name="connsiteX570" fmla="*/ 1517720 w 2767753"/>
                    <a:gd name="connsiteY570" fmla="*/ 1523488 h 2126829"/>
                    <a:gd name="connsiteX571" fmla="*/ 1521900 w 2767753"/>
                    <a:gd name="connsiteY571" fmla="*/ 1508316 h 2126829"/>
                    <a:gd name="connsiteX572" fmla="*/ 1508121 w 2767753"/>
                    <a:gd name="connsiteY572" fmla="*/ 1468991 h 2126829"/>
                    <a:gd name="connsiteX573" fmla="*/ 1485362 w 2767753"/>
                    <a:gd name="connsiteY573" fmla="*/ 1442052 h 2126829"/>
                    <a:gd name="connsiteX574" fmla="*/ 1450837 w 2767753"/>
                    <a:gd name="connsiteY574" fmla="*/ 1433847 h 2126829"/>
                    <a:gd name="connsiteX575" fmla="*/ 1449443 w 2767753"/>
                    <a:gd name="connsiteY575" fmla="*/ 1375169 h 2126829"/>
                    <a:gd name="connsiteX576" fmla="*/ 1470809 w 2767753"/>
                    <a:gd name="connsiteY576" fmla="*/ 1323459 h 2126829"/>
                    <a:gd name="connsiteX577" fmla="*/ 1492949 w 2767753"/>
                    <a:gd name="connsiteY577" fmla="*/ 1305499 h 2126829"/>
                    <a:gd name="connsiteX578" fmla="*/ 1505334 w 2767753"/>
                    <a:gd name="connsiteY578" fmla="*/ 1281347 h 2126829"/>
                    <a:gd name="connsiteX579" fmla="*/ 1518494 w 2767753"/>
                    <a:gd name="connsiteY579" fmla="*/ 1267568 h 2126829"/>
                    <a:gd name="connsiteX580" fmla="*/ 1526080 w 2767753"/>
                    <a:gd name="connsiteY580" fmla="*/ 1257969 h 2126829"/>
                    <a:gd name="connsiteX581" fmla="*/ 1540634 w 2767753"/>
                    <a:gd name="connsiteY581" fmla="*/ 1248989 h 2126829"/>
                    <a:gd name="connsiteX582" fmla="*/ 1576552 w 2767753"/>
                    <a:gd name="connsiteY582" fmla="*/ 1227624 h 2126829"/>
                    <a:gd name="connsiteX583" fmla="*/ 1531654 w 2767753"/>
                    <a:gd name="connsiteY583" fmla="*/ 1210284 h 2126829"/>
                    <a:gd name="connsiteX584" fmla="*/ 1482575 w 2767753"/>
                    <a:gd name="connsiteY584" fmla="*/ 1188918 h 2126829"/>
                    <a:gd name="connsiteX585" fmla="*/ 1553019 w 2767753"/>
                    <a:gd name="connsiteY585" fmla="*/ 1201304 h 2126829"/>
                    <a:gd name="connsiteX586" fmla="*/ 1590332 w 2767753"/>
                    <a:gd name="connsiteY586" fmla="*/ 1206878 h 2126829"/>
                    <a:gd name="connsiteX587" fmla="*/ 1597918 w 2767753"/>
                    <a:gd name="connsiteY587" fmla="*/ 1179939 h 2126829"/>
                    <a:gd name="connsiteX588" fmla="*/ 1644210 w 2767753"/>
                    <a:gd name="connsiteY588" fmla="*/ 1187525 h 2126829"/>
                    <a:gd name="connsiteX589" fmla="*/ 1688334 w 2767753"/>
                    <a:gd name="connsiteY589" fmla="*/ 1142007 h 2126829"/>
                    <a:gd name="connsiteX590" fmla="*/ 1664182 w 2767753"/>
                    <a:gd name="connsiteY590" fmla="*/ 1126835 h 2126829"/>
                    <a:gd name="connsiteX591" fmla="*/ 1610303 w 2767753"/>
                    <a:gd name="connsiteY591" fmla="*/ 1108875 h 2126829"/>
                    <a:gd name="connsiteX592" fmla="*/ 1612316 w 2767753"/>
                    <a:gd name="connsiteY592" fmla="*/ 1091690 h 2126829"/>
                    <a:gd name="connsiteX593" fmla="*/ 1674400 w 2767753"/>
                    <a:gd name="connsiteY593" fmla="*/ 1122035 h 2126829"/>
                    <a:gd name="connsiteX594" fmla="*/ 1721311 w 2767753"/>
                    <a:gd name="connsiteY594" fmla="*/ 1088284 h 2126829"/>
                    <a:gd name="connsiteX595" fmla="*/ 1703352 w 2767753"/>
                    <a:gd name="connsiteY595" fmla="*/ 1070325 h 2126829"/>
                    <a:gd name="connsiteX596" fmla="*/ 1727504 w 2767753"/>
                    <a:gd name="connsiteY596" fmla="*/ 1059952 h 2126829"/>
                    <a:gd name="connsiteX597" fmla="*/ 1747476 w 2767753"/>
                    <a:gd name="connsiteY597" fmla="*/ 1074505 h 2126829"/>
                    <a:gd name="connsiteX598" fmla="*/ 1780608 w 2767753"/>
                    <a:gd name="connsiteY598" fmla="*/ 1071099 h 2126829"/>
                    <a:gd name="connsiteX599" fmla="*/ 1763423 w 2767753"/>
                    <a:gd name="connsiteY599" fmla="*/ 1048959 h 2126829"/>
                    <a:gd name="connsiteX600" fmla="*/ 1768996 w 2767753"/>
                    <a:gd name="connsiteY600" fmla="*/ 1040754 h 2126829"/>
                    <a:gd name="connsiteX601" fmla="*/ 1790362 w 2767753"/>
                    <a:gd name="connsiteY601" fmla="*/ 1059332 h 2126829"/>
                    <a:gd name="connsiteX602" fmla="*/ 1817301 w 2767753"/>
                    <a:gd name="connsiteY602" fmla="*/ 1059952 h 2126829"/>
                    <a:gd name="connsiteX603" fmla="*/ 1845633 w 2767753"/>
                    <a:gd name="connsiteY603" fmla="*/ 1038586 h 2126829"/>
                    <a:gd name="connsiteX604" fmla="*/ 1863592 w 2767753"/>
                    <a:gd name="connsiteY604" fmla="*/ 1026820 h 2126829"/>
                    <a:gd name="connsiteX605" fmla="*/ 1848420 w 2767753"/>
                    <a:gd name="connsiteY605" fmla="*/ 992914 h 2126829"/>
                    <a:gd name="connsiteX606" fmla="*/ 1838047 w 2767753"/>
                    <a:gd name="connsiteY606" fmla="*/ 970774 h 2126829"/>
                    <a:gd name="connsiteX607" fmla="*/ 1838666 w 2767753"/>
                    <a:gd name="connsiteY607" fmla="*/ 957614 h 2126829"/>
                    <a:gd name="connsiteX608" fmla="*/ 1869785 w 2767753"/>
                    <a:gd name="connsiteY608" fmla="*/ 946622 h 2126829"/>
                    <a:gd name="connsiteX609" fmla="*/ 1861580 w 2767753"/>
                    <a:gd name="connsiteY609" fmla="*/ 928043 h 2126829"/>
                    <a:gd name="connsiteX610" fmla="*/ 1851207 w 2767753"/>
                    <a:gd name="connsiteY610" fmla="*/ 914264 h 2126829"/>
                    <a:gd name="connsiteX611" fmla="*/ 1827674 w 2767753"/>
                    <a:gd name="connsiteY611" fmla="*/ 897698 h 2126829"/>
                    <a:gd name="connsiteX612" fmla="*/ 1792529 w 2767753"/>
                    <a:gd name="connsiteY612" fmla="*/ 887945 h 2126829"/>
                    <a:gd name="connsiteX613" fmla="*/ 1743450 w 2767753"/>
                    <a:gd name="connsiteY613" fmla="*/ 883764 h 2126829"/>
                    <a:gd name="connsiteX614" fmla="*/ 1746237 w 2767753"/>
                    <a:gd name="connsiteY614" fmla="*/ 913490 h 2126829"/>
                    <a:gd name="connsiteX615" fmla="*/ 1755836 w 2767753"/>
                    <a:gd name="connsiteY615" fmla="*/ 928663 h 2126829"/>
                    <a:gd name="connsiteX616" fmla="*/ 1750263 w 2767753"/>
                    <a:gd name="connsiteY616" fmla="*/ 942442 h 2126829"/>
                    <a:gd name="connsiteX617" fmla="*/ 1730290 w 2767753"/>
                    <a:gd name="connsiteY617" fmla="*/ 956221 h 2126829"/>
                    <a:gd name="connsiteX618" fmla="*/ 1715118 w 2767753"/>
                    <a:gd name="connsiteY618" fmla="*/ 987340 h 2126829"/>
                    <a:gd name="connsiteX619" fmla="*/ 1701339 w 2767753"/>
                    <a:gd name="connsiteY619" fmla="*/ 967987 h 2126829"/>
                    <a:gd name="connsiteX620" fmla="*/ 1697159 w 2767753"/>
                    <a:gd name="connsiteY620" fmla="*/ 992140 h 2126829"/>
                    <a:gd name="connsiteX621" fmla="*/ 1708925 w 2767753"/>
                    <a:gd name="connsiteY621" fmla="*/ 1011492 h 2126829"/>
                    <a:gd name="connsiteX622" fmla="*/ 1686786 w 2767753"/>
                    <a:gd name="connsiteY622" fmla="*/ 1026665 h 2126829"/>
                    <a:gd name="connsiteX623" fmla="*/ 1669600 w 2767753"/>
                    <a:gd name="connsiteY623" fmla="*/ 1012886 h 2126829"/>
                    <a:gd name="connsiteX624" fmla="*/ 1648854 w 2767753"/>
                    <a:gd name="connsiteY624" fmla="*/ 980373 h 2126829"/>
                    <a:gd name="connsiteX625" fmla="*/ 1662014 w 2767753"/>
                    <a:gd name="connsiteY625" fmla="*/ 966594 h 2126829"/>
                    <a:gd name="connsiteX626" fmla="*/ 1661395 w 2767753"/>
                    <a:gd name="connsiteY626" fmla="*/ 945848 h 2126829"/>
                    <a:gd name="connsiteX627" fmla="*/ 1640649 w 2767753"/>
                    <a:gd name="connsiteY627" fmla="*/ 924482 h 2126829"/>
                    <a:gd name="connsiteX628" fmla="*/ 1611697 w 2767753"/>
                    <a:gd name="connsiteY628" fmla="*/ 917516 h 2126829"/>
                    <a:gd name="connsiteX629" fmla="*/ 1599930 w 2767753"/>
                    <a:gd name="connsiteY629" fmla="*/ 939655 h 2126829"/>
                    <a:gd name="connsiteX630" fmla="*/ 1586151 w 2767753"/>
                    <a:gd name="connsiteY630" fmla="*/ 964426 h 2126829"/>
                    <a:gd name="connsiteX631" fmla="*/ 1575778 w 2767753"/>
                    <a:gd name="connsiteY631" fmla="*/ 927114 h 2126829"/>
                    <a:gd name="connsiteX632" fmla="*/ 1579958 w 2767753"/>
                    <a:gd name="connsiteY632" fmla="*/ 913955 h 2126829"/>
                    <a:gd name="connsiteX633" fmla="*/ 1587545 w 2767753"/>
                    <a:gd name="connsiteY633" fmla="*/ 901569 h 2126829"/>
                    <a:gd name="connsiteX634" fmla="*/ 1556425 w 2767753"/>
                    <a:gd name="connsiteY634" fmla="*/ 889183 h 2126829"/>
                    <a:gd name="connsiteX635" fmla="*/ 1532892 w 2767753"/>
                    <a:gd name="connsiteY635" fmla="*/ 895376 h 2126829"/>
                    <a:gd name="connsiteX636" fmla="*/ 1534286 w 2767753"/>
                    <a:gd name="connsiteY636" fmla="*/ 868437 h 2126829"/>
                    <a:gd name="connsiteX637" fmla="*/ 1552245 w 2767753"/>
                    <a:gd name="connsiteY637" fmla="*/ 862244 h 2126829"/>
                    <a:gd name="connsiteX638" fmla="*/ 1532892 w 2767753"/>
                    <a:gd name="connsiteY638" fmla="*/ 842272 h 2126829"/>
                    <a:gd name="connsiteX639" fmla="*/ 1505334 w 2767753"/>
                    <a:gd name="connsiteY639" fmla="*/ 825706 h 2126829"/>
                    <a:gd name="connsiteX640" fmla="*/ 1506728 w 2767753"/>
                    <a:gd name="connsiteY640" fmla="*/ 798148 h 2126829"/>
                    <a:gd name="connsiteX641" fmla="*/ 1466629 w 2767753"/>
                    <a:gd name="connsiteY641" fmla="*/ 770590 h 2126829"/>
                    <a:gd name="connsiteX642" fmla="*/ 1459043 w 2767753"/>
                    <a:gd name="connsiteY642" fmla="*/ 756810 h 2126829"/>
                    <a:gd name="connsiteX643" fmla="*/ 1481801 w 2767753"/>
                    <a:gd name="connsiteY643" fmla="*/ 740244 h 2126829"/>
                    <a:gd name="connsiteX644" fmla="*/ 1486601 w 2767753"/>
                    <a:gd name="connsiteY644" fmla="*/ 720272 h 2126829"/>
                    <a:gd name="connsiteX645" fmla="*/ 1488614 w 2767753"/>
                    <a:gd name="connsiteY645" fmla="*/ 709899 h 2126829"/>
                    <a:gd name="connsiteX646" fmla="*/ 1536918 w 2767753"/>
                    <a:gd name="connsiteY646" fmla="*/ 714079 h 2126829"/>
                    <a:gd name="connsiteX647" fmla="*/ 1581816 w 2767753"/>
                    <a:gd name="connsiteY647" fmla="*/ 652615 h 2126829"/>
                    <a:gd name="connsiteX648" fmla="*/ 1549304 w 2767753"/>
                    <a:gd name="connsiteY648" fmla="*/ 638836 h 2126829"/>
                    <a:gd name="connsiteX649" fmla="*/ 1498212 w 2767753"/>
                    <a:gd name="connsiteY649" fmla="*/ 627844 h 2126829"/>
                    <a:gd name="connsiteX650" fmla="*/ 1433342 w 2767753"/>
                    <a:gd name="connsiteY650" fmla="*/ 638217 h 2126829"/>
                    <a:gd name="connsiteX651" fmla="*/ 1441702 w 2767753"/>
                    <a:gd name="connsiteY651" fmla="*/ 656795 h 2126829"/>
                    <a:gd name="connsiteX652" fmla="*/ 1421730 w 2767753"/>
                    <a:gd name="connsiteY652" fmla="*/ 654783 h 2126829"/>
                    <a:gd name="connsiteX653" fmla="*/ 1421730 w 2767753"/>
                    <a:gd name="connsiteY653" fmla="*/ 690701 h 2126829"/>
                    <a:gd name="connsiteX654" fmla="*/ 1433497 w 2767753"/>
                    <a:gd name="connsiteY654" fmla="*/ 725227 h 2126829"/>
                    <a:gd name="connsiteX655" fmla="*/ 1439070 w 2767753"/>
                    <a:gd name="connsiteY655" fmla="*/ 761145 h 2126829"/>
                    <a:gd name="connsiteX656" fmla="*/ 1419718 w 2767753"/>
                    <a:gd name="connsiteY656" fmla="*/ 779105 h 2126829"/>
                    <a:gd name="connsiteX657" fmla="*/ 1429317 w 2767753"/>
                    <a:gd name="connsiteY657" fmla="*/ 797683 h 2126829"/>
                    <a:gd name="connsiteX658" fmla="*/ 1403771 w 2767753"/>
                    <a:gd name="connsiteY658" fmla="*/ 794897 h 2126829"/>
                    <a:gd name="connsiteX659" fmla="*/ 1397578 w 2767753"/>
                    <a:gd name="connsiteY659" fmla="*/ 828803 h 2126829"/>
                    <a:gd name="connsiteX660" fmla="*/ 1403152 w 2767753"/>
                    <a:gd name="connsiteY660" fmla="*/ 843975 h 2126829"/>
                    <a:gd name="connsiteX661" fmla="*/ 1405164 w 2767753"/>
                    <a:gd name="connsiteY661" fmla="*/ 879120 h 2126829"/>
                    <a:gd name="connsiteX662" fmla="*/ 1468022 w 2767753"/>
                    <a:gd name="connsiteY662" fmla="*/ 901259 h 2126829"/>
                    <a:gd name="connsiteX663" fmla="*/ 1467403 w 2767753"/>
                    <a:gd name="connsiteY663" fmla="*/ 917206 h 2126829"/>
                    <a:gd name="connsiteX664" fmla="*/ 1457804 w 2767753"/>
                    <a:gd name="connsiteY664" fmla="*/ 942132 h 2126829"/>
                    <a:gd name="connsiteX665" fmla="*/ 1472976 w 2767753"/>
                    <a:gd name="connsiteY665" fmla="*/ 931140 h 2126829"/>
                    <a:gd name="connsiteX666" fmla="*/ 1486756 w 2767753"/>
                    <a:gd name="connsiteY666" fmla="*/ 948480 h 2126829"/>
                    <a:gd name="connsiteX667" fmla="*/ 1465390 w 2767753"/>
                    <a:gd name="connsiteY667" fmla="*/ 967059 h 2126829"/>
                    <a:gd name="connsiteX668" fmla="*/ 1435045 w 2767753"/>
                    <a:gd name="connsiteY668" fmla="*/ 979444 h 2126829"/>
                    <a:gd name="connsiteX669" fmla="*/ 1435045 w 2767753"/>
                    <a:gd name="connsiteY669" fmla="*/ 1009789 h 2126829"/>
                    <a:gd name="connsiteX670" fmla="*/ 1418479 w 2767753"/>
                    <a:gd name="connsiteY670" fmla="*/ 1021556 h 2126829"/>
                    <a:gd name="connsiteX671" fmla="*/ 1401913 w 2767753"/>
                    <a:gd name="connsiteY671" fmla="*/ 996010 h 2126829"/>
                    <a:gd name="connsiteX672" fmla="*/ 1406093 w 2767753"/>
                    <a:gd name="connsiteY672" fmla="*/ 971858 h 2126829"/>
                    <a:gd name="connsiteX673" fmla="*/ 1370175 w 2767753"/>
                    <a:gd name="connsiteY673" fmla="*/ 961485 h 2126829"/>
                    <a:gd name="connsiteX674" fmla="*/ 1392933 w 2767753"/>
                    <a:gd name="connsiteY674" fmla="*/ 958079 h 2126829"/>
                    <a:gd name="connsiteX675" fmla="*/ 1409500 w 2767753"/>
                    <a:gd name="connsiteY675" fmla="*/ 945693 h 2126829"/>
                    <a:gd name="connsiteX676" fmla="*/ 1445418 w 2767753"/>
                    <a:gd name="connsiteY676" fmla="*/ 942906 h 2126829"/>
                    <a:gd name="connsiteX677" fmla="*/ 1428233 w 2767753"/>
                    <a:gd name="connsiteY677" fmla="*/ 915967 h 2126829"/>
                    <a:gd name="connsiteX678" fmla="*/ 1403462 w 2767753"/>
                    <a:gd name="connsiteY678" fmla="*/ 913955 h 2126829"/>
                    <a:gd name="connsiteX679" fmla="*/ 1429007 w 2767753"/>
                    <a:gd name="connsiteY679" fmla="*/ 909155 h 2126829"/>
                    <a:gd name="connsiteX680" fmla="*/ 1410428 w 2767753"/>
                    <a:gd name="connsiteY680" fmla="*/ 898163 h 2126829"/>
                    <a:gd name="connsiteX681" fmla="*/ 1375903 w 2767753"/>
                    <a:gd name="connsiteY681" fmla="*/ 890576 h 2126829"/>
                    <a:gd name="connsiteX682" fmla="*/ 1339984 w 2767753"/>
                    <a:gd name="connsiteY682" fmla="*/ 898782 h 2126829"/>
                    <a:gd name="connsiteX683" fmla="*/ 1308246 w 2767753"/>
                    <a:gd name="connsiteY683" fmla="*/ 920147 h 2126829"/>
                    <a:gd name="connsiteX684" fmla="*/ 1335804 w 2767753"/>
                    <a:gd name="connsiteY684" fmla="*/ 936094 h 2126829"/>
                    <a:gd name="connsiteX685" fmla="*/ 1359337 w 2767753"/>
                    <a:gd name="connsiteY685" fmla="*/ 954053 h 2126829"/>
                    <a:gd name="connsiteX686" fmla="*/ 1344784 w 2767753"/>
                    <a:gd name="connsiteY686" fmla="*/ 962414 h 2126829"/>
                    <a:gd name="connsiteX687" fmla="*/ 1332398 w 2767753"/>
                    <a:gd name="connsiteY687" fmla="*/ 970619 h 2126829"/>
                    <a:gd name="connsiteX688" fmla="*/ 1330386 w 2767753"/>
                    <a:gd name="connsiteY688" fmla="*/ 990591 h 2126829"/>
                    <a:gd name="connsiteX689" fmla="*/ 1301434 w 2767753"/>
                    <a:gd name="connsiteY689" fmla="*/ 989972 h 2126829"/>
                    <a:gd name="connsiteX690" fmla="*/ 1240743 w 2767753"/>
                    <a:gd name="connsiteY690" fmla="*/ 997558 h 2126829"/>
                    <a:gd name="connsiteX691" fmla="*/ 1191665 w 2767753"/>
                    <a:gd name="connsiteY691" fmla="*/ 985792 h 2126829"/>
                    <a:gd name="connsiteX692" fmla="*/ 1158533 w 2767753"/>
                    <a:gd name="connsiteY692" fmla="*/ 978206 h 2126829"/>
                    <a:gd name="connsiteX693" fmla="*/ 1130975 w 2767753"/>
                    <a:gd name="connsiteY693" fmla="*/ 964426 h 2126829"/>
                    <a:gd name="connsiteX694" fmla="*/ 1115028 w 2767753"/>
                    <a:gd name="connsiteY694" fmla="*/ 939500 h 2126829"/>
                    <a:gd name="connsiteX695" fmla="*/ 1063937 w 2767753"/>
                    <a:gd name="connsiteY695" fmla="*/ 941513 h 2126829"/>
                    <a:gd name="connsiteX696" fmla="*/ 1018419 w 2767753"/>
                    <a:gd name="connsiteY696" fmla="*/ 961485 h 2126829"/>
                    <a:gd name="connsiteX697" fmla="*/ 1032198 w 2767753"/>
                    <a:gd name="connsiteY697" fmla="*/ 974645 h 2126829"/>
                    <a:gd name="connsiteX698" fmla="*/ 1061150 w 2767753"/>
                    <a:gd name="connsiteY698" fmla="*/ 964891 h 2126829"/>
                    <a:gd name="connsiteX699" fmla="*/ 1102642 w 2767753"/>
                    <a:gd name="connsiteY699" fmla="*/ 953125 h 2126829"/>
                    <a:gd name="connsiteX700" fmla="*/ 1051551 w 2767753"/>
                    <a:gd name="connsiteY700" fmla="*/ 980064 h 2126829"/>
                    <a:gd name="connsiteX701" fmla="*/ 1054957 w 2767753"/>
                    <a:gd name="connsiteY701" fmla="*/ 1022794 h 2126829"/>
                    <a:gd name="connsiteX702" fmla="*/ 1047371 w 2767753"/>
                    <a:gd name="connsiteY702" fmla="*/ 1046327 h 2126829"/>
                    <a:gd name="connsiteX703" fmla="*/ 1028018 w 2767753"/>
                    <a:gd name="connsiteY703" fmla="*/ 1037967 h 2126829"/>
                    <a:gd name="connsiteX704" fmla="*/ 1024612 w 2767753"/>
                    <a:gd name="connsiteY704" fmla="*/ 1012421 h 2126829"/>
                    <a:gd name="connsiteX705" fmla="*/ 1008820 w 2767753"/>
                    <a:gd name="connsiteY705" fmla="*/ 1003442 h 2126829"/>
                    <a:gd name="connsiteX706" fmla="*/ 988074 w 2767753"/>
                    <a:gd name="connsiteY706" fmla="*/ 996475 h 2126829"/>
                    <a:gd name="connsiteX707" fmla="*/ 960516 w 2767753"/>
                    <a:gd name="connsiteY707" fmla="*/ 989508 h 2126829"/>
                    <a:gd name="connsiteX708" fmla="*/ 903232 w 2767753"/>
                    <a:gd name="connsiteY708" fmla="*/ 999107 h 2126829"/>
                    <a:gd name="connsiteX709" fmla="*/ 811422 w 2767753"/>
                    <a:gd name="connsiteY709" fmla="*/ 992914 h 2126829"/>
                    <a:gd name="connsiteX710" fmla="*/ 846567 w 2767753"/>
                    <a:gd name="connsiteY710" fmla="*/ 968762 h 2126829"/>
                    <a:gd name="connsiteX711" fmla="*/ 834800 w 2767753"/>
                    <a:gd name="connsiteY711" fmla="*/ 945229 h 2126829"/>
                    <a:gd name="connsiteX712" fmla="*/ 784483 w 2767753"/>
                    <a:gd name="connsiteY712" fmla="*/ 932843 h 2126829"/>
                    <a:gd name="connsiteX713" fmla="*/ 738965 w 2767753"/>
                    <a:gd name="connsiteY713" fmla="*/ 928663 h 2126829"/>
                    <a:gd name="connsiteX714" fmla="*/ 693448 w 2767753"/>
                    <a:gd name="connsiteY714" fmla="*/ 914109 h 2126829"/>
                    <a:gd name="connsiteX715" fmla="*/ 632758 w 2767753"/>
                    <a:gd name="connsiteY715" fmla="*/ 893363 h 2126829"/>
                    <a:gd name="connsiteX716" fmla="*/ 562313 w 2767753"/>
                    <a:gd name="connsiteY716" fmla="*/ 896150 h 2126829"/>
                    <a:gd name="connsiteX717" fmla="*/ 526395 w 2767753"/>
                    <a:gd name="connsiteY717" fmla="*/ 909310 h 2126829"/>
                    <a:gd name="connsiteX718" fmla="*/ 527788 w 2767753"/>
                    <a:gd name="connsiteY718" fmla="*/ 889338 h 2126829"/>
                    <a:gd name="connsiteX719" fmla="*/ 517415 w 2767753"/>
                    <a:gd name="connsiteY719" fmla="*/ 865186 h 2126829"/>
                    <a:gd name="connsiteX720" fmla="*/ 475304 w 2767753"/>
                    <a:gd name="connsiteY720" fmla="*/ 909310 h 2126829"/>
                    <a:gd name="connsiteX721" fmla="*/ 428392 w 2767753"/>
                    <a:gd name="connsiteY721" fmla="*/ 847226 h 2126829"/>
                    <a:gd name="connsiteX722" fmla="*/ 409814 w 2767753"/>
                    <a:gd name="connsiteY722" fmla="*/ 852800 h 2126829"/>
                    <a:gd name="connsiteX723" fmla="*/ 398821 w 2767753"/>
                    <a:gd name="connsiteY723" fmla="*/ 870759 h 2126829"/>
                    <a:gd name="connsiteX724" fmla="*/ 376063 w 2767753"/>
                    <a:gd name="connsiteY724" fmla="*/ 890731 h 2126829"/>
                    <a:gd name="connsiteX725" fmla="*/ 345718 w 2767753"/>
                    <a:gd name="connsiteY725" fmla="*/ 895531 h 2126829"/>
                    <a:gd name="connsiteX726" fmla="*/ 315992 w 2767753"/>
                    <a:gd name="connsiteY726" fmla="*/ 905130 h 2126829"/>
                    <a:gd name="connsiteX727" fmla="*/ 267687 w 2767753"/>
                    <a:gd name="connsiteY727" fmla="*/ 931295 h 2126829"/>
                    <a:gd name="connsiteX728" fmla="*/ 246941 w 2767753"/>
                    <a:gd name="connsiteY728" fmla="*/ 945074 h 2126829"/>
                    <a:gd name="connsiteX729" fmla="*/ 254527 w 2767753"/>
                    <a:gd name="connsiteY729" fmla="*/ 927734 h 2126829"/>
                    <a:gd name="connsiteX730" fmla="*/ 314598 w 2767753"/>
                    <a:gd name="connsiteY730" fmla="*/ 893208 h 2126829"/>
                    <a:gd name="connsiteX731" fmla="*/ 363677 w 2767753"/>
                    <a:gd name="connsiteY731" fmla="*/ 869676 h 2126829"/>
                    <a:gd name="connsiteX732" fmla="*/ 336738 w 2767753"/>
                    <a:gd name="connsiteY732" fmla="*/ 866269 h 2126829"/>
                    <a:gd name="connsiteX733" fmla="*/ 287659 w 2767753"/>
                    <a:gd name="connsiteY733" fmla="*/ 884848 h 2126829"/>
                    <a:gd name="connsiteX734" fmla="*/ 253134 w 2767753"/>
                    <a:gd name="connsiteY734" fmla="*/ 901414 h 2126829"/>
                    <a:gd name="connsiteX735" fmla="*/ 230994 w 2767753"/>
                    <a:gd name="connsiteY735" fmla="*/ 907607 h 2126829"/>
                    <a:gd name="connsiteX736" fmla="*/ 224027 w 2767753"/>
                    <a:gd name="connsiteY736" fmla="*/ 902807 h 2126829"/>
                    <a:gd name="connsiteX737" fmla="*/ 207461 w 2767753"/>
                    <a:gd name="connsiteY737" fmla="*/ 895840 h 2126829"/>
                    <a:gd name="connsiteX738" fmla="*/ 186715 w 2767753"/>
                    <a:gd name="connsiteY738" fmla="*/ 906833 h 2126829"/>
                    <a:gd name="connsiteX739" fmla="*/ 164576 w 2767753"/>
                    <a:gd name="connsiteY739" fmla="*/ 926805 h 2126829"/>
                    <a:gd name="connsiteX740" fmla="*/ 176962 w 2767753"/>
                    <a:gd name="connsiteY740" fmla="*/ 944764 h 2126829"/>
                    <a:gd name="connsiteX741" fmla="*/ 130050 w 2767753"/>
                    <a:gd name="connsiteY741" fmla="*/ 932378 h 2126829"/>
                    <a:gd name="connsiteX742" fmla="*/ 57594 w 2767753"/>
                    <a:gd name="connsiteY742" fmla="*/ 898627 h 2126829"/>
                    <a:gd name="connsiteX743" fmla="*/ 0 w 2767753"/>
                    <a:gd name="connsiteY743" fmla="*/ 893983 h 2126829"/>
                    <a:gd name="connsiteX744" fmla="*/ 0 w 2767753"/>
                    <a:gd name="connsiteY744" fmla="*/ 1370215 h 2126829"/>
                    <a:gd name="connsiteX745" fmla="*/ 16566 w 2767753"/>
                    <a:gd name="connsiteY745" fmla="*/ 1373621 h 2126829"/>
                    <a:gd name="connsiteX746" fmla="*/ 45053 w 2767753"/>
                    <a:gd name="connsiteY746" fmla="*/ 1368047 h 2126829"/>
                    <a:gd name="connsiteX747" fmla="*/ 66264 w 2767753"/>
                    <a:gd name="connsiteY747" fmla="*/ 1383684 h 2126829"/>
                    <a:gd name="connsiteX748" fmla="*/ 97538 w 2767753"/>
                    <a:gd name="connsiteY748" fmla="*/ 1414958 h 2126829"/>
                    <a:gd name="connsiteX749" fmla="*/ 121535 w 2767753"/>
                    <a:gd name="connsiteY749" fmla="*/ 1430595 h 2126829"/>
                    <a:gd name="connsiteX750" fmla="*/ 150023 w 2767753"/>
                    <a:gd name="connsiteY750" fmla="*/ 1408456 h 2126829"/>
                    <a:gd name="connsiteX751" fmla="*/ 192289 w 2767753"/>
                    <a:gd name="connsiteY751" fmla="*/ 1410314 h 2126829"/>
                    <a:gd name="connsiteX752" fmla="*/ 259482 w 2767753"/>
                    <a:gd name="connsiteY752" fmla="*/ 1486641 h 2126829"/>
                    <a:gd name="connsiteX753" fmla="*/ 314753 w 2767753"/>
                    <a:gd name="connsiteY753" fmla="*/ 1551976 h 2126829"/>
                    <a:gd name="connsiteX754" fmla="*/ 344169 w 2767753"/>
                    <a:gd name="connsiteY754" fmla="*/ 1585108 h 2126829"/>
                    <a:gd name="connsiteX755" fmla="*/ 350672 w 2767753"/>
                    <a:gd name="connsiteY755" fmla="*/ 1613595 h 2126829"/>
                    <a:gd name="connsiteX756" fmla="*/ 329461 w 2767753"/>
                    <a:gd name="connsiteY756" fmla="*/ 1628613 h 2126829"/>
                    <a:gd name="connsiteX757" fmla="*/ 342621 w 2767753"/>
                    <a:gd name="connsiteY757" fmla="*/ 1644404 h 2126829"/>
                    <a:gd name="connsiteX758" fmla="*/ 334261 w 2767753"/>
                    <a:gd name="connsiteY758" fmla="*/ 1657564 h 2126829"/>
                    <a:gd name="connsiteX759" fmla="*/ 339834 w 2767753"/>
                    <a:gd name="connsiteY759" fmla="*/ 1681097 h 2126829"/>
                    <a:gd name="connsiteX760" fmla="*/ 366773 w 2767753"/>
                    <a:gd name="connsiteY760" fmla="*/ 1679704 h 2126829"/>
                    <a:gd name="connsiteX761" fmla="*/ 373740 w 2767753"/>
                    <a:gd name="connsiteY761" fmla="*/ 1697663 h 2126829"/>
                    <a:gd name="connsiteX762" fmla="*/ 386900 w 2767753"/>
                    <a:gd name="connsiteY762" fmla="*/ 1708036 h 2126829"/>
                    <a:gd name="connsiteX763" fmla="*/ 412446 w 2767753"/>
                    <a:gd name="connsiteY763" fmla="*/ 1723983 h 2126829"/>
                    <a:gd name="connsiteX764" fmla="*/ 414459 w 2767753"/>
                    <a:gd name="connsiteY764" fmla="*/ 1737762 h 2126829"/>
                    <a:gd name="connsiteX765" fmla="*/ 413065 w 2767753"/>
                    <a:gd name="connsiteY765" fmla="*/ 1756341 h 2126829"/>
                    <a:gd name="connsiteX766" fmla="*/ 420032 w 2767753"/>
                    <a:gd name="connsiteY766" fmla="*/ 1772907 h 2126829"/>
                    <a:gd name="connsiteX767" fmla="*/ 453164 w 2767753"/>
                    <a:gd name="connsiteY767" fmla="*/ 1785292 h 2126829"/>
                    <a:gd name="connsiteX768" fmla="*/ 474529 w 2767753"/>
                    <a:gd name="connsiteY768" fmla="*/ 1798452 h 2126829"/>
                    <a:gd name="connsiteX769" fmla="*/ 501468 w 2767753"/>
                    <a:gd name="connsiteY769" fmla="*/ 1806813 h 2126829"/>
                    <a:gd name="connsiteX770" fmla="*/ 513235 w 2767753"/>
                    <a:gd name="connsiteY770" fmla="*/ 1825391 h 2126829"/>
                    <a:gd name="connsiteX771" fmla="*/ 536768 w 2767753"/>
                    <a:gd name="connsiteY771" fmla="*/ 1828797 h 2126829"/>
                    <a:gd name="connsiteX772" fmla="*/ 555347 w 2767753"/>
                    <a:gd name="connsiteY772" fmla="*/ 1837777 h 2126829"/>
                    <a:gd name="connsiteX773" fmla="*/ 579189 w 2767753"/>
                    <a:gd name="connsiteY773" fmla="*/ 1866883 h 2126829"/>
                    <a:gd name="connsiteX774" fmla="*/ 1437213 w 2767753"/>
                    <a:gd name="connsiteY774" fmla="*/ 1862239 h 2126829"/>
                    <a:gd name="connsiteX775" fmla="*/ 1447895 w 2767753"/>
                    <a:gd name="connsiteY775" fmla="*/ 1848305 h 2126829"/>
                    <a:gd name="connsiteX776" fmla="*/ 1460746 w 2767753"/>
                    <a:gd name="connsiteY776" fmla="*/ 1872302 h 2126829"/>
                    <a:gd name="connsiteX777" fmla="*/ 1487375 w 2767753"/>
                    <a:gd name="connsiteY777" fmla="*/ 1881437 h 2126829"/>
                    <a:gd name="connsiteX778" fmla="*/ 1515862 w 2767753"/>
                    <a:gd name="connsiteY778" fmla="*/ 1882366 h 2126829"/>
                    <a:gd name="connsiteX779" fmla="*/ 1541563 w 2767753"/>
                    <a:gd name="connsiteY779" fmla="*/ 1892429 h 2126829"/>
                    <a:gd name="connsiteX780" fmla="*/ 1568192 w 2767753"/>
                    <a:gd name="connsiteY780" fmla="*/ 1897074 h 2126829"/>
                    <a:gd name="connsiteX781" fmla="*/ 1612781 w 2767753"/>
                    <a:gd name="connsiteY781" fmla="*/ 1903267 h 2126829"/>
                    <a:gd name="connsiteX782" fmla="*/ 1653344 w 2767753"/>
                    <a:gd name="connsiteY782" fmla="*/ 1865180 h 2126829"/>
                    <a:gd name="connsiteX783" fmla="*/ 1719608 w 2767753"/>
                    <a:gd name="connsiteY783" fmla="*/ 1892739 h 2126829"/>
                    <a:gd name="connsiteX784" fmla="*/ 1752740 w 2767753"/>
                    <a:gd name="connsiteY784" fmla="*/ 1916272 h 2126829"/>
                    <a:gd name="connsiteX785" fmla="*/ 1770235 w 2767753"/>
                    <a:gd name="connsiteY785" fmla="*/ 1959777 h 2126829"/>
                    <a:gd name="connsiteX786" fmla="*/ 1788039 w 2767753"/>
                    <a:gd name="connsiteY786" fmla="*/ 1972162 h 2126829"/>
                    <a:gd name="connsiteX787" fmla="*/ 1835569 w 2767753"/>
                    <a:gd name="connsiteY787" fmla="*/ 1978510 h 2126829"/>
                    <a:gd name="connsiteX788" fmla="*/ 1893628 w 2767753"/>
                    <a:gd name="connsiteY788" fmla="*/ 1993683 h 2126829"/>
                    <a:gd name="connsiteX789" fmla="*/ 1904620 w 2767753"/>
                    <a:gd name="connsiteY789" fmla="*/ 2036413 h 2126829"/>
                    <a:gd name="connsiteX790" fmla="*/ 1864521 w 2767753"/>
                    <a:gd name="connsiteY790" fmla="*/ 2026815 h 2126829"/>
                    <a:gd name="connsiteX791" fmla="*/ 1854922 w 2767753"/>
                    <a:gd name="connsiteY791" fmla="*/ 2054373 h 2126829"/>
                    <a:gd name="connsiteX792" fmla="*/ 1832783 w 2767753"/>
                    <a:gd name="connsiteY792" fmla="*/ 2102677 h 2126829"/>
                    <a:gd name="connsiteX793" fmla="*/ 1832009 w 2767753"/>
                    <a:gd name="connsiteY793" fmla="*/ 2102368 h 2126829"/>
                    <a:gd name="connsiteX794" fmla="*/ 1837118 w 2767753"/>
                    <a:gd name="connsiteY794" fmla="*/ 2126829 h 2126829"/>
                    <a:gd name="connsiteX795" fmla="*/ 1875669 w 2767753"/>
                    <a:gd name="connsiteY795" fmla="*/ 2106858 h 2126829"/>
                    <a:gd name="connsiteX796" fmla="*/ 1915767 w 2767753"/>
                    <a:gd name="connsiteY796" fmla="*/ 2111038 h 2126829"/>
                    <a:gd name="connsiteX797" fmla="*/ 1935120 w 2767753"/>
                    <a:gd name="connsiteY797" fmla="*/ 2104071 h 2126829"/>
                    <a:gd name="connsiteX798" fmla="*/ 1934656 w 2767753"/>
                    <a:gd name="connsiteY798" fmla="*/ 2107167 h 2126829"/>
                    <a:gd name="connsiteX799" fmla="*/ 1943945 w 2767753"/>
                    <a:gd name="connsiteY799" fmla="*/ 2099426 h 2126829"/>
                    <a:gd name="connsiteX800" fmla="*/ 1942242 w 2767753"/>
                    <a:gd name="connsiteY800" fmla="*/ 2087040 h 2126829"/>
                    <a:gd name="connsiteX801" fmla="*/ 1920102 w 2767753"/>
                    <a:gd name="connsiteY801" fmla="*/ 2080538 h 2126829"/>
                    <a:gd name="connsiteX802" fmla="*/ 1983579 w 2767753"/>
                    <a:gd name="connsiteY802" fmla="*/ 2055766 h 2126829"/>
                    <a:gd name="connsiteX803" fmla="*/ 2026620 w 2767753"/>
                    <a:gd name="connsiteY803" fmla="*/ 2052670 h 2126829"/>
                    <a:gd name="connsiteX804" fmla="*/ 2068267 w 2767753"/>
                    <a:gd name="connsiteY804" fmla="*/ 2021241 h 2126829"/>
                    <a:gd name="connsiteX805" fmla="*/ 2175094 w 2767753"/>
                    <a:gd name="connsiteY805" fmla="*/ 2020312 h 2126829"/>
                    <a:gd name="connsiteX806" fmla="*/ 2213800 w 2767753"/>
                    <a:gd name="connsiteY806" fmla="*/ 1979903 h 2126829"/>
                    <a:gd name="connsiteX807" fmla="*/ 2253434 w 2767753"/>
                    <a:gd name="connsiteY807" fmla="*/ 1924632 h 2126829"/>
                    <a:gd name="connsiteX808" fmla="*/ 2294772 w 2767753"/>
                    <a:gd name="connsiteY808" fmla="*/ 1936553 h 2126829"/>
                    <a:gd name="connsiteX809" fmla="*/ 2321091 w 2767753"/>
                    <a:gd name="connsiteY809" fmla="*/ 2023099 h 2126829"/>
                    <a:gd name="connsiteX810" fmla="*/ 2353759 w 2767753"/>
                    <a:gd name="connsiteY810" fmla="*/ 2009474 h 2126829"/>
                    <a:gd name="connsiteX811" fmla="*/ 2390297 w 2767753"/>
                    <a:gd name="connsiteY811" fmla="*/ 1983155 h 2126829"/>
                    <a:gd name="connsiteX812" fmla="*/ 2392310 w 2767753"/>
                    <a:gd name="connsiteY812" fmla="*/ 1996315 h 2126829"/>
                    <a:gd name="connsiteX813" fmla="*/ 2420642 w 2767753"/>
                    <a:gd name="connsiteY813" fmla="*/ 2007307 h 2126829"/>
                    <a:gd name="connsiteX814" fmla="*/ 2397109 w 2767753"/>
                    <a:gd name="connsiteY814" fmla="*/ 2013500 h 2126829"/>
                    <a:gd name="connsiteX815" fmla="*/ 2357010 w 2767753"/>
                    <a:gd name="connsiteY815" fmla="*/ 2034246 h 2126829"/>
                    <a:gd name="connsiteX816" fmla="*/ 2353604 w 2767753"/>
                    <a:gd name="connsiteY816" fmla="*/ 2068771 h 2126829"/>
                    <a:gd name="connsiteX817" fmla="*/ 2394322 w 2767753"/>
                    <a:gd name="connsiteY817" fmla="*/ 2061185 h 2126829"/>
                    <a:gd name="connsiteX818" fmla="*/ 2424048 w 2767753"/>
                    <a:gd name="connsiteY818" fmla="*/ 2035639 h 2126829"/>
                    <a:gd name="connsiteX819" fmla="*/ 2495885 w 2767753"/>
                    <a:gd name="connsiteY819" fmla="*/ 2016287 h 2126829"/>
                    <a:gd name="connsiteX820" fmla="*/ 2502078 w 2767753"/>
                    <a:gd name="connsiteY820" fmla="*/ 2000340 h 2126829"/>
                    <a:gd name="connsiteX821" fmla="*/ 2543571 w 2767753"/>
                    <a:gd name="connsiteY821" fmla="*/ 1985167 h 2126829"/>
                    <a:gd name="connsiteX822" fmla="*/ 2531185 w 2767753"/>
                    <a:gd name="connsiteY822" fmla="*/ 1973246 h 2126829"/>
                    <a:gd name="connsiteX823" fmla="*/ 734476 w 2767753"/>
                    <a:gd name="connsiteY823" fmla="*/ 1078375 h 2126829"/>
                    <a:gd name="connsiteX824" fmla="*/ 691590 w 2767753"/>
                    <a:gd name="connsiteY824" fmla="*/ 1100825 h 2126829"/>
                    <a:gd name="connsiteX825" fmla="*/ 670689 w 2767753"/>
                    <a:gd name="connsiteY825" fmla="*/ 1113520 h 2126829"/>
                    <a:gd name="connsiteX826" fmla="*/ 661400 w 2767753"/>
                    <a:gd name="connsiteY826" fmla="*/ 1129931 h 2126829"/>
                    <a:gd name="connsiteX827" fmla="*/ 621920 w 2767753"/>
                    <a:gd name="connsiteY827" fmla="*/ 1147426 h 2126829"/>
                    <a:gd name="connsiteX828" fmla="*/ 644369 w 2767753"/>
                    <a:gd name="connsiteY828" fmla="*/ 1109030 h 2126829"/>
                    <a:gd name="connsiteX829" fmla="*/ 607522 w 2767753"/>
                    <a:gd name="connsiteY829" fmla="*/ 1131479 h 2126829"/>
                    <a:gd name="connsiteX830" fmla="*/ 579499 w 2767753"/>
                    <a:gd name="connsiteY830" fmla="*/ 1140769 h 2126829"/>
                    <a:gd name="connsiteX831" fmla="*/ 565720 w 2767753"/>
                    <a:gd name="connsiteY831" fmla="*/ 1129312 h 2126829"/>
                    <a:gd name="connsiteX832" fmla="*/ 583369 w 2767753"/>
                    <a:gd name="connsiteY832" fmla="*/ 1111198 h 2126829"/>
                    <a:gd name="connsiteX833" fmla="*/ 585072 w 2767753"/>
                    <a:gd name="connsiteY833" fmla="*/ 1091381 h 2126829"/>
                    <a:gd name="connsiteX834" fmla="*/ 619133 w 2767753"/>
                    <a:gd name="connsiteY834" fmla="*/ 1086426 h 2126829"/>
                    <a:gd name="connsiteX835" fmla="*/ 580118 w 2767753"/>
                    <a:gd name="connsiteY835" fmla="*/ 1072647 h 2126829"/>
                    <a:gd name="connsiteX836" fmla="*/ 519737 w 2767753"/>
                    <a:gd name="connsiteY836" fmla="*/ 1082556 h 2126829"/>
                    <a:gd name="connsiteX837" fmla="*/ 602103 w 2767753"/>
                    <a:gd name="connsiteY837" fmla="*/ 1058404 h 2126829"/>
                    <a:gd name="connsiteX838" fmla="*/ 678894 w 2767753"/>
                    <a:gd name="connsiteY838" fmla="*/ 1043540 h 2126829"/>
                    <a:gd name="connsiteX839" fmla="*/ 664651 w 2767753"/>
                    <a:gd name="connsiteY839" fmla="*/ 1071563 h 2126829"/>
                    <a:gd name="connsiteX840" fmla="*/ 717290 w 2767753"/>
                    <a:gd name="connsiteY840" fmla="*/ 1064442 h 2126829"/>
                    <a:gd name="connsiteX841" fmla="*/ 734476 w 2767753"/>
                    <a:gd name="connsiteY841" fmla="*/ 1078375 h 2126829"/>
                    <a:gd name="connsiteX842" fmla="*/ 908960 w 2767753"/>
                    <a:gd name="connsiteY842" fmla="*/ 1300235 h 2126829"/>
                    <a:gd name="connsiteX843" fmla="*/ 870564 w 2767753"/>
                    <a:gd name="connsiteY843" fmla="*/ 1317266 h 2126829"/>
                    <a:gd name="connsiteX844" fmla="*/ 844244 w 2767753"/>
                    <a:gd name="connsiteY844" fmla="*/ 1340799 h 2126829"/>
                    <a:gd name="connsiteX845" fmla="*/ 759712 w 2767753"/>
                    <a:gd name="connsiteY845" fmla="*/ 1331974 h 2126829"/>
                    <a:gd name="connsiteX846" fmla="*/ 791605 w 2767753"/>
                    <a:gd name="connsiteY846" fmla="*/ 1321601 h 2126829"/>
                    <a:gd name="connsiteX847" fmla="*/ 816376 w 2767753"/>
                    <a:gd name="connsiteY847" fmla="*/ 1297448 h 2126829"/>
                    <a:gd name="connsiteX848" fmla="*/ 806468 w 2767753"/>
                    <a:gd name="connsiteY848" fmla="*/ 1268342 h 2126829"/>
                    <a:gd name="connsiteX849" fmla="*/ 851521 w 2767753"/>
                    <a:gd name="connsiteY849" fmla="*/ 1267723 h 2126829"/>
                    <a:gd name="connsiteX850" fmla="*/ 899206 w 2767753"/>
                    <a:gd name="connsiteY850" fmla="*/ 1285372 h 2126829"/>
                    <a:gd name="connsiteX851" fmla="*/ 983739 w 2767753"/>
                    <a:gd name="connsiteY851" fmla="*/ 1254098 h 2126829"/>
                    <a:gd name="connsiteX852" fmla="*/ 908960 w 2767753"/>
                    <a:gd name="connsiteY852" fmla="*/ 1300235 h 2126829"/>
                    <a:gd name="connsiteX853" fmla="*/ 1389373 w 2767753"/>
                    <a:gd name="connsiteY853" fmla="*/ 1802013 h 2126829"/>
                    <a:gd name="connsiteX854" fmla="*/ 1363208 w 2767753"/>
                    <a:gd name="connsiteY854" fmla="*/ 1746742 h 2126829"/>
                    <a:gd name="connsiteX855" fmla="*/ 1316297 w 2767753"/>
                    <a:gd name="connsiteY855" fmla="*/ 1677691 h 2126829"/>
                    <a:gd name="connsiteX856" fmla="*/ 1355002 w 2767753"/>
                    <a:gd name="connsiteY856" fmla="*/ 1665305 h 2126829"/>
                    <a:gd name="connsiteX857" fmla="*/ 1392314 w 2767753"/>
                    <a:gd name="connsiteY857" fmla="*/ 1753709 h 2126829"/>
                    <a:gd name="connsiteX858" fmla="*/ 1389373 w 2767753"/>
                    <a:gd name="connsiteY858" fmla="*/ 1802013 h 212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2767753" h="2126829">
                      <a:moveTo>
                        <a:pt x="547296" y="1863477"/>
                      </a:moveTo>
                      <a:cubicBezTo>
                        <a:pt x="538316" y="1853724"/>
                        <a:pt x="514783" y="1855891"/>
                        <a:pt x="511377" y="1846911"/>
                      </a:cubicBezTo>
                      <a:cubicBezTo>
                        <a:pt x="507971" y="1837932"/>
                        <a:pt x="486451" y="1805574"/>
                        <a:pt x="474839" y="1806193"/>
                      </a:cubicBezTo>
                      <a:cubicBezTo>
                        <a:pt x="463073" y="1806813"/>
                        <a:pt x="447900" y="1807587"/>
                        <a:pt x="434121" y="1797214"/>
                      </a:cubicBezTo>
                      <a:cubicBezTo>
                        <a:pt x="420342" y="1786841"/>
                        <a:pt x="411362" y="1786221"/>
                        <a:pt x="401608" y="1792414"/>
                      </a:cubicBezTo>
                      <a:cubicBezTo>
                        <a:pt x="392009" y="1798607"/>
                        <a:pt x="411981" y="1800000"/>
                        <a:pt x="411207" y="1806967"/>
                      </a:cubicBezTo>
                      <a:cubicBezTo>
                        <a:pt x="410588" y="1813934"/>
                        <a:pt x="417400" y="1817960"/>
                        <a:pt x="425760" y="1816566"/>
                      </a:cubicBezTo>
                      <a:cubicBezTo>
                        <a:pt x="433966" y="1815173"/>
                        <a:pt x="438920" y="1832513"/>
                        <a:pt x="447126" y="1833132"/>
                      </a:cubicBezTo>
                      <a:cubicBezTo>
                        <a:pt x="455486" y="1833752"/>
                        <a:pt x="458118" y="1846911"/>
                        <a:pt x="467872" y="1846911"/>
                      </a:cubicBezTo>
                      <a:cubicBezTo>
                        <a:pt x="477471" y="1846911"/>
                        <a:pt x="479639" y="1857904"/>
                        <a:pt x="484438" y="1864251"/>
                      </a:cubicBezTo>
                      <a:cubicBezTo>
                        <a:pt x="489237" y="1870444"/>
                        <a:pt x="500385" y="1864871"/>
                        <a:pt x="500385" y="1871219"/>
                      </a:cubicBezTo>
                      <a:cubicBezTo>
                        <a:pt x="500385" y="1876792"/>
                        <a:pt x="511377" y="1881746"/>
                        <a:pt x="514164" y="1888713"/>
                      </a:cubicBezTo>
                      <a:cubicBezTo>
                        <a:pt x="533052" y="1891036"/>
                        <a:pt x="549308" y="1892739"/>
                        <a:pt x="563397" y="1888868"/>
                      </a:cubicBezTo>
                      <a:cubicBezTo>
                        <a:pt x="563552" y="1884533"/>
                        <a:pt x="564636" y="1879734"/>
                        <a:pt x="566648" y="1876018"/>
                      </a:cubicBezTo>
                      <a:cubicBezTo>
                        <a:pt x="571448" y="1866883"/>
                        <a:pt x="556275" y="1873076"/>
                        <a:pt x="547296" y="1863477"/>
                      </a:cubicBezTo>
                      <a:close/>
                      <a:moveTo>
                        <a:pt x="523763" y="766564"/>
                      </a:moveTo>
                      <a:cubicBezTo>
                        <a:pt x="548689" y="772138"/>
                        <a:pt x="551321" y="816262"/>
                        <a:pt x="567887" y="816262"/>
                      </a:cubicBezTo>
                      <a:cubicBezTo>
                        <a:pt x="578879" y="816262"/>
                        <a:pt x="570674" y="802483"/>
                        <a:pt x="588633" y="802483"/>
                      </a:cubicBezTo>
                      <a:cubicBezTo>
                        <a:pt x="606593" y="802483"/>
                        <a:pt x="602412" y="792884"/>
                        <a:pt x="618978" y="794122"/>
                      </a:cubicBezTo>
                      <a:cubicBezTo>
                        <a:pt x="635544" y="795516"/>
                        <a:pt x="649323" y="789942"/>
                        <a:pt x="649323" y="770590"/>
                      </a:cubicBezTo>
                      <a:cubicBezTo>
                        <a:pt x="649323" y="751237"/>
                        <a:pt x="661709" y="744425"/>
                        <a:pt x="678275" y="740244"/>
                      </a:cubicBezTo>
                      <a:cubicBezTo>
                        <a:pt x="694841" y="736064"/>
                        <a:pt x="679669" y="715473"/>
                        <a:pt x="703201" y="709899"/>
                      </a:cubicBezTo>
                      <a:cubicBezTo>
                        <a:pt x="726734" y="704326"/>
                        <a:pt x="791605" y="676767"/>
                        <a:pt x="802597" y="668407"/>
                      </a:cubicBezTo>
                      <a:cubicBezTo>
                        <a:pt x="813590" y="660047"/>
                        <a:pt x="788818" y="649054"/>
                        <a:pt x="763892" y="633882"/>
                      </a:cubicBezTo>
                      <a:cubicBezTo>
                        <a:pt x="738965" y="618709"/>
                        <a:pt x="719768" y="614529"/>
                        <a:pt x="700415" y="626915"/>
                      </a:cubicBezTo>
                      <a:cubicBezTo>
                        <a:pt x="681062" y="639301"/>
                        <a:pt x="696235" y="613136"/>
                        <a:pt x="681062" y="619948"/>
                      </a:cubicBezTo>
                      <a:cubicBezTo>
                        <a:pt x="665889" y="626915"/>
                        <a:pt x="624397" y="608955"/>
                        <a:pt x="618978" y="601988"/>
                      </a:cubicBezTo>
                      <a:cubicBezTo>
                        <a:pt x="613560" y="595021"/>
                        <a:pt x="538935" y="617161"/>
                        <a:pt x="520976" y="617161"/>
                      </a:cubicBezTo>
                      <a:cubicBezTo>
                        <a:pt x="503017" y="617161"/>
                        <a:pt x="522369" y="636514"/>
                        <a:pt x="534755" y="646113"/>
                      </a:cubicBezTo>
                      <a:cubicBezTo>
                        <a:pt x="547141" y="655712"/>
                        <a:pt x="504410" y="686212"/>
                        <a:pt x="512616" y="693024"/>
                      </a:cubicBezTo>
                      <a:cubicBezTo>
                        <a:pt x="520976" y="699991"/>
                        <a:pt x="504255" y="717795"/>
                        <a:pt x="485057" y="739935"/>
                      </a:cubicBezTo>
                      <a:cubicBezTo>
                        <a:pt x="465705" y="762384"/>
                        <a:pt x="498836" y="760991"/>
                        <a:pt x="523763" y="766564"/>
                      </a:cubicBezTo>
                      <a:close/>
                      <a:moveTo>
                        <a:pt x="1214114" y="879739"/>
                      </a:moveTo>
                      <a:cubicBezTo>
                        <a:pt x="1222475" y="870140"/>
                        <a:pt x="1256845" y="899092"/>
                        <a:pt x="1258238" y="878346"/>
                      </a:cubicBezTo>
                      <a:cubicBezTo>
                        <a:pt x="1259632" y="857599"/>
                        <a:pt x="1219533" y="848000"/>
                        <a:pt x="1202967" y="836853"/>
                      </a:cubicBezTo>
                      <a:cubicBezTo>
                        <a:pt x="1186401" y="825861"/>
                        <a:pt x="1179434" y="831280"/>
                        <a:pt x="1153269" y="811927"/>
                      </a:cubicBezTo>
                      <a:cubicBezTo>
                        <a:pt x="1127104" y="792574"/>
                        <a:pt x="1160236" y="782975"/>
                        <a:pt x="1140883" y="767803"/>
                      </a:cubicBezTo>
                      <a:cubicBezTo>
                        <a:pt x="1121531" y="752630"/>
                        <a:pt x="1114718" y="711138"/>
                        <a:pt x="1128498" y="697359"/>
                      </a:cubicBezTo>
                      <a:cubicBezTo>
                        <a:pt x="1142277" y="683580"/>
                        <a:pt x="1157449" y="662833"/>
                        <a:pt x="1132678" y="653235"/>
                      </a:cubicBezTo>
                      <a:cubicBezTo>
                        <a:pt x="1107751" y="643636"/>
                        <a:pt x="1067807" y="661595"/>
                        <a:pt x="1071988" y="667014"/>
                      </a:cubicBezTo>
                      <a:cubicBezTo>
                        <a:pt x="1076168" y="672587"/>
                        <a:pt x="1110693" y="691940"/>
                        <a:pt x="1110693" y="700146"/>
                      </a:cubicBezTo>
                      <a:cubicBezTo>
                        <a:pt x="1110693" y="708351"/>
                        <a:pt x="1078955" y="676613"/>
                        <a:pt x="1067962" y="683580"/>
                      </a:cubicBezTo>
                      <a:cubicBezTo>
                        <a:pt x="1056970" y="690547"/>
                        <a:pt x="1044429" y="669800"/>
                        <a:pt x="1034830" y="683580"/>
                      </a:cubicBezTo>
                      <a:cubicBezTo>
                        <a:pt x="1025231" y="697359"/>
                        <a:pt x="1047216" y="745663"/>
                        <a:pt x="1055576" y="759442"/>
                      </a:cubicBezTo>
                      <a:cubicBezTo>
                        <a:pt x="1063937" y="773222"/>
                        <a:pt x="1047371" y="773222"/>
                        <a:pt x="1036224" y="776008"/>
                      </a:cubicBezTo>
                      <a:cubicBezTo>
                        <a:pt x="1025231" y="778795"/>
                        <a:pt x="1023838" y="737303"/>
                        <a:pt x="1012691" y="722130"/>
                      </a:cubicBezTo>
                      <a:cubicBezTo>
                        <a:pt x="1001698" y="706958"/>
                        <a:pt x="957419" y="688998"/>
                        <a:pt x="954632" y="699991"/>
                      </a:cubicBezTo>
                      <a:cubicBezTo>
                        <a:pt x="951846" y="710983"/>
                        <a:pt x="982191" y="710983"/>
                        <a:pt x="978165" y="726156"/>
                      </a:cubicBezTo>
                      <a:cubicBezTo>
                        <a:pt x="973985" y="741328"/>
                        <a:pt x="957419" y="716557"/>
                        <a:pt x="942247" y="728942"/>
                      </a:cubicBezTo>
                      <a:cubicBezTo>
                        <a:pt x="927074" y="741328"/>
                        <a:pt x="929861" y="733123"/>
                        <a:pt x="932648" y="720582"/>
                      </a:cubicBezTo>
                      <a:cubicBezTo>
                        <a:pt x="935434" y="708196"/>
                        <a:pt x="910508" y="694417"/>
                        <a:pt x="882950" y="697049"/>
                      </a:cubicBezTo>
                      <a:cubicBezTo>
                        <a:pt x="855392" y="699836"/>
                        <a:pt x="870564" y="719189"/>
                        <a:pt x="862204" y="726001"/>
                      </a:cubicBezTo>
                      <a:cubicBezTo>
                        <a:pt x="853843" y="732968"/>
                        <a:pt x="812506" y="721821"/>
                        <a:pt x="838671" y="716402"/>
                      </a:cubicBezTo>
                      <a:cubicBezTo>
                        <a:pt x="864836" y="710828"/>
                        <a:pt x="853843" y="695656"/>
                        <a:pt x="844244" y="680483"/>
                      </a:cubicBezTo>
                      <a:cubicBezTo>
                        <a:pt x="834645" y="665311"/>
                        <a:pt x="808326" y="683270"/>
                        <a:pt x="765595" y="698442"/>
                      </a:cubicBezTo>
                      <a:cubicBezTo>
                        <a:pt x="722864" y="713615"/>
                        <a:pt x="703511" y="730181"/>
                        <a:pt x="708930" y="731574"/>
                      </a:cubicBezTo>
                      <a:cubicBezTo>
                        <a:pt x="714504" y="732968"/>
                        <a:pt x="715897" y="739780"/>
                        <a:pt x="699331" y="753714"/>
                      </a:cubicBezTo>
                      <a:cubicBezTo>
                        <a:pt x="682765" y="767493"/>
                        <a:pt x="699331" y="779879"/>
                        <a:pt x="714504" y="779879"/>
                      </a:cubicBezTo>
                      <a:cubicBezTo>
                        <a:pt x="729676" y="779879"/>
                        <a:pt x="716361" y="792110"/>
                        <a:pt x="726889" y="795051"/>
                      </a:cubicBezTo>
                      <a:cubicBezTo>
                        <a:pt x="736488" y="797838"/>
                        <a:pt x="786186" y="775699"/>
                        <a:pt x="800120" y="785452"/>
                      </a:cubicBezTo>
                      <a:cubicBezTo>
                        <a:pt x="813899" y="795051"/>
                        <a:pt x="718684" y="800625"/>
                        <a:pt x="718684" y="817191"/>
                      </a:cubicBezTo>
                      <a:cubicBezTo>
                        <a:pt x="718684" y="833757"/>
                        <a:pt x="771168" y="843356"/>
                        <a:pt x="809874" y="836544"/>
                      </a:cubicBezTo>
                      <a:cubicBezTo>
                        <a:pt x="848579" y="829577"/>
                        <a:pt x="916237" y="842117"/>
                        <a:pt x="916237" y="851716"/>
                      </a:cubicBezTo>
                      <a:cubicBezTo>
                        <a:pt x="916237" y="861315"/>
                        <a:pt x="870719" y="858683"/>
                        <a:pt x="836194" y="857290"/>
                      </a:cubicBezTo>
                      <a:cubicBezTo>
                        <a:pt x="801668" y="855896"/>
                        <a:pt x="742372" y="866889"/>
                        <a:pt x="745003" y="878036"/>
                      </a:cubicBezTo>
                      <a:cubicBezTo>
                        <a:pt x="748100" y="890422"/>
                        <a:pt x="751970" y="890422"/>
                        <a:pt x="787734" y="906988"/>
                      </a:cubicBezTo>
                      <a:cubicBezTo>
                        <a:pt x="823653" y="923554"/>
                        <a:pt x="860965" y="898627"/>
                        <a:pt x="859572" y="922160"/>
                      </a:cubicBezTo>
                      <a:cubicBezTo>
                        <a:pt x="858178" y="945693"/>
                        <a:pt x="878925" y="951112"/>
                        <a:pt x="927229" y="952505"/>
                      </a:cubicBezTo>
                      <a:cubicBezTo>
                        <a:pt x="975533" y="953899"/>
                        <a:pt x="997673" y="930366"/>
                        <a:pt x="1021051" y="931759"/>
                      </a:cubicBezTo>
                      <a:cubicBezTo>
                        <a:pt x="1044584" y="933153"/>
                        <a:pt x="1055576" y="928972"/>
                        <a:pt x="1066569" y="912406"/>
                      </a:cubicBezTo>
                      <a:cubicBezTo>
                        <a:pt x="1077561" y="895840"/>
                        <a:pt x="1087315" y="905439"/>
                        <a:pt x="1090102" y="913800"/>
                      </a:cubicBezTo>
                      <a:cubicBezTo>
                        <a:pt x="1092889" y="922160"/>
                        <a:pt x="1123234" y="920767"/>
                        <a:pt x="1130201" y="927579"/>
                      </a:cubicBezTo>
                      <a:cubicBezTo>
                        <a:pt x="1147850" y="945229"/>
                        <a:pt x="1206063" y="939965"/>
                        <a:pt x="1228203" y="928972"/>
                      </a:cubicBezTo>
                      <a:cubicBezTo>
                        <a:pt x="1250342" y="917980"/>
                        <a:pt x="1218604" y="887635"/>
                        <a:pt x="1207457" y="901414"/>
                      </a:cubicBezTo>
                      <a:cubicBezTo>
                        <a:pt x="1196464" y="915193"/>
                        <a:pt x="1186711" y="906988"/>
                        <a:pt x="1183924" y="900021"/>
                      </a:cubicBezTo>
                      <a:cubicBezTo>
                        <a:pt x="1180982" y="893518"/>
                        <a:pt x="1205754" y="889338"/>
                        <a:pt x="1214114" y="879739"/>
                      </a:cubicBezTo>
                      <a:close/>
                      <a:moveTo>
                        <a:pt x="689422" y="540060"/>
                      </a:moveTo>
                      <a:cubicBezTo>
                        <a:pt x="714349" y="542846"/>
                        <a:pt x="739120" y="520707"/>
                        <a:pt x="737727" y="508321"/>
                      </a:cubicBezTo>
                      <a:cubicBezTo>
                        <a:pt x="736333" y="495935"/>
                        <a:pt x="677037" y="538821"/>
                        <a:pt x="689422" y="540060"/>
                      </a:cubicBezTo>
                      <a:close/>
                      <a:moveTo>
                        <a:pt x="574854" y="501509"/>
                      </a:moveTo>
                      <a:cubicBezTo>
                        <a:pt x="584453" y="505689"/>
                        <a:pt x="574854" y="525042"/>
                        <a:pt x="585846" y="519468"/>
                      </a:cubicBezTo>
                      <a:cubicBezTo>
                        <a:pt x="596839" y="513895"/>
                        <a:pt x="599626" y="512501"/>
                        <a:pt x="607986" y="515288"/>
                      </a:cubicBezTo>
                      <a:cubicBezTo>
                        <a:pt x="622849" y="520242"/>
                        <a:pt x="625945" y="506928"/>
                        <a:pt x="632912" y="500116"/>
                      </a:cubicBezTo>
                      <a:cubicBezTo>
                        <a:pt x="639879" y="493149"/>
                        <a:pt x="637093" y="524887"/>
                        <a:pt x="655052" y="524887"/>
                      </a:cubicBezTo>
                      <a:cubicBezTo>
                        <a:pt x="670224" y="524887"/>
                        <a:pt x="667438" y="491755"/>
                        <a:pt x="681217" y="501354"/>
                      </a:cubicBezTo>
                      <a:cubicBezTo>
                        <a:pt x="694996" y="510953"/>
                        <a:pt x="699176" y="497174"/>
                        <a:pt x="701963" y="487575"/>
                      </a:cubicBezTo>
                      <a:cubicBezTo>
                        <a:pt x="704750" y="477976"/>
                        <a:pt x="704750" y="461410"/>
                        <a:pt x="719922" y="458623"/>
                      </a:cubicBezTo>
                      <a:cubicBezTo>
                        <a:pt x="735095" y="455837"/>
                        <a:pt x="722709" y="473796"/>
                        <a:pt x="729521" y="486182"/>
                      </a:cubicBezTo>
                      <a:cubicBezTo>
                        <a:pt x="739585" y="504296"/>
                        <a:pt x="757080" y="487575"/>
                        <a:pt x="758473" y="479215"/>
                      </a:cubicBezTo>
                      <a:cubicBezTo>
                        <a:pt x="759866" y="471009"/>
                        <a:pt x="784638" y="476428"/>
                        <a:pt x="783245" y="466829"/>
                      </a:cubicBezTo>
                      <a:cubicBezTo>
                        <a:pt x="781851" y="457230"/>
                        <a:pt x="790211" y="454443"/>
                        <a:pt x="783245" y="443296"/>
                      </a:cubicBezTo>
                      <a:cubicBezTo>
                        <a:pt x="776277" y="432304"/>
                        <a:pt x="794237" y="434936"/>
                        <a:pt x="802597" y="426730"/>
                      </a:cubicBezTo>
                      <a:cubicBezTo>
                        <a:pt x="810958" y="418370"/>
                        <a:pt x="791605" y="425337"/>
                        <a:pt x="777671" y="412951"/>
                      </a:cubicBezTo>
                      <a:cubicBezTo>
                        <a:pt x="763892" y="400565"/>
                        <a:pt x="758318" y="417131"/>
                        <a:pt x="758318" y="425337"/>
                      </a:cubicBezTo>
                      <a:cubicBezTo>
                        <a:pt x="758318" y="433697"/>
                        <a:pt x="732153" y="426730"/>
                        <a:pt x="716826" y="421156"/>
                      </a:cubicBezTo>
                      <a:cubicBezTo>
                        <a:pt x="701653" y="415583"/>
                        <a:pt x="682301" y="439116"/>
                        <a:pt x="660161" y="450108"/>
                      </a:cubicBezTo>
                      <a:cubicBezTo>
                        <a:pt x="638021" y="461101"/>
                        <a:pt x="636628" y="480453"/>
                        <a:pt x="616037" y="479060"/>
                      </a:cubicBezTo>
                      <a:cubicBezTo>
                        <a:pt x="595600" y="477976"/>
                        <a:pt x="565255" y="497329"/>
                        <a:pt x="574854" y="501509"/>
                      </a:cubicBezTo>
                      <a:close/>
                      <a:moveTo>
                        <a:pt x="790211" y="494542"/>
                      </a:moveTo>
                      <a:cubicBezTo>
                        <a:pt x="770859" y="495935"/>
                        <a:pt x="772252" y="515288"/>
                        <a:pt x="794392" y="515288"/>
                      </a:cubicBezTo>
                      <a:cubicBezTo>
                        <a:pt x="816531" y="515288"/>
                        <a:pt x="823343" y="522255"/>
                        <a:pt x="791605" y="520862"/>
                      </a:cubicBezTo>
                      <a:cubicBezTo>
                        <a:pt x="759866" y="519468"/>
                        <a:pt x="746087" y="547027"/>
                        <a:pt x="768072" y="541608"/>
                      </a:cubicBezTo>
                      <a:cubicBezTo>
                        <a:pt x="790211" y="536034"/>
                        <a:pt x="816376" y="536034"/>
                        <a:pt x="799810" y="541608"/>
                      </a:cubicBezTo>
                      <a:cubicBezTo>
                        <a:pt x="783245" y="547181"/>
                        <a:pt x="738191" y="550897"/>
                        <a:pt x="744539" y="559567"/>
                      </a:cubicBezTo>
                      <a:cubicBezTo>
                        <a:pt x="748719" y="565141"/>
                        <a:pt x="766679" y="563747"/>
                        <a:pt x="784638" y="570560"/>
                      </a:cubicBezTo>
                      <a:cubicBezTo>
                        <a:pt x="802597" y="577527"/>
                        <a:pt x="813590" y="581552"/>
                        <a:pt x="827369" y="566379"/>
                      </a:cubicBezTo>
                      <a:cubicBezTo>
                        <a:pt x="841148" y="551207"/>
                        <a:pt x="859107" y="536034"/>
                        <a:pt x="852140" y="556780"/>
                      </a:cubicBezTo>
                      <a:cubicBezTo>
                        <a:pt x="845173" y="577527"/>
                        <a:pt x="874280" y="562354"/>
                        <a:pt x="911437" y="560961"/>
                      </a:cubicBezTo>
                      <a:cubicBezTo>
                        <a:pt x="948749" y="559567"/>
                        <a:pt x="904470" y="583100"/>
                        <a:pt x="865919" y="585887"/>
                      </a:cubicBezTo>
                      <a:cubicBezTo>
                        <a:pt x="827369" y="588674"/>
                        <a:pt x="834181" y="608027"/>
                        <a:pt x="864526" y="614839"/>
                      </a:cubicBezTo>
                      <a:cubicBezTo>
                        <a:pt x="894871" y="621806"/>
                        <a:pt x="959742" y="595486"/>
                        <a:pt x="974914" y="580313"/>
                      </a:cubicBezTo>
                      <a:cubicBezTo>
                        <a:pt x="990087" y="565141"/>
                        <a:pt x="1003866" y="588674"/>
                        <a:pt x="1019038" y="577527"/>
                      </a:cubicBezTo>
                      <a:cubicBezTo>
                        <a:pt x="1034211" y="566534"/>
                        <a:pt x="1063163" y="578920"/>
                        <a:pt x="1089482" y="573346"/>
                      </a:cubicBezTo>
                      <a:cubicBezTo>
                        <a:pt x="1115647" y="567773"/>
                        <a:pt x="1119828" y="518075"/>
                        <a:pt x="1100475" y="509869"/>
                      </a:cubicBezTo>
                      <a:cubicBezTo>
                        <a:pt x="1081122" y="501509"/>
                        <a:pt x="1081122" y="519468"/>
                        <a:pt x="1065949" y="522255"/>
                      </a:cubicBezTo>
                      <a:cubicBezTo>
                        <a:pt x="1050777" y="525042"/>
                        <a:pt x="1042416" y="505689"/>
                        <a:pt x="1030031" y="493303"/>
                      </a:cubicBezTo>
                      <a:cubicBezTo>
                        <a:pt x="1017645" y="480918"/>
                        <a:pt x="1025851" y="457385"/>
                        <a:pt x="1007891" y="460172"/>
                      </a:cubicBezTo>
                      <a:cubicBezTo>
                        <a:pt x="990087" y="462958"/>
                        <a:pt x="951226" y="491910"/>
                        <a:pt x="974759" y="494697"/>
                      </a:cubicBezTo>
                      <a:cubicBezTo>
                        <a:pt x="998292" y="497484"/>
                        <a:pt x="989932" y="509869"/>
                        <a:pt x="977546" y="515443"/>
                      </a:cubicBezTo>
                      <a:cubicBezTo>
                        <a:pt x="965160" y="521017"/>
                        <a:pt x="1006498" y="530616"/>
                        <a:pt x="1001079" y="538976"/>
                      </a:cubicBezTo>
                      <a:cubicBezTo>
                        <a:pt x="995505" y="547336"/>
                        <a:pt x="932028" y="540369"/>
                        <a:pt x="929242" y="526590"/>
                      </a:cubicBezTo>
                      <a:cubicBezTo>
                        <a:pt x="926455" y="512811"/>
                        <a:pt x="876757" y="487885"/>
                        <a:pt x="856011" y="493458"/>
                      </a:cubicBezTo>
                      <a:cubicBezTo>
                        <a:pt x="835265" y="499032"/>
                        <a:pt x="843625" y="476892"/>
                        <a:pt x="822879" y="475499"/>
                      </a:cubicBezTo>
                      <a:cubicBezTo>
                        <a:pt x="802597" y="473796"/>
                        <a:pt x="809564" y="493149"/>
                        <a:pt x="790211" y="494542"/>
                      </a:cubicBezTo>
                      <a:close/>
                      <a:moveTo>
                        <a:pt x="862049" y="395146"/>
                      </a:moveTo>
                      <a:cubicBezTo>
                        <a:pt x="869016" y="378580"/>
                        <a:pt x="816376" y="381367"/>
                        <a:pt x="820711" y="386786"/>
                      </a:cubicBezTo>
                      <a:cubicBezTo>
                        <a:pt x="830310" y="399327"/>
                        <a:pt x="855082" y="411712"/>
                        <a:pt x="862049" y="395146"/>
                      </a:cubicBezTo>
                      <a:close/>
                      <a:moveTo>
                        <a:pt x="976617" y="388179"/>
                      </a:moveTo>
                      <a:cubicBezTo>
                        <a:pt x="994577" y="385393"/>
                        <a:pt x="986216" y="371613"/>
                        <a:pt x="957264" y="375794"/>
                      </a:cubicBezTo>
                      <a:cubicBezTo>
                        <a:pt x="928313" y="379974"/>
                        <a:pt x="878615" y="379819"/>
                        <a:pt x="878615" y="400565"/>
                      </a:cubicBezTo>
                      <a:cubicBezTo>
                        <a:pt x="878615" y="417131"/>
                        <a:pt x="888214" y="425337"/>
                        <a:pt x="919952" y="428123"/>
                      </a:cubicBezTo>
                      <a:cubicBezTo>
                        <a:pt x="951691" y="430910"/>
                        <a:pt x="979249" y="400565"/>
                        <a:pt x="964077" y="400565"/>
                      </a:cubicBezTo>
                      <a:cubicBezTo>
                        <a:pt x="949059" y="400720"/>
                        <a:pt x="958658" y="390966"/>
                        <a:pt x="976617" y="388179"/>
                      </a:cubicBezTo>
                      <a:close/>
                      <a:moveTo>
                        <a:pt x="908960" y="362014"/>
                      </a:moveTo>
                      <a:cubicBezTo>
                        <a:pt x="922739" y="367588"/>
                        <a:pt x="936518" y="349629"/>
                        <a:pt x="946272" y="357834"/>
                      </a:cubicBezTo>
                      <a:cubicBezTo>
                        <a:pt x="955871" y="366195"/>
                        <a:pt x="998757" y="373007"/>
                        <a:pt x="998757" y="350867"/>
                      </a:cubicBezTo>
                      <a:cubicBezTo>
                        <a:pt x="998757" y="328728"/>
                        <a:pt x="944879" y="326096"/>
                        <a:pt x="931099" y="334301"/>
                      </a:cubicBezTo>
                      <a:cubicBezTo>
                        <a:pt x="917320" y="342507"/>
                        <a:pt x="853843" y="345294"/>
                        <a:pt x="871803" y="359073"/>
                      </a:cubicBezTo>
                      <a:cubicBezTo>
                        <a:pt x="882640" y="367743"/>
                        <a:pt x="895181" y="356441"/>
                        <a:pt x="908960" y="362014"/>
                      </a:cubicBezTo>
                      <a:close/>
                      <a:moveTo>
                        <a:pt x="1139490" y="319284"/>
                      </a:moveTo>
                      <a:cubicBezTo>
                        <a:pt x="1156056" y="308291"/>
                        <a:pt x="1186401" y="326251"/>
                        <a:pt x="1180982" y="338636"/>
                      </a:cubicBezTo>
                      <a:cubicBezTo>
                        <a:pt x="1175409" y="351022"/>
                        <a:pt x="1127723" y="336159"/>
                        <a:pt x="1131284" y="346997"/>
                      </a:cubicBezTo>
                      <a:cubicBezTo>
                        <a:pt x="1132678" y="351177"/>
                        <a:pt x="1138251" y="367743"/>
                        <a:pt x="1171383" y="357989"/>
                      </a:cubicBezTo>
                      <a:cubicBezTo>
                        <a:pt x="1204515" y="348390"/>
                        <a:pt x="1232073" y="355202"/>
                        <a:pt x="1254213" y="373162"/>
                      </a:cubicBezTo>
                      <a:cubicBezTo>
                        <a:pt x="1276353" y="391121"/>
                        <a:pt x="1296944" y="398088"/>
                        <a:pt x="1312271" y="380129"/>
                      </a:cubicBezTo>
                      <a:cubicBezTo>
                        <a:pt x="1327444" y="362169"/>
                        <a:pt x="1292918" y="359383"/>
                        <a:pt x="1299886" y="345603"/>
                      </a:cubicBezTo>
                      <a:cubicBezTo>
                        <a:pt x="1306853" y="331824"/>
                        <a:pt x="1277746" y="323464"/>
                        <a:pt x="1262573" y="323464"/>
                      </a:cubicBezTo>
                      <a:cubicBezTo>
                        <a:pt x="1247401" y="323464"/>
                        <a:pt x="1241827" y="295906"/>
                        <a:pt x="1229442" y="301324"/>
                      </a:cubicBezTo>
                      <a:cubicBezTo>
                        <a:pt x="1217056" y="306898"/>
                        <a:pt x="1208695" y="316497"/>
                        <a:pt x="1208695" y="298538"/>
                      </a:cubicBezTo>
                      <a:cubicBezTo>
                        <a:pt x="1208695" y="280578"/>
                        <a:pt x="1136858" y="279185"/>
                        <a:pt x="1118899" y="286152"/>
                      </a:cubicBezTo>
                      <a:cubicBezTo>
                        <a:pt x="1100784" y="292964"/>
                        <a:pt x="1122924" y="330276"/>
                        <a:pt x="1139490" y="319284"/>
                      </a:cubicBezTo>
                      <a:close/>
                      <a:moveTo>
                        <a:pt x="1149089" y="435245"/>
                      </a:moveTo>
                      <a:cubicBezTo>
                        <a:pt x="1160081" y="421466"/>
                        <a:pt x="1104965" y="377187"/>
                        <a:pt x="1102178" y="397933"/>
                      </a:cubicBezTo>
                      <a:cubicBezTo>
                        <a:pt x="1099391" y="418679"/>
                        <a:pt x="1137477" y="449799"/>
                        <a:pt x="1149089" y="435245"/>
                      </a:cubicBezTo>
                      <a:close/>
                      <a:moveTo>
                        <a:pt x="1328682" y="254258"/>
                      </a:moveTo>
                      <a:cubicBezTo>
                        <a:pt x="1338281" y="237692"/>
                        <a:pt x="1270469" y="224687"/>
                        <a:pt x="1287345" y="239086"/>
                      </a:cubicBezTo>
                      <a:cubicBezTo>
                        <a:pt x="1296944" y="247446"/>
                        <a:pt x="1318929" y="270824"/>
                        <a:pt x="1328682" y="254258"/>
                      </a:cubicBezTo>
                      <a:close/>
                      <a:moveTo>
                        <a:pt x="1172622" y="567773"/>
                      </a:moveTo>
                      <a:cubicBezTo>
                        <a:pt x="1182221" y="556780"/>
                        <a:pt x="1151876" y="533248"/>
                        <a:pt x="1143670" y="552600"/>
                      </a:cubicBezTo>
                      <a:cubicBezTo>
                        <a:pt x="1135310" y="571798"/>
                        <a:pt x="1162868" y="578920"/>
                        <a:pt x="1172622" y="567773"/>
                      </a:cubicBezTo>
                      <a:close/>
                      <a:moveTo>
                        <a:pt x="1328682" y="471009"/>
                      </a:moveTo>
                      <a:cubicBezTo>
                        <a:pt x="1327289" y="484788"/>
                        <a:pt x="1295551" y="468222"/>
                        <a:pt x="1270624" y="458623"/>
                      </a:cubicBezTo>
                      <a:cubicBezTo>
                        <a:pt x="1245853" y="449024"/>
                        <a:pt x="1261025" y="477976"/>
                        <a:pt x="1280223" y="494542"/>
                      </a:cubicBezTo>
                      <a:cubicBezTo>
                        <a:pt x="1299576" y="511108"/>
                        <a:pt x="1270624" y="502902"/>
                        <a:pt x="1244304" y="484943"/>
                      </a:cubicBezTo>
                      <a:cubicBezTo>
                        <a:pt x="1218140" y="466984"/>
                        <a:pt x="1220772" y="497329"/>
                        <a:pt x="1233312" y="507083"/>
                      </a:cubicBezTo>
                      <a:cubicBezTo>
                        <a:pt x="1245698" y="516682"/>
                        <a:pt x="1230525" y="530616"/>
                        <a:pt x="1213959" y="508476"/>
                      </a:cubicBezTo>
                      <a:cubicBezTo>
                        <a:pt x="1197393" y="486336"/>
                        <a:pt x="1189188" y="462958"/>
                        <a:pt x="1162868" y="461565"/>
                      </a:cubicBezTo>
                      <a:cubicBezTo>
                        <a:pt x="1136703" y="460172"/>
                        <a:pt x="1148624" y="487111"/>
                        <a:pt x="1158688" y="500270"/>
                      </a:cubicBezTo>
                      <a:cubicBezTo>
                        <a:pt x="1172467" y="518230"/>
                        <a:pt x="1186246" y="522410"/>
                        <a:pt x="1208386" y="534796"/>
                      </a:cubicBezTo>
                      <a:cubicBezTo>
                        <a:pt x="1230525" y="547181"/>
                        <a:pt x="1266444" y="529222"/>
                        <a:pt x="1283010" y="533402"/>
                      </a:cubicBezTo>
                      <a:cubicBezTo>
                        <a:pt x="1299576" y="537583"/>
                        <a:pt x="1265051" y="558174"/>
                        <a:pt x="1276043" y="572108"/>
                      </a:cubicBezTo>
                      <a:cubicBezTo>
                        <a:pt x="1287035" y="585887"/>
                        <a:pt x="1317535" y="576288"/>
                        <a:pt x="1340913" y="574895"/>
                      </a:cubicBezTo>
                      <a:cubicBezTo>
                        <a:pt x="1364446" y="573501"/>
                        <a:pt x="1353299" y="559722"/>
                        <a:pt x="1367078" y="550123"/>
                      </a:cubicBezTo>
                      <a:cubicBezTo>
                        <a:pt x="1380857" y="540524"/>
                        <a:pt x="1353299" y="541763"/>
                        <a:pt x="1364291" y="518385"/>
                      </a:cubicBezTo>
                      <a:cubicBezTo>
                        <a:pt x="1375594" y="494542"/>
                        <a:pt x="1330076" y="457230"/>
                        <a:pt x="1328682" y="471009"/>
                      </a:cubicBezTo>
                      <a:close/>
                      <a:moveTo>
                        <a:pt x="1386586" y="389573"/>
                      </a:moveTo>
                      <a:cubicBezTo>
                        <a:pt x="1407332" y="389573"/>
                        <a:pt x="1423898" y="386786"/>
                        <a:pt x="1441857" y="379974"/>
                      </a:cubicBezTo>
                      <a:cubicBezTo>
                        <a:pt x="1459817" y="373007"/>
                        <a:pt x="1432258" y="373007"/>
                        <a:pt x="1444644" y="356441"/>
                      </a:cubicBezTo>
                      <a:cubicBezTo>
                        <a:pt x="1457030" y="339875"/>
                        <a:pt x="1414299" y="338482"/>
                        <a:pt x="1411512" y="344055"/>
                      </a:cubicBezTo>
                      <a:cubicBezTo>
                        <a:pt x="1408725" y="349629"/>
                        <a:pt x="1354847" y="310923"/>
                        <a:pt x="1346642" y="323309"/>
                      </a:cubicBezTo>
                      <a:cubicBezTo>
                        <a:pt x="1338281" y="335850"/>
                        <a:pt x="1365840" y="389573"/>
                        <a:pt x="1386586" y="389573"/>
                      </a:cubicBezTo>
                      <a:close/>
                      <a:moveTo>
                        <a:pt x="1498522" y="396540"/>
                      </a:moveTo>
                      <a:cubicBezTo>
                        <a:pt x="1495735" y="388334"/>
                        <a:pt x="1391076" y="400875"/>
                        <a:pt x="1407332" y="413106"/>
                      </a:cubicBezTo>
                      <a:cubicBezTo>
                        <a:pt x="1434890" y="433852"/>
                        <a:pt x="1501154" y="404745"/>
                        <a:pt x="1498522" y="396540"/>
                      </a:cubicBezTo>
                      <a:close/>
                      <a:moveTo>
                        <a:pt x="1483195" y="598118"/>
                      </a:moveTo>
                      <a:cubicBezTo>
                        <a:pt x="1507966" y="596725"/>
                        <a:pt x="1495581" y="566379"/>
                        <a:pt x="1468022" y="545633"/>
                      </a:cubicBezTo>
                      <a:cubicBezTo>
                        <a:pt x="1440464" y="524887"/>
                        <a:pt x="1378380" y="567463"/>
                        <a:pt x="1389373" y="575978"/>
                      </a:cubicBezTo>
                      <a:cubicBezTo>
                        <a:pt x="1401758" y="585732"/>
                        <a:pt x="1458423" y="599511"/>
                        <a:pt x="1483195" y="598118"/>
                      </a:cubicBezTo>
                      <a:close/>
                      <a:moveTo>
                        <a:pt x="1306543" y="791336"/>
                      </a:moveTo>
                      <a:cubicBezTo>
                        <a:pt x="1336888" y="812082"/>
                        <a:pt x="1327289" y="774770"/>
                        <a:pt x="1361814" y="776163"/>
                      </a:cubicBezTo>
                      <a:cubicBezTo>
                        <a:pt x="1396340" y="777557"/>
                        <a:pt x="1397733" y="720892"/>
                        <a:pt x="1403307" y="700300"/>
                      </a:cubicBezTo>
                      <a:cubicBezTo>
                        <a:pt x="1408880" y="679554"/>
                        <a:pt x="1375748" y="680948"/>
                        <a:pt x="1383954" y="696120"/>
                      </a:cubicBezTo>
                      <a:cubicBezTo>
                        <a:pt x="1392159" y="711293"/>
                        <a:pt x="1382560" y="726465"/>
                        <a:pt x="1379774" y="708506"/>
                      </a:cubicBezTo>
                      <a:cubicBezTo>
                        <a:pt x="1376987" y="690547"/>
                        <a:pt x="1350822" y="707113"/>
                        <a:pt x="1341068" y="693333"/>
                      </a:cubicBezTo>
                      <a:cubicBezTo>
                        <a:pt x="1331469" y="679554"/>
                        <a:pt x="1371413" y="678161"/>
                        <a:pt x="1381167" y="660201"/>
                      </a:cubicBezTo>
                      <a:cubicBezTo>
                        <a:pt x="1390766" y="642242"/>
                        <a:pt x="1349429" y="645029"/>
                        <a:pt x="1359027" y="631250"/>
                      </a:cubicBezTo>
                      <a:cubicBezTo>
                        <a:pt x="1368627" y="617471"/>
                        <a:pt x="1298337" y="632643"/>
                        <a:pt x="1318929" y="640849"/>
                      </a:cubicBezTo>
                      <a:cubicBezTo>
                        <a:pt x="1339675" y="649209"/>
                        <a:pt x="1320322" y="660201"/>
                        <a:pt x="1300969" y="646422"/>
                      </a:cubicBezTo>
                      <a:cubicBezTo>
                        <a:pt x="1281616" y="632643"/>
                        <a:pt x="1228048" y="655712"/>
                        <a:pt x="1247091" y="671349"/>
                      </a:cubicBezTo>
                      <a:cubicBezTo>
                        <a:pt x="1262264" y="683734"/>
                        <a:pt x="1307781" y="662988"/>
                        <a:pt x="1281616" y="698907"/>
                      </a:cubicBezTo>
                      <a:cubicBezTo>
                        <a:pt x="1255451" y="734826"/>
                        <a:pt x="1244304" y="689308"/>
                        <a:pt x="1219533" y="693333"/>
                      </a:cubicBezTo>
                      <a:cubicBezTo>
                        <a:pt x="1194761" y="697514"/>
                        <a:pt x="1205754" y="727859"/>
                        <a:pt x="1243066" y="738851"/>
                      </a:cubicBezTo>
                      <a:cubicBezTo>
                        <a:pt x="1280378" y="749998"/>
                        <a:pt x="1276198" y="770744"/>
                        <a:pt x="1306543" y="791336"/>
                      </a:cubicBezTo>
                      <a:close/>
                      <a:moveTo>
                        <a:pt x="1531654" y="570560"/>
                      </a:moveTo>
                      <a:cubicBezTo>
                        <a:pt x="1541253" y="598118"/>
                        <a:pt x="1552400" y="578920"/>
                        <a:pt x="1567573" y="589912"/>
                      </a:cubicBezTo>
                      <a:cubicBezTo>
                        <a:pt x="1582745" y="600905"/>
                        <a:pt x="1606278" y="607872"/>
                        <a:pt x="1618664" y="596879"/>
                      </a:cubicBezTo>
                      <a:cubicBezTo>
                        <a:pt x="1631050" y="585887"/>
                        <a:pt x="1636623" y="577527"/>
                        <a:pt x="1640803" y="587280"/>
                      </a:cubicBezTo>
                      <a:cubicBezTo>
                        <a:pt x="1647461" y="602917"/>
                        <a:pt x="1678116" y="605240"/>
                        <a:pt x="1744379" y="606633"/>
                      </a:cubicBezTo>
                      <a:cubicBezTo>
                        <a:pt x="1810643" y="608027"/>
                        <a:pt x="1794077" y="579075"/>
                        <a:pt x="1813430" y="590067"/>
                      </a:cubicBezTo>
                      <a:cubicBezTo>
                        <a:pt x="1832783" y="601060"/>
                        <a:pt x="1876907" y="601060"/>
                        <a:pt x="1896260" y="597034"/>
                      </a:cubicBezTo>
                      <a:cubicBezTo>
                        <a:pt x="1915612" y="592854"/>
                        <a:pt x="1925212" y="562509"/>
                        <a:pt x="1923818" y="547336"/>
                      </a:cubicBezTo>
                      <a:cubicBezTo>
                        <a:pt x="1922425" y="532164"/>
                        <a:pt x="1774725" y="519778"/>
                        <a:pt x="1748560" y="534951"/>
                      </a:cubicBezTo>
                      <a:cubicBezTo>
                        <a:pt x="1722395" y="550123"/>
                        <a:pt x="1680902" y="527984"/>
                        <a:pt x="1660156" y="539131"/>
                      </a:cubicBezTo>
                      <a:cubicBezTo>
                        <a:pt x="1639410" y="550123"/>
                        <a:pt x="1646377" y="525352"/>
                        <a:pt x="1609065" y="523958"/>
                      </a:cubicBezTo>
                      <a:cubicBezTo>
                        <a:pt x="1571753" y="522565"/>
                        <a:pt x="1611852" y="503212"/>
                        <a:pt x="1618664" y="495007"/>
                      </a:cubicBezTo>
                      <a:cubicBezTo>
                        <a:pt x="1625631" y="486801"/>
                        <a:pt x="1561999" y="464661"/>
                        <a:pt x="1535834" y="470235"/>
                      </a:cubicBezTo>
                      <a:cubicBezTo>
                        <a:pt x="1509669" y="475809"/>
                        <a:pt x="1494342" y="462029"/>
                        <a:pt x="1469570" y="450882"/>
                      </a:cubicBezTo>
                      <a:cubicBezTo>
                        <a:pt x="1444644" y="439890"/>
                        <a:pt x="1377297" y="442522"/>
                        <a:pt x="1390921" y="461875"/>
                      </a:cubicBezTo>
                      <a:cubicBezTo>
                        <a:pt x="1400520" y="475654"/>
                        <a:pt x="1480718" y="504605"/>
                        <a:pt x="1488923" y="490826"/>
                      </a:cubicBezTo>
                      <a:cubicBezTo>
                        <a:pt x="1497129" y="477047"/>
                        <a:pt x="1517875" y="507392"/>
                        <a:pt x="1530261" y="522565"/>
                      </a:cubicBezTo>
                      <a:cubicBezTo>
                        <a:pt x="1542646" y="537273"/>
                        <a:pt x="1521900" y="542846"/>
                        <a:pt x="1531654" y="570560"/>
                      </a:cubicBezTo>
                      <a:close/>
                      <a:moveTo>
                        <a:pt x="1601943" y="407532"/>
                      </a:moveTo>
                      <a:cubicBezTo>
                        <a:pt x="1577172" y="395146"/>
                        <a:pt x="1545898" y="421311"/>
                        <a:pt x="1571598" y="431065"/>
                      </a:cubicBezTo>
                      <a:cubicBezTo>
                        <a:pt x="1593738" y="439271"/>
                        <a:pt x="1626870" y="420073"/>
                        <a:pt x="1601943" y="407532"/>
                      </a:cubicBezTo>
                      <a:close/>
                      <a:moveTo>
                        <a:pt x="1403152" y="253020"/>
                      </a:moveTo>
                      <a:cubicBezTo>
                        <a:pt x="1423433" y="263238"/>
                        <a:pt x="1411357" y="276553"/>
                        <a:pt x="1433497" y="286152"/>
                      </a:cubicBezTo>
                      <a:cubicBezTo>
                        <a:pt x="1455636" y="295751"/>
                        <a:pt x="1519113" y="273766"/>
                        <a:pt x="1524687" y="288939"/>
                      </a:cubicBezTo>
                      <a:cubicBezTo>
                        <a:pt x="1530261" y="304111"/>
                        <a:pt x="1459817" y="305505"/>
                        <a:pt x="1469416" y="315103"/>
                      </a:cubicBezTo>
                      <a:cubicBezTo>
                        <a:pt x="1479014" y="324702"/>
                        <a:pt x="1519113" y="340030"/>
                        <a:pt x="1513540" y="348235"/>
                      </a:cubicBezTo>
                      <a:cubicBezTo>
                        <a:pt x="1507966" y="356596"/>
                        <a:pt x="1579804" y="379974"/>
                        <a:pt x="1586771" y="368981"/>
                      </a:cubicBezTo>
                      <a:cubicBezTo>
                        <a:pt x="1593738" y="357989"/>
                        <a:pt x="1612936" y="360621"/>
                        <a:pt x="1630895" y="367588"/>
                      </a:cubicBezTo>
                      <a:cubicBezTo>
                        <a:pt x="1648854" y="374555"/>
                        <a:pt x="1650248" y="324857"/>
                        <a:pt x="1662633" y="333063"/>
                      </a:cubicBezTo>
                      <a:cubicBezTo>
                        <a:pt x="1675019" y="341423"/>
                        <a:pt x="1673626" y="315103"/>
                        <a:pt x="1694372" y="306898"/>
                      </a:cubicBezTo>
                      <a:cubicBezTo>
                        <a:pt x="1715118" y="298538"/>
                        <a:pt x="1744844" y="298538"/>
                        <a:pt x="1746857" y="288939"/>
                      </a:cubicBezTo>
                      <a:cubicBezTo>
                        <a:pt x="1748250" y="281972"/>
                        <a:pt x="1741283" y="272373"/>
                        <a:pt x="1716511" y="275159"/>
                      </a:cubicBezTo>
                      <a:cubicBezTo>
                        <a:pt x="1691740" y="277946"/>
                        <a:pt x="1675174" y="268192"/>
                        <a:pt x="1686166" y="254413"/>
                      </a:cubicBezTo>
                      <a:cubicBezTo>
                        <a:pt x="1697159" y="240634"/>
                        <a:pt x="1658608" y="236454"/>
                        <a:pt x="1672387" y="225462"/>
                      </a:cubicBezTo>
                      <a:cubicBezTo>
                        <a:pt x="1686166" y="214469"/>
                        <a:pt x="1646222" y="203322"/>
                        <a:pt x="1650248" y="219888"/>
                      </a:cubicBezTo>
                      <a:cubicBezTo>
                        <a:pt x="1654428" y="236454"/>
                        <a:pt x="1625476" y="221281"/>
                        <a:pt x="1621296" y="206109"/>
                      </a:cubicBezTo>
                      <a:cubicBezTo>
                        <a:pt x="1617116" y="190936"/>
                        <a:pt x="1560606" y="185363"/>
                        <a:pt x="1523294" y="152231"/>
                      </a:cubicBezTo>
                      <a:cubicBezTo>
                        <a:pt x="1485981" y="119099"/>
                        <a:pt x="1447431" y="141238"/>
                        <a:pt x="1469416" y="145264"/>
                      </a:cubicBezTo>
                      <a:cubicBezTo>
                        <a:pt x="1491555" y="149444"/>
                        <a:pt x="1490162" y="160436"/>
                        <a:pt x="1472202" y="159043"/>
                      </a:cubicBezTo>
                      <a:cubicBezTo>
                        <a:pt x="1454243" y="157650"/>
                        <a:pt x="1422505" y="160436"/>
                        <a:pt x="1451456" y="171429"/>
                      </a:cubicBezTo>
                      <a:cubicBezTo>
                        <a:pt x="1480408" y="182421"/>
                        <a:pt x="1448670" y="186601"/>
                        <a:pt x="1425291" y="186601"/>
                      </a:cubicBezTo>
                      <a:cubicBezTo>
                        <a:pt x="1401758" y="186601"/>
                        <a:pt x="1400365" y="216946"/>
                        <a:pt x="1430865" y="221127"/>
                      </a:cubicBezTo>
                      <a:cubicBezTo>
                        <a:pt x="1461210" y="225307"/>
                        <a:pt x="1439225" y="243266"/>
                        <a:pt x="1414299" y="236299"/>
                      </a:cubicBezTo>
                      <a:cubicBezTo>
                        <a:pt x="1389373" y="229487"/>
                        <a:pt x="1381167" y="241873"/>
                        <a:pt x="1403152" y="253020"/>
                      </a:cubicBezTo>
                      <a:close/>
                      <a:moveTo>
                        <a:pt x="1570205" y="116312"/>
                      </a:moveTo>
                      <a:cubicBezTo>
                        <a:pt x="1589557" y="103926"/>
                        <a:pt x="1604730" y="112132"/>
                        <a:pt x="1588164" y="120492"/>
                      </a:cubicBezTo>
                      <a:cubicBezTo>
                        <a:pt x="1571598" y="128698"/>
                        <a:pt x="1577172" y="134271"/>
                        <a:pt x="1600550" y="132878"/>
                      </a:cubicBezTo>
                      <a:cubicBezTo>
                        <a:pt x="1624083" y="131485"/>
                        <a:pt x="1590951" y="139845"/>
                        <a:pt x="1590951" y="153624"/>
                      </a:cubicBezTo>
                      <a:cubicBezTo>
                        <a:pt x="1590951" y="167403"/>
                        <a:pt x="1618509" y="159198"/>
                        <a:pt x="1619903" y="172977"/>
                      </a:cubicBezTo>
                      <a:cubicBezTo>
                        <a:pt x="1621296" y="186756"/>
                        <a:pt x="1680593" y="192330"/>
                        <a:pt x="1698552" y="175764"/>
                      </a:cubicBezTo>
                      <a:cubicBezTo>
                        <a:pt x="1716511" y="159198"/>
                        <a:pt x="1709544" y="179944"/>
                        <a:pt x="1708151" y="190936"/>
                      </a:cubicBezTo>
                      <a:cubicBezTo>
                        <a:pt x="1706758" y="201929"/>
                        <a:pt x="1792374" y="211682"/>
                        <a:pt x="1796555" y="197903"/>
                      </a:cubicBezTo>
                      <a:cubicBezTo>
                        <a:pt x="1800735" y="184124"/>
                        <a:pt x="1813120" y="189543"/>
                        <a:pt x="1829686" y="193723"/>
                      </a:cubicBezTo>
                      <a:cubicBezTo>
                        <a:pt x="1846252" y="197903"/>
                        <a:pt x="1927689" y="178551"/>
                        <a:pt x="1929082" y="161985"/>
                      </a:cubicBezTo>
                      <a:cubicBezTo>
                        <a:pt x="1930475" y="145419"/>
                        <a:pt x="1955247" y="170345"/>
                        <a:pt x="1929082" y="188149"/>
                      </a:cubicBezTo>
                      <a:cubicBezTo>
                        <a:pt x="1902917" y="206109"/>
                        <a:pt x="1850433" y="203322"/>
                        <a:pt x="1826899" y="210289"/>
                      </a:cubicBezTo>
                      <a:cubicBezTo>
                        <a:pt x="1803366" y="217256"/>
                        <a:pt x="1842072" y="233822"/>
                        <a:pt x="1865605" y="251626"/>
                      </a:cubicBezTo>
                      <a:cubicBezTo>
                        <a:pt x="1889138" y="269586"/>
                        <a:pt x="1835260" y="259832"/>
                        <a:pt x="1813120" y="236454"/>
                      </a:cubicBezTo>
                      <a:cubicBezTo>
                        <a:pt x="1790981" y="212921"/>
                        <a:pt x="1741283" y="212921"/>
                        <a:pt x="1715118" y="214314"/>
                      </a:cubicBezTo>
                      <a:cubicBezTo>
                        <a:pt x="1688953" y="215708"/>
                        <a:pt x="1697159" y="264012"/>
                        <a:pt x="1716511" y="264012"/>
                      </a:cubicBezTo>
                      <a:cubicBezTo>
                        <a:pt x="1735864" y="264012"/>
                        <a:pt x="1755217" y="270979"/>
                        <a:pt x="1774570" y="301324"/>
                      </a:cubicBezTo>
                      <a:cubicBezTo>
                        <a:pt x="1793922" y="331669"/>
                        <a:pt x="1835260" y="324857"/>
                        <a:pt x="1835260" y="338636"/>
                      </a:cubicBezTo>
                      <a:cubicBezTo>
                        <a:pt x="1835260" y="352416"/>
                        <a:pt x="1781382" y="327644"/>
                        <a:pt x="1751037" y="322070"/>
                      </a:cubicBezTo>
                      <a:cubicBezTo>
                        <a:pt x="1720692" y="316497"/>
                        <a:pt x="1672387" y="335850"/>
                        <a:pt x="1670994" y="357989"/>
                      </a:cubicBezTo>
                      <a:cubicBezTo>
                        <a:pt x="1669600" y="380129"/>
                        <a:pt x="1715118" y="377342"/>
                        <a:pt x="1745463" y="359383"/>
                      </a:cubicBezTo>
                      <a:cubicBezTo>
                        <a:pt x="1775808" y="341423"/>
                        <a:pt x="1753824" y="364956"/>
                        <a:pt x="1738496" y="378735"/>
                      </a:cubicBezTo>
                      <a:cubicBezTo>
                        <a:pt x="1723324" y="392514"/>
                        <a:pt x="1774415" y="403507"/>
                        <a:pt x="1774415" y="420228"/>
                      </a:cubicBezTo>
                      <a:cubicBezTo>
                        <a:pt x="1774415" y="436793"/>
                        <a:pt x="1737103" y="431220"/>
                        <a:pt x="1732923" y="416047"/>
                      </a:cubicBezTo>
                      <a:cubicBezTo>
                        <a:pt x="1728742" y="400875"/>
                        <a:pt x="1714963" y="385702"/>
                        <a:pt x="1679044" y="388489"/>
                      </a:cubicBezTo>
                      <a:cubicBezTo>
                        <a:pt x="1643126" y="391276"/>
                        <a:pt x="1652880" y="416047"/>
                        <a:pt x="1674864" y="418834"/>
                      </a:cubicBezTo>
                      <a:cubicBezTo>
                        <a:pt x="1697004" y="421621"/>
                        <a:pt x="1698397" y="438187"/>
                        <a:pt x="1673471" y="438187"/>
                      </a:cubicBezTo>
                      <a:cubicBezTo>
                        <a:pt x="1648699" y="438187"/>
                        <a:pt x="1592499" y="453824"/>
                        <a:pt x="1609994" y="469925"/>
                      </a:cubicBezTo>
                      <a:cubicBezTo>
                        <a:pt x="1629347" y="487885"/>
                        <a:pt x="1699791" y="469925"/>
                        <a:pt x="1712176" y="480918"/>
                      </a:cubicBezTo>
                      <a:cubicBezTo>
                        <a:pt x="1724562" y="491910"/>
                        <a:pt x="1759087" y="496090"/>
                        <a:pt x="1767448" y="483705"/>
                      </a:cubicBezTo>
                      <a:cubicBezTo>
                        <a:pt x="1775808" y="471319"/>
                        <a:pt x="1803366" y="476738"/>
                        <a:pt x="1830925" y="476738"/>
                      </a:cubicBezTo>
                      <a:cubicBezTo>
                        <a:pt x="1858483" y="476738"/>
                        <a:pt x="1865450" y="480918"/>
                        <a:pt x="1877836" y="491910"/>
                      </a:cubicBezTo>
                      <a:cubicBezTo>
                        <a:pt x="1890222" y="502902"/>
                        <a:pt x="1912361" y="498877"/>
                        <a:pt x="1927534" y="487730"/>
                      </a:cubicBezTo>
                      <a:cubicBezTo>
                        <a:pt x="1942706" y="476738"/>
                        <a:pt x="1942706" y="476738"/>
                        <a:pt x="1962059" y="476738"/>
                      </a:cubicBezTo>
                      <a:cubicBezTo>
                        <a:pt x="1981412" y="476738"/>
                        <a:pt x="1985592" y="464352"/>
                        <a:pt x="1975838" y="449179"/>
                      </a:cubicBezTo>
                      <a:cubicBezTo>
                        <a:pt x="1966239" y="434007"/>
                        <a:pt x="1941313" y="460172"/>
                        <a:pt x="1938526" y="449179"/>
                      </a:cubicBezTo>
                      <a:cubicBezTo>
                        <a:pt x="1935120" y="435555"/>
                        <a:pt x="1912361" y="431220"/>
                        <a:pt x="1873656" y="436793"/>
                      </a:cubicBezTo>
                      <a:cubicBezTo>
                        <a:pt x="1834950" y="442367"/>
                        <a:pt x="1851516" y="412022"/>
                        <a:pt x="1875049" y="418834"/>
                      </a:cubicBezTo>
                      <a:cubicBezTo>
                        <a:pt x="1898582" y="425801"/>
                        <a:pt x="1930321" y="423014"/>
                        <a:pt x="1956485" y="416047"/>
                      </a:cubicBezTo>
                      <a:cubicBezTo>
                        <a:pt x="1982650" y="409080"/>
                        <a:pt x="1962059" y="396695"/>
                        <a:pt x="1962059" y="385702"/>
                      </a:cubicBezTo>
                      <a:cubicBezTo>
                        <a:pt x="1962059" y="374710"/>
                        <a:pt x="1995191" y="381522"/>
                        <a:pt x="2020117" y="381522"/>
                      </a:cubicBezTo>
                      <a:cubicBezTo>
                        <a:pt x="2044889" y="381522"/>
                        <a:pt x="2080808" y="341423"/>
                        <a:pt x="2082201" y="318045"/>
                      </a:cubicBezTo>
                      <a:cubicBezTo>
                        <a:pt x="2083594" y="294512"/>
                        <a:pt x="2026929" y="300086"/>
                        <a:pt x="1999371" y="300086"/>
                      </a:cubicBezTo>
                      <a:cubicBezTo>
                        <a:pt x="1971813" y="300086"/>
                        <a:pt x="2017331" y="279340"/>
                        <a:pt x="2069815" y="282126"/>
                      </a:cubicBezTo>
                      <a:cubicBezTo>
                        <a:pt x="2122300" y="284913"/>
                        <a:pt x="2098767" y="261380"/>
                        <a:pt x="2108521" y="253175"/>
                      </a:cubicBezTo>
                      <a:cubicBezTo>
                        <a:pt x="2118120" y="244814"/>
                        <a:pt x="2143046" y="262774"/>
                        <a:pt x="2169211" y="257355"/>
                      </a:cubicBezTo>
                      <a:cubicBezTo>
                        <a:pt x="2195376" y="251781"/>
                        <a:pt x="2177572" y="229797"/>
                        <a:pt x="2195376" y="229797"/>
                      </a:cubicBezTo>
                      <a:cubicBezTo>
                        <a:pt x="2208071" y="229797"/>
                        <a:pt x="2236868" y="210444"/>
                        <a:pt x="2293378" y="178705"/>
                      </a:cubicBezTo>
                      <a:cubicBezTo>
                        <a:pt x="2350043" y="146967"/>
                        <a:pt x="2394167" y="152540"/>
                        <a:pt x="2396954" y="134581"/>
                      </a:cubicBezTo>
                      <a:cubicBezTo>
                        <a:pt x="2399741" y="116622"/>
                        <a:pt x="2318305" y="134581"/>
                        <a:pt x="2304525" y="129008"/>
                      </a:cubicBezTo>
                      <a:cubicBezTo>
                        <a:pt x="2290746" y="123434"/>
                        <a:pt x="2361190" y="108261"/>
                        <a:pt x="2377756" y="112442"/>
                      </a:cubicBezTo>
                      <a:cubicBezTo>
                        <a:pt x="2394322" y="116622"/>
                        <a:pt x="2416462" y="112442"/>
                        <a:pt x="2472972" y="84883"/>
                      </a:cubicBezTo>
                      <a:cubicBezTo>
                        <a:pt x="2529637" y="57325"/>
                        <a:pt x="2504710" y="50358"/>
                        <a:pt x="2481332" y="54538"/>
                      </a:cubicBezTo>
                      <a:cubicBezTo>
                        <a:pt x="2457799" y="58718"/>
                        <a:pt x="2431634" y="50358"/>
                        <a:pt x="2433028" y="35185"/>
                      </a:cubicBezTo>
                      <a:cubicBezTo>
                        <a:pt x="2434421" y="20013"/>
                        <a:pt x="2398502" y="33792"/>
                        <a:pt x="2397109" y="25586"/>
                      </a:cubicBezTo>
                      <a:cubicBezTo>
                        <a:pt x="2395716" y="17226"/>
                        <a:pt x="2362584" y="21406"/>
                        <a:pt x="2326665" y="35185"/>
                      </a:cubicBezTo>
                      <a:cubicBezTo>
                        <a:pt x="2290746" y="48965"/>
                        <a:pt x="2323878" y="21406"/>
                        <a:pt x="2339051" y="15833"/>
                      </a:cubicBezTo>
                      <a:cubicBezTo>
                        <a:pt x="2354223" y="10259"/>
                        <a:pt x="2247861" y="15833"/>
                        <a:pt x="2230056" y="3447"/>
                      </a:cubicBezTo>
                      <a:cubicBezTo>
                        <a:pt x="2212097" y="-8939"/>
                        <a:pt x="2191351" y="24193"/>
                        <a:pt x="2174785" y="7627"/>
                      </a:cubicBezTo>
                      <a:cubicBezTo>
                        <a:pt x="2158219" y="-8939"/>
                        <a:pt x="2115488" y="4840"/>
                        <a:pt x="2120907" y="17226"/>
                      </a:cubicBezTo>
                      <a:cubicBezTo>
                        <a:pt x="2126480" y="29612"/>
                        <a:pt x="2113940" y="29612"/>
                        <a:pt x="2097374" y="15833"/>
                      </a:cubicBezTo>
                      <a:cubicBezTo>
                        <a:pt x="2080808" y="2054"/>
                        <a:pt x="2049069" y="17226"/>
                        <a:pt x="2020117" y="13046"/>
                      </a:cubicBezTo>
                      <a:cubicBezTo>
                        <a:pt x="1991166" y="8866"/>
                        <a:pt x="2003551" y="36579"/>
                        <a:pt x="1971813" y="22645"/>
                      </a:cubicBezTo>
                      <a:cubicBezTo>
                        <a:pt x="1940074" y="8866"/>
                        <a:pt x="1905549" y="15678"/>
                        <a:pt x="1915148" y="19858"/>
                      </a:cubicBezTo>
                      <a:cubicBezTo>
                        <a:pt x="1924747" y="24038"/>
                        <a:pt x="1912361" y="32244"/>
                        <a:pt x="1898582" y="28218"/>
                      </a:cubicBezTo>
                      <a:cubicBezTo>
                        <a:pt x="1884803" y="24038"/>
                        <a:pt x="1872417" y="29612"/>
                        <a:pt x="1879229" y="43391"/>
                      </a:cubicBezTo>
                      <a:cubicBezTo>
                        <a:pt x="1886196" y="57170"/>
                        <a:pt x="1828138" y="39211"/>
                        <a:pt x="1828138" y="54383"/>
                      </a:cubicBezTo>
                      <a:cubicBezTo>
                        <a:pt x="1828138" y="69556"/>
                        <a:pt x="1807392" y="77916"/>
                        <a:pt x="1790826" y="63982"/>
                      </a:cubicBezTo>
                      <a:cubicBezTo>
                        <a:pt x="1774260" y="50203"/>
                        <a:pt x="1721775" y="46023"/>
                        <a:pt x="1736948" y="58409"/>
                      </a:cubicBezTo>
                      <a:cubicBezTo>
                        <a:pt x="1752120" y="70794"/>
                        <a:pt x="1690037" y="63982"/>
                        <a:pt x="1706603" y="76368"/>
                      </a:cubicBezTo>
                      <a:cubicBezTo>
                        <a:pt x="1723169" y="88754"/>
                        <a:pt x="1685857" y="98508"/>
                        <a:pt x="1685857" y="91541"/>
                      </a:cubicBezTo>
                      <a:cubicBezTo>
                        <a:pt x="1685857" y="84574"/>
                        <a:pt x="1651331" y="72188"/>
                        <a:pt x="1637552" y="84574"/>
                      </a:cubicBezTo>
                      <a:cubicBezTo>
                        <a:pt x="1623773" y="96959"/>
                        <a:pt x="1619593" y="112132"/>
                        <a:pt x="1612781" y="103926"/>
                      </a:cubicBezTo>
                      <a:cubicBezTo>
                        <a:pt x="1605814" y="95721"/>
                        <a:pt x="1575469" y="98353"/>
                        <a:pt x="1546517" y="109500"/>
                      </a:cubicBezTo>
                      <a:cubicBezTo>
                        <a:pt x="1517720" y="120337"/>
                        <a:pt x="1550852" y="128698"/>
                        <a:pt x="1570205" y="116312"/>
                      </a:cubicBezTo>
                      <a:close/>
                      <a:moveTo>
                        <a:pt x="1918090" y="1307667"/>
                      </a:moveTo>
                      <a:cubicBezTo>
                        <a:pt x="1927689" y="1306273"/>
                        <a:pt x="1947041" y="1271748"/>
                        <a:pt x="1922270" y="1273141"/>
                      </a:cubicBezTo>
                      <a:cubicBezTo>
                        <a:pt x="1897498" y="1274535"/>
                        <a:pt x="1903072" y="1309834"/>
                        <a:pt x="1918090" y="1307667"/>
                      </a:cubicBezTo>
                      <a:close/>
                      <a:moveTo>
                        <a:pt x="1796709" y="1277322"/>
                      </a:moveTo>
                      <a:cubicBezTo>
                        <a:pt x="1818849" y="1291101"/>
                        <a:pt x="1851981" y="1253789"/>
                        <a:pt x="1849194" y="1242796"/>
                      </a:cubicBezTo>
                      <a:cubicBezTo>
                        <a:pt x="1846407" y="1231804"/>
                        <a:pt x="1769925" y="1260756"/>
                        <a:pt x="1796709" y="1277322"/>
                      </a:cubicBezTo>
                      <a:close/>
                      <a:moveTo>
                        <a:pt x="1896105" y="1201459"/>
                      </a:moveTo>
                      <a:cubicBezTo>
                        <a:pt x="1898892" y="1187680"/>
                        <a:pt x="1850587" y="1182106"/>
                        <a:pt x="1853374" y="1166934"/>
                      </a:cubicBezTo>
                      <a:cubicBezTo>
                        <a:pt x="1856161" y="1151761"/>
                        <a:pt x="1807856" y="1139375"/>
                        <a:pt x="1792684" y="1131015"/>
                      </a:cubicBezTo>
                      <a:cubicBezTo>
                        <a:pt x="1777511" y="1122655"/>
                        <a:pt x="1753978" y="1118629"/>
                        <a:pt x="1753978" y="1102063"/>
                      </a:cubicBezTo>
                      <a:cubicBezTo>
                        <a:pt x="1753978" y="1085497"/>
                        <a:pt x="1720847" y="1097883"/>
                        <a:pt x="1719453" y="1122809"/>
                      </a:cubicBezTo>
                      <a:cubicBezTo>
                        <a:pt x="1718060" y="1147736"/>
                        <a:pt x="1704281" y="1142162"/>
                        <a:pt x="1711247" y="1165540"/>
                      </a:cubicBezTo>
                      <a:cubicBezTo>
                        <a:pt x="1718214" y="1189073"/>
                        <a:pt x="1680902" y="1194492"/>
                        <a:pt x="1685083" y="1207033"/>
                      </a:cubicBezTo>
                      <a:cubicBezTo>
                        <a:pt x="1689263" y="1219418"/>
                        <a:pt x="1707222" y="1205639"/>
                        <a:pt x="1723788" y="1205639"/>
                      </a:cubicBezTo>
                      <a:cubicBezTo>
                        <a:pt x="1740354" y="1205639"/>
                        <a:pt x="1719298" y="1228708"/>
                        <a:pt x="1740354" y="1230411"/>
                      </a:cubicBezTo>
                      <a:cubicBezTo>
                        <a:pt x="1756920" y="1231804"/>
                        <a:pt x="1785872" y="1212451"/>
                        <a:pt x="1792839" y="1201459"/>
                      </a:cubicBezTo>
                      <a:cubicBezTo>
                        <a:pt x="1799806" y="1190467"/>
                        <a:pt x="1813585" y="1186286"/>
                        <a:pt x="1832938" y="1200065"/>
                      </a:cubicBezTo>
                      <a:cubicBezTo>
                        <a:pt x="1851826" y="1213845"/>
                        <a:pt x="1893318" y="1215238"/>
                        <a:pt x="1896105" y="1201459"/>
                      </a:cubicBezTo>
                      <a:close/>
                      <a:moveTo>
                        <a:pt x="2347566" y="1079924"/>
                      </a:moveTo>
                      <a:cubicBezTo>
                        <a:pt x="2364132" y="1081317"/>
                        <a:pt x="2366919" y="1102063"/>
                        <a:pt x="2393084" y="1124048"/>
                      </a:cubicBezTo>
                      <a:cubicBezTo>
                        <a:pt x="2419248" y="1146188"/>
                        <a:pt x="2422035" y="1131015"/>
                        <a:pt x="2426216" y="1115842"/>
                      </a:cubicBezTo>
                      <a:cubicBezTo>
                        <a:pt x="2430396" y="1100670"/>
                        <a:pt x="2459347" y="1113056"/>
                        <a:pt x="2457954" y="1097883"/>
                      </a:cubicBezTo>
                      <a:cubicBezTo>
                        <a:pt x="2456561" y="1082711"/>
                        <a:pt x="2481487" y="1064751"/>
                        <a:pt x="2498053" y="1057939"/>
                      </a:cubicBezTo>
                      <a:cubicBezTo>
                        <a:pt x="2514619" y="1050972"/>
                        <a:pt x="2484274" y="1034406"/>
                        <a:pt x="2462134" y="1035799"/>
                      </a:cubicBezTo>
                      <a:cubicBezTo>
                        <a:pt x="2439995" y="1037193"/>
                        <a:pt x="2435969" y="1022020"/>
                        <a:pt x="2435969" y="1012267"/>
                      </a:cubicBezTo>
                      <a:cubicBezTo>
                        <a:pt x="2435969" y="1002513"/>
                        <a:pt x="2394477" y="979135"/>
                        <a:pt x="2380698" y="983315"/>
                      </a:cubicBezTo>
                      <a:cubicBezTo>
                        <a:pt x="2366919" y="987495"/>
                        <a:pt x="2343386" y="965355"/>
                        <a:pt x="2325426" y="963962"/>
                      </a:cubicBezTo>
                      <a:cubicBezTo>
                        <a:pt x="2307467" y="962569"/>
                        <a:pt x="2281302" y="948790"/>
                        <a:pt x="2283934" y="929437"/>
                      </a:cubicBezTo>
                      <a:cubicBezTo>
                        <a:pt x="2286721" y="910084"/>
                        <a:pt x="2319853" y="935010"/>
                        <a:pt x="2326665" y="919838"/>
                      </a:cubicBezTo>
                      <a:cubicBezTo>
                        <a:pt x="2333632" y="904665"/>
                        <a:pt x="2292140" y="912871"/>
                        <a:pt x="2290746" y="901878"/>
                      </a:cubicBezTo>
                      <a:cubicBezTo>
                        <a:pt x="2289353" y="890886"/>
                        <a:pt x="2300345" y="894911"/>
                        <a:pt x="2308706" y="888099"/>
                      </a:cubicBezTo>
                      <a:cubicBezTo>
                        <a:pt x="2317066" y="881132"/>
                        <a:pt x="2301739" y="867353"/>
                        <a:pt x="2292140" y="861934"/>
                      </a:cubicBezTo>
                      <a:cubicBezTo>
                        <a:pt x="2282541" y="856361"/>
                        <a:pt x="2279754" y="872927"/>
                        <a:pt x="2270000" y="872927"/>
                      </a:cubicBezTo>
                      <a:cubicBezTo>
                        <a:pt x="2260401" y="872927"/>
                        <a:pt x="2268607" y="857754"/>
                        <a:pt x="2275574" y="848155"/>
                      </a:cubicBezTo>
                      <a:cubicBezTo>
                        <a:pt x="2282541" y="838556"/>
                        <a:pt x="2243835" y="827409"/>
                        <a:pt x="2227269" y="832983"/>
                      </a:cubicBezTo>
                      <a:cubicBezTo>
                        <a:pt x="2210703" y="838556"/>
                        <a:pt x="2205130" y="828803"/>
                        <a:pt x="2205130" y="817810"/>
                      </a:cubicBezTo>
                      <a:cubicBezTo>
                        <a:pt x="2205130" y="806818"/>
                        <a:pt x="2176178" y="817810"/>
                        <a:pt x="2165031" y="826016"/>
                      </a:cubicBezTo>
                      <a:cubicBezTo>
                        <a:pt x="2154038" y="834376"/>
                        <a:pt x="2140259" y="817810"/>
                        <a:pt x="2154038" y="816417"/>
                      </a:cubicBezTo>
                      <a:cubicBezTo>
                        <a:pt x="2167818" y="815023"/>
                        <a:pt x="2184383" y="804031"/>
                        <a:pt x="2180203" y="791645"/>
                      </a:cubicBezTo>
                      <a:cubicBezTo>
                        <a:pt x="2176023" y="779260"/>
                        <a:pt x="2140104" y="777866"/>
                        <a:pt x="2133292" y="793039"/>
                      </a:cubicBezTo>
                      <a:cubicBezTo>
                        <a:pt x="2126325" y="808211"/>
                        <a:pt x="2097374" y="776473"/>
                        <a:pt x="2097374" y="764087"/>
                      </a:cubicBezTo>
                      <a:cubicBezTo>
                        <a:pt x="2097374" y="751701"/>
                        <a:pt x="2053249" y="762694"/>
                        <a:pt x="2058668" y="741947"/>
                      </a:cubicBezTo>
                      <a:cubicBezTo>
                        <a:pt x="2064242" y="721201"/>
                        <a:pt x="2007577" y="715783"/>
                        <a:pt x="1992404" y="715783"/>
                      </a:cubicBezTo>
                      <a:cubicBezTo>
                        <a:pt x="1977232" y="715783"/>
                        <a:pt x="1955092" y="728168"/>
                        <a:pt x="1957879" y="741947"/>
                      </a:cubicBezTo>
                      <a:cubicBezTo>
                        <a:pt x="1960666" y="755727"/>
                        <a:pt x="1941313" y="750153"/>
                        <a:pt x="1938526" y="734980"/>
                      </a:cubicBezTo>
                      <a:cubicBezTo>
                        <a:pt x="1935739" y="719808"/>
                        <a:pt x="1898427" y="751546"/>
                        <a:pt x="1887435" y="751546"/>
                      </a:cubicBezTo>
                      <a:cubicBezTo>
                        <a:pt x="1876442" y="751546"/>
                        <a:pt x="1894402" y="711448"/>
                        <a:pt x="1888828" y="699062"/>
                      </a:cubicBezTo>
                      <a:cubicBezTo>
                        <a:pt x="1883255" y="686676"/>
                        <a:pt x="1875049" y="682496"/>
                        <a:pt x="1866689" y="661750"/>
                      </a:cubicBezTo>
                      <a:cubicBezTo>
                        <a:pt x="1858328" y="641004"/>
                        <a:pt x="1816991" y="649364"/>
                        <a:pt x="1805999" y="661750"/>
                      </a:cubicBezTo>
                      <a:cubicBezTo>
                        <a:pt x="1795006" y="674135"/>
                        <a:pt x="1759087" y="668717"/>
                        <a:pt x="1739735" y="687915"/>
                      </a:cubicBezTo>
                      <a:cubicBezTo>
                        <a:pt x="1720382" y="707267"/>
                        <a:pt x="1741128" y="726620"/>
                        <a:pt x="1749334" y="733432"/>
                      </a:cubicBezTo>
                      <a:cubicBezTo>
                        <a:pt x="1757539" y="740399"/>
                        <a:pt x="1720382" y="751392"/>
                        <a:pt x="1732768" y="762384"/>
                      </a:cubicBezTo>
                      <a:cubicBezTo>
                        <a:pt x="1745154" y="773376"/>
                        <a:pt x="1764506" y="767958"/>
                        <a:pt x="1765900" y="785917"/>
                      </a:cubicBezTo>
                      <a:cubicBezTo>
                        <a:pt x="1767293" y="803876"/>
                        <a:pt x="1720382" y="780343"/>
                        <a:pt x="1713415" y="765171"/>
                      </a:cubicBezTo>
                      <a:cubicBezTo>
                        <a:pt x="1706448" y="749998"/>
                        <a:pt x="1716202" y="736219"/>
                        <a:pt x="1706448" y="725072"/>
                      </a:cubicBezTo>
                      <a:cubicBezTo>
                        <a:pt x="1696849" y="714079"/>
                        <a:pt x="1705055" y="700300"/>
                        <a:pt x="1723014" y="680948"/>
                      </a:cubicBezTo>
                      <a:cubicBezTo>
                        <a:pt x="1740973" y="661595"/>
                        <a:pt x="1754752" y="664382"/>
                        <a:pt x="1754752" y="653389"/>
                      </a:cubicBezTo>
                      <a:cubicBezTo>
                        <a:pt x="1754752" y="642397"/>
                        <a:pt x="1677496" y="642397"/>
                        <a:pt x="1631824" y="683734"/>
                      </a:cubicBezTo>
                      <a:cubicBezTo>
                        <a:pt x="1586306" y="725227"/>
                        <a:pt x="1600085" y="780343"/>
                        <a:pt x="1602872" y="791490"/>
                      </a:cubicBezTo>
                      <a:cubicBezTo>
                        <a:pt x="1605659" y="802483"/>
                        <a:pt x="1645603" y="797064"/>
                        <a:pt x="1669136" y="803876"/>
                      </a:cubicBezTo>
                      <a:cubicBezTo>
                        <a:pt x="1692669" y="810843"/>
                        <a:pt x="1680128" y="820442"/>
                        <a:pt x="1662169" y="817655"/>
                      </a:cubicBezTo>
                      <a:cubicBezTo>
                        <a:pt x="1644210" y="814869"/>
                        <a:pt x="1613865" y="809295"/>
                        <a:pt x="1615258" y="821836"/>
                      </a:cubicBezTo>
                      <a:cubicBezTo>
                        <a:pt x="1616651" y="834221"/>
                        <a:pt x="1653963" y="857754"/>
                        <a:pt x="1675948" y="852181"/>
                      </a:cubicBezTo>
                      <a:cubicBezTo>
                        <a:pt x="1698088" y="846607"/>
                        <a:pt x="1698088" y="846607"/>
                        <a:pt x="1707687" y="859148"/>
                      </a:cubicBezTo>
                      <a:cubicBezTo>
                        <a:pt x="1717286" y="871533"/>
                        <a:pt x="1743605" y="867508"/>
                        <a:pt x="1769770" y="868901"/>
                      </a:cubicBezTo>
                      <a:cubicBezTo>
                        <a:pt x="1795935" y="870295"/>
                        <a:pt x="1826435" y="879894"/>
                        <a:pt x="1838821" y="881287"/>
                      </a:cubicBezTo>
                      <a:cubicBezTo>
                        <a:pt x="1851207" y="882681"/>
                        <a:pt x="1866379" y="874320"/>
                        <a:pt x="1870559" y="867508"/>
                      </a:cubicBezTo>
                      <a:cubicBezTo>
                        <a:pt x="1874739" y="860541"/>
                        <a:pt x="1925831" y="878500"/>
                        <a:pt x="1941003" y="877107"/>
                      </a:cubicBezTo>
                      <a:cubicBezTo>
                        <a:pt x="1956176" y="875714"/>
                        <a:pt x="1946577" y="861934"/>
                        <a:pt x="1936823" y="857754"/>
                      </a:cubicBezTo>
                      <a:cubicBezTo>
                        <a:pt x="1927224" y="853574"/>
                        <a:pt x="1931250" y="835615"/>
                        <a:pt x="1943790" y="842582"/>
                      </a:cubicBezTo>
                      <a:cubicBezTo>
                        <a:pt x="1956176" y="849549"/>
                        <a:pt x="1976922" y="853574"/>
                        <a:pt x="1981102" y="866115"/>
                      </a:cubicBezTo>
                      <a:cubicBezTo>
                        <a:pt x="1984663" y="876642"/>
                        <a:pt x="1996275" y="871688"/>
                        <a:pt x="1997668" y="881287"/>
                      </a:cubicBezTo>
                      <a:cubicBezTo>
                        <a:pt x="1999061" y="891041"/>
                        <a:pt x="2043186" y="902033"/>
                        <a:pt x="2044579" y="913026"/>
                      </a:cubicBezTo>
                      <a:cubicBezTo>
                        <a:pt x="2045973" y="924018"/>
                        <a:pt x="2001848" y="929592"/>
                        <a:pt x="2014234" y="939191"/>
                      </a:cubicBezTo>
                      <a:cubicBezTo>
                        <a:pt x="2026620" y="948790"/>
                        <a:pt x="2045973" y="926805"/>
                        <a:pt x="2062539" y="925411"/>
                      </a:cubicBezTo>
                      <a:cubicBezTo>
                        <a:pt x="2079105" y="924018"/>
                        <a:pt x="2079105" y="961330"/>
                        <a:pt x="2091490" y="955756"/>
                      </a:cubicBezTo>
                      <a:cubicBezTo>
                        <a:pt x="2108366" y="948170"/>
                        <a:pt x="2121835" y="962724"/>
                        <a:pt x="2138401" y="986102"/>
                      </a:cubicBezTo>
                      <a:cubicBezTo>
                        <a:pt x="2154967" y="1009635"/>
                        <a:pt x="2137008" y="1031619"/>
                        <a:pt x="2138401" y="1039980"/>
                      </a:cubicBezTo>
                      <a:cubicBezTo>
                        <a:pt x="2139795" y="1048340"/>
                        <a:pt x="2171533" y="1045553"/>
                        <a:pt x="2189493" y="1035799"/>
                      </a:cubicBezTo>
                      <a:cubicBezTo>
                        <a:pt x="2207452" y="1026201"/>
                        <a:pt x="2224018" y="1046792"/>
                        <a:pt x="2237797" y="1059332"/>
                      </a:cubicBezTo>
                      <a:cubicBezTo>
                        <a:pt x="2251576" y="1071718"/>
                        <a:pt x="2186706" y="1092464"/>
                        <a:pt x="2192280" y="1081472"/>
                      </a:cubicBezTo>
                      <a:cubicBezTo>
                        <a:pt x="2197853" y="1070480"/>
                        <a:pt x="2153574" y="1037348"/>
                        <a:pt x="2113630" y="1052520"/>
                      </a:cubicBezTo>
                      <a:cubicBezTo>
                        <a:pt x="2073531" y="1067693"/>
                        <a:pt x="2101244" y="1091226"/>
                        <a:pt x="2105424" y="1105005"/>
                      </a:cubicBezTo>
                      <a:cubicBezTo>
                        <a:pt x="2109604" y="1118784"/>
                        <a:pt x="2069506" y="1132563"/>
                        <a:pt x="2032193" y="1120177"/>
                      </a:cubicBezTo>
                      <a:cubicBezTo>
                        <a:pt x="1994881" y="1107792"/>
                        <a:pt x="2006029" y="1128383"/>
                        <a:pt x="1990856" y="1128383"/>
                      </a:cubicBezTo>
                      <a:cubicBezTo>
                        <a:pt x="1975683" y="1128383"/>
                        <a:pt x="1959118" y="1151916"/>
                        <a:pt x="1972897" y="1167088"/>
                      </a:cubicBezTo>
                      <a:cubicBezTo>
                        <a:pt x="1986676" y="1182261"/>
                        <a:pt x="2017021" y="1168482"/>
                        <a:pt x="2041947" y="1169875"/>
                      </a:cubicBezTo>
                      <a:cubicBezTo>
                        <a:pt x="2066874" y="1171269"/>
                        <a:pt x="2069506" y="1178236"/>
                        <a:pt x="2072292" y="1164302"/>
                      </a:cubicBezTo>
                      <a:cubicBezTo>
                        <a:pt x="2075079" y="1150523"/>
                        <a:pt x="2101244" y="1157335"/>
                        <a:pt x="2119204" y="1161515"/>
                      </a:cubicBezTo>
                      <a:cubicBezTo>
                        <a:pt x="2137163" y="1165695"/>
                        <a:pt x="2132983" y="1190467"/>
                        <a:pt x="2155122" y="1193253"/>
                      </a:cubicBezTo>
                      <a:cubicBezTo>
                        <a:pt x="2177262" y="1196040"/>
                        <a:pt x="2159302" y="1218180"/>
                        <a:pt x="2173082" y="1233352"/>
                      </a:cubicBezTo>
                      <a:cubicBezTo>
                        <a:pt x="2186861" y="1248525"/>
                        <a:pt x="2231140" y="1240319"/>
                        <a:pt x="2247551" y="1256885"/>
                      </a:cubicBezTo>
                      <a:cubicBezTo>
                        <a:pt x="2264117" y="1273451"/>
                        <a:pt x="2334406" y="1306428"/>
                        <a:pt x="2344160" y="1294197"/>
                      </a:cubicBezTo>
                      <a:cubicBezTo>
                        <a:pt x="2355152" y="1280418"/>
                        <a:pt x="2283470" y="1216941"/>
                        <a:pt x="2262724" y="1211368"/>
                      </a:cubicBezTo>
                      <a:cubicBezTo>
                        <a:pt x="2241977" y="1205794"/>
                        <a:pt x="2283470" y="1198982"/>
                        <a:pt x="2309635" y="1219728"/>
                      </a:cubicBezTo>
                      <a:cubicBezTo>
                        <a:pt x="2335799" y="1240474"/>
                        <a:pt x="2374505" y="1250073"/>
                        <a:pt x="2393858" y="1225302"/>
                      </a:cubicBezTo>
                      <a:cubicBezTo>
                        <a:pt x="2413210" y="1200375"/>
                        <a:pt x="2377292" y="1207342"/>
                        <a:pt x="2377292" y="1189383"/>
                      </a:cubicBezTo>
                      <a:cubicBezTo>
                        <a:pt x="2377292" y="1171423"/>
                        <a:pt x="2364906" y="1146652"/>
                        <a:pt x="2345553" y="1146652"/>
                      </a:cubicBezTo>
                      <a:cubicBezTo>
                        <a:pt x="2326200" y="1146652"/>
                        <a:pt x="2276503" y="1107946"/>
                        <a:pt x="2294462" y="1099741"/>
                      </a:cubicBezTo>
                      <a:cubicBezTo>
                        <a:pt x="2312421" y="1091381"/>
                        <a:pt x="2288888" y="1080388"/>
                        <a:pt x="2302822" y="1065216"/>
                      </a:cubicBezTo>
                      <a:cubicBezTo>
                        <a:pt x="2317221" y="1049579"/>
                        <a:pt x="2331000" y="1078530"/>
                        <a:pt x="2347566" y="1079924"/>
                      </a:cubicBezTo>
                      <a:close/>
                      <a:moveTo>
                        <a:pt x="2056191" y="1013660"/>
                      </a:moveTo>
                      <a:cubicBezTo>
                        <a:pt x="2072757" y="1010873"/>
                        <a:pt x="2069660" y="985328"/>
                        <a:pt x="2060371" y="972168"/>
                      </a:cubicBezTo>
                      <a:cubicBezTo>
                        <a:pt x="2053404" y="962569"/>
                        <a:pt x="2035599" y="961175"/>
                        <a:pt x="2020272" y="962569"/>
                      </a:cubicBezTo>
                      <a:cubicBezTo>
                        <a:pt x="2005100" y="963962"/>
                        <a:pt x="1978780" y="987340"/>
                        <a:pt x="1992714" y="1010873"/>
                      </a:cubicBezTo>
                      <a:cubicBezTo>
                        <a:pt x="2006493" y="1034406"/>
                        <a:pt x="2039625" y="1016447"/>
                        <a:pt x="2056191" y="1013660"/>
                      </a:cubicBezTo>
                      <a:close/>
                      <a:moveTo>
                        <a:pt x="1883719" y="654628"/>
                      </a:moveTo>
                      <a:cubicBezTo>
                        <a:pt x="1875359" y="672587"/>
                        <a:pt x="1901679" y="672587"/>
                        <a:pt x="1903072" y="693333"/>
                      </a:cubicBezTo>
                      <a:cubicBezTo>
                        <a:pt x="1904465" y="714079"/>
                        <a:pt x="1930630" y="720892"/>
                        <a:pt x="1949983" y="708506"/>
                      </a:cubicBezTo>
                      <a:cubicBezTo>
                        <a:pt x="1969336" y="696120"/>
                        <a:pt x="2024452" y="712222"/>
                        <a:pt x="2024452" y="696120"/>
                      </a:cubicBezTo>
                      <a:cubicBezTo>
                        <a:pt x="2024452" y="680948"/>
                        <a:pt x="1966394" y="653389"/>
                        <a:pt x="1945803" y="657415"/>
                      </a:cubicBezTo>
                      <a:cubicBezTo>
                        <a:pt x="1925057" y="661595"/>
                        <a:pt x="1891925" y="636823"/>
                        <a:pt x="1883719" y="654628"/>
                      </a:cubicBezTo>
                      <a:close/>
                      <a:moveTo>
                        <a:pt x="2401289" y="1829571"/>
                      </a:moveTo>
                      <a:cubicBezTo>
                        <a:pt x="2404076" y="1840564"/>
                        <a:pt x="2484119" y="1873696"/>
                        <a:pt x="2486906" y="1858523"/>
                      </a:cubicBezTo>
                      <a:cubicBezTo>
                        <a:pt x="2489692" y="1843351"/>
                        <a:pt x="2398967" y="1820127"/>
                        <a:pt x="2401289" y="1829571"/>
                      </a:cubicBezTo>
                      <a:close/>
                      <a:moveTo>
                        <a:pt x="2751651" y="1911937"/>
                      </a:moveTo>
                      <a:cubicBezTo>
                        <a:pt x="2746078" y="1922000"/>
                        <a:pt x="2737872" y="1904505"/>
                        <a:pt x="2749793" y="1895371"/>
                      </a:cubicBezTo>
                      <a:cubicBezTo>
                        <a:pt x="2761715" y="1886236"/>
                        <a:pt x="2747936" y="1882520"/>
                        <a:pt x="2736943" y="1888094"/>
                      </a:cubicBezTo>
                      <a:cubicBezTo>
                        <a:pt x="2725951" y="1893668"/>
                        <a:pt x="2728583" y="1863168"/>
                        <a:pt x="2738801" y="1857749"/>
                      </a:cubicBezTo>
                      <a:cubicBezTo>
                        <a:pt x="2748865" y="1852175"/>
                        <a:pt x="2714030" y="1841183"/>
                        <a:pt x="2714030" y="1851246"/>
                      </a:cubicBezTo>
                      <a:cubicBezTo>
                        <a:pt x="2714030" y="1861465"/>
                        <a:pt x="2689103" y="1854962"/>
                        <a:pt x="2686471" y="1845673"/>
                      </a:cubicBezTo>
                      <a:cubicBezTo>
                        <a:pt x="2683684" y="1836538"/>
                        <a:pt x="2666190" y="1833752"/>
                        <a:pt x="2672692" y="1827249"/>
                      </a:cubicBezTo>
                      <a:cubicBezTo>
                        <a:pt x="2679195" y="1820747"/>
                        <a:pt x="2651481" y="1817186"/>
                        <a:pt x="2648695" y="1828178"/>
                      </a:cubicBezTo>
                      <a:cubicBezTo>
                        <a:pt x="2645908" y="1839170"/>
                        <a:pt x="2637702" y="1820747"/>
                        <a:pt x="2651481" y="1806038"/>
                      </a:cubicBezTo>
                      <a:cubicBezTo>
                        <a:pt x="2665261" y="1791330"/>
                        <a:pt x="2660616" y="1778480"/>
                        <a:pt x="2673621" y="1771049"/>
                      </a:cubicBezTo>
                      <a:cubicBezTo>
                        <a:pt x="2686471" y="1763617"/>
                        <a:pt x="2672692" y="1755412"/>
                        <a:pt x="2658913" y="1760985"/>
                      </a:cubicBezTo>
                      <a:cubicBezTo>
                        <a:pt x="2645134" y="1766559"/>
                        <a:pt x="2608286" y="1817186"/>
                        <a:pt x="2608286" y="1830965"/>
                      </a:cubicBezTo>
                      <a:cubicBezTo>
                        <a:pt x="2608286" y="1844744"/>
                        <a:pt x="2607357" y="1861310"/>
                        <a:pt x="2594507" y="1860381"/>
                      </a:cubicBezTo>
                      <a:cubicBezTo>
                        <a:pt x="2581657" y="1859452"/>
                        <a:pt x="2566949" y="1871373"/>
                        <a:pt x="2577012" y="1878805"/>
                      </a:cubicBezTo>
                      <a:cubicBezTo>
                        <a:pt x="2587076" y="1886236"/>
                        <a:pt x="2550228" y="1907137"/>
                        <a:pt x="2567878" y="1916581"/>
                      </a:cubicBezTo>
                      <a:cubicBezTo>
                        <a:pt x="2579799" y="1923084"/>
                        <a:pt x="2599152" y="1913795"/>
                        <a:pt x="2615718" y="1915652"/>
                      </a:cubicBezTo>
                      <a:cubicBezTo>
                        <a:pt x="2632284" y="1917510"/>
                        <a:pt x="2646063" y="1918439"/>
                        <a:pt x="2659842" y="1908221"/>
                      </a:cubicBezTo>
                      <a:cubicBezTo>
                        <a:pt x="2673621" y="1898157"/>
                        <a:pt x="2673621" y="1917355"/>
                        <a:pt x="2688329" y="1915652"/>
                      </a:cubicBezTo>
                      <a:cubicBezTo>
                        <a:pt x="2703037" y="1913795"/>
                        <a:pt x="2679969" y="1927574"/>
                        <a:pt x="2680898" y="1937792"/>
                      </a:cubicBezTo>
                      <a:cubicBezTo>
                        <a:pt x="2681827" y="1948010"/>
                        <a:pt x="2696535" y="1932218"/>
                        <a:pt x="2707527" y="1926800"/>
                      </a:cubicBezTo>
                      <a:cubicBezTo>
                        <a:pt x="2718519" y="1921226"/>
                        <a:pt x="2732298" y="1926800"/>
                        <a:pt x="2726880" y="1935934"/>
                      </a:cubicBezTo>
                      <a:cubicBezTo>
                        <a:pt x="2721306" y="1945069"/>
                        <a:pt x="2757225" y="1954358"/>
                        <a:pt x="2765585" y="1939650"/>
                      </a:cubicBezTo>
                      <a:cubicBezTo>
                        <a:pt x="2773636" y="1924787"/>
                        <a:pt x="2757070" y="1901873"/>
                        <a:pt x="2751651" y="1911937"/>
                      </a:cubicBezTo>
                      <a:close/>
                      <a:moveTo>
                        <a:pt x="256230" y="1658338"/>
                      </a:moveTo>
                      <a:cubicBezTo>
                        <a:pt x="231304" y="1671498"/>
                        <a:pt x="291065" y="1734511"/>
                        <a:pt x="303606" y="1726615"/>
                      </a:cubicBezTo>
                      <a:cubicBezTo>
                        <a:pt x="312121" y="1721196"/>
                        <a:pt x="288898" y="1694722"/>
                        <a:pt x="288898" y="1678465"/>
                      </a:cubicBezTo>
                      <a:cubicBezTo>
                        <a:pt x="288743" y="1662209"/>
                        <a:pt x="281002" y="1645024"/>
                        <a:pt x="256230" y="1658338"/>
                      </a:cubicBezTo>
                      <a:close/>
                      <a:moveTo>
                        <a:pt x="2531185" y="1973246"/>
                      </a:moveTo>
                      <a:cubicBezTo>
                        <a:pt x="2521586" y="1974639"/>
                        <a:pt x="2529172" y="1959467"/>
                        <a:pt x="2530565" y="1951881"/>
                      </a:cubicBezTo>
                      <a:cubicBezTo>
                        <a:pt x="2531959" y="1944294"/>
                        <a:pt x="2509819" y="1955287"/>
                        <a:pt x="2509200" y="1964266"/>
                      </a:cubicBezTo>
                      <a:cubicBezTo>
                        <a:pt x="2508581" y="1973246"/>
                        <a:pt x="2493254" y="1976652"/>
                        <a:pt x="2493254" y="1982226"/>
                      </a:cubicBezTo>
                      <a:cubicBezTo>
                        <a:pt x="2493254" y="1998327"/>
                        <a:pt x="2491241" y="1989812"/>
                        <a:pt x="2480094" y="1995386"/>
                      </a:cubicBezTo>
                      <a:cubicBezTo>
                        <a:pt x="2469101" y="2000959"/>
                        <a:pt x="2426216" y="1995386"/>
                        <a:pt x="2424822" y="1985632"/>
                      </a:cubicBezTo>
                      <a:cubicBezTo>
                        <a:pt x="2423429" y="1976033"/>
                        <a:pt x="2392310" y="1971079"/>
                        <a:pt x="2391071" y="1958074"/>
                      </a:cubicBezTo>
                      <a:cubicBezTo>
                        <a:pt x="2389678" y="1944914"/>
                        <a:pt x="2374505" y="1940888"/>
                        <a:pt x="2386891" y="1926335"/>
                      </a:cubicBezTo>
                      <a:cubicBezTo>
                        <a:pt x="2399276" y="1911782"/>
                        <a:pt x="2384878" y="1904970"/>
                        <a:pt x="2373112" y="1915962"/>
                      </a:cubicBezTo>
                      <a:cubicBezTo>
                        <a:pt x="2361345" y="1926954"/>
                        <a:pt x="2354533" y="1909769"/>
                        <a:pt x="2370325" y="1903576"/>
                      </a:cubicBezTo>
                      <a:cubicBezTo>
                        <a:pt x="2386271" y="1897383"/>
                        <a:pt x="2415843" y="1891190"/>
                        <a:pt x="2400670" y="1863477"/>
                      </a:cubicBezTo>
                      <a:cubicBezTo>
                        <a:pt x="2385497" y="1835919"/>
                        <a:pt x="2290282" y="1871683"/>
                        <a:pt x="2266129" y="1885617"/>
                      </a:cubicBezTo>
                      <a:cubicBezTo>
                        <a:pt x="2241977" y="1899396"/>
                        <a:pt x="2211632" y="1943675"/>
                        <a:pt x="2198472" y="1943675"/>
                      </a:cubicBezTo>
                      <a:cubicBezTo>
                        <a:pt x="2185313" y="1943675"/>
                        <a:pt x="2221231" y="1920142"/>
                        <a:pt x="2226805" y="1911162"/>
                      </a:cubicBezTo>
                      <a:cubicBezTo>
                        <a:pt x="2232378" y="1902183"/>
                        <a:pt x="2225411" y="1893203"/>
                        <a:pt x="2232998" y="1896609"/>
                      </a:cubicBezTo>
                      <a:cubicBezTo>
                        <a:pt x="2240584" y="1900015"/>
                        <a:pt x="2261949" y="1866883"/>
                        <a:pt x="2276503" y="1855891"/>
                      </a:cubicBezTo>
                      <a:cubicBezTo>
                        <a:pt x="2291056" y="1844899"/>
                        <a:pt x="2306848" y="1855272"/>
                        <a:pt x="2309015" y="1846292"/>
                      </a:cubicBezTo>
                      <a:cubicBezTo>
                        <a:pt x="2311028" y="1837312"/>
                        <a:pt x="2317995" y="1831120"/>
                        <a:pt x="2331774" y="1818734"/>
                      </a:cubicBezTo>
                      <a:cubicBezTo>
                        <a:pt x="2345553" y="1806348"/>
                        <a:pt x="2510594" y="1808361"/>
                        <a:pt x="2526385" y="1809135"/>
                      </a:cubicBezTo>
                      <a:cubicBezTo>
                        <a:pt x="2542332" y="1809754"/>
                        <a:pt x="2573296" y="1788389"/>
                        <a:pt x="2582276" y="1774610"/>
                      </a:cubicBezTo>
                      <a:cubicBezTo>
                        <a:pt x="2591256" y="1760830"/>
                        <a:pt x="2603022" y="1760830"/>
                        <a:pt x="2625007" y="1762224"/>
                      </a:cubicBezTo>
                      <a:cubicBezTo>
                        <a:pt x="2647146" y="1763617"/>
                        <a:pt x="2657520" y="1743645"/>
                        <a:pt x="2668512" y="1736059"/>
                      </a:cubicBezTo>
                      <a:cubicBezTo>
                        <a:pt x="2679504" y="1728473"/>
                        <a:pt x="2675479" y="1725067"/>
                        <a:pt x="2665725" y="1722899"/>
                      </a:cubicBezTo>
                      <a:cubicBezTo>
                        <a:pt x="2656126" y="1720886"/>
                        <a:pt x="2647146" y="1714539"/>
                        <a:pt x="2656746" y="1713919"/>
                      </a:cubicBezTo>
                      <a:cubicBezTo>
                        <a:pt x="2666344" y="1713300"/>
                        <a:pt x="2671299" y="1707727"/>
                        <a:pt x="2675324" y="1695341"/>
                      </a:cubicBezTo>
                      <a:cubicBezTo>
                        <a:pt x="2679504" y="1682955"/>
                        <a:pt x="2671918" y="1688374"/>
                        <a:pt x="2658758" y="1671189"/>
                      </a:cubicBezTo>
                      <a:cubicBezTo>
                        <a:pt x="2645598" y="1654003"/>
                        <a:pt x="2638786" y="1676762"/>
                        <a:pt x="2625626" y="1675369"/>
                      </a:cubicBezTo>
                      <a:cubicBezTo>
                        <a:pt x="2612466" y="1673975"/>
                        <a:pt x="2634606" y="1657409"/>
                        <a:pt x="2623614" y="1650442"/>
                      </a:cubicBezTo>
                      <a:cubicBezTo>
                        <a:pt x="2612621" y="1643475"/>
                        <a:pt x="2591875" y="1648430"/>
                        <a:pt x="2575309" y="1662209"/>
                      </a:cubicBezTo>
                      <a:cubicBezTo>
                        <a:pt x="2558743" y="1675988"/>
                        <a:pt x="2560136" y="1661590"/>
                        <a:pt x="2545583" y="1675369"/>
                      </a:cubicBezTo>
                      <a:cubicBezTo>
                        <a:pt x="2531030" y="1689148"/>
                        <a:pt x="2531030" y="1668402"/>
                        <a:pt x="2537997" y="1662983"/>
                      </a:cubicBezTo>
                      <a:cubicBezTo>
                        <a:pt x="2544964" y="1657409"/>
                        <a:pt x="2549763" y="1663602"/>
                        <a:pt x="2555956" y="1655397"/>
                      </a:cubicBezTo>
                      <a:cubicBezTo>
                        <a:pt x="2562149" y="1647036"/>
                        <a:pt x="2568342" y="1655397"/>
                        <a:pt x="2584289" y="1645024"/>
                      </a:cubicBezTo>
                      <a:cubicBezTo>
                        <a:pt x="2600235" y="1634651"/>
                        <a:pt x="2614014" y="1639450"/>
                        <a:pt x="2618814" y="1631864"/>
                      </a:cubicBezTo>
                      <a:cubicBezTo>
                        <a:pt x="2623614" y="1624278"/>
                        <a:pt x="2611228" y="1613904"/>
                        <a:pt x="2596055" y="1617311"/>
                      </a:cubicBezTo>
                      <a:cubicBezTo>
                        <a:pt x="2580883" y="1620717"/>
                        <a:pt x="2570510" y="1596564"/>
                        <a:pt x="2560911" y="1603531"/>
                      </a:cubicBezTo>
                      <a:cubicBezTo>
                        <a:pt x="2551312" y="1610498"/>
                        <a:pt x="2553324" y="1593158"/>
                        <a:pt x="2542332" y="1600125"/>
                      </a:cubicBezTo>
                      <a:cubicBezTo>
                        <a:pt x="2531340" y="1607092"/>
                        <a:pt x="2525147" y="1598113"/>
                        <a:pt x="2520192" y="1584953"/>
                      </a:cubicBezTo>
                      <a:cubicBezTo>
                        <a:pt x="2515393" y="1571793"/>
                        <a:pt x="2485667" y="1550428"/>
                        <a:pt x="2467708" y="1544854"/>
                      </a:cubicBezTo>
                      <a:cubicBezTo>
                        <a:pt x="2449748" y="1539280"/>
                        <a:pt x="2461515" y="1529681"/>
                        <a:pt x="2471114" y="1536494"/>
                      </a:cubicBezTo>
                      <a:cubicBezTo>
                        <a:pt x="2480713" y="1543460"/>
                        <a:pt x="2491860" y="1529526"/>
                        <a:pt x="2495885" y="1522714"/>
                      </a:cubicBezTo>
                      <a:cubicBezTo>
                        <a:pt x="2500065" y="1515747"/>
                        <a:pt x="2488918" y="1509555"/>
                        <a:pt x="2483500" y="1508935"/>
                      </a:cubicBezTo>
                      <a:cubicBezTo>
                        <a:pt x="2477926" y="1508161"/>
                        <a:pt x="2477926" y="1499181"/>
                        <a:pt x="2479319" y="1492369"/>
                      </a:cubicBezTo>
                      <a:cubicBezTo>
                        <a:pt x="2480713" y="1485402"/>
                        <a:pt x="2459967" y="1476423"/>
                        <a:pt x="2459347" y="1469610"/>
                      </a:cubicBezTo>
                      <a:cubicBezTo>
                        <a:pt x="2458728" y="1462643"/>
                        <a:pt x="2446962" y="1457844"/>
                        <a:pt x="2447581" y="1451651"/>
                      </a:cubicBezTo>
                      <a:cubicBezTo>
                        <a:pt x="2448200" y="1445458"/>
                        <a:pt x="2435814" y="1436479"/>
                        <a:pt x="2435814" y="1428118"/>
                      </a:cubicBezTo>
                      <a:cubicBezTo>
                        <a:pt x="2435814" y="1419758"/>
                        <a:pt x="2415068" y="1403192"/>
                        <a:pt x="2414449" y="1393593"/>
                      </a:cubicBezTo>
                      <a:cubicBezTo>
                        <a:pt x="2413830" y="1383839"/>
                        <a:pt x="2402683" y="1377027"/>
                        <a:pt x="2398502" y="1365261"/>
                      </a:cubicBezTo>
                      <a:cubicBezTo>
                        <a:pt x="2394322" y="1353494"/>
                        <a:pt x="2388903" y="1359068"/>
                        <a:pt x="2384723" y="1375634"/>
                      </a:cubicBezTo>
                      <a:cubicBezTo>
                        <a:pt x="2380543" y="1392200"/>
                        <a:pt x="2366145" y="1391580"/>
                        <a:pt x="2370170" y="1396999"/>
                      </a:cubicBezTo>
                      <a:cubicBezTo>
                        <a:pt x="2378685" y="1408301"/>
                        <a:pt x="2372183" y="1408765"/>
                        <a:pt x="2365990" y="1415578"/>
                      </a:cubicBezTo>
                      <a:cubicBezTo>
                        <a:pt x="2359797" y="1422545"/>
                        <a:pt x="2370170" y="1432918"/>
                        <a:pt x="2359797" y="1432918"/>
                      </a:cubicBezTo>
                      <a:cubicBezTo>
                        <a:pt x="2349424" y="1432918"/>
                        <a:pt x="2354223" y="1454283"/>
                        <a:pt x="2348805" y="1444684"/>
                      </a:cubicBezTo>
                      <a:cubicBezTo>
                        <a:pt x="2343231" y="1435085"/>
                        <a:pt x="2330226" y="1437717"/>
                        <a:pt x="2330226" y="1447471"/>
                      </a:cubicBezTo>
                      <a:cubicBezTo>
                        <a:pt x="2330226" y="1457225"/>
                        <a:pt x="2308086" y="1466050"/>
                        <a:pt x="2299107" y="1465430"/>
                      </a:cubicBezTo>
                      <a:cubicBezTo>
                        <a:pt x="2290127" y="1464656"/>
                        <a:pt x="2290127" y="1446077"/>
                        <a:pt x="2282541" y="1451651"/>
                      </a:cubicBezTo>
                      <a:cubicBezTo>
                        <a:pt x="2274954" y="1457225"/>
                        <a:pt x="2276348" y="1435704"/>
                        <a:pt x="2264581" y="1436479"/>
                      </a:cubicBezTo>
                      <a:cubicBezTo>
                        <a:pt x="2252815" y="1437098"/>
                        <a:pt x="2244609" y="1435859"/>
                        <a:pt x="2248015" y="1425486"/>
                      </a:cubicBezTo>
                      <a:cubicBezTo>
                        <a:pt x="2251421" y="1415113"/>
                        <a:pt x="2228043" y="1410314"/>
                        <a:pt x="2235630" y="1404121"/>
                      </a:cubicBezTo>
                      <a:cubicBezTo>
                        <a:pt x="2243216" y="1397928"/>
                        <a:pt x="2233617" y="1386935"/>
                        <a:pt x="2232224" y="1368976"/>
                      </a:cubicBezTo>
                      <a:cubicBezTo>
                        <a:pt x="2230830" y="1351017"/>
                        <a:pt x="2242597" y="1349623"/>
                        <a:pt x="2242597" y="1342811"/>
                      </a:cubicBezTo>
                      <a:cubicBezTo>
                        <a:pt x="2242597" y="1335844"/>
                        <a:pt x="2234236" y="1335844"/>
                        <a:pt x="2226031" y="1341418"/>
                      </a:cubicBezTo>
                      <a:cubicBezTo>
                        <a:pt x="2217825" y="1346992"/>
                        <a:pt x="2217825" y="1333832"/>
                        <a:pt x="2208845" y="1334451"/>
                      </a:cubicBezTo>
                      <a:cubicBezTo>
                        <a:pt x="2199866" y="1335070"/>
                        <a:pt x="2172927" y="1333832"/>
                        <a:pt x="2171533" y="1321291"/>
                      </a:cubicBezTo>
                      <a:cubicBezTo>
                        <a:pt x="2170140" y="1308905"/>
                        <a:pt x="2161160" y="1315098"/>
                        <a:pt x="2156980" y="1303332"/>
                      </a:cubicBezTo>
                      <a:cubicBezTo>
                        <a:pt x="2152800" y="1291565"/>
                        <a:pt x="2141807" y="1300545"/>
                        <a:pt x="2141807" y="1292339"/>
                      </a:cubicBezTo>
                      <a:cubicBezTo>
                        <a:pt x="2141807" y="1283979"/>
                        <a:pt x="2137008" y="1280573"/>
                        <a:pt x="2128648" y="1279954"/>
                      </a:cubicBezTo>
                      <a:cubicBezTo>
                        <a:pt x="2120442" y="1279334"/>
                        <a:pt x="2117655" y="1270355"/>
                        <a:pt x="2106508" y="1268961"/>
                      </a:cubicBezTo>
                      <a:cubicBezTo>
                        <a:pt x="2095516" y="1267568"/>
                        <a:pt x="2081582" y="1276548"/>
                        <a:pt x="2075389" y="1279334"/>
                      </a:cubicBezTo>
                      <a:cubicBezTo>
                        <a:pt x="2069196" y="1282121"/>
                        <a:pt x="2053249" y="1269735"/>
                        <a:pt x="2047056" y="1274535"/>
                      </a:cubicBezTo>
                      <a:cubicBezTo>
                        <a:pt x="2040864" y="1279334"/>
                        <a:pt x="2039470" y="1271129"/>
                        <a:pt x="2022285" y="1266174"/>
                      </a:cubicBezTo>
                      <a:cubicBezTo>
                        <a:pt x="2004945" y="1261375"/>
                        <a:pt x="1982186" y="1259982"/>
                        <a:pt x="1980793" y="1266174"/>
                      </a:cubicBezTo>
                      <a:cubicBezTo>
                        <a:pt x="1979399" y="1272367"/>
                        <a:pt x="1965620" y="1274535"/>
                        <a:pt x="1967633" y="1288933"/>
                      </a:cubicBezTo>
                      <a:cubicBezTo>
                        <a:pt x="1969645" y="1303487"/>
                        <a:pt x="1984199" y="1300700"/>
                        <a:pt x="1987605" y="1310299"/>
                      </a:cubicBezTo>
                      <a:cubicBezTo>
                        <a:pt x="1991011" y="1319898"/>
                        <a:pt x="1980638" y="1316492"/>
                        <a:pt x="1980018" y="1325471"/>
                      </a:cubicBezTo>
                      <a:cubicBezTo>
                        <a:pt x="1979399" y="1334451"/>
                        <a:pt x="1970420" y="1333832"/>
                        <a:pt x="1970420" y="1340024"/>
                      </a:cubicBezTo>
                      <a:cubicBezTo>
                        <a:pt x="1970420" y="1346217"/>
                        <a:pt x="1976612" y="1344824"/>
                        <a:pt x="1980018" y="1357365"/>
                      </a:cubicBezTo>
                      <a:cubicBezTo>
                        <a:pt x="1983425" y="1369750"/>
                        <a:pt x="1990391" y="1369131"/>
                        <a:pt x="1992404" y="1385697"/>
                      </a:cubicBezTo>
                      <a:cubicBezTo>
                        <a:pt x="1994417" y="1402263"/>
                        <a:pt x="1986831" y="1398857"/>
                        <a:pt x="1980018" y="1400869"/>
                      </a:cubicBezTo>
                      <a:cubicBezTo>
                        <a:pt x="1973051" y="1402882"/>
                        <a:pt x="1980638" y="1411243"/>
                        <a:pt x="1971039" y="1422235"/>
                      </a:cubicBezTo>
                      <a:cubicBezTo>
                        <a:pt x="1961440" y="1433227"/>
                        <a:pt x="1953080" y="1444994"/>
                        <a:pt x="1960666" y="1451961"/>
                      </a:cubicBezTo>
                      <a:cubicBezTo>
                        <a:pt x="1968252" y="1458928"/>
                        <a:pt x="1996585" y="1470539"/>
                        <a:pt x="2007577" y="1489273"/>
                      </a:cubicBezTo>
                      <a:cubicBezTo>
                        <a:pt x="2018569" y="1507851"/>
                        <a:pt x="2017950" y="1536958"/>
                        <a:pt x="2014544" y="1557704"/>
                      </a:cubicBezTo>
                      <a:cubicBezTo>
                        <a:pt x="2011138" y="1578450"/>
                        <a:pt x="1987605" y="1583250"/>
                        <a:pt x="1970420" y="1601209"/>
                      </a:cubicBezTo>
                      <a:cubicBezTo>
                        <a:pt x="1953234" y="1619168"/>
                        <a:pt x="1935275" y="1616382"/>
                        <a:pt x="1926915" y="1617156"/>
                      </a:cubicBezTo>
                      <a:cubicBezTo>
                        <a:pt x="1918554" y="1617775"/>
                        <a:pt x="1923509" y="1634341"/>
                        <a:pt x="1935120" y="1647501"/>
                      </a:cubicBezTo>
                      <a:cubicBezTo>
                        <a:pt x="1946887" y="1660661"/>
                        <a:pt x="1937133" y="1664841"/>
                        <a:pt x="1943480" y="1678620"/>
                      </a:cubicBezTo>
                      <a:cubicBezTo>
                        <a:pt x="1949673" y="1692399"/>
                        <a:pt x="1943480" y="1703392"/>
                        <a:pt x="1952460" y="1715932"/>
                      </a:cubicBezTo>
                      <a:cubicBezTo>
                        <a:pt x="1961440" y="1728318"/>
                        <a:pt x="1955866" y="1733272"/>
                        <a:pt x="1945493" y="1742252"/>
                      </a:cubicBezTo>
                      <a:cubicBezTo>
                        <a:pt x="1935120" y="1751232"/>
                        <a:pt x="1949673" y="1746432"/>
                        <a:pt x="1950293" y="1758198"/>
                      </a:cubicBezTo>
                      <a:cubicBezTo>
                        <a:pt x="1950912" y="1769965"/>
                        <a:pt x="1945493" y="1762998"/>
                        <a:pt x="1936513" y="1756805"/>
                      </a:cubicBezTo>
                      <a:cubicBezTo>
                        <a:pt x="1927534" y="1750612"/>
                        <a:pt x="1919328" y="1768572"/>
                        <a:pt x="1919328" y="1776158"/>
                      </a:cubicBezTo>
                      <a:cubicBezTo>
                        <a:pt x="1919328" y="1783744"/>
                        <a:pt x="1897963" y="1765785"/>
                        <a:pt x="1893163" y="1766559"/>
                      </a:cubicBezTo>
                      <a:cubicBezTo>
                        <a:pt x="1888364" y="1767178"/>
                        <a:pt x="1894557" y="1754792"/>
                        <a:pt x="1882171" y="1745193"/>
                      </a:cubicBezTo>
                      <a:cubicBezTo>
                        <a:pt x="1869785" y="1735594"/>
                        <a:pt x="1860031" y="1733427"/>
                        <a:pt x="1860031" y="1723828"/>
                      </a:cubicBezTo>
                      <a:cubicBezTo>
                        <a:pt x="1860031" y="1714229"/>
                        <a:pt x="1838666" y="1707262"/>
                        <a:pt x="1838666" y="1696270"/>
                      </a:cubicBezTo>
                      <a:cubicBezTo>
                        <a:pt x="1838666" y="1685277"/>
                        <a:pt x="1841453" y="1656945"/>
                        <a:pt x="1836653" y="1648585"/>
                      </a:cubicBezTo>
                      <a:cubicBezTo>
                        <a:pt x="1831854" y="1640379"/>
                        <a:pt x="1836034" y="1631399"/>
                        <a:pt x="1840059" y="1623813"/>
                      </a:cubicBezTo>
                      <a:cubicBezTo>
                        <a:pt x="1844239" y="1616227"/>
                        <a:pt x="1835260" y="1604460"/>
                        <a:pt x="1822874" y="1604460"/>
                      </a:cubicBezTo>
                      <a:cubicBezTo>
                        <a:pt x="1810488" y="1604460"/>
                        <a:pt x="1793148" y="1600280"/>
                        <a:pt x="1775963" y="1601674"/>
                      </a:cubicBezTo>
                      <a:cubicBezTo>
                        <a:pt x="1758778" y="1603067"/>
                        <a:pt x="1749024" y="1600280"/>
                        <a:pt x="1743450" y="1595481"/>
                      </a:cubicBezTo>
                      <a:cubicBezTo>
                        <a:pt x="1737877" y="1590681"/>
                        <a:pt x="1722085" y="1580308"/>
                        <a:pt x="1700720" y="1574735"/>
                      </a:cubicBezTo>
                      <a:cubicBezTo>
                        <a:pt x="1679354" y="1569161"/>
                        <a:pt x="1669600" y="1558169"/>
                        <a:pt x="1667588" y="1551976"/>
                      </a:cubicBezTo>
                      <a:cubicBezTo>
                        <a:pt x="1665575" y="1545783"/>
                        <a:pt x="1644055" y="1540983"/>
                        <a:pt x="1639255" y="1534636"/>
                      </a:cubicBezTo>
                      <a:cubicBezTo>
                        <a:pt x="1634456" y="1528443"/>
                        <a:pt x="1613710" y="1525037"/>
                        <a:pt x="1605349" y="1526275"/>
                      </a:cubicBezTo>
                      <a:cubicBezTo>
                        <a:pt x="1596989" y="1527669"/>
                        <a:pt x="1576398" y="1508935"/>
                        <a:pt x="1564012" y="1509709"/>
                      </a:cubicBezTo>
                      <a:cubicBezTo>
                        <a:pt x="1551626" y="1510329"/>
                        <a:pt x="1522519" y="1522869"/>
                        <a:pt x="1517720" y="1523488"/>
                      </a:cubicBezTo>
                      <a:cubicBezTo>
                        <a:pt x="1512921" y="1524108"/>
                        <a:pt x="1518339" y="1513115"/>
                        <a:pt x="1521900" y="1508316"/>
                      </a:cubicBezTo>
                      <a:cubicBezTo>
                        <a:pt x="1525306" y="1503516"/>
                        <a:pt x="1511527" y="1482770"/>
                        <a:pt x="1508121" y="1468991"/>
                      </a:cubicBezTo>
                      <a:cubicBezTo>
                        <a:pt x="1504715" y="1455212"/>
                        <a:pt x="1499761" y="1440039"/>
                        <a:pt x="1485362" y="1442052"/>
                      </a:cubicBezTo>
                      <a:cubicBezTo>
                        <a:pt x="1470809" y="1444065"/>
                        <a:pt x="1455017" y="1436479"/>
                        <a:pt x="1450837" y="1433847"/>
                      </a:cubicBezTo>
                      <a:cubicBezTo>
                        <a:pt x="1446657" y="1431060"/>
                        <a:pt x="1446038" y="1391735"/>
                        <a:pt x="1449443" y="1375169"/>
                      </a:cubicBezTo>
                      <a:cubicBezTo>
                        <a:pt x="1452850" y="1358603"/>
                        <a:pt x="1470809" y="1333677"/>
                        <a:pt x="1470809" y="1323459"/>
                      </a:cubicBezTo>
                      <a:cubicBezTo>
                        <a:pt x="1470809" y="1313086"/>
                        <a:pt x="1482575" y="1308286"/>
                        <a:pt x="1492949" y="1305499"/>
                      </a:cubicBezTo>
                      <a:cubicBezTo>
                        <a:pt x="1503322" y="1302712"/>
                        <a:pt x="1494961" y="1282740"/>
                        <a:pt x="1505334" y="1281347"/>
                      </a:cubicBezTo>
                      <a:cubicBezTo>
                        <a:pt x="1515707" y="1279954"/>
                        <a:pt x="1516327" y="1275773"/>
                        <a:pt x="1518494" y="1267568"/>
                      </a:cubicBezTo>
                      <a:cubicBezTo>
                        <a:pt x="1520507" y="1259207"/>
                        <a:pt x="1533047" y="1264781"/>
                        <a:pt x="1526080" y="1257969"/>
                      </a:cubicBezTo>
                      <a:cubicBezTo>
                        <a:pt x="1519113" y="1251002"/>
                        <a:pt x="1524687" y="1248989"/>
                        <a:pt x="1540634" y="1248989"/>
                      </a:cubicBezTo>
                      <a:cubicBezTo>
                        <a:pt x="1556580" y="1248989"/>
                        <a:pt x="1579958" y="1243416"/>
                        <a:pt x="1576552" y="1227624"/>
                      </a:cubicBezTo>
                      <a:cubicBezTo>
                        <a:pt x="1573146" y="1211677"/>
                        <a:pt x="1531654" y="1223444"/>
                        <a:pt x="1531654" y="1210284"/>
                      </a:cubicBezTo>
                      <a:cubicBezTo>
                        <a:pt x="1531654" y="1197124"/>
                        <a:pt x="1479169" y="1196505"/>
                        <a:pt x="1482575" y="1188918"/>
                      </a:cubicBezTo>
                      <a:cubicBezTo>
                        <a:pt x="1485981" y="1181332"/>
                        <a:pt x="1535060" y="1194492"/>
                        <a:pt x="1553019" y="1201304"/>
                      </a:cubicBezTo>
                      <a:cubicBezTo>
                        <a:pt x="1570979" y="1208271"/>
                        <a:pt x="1575778" y="1207497"/>
                        <a:pt x="1590332" y="1206878"/>
                      </a:cubicBezTo>
                      <a:cubicBezTo>
                        <a:pt x="1604885" y="1206258"/>
                        <a:pt x="1595131" y="1187525"/>
                        <a:pt x="1597918" y="1179939"/>
                      </a:cubicBezTo>
                      <a:cubicBezTo>
                        <a:pt x="1600705" y="1172352"/>
                        <a:pt x="1628263" y="1191705"/>
                        <a:pt x="1644210" y="1187525"/>
                      </a:cubicBezTo>
                      <a:cubicBezTo>
                        <a:pt x="1660156" y="1183345"/>
                        <a:pt x="1675329" y="1150987"/>
                        <a:pt x="1688334" y="1142007"/>
                      </a:cubicBezTo>
                      <a:cubicBezTo>
                        <a:pt x="1701494" y="1133028"/>
                        <a:pt x="1689727" y="1124667"/>
                        <a:pt x="1664182" y="1126835"/>
                      </a:cubicBezTo>
                      <a:cubicBezTo>
                        <a:pt x="1638636" y="1128847"/>
                        <a:pt x="1624083" y="1119248"/>
                        <a:pt x="1610303" y="1108875"/>
                      </a:cubicBezTo>
                      <a:cubicBezTo>
                        <a:pt x="1596524" y="1098502"/>
                        <a:pt x="1597918" y="1090297"/>
                        <a:pt x="1612316" y="1091690"/>
                      </a:cubicBezTo>
                      <a:cubicBezTo>
                        <a:pt x="1626870" y="1093084"/>
                        <a:pt x="1661395" y="1121416"/>
                        <a:pt x="1674400" y="1122035"/>
                      </a:cubicBezTo>
                      <a:cubicBezTo>
                        <a:pt x="1687560" y="1122655"/>
                        <a:pt x="1710319" y="1096490"/>
                        <a:pt x="1721311" y="1088284"/>
                      </a:cubicBezTo>
                      <a:cubicBezTo>
                        <a:pt x="1732303" y="1079924"/>
                        <a:pt x="1710938" y="1076518"/>
                        <a:pt x="1703352" y="1070325"/>
                      </a:cubicBezTo>
                      <a:cubicBezTo>
                        <a:pt x="1695765" y="1064132"/>
                        <a:pt x="1716511" y="1059952"/>
                        <a:pt x="1727504" y="1059952"/>
                      </a:cubicBezTo>
                      <a:cubicBezTo>
                        <a:pt x="1738496" y="1059952"/>
                        <a:pt x="1743450" y="1069551"/>
                        <a:pt x="1747476" y="1074505"/>
                      </a:cubicBezTo>
                      <a:cubicBezTo>
                        <a:pt x="1751656" y="1079304"/>
                        <a:pt x="1771009" y="1071099"/>
                        <a:pt x="1780608" y="1071099"/>
                      </a:cubicBezTo>
                      <a:cubicBezTo>
                        <a:pt x="1790207" y="1071099"/>
                        <a:pt x="1779214" y="1055152"/>
                        <a:pt x="1763423" y="1048959"/>
                      </a:cubicBezTo>
                      <a:cubicBezTo>
                        <a:pt x="1747476" y="1042766"/>
                        <a:pt x="1764042" y="1031000"/>
                        <a:pt x="1768996" y="1040754"/>
                      </a:cubicBezTo>
                      <a:cubicBezTo>
                        <a:pt x="1773796" y="1050353"/>
                        <a:pt x="1784788" y="1048340"/>
                        <a:pt x="1790362" y="1059332"/>
                      </a:cubicBezTo>
                      <a:cubicBezTo>
                        <a:pt x="1798412" y="1075434"/>
                        <a:pt x="1803521" y="1064906"/>
                        <a:pt x="1817301" y="1059952"/>
                      </a:cubicBezTo>
                      <a:cubicBezTo>
                        <a:pt x="1831080" y="1055152"/>
                        <a:pt x="1838047" y="1046792"/>
                        <a:pt x="1845633" y="1038586"/>
                      </a:cubicBezTo>
                      <a:cubicBezTo>
                        <a:pt x="1853219" y="1030226"/>
                        <a:pt x="1854613" y="1039980"/>
                        <a:pt x="1863592" y="1026820"/>
                      </a:cubicBezTo>
                      <a:cubicBezTo>
                        <a:pt x="1872572" y="1013660"/>
                        <a:pt x="1859412" y="1001274"/>
                        <a:pt x="1848420" y="992914"/>
                      </a:cubicBezTo>
                      <a:cubicBezTo>
                        <a:pt x="1837428" y="984708"/>
                        <a:pt x="1849039" y="976348"/>
                        <a:pt x="1838047" y="970774"/>
                      </a:cubicBezTo>
                      <a:cubicBezTo>
                        <a:pt x="1827054" y="965201"/>
                        <a:pt x="1824887" y="954828"/>
                        <a:pt x="1838666" y="957614"/>
                      </a:cubicBezTo>
                      <a:cubicBezTo>
                        <a:pt x="1852445" y="960401"/>
                        <a:pt x="1863437" y="956221"/>
                        <a:pt x="1869785" y="946622"/>
                      </a:cubicBezTo>
                      <a:cubicBezTo>
                        <a:pt x="1875978" y="937023"/>
                        <a:pt x="1849039" y="934856"/>
                        <a:pt x="1861580" y="928043"/>
                      </a:cubicBezTo>
                      <a:cubicBezTo>
                        <a:pt x="1873966" y="921076"/>
                        <a:pt x="1863592" y="914264"/>
                        <a:pt x="1851207" y="914264"/>
                      </a:cubicBezTo>
                      <a:cubicBezTo>
                        <a:pt x="1838821" y="914264"/>
                        <a:pt x="1828448" y="908071"/>
                        <a:pt x="1827674" y="897698"/>
                      </a:cubicBezTo>
                      <a:cubicBezTo>
                        <a:pt x="1827054" y="887325"/>
                        <a:pt x="1805534" y="894292"/>
                        <a:pt x="1792529" y="887945"/>
                      </a:cubicBezTo>
                      <a:cubicBezTo>
                        <a:pt x="1779369" y="881752"/>
                        <a:pt x="1750417" y="883145"/>
                        <a:pt x="1743450" y="883764"/>
                      </a:cubicBezTo>
                      <a:cubicBezTo>
                        <a:pt x="1736484" y="884384"/>
                        <a:pt x="1735864" y="912716"/>
                        <a:pt x="1746237" y="913490"/>
                      </a:cubicBezTo>
                      <a:cubicBezTo>
                        <a:pt x="1756610" y="914109"/>
                        <a:pt x="1764816" y="925257"/>
                        <a:pt x="1755836" y="928663"/>
                      </a:cubicBezTo>
                      <a:cubicBezTo>
                        <a:pt x="1746857" y="932069"/>
                        <a:pt x="1757230" y="943216"/>
                        <a:pt x="1750263" y="942442"/>
                      </a:cubicBezTo>
                      <a:cubicBezTo>
                        <a:pt x="1743296" y="941823"/>
                        <a:pt x="1732303" y="938262"/>
                        <a:pt x="1730290" y="956221"/>
                      </a:cubicBezTo>
                      <a:cubicBezTo>
                        <a:pt x="1728278" y="974180"/>
                        <a:pt x="1726885" y="981147"/>
                        <a:pt x="1715118" y="987340"/>
                      </a:cubicBezTo>
                      <a:cubicBezTo>
                        <a:pt x="1703352" y="993533"/>
                        <a:pt x="1712331" y="967368"/>
                        <a:pt x="1701339" y="967987"/>
                      </a:cubicBezTo>
                      <a:cubicBezTo>
                        <a:pt x="1690347" y="968607"/>
                        <a:pt x="1688953" y="990127"/>
                        <a:pt x="1697159" y="992140"/>
                      </a:cubicBezTo>
                      <a:cubicBezTo>
                        <a:pt x="1705519" y="994152"/>
                        <a:pt x="1706758" y="1001119"/>
                        <a:pt x="1708925" y="1011492"/>
                      </a:cubicBezTo>
                      <a:cubicBezTo>
                        <a:pt x="1710938" y="1021866"/>
                        <a:pt x="1693753" y="1014279"/>
                        <a:pt x="1686786" y="1026665"/>
                      </a:cubicBezTo>
                      <a:cubicBezTo>
                        <a:pt x="1679819" y="1039051"/>
                        <a:pt x="1679199" y="1021091"/>
                        <a:pt x="1669600" y="1012886"/>
                      </a:cubicBezTo>
                      <a:cubicBezTo>
                        <a:pt x="1660001" y="1004525"/>
                        <a:pt x="1648235" y="990746"/>
                        <a:pt x="1648854" y="980373"/>
                      </a:cubicBezTo>
                      <a:cubicBezTo>
                        <a:pt x="1649474" y="971239"/>
                        <a:pt x="1654428" y="967987"/>
                        <a:pt x="1662014" y="966594"/>
                      </a:cubicBezTo>
                      <a:cubicBezTo>
                        <a:pt x="1669600" y="965201"/>
                        <a:pt x="1662014" y="958234"/>
                        <a:pt x="1661395" y="945848"/>
                      </a:cubicBezTo>
                      <a:cubicBezTo>
                        <a:pt x="1660776" y="933462"/>
                        <a:pt x="1651796" y="937487"/>
                        <a:pt x="1640649" y="924482"/>
                      </a:cubicBezTo>
                      <a:cubicBezTo>
                        <a:pt x="1629656" y="911323"/>
                        <a:pt x="1617890" y="911323"/>
                        <a:pt x="1611697" y="917516"/>
                      </a:cubicBezTo>
                      <a:cubicBezTo>
                        <a:pt x="1605504" y="923708"/>
                        <a:pt x="1609684" y="935475"/>
                        <a:pt x="1599930" y="939655"/>
                      </a:cubicBezTo>
                      <a:cubicBezTo>
                        <a:pt x="1590332" y="943835"/>
                        <a:pt x="1594357" y="963188"/>
                        <a:pt x="1586151" y="964426"/>
                      </a:cubicBezTo>
                      <a:cubicBezTo>
                        <a:pt x="1577791" y="965820"/>
                        <a:pt x="1582745" y="930675"/>
                        <a:pt x="1575778" y="927114"/>
                      </a:cubicBezTo>
                      <a:cubicBezTo>
                        <a:pt x="1568811" y="923708"/>
                        <a:pt x="1569585" y="915348"/>
                        <a:pt x="1579958" y="913955"/>
                      </a:cubicBezTo>
                      <a:cubicBezTo>
                        <a:pt x="1590332" y="912561"/>
                        <a:pt x="1596524" y="901569"/>
                        <a:pt x="1587545" y="901569"/>
                      </a:cubicBezTo>
                      <a:cubicBezTo>
                        <a:pt x="1578565" y="901569"/>
                        <a:pt x="1562618" y="891970"/>
                        <a:pt x="1556425" y="889183"/>
                      </a:cubicBezTo>
                      <a:cubicBezTo>
                        <a:pt x="1550233" y="886396"/>
                        <a:pt x="1539860" y="900950"/>
                        <a:pt x="1532892" y="895376"/>
                      </a:cubicBezTo>
                      <a:cubicBezTo>
                        <a:pt x="1525926" y="889802"/>
                        <a:pt x="1533512" y="876023"/>
                        <a:pt x="1534286" y="868437"/>
                      </a:cubicBezTo>
                      <a:cubicBezTo>
                        <a:pt x="1534905" y="860851"/>
                        <a:pt x="1545278" y="871843"/>
                        <a:pt x="1552245" y="862244"/>
                      </a:cubicBezTo>
                      <a:cubicBezTo>
                        <a:pt x="1559212" y="852645"/>
                        <a:pt x="1532892" y="852645"/>
                        <a:pt x="1532892" y="842272"/>
                      </a:cubicBezTo>
                      <a:cubicBezTo>
                        <a:pt x="1532892" y="831899"/>
                        <a:pt x="1512146" y="829112"/>
                        <a:pt x="1505334" y="825706"/>
                      </a:cubicBezTo>
                      <a:cubicBezTo>
                        <a:pt x="1498367" y="822300"/>
                        <a:pt x="1510134" y="804960"/>
                        <a:pt x="1506728" y="798148"/>
                      </a:cubicBezTo>
                      <a:cubicBezTo>
                        <a:pt x="1503322" y="791181"/>
                        <a:pt x="1477776" y="768422"/>
                        <a:pt x="1466629" y="770590"/>
                      </a:cubicBezTo>
                      <a:cubicBezTo>
                        <a:pt x="1455636" y="772602"/>
                        <a:pt x="1452850" y="756036"/>
                        <a:pt x="1459043" y="756810"/>
                      </a:cubicBezTo>
                      <a:cubicBezTo>
                        <a:pt x="1465235" y="757430"/>
                        <a:pt x="1470035" y="753404"/>
                        <a:pt x="1481801" y="740244"/>
                      </a:cubicBezTo>
                      <a:cubicBezTo>
                        <a:pt x="1493568" y="727085"/>
                        <a:pt x="1494961" y="723059"/>
                        <a:pt x="1486601" y="720272"/>
                      </a:cubicBezTo>
                      <a:cubicBezTo>
                        <a:pt x="1478395" y="717486"/>
                        <a:pt x="1474215" y="709280"/>
                        <a:pt x="1488614" y="709899"/>
                      </a:cubicBezTo>
                      <a:cubicBezTo>
                        <a:pt x="1503167" y="710519"/>
                        <a:pt x="1528712" y="720272"/>
                        <a:pt x="1536918" y="714079"/>
                      </a:cubicBezTo>
                      <a:cubicBezTo>
                        <a:pt x="1545278" y="707887"/>
                        <a:pt x="1571443" y="667168"/>
                        <a:pt x="1581816" y="652615"/>
                      </a:cubicBezTo>
                      <a:cubicBezTo>
                        <a:pt x="1592189" y="638062"/>
                        <a:pt x="1574230" y="636669"/>
                        <a:pt x="1549304" y="638836"/>
                      </a:cubicBezTo>
                      <a:cubicBezTo>
                        <a:pt x="1524532" y="640849"/>
                        <a:pt x="1518959" y="629237"/>
                        <a:pt x="1498212" y="627844"/>
                      </a:cubicBezTo>
                      <a:cubicBezTo>
                        <a:pt x="1477466" y="626450"/>
                        <a:pt x="1438916" y="632024"/>
                        <a:pt x="1433342" y="638217"/>
                      </a:cubicBezTo>
                      <a:cubicBezTo>
                        <a:pt x="1427768" y="644410"/>
                        <a:pt x="1443715" y="649983"/>
                        <a:pt x="1441702" y="656795"/>
                      </a:cubicBezTo>
                      <a:cubicBezTo>
                        <a:pt x="1439690" y="663762"/>
                        <a:pt x="1427149" y="651996"/>
                        <a:pt x="1421730" y="654783"/>
                      </a:cubicBezTo>
                      <a:cubicBezTo>
                        <a:pt x="1416157" y="657570"/>
                        <a:pt x="1423743" y="666549"/>
                        <a:pt x="1421730" y="690701"/>
                      </a:cubicBezTo>
                      <a:cubicBezTo>
                        <a:pt x="1419718" y="714854"/>
                        <a:pt x="1426530" y="716247"/>
                        <a:pt x="1433497" y="725227"/>
                      </a:cubicBezTo>
                      <a:cubicBezTo>
                        <a:pt x="1440464" y="734206"/>
                        <a:pt x="1439070" y="745973"/>
                        <a:pt x="1439070" y="761145"/>
                      </a:cubicBezTo>
                      <a:cubicBezTo>
                        <a:pt x="1439070" y="776318"/>
                        <a:pt x="1424517" y="775699"/>
                        <a:pt x="1419718" y="779105"/>
                      </a:cubicBezTo>
                      <a:cubicBezTo>
                        <a:pt x="1414918" y="782511"/>
                        <a:pt x="1432103" y="788084"/>
                        <a:pt x="1429317" y="797683"/>
                      </a:cubicBezTo>
                      <a:cubicBezTo>
                        <a:pt x="1426530" y="807282"/>
                        <a:pt x="1412132" y="792110"/>
                        <a:pt x="1403771" y="794897"/>
                      </a:cubicBezTo>
                      <a:cubicBezTo>
                        <a:pt x="1395565" y="797683"/>
                        <a:pt x="1388598" y="821061"/>
                        <a:pt x="1397578" y="828803"/>
                      </a:cubicBezTo>
                      <a:cubicBezTo>
                        <a:pt x="1406558" y="836389"/>
                        <a:pt x="1409964" y="834995"/>
                        <a:pt x="1403152" y="843975"/>
                      </a:cubicBezTo>
                      <a:cubicBezTo>
                        <a:pt x="1396185" y="852955"/>
                        <a:pt x="1388598" y="866115"/>
                        <a:pt x="1405164" y="879120"/>
                      </a:cubicBezTo>
                      <a:cubicBezTo>
                        <a:pt x="1421730" y="892280"/>
                        <a:pt x="1452076" y="890886"/>
                        <a:pt x="1468022" y="901259"/>
                      </a:cubicBezTo>
                      <a:cubicBezTo>
                        <a:pt x="1483969" y="911632"/>
                        <a:pt x="1461055" y="905439"/>
                        <a:pt x="1467403" y="917206"/>
                      </a:cubicBezTo>
                      <a:cubicBezTo>
                        <a:pt x="1473596" y="928972"/>
                        <a:pt x="1457030" y="933153"/>
                        <a:pt x="1457804" y="942132"/>
                      </a:cubicBezTo>
                      <a:cubicBezTo>
                        <a:pt x="1458423" y="951112"/>
                        <a:pt x="1464771" y="946312"/>
                        <a:pt x="1472976" y="931140"/>
                      </a:cubicBezTo>
                      <a:cubicBezTo>
                        <a:pt x="1481337" y="915967"/>
                        <a:pt x="1487530" y="935320"/>
                        <a:pt x="1486756" y="948480"/>
                      </a:cubicBezTo>
                      <a:cubicBezTo>
                        <a:pt x="1486136" y="961640"/>
                        <a:pt x="1474370" y="954053"/>
                        <a:pt x="1465390" y="967059"/>
                      </a:cubicBezTo>
                      <a:cubicBezTo>
                        <a:pt x="1456411" y="980218"/>
                        <a:pt x="1448205" y="982231"/>
                        <a:pt x="1435045" y="979444"/>
                      </a:cubicBezTo>
                      <a:cubicBezTo>
                        <a:pt x="1421885" y="976657"/>
                        <a:pt x="1429471" y="998023"/>
                        <a:pt x="1435045" y="1009789"/>
                      </a:cubicBezTo>
                      <a:cubicBezTo>
                        <a:pt x="1440619" y="1021556"/>
                        <a:pt x="1433652" y="1025736"/>
                        <a:pt x="1418479" y="1021556"/>
                      </a:cubicBezTo>
                      <a:cubicBezTo>
                        <a:pt x="1403307" y="1017376"/>
                        <a:pt x="1394327" y="1007777"/>
                        <a:pt x="1401913" y="996010"/>
                      </a:cubicBezTo>
                      <a:cubicBezTo>
                        <a:pt x="1409500" y="984244"/>
                        <a:pt x="1415073" y="970465"/>
                        <a:pt x="1406093" y="971858"/>
                      </a:cubicBezTo>
                      <a:cubicBezTo>
                        <a:pt x="1397114" y="973251"/>
                        <a:pt x="1376368" y="971239"/>
                        <a:pt x="1370175" y="961485"/>
                      </a:cubicBezTo>
                      <a:cubicBezTo>
                        <a:pt x="1363982" y="951886"/>
                        <a:pt x="1374355" y="955911"/>
                        <a:pt x="1392933" y="958079"/>
                      </a:cubicBezTo>
                      <a:cubicBezTo>
                        <a:pt x="1411512" y="960091"/>
                        <a:pt x="1395720" y="945693"/>
                        <a:pt x="1409500" y="945693"/>
                      </a:cubicBezTo>
                      <a:cubicBezTo>
                        <a:pt x="1423279" y="945693"/>
                        <a:pt x="1433652" y="953279"/>
                        <a:pt x="1445418" y="942906"/>
                      </a:cubicBezTo>
                      <a:cubicBezTo>
                        <a:pt x="1457185" y="932533"/>
                        <a:pt x="1437832" y="912561"/>
                        <a:pt x="1428233" y="915967"/>
                      </a:cubicBezTo>
                      <a:cubicBezTo>
                        <a:pt x="1418634" y="919373"/>
                        <a:pt x="1403462" y="923554"/>
                        <a:pt x="1403462" y="913955"/>
                      </a:cubicBezTo>
                      <a:cubicBezTo>
                        <a:pt x="1403462" y="904356"/>
                        <a:pt x="1420027" y="911168"/>
                        <a:pt x="1429007" y="909155"/>
                      </a:cubicBezTo>
                      <a:cubicBezTo>
                        <a:pt x="1437987" y="907142"/>
                        <a:pt x="1424208" y="894602"/>
                        <a:pt x="1410428" y="898163"/>
                      </a:cubicBezTo>
                      <a:cubicBezTo>
                        <a:pt x="1396649" y="901569"/>
                        <a:pt x="1386895" y="902343"/>
                        <a:pt x="1375903" y="890576"/>
                      </a:cubicBezTo>
                      <a:cubicBezTo>
                        <a:pt x="1364911" y="878810"/>
                        <a:pt x="1344784" y="871998"/>
                        <a:pt x="1339984" y="898782"/>
                      </a:cubicBezTo>
                      <a:cubicBezTo>
                        <a:pt x="1335185" y="925721"/>
                        <a:pt x="1315832" y="911168"/>
                        <a:pt x="1308246" y="920147"/>
                      </a:cubicBezTo>
                      <a:cubicBezTo>
                        <a:pt x="1300659" y="929127"/>
                        <a:pt x="1317226" y="935320"/>
                        <a:pt x="1335804" y="936094"/>
                      </a:cubicBezTo>
                      <a:cubicBezTo>
                        <a:pt x="1354383" y="936868"/>
                        <a:pt x="1368317" y="954053"/>
                        <a:pt x="1359337" y="954053"/>
                      </a:cubicBezTo>
                      <a:cubicBezTo>
                        <a:pt x="1350357" y="954053"/>
                        <a:pt x="1354538" y="967213"/>
                        <a:pt x="1344784" y="962414"/>
                      </a:cubicBezTo>
                      <a:cubicBezTo>
                        <a:pt x="1335185" y="957614"/>
                        <a:pt x="1325431" y="962414"/>
                        <a:pt x="1332398" y="970619"/>
                      </a:cubicBezTo>
                      <a:cubicBezTo>
                        <a:pt x="1339365" y="978980"/>
                        <a:pt x="1329611" y="982386"/>
                        <a:pt x="1330386" y="990591"/>
                      </a:cubicBezTo>
                      <a:cubicBezTo>
                        <a:pt x="1331005" y="998952"/>
                        <a:pt x="1315832" y="991211"/>
                        <a:pt x="1301434" y="989972"/>
                      </a:cubicBezTo>
                      <a:cubicBezTo>
                        <a:pt x="1286880" y="988579"/>
                        <a:pt x="1259941" y="993378"/>
                        <a:pt x="1240743" y="997558"/>
                      </a:cubicBezTo>
                      <a:cubicBezTo>
                        <a:pt x="1221391" y="1001739"/>
                        <a:pt x="1200025" y="994772"/>
                        <a:pt x="1191665" y="985792"/>
                      </a:cubicBezTo>
                      <a:cubicBezTo>
                        <a:pt x="1183305" y="976812"/>
                        <a:pt x="1172312" y="978206"/>
                        <a:pt x="1158533" y="978206"/>
                      </a:cubicBezTo>
                      <a:cubicBezTo>
                        <a:pt x="1144754" y="978206"/>
                        <a:pt x="1148934" y="965046"/>
                        <a:pt x="1130975" y="964426"/>
                      </a:cubicBezTo>
                      <a:cubicBezTo>
                        <a:pt x="1113015" y="963807"/>
                        <a:pt x="1117196" y="948480"/>
                        <a:pt x="1115028" y="939500"/>
                      </a:cubicBezTo>
                      <a:cubicBezTo>
                        <a:pt x="1113015" y="930521"/>
                        <a:pt x="1077097" y="933307"/>
                        <a:pt x="1063937" y="941513"/>
                      </a:cubicBezTo>
                      <a:cubicBezTo>
                        <a:pt x="1050777" y="949873"/>
                        <a:pt x="1025231" y="946312"/>
                        <a:pt x="1018419" y="961485"/>
                      </a:cubicBezTo>
                      <a:cubicBezTo>
                        <a:pt x="1011452" y="976657"/>
                        <a:pt x="1024612" y="974645"/>
                        <a:pt x="1032198" y="974645"/>
                      </a:cubicBezTo>
                      <a:cubicBezTo>
                        <a:pt x="1042726" y="974645"/>
                        <a:pt x="1041797" y="962259"/>
                        <a:pt x="1061150" y="964891"/>
                      </a:cubicBezTo>
                      <a:cubicBezTo>
                        <a:pt x="1080503" y="967678"/>
                        <a:pt x="1094282" y="944919"/>
                        <a:pt x="1102642" y="953125"/>
                      </a:cubicBezTo>
                      <a:cubicBezTo>
                        <a:pt x="1111003" y="961485"/>
                        <a:pt x="1069510" y="977277"/>
                        <a:pt x="1051551" y="980064"/>
                      </a:cubicBezTo>
                      <a:cubicBezTo>
                        <a:pt x="1033592" y="982850"/>
                        <a:pt x="1037772" y="997249"/>
                        <a:pt x="1054957" y="1022794"/>
                      </a:cubicBezTo>
                      <a:cubicBezTo>
                        <a:pt x="1072142" y="1048340"/>
                        <a:pt x="1047371" y="1033787"/>
                        <a:pt x="1047371" y="1046327"/>
                      </a:cubicBezTo>
                      <a:cubicBezTo>
                        <a:pt x="1047371" y="1058713"/>
                        <a:pt x="1014858" y="1042147"/>
                        <a:pt x="1028018" y="1037967"/>
                      </a:cubicBezTo>
                      <a:cubicBezTo>
                        <a:pt x="1041178" y="1033787"/>
                        <a:pt x="1034985" y="1020627"/>
                        <a:pt x="1024612" y="1012421"/>
                      </a:cubicBezTo>
                      <a:cubicBezTo>
                        <a:pt x="1014239" y="1004061"/>
                        <a:pt x="1007427" y="1012421"/>
                        <a:pt x="1008820" y="1003442"/>
                      </a:cubicBezTo>
                      <a:cubicBezTo>
                        <a:pt x="1010213" y="994462"/>
                        <a:pt x="997828" y="1004061"/>
                        <a:pt x="988074" y="996475"/>
                      </a:cubicBezTo>
                      <a:cubicBezTo>
                        <a:pt x="978475" y="988888"/>
                        <a:pt x="973521" y="982695"/>
                        <a:pt x="960516" y="989508"/>
                      </a:cubicBezTo>
                      <a:cubicBezTo>
                        <a:pt x="947356" y="996475"/>
                        <a:pt x="932183" y="994307"/>
                        <a:pt x="903232" y="999107"/>
                      </a:cubicBezTo>
                      <a:cubicBezTo>
                        <a:pt x="874280" y="1003906"/>
                        <a:pt x="821021" y="1002513"/>
                        <a:pt x="811422" y="992914"/>
                      </a:cubicBezTo>
                      <a:cubicBezTo>
                        <a:pt x="801823" y="983315"/>
                        <a:pt x="836348" y="965975"/>
                        <a:pt x="846567" y="968762"/>
                      </a:cubicBezTo>
                      <a:cubicBezTo>
                        <a:pt x="856630" y="971394"/>
                        <a:pt x="850747" y="957769"/>
                        <a:pt x="834800" y="945229"/>
                      </a:cubicBezTo>
                      <a:cubicBezTo>
                        <a:pt x="818854" y="932843"/>
                        <a:pt x="783709" y="925257"/>
                        <a:pt x="784483" y="932843"/>
                      </a:cubicBezTo>
                      <a:cubicBezTo>
                        <a:pt x="785102" y="940429"/>
                        <a:pt x="764511" y="933462"/>
                        <a:pt x="738965" y="928663"/>
                      </a:cubicBezTo>
                      <a:cubicBezTo>
                        <a:pt x="713420" y="923863"/>
                        <a:pt x="710014" y="914884"/>
                        <a:pt x="693448" y="914109"/>
                      </a:cubicBezTo>
                      <a:cubicBezTo>
                        <a:pt x="677501" y="913490"/>
                        <a:pt x="652110" y="908536"/>
                        <a:pt x="632758" y="893363"/>
                      </a:cubicBezTo>
                      <a:cubicBezTo>
                        <a:pt x="613405" y="878191"/>
                        <a:pt x="567887" y="882371"/>
                        <a:pt x="562313" y="896150"/>
                      </a:cubicBezTo>
                      <a:cubicBezTo>
                        <a:pt x="556740" y="909929"/>
                        <a:pt x="541567" y="909310"/>
                        <a:pt x="526395" y="909310"/>
                      </a:cubicBezTo>
                      <a:cubicBezTo>
                        <a:pt x="511222" y="909310"/>
                        <a:pt x="533207" y="892280"/>
                        <a:pt x="527788" y="889338"/>
                      </a:cubicBezTo>
                      <a:cubicBezTo>
                        <a:pt x="520512" y="885467"/>
                        <a:pt x="528408" y="866579"/>
                        <a:pt x="517415" y="865186"/>
                      </a:cubicBezTo>
                      <a:cubicBezTo>
                        <a:pt x="506423" y="863792"/>
                        <a:pt x="496050" y="910703"/>
                        <a:pt x="475304" y="909310"/>
                      </a:cubicBezTo>
                      <a:cubicBezTo>
                        <a:pt x="454557" y="907917"/>
                        <a:pt x="445578" y="859612"/>
                        <a:pt x="428392" y="847226"/>
                      </a:cubicBezTo>
                      <a:cubicBezTo>
                        <a:pt x="411207" y="834841"/>
                        <a:pt x="395261" y="834066"/>
                        <a:pt x="409814" y="852800"/>
                      </a:cubicBezTo>
                      <a:cubicBezTo>
                        <a:pt x="424367" y="871379"/>
                        <a:pt x="397428" y="858374"/>
                        <a:pt x="398821" y="870759"/>
                      </a:cubicBezTo>
                      <a:cubicBezTo>
                        <a:pt x="400215" y="883145"/>
                        <a:pt x="375289" y="897698"/>
                        <a:pt x="376063" y="890731"/>
                      </a:cubicBezTo>
                      <a:cubicBezTo>
                        <a:pt x="376837" y="883764"/>
                        <a:pt x="362283" y="876178"/>
                        <a:pt x="345718" y="895531"/>
                      </a:cubicBezTo>
                      <a:cubicBezTo>
                        <a:pt x="329152" y="914884"/>
                        <a:pt x="317385" y="912097"/>
                        <a:pt x="315992" y="905130"/>
                      </a:cubicBezTo>
                      <a:cubicBezTo>
                        <a:pt x="314598" y="898163"/>
                        <a:pt x="265675" y="923089"/>
                        <a:pt x="267687" y="931295"/>
                      </a:cubicBezTo>
                      <a:cubicBezTo>
                        <a:pt x="269700" y="939655"/>
                        <a:pt x="260101" y="945848"/>
                        <a:pt x="246941" y="945074"/>
                      </a:cubicBezTo>
                      <a:cubicBezTo>
                        <a:pt x="233781" y="944454"/>
                        <a:pt x="244154" y="933307"/>
                        <a:pt x="254527" y="927734"/>
                      </a:cubicBezTo>
                      <a:cubicBezTo>
                        <a:pt x="266139" y="921541"/>
                        <a:pt x="298032" y="895995"/>
                        <a:pt x="314598" y="893208"/>
                      </a:cubicBezTo>
                      <a:cubicBezTo>
                        <a:pt x="331164" y="890422"/>
                        <a:pt x="362903" y="877262"/>
                        <a:pt x="363677" y="869676"/>
                      </a:cubicBezTo>
                      <a:cubicBezTo>
                        <a:pt x="364296" y="862089"/>
                        <a:pt x="347885" y="868282"/>
                        <a:pt x="336738" y="866269"/>
                      </a:cubicBezTo>
                      <a:cubicBezTo>
                        <a:pt x="325745" y="864257"/>
                        <a:pt x="306393" y="876642"/>
                        <a:pt x="287659" y="884848"/>
                      </a:cubicBezTo>
                      <a:cubicBezTo>
                        <a:pt x="269081" y="893208"/>
                        <a:pt x="247560" y="890422"/>
                        <a:pt x="253134" y="901414"/>
                      </a:cubicBezTo>
                      <a:cubicBezTo>
                        <a:pt x="258708" y="912406"/>
                        <a:pt x="235949" y="900021"/>
                        <a:pt x="230994" y="907607"/>
                      </a:cubicBezTo>
                      <a:cubicBezTo>
                        <a:pt x="226195" y="915193"/>
                        <a:pt x="217215" y="906988"/>
                        <a:pt x="224027" y="902807"/>
                      </a:cubicBezTo>
                      <a:cubicBezTo>
                        <a:pt x="230994" y="898627"/>
                        <a:pt x="207461" y="891041"/>
                        <a:pt x="207461" y="895840"/>
                      </a:cubicBezTo>
                      <a:cubicBezTo>
                        <a:pt x="207461" y="900640"/>
                        <a:pt x="203281" y="906833"/>
                        <a:pt x="186715" y="906833"/>
                      </a:cubicBezTo>
                      <a:cubicBezTo>
                        <a:pt x="170149" y="906833"/>
                        <a:pt x="153583" y="918599"/>
                        <a:pt x="164576" y="926805"/>
                      </a:cubicBezTo>
                      <a:cubicBezTo>
                        <a:pt x="175568" y="935165"/>
                        <a:pt x="182535" y="939191"/>
                        <a:pt x="176962" y="944764"/>
                      </a:cubicBezTo>
                      <a:cubicBezTo>
                        <a:pt x="171388" y="950338"/>
                        <a:pt x="154203" y="930211"/>
                        <a:pt x="130050" y="932378"/>
                      </a:cubicBezTo>
                      <a:cubicBezTo>
                        <a:pt x="105898" y="934391"/>
                        <a:pt x="57594" y="905439"/>
                        <a:pt x="57594" y="898627"/>
                      </a:cubicBezTo>
                      <a:cubicBezTo>
                        <a:pt x="57594" y="893054"/>
                        <a:pt x="23688" y="896460"/>
                        <a:pt x="0" y="893983"/>
                      </a:cubicBezTo>
                      <a:lnTo>
                        <a:pt x="0" y="1370215"/>
                      </a:lnTo>
                      <a:cubicBezTo>
                        <a:pt x="0" y="1370215"/>
                        <a:pt x="11921" y="1379194"/>
                        <a:pt x="16566" y="1373621"/>
                      </a:cubicBezTo>
                      <a:cubicBezTo>
                        <a:pt x="21211" y="1368047"/>
                        <a:pt x="29416" y="1375479"/>
                        <a:pt x="45053" y="1368047"/>
                      </a:cubicBezTo>
                      <a:cubicBezTo>
                        <a:pt x="60690" y="1360616"/>
                        <a:pt x="66264" y="1376408"/>
                        <a:pt x="66264" y="1383684"/>
                      </a:cubicBezTo>
                      <a:cubicBezTo>
                        <a:pt x="66264" y="1391116"/>
                        <a:pt x="88403" y="1403037"/>
                        <a:pt x="97538" y="1414958"/>
                      </a:cubicBezTo>
                      <a:cubicBezTo>
                        <a:pt x="106672" y="1426880"/>
                        <a:pt x="111317" y="1437098"/>
                        <a:pt x="121535" y="1430595"/>
                      </a:cubicBezTo>
                      <a:cubicBezTo>
                        <a:pt x="131599" y="1424093"/>
                        <a:pt x="150023" y="1420532"/>
                        <a:pt x="150023" y="1408456"/>
                      </a:cubicBezTo>
                      <a:cubicBezTo>
                        <a:pt x="150023" y="1396535"/>
                        <a:pt x="192289" y="1394677"/>
                        <a:pt x="192289" y="1410314"/>
                      </a:cubicBezTo>
                      <a:cubicBezTo>
                        <a:pt x="192289" y="1425951"/>
                        <a:pt x="235484" y="1444374"/>
                        <a:pt x="259482" y="1486641"/>
                      </a:cubicBezTo>
                      <a:cubicBezTo>
                        <a:pt x="283479" y="1529062"/>
                        <a:pt x="279763" y="1538197"/>
                        <a:pt x="314753" y="1551976"/>
                      </a:cubicBezTo>
                      <a:cubicBezTo>
                        <a:pt x="349743" y="1565755"/>
                        <a:pt x="348814" y="1573186"/>
                        <a:pt x="344169" y="1585108"/>
                      </a:cubicBezTo>
                      <a:cubicBezTo>
                        <a:pt x="339525" y="1597029"/>
                        <a:pt x="365380" y="1603531"/>
                        <a:pt x="350672" y="1613595"/>
                      </a:cubicBezTo>
                      <a:cubicBezTo>
                        <a:pt x="345098" y="1617465"/>
                        <a:pt x="337048" y="1623194"/>
                        <a:pt x="329461" y="1628613"/>
                      </a:cubicBezTo>
                      <a:cubicBezTo>
                        <a:pt x="330080" y="1634651"/>
                        <a:pt x="335654" y="1638521"/>
                        <a:pt x="342621" y="1644404"/>
                      </a:cubicBezTo>
                      <a:cubicBezTo>
                        <a:pt x="350827" y="1651371"/>
                        <a:pt x="327449" y="1651371"/>
                        <a:pt x="334261" y="1657564"/>
                      </a:cubicBezTo>
                      <a:cubicBezTo>
                        <a:pt x="341228" y="1663757"/>
                        <a:pt x="332867" y="1673511"/>
                        <a:pt x="339834" y="1681097"/>
                      </a:cubicBezTo>
                      <a:cubicBezTo>
                        <a:pt x="346801" y="1688683"/>
                        <a:pt x="359187" y="1685897"/>
                        <a:pt x="366773" y="1679704"/>
                      </a:cubicBezTo>
                      <a:cubicBezTo>
                        <a:pt x="374360" y="1673511"/>
                        <a:pt x="379933" y="1687290"/>
                        <a:pt x="373740" y="1697663"/>
                      </a:cubicBezTo>
                      <a:cubicBezTo>
                        <a:pt x="367547" y="1708036"/>
                        <a:pt x="380707" y="1715622"/>
                        <a:pt x="386900" y="1708036"/>
                      </a:cubicBezTo>
                      <a:cubicBezTo>
                        <a:pt x="393093" y="1700450"/>
                        <a:pt x="406253" y="1720422"/>
                        <a:pt x="412446" y="1723983"/>
                      </a:cubicBezTo>
                      <a:cubicBezTo>
                        <a:pt x="418639" y="1727389"/>
                        <a:pt x="424832" y="1737762"/>
                        <a:pt x="414459" y="1737762"/>
                      </a:cubicBezTo>
                      <a:cubicBezTo>
                        <a:pt x="404085" y="1737762"/>
                        <a:pt x="405479" y="1755721"/>
                        <a:pt x="413065" y="1756341"/>
                      </a:cubicBezTo>
                      <a:cubicBezTo>
                        <a:pt x="420651" y="1757115"/>
                        <a:pt x="420032" y="1766714"/>
                        <a:pt x="420032" y="1772907"/>
                      </a:cubicBezTo>
                      <a:cubicBezTo>
                        <a:pt x="420032" y="1779099"/>
                        <a:pt x="444184" y="1788079"/>
                        <a:pt x="453164" y="1785292"/>
                      </a:cubicBezTo>
                      <a:cubicBezTo>
                        <a:pt x="462144" y="1782506"/>
                        <a:pt x="470349" y="1790866"/>
                        <a:pt x="474529" y="1798452"/>
                      </a:cubicBezTo>
                      <a:cubicBezTo>
                        <a:pt x="478710" y="1806038"/>
                        <a:pt x="495276" y="1811612"/>
                        <a:pt x="501468" y="1806813"/>
                      </a:cubicBezTo>
                      <a:cubicBezTo>
                        <a:pt x="507661" y="1802013"/>
                        <a:pt x="511842" y="1815792"/>
                        <a:pt x="513235" y="1825391"/>
                      </a:cubicBezTo>
                      <a:cubicBezTo>
                        <a:pt x="514628" y="1834990"/>
                        <a:pt x="528408" y="1829571"/>
                        <a:pt x="536768" y="1828797"/>
                      </a:cubicBezTo>
                      <a:cubicBezTo>
                        <a:pt x="545128" y="1828178"/>
                        <a:pt x="549928" y="1839790"/>
                        <a:pt x="555347" y="1837777"/>
                      </a:cubicBezTo>
                      <a:cubicBezTo>
                        <a:pt x="567577" y="1833132"/>
                        <a:pt x="571138" y="1854498"/>
                        <a:pt x="579189" y="1866883"/>
                      </a:cubicBezTo>
                      <a:lnTo>
                        <a:pt x="1437213" y="1862239"/>
                      </a:lnTo>
                      <a:cubicBezTo>
                        <a:pt x="1437213" y="1862239"/>
                        <a:pt x="1437832" y="1840873"/>
                        <a:pt x="1447895" y="1848305"/>
                      </a:cubicBezTo>
                      <a:cubicBezTo>
                        <a:pt x="1457959" y="1855736"/>
                        <a:pt x="1448824" y="1867658"/>
                        <a:pt x="1460746" y="1872302"/>
                      </a:cubicBezTo>
                      <a:cubicBezTo>
                        <a:pt x="1472667" y="1876947"/>
                        <a:pt x="1481027" y="1884224"/>
                        <a:pt x="1487375" y="1881437"/>
                      </a:cubicBezTo>
                      <a:cubicBezTo>
                        <a:pt x="1493877" y="1878650"/>
                        <a:pt x="1504870" y="1869515"/>
                        <a:pt x="1515862" y="1882366"/>
                      </a:cubicBezTo>
                      <a:cubicBezTo>
                        <a:pt x="1526854" y="1895216"/>
                        <a:pt x="1535215" y="1884224"/>
                        <a:pt x="1541563" y="1892429"/>
                      </a:cubicBezTo>
                      <a:cubicBezTo>
                        <a:pt x="1548065" y="1900635"/>
                        <a:pt x="1559986" y="1907137"/>
                        <a:pt x="1568192" y="1897074"/>
                      </a:cubicBezTo>
                      <a:cubicBezTo>
                        <a:pt x="1574849" y="1888868"/>
                        <a:pt x="1600395" y="1898777"/>
                        <a:pt x="1612781" y="1903267"/>
                      </a:cubicBezTo>
                      <a:cubicBezTo>
                        <a:pt x="1627953" y="1891190"/>
                        <a:pt x="1639875" y="1865180"/>
                        <a:pt x="1653344" y="1865180"/>
                      </a:cubicBezTo>
                      <a:cubicBezTo>
                        <a:pt x="1671303" y="1865180"/>
                        <a:pt x="1716821" y="1869361"/>
                        <a:pt x="1719608" y="1892739"/>
                      </a:cubicBezTo>
                      <a:cubicBezTo>
                        <a:pt x="1722395" y="1916272"/>
                        <a:pt x="1749953" y="1894132"/>
                        <a:pt x="1752740" y="1916272"/>
                      </a:cubicBezTo>
                      <a:cubicBezTo>
                        <a:pt x="1755062" y="1935005"/>
                        <a:pt x="1773331" y="1949868"/>
                        <a:pt x="1770235" y="1959777"/>
                      </a:cubicBezTo>
                      <a:cubicBezTo>
                        <a:pt x="1775499" y="1963028"/>
                        <a:pt x="1782001" y="1967363"/>
                        <a:pt x="1788039" y="1972162"/>
                      </a:cubicBezTo>
                      <a:cubicBezTo>
                        <a:pt x="1796864" y="1969221"/>
                        <a:pt x="1820087" y="1972936"/>
                        <a:pt x="1835569" y="1978510"/>
                      </a:cubicBezTo>
                      <a:cubicBezTo>
                        <a:pt x="1854922" y="1985477"/>
                        <a:pt x="1883874" y="1970304"/>
                        <a:pt x="1893628" y="1993683"/>
                      </a:cubicBezTo>
                      <a:cubicBezTo>
                        <a:pt x="1903227" y="2017215"/>
                        <a:pt x="1925676" y="2034865"/>
                        <a:pt x="1904620" y="2036413"/>
                      </a:cubicBezTo>
                      <a:cubicBezTo>
                        <a:pt x="1886661" y="2037807"/>
                        <a:pt x="1863283" y="2012880"/>
                        <a:pt x="1864521" y="2026815"/>
                      </a:cubicBezTo>
                      <a:cubicBezTo>
                        <a:pt x="1865915" y="2040594"/>
                        <a:pt x="1854922" y="2033782"/>
                        <a:pt x="1854922" y="2054373"/>
                      </a:cubicBezTo>
                      <a:cubicBezTo>
                        <a:pt x="1854922" y="2075119"/>
                        <a:pt x="1841143" y="2104071"/>
                        <a:pt x="1832783" y="2102677"/>
                      </a:cubicBezTo>
                      <a:cubicBezTo>
                        <a:pt x="1832473" y="2102677"/>
                        <a:pt x="1832318" y="2102523"/>
                        <a:pt x="1832009" y="2102368"/>
                      </a:cubicBezTo>
                      <a:cubicBezTo>
                        <a:pt x="1830615" y="2110264"/>
                        <a:pt x="1830460" y="2120327"/>
                        <a:pt x="1837118" y="2126829"/>
                      </a:cubicBezTo>
                      <a:cubicBezTo>
                        <a:pt x="1847646" y="2119243"/>
                        <a:pt x="1862663" y="2106083"/>
                        <a:pt x="1875669" y="2106858"/>
                      </a:cubicBezTo>
                      <a:cubicBezTo>
                        <a:pt x="1896415" y="2108251"/>
                        <a:pt x="1901833" y="2120637"/>
                        <a:pt x="1915767" y="2111038"/>
                      </a:cubicBezTo>
                      <a:cubicBezTo>
                        <a:pt x="1929547" y="2101284"/>
                        <a:pt x="1932333" y="2097258"/>
                        <a:pt x="1935120" y="2104071"/>
                      </a:cubicBezTo>
                      <a:cubicBezTo>
                        <a:pt x="1935430" y="2105000"/>
                        <a:pt x="1935275" y="2106083"/>
                        <a:pt x="1934656" y="2107167"/>
                      </a:cubicBezTo>
                      <a:cubicBezTo>
                        <a:pt x="1939920" y="2104380"/>
                        <a:pt x="1943635" y="2101593"/>
                        <a:pt x="1943945" y="2099426"/>
                      </a:cubicBezTo>
                      <a:cubicBezTo>
                        <a:pt x="1944255" y="2096020"/>
                        <a:pt x="1943326" y="2091220"/>
                        <a:pt x="1942242" y="2087040"/>
                      </a:cubicBezTo>
                      <a:cubicBezTo>
                        <a:pt x="1928463" y="2089053"/>
                        <a:pt x="1923818" y="2090137"/>
                        <a:pt x="1920102" y="2080538"/>
                      </a:cubicBezTo>
                      <a:cubicBezTo>
                        <a:pt x="1914529" y="2066758"/>
                        <a:pt x="1961440" y="2052979"/>
                        <a:pt x="1983579" y="2055766"/>
                      </a:cubicBezTo>
                      <a:cubicBezTo>
                        <a:pt x="2004480" y="2058398"/>
                        <a:pt x="2019188" y="2043690"/>
                        <a:pt x="2026620" y="2052670"/>
                      </a:cubicBezTo>
                      <a:cubicBezTo>
                        <a:pt x="2039934" y="2040748"/>
                        <a:pt x="2062539" y="2021241"/>
                        <a:pt x="2068267" y="2021241"/>
                      </a:cubicBezTo>
                      <a:cubicBezTo>
                        <a:pt x="2076627" y="2021241"/>
                        <a:pt x="2175094" y="2020312"/>
                        <a:pt x="2175094" y="2020312"/>
                      </a:cubicBezTo>
                      <a:cubicBezTo>
                        <a:pt x="2175094" y="2020312"/>
                        <a:pt x="2209155" y="1999101"/>
                        <a:pt x="2213800" y="1979903"/>
                      </a:cubicBezTo>
                      <a:cubicBezTo>
                        <a:pt x="2218444" y="1960551"/>
                        <a:pt x="2240429" y="1914569"/>
                        <a:pt x="2253434" y="1924632"/>
                      </a:cubicBezTo>
                      <a:cubicBezTo>
                        <a:pt x="2266284" y="1934695"/>
                        <a:pt x="2293997" y="1927419"/>
                        <a:pt x="2294772" y="1936553"/>
                      </a:cubicBezTo>
                      <a:cubicBezTo>
                        <a:pt x="2295701" y="1945069"/>
                        <a:pt x="2285637" y="1976342"/>
                        <a:pt x="2321091" y="2023099"/>
                      </a:cubicBezTo>
                      <a:cubicBezTo>
                        <a:pt x="2333477" y="2015203"/>
                        <a:pt x="2346482" y="2009010"/>
                        <a:pt x="2353759" y="2009474"/>
                      </a:cubicBezTo>
                      <a:cubicBezTo>
                        <a:pt x="2366145" y="2010094"/>
                        <a:pt x="2384878" y="1993528"/>
                        <a:pt x="2390297" y="1983155"/>
                      </a:cubicBezTo>
                      <a:cubicBezTo>
                        <a:pt x="2395870" y="1972782"/>
                        <a:pt x="2403457" y="1992909"/>
                        <a:pt x="2392310" y="1996315"/>
                      </a:cubicBezTo>
                      <a:cubicBezTo>
                        <a:pt x="2381317" y="1999721"/>
                        <a:pt x="2401289" y="2008081"/>
                        <a:pt x="2420642" y="2007307"/>
                      </a:cubicBezTo>
                      <a:cubicBezTo>
                        <a:pt x="2439995" y="2006688"/>
                        <a:pt x="2411662" y="2014274"/>
                        <a:pt x="2397109" y="2013500"/>
                      </a:cubicBezTo>
                      <a:cubicBezTo>
                        <a:pt x="2382556" y="2012880"/>
                        <a:pt x="2376363" y="2014893"/>
                        <a:pt x="2357010" y="2034246"/>
                      </a:cubicBezTo>
                      <a:cubicBezTo>
                        <a:pt x="2337657" y="2053599"/>
                        <a:pt x="2342457" y="2059017"/>
                        <a:pt x="2353604" y="2068771"/>
                      </a:cubicBezTo>
                      <a:cubicBezTo>
                        <a:pt x="2364596" y="2078525"/>
                        <a:pt x="2379150" y="2074345"/>
                        <a:pt x="2394322" y="2061185"/>
                      </a:cubicBezTo>
                      <a:cubicBezTo>
                        <a:pt x="2409495" y="2048025"/>
                        <a:pt x="2408875" y="2035020"/>
                        <a:pt x="2424048" y="2035639"/>
                      </a:cubicBezTo>
                      <a:cubicBezTo>
                        <a:pt x="2439221" y="2036259"/>
                        <a:pt x="2478545" y="2021860"/>
                        <a:pt x="2495885" y="2016287"/>
                      </a:cubicBezTo>
                      <a:cubicBezTo>
                        <a:pt x="2513071" y="2010713"/>
                        <a:pt x="2502078" y="2007926"/>
                        <a:pt x="2502078" y="2000340"/>
                      </a:cubicBezTo>
                      <a:cubicBezTo>
                        <a:pt x="2502078" y="1992754"/>
                        <a:pt x="2532423" y="1992754"/>
                        <a:pt x="2543571" y="1985167"/>
                      </a:cubicBezTo>
                      <a:cubicBezTo>
                        <a:pt x="2553944" y="1978046"/>
                        <a:pt x="2540784" y="1971853"/>
                        <a:pt x="2531185" y="1973246"/>
                      </a:cubicBezTo>
                      <a:close/>
                      <a:moveTo>
                        <a:pt x="734476" y="1078375"/>
                      </a:moveTo>
                      <a:cubicBezTo>
                        <a:pt x="716361" y="1100825"/>
                        <a:pt x="710323" y="1104231"/>
                        <a:pt x="691590" y="1100825"/>
                      </a:cubicBezTo>
                      <a:cubicBezTo>
                        <a:pt x="672856" y="1097573"/>
                        <a:pt x="661400" y="1106863"/>
                        <a:pt x="670689" y="1113520"/>
                      </a:cubicBezTo>
                      <a:cubicBezTo>
                        <a:pt x="679978" y="1120177"/>
                        <a:pt x="680597" y="1125596"/>
                        <a:pt x="661400" y="1129931"/>
                      </a:cubicBezTo>
                      <a:cubicBezTo>
                        <a:pt x="642202" y="1134266"/>
                        <a:pt x="629506" y="1149129"/>
                        <a:pt x="621920" y="1147426"/>
                      </a:cubicBezTo>
                      <a:cubicBezTo>
                        <a:pt x="614179" y="1145723"/>
                        <a:pt x="654897" y="1116616"/>
                        <a:pt x="644369" y="1109030"/>
                      </a:cubicBezTo>
                      <a:cubicBezTo>
                        <a:pt x="633996" y="1101289"/>
                        <a:pt x="608141" y="1122190"/>
                        <a:pt x="607522" y="1131479"/>
                      </a:cubicBezTo>
                      <a:cubicBezTo>
                        <a:pt x="606902" y="1140769"/>
                        <a:pt x="590027" y="1141388"/>
                        <a:pt x="579499" y="1140769"/>
                      </a:cubicBezTo>
                      <a:cubicBezTo>
                        <a:pt x="569126" y="1140149"/>
                        <a:pt x="555347" y="1130396"/>
                        <a:pt x="565720" y="1129312"/>
                      </a:cubicBezTo>
                      <a:cubicBezTo>
                        <a:pt x="576093" y="1128228"/>
                        <a:pt x="568971" y="1116616"/>
                        <a:pt x="583369" y="1111198"/>
                      </a:cubicBezTo>
                      <a:cubicBezTo>
                        <a:pt x="597613" y="1105624"/>
                        <a:pt x="580582" y="1097419"/>
                        <a:pt x="585072" y="1091381"/>
                      </a:cubicBezTo>
                      <a:cubicBezTo>
                        <a:pt x="589407" y="1085342"/>
                        <a:pt x="618514" y="1097419"/>
                        <a:pt x="619133" y="1086426"/>
                      </a:cubicBezTo>
                      <a:cubicBezTo>
                        <a:pt x="619752" y="1075434"/>
                        <a:pt x="590027" y="1066145"/>
                        <a:pt x="580118" y="1072647"/>
                      </a:cubicBezTo>
                      <a:cubicBezTo>
                        <a:pt x="570209" y="1079150"/>
                        <a:pt x="547141" y="1094632"/>
                        <a:pt x="519737" y="1082556"/>
                      </a:cubicBezTo>
                      <a:cubicBezTo>
                        <a:pt x="511067" y="1078685"/>
                        <a:pt x="588943" y="1070480"/>
                        <a:pt x="602103" y="1058404"/>
                      </a:cubicBezTo>
                      <a:cubicBezTo>
                        <a:pt x="615263" y="1046327"/>
                        <a:pt x="674559" y="1032548"/>
                        <a:pt x="678894" y="1043540"/>
                      </a:cubicBezTo>
                      <a:cubicBezTo>
                        <a:pt x="683230" y="1054533"/>
                        <a:pt x="647001" y="1061655"/>
                        <a:pt x="664651" y="1071563"/>
                      </a:cubicBezTo>
                      <a:cubicBezTo>
                        <a:pt x="682146" y="1081472"/>
                        <a:pt x="710788" y="1074815"/>
                        <a:pt x="717290" y="1064442"/>
                      </a:cubicBezTo>
                      <a:cubicBezTo>
                        <a:pt x="723948" y="1054378"/>
                        <a:pt x="752590" y="1055926"/>
                        <a:pt x="734476" y="1078375"/>
                      </a:cubicBezTo>
                      <a:close/>
                      <a:moveTo>
                        <a:pt x="908960" y="1300235"/>
                      </a:moveTo>
                      <a:cubicBezTo>
                        <a:pt x="887595" y="1318969"/>
                        <a:pt x="889143" y="1314014"/>
                        <a:pt x="870564" y="1317266"/>
                      </a:cubicBezTo>
                      <a:cubicBezTo>
                        <a:pt x="851831" y="1320517"/>
                        <a:pt x="866694" y="1339250"/>
                        <a:pt x="844244" y="1340799"/>
                      </a:cubicBezTo>
                      <a:cubicBezTo>
                        <a:pt x="821795" y="1342502"/>
                        <a:pt x="767453" y="1344669"/>
                        <a:pt x="759712" y="1331974"/>
                      </a:cubicBezTo>
                      <a:cubicBezTo>
                        <a:pt x="757080" y="1327794"/>
                        <a:pt x="789283" y="1330890"/>
                        <a:pt x="791605" y="1321601"/>
                      </a:cubicBezTo>
                      <a:cubicBezTo>
                        <a:pt x="793772" y="1312311"/>
                        <a:pt x="802597" y="1297448"/>
                        <a:pt x="816376" y="1297448"/>
                      </a:cubicBezTo>
                      <a:cubicBezTo>
                        <a:pt x="830156" y="1297448"/>
                        <a:pt x="828917" y="1279334"/>
                        <a:pt x="806468" y="1268342"/>
                      </a:cubicBezTo>
                      <a:cubicBezTo>
                        <a:pt x="784019" y="1257350"/>
                        <a:pt x="838826" y="1250228"/>
                        <a:pt x="851521" y="1267723"/>
                      </a:cubicBezTo>
                      <a:cubicBezTo>
                        <a:pt x="864216" y="1285372"/>
                        <a:pt x="886666" y="1297913"/>
                        <a:pt x="899206" y="1285372"/>
                      </a:cubicBezTo>
                      <a:cubicBezTo>
                        <a:pt x="911902" y="1272677"/>
                        <a:pt x="983739" y="1237687"/>
                        <a:pt x="983739" y="1254098"/>
                      </a:cubicBezTo>
                      <a:cubicBezTo>
                        <a:pt x="983739" y="1270509"/>
                        <a:pt x="930325" y="1281502"/>
                        <a:pt x="908960" y="1300235"/>
                      </a:cubicBezTo>
                      <a:close/>
                      <a:moveTo>
                        <a:pt x="1389373" y="1802013"/>
                      </a:moveTo>
                      <a:cubicBezTo>
                        <a:pt x="1374200" y="1803716"/>
                        <a:pt x="1390766" y="1761914"/>
                        <a:pt x="1363208" y="1746742"/>
                      </a:cubicBezTo>
                      <a:cubicBezTo>
                        <a:pt x="1330695" y="1728937"/>
                        <a:pt x="1316297" y="1695650"/>
                        <a:pt x="1316297" y="1677691"/>
                      </a:cubicBezTo>
                      <a:cubicBezTo>
                        <a:pt x="1316297" y="1659732"/>
                        <a:pt x="1343855" y="1651526"/>
                        <a:pt x="1355002" y="1665305"/>
                      </a:cubicBezTo>
                      <a:cubicBezTo>
                        <a:pt x="1365994" y="1679084"/>
                        <a:pt x="1382560" y="1735749"/>
                        <a:pt x="1392314" y="1753709"/>
                      </a:cubicBezTo>
                      <a:cubicBezTo>
                        <a:pt x="1401758" y="1771668"/>
                        <a:pt x="1401758" y="1800620"/>
                        <a:pt x="1389373" y="1802013"/>
                      </a:cubicBezTo>
                      <a:close/>
                    </a:path>
                  </a:pathLst>
                </a:custGeom>
                <a:solidFill>
                  <a:schemeClr val="accent1">
                    <a:lumMod val="60000"/>
                    <a:lumOff val="40000"/>
                  </a:schemeClr>
                </a:solidFill>
                <a:ln w="12779" cap="flat">
                  <a:solidFill>
                    <a:schemeClr val="bg1"/>
                  </a:solidFill>
                  <a:prstDash val="solid"/>
                  <a:miter/>
                </a:ln>
              </p:spPr>
              <p:txBody>
                <a:bodyPr rtlCol="0" anchor="ctr"/>
                <a:lstStyle/>
                <a:p>
                  <a:endParaRPr lang="en-US"/>
                </a:p>
              </p:txBody>
            </p:sp>
            <p:sp>
              <p:nvSpPr>
                <p:cNvPr id="4510" name="Freeform: Shape 4509">
                  <a:extLst>
                    <a:ext uri="{FF2B5EF4-FFF2-40B4-BE49-F238E27FC236}">
                      <a16:creationId xmlns:a16="http://schemas.microsoft.com/office/drawing/2014/main" id="{71476A87-EF11-43CE-D0C5-D38C0F18A1F0}"/>
                    </a:ext>
                  </a:extLst>
                </p:cNvPr>
                <p:cNvSpPr/>
                <p:nvPr/>
              </p:nvSpPr>
              <p:spPr>
                <a:xfrm>
                  <a:off x="485683" y="1500256"/>
                  <a:ext cx="3160413" cy="2141177"/>
                </a:xfrm>
                <a:custGeom>
                  <a:avLst/>
                  <a:gdLst>
                    <a:gd name="connsiteX0" fmla="*/ 1184420 w 3160413"/>
                    <a:gd name="connsiteY0" fmla="*/ 786003 h 2141177"/>
                    <a:gd name="connsiteX1" fmla="*/ 1155004 w 3160413"/>
                    <a:gd name="connsiteY1" fmla="*/ 752871 h 2141177"/>
                    <a:gd name="connsiteX2" fmla="*/ 1099733 w 3160413"/>
                    <a:gd name="connsiteY2" fmla="*/ 687536 h 2141177"/>
                    <a:gd name="connsiteX3" fmla="*/ 1032540 w 3160413"/>
                    <a:gd name="connsiteY3" fmla="*/ 611209 h 2141177"/>
                    <a:gd name="connsiteX4" fmla="*/ 990273 w 3160413"/>
                    <a:gd name="connsiteY4" fmla="*/ 609351 h 2141177"/>
                    <a:gd name="connsiteX5" fmla="*/ 961786 w 3160413"/>
                    <a:gd name="connsiteY5" fmla="*/ 631491 h 2141177"/>
                    <a:gd name="connsiteX6" fmla="*/ 937789 w 3160413"/>
                    <a:gd name="connsiteY6" fmla="*/ 615854 h 2141177"/>
                    <a:gd name="connsiteX7" fmla="*/ 906515 w 3160413"/>
                    <a:gd name="connsiteY7" fmla="*/ 584580 h 2141177"/>
                    <a:gd name="connsiteX8" fmla="*/ 885304 w 3160413"/>
                    <a:gd name="connsiteY8" fmla="*/ 568943 h 2141177"/>
                    <a:gd name="connsiteX9" fmla="*/ 856817 w 3160413"/>
                    <a:gd name="connsiteY9" fmla="*/ 574516 h 2141177"/>
                    <a:gd name="connsiteX10" fmla="*/ 840251 w 3160413"/>
                    <a:gd name="connsiteY10" fmla="*/ 571110 h 2141177"/>
                    <a:gd name="connsiteX11" fmla="*/ 840251 w 3160413"/>
                    <a:gd name="connsiteY11" fmla="*/ 93794 h 2141177"/>
                    <a:gd name="connsiteX12" fmla="*/ 826007 w 3160413"/>
                    <a:gd name="connsiteY12" fmla="*/ 90853 h 2141177"/>
                    <a:gd name="connsiteX13" fmla="*/ 760363 w 3160413"/>
                    <a:gd name="connsiteY13" fmla="*/ 72893 h 2141177"/>
                    <a:gd name="connsiteX14" fmla="*/ 701685 w 3160413"/>
                    <a:gd name="connsiteY14" fmla="*/ 74906 h 2141177"/>
                    <a:gd name="connsiteX15" fmla="*/ 652607 w 3160413"/>
                    <a:gd name="connsiteY15" fmla="*/ 67939 h 2141177"/>
                    <a:gd name="connsiteX16" fmla="*/ 586343 w 3160413"/>
                    <a:gd name="connsiteY16" fmla="*/ 48586 h 2141177"/>
                    <a:gd name="connsiteX17" fmla="*/ 506919 w 3160413"/>
                    <a:gd name="connsiteY17" fmla="*/ 54160 h 2141177"/>
                    <a:gd name="connsiteX18" fmla="*/ 486947 w 3160413"/>
                    <a:gd name="connsiteY18" fmla="*/ 45180 h 2141177"/>
                    <a:gd name="connsiteX19" fmla="*/ 477348 w 3160413"/>
                    <a:gd name="connsiteY19" fmla="*/ 29234 h 2141177"/>
                    <a:gd name="connsiteX20" fmla="*/ 423470 w 3160413"/>
                    <a:gd name="connsiteY20" fmla="*/ 29853 h 2141177"/>
                    <a:gd name="connsiteX21" fmla="*/ 408298 w 3160413"/>
                    <a:gd name="connsiteY21" fmla="*/ 17467 h 2141177"/>
                    <a:gd name="connsiteX22" fmla="*/ 392351 w 3160413"/>
                    <a:gd name="connsiteY22" fmla="*/ 21647 h 2141177"/>
                    <a:gd name="connsiteX23" fmla="*/ 368199 w 3160413"/>
                    <a:gd name="connsiteY23" fmla="*/ 25828 h 2141177"/>
                    <a:gd name="connsiteX24" fmla="*/ 380584 w 3160413"/>
                    <a:gd name="connsiteY24" fmla="*/ 12048 h 2141177"/>
                    <a:gd name="connsiteX25" fmla="*/ 355658 w 3160413"/>
                    <a:gd name="connsiteY25" fmla="*/ 282 h 2141177"/>
                    <a:gd name="connsiteX26" fmla="*/ 323145 w 3160413"/>
                    <a:gd name="connsiteY26" fmla="*/ 20254 h 2141177"/>
                    <a:gd name="connsiteX27" fmla="*/ 274067 w 3160413"/>
                    <a:gd name="connsiteY27" fmla="*/ 30627 h 2141177"/>
                    <a:gd name="connsiteX28" fmla="*/ 245270 w 3160413"/>
                    <a:gd name="connsiteY28" fmla="*/ 39762 h 2141177"/>
                    <a:gd name="connsiteX29" fmla="*/ 252237 w 3160413"/>
                    <a:gd name="connsiteY29" fmla="*/ 56328 h 2141177"/>
                    <a:gd name="connsiteX30" fmla="*/ 229478 w 3160413"/>
                    <a:gd name="connsiteY30" fmla="*/ 53541 h 2141177"/>
                    <a:gd name="connsiteX31" fmla="*/ 183961 w 3160413"/>
                    <a:gd name="connsiteY31" fmla="*/ 61746 h 2141177"/>
                    <a:gd name="connsiteX32" fmla="*/ 147423 w 3160413"/>
                    <a:gd name="connsiteY32" fmla="*/ 92091 h 2141177"/>
                    <a:gd name="connsiteX33" fmla="*/ 134263 w 3160413"/>
                    <a:gd name="connsiteY33" fmla="*/ 125378 h 2141177"/>
                    <a:gd name="connsiteX34" fmla="*/ 55613 w 3160413"/>
                    <a:gd name="connsiteY34" fmla="*/ 141325 h 2141177"/>
                    <a:gd name="connsiteX35" fmla="*/ 47253 w 3160413"/>
                    <a:gd name="connsiteY35" fmla="*/ 160678 h 2141177"/>
                    <a:gd name="connsiteX36" fmla="*/ 81778 w 3160413"/>
                    <a:gd name="connsiteY36" fmla="*/ 182817 h 2141177"/>
                    <a:gd name="connsiteX37" fmla="*/ 132869 w 3160413"/>
                    <a:gd name="connsiteY37" fmla="*/ 236695 h 2141177"/>
                    <a:gd name="connsiteX38" fmla="*/ 185354 w 3160413"/>
                    <a:gd name="connsiteY38" fmla="*/ 238088 h 2141177"/>
                    <a:gd name="connsiteX39" fmla="*/ 195727 w 3160413"/>
                    <a:gd name="connsiteY39" fmla="*/ 265027 h 2141177"/>
                    <a:gd name="connsiteX40" fmla="*/ 228859 w 3160413"/>
                    <a:gd name="connsiteY40" fmla="*/ 271994 h 2141177"/>
                    <a:gd name="connsiteX41" fmla="*/ 191547 w 3160413"/>
                    <a:gd name="connsiteY41" fmla="*/ 282368 h 2141177"/>
                    <a:gd name="connsiteX42" fmla="*/ 165382 w 3160413"/>
                    <a:gd name="connsiteY42" fmla="*/ 289954 h 2141177"/>
                    <a:gd name="connsiteX43" fmla="*/ 125283 w 3160413"/>
                    <a:gd name="connsiteY43" fmla="*/ 288560 h 2141177"/>
                    <a:gd name="connsiteX44" fmla="*/ 125283 w 3160413"/>
                    <a:gd name="connsiteY44" fmla="*/ 267195 h 2141177"/>
                    <a:gd name="connsiteX45" fmla="*/ 86577 w 3160413"/>
                    <a:gd name="connsiteY45" fmla="*/ 268588 h 2141177"/>
                    <a:gd name="connsiteX46" fmla="*/ 69392 w 3160413"/>
                    <a:gd name="connsiteY46" fmla="*/ 287167 h 2141177"/>
                    <a:gd name="connsiteX47" fmla="*/ 42453 w 3160413"/>
                    <a:gd name="connsiteY47" fmla="*/ 289954 h 2141177"/>
                    <a:gd name="connsiteX48" fmla="*/ 342 w 3160413"/>
                    <a:gd name="connsiteY48" fmla="*/ 314106 h 2141177"/>
                    <a:gd name="connsiteX49" fmla="*/ 45240 w 3160413"/>
                    <a:gd name="connsiteY49" fmla="*/ 332065 h 2141177"/>
                    <a:gd name="connsiteX50" fmla="*/ 39666 w 3160413"/>
                    <a:gd name="connsiteY50" fmla="*/ 347238 h 2141177"/>
                    <a:gd name="connsiteX51" fmla="*/ 63199 w 3160413"/>
                    <a:gd name="connsiteY51" fmla="*/ 369997 h 2141177"/>
                    <a:gd name="connsiteX52" fmla="*/ 129463 w 3160413"/>
                    <a:gd name="connsiteY52" fmla="*/ 369997 h 2141177"/>
                    <a:gd name="connsiteX53" fmla="*/ 157796 w 3160413"/>
                    <a:gd name="connsiteY53" fmla="*/ 373403 h 2141177"/>
                    <a:gd name="connsiteX54" fmla="*/ 213067 w 3160413"/>
                    <a:gd name="connsiteY54" fmla="*/ 354050 h 2141177"/>
                    <a:gd name="connsiteX55" fmla="*/ 204087 w 3160413"/>
                    <a:gd name="connsiteY55" fmla="*/ 375415 h 2141177"/>
                    <a:gd name="connsiteX56" fmla="*/ 207493 w 3160413"/>
                    <a:gd name="connsiteY56" fmla="*/ 416908 h 2141177"/>
                    <a:gd name="connsiteX57" fmla="*/ 169562 w 3160413"/>
                    <a:gd name="connsiteY57" fmla="*/ 419695 h 2141177"/>
                    <a:gd name="connsiteX58" fmla="*/ 152996 w 3160413"/>
                    <a:gd name="connsiteY58" fmla="*/ 445240 h 2141177"/>
                    <a:gd name="connsiteX59" fmla="*/ 113671 w 3160413"/>
                    <a:gd name="connsiteY59" fmla="*/ 434248 h 2141177"/>
                    <a:gd name="connsiteX60" fmla="*/ 101286 w 3160413"/>
                    <a:gd name="connsiteY60" fmla="*/ 465986 h 2141177"/>
                    <a:gd name="connsiteX61" fmla="*/ 70166 w 3160413"/>
                    <a:gd name="connsiteY61" fmla="*/ 488745 h 2141177"/>
                    <a:gd name="connsiteX62" fmla="*/ 54994 w 3160413"/>
                    <a:gd name="connsiteY62" fmla="*/ 516303 h 2141177"/>
                    <a:gd name="connsiteX63" fmla="*/ 83326 w 3160413"/>
                    <a:gd name="connsiteY63" fmla="*/ 534882 h 2141177"/>
                    <a:gd name="connsiteX64" fmla="*/ 81933 w 3160413"/>
                    <a:gd name="connsiteY64" fmla="*/ 564608 h 2141177"/>
                    <a:gd name="connsiteX65" fmla="*/ 120638 w 3160413"/>
                    <a:gd name="connsiteY65" fmla="*/ 601146 h 2141177"/>
                    <a:gd name="connsiteX66" fmla="*/ 157176 w 3160413"/>
                    <a:gd name="connsiteY66" fmla="*/ 595572 h 2141177"/>
                    <a:gd name="connsiteX67" fmla="*/ 173123 w 3160413"/>
                    <a:gd name="connsiteY67" fmla="*/ 582412 h 2141177"/>
                    <a:gd name="connsiteX68" fmla="*/ 185509 w 3160413"/>
                    <a:gd name="connsiteY68" fmla="*/ 617557 h 2141177"/>
                    <a:gd name="connsiteX69" fmla="*/ 182722 w 3160413"/>
                    <a:gd name="connsiteY69" fmla="*/ 648676 h 2141177"/>
                    <a:gd name="connsiteX70" fmla="*/ 216473 w 3160413"/>
                    <a:gd name="connsiteY70" fmla="*/ 644496 h 2141177"/>
                    <a:gd name="connsiteX71" fmla="*/ 259204 w 3160413"/>
                    <a:gd name="connsiteY71" fmla="*/ 647902 h 2141177"/>
                    <a:gd name="connsiteX72" fmla="*/ 278557 w 3160413"/>
                    <a:gd name="connsiteY72" fmla="*/ 654095 h 2141177"/>
                    <a:gd name="connsiteX73" fmla="*/ 291717 w 3160413"/>
                    <a:gd name="connsiteY73" fmla="*/ 638148 h 2141177"/>
                    <a:gd name="connsiteX74" fmla="*/ 325468 w 3160413"/>
                    <a:gd name="connsiteY74" fmla="*/ 641554 h 2141177"/>
                    <a:gd name="connsiteX75" fmla="*/ 326242 w 3160413"/>
                    <a:gd name="connsiteY75" fmla="*/ 656108 h 2141177"/>
                    <a:gd name="connsiteX76" fmla="*/ 315250 w 3160413"/>
                    <a:gd name="connsiteY76" fmla="*/ 705805 h 2141177"/>
                    <a:gd name="connsiteX77" fmla="*/ 277318 w 3160413"/>
                    <a:gd name="connsiteY77" fmla="*/ 738937 h 2141177"/>
                    <a:gd name="connsiteX78" fmla="*/ 224833 w 3160413"/>
                    <a:gd name="connsiteY78" fmla="*/ 780430 h 2141177"/>
                    <a:gd name="connsiteX79" fmla="*/ 176529 w 3160413"/>
                    <a:gd name="connsiteY79" fmla="*/ 785229 h 2141177"/>
                    <a:gd name="connsiteX80" fmla="*/ 153770 w 3160413"/>
                    <a:gd name="connsiteY80" fmla="*/ 819135 h 2141177"/>
                    <a:gd name="connsiteX81" fmla="*/ 191082 w 3160413"/>
                    <a:gd name="connsiteY81" fmla="*/ 799163 h 2141177"/>
                    <a:gd name="connsiteX82" fmla="*/ 202075 w 3160413"/>
                    <a:gd name="connsiteY82" fmla="*/ 798544 h 2141177"/>
                    <a:gd name="connsiteX83" fmla="*/ 227620 w 3160413"/>
                    <a:gd name="connsiteY83" fmla="*/ 790183 h 2141177"/>
                    <a:gd name="connsiteX84" fmla="*/ 250379 w 3160413"/>
                    <a:gd name="connsiteY84" fmla="*/ 787397 h 2141177"/>
                    <a:gd name="connsiteX85" fmla="*/ 277937 w 3160413"/>
                    <a:gd name="connsiteY85" fmla="*/ 776404 h 2141177"/>
                    <a:gd name="connsiteX86" fmla="*/ 296516 w 3160413"/>
                    <a:gd name="connsiteY86" fmla="*/ 757826 h 2141177"/>
                    <a:gd name="connsiteX87" fmla="*/ 353181 w 3160413"/>
                    <a:gd name="connsiteY87" fmla="*/ 725313 h 2141177"/>
                    <a:gd name="connsiteX88" fmla="*/ 365567 w 3160413"/>
                    <a:gd name="connsiteY88" fmla="*/ 708747 h 2141177"/>
                    <a:gd name="connsiteX89" fmla="*/ 400092 w 3160413"/>
                    <a:gd name="connsiteY89" fmla="*/ 687382 h 2141177"/>
                    <a:gd name="connsiteX90" fmla="*/ 423625 w 3160413"/>
                    <a:gd name="connsiteY90" fmla="*/ 678402 h 2141177"/>
                    <a:gd name="connsiteX91" fmla="*/ 434617 w 3160413"/>
                    <a:gd name="connsiteY91" fmla="*/ 655643 h 2141177"/>
                    <a:gd name="connsiteX92" fmla="*/ 450564 w 3160413"/>
                    <a:gd name="connsiteY92" fmla="*/ 639696 h 2141177"/>
                    <a:gd name="connsiteX93" fmla="*/ 425792 w 3160413"/>
                    <a:gd name="connsiteY93" fmla="*/ 627311 h 2141177"/>
                    <a:gd name="connsiteX94" fmla="*/ 451338 w 3160413"/>
                    <a:gd name="connsiteY94" fmla="*/ 605171 h 2141177"/>
                    <a:gd name="connsiteX95" fmla="*/ 472084 w 3160413"/>
                    <a:gd name="connsiteY95" fmla="*/ 586593 h 2141177"/>
                    <a:gd name="connsiteX96" fmla="*/ 492830 w 3160413"/>
                    <a:gd name="connsiteY96" fmla="*/ 563834 h 2141177"/>
                    <a:gd name="connsiteX97" fmla="*/ 508777 w 3160413"/>
                    <a:gd name="connsiteY97" fmla="*/ 545255 h 2141177"/>
                    <a:gd name="connsiteX98" fmla="*/ 535716 w 3160413"/>
                    <a:gd name="connsiteY98" fmla="*/ 526677 h 2141177"/>
                    <a:gd name="connsiteX99" fmla="*/ 554295 w 3160413"/>
                    <a:gd name="connsiteY99" fmla="*/ 534263 h 2141177"/>
                    <a:gd name="connsiteX100" fmla="*/ 554914 w 3160413"/>
                    <a:gd name="connsiteY100" fmla="*/ 546029 h 2141177"/>
                    <a:gd name="connsiteX101" fmla="*/ 522401 w 3160413"/>
                    <a:gd name="connsiteY101" fmla="*/ 552222 h 2141177"/>
                    <a:gd name="connsiteX102" fmla="*/ 510016 w 3160413"/>
                    <a:gd name="connsiteY102" fmla="*/ 580554 h 2141177"/>
                    <a:gd name="connsiteX103" fmla="*/ 512028 w 3160413"/>
                    <a:gd name="connsiteY103" fmla="*/ 603313 h 2141177"/>
                    <a:gd name="connsiteX104" fmla="*/ 501036 w 3160413"/>
                    <a:gd name="connsiteY104" fmla="*/ 617092 h 2141177"/>
                    <a:gd name="connsiteX105" fmla="*/ 513422 w 3160413"/>
                    <a:gd name="connsiteY105" fmla="*/ 627466 h 2141177"/>
                    <a:gd name="connsiteX106" fmla="*/ 574886 w 3160413"/>
                    <a:gd name="connsiteY106" fmla="*/ 593560 h 2141177"/>
                    <a:gd name="connsiteX107" fmla="*/ 619784 w 3160413"/>
                    <a:gd name="connsiteY107" fmla="*/ 591547 h 2141177"/>
                    <a:gd name="connsiteX108" fmla="*/ 620404 w 3160413"/>
                    <a:gd name="connsiteY108" fmla="*/ 575755 h 2141177"/>
                    <a:gd name="connsiteX109" fmla="*/ 606625 w 3160413"/>
                    <a:gd name="connsiteY109" fmla="*/ 557176 h 2141177"/>
                    <a:gd name="connsiteX110" fmla="*/ 616998 w 3160413"/>
                    <a:gd name="connsiteY110" fmla="*/ 542004 h 2141177"/>
                    <a:gd name="connsiteX111" fmla="*/ 634183 w 3160413"/>
                    <a:gd name="connsiteY111" fmla="*/ 540610 h 2141177"/>
                    <a:gd name="connsiteX112" fmla="*/ 656942 w 3160413"/>
                    <a:gd name="connsiteY112" fmla="*/ 548971 h 2141177"/>
                    <a:gd name="connsiteX113" fmla="*/ 681094 w 3160413"/>
                    <a:gd name="connsiteY113" fmla="*/ 554544 h 2141177"/>
                    <a:gd name="connsiteX114" fmla="*/ 667315 w 3160413"/>
                    <a:gd name="connsiteY114" fmla="*/ 564918 h 2141177"/>
                    <a:gd name="connsiteX115" fmla="*/ 670721 w 3160413"/>
                    <a:gd name="connsiteY115" fmla="*/ 575910 h 2141177"/>
                    <a:gd name="connsiteX116" fmla="*/ 695647 w 3160413"/>
                    <a:gd name="connsiteY116" fmla="*/ 571110 h 2141177"/>
                    <a:gd name="connsiteX117" fmla="*/ 714226 w 3160413"/>
                    <a:gd name="connsiteY117" fmla="*/ 568324 h 2141177"/>
                    <a:gd name="connsiteX118" fmla="*/ 721193 w 3160413"/>
                    <a:gd name="connsiteY118" fmla="*/ 574516 h 2141177"/>
                    <a:gd name="connsiteX119" fmla="*/ 756337 w 3160413"/>
                    <a:gd name="connsiteY119" fmla="*/ 585509 h 2141177"/>
                    <a:gd name="connsiteX120" fmla="*/ 823995 w 3160413"/>
                    <a:gd name="connsiteY120" fmla="*/ 583496 h 2141177"/>
                    <a:gd name="connsiteX121" fmla="*/ 851553 w 3160413"/>
                    <a:gd name="connsiteY121" fmla="*/ 602075 h 2141177"/>
                    <a:gd name="connsiteX122" fmla="*/ 889484 w 3160413"/>
                    <a:gd name="connsiteY122" fmla="*/ 589689 h 2141177"/>
                    <a:gd name="connsiteX123" fmla="*/ 883291 w 3160413"/>
                    <a:gd name="connsiteY123" fmla="*/ 609042 h 2141177"/>
                    <a:gd name="connsiteX124" fmla="*/ 898464 w 3160413"/>
                    <a:gd name="connsiteY124" fmla="*/ 620034 h 2141177"/>
                    <a:gd name="connsiteX125" fmla="*/ 935002 w 3160413"/>
                    <a:gd name="connsiteY125" fmla="*/ 637993 h 2141177"/>
                    <a:gd name="connsiteX126" fmla="*/ 971540 w 3160413"/>
                    <a:gd name="connsiteY126" fmla="*/ 667719 h 2141177"/>
                    <a:gd name="connsiteX127" fmla="*/ 989499 w 3160413"/>
                    <a:gd name="connsiteY127" fmla="*/ 652547 h 2141177"/>
                    <a:gd name="connsiteX128" fmla="*/ 1014426 w 3160413"/>
                    <a:gd name="connsiteY128" fmla="*/ 665707 h 2141177"/>
                    <a:gd name="connsiteX129" fmla="*/ 1017212 w 3160413"/>
                    <a:gd name="connsiteY129" fmla="*/ 639542 h 2141177"/>
                    <a:gd name="connsiteX130" fmla="*/ 1029598 w 3160413"/>
                    <a:gd name="connsiteY130" fmla="*/ 642329 h 2141177"/>
                    <a:gd name="connsiteX131" fmla="*/ 1031611 w 3160413"/>
                    <a:gd name="connsiteY131" fmla="*/ 683047 h 2141177"/>
                    <a:gd name="connsiteX132" fmla="*/ 1008852 w 3160413"/>
                    <a:gd name="connsiteY132" fmla="*/ 678247 h 2141177"/>
                    <a:gd name="connsiteX133" fmla="*/ 987487 w 3160413"/>
                    <a:gd name="connsiteY133" fmla="*/ 683821 h 2141177"/>
                    <a:gd name="connsiteX134" fmla="*/ 1013032 w 3160413"/>
                    <a:gd name="connsiteY134" fmla="*/ 714166 h 2141177"/>
                    <a:gd name="connsiteX135" fmla="*/ 1022631 w 3160413"/>
                    <a:gd name="connsiteY135" fmla="*/ 735531 h 2141177"/>
                    <a:gd name="connsiteX136" fmla="*/ 1037185 w 3160413"/>
                    <a:gd name="connsiteY136" fmla="*/ 753491 h 2141177"/>
                    <a:gd name="connsiteX137" fmla="*/ 1034398 w 3160413"/>
                    <a:gd name="connsiteY137" fmla="*/ 719739 h 2141177"/>
                    <a:gd name="connsiteX138" fmla="*/ 1039197 w 3160413"/>
                    <a:gd name="connsiteY138" fmla="*/ 698993 h 2141177"/>
                    <a:gd name="connsiteX139" fmla="*/ 1043377 w 3160413"/>
                    <a:gd name="connsiteY139" fmla="*/ 721133 h 2141177"/>
                    <a:gd name="connsiteX140" fmla="*/ 1061956 w 3160413"/>
                    <a:gd name="connsiteY140" fmla="*/ 710760 h 2141177"/>
                    <a:gd name="connsiteX141" fmla="*/ 1061337 w 3160413"/>
                    <a:gd name="connsiteY141" fmla="*/ 681034 h 2141177"/>
                    <a:gd name="connsiteX142" fmla="*/ 1079915 w 3160413"/>
                    <a:gd name="connsiteY142" fmla="*/ 702399 h 2141177"/>
                    <a:gd name="connsiteX143" fmla="*/ 1069542 w 3160413"/>
                    <a:gd name="connsiteY143" fmla="*/ 723765 h 2141177"/>
                    <a:gd name="connsiteX144" fmla="*/ 1052357 w 3160413"/>
                    <a:gd name="connsiteY144" fmla="*/ 732125 h 2141177"/>
                    <a:gd name="connsiteX145" fmla="*/ 1055763 w 3160413"/>
                    <a:gd name="connsiteY145" fmla="*/ 764638 h 2141177"/>
                    <a:gd name="connsiteX146" fmla="*/ 1068149 w 3160413"/>
                    <a:gd name="connsiteY146" fmla="*/ 753645 h 2141177"/>
                    <a:gd name="connsiteX147" fmla="*/ 1088121 w 3160413"/>
                    <a:gd name="connsiteY147" fmla="*/ 749465 h 2141177"/>
                    <a:gd name="connsiteX148" fmla="*/ 1114286 w 3160413"/>
                    <a:gd name="connsiteY148" fmla="*/ 770211 h 2141177"/>
                    <a:gd name="connsiteX149" fmla="*/ 1101900 w 3160413"/>
                    <a:gd name="connsiteY149" fmla="*/ 755039 h 2141177"/>
                    <a:gd name="connsiteX150" fmla="*/ 1102519 w 3160413"/>
                    <a:gd name="connsiteY150" fmla="*/ 737699 h 2141177"/>
                    <a:gd name="connsiteX151" fmla="*/ 1126672 w 3160413"/>
                    <a:gd name="connsiteY151" fmla="*/ 768818 h 2141177"/>
                    <a:gd name="connsiteX152" fmla="*/ 1110725 w 3160413"/>
                    <a:gd name="connsiteY152" fmla="*/ 784765 h 2141177"/>
                    <a:gd name="connsiteX153" fmla="*/ 1083786 w 3160413"/>
                    <a:gd name="connsiteY153" fmla="*/ 771605 h 2141177"/>
                    <a:gd name="connsiteX154" fmla="*/ 1087966 w 3160413"/>
                    <a:gd name="connsiteY154" fmla="*/ 795757 h 2141177"/>
                    <a:gd name="connsiteX155" fmla="*/ 1088585 w 3160413"/>
                    <a:gd name="connsiteY155" fmla="*/ 826102 h 2141177"/>
                    <a:gd name="connsiteX156" fmla="*/ 1098958 w 3160413"/>
                    <a:gd name="connsiteY156" fmla="*/ 815729 h 2141177"/>
                    <a:gd name="connsiteX157" fmla="*/ 1116144 w 3160413"/>
                    <a:gd name="connsiteY157" fmla="*/ 821922 h 2141177"/>
                    <a:gd name="connsiteX158" fmla="*/ 1123111 w 3160413"/>
                    <a:gd name="connsiteY158" fmla="*/ 804582 h 2141177"/>
                    <a:gd name="connsiteX159" fmla="*/ 1139057 w 3160413"/>
                    <a:gd name="connsiteY159" fmla="*/ 810155 h 2141177"/>
                    <a:gd name="connsiteX160" fmla="*/ 1153611 w 3160413"/>
                    <a:gd name="connsiteY160" fmla="*/ 802569 h 2141177"/>
                    <a:gd name="connsiteX161" fmla="*/ 1156397 w 3160413"/>
                    <a:gd name="connsiteY161" fmla="*/ 824709 h 2141177"/>
                    <a:gd name="connsiteX162" fmla="*/ 1169557 w 3160413"/>
                    <a:gd name="connsiteY162" fmla="*/ 826721 h 2141177"/>
                    <a:gd name="connsiteX163" fmla="*/ 1169557 w 3160413"/>
                    <a:gd name="connsiteY163" fmla="*/ 830282 h 2141177"/>
                    <a:gd name="connsiteX164" fmla="*/ 1190768 w 3160413"/>
                    <a:gd name="connsiteY164" fmla="*/ 815265 h 2141177"/>
                    <a:gd name="connsiteX165" fmla="*/ 1184420 w 3160413"/>
                    <a:gd name="connsiteY165" fmla="*/ 786003 h 2141177"/>
                    <a:gd name="connsiteX166" fmla="*/ 19694 w 3160413"/>
                    <a:gd name="connsiteY166" fmla="*/ 884005 h 2141177"/>
                    <a:gd name="connsiteX167" fmla="*/ 36260 w 3160413"/>
                    <a:gd name="connsiteY167" fmla="*/ 860473 h 2141177"/>
                    <a:gd name="connsiteX168" fmla="*/ 19694 w 3160413"/>
                    <a:gd name="connsiteY168" fmla="*/ 884005 h 2141177"/>
                    <a:gd name="connsiteX169" fmla="*/ 136895 w 3160413"/>
                    <a:gd name="connsiteY169" fmla="*/ 821922 h 2141177"/>
                    <a:gd name="connsiteX170" fmla="*/ 95557 w 3160413"/>
                    <a:gd name="connsiteY170" fmla="*/ 842668 h 2141177"/>
                    <a:gd name="connsiteX171" fmla="*/ 120329 w 3160413"/>
                    <a:gd name="connsiteY171" fmla="*/ 834308 h 2141177"/>
                    <a:gd name="connsiteX172" fmla="*/ 136895 w 3160413"/>
                    <a:gd name="connsiteY172" fmla="*/ 821922 h 2141177"/>
                    <a:gd name="connsiteX173" fmla="*/ 486947 w 3160413"/>
                    <a:gd name="connsiteY173" fmla="*/ 659668 h 2141177"/>
                    <a:gd name="connsiteX174" fmla="*/ 462795 w 3160413"/>
                    <a:gd name="connsiteY174" fmla="*/ 668648 h 2141177"/>
                    <a:gd name="connsiteX175" fmla="*/ 435237 w 3160413"/>
                    <a:gd name="connsiteY175" fmla="*/ 700387 h 2141177"/>
                    <a:gd name="connsiteX176" fmla="*/ 412478 w 3160413"/>
                    <a:gd name="connsiteY176" fmla="*/ 708592 h 2141177"/>
                    <a:gd name="connsiteX177" fmla="*/ 425638 w 3160413"/>
                    <a:gd name="connsiteY177" fmla="*/ 732744 h 2141177"/>
                    <a:gd name="connsiteX178" fmla="*/ 442204 w 3160413"/>
                    <a:gd name="connsiteY178" fmla="*/ 732744 h 2141177"/>
                    <a:gd name="connsiteX179" fmla="*/ 482922 w 3160413"/>
                    <a:gd name="connsiteY179" fmla="*/ 703638 h 2141177"/>
                    <a:gd name="connsiteX180" fmla="*/ 471155 w 3160413"/>
                    <a:gd name="connsiteY180" fmla="*/ 685059 h 2141177"/>
                    <a:gd name="connsiteX181" fmla="*/ 493295 w 3160413"/>
                    <a:gd name="connsiteY181" fmla="*/ 674686 h 2141177"/>
                    <a:gd name="connsiteX182" fmla="*/ 486947 w 3160413"/>
                    <a:gd name="connsiteY182" fmla="*/ 659668 h 2141177"/>
                    <a:gd name="connsiteX183" fmla="*/ 47253 w 3160413"/>
                    <a:gd name="connsiteY183" fmla="*/ 578232 h 2141177"/>
                    <a:gd name="connsiteX184" fmla="*/ 19694 w 3160413"/>
                    <a:gd name="connsiteY184" fmla="*/ 587831 h 2141177"/>
                    <a:gd name="connsiteX185" fmla="*/ 63045 w 3160413"/>
                    <a:gd name="connsiteY185" fmla="*/ 600991 h 2141177"/>
                    <a:gd name="connsiteX186" fmla="*/ 69237 w 3160413"/>
                    <a:gd name="connsiteY186" fmla="*/ 579626 h 2141177"/>
                    <a:gd name="connsiteX187" fmla="*/ 47253 w 3160413"/>
                    <a:gd name="connsiteY187" fmla="*/ 578232 h 2141177"/>
                    <a:gd name="connsiteX188" fmla="*/ 383526 w 3160413"/>
                    <a:gd name="connsiteY188" fmla="*/ 2102299 h 2141177"/>
                    <a:gd name="connsiteX189" fmla="*/ 385074 w 3160413"/>
                    <a:gd name="connsiteY189" fmla="*/ 2140385 h 2141177"/>
                    <a:gd name="connsiteX190" fmla="*/ 407369 w 3160413"/>
                    <a:gd name="connsiteY190" fmla="*/ 2127690 h 2141177"/>
                    <a:gd name="connsiteX191" fmla="*/ 383526 w 3160413"/>
                    <a:gd name="connsiteY191" fmla="*/ 2102299 h 2141177"/>
                    <a:gd name="connsiteX192" fmla="*/ 360767 w 3160413"/>
                    <a:gd name="connsiteY192" fmla="*/ 2075979 h 2141177"/>
                    <a:gd name="connsiteX193" fmla="*/ 363864 w 3160413"/>
                    <a:gd name="connsiteY193" fmla="*/ 2091152 h 2141177"/>
                    <a:gd name="connsiteX194" fmla="*/ 360767 w 3160413"/>
                    <a:gd name="connsiteY194" fmla="*/ 2075979 h 2141177"/>
                    <a:gd name="connsiteX195" fmla="*/ 253166 w 3160413"/>
                    <a:gd name="connsiteY195" fmla="*/ 2040990 h 2141177"/>
                    <a:gd name="connsiteX196" fmla="*/ 271435 w 3160413"/>
                    <a:gd name="connsiteY196" fmla="*/ 2039441 h 2141177"/>
                    <a:gd name="connsiteX197" fmla="*/ 253166 w 3160413"/>
                    <a:gd name="connsiteY197" fmla="*/ 2040990 h 2141177"/>
                    <a:gd name="connsiteX198" fmla="*/ 301935 w 3160413"/>
                    <a:gd name="connsiteY198" fmla="*/ 2061736 h 2141177"/>
                    <a:gd name="connsiteX199" fmla="*/ 321288 w 3160413"/>
                    <a:gd name="connsiteY199" fmla="*/ 2064832 h 2141177"/>
                    <a:gd name="connsiteX200" fmla="*/ 301935 w 3160413"/>
                    <a:gd name="connsiteY200" fmla="*/ 2061736 h 2141177"/>
                    <a:gd name="connsiteX201" fmla="*/ 3134713 w 3160413"/>
                    <a:gd name="connsiteY201" fmla="*/ 1137604 h 2141177"/>
                    <a:gd name="connsiteX202" fmla="*/ 3093375 w 3160413"/>
                    <a:gd name="connsiteY202" fmla="*/ 1125682 h 2141177"/>
                    <a:gd name="connsiteX203" fmla="*/ 3053741 w 3160413"/>
                    <a:gd name="connsiteY203" fmla="*/ 1180954 h 2141177"/>
                    <a:gd name="connsiteX204" fmla="*/ 3015035 w 3160413"/>
                    <a:gd name="connsiteY204" fmla="*/ 1221362 h 2141177"/>
                    <a:gd name="connsiteX205" fmla="*/ 2908208 w 3160413"/>
                    <a:gd name="connsiteY205" fmla="*/ 1222291 h 2141177"/>
                    <a:gd name="connsiteX206" fmla="*/ 2866561 w 3160413"/>
                    <a:gd name="connsiteY206" fmla="*/ 1253720 h 2141177"/>
                    <a:gd name="connsiteX207" fmla="*/ 2867800 w 3160413"/>
                    <a:gd name="connsiteY207" fmla="*/ 1255423 h 2141177"/>
                    <a:gd name="connsiteX208" fmla="*/ 2807110 w 3160413"/>
                    <a:gd name="connsiteY208" fmla="*/ 1285768 h 2141177"/>
                    <a:gd name="connsiteX209" fmla="*/ 2782338 w 3160413"/>
                    <a:gd name="connsiteY209" fmla="*/ 1288091 h 2141177"/>
                    <a:gd name="connsiteX210" fmla="*/ 2784041 w 3160413"/>
                    <a:gd name="connsiteY210" fmla="*/ 1300476 h 2141177"/>
                    <a:gd name="connsiteX211" fmla="*/ 2774752 w 3160413"/>
                    <a:gd name="connsiteY211" fmla="*/ 1308217 h 2141177"/>
                    <a:gd name="connsiteX212" fmla="*/ 2703379 w 3160413"/>
                    <a:gd name="connsiteY212" fmla="*/ 1352032 h 2141177"/>
                    <a:gd name="connsiteX213" fmla="*/ 2641295 w 3160413"/>
                    <a:gd name="connsiteY213" fmla="*/ 1338253 h 2141177"/>
                    <a:gd name="connsiteX214" fmla="*/ 2664828 w 3160413"/>
                    <a:gd name="connsiteY214" fmla="*/ 1331286 h 2141177"/>
                    <a:gd name="connsiteX215" fmla="*/ 2677369 w 3160413"/>
                    <a:gd name="connsiteY215" fmla="*/ 1327725 h 2141177"/>
                    <a:gd name="connsiteX216" fmla="*/ 2672260 w 3160413"/>
                    <a:gd name="connsiteY216" fmla="*/ 1303263 h 2141177"/>
                    <a:gd name="connsiteX217" fmla="*/ 2660648 w 3160413"/>
                    <a:gd name="connsiteY217" fmla="*/ 1263629 h 2141177"/>
                    <a:gd name="connsiteX218" fmla="*/ 2627516 w 3160413"/>
                    <a:gd name="connsiteY218" fmla="*/ 1269202 h 2141177"/>
                    <a:gd name="connsiteX219" fmla="*/ 2639902 w 3160413"/>
                    <a:gd name="connsiteY219" fmla="*/ 1212538 h 2141177"/>
                    <a:gd name="connsiteX220" fmla="*/ 2591597 w 3160413"/>
                    <a:gd name="connsiteY220" fmla="*/ 1206964 h 2141177"/>
                    <a:gd name="connsiteX221" fmla="*/ 2559859 w 3160413"/>
                    <a:gd name="connsiteY221" fmla="*/ 1230497 h 2141177"/>
                    <a:gd name="connsiteX222" fmla="*/ 2551653 w 3160413"/>
                    <a:gd name="connsiteY222" fmla="*/ 1296761 h 2141177"/>
                    <a:gd name="connsiteX223" fmla="*/ 2529514 w 3160413"/>
                    <a:gd name="connsiteY223" fmla="*/ 1342278 h 2141177"/>
                    <a:gd name="connsiteX224" fmla="*/ 2505981 w 3160413"/>
                    <a:gd name="connsiteY224" fmla="*/ 1282981 h 2141177"/>
                    <a:gd name="connsiteX225" fmla="*/ 2512948 w 3160413"/>
                    <a:gd name="connsiteY225" fmla="*/ 1229103 h 2141177"/>
                    <a:gd name="connsiteX226" fmla="*/ 2559859 w 3160413"/>
                    <a:gd name="connsiteY226" fmla="*/ 1189005 h 2141177"/>
                    <a:gd name="connsiteX227" fmla="*/ 2624729 w 3160413"/>
                    <a:gd name="connsiteY227" fmla="*/ 1176619 h 2141177"/>
                    <a:gd name="connsiteX228" fmla="*/ 2628290 w 3160413"/>
                    <a:gd name="connsiteY228" fmla="*/ 1173058 h 2141177"/>
                    <a:gd name="connsiteX229" fmla="*/ 2610486 w 3160413"/>
                    <a:gd name="connsiteY229" fmla="*/ 1160672 h 2141177"/>
                    <a:gd name="connsiteX230" fmla="*/ 2606770 w 3160413"/>
                    <a:gd name="connsiteY230" fmla="*/ 1165472 h 2141177"/>
                    <a:gd name="connsiteX231" fmla="*/ 2577818 w 3160413"/>
                    <a:gd name="connsiteY231" fmla="*/ 1153086 h 2141177"/>
                    <a:gd name="connsiteX232" fmla="*/ 2519760 w 3160413"/>
                    <a:gd name="connsiteY232" fmla="*/ 1164078 h 2141177"/>
                    <a:gd name="connsiteX233" fmla="*/ 2496227 w 3160413"/>
                    <a:gd name="connsiteY233" fmla="*/ 1144726 h 2141177"/>
                    <a:gd name="connsiteX234" fmla="*/ 2485235 w 3160413"/>
                    <a:gd name="connsiteY234" fmla="*/ 1128160 h 2141177"/>
                    <a:gd name="connsiteX235" fmla="*/ 2414791 w 3160413"/>
                    <a:gd name="connsiteY235" fmla="*/ 1157111 h 2141177"/>
                    <a:gd name="connsiteX236" fmla="*/ 2374692 w 3160413"/>
                    <a:gd name="connsiteY236" fmla="*/ 1150144 h 2141177"/>
                    <a:gd name="connsiteX237" fmla="*/ 2436775 w 3160413"/>
                    <a:gd name="connsiteY237" fmla="*/ 1110046 h 2141177"/>
                    <a:gd name="connsiteX238" fmla="*/ 2452722 w 3160413"/>
                    <a:gd name="connsiteY238" fmla="*/ 1103853 h 2141177"/>
                    <a:gd name="connsiteX239" fmla="*/ 2408133 w 3160413"/>
                    <a:gd name="connsiteY239" fmla="*/ 1097660 h 2141177"/>
                    <a:gd name="connsiteX240" fmla="*/ 2381504 w 3160413"/>
                    <a:gd name="connsiteY240" fmla="*/ 1093015 h 2141177"/>
                    <a:gd name="connsiteX241" fmla="*/ 2355803 w 3160413"/>
                    <a:gd name="connsiteY241" fmla="*/ 1082952 h 2141177"/>
                    <a:gd name="connsiteX242" fmla="*/ 2327316 w 3160413"/>
                    <a:gd name="connsiteY242" fmla="*/ 1082023 h 2141177"/>
                    <a:gd name="connsiteX243" fmla="*/ 2300687 w 3160413"/>
                    <a:gd name="connsiteY243" fmla="*/ 1072888 h 2141177"/>
                    <a:gd name="connsiteX244" fmla="*/ 2287836 w 3160413"/>
                    <a:gd name="connsiteY244" fmla="*/ 1048891 h 2141177"/>
                    <a:gd name="connsiteX245" fmla="*/ 2277154 w 3160413"/>
                    <a:gd name="connsiteY245" fmla="*/ 1062825 h 2141177"/>
                    <a:gd name="connsiteX246" fmla="*/ 1419130 w 3160413"/>
                    <a:gd name="connsiteY246" fmla="*/ 1067469 h 2141177"/>
                    <a:gd name="connsiteX247" fmla="*/ 1422227 w 3160413"/>
                    <a:gd name="connsiteY247" fmla="*/ 1071495 h 2141177"/>
                    <a:gd name="connsiteX248" fmla="*/ 1427800 w 3160413"/>
                    <a:gd name="connsiteY248" fmla="*/ 1104007 h 2141177"/>
                    <a:gd name="connsiteX249" fmla="*/ 1418201 w 3160413"/>
                    <a:gd name="connsiteY249" fmla="*/ 1135746 h 2141177"/>
                    <a:gd name="connsiteX250" fmla="*/ 1414021 w 3160413"/>
                    <a:gd name="connsiteY250" fmla="*/ 1119799 h 2141177"/>
                    <a:gd name="connsiteX251" fmla="*/ 1409841 w 3160413"/>
                    <a:gd name="connsiteY251" fmla="*/ 1100447 h 2141177"/>
                    <a:gd name="connsiteX252" fmla="*/ 1403803 w 3160413"/>
                    <a:gd name="connsiteY252" fmla="*/ 1089144 h 2141177"/>
                    <a:gd name="connsiteX253" fmla="*/ 1354570 w 3160413"/>
                    <a:gd name="connsiteY253" fmla="*/ 1088990 h 2141177"/>
                    <a:gd name="connsiteX254" fmla="*/ 1355189 w 3160413"/>
                    <a:gd name="connsiteY254" fmla="*/ 1091467 h 2141177"/>
                    <a:gd name="connsiteX255" fmla="*/ 1371136 w 3160413"/>
                    <a:gd name="connsiteY255" fmla="*/ 1132804 h 2141177"/>
                    <a:gd name="connsiteX256" fmla="*/ 1384915 w 3160413"/>
                    <a:gd name="connsiteY256" fmla="*/ 1161756 h 2141177"/>
                    <a:gd name="connsiteX257" fmla="*/ 1384915 w 3160413"/>
                    <a:gd name="connsiteY257" fmla="*/ 1172129 h 2141177"/>
                    <a:gd name="connsiteX258" fmla="*/ 1378722 w 3160413"/>
                    <a:gd name="connsiteY258" fmla="*/ 1200462 h 2141177"/>
                    <a:gd name="connsiteX259" fmla="*/ 1373922 w 3160413"/>
                    <a:gd name="connsiteY259" fmla="*/ 1277098 h 2141177"/>
                    <a:gd name="connsiteX260" fmla="*/ 1365717 w 3160413"/>
                    <a:gd name="connsiteY260" fmla="*/ 1325403 h 2141177"/>
                    <a:gd name="connsiteX261" fmla="*/ 1376090 w 3160413"/>
                    <a:gd name="connsiteY261" fmla="*/ 1375720 h 2141177"/>
                    <a:gd name="connsiteX262" fmla="*/ 1379496 w 3160413"/>
                    <a:gd name="connsiteY262" fmla="*/ 1416438 h 2141177"/>
                    <a:gd name="connsiteX263" fmla="*/ 1389095 w 3160413"/>
                    <a:gd name="connsiteY263" fmla="*/ 1457156 h 2141177"/>
                    <a:gd name="connsiteX264" fmla="*/ 1412628 w 3160413"/>
                    <a:gd name="connsiteY264" fmla="*/ 1484095 h 2141177"/>
                    <a:gd name="connsiteX265" fmla="*/ 1428575 w 3160413"/>
                    <a:gd name="connsiteY265" fmla="*/ 1501435 h 2141177"/>
                    <a:gd name="connsiteX266" fmla="*/ 1440960 w 3160413"/>
                    <a:gd name="connsiteY266" fmla="*/ 1520788 h 2141177"/>
                    <a:gd name="connsiteX267" fmla="*/ 1445140 w 3160413"/>
                    <a:gd name="connsiteY267" fmla="*/ 1544940 h 2141177"/>
                    <a:gd name="connsiteX268" fmla="*/ 1477653 w 3160413"/>
                    <a:gd name="connsiteY268" fmla="*/ 1580085 h 2141177"/>
                    <a:gd name="connsiteX269" fmla="*/ 1493600 w 3160413"/>
                    <a:gd name="connsiteY269" fmla="*/ 1609037 h 2141177"/>
                    <a:gd name="connsiteX270" fmla="*/ 1532305 w 3160413"/>
                    <a:gd name="connsiteY270" fmla="*/ 1624983 h 2141177"/>
                    <a:gd name="connsiteX271" fmla="*/ 1558470 w 3160413"/>
                    <a:gd name="connsiteY271" fmla="*/ 1630557 h 2141177"/>
                    <a:gd name="connsiteX272" fmla="*/ 1587422 w 3160413"/>
                    <a:gd name="connsiteY272" fmla="*/ 1665082 h 2141177"/>
                    <a:gd name="connsiteX273" fmla="*/ 1594389 w 3160413"/>
                    <a:gd name="connsiteY273" fmla="*/ 1684744 h 2141177"/>
                    <a:gd name="connsiteX274" fmla="*/ 1665917 w 3160413"/>
                    <a:gd name="connsiteY274" fmla="*/ 1675300 h 2141177"/>
                    <a:gd name="connsiteX275" fmla="*/ 1700597 w 3160413"/>
                    <a:gd name="connsiteY275" fmla="*/ 1693724 h 2141177"/>
                    <a:gd name="connsiteX276" fmla="*/ 1780949 w 3160413"/>
                    <a:gd name="connsiteY276" fmla="*/ 1721747 h 2141177"/>
                    <a:gd name="connsiteX277" fmla="*/ 1869507 w 3160413"/>
                    <a:gd name="connsiteY277" fmla="*/ 1720973 h 2141177"/>
                    <a:gd name="connsiteX278" fmla="*/ 1879881 w 3160413"/>
                    <a:gd name="connsiteY278" fmla="*/ 1707658 h 2141177"/>
                    <a:gd name="connsiteX279" fmla="*/ 1928495 w 3160413"/>
                    <a:gd name="connsiteY279" fmla="*/ 1707658 h 2141177"/>
                    <a:gd name="connsiteX280" fmla="*/ 1963949 w 3160413"/>
                    <a:gd name="connsiteY280" fmla="*/ 1739397 h 2141177"/>
                    <a:gd name="connsiteX281" fmla="*/ 1983921 w 3160413"/>
                    <a:gd name="connsiteY281" fmla="*/ 1763703 h 2141177"/>
                    <a:gd name="connsiteX282" fmla="*/ 1994913 w 3160413"/>
                    <a:gd name="connsiteY282" fmla="*/ 1783676 h 2141177"/>
                    <a:gd name="connsiteX283" fmla="*/ 2030987 w 3160413"/>
                    <a:gd name="connsiteY283" fmla="*/ 1802099 h 2141177"/>
                    <a:gd name="connsiteX284" fmla="*/ 2055294 w 3160413"/>
                    <a:gd name="connsiteY284" fmla="*/ 1773303 h 2141177"/>
                    <a:gd name="connsiteX285" fmla="*/ 2110565 w 3160413"/>
                    <a:gd name="connsiteY285" fmla="*/ 1805041 h 2141177"/>
                    <a:gd name="connsiteX286" fmla="*/ 2139982 w 3160413"/>
                    <a:gd name="connsiteY286" fmla="*/ 1846998 h 2141177"/>
                    <a:gd name="connsiteX287" fmla="*/ 2147413 w 3160413"/>
                    <a:gd name="connsiteY287" fmla="*/ 1870531 h 2141177"/>
                    <a:gd name="connsiteX288" fmla="*/ 2156238 w 3160413"/>
                    <a:gd name="connsiteY288" fmla="*/ 1889729 h 2141177"/>
                    <a:gd name="connsiteX289" fmla="*/ 2199743 w 3160413"/>
                    <a:gd name="connsiteY289" fmla="*/ 1905211 h 2141177"/>
                    <a:gd name="connsiteX290" fmla="*/ 2212748 w 3160413"/>
                    <a:gd name="connsiteY290" fmla="*/ 1910010 h 2141177"/>
                    <a:gd name="connsiteX291" fmla="*/ 2203768 w 3160413"/>
                    <a:gd name="connsiteY291" fmla="*/ 1869911 h 2141177"/>
                    <a:gd name="connsiteX292" fmla="*/ 2211355 w 3160413"/>
                    <a:gd name="connsiteY292" fmla="*/ 1840186 h 2141177"/>
                    <a:gd name="connsiteX293" fmla="*/ 2234113 w 3160413"/>
                    <a:gd name="connsiteY293" fmla="*/ 1820833 h 2141177"/>
                    <a:gd name="connsiteX294" fmla="*/ 2252692 w 3160413"/>
                    <a:gd name="connsiteY294" fmla="*/ 1813866 h 2141177"/>
                    <a:gd name="connsiteX295" fmla="*/ 2283037 w 3160413"/>
                    <a:gd name="connsiteY295" fmla="*/ 1788320 h 2141177"/>
                    <a:gd name="connsiteX296" fmla="*/ 2298210 w 3160413"/>
                    <a:gd name="connsiteY296" fmla="*/ 1782127 h 2141177"/>
                    <a:gd name="connsiteX297" fmla="*/ 2317563 w 3160413"/>
                    <a:gd name="connsiteY297" fmla="*/ 1769742 h 2141177"/>
                    <a:gd name="connsiteX298" fmla="*/ 2333509 w 3160413"/>
                    <a:gd name="connsiteY298" fmla="*/ 1771135 h 2141177"/>
                    <a:gd name="connsiteX299" fmla="*/ 2348682 w 3160413"/>
                    <a:gd name="connsiteY299" fmla="*/ 1774541 h 2141177"/>
                    <a:gd name="connsiteX300" fmla="*/ 2374227 w 3160413"/>
                    <a:gd name="connsiteY300" fmla="*/ 1775160 h 2141177"/>
                    <a:gd name="connsiteX301" fmla="*/ 2394974 w 3160413"/>
                    <a:gd name="connsiteY301" fmla="*/ 1784759 h 2141177"/>
                    <a:gd name="connsiteX302" fmla="*/ 2421138 w 3160413"/>
                    <a:gd name="connsiteY302" fmla="*/ 1792346 h 2141177"/>
                    <a:gd name="connsiteX303" fmla="*/ 2434917 w 3160413"/>
                    <a:gd name="connsiteY303" fmla="*/ 1781353 h 2141177"/>
                    <a:gd name="connsiteX304" fmla="*/ 2462476 w 3160413"/>
                    <a:gd name="connsiteY304" fmla="*/ 1800706 h 2141177"/>
                    <a:gd name="connsiteX305" fmla="*/ 2455509 w 3160413"/>
                    <a:gd name="connsiteY305" fmla="*/ 1784759 h 2141177"/>
                    <a:gd name="connsiteX306" fmla="*/ 2449316 w 3160413"/>
                    <a:gd name="connsiteY306" fmla="*/ 1767574 h 2141177"/>
                    <a:gd name="connsiteX307" fmla="*/ 2476255 w 3160413"/>
                    <a:gd name="connsiteY307" fmla="*/ 1753795 h 2141177"/>
                    <a:gd name="connsiteX308" fmla="*/ 2498394 w 3160413"/>
                    <a:gd name="connsiteY308" fmla="*/ 1748995 h 2141177"/>
                    <a:gd name="connsiteX309" fmla="*/ 2510780 w 3160413"/>
                    <a:gd name="connsiteY309" fmla="*/ 1757201 h 2141177"/>
                    <a:gd name="connsiteX310" fmla="*/ 2552118 w 3160413"/>
                    <a:gd name="connsiteY310" fmla="*/ 1752402 h 2141177"/>
                    <a:gd name="connsiteX311" fmla="*/ 2581069 w 3160413"/>
                    <a:gd name="connsiteY311" fmla="*/ 1773148 h 2141177"/>
                    <a:gd name="connsiteX312" fmla="*/ 2602435 w 3160413"/>
                    <a:gd name="connsiteY312" fmla="*/ 1776554 h 2141177"/>
                    <a:gd name="connsiteX313" fmla="*/ 2631387 w 3160413"/>
                    <a:gd name="connsiteY313" fmla="*/ 1766800 h 2141177"/>
                    <a:gd name="connsiteX314" fmla="*/ 2662506 w 3160413"/>
                    <a:gd name="connsiteY314" fmla="*/ 1801325 h 2141177"/>
                    <a:gd name="connsiteX315" fmla="*/ 2663125 w 3160413"/>
                    <a:gd name="connsiteY315" fmla="*/ 1836470 h 2141177"/>
                    <a:gd name="connsiteX316" fmla="*/ 2676285 w 3160413"/>
                    <a:gd name="connsiteY316" fmla="*/ 1867589 h 2141177"/>
                    <a:gd name="connsiteX317" fmla="*/ 2688671 w 3160413"/>
                    <a:gd name="connsiteY317" fmla="*/ 1900102 h 2141177"/>
                    <a:gd name="connsiteX318" fmla="*/ 2710036 w 3160413"/>
                    <a:gd name="connsiteY318" fmla="*/ 1927041 h 2141177"/>
                    <a:gd name="connsiteX319" fmla="*/ 2733569 w 3160413"/>
                    <a:gd name="connsiteY319" fmla="*/ 1931221 h 2141177"/>
                    <a:gd name="connsiteX320" fmla="*/ 2747348 w 3160413"/>
                    <a:gd name="connsiteY320" fmla="*/ 1894683 h 2141177"/>
                    <a:gd name="connsiteX321" fmla="*/ 2730163 w 3160413"/>
                    <a:gd name="connsiteY321" fmla="*/ 1831825 h 2141177"/>
                    <a:gd name="connsiteX322" fmla="*/ 2721183 w 3160413"/>
                    <a:gd name="connsiteY322" fmla="*/ 1802099 h 2141177"/>
                    <a:gd name="connsiteX323" fmla="*/ 2703998 w 3160413"/>
                    <a:gd name="connsiteY323" fmla="*/ 1741409 h 2141177"/>
                    <a:gd name="connsiteX324" fmla="*/ 2740536 w 3160413"/>
                    <a:gd name="connsiteY324" fmla="*/ 1676539 h 2141177"/>
                    <a:gd name="connsiteX325" fmla="*/ 2768094 w 3160413"/>
                    <a:gd name="connsiteY325" fmla="*/ 1660592 h 2141177"/>
                    <a:gd name="connsiteX326" fmla="*/ 2793640 w 3160413"/>
                    <a:gd name="connsiteY326" fmla="*/ 1635821 h 2141177"/>
                    <a:gd name="connsiteX327" fmla="*/ 2812219 w 3160413"/>
                    <a:gd name="connsiteY327" fmla="*/ 1628854 h 2141177"/>
                    <a:gd name="connsiteX328" fmla="*/ 2845351 w 3160413"/>
                    <a:gd name="connsiteY328" fmla="*/ 1606095 h 2141177"/>
                    <a:gd name="connsiteX329" fmla="*/ 2848137 w 3160413"/>
                    <a:gd name="connsiteY329" fmla="*/ 1585349 h 2141177"/>
                    <a:gd name="connsiteX330" fmla="*/ 2855724 w 3160413"/>
                    <a:gd name="connsiteY330" fmla="*/ 1574356 h 2141177"/>
                    <a:gd name="connsiteX331" fmla="*/ 2877089 w 3160413"/>
                    <a:gd name="connsiteY331" fmla="*/ 1575750 h 2141177"/>
                    <a:gd name="connsiteX332" fmla="*/ 2884675 w 3160413"/>
                    <a:gd name="connsiteY332" fmla="*/ 1557171 h 2141177"/>
                    <a:gd name="connsiteX333" fmla="*/ 2875076 w 3160413"/>
                    <a:gd name="connsiteY333" fmla="*/ 1546798 h 2141177"/>
                    <a:gd name="connsiteX334" fmla="*/ 2864084 w 3160413"/>
                    <a:gd name="connsiteY334" fmla="*/ 1525433 h 2141177"/>
                    <a:gd name="connsiteX335" fmla="*/ 2863465 w 3160413"/>
                    <a:gd name="connsiteY335" fmla="*/ 1510260 h 2141177"/>
                    <a:gd name="connsiteX336" fmla="*/ 2843493 w 3160413"/>
                    <a:gd name="connsiteY336" fmla="*/ 1484095 h 2141177"/>
                    <a:gd name="connsiteX337" fmla="*/ 2855878 w 3160413"/>
                    <a:gd name="connsiteY337" fmla="*/ 1473103 h 2141177"/>
                    <a:gd name="connsiteX338" fmla="*/ 2860678 w 3160413"/>
                    <a:gd name="connsiteY338" fmla="*/ 1432385 h 2141177"/>
                    <a:gd name="connsiteX339" fmla="*/ 2871051 w 3160413"/>
                    <a:gd name="connsiteY339" fmla="*/ 1432385 h 2141177"/>
                    <a:gd name="connsiteX340" fmla="*/ 2868264 w 3160413"/>
                    <a:gd name="connsiteY340" fmla="*/ 1462730 h 2141177"/>
                    <a:gd name="connsiteX341" fmla="*/ 2876470 w 3160413"/>
                    <a:gd name="connsiteY341" fmla="*/ 1500042 h 2141177"/>
                    <a:gd name="connsiteX342" fmla="*/ 2890249 w 3160413"/>
                    <a:gd name="connsiteY342" fmla="*/ 1491062 h 2141177"/>
                    <a:gd name="connsiteX343" fmla="*/ 2895048 w 3160413"/>
                    <a:gd name="connsiteY343" fmla="*/ 1450344 h 2141177"/>
                    <a:gd name="connsiteX344" fmla="*/ 2896442 w 3160413"/>
                    <a:gd name="connsiteY344" fmla="*/ 1437184 h 2141177"/>
                    <a:gd name="connsiteX345" fmla="*/ 2918581 w 3160413"/>
                    <a:gd name="connsiteY345" fmla="*/ 1435791 h 2141177"/>
                    <a:gd name="connsiteX346" fmla="*/ 2935147 w 3160413"/>
                    <a:gd name="connsiteY346" fmla="*/ 1397085 h 2141177"/>
                    <a:gd name="connsiteX347" fmla="*/ 2952333 w 3160413"/>
                    <a:gd name="connsiteY347" fmla="*/ 1388106 h 2141177"/>
                    <a:gd name="connsiteX348" fmla="*/ 2997850 w 3160413"/>
                    <a:gd name="connsiteY348" fmla="*/ 1375720 h 2141177"/>
                    <a:gd name="connsiteX349" fmla="*/ 2950165 w 3160413"/>
                    <a:gd name="connsiteY349" fmla="*/ 1374326 h 2141177"/>
                    <a:gd name="connsiteX350" fmla="*/ 3000482 w 3160413"/>
                    <a:gd name="connsiteY350" fmla="*/ 1358380 h 2141177"/>
                    <a:gd name="connsiteX351" fmla="*/ 3015655 w 3160413"/>
                    <a:gd name="connsiteY351" fmla="*/ 1345220 h 2141177"/>
                    <a:gd name="connsiteX352" fmla="*/ 3041820 w 3160413"/>
                    <a:gd name="connsiteY352" fmla="*/ 1347233 h 2141177"/>
                    <a:gd name="connsiteX353" fmla="*/ 3033614 w 3160413"/>
                    <a:gd name="connsiteY353" fmla="*/ 1323080 h 2141177"/>
                    <a:gd name="connsiteX354" fmla="*/ 3037794 w 3160413"/>
                    <a:gd name="connsiteY354" fmla="*/ 1307134 h 2141177"/>
                    <a:gd name="connsiteX355" fmla="*/ 3057766 w 3160413"/>
                    <a:gd name="connsiteY355" fmla="*/ 1273228 h 2141177"/>
                    <a:gd name="connsiteX356" fmla="*/ 3075726 w 3160413"/>
                    <a:gd name="connsiteY356" fmla="*/ 1262235 h 2141177"/>
                    <a:gd name="connsiteX357" fmla="*/ 3098484 w 3160413"/>
                    <a:gd name="connsiteY357" fmla="*/ 1239477 h 2141177"/>
                    <a:gd name="connsiteX358" fmla="*/ 3137190 w 3160413"/>
                    <a:gd name="connsiteY358" fmla="*/ 1240870 h 2141177"/>
                    <a:gd name="connsiteX359" fmla="*/ 3160413 w 3160413"/>
                    <a:gd name="connsiteY359" fmla="*/ 1223375 h 2141177"/>
                    <a:gd name="connsiteX360" fmla="*/ 3134713 w 3160413"/>
                    <a:gd name="connsiteY360" fmla="*/ 1137604 h 214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3160413" h="2141177">
                      <a:moveTo>
                        <a:pt x="1184420" y="786003"/>
                      </a:moveTo>
                      <a:cubicBezTo>
                        <a:pt x="1189065" y="774082"/>
                        <a:pt x="1189994" y="766650"/>
                        <a:pt x="1155004" y="752871"/>
                      </a:cubicBezTo>
                      <a:cubicBezTo>
                        <a:pt x="1120014" y="739092"/>
                        <a:pt x="1123730" y="729803"/>
                        <a:pt x="1099733" y="687536"/>
                      </a:cubicBezTo>
                      <a:cubicBezTo>
                        <a:pt x="1075735" y="645270"/>
                        <a:pt x="1032540" y="626846"/>
                        <a:pt x="1032540" y="611209"/>
                      </a:cubicBezTo>
                      <a:cubicBezTo>
                        <a:pt x="1032540" y="595572"/>
                        <a:pt x="990273" y="597430"/>
                        <a:pt x="990273" y="609351"/>
                      </a:cubicBezTo>
                      <a:cubicBezTo>
                        <a:pt x="990273" y="621273"/>
                        <a:pt x="971850" y="624988"/>
                        <a:pt x="961786" y="631491"/>
                      </a:cubicBezTo>
                      <a:cubicBezTo>
                        <a:pt x="951723" y="637993"/>
                        <a:pt x="947078" y="627775"/>
                        <a:pt x="937789" y="615854"/>
                      </a:cubicBezTo>
                      <a:cubicBezTo>
                        <a:pt x="928654" y="603933"/>
                        <a:pt x="906515" y="592011"/>
                        <a:pt x="906515" y="584580"/>
                      </a:cubicBezTo>
                      <a:cubicBezTo>
                        <a:pt x="906515" y="577303"/>
                        <a:pt x="900941" y="561511"/>
                        <a:pt x="885304" y="568943"/>
                      </a:cubicBezTo>
                      <a:cubicBezTo>
                        <a:pt x="869667" y="576374"/>
                        <a:pt x="861307" y="568943"/>
                        <a:pt x="856817" y="574516"/>
                      </a:cubicBezTo>
                      <a:cubicBezTo>
                        <a:pt x="852172" y="580090"/>
                        <a:pt x="840251" y="571110"/>
                        <a:pt x="840251" y="571110"/>
                      </a:cubicBezTo>
                      <a:lnTo>
                        <a:pt x="840251" y="93794"/>
                      </a:lnTo>
                      <a:cubicBezTo>
                        <a:pt x="834677" y="93175"/>
                        <a:pt x="829723" y="92246"/>
                        <a:pt x="826007" y="90853"/>
                      </a:cubicBezTo>
                      <a:cubicBezTo>
                        <a:pt x="806035" y="83267"/>
                        <a:pt x="776309" y="69487"/>
                        <a:pt x="760363" y="72893"/>
                      </a:cubicBezTo>
                      <a:cubicBezTo>
                        <a:pt x="744416" y="76300"/>
                        <a:pt x="712678" y="80480"/>
                        <a:pt x="701685" y="74906"/>
                      </a:cubicBezTo>
                      <a:cubicBezTo>
                        <a:pt x="690693" y="69333"/>
                        <a:pt x="675520" y="64533"/>
                        <a:pt x="652607" y="67939"/>
                      </a:cubicBezTo>
                      <a:cubicBezTo>
                        <a:pt x="629848" y="71345"/>
                        <a:pt x="615295" y="55553"/>
                        <a:pt x="586343" y="48586"/>
                      </a:cubicBezTo>
                      <a:cubicBezTo>
                        <a:pt x="557391" y="41619"/>
                        <a:pt x="516673" y="50599"/>
                        <a:pt x="506919" y="54160"/>
                      </a:cubicBezTo>
                      <a:cubicBezTo>
                        <a:pt x="497320" y="57566"/>
                        <a:pt x="499333" y="43787"/>
                        <a:pt x="486947" y="45180"/>
                      </a:cubicBezTo>
                      <a:cubicBezTo>
                        <a:pt x="474561" y="46574"/>
                        <a:pt x="484160" y="39607"/>
                        <a:pt x="477348" y="29234"/>
                      </a:cubicBezTo>
                      <a:cubicBezTo>
                        <a:pt x="470381" y="18861"/>
                        <a:pt x="435856" y="28614"/>
                        <a:pt x="423470" y="29853"/>
                      </a:cubicBezTo>
                      <a:cubicBezTo>
                        <a:pt x="411084" y="31246"/>
                        <a:pt x="407523" y="23660"/>
                        <a:pt x="408298" y="17467"/>
                      </a:cubicBezTo>
                      <a:cubicBezTo>
                        <a:pt x="408917" y="11274"/>
                        <a:pt x="397305" y="13287"/>
                        <a:pt x="392351" y="21647"/>
                      </a:cubicBezTo>
                      <a:cubicBezTo>
                        <a:pt x="387551" y="30008"/>
                        <a:pt x="373772" y="31246"/>
                        <a:pt x="368199" y="25828"/>
                      </a:cubicBezTo>
                      <a:cubicBezTo>
                        <a:pt x="362625" y="20254"/>
                        <a:pt x="379965" y="18241"/>
                        <a:pt x="380584" y="12048"/>
                      </a:cubicBezTo>
                      <a:cubicBezTo>
                        <a:pt x="381204" y="5856"/>
                        <a:pt x="362625" y="2450"/>
                        <a:pt x="355658" y="282"/>
                      </a:cubicBezTo>
                      <a:cubicBezTo>
                        <a:pt x="348691" y="-1731"/>
                        <a:pt x="337699" y="7249"/>
                        <a:pt x="323145" y="20254"/>
                      </a:cubicBezTo>
                      <a:cubicBezTo>
                        <a:pt x="308592" y="33414"/>
                        <a:pt x="287227" y="32021"/>
                        <a:pt x="274067" y="30627"/>
                      </a:cubicBezTo>
                      <a:cubicBezTo>
                        <a:pt x="261217" y="29389"/>
                        <a:pt x="244651" y="32175"/>
                        <a:pt x="245270" y="39762"/>
                      </a:cubicBezTo>
                      <a:cubicBezTo>
                        <a:pt x="245889" y="47348"/>
                        <a:pt x="261836" y="46729"/>
                        <a:pt x="252237" y="56328"/>
                      </a:cubicBezTo>
                      <a:cubicBezTo>
                        <a:pt x="242638" y="65926"/>
                        <a:pt x="239077" y="43168"/>
                        <a:pt x="229478" y="53541"/>
                      </a:cubicBezTo>
                      <a:cubicBezTo>
                        <a:pt x="219879" y="63914"/>
                        <a:pt x="190773" y="63140"/>
                        <a:pt x="183961" y="61746"/>
                      </a:cubicBezTo>
                      <a:cubicBezTo>
                        <a:pt x="176994" y="60353"/>
                        <a:pt x="154235" y="85279"/>
                        <a:pt x="147423" y="92091"/>
                      </a:cubicBezTo>
                      <a:cubicBezTo>
                        <a:pt x="140456" y="99058"/>
                        <a:pt x="152841" y="105406"/>
                        <a:pt x="134263" y="125378"/>
                      </a:cubicBezTo>
                      <a:cubicBezTo>
                        <a:pt x="115684" y="145350"/>
                        <a:pt x="65986" y="141325"/>
                        <a:pt x="55613" y="141325"/>
                      </a:cubicBezTo>
                      <a:cubicBezTo>
                        <a:pt x="45240" y="141325"/>
                        <a:pt x="52826" y="153091"/>
                        <a:pt x="47253" y="160678"/>
                      </a:cubicBezTo>
                      <a:cubicBezTo>
                        <a:pt x="41679" y="168264"/>
                        <a:pt x="53446" y="175231"/>
                        <a:pt x="81778" y="182817"/>
                      </a:cubicBezTo>
                      <a:cubicBezTo>
                        <a:pt x="110110" y="190403"/>
                        <a:pt x="129463" y="227715"/>
                        <a:pt x="132869" y="236695"/>
                      </a:cubicBezTo>
                      <a:cubicBezTo>
                        <a:pt x="136275" y="245675"/>
                        <a:pt x="171575" y="236076"/>
                        <a:pt x="185354" y="238088"/>
                      </a:cubicBezTo>
                      <a:cubicBezTo>
                        <a:pt x="199133" y="240101"/>
                        <a:pt x="183961" y="259454"/>
                        <a:pt x="195727" y="265027"/>
                      </a:cubicBezTo>
                      <a:cubicBezTo>
                        <a:pt x="207493" y="270601"/>
                        <a:pt x="225453" y="262241"/>
                        <a:pt x="228859" y="271994"/>
                      </a:cubicBezTo>
                      <a:cubicBezTo>
                        <a:pt x="232265" y="281593"/>
                        <a:pt x="205326" y="271994"/>
                        <a:pt x="191547" y="282368"/>
                      </a:cubicBezTo>
                      <a:cubicBezTo>
                        <a:pt x="177768" y="292741"/>
                        <a:pt x="170801" y="297540"/>
                        <a:pt x="165382" y="289954"/>
                      </a:cubicBezTo>
                      <a:cubicBezTo>
                        <a:pt x="159808" y="282368"/>
                        <a:pt x="137049" y="287167"/>
                        <a:pt x="125283" y="288560"/>
                      </a:cubicBezTo>
                      <a:cubicBezTo>
                        <a:pt x="113516" y="289954"/>
                        <a:pt x="124664" y="274007"/>
                        <a:pt x="125283" y="267195"/>
                      </a:cubicBezTo>
                      <a:cubicBezTo>
                        <a:pt x="125902" y="260228"/>
                        <a:pt x="109336" y="255428"/>
                        <a:pt x="86577" y="268588"/>
                      </a:cubicBezTo>
                      <a:cubicBezTo>
                        <a:pt x="63819" y="281748"/>
                        <a:pt x="72024" y="276949"/>
                        <a:pt x="69392" y="287167"/>
                      </a:cubicBezTo>
                      <a:cubicBezTo>
                        <a:pt x="66605" y="297540"/>
                        <a:pt x="57006" y="280974"/>
                        <a:pt x="42453" y="289954"/>
                      </a:cubicBezTo>
                      <a:cubicBezTo>
                        <a:pt x="27900" y="298934"/>
                        <a:pt x="4522" y="305126"/>
                        <a:pt x="342" y="314106"/>
                      </a:cubicBezTo>
                      <a:cubicBezTo>
                        <a:pt x="-3839" y="323086"/>
                        <a:pt x="31461" y="329279"/>
                        <a:pt x="45240" y="332065"/>
                      </a:cubicBezTo>
                      <a:cubicBezTo>
                        <a:pt x="59019" y="334852"/>
                        <a:pt x="28674" y="343832"/>
                        <a:pt x="39666" y="347238"/>
                      </a:cubicBezTo>
                      <a:cubicBezTo>
                        <a:pt x="50659" y="350644"/>
                        <a:pt x="45859" y="361017"/>
                        <a:pt x="63199" y="369997"/>
                      </a:cubicBezTo>
                      <a:cubicBezTo>
                        <a:pt x="80385" y="378976"/>
                        <a:pt x="119090" y="369997"/>
                        <a:pt x="129463" y="369997"/>
                      </a:cubicBezTo>
                      <a:cubicBezTo>
                        <a:pt x="139836" y="369997"/>
                        <a:pt x="149435" y="382383"/>
                        <a:pt x="157796" y="373403"/>
                      </a:cubicBezTo>
                      <a:cubicBezTo>
                        <a:pt x="166156" y="364423"/>
                        <a:pt x="197120" y="339652"/>
                        <a:pt x="213067" y="354050"/>
                      </a:cubicBezTo>
                      <a:cubicBezTo>
                        <a:pt x="229014" y="368603"/>
                        <a:pt x="195882" y="366436"/>
                        <a:pt x="204087" y="375415"/>
                      </a:cubicBezTo>
                      <a:cubicBezTo>
                        <a:pt x="212448" y="384395"/>
                        <a:pt x="222666" y="405761"/>
                        <a:pt x="207493" y="416908"/>
                      </a:cubicBezTo>
                      <a:cubicBezTo>
                        <a:pt x="192321" y="427900"/>
                        <a:pt x="177768" y="420314"/>
                        <a:pt x="169562" y="419695"/>
                      </a:cubicBezTo>
                      <a:cubicBezTo>
                        <a:pt x="161356" y="419075"/>
                        <a:pt x="166156" y="434867"/>
                        <a:pt x="152996" y="445240"/>
                      </a:cubicBezTo>
                      <a:cubicBezTo>
                        <a:pt x="139836" y="455613"/>
                        <a:pt x="130237" y="434248"/>
                        <a:pt x="113671" y="434248"/>
                      </a:cubicBezTo>
                      <a:cubicBezTo>
                        <a:pt x="97105" y="434248"/>
                        <a:pt x="100511" y="455613"/>
                        <a:pt x="101286" y="465986"/>
                      </a:cubicBezTo>
                      <a:cubicBezTo>
                        <a:pt x="101905" y="476359"/>
                        <a:pt x="76514" y="463974"/>
                        <a:pt x="70166" y="488745"/>
                      </a:cubicBezTo>
                      <a:cubicBezTo>
                        <a:pt x="63973" y="513671"/>
                        <a:pt x="37654" y="492151"/>
                        <a:pt x="54994" y="516303"/>
                      </a:cubicBezTo>
                      <a:cubicBezTo>
                        <a:pt x="72179" y="540456"/>
                        <a:pt x="69547" y="525283"/>
                        <a:pt x="83326" y="534882"/>
                      </a:cubicBezTo>
                      <a:cubicBezTo>
                        <a:pt x="97105" y="544481"/>
                        <a:pt x="68154" y="561821"/>
                        <a:pt x="81933" y="564608"/>
                      </a:cubicBezTo>
                      <a:cubicBezTo>
                        <a:pt x="95712" y="567395"/>
                        <a:pt x="110885" y="592166"/>
                        <a:pt x="120638" y="601146"/>
                      </a:cubicBezTo>
                      <a:cubicBezTo>
                        <a:pt x="130237" y="610126"/>
                        <a:pt x="142778" y="596346"/>
                        <a:pt x="157176" y="595572"/>
                      </a:cubicBezTo>
                      <a:cubicBezTo>
                        <a:pt x="171730" y="594953"/>
                        <a:pt x="164763" y="574826"/>
                        <a:pt x="173123" y="582412"/>
                      </a:cubicBezTo>
                      <a:cubicBezTo>
                        <a:pt x="181483" y="589999"/>
                        <a:pt x="193095" y="612138"/>
                        <a:pt x="185509" y="617557"/>
                      </a:cubicBezTo>
                      <a:cubicBezTo>
                        <a:pt x="177922" y="623131"/>
                        <a:pt x="184115" y="640316"/>
                        <a:pt x="182722" y="648676"/>
                      </a:cubicBezTo>
                      <a:cubicBezTo>
                        <a:pt x="181329" y="657037"/>
                        <a:pt x="214460" y="654250"/>
                        <a:pt x="216473" y="644496"/>
                      </a:cubicBezTo>
                      <a:cubicBezTo>
                        <a:pt x="218486" y="634897"/>
                        <a:pt x="244806" y="632110"/>
                        <a:pt x="259204" y="647902"/>
                      </a:cubicBezTo>
                      <a:cubicBezTo>
                        <a:pt x="273757" y="663849"/>
                        <a:pt x="278557" y="666481"/>
                        <a:pt x="278557" y="654095"/>
                      </a:cubicBezTo>
                      <a:cubicBezTo>
                        <a:pt x="278557" y="641709"/>
                        <a:pt x="290942" y="627775"/>
                        <a:pt x="291717" y="638148"/>
                      </a:cubicBezTo>
                      <a:cubicBezTo>
                        <a:pt x="292336" y="648521"/>
                        <a:pt x="304102" y="651308"/>
                        <a:pt x="325468" y="641554"/>
                      </a:cubicBezTo>
                      <a:cubicBezTo>
                        <a:pt x="346833" y="631955"/>
                        <a:pt x="337234" y="642329"/>
                        <a:pt x="326242" y="656108"/>
                      </a:cubicBezTo>
                      <a:cubicBezTo>
                        <a:pt x="311069" y="675151"/>
                        <a:pt x="326242" y="703019"/>
                        <a:pt x="315250" y="705805"/>
                      </a:cubicBezTo>
                      <a:cubicBezTo>
                        <a:pt x="304257" y="708592"/>
                        <a:pt x="295278" y="736925"/>
                        <a:pt x="277318" y="738937"/>
                      </a:cubicBezTo>
                      <a:cubicBezTo>
                        <a:pt x="259359" y="740950"/>
                        <a:pt x="229014" y="774856"/>
                        <a:pt x="224833" y="780430"/>
                      </a:cubicBezTo>
                      <a:cubicBezTo>
                        <a:pt x="220653" y="786003"/>
                        <a:pt x="182103" y="769437"/>
                        <a:pt x="176529" y="785229"/>
                      </a:cubicBezTo>
                      <a:cubicBezTo>
                        <a:pt x="170955" y="801176"/>
                        <a:pt x="147577" y="812942"/>
                        <a:pt x="153770" y="819135"/>
                      </a:cubicBezTo>
                      <a:cubicBezTo>
                        <a:pt x="157950" y="823315"/>
                        <a:pt x="189689" y="807369"/>
                        <a:pt x="191082" y="799163"/>
                      </a:cubicBezTo>
                      <a:cubicBezTo>
                        <a:pt x="192476" y="790958"/>
                        <a:pt x="196656" y="792196"/>
                        <a:pt x="202075" y="798544"/>
                      </a:cubicBezTo>
                      <a:cubicBezTo>
                        <a:pt x="207648" y="804737"/>
                        <a:pt x="221427" y="795757"/>
                        <a:pt x="227620" y="790183"/>
                      </a:cubicBezTo>
                      <a:cubicBezTo>
                        <a:pt x="233813" y="784610"/>
                        <a:pt x="244186" y="786777"/>
                        <a:pt x="250379" y="787397"/>
                      </a:cubicBezTo>
                      <a:cubicBezTo>
                        <a:pt x="256572" y="788016"/>
                        <a:pt x="259359" y="779810"/>
                        <a:pt x="277937" y="776404"/>
                      </a:cubicBezTo>
                      <a:cubicBezTo>
                        <a:pt x="296516" y="772998"/>
                        <a:pt x="292491" y="767425"/>
                        <a:pt x="296516" y="757826"/>
                      </a:cubicBezTo>
                      <a:cubicBezTo>
                        <a:pt x="300696" y="748227"/>
                        <a:pt x="344821" y="727481"/>
                        <a:pt x="353181" y="725313"/>
                      </a:cubicBezTo>
                      <a:cubicBezTo>
                        <a:pt x="361541" y="723300"/>
                        <a:pt x="356587" y="709366"/>
                        <a:pt x="365567" y="708747"/>
                      </a:cubicBezTo>
                      <a:cubicBezTo>
                        <a:pt x="374546" y="708128"/>
                        <a:pt x="388326" y="696981"/>
                        <a:pt x="400092" y="687382"/>
                      </a:cubicBezTo>
                      <a:cubicBezTo>
                        <a:pt x="411858" y="677783"/>
                        <a:pt x="414645" y="681808"/>
                        <a:pt x="423625" y="678402"/>
                      </a:cubicBezTo>
                      <a:cubicBezTo>
                        <a:pt x="432605" y="674996"/>
                        <a:pt x="425638" y="657037"/>
                        <a:pt x="434617" y="655643"/>
                      </a:cubicBezTo>
                      <a:cubicBezTo>
                        <a:pt x="443597" y="654250"/>
                        <a:pt x="450564" y="647438"/>
                        <a:pt x="450564" y="639696"/>
                      </a:cubicBezTo>
                      <a:cubicBezTo>
                        <a:pt x="450564" y="632110"/>
                        <a:pt x="427805" y="632110"/>
                        <a:pt x="425792" y="627311"/>
                      </a:cubicBezTo>
                      <a:cubicBezTo>
                        <a:pt x="423780" y="622511"/>
                        <a:pt x="443752" y="604552"/>
                        <a:pt x="451338" y="605171"/>
                      </a:cubicBezTo>
                      <a:cubicBezTo>
                        <a:pt x="458924" y="605945"/>
                        <a:pt x="471310" y="597585"/>
                        <a:pt x="472084" y="586593"/>
                      </a:cubicBezTo>
                      <a:cubicBezTo>
                        <a:pt x="472704" y="575600"/>
                        <a:pt x="483851" y="573433"/>
                        <a:pt x="492830" y="563834"/>
                      </a:cubicBezTo>
                      <a:cubicBezTo>
                        <a:pt x="501810" y="554080"/>
                        <a:pt x="499797" y="545874"/>
                        <a:pt x="508777" y="545255"/>
                      </a:cubicBezTo>
                      <a:cubicBezTo>
                        <a:pt x="517757" y="544636"/>
                        <a:pt x="525962" y="532095"/>
                        <a:pt x="535716" y="526677"/>
                      </a:cubicBezTo>
                      <a:cubicBezTo>
                        <a:pt x="545315" y="521103"/>
                        <a:pt x="535716" y="533643"/>
                        <a:pt x="554295" y="534263"/>
                      </a:cubicBezTo>
                      <a:cubicBezTo>
                        <a:pt x="572873" y="534882"/>
                        <a:pt x="568848" y="552222"/>
                        <a:pt x="554914" y="546029"/>
                      </a:cubicBezTo>
                      <a:cubicBezTo>
                        <a:pt x="541135" y="539836"/>
                        <a:pt x="534942" y="540456"/>
                        <a:pt x="522401" y="552222"/>
                      </a:cubicBezTo>
                      <a:cubicBezTo>
                        <a:pt x="510016" y="563989"/>
                        <a:pt x="519615" y="567395"/>
                        <a:pt x="510016" y="580554"/>
                      </a:cubicBezTo>
                      <a:cubicBezTo>
                        <a:pt x="500417" y="593714"/>
                        <a:pt x="499643" y="601920"/>
                        <a:pt x="512028" y="603313"/>
                      </a:cubicBezTo>
                      <a:cubicBezTo>
                        <a:pt x="524414" y="604707"/>
                        <a:pt x="512648" y="613686"/>
                        <a:pt x="501036" y="617092"/>
                      </a:cubicBezTo>
                      <a:cubicBezTo>
                        <a:pt x="489269" y="620499"/>
                        <a:pt x="497630" y="627466"/>
                        <a:pt x="513422" y="627466"/>
                      </a:cubicBezTo>
                      <a:cubicBezTo>
                        <a:pt x="529368" y="627466"/>
                        <a:pt x="552747" y="604707"/>
                        <a:pt x="574886" y="593560"/>
                      </a:cubicBezTo>
                      <a:cubicBezTo>
                        <a:pt x="597026" y="582567"/>
                        <a:pt x="613592" y="593560"/>
                        <a:pt x="619784" y="591547"/>
                      </a:cubicBezTo>
                      <a:cubicBezTo>
                        <a:pt x="625977" y="589534"/>
                        <a:pt x="612817" y="579161"/>
                        <a:pt x="620404" y="575755"/>
                      </a:cubicBezTo>
                      <a:cubicBezTo>
                        <a:pt x="627990" y="572349"/>
                        <a:pt x="611424" y="570181"/>
                        <a:pt x="606625" y="557176"/>
                      </a:cubicBezTo>
                      <a:cubicBezTo>
                        <a:pt x="601825" y="544017"/>
                        <a:pt x="614211" y="552377"/>
                        <a:pt x="616998" y="542004"/>
                      </a:cubicBezTo>
                      <a:cubicBezTo>
                        <a:pt x="619784" y="531631"/>
                        <a:pt x="627371" y="535811"/>
                        <a:pt x="634183" y="540610"/>
                      </a:cubicBezTo>
                      <a:cubicBezTo>
                        <a:pt x="641150" y="545410"/>
                        <a:pt x="650749" y="535811"/>
                        <a:pt x="656942" y="548971"/>
                      </a:cubicBezTo>
                      <a:cubicBezTo>
                        <a:pt x="663135" y="562131"/>
                        <a:pt x="670102" y="545565"/>
                        <a:pt x="681094" y="554544"/>
                      </a:cubicBezTo>
                      <a:cubicBezTo>
                        <a:pt x="692086" y="563524"/>
                        <a:pt x="679081" y="562131"/>
                        <a:pt x="667315" y="564918"/>
                      </a:cubicBezTo>
                      <a:cubicBezTo>
                        <a:pt x="655548" y="567704"/>
                        <a:pt x="661741" y="583496"/>
                        <a:pt x="670721" y="575910"/>
                      </a:cubicBezTo>
                      <a:cubicBezTo>
                        <a:pt x="679701" y="568324"/>
                        <a:pt x="687287" y="563524"/>
                        <a:pt x="695647" y="571110"/>
                      </a:cubicBezTo>
                      <a:cubicBezTo>
                        <a:pt x="703853" y="578697"/>
                        <a:pt x="707414" y="575291"/>
                        <a:pt x="714226" y="568324"/>
                      </a:cubicBezTo>
                      <a:cubicBezTo>
                        <a:pt x="721193" y="561357"/>
                        <a:pt x="721193" y="568943"/>
                        <a:pt x="721193" y="574516"/>
                      </a:cubicBezTo>
                      <a:cubicBezTo>
                        <a:pt x="721193" y="580090"/>
                        <a:pt x="735746" y="582103"/>
                        <a:pt x="756337" y="585509"/>
                      </a:cubicBezTo>
                      <a:cubicBezTo>
                        <a:pt x="777084" y="588915"/>
                        <a:pt x="814396" y="584115"/>
                        <a:pt x="823995" y="583496"/>
                      </a:cubicBezTo>
                      <a:cubicBezTo>
                        <a:pt x="833594" y="582877"/>
                        <a:pt x="830187" y="598049"/>
                        <a:pt x="851553" y="602075"/>
                      </a:cubicBezTo>
                      <a:cubicBezTo>
                        <a:pt x="872918" y="606255"/>
                        <a:pt x="878492" y="580709"/>
                        <a:pt x="889484" y="589689"/>
                      </a:cubicBezTo>
                      <a:cubicBezTo>
                        <a:pt x="900477" y="598669"/>
                        <a:pt x="889484" y="602075"/>
                        <a:pt x="883291" y="609042"/>
                      </a:cubicBezTo>
                      <a:cubicBezTo>
                        <a:pt x="877099" y="616009"/>
                        <a:pt x="890258" y="616628"/>
                        <a:pt x="898464" y="620034"/>
                      </a:cubicBezTo>
                      <a:cubicBezTo>
                        <a:pt x="906824" y="623440"/>
                        <a:pt x="926022" y="629014"/>
                        <a:pt x="935002" y="637993"/>
                      </a:cubicBezTo>
                      <a:cubicBezTo>
                        <a:pt x="943982" y="646973"/>
                        <a:pt x="949555" y="656572"/>
                        <a:pt x="971540" y="667719"/>
                      </a:cubicBezTo>
                      <a:cubicBezTo>
                        <a:pt x="993679" y="678712"/>
                        <a:pt x="972159" y="640161"/>
                        <a:pt x="989499" y="652547"/>
                      </a:cubicBezTo>
                      <a:cubicBezTo>
                        <a:pt x="1006685" y="664933"/>
                        <a:pt x="1000492" y="653166"/>
                        <a:pt x="1014426" y="665707"/>
                      </a:cubicBezTo>
                      <a:cubicBezTo>
                        <a:pt x="1028205" y="678092"/>
                        <a:pt x="1023405" y="660133"/>
                        <a:pt x="1017212" y="639542"/>
                      </a:cubicBezTo>
                      <a:cubicBezTo>
                        <a:pt x="1011020" y="618796"/>
                        <a:pt x="1023405" y="632575"/>
                        <a:pt x="1029598" y="642329"/>
                      </a:cubicBezTo>
                      <a:cubicBezTo>
                        <a:pt x="1035791" y="651927"/>
                        <a:pt x="1035791" y="670661"/>
                        <a:pt x="1031611" y="683047"/>
                      </a:cubicBezTo>
                      <a:cubicBezTo>
                        <a:pt x="1027431" y="695432"/>
                        <a:pt x="1006685" y="685059"/>
                        <a:pt x="1008852" y="678247"/>
                      </a:cubicBezTo>
                      <a:cubicBezTo>
                        <a:pt x="1010865" y="671280"/>
                        <a:pt x="988106" y="674067"/>
                        <a:pt x="987487" y="683821"/>
                      </a:cubicBezTo>
                      <a:cubicBezTo>
                        <a:pt x="986867" y="693420"/>
                        <a:pt x="1002040" y="712153"/>
                        <a:pt x="1013032" y="714166"/>
                      </a:cubicBezTo>
                      <a:cubicBezTo>
                        <a:pt x="1024025" y="716179"/>
                        <a:pt x="1015819" y="733519"/>
                        <a:pt x="1022631" y="735531"/>
                      </a:cubicBezTo>
                      <a:cubicBezTo>
                        <a:pt x="1032075" y="738318"/>
                        <a:pt x="1031611" y="756277"/>
                        <a:pt x="1037185" y="753491"/>
                      </a:cubicBezTo>
                      <a:cubicBezTo>
                        <a:pt x="1042758" y="750704"/>
                        <a:pt x="1040591" y="729338"/>
                        <a:pt x="1034398" y="719739"/>
                      </a:cubicBezTo>
                      <a:cubicBezTo>
                        <a:pt x="1028205" y="709986"/>
                        <a:pt x="1030992" y="696206"/>
                        <a:pt x="1039197" y="698993"/>
                      </a:cubicBezTo>
                      <a:cubicBezTo>
                        <a:pt x="1047558" y="701780"/>
                        <a:pt x="1039197" y="716333"/>
                        <a:pt x="1043377" y="721133"/>
                      </a:cubicBezTo>
                      <a:cubicBezTo>
                        <a:pt x="1047558" y="725932"/>
                        <a:pt x="1052357" y="716333"/>
                        <a:pt x="1061956" y="710760"/>
                      </a:cubicBezTo>
                      <a:cubicBezTo>
                        <a:pt x="1071555" y="705186"/>
                        <a:pt x="1057776" y="689394"/>
                        <a:pt x="1061337" y="681034"/>
                      </a:cubicBezTo>
                      <a:cubicBezTo>
                        <a:pt x="1064743" y="672674"/>
                        <a:pt x="1075890" y="688001"/>
                        <a:pt x="1079915" y="702399"/>
                      </a:cubicBezTo>
                      <a:cubicBezTo>
                        <a:pt x="1084096" y="716953"/>
                        <a:pt x="1069542" y="716179"/>
                        <a:pt x="1069542" y="723765"/>
                      </a:cubicBezTo>
                      <a:cubicBezTo>
                        <a:pt x="1069542" y="731351"/>
                        <a:pt x="1056382" y="727945"/>
                        <a:pt x="1052357" y="732125"/>
                      </a:cubicBezTo>
                      <a:cubicBezTo>
                        <a:pt x="1048177" y="736305"/>
                        <a:pt x="1050344" y="763864"/>
                        <a:pt x="1055763" y="764638"/>
                      </a:cubicBezTo>
                      <a:cubicBezTo>
                        <a:pt x="1061337" y="765257"/>
                        <a:pt x="1064743" y="741879"/>
                        <a:pt x="1068149" y="753645"/>
                      </a:cubicBezTo>
                      <a:cubicBezTo>
                        <a:pt x="1071555" y="765412"/>
                        <a:pt x="1084715" y="738473"/>
                        <a:pt x="1088121" y="749465"/>
                      </a:cubicBezTo>
                      <a:cubicBezTo>
                        <a:pt x="1091527" y="760458"/>
                        <a:pt x="1108093" y="772998"/>
                        <a:pt x="1114286" y="770211"/>
                      </a:cubicBezTo>
                      <a:cubicBezTo>
                        <a:pt x="1120479" y="767425"/>
                        <a:pt x="1111499" y="755658"/>
                        <a:pt x="1101900" y="755039"/>
                      </a:cubicBezTo>
                      <a:cubicBezTo>
                        <a:pt x="1092301" y="754420"/>
                        <a:pt x="1093540" y="738473"/>
                        <a:pt x="1102519" y="737699"/>
                      </a:cubicBezTo>
                      <a:cubicBezTo>
                        <a:pt x="1111499" y="737079"/>
                        <a:pt x="1127291" y="760458"/>
                        <a:pt x="1126672" y="768818"/>
                      </a:cubicBezTo>
                      <a:cubicBezTo>
                        <a:pt x="1126052" y="777024"/>
                        <a:pt x="1118311" y="776404"/>
                        <a:pt x="1110725" y="784765"/>
                      </a:cubicBezTo>
                      <a:cubicBezTo>
                        <a:pt x="1103139" y="792970"/>
                        <a:pt x="1092766" y="770985"/>
                        <a:pt x="1083786" y="771605"/>
                      </a:cubicBezTo>
                      <a:cubicBezTo>
                        <a:pt x="1074806" y="772224"/>
                        <a:pt x="1083786" y="786158"/>
                        <a:pt x="1087966" y="795757"/>
                      </a:cubicBezTo>
                      <a:cubicBezTo>
                        <a:pt x="1092146" y="805511"/>
                        <a:pt x="1076974" y="818516"/>
                        <a:pt x="1088585" y="826102"/>
                      </a:cubicBezTo>
                      <a:cubicBezTo>
                        <a:pt x="1100352" y="833688"/>
                        <a:pt x="1096946" y="821303"/>
                        <a:pt x="1098958" y="815729"/>
                      </a:cubicBezTo>
                      <a:cubicBezTo>
                        <a:pt x="1100971" y="810155"/>
                        <a:pt x="1109951" y="817122"/>
                        <a:pt x="1116144" y="821922"/>
                      </a:cubicBezTo>
                      <a:cubicBezTo>
                        <a:pt x="1121872" y="826412"/>
                        <a:pt x="1123111" y="810930"/>
                        <a:pt x="1123111" y="804582"/>
                      </a:cubicBezTo>
                      <a:cubicBezTo>
                        <a:pt x="1123111" y="798389"/>
                        <a:pt x="1133484" y="801795"/>
                        <a:pt x="1139057" y="810155"/>
                      </a:cubicBezTo>
                      <a:cubicBezTo>
                        <a:pt x="1144631" y="818361"/>
                        <a:pt x="1145250" y="801176"/>
                        <a:pt x="1153611" y="802569"/>
                      </a:cubicBezTo>
                      <a:cubicBezTo>
                        <a:pt x="1161971" y="803963"/>
                        <a:pt x="1156397" y="817122"/>
                        <a:pt x="1156397" y="824709"/>
                      </a:cubicBezTo>
                      <a:cubicBezTo>
                        <a:pt x="1156397" y="832295"/>
                        <a:pt x="1170951" y="818516"/>
                        <a:pt x="1169557" y="826721"/>
                      </a:cubicBezTo>
                      <a:cubicBezTo>
                        <a:pt x="1169403" y="827960"/>
                        <a:pt x="1169403" y="829199"/>
                        <a:pt x="1169557" y="830282"/>
                      </a:cubicBezTo>
                      <a:cubicBezTo>
                        <a:pt x="1177144" y="824863"/>
                        <a:pt x="1185194" y="819135"/>
                        <a:pt x="1190768" y="815265"/>
                      </a:cubicBezTo>
                      <a:cubicBezTo>
                        <a:pt x="1205476" y="804427"/>
                        <a:pt x="1179776" y="797924"/>
                        <a:pt x="1184420" y="786003"/>
                      </a:cubicBezTo>
                      <a:close/>
                      <a:moveTo>
                        <a:pt x="19694" y="884005"/>
                      </a:moveTo>
                      <a:cubicBezTo>
                        <a:pt x="36260" y="877038"/>
                        <a:pt x="43227" y="868833"/>
                        <a:pt x="36260" y="860473"/>
                      </a:cubicBezTo>
                      <a:cubicBezTo>
                        <a:pt x="29293" y="852267"/>
                        <a:pt x="6844" y="889269"/>
                        <a:pt x="19694" y="884005"/>
                      </a:cubicBezTo>
                      <a:close/>
                      <a:moveTo>
                        <a:pt x="136895" y="821922"/>
                      </a:moveTo>
                      <a:cubicBezTo>
                        <a:pt x="121722" y="816348"/>
                        <a:pt x="81778" y="840655"/>
                        <a:pt x="95557" y="842668"/>
                      </a:cubicBezTo>
                      <a:cubicBezTo>
                        <a:pt x="105156" y="844061"/>
                        <a:pt x="109336" y="834308"/>
                        <a:pt x="120329" y="834308"/>
                      </a:cubicBezTo>
                      <a:cubicBezTo>
                        <a:pt x="131476" y="834308"/>
                        <a:pt x="152222" y="827341"/>
                        <a:pt x="136895" y="821922"/>
                      </a:cubicBezTo>
                      <a:close/>
                      <a:moveTo>
                        <a:pt x="486947" y="659668"/>
                      </a:moveTo>
                      <a:cubicBezTo>
                        <a:pt x="487566" y="652082"/>
                        <a:pt x="476574" y="652702"/>
                        <a:pt x="462795" y="668648"/>
                      </a:cubicBezTo>
                      <a:cubicBezTo>
                        <a:pt x="449016" y="684595"/>
                        <a:pt x="437249" y="692800"/>
                        <a:pt x="435237" y="700387"/>
                      </a:cubicBezTo>
                      <a:cubicBezTo>
                        <a:pt x="433224" y="707973"/>
                        <a:pt x="417277" y="698993"/>
                        <a:pt x="412478" y="708592"/>
                      </a:cubicBezTo>
                      <a:cubicBezTo>
                        <a:pt x="407678" y="718346"/>
                        <a:pt x="415884" y="739711"/>
                        <a:pt x="425638" y="732744"/>
                      </a:cubicBezTo>
                      <a:cubicBezTo>
                        <a:pt x="435237" y="725778"/>
                        <a:pt x="436011" y="732744"/>
                        <a:pt x="442204" y="732744"/>
                      </a:cubicBezTo>
                      <a:cubicBezTo>
                        <a:pt x="448396" y="732744"/>
                        <a:pt x="476729" y="713392"/>
                        <a:pt x="482922" y="703638"/>
                      </a:cubicBezTo>
                      <a:cubicBezTo>
                        <a:pt x="489115" y="694039"/>
                        <a:pt x="471929" y="691252"/>
                        <a:pt x="471155" y="685059"/>
                      </a:cubicBezTo>
                      <a:cubicBezTo>
                        <a:pt x="470536" y="678866"/>
                        <a:pt x="485709" y="678866"/>
                        <a:pt x="493295" y="674686"/>
                      </a:cubicBezTo>
                      <a:cubicBezTo>
                        <a:pt x="500726" y="670661"/>
                        <a:pt x="486328" y="667255"/>
                        <a:pt x="486947" y="659668"/>
                      </a:cubicBezTo>
                      <a:close/>
                      <a:moveTo>
                        <a:pt x="47253" y="578232"/>
                      </a:moveTo>
                      <a:cubicBezTo>
                        <a:pt x="45859" y="567240"/>
                        <a:pt x="16133" y="577613"/>
                        <a:pt x="19694" y="587831"/>
                      </a:cubicBezTo>
                      <a:cubicBezTo>
                        <a:pt x="23100" y="598204"/>
                        <a:pt x="51123" y="605016"/>
                        <a:pt x="63045" y="600991"/>
                      </a:cubicBezTo>
                      <a:cubicBezTo>
                        <a:pt x="73418" y="597585"/>
                        <a:pt x="76824" y="586438"/>
                        <a:pt x="69237" y="579626"/>
                      </a:cubicBezTo>
                      <a:cubicBezTo>
                        <a:pt x="61806" y="572659"/>
                        <a:pt x="48646" y="589225"/>
                        <a:pt x="47253" y="578232"/>
                      </a:cubicBezTo>
                      <a:close/>
                      <a:moveTo>
                        <a:pt x="383526" y="2102299"/>
                      </a:moveTo>
                      <a:cubicBezTo>
                        <a:pt x="366186" y="2104312"/>
                        <a:pt x="375785" y="2147507"/>
                        <a:pt x="385074" y="2140385"/>
                      </a:cubicBezTo>
                      <a:cubicBezTo>
                        <a:pt x="391732" y="2135276"/>
                        <a:pt x="403808" y="2134347"/>
                        <a:pt x="407369" y="2127690"/>
                      </a:cubicBezTo>
                      <a:cubicBezTo>
                        <a:pt x="412168" y="2118865"/>
                        <a:pt x="400866" y="2100286"/>
                        <a:pt x="383526" y="2102299"/>
                      </a:cubicBezTo>
                      <a:close/>
                      <a:moveTo>
                        <a:pt x="360767" y="2075979"/>
                      </a:moveTo>
                      <a:cubicBezTo>
                        <a:pt x="350549" y="2077528"/>
                        <a:pt x="357206" y="2095951"/>
                        <a:pt x="363864" y="2091152"/>
                      </a:cubicBezTo>
                      <a:cubicBezTo>
                        <a:pt x="375011" y="2083101"/>
                        <a:pt x="370831" y="2074431"/>
                        <a:pt x="360767" y="2075979"/>
                      </a:cubicBezTo>
                      <a:close/>
                      <a:moveTo>
                        <a:pt x="253166" y="2040990"/>
                      </a:moveTo>
                      <a:cubicBezTo>
                        <a:pt x="262300" y="2050588"/>
                        <a:pt x="268958" y="2048111"/>
                        <a:pt x="271435" y="2039441"/>
                      </a:cubicBezTo>
                      <a:cubicBezTo>
                        <a:pt x="273912" y="2030771"/>
                        <a:pt x="243412" y="2030617"/>
                        <a:pt x="253166" y="2040990"/>
                      </a:cubicBezTo>
                      <a:close/>
                      <a:moveTo>
                        <a:pt x="301935" y="2061736"/>
                      </a:moveTo>
                      <a:cubicBezTo>
                        <a:pt x="308592" y="2071954"/>
                        <a:pt x="315714" y="2073967"/>
                        <a:pt x="321288" y="2064832"/>
                      </a:cubicBezTo>
                      <a:cubicBezTo>
                        <a:pt x="326706" y="2055698"/>
                        <a:pt x="294194" y="2049969"/>
                        <a:pt x="301935" y="2061736"/>
                      </a:cubicBezTo>
                      <a:close/>
                      <a:moveTo>
                        <a:pt x="3134713" y="1137604"/>
                      </a:moveTo>
                      <a:cubicBezTo>
                        <a:pt x="3133784" y="1128469"/>
                        <a:pt x="3106226" y="1135746"/>
                        <a:pt x="3093375" y="1125682"/>
                      </a:cubicBezTo>
                      <a:cubicBezTo>
                        <a:pt x="3080525" y="1115464"/>
                        <a:pt x="3058386" y="1161601"/>
                        <a:pt x="3053741" y="1180954"/>
                      </a:cubicBezTo>
                      <a:cubicBezTo>
                        <a:pt x="3049096" y="1200307"/>
                        <a:pt x="3015035" y="1221362"/>
                        <a:pt x="3015035" y="1221362"/>
                      </a:cubicBezTo>
                      <a:cubicBezTo>
                        <a:pt x="3015035" y="1221362"/>
                        <a:pt x="2916569" y="1222291"/>
                        <a:pt x="2908208" y="1222291"/>
                      </a:cubicBezTo>
                      <a:cubicBezTo>
                        <a:pt x="2902480" y="1222291"/>
                        <a:pt x="2879876" y="1241799"/>
                        <a:pt x="2866561" y="1253720"/>
                      </a:cubicBezTo>
                      <a:cubicBezTo>
                        <a:pt x="2867026" y="1254185"/>
                        <a:pt x="2867335" y="1254804"/>
                        <a:pt x="2867800" y="1255423"/>
                      </a:cubicBezTo>
                      <a:cubicBezTo>
                        <a:pt x="2877708" y="1273383"/>
                        <a:pt x="2841635" y="1284375"/>
                        <a:pt x="2807110" y="1285768"/>
                      </a:cubicBezTo>
                      <a:cubicBezTo>
                        <a:pt x="2796427" y="1286233"/>
                        <a:pt x="2788531" y="1287317"/>
                        <a:pt x="2782338" y="1288091"/>
                      </a:cubicBezTo>
                      <a:cubicBezTo>
                        <a:pt x="2783577" y="1292271"/>
                        <a:pt x="2784505" y="1296916"/>
                        <a:pt x="2784041" y="1300476"/>
                      </a:cubicBezTo>
                      <a:cubicBezTo>
                        <a:pt x="2783731" y="1302644"/>
                        <a:pt x="2780016" y="1305431"/>
                        <a:pt x="2774752" y="1308217"/>
                      </a:cubicBezTo>
                      <a:cubicBezTo>
                        <a:pt x="2769488" y="1318900"/>
                        <a:pt x="2727067" y="1339646"/>
                        <a:pt x="2703379" y="1352032"/>
                      </a:cubicBezTo>
                      <a:cubicBezTo>
                        <a:pt x="2677214" y="1365811"/>
                        <a:pt x="2641295" y="1358999"/>
                        <a:pt x="2641295" y="1338253"/>
                      </a:cubicBezTo>
                      <a:cubicBezTo>
                        <a:pt x="2641295" y="1317507"/>
                        <a:pt x="2660648" y="1321687"/>
                        <a:pt x="2664828" y="1331286"/>
                      </a:cubicBezTo>
                      <a:cubicBezTo>
                        <a:pt x="2666376" y="1334847"/>
                        <a:pt x="2671021" y="1332215"/>
                        <a:pt x="2677369" y="1327725"/>
                      </a:cubicBezTo>
                      <a:cubicBezTo>
                        <a:pt x="2670866" y="1321377"/>
                        <a:pt x="2670866" y="1311159"/>
                        <a:pt x="2672260" y="1303263"/>
                      </a:cubicBezTo>
                      <a:cubicBezTo>
                        <a:pt x="2664364" y="1299857"/>
                        <a:pt x="2676595" y="1268893"/>
                        <a:pt x="2660648" y="1263629"/>
                      </a:cubicBezTo>
                      <a:cubicBezTo>
                        <a:pt x="2644082" y="1258055"/>
                        <a:pt x="2624729" y="1287162"/>
                        <a:pt x="2627516" y="1269202"/>
                      </a:cubicBezTo>
                      <a:cubicBezTo>
                        <a:pt x="2630303" y="1251243"/>
                        <a:pt x="2655074" y="1236070"/>
                        <a:pt x="2639902" y="1212538"/>
                      </a:cubicBezTo>
                      <a:cubicBezTo>
                        <a:pt x="2624729" y="1189005"/>
                        <a:pt x="2597171" y="1189005"/>
                        <a:pt x="2591597" y="1206964"/>
                      </a:cubicBezTo>
                      <a:cubicBezTo>
                        <a:pt x="2586024" y="1224923"/>
                        <a:pt x="2566826" y="1216563"/>
                        <a:pt x="2559859" y="1230497"/>
                      </a:cubicBezTo>
                      <a:cubicBezTo>
                        <a:pt x="2552892" y="1244276"/>
                        <a:pt x="2546080" y="1274621"/>
                        <a:pt x="2551653" y="1296761"/>
                      </a:cubicBezTo>
                      <a:cubicBezTo>
                        <a:pt x="2557227" y="1318900"/>
                        <a:pt x="2550260" y="1329893"/>
                        <a:pt x="2529514" y="1342278"/>
                      </a:cubicBezTo>
                      <a:cubicBezTo>
                        <a:pt x="2508768" y="1354664"/>
                        <a:pt x="2497930" y="1323235"/>
                        <a:pt x="2505981" y="1282981"/>
                      </a:cubicBezTo>
                      <a:cubicBezTo>
                        <a:pt x="2511554" y="1255423"/>
                        <a:pt x="2526727" y="1229103"/>
                        <a:pt x="2512948" y="1229103"/>
                      </a:cubicBezTo>
                      <a:cubicBezTo>
                        <a:pt x="2499169" y="1229103"/>
                        <a:pt x="2530907" y="1195972"/>
                        <a:pt x="2559859" y="1189005"/>
                      </a:cubicBezTo>
                      <a:cubicBezTo>
                        <a:pt x="2588810" y="1182038"/>
                        <a:pt x="2624729" y="1184824"/>
                        <a:pt x="2624729" y="1176619"/>
                      </a:cubicBezTo>
                      <a:cubicBezTo>
                        <a:pt x="2624729" y="1174916"/>
                        <a:pt x="2625968" y="1173832"/>
                        <a:pt x="2628290" y="1173058"/>
                      </a:cubicBezTo>
                      <a:cubicBezTo>
                        <a:pt x="2622407" y="1168413"/>
                        <a:pt x="2615750" y="1164078"/>
                        <a:pt x="2610486" y="1160672"/>
                      </a:cubicBezTo>
                      <a:cubicBezTo>
                        <a:pt x="2610021" y="1162375"/>
                        <a:pt x="2608783" y="1164078"/>
                        <a:pt x="2606770" y="1165472"/>
                      </a:cubicBezTo>
                      <a:cubicBezTo>
                        <a:pt x="2595468" y="1173368"/>
                        <a:pt x="2598410" y="1153086"/>
                        <a:pt x="2577818" y="1153086"/>
                      </a:cubicBezTo>
                      <a:cubicBezTo>
                        <a:pt x="2557072" y="1153086"/>
                        <a:pt x="2536326" y="1172439"/>
                        <a:pt x="2519760" y="1164078"/>
                      </a:cubicBezTo>
                      <a:cubicBezTo>
                        <a:pt x="2503194" y="1155718"/>
                        <a:pt x="2511399" y="1144726"/>
                        <a:pt x="2496227" y="1144726"/>
                      </a:cubicBezTo>
                      <a:cubicBezTo>
                        <a:pt x="2481054" y="1144726"/>
                        <a:pt x="2507219" y="1115774"/>
                        <a:pt x="2485235" y="1128160"/>
                      </a:cubicBezTo>
                      <a:cubicBezTo>
                        <a:pt x="2463095" y="1140545"/>
                        <a:pt x="2429963" y="1171045"/>
                        <a:pt x="2414791" y="1157111"/>
                      </a:cubicBezTo>
                      <a:cubicBezTo>
                        <a:pt x="2399618" y="1143332"/>
                        <a:pt x="2385839" y="1161291"/>
                        <a:pt x="2374692" y="1150144"/>
                      </a:cubicBezTo>
                      <a:cubicBezTo>
                        <a:pt x="2363699" y="1139152"/>
                        <a:pt x="2413397" y="1108652"/>
                        <a:pt x="2436775" y="1110046"/>
                      </a:cubicBezTo>
                      <a:cubicBezTo>
                        <a:pt x="2442504" y="1110355"/>
                        <a:pt x="2447768" y="1107878"/>
                        <a:pt x="2452722" y="1103853"/>
                      </a:cubicBezTo>
                      <a:cubicBezTo>
                        <a:pt x="2440336" y="1099363"/>
                        <a:pt x="2414945" y="1089299"/>
                        <a:pt x="2408133" y="1097660"/>
                      </a:cubicBezTo>
                      <a:cubicBezTo>
                        <a:pt x="2399928" y="1107723"/>
                        <a:pt x="2387852" y="1101375"/>
                        <a:pt x="2381504" y="1093015"/>
                      </a:cubicBezTo>
                      <a:cubicBezTo>
                        <a:pt x="2375001" y="1084655"/>
                        <a:pt x="2366796" y="1095802"/>
                        <a:pt x="2355803" y="1082952"/>
                      </a:cubicBezTo>
                      <a:cubicBezTo>
                        <a:pt x="2344811" y="1070101"/>
                        <a:pt x="2333664" y="1079236"/>
                        <a:pt x="2327316" y="1082023"/>
                      </a:cubicBezTo>
                      <a:cubicBezTo>
                        <a:pt x="2320814" y="1084809"/>
                        <a:pt x="2312608" y="1077378"/>
                        <a:pt x="2300687" y="1072888"/>
                      </a:cubicBezTo>
                      <a:cubicBezTo>
                        <a:pt x="2288766" y="1068244"/>
                        <a:pt x="2297900" y="1056322"/>
                        <a:pt x="2287836" y="1048891"/>
                      </a:cubicBezTo>
                      <a:cubicBezTo>
                        <a:pt x="2277773" y="1041614"/>
                        <a:pt x="2277154" y="1062825"/>
                        <a:pt x="2277154" y="1062825"/>
                      </a:cubicBezTo>
                      <a:lnTo>
                        <a:pt x="1419130" y="1067469"/>
                      </a:lnTo>
                      <a:cubicBezTo>
                        <a:pt x="1420059" y="1068863"/>
                        <a:pt x="1421143" y="1070256"/>
                        <a:pt x="1422227" y="1071495"/>
                      </a:cubicBezTo>
                      <a:cubicBezTo>
                        <a:pt x="1432600" y="1082487"/>
                        <a:pt x="1424240" y="1090848"/>
                        <a:pt x="1427800" y="1104007"/>
                      </a:cubicBezTo>
                      <a:cubicBezTo>
                        <a:pt x="1431206" y="1117167"/>
                        <a:pt x="1428420" y="1135746"/>
                        <a:pt x="1418201" y="1135746"/>
                      </a:cubicBezTo>
                      <a:cubicBezTo>
                        <a:pt x="1407828" y="1135746"/>
                        <a:pt x="1406435" y="1123979"/>
                        <a:pt x="1414021" y="1119799"/>
                      </a:cubicBezTo>
                      <a:cubicBezTo>
                        <a:pt x="1421607" y="1115619"/>
                        <a:pt x="1417427" y="1100447"/>
                        <a:pt x="1409841" y="1100447"/>
                      </a:cubicBezTo>
                      <a:cubicBezTo>
                        <a:pt x="1405351" y="1100447"/>
                        <a:pt x="1403648" y="1095183"/>
                        <a:pt x="1403803" y="1089144"/>
                      </a:cubicBezTo>
                      <a:cubicBezTo>
                        <a:pt x="1389714" y="1093015"/>
                        <a:pt x="1373458" y="1091312"/>
                        <a:pt x="1354570" y="1088990"/>
                      </a:cubicBezTo>
                      <a:cubicBezTo>
                        <a:pt x="1354879" y="1089764"/>
                        <a:pt x="1355189" y="1090538"/>
                        <a:pt x="1355189" y="1091467"/>
                      </a:cubicBezTo>
                      <a:cubicBezTo>
                        <a:pt x="1355808" y="1099827"/>
                        <a:pt x="1359988" y="1118406"/>
                        <a:pt x="1371136" y="1132804"/>
                      </a:cubicBezTo>
                      <a:cubicBezTo>
                        <a:pt x="1382128" y="1147358"/>
                        <a:pt x="1374542" y="1156337"/>
                        <a:pt x="1384915" y="1161756"/>
                      </a:cubicBezTo>
                      <a:cubicBezTo>
                        <a:pt x="1395288" y="1167330"/>
                        <a:pt x="1394514" y="1173522"/>
                        <a:pt x="1384915" y="1172129"/>
                      </a:cubicBezTo>
                      <a:cubicBezTo>
                        <a:pt x="1375316" y="1170736"/>
                        <a:pt x="1382128" y="1179715"/>
                        <a:pt x="1378722" y="1200462"/>
                      </a:cubicBezTo>
                      <a:cubicBezTo>
                        <a:pt x="1375316" y="1221208"/>
                        <a:pt x="1375935" y="1263938"/>
                        <a:pt x="1373922" y="1277098"/>
                      </a:cubicBezTo>
                      <a:cubicBezTo>
                        <a:pt x="1371910" y="1290258"/>
                        <a:pt x="1356737" y="1311624"/>
                        <a:pt x="1365717" y="1325403"/>
                      </a:cubicBezTo>
                      <a:cubicBezTo>
                        <a:pt x="1374696" y="1339182"/>
                        <a:pt x="1380889" y="1358535"/>
                        <a:pt x="1376090" y="1375720"/>
                      </a:cubicBezTo>
                      <a:cubicBezTo>
                        <a:pt x="1371290" y="1393060"/>
                        <a:pt x="1371910" y="1403278"/>
                        <a:pt x="1379496" y="1416438"/>
                      </a:cubicBezTo>
                      <a:cubicBezTo>
                        <a:pt x="1387082" y="1429598"/>
                        <a:pt x="1380889" y="1452357"/>
                        <a:pt x="1389095" y="1457156"/>
                      </a:cubicBezTo>
                      <a:cubicBezTo>
                        <a:pt x="1397455" y="1461956"/>
                        <a:pt x="1405042" y="1471709"/>
                        <a:pt x="1412628" y="1484095"/>
                      </a:cubicBezTo>
                      <a:cubicBezTo>
                        <a:pt x="1420214" y="1496481"/>
                        <a:pt x="1427181" y="1488895"/>
                        <a:pt x="1428575" y="1501435"/>
                      </a:cubicBezTo>
                      <a:cubicBezTo>
                        <a:pt x="1429968" y="1513821"/>
                        <a:pt x="1429968" y="1515988"/>
                        <a:pt x="1440960" y="1520788"/>
                      </a:cubicBezTo>
                      <a:cubicBezTo>
                        <a:pt x="1451953" y="1525588"/>
                        <a:pt x="1445140" y="1537973"/>
                        <a:pt x="1445140" y="1544940"/>
                      </a:cubicBezTo>
                      <a:cubicBezTo>
                        <a:pt x="1445140" y="1551907"/>
                        <a:pt x="1459694" y="1564293"/>
                        <a:pt x="1477653" y="1580085"/>
                      </a:cubicBezTo>
                      <a:cubicBezTo>
                        <a:pt x="1495612" y="1595877"/>
                        <a:pt x="1480440" y="1609037"/>
                        <a:pt x="1493600" y="1609037"/>
                      </a:cubicBezTo>
                      <a:cubicBezTo>
                        <a:pt x="1506760" y="1609037"/>
                        <a:pt x="1519145" y="1616623"/>
                        <a:pt x="1532305" y="1624983"/>
                      </a:cubicBezTo>
                      <a:cubicBezTo>
                        <a:pt x="1545465" y="1633343"/>
                        <a:pt x="1549490" y="1628389"/>
                        <a:pt x="1558470" y="1630557"/>
                      </a:cubicBezTo>
                      <a:cubicBezTo>
                        <a:pt x="1567450" y="1632569"/>
                        <a:pt x="1584016" y="1651922"/>
                        <a:pt x="1587422" y="1665082"/>
                      </a:cubicBezTo>
                      <a:cubicBezTo>
                        <a:pt x="1589125" y="1671275"/>
                        <a:pt x="1591138" y="1677777"/>
                        <a:pt x="1594389" y="1684744"/>
                      </a:cubicBezTo>
                      <a:lnTo>
                        <a:pt x="1665917" y="1675300"/>
                      </a:lnTo>
                      <a:cubicBezTo>
                        <a:pt x="1665917" y="1675300"/>
                        <a:pt x="1688056" y="1690783"/>
                        <a:pt x="1700597" y="1693724"/>
                      </a:cubicBezTo>
                      <a:cubicBezTo>
                        <a:pt x="1713137" y="1696666"/>
                        <a:pt x="1780949" y="1721747"/>
                        <a:pt x="1780949" y="1721747"/>
                      </a:cubicBezTo>
                      <a:lnTo>
                        <a:pt x="1869507" y="1720973"/>
                      </a:lnTo>
                      <a:lnTo>
                        <a:pt x="1879881" y="1707658"/>
                      </a:lnTo>
                      <a:lnTo>
                        <a:pt x="1928495" y="1707658"/>
                      </a:lnTo>
                      <a:cubicBezTo>
                        <a:pt x="1928495" y="1707658"/>
                        <a:pt x="1959459" y="1737848"/>
                        <a:pt x="1963949" y="1739397"/>
                      </a:cubicBezTo>
                      <a:cubicBezTo>
                        <a:pt x="1968439" y="1740790"/>
                        <a:pt x="1983921" y="1754879"/>
                        <a:pt x="1983921" y="1763703"/>
                      </a:cubicBezTo>
                      <a:cubicBezTo>
                        <a:pt x="1983921" y="1772528"/>
                        <a:pt x="1987637" y="1779960"/>
                        <a:pt x="1994913" y="1783676"/>
                      </a:cubicBezTo>
                      <a:cubicBezTo>
                        <a:pt x="2002345" y="1787391"/>
                        <a:pt x="2027426" y="1803648"/>
                        <a:pt x="2030987" y="1802099"/>
                      </a:cubicBezTo>
                      <a:cubicBezTo>
                        <a:pt x="2034703" y="1800706"/>
                        <a:pt x="2041979" y="1772528"/>
                        <a:pt x="2055294" y="1773303"/>
                      </a:cubicBezTo>
                      <a:cubicBezTo>
                        <a:pt x="2068609" y="1774077"/>
                        <a:pt x="2104682" y="1784295"/>
                        <a:pt x="2110565" y="1805041"/>
                      </a:cubicBezTo>
                      <a:cubicBezTo>
                        <a:pt x="2116449" y="1825632"/>
                        <a:pt x="2134098" y="1842663"/>
                        <a:pt x="2139982" y="1846998"/>
                      </a:cubicBezTo>
                      <a:cubicBezTo>
                        <a:pt x="2145865" y="1851487"/>
                        <a:pt x="2142923" y="1864028"/>
                        <a:pt x="2147413" y="1870531"/>
                      </a:cubicBezTo>
                      <a:cubicBezTo>
                        <a:pt x="2151903" y="1877188"/>
                        <a:pt x="2151129" y="1889729"/>
                        <a:pt x="2156238" y="1889729"/>
                      </a:cubicBezTo>
                      <a:cubicBezTo>
                        <a:pt x="2161347" y="1889729"/>
                        <a:pt x="2187976" y="1905985"/>
                        <a:pt x="2199743" y="1905211"/>
                      </a:cubicBezTo>
                      <a:cubicBezTo>
                        <a:pt x="2203304" y="1905056"/>
                        <a:pt x="2207949" y="1907069"/>
                        <a:pt x="2212748" y="1910010"/>
                      </a:cubicBezTo>
                      <a:cubicBezTo>
                        <a:pt x="2214141" y="1885394"/>
                        <a:pt x="2188751" y="1881213"/>
                        <a:pt x="2203768" y="1869911"/>
                      </a:cubicBezTo>
                      <a:cubicBezTo>
                        <a:pt x="2220954" y="1856752"/>
                        <a:pt x="2203149" y="1845759"/>
                        <a:pt x="2211355" y="1840186"/>
                      </a:cubicBezTo>
                      <a:cubicBezTo>
                        <a:pt x="2219715" y="1834612"/>
                        <a:pt x="2234113" y="1829193"/>
                        <a:pt x="2234113" y="1820833"/>
                      </a:cubicBezTo>
                      <a:cubicBezTo>
                        <a:pt x="2234113" y="1812473"/>
                        <a:pt x="2241700" y="1812473"/>
                        <a:pt x="2252692" y="1813866"/>
                      </a:cubicBezTo>
                      <a:cubicBezTo>
                        <a:pt x="2263684" y="1815259"/>
                        <a:pt x="2284430" y="1795906"/>
                        <a:pt x="2283037" y="1788320"/>
                      </a:cubicBezTo>
                      <a:cubicBezTo>
                        <a:pt x="2281644" y="1780734"/>
                        <a:pt x="2285050" y="1779341"/>
                        <a:pt x="2298210" y="1782127"/>
                      </a:cubicBezTo>
                      <a:cubicBezTo>
                        <a:pt x="2311369" y="1784914"/>
                        <a:pt x="2309202" y="1766955"/>
                        <a:pt x="2317563" y="1769742"/>
                      </a:cubicBezTo>
                      <a:cubicBezTo>
                        <a:pt x="2325923" y="1772528"/>
                        <a:pt x="2332735" y="1777328"/>
                        <a:pt x="2333509" y="1771135"/>
                      </a:cubicBezTo>
                      <a:cubicBezTo>
                        <a:pt x="2334128" y="1764942"/>
                        <a:pt x="2342489" y="1766335"/>
                        <a:pt x="2348682" y="1774541"/>
                      </a:cubicBezTo>
                      <a:cubicBezTo>
                        <a:pt x="2354874" y="1782901"/>
                        <a:pt x="2372834" y="1784914"/>
                        <a:pt x="2374227" y="1775160"/>
                      </a:cubicBezTo>
                      <a:cubicBezTo>
                        <a:pt x="2375621" y="1765562"/>
                        <a:pt x="2385994" y="1775160"/>
                        <a:pt x="2394974" y="1784759"/>
                      </a:cubicBezTo>
                      <a:cubicBezTo>
                        <a:pt x="2403953" y="1794358"/>
                        <a:pt x="2408133" y="1791726"/>
                        <a:pt x="2421138" y="1792346"/>
                      </a:cubicBezTo>
                      <a:cubicBezTo>
                        <a:pt x="2434298" y="1792965"/>
                        <a:pt x="2434298" y="1789559"/>
                        <a:pt x="2434917" y="1781353"/>
                      </a:cubicBezTo>
                      <a:cubicBezTo>
                        <a:pt x="2435537" y="1772993"/>
                        <a:pt x="2449471" y="1799313"/>
                        <a:pt x="2462476" y="1800706"/>
                      </a:cubicBezTo>
                      <a:cubicBezTo>
                        <a:pt x="2475636" y="1802099"/>
                        <a:pt x="2465263" y="1792346"/>
                        <a:pt x="2455509" y="1784759"/>
                      </a:cubicBezTo>
                      <a:cubicBezTo>
                        <a:pt x="2445910" y="1777173"/>
                        <a:pt x="2457521" y="1773767"/>
                        <a:pt x="2449316" y="1767574"/>
                      </a:cubicBezTo>
                      <a:cubicBezTo>
                        <a:pt x="2440955" y="1761381"/>
                        <a:pt x="2459689" y="1753021"/>
                        <a:pt x="2476255" y="1753795"/>
                      </a:cubicBezTo>
                      <a:cubicBezTo>
                        <a:pt x="2492821" y="1754414"/>
                        <a:pt x="2492202" y="1758594"/>
                        <a:pt x="2498394" y="1748995"/>
                      </a:cubicBezTo>
                      <a:cubicBezTo>
                        <a:pt x="2504587" y="1739242"/>
                        <a:pt x="2510780" y="1748995"/>
                        <a:pt x="2510780" y="1757201"/>
                      </a:cubicBezTo>
                      <a:cubicBezTo>
                        <a:pt x="2510780" y="1765562"/>
                        <a:pt x="2537719" y="1752402"/>
                        <a:pt x="2552118" y="1752402"/>
                      </a:cubicBezTo>
                      <a:cubicBezTo>
                        <a:pt x="2566671" y="1752402"/>
                        <a:pt x="2579676" y="1764787"/>
                        <a:pt x="2581069" y="1773148"/>
                      </a:cubicBezTo>
                      <a:cubicBezTo>
                        <a:pt x="2582463" y="1781508"/>
                        <a:pt x="2592062" y="1785533"/>
                        <a:pt x="2602435" y="1776554"/>
                      </a:cubicBezTo>
                      <a:cubicBezTo>
                        <a:pt x="2612808" y="1767574"/>
                        <a:pt x="2621788" y="1757201"/>
                        <a:pt x="2631387" y="1766800"/>
                      </a:cubicBezTo>
                      <a:cubicBezTo>
                        <a:pt x="2640986" y="1776554"/>
                        <a:pt x="2650739" y="1789559"/>
                        <a:pt x="2662506" y="1801325"/>
                      </a:cubicBezTo>
                      <a:cubicBezTo>
                        <a:pt x="2674272" y="1813092"/>
                        <a:pt x="2656932" y="1827645"/>
                        <a:pt x="2663125" y="1836470"/>
                      </a:cubicBezTo>
                      <a:cubicBezTo>
                        <a:pt x="2669318" y="1845449"/>
                        <a:pt x="2662506" y="1857835"/>
                        <a:pt x="2676285" y="1867589"/>
                      </a:cubicBezTo>
                      <a:cubicBezTo>
                        <a:pt x="2690064" y="1877188"/>
                        <a:pt x="2677678" y="1897315"/>
                        <a:pt x="2688671" y="1900102"/>
                      </a:cubicBezTo>
                      <a:cubicBezTo>
                        <a:pt x="2699663" y="1902888"/>
                        <a:pt x="2708643" y="1920074"/>
                        <a:pt x="2710036" y="1927041"/>
                      </a:cubicBezTo>
                      <a:cubicBezTo>
                        <a:pt x="2711429" y="1934008"/>
                        <a:pt x="2732176" y="1942987"/>
                        <a:pt x="2733569" y="1931221"/>
                      </a:cubicBezTo>
                      <a:cubicBezTo>
                        <a:pt x="2734962" y="1919454"/>
                        <a:pt x="2745955" y="1905675"/>
                        <a:pt x="2747348" y="1894683"/>
                      </a:cubicBezTo>
                      <a:cubicBezTo>
                        <a:pt x="2748742" y="1883690"/>
                        <a:pt x="2738988" y="1844366"/>
                        <a:pt x="2730163" y="1831825"/>
                      </a:cubicBezTo>
                      <a:cubicBezTo>
                        <a:pt x="2721183" y="1819439"/>
                        <a:pt x="2732176" y="1816653"/>
                        <a:pt x="2721183" y="1802099"/>
                      </a:cubicBezTo>
                      <a:cubicBezTo>
                        <a:pt x="2710191" y="1787546"/>
                        <a:pt x="2703224" y="1762000"/>
                        <a:pt x="2703998" y="1741409"/>
                      </a:cubicBezTo>
                      <a:cubicBezTo>
                        <a:pt x="2704617" y="1720663"/>
                        <a:pt x="2728924" y="1686912"/>
                        <a:pt x="2740536" y="1676539"/>
                      </a:cubicBezTo>
                      <a:cubicBezTo>
                        <a:pt x="2752302" y="1666166"/>
                        <a:pt x="2765308" y="1671739"/>
                        <a:pt x="2768094" y="1660592"/>
                      </a:cubicBezTo>
                      <a:cubicBezTo>
                        <a:pt x="2770881" y="1649600"/>
                        <a:pt x="2785280" y="1635821"/>
                        <a:pt x="2793640" y="1635821"/>
                      </a:cubicBezTo>
                      <a:cubicBezTo>
                        <a:pt x="2802000" y="1635821"/>
                        <a:pt x="2810825" y="1637833"/>
                        <a:pt x="2812219" y="1628854"/>
                      </a:cubicBezTo>
                      <a:cubicBezTo>
                        <a:pt x="2813612" y="1619874"/>
                        <a:pt x="2827391" y="1608882"/>
                        <a:pt x="2845351" y="1606095"/>
                      </a:cubicBezTo>
                      <a:cubicBezTo>
                        <a:pt x="2863310" y="1603308"/>
                        <a:pt x="2852937" y="1593709"/>
                        <a:pt x="2848137" y="1585349"/>
                      </a:cubicBezTo>
                      <a:cubicBezTo>
                        <a:pt x="2843338" y="1576988"/>
                        <a:pt x="2852318" y="1568783"/>
                        <a:pt x="2855724" y="1574356"/>
                      </a:cubicBezTo>
                      <a:cubicBezTo>
                        <a:pt x="2859130" y="1579930"/>
                        <a:pt x="2870277" y="1580549"/>
                        <a:pt x="2877089" y="1575750"/>
                      </a:cubicBezTo>
                      <a:cubicBezTo>
                        <a:pt x="2884056" y="1570950"/>
                        <a:pt x="2899848" y="1557790"/>
                        <a:pt x="2884675" y="1557171"/>
                      </a:cubicBezTo>
                      <a:cubicBezTo>
                        <a:pt x="2869503" y="1556552"/>
                        <a:pt x="2866097" y="1550204"/>
                        <a:pt x="2875076" y="1546798"/>
                      </a:cubicBezTo>
                      <a:cubicBezTo>
                        <a:pt x="2884056" y="1543392"/>
                        <a:pt x="2876470" y="1526826"/>
                        <a:pt x="2864084" y="1525433"/>
                      </a:cubicBezTo>
                      <a:cubicBezTo>
                        <a:pt x="2851698" y="1524039"/>
                        <a:pt x="2855724" y="1517846"/>
                        <a:pt x="2863465" y="1510260"/>
                      </a:cubicBezTo>
                      <a:cubicBezTo>
                        <a:pt x="2871051" y="1502674"/>
                        <a:pt x="2852472" y="1490288"/>
                        <a:pt x="2843493" y="1484095"/>
                      </a:cubicBezTo>
                      <a:cubicBezTo>
                        <a:pt x="2834513" y="1477902"/>
                        <a:pt x="2849066" y="1474496"/>
                        <a:pt x="2855878" y="1473103"/>
                      </a:cubicBezTo>
                      <a:cubicBezTo>
                        <a:pt x="2862845" y="1471709"/>
                        <a:pt x="2857272" y="1439971"/>
                        <a:pt x="2860678" y="1432385"/>
                      </a:cubicBezTo>
                      <a:cubicBezTo>
                        <a:pt x="2864084" y="1424798"/>
                        <a:pt x="2875851" y="1424798"/>
                        <a:pt x="2871051" y="1432385"/>
                      </a:cubicBezTo>
                      <a:cubicBezTo>
                        <a:pt x="2866251" y="1439971"/>
                        <a:pt x="2859284" y="1452357"/>
                        <a:pt x="2868264" y="1462730"/>
                      </a:cubicBezTo>
                      <a:cubicBezTo>
                        <a:pt x="2877244" y="1473103"/>
                        <a:pt x="2880031" y="1484095"/>
                        <a:pt x="2876470" y="1500042"/>
                      </a:cubicBezTo>
                      <a:cubicBezTo>
                        <a:pt x="2873064" y="1515988"/>
                        <a:pt x="2879876" y="1511808"/>
                        <a:pt x="2890249" y="1491062"/>
                      </a:cubicBezTo>
                      <a:cubicBezTo>
                        <a:pt x="2900622" y="1470316"/>
                        <a:pt x="2902016" y="1452357"/>
                        <a:pt x="2895048" y="1450344"/>
                      </a:cubicBezTo>
                      <a:cubicBezTo>
                        <a:pt x="2888081" y="1448331"/>
                        <a:pt x="2888856" y="1427585"/>
                        <a:pt x="2896442" y="1437184"/>
                      </a:cubicBezTo>
                      <a:cubicBezTo>
                        <a:pt x="2904028" y="1446783"/>
                        <a:pt x="2906815" y="1448177"/>
                        <a:pt x="2918581" y="1435791"/>
                      </a:cubicBezTo>
                      <a:cubicBezTo>
                        <a:pt x="2930348" y="1423405"/>
                        <a:pt x="2942734" y="1402040"/>
                        <a:pt x="2935147" y="1397085"/>
                      </a:cubicBezTo>
                      <a:cubicBezTo>
                        <a:pt x="2927561" y="1392286"/>
                        <a:pt x="2938553" y="1387331"/>
                        <a:pt x="2952333" y="1388106"/>
                      </a:cubicBezTo>
                      <a:cubicBezTo>
                        <a:pt x="2966112" y="1388725"/>
                        <a:pt x="2995838" y="1379745"/>
                        <a:pt x="2997850" y="1375720"/>
                      </a:cubicBezTo>
                      <a:cubicBezTo>
                        <a:pt x="3004662" y="1362250"/>
                        <a:pt x="2950165" y="1381913"/>
                        <a:pt x="2950165" y="1374326"/>
                      </a:cubicBezTo>
                      <a:cubicBezTo>
                        <a:pt x="2950165" y="1366740"/>
                        <a:pt x="2984690" y="1359154"/>
                        <a:pt x="3000482" y="1358380"/>
                      </a:cubicBezTo>
                      <a:cubicBezTo>
                        <a:pt x="3016429" y="1357760"/>
                        <a:pt x="3008843" y="1336240"/>
                        <a:pt x="3015655" y="1345220"/>
                      </a:cubicBezTo>
                      <a:cubicBezTo>
                        <a:pt x="3022622" y="1354200"/>
                        <a:pt x="3032840" y="1352806"/>
                        <a:pt x="3041820" y="1347233"/>
                      </a:cubicBezTo>
                      <a:cubicBezTo>
                        <a:pt x="3050799" y="1341659"/>
                        <a:pt x="3043832" y="1325867"/>
                        <a:pt x="3033614" y="1323080"/>
                      </a:cubicBezTo>
                      <a:cubicBezTo>
                        <a:pt x="3023241" y="1320294"/>
                        <a:pt x="3041200" y="1313327"/>
                        <a:pt x="3037794" y="1307134"/>
                      </a:cubicBezTo>
                      <a:cubicBezTo>
                        <a:pt x="3034388" y="1300941"/>
                        <a:pt x="3044761" y="1276014"/>
                        <a:pt x="3057766" y="1273228"/>
                      </a:cubicBezTo>
                      <a:cubicBezTo>
                        <a:pt x="3070926" y="1270441"/>
                        <a:pt x="3064733" y="1262235"/>
                        <a:pt x="3075726" y="1262235"/>
                      </a:cubicBezTo>
                      <a:cubicBezTo>
                        <a:pt x="3086718" y="1262235"/>
                        <a:pt x="3088886" y="1249076"/>
                        <a:pt x="3098484" y="1239477"/>
                      </a:cubicBezTo>
                      <a:cubicBezTo>
                        <a:pt x="3108084" y="1229723"/>
                        <a:pt x="3122017" y="1254649"/>
                        <a:pt x="3137190" y="1240870"/>
                      </a:cubicBezTo>
                      <a:cubicBezTo>
                        <a:pt x="3143383" y="1235142"/>
                        <a:pt x="3151743" y="1228949"/>
                        <a:pt x="3160413" y="1223375"/>
                      </a:cubicBezTo>
                      <a:cubicBezTo>
                        <a:pt x="3125578" y="1177393"/>
                        <a:pt x="3135487" y="1146119"/>
                        <a:pt x="3134713" y="1137604"/>
                      </a:cubicBezTo>
                      <a:close/>
                    </a:path>
                  </a:pathLst>
                </a:custGeom>
                <a:solidFill>
                  <a:schemeClr val="accent1">
                    <a:lumMod val="60000"/>
                    <a:lumOff val="40000"/>
                  </a:schemeClr>
                </a:solidFill>
                <a:ln w="12779" cap="flat">
                  <a:solidFill>
                    <a:schemeClr val="bg1"/>
                  </a:solidFill>
                  <a:prstDash val="solid"/>
                  <a:miter/>
                </a:ln>
              </p:spPr>
              <p:txBody>
                <a:bodyPr rtlCol="0" anchor="ctr"/>
                <a:lstStyle/>
                <a:p>
                  <a:endParaRPr lang="en-US"/>
                </a:p>
              </p:txBody>
            </p:sp>
            <p:sp>
              <p:nvSpPr>
                <p:cNvPr id="4511" name="Freeform: Shape 4510">
                  <a:extLst>
                    <a:ext uri="{FF2B5EF4-FFF2-40B4-BE49-F238E27FC236}">
                      <a16:creationId xmlns:a16="http://schemas.microsoft.com/office/drawing/2014/main" id="{168D07E3-215B-6260-4FD9-B283E78EA0BB}"/>
                    </a:ext>
                  </a:extLst>
                </p:cNvPr>
                <p:cNvSpPr/>
                <p:nvPr/>
              </p:nvSpPr>
              <p:spPr>
                <a:xfrm>
                  <a:off x="5460167" y="2769923"/>
                  <a:ext cx="394696" cy="282964"/>
                </a:xfrm>
                <a:custGeom>
                  <a:avLst/>
                  <a:gdLst>
                    <a:gd name="connsiteX0" fmla="*/ 391833 w 394696"/>
                    <a:gd name="connsiteY0" fmla="*/ 50782 h 282964"/>
                    <a:gd name="connsiteX1" fmla="*/ 359785 w 394696"/>
                    <a:gd name="connsiteY1" fmla="*/ 49853 h 282964"/>
                    <a:gd name="connsiteX2" fmla="*/ 322783 w 394696"/>
                    <a:gd name="connsiteY2" fmla="*/ 40873 h 282964"/>
                    <a:gd name="connsiteX3" fmla="*/ 308229 w 394696"/>
                    <a:gd name="connsiteY3" fmla="*/ 37467 h 282964"/>
                    <a:gd name="connsiteX4" fmla="*/ 283613 w 394696"/>
                    <a:gd name="connsiteY4" fmla="*/ 39789 h 282964"/>
                    <a:gd name="connsiteX5" fmla="*/ 253422 w 394696"/>
                    <a:gd name="connsiteY5" fmla="*/ 25236 h 282964"/>
                    <a:gd name="connsiteX6" fmla="*/ 235773 w 394696"/>
                    <a:gd name="connsiteY6" fmla="*/ 16411 h 282964"/>
                    <a:gd name="connsiteX7" fmla="*/ 181895 w 394696"/>
                    <a:gd name="connsiteY7" fmla="*/ 10528 h 282964"/>
                    <a:gd name="connsiteX8" fmla="*/ 79248 w 394696"/>
                    <a:gd name="connsiteY8" fmla="*/ 9599 h 282964"/>
                    <a:gd name="connsiteX9" fmla="*/ 41471 w 394696"/>
                    <a:gd name="connsiteY9" fmla="*/ 0 h 282964"/>
                    <a:gd name="connsiteX10" fmla="*/ 15616 w 394696"/>
                    <a:gd name="connsiteY10" fmla="*/ 16102 h 282964"/>
                    <a:gd name="connsiteX11" fmla="*/ 8649 w 394696"/>
                    <a:gd name="connsiteY11" fmla="*/ 38705 h 282964"/>
                    <a:gd name="connsiteX12" fmla="*/ 14223 w 394696"/>
                    <a:gd name="connsiteY12" fmla="*/ 69051 h 282964"/>
                    <a:gd name="connsiteX13" fmla="*/ 22583 w 394696"/>
                    <a:gd name="connsiteY13" fmla="*/ 65490 h 282964"/>
                    <a:gd name="connsiteX14" fmla="*/ 33730 w 394696"/>
                    <a:gd name="connsiteY14" fmla="*/ 66573 h 282964"/>
                    <a:gd name="connsiteX15" fmla="*/ 52773 w 394696"/>
                    <a:gd name="connsiteY15" fmla="*/ 71063 h 282964"/>
                    <a:gd name="connsiteX16" fmla="*/ 65159 w 394696"/>
                    <a:gd name="connsiteY16" fmla="*/ 71063 h 282964"/>
                    <a:gd name="connsiteX17" fmla="*/ 84202 w 394696"/>
                    <a:gd name="connsiteY17" fmla="*/ 74470 h 282964"/>
                    <a:gd name="connsiteX18" fmla="*/ 92098 w 394696"/>
                    <a:gd name="connsiteY18" fmla="*/ 86855 h 282964"/>
                    <a:gd name="connsiteX19" fmla="*/ 71971 w 394696"/>
                    <a:gd name="connsiteY19" fmla="*/ 104814 h 282964"/>
                    <a:gd name="connsiteX20" fmla="*/ 74294 w 394696"/>
                    <a:gd name="connsiteY20" fmla="*/ 133921 h 282964"/>
                    <a:gd name="connsiteX21" fmla="*/ 68720 w 394696"/>
                    <a:gd name="connsiteY21" fmla="*/ 155132 h 282964"/>
                    <a:gd name="connsiteX22" fmla="*/ 60824 w 394696"/>
                    <a:gd name="connsiteY22" fmla="*/ 167363 h 282964"/>
                    <a:gd name="connsiteX23" fmla="*/ 69804 w 394696"/>
                    <a:gd name="connsiteY23" fmla="*/ 184238 h 282964"/>
                    <a:gd name="connsiteX24" fmla="*/ 61908 w 394696"/>
                    <a:gd name="connsiteY24" fmla="*/ 200959 h 282964"/>
                    <a:gd name="connsiteX25" fmla="*/ 68720 w 394696"/>
                    <a:gd name="connsiteY25" fmla="*/ 216596 h 282964"/>
                    <a:gd name="connsiteX26" fmla="*/ 56334 w 394696"/>
                    <a:gd name="connsiteY26" fmla="*/ 235639 h 282964"/>
                    <a:gd name="connsiteX27" fmla="*/ 60824 w 394696"/>
                    <a:gd name="connsiteY27" fmla="*/ 245703 h 282964"/>
                    <a:gd name="connsiteX28" fmla="*/ 77390 w 394696"/>
                    <a:gd name="connsiteY28" fmla="*/ 246941 h 282964"/>
                    <a:gd name="connsiteX29" fmla="*/ 115166 w 394696"/>
                    <a:gd name="connsiteY29" fmla="*/ 282860 h 282964"/>
                    <a:gd name="connsiteX30" fmla="*/ 122598 w 394696"/>
                    <a:gd name="connsiteY30" fmla="*/ 272796 h 282964"/>
                    <a:gd name="connsiteX31" fmla="*/ 140557 w 394696"/>
                    <a:gd name="connsiteY31" fmla="*/ 271867 h 282964"/>
                    <a:gd name="connsiteX32" fmla="*/ 169045 w 394696"/>
                    <a:gd name="connsiteY32" fmla="*/ 260875 h 282964"/>
                    <a:gd name="connsiteX33" fmla="*/ 208679 w 394696"/>
                    <a:gd name="connsiteY33" fmla="*/ 259482 h 282964"/>
                    <a:gd name="connsiteX34" fmla="*/ 231283 w 394696"/>
                    <a:gd name="connsiteY34" fmla="*/ 248489 h 282964"/>
                    <a:gd name="connsiteX35" fmla="*/ 255745 w 394696"/>
                    <a:gd name="connsiteY35" fmla="*/ 231923 h 282964"/>
                    <a:gd name="connsiteX36" fmla="*/ 267202 w 394696"/>
                    <a:gd name="connsiteY36" fmla="*/ 209784 h 282964"/>
                    <a:gd name="connsiteX37" fmla="*/ 290270 w 394696"/>
                    <a:gd name="connsiteY37" fmla="*/ 185786 h 282964"/>
                    <a:gd name="connsiteX38" fmla="*/ 290734 w 394696"/>
                    <a:gd name="connsiteY38" fmla="*/ 140269 h 282964"/>
                    <a:gd name="connsiteX39" fmla="*/ 316590 w 394696"/>
                    <a:gd name="connsiteY39" fmla="*/ 109924 h 282964"/>
                    <a:gd name="connsiteX40" fmla="*/ 345077 w 394696"/>
                    <a:gd name="connsiteY40" fmla="*/ 94751 h 282964"/>
                    <a:gd name="connsiteX41" fmla="*/ 379138 w 394696"/>
                    <a:gd name="connsiteY41" fmla="*/ 76792 h 282964"/>
                    <a:gd name="connsiteX42" fmla="*/ 391833 w 394696"/>
                    <a:gd name="connsiteY42" fmla="*/ 50782 h 282964"/>
                    <a:gd name="connsiteX43" fmla="*/ 394465 w 394696"/>
                    <a:gd name="connsiteY43" fmla="*/ 151416 h 282964"/>
                    <a:gd name="connsiteX44" fmla="*/ 367372 w 394696"/>
                    <a:gd name="connsiteY44" fmla="*/ 160550 h 282964"/>
                    <a:gd name="connsiteX45" fmla="*/ 394465 w 394696"/>
                    <a:gd name="connsiteY45" fmla="*/ 151416 h 28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4696" h="282964">
                      <a:moveTo>
                        <a:pt x="391833" y="50782"/>
                      </a:moveTo>
                      <a:cubicBezTo>
                        <a:pt x="380686" y="50472"/>
                        <a:pt x="368300" y="51711"/>
                        <a:pt x="359785" y="49853"/>
                      </a:cubicBezTo>
                      <a:cubicBezTo>
                        <a:pt x="349722" y="47685"/>
                        <a:pt x="328357" y="46447"/>
                        <a:pt x="322783" y="40873"/>
                      </a:cubicBezTo>
                      <a:cubicBezTo>
                        <a:pt x="317209" y="35300"/>
                        <a:pt x="308229" y="30810"/>
                        <a:pt x="308229" y="37467"/>
                      </a:cubicBezTo>
                      <a:cubicBezTo>
                        <a:pt x="308229" y="44279"/>
                        <a:pt x="292592" y="45363"/>
                        <a:pt x="283613" y="39789"/>
                      </a:cubicBezTo>
                      <a:cubicBezTo>
                        <a:pt x="274633" y="34216"/>
                        <a:pt x="260080" y="29726"/>
                        <a:pt x="253422" y="25236"/>
                      </a:cubicBezTo>
                      <a:cubicBezTo>
                        <a:pt x="249862" y="22914"/>
                        <a:pt x="242585" y="19817"/>
                        <a:pt x="235773" y="16411"/>
                      </a:cubicBezTo>
                      <a:cubicBezTo>
                        <a:pt x="226483" y="18269"/>
                        <a:pt x="199545" y="8361"/>
                        <a:pt x="181895" y="10528"/>
                      </a:cubicBezTo>
                      <a:cubicBezTo>
                        <a:pt x="163006" y="12850"/>
                        <a:pt x="102781" y="7741"/>
                        <a:pt x="79248" y="9599"/>
                      </a:cubicBezTo>
                      <a:cubicBezTo>
                        <a:pt x="55715" y="11457"/>
                        <a:pt x="54321" y="0"/>
                        <a:pt x="41471" y="0"/>
                      </a:cubicBezTo>
                      <a:cubicBezTo>
                        <a:pt x="28621" y="0"/>
                        <a:pt x="34040" y="15637"/>
                        <a:pt x="15616" y="16102"/>
                      </a:cubicBezTo>
                      <a:cubicBezTo>
                        <a:pt x="-2808" y="16566"/>
                        <a:pt x="-4666" y="28023"/>
                        <a:pt x="8649" y="38705"/>
                      </a:cubicBezTo>
                      <a:cubicBezTo>
                        <a:pt x="16235" y="44744"/>
                        <a:pt x="15307" y="57439"/>
                        <a:pt x="14223" y="69051"/>
                      </a:cubicBezTo>
                      <a:cubicBezTo>
                        <a:pt x="18093" y="68586"/>
                        <a:pt x="20880" y="67502"/>
                        <a:pt x="22583" y="65490"/>
                      </a:cubicBezTo>
                      <a:cubicBezTo>
                        <a:pt x="28157" y="58832"/>
                        <a:pt x="33730" y="59916"/>
                        <a:pt x="33730" y="66573"/>
                      </a:cubicBezTo>
                      <a:cubicBezTo>
                        <a:pt x="33730" y="73231"/>
                        <a:pt x="46116" y="71063"/>
                        <a:pt x="52773" y="71063"/>
                      </a:cubicBezTo>
                      <a:cubicBezTo>
                        <a:pt x="59430" y="71063"/>
                        <a:pt x="57263" y="76637"/>
                        <a:pt x="65159" y="71063"/>
                      </a:cubicBezTo>
                      <a:cubicBezTo>
                        <a:pt x="73055" y="65490"/>
                        <a:pt x="84202" y="67657"/>
                        <a:pt x="84202" y="74470"/>
                      </a:cubicBezTo>
                      <a:cubicBezTo>
                        <a:pt x="84202" y="81127"/>
                        <a:pt x="101078" y="77876"/>
                        <a:pt x="92098" y="86855"/>
                      </a:cubicBezTo>
                      <a:cubicBezTo>
                        <a:pt x="83118" y="95835"/>
                        <a:pt x="71971" y="98002"/>
                        <a:pt x="71971" y="104814"/>
                      </a:cubicBezTo>
                      <a:cubicBezTo>
                        <a:pt x="71971" y="111472"/>
                        <a:pt x="82035" y="126025"/>
                        <a:pt x="74294" y="133921"/>
                      </a:cubicBezTo>
                      <a:cubicBezTo>
                        <a:pt x="66398" y="141817"/>
                        <a:pt x="76461" y="155132"/>
                        <a:pt x="68720" y="155132"/>
                      </a:cubicBezTo>
                      <a:cubicBezTo>
                        <a:pt x="60824" y="155132"/>
                        <a:pt x="51844" y="158538"/>
                        <a:pt x="60824" y="167363"/>
                      </a:cubicBezTo>
                      <a:cubicBezTo>
                        <a:pt x="69804" y="176342"/>
                        <a:pt x="76461" y="184238"/>
                        <a:pt x="69804" y="184238"/>
                      </a:cubicBezTo>
                      <a:cubicBezTo>
                        <a:pt x="63146" y="184238"/>
                        <a:pt x="58656" y="197708"/>
                        <a:pt x="61908" y="200959"/>
                      </a:cubicBezTo>
                      <a:cubicBezTo>
                        <a:pt x="65314" y="204365"/>
                        <a:pt x="80951" y="214428"/>
                        <a:pt x="68720" y="216596"/>
                      </a:cubicBezTo>
                      <a:cubicBezTo>
                        <a:pt x="56334" y="218763"/>
                        <a:pt x="56334" y="228827"/>
                        <a:pt x="56334" y="235639"/>
                      </a:cubicBezTo>
                      <a:cubicBezTo>
                        <a:pt x="56334" y="238116"/>
                        <a:pt x="58347" y="241987"/>
                        <a:pt x="60824" y="245703"/>
                      </a:cubicBezTo>
                      <a:cubicBezTo>
                        <a:pt x="66553" y="244619"/>
                        <a:pt x="72126" y="244464"/>
                        <a:pt x="77390" y="246941"/>
                      </a:cubicBezTo>
                      <a:cubicBezTo>
                        <a:pt x="90240" y="252979"/>
                        <a:pt x="97671" y="285027"/>
                        <a:pt x="115166" y="282860"/>
                      </a:cubicBezTo>
                      <a:cubicBezTo>
                        <a:pt x="122598" y="281931"/>
                        <a:pt x="118882" y="276357"/>
                        <a:pt x="122598" y="272796"/>
                      </a:cubicBezTo>
                      <a:cubicBezTo>
                        <a:pt x="126314" y="269081"/>
                        <a:pt x="133126" y="271867"/>
                        <a:pt x="140557" y="271867"/>
                      </a:cubicBezTo>
                      <a:cubicBezTo>
                        <a:pt x="147834" y="271867"/>
                        <a:pt x="151550" y="261339"/>
                        <a:pt x="169045" y="260875"/>
                      </a:cubicBezTo>
                      <a:cubicBezTo>
                        <a:pt x="186540" y="260411"/>
                        <a:pt x="197532" y="259017"/>
                        <a:pt x="208679" y="259482"/>
                      </a:cubicBezTo>
                      <a:cubicBezTo>
                        <a:pt x="219671" y="259946"/>
                        <a:pt x="228496" y="256230"/>
                        <a:pt x="231283" y="248489"/>
                      </a:cubicBezTo>
                      <a:cubicBezTo>
                        <a:pt x="234070" y="240593"/>
                        <a:pt x="243204" y="233781"/>
                        <a:pt x="255745" y="231923"/>
                      </a:cubicBezTo>
                      <a:cubicBezTo>
                        <a:pt x="268131" y="230065"/>
                        <a:pt x="266273" y="217215"/>
                        <a:pt x="267202" y="209784"/>
                      </a:cubicBezTo>
                      <a:cubicBezTo>
                        <a:pt x="268131" y="202507"/>
                        <a:pt x="288877" y="191360"/>
                        <a:pt x="290270" y="185786"/>
                      </a:cubicBezTo>
                      <a:cubicBezTo>
                        <a:pt x="291663" y="180213"/>
                        <a:pt x="278349" y="159157"/>
                        <a:pt x="290734" y="140269"/>
                      </a:cubicBezTo>
                      <a:cubicBezTo>
                        <a:pt x="303121" y="121381"/>
                        <a:pt x="316590" y="120452"/>
                        <a:pt x="316590" y="109924"/>
                      </a:cubicBezTo>
                      <a:cubicBezTo>
                        <a:pt x="316590" y="100170"/>
                        <a:pt x="329440" y="96609"/>
                        <a:pt x="345077" y="94751"/>
                      </a:cubicBezTo>
                      <a:cubicBezTo>
                        <a:pt x="360714" y="92893"/>
                        <a:pt x="365823" y="82365"/>
                        <a:pt x="379138" y="76792"/>
                      </a:cubicBezTo>
                      <a:cubicBezTo>
                        <a:pt x="389975" y="72147"/>
                        <a:pt x="394001" y="63942"/>
                        <a:pt x="391833" y="50782"/>
                      </a:cubicBezTo>
                      <a:close/>
                      <a:moveTo>
                        <a:pt x="394465" y="151416"/>
                      </a:moveTo>
                      <a:cubicBezTo>
                        <a:pt x="392143" y="135779"/>
                        <a:pt x="360559" y="156061"/>
                        <a:pt x="367372" y="160550"/>
                      </a:cubicBezTo>
                      <a:cubicBezTo>
                        <a:pt x="381150" y="169840"/>
                        <a:pt x="396788" y="167053"/>
                        <a:pt x="394465" y="15141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12" name="Freeform: Shape 4511">
                  <a:extLst>
                    <a:ext uri="{FF2B5EF4-FFF2-40B4-BE49-F238E27FC236}">
                      <a16:creationId xmlns:a16="http://schemas.microsoft.com/office/drawing/2014/main" id="{316FE07D-AF60-A257-5CF0-A05C8B8A6FDF}"/>
                    </a:ext>
                  </a:extLst>
                </p:cNvPr>
                <p:cNvSpPr/>
                <p:nvPr/>
              </p:nvSpPr>
              <p:spPr>
                <a:xfrm>
                  <a:off x="6152113" y="2647268"/>
                  <a:ext cx="104746" cy="57474"/>
                </a:xfrm>
                <a:custGeom>
                  <a:avLst/>
                  <a:gdLst>
                    <a:gd name="connsiteX0" fmla="*/ 242 w 104746"/>
                    <a:gd name="connsiteY0" fmla="*/ 50663 h 57474"/>
                    <a:gd name="connsiteX1" fmla="*/ 20059 w 104746"/>
                    <a:gd name="connsiteY1" fmla="*/ 48186 h 57474"/>
                    <a:gd name="connsiteX2" fmla="*/ 25477 w 104746"/>
                    <a:gd name="connsiteY2" fmla="*/ 57475 h 57474"/>
                    <a:gd name="connsiteX3" fmla="*/ 47462 w 104746"/>
                    <a:gd name="connsiteY3" fmla="*/ 53295 h 57474"/>
                    <a:gd name="connsiteX4" fmla="*/ 66815 w 104746"/>
                    <a:gd name="connsiteY4" fmla="*/ 53914 h 57474"/>
                    <a:gd name="connsiteX5" fmla="*/ 77807 w 104746"/>
                    <a:gd name="connsiteY5" fmla="*/ 40135 h 57474"/>
                    <a:gd name="connsiteX6" fmla="*/ 85394 w 104746"/>
                    <a:gd name="connsiteY6" fmla="*/ 24962 h 57474"/>
                    <a:gd name="connsiteX7" fmla="*/ 104747 w 104746"/>
                    <a:gd name="connsiteY7" fmla="*/ 11803 h 57474"/>
                    <a:gd name="connsiteX8" fmla="*/ 97160 w 104746"/>
                    <a:gd name="connsiteY8" fmla="*/ 36 h 57474"/>
                    <a:gd name="connsiteX9" fmla="*/ 75795 w 104746"/>
                    <a:gd name="connsiteY9" fmla="*/ 7003 h 57474"/>
                    <a:gd name="connsiteX10" fmla="*/ 48856 w 104746"/>
                    <a:gd name="connsiteY10" fmla="*/ 16757 h 57474"/>
                    <a:gd name="connsiteX11" fmla="*/ 14330 w 104746"/>
                    <a:gd name="connsiteY11" fmla="*/ 10564 h 57474"/>
                    <a:gd name="connsiteX12" fmla="*/ 1790 w 104746"/>
                    <a:gd name="connsiteY12" fmla="*/ 9635 h 57474"/>
                    <a:gd name="connsiteX13" fmla="*/ 242 w 104746"/>
                    <a:gd name="connsiteY13" fmla="*/ 50663 h 5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46" h="57474">
                      <a:moveTo>
                        <a:pt x="242" y="50663"/>
                      </a:moveTo>
                      <a:cubicBezTo>
                        <a:pt x="7673" y="47721"/>
                        <a:pt x="16034" y="46483"/>
                        <a:pt x="20059" y="48186"/>
                      </a:cubicBezTo>
                      <a:cubicBezTo>
                        <a:pt x="23620" y="49579"/>
                        <a:pt x="24859" y="53450"/>
                        <a:pt x="25477" y="57475"/>
                      </a:cubicBezTo>
                      <a:cubicBezTo>
                        <a:pt x="31825" y="56546"/>
                        <a:pt x="43437" y="54688"/>
                        <a:pt x="47462" y="53295"/>
                      </a:cubicBezTo>
                      <a:cubicBezTo>
                        <a:pt x="53036" y="51282"/>
                        <a:pt x="65422" y="58094"/>
                        <a:pt x="66815" y="53914"/>
                      </a:cubicBezTo>
                      <a:cubicBezTo>
                        <a:pt x="68209" y="49734"/>
                        <a:pt x="72389" y="40135"/>
                        <a:pt x="77807" y="40135"/>
                      </a:cubicBezTo>
                      <a:cubicBezTo>
                        <a:pt x="83381" y="40135"/>
                        <a:pt x="79820" y="25582"/>
                        <a:pt x="85394" y="24962"/>
                      </a:cubicBezTo>
                      <a:cubicBezTo>
                        <a:pt x="90967" y="24343"/>
                        <a:pt x="104747" y="11803"/>
                        <a:pt x="104747" y="11803"/>
                      </a:cubicBezTo>
                      <a:cubicBezTo>
                        <a:pt x="104747" y="11803"/>
                        <a:pt x="99173" y="810"/>
                        <a:pt x="97160" y="36"/>
                      </a:cubicBezTo>
                      <a:cubicBezTo>
                        <a:pt x="95147" y="-583"/>
                        <a:pt x="88181" y="7003"/>
                        <a:pt x="75795" y="7003"/>
                      </a:cubicBezTo>
                      <a:cubicBezTo>
                        <a:pt x="63409" y="7003"/>
                        <a:pt x="54430" y="16757"/>
                        <a:pt x="48856" y="16757"/>
                      </a:cubicBezTo>
                      <a:cubicBezTo>
                        <a:pt x="43282" y="16757"/>
                        <a:pt x="26097" y="11183"/>
                        <a:pt x="14330" y="10564"/>
                      </a:cubicBezTo>
                      <a:cubicBezTo>
                        <a:pt x="10150" y="10409"/>
                        <a:pt x="5815" y="9945"/>
                        <a:pt x="1790" y="9635"/>
                      </a:cubicBezTo>
                      <a:cubicBezTo>
                        <a:pt x="706" y="19698"/>
                        <a:pt x="-533" y="35800"/>
                        <a:pt x="242" y="5066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13" name="Freeform: Shape 4512">
                  <a:extLst>
                    <a:ext uri="{FF2B5EF4-FFF2-40B4-BE49-F238E27FC236}">
                      <a16:creationId xmlns:a16="http://schemas.microsoft.com/office/drawing/2014/main" id="{505EF9B1-1E86-95DC-0B53-5BC44ACF10BA}"/>
                    </a:ext>
                  </a:extLst>
                </p:cNvPr>
                <p:cNvSpPr/>
                <p:nvPr/>
              </p:nvSpPr>
              <p:spPr>
                <a:xfrm>
                  <a:off x="6367247" y="2844237"/>
                  <a:ext cx="197707" cy="246184"/>
                </a:xfrm>
                <a:custGeom>
                  <a:avLst/>
                  <a:gdLst>
                    <a:gd name="connsiteX0" fmla="*/ 194921 w 197707"/>
                    <a:gd name="connsiteY0" fmla="*/ 0 h 246184"/>
                    <a:gd name="connsiteX1" fmla="*/ 179904 w 197707"/>
                    <a:gd name="connsiteY1" fmla="*/ 7122 h 246184"/>
                    <a:gd name="connsiteX2" fmla="*/ 167982 w 197707"/>
                    <a:gd name="connsiteY2" fmla="*/ 14399 h 246184"/>
                    <a:gd name="connsiteX3" fmla="*/ 134850 w 197707"/>
                    <a:gd name="connsiteY3" fmla="*/ 8825 h 246184"/>
                    <a:gd name="connsiteX4" fmla="*/ 93048 w 197707"/>
                    <a:gd name="connsiteY4" fmla="*/ 8361 h 246184"/>
                    <a:gd name="connsiteX5" fmla="*/ 92429 w 197707"/>
                    <a:gd name="connsiteY5" fmla="*/ 9754 h 246184"/>
                    <a:gd name="connsiteX6" fmla="*/ 63477 w 197707"/>
                    <a:gd name="connsiteY6" fmla="*/ 23069 h 246184"/>
                    <a:gd name="connsiteX7" fmla="*/ 48924 w 197707"/>
                    <a:gd name="connsiteY7" fmla="*/ 32048 h 246184"/>
                    <a:gd name="connsiteX8" fmla="*/ 27558 w 197707"/>
                    <a:gd name="connsiteY8" fmla="*/ 34835 h 246184"/>
                    <a:gd name="connsiteX9" fmla="*/ 16566 w 197707"/>
                    <a:gd name="connsiteY9" fmla="*/ 52794 h 246184"/>
                    <a:gd name="connsiteX10" fmla="*/ 8980 w 197707"/>
                    <a:gd name="connsiteY10" fmla="*/ 64561 h 246184"/>
                    <a:gd name="connsiteX11" fmla="*/ 0 w 197707"/>
                    <a:gd name="connsiteY11" fmla="*/ 81436 h 246184"/>
                    <a:gd name="connsiteX12" fmla="*/ 1393 w 197707"/>
                    <a:gd name="connsiteY12" fmla="*/ 82056 h 246184"/>
                    <a:gd name="connsiteX13" fmla="*/ 17959 w 197707"/>
                    <a:gd name="connsiteY13" fmla="*/ 108685 h 246184"/>
                    <a:gd name="connsiteX14" fmla="*/ 40099 w 197707"/>
                    <a:gd name="connsiteY14" fmla="*/ 116116 h 246184"/>
                    <a:gd name="connsiteX15" fmla="*/ 68122 w 197707"/>
                    <a:gd name="connsiteY15" fmla="*/ 126180 h 246184"/>
                    <a:gd name="connsiteX16" fmla="*/ 34990 w 197707"/>
                    <a:gd name="connsiteY16" fmla="*/ 128967 h 246184"/>
                    <a:gd name="connsiteX17" fmla="*/ 41493 w 197707"/>
                    <a:gd name="connsiteY17" fmla="*/ 155132 h 246184"/>
                    <a:gd name="connsiteX18" fmla="*/ 57594 w 197707"/>
                    <a:gd name="connsiteY18" fmla="*/ 176807 h 246184"/>
                    <a:gd name="connsiteX19" fmla="*/ 86545 w 197707"/>
                    <a:gd name="connsiteY19" fmla="*/ 190586 h 246184"/>
                    <a:gd name="connsiteX20" fmla="*/ 80972 w 197707"/>
                    <a:gd name="connsiteY20" fmla="*/ 159312 h 246184"/>
                    <a:gd name="connsiteX21" fmla="*/ 102647 w 197707"/>
                    <a:gd name="connsiteY21" fmla="*/ 158383 h 246184"/>
                    <a:gd name="connsiteX22" fmla="*/ 88404 w 197707"/>
                    <a:gd name="connsiteY22" fmla="*/ 145997 h 246184"/>
                    <a:gd name="connsiteX23" fmla="*/ 99396 w 197707"/>
                    <a:gd name="connsiteY23" fmla="*/ 139959 h 246184"/>
                    <a:gd name="connsiteX24" fmla="*/ 122000 w 197707"/>
                    <a:gd name="connsiteY24" fmla="*/ 137172 h 246184"/>
                    <a:gd name="connsiteX25" fmla="*/ 111936 w 197707"/>
                    <a:gd name="connsiteY25" fmla="*/ 111936 h 246184"/>
                    <a:gd name="connsiteX26" fmla="*/ 86081 w 197707"/>
                    <a:gd name="connsiteY26" fmla="*/ 112865 h 246184"/>
                    <a:gd name="connsiteX27" fmla="*/ 96145 w 197707"/>
                    <a:gd name="connsiteY27" fmla="*/ 96299 h 246184"/>
                    <a:gd name="connsiteX28" fmla="*/ 70909 w 197707"/>
                    <a:gd name="connsiteY28" fmla="*/ 61310 h 246184"/>
                    <a:gd name="connsiteX29" fmla="*/ 87010 w 197707"/>
                    <a:gd name="connsiteY29" fmla="*/ 52640 h 246184"/>
                    <a:gd name="connsiteX30" fmla="*/ 111936 w 197707"/>
                    <a:gd name="connsiteY30" fmla="*/ 56355 h 246184"/>
                    <a:gd name="connsiteX31" fmla="*/ 117975 w 197707"/>
                    <a:gd name="connsiteY31" fmla="*/ 32822 h 246184"/>
                    <a:gd name="connsiteX32" fmla="*/ 136863 w 197707"/>
                    <a:gd name="connsiteY32" fmla="*/ 38860 h 246184"/>
                    <a:gd name="connsiteX33" fmla="*/ 160396 w 197707"/>
                    <a:gd name="connsiteY33" fmla="*/ 27404 h 246184"/>
                    <a:gd name="connsiteX34" fmla="*/ 181451 w 197707"/>
                    <a:gd name="connsiteY34" fmla="*/ 37467 h 246184"/>
                    <a:gd name="connsiteX35" fmla="*/ 188728 w 197707"/>
                    <a:gd name="connsiteY35" fmla="*/ 26784 h 246184"/>
                    <a:gd name="connsiteX36" fmla="*/ 197708 w 197707"/>
                    <a:gd name="connsiteY36" fmla="*/ 12231 h 246184"/>
                    <a:gd name="connsiteX37" fmla="*/ 194921 w 197707"/>
                    <a:gd name="connsiteY37" fmla="*/ 0 h 246184"/>
                    <a:gd name="connsiteX38" fmla="*/ 168911 w 197707"/>
                    <a:gd name="connsiteY38" fmla="*/ 232078 h 246184"/>
                    <a:gd name="connsiteX39" fmla="*/ 119678 w 197707"/>
                    <a:gd name="connsiteY39" fmla="*/ 226505 h 246184"/>
                    <a:gd name="connsiteX40" fmla="*/ 100789 w 197707"/>
                    <a:gd name="connsiteY40" fmla="*/ 234246 h 246184"/>
                    <a:gd name="connsiteX41" fmla="*/ 146307 w 197707"/>
                    <a:gd name="connsiteY41" fmla="*/ 246167 h 246184"/>
                    <a:gd name="connsiteX42" fmla="*/ 188264 w 197707"/>
                    <a:gd name="connsiteY42" fmla="*/ 233317 h 246184"/>
                    <a:gd name="connsiteX43" fmla="*/ 168911 w 197707"/>
                    <a:gd name="connsiteY43" fmla="*/ 232078 h 2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707" h="246184">
                      <a:moveTo>
                        <a:pt x="194921" y="0"/>
                      </a:moveTo>
                      <a:cubicBezTo>
                        <a:pt x="187954" y="774"/>
                        <a:pt x="178355" y="3251"/>
                        <a:pt x="179904" y="7122"/>
                      </a:cubicBezTo>
                      <a:cubicBezTo>
                        <a:pt x="181761" y="11767"/>
                        <a:pt x="175259" y="14399"/>
                        <a:pt x="167982" y="14399"/>
                      </a:cubicBezTo>
                      <a:cubicBezTo>
                        <a:pt x="167982" y="14399"/>
                        <a:pt x="142127" y="12541"/>
                        <a:pt x="134850" y="8825"/>
                      </a:cubicBezTo>
                      <a:cubicBezTo>
                        <a:pt x="129276" y="6038"/>
                        <a:pt x="104660" y="7432"/>
                        <a:pt x="93048" y="8361"/>
                      </a:cubicBezTo>
                      <a:cubicBezTo>
                        <a:pt x="93048" y="8825"/>
                        <a:pt x="92893" y="9289"/>
                        <a:pt x="92429" y="9754"/>
                      </a:cubicBezTo>
                      <a:cubicBezTo>
                        <a:pt x="89642" y="13934"/>
                        <a:pt x="67503" y="25236"/>
                        <a:pt x="63477" y="23069"/>
                      </a:cubicBezTo>
                      <a:cubicBezTo>
                        <a:pt x="59297" y="21056"/>
                        <a:pt x="57284" y="30035"/>
                        <a:pt x="48924" y="32048"/>
                      </a:cubicBezTo>
                      <a:cubicBezTo>
                        <a:pt x="40564" y="34061"/>
                        <a:pt x="28178" y="31429"/>
                        <a:pt x="27558" y="34835"/>
                      </a:cubicBezTo>
                      <a:cubicBezTo>
                        <a:pt x="26784" y="38241"/>
                        <a:pt x="21366" y="47995"/>
                        <a:pt x="16566" y="52794"/>
                      </a:cubicBezTo>
                      <a:cubicBezTo>
                        <a:pt x="11767" y="57594"/>
                        <a:pt x="15947" y="63167"/>
                        <a:pt x="8980" y="64561"/>
                      </a:cubicBezTo>
                      <a:cubicBezTo>
                        <a:pt x="4490" y="65490"/>
                        <a:pt x="2477" y="74005"/>
                        <a:pt x="0" y="81436"/>
                      </a:cubicBezTo>
                      <a:cubicBezTo>
                        <a:pt x="464" y="81591"/>
                        <a:pt x="929" y="82056"/>
                        <a:pt x="1393" y="82056"/>
                      </a:cubicBezTo>
                      <a:cubicBezTo>
                        <a:pt x="11457" y="85307"/>
                        <a:pt x="19353" y="97228"/>
                        <a:pt x="17959" y="108685"/>
                      </a:cubicBezTo>
                      <a:cubicBezTo>
                        <a:pt x="16566" y="120142"/>
                        <a:pt x="32668" y="124322"/>
                        <a:pt x="40099" y="116116"/>
                      </a:cubicBezTo>
                      <a:cubicBezTo>
                        <a:pt x="47530" y="107911"/>
                        <a:pt x="68122" y="120761"/>
                        <a:pt x="68122" y="126180"/>
                      </a:cubicBezTo>
                      <a:cubicBezTo>
                        <a:pt x="68122" y="131754"/>
                        <a:pt x="46911" y="120142"/>
                        <a:pt x="34990" y="128967"/>
                      </a:cubicBezTo>
                      <a:cubicBezTo>
                        <a:pt x="23069" y="137637"/>
                        <a:pt x="44279" y="145997"/>
                        <a:pt x="41493" y="155132"/>
                      </a:cubicBezTo>
                      <a:cubicBezTo>
                        <a:pt x="38705" y="164266"/>
                        <a:pt x="47066" y="177271"/>
                        <a:pt x="57594" y="176807"/>
                      </a:cubicBezTo>
                      <a:cubicBezTo>
                        <a:pt x="68122" y="176342"/>
                        <a:pt x="80198" y="193837"/>
                        <a:pt x="86545" y="190586"/>
                      </a:cubicBezTo>
                      <a:cubicBezTo>
                        <a:pt x="93048" y="187335"/>
                        <a:pt x="78804" y="163027"/>
                        <a:pt x="80972" y="159312"/>
                      </a:cubicBezTo>
                      <a:cubicBezTo>
                        <a:pt x="83294" y="155596"/>
                        <a:pt x="96145" y="165814"/>
                        <a:pt x="102647" y="158383"/>
                      </a:cubicBezTo>
                      <a:cubicBezTo>
                        <a:pt x="109150" y="151106"/>
                        <a:pt x="98003" y="145533"/>
                        <a:pt x="88404" y="145997"/>
                      </a:cubicBezTo>
                      <a:cubicBezTo>
                        <a:pt x="78804" y="146462"/>
                        <a:pt x="87939" y="133147"/>
                        <a:pt x="99396" y="139959"/>
                      </a:cubicBezTo>
                      <a:cubicBezTo>
                        <a:pt x="110853" y="146926"/>
                        <a:pt x="116426" y="138101"/>
                        <a:pt x="122000" y="137172"/>
                      </a:cubicBezTo>
                      <a:cubicBezTo>
                        <a:pt x="127574" y="136243"/>
                        <a:pt x="128967" y="116426"/>
                        <a:pt x="111936" y="111936"/>
                      </a:cubicBezTo>
                      <a:cubicBezTo>
                        <a:pt x="94906" y="107292"/>
                        <a:pt x="97228" y="124322"/>
                        <a:pt x="86081" y="112865"/>
                      </a:cubicBezTo>
                      <a:cubicBezTo>
                        <a:pt x="75089" y="101408"/>
                        <a:pt x="96145" y="105898"/>
                        <a:pt x="96145" y="96299"/>
                      </a:cubicBezTo>
                      <a:cubicBezTo>
                        <a:pt x="96145" y="86700"/>
                        <a:pt x="79114" y="72766"/>
                        <a:pt x="70909" y="61310"/>
                      </a:cubicBezTo>
                      <a:cubicBezTo>
                        <a:pt x="62548" y="49853"/>
                        <a:pt x="82365" y="44279"/>
                        <a:pt x="87010" y="52640"/>
                      </a:cubicBezTo>
                      <a:cubicBezTo>
                        <a:pt x="91655" y="60845"/>
                        <a:pt x="104040" y="59607"/>
                        <a:pt x="111936" y="56355"/>
                      </a:cubicBezTo>
                      <a:cubicBezTo>
                        <a:pt x="119833" y="53104"/>
                        <a:pt x="103576" y="38396"/>
                        <a:pt x="117975" y="32822"/>
                      </a:cubicBezTo>
                      <a:cubicBezTo>
                        <a:pt x="132218" y="27249"/>
                        <a:pt x="132218" y="37002"/>
                        <a:pt x="136863" y="38860"/>
                      </a:cubicBezTo>
                      <a:cubicBezTo>
                        <a:pt x="141508" y="40718"/>
                        <a:pt x="145533" y="27404"/>
                        <a:pt x="160396" y="27404"/>
                      </a:cubicBezTo>
                      <a:cubicBezTo>
                        <a:pt x="168137" y="27404"/>
                        <a:pt x="174794" y="32513"/>
                        <a:pt x="181451" y="37467"/>
                      </a:cubicBezTo>
                      <a:cubicBezTo>
                        <a:pt x="185477" y="33132"/>
                        <a:pt x="188728" y="30500"/>
                        <a:pt x="188728" y="26784"/>
                      </a:cubicBezTo>
                      <a:cubicBezTo>
                        <a:pt x="188728" y="21985"/>
                        <a:pt x="197708" y="19817"/>
                        <a:pt x="197708" y="12231"/>
                      </a:cubicBezTo>
                      <a:cubicBezTo>
                        <a:pt x="197398" y="8515"/>
                        <a:pt x="196005" y="3871"/>
                        <a:pt x="194921" y="0"/>
                      </a:cubicBezTo>
                      <a:close/>
                      <a:moveTo>
                        <a:pt x="168911" y="232078"/>
                      </a:moveTo>
                      <a:cubicBezTo>
                        <a:pt x="161480" y="227898"/>
                        <a:pt x="128348" y="234865"/>
                        <a:pt x="119678" y="226505"/>
                      </a:cubicBezTo>
                      <a:cubicBezTo>
                        <a:pt x="110853" y="218144"/>
                        <a:pt x="93048" y="233007"/>
                        <a:pt x="100789" y="234246"/>
                      </a:cubicBezTo>
                      <a:cubicBezTo>
                        <a:pt x="111781" y="236103"/>
                        <a:pt x="128348" y="245703"/>
                        <a:pt x="146307" y="246167"/>
                      </a:cubicBezTo>
                      <a:cubicBezTo>
                        <a:pt x="164266" y="246631"/>
                        <a:pt x="188574" y="237961"/>
                        <a:pt x="188264" y="233317"/>
                      </a:cubicBezTo>
                      <a:cubicBezTo>
                        <a:pt x="187799" y="228982"/>
                        <a:pt x="176342" y="236258"/>
                        <a:pt x="168911" y="23207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14" name="Freeform: Shape 4513">
                  <a:extLst>
                    <a:ext uri="{FF2B5EF4-FFF2-40B4-BE49-F238E27FC236}">
                      <a16:creationId xmlns:a16="http://schemas.microsoft.com/office/drawing/2014/main" id="{49859B72-C6DF-4C9B-373F-E297A5E899B7}"/>
                    </a:ext>
                  </a:extLst>
                </p:cNvPr>
                <p:cNvSpPr/>
                <p:nvPr/>
              </p:nvSpPr>
              <p:spPr>
                <a:xfrm>
                  <a:off x="6739849" y="3061337"/>
                  <a:ext cx="71977" cy="40831"/>
                </a:xfrm>
                <a:custGeom>
                  <a:avLst/>
                  <a:gdLst>
                    <a:gd name="connsiteX0" fmla="*/ 48978 w 71977"/>
                    <a:gd name="connsiteY0" fmla="*/ 27983 h 40831"/>
                    <a:gd name="connsiteX1" fmla="*/ 65545 w 71977"/>
                    <a:gd name="connsiteY1" fmla="*/ 8166 h 40831"/>
                    <a:gd name="connsiteX2" fmla="*/ 65080 w 71977"/>
                    <a:gd name="connsiteY2" fmla="*/ 2128 h 40831"/>
                    <a:gd name="connsiteX3" fmla="*/ 20956 w 71977"/>
                    <a:gd name="connsiteY3" fmla="*/ 15443 h 40831"/>
                    <a:gd name="connsiteX4" fmla="*/ 6712 w 71977"/>
                    <a:gd name="connsiteY4" fmla="*/ 37582 h 40831"/>
                    <a:gd name="connsiteX5" fmla="*/ 48978 w 71977"/>
                    <a:gd name="connsiteY5" fmla="*/ 27983 h 4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77" h="40831">
                      <a:moveTo>
                        <a:pt x="48978" y="27983"/>
                      </a:moveTo>
                      <a:cubicBezTo>
                        <a:pt x="48050" y="22874"/>
                        <a:pt x="55017" y="12346"/>
                        <a:pt x="65545" y="8166"/>
                      </a:cubicBezTo>
                      <a:cubicBezTo>
                        <a:pt x="76072" y="3986"/>
                        <a:pt x="72047" y="-3755"/>
                        <a:pt x="65080" y="2128"/>
                      </a:cubicBezTo>
                      <a:cubicBezTo>
                        <a:pt x="58113" y="8166"/>
                        <a:pt x="41547" y="14514"/>
                        <a:pt x="20956" y="15443"/>
                      </a:cubicBezTo>
                      <a:cubicBezTo>
                        <a:pt x="210" y="16372"/>
                        <a:pt x="-6293" y="29996"/>
                        <a:pt x="6712" y="37582"/>
                      </a:cubicBezTo>
                      <a:cubicBezTo>
                        <a:pt x="23278" y="47181"/>
                        <a:pt x="49907" y="32938"/>
                        <a:pt x="48978" y="2798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15" name="Freeform: Shape 4514">
                  <a:extLst>
                    <a:ext uri="{FF2B5EF4-FFF2-40B4-BE49-F238E27FC236}">
                      <a16:creationId xmlns:a16="http://schemas.microsoft.com/office/drawing/2014/main" id="{8E47DFC5-E8AB-16F8-ACB4-9E1A82BEAEEA}"/>
                    </a:ext>
                  </a:extLst>
                </p:cNvPr>
                <p:cNvSpPr/>
                <p:nvPr/>
              </p:nvSpPr>
              <p:spPr>
                <a:xfrm>
                  <a:off x="4994404" y="1761102"/>
                  <a:ext cx="329910" cy="160472"/>
                </a:xfrm>
                <a:custGeom>
                  <a:avLst/>
                  <a:gdLst>
                    <a:gd name="connsiteX0" fmla="*/ 279955 w 329910"/>
                    <a:gd name="connsiteY0" fmla="*/ 116427 h 160472"/>
                    <a:gd name="connsiteX1" fmla="*/ 304727 w 329910"/>
                    <a:gd name="connsiteY1" fmla="*/ 96610 h 160472"/>
                    <a:gd name="connsiteX2" fmla="*/ 328724 w 329910"/>
                    <a:gd name="connsiteY2" fmla="*/ 73541 h 160472"/>
                    <a:gd name="connsiteX3" fmla="*/ 312623 w 329910"/>
                    <a:gd name="connsiteY3" fmla="*/ 47841 h 160472"/>
                    <a:gd name="connsiteX4" fmla="*/ 295593 w 329910"/>
                    <a:gd name="connsiteY4" fmla="*/ 32668 h 160472"/>
                    <a:gd name="connsiteX5" fmla="*/ 290019 w 329910"/>
                    <a:gd name="connsiteY5" fmla="*/ 13315 h 160472"/>
                    <a:gd name="connsiteX6" fmla="*/ 268808 w 329910"/>
                    <a:gd name="connsiteY6" fmla="*/ 14709 h 160472"/>
                    <a:gd name="connsiteX7" fmla="*/ 238928 w 329910"/>
                    <a:gd name="connsiteY7" fmla="*/ 465 h 160472"/>
                    <a:gd name="connsiteX8" fmla="*/ 235212 w 329910"/>
                    <a:gd name="connsiteY8" fmla="*/ 19353 h 160472"/>
                    <a:gd name="connsiteX9" fmla="*/ 216788 w 329910"/>
                    <a:gd name="connsiteY9" fmla="*/ 20747 h 160472"/>
                    <a:gd name="connsiteX10" fmla="*/ 204402 w 329910"/>
                    <a:gd name="connsiteY10" fmla="*/ 21211 h 160472"/>
                    <a:gd name="connsiteX11" fmla="*/ 186443 w 329910"/>
                    <a:gd name="connsiteY11" fmla="*/ 23998 h 160472"/>
                    <a:gd name="connsiteX12" fmla="*/ 170342 w 329910"/>
                    <a:gd name="connsiteY12" fmla="*/ 18425 h 160472"/>
                    <a:gd name="connsiteX13" fmla="*/ 149595 w 329910"/>
                    <a:gd name="connsiteY13" fmla="*/ 32668 h 160472"/>
                    <a:gd name="connsiteX14" fmla="*/ 137209 w 329910"/>
                    <a:gd name="connsiteY14" fmla="*/ 26166 h 160472"/>
                    <a:gd name="connsiteX15" fmla="*/ 122966 w 329910"/>
                    <a:gd name="connsiteY15" fmla="*/ 35919 h 160472"/>
                    <a:gd name="connsiteX16" fmla="*/ 118786 w 329910"/>
                    <a:gd name="connsiteY16" fmla="*/ 50163 h 160472"/>
                    <a:gd name="connsiteX17" fmla="*/ 98504 w 329910"/>
                    <a:gd name="connsiteY17" fmla="*/ 59452 h 160472"/>
                    <a:gd name="connsiteX18" fmla="*/ 90144 w 329910"/>
                    <a:gd name="connsiteY18" fmla="*/ 34526 h 160472"/>
                    <a:gd name="connsiteX19" fmla="*/ 42768 w 329910"/>
                    <a:gd name="connsiteY19" fmla="*/ 3252 h 160472"/>
                    <a:gd name="connsiteX20" fmla="*/ 47413 w 329910"/>
                    <a:gd name="connsiteY20" fmla="*/ 20747 h 160472"/>
                    <a:gd name="connsiteX21" fmla="*/ 35956 w 329910"/>
                    <a:gd name="connsiteY21" fmla="*/ 19818 h 160472"/>
                    <a:gd name="connsiteX22" fmla="*/ 15674 w 329910"/>
                    <a:gd name="connsiteY22" fmla="*/ 27714 h 160472"/>
                    <a:gd name="connsiteX23" fmla="*/ 37 w 329910"/>
                    <a:gd name="connsiteY23" fmla="*/ 48460 h 160472"/>
                    <a:gd name="connsiteX24" fmla="*/ 29918 w 329910"/>
                    <a:gd name="connsiteY24" fmla="*/ 55891 h 160472"/>
                    <a:gd name="connsiteX25" fmla="*/ 67695 w 329910"/>
                    <a:gd name="connsiteY25" fmla="*/ 55891 h 160472"/>
                    <a:gd name="connsiteX26" fmla="*/ 61656 w 329910"/>
                    <a:gd name="connsiteY26" fmla="*/ 71064 h 160472"/>
                    <a:gd name="connsiteX27" fmla="*/ 45555 w 329910"/>
                    <a:gd name="connsiteY27" fmla="*/ 79889 h 160472"/>
                    <a:gd name="connsiteX28" fmla="*/ 10101 w 329910"/>
                    <a:gd name="connsiteY28" fmla="*/ 89488 h 160472"/>
                    <a:gd name="connsiteX29" fmla="*/ 55154 w 329910"/>
                    <a:gd name="connsiteY29" fmla="*/ 90417 h 160472"/>
                    <a:gd name="connsiteX30" fmla="*/ 66146 w 329910"/>
                    <a:gd name="connsiteY30" fmla="*/ 101874 h 160472"/>
                    <a:gd name="connsiteX31" fmla="*/ 75281 w 329910"/>
                    <a:gd name="connsiteY31" fmla="*/ 112401 h 160472"/>
                    <a:gd name="connsiteX32" fmla="*/ 64753 w 329910"/>
                    <a:gd name="connsiteY32" fmla="*/ 126645 h 160472"/>
                    <a:gd name="connsiteX33" fmla="*/ 49116 w 329910"/>
                    <a:gd name="connsiteY33" fmla="*/ 136708 h 160472"/>
                    <a:gd name="connsiteX34" fmla="*/ 88750 w 329910"/>
                    <a:gd name="connsiteY34" fmla="*/ 135315 h 160472"/>
                    <a:gd name="connsiteX35" fmla="*/ 145415 w 329910"/>
                    <a:gd name="connsiteY35" fmla="*/ 157919 h 160472"/>
                    <a:gd name="connsiteX36" fmla="*/ 199293 w 329910"/>
                    <a:gd name="connsiteY36" fmla="*/ 145533 h 160472"/>
                    <a:gd name="connsiteX37" fmla="*/ 237999 w 329910"/>
                    <a:gd name="connsiteY37" fmla="*/ 132683 h 160472"/>
                    <a:gd name="connsiteX38" fmla="*/ 279955 w 329910"/>
                    <a:gd name="connsiteY38" fmla="*/ 116427 h 16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910" h="160472">
                      <a:moveTo>
                        <a:pt x="279955" y="116427"/>
                      </a:moveTo>
                      <a:cubicBezTo>
                        <a:pt x="297915" y="115498"/>
                        <a:pt x="297450" y="95681"/>
                        <a:pt x="304727" y="96610"/>
                      </a:cubicBezTo>
                      <a:cubicBezTo>
                        <a:pt x="312159" y="97539"/>
                        <a:pt x="324080" y="82831"/>
                        <a:pt x="328724" y="73541"/>
                      </a:cubicBezTo>
                      <a:cubicBezTo>
                        <a:pt x="333369" y="64407"/>
                        <a:pt x="323615" y="47841"/>
                        <a:pt x="312623" y="47841"/>
                      </a:cubicBezTo>
                      <a:cubicBezTo>
                        <a:pt x="301630" y="47841"/>
                        <a:pt x="293270" y="39016"/>
                        <a:pt x="295593" y="32668"/>
                      </a:cubicBezTo>
                      <a:cubicBezTo>
                        <a:pt x="297915" y="26166"/>
                        <a:pt x="289554" y="17960"/>
                        <a:pt x="290019" y="13315"/>
                      </a:cubicBezTo>
                      <a:cubicBezTo>
                        <a:pt x="290483" y="8671"/>
                        <a:pt x="276240" y="12851"/>
                        <a:pt x="268808" y="14709"/>
                      </a:cubicBezTo>
                      <a:cubicBezTo>
                        <a:pt x="261531" y="16567"/>
                        <a:pt x="245895" y="-3251"/>
                        <a:pt x="238928" y="465"/>
                      </a:cubicBezTo>
                      <a:cubicBezTo>
                        <a:pt x="231960" y="4181"/>
                        <a:pt x="237070" y="13780"/>
                        <a:pt x="235212" y="19353"/>
                      </a:cubicBezTo>
                      <a:cubicBezTo>
                        <a:pt x="233354" y="24927"/>
                        <a:pt x="216788" y="14244"/>
                        <a:pt x="216788" y="20747"/>
                      </a:cubicBezTo>
                      <a:cubicBezTo>
                        <a:pt x="216788" y="27249"/>
                        <a:pt x="209821" y="28024"/>
                        <a:pt x="204402" y="21211"/>
                      </a:cubicBezTo>
                      <a:cubicBezTo>
                        <a:pt x="198829" y="14244"/>
                        <a:pt x="185978" y="18425"/>
                        <a:pt x="186443" y="23998"/>
                      </a:cubicBezTo>
                      <a:cubicBezTo>
                        <a:pt x="186908" y="29572"/>
                        <a:pt x="180869" y="24927"/>
                        <a:pt x="170342" y="18425"/>
                      </a:cubicBezTo>
                      <a:cubicBezTo>
                        <a:pt x="159814" y="12077"/>
                        <a:pt x="148667" y="25856"/>
                        <a:pt x="149595" y="32668"/>
                      </a:cubicBezTo>
                      <a:cubicBezTo>
                        <a:pt x="150524" y="39635"/>
                        <a:pt x="145879" y="41338"/>
                        <a:pt x="137209" y="26166"/>
                      </a:cubicBezTo>
                      <a:cubicBezTo>
                        <a:pt x="128539" y="10993"/>
                        <a:pt x="118321" y="27559"/>
                        <a:pt x="122966" y="35919"/>
                      </a:cubicBezTo>
                      <a:cubicBezTo>
                        <a:pt x="127611" y="44125"/>
                        <a:pt x="125753" y="54343"/>
                        <a:pt x="118786" y="50163"/>
                      </a:cubicBezTo>
                      <a:cubicBezTo>
                        <a:pt x="111819" y="45983"/>
                        <a:pt x="102684" y="52950"/>
                        <a:pt x="98504" y="59452"/>
                      </a:cubicBezTo>
                      <a:cubicBezTo>
                        <a:pt x="94324" y="65955"/>
                        <a:pt x="79616" y="40564"/>
                        <a:pt x="90144" y="34526"/>
                      </a:cubicBezTo>
                      <a:cubicBezTo>
                        <a:pt x="100672" y="28488"/>
                        <a:pt x="56547" y="3252"/>
                        <a:pt x="42768" y="3252"/>
                      </a:cubicBezTo>
                      <a:cubicBezTo>
                        <a:pt x="28989" y="3252"/>
                        <a:pt x="38123" y="13470"/>
                        <a:pt x="47413" y="20747"/>
                      </a:cubicBezTo>
                      <a:cubicBezTo>
                        <a:pt x="56547" y="28024"/>
                        <a:pt x="40910" y="26321"/>
                        <a:pt x="35956" y="19818"/>
                      </a:cubicBezTo>
                      <a:cubicBezTo>
                        <a:pt x="30847" y="13315"/>
                        <a:pt x="21248" y="18425"/>
                        <a:pt x="15674" y="27714"/>
                      </a:cubicBezTo>
                      <a:cubicBezTo>
                        <a:pt x="10101" y="36848"/>
                        <a:pt x="966" y="41958"/>
                        <a:pt x="37" y="48460"/>
                      </a:cubicBezTo>
                      <a:cubicBezTo>
                        <a:pt x="-892" y="54963"/>
                        <a:pt x="15674" y="61775"/>
                        <a:pt x="29918" y="55891"/>
                      </a:cubicBezTo>
                      <a:cubicBezTo>
                        <a:pt x="44162" y="49853"/>
                        <a:pt x="60263" y="48924"/>
                        <a:pt x="67695" y="55891"/>
                      </a:cubicBezTo>
                      <a:cubicBezTo>
                        <a:pt x="75126" y="62858"/>
                        <a:pt x="54380" y="65490"/>
                        <a:pt x="61656" y="71064"/>
                      </a:cubicBezTo>
                      <a:cubicBezTo>
                        <a:pt x="69088" y="76638"/>
                        <a:pt x="63050" y="81127"/>
                        <a:pt x="45555" y="79889"/>
                      </a:cubicBezTo>
                      <a:cubicBezTo>
                        <a:pt x="28060" y="78495"/>
                        <a:pt x="6850" y="83605"/>
                        <a:pt x="10101" y="89488"/>
                      </a:cubicBezTo>
                      <a:cubicBezTo>
                        <a:pt x="13352" y="95526"/>
                        <a:pt x="54690" y="84379"/>
                        <a:pt x="55154" y="90417"/>
                      </a:cubicBezTo>
                      <a:cubicBezTo>
                        <a:pt x="55618" y="96455"/>
                        <a:pt x="55154" y="106518"/>
                        <a:pt x="66146" y="101874"/>
                      </a:cubicBezTo>
                      <a:cubicBezTo>
                        <a:pt x="77138" y="97229"/>
                        <a:pt x="69862" y="110234"/>
                        <a:pt x="75281" y="112401"/>
                      </a:cubicBezTo>
                      <a:cubicBezTo>
                        <a:pt x="80854" y="114724"/>
                        <a:pt x="79461" y="125716"/>
                        <a:pt x="64753" y="126645"/>
                      </a:cubicBezTo>
                      <a:cubicBezTo>
                        <a:pt x="50045" y="127574"/>
                        <a:pt x="42768" y="130516"/>
                        <a:pt x="49116" y="136708"/>
                      </a:cubicBezTo>
                      <a:cubicBezTo>
                        <a:pt x="57012" y="144604"/>
                        <a:pt x="73113" y="139031"/>
                        <a:pt x="88750" y="135315"/>
                      </a:cubicBezTo>
                      <a:cubicBezTo>
                        <a:pt x="104387" y="131599"/>
                        <a:pt x="126991" y="150488"/>
                        <a:pt x="145415" y="157919"/>
                      </a:cubicBezTo>
                      <a:cubicBezTo>
                        <a:pt x="163839" y="165351"/>
                        <a:pt x="195578" y="155132"/>
                        <a:pt x="199293" y="145533"/>
                      </a:cubicBezTo>
                      <a:cubicBezTo>
                        <a:pt x="203009" y="135780"/>
                        <a:pt x="227780" y="139495"/>
                        <a:pt x="237999" y="132683"/>
                      </a:cubicBezTo>
                      <a:cubicBezTo>
                        <a:pt x="248217" y="125716"/>
                        <a:pt x="261996" y="117356"/>
                        <a:pt x="279955" y="11642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16" name="Freeform: Shape 4515">
                  <a:extLst>
                    <a:ext uri="{FF2B5EF4-FFF2-40B4-BE49-F238E27FC236}">
                      <a16:creationId xmlns:a16="http://schemas.microsoft.com/office/drawing/2014/main" id="{5DEE1771-9883-56EF-5E36-D74B435F72EE}"/>
                    </a:ext>
                  </a:extLst>
                </p:cNvPr>
                <p:cNvSpPr/>
                <p:nvPr/>
              </p:nvSpPr>
              <p:spPr>
                <a:xfrm>
                  <a:off x="5425756" y="2304517"/>
                  <a:ext cx="131170" cy="154833"/>
                </a:xfrm>
                <a:custGeom>
                  <a:avLst/>
                  <a:gdLst>
                    <a:gd name="connsiteX0" fmla="*/ 122793 w 131170"/>
                    <a:gd name="connsiteY0" fmla="*/ 47696 h 154833"/>
                    <a:gd name="connsiteX1" fmla="*/ 112575 w 131170"/>
                    <a:gd name="connsiteY1" fmla="*/ 38407 h 154833"/>
                    <a:gd name="connsiteX2" fmla="*/ 94460 w 131170"/>
                    <a:gd name="connsiteY2" fmla="*/ 43981 h 154833"/>
                    <a:gd name="connsiteX3" fmla="*/ 74953 w 131170"/>
                    <a:gd name="connsiteY3" fmla="*/ 39800 h 154833"/>
                    <a:gd name="connsiteX4" fmla="*/ 81920 w 131170"/>
                    <a:gd name="connsiteY4" fmla="*/ 21686 h 154833"/>
                    <a:gd name="connsiteX5" fmla="*/ 90435 w 131170"/>
                    <a:gd name="connsiteY5" fmla="*/ 3882 h 154833"/>
                    <a:gd name="connsiteX6" fmla="*/ 86564 w 131170"/>
                    <a:gd name="connsiteY6" fmla="*/ 3262 h 154833"/>
                    <a:gd name="connsiteX7" fmla="*/ 55290 w 131170"/>
                    <a:gd name="connsiteY7" fmla="*/ 9765 h 154833"/>
                    <a:gd name="connsiteX8" fmla="*/ 69999 w 131170"/>
                    <a:gd name="connsiteY8" fmla="*/ 24473 h 154833"/>
                    <a:gd name="connsiteX9" fmla="*/ 44608 w 131170"/>
                    <a:gd name="connsiteY9" fmla="*/ 37323 h 154833"/>
                    <a:gd name="connsiteX10" fmla="*/ 11476 w 131170"/>
                    <a:gd name="connsiteY10" fmla="*/ 37788 h 154833"/>
                    <a:gd name="connsiteX11" fmla="*/ 15192 w 131170"/>
                    <a:gd name="connsiteY11" fmla="*/ 61321 h 154833"/>
                    <a:gd name="connsiteX12" fmla="*/ 29435 w 131170"/>
                    <a:gd name="connsiteY12" fmla="*/ 83460 h 154833"/>
                    <a:gd name="connsiteX13" fmla="*/ 21229 w 131170"/>
                    <a:gd name="connsiteY13" fmla="*/ 109625 h 154833"/>
                    <a:gd name="connsiteX14" fmla="*/ 483 w 131170"/>
                    <a:gd name="connsiteY14" fmla="*/ 129907 h 154833"/>
                    <a:gd name="connsiteX15" fmla="*/ 31293 w 131170"/>
                    <a:gd name="connsiteY15" fmla="*/ 154833 h 154833"/>
                    <a:gd name="connsiteX16" fmla="*/ 85171 w 131170"/>
                    <a:gd name="connsiteY16" fmla="*/ 132694 h 154833"/>
                    <a:gd name="connsiteX17" fmla="*/ 123412 w 131170"/>
                    <a:gd name="connsiteY17" fmla="*/ 124952 h 154833"/>
                    <a:gd name="connsiteX18" fmla="*/ 123412 w 131170"/>
                    <a:gd name="connsiteY18" fmla="*/ 52651 h 154833"/>
                    <a:gd name="connsiteX19" fmla="*/ 122793 w 131170"/>
                    <a:gd name="connsiteY19" fmla="*/ 47696 h 15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170" h="154833">
                      <a:moveTo>
                        <a:pt x="122793" y="47696"/>
                      </a:moveTo>
                      <a:cubicBezTo>
                        <a:pt x="118922" y="44755"/>
                        <a:pt x="115361" y="41658"/>
                        <a:pt x="112575" y="38407"/>
                      </a:cubicBezTo>
                      <a:cubicBezTo>
                        <a:pt x="100808" y="24473"/>
                        <a:pt x="95854" y="35620"/>
                        <a:pt x="94460" y="43981"/>
                      </a:cubicBezTo>
                      <a:cubicBezTo>
                        <a:pt x="93067" y="52341"/>
                        <a:pt x="81920" y="41194"/>
                        <a:pt x="74953" y="39800"/>
                      </a:cubicBezTo>
                      <a:cubicBezTo>
                        <a:pt x="67986" y="38407"/>
                        <a:pt x="76965" y="25247"/>
                        <a:pt x="81920" y="21686"/>
                      </a:cubicBezTo>
                      <a:cubicBezTo>
                        <a:pt x="85171" y="19364"/>
                        <a:pt x="88422" y="12861"/>
                        <a:pt x="90435" y="3882"/>
                      </a:cubicBezTo>
                      <a:cubicBezTo>
                        <a:pt x="89196" y="3882"/>
                        <a:pt x="87803" y="3727"/>
                        <a:pt x="86564" y="3262"/>
                      </a:cubicBezTo>
                      <a:cubicBezTo>
                        <a:pt x="73714" y="-1847"/>
                        <a:pt x="55755" y="-1847"/>
                        <a:pt x="55290" y="9765"/>
                      </a:cubicBezTo>
                      <a:cubicBezTo>
                        <a:pt x="54826" y="21222"/>
                        <a:pt x="69534" y="17196"/>
                        <a:pt x="69999" y="24473"/>
                      </a:cubicBezTo>
                      <a:cubicBezTo>
                        <a:pt x="70463" y="31904"/>
                        <a:pt x="55290" y="30047"/>
                        <a:pt x="44608" y="37323"/>
                      </a:cubicBezTo>
                      <a:cubicBezTo>
                        <a:pt x="34080" y="44755"/>
                        <a:pt x="22468" y="32214"/>
                        <a:pt x="11476" y="37788"/>
                      </a:cubicBezTo>
                      <a:cubicBezTo>
                        <a:pt x="483" y="43361"/>
                        <a:pt x="23397" y="49709"/>
                        <a:pt x="15192" y="61321"/>
                      </a:cubicBezTo>
                      <a:cubicBezTo>
                        <a:pt x="6831" y="72777"/>
                        <a:pt x="15656" y="72313"/>
                        <a:pt x="29435" y="83460"/>
                      </a:cubicBezTo>
                      <a:cubicBezTo>
                        <a:pt x="43214" y="94453"/>
                        <a:pt x="21229" y="97239"/>
                        <a:pt x="21229" y="109625"/>
                      </a:cubicBezTo>
                      <a:cubicBezTo>
                        <a:pt x="21229" y="122011"/>
                        <a:pt x="4199" y="121546"/>
                        <a:pt x="483" y="129907"/>
                      </a:cubicBezTo>
                      <a:cubicBezTo>
                        <a:pt x="-3232" y="138267"/>
                        <a:pt x="15192" y="154833"/>
                        <a:pt x="31293" y="154833"/>
                      </a:cubicBezTo>
                      <a:cubicBezTo>
                        <a:pt x="42750" y="154833"/>
                        <a:pt x="69534" y="147402"/>
                        <a:pt x="85171" y="132694"/>
                      </a:cubicBezTo>
                      <a:cubicBezTo>
                        <a:pt x="100808" y="117985"/>
                        <a:pt x="109014" y="132229"/>
                        <a:pt x="123412" y="124952"/>
                      </a:cubicBezTo>
                      <a:cubicBezTo>
                        <a:pt x="137656" y="117521"/>
                        <a:pt x="128986" y="63798"/>
                        <a:pt x="123412" y="52651"/>
                      </a:cubicBezTo>
                      <a:cubicBezTo>
                        <a:pt x="122328" y="50638"/>
                        <a:pt x="122328" y="49090"/>
                        <a:pt x="122793" y="47696"/>
                      </a:cubicBezTo>
                      <a:close/>
                    </a:path>
                  </a:pathLst>
                </a:custGeom>
                <a:solidFill>
                  <a:schemeClr val="bg2"/>
                </a:solidFill>
                <a:ln w="6350" cap="flat">
                  <a:solidFill>
                    <a:schemeClr val="bg1"/>
                  </a:solidFill>
                  <a:prstDash val="solid"/>
                  <a:miter/>
                </a:ln>
              </p:spPr>
              <p:txBody>
                <a:bodyPr rtlCol="0" anchor="ctr"/>
                <a:lstStyle/>
                <a:p>
                  <a:endParaRPr lang="en-US"/>
                </a:p>
              </p:txBody>
            </p:sp>
            <p:grpSp>
              <p:nvGrpSpPr>
                <p:cNvPr id="4517" name="Graphic 464">
                  <a:extLst>
                    <a:ext uri="{FF2B5EF4-FFF2-40B4-BE49-F238E27FC236}">
                      <a16:creationId xmlns:a16="http://schemas.microsoft.com/office/drawing/2014/main" id="{03128CE1-D8FE-7CFF-FE89-EABBDFFE8BB6}"/>
                    </a:ext>
                  </a:extLst>
                </p:cNvPr>
                <p:cNvGrpSpPr/>
                <p:nvPr/>
              </p:nvGrpSpPr>
              <p:grpSpPr>
                <a:xfrm>
                  <a:off x="5498026" y="2050839"/>
                  <a:ext cx="308786" cy="471792"/>
                  <a:chOff x="5498026" y="2050839"/>
                  <a:chExt cx="308786" cy="471792"/>
                </a:xfrm>
                <a:noFill/>
              </p:grpSpPr>
              <p:sp>
                <p:nvSpPr>
                  <p:cNvPr id="4564" name="Freeform: Shape 4563">
                    <a:extLst>
                      <a:ext uri="{FF2B5EF4-FFF2-40B4-BE49-F238E27FC236}">
                        <a16:creationId xmlns:a16="http://schemas.microsoft.com/office/drawing/2014/main" id="{05D78DAE-5740-FE12-137E-252B2D83CDB1}"/>
                      </a:ext>
                    </a:extLst>
                  </p:cNvPr>
                  <p:cNvSpPr/>
                  <p:nvPr/>
                </p:nvSpPr>
                <p:spPr>
                  <a:xfrm>
                    <a:off x="5498026" y="2050839"/>
                    <a:ext cx="308786" cy="471792"/>
                  </a:xfrm>
                  <a:custGeom>
                    <a:avLst/>
                    <a:gdLst>
                      <a:gd name="connsiteX0" fmla="*/ 57025 w 308786"/>
                      <a:gd name="connsiteY0" fmla="*/ 251521 h 471792"/>
                      <a:gd name="connsiteX1" fmla="*/ 18010 w 308786"/>
                      <a:gd name="connsiteY1" fmla="*/ 257714 h 471792"/>
                      <a:gd name="connsiteX2" fmla="*/ 9495 w 308786"/>
                      <a:gd name="connsiteY2" fmla="*/ 275518 h 471792"/>
                      <a:gd name="connsiteX3" fmla="*/ 2528 w 308786"/>
                      <a:gd name="connsiteY3" fmla="*/ 293633 h 471792"/>
                      <a:gd name="connsiteX4" fmla="*/ 22035 w 308786"/>
                      <a:gd name="connsiteY4" fmla="*/ 297813 h 471792"/>
                      <a:gd name="connsiteX5" fmla="*/ 40150 w 308786"/>
                      <a:gd name="connsiteY5" fmla="*/ 292239 h 471792"/>
                      <a:gd name="connsiteX6" fmla="*/ 50368 w 308786"/>
                      <a:gd name="connsiteY6" fmla="*/ 301529 h 471792"/>
                      <a:gd name="connsiteX7" fmla="*/ 74365 w 308786"/>
                      <a:gd name="connsiteY7" fmla="*/ 286511 h 471792"/>
                      <a:gd name="connsiteX8" fmla="*/ 57025 w 308786"/>
                      <a:gd name="connsiteY8" fmla="*/ 251521 h 471792"/>
                      <a:gd name="connsiteX9" fmla="*/ 308766 w 308786"/>
                      <a:gd name="connsiteY9" fmla="*/ 365625 h 471792"/>
                      <a:gd name="connsiteX10" fmla="*/ 276098 w 308786"/>
                      <a:gd name="connsiteY10" fmla="*/ 349523 h 471792"/>
                      <a:gd name="connsiteX11" fmla="*/ 260926 w 308786"/>
                      <a:gd name="connsiteY11" fmla="*/ 347665 h 471792"/>
                      <a:gd name="connsiteX12" fmla="*/ 260462 w 308786"/>
                      <a:gd name="connsiteY12" fmla="*/ 330635 h 471792"/>
                      <a:gd name="connsiteX13" fmla="*/ 250398 w 308786"/>
                      <a:gd name="connsiteY13" fmla="*/ 313605 h 471792"/>
                      <a:gd name="connsiteX14" fmla="*/ 226865 w 308786"/>
                      <a:gd name="connsiteY14" fmla="*/ 275828 h 471792"/>
                      <a:gd name="connsiteX15" fmla="*/ 206119 w 308786"/>
                      <a:gd name="connsiteY15" fmla="*/ 238052 h 471792"/>
                      <a:gd name="connsiteX16" fmla="*/ 185373 w 308786"/>
                      <a:gd name="connsiteY16" fmla="*/ 222414 h 471792"/>
                      <a:gd name="connsiteX17" fmla="*/ 157350 w 308786"/>
                      <a:gd name="connsiteY17" fmla="*/ 217770 h 471792"/>
                      <a:gd name="connsiteX18" fmla="*/ 168342 w 308786"/>
                      <a:gd name="connsiteY18" fmla="*/ 197488 h 471792"/>
                      <a:gd name="connsiteX19" fmla="*/ 192340 w 308786"/>
                      <a:gd name="connsiteY19" fmla="*/ 143146 h 471792"/>
                      <a:gd name="connsiteX20" fmla="*/ 134746 w 308786"/>
                      <a:gd name="connsiteY20" fmla="*/ 140359 h 471792"/>
                      <a:gd name="connsiteX21" fmla="*/ 124218 w 308786"/>
                      <a:gd name="connsiteY21" fmla="*/ 130296 h 471792"/>
                      <a:gd name="connsiteX22" fmla="*/ 147751 w 308786"/>
                      <a:gd name="connsiteY22" fmla="*/ 104595 h 471792"/>
                      <a:gd name="connsiteX23" fmla="*/ 152396 w 308786"/>
                      <a:gd name="connsiteY23" fmla="*/ 86171 h 471792"/>
                      <a:gd name="connsiteX24" fmla="*/ 138616 w 308786"/>
                      <a:gd name="connsiteY24" fmla="*/ 98557 h 471792"/>
                      <a:gd name="connsiteX25" fmla="*/ 105020 w 308786"/>
                      <a:gd name="connsiteY25" fmla="*/ 99021 h 471792"/>
                      <a:gd name="connsiteX26" fmla="*/ 85668 w 308786"/>
                      <a:gd name="connsiteY26" fmla="*/ 125186 h 471792"/>
                      <a:gd name="connsiteX27" fmla="*/ 71888 w 308786"/>
                      <a:gd name="connsiteY27" fmla="*/ 146397 h 471792"/>
                      <a:gd name="connsiteX28" fmla="*/ 64147 w 308786"/>
                      <a:gd name="connsiteY28" fmla="*/ 155067 h 471792"/>
                      <a:gd name="connsiteX29" fmla="*/ 45259 w 308786"/>
                      <a:gd name="connsiteY29" fmla="*/ 148100 h 471792"/>
                      <a:gd name="connsiteX30" fmla="*/ 67863 w 308786"/>
                      <a:gd name="connsiteY30" fmla="*/ 166524 h 471792"/>
                      <a:gd name="connsiteX31" fmla="*/ 56406 w 308786"/>
                      <a:gd name="connsiteY31" fmla="*/ 189437 h 471792"/>
                      <a:gd name="connsiteX32" fmla="*/ 72972 w 308786"/>
                      <a:gd name="connsiteY32" fmla="*/ 206003 h 471792"/>
                      <a:gd name="connsiteX33" fmla="*/ 47117 w 308786"/>
                      <a:gd name="connsiteY33" fmla="*/ 225356 h 471792"/>
                      <a:gd name="connsiteX34" fmla="*/ 69256 w 308786"/>
                      <a:gd name="connsiteY34" fmla="*/ 217615 h 471792"/>
                      <a:gd name="connsiteX35" fmla="*/ 82106 w 308786"/>
                      <a:gd name="connsiteY35" fmla="*/ 236503 h 471792"/>
                      <a:gd name="connsiteX36" fmla="*/ 100066 w 308786"/>
                      <a:gd name="connsiteY36" fmla="*/ 212041 h 471792"/>
                      <a:gd name="connsiteX37" fmla="*/ 102388 w 308786"/>
                      <a:gd name="connsiteY37" fmla="*/ 233717 h 471792"/>
                      <a:gd name="connsiteX38" fmla="*/ 91396 w 308786"/>
                      <a:gd name="connsiteY38" fmla="*/ 264991 h 471792"/>
                      <a:gd name="connsiteX39" fmla="*/ 135985 w 308786"/>
                      <a:gd name="connsiteY39" fmla="*/ 260810 h 471792"/>
                      <a:gd name="connsiteX40" fmla="*/ 144345 w 308786"/>
                      <a:gd name="connsiteY40" fmla="*/ 269945 h 471792"/>
                      <a:gd name="connsiteX41" fmla="*/ 149454 w 308786"/>
                      <a:gd name="connsiteY41" fmla="*/ 289298 h 471792"/>
                      <a:gd name="connsiteX42" fmla="*/ 157660 w 308786"/>
                      <a:gd name="connsiteY42" fmla="*/ 300754 h 471792"/>
                      <a:gd name="connsiteX43" fmla="*/ 154873 w 308786"/>
                      <a:gd name="connsiteY43" fmla="*/ 328777 h 471792"/>
                      <a:gd name="connsiteX44" fmla="*/ 123134 w 308786"/>
                      <a:gd name="connsiteY44" fmla="*/ 330171 h 471792"/>
                      <a:gd name="connsiteX45" fmla="*/ 113535 w 308786"/>
                      <a:gd name="connsiteY45" fmla="*/ 335280 h 471792"/>
                      <a:gd name="connsiteX46" fmla="*/ 104401 w 308786"/>
                      <a:gd name="connsiteY46" fmla="*/ 354632 h 471792"/>
                      <a:gd name="connsiteX47" fmla="*/ 122825 w 308786"/>
                      <a:gd name="connsiteY47" fmla="*/ 366554 h 471792"/>
                      <a:gd name="connsiteX48" fmla="*/ 92944 w 308786"/>
                      <a:gd name="connsiteY48" fmla="*/ 387764 h 471792"/>
                      <a:gd name="connsiteX49" fmla="*/ 104865 w 308786"/>
                      <a:gd name="connsiteY49" fmla="*/ 400615 h 471792"/>
                      <a:gd name="connsiteX50" fmla="*/ 123289 w 308786"/>
                      <a:gd name="connsiteY50" fmla="*/ 404795 h 471792"/>
                      <a:gd name="connsiteX51" fmla="*/ 155957 w 308786"/>
                      <a:gd name="connsiteY51" fmla="*/ 409439 h 471792"/>
                      <a:gd name="connsiteX52" fmla="*/ 158744 w 308786"/>
                      <a:gd name="connsiteY52" fmla="*/ 417180 h 471792"/>
                      <a:gd name="connsiteX53" fmla="*/ 124218 w 308786"/>
                      <a:gd name="connsiteY53" fmla="*/ 421825 h 471792"/>
                      <a:gd name="connsiteX54" fmla="*/ 84584 w 308786"/>
                      <a:gd name="connsiteY54" fmla="*/ 470594 h 471792"/>
                      <a:gd name="connsiteX55" fmla="*/ 107498 w 308786"/>
                      <a:gd name="connsiteY55" fmla="*/ 457744 h 471792"/>
                      <a:gd name="connsiteX56" fmla="*/ 130566 w 308786"/>
                      <a:gd name="connsiteY56" fmla="*/ 462388 h 471792"/>
                      <a:gd name="connsiteX57" fmla="*/ 144345 w 308786"/>
                      <a:gd name="connsiteY57" fmla="*/ 448609 h 471792"/>
                      <a:gd name="connsiteX58" fmla="*/ 166949 w 308786"/>
                      <a:gd name="connsiteY58" fmla="*/ 445358 h 471792"/>
                      <a:gd name="connsiteX59" fmla="*/ 191411 w 308786"/>
                      <a:gd name="connsiteY59" fmla="*/ 438391 h 471792"/>
                      <a:gd name="connsiteX60" fmla="*/ 216337 w 308786"/>
                      <a:gd name="connsiteY60" fmla="*/ 444429 h 471792"/>
                      <a:gd name="connsiteX61" fmla="*/ 251327 w 308786"/>
                      <a:gd name="connsiteY61" fmla="*/ 437927 h 471792"/>
                      <a:gd name="connsiteX62" fmla="*/ 294522 w 308786"/>
                      <a:gd name="connsiteY62" fmla="*/ 419967 h 471792"/>
                      <a:gd name="connsiteX63" fmla="*/ 281208 w 308786"/>
                      <a:gd name="connsiteY63" fmla="*/ 413465 h 471792"/>
                      <a:gd name="connsiteX64" fmla="*/ 283530 w 308786"/>
                      <a:gd name="connsiteY64" fmla="*/ 395041 h 471792"/>
                      <a:gd name="connsiteX65" fmla="*/ 308766 w 308786"/>
                      <a:gd name="connsiteY65" fmla="*/ 365625 h 471792"/>
                      <a:gd name="connsiteX66" fmla="*/ 32254 w 308786"/>
                      <a:gd name="connsiteY66" fmla="*/ 134631 h 471792"/>
                      <a:gd name="connsiteX67" fmla="*/ 53000 w 308786"/>
                      <a:gd name="connsiteY67" fmla="*/ 107072 h 471792"/>
                      <a:gd name="connsiteX68" fmla="*/ 32254 w 308786"/>
                      <a:gd name="connsiteY68" fmla="*/ 134631 h 471792"/>
                      <a:gd name="connsiteX69" fmla="*/ 210299 w 308786"/>
                      <a:gd name="connsiteY69" fmla="*/ 34770 h 471792"/>
                      <a:gd name="connsiteX70" fmla="*/ 215408 w 308786"/>
                      <a:gd name="connsiteY70" fmla="*/ 245 h 471792"/>
                      <a:gd name="connsiteX71" fmla="*/ 210299 w 308786"/>
                      <a:gd name="connsiteY71" fmla="*/ 34770 h 47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8786" h="471792">
                        <a:moveTo>
                          <a:pt x="57025" y="251521"/>
                        </a:moveTo>
                        <a:cubicBezTo>
                          <a:pt x="45414" y="240219"/>
                          <a:pt x="30396" y="257869"/>
                          <a:pt x="18010" y="257714"/>
                        </a:cubicBezTo>
                        <a:cubicBezTo>
                          <a:pt x="15998" y="266694"/>
                          <a:pt x="12747" y="273196"/>
                          <a:pt x="9495" y="275518"/>
                        </a:cubicBezTo>
                        <a:cubicBezTo>
                          <a:pt x="4695" y="279079"/>
                          <a:pt x="-4439" y="292239"/>
                          <a:pt x="2528" y="293633"/>
                        </a:cubicBezTo>
                        <a:cubicBezTo>
                          <a:pt x="9495" y="295026"/>
                          <a:pt x="20642" y="306173"/>
                          <a:pt x="22035" y="297813"/>
                        </a:cubicBezTo>
                        <a:cubicBezTo>
                          <a:pt x="23429" y="289452"/>
                          <a:pt x="28229" y="278305"/>
                          <a:pt x="40150" y="292239"/>
                        </a:cubicBezTo>
                        <a:cubicBezTo>
                          <a:pt x="42937" y="295490"/>
                          <a:pt x="46653" y="298742"/>
                          <a:pt x="50368" y="301529"/>
                        </a:cubicBezTo>
                        <a:cubicBezTo>
                          <a:pt x="52226" y="295181"/>
                          <a:pt x="66779" y="294097"/>
                          <a:pt x="74365" y="286511"/>
                        </a:cubicBezTo>
                        <a:cubicBezTo>
                          <a:pt x="83655" y="277221"/>
                          <a:pt x="69876" y="263907"/>
                          <a:pt x="57025" y="251521"/>
                        </a:cubicBezTo>
                        <a:close/>
                        <a:moveTo>
                          <a:pt x="308766" y="365625"/>
                        </a:moveTo>
                        <a:cubicBezTo>
                          <a:pt x="309695" y="351846"/>
                          <a:pt x="279350" y="342092"/>
                          <a:pt x="276098" y="349523"/>
                        </a:cubicBezTo>
                        <a:cubicBezTo>
                          <a:pt x="272847" y="356955"/>
                          <a:pt x="266035" y="356026"/>
                          <a:pt x="260926" y="347665"/>
                        </a:cubicBezTo>
                        <a:cubicBezTo>
                          <a:pt x="255817" y="339305"/>
                          <a:pt x="265571" y="331564"/>
                          <a:pt x="260462" y="330635"/>
                        </a:cubicBezTo>
                        <a:cubicBezTo>
                          <a:pt x="255352" y="329706"/>
                          <a:pt x="249005" y="318249"/>
                          <a:pt x="250398" y="313605"/>
                        </a:cubicBezTo>
                        <a:cubicBezTo>
                          <a:pt x="251792" y="308960"/>
                          <a:pt x="242502" y="279544"/>
                          <a:pt x="226865" y="275828"/>
                        </a:cubicBezTo>
                        <a:cubicBezTo>
                          <a:pt x="211228" y="272112"/>
                          <a:pt x="208906" y="249973"/>
                          <a:pt x="206119" y="238052"/>
                        </a:cubicBezTo>
                        <a:cubicBezTo>
                          <a:pt x="203332" y="226130"/>
                          <a:pt x="193269" y="232478"/>
                          <a:pt x="185373" y="222414"/>
                        </a:cubicBezTo>
                        <a:cubicBezTo>
                          <a:pt x="177477" y="212351"/>
                          <a:pt x="164162" y="217305"/>
                          <a:pt x="157350" y="217770"/>
                        </a:cubicBezTo>
                        <a:cubicBezTo>
                          <a:pt x="150383" y="218234"/>
                          <a:pt x="157350" y="204920"/>
                          <a:pt x="168342" y="197488"/>
                        </a:cubicBezTo>
                        <a:cubicBezTo>
                          <a:pt x="179335" y="190057"/>
                          <a:pt x="192340" y="151042"/>
                          <a:pt x="192340" y="143146"/>
                        </a:cubicBezTo>
                        <a:cubicBezTo>
                          <a:pt x="192340" y="135250"/>
                          <a:pt x="144035" y="135714"/>
                          <a:pt x="134746" y="140359"/>
                        </a:cubicBezTo>
                        <a:cubicBezTo>
                          <a:pt x="125611" y="145004"/>
                          <a:pt x="116322" y="133392"/>
                          <a:pt x="124218" y="130296"/>
                        </a:cubicBezTo>
                        <a:cubicBezTo>
                          <a:pt x="132114" y="127044"/>
                          <a:pt x="148680" y="110943"/>
                          <a:pt x="147751" y="104595"/>
                        </a:cubicBezTo>
                        <a:cubicBezTo>
                          <a:pt x="146822" y="98093"/>
                          <a:pt x="159208" y="92209"/>
                          <a:pt x="152396" y="86171"/>
                        </a:cubicBezTo>
                        <a:cubicBezTo>
                          <a:pt x="145429" y="80133"/>
                          <a:pt x="144500" y="94067"/>
                          <a:pt x="138616" y="98557"/>
                        </a:cubicBezTo>
                        <a:cubicBezTo>
                          <a:pt x="132579" y="103202"/>
                          <a:pt x="119264" y="101808"/>
                          <a:pt x="105020" y="99021"/>
                        </a:cubicBezTo>
                        <a:cubicBezTo>
                          <a:pt x="90776" y="96235"/>
                          <a:pt x="85203" y="116516"/>
                          <a:pt x="85668" y="125186"/>
                        </a:cubicBezTo>
                        <a:cubicBezTo>
                          <a:pt x="86132" y="133856"/>
                          <a:pt x="69101" y="138965"/>
                          <a:pt x="71888" y="146397"/>
                        </a:cubicBezTo>
                        <a:cubicBezTo>
                          <a:pt x="74675" y="153828"/>
                          <a:pt x="68637" y="159247"/>
                          <a:pt x="64147" y="155067"/>
                        </a:cubicBezTo>
                        <a:cubicBezTo>
                          <a:pt x="59503" y="150887"/>
                          <a:pt x="54548" y="140823"/>
                          <a:pt x="45259" y="148100"/>
                        </a:cubicBezTo>
                        <a:cubicBezTo>
                          <a:pt x="35970" y="155531"/>
                          <a:pt x="55787" y="165130"/>
                          <a:pt x="67863" y="166524"/>
                        </a:cubicBezTo>
                        <a:cubicBezTo>
                          <a:pt x="79784" y="167917"/>
                          <a:pt x="58729" y="176587"/>
                          <a:pt x="56406" y="189437"/>
                        </a:cubicBezTo>
                        <a:cubicBezTo>
                          <a:pt x="54084" y="202288"/>
                          <a:pt x="72043" y="196869"/>
                          <a:pt x="72972" y="206003"/>
                        </a:cubicBezTo>
                        <a:cubicBezTo>
                          <a:pt x="73901" y="215138"/>
                          <a:pt x="47117" y="216531"/>
                          <a:pt x="47117" y="225356"/>
                        </a:cubicBezTo>
                        <a:cubicBezTo>
                          <a:pt x="47117" y="234181"/>
                          <a:pt x="62289" y="221176"/>
                          <a:pt x="69256" y="217615"/>
                        </a:cubicBezTo>
                        <a:cubicBezTo>
                          <a:pt x="76223" y="213899"/>
                          <a:pt x="65540" y="239290"/>
                          <a:pt x="82106" y="236503"/>
                        </a:cubicBezTo>
                        <a:cubicBezTo>
                          <a:pt x="98673" y="233717"/>
                          <a:pt x="94028" y="211267"/>
                          <a:pt x="100066" y="212041"/>
                        </a:cubicBezTo>
                        <a:cubicBezTo>
                          <a:pt x="106104" y="212970"/>
                          <a:pt x="97279" y="223963"/>
                          <a:pt x="102388" y="233717"/>
                        </a:cubicBezTo>
                        <a:cubicBezTo>
                          <a:pt x="107498" y="243315"/>
                          <a:pt x="90467" y="258178"/>
                          <a:pt x="91396" y="264991"/>
                        </a:cubicBezTo>
                        <a:cubicBezTo>
                          <a:pt x="92325" y="271958"/>
                          <a:pt x="125457" y="271958"/>
                          <a:pt x="135985" y="260810"/>
                        </a:cubicBezTo>
                        <a:cubicBezTo>
                          <a:pt x="146512" y="249818"/>
                          <a:pt x="151622" y="261739"/>
                          <a:pt x="144345" y="269945"/>
                        </a:cubicBezTo>
                        <a:cubicBezTo>
                          <a:pt x="136914" y="278305"/>
                          <a:pt x="140165" y="286046"/>
                          <a:pt x="149454" y="289298"/>
                        </a:cubicBezTo>
                        <a:cubicBezTo>
                          <a:pt x="158589" y="292549"/>
                          <a:pt x="161840" y="293478"/>
                          <a:pt x="157660" y="300754"/>
                        </a:cubicBezTo>
                        <a:cubicBezTo>
                          <a:pt x="153480" y="308186"/>
                          <a:pt x="157195" y="321965"/>
                          <a:pt x="154873" y="328777"/>
                        </a:cubicBezTo>
                        <a:cubicBezTo>
                          <a:pt x="152551" y="335744"/>
                          <a:pt x="124064" y="334815"/>
                          <a:pt x="123134" y="330171"/>
                        </a:cubicBezTo>
                        <a:cubicBezTo>
                          <a:pt x="122205" y="325526"/>
                          <a:pt x="110284" y="328777"/>
                          <a:pt x="113535" y="335280"/>
                        </a:cubicBezTo>
                        <a:cubicBezTo>
                          <a:pt x="116787" y="341782"/>
                          <a:pt x="103472" y="348594"/>
                          <a:pt x="104401" y="354632"/>
                        </a:cubicBezTo>
                        <a:cubicBezTo>
                          <a:pt x="105330" y="360670"/>
                          <a:pt x="122360" y="359277"/>
                          <a:pt x="122825" y="366554"/>
                        </a:cubicBezTo>
                        <a:cubicBezTo>
                          <a:pt x="123289" y="373830"/>
                          <a:pt x="110439" y="382655"/>
                          <a:pt x="92944" y="387764"/>
                        </a:cubicBezTo>
                        <a:cubicBezTo>
                          <a:pt x="75449" y="392873"/>
                          <a:pt x="96660" y="406653"/>
                          <a:pt x="104865" y="400615"/>
                        </a:cubicBezTo>
                        <a:cubicBezTo>
                          <a:pt x="113071" y="394577"/>
                          <a:pt x="111368" y="404795"/>
                          <a:pt x="123289" y="404795"/>
                        </a:cubicBezTo>
                        <a:cubicBezTo>
                          <a:pt x="135210" y="404795"/>
                          <a:pt x="142642" y="414394"/>
                          <a:pt x="155957" y="409439"/>
                        </a:cubicBezTo>
                        <a:cubicBezTo>
                          <a:pt x="169271" y="404330"/>
                          <a:pt x="168807" y="409439"/>
                          <a:pt x="158744" y="417180"/>
                        </a:cubicBezTo>
                        <a:cubicBezTo>
                          <a:pt x="148680" y="425076"/>
                          <a:pt x="133508" y="416716"/>
                          <a:pt x="124218" y="421825"/>
                        </a:cubicBezTo>
                        <a:cubicBezTo>
                          <a:pt x="114929" y="426934"/>
                          <a:pt x="77617" y="461924"/>
                          <a:pt x="84584" y="470594"/>
                        </a:cubicBezTo>
                        <a:cubicBezTo>
                          <a:pt x="88764" y="475703"/>
                          <a:pt x="94183" y="463163"/>
                          <a:pt x="107498" y="457744"/>
                        </a:cubicBezTo>
                        <a:cubicBezTo>
                          <a:pt x="120812" y="452170"/>
                          <a:pt x="123134" y="461460"/>
                          <a:pt x="130566" y="462388"/>
                        </a:cubicBezTo>
                        <a:cubicBezTo>
                          <a:pt x="137842" y="463317"/>
                          <a:pt x="138307" y="447216"/>
                          <a:pt x="144345" y="448609"/>
                        </a:cubicBezTo>
                        <a:cubicBezTo>
                          <a:pt x="150383" y="450003"/>
                          <a:pt x="155802" y="443500"/>
                          <a:pt x="166949" y="445358"/>
                        </a:cubicBezTo>
                        <a:cubicBezTo>
                          <a:pt x="177941" y="447216"/>
                          <a:pt x="185837" y="443036"/>
                          <a:pt x="191411" y="438391"/>
                        </a:cubicBezTo>
                        <a:cubicBezTo>
                          <a:pt x="196985" y="433746"/>
                          <a:pt x="211692" y="447526"/>
                          <a:pt x="216337" y="444429"/>
                        </a:cubicBezTo>
                        <a:cubicBezTo>
                          <a:pt x="220982" y="441178"/>
                          <a:pt x="241263" y="437462"/>
                          <a:pt x="251327" y="437927"/>
                        </a:cubicBezTo>
                        <a:cubicBezTo>
                          <a:pt x="261391" y="438391"/>
                          <a:pt x="287710" y="426470"/>
                          <a:pt x="294522" y="419967"/>
                        </a:cubicBezTo>
                        <a:cubicBezTo>
                          <a:pt x="301489" y="413465"/>
                          <a:pt x="290342" y="412226"/>
                          <a:pt x="281208" y="413465"/>
                        </a:cubicBezTo>
                        <a:cubicBezTo>
                          <a:pt x="271918" y="414858"/>
                          <a:pt x="273776" y="404330"/>
                          <a:pt x="283530" y="395041"/>
                        </a:cubicBezTo>
                        <a:cubicBezTo>
                          <a:pt x="292664" y="386371"/>
                          <a:pt x="307837" y="379404"/>
                          <a:pt x="308766" y="365625"/>
                        </a:cubicBezTo>
                        <a:close/>
                        <a:moveTo>
                          <a:pt x="32254" y="134631"/>
                        </a:moveTo>
                        <a:cubicBezTo>
                          <a:pt x="44640" y="134166"/>
                          <a:pt x="58883" y="112955"/>
                          <a:pt x="53000" y="107072"/>
                        </a:cubicBezTo>
                        <a:cubicBezTo>
                          <a:pt x="46962" y="101034"/>
                          <a:pt x="22964" y="134940"/>
                          <a:pt x="32254" y="134631"/>
                        </a:cubicBezTo>
                        <a:close/>
                        <a:moveTo>
                          <a:pt x="210299" y="34770"/>
                        </a:moveTo>
                        <a:cubicBezTo>
                          <a:pt x="218195" y="27029"/>
                          <a:pt x="227330" y="-3006"/>
                          <a:pt x="215408" y="245"/>
                        </a:cubicBezTo>
                        <a:cubicBezTo>
                          <a:pt x="203332" y="3496"/>
                          <a:pt x="206893" y="38176"/>
                          <a:pt x="210299" y="3477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65" name="Freeform: Shape 4564">
                    <a:extLst>
                      <a:ext uri="{FF2B5EF4-FFF2-40B4-BE49-F238E27FC236}">
                        <a16:creationId xmlns:a16="http://schemas.microsoft.com/office/drawing/2014/main" id="{FA641594-8C97-ADCD-72F2-66793938A492}"/>
                      </a:ext>
                    </a:extLst>
                  </p:cNvPr>
                  <p:cNvSpPr/>
                  <p:nvPr/>
                </p:nvSpPr>
                <p:spPr>
                  <a:xfrm>
                    <a:off x="5498026" y="2050839"/>
                    <a:ext cx="308786" cy="471792"/>
                  </a:xfrm>
                  <a:custGeom>
                    <a:avLst/>
                    <a:gdLst>
                      <a:gd name="connsiteX0" fmla="*/ 57025 w 308786"/>
                      <a:gd name="connsiteY0" fmla="*/ 251521 h 471792"/>
                      <a:gd name="connsiteX1" fmla="*/ 18010 w 308786"/>
                      <a:gd name="connsiteY1" fmla="*/ 257714 h 471792"/>
                      <a:gd name="connsiteX2" fmla="*/ 9495 w 308786"/>
                      <a:gd name="connsiteY2" fmla="*/ 275518 h 471792"/>
                      <a:gd name="connsiteX3" fmla="*/ 2528 w 308786"/>
                      <a:gd name="connsiteY3" fmla="*/ 293633 h 471792"/>
                      <a:gd name="connsiteX4" fmla="*/ 22035 w 308786"/>
                      <a:gd name="connsiteY4" fmla="*/ 297813 h 471792"/>
                      <a:gd name="connsiteX5" fmla="*/ 40150 w 308786"/>
                      <a:gd name="connsiteY5" fmla="*/ 292239 h 471792"/>
                      <a:gd name="connsiteX6" fmla="*/ 50368 w 308786"/>
                      <a:gd name="connsiteY6" fmla="*/ 301529 h 471792"/>
                      <a:gd name="connsiteX7" fmla="*/ 74365 w 308786"/>
                      <a:gd name="connsiteY7" fmla="*/ 286511 h 471792"/>
                      <a:gd name="connsiteX8" fmla="*/ 57025 w 308786"/>
                      <a:gd name="connsiteY8" fmla="*/ 251521 h 471792"/>
                      <a:gd name="connsiteX9" fmla="*/ 308766 w 308786"/>
                      <a:gd name="connsiteY9" fmla="*/ 365625 h 471792"/>
                      <a:gd name="connsiteX10" fmla="*/ 276098 w 308786"/>
                      <a:gd name="connsiteY10" fmla="*/ 349523 h 471792"/>
                      <a:gd name="connsiteX11" fmla="*/ 260926 w 308786"/>
                      <a:gd name="connsiteY11" fmla="*/ 347665 h 471792"/>
                      <a:gd name="connsiteX12" fmla="*/ 260462 w 308786"/>
                      <a:gd name="connsiteY12" fmla="*/ 330635 h 471792"/>
                      <a:gd name="connsiteX13" fmla="*/ 250398 w 308786"/>
                      <a:gd name="connsiteY13" fmla="*/ 313605 h 471792"/>
                      <a:gd name="connsiteX14" fmla="*/ 226865 w 308786"/>
                      <a:gd name="connsiteY14" fmla="*/ 275828 h 471792"/>
                      <a:gd name="connsiteX15" fmla="*/ 206119 w 308786"/>
                      <a:gd name="connsiteY15" fmla="*/ 238052 h 471792"/>
                      <a:gd name="connsiteX16" fmla="*/ 185373 w 308786"/>
                      <a:gd name="connsiteY16" fmla="*/ 222414 h 471792"/>
                      <a:gd name="connsiteX17" fmla="*/ 157350 w 308786"/>
                      <a:gd name="connsiteY17" fmla="*/ 217770 h 471792"/>
                      <a:gd name="connsiteX18" fmla="*/ 168342 w 308786"/>
                      <a:gd name="connsiteY18" fmla="*/ 197488 h 471792"/>
                      <a:gd name="connsiteX19" fmla="*/ 192340 w 308786"/>
                      <a:gd name="connsiteY19" fmla="*/ 143146 h 471792"/>
                      <a:gd name="connsiteX20" fmla="*/ 134746 w 308786"/>
                      <a:gd name="connsiteY20" fmla="*/ 140359 h 471792"/>
                      <a:gd name="connsiteX21" fmla="*/ 124218 w 308786"/>
                      <a:gd name="connsiteY21" fmla="*/ 130296 h 471792"/>
                      <a:gd name="connsiteX22" fmla="*/ 147751 w 308786"/>
                      <a:gd name="connsiteY22" fmla="*/ 104595 h 471792"/>
                      <a:gd name="connsiteX23" fmla="*/ 152396 w 308786"/>
                      <a:gd name="connsiteY23" fmla="*/ 86171 h 471792"/>
                      <a:gd name="connsiteX24" fmla="*/ 138616 w 308786"/>
                      <a:gd name="connsiteY24" fmla="*/ 98557 h 471792"/>
                      <a:gd name="connsiteX25" fmla="*/ 105020 w 308786"/>
                      <a:gd name="connsiteY25" fmla="*/ 99021 h 471792"/>
                      <a:gd name="connsiteX26" fmla="*/ 85668 w 308786"/>
                      <a:gd name="connsiteY26" fmla="*/ 125186 h 471792"/>
                      <a:gd name="connsiteX27" fmla="*/ 71888 w 308786"/>
                      <a:gd name="connsiteY27" fmla="*/ 146397 h 471792"/>
                      <a:gd name="connsiteX28" fmla="*/ 64147 w 308786"/>
                      <a:gd name="connsiteY28" fmla="*/ 155067 h 471792"/>
                      <a:gd name="connsiteX29" fmla="*/ 45259 w 308786"/>
                      <a:gd name="connsiteY29" fmla="*/ 148100 h 471792"/>
                      <a:gd name="connsiteX30" fmla="*/ 67863 w 308786"/>
                      <a:gd name="connsiteY30" fmla="*/ 166524 h 471792"/>
                      <a:gd name="connsiteX31" fmla="*/ 56406 w 308786"/>
                      <a:gd name="connsiteY31" fmla="*/ 189437 h 471792"/>
                      <a:gd name="connsiteX32" fmla="*/ 72972 w 308786"/>
                      <a:gd name="connsiteY32" fmla="*/ 206003 h 471792"/>
                      <a:gd name="connsiteX33" fmla="*/ 47117 w 308786"/>
                      <a:gd name="connsiteY33" fmla="*/ 225356 h 471792"/>
                      <a:gd name="connsiteX34" fmla="*/ 69256 w 308786"/>
                      <a:gd name="connsiteY34" fmla="*/ 217615 h 471792"/>
                      <a:gd name="connsiteX35" fmla="*/ 82106 w 308786"/>
                      <a:gd name="connsiteY35" fmla="*/ 236503 h 471792"/>
                      <a:gd name="connsiteX36" fmla="*/ 100066 w 308786"/>
                      <a:gd name="connsiteY36" fmla="*/ 212041 h 471792"/>
                      <a:gd name="connsiteX37" fmla="*/ 102388 w 308786"/>
                      <a:gd name="connsiteY37" fmla="*/ 233717 h 471792"/>
                      <a:gd name="connsiteX38" fmla="*/ 91396 w 308786"/>
                      <a:gd name="connsiteY38" fmla="*/ 264991 h 471792"/>
                      <a:gd name="connsiteX39" fmla="*/ 135985 w 308786"/>
                      <a:gd name="connsiteY39" fmla="*/ 260810 h 471792"/>
                      <a:gd name="connsiteX40" fmla="*/ 144345 w 308786"/>
                      <a:gd name="connsiteY40" fmla="*/ 269945 h 471792"/>
                      <a:gd name="connsiteX41" fmla="*/ 149454 w 308786"/>
                      <a:gd name="connsiteY41" fmla="*/ 289298 h 471792"/>
                      <a:gd name="connsiteX42" fmla="*/ 157660 w 308786"/>
                      <a:gd name="connsiteY42" fmla="*/ 300754 h 471792"/>
                      <a:gd name="connsiteX43" fmla="*/ 154873 w 308786"/>
                      <a:gd name="connsiteY43" fmla="*/ 328777 h 471792"/>
                      <a:gd name="connsiteX44" fmla="*/ 123134 w 308786"/>
                      <a:gd name="connsiteY44" fmla="*/ 330171 h 471792"/>
                      <a:gd name="connsiteX45" fmla="*/ 113535 w 308786"/>
                      <a:gd name="connsiteY45" fmla="*/ 335280 h 471792"/>
                      <a:gd name="connsiteX46" fmla="*/ 104401 w 308786"/>
                      <a:gd name="connsiteY46" fmla="*/ 354632 h 471792"/>
                      <a:gd name="connsiteX47" fmla="*/ 122825 w 308786"/>
                      <a:gd name="connsiteY47" fmla="*/ 366554 h 471792"/>
                      <a:gd name="connsiteX48" fmla="*/ 92944 w 308786"/>
                      <a:gd name="connsiteY48" fmla="*/ 387764 h 471792"/>
                      <a:gd name="connsiteX49" fmla="*/ 104865 w 308786"/>
                      <a:gd name="connsiteY49" fmla="*/ 400615 h 471792"/>
                      <a:gd name="connsiteX50" fmla="*/ 123289 w 308786"/>
                      <a:gd name="connsiteY50" fmla="*/ 404795 h 471792"/>
                      <a:gd name="connsiteX51" fmla="*/ 155957 w 308786"/>
                      <a:gd name="connsiteY51" fmla="*/ 409439 h 471792"/>
                      <a:gd name="connsiteX52" fmla="*/ 158744 w 308786"/>
                      <a:gd name="connsiteY52" fmla="*/ 417180 h 471792"/>
                      <a:gd name="connsiteX53" fmla="*/ 124218 w 308786"/>
                      <a:gd name="connsiteY53" fmla="*/ 421825 h 471792"/>
                      <a:gd name="connsiteX54" fmla="*/ 84584 w 308786"/>
                      <a:gd name="connsiteY54" fmla="*/ 470594 h 471792"/>
                      <a:gd name="connsiteX55" fmla="*/ 107498 w 308786"/>
                      <a:gd name="connsiteY55" fmla="*/ 457744 h 471792"/>
                      <a:gd name="connsiteX56" fmla="*/ 130566 w 308786"/>
                      <a:gd name="connsiteY56" fmla="*/ 462388 h 471792"/>
                      <a:gd name="connsiteX57" fmla="*/ 144345 w 308786"/>
                      <a:gd name="connsiteY57" fmla="*/ 448609 h 471792"/>
                      <a:gd name="connsiteX58" fmla="*/ 166949 w 308786"/>
                      <a:gd name="connsiteY58" fmla="*/ 445358 h 471792"/>
                      <a:gd name="connsiteX59" fmla="*/ 191411 w 308786"/>
                      <a:gd name="connsiteY59" fmla="*/ 438391 h 471792"/>
                      <a:gd name="connsiteX60" fmla="*/ 216337 w 308786"/>
                      <a:gd name="connsiteY60" fmla="*/ 444429 h 471792"/>
                      <a:gd name="connsiteX61" fmla="*/ 251327 w 308786"/>
                      <a:gd name="connsiteY61" fmla="*/ 437927 h 471792"/>
                      <a:gd name="connsiteX62" fmla="*/ 294522 w 308786"/>
                      <a:gd name="connsiteY62" fmla="*/ 419967 h 471792"/>
                      <a:gd name="connsiteX63" fmla="*/ 281208 w 308786"/>
                      <a:gd name="connsiteY63" fmla="*/ 413465 h 471792"/>
                      <a:gd name="connsiteX64" fmla="*/ 283530 w 308786"/>
                      <a:gd name="connsiteY64" fmla="*/ 395041 h 471792"/>
                      <a:gd name="connsiteX65" fmla="*/ 308766 w 308786"/>
                      <a:gd name="connsiteY65" fmla="*/ 365625 h 471792"/>
                      <a:gd name="connsiteX66" fmla="*/ 32254 w 308786"/>
                      <a:gd name="connsiteY66" fmla="*/ 134631 h 471792"/>
                      <a:gd name="connsiteX67" fmla="*/ 53000 w 308786"/>
                      <a:gd name="connsiteY67" fmla="*/ 107072 h 471792"/>
                      <a:gd name="connsiteX68" fmla="*/ 32254 w 308786"/>
                      <a:gd name="connsiteY68" fmla="*/ 134631 h 471792"/>
                      <a:gd name="connsiteX69" fmla="*/ 210299 w 308786"/>
                      <a:gd name="connsiteY69" fmla="*/ 34770 h 471792"/>
                      <a:gd name="connsiteX70" fmla="*/ 215408 w 308786"/>
                      <a:gd name="connsiteY70" fmla="*/ 245 h 471792"/>
                      <a:gd name="connsiteX71" fmla="*/ 210299 w 308786"/>
                      <a:gd name="connsiteY71" fmla="*/ 34770 h 47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8786" h="471792">
                        <a:moveTo>
                          <a:pt x="57025" y="251521"/>
                        </a:moveTo>
                        <a:cubicBezTo>
                          <a:pt x="45414" y="240219"/>
                          <a:pt x="30396" y="257869"/>
                          <a:pt x="18010" y="257714"/>
                        </a:cubicBezTo>
                        <a:cubicBezTo>
                          <a:pt x="15998" y="266694"/>
                          <a:pt x="12747" y="273196"/>
                          <a:pt x="9495" y="275518"/>
                        </a:cubicBezTo>
                        <a:cubicBezTo>
                          <a:pt x="4695" y="279079"/>
                          <a:pt x="-4439" y="292239"/>
                          <a:pt x="2528" y="293633"/>
                        </a:cubicBezTo>
                        <a:cubicBezTo>
                          <a:pt x="9495" y="295026"/>
                          <a:pt x="20642" y="306173"/>
                          <a:pt x="22035" y="297813"/>
                        </a:cubicBezTo>
                        <a:cubicBezTo>
                          <a:pt x="23429" y="289452"/>
                          <a:pt x="28229" y="278305"/>
                          <a:pt x="40150" y="292239"/>
                        </a:cubicBezTo>
                        <a:cubicBezTo>
                          <a:pt x="42937" y="295490"/>
                          <a:pt x="46653" y="298742"/>
                          <a:pt x="50368" y="301529"/>
                        </a:cubicBezTo>
                        <a:cubicBezTo>
                          <a:pt x="52226" y="295181"/>
                          <a:pt x="66779" y="294097"/>
                          <a:pt x="74365" y="286511"/>
                        </a:cubicBezTo>
                        <a:cubicBezTo>
                          <a:pt x="83655" y="277221"/>
                          <a:pt x="69876" y="263907"/>
                          <a:pt x="57025" y="251521"/>
                        </a:cubicBezTo>
                        <a:close/>
                        <a:moveTo>
                          <a:pt x="308766" y="365625"/>
                        </a:moveTo>
                        <a:cubicBezTo>
                          <a:pt x="309695" y="351846"/>
                          <a:pt x="279350" y="342092"/>
                          <a:pt x="276098" y="349523"/>
                        </a:cubicBezTo>
                        <a:cubicBezTo>
                          <a:pt x="272847" y="356955"/>
                          <a:pt x="266035" y="356026"/>
                          <a:pt x="260926" y="347665"/>
                        </a:cubicBezTo>
                        <a:cubicBezTo>
                          <a:pt x="255817" y="339305"/>
                          <a:pt x="265571" y="331564"/>
                          <a:pt x="260462" y="330635"/>
                        </a:cubicBezTo>
                        <a:cubicBezTo>
                          <a:pt x="255352" y="329706"/>
                          <a:pt x="249005" y="318249"/>
                          <a:pt x="250398" y="313605"/>
                        </a:cubicBezTo>
                        <a:cubicBezTo>
                          <a:pt x="251792" y="308960"/>
                          <a:pt x="242502" y="279544"/>
                          <a:pt x="226865" y="275828"/>
                        </a:cubicBezTo>
                        <a:cubicBezTo>
                          <a:pt x="211228" y="272112"/>
                          <a:pt x="208906" y="249973"/>
                          <a:pt x="206119" y="238052"/>
                        </a:cubicBezTo>
                        <a:cubicBezTo>
                          <a:pt x="203332" y="226130"/>
                          <a:pt x="193269" y="232478"/>
                          <a:pt x="185373" y="222414"/>
                        </a:cubicBezTo>
                        <a:cubicBezTo>
                          <a:pt x="177477" y="212351"/>
                          <a:pt x="164162" y="217305"/>
                          <a:pt x="157350" y="217770"/>
                        </a:cubicBezTo>
                        <a:cubicBezTo>
                          <a:pt x="150383" y="218234"/>
                          <a:pt x="157350" y="204920"/>
                          <a:pt x="168342" y="197488"/>
                        </a:cubicBezTo>
                        <a:cubicBezTo>
                          <a:pt x="179335" y="190057"/>
                          <a:pt x="192340" y="151042"/>
                          <a:pt x="192340" y="143146"/>
                        </a:cubicBezTo>
                        <a:cubicBezTo>
                          <a:pt x="192340" y="135250"/>
                          <a:pt x="144035" y="135714"/>
                          <a:pt x="134746" y="140359"/>
                        </a:cubicBezTo>
                        <a:cubicBezTo>
                          <a:pt x="125611" y="145004"/>
                          <a:pt x="116322" y="133392"/>
                          <a:pt x="124218" y="130296"/>
                        </a:cubicBezTo>
                        <a:cubicBezTo>
                          <a:pt x="132114" y="127044"/>
                          <a:pt x="148680" y="110943"/>
                          <a:pt x="147751" y="104595"/>
                        </a:cubicBezTo>
                        <a:cubicBezTo>
                          <a:pt x="146822" y="98093"/>
                          <a:pt x="159208" y="92209"/>
                          <a:pt x="152396" y="86171"/>
                        </a:cubicBezTo>
                        <a:cubicBezTo>
                          <a:pt x="145429" y="80133"/>
                          <a:pt x="144500" y="94067"/>
                          <a:pt x="138616" y="98557"/>
                        </a:cubicBezTo>
                        <a:cubicBezTo>
                          <a:pt x="132579" y="103202"/>
                          <a:pt x="119264" y="101808"/>
                          <a:pt x="105020" y="99021"/>
                        </a:cubicBezTo>
                        <a:cubicBezTo>
                          <a:pt x="90776" y="96235"/>
                          <a:pt x="85203" y="116516"/>
                          <a:pt x="85668" y="125186"/>
                        </a:cubicBezTo>
                        <a:cubicBezTo>
                          <a:pt x="86132" y="133856"/>
                          <a:pt x="69101" y="138965"/>
                          <a:pt x="71888" y="146397"/>
                        </a:cubicBezTo>
                        <a:cubicBezTo>
                          <a:pt x="74675" y="153828"/>
                          <a:pt x="68637" y="159247"/>
                          <a:pt x="64147" y="155067"/>
                        </a:cubicBezTo>
                        <a:cubicBezTo>
                          <a:pt x="59503" y="150887"/>
                          <a:pt x="54548" y="140823"/>
                          <a:pt x="45259" y="148100"/>
                        </a:cubicBezTo>
                        <a:cubicBezTo>
                          <a:pt x="35970" y="155531"/>
                          <a:pt x="55787" y="165130"/>
                          <a:pt x="67863" y="166524"/>
                        </a:cubicBezTo>
                        <a:cubicBezTo>
                          <a:pt x="79784" y="167917"/>
                          <a:pt x="58729" y="176587"/>
                          <a:pt x="56406" y="189437"/>
                        </a:cubicBezTo>
                        <a:cubicBezTo>
                          <a:pt x="54084" y="202288"/>
                          <a:pt x="72043" y="196869"/>
                          <a:pt x="72972" y="206003"/>
                        </a:cubicBezTo>
                        <a:cubicBezTo>
                          <a:pt x="73901" y="215138"/>
                          <a:pt x="47117" y="216531"/>
                          <a:pt x="47117" y="225356"/>
                        </a:cubicBezTo>
                        <a:cubicBezTo>
                          <a:pt x="47117" y="234181"/>
                          <a:pt x="62289" y="221176"/>
                          <a:pt x="69256" y="217615"/>
                        </a:cubicBezTo>
                        <a:cubicBezTo>
                          <a:pt x="76223" y="213899"/>
                          <a:pt x="65540" y="239290"/>
                          <a:pt x="82106" y="236503"/>
                        </a:cubicBezTo>
                        <a:cubicBezTo>
                          <a:pt x="98673" y="233717"/>
                          <a:pt x="94028" y="211267"/>
                          <a:pt x="100066" y="212041"/>
                        </a:cubicBezTo>
                        <a:cubicBezTo>
                          <a:pt x="106104" y="212970"/>
                          <a:pt x="97279" y="223963"/>
                          <a:pt x="102388" y="233717"/>
                        </a:cubicBezTo>
                        <a:cubicBezTo>
                          <a:pt x="107498" y="243315"/>
                          <a:pt x="90467" y="258178"/>
                          <a:pt x="91396" y="264991"/>
                        </a:cubicBezTo>
                        <a:cubicBezTo>
                          <a:pt x="92325" y="271958"/>
                          <a:pt x="125457" y="271958"/>
                          <a:pt x="135985" y="260810"/>
                        </a:cubicBezTo>
                        <a:cubicBezTo>
                          <a:pt x="146512" y="249818"/>
                          <a:pt x="151622" y="261739"/>
                          <a:pt x="144345" y="269945"/>
                        </a:cubicBezTo>
                        <a:cubicBezTo>
                          <a:pt x="136914" y="278305"/>
                          <a:pt x="140165" y="286046"/>
                          <a:pt x="149454" y="289298"/>
                        </a:cubicBezTo>
                        <a:cubicBezTo>
                          <a:pt x="158589" y="292549"/>
                          <a:pt x="161840" y="293478"/>
                          <a:pt x="157660" y="300754"/>
                        </a:cubicBezTo>
                        <a:cubicBezTo>
                          <a:pt x="153480" y="308186"/>
                          <a:pt x="157195" y="321965"/>
                          <a:pt x="154873" y="328777"/>
                        </a:cubicBezTo>
                        <a:cubicBezTo>
                          <a:pt x="152551" y="335744"/>
                          <a:pt x="124064" y="334815"/>
                          <a:pt x="123134" y="330171"/>
                        </a:cubicBezTo>
                        <a:cubicBezTo>
                          <a:pt x="122205" y="325526"/>
                          <a:pt x="110284" y="328777"/>
                          <a:pt x="113535" y="335280"/>
                        </a:cubicBezTo>
                        <a:cubicBezTo>
                          <a:pt x="116787" y="341782"/>
                          <a:pt x="103472" y="348594"/>
                          <a:pt x="104401" y="354632"/>
                        </a:cubicBezTo>
                        <a:cubicBezTo>
                          <a:pt x="105330" y="360670"/>
                          <a:pt x="122360" y="359277"/>
                          <a:pt x="122825" y="366554"/>
                        </a:cubicBezTo>
                        <a:cubicBezTo>
                          <a:pt x="123289" y="373830"/>
                          <a:pt x="110439" y="382655"/>
                          <a:pt x="92944" y="387764"/>
                        </a:cubicBezTo>
                        <a:cubicBezTo>
                          <a:pt x="75449" y="392873"/>
                          <a:pt x="96660" y="406653"/>
                          <a:pt x="104865" y="400615"/>
                        </a:cubicBezTo>
                        <a:cubicBezTo>
                          <a:pt x="113071" y="394577"/>
                          <a:pt x="111368" y="404795"/>
                          <a:pt x="123289" y="404795"/>
                        </a:cubicBezTo>
                        <a:cubicBezTo>
                          <a:pt x="135210" y="404795"/>
                          <a:pt x="142642" y="414394"/>
                          <a:pt x="155957" y="409439"/>
                        </a:cubicBezTo>
                        <a:cubicBezTo>
                          <a:pt x="169271" y="404330"/>
                          <a:pt x="168807" y="409439"/>
                          <a:pt x="158744" y="417180"/>
                        </a:cubicBezTo>
                        <a:cubicBezTo>
                          <a:pt x="148680" y="425076"/>
                          <a:pt x="133508" y="416716"/>
                          <a:pt x="124218" y="421825"/>
                        </a:cubicBezTo>
                        <a:cubicBezTo>
                          <a:pt x="114929" y="426934"/>
                          <a:pt x="77617" y="461924"/>
                          <a:pt x="84584" y="470594"/>
                        </a:cubicBezTo>
                        <a:cubicBezTo>
                          <a:pt x="88764" y="475703"/>
                          <a:pt x="94183" y="463163"/>
                          <a:pt x="107498" y="457744"/>
                        </a:cubicBezTo>
                        <a:cubicBezTo>
                          <a:pt x="120812" y="452170"/>
                          <a:pt x="123134" y="461460"/>
                          <a:pt x="130566" y="462388"/>
                        </a:cubicBezTo>
                        <a:cubicBezTo>
                          <a:pt x="137842" y="463317"/>
                          <a:pt x="138307" y="447216"/>
                          <a:pt x="144345" y="448609"/>
                        </a:cubicBezTo>
                        <a:cubicBezTo>
                          <a:pt x="150383" y="450003"/>
                          <a:pt x="155802" y="443500"/>
                          <a:pt x="166949" y="445358"/>
                        </a:cubicBezTo>
                        <a:cubicBezTo>
                          <a:pt x="177941" y="447216"/>
                          <a:pt x="185837" y="443036"/>
                          <a:pt x="191411" y="438391"/>
                        </a:cubicBezTo>
                        <a:cubicBezTo>
                          <a:pt x="196985" y="433746"/>
                          <a:pt x="211692" y="447526"/>
                          <a:pt x="216337" y="444429"/>
                        </a:cubicBezTo>
                        <a:cubicBezTo>
                          <a:pt x="220982" y="441178"/>
                          <a:pt x="241263" y="437462"/>
                          <a:pt x="251327" y="437927"/>
                        </a:cubicBezTo>
                        <a:cubicBezTo>
                          <a:pt x="261391" y="438391"/>
                          <a:pt x="287710" y="426470"/>
                          <a:pt x="294522" y="419967"/>
                        </a:cubicBezTo>
                        <a:cubicBezTo>
                          <a:pt x="301489" y="413465"/>
                          <a:pt x="290342" y="412226"/>
                          <a:pt x="281208" y="413465"/>
                        </a:cubicBezTo>
                        <a:cubicBezTo>
                          <a:pt x="271918" y="414858"/>
                          <a:pt x="273776" y="404330"/>
                          <a:pt x="283530" y="395041"/>
                        </a:cubicBezTo>
                        <a:cubicBezTo>
                          <a:pt x="292664" y="386371"/>
                          <a:pt x="307837" y="379404"/>
                          <a:pt x="308766" y="365625"/>
                        </a:cubicBezTo>
                        <a:close/>
                        <a:moveTo>
                          <a:pt x="32254" y="134631"/>
                        </a:moveTo>
                        <a:cubicBezTo>
                          <a:pt x="44640" y="134166"/>
                          <a:pt x="58883" y="112955"/>
                          <a:pt x="53000" y="107072"/>
                        </a:cubicBezTo>
                        <a:cubicBezTo>
                          <a:pt x="46962" y="101034"/>
                          <a:pt x="22964" y="134940"/>
                          <a:pt x="32254" y="134631"/>
                        </a:cubicBezTo>
                        <a:close/>
                        <a:moveTo>
                          <a:pt x="210299" y="34770"/>
                        </a:moveTo>
                        <a:cubicBezTo>
                          <a:pt x="218195" y="27029"/>
                          <a:pt x="227330" y="-3006"/>
                          <a:pt x="215408" y="245"/>
                        </a:cubicBezTo>
                        <a:cubicBezTo>
                          <a:pt x="203332" y="3496"/>
                          <a:pt x="206893" y="38176"/>
                          <a:pt x="210299" y="34770"/>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grpSp>
            <p:sp>
              <p:nvSpPr>
                <p:cNvPr id="4518" name="Freeform: Shape 4517">
                  <a:extLst>
                    <a:ext uri="{FF2B5EF4-FFF2-40B4-BE49-F238E27FC236}">
                      <a16:creationId xmlns:a16="http://schemas.microsoft.com/office/drawing/2014/main" id="{65DF719D-6B49-C902-BCCB-0A3A27B44F95}"/>
                    </a:ext>
                  </a:extLst>
                </p:cNvPr>
                <p:cNvSpPr/>
                <p:nvPr/>
              </p:nvSpPr>
              <p:spPr>
                <a:xfrm>
                  <a:off x="6002377" y="2188967"/>
                  <a:ext cx="144046" cy="137810"/>
                </a:xfrm>
                <a:custGeom>
                  <a:avLst/>
                  <a:gdLst>
                    <a:gd name="connsiteX0" fmla="*/ 73651 w 144046"/>
                    <a:gd name="connsiteY0" fmla="*/ 50226 h 137810"/>
                    <a:gd name="connsiteX1" fmla="*/ 72722 w 144046"/>
                    <a:gd name="connsiteY1" fmla="*/ 28551 h 137810"/>
                    <a:gd name="connsiteX2" fmla="*/ 75973 w 144046"/>
                    <a:gd name="connsiteY2" fmla="*/ 1767 h 137810"/>
                    <a:gd name="connsiteX3" fmla="*/ 53369 w 144046"/>
                    <a:gd name="connsiteY3" fmla="*/ 14152 h 137810"/>
                    <a:gd name="connsiteX4" fmla="*/ 34945 w 144046"/>
                    <a:gd name="connsiteY4" fmla="*/ 23751 h 137810"/>
                    <a:gd name="connsiteX5" fmla="*/ 36338 w 144046"/>
                    <a:gd name="connsiteY5" fmla="*/ 37531 h 137810"/>
                    <a:gd name="connsiteX6" fmla="*/ 18380 w 144046"/>
                    <a:gd name="connsiteY6" fmla="*/ 28396 h 137810"/>
                    <a:gd name="connsiteX7" fmla="*/ 2742 w 144046"/>
                    <a:gd name="connsiteY7" fmla="*/ 51000 h 137810"/>
                    <a:gd name="connsiteX8" fmla="*/ 2742 w 144046"/>
                    <a:gd name="connsiteY8" fmla="*/ 86454 h 137810"/>
                    <a:gd name="connsiteX9" fmla="*/ 14663 w 144046"/>
                    <a:gd name="connsiteY9" fmla="*/ 113548 h 137810"/>
                    <a:gd name="connsiteX10" fmla="*/ 19463 w 144046"/>
                    <a:gd name="connsiteY10" fmla="*/ 127327 h 137810"/>
                    <a:gd name="connsiteX11" fmla="*/ 47796 w 144046"/>
                    <a:gd name="connsiteY11" fmla="*/ 130114 h 137810"/>
                    <a:gd name="connsiteX12" fmla="*/ 59252 w 144046"/>
                    <a:gd name="connsiteY12" fmla="*/ 129804 h 137810"/>
                    <a:gd name="connsiteX13" fmla="*/ 46867 w 144046"/>
                    <a:gd name="connsiteY13" fmla="*/ 113084 h 137810"/>
                    <a:gd name="connsiteX14" fmla="*/ 62968 w 144046"/>
                    <a:gd name="connsiteY14" fmla="*/ 116335 h 137810"/>
                    <a:gd name="connsiteX15" fmla="*/ 85108 w 144046"/>
                    <a:gd name="connsiteY15" fmla="*/ 115870 h 137810"/>
                    <a:gd name="connsiteX16" fmla="*/ 74115 w 144046"/>
                    <a:gd name="connsiteY16" fmla="*/ 96518 h 137810"/>
                    <a:gd name="connsiteX17" fmla="*/ 59872 w 144046"/>
                    <a:gd name="connsiteY17" fmla="*/ 94660 h 137810"/>
                    <a:gd name="connsiteX18" fmla="*/ 68697 w 144046"/>
                    <a:gd name="connsiteY18" fmla="*/ 75307 h 137810"/>
                    <a:gd name="connsiteX19" fmla="*/ 88514 w 144046"/>
                    <a:gd name="connsiteY19" fmla="*/ 64779 h 137810"/>
                    <a:gd name="connsiteX20" fmla="*/ 73651 w 144046"/>
                    <a:gd name="connsiteY20" fmla="*/ 50226 h 137810"/>
                    <a:gd name="connsiteX21" fmla="*/ 143166 w 144046"/>
                    <a:gd name="connsiteY21" fmla="*/ 78404 h 137810"/>
                    <a:gd name="connsiteX22" fmla="*/ 132638 w 144046"/>
                    <a:gd name="connsiteY22" fmla="*/ 85680 h 137810"/>
                    <a:gd name="connsiteX23" fmla="*/ 122110 w 144046"/>
                    <a:gd name="connsiteY23" fmla="*/ 78404 h 137810"/>
                    <a:gd name="connsiteX24" fmla="*/ 101828 w 144046"/>
                    <a:gd name="connsiteY24" fmla="*/ 87074 h 137810"/>
                    <a:gd name="connsiteX25" fmla="*/ 113749 w 144046"/>
                    <a:gd name="connsiteY25" fmla="*/ 115561 h 137810"/>
                    <a:gd name="connsiteX26" fmla="*/ 105079 w 144046"/>
                    <a:gd name="connsiteY26" fmla="*/ 123921 h 137810"/>
                    <a:gd name="connsiteX27" fmla="*/ 113285 w 144046"/>
                    <a:gd name="connsiteY27" fmla="*/ 137700 h 137810"/>
                    <a:gd name="connsiteX28" fmla="*/ 135889 w 144046"/>
                    <a:gd name="connsiteY28" fmla="*/ 111845 h 137810"/>
                    <a:gd name="connsiteX29" fmla="*/ 143166 w 144046"/>
                    <a:gd name="connsiteY29" fmla="*/ 78404 h 13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046" h="137810">
                      <a:moveTo>
                        <a:pt x="73651" y="50226"/>
                      </a:moveTo>
                      <a:cubicBezTo>
                        <a:pt x="69006" y="47904"/>
                        <a:pt x="67148" y="33196"/>
                        <a:pt x="72722" y="28551"/>
                      </a:cubicBezTo>
                      <a:cubicBezTo>
                        <a:pt x="78296" y="23906"/>
                        <a:pt x="80618" y="6411"/>
                        <a:pt x="75973" y="1767"/>
                      </a:cubicBezTo>
                      <a:cubicBezTo>
                        <a:pt x="71328" y="-2878"/>
                        <a:pt x="54762" y="1767"/>
                        <a:pt x="53369" y="14152"/>
                      </a:cubicBezTo>
                      <a:cubicBezTo>
                        <a:pt x="51976" y="26538"/>
                        <a:pt x="38661" y="21119"/>
                        <a:pt x="34945" y="23751"/>
                      </a:cubicBezTo>
                      <a:cubicBezTo>
                        <a:pt x="31230" y="26538"/>
                        <a:pt x="42377" y="32112"/>
                        <a:pt x="36338" y="37531"/>
                      </a:cubicBezTo>
                      <a:cubicBezTo>
                        <a:pt x="30301" y="43104"/>
                        <a:pt x="27978" y="29170"/>
                        <a:pt x="18380" y="28396"/>
                      </a:cubicBezTo>
                      <a:cubicBezTo>
                        <a:pt x="8780" y="27467"/>
                        <a:pt x="7851" y="43104"/>
                        <a:pt x="2742" y="51000"/>
                      </a:cubicBezTo>
                      <a:cubicBezTo>
                        <a:pt x="-2367" y="58896"/>
                        <a:pt x="885" y="75462"/>
                        <a:pt x="2742" y="86454"/>
                      </a:cubicBezTo>
                      <a:cubicBezTo>
                        <a:pt x="4600" y="97447"/>
                        <a:pt x="17915" y="104414"/>
                        <a:pt x="14663" y="113548"/>
                      </a:cubicBezTo>
                      <a:cubicBezTo>
                        <a:pt x="13115" y="117883"/>
                        <a:pt x="16212" y="122683"/>
                        <a:pt x="19463" y="127327"/>
                      </a:cubicBezTo>
                      <a:cubicBezTo>
                        <a:pt x="31694" y="127637"/>
                        <a:pt x="42996" y="128411"/>
                        <a:pt x="47796" y="130114"/>
                      </a:cubicBezTo>
                      <a:cubicBezTo>
                        <a:pt x="49808" y="130733"/>
                        <a:pt x="53988" y="130579"/>
                        <a:pt x="59252" y="129804"/>
                      </a:cubicBezTo>
                      <a:cubicBezTo>
                        <a:pt x="55227" y="123147"/>
                        <a:pt x="46092" y="117883"/>
                        <a:pt x="46867" y="113084"/>
                      </a:cubicBezTo>
                      <a:cubicBezTo>
                        <a:pt x="47796" y="106581"/>
                        <a:pt x="56466" y="110761"/>
                        <a:pt x="62968" y="116335"/>
                      </a:cubicBezTo>
                      <a:cubicBezTo>
                        <a:pt x="69471" y="121909"/>
                        <a:pt x="83714" y="122837"/>
                        <a:pt x="85108" y="115870"/>
                      </a:cubicBezTo>
                      <a:cubicBezTo>
                        <a:pt x="85882" y="111690"/>
                        <a:pt x="82785" y="92028"/>
                        <a:pt x="74115" y="96518"/>
                      </a:cubicBezTo>
                      <a:cubicBezTo>
                        <a:pt x="65291" y="101162"/>
                        <a:pt x="63123" y="99305"/>
                        <a:pt x="59872" y="94660"/>
                      </a:cubicBezTo>
                      <a:cubicBezTo>
                        <a:pt x="56620" y="90015"/>
                        <a:pt x="66374" y="82739"/>
                        <a:pt x="68697" y="75307"/>
                      </a:cubicBezTo>
                      <a:cubicBezTo>
                        <a:pt x="71019" y="67876"/>
                        <a:pt x="86191" y="70663"/>
                        <a:pt x="88514" y="64779"/>
                      </a:cubicBezTo>
                      <a:cubicBezTo>
                        <a:pt x="90681" y="59051"/>
                        <a:pt x="78141" y="52548"/>
                        <a:pt x="73651" y="50226"/>
                      </a:cubicBezTo>
                      <a:close/>
                      <a:moveTo>
                        <a:pt x="143166" y="78404"/>
                      </a:moveTo>
                      <a:cubicBezTo>
                        <a:pt x="139450" y="76081"/>
                        <a:pt x="136663" y="84906"/>
                        <a:pt x="132638" y="85680"/>
                      </a:cubicBezTo>
                      <a:cubicBezTo>
                        <a:pt x="128458" y="86609"/>
                        <a:pt x="123968" y="68185"/>
                        <a:pt x="122110" y="78404"/>
                      </a:cubicBezTo>
                      <a:cubicBezTo>
                        <a:pt x="120252" y="88467"/>
                        <a:pt x="111118" y="74223"/>
                        <a:pt x="101828" y="87074"/>
                      </a:cubicBezTo>
                      <a:cubicBezTo>
                        <a:pt x="92694" y="99924"/>
                        <a:pt x="107402" y="111535"/>
                        <a:pt x="113749" y="115561"/>
                      </a:cubicBezTo>
                      <a:cubicBezTo>
                        <a:pt x="120252" y="119741"/>
                        <a:pt x="113285" y="125624"/>
                        <a:pt x="105079" y="123921"/>
                      </a:cubicBezTo>
                      <a:cubicBezTo>
                        <a:pt x="96719" y="122063"/>
                        <a:pt x="101828" y="135843"/>
                        <a:pt x="113285" y="137700"/>
                      </a:cubicBezTo>
                      <a:cubicBezTo>
                        <a:pt x="124742" y="139558"/>
                        <a:pt x="137283" y="117419"/>
                        <a:pt x="135889" y="111845"/>
                      </a:cubicBezTo>
                      <a:cubicBezTo>
                        <a:pt x="134341" y="106426"/>
                        <a:pt x="147501" y="81036"/>
                        <a:pt x="143166" y="7840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19" name="Freeform: Shape 4518">
                  <a:extLst>
                    <a:ext uri="{FF2B5EF4-FFF2-40B4-BE49-F238E27FC236}">
                      <a16:creationId xmlns:a16="http://schemas.microsoft.com/office/drawing/2014/main" id="{BEC7FC3A-9426-6844-6379-F32ECD811407}"/>
                    </a:ext>
                  </a:extLst>
                </p:cNvPr>
                <p:cNvSpPr/>
                <p:nvPr/>
              </p:nvSpPr>
              <p:spPr>
                <a:xfrm>
                  <a:off x="6102003" y="1622423"/>
                  <a:ext cx="388173" cy="672282"/>
                </a:xfrm>
                <a:custGeom>
                  <a:avLst/>
                  <a:gdLst>
                    <a:gd name="connsiteX0" fmla="*/ 383993 w 388173"/>
                    <a:gd name="connsiteY0" fmla="*/ 155401 h 672282"/>
                    <a:gd name="connsiteX1" fmla="*/ 378110 w 388173"/>
                    <a:gd name="connsiteY1" fmla="*/ 139145 h 672282"/>
                    <a:gd name="connsiteX2" fmla="*/ 379658 w 388173"/>
                    <a:gd name="connsiteY2" fmla="*/ 112515 h 672282"/>
                    <a:gd name="connsiteX3" fmla="*/ 372226 w 388173"/>
                    <a:gd name="connsiteY3" fmla="*/ 84492 h 672282"/>
                    <a:gd name="connsiteX4" fmla="*/ 370833 w 388173"/>
                    <a:gd name="connsiteY4" fmla="*/ 54921 h 672282"/>
                    <a:gd name="connsiteX5" fmla="*/ 326399 w 388173"/>
                    <a:gd name="connsiteY5" fmla="*/ 28292 h 672282"/>
                    <a:gd name="connsiteX6" fmla="*/ 289397 w 388173"/>
                    <a:gd name="connsiteY6" fmla="*/ 1663 h 672282"/>
                    <a:gd name="connsiteX7" fmla="*/ 271592 w 388173"/>
                    <a:gd name="connsiteY7" fmla="*/ 25350 h 672282"/>
                    <a:gd name="connsiteX8" fmla="*/ 250846 w 388173"/>
                    <a:gd name="connsiteY8" fmla="*/ 31234 h 672282"/>
                    <a:gd name="connsiteX9" fmla="*/ 218333 w 388173"/>
                    <a:gd name="connsiteY9" fmla="*/ 25350 h 672282"/>
                    <a:gd name="connsiteX10" fmla="*/ 210902 w 388173"/>
                    <a:gd name="connsiteY10" fmla="*/ 47490 h 672282"/>
                    <a:gd name="connsiteX11" fmla="*/ 187214 w 388173"/>
                    <a:gd name="connsiteY11" fmla="*/ 56315 h 672282"/>
                    <a:gd name="connsiteX12" fmla="*/ 163527 w 388173"/>
                    <a:gd name="connsiteY12" fmla="*/ 74119 h 672282"/>
                    <a:gd name="connsiteX13" fmla="*/ 154702 w 388173"/>
                    <a:gd name="connsiteY13" fmla="*/ 96259 h 672282"/>
                    <a:gd name="connsiteX14" fmla="*/ 147270 w 388173"/>
                    <a:gd name="connsiteY14" fmla="*/ 112515 h 672282"/>
                    <a:gd name="connsiteX15" fmla="*/ 131014 w 388173"/>
                    <a:gd name="connsiteY15" fmla="*/ 136203 h 672282"/>
                    <a:gd name="connsiteX16" fmla="*/ 125131 w 388173"/>
                    <a:gd name="connsiteY16" fmla="*/ 154007 h 672282"/>
                    <a:gd name="connsiteX17" fmla="*/ 101443 w 388173"/>
                    <a:gd name="connsiteY17" fmla="*/ 159891 h 672282"/>
                    <a:gd name="connsiteX18" fmla="*/ 100050 w 388173"/>
                    <a:gd name="connsiteY18" fmla="*/ 188068 h 672282"/>
                    <a:gd name="connsiteX19" fmla="*/ 79304 w 388173"/>
                    <a:gd name="connsiteY19" fmla="*/ 228012 h 672282"/>
                    <a:gd name="connsiteX20" fmla="*/ 86735 w 388173"/>
                    <a:gd name="connsiteY20" fmla="*/ 244268 h 672282"/>
                    <a:gd name="connsiteX21" fmla="*/ 86735 w 388173"/>
                    <a:gd name="connsiteY21" fmla="*/ 262073 h 672282"/>
                    <a:gd name="connsiteX22" fmla="*/ 65989 w 388173"/>
                    <a:gd name="connsiteY22" fmla="*/ 263621 h 672282"/>
                    <a:gd name="connsiteX23" fmla="*/ 34870 w 388173"/>
                    <a:gd name="connsiteY23" fmla="*/ 284367 h 672282"/>
                    <a:gd name="connsiteX24" fmla="*/ 31928 w 388173"/>
                    <a:gd name="connsiteY24" fmla="*/ 315487 h 672282"/>
                    <a:gd name="connsiteX25" fmla="*/ 31928 w 388173"/>
                    <a:gd name="connsiteY25" fmla="*/ 346606 h 672282"/>
                    <a:gd name="connsiteX26" fmla="*/ 30534 w 388173"/>
                    <a:gd name="connsiteY26" fmla="*/ 376177 h 672282"/>
                    <a:gd name="connsiteX27" fmla="*/ 51281 w 388173"/>
                    <a:gd name="connsiteY27" fmla="*/ 398316 h 672282"/>
                    <a:gd name="connsiteX28" fmla="*/ 39514 w 388173"/>
                    <a:gd name="connsiteY28" fmla="*/ 414573 h 672282"/>
                    <a:gd name="connsiteX29" fmla="*/ 41062 w 388173"/>
                    <a:gd name="connsiteY29" fmla="*/ 429436 h 672282"/>
                    <a:gd name="connsiteX30" fmla="*/ 42456 w 388173"/>
                    <a:gd name="connsiteY30" fmla="*/ 459007 h 672282"/>
                    <a:gd name="connsiteX31" fmla="*/ 21710 w 388173"/>
                    <a:gd name="connsiteY31" fmla="*/ 466438 h 672282"/>
                    <a:gd name="connsiteX32" fmla="*/ 17220 w 388173"/>
                    <a:gd name="connsiteY32" fmla="*/ 491674 h 672282"/>
                    <a:gd name="connsiteX33" fmla="*/ 9788 w 388173"/>
                    <a:gd name="connsiteY33" fmla="*/ 512420 h 672282"/>
                    <a:gd name="connsiteX34" fmla="*/ 35 w 388173"/>
                    <a:gd name="connsiteY34" fmla="*/ 511027 h 672282"/>
                    <a:gd name="connsiteX35" fmla="*/ 35 w 388173"/>
                    <a:gd name="connsiteY35" fmla="*/ 513968 h 672282"/>
                    <a:gd name="connsiteX36" fmla="*/ 13814 w 388173"/>
                    <a:gd name="connsiteY36" fmla="*/ 545242 h 672282"/>
                    <a:gd name="connsiteX37" fmla="*/ 24806 w 388173"/>
                    <a:gd name="connsiteY37" fmla="*/ 577445 h 672282"/>
                    <a:gd name="connsiteX38" fmla="*/ 40443 w 388173"/>
                    <a:gd name="connsiteY38" fmla="*/ 605468 h 672282"/>
                    <a:gd name="connsiteX39" fmla="*/ 46946 w 388173"/>
                    <a:gd name="connsiteY39" fmla="*/ 629001 h 672282"/>
                    <a:gd name="connsiteX40" fmla="*/ 55616 w 388173"/>
                    <a:gd name="connsiteY40" fmla="*/ 643245 h 672282"/>
                    <a:gd name="connsiteX41" fmla="*/ 56080 w 388173"/>
                    <a:gd name="connsiteY41" fmla="*/ 669410 h 672282"/>
                    <a:gd name="connsiteX42" fmla="*/ 80542 w 388173"/>
                    <a:gd name="connsiteY42" fmla="*/ 668945 h 672282"/>
                    <a:gd name="connsiteX43" fmla="*/ 91999 w 388173"/>
                    <a:gd name="connsiteY43" fmla="*/ 650521 h 672282"/>
                    <a:gd name="connsiteX44" fmla="*/ 101598 w 388173"/>
                    <a:gd name="connsiteY44" fmla="*/ 640458 h 672282"/>
                    <a:gd name="connsiteX45" fmla="*/ 127453 w 388173"/>
                    <a:gd name="connsiteY45" fmla="*/ 638135 h 672282"/>
                    <a:gd name="connsiteX46" fmla="*/ 145412 w 388173"/>
                    <a:gd name="connsiteY46" fmla="*/ 623892 h 672282"/>
                    <a:gd name="connsiteX47" fmla="*/ 156405 w 388173"/>
                    <a:gd name="connsiteY47" fmla="*/ 628537 h 672282"/>
                    <a:gd name="connsiteX48" fmla="*/ 173900 w 388173"/>
                    <a:gd name="connsiteY48" fmla="*/ 599120 h 672282"/>
                    <a:gd name="connsiteX49" fmla="*/ 162907 w 388173"/>
                    <a:gd name="connsiteY49" fmla="*/ 600978 h 672282"/>
                    <a:gd name="connsiteX50" fmla="*/ 162443 w 388173"/>
                    <a:gd name="connsiteY50" fmla="*/ 579303 h 672282"/>
                    <a:gd name="connsiteX51" fmla="*/ 167552 w 388173"/>
                    <a:gd name="connsiteY51" fmla="*/ 535179 h 672282"/>
                    <a:gd name="connsiteX52" fmla="*/ 185047 w 388173"/>
                    <a:gd name="connsiteY52" fmla="*/ 516291 h 672282"/>
                    <a:gd name="connsiteX53" fmla="*/ 213069 w 388173"/>
                    <a:gd name="connsiteY53" fmla="*/ 490126 h 672282"/>
                    <a:gd name="connsiteX54" fmla="*/ 231493 w 388173"/>
                    <a:gd name="connsiteY54" fmla="*/ 464890 h 672282"/>
                    <a:gd name="connsiteX55" fmla="*/ 202077 w 388173"/>
                    <a:gd name="connsiteY55" fmla="*/ 432222 h 672282"/>
                    <a:gd name="connsiteX56" fmla="*/ 179938 w 388173"/>
                    <a:gd name="connsiteY56" fmla="*/ 426184 h 672282"/>
                    <a:gd name="connsiteX57" fmla="*/ 176222 w 388173"/>
                    <a:gd name="connsiteY57" fmla="*/ 391195 h 672282"/>
                    <a:gd name="connsiteX58" fmla="*/ 187679 w 388173"/>
                    <a:gd name="connsiteY58" fmla="*/ 360849 h 672282"/>
                    <a:gd name="connsiteX59" fmla="*/ 196039 w 388173"/>
                    <a:gd name="connsiteY59" fmla="*/ 336852 h 672282"/>
                    <a:gd name="connsiteX60" fmla="*/ 210747 w 388173"/>
                    <a:gd name="connsiteY60" fmla="*/ 322608 h 672282"/>
                    <a:gd name="connsiteX61" fmla="*/ 232422 w 388173"/>
                    <a:gd name="connsiteY61" fmla="*/ 298147 h 672282"/>
                    <a:gd name="connsiteX62" fmla="*/ 261838 w 388173"/>
                    <a:gd name="connsiteY62" fmla="*/ 281116 h 672282"/>
                    <a:gd name="connsiteX63" fmla="*/ 309679 w 388173"/>
                    <a:gd name="connsiteY63" fmla="*/ 245197 h 672282"/>
                    <a:gd name="connsiteX64" fmla="*/ 306427 w 388173"/>
                    <a:gd name="connsiteY64" fmla="*/ 215317 h 672282"/>
                    <a:gd name="connsiteX65" fmla="*/ 318349 w 388173"/>
                    <a:gd name="connsiteY65" fmla="*/ 190081 h 672282"/>
                    <a:gd name="connsiteX66" fmla="*/ 338630 w 388173"/>
                    <a:gd name="connsiteY66" fmla="*/ 173979 h 672282"/>
                    <a:gd name="connsiteX67" fmla="*/ 371298 w 388173"/>
                    <a:gd name="connsiteY67" fmla="*/ 170728 h 672282"/>
                    <a:gd name="connsiteX68" fmla="*/ 388173 w 388173"/>
                    <a:gd name="connsiteY68" fmla="*/ 171502 h 672282"/>
                    <a:gd name="connsiteX69" fmla="*/ 383993 w 388173"/>
                    <a:gd name="connsiteY69" fmla="*/ 155401 h 672282"/>
                    <a:gd name="connsiteX70" fmla="*/ 228397 w 388173"/>
                    <a:gd name="connsiteY70" fmla="*/ 560260 h 672282"/>
                    <a:gd name="connsiteX71" fmla="*/ 207186 w 388173"/>
                    <a:gd name="connsiteY71" fmla="*/ 600823 h 672282"/>
                    <a:gd name="connsiteX72" fmla="*/ 228397 w 388173"/>
                    <a:gd name="connsiteY72" fmla="*/ 560260 h 67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88173" h="672282">
                      <a:moveTo>
                        <a:pt x="383993" y="155401"/>
                      </a:moveTo>
                      <a:cubicBezTo>
                        <a:pt x="379503" y="150911"/>
                        <a:pt x="370678" y="139145"/>
                        <a:pt x="378110" y="139145"/>
                      </a:cubicBezTo>
                      <a:cubicBezTo>
                        <a:pt x="385541" y="139145"/>
                        <a:pt x="388483" y="117005"/>
                        <a:pt x="379658" y="112515"/>
                      </a:cubicBezTo>
                      <a:cubicBezTo>
                        <a:pt x="370833" y="108025"/>
                        <a:pt x="379658" y="88827"/>
                        <a:pt x="372226" y="84492"/>
                      </a:cubicBezTo>
                      <a:cubicBezTo>
                        <a:pt x="364795" y="80003"/>
                        <a:pt x="369285" y="65294"/>
                        <a:pt x="370833" y="54921"/>
                      </a:cubicBezTo>
                      <a:cubicBezTo>
                        <a:pt x="372226" y="44548"/>
                        <a:pt x="342655" y="35723"/>
                        <a:pt x="326399" y="28292"/>
                      </a:cubicBezTo>
                      <a:cubicBezTo>
                        <a:pt x="310143" y="20861"/>
                        <a:pt x="302712" y="9094"/>
                        <a:pt x="289397" y="1663"/>
                      </a:cubicBezTo>
                      <a:cubicBezTo>
                        <a:pt x="276082" y="-5769"/>
                        <a:pt x="271592" y="13429"/>
                        <a:pt x="271592" y="25350"/>
                      </a:cubicBezTo>
                      <a:cubicBezTo>
                        <a:pt x="271592" y="37117"/>
                        <a:pt x="259826" y="38665"/>
                        <a:pt x="250846" y="31234"/>
                      </a:cubicBezTo>
                      <a:cubicBezTo>
                        <a:pt x="242021" y="23802"/>
                        <a:pt x="231648" y="31234"/>
                        <a:pt x="218333" y="25350"/>
                      </a:cubicBezTo>
                      <a:cubicBezTo>
                        <a:pt x="205019" y="19467"/>
                        <a:pt x="210902" y="38665"/>
                        <a:pt x="210902" y="47490"/>
                      </a:cubicBezTo>
                      <a:cubicBezTo>
                        <a:pt x="210902" y="56315"/>
                        <a:pt x="196039" y="56315"/>
                        <a:pt x="187214" y="56315"/>
                      </a:cubicBezTo>
                      <a:cubicBezTo>
                        <a:pt x="178390" y="56315"/>
                        <a:pt x="163527" y="63746"/>
                        <a:pt x="163527" y="74119"/>
                      </a:cubicBezTo>
                      <a:cubicBezTo>
                        <a:pt x="163527" y="84492"/>
                        <a:pt x="150212" y="90376"/>
                        <a:pt x="154702" y="96259"/>
                      </a:cubicBezTo>
                      <a:cubicBezTo>
                        <a:pt x="159192" y="102142"/>
                        <a:pt x="153153" y="108025"/>
                        <a:pt x="147270" y="112515"/>
                      </a:cubicBezTo>
                      <a:cubicBezTo>
                        <a:pt x="141387" y="117005"/>
                        <a:pt x="135504" y="131713"/>
                        <a:pt x="131014" y="136203"/>
                      </a:cubicBezTo>
                      <a:cubicBezTo>
                        <a:pt x="126524" y="140693"/>
                        <a:pt x="133956" y="147969"/>
                        <a:pt x="125131" y="154007"/>
                      </a:cubicBezTo>
                      <a:cubicBezTo>
                        <a:pt x="116306" y="159891"/>
                        <a:pt x="105933" y="155401"/>
                        <a:pt x="101443" y="159891"/>
                      </a:cubicBezTo>
                      <a:cubicBezTo>
                        <a:pt x="96953" y="164380"/>
                        <a:pt x="101443" y="174753"/>
                        <a:pt x="100050" y="188068"/>
                      </a:cubicBezTo>
                      <a:cubicBezTo>
                        <a:pt x="98501" y="201383"/>
                        <a:pt x="88128" y="216091"/>
                        <a:pt x="79304" y="228012"/>
                      </a:cubicBezTo>
                      <a:cubicBezTo>
                        <a:pt x="70479" y="239779"/>
                        <a:pt x="82245" y="242875"/>
                        <a:pt x="86735" y="244268"/>
                      </a:cubicBezTo>
                      <a:cubicBezTo>
                        <a:pt x="91225" y="245817"/>
                        <a:pt x="91225" y="253093"/>
                        <a:pt x="86735" y="262073"/>
                      </a:cubicBezTo>
                      <a:cubicBezTo>
                        <a:pt x="82245" y="271053"/>
                        <a:pt x="71872" y="265015"/>
                        <a:pt x="65989" y="263621"/>
                      </a:cubicBezTo>
                      <a:cubicBezTo>
                        <a:pt x="60105" y="262073"/>
                        <a:pt x="43849" y="269505"/>
                        <a:pt x="34870" y="284367"/>
                      </a:cubicBezTo>
                      <a:cubicBezTo>
                        <a:pt x="26045" y="299230"/>
                        <a:pt x="28986" y="308055"/>
                        <a:pt x="31928" y="315487"/>
                      </a:cubicBezTo>
                      <a:cubicBezTo>
                        <a:pt x="34870" y="322918"/>
                        <a:pt x="24496" y="331743"/>
                        <a:pt x="31928" y="346606"/>
                      </a:cubicBezTo>
                      <a:cubicBezTo>
                        <a:pt x="39359" y="361469"/>
                        <a:pt x="28986" y="364410"/>
                        <a:pt x="30534" y="376177"/>
                      </a:cubicBezTo>
                      <a:cubicBezTo>
                        <a:pt x="31928" y="387943"/>
                        <a:pt x="49732" y="386550"/>
                        <a:pt x="51281" y="398316"/>
                      </a:cubicBezTo>
                      <a:cubicBezTo>
                        <a:pt x="52674" y="410083"/>
                        <a:pt x="45397" y="414573"/>
                        <a:pt x="39514" y="414573"/>
                      </a:cubicBezTo>
                      <a:cubicBezTo>
                        <a:pt x="33631" y="414573"/>
                        <a:pt x="35024" y="426339"/>
                        <a:pt x="41062" y="429436"/>
                      </a:cubicBezTo>
                      <a:cubicBezTo>
                        <a:pt x="46946" y="432377"/>
                        <a:pt x="45552" y="453123"/>
                        <a:pt x="42456" y="459007"/>
                      </a:cubicBezTo>
                      <a:cubicBezTo>
                        <a:pt x="39514" y="464890"/>
                        <a:pt x="20316" y="459007"/>
                        <a:pt x="21710" y="466438"/>
                      </a:cubicBezTo>
                      <a:cubicBezTo>
                        <a:pt x="23103" y="473869"/>
                        <a:pt x="17220" y="485636"/>
                        <a:pt x="17220" y="491674"/>
                      </a:cubicBezTo>
                      <a:cubicBezTo>
                        <a:pt x="17220" y="497557"/>
                        <a:pt x="15671" y="516755"/>
                        <a:pt x="9788" y="512420"/>
                      </a:cubicBezTo>
                      <a:cubicBezTo>
                        <a:pt x="7466" y="510717"/>
                        <a:pt x="3750" y="510562"/>
                        <a:pt x="35" y="511027"/>
                      </a:cubicBezTo>
                      <a:cubicBezTo>
                        <a:pt x="35" y="511956"/>
                        <a:pt x="35" y="512885"/>
                        <a:pt x="35" y="513968"/>
                      </a:cubicBezTo>
                      <a:cubicBezTo>
                        <a:pt x="-430" y="525425"/>
                        <a:pt x="3750" y="537037"/>
                        <a:pt x="13814" y="545242"/>
                      </a:cubicBezTo>
                      <a:cubicBezTo>
                        <a:pt x="23877" y="553603"/>
                        <a:pt x="16136" y="565989"/>
                        <a:pt x="24806" y="577445"/>
                      </a:cubicBezTo>
                      <a:cubicBezTo>
                        <a:pt x="33476" y="588902"/>
                        <a:pt x="30844" y="597262"/>
                        <a:pt x="40443" y="605468"/>
                      </a:cubicBezTo>
                      <a:cubicBezTo>
                        <a:pt x="50197" y="613674"/>
                        <a:pt x="50971" y="618318"/>
                        <a:pt x="46946" y="629001"/>
                      </a:cubicBezTo>
                      <a:cubicBezTo>
                        <a:pt x="42765" y="639529"/>
                        <a:pt x="55306" y="636742"/>
                        <a:pt x="55616" y="643245"/>
                      </a:cubicBezTo>
                      <a:cubicBezTo>
                        <a:pt x="56080" y="649747"/>
                        <a:pt x="52829" y="663062"/>
                        <a:pt x="56080" y="669410"/>
                      </a:cubicBezTo>
                      <a:cubicBezTo>
                        <a:pt x="59331" y="675912"/>
                        <a:pt x="65679" y="669410"/>
                        <a:pt x="80542" y="668945"/>
                      </a:cubicBezTo>
                      <a:cubicBezTo>
                        <a:pt x="95250" y="668481"/>
                        <a:pt x="91534" y="659346"/>
                        <a:pt x="91999" y="650521"/>
                      </a:cubicBezTo>
                      <a:cubicBezTo>
                        <a:pt x="92463" y="641851"/>
                        <a:pt x="99895" y="645877"/>
                        <a:pt x="101598" y="640458"/>
                      </a:cubicBezTo>
                      <a:cubicBezTo>
                        <a:pt x="103456" y="634884"/>
                        <a:pt x="116770" y="633491"/>
                        <a:pt x="127453" y="638135"/>
                      </a:cubicBezTo>
                      <a:cubicBezTo>
                        <a:pt x="137981" y="642780"/>
                        <a:pt x="143555" y="634884"/>
                        <a:pt x="145412" y="623892"/>
                      </a:cubicBezTo>
                      <a:cubicBezTo>
                        <a:pt x="147270" y="612900"/>
                        <a:pt x="153153" y="626214"/>
                        <a:pt x="156405" y="628537"/>
                      </a:cubicBezTo>
                      <a:cubicBezTo>
                        <a:pt x="159656" y="630859"/>
                        <a:pt x="169255" y="611506"/>
                        <a:pt x="173900" y="599120"/>
                      </a:cubicBezTo>
                      <a:cubicBezTo>
                        <a:pt x="178544" y="586735"/>
                        <a:pt x="173435" y="589057"/>
                        <a:pt x="162907" y="600978"/>
                      </a:cubicBezTo>
                      <a:cubicBezTo>
                        <a:pt x="152380" y="612900"/>
                        <a:pt x="158262" y="589057"/>
                        <a:pt x="162443" y="579303"/>
                      </a:cubicBezTo>
                      <a:cubicBezTo>
                        <a:pt x="166623" y="569704"/>
                        <a:pt x="166158" y="541527"/>
                        <a:pt x="167552" y="535179"/>
                      </a:cubicBezTo>
                      <a:cubicBezTo>
                        <a:pt x="168945" y="528676"/>
                        <a:pt x="171732" y="519077"/>
                        <a:pt x="185047" y="516291"/>
                      </a:cubicBezTo>
                      <a:cubicBezTo>
                        <a:pt x="198362" y="513504"/>
                        <a:pt x="215856" y="496938"/>
                        <a:pt x="213069" y="490126"/>
                      </a:cubicBezTo>
                      <a:cubicBezTo>
                        <a:pt x="210283" y="483159"/>
                        <a:pt x="231493" y="471702"/>
                        <a:pt x="231493" y="464890"/>
                      </a:cubicBezTo>
                      <a:cubicBezTo>
                        <a:pt x="231493" y="457923"/>
                        <a:pt x="209354" y="436867"/>
                        <a:pt x="202077" y="432222"/>
                      </a:cubicBezTo>
                      <a:cubicBezTo>
                        <a:pt x="194646" y="427578"/>
                        <a:pt x="178544" y="431293"/>
                        <a:pt x="179938" y="426184"/>
                      </a:cubicBezTo>
                      <a:cubicBezTo>
                        <a:pt x="181331" y="421075"/>
                        <a:pt x="178080" y="401258"/>
                        <a:pt x="176222" y="391195"/>
                      </a:cubicBezTo>
                      <a:cubicBezTo>
                        <a:pt x="174364" y="381131"/>
                        <a:pt x="187679" y="370448"/>
                        <a:pt x="187679" y="360849"/>
                      </a:cubicBezTo>
                      <a:cubicBezTo>
                        <a:pt x="187679" y="351250"/>
                        <a:pt x="187214" y="340103"/>
                        <a:pt x="196039" y="336852"/>
                      </a:cubicBezTo>
                      <a:cubicBezTo>
                        <a:pt x="204709" y="333601"/>
                        <a:pt x="199291" y="325395"/>
                        <a:pt x="210747" y="322608"/>
                      </a:cubicBezTo>
                      <a:cubicBezTo>
                        <a:pt x="222204" y="319822"/>
                        <a:pt x="219882" y="303256"/>
                        <a:pt x="232422" y="298147"/>
                      </a:cubicBezTo>
                      <a:cubicBezTo>
                        <a:pt x="244808" y="293037"/>
                        <a:pt x="245737" y="288857"/>
                        <a:pt x="261838" y="281116"/>
                      </a:cubicBezTo>
                      <a:cubicBezTo>
                        <a:pt x="277940" y="273220"/>
                        <a:pt x="305034" y="254796"/>
                        <a:pt x="309679" y="245197"/>
                      </a:cubicBezTo>
                      <a:cubicBezTo>
                        <a:pt x="314323" y="235598"/>
                        <a:pt x="293113" y="225380"/>
                        <a:pt x="306427" y="215317"/>
                      </a:cubicBezTo>
                      <a:cubicBezTo>
                        <a:pt x="319742" y="205253"/>
                        <a:pt x="308749" y="193642"/>
                        <a:pt x="318349" y="190081"/>
                      </a:cubicBezTo>
                      <a:cubicBezTo>
                        <a:pt x="327948" y="186365"/>
                        <a:pt x="331663" y="181411"/>
                        <a:pt x="338630" y="173979"/>
                      </a:cubicBezTo>
                      <a:cubicBezTo>
                        <a:pt x="345597" y="166548"/>
                        <a:pt x="354732" y="173515"/>
                        <a:pt x="371298" y="170728"/>
                      </a:cubicBezTo>
                      <a:cubicBezTo>
                        <a:pt x="377336" y="169644"/>
                        <a:pt x="382909" y="170264"/>
                        <a:pt x="388173" y="171502"/>
                      </a:cubicBezTo>
                      <a:cubicBezTo>
                        <a:pt x="387709" y="163452"/>
                        <a:pt x="386006" y="157413"/>
                        <a:pt x="383993" y="155401"/>
                      </a:cubicBezTo>
                      <a:close/>
                      <a:moveTo>
                        <a:pt x="228397" y="560260"/>
                      </a:moveTo>
                      <a:cubicBezTo>
                        <a:pt x="210902" y="560725"/>
                        <a:pt x="202697" y="595095"/>
                        <a:pt x="207186" y="600823"/>
                      </a:cubicBezTo>
                      <a:cubicBezTo>
                        <a:pt x="211057" y="605313"/>
                        <a:pt x="245892" y="559796"/>
                        <a:pt x="228397" y="56026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0" name="Freeform: Shape 4519">
                  <a:extLst>
                    <a:ext uri="{FF2B5EF4-FFF2-40B4-BE49-F238E27FC236}">
                      <a16:creationId xmlns:a16="http://schemas.microsoft.com/office/drawing/2014/main" id="{1CA4DCEF-07DB-9940-9A2C-DDB158B7DE21}"/>
                    </a:ext>
                  </a:extLst>
                </p:cNvPr>
                <p:cNvSpPr/>
                <p:nvPr/>
              </p:nvSpPr>
              <p:spPr>
                <a:xfrm>
                  <a:off x="6424664" y="2100296"/>
                  <a:ext cx="187726" cy="93069"/>
                </a:xfrm>
                <a:custGeom>
                  <a:avLst/>
                  <a:gdLst>
                    <a:gd name="connsiteX0" fmla="*/ 178687 w 187726"/>
                    <a:gd name="connsiteY0" fmla="*/ 23710 h 93069"/>
                    <a:gd name="connsiteX1" fmla="*/ 185035 w 187726"/>
                    <a:gd name="connsiteY1" fmla="*/ 3273 h 93069"/>
                    <a:gd name="connsiteX2" fmla="*/ 178223 w 187726"/>
                    <a:gd name="connsiteY2" fmla="*/ 6524 h 93069"/>
                    <a:gd name="connsiteX3" fmla="*/ 119236 w 187726"/>
                    <a:gd name="connsiteY3" fmla="*/ 486 h 93069"/>
                    <a:gd name="connsiteX4" fmla="*/ 61178 w 187726"/>
                    <a:gd name="connsiteY4" fmla="*/ 11943 h 93069"/>
                    <a:gd name="connsiteX5" fmla="*/ 42289 w 187726"/>
                    <a:gd name="connsiteY5" fmla="*/ 29902 h 93069"/>
                    <a:gd name="connsiteX6" fmla="*/ 48792 w 187726"/>
                    <a:gd name="connsiteY6" fmla="*/ 49720 h 93069"/>
                    <a:gd name="connsiteX7" fmla="*/ 67216 w 187726"/>
                    <a:gd name="connsiteY7" fmla="*/ 60248 h 93069"/>
                    <a:gd name="connsiteX8" fmla="*/ 73564 w 187726"/>
                    <a:gd name="connsiteY8" fmla="*/ 72633 h 93069"/>
                    <a:gd name="connsiteX9" fmla="*/ 73254 w 187726"/>
                    <a:gd name="connsiteY9" fmla="*/ 73098 h 93069"/>
                    <a:gd name="connsiteX10" fmla="*/ 106850 w 187726"/>
                    <a:gd name="connsiteY10" fmla="*/ 72633 h 93069"/>
                    <a:gd name="connsiteX11" fmla="*/ 138124 w 187726"/>
                    <a:gd name="connsiteY11" fmla="*/ 91057 h 93069"/>
                    <a:gd name="connsiteX12" fmla="*/ 167850 w 187726"/>
                    <a:gd name="connsiteY12" fmla="*/ 93070 h 93069"/>
                    <a:gd name="connsiteX13" fmla="*/ 168934 w 187726"/>
                    <a:gd name="connsiteY13" fmla="*/ 84400 h 93069"/>
                    <a:gd name="connsiteX14" fmla="*/ 177294 w 187726"/>
                    <a:gd name="connsiteY14" fmla="*/ 74027 h 93069"/>
                    <a:gd name="connsiteX15" fmla="*/ 170327 w 187726"/>
                    <a:gd name="connsiteY15" fmla="*/ 57461 h 93069"/>
                    <a:gd name="connsiteX16" fmla="*/ 168315 w 187726"/>
                    <a:gd name="connsiteY16" fmla="*/ 39501 h 93069"/>
                    <a:gd name="connsiteX17" fmla="*/ 178687 w 187726"/>
                    <a:gd name="connsiteY17" fmla="*/ 23710 h 93069"/>
                    <a:gd name="connsiteX18" fmla="*/ 15815 w 187726"/>
                    <a:gd name="connsiteY18" fmla="*/ 46004 h 93069"/>
                    <a:gd name="connsiteX19" fmla="*/ 3429 w 187726"/>
                    <a:gd name="connsiteY19" fmla="*/ 73098 h 93069"/>
                    <a:gd name="connsiteX20" fmla="*/ 35632 w 187726"/>
                    <a:gd name="connsiteY20" fmla="*/ 51887 h 93069"/>
                    <a:gd name="connsiteX21" fmla="*/ 15815 w 187726"/>
                    <a:gd name="connsiteY21" fmla="*/ 46004 h 93069"/>
                    <a:gd name="connsiteX22" fmla="*/ 29594 w 187726"/>
                    <a:gd name="connsiteY22" fmla="*/ 32689 h 93069"/>
                    <a:gd name="connsiteX23" fmla="*/ 9777 w 187726"/>
                    <a:gd name="connsiteY23" fmla="*/ 35012 h 93069"/>
                    <a:gd name="connsiteX24" fmla="*/ 29594 w 187726"/>
                    <a:gd name="connsiteY24" fmla="*/ 32689 h 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26" h="93069">
                      <a:moveTo>
                        <a:pt x="178687" y="23710"/>
                      </a:moveTo>
                      <a:cubicBezTo>
                        <a:pt x="182558" y="15504"/>
                        <a:pt x="192467" y="14111"/>
                        <a:pt x="185035" y="3273"/>
                      </a:cubicBezTo>
                      <a:cubicBezTo>
                        <a:pt x="183642" y="4512"/>
                        <a:pt x="181629" y="5595"/>
                        <a:pt x="178223" y="6524"/>
                      </a:cubicBezTo>
                      <a:cubicBezTo>
                        <a:pt x="164909" y="10240"/>
                        <a:pt x="135802" y="-2610"/>
                        <a:pt x="119236" y="486"/>
                      </a:cubicBezTo>
                      <a:cubicBezTo>
                        <a:pt x="102670" y="3737"/>
                        <a:pt x="69074" y="3737"/>
                        <a:pt x="61178" y="11943"/>
                      </a:cubicBezTo>
                      <a:cubicBezTo>
                        <a:pt x="53282" y="20303"/>
                        <a:pt x="33619" y="22471"/>
                        <a:pt x="42289" y="29902"/>
                      </a:cubicBezTo>
                      <a:cubicBezTo>
                        <a:pt x="51114" y="37334"/>
                        <a:pt x="42289" y="40895"/>
                        <a:pt x="48792" y="49720"/>
                      </a:cubicBezTo>
                      <a:cubicBezTo>
                        <a:pt x="55294" y="58390"/>
                        <a:pt x="58546" y="62105"/>
                        <a:pt x="67216" y="60248"/>
                      </a:cubicBezTo>
                      <a:cubicBezTo>
                        <a:pt x="76041" y="58390"/>
                        <a:pt x="82853" y="63034"/>
                        <a:pt x="73564" y="72633"/>
                      </a:cubicBezTo>
                      <a:cubicBezTo>
                        <a:pt x="73409" y="72788"/>
                        <a:pt x="73409" y="72943"/>
                        <a:pt x="73254" y="73098"/>
                      </a:cubicBezTo>
                      <a:cubicBezTo>
                        <a:pt x="87962" y="71704"/>
                        <a:pt x="104373" y="70775"/>
                        <a:pt x="106850" y="72633"/>
                      </a:cubicBezTo>
                      <a:cubicBezTo>
                        <a:pt x="110566" y="75420"/>
                        <a:pt x="132551" y="92915"/>
                        <a:pt x="138124" y="91057"/>
                      </a:cubicBezTo>
                      <a:cubicBezTo>
                        <a:pt x="141530" y="89973"/>
                        <a:pt x="156548" y="91521"/>
                        <a:pt x="167850" y="93070"/>
                      </a:cubicBezTo>
                      <a:cubicBezTo>
                        <a:pt x="166611" y="89664"/>
                        <a:pt x="166611" y="86412"/>
                        <a:pt x="168934" y="84400"/>
                      </a:cubicBezTo>
                      <a:cubicBezTo>
                        <a:pt x="173114" y="80994"/>
                        <a:pt x="182094" y="80994"/>
                        <a:pt x="177294" y="74027"/>
                      </a:cubicBezTo>
                      <a:cubicBezTo>
                        <a:pt x="172495" y="67060"/>
                        <a:pt x="171101" y="65821"/>
                        <a:pt x="170327" y="57461"/>
                      </a:cubicBezTo>
                      <a:cubicBezTo>
                        <a:pt x="169708" y="49255"/>
                        <a:pt x="167540" y="45075"/>
                        <a:pt x="168315" y="39501"/>
                      </a:cubicBezTo>
                      <a:cubicBezTo>
                        <a:pt x="169089" y="34083"/>
                        <a:pt x="174507" y="32689"/>
                        <a:pt x="178687" y="23710"/>
                      </a:cubicBezTo>
                      <a:close/>
                      <a:moveTo>
                        <a:pt x="15815" y="46004"/>
                      </a:moveTo>
                      <a:cubicBezTo>
                        <a:pt x="-751" y="50649"/>
                        <a:pt x="-3228" y="73562"/>
                        <a:pt x="3429" y="73098"/>
                      </a:cubicBezTo>
                      <a:cubicBezTo>
                        <a:pt x="11635" y="72633"/>
                        <a:pt x="30523" y="56996"/>
                        <a:pt x="35632" y="51887"/>
                      </a:cubicBezTo>
                      <a:cubicBezTo>
                        <a:pt x="40586" y="46933"/>
                        <a:pt x="32381" y="41359"/>
                        <a:pt x="15815" y="46004"/>
                      </a:cubicBezTo>
                      <a:close/>
                      <a:moveTo>
                        <a:pt x="29594" y="32689"/>
                      </a:moveTo>
                      <a:cubicBezTo>
                        <a:pt x="33310" y="25722"/>
                        <a:pt x="2965" y="28819"/>
                        <a:pt x="9777" y="35012"/>
                      </a:cubicBezTo>
                      <a:cubicBezTo>
                        <a:pt x="14886" y="39656"/>
                        <a:pt x="25878" y="39501"/>
                        <a:pt x="29594" y="3268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1" name="Freeform: Shape 4520">
                  <a:extLst>
                    <a:ext uri="{FF2B5EF4-FFF2-40B4-BE49-F238E27FC236}">
                      <a16:creationId xmlns:a16="http://schemas.microsoft.com/office/drawing/2014/main" id="{3262284B-AB24-FBC4-C8D5-C8C7EA20A4D4}"/>
                    </a:ext>
                  </a:extLst>
                </p:cNvPr>
                <p:cNvSpPr/>
                <p:nvPr/>
              </p:nvSpPr>
              <p:spPr>
                <a:xfrm>
                  <a:off x="6782016" y="4082012"/>
                  <a:ext cx="250501" cy="303787"/>
                </a:xfrm>
                <a:custGeom>
                  <a:avLst/>
                  <a:gdLst>
                    <a:gd name="connsiteX0" fmla="*/ 221241 w 250501"/>
                    <a:gd name="connsiteY0" fmla="*/ 69077 h 303787"/>
                    <a:gd name="connsiteX1" fmla="*/ 235639 w 250501"/>
                    <a:gd name="connsiteY1" fmla="*/ 46783 h 303787"/>
                    <a:gd name="connsiteX2" fmla="*/ 250502 w 250501"/>
                    <a:gd name="connsiteY2" fmla="*/ 24953 h 303787"/>
                    <a:gd name="connsiteX3" fmla="*/ 235020 w 250501"/>
                    <a:gd name="connsiteY3" fmla="*/ 29288 h 303787"/>
                    <a:gd name="connsiteX4" fmla="*/ 219847 w 250501"/>
                    <a:gd name="connsiteY4" fmla="*/ 23095 h 303787"/>
                    <a:gd name="connsiteX5" fmla="*/ 192908 w 250501"/>
                    <a:gd name="connsiteY5" fmla="*/ 28669 h 303787"/>
                    <a:gd name="connsiteX6" fmla="*/ 172162 w 250501"/>
                    <a:gd name="connsiteY6" fmla="*/ 45235 h 303787"/>
                    <a:gd name="connsiteX7" fmla="*/ 136243 w 250501"/>
                    <a:gd name="connsiteY7" fmla="*/ 39042 h 303787"/>
                    <a:gd name="connsiteX8" fmla="*/ 100325 w 250501"/>
                    <a:gd name="connsiteY8" fmla="*/ 18296 h 303787"/>
                    <a:gd name="connsiteX9" fmla="*/ 68586 w 250501"/>
                    <a:gd name="connsiteY9" fmla="*/ 12103 h 303787"/>
                    <a:gd name="connsiteX10" fmla="*/ 50627 w 250501"/>
                    <a:gd name="connsiteY10" fmla="*/ 3123 h 303787"/>
                    <a:gd name="connsiteX11" fmla="*/ 31893 w 250501"/>
                    <a:gd name="connsiteY11" fmla="*/ 1110 h 303787"/>
                    <a:gd name="connsiteX12" fmla="*/ 7122 w 250501"/>
                    <a:gd name="connsiteY12" fmla="*/ 17676 h 303787"/>
                    <a:gd name="connsiteX13" fmla="*/ 3097 w 250501"/>
                    <a:gd name="connsiteY13" fmla="*/ 22785 h 303787"/>
                    <a:gd name="connsiteX14" fmla="*/ 17340 w 250501"/>
                    <a:gd name="connsiteY14" fmla="*/ 35636 h 303787"/>
                    <a:gd name="connsiteX15" fmla="*/ 20592 w 250501"/>
                    <a:gd name="connsiteY15" fmla="*/ 57930 h 303787"/>
                    <a:gd name="connsiteX16" fmla="*/ 33287 w 250501"/>
                    <a:gd name="connsiteY16" fmla="*/ 69077 h 303787"/>
                    <a:gd name="connsiteX17" fmla="*/ 31738 w 250501"/>
                    <a:gd name="connsiteY17" fmla="*/ 94623 h 303787"/>
                    <a:gd name="connsiteX18" fmla="*/ 10992 w 250501"/>
                    <a:gd name="connsiteY18" fmla="*/ 131316 h 303787"/>
                    <a:gd name="connsiteX19" fmla="*/ 1703 w 250501"/>
                    <a:gd name="connsiteY19" fmla="*/ 150668 h 303787"/>
                    <a:gd name="connsiteX20" fmla="*/ 22294 w 250501"/>
                    <a:gd name="connsiteY20" fmla="*/ 161970 h 303787"/>
                    <a:gd name="connsiteX21" fmla="*/ 155 w 250501"/>
                    <a:gd name="connsiteY21" fmla="*/ 181942 h 303787"/>
                    <a:gd name="connsiteX22" fmla="*/ 0 w 250501"/>
                    <a:gd name="connsiteY22" fmla="*/ 185039 h 303787"/>
                    <a:gd name="connsiteX23" fmla="*/ 117665 w 250501"/>
                    <a:gd name="connsiteY23" fmla="*/ 247432 h 303787"/>
                    <a:gd name="connsiteX24" fmla="*/ 116116 w 250501"/>
                    <a:gd name="connsiteY24" fmla="*/ 266630 h 303787"/>
                    <a:gd name="connsiteX25" fmla="*/ 168291 w 250501"/>
                    <a:gd name="connsiteY25" fmla="*/ 303787 h 303787"/>
                    <a:gd name="connsiteX26" fmla="*/ 198791 w 250501"/>
                    <a:gd name="connsiteY26" fmla="*/ 235975 h 303787"/>
                    <a:gd name="connsiteX27" fmla="*/ 218609 w 250501"/>
                    <a:gd name="connsiteY27" fmla="*/ 219874 h 303787"/>
                    <a:gd name="connsiteX28" fmla="*/ 235639 w 250501"/>
                    <a:gd name="connsiteY28" fmla="*/ 208881 h 303787"/>
                    <a:gd name="connsiteX29" fmla="*/ 238271 w 250501"/>
                    <a:gd name="connsiteY29" fmla="*/ 205165 h 303787"/>
                    <a:gd name="connsiteX30" fmla="*/ 222789 w 250501"/>
                    <a:gd name="connsiteY30" fmla="*/ 180704 h 303787"/>
                    <a:gd name="connsiteX31" fmla="*/ 221241 w 250501"/>
                    <a:gd name="connsiteY31" fmla="*/ 69077 h 3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0501" h="303787">
                      <a:moveTo>
                        <a:pt x="221241" y="69077"/>
                      </a:moveTo>
                      <a:lnTo>
                        <a:pt x="235639" y="46783"/>
                      </a:lnTo>
                      <a:lnTo>
                        <a:pt x="250502" y="24953"/>
                      </a:lnTo>
                      <a:cubicBezTo>
                        <a:pt x="243535" y="26501"/>
                        <a:pt x="237187" y="28204"/>
                        <a:pt x="235020" y="29288"/>
                      </a:cubicBezTo>
                      <a:cubicBezTo>
                        <a:pt x="229446" y="32075"/>
                        <a:pt x="221860" y="27894"/>
                        <a:pt x="219847" y="23095"/>
                      </a:cubicBezTo>
                      <a:cubicBezTo>
                        <a:pt x="217835" y="18296"/>
                        <a:pt x="203901" y="22476"/>
                        <a:pt x="192908" y="28669"/>
                      </a:cubicBezTo>
                      <a:cubicBezTo>
                        <a:pt x="181916" y="34861"/>
                        <a:pt x="176342" y="48021"/>
                        <a:pt x="172162" y="45235"/>
                      </a:cubicBezTo>
                      <a:cubicBezTo>
                        <a:pt x="167982" y="42448"/>
                        <a:pt x="143210" y="39042"/>
                        <a:pt x="136243" y="39042"/>
                      </a:cubicBezTo>
                      <a:cubicBezTo>
                        <a:pt x="129276" y="39042"/>
                        <a:pt x="107292" y="24488"/>
                        <a:pt x="100325" y="18296"/>
                      </a:cubicBezTo>
                      <a:cubicBezTo>
                        <a:pt x="93358" y="12103"/>
                        <a:pt x="73385" y="14889"/>
                        <a:pt x="68586" y="12103"/>
                      </a:cubicBezTo>
                      <a:cubicBezTo>
                        <a:pt x="63787" y="9316"/>
                        <a:pt x="54033" y="7303"/>
                        <a:pt x="50627" y="3123"/>
                      </a:cubicBezTo>
                      <a:cubicBezTo>
                        <a:pt x="47221" y="-1057"/>
                        <a:pt x="38860" y="-283"/>
                        <a:pt x="31893" y="1110"/>
                      </a:cubicBezTo>
                      <a:cubicBezTo>
                        <a:pt x="24927" y="2504"/>
                        <a:pt x="8361" y="12103"/>
                        <a:pt x="7122" y="17676"/>
                      </a:cubicBezTo>
                      <a:cubicBezTo>
                        <a:pt x="6657" y="19379"/>
                        <a:pt x="5109" y="21082"/>
                        <a:pt x="3097" y="22785"/>
                      </a:cubicBezTo>
                      <a:lnTo>
                        <a:pt x="17340" y="35636"/>
                      </a:lnTo>
                      <a:lnTo>
                        <a:pt x="20592" y="57930"/>
                      </a:lnTo>
                      <a:lnTo>
                        <a:pt x="33287" y="69077"/>
                      </a:lnTo>
                      <a:cubicBezTo>
                        <a:pt x="33287" y="69077"/>
                        <a:pt x="33287" y="81773"/>
                        <a:pt x="31738" y="94623"/>
                      </a:cubicBezTo>
                      <a:cubicBezTo>
                        <a:pt x="30190" y="107318"/>
                        <a:pt x="19043" y="123265"/>
                        <a:pt x="10992" y="131316"/>
                      </a:cubicBezTo>
                      <a:cubicBezTo>
                        <a:pt x="8670" y="133638"/>
                        <a:pt x="5264" y="141224"/>
                        <a:pt x="1703" y="150668"/>
                      </a:cubicBezTo>
                      <a:cubicBezTo>
                        <a:pt x="13934" y="153765"/>
                        <a:pt x="22914" y="158409"/>
                        <a:pt x="22294" y="161970"/>
                      </a:cubicBezTo>
                      <a:cubicBezTo>
                        <a:pt x="20901" y="169557"/>
                        <a:pt x="155" y="166151"/>
                        <a:pt x="155" y="181942"/>
                      </a:cubicBezTo>
                      <a:cubicBezTo>
                        <a:pt x="155" y="183026"/>
                        <a:pt x="0" y="184110"/>
                        <a:pt x="0" y="185039"/>
                      </a:cubicBezTo>
                      <a:lnTo>
                        <a:pt x="117665" y="247432"/>
                      </a:lnTo>
                      <a:lnTo>
                        <a:pt x="116116" y="266630"/>
                      </a:lnTo>
                      <a:cubicBezTo>
                        <a:pt x="116116" y="266630"/>
                        <a:pt x="142591" y="285983"/>
                        <a:pt x="168291" y="303787"/>
                      </a:cubicBezTo>
                      <a:cubicBezTo>
                        <a:pt x="179749" y="274681"/>
                        <a:pt x="194766" y="242168"/>
                        <a:pt x="198791" y="235975"/>
                      </a:cubicBezTo>
                      <a:cubicBezTo>
                        <a:pt x="205759" y="225447"/>
                        <a:pt x="212571" y="227305"/>
                        <a:pt x="218609" y="219874"/>
                      </a:cubicBezTo>
                      <a:cubicBezTo>
                        <a:pt x="224647" y="212442"/>
                        <a:pt x="226350" y="223589"/>
                        <a:pt x="235639" y="208881"/>
                      </a:cubicBezTo>
                      <a:cubicBezTo>
                        <a:pt x="236413" y="207798"/>
                        <a:pt x="237342" y="206404"/>
                        <a:pt x="238271" y="205165"/>
                      </a:cubicBezTo>
                      <a:lnTo>
                        <a:pt x="222789" y="180704"/>
                      </a:lnTo>
                      <a:lnTo>
                        <a:pt x="221241" y="69077"/>
                      </a:lnTo>
                      <a:close/>
                    </a:path>
                  </a:pathLst>
                </a:custGeom>
                <a:solidFill>
                  <a:schemeClr val="bg2"/>
                </a:solidFill>
                <a:ln w="6350" cap="flat">
                  <a:solidFill>
                    <a:schemeClr val="bg1"/>
                  </a:solidFill>
                  <a:prstDash val="solid"/>
                  <a:miter/>
                </a:ln>
              </p:spPr>
              <p:txBody>
                <a:bodyPr rtlCol="0" anchor="ctr"/>
                <a:lstStyle/>
                <a:p>
                  <a:endParaRPr lang="en-US"/>
                </a:p>
              </p:txBody>
            </p:sp>
            <p:sp>
              <p:nvSpPr>
                <p:cNvPr id="4522" name="Freeform: Shape 4521">
                  <a:extLst>
                    <a:ext uri="{FF2B5EF4-FFF2-40B4-BE49-F238E27FC236}">
                      <a16:creationId xmlns:a16="http://schemas.microsoft.com/office/drawing/2014/main" id="{55CCB028-E030-56E1-DFBE-5A8DC35B7D55}"/>
                    </a:ext>
                  </a:extLst>
                </p:cNvPr>
                <p:cNvSpPr/>
                <p:nvPr/>
              </p:nvSpPr>
              <p:spPr>
                <a:xfrm>
                  <a:off x="6644844" y="4104797"/>
                  <a:ext cx="170149" cy="175239"/>
                </a:xfrm>
                <a:custGeom>
                  <a:avLst/>
                  <a:gdLst>
                    <a:gd name="connsiteX0" fmla="*/ 157609 w 170149"/>
                    <a:gd name="connsiteY0" fmla="*/ 35145 h 175239"/>
                    <a:gd name="connsiteX1" fmla="*/ 154358 w 170149"/>
                    <a:gd name="connsiteY1" fmla="*/ 12850 h 175239"/>
                    <a:gd name="connsiteX2" fmla="*/ 140114 w 170149"/>
                    <a:gd name="connsiteY2" fmla="*/ 0 h 175239"/>
                    <a:gd name="connsiteX3" fmla="*/ 129586 w 170149"/>
                    <a:gd name="connsiteY3" fmla="*/ 10064 h 175239"/>
                    <a:gd name="connsiteX4" fmla="*/ 110233 w 170149"/>
                    <a:gd name="connsiteY4" fmla="*/ 11457 h 175239"/>
                    <a:gd name="connsiteX5" fmla="*/ 87474 w 170149"/>
                    <a:gd name="connsiteY5" fmla="*/ 19043 h 175239"/>
                    <a:gd name="connsiteX6" fmla="*/ 68122 w 170149"/>
                    <a:gd name="connsiteY6" fmla="*/ 12076 h 175239"/>
                    <a:gd name="connsiteX7" fmla="*/ 44588 w 170149"/>
                    <a:gd name="connsiteY7" fmla="*/ 19043 h 175239"/>
                    <a:gd name="connsiteX8" fmla="*/ 41802 w 170149"/>
                    <a:gd name="connsiteY8" fmla="*/ 45982 h 175239"/>
                    <a:gd name="connsiteX9" fmla="*/ 52175 w 170149"/>
                    <a:gd name="connsiteY9" fmla="*/ 61155 h 175239"/>
                    <a:gd name="connsiteX10" fmla="*/ 43195 w 170149"/>
                    <a:gd name="connsiteY10" fmla="*/ 77101 h 175239"/>
                    <a:gd name="connsiteX11" fmla="*/ 30036 w 170149"/>
                    <a:gd name="connsiteY11" fmla="*/ 86081 h 175239"/>
                    <a:gd name="connsiteX12" fmla="*/ 18269 w 170149"/>
                    <a:gd name="connsiteY12" fmla="*/ 103266 h 175239"/>
                    <a:gd name="connsiteX13" fmla="*/ 10683 w 170149"/>
                    <a:gd name="connsiteY13" fmla="*/ 125406 h 175239"/>
                    <a:gd name="connsiteX14" fmla="*/ 5109 w 170149"/>
                    <a:gd name="connsiteY14" fmla="*/ 152345 h 175239"/>
                    <a:gd name="connsiteX15" fmla="*/ 0 w 170149"/>
                    <a:gd name="connsiteY15" fmla="*/ 174949 h 175239"/>
                    <a:gd name="connsiteX16" fmla="*/ 15482 w 170149"/>
                    <a:gd name="connsiteY16" fmla="*/ 172162 h 175239"/>
                    <a:gd name="connsiteX17" fmla="*/ 47375 w 170149"/>
                    <a:gd name="connsiteY17" fmla="*/ 162563 h 175239"/>
                    <a:gd name="connsiteX18" fmla="*/ 73385 w 170149"/>
                    <a:gd name="connsiteY18" fmla="*/ 160396 h 175239"/>
                    <a:gd name="connsiteX19" fmla="*/ 97073 w 170149"/>
                    <a:gd name="connsiteY19" fmla="*/ 126644 h 175239"/>
                    <a:gd name="connsiteX20" fmla="*/ 138565 w 170149"/>
                    <a:gd name="connsiteY20" fmla="*/ 127728 h 175239"/>
                    <a:gd name="connsiteX21" fmla="*/ 147855 w 170149"/>
                    <a:gd name="connsiteY21" fmla="*/ 108375 h 175239"/>
                    <a:gd name="connsiteX22" fmla="*/ 168601 w 170149"/>
                    <a:gd name="connsiteY22" fmla="*/ 71683 h 175239"/>
                    <a:gd name="connsiteX23" fmla="*/ 170149 w 170149"/>
                    <a:gd name="connsiteY23" fmla="*/ 46137 h 175239"/>
                    <a:gd name="connsiteX24" fmla="*/ 157609 w 170149"/>
                    <a:gd name="connsiteY24" fmla="*/ 35145 h 17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149" h="175239">
                      <a:moveTo>
                        <a:pt x="157609" y="35145"/>
                      </a:moveTo>
                      <a:lnTo>
                        <a:pt x="154358" y="12850"/>
                      </a:lnTo>
                      <a:lnTo>
                        <a:pt x="140114" y="0"/>
                      </a:lnTo>
                      <a:cubicBezTo>
                        <a:pt x="135934" y="3561"/>
                        <a:pt x="130050" y="6812"/>
                        <a:pt x="129586" y="10064"/>
                      </a:cubicBezTo>
                      <a:cubicBezTo>
                        <a:pt x="128967" y="14863"/>
                        <a:pt x="115807" y="14244"/>
                        <a:pt x="110233" y="11457"/>
                      </a:cubicBezTo>
                      <a:cubicBezTo>
                        <a:pt x="104659" y="8670"/>
                        <a:pt x="90261" y="14863"/>
                        <a:pt x="87474" y="19043"/>
                      </a:cubicBezTo>
                      <a:cubicBezTo>
                        <a:pt x="84688" y="23223"/>
                        <a:pt x="75088" y="11457"/>
                        <a:pt x="68122" y="12076"/>
                      </a:cubicBezTo>
                      <a:cubicBezTo>
                        <a:pt x="61154" y="12696"/>
                        <a:pt x="44588" y="19043"/>
                        <a:pt x="44588" y="19043"/>
                      </a:cubicBezTo>
                      <a:cubicBezTo>
                        <a:pt x="44588" y="19043"/>
                        <a:pt x="41802" y="38396"/>
                        <a:pt x="41802" y="45982"/>
                      </a:cubicBezTo>
                      <a:cubicBezTo>
                        <a:pt x="41802" y="53568"/>
                        <a:pt x="52175" y="54962"/>
                        <a:pt x="52175" y="61155"/>
                      </a:cubicBezTo>
                      <a:cubicBezTo>
                        <a:pt x="52175" y="67348"/>
                        <a:pt x="43814" y="72921"/>
                        <a:pt x="43195" y="77101"/>
                      </a:cubicBezTo>
                      <a:cubicBezTo>
                        <a:pt x="42576" y="81282"/>
                        <a:pt x="37002" y="84068"/>
                        <a:pt x="30036" y="86081"/>
                      </a:cubicBezTo>
                      <a:cubicBezTo>
                        <a:pt x="23068" y="88094"/>
                        <a:pt x="23842" y="99241"/>
                        <a:pt x="18269" y="103266"/>
                      </a:cubicBezTo>
                      <a:cubicBezTo>
                        <a:pt x="12695" y="107446"/>
                        <a:pt x="14088" y="117819"/>
                        <a:pt x="10683" y="125406"/>
                      </a:cubicBezTo>
                      <a:cubicBezTo>
                        <a:pt x="7277" y="132992"/>
                        <a:pt x="5109" y="143365"/>
                        <a:pt x="5109" y="152345"/>
                      </a:cubicBezTo>
                      <a:cubicBezTo>
                        <a:pt x="5109" y="159622"/>
                        <a:pt x="4180" y="169685"/>
                        <a:pt x="0" y="174949"/>
                      </a:cubicBezTo>
                      <a:cubicBezTo>
                        <a:pt x="8824" y="175878"/>
                        <a:pt x="11147" y="174484"/>
                        <a:pt x="15482" y="172162"/>
                      </a:cubicBezTo>
                      <a:cubicBezTo>
                        <a:pt x="21829" y="169066"/>
                        <a:pt x="47375" y="162563"/>
                        <a:pt x="47375" y="162563"/>
                      </a:cubicBezTo>
                      <a:lnTo>
                        <a:pt x="73385" y="160396"/>
                      </a:lnTo>
                      <a:cubicBezTo>
                        <a:pt x="79114" y="144139"/>
                        <a:pt x="87629" y="129431"/>
                        <a:pt x="97073" y="126644"/>
                      </a:cubicBezTo>
                      <a:cubicBezTo>
                        <a:pt x="109149" y="123084"/>
                        <a:pt x="125715" y="124477"/>
                        <a:pt x="138565" y="127728"/>
                      </a:cubicBezTo>
                      <a:cubicBezTo>
                        <a:pt x="142126" y="118284"/>
                        <a:pt x="145378" y="110698"/>
                        <a:pt x="147855" y="108375"/>
                      </a:cubicBezTo>
                      <a:cubicBezTo>
                        <a:pt x="155905" y="100480"/>
                        <a:pt x="167053" y="84533"/>
                        <a:pt x="168601" y="71683"/>
                      </a:cubicBezTo>
                      <a:cubicBezTo>
                        <a:pt x="170149" y="58987"/>
                        <a:pt x="170149" y="46137"/>
                        <a:pt x="170149" y="46137"/>
                      </a:cubicBezTo>
                      <a:lnTo>
                        <a:pt x="157609" y="35145"/>
                      </a:lnTo>
                      <a:close/>
                    </a:path>
                  </a:pathLst>
                </a:custGeom>
                <a:solidFill>
                  <a:schemeClr val="bg2"/>
                </a:solidFill>
                <a:ln w="6350" cap="flat">
                  <a:solidFill>
                    <a:schemeClr val="bg1"/>
                  </a:solidFill>
                  <a:prstDash val="solid"/>
                  <a:miter/>
                </a:ln>
              </p:spPr>
              <p:txBody>
                <a:bodyPr rtlCol="0" anchor="ctr"/>
                <a:lstStyle/>
                <a:p>
                  <a:endParaRPr lang="en-US"/>
                </a:p>
              </p:txBody>
            </p:sp>
            <p:sp>
              <p:nvSpPr>
                <p:cNvPr id="4523" name="Freeform: Shape 4522">
                  <a:extLst>
                    <a:ext uri="{FF2B5EF4-FFF2-40B4-BE49-F238E27FC236}">
                      <a16:creationId xmlns:a16="http://schemas.microsoft.com/office/drawing/2014/main" id="{4CDAB2B7-705E-2873-BE7C-2A98609279A9}"/>
                    </a:ext>
                  </a:extLst>
                </p:cNvPr>
                <p:cNvSpPr/>
                <p:nvPr/>
              </p:nvSpPr>
              <p:spPr>
                <a:xfrm>
                  <a:off x="7483205" y="2700872"/>
                  <a:ext cx="541401" cy="322339"/>
                </a:xfrm>
                <a:custGeom>
                  <a:avLst/>
                  <a:gdLst>
                    <a:gd name="connsiteX0" fmla="*/ 536458 w 541401"/>
                    <a:gd name="connsiteY0" fmla="*/ 180832 h 322339"/>
                    <a:gd name="connsiteX1" fmla="*/ 493418 w 541401"/>
                    <a:gd name="connsiteY1" fmla="*/ 161170 h 322339"/>
                    <a:gd name="connsiteX2" fmla="*/ 468801 w 541401"/>
                    <a:gd name="connsiteY2" fmla="*/ 162408 h 322339"/>
                    <a:gd name="connsiteX3" fmla="*/ 439230 w 541401"/>
                    <a:gd name="connsiteY3" fmla="*/ 153738 h 322339"/>
                    <a:gd name="connsiteX4" fmla="*/ 407337 w 541401"/>
                    <a:gd name="connsiteY4" fmla="*/ 178355 h 322339"/>
                    <a:gd name="connsiteX5" fmla="*/ 392628 w 541401"/>
                    <a:gd name="connsiteY5" fmla="*/ 183309 h 322339"/>
                    <a:gd name="connsiteX6" fmla="*/ 366773 w 541401"/>
                    <a:gd name="connsiteY6" fmla="*/ 167362 h 322339"/>
                    <a:gd name="connsiteX7" fmla="*/ 339679 w 541401"/>
                    <a:gd name="connsiteY7" fmla="*/ 159931 h 322339"/>
                    <a:gd name="connsiteX8" fmla="*/ 322494 w 541401"/>
                    <a:gd name="connsiteY8" fmla="*/ 127883 h 322339"/>
                    <a:gd name="connsiteX9" fmla="*/ 315063 w 541401"/>
                    <a:gd name="connsiteY9" fmla="*/ 98467 h 322339"/>
                    <a:gd name="connsiteX10" fmla="*/ 290446 w 541401"/>
                    <a:gd name="connsiteY10" fmla="*/ 80043 h 322339"/>
                    <a:gd name="connsiteX11" fmla="*/ 227743 w 541401"/>
                    <a:gd name="connsiteY11" fmla="*/ 77566 h 322339"/>
                    <a:gd name="connsiteX12" fmla="*/ 187180 w 541401"/>
                    <a:gd name="connsiteY12" fmla="*/ 80043 h 322339"/>
                    <a:gd name="connsiteX13" fmla="*/ 150796 w 541401"/>
                    <a:gd name="connsiteY13" fmla="*/ 40254 h 322339"/>
                    <a:gd name="connsiteX14" fmla="*/ 141662 w 541401"/>
                    <a:gd name="connsiteY14" fmla="*/ 53723 h 322339"/>
                    <a:gd name="connsiteX15" fmla="*/ 103885 w 541401"/>
                    <a:gd name="connsiteY15" fmla="*/ 47221 h 322339"/>
                    <a:gd name="connsiteX16" fmla="*/ 100170 w 541401"/>
                    <a:gd name="connsiteY16" fmla="*/ 3096 h 322339"/>
                    <a:gd name="connsiteX17" fmla="*/ 87319 w 541401"/>
                    <a:gd name="connsiteY17" fmla="*/ 48150 h 322339"/>
                    <a:gd name="connsiteX18" fmla="*/ 82830 w 541401"/>
                    <a:gd name="connsiteY18" fmla="*/ 0 h 322339"/>
                    <a:gd name="connsiteX19" fmla="*/ 4025 w 541401"/>
                    <a:gd name="connsiteY19" fmla="*/ 21056 h 322339"/>
                    <a:gd name="connsiteX20" fmla="*/ 309 w 541401"/>
                    <a:gd name="connsiteY20" fmla="*/ 158692 h 322339"/>
                    <a:gd name="connsiteX21" fmla="*/ 0 w 541401"/>
                    <a:gd name="connsiteY21" fmla="*/ 159002 h 322339"/>
                    <a:gd name="connsiteX22" fmla="*/ 21984 w 541401"/>
                    <a:gd name="connsiteY22" fmla="*/ 164266 h 322339"/>
                    <a:gd name="connsiteX23" fmla="*/ 32977 w 541401"/>
                    <a:gd name="connsiteY23" fmla="*/ 149558 h 322339"/>
                    <a:gd name="connsiteX24" fmla="*/ 55117 w 541401"/>
                    <a:gd name="connsiteY24" fmla="*/ 132992 h 322339"/>
                    <a:gd name="connsiteX25" fmla="*/ 66109 w 541401"/>
                    <a:gd name="connsiteY25" fmla="*/ 121071 h 322339"/>
                    <a:gd name="connsiteX26" fmla="*/ 78959 w 541401"/>
                    <a:gd name="connsiteY26" fmla="*/ 114568 h 322339"/>
                    <a:gd name="connsiteX27" fmla="*/ 101099 w 541401"/>
                    <a:gd name="connsiteY27" fmla="*/ 120142 h 322339"/>
                    <a:gd name="connsiteX28" fmla="*/ 124941 w 541401"/>
                    <a:gd name="connsiteY28" fmla="*/ 128502 h 322339"/>
                    <a:gd name="connsiteX29" fmla="*/ 135934 w 541401"/>
                    <a:gd name="connsiteY29" fmla="*/ 161634 h 322339"/>
                    <a:gd name="connsiteX30" fmla="*/ 181916 w 541401"/>
                    <a:gd name="connsiteY30" fmla="*/ 167208 h 322339"/>
                    <a:gd name="connsiteX31" fmla="*/ 194766 w 541401"/>
                    <a:gd name="connsiteY31" fmla="*/ 187489 h 322339"/>
                    <a:gd name="connsiteX32" fmla="*/ 208545 w 541401"/>
                    <a:gd name="connsiteY32" fmla="*/ 213345 h 322339"/>
                    <a:gd name="connsiteX33" fmla="*/ 239819 w 541401"/>
                    <a:gd name="connsiteY33" fmla="*/ 236413 h 322339"/>
                    <a:gd name="connsiteX34" fmla="*/ 275738 w 541401"/>
                    <a:gd name="connsiteY34" fmla="*/ 257624 h 322339"/>
                    <a:gd name="connsiteX35" fmla="*/ 307941 w 541401"/>
                    <a:gd name="connsiteY35" fmla="*/ 278834 h 322339"/>
                    <a:gd name="connsiteX36" fmla="*/ 335499 w 541401"/>
                    <a:gd name="connsiteY36" fmla="*/ 287969 h 322339"/>
                    <a:gd name="connsiteX37" fmla="*/ 337822 w 541401"/>
                    <a:gd name="connsiteY37" fmla="*/ 308405 h 322339"/>
                    <a:gd name="connsiteX38" fmla="*/ 340453 w 541401"/>
                    <a:gd name="connsiteY38" fmla="*/ 307786 h 322339"/>
                    <a:gd name="connsiteX39" fmla="*/ 366309 w 541401"/>
                    <a:gd name="connsiteY39" fmla="*/ 316456 h 322339"/>
                    <a:gd name="connsiteX40" fmla="*/ 378694 w 541401"/>
                    <a:gd name="connsiteY40" fmla="*/ 322339 h 322339"/>
                    <a:gd name="connsiteX41" fmla="*/ 391545 w 541401"/>
                    <a:gd name="connsiteY41" fmla="*/ 289827 h 322339"/>
                    <a:gd name="connsiteX42" fmla="*/ 387829 w 541401"/>
                    <a:gd name="connsiteY42" fmla="*/ 262268 h 322339"/>
                    <a:gd name="connsiteX43" fmla="*/ 368476 w 541401"/>
                    <a:gd name="connsiteY43" fmla="*/ 238426 h 322339"/>
                    <a:gd name="connsiteX44" fmla="*/ 397892 w 541401"/>
                    <a:gd name="connsiteY44" fmla="*/ 227433 h 322339"/>
                    <a:gd name="connsiteX45" fmla="*/ 407956 w 541401"/>
                    <a:gd name="connsiteY45" fmla="*/ 209938 h 322339"/>
                    <a:gd name="connsiteX46" fmla="*/ 422664 w 541401"/>
                    <a:gd name="connsiteY46" fmla="*/ 193373 h 322339"/>
                    <a:gd name="connsiteX47" fmla="*/ 446662 w 541401"/>
                    <a:gd name="connsiteY47" fmla="*/ 187799 h 322339"/>
                    <a:gd name="connsiteX48" fmla="*/ 467872 w 541401"/>
                    <a:gd name="connsiteY48" fmla="*/ 183154 h 322339"/>
                    <a:gd name="connsiteX49" fmla="*/ 456879 w 541401"/>
                    <a:gd name="connsiteY49" fmla="*/ 208700 h 322339"/>
                    <a:gd name="connsiteX50" fmla="*/ 492798 w 541401"/>
                    <a:gd name="connsiteY50" fmla="*/ 202352 h 322339"/>
                    <a:gd name="connsiteX51" fmla="*/ 522214 w 541401"/>
                    <a:gd name="connsiteY51" fmla="*/ 197398 h 322339"/>
                    <a:gd name="connsiteX52" fmla="*/ 536458 w 541401"/>
                    <a:gd name="connsiteY52" fmla="*/ 180832 h 32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41401" h="322339">
                      <a:moveTo>
                        <a:pt x="536458" y="180832"/>
                      </a:moveTo>
                      <a:cubicBezTo>
                        <a:pt x="521750" y="168601"/>
                        <a:pt x="495895" y="153738"/>
                        <a:pt x="493418" y="161170"/>
                      </a:cubicBezTo>
                      <a:cubicBezTo>
                        <a:pt x="490940" y="168601"/>
                        <a:pt x="474994" y="169685"/>
                        <a:pt x="468801" y="162408"/>
                      </a:cubicBezTo>
                      <a:cubicBezTo>
                        <a:pt x="462608" y="154977"/>
                        <a:pt x="457809" y="146461"/>
                        <a:pt x="439230" y="153738"/>
                      </a:cubicBezTo>
                      <a:cubicBezTo>
                        <a:pt x="420806" y="161170"/>
                        <a:pt x="408575" y="170923"/>
                        <a:pt x="407337" y="178355"/>
                      </a:cubicBezTo>
                      <a:cubicBezTo>
                        <a:pt x="406098" y="185786"/>
                        <a:pt x="393867" y="193063"/>
                        <a:pt x="392628" y="183309"/>
                      </a:cubicBezTo>
                      <a:cubicBezTo>
                        <a:pt x="391390" y="173400"/>
                        <a:pt x="376682" y="169840"/>
                        <a:pt x="366773" y="167362"/>
                      </a:cubicBezTo>
                      <a:cubicBezTo>
                        <a:pt x="356865" y="164885"/>
                        <a:pt x="340918" y="169840"/>
                        <a:pt x="339679" y="159931"/>
                      </a:cubicBezTo>
                      <a:cubicBezTo>
                        <a:pt x="338441" y="150022"/>
                        <a:pt x="323733" y="139030"/>
                        <a:pt x="322494" y="127883"/>
                      </a:cubicBezTo>
                      <a:cubicBezTo>
                        <a:pt x="321256" y="116891"/>
                        <a:pt x="324971" y="100789"/>
                        <a:pt x="315063" y="98467"/>
                      </a:cubicBezTo>
                      <a:cubicBezTo>
                        <a:pt x="305154" y="95990"/>
                        <a:pt x="299116" y="80043"/>
                        <a:pt x="290446" y="80043"/>
                      </a:cubicBezTo>
                      <a:cubicBezTo>
                        <a:pt x="281776" y="80043"/>
                        <a:pt x="233936" y="80043"/>
                        <a:pt x="227743" y="77566"/>
                      </a:cubicBezTo>
                      <a:cubicBezTo>
                        <a:pt x="221550" y="75089"/>
                        <a:pt x="189657" y="87320"/>
                        <a:pt x="187180" y="80043"/>
                      </a:cubicBezTo>
                      <a:cubicBezTo>
                        <a:pt x="185167" y="74005"/>
                        <a:pt x="163028" y="50317"/>
                        <a:pt x="150796" y="40254"/>
                      </a:cubicBezTo>
                      <a:cubicBezTo>
                        <a:pt x="149403" y="45363"/>
                        <a:pt x="146616" y="50007"/>
                        <a:pt x="141662" y="53723"/>
                      </a:cubicBezTo>
                      <a:cubicBezTo>
                        <a:pt x="118594" y="70289"/>
                        <a:pt x="96609" y="67502"/>
                        <a:pt x="103885" y="47221"/>
                      </a:cubicBezTo>
                      <a:cubicBezTo>
                        <a:pt x="111317" y="26939"/>
                        <a:pt x="112091" y="3096"/>
                        <a:pt x="100170" y="3096"/>
                      </a:cubicBezTo>
                      <a:cubicBezTo>
                        <a:pt x="88248" y="3096"/>
                        <a:pt x="96454" y="45518"/>
                        <a:pt x="87319" y="48150"/>
                      </a:cubicBezTo>
                      <a:cubicBezTo>
                        <a:pt x="79114" y="50627"/>
                        <a:pt x="76018" y="17340"/>
                        <a:pt x="82830" y="0"/>
                      </a:cubicBezTo>
                      <a:lnTo>
                        <a:pt x="4025" y="21056"/>
                      </a:lnTo>
                      <a:lnTo>
                        <a:pt x="309" y="158692"/>
                      </a:lnTo>
                      <a:cubicBezTo>
                        <a:pt x="309" y="158692"/>
                        <a:pt x="155" y="158847"/>
                        <a:pt x="0" y="159002"/>
                      </a:cubicBezTo>
                      <a:cubicBezTo>
                        <a:pt x="7431" y="162563"/>
                        <a:pt x="15947" y="163647"/>
                        <a:pt x="21984" y="164266"/>
                      </a:cubicBezTo>
                      <a:cubicBezTo>
                        <a:pt x="33906" y="165195"/>
                        <a:pt x="32977" y="156061"/>
                        <a:pt x="32977" y="149558"/>
                      </a:cubicBezTo>
                      <a:cubicBezTo>
                        <a:pt x="32977" y="143056"/>
                        <a:pt x="45827" y="132063"/>
                        <a:pt x="55117" y="132992"/>
                      </a:cubicBezTo>
                      <a:cubicBezTo>
                        <a:pt x="64251" y="133921"/>
                        <a:pt x="63477" y="121071"/>
                        <a:pt x="66109" y="121071"/>
                      </a:cubicBezTo>
                      <a:cubicBezTo>
                        <a:pt x="68896" y="121071"/>
                        <a:pt x="76172" y="119213"/>
                        <a:pt x="78959" y="114568"/>
                      </a:cubicBezTo>
                      <a:cubicBezTo>
                        <a:pt x="81746" y="109924"/>
                        <a:pt x="96454" y="115497"/>
                        <a:pt x="101099" y="120142"/>
                      </a:cubicBezTo>
                      <a:cubicBezTo>
                        <a:pt x="105743" y="124786"/>
                        <a:pt x="116736" y="126644"/>
                        <a:pt x="124941" y="128502"/>
                      </a:cubicBezTo>
                      <a:cubicBezTo>
                        <a:pt x="133147" y="130360"/>
                        <a:pt x="135934" y="156061"/>
                        <a:pt x="135934" y="161634"/>
                      </a:cubicBezTo>
                      <a:cubicBezTo>
                        <a:pt x="135934" y="167208"/>
                        <a:pt x="175568" y="166279"/>
                        <a:pt x="181916" y="167208"/>
                      </a:cubicBezTo>
                      <a:cubicBezTo>
                        <a:pt x="188418" y="168137"/>
                        <a:pt x="188418" y="179129"/>
                        <a:pt x="194766" y="187489"/>
                      </a:cubicBezTo>
                      <a:cubicBezTo>
                        <a:pt x="201269" y="195850"/>
                        <a:pt x="205759" y="206842"/>
                        <a:pt x="208545" y="213345"/>
                      </a:cubicBezTo>
                      <a:cubicBezTo>
                        <a:pt x="211332" y="219847"/>
                        <a:pt x="234400" y="228053"/>
                        <a:pt x="239819" y="236413"/>
                      </a:cubicBezTo>
                      <a:cubicBezTo>
                        <a:pt x="245393" y="244773"/>
                        <a:pt x="262887" y="252979"/>
                        <a:pt x="275738" y="257624"/>
                      </a:cubicBezTo>
                      <a:cubicBezTo>
                        <a:pt x="288588" y="262268"/>
                        <a:pt x="300664" y="279763"/>
                        <a:pt x="307941" y="278834"/>
                      </a:cubicBezTo>
                      <a:cubicBezTo>
                        <a:pt x="315372" y="277905"/>
                        <a:pt x="335499" y="287969"/>
                        <a:pt x="335499" y="287969"/>
                      </a:cubicBezTo>
                      <a:lnTo>
                        <a:pt x="337822" y="308405"/>
                      </a:lnTo>
                      <a:cubicBezTo>
                        <a:pt x="338751" y="308250"/>
                        <a:pt x="339525" y="308096"/>
                        <a:pt x="340453" y="307786"/>
                      </a:cubicBezTo>
                      <a:cubicBezTo>
                        <a:pt x="351446" y="304070"/>
                        <a:pt x="357639" y="316456"/>
                        <a:pt x="366309" y="316456"/>
                      </a:cubicBezTo>
                      <a:cubicBezTo>
                        <a:pt x="369869" y="316456"/>
                        <a:pt x="374359" y="319552"/>
                        <a:pt x="378694" y="322339"/>
                      </a:cubicBezTo>
                      <a:cubicBezTo>
                        <a:pt x="378075" y="304380"/>
                        <a:pt x="384423" y="295400"/>
                        <a:pt x="391545" y="289827"/>
                      </a:cubicBezTo>
                      <a:cubicBezTo>
                        <a:pt x="399905" y="283324"/>
                        <a:pt x="385971" y="272332"/>
                        <a:pt x="387829" y="262268"/>
                      </a:cubicBezTo>
                      <a:cubicBezTo>
                        <a:pt x="389687" y="252205"/>
                        <a:pt x="366618" y="246631"/>
                        <a:pt x="368476" y="238426"/>
                      </a:cubicBezTo>
                      <a:cubicBezTo>
                        <a:pt x="370334" y="230065"/>
                        <a:pt x="389687" y="230994"/>
                        <a:pt x="397892" y="227433"/>
                      </a:cubicBezTo>
                      <a:cubicBezTo>
                        <a:pt x="406098" y="223718"/>
                        <a:pt x="399750" y="209938"/>
                        <a:pt x="407956" y="209938"/>
                      </a:cubicBezTo>
                      <a:cubicBezTo>
                        <a:pt x="416316" y="209938"/>
                        <a:pt x="419877" y="201578"/>
                        <a:pt x="422664" y="193373"/>
                      </a:cubicBezTo>
                      <a:cubicBezTo>
                        <a:pt x="425451" y="185012"/>
                        <a:pt x="439230" y="193373"/>
                        <a:pt x="446662" y="187799"/>
                      </a:cubicBezTo>
                      <a:cubicBezTo>
                        <a:pt x="454093" y="182225"/>
                        <a:pt x="465085" y="178664"/>
                        <a:pt x="467872" y="183154"/>
                      </a:cubicBezTo>
                      <a:cubicBezTo>
                        <a:pt x="470039" y="186715"/>
                        <a:pt x="460905" y="202197"/>
                        <a:pt x="456879" y="208700"/>
                      </a:cubicBezTo>
                      <a:cubicBezTo>
                        <a:pt x="469730" y="208390"/>
                        <a:pt x="489083" y="206068"/>
                        <a:pt x="492798" y="202352"/>
                      </a:cubicBezTo>
                      <a:cubicBezTo>
                        <a:pt x="497753" y="197398"/>
                        <a:pt x="516176" y="209784"/>
                        <a:pt x="522214" y="197398"/>
                      </a:cubicBezTo>
                      <a:cubicBezTo>
                        <a:pt x="529026" y="184548"/>
                        <a:pt x="551166" y="193218"/>
                        <a:pt x="536458" y="18083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4" name="Freeform: Shape 4523">
                  <a:extLst>
                    <a:ext uri="{FF2B5EF4-FFF2-40B4-BE49-F238E27FC236}">
                      <a16:creationId xmlns:a16="http://schemas.microsoft.com/office/drawing/2014/main" id="{5776EEFF-7E9F-1AF6-96E9-47C95E062B47}"/>
                    </a:ext>
                  </a:extLst>
                </p:cNvPr>
                <p:cNvSpPr/>
                <p:nvPr/>
              </p:nvSpPr>
              <p:spPr>
                <a:xfrm>
                  <a:off x="5907332" y="901654"/>
                  <a:ext cx="800833" cy="1270985"/>
                </a:xfrm>
                <a:custGeom>
                  <a:avLst/>
                  <a:gdLst>
                    <a:gd name="connsiteX0" fmla="*/ 776991 w 800833"/>
                    <a:gd name="connsiteY0" fmla="*/ 679546 h 1270985"/>
                    <a:gd name="connsiteX1" fmla="*/ 763212 w 800833"/>
                    <a:gd name="connsiteY1" fmla="*/ 678153 h 1270985"/>
                    <a:gd name="connsiteX2" fmla="*/ 742930 w 800833"/>
                    <a:gd name="connsiteY2" fmla="*/ 662516 h 1270985"/>
                    <a:gd name="connsiteX3" fmla="*/ 758567 w 800833"/>
                    <a:gd name="connsiteY3" fmla="*/ 663909 h 1270985"/>
                    <a:gd name="connsiteX4" fmla="*/ 779313 w 800833"/>
                    <a:gd name="connsiteY4" fmla="*/ 657407 h 1270985"/>
                    <a:gd name="connsiteX5" fmla="*/ 800524 w 800833"/>
                    <a:gd name="connsiteY5" fmla="*/ 649201 h 1270985"/>
                    <a:gd name="connsiteX6" fmla="*/ 784423 w 800833"/>
                    <a:gd name="connsiteY6" fmla="*/ 633564 h 1270985"/>
                    <a:gd name="connsiteX7" fmla="*/ 760889 w 800833"/>
                    <a:gd name="connsiteY7" fmla="*/ 625823 h 1270985"/>
                    <a:gd name="connsiteX8" fmla="*/ 744324 w 800833"/>
                    <a:gd name="connsiteY8" fmla="*/ 617927 h 1270985"/>
                    <a:gd name="connsiteX9" fmla="*/ 720017 w 800833"/>
                    <a:gd name="connsiteY9" fmla="*/ 634493 h 1270985"/>
                    <a:gd name="connsiteX10" fmla="*/ 712585 w 800833"/>
                    <a:gd name="connsiteY10" fmla="*/ 637280 h 1270985"/>
                    <a:gd name="connsiteX11" fmla="*/ 716301 w 800833"/>
                    <a:gd name="connsiteY11" fmla="*/ 619785 h 1270985"/>
                    <a:gd name="connsiteX12" fmla="*/ 703451 w 800833"/>
                    <a:gd name="connsiteY12" fmla="*/ 602290 h 1270985"/>
                    <a:gd name="connsiteX13" fmla="*/ 684098 w 800833"/>
                    <a:gd name="connsiteY13" fmla="*/ 619785 h 1270985"/>
                    <a:gd name="connsiteX14" fmla="*/ 665674 w 800833"/>
                    <a:gd name="connsiteY14" fmla="*/ 644247 h 1270985"/>
                    <a:gd name="connsiteX15" fmla="*/ 666138 w 800833"/>
                    <a:gd name="connsiteY15" fmla="*/ 618082 h 1270985"/>
                    <a:gd name="connsiteX16" fmla="*/ 646321 w 800833"/>
                    <a:gd name="connsiteY16" fmla="*/ 628610 h 1270985"/>
                    <a:gd name="connsiteX17" fmla="*/ 616441 w 800833"/>
                    <a:gd name="connsiteY17" fmla="*/ 658026 h 1270985"/>
                    <a:gd name="connsiteX18" fmla="*/ 622014 w 800833"/>
                    <a:gd name="connsiteY18" fmla="*/ 638209 h 1270985"/>
                    <a:gd name="connsiteX19" fmla="*/ 642296 w 800833"/>
                    <a:gd name="connsiteY19" fmla="*/ 614211 h 1270985"/>
                    <a:gd name="connsiteX20" fmla="*/ 638580 w 800833"/>
                    <a:gd name="connsiteY20" fmla="*/ 602290 h 1270985"/>
                    <a:gd name="connsiteX21" fmla="*/ 621550 w 800833"/>
                    <a:gd name="connsiteY21" fmla="*/ 616069 h 1270985"/>
                    <a:gd name="connsiteX22" fmla="*/ 599410 w 800833"/>
                    <a:gd name="connsiteY22" fmla="*/ 613282 h 1270985"/>
                    <a:gd name="connsiteX23" fmla="*/ 593837 w 800833"/>
                    <a:gd name="connsiteY23" fmla="*/ 625204 h 1270985"/>
                    <a:gd name="connsiteX24" fmla="*/ 586870 w 800833"/>
                    <a:gd name="connsiteY24" fmla="*/ 629848 h 1270985"/>
                    <a:gd name="connsiteX25" fmla="*/ 565195 w 800833"/>
                    <a:gd name="connsiteY25" fmla="*/ 637280 h 1270985"/>
                    <a:gd name="connsiteX26" fmla="*/ 557763 w 800833"/>
                    <a:gd name="connsiteY26" fmla="*/ 649201 h 1270985"/>
                    <a:gd name="connsiteX27" fmla="*/ 554512 w 800833"/>
                    <a:gd name="connsiteY27" fmla="*/ 667160 h 1270985"/>
                    <a:gd name="connsiteX28" fmla="*/ 543055 w 800833"/>
                    <a:gd name="connsiteY28" fmla="*/ 646879 h 1270985"/>
                    <a:gd name="connsiteX29" fmla="*/ 549402 w 800833"/>
                    <a:gd name="connsiteY29" fmla="*/ 634957 h 1270985"/>
                    <a:gd name="connsiteX30" fmla="*/ 565969 w 800833"/>
                    <a:gd name="connsiteY30" fmla="*/ 618856 h 1270985"/>
                    <a:gd name="connsiteX31" fmla="*/ 554976 w 800833"/>
                    <a:gd name="connsiteY31" fmla="*/ 621643 h 1270985"/>
                    <a:gd name="connsiteX32" fmla="*/ 529740 w 800833"/>
                    <a:gd name="connsiteY32" fmla="*/ 626752 h 1270985"/>
                    <a:gd name="connsiteX33" fmla="*/ 531598 w 800833"/>
                    <a:gd name="connsiteY33" fmla="*/ 647498 h 1270985"/>
                    <a:gd name="connsiteX34" fmla="*/ 522773 w 800833"/>
                    <a:gd name="connsiteY34" fmla="*/ 654001 h 1270985"/>
                    <a:gd name="connsiteX35" fmla="*/ 499240 w 800833"/>
                    <a:gd name="connsiteY35" fmla="*/ 654465 h 1270985"/>
                    <a:gd name="connsiteX36" fmla="*/ 516735 w 800833"/>
                    <a:gd name="connsiteY36" fmla="*/ 670102 h 1270985"/>
                    <a:gd name="connsiteX37" fmla="*/ 502027 w 800833"/>
                    <a:gd name="connsiteY37" fmla="*/ 668244 h 1270985"/>
                    <a:gd name="connsiteX38" fmla="*/ 485461 w 800833"/>
                    <a:gd name="connsiteY38" fmla="*/ 658181 h 1270985"/>
                    <a:gd name="connsiteX39" fmla="*/ 475398 w 800833"/>
                    <a:gd name="connsiteY39" fmla="*/ 664219 h 1270985"/>
                    <a:gd name="connsiteX40" fmla="*/ 482674 w 800833"/>
                    <a:gd name="connsiteY40" fmla="*/ 684501 h 1270985"/>
                    <a:gd name="connsiteX41" fmla="*/ 472146 w 800833"/>
                    <a:gd name="connsiteY41" fmla="*/ 677998 h 1270985"/>
                    <a:gd name="connsiteX42" fmla="*/ 454651 w 800833"/>
                    <a:gd name="connsiteY42" fmla="*/ 676605 h 1270985"/>
                    <a:gd name="connsiteX43" fmla="*/ 452329 w 800833"/>
                    <a:gd name="connsiteY43" fmla="*/ 658645 h 1270985"/>
                    <a:gd name="connsiteX44" fmla="*/ 430654 w 800833"/>
                    <a:gd name="connsiteY44" fmla="*/ 660503 h 1270985"/>
                    <a:gd name="connsiteX45" fmla="*/ 421984 w 800833"/>
                    <a:gd name="connsiteY45" fmla="*/ 669173 h 1270985"/>
                    <a:gd name="connsiteX46" fmla="*/ 419198 w 800833"/>
                    <a:gd name="connsiteY46" fmla="*/ 683417 h 1270985"/>
                    <a:gd name="connsiteX47" fmla="*/ 409134 w 800833"/>
                    <a:gd name="connsiteY47" fmla="*/ 690848 h 1270985"/>
                    <a:gd name="connsiteX48" fmla="*/ 398142 w 800833"/>
                    <a:gd name="connsiteY48" fmla="*/ 692242 h 1270985"/>
                    <a:gd name="connsiteX49" fmla="*/ 376931 w 800833"/>
                    <a:gd name="connsiteY49" fmla="*/ 695028 h 1270985"/>
                    <a:gd name="connsiteX50" fmla="*/ 360829 w 800833"/>
                    <a:gd name="connsiteY50" fmla="*/ 716239 h 1270985"/>
                    <a:gd name="connsiteX51" fmla="*/ 380647 w 800833"/>
                    <a:gd name="connsiteY51" fmla="*/ 714846 h 1270985"/>
                    <a:gd name="connsiteX52" fmla="*/ 384827 w 800833"/>
                    <a:gd name="connsiteY52" fmla="*/ 725838 h 1270985"/>
                    <a:gd name="connsiteX53" fmla="*/ 382040 w 800833"/>
                    <a:gd name="connsiteY53" fmla="*/ 734198 h 1270985"/>
                    <a:gd name="connsiteX54" fmla="*/ 365939 w 800833"/>
                    <a:gd name="connsiteY54" fmla="*/ 736056 h 1270985"/>
                    <a:gd name="connsiteX55" fmla="*/ 352159 w 800833"/>
                    <a:gd name="connsiteY55" fmla="*/ 727696 h 1270985"/>
                    <a:gd name="connsiteX56" fmla="*/ 335129 w 800833"/>
                    <a:gd name="connsiteY56" fmla="*/ 736056 h 1270985"/>
                    <a:gd name="connsiteX57" fmla="*/ 342406 w 800833"/>
                    <a:gd name="connsiteY57" fmla="*/ 710356 h 1270985"/>
                    <a:gd name="connsiteX58" fmla="*/ 323982 w 800833"/>
                    <a:gd name="connsiteY58" fmla="*/ 725064 h 1270985"/>
                    <a:gd name="connsiteX59" fmla="*/ 304164 w 800833"/>
                    <a:gd name="connsiteY59" fmla="*/ 740236 h 1270985"/>
                    <a:gd name="connsiteX60" fmla="*/ 290850 w 800833"/>
                    <a:gd name="connsiteY60" fmla="*/ 756802 h 1270985"/>
                    <a:gd name="connsiteX61" fmla="*/ 252609 w 800833"/>
                    <a:gd name="connsiteY61" fmla="*/ 778013 h 1270985"/>
                    <a:gd name="connsiteX62" fmla="*/ 263137 w 800833"/>
                    <a:gd name="connsiteY62" fmla="*/ 778942 h 1270985"/>
                    <a:gd name="connsiteX63" fmla="*/ 286205 w 800833"/>
                    <a:gd name="connsiteY63" fmla="*/ 767485 h 1270985"/>
                    <a:gd name="connsiteX64" fmla="*/ 316551 w 800833"/>
                    <a:gd name="connsiteY64" fmla="*/ 756493 h 1270985"/>
                    <a:gd name="connsiteX65" fmla="*/ 334974 w 800833"/>
                    <a:gd name="connsiteY65" fmla="*/ 753706 h 1270985"/>
                    <a:gd name="connsiteX66" fmla="*/ 354327 w 800833"/>
                    <a:gd name="connsiteY66" fmla="*/ 752312 h 1270985"/>
                    <a:gd name="connsiteX67" fmla="*/ 351540 w 800833"/>
                    <a:gd name="connsiteY67" fmla="*/ 768878 h 1270985"/>
                    <a:gd name="connsiteX68" fmla="*/ 342870 w 800833"/>
                    <a:gd name="connsiteY68" fmla="*/ 773988 h 1270985"/>
                    <a:gd name="connsiteX69" fmla="*/ 330484 w 800833"/>
                    <a:gd name="connsiteY69" fmla="*/ 767950 h 1270985"/>
                    <a:gd name="connsiteX70" fmla="*/ 315776 w 800833"/>
                    <a:gd name="connsiteY70" fmla="*/ 780800 h 1270985"/>
                    <a:gd name="connsiteX71" fmla="*/ 303391 w 800833"/>
                    <a:gd name="connsiteY71" fmla="*/ 803404 h 1270985"/>
                    <a:gd name="connsiteX72" fmla="*/ 291934 w 800833"/>
                    <a:gd name="connsiteY72" fmla="*/ 813003 h 1270985"/>
                    <a:gd name="connsiteX73" fmla="*/ 263446 w 800833"/>
                    <a:gd name="connsiteY73" fmla="*/ 852173 h 1270985"/>
                    <a:gd name="connsiteX74" fmla="*/ 258337 w 800833"/>
                    <a:gd name="connsiteY74" fmla="*/ 875241 h 1270985"/>
                    <a:gd name="connsiteX75" fmla="*/ 234030 w 800833"/>
                    <a:gd name="connsiteY75" fmla="*/ 879421 h 1270985"/>
                    <a:gd name="connsiteX76" fmla="*/ 229850 w 800833"/>
                    <a:gd name="connsiteY76" fmla="*/ 907909 h 1270985"/>
                    <a:gd name="connsiteX77" fmla="*/ 229850 w 800833"/>
                    <a:gd name="connsiteY77" fmla="*/ 929119 h 1270985"/>
                    <a:gd name="connsiteX78" fmla="*/ 210497 w 800833"/>
                    <a:gd name="connsiteY78" fmla="*/ 931906 h 1270985"/>
                    <a:gd name="connsiteX79" fmla="*/ 188822 w 800833"/>
                    <a:gd name="connsiteY79" fmla="*/ 938873 h 1270985"/>
                    <a:gd name="connsiteX80" fmla="*/ 206317 w 800833"/>
                    <a:gd name="connsiteY80" fmla="*/ 958226 h 1270985"/>
                    <a:gd name="connsiteX81" fmla="*/ 196563 w 800833"/>
                    <a:gd name="connsiteY81" fmla="*/ 962406 h 1270985"/>
                    <a:gd name="connsiteX82" fmla="*/ 169005 w 800833"/>
                    <a:gd name="connsiteY82" fmla="*/ 973398 h 1270985"/>
                    <a:gd name="connsiteX83" fmla="*/ 149652 w 800833"/>
                    <a:gd name="connsiteY83" fmla="*/ 993215 h 1270985"/>
                    <a:gd name="connsiteX84" fmla="*/ 134480 w 800833"/>
                    <a:gd name="connsiteY84" fmla="*/ 1016748 h 1270985"/>
                    <a:gd name="connsiteX85" fmla="*/ 117449 w 800833"/>
                    <a:gd name="connsiteY85" fmla="*/ 1003434 h 1270985"/>
                    <a:gd name="connsiteX86" fmla="*/ 113734 w 800833"/>
                    <a:gd name="connsiteY86" fmla="*/ 1020928 h 1270985"/>
                    <a:gd name="connsiteX87" fmla="*/ 96703 w 800833"/>
                    <a:gd name="connsiteY87" fmla="*/ 1031456 h 1270985"/>
                    <a:gd name="connsiteX88" fmla="*/ 66823 w 800833"/>
                    <a:gd name="connsiteY88" fmla="*/ 1042449 h 1270985"/>
                    <a:gd name="connsiteX89" fmla="*/ 83389 w 800833"/>
                    <a:gd name="connsiteY89" fmla="*/ 1054835 h 1270985"/>
                    <a:gd name="connsiteX90" fmla="*/ 56759 w 800833"/>
                    <a:gd name="connsiteY90" fmla="*/ 1055299 h 1270985"/>
                    <a:gd name="connsiteX91" fmla="*/ 40193 w 800833"/>
                    <a:gd name="connsiteY91" fmla="*/ 1066291 h 1270985"/>
                    <a:gd name="connsiteX92" fmla="*/ 25949 w 800833"/>
                    <a:gd name="connsiteY92" fmla="*/ 1080535 h 1270985"/>
                    <a:gd name="connsiteX93" fmla="*/ 14493 w 800833"/>
                    <a:gd name="connsiteY93" fmla="*/ 1083786 h 1270985"/>
                    <a:gd name="connsiteX94" fmla="*/ 249 w 800833"/>
                    <a:gd name="connsiteY94" fmla="*/ 1097565 h 1270985"/>
                    <a:gd name="connsiteX95" fmla="*/ 12170 w 800833"/>
                    <a:gd name="connsiteY95" fmla="*/ 1113202 h 1270985"/>
                    <a:gd name="connsiteX96" fmla="*/ 8454 w 800833"/>
                    <a:gd name="connsiteY96" fmla="*/ 1124814 h 1270985"/>
                    <a:gd name="connsiteX97" fmla="*/ 5203 w 800833"/>
                    <a:gd name="connsiteY97" fmla="*/ 1136271 h 1270985"/>
                    <a:gd name="connsiteX98" fmla="*/ 5203 w 800833"/>
                    <a:gd name="connsiteY98" fmla="*/ 1150979 h 1270985"/>
                    <a:gd name="connsiteX99" fmla="*/ 2881 w 800833"/>
                    <a:gd name="connsiteY99" fmla="*/ 1169867 h 1270985"/>
                    <a:gd name="connsiteX100" fmla="*/ 18983 w 800833"/>
                    <a:gd name="connsiteY100" fmla="*/ 1174976 h 1270985"/>
                    <a:gd name="connsiteX101" fmla="*/ 41122 w 800833"/>
                    <a:gd name="connsiteY101" fmla="*/ 1166616 h 1270985"/>
                    <a:gd name="connsiteX102" fmla="*/ 46695 w 800833"/>
                    <a:gd name="connsiteY102" fmla="*/ 1176370 h 1270985"/>
                    <a:gd name="connsiteX103" fmla="*/ 30594 w 800833"/>
                    <a:gd name="connsiteY103" fmla="*/ 1189220 h 1270985"/>
                    <a:gd name="connsiteX104" fmla="*/ 18208 w 800833"/>
                    <a:gd name="connsiteY104" fmla="*/ 1185969 h 1270985"/>
                    <a:gd name="connsiteX105" fmla="*/ 7680 w 800833"/>
                    <a:gd name="connsiteY105" fmla="*/ 1195103 h 1270985"/>
                    <a:gd name="connsiteX106" fmla="*/ 5358 w 800833"/>
                    <a:gd name="connsiteY106" fmla="*/ 1213527 h 1270985"/>
                    <a:gd name="connsiteX107" fmla="*/ 22853 w 800833"/>
                    <a:gd name="connsiteY107" fmla="*/ 1211205 h 1270985"/>
                    <a:gd name="connsiteX108" fmla="*/ 39419 w 800833"/>
                    <a:gd name="connsiteY108" fmla="*/ 1213063 h 1270985"/>
                    <a:gd name="connsiteX109" fmla="*/ 31678 w 800833"/>
                    <a:gd name="connsiteY109" fmla="*/ 1225448 h 1270985"/>
                    <a:gd name="connsiteX110" fmla="*/ 18828 w 800833"/>
                    <a:gd name="connsiteY110" fmla="*/ 1235047 h 1270985"/>
                    <a:gd name="connsiteX111" fmla="*/ 51495 w 800833"/>
                    <a:gd name="connsiteY111" fmla="*/ 1260902 h 1270985"/>
                    <a:gd name="connsiteX112" fmla="*/ 87878 w 800833"/>
                    <a:gd name="connsiteY112" fmla="*/ 1270501 h 1270985"/>
                    <a:gd name="connsiteX113" fmla="*/ 145936 w 800833"/>
                    <a:gd name="connsiteY113" fmla="*/ 1227771 h 1270985"/>
                    <a:gd name="connsiteX114" fmla="*/ 167612 w 800833"/>
                    <a:gd name="connsiteY114" fmla="*/ 1223126 h 1270985"/>
                    <a:gd name="connsiteX115" fmla="*/ 175507 w 800833"/>
                    <a:gd name="connsiteY115" fmla="*/ 1200522 h 1270985"/>
                    <a:gd name="connsiteX116" fmla="*/ 187893 w 800833"/>
                    <a:gd name="connsiteY116" fmla="*/ 1217552 h 1270985"/>
                    <a:gd name="connsiteX117" fmla="*/ 195325 w 800833"/>
                    <a:gd name="connsiteY117" fmla="*/ 1231641 h 1270985"/>
                    <a:gd name="connsiteX118" fmla="*/ 205078 w 800833"/>
                    <a:gd name="connsiteY118" fmla="*/ 1233035 h 1270985"/>
                    <a:gd name="connsiteX119" fmla="*/ 212510 w 800833"/>
                    <a:gd name="connsiteY119" fmla="*/ 1212288 h 1270985"/>
                    <a:gd name="connsiteX120" fmla="*/ 217000 w 800833"/>
                    <a:gd name="connsiteY120" fmla="*/ 1187052 h 1270985"/>
                    <a:gd name="connsiteX121" fmla="*/ 237746 w 800833"/>
                    <a:gd name="connsiteY121" fmla="*/ 1179621 h 1270985"/>
                    <a:gd name="connsiteX122" fmla="*/ 236352 w 800833"/>
                    <a:gd name="connsiteY122" fmla="*/ 1150050 h 1270985"/>
                    <a:gd name="connsiteX123" fmla="*/ 234805 w 800833"/>
                    <a:gd name="connsiteY123" fmla="*/ 1135187 h 1270985"/>
                    <a:gd name="connsiteX124" fmla="*/ 246571 w 800833"/>
                    <a:gd name="connsiteY124" fmla="*/ 1118931 h 1270985"/>
                    <a:gd name="connsiteX125" fmla="*/ 225825 w 800833"/>
                    <a:gd name="connsiteY125" fmla="*/ 1096791 h 1270985"/>
                    <a:gd name="connsiteX126" fmla="*/ 227218 w 800833"/>
                    <a:gd name="connsiteY126" fmla="*/ 1067220 h 1270985"/>
                    <a:gd name="connsiteX127" fmla="*/ 227218 w 800833"/>
                    <a:gd name="connsiteY127" fmla="*/ 1036101 h 1270985"/>
                    <a:gd name="connsiteX128" fmla="*/ 230160 w 800833"/>
                    <a:gd name="connsiteY128" fmla="*/ 1004982 h 1270985"/>
                    <a:gd name="connsiteX129" fmla="*/ 261279 w 800833"/>
                    <a:gd name="connsiteY129" fmla="*/ 984236 h 1270985"/>
                    <a:gd name="connsiteX130" fmla="*/ 282025 w 800833"/>
                    <a:gd name="connsiteY130" fmla="*/ 982688 h 1270985"/>
                    <a:gd name="connsiteX131" fmla="*/ 282025 w 800833"/>
                    <a:gd name="connsiteY131" fmla="*/ 964883 h 1270985"/>
                    <a:gd name="connsiteX132" fmla="*/ 274593 w 800833"/>
                    <a:gd name="connsiteY132" fmla="*/ 948627 h 1270985"/>
                    <a:gd name="connsiteX133" fmla="*/ 295340 w 800833"/>
                    <a:gd name="connsiteY133" fmla="*/ 908683 h 1270985"/>
                    <a:gd name="connsiteX134" fmla="*/ 296733 w 800833"/>
                    <a:gd name="connsiteY134" fmla="*/ 880505 h 1270985"/>
                    <a:gd name="connsiteX135" fmla="*/ 320421 w 800833"/>
                    <a:gd name="connsiteY135" fmla="*/ 874622 h 1270985"/>
                    <a:gd name="connsiteX136" fmla="*/ 326304 w 800833"/>
                    <a:gd name="connsiteY136" fmla="*/ 856817 h 1270985"/>
                    <a:gd name="connsiteX137" fmla="*/ 342561 w 800833"/>
                    <a:gd name="connsiteY137" fmla="*/ 833130 h 1270985"/>
                    <a:gd name="connsiteX138" fmla="*/ 349992 w 800833"/>
                    <a:gd name="connsiteY138" fmla="*/ 816873 h 1270985"/>
                    <a:gd name="connsiteX139" fmla="*/ 358817 w 800833"/>
                    <a:gd name="connsiteY139" fmla="*/ 794734 h 1270985"/>
                    <a:gd name="connsiteX140" fmla="*/ 382504 w 800833"/>
                    <a:gd name="connsiteY140" fmla="*/ 776929 h 1270985"/>
                    <a:gd name="connsiteX141" fmla="*/ 406192 w 800833"/>
                    <a:gd name="connsiteY141" fmla="*/ 768104 h 1270985"/>
                    <a:gd name="connsiteX142" fmla="*/ 413624 w 800833"/>
                    <a:gd name="connsiteY142" fmla="*/ 745965 h 1270985"/>
                    <a:gd name="connsiteX143" fmla="*/ 446136 w 800833"/>
                    <a:gd name="connsiteY143" fmla="*/ 751848 h 1270985"/>
                    <a:gd name="connsiteX144" fmla="*/ 466883 w 800833"/>
                    <a:gd name="connsiteY144" fmla="*/ 745965 h 1270985"/>
                    <a:gd name="connsiteX145" fmla="*/ 484687 w 800833"/>
                    <a:gd name="connsiteY145" fmla="*/ 722277 h 1270985"/>
                    <a:gd name="connsiteX146" fmla="*/ 487629 w 800833"/>
                    <a:gd name="connsiteY146" fmla="*/ 724135 h 1270985"/>
                    <a:gd name="connsiteX147" fmla="*/ 508220 w 800833"/>
                    <a:gd name="connsiteY147" fmla="*/ 708962 h 1270985"/>
                    <a:gd name="connsiteX148" fmla="*/ 542281 w 800833"/>
                    <a:gd name="connsiteY148" fmla="*/ 734043 h 1270985"/>
                    <a:gd name="connsiteX149" fmla="*/ 576342 w 800833"/>
                    <a:gd name="connsiteY149" fmla="*/ 735592 h 1270985"/>
                    <a:gd name="connsiteX150" fmla="*/ 600030 w 800833"/>
                    <a:gd name="connsiteY150" fmla="*/ 737140 h 1270985"/>
                    <a:gd name="connsiteX151" fmla="*/ 617834 w 800833"/>
                    <a:gd name="connsiteY151" fmla="*/ 741630 h 1270985"/>
                    <a:gd name="connsiteX152" fmla="*/ 631148 w 800833"/>
                    <a:gd name="connsiteY152" fmla="*/ 723825 h 1270985"/>
                    <a:gd name="connsiteX153" fmla="*/ 637032 w 800833"/>
                    <a:gd name="connsiteY153" fmla="*/ 697196 h 1270985"/>
                    <a:gd name="connsiteX154" fmla="*/ 656230 w 800833"/>
                    <a:gd name="connsiteY154" fmla="*/ 676450 h 1270985"/>
                    <a:gd name="connsiteX155" fmla="*/ 687349 w 800833"/>
                    <a:gd name="connsiteY155" fmla="*/ 669018 h 1270985"/>
                    <a:gd name="connsiteX156" fmla="*/ 712585 w 800833"/>
                    <a:gd name="connsiteY156" fmla="*/ 669018 h 1270985"/>
                    <a:gd name="connsiteX157" fmla="*/ 745098 w 800833"/>
                    <a:gd name="connsiteY157" fmla="*/ 691158 h 1270985"/>
                    <a:gd name="connsiteX158" fmla="*/ 745098 w 800833"/>
                    <a:gd name="connsiteY158" fmla="*/ 708498 h 1270985"/>
                    <a:gd name="connsiteX159" fmla="*/ 759341 w 800833"/>
                    <a:gd name="connsiteY159" fmla="*/ 701376 h 1270985"/>
                    <a:gd name="connsiteX160" fmla="*/ 785042 w 800833"/>
                    <a:gd name="connsiteY160" fmla="*/ 689455 h 1270985"/>
                    <a:gd name="connsiteX161" fmla="*/ 800834 w 800833"/>
                    <a:gd name="connsiteY161" fmla="*/ 678308 h 1270985"/>
                    <a:gd name="connsiteX162" fmla="*/ 776991 w 800833"/>
                    <a:gd name="connsiteY162" fmla="*/ 679546 h 1270985"/>
                    <a:gd name="connsiteX163" fmla="*/ 220406 w 800833"/>
                    <a:gd name="connsiteY163" fmla="*/ 89520 h 1270985"/>
                    <a:gd name="connsiteX164" fmla="*/ 202447 w 800833"/>
                    <a:gd name="connsiteY164" fmla="*/ 119865 h 1270985"/>
                    <a:gd name="connsiteX165" fmla="*/ 233566 w 800833"/>
                    <a:gd name="connsiteY165" fmla="*/ 154390 h 1270985"/>
                    <a:gd name="connsiteX166" fmla="*/ 277690 w 800833"/>
                    <a:gd name="connsiteY166" fmla="*/ 157177 h 1270985"/>
                    <a:gd name="connsiteX167" fmla="*/ 295649 w 800833"/>
                    <a:gd name="connsiteY167" fmla="*/ 133025 h 1270985"/>
                    <a:gd name="connsiteX168" fmla="*/ 310822 w 800833"/>
                    <a:gd name="connsiteY168" fmla="*/ 119246 h 1270985"/>
                    <a:gd name="connsiteX169" fmla="*/ 313609 w 800833"/>
                    <a:gd name="connsiteY169" fmla="*/ 137824 h 1270985"/>
                    <a:gd name="connsiteX170" fmla="*/ 340548 w 800833"/>
                    <a:gd name="connsiteY170" fmla="*/ 135038 h 1270985"/>
                    <a:gd name="connsiteX171" fmla="*/ 352933 w 800833"/>
                    <a:gd name="connsiteY171" fmla="*/ 145411 h 1270985"/>
                    <a:gd name="connsiteX172" fmla="*/ 315622 w 800833"/>
                    <a:gd name="connsiteY172" fmla="*/ 162596 h 1270985"/>
                    <a:gd name="connsiteX173" fmla="*/ 266698 w 800833"/>
                    <a:gd name="connsiteY173" fmla="*/ 179162 h 1270985"/>
                    <a:gd name="connsiteX174" fmla="*/ 295030 w 800833"/>
                    <a:gd name="connsiteY174" fmla="*/ 190154 h 1270985"/>
                    <a:gd name="connsiteX175" fmla="*/ 357114 w 800833"/>
                    <a:gd name="connsiteY175" fmla="*/ 187367 h 1270985"/>
                    <a:gd name="connsiteX176" fmla="*/ 328781 w 800833"/>
                    <a:gd name="connsiteY176" fmla="*/ 194334 h 1270985"/>
                    <a:gd name="connsiteX177" fmla="*/ 301842 w 800833"/>
                    <a:gd name="connsiteY177" fmla="*/ 206101 h 1270985"/>
                    <a:gd name="connsiteX178" fmla="*/ 271497 w 800833"/>
                    <a:gd name="connsiteY178" fmla="*/ 212294 h 1270985"/>
                    <a:gd name="connsiteX179" fmla="*/ 302616 w 800833"/>
                    <a:gd name="connsiteY179" fmla="*/ 237065 h 1270985"/>
                    <a:gd name="connsiteX180" fmla="*/ 332962 w 800833"/>
                    <a:gd name="connsiteY180" fmla="*/ 240471 h 1270985"/>
                    <a:gd name="connsiteX181" fmla="*/ 317789 w 800833"/>
                    <a:gd name="connsiteY181" fmla="*/ 252238 h 1270985"/>
                    <a:gd name="connsiteX182" fmla="*/ 343334 w 800833"/>
                    <a:gd name="connsiteY182" fmla="*/ 267410 h 1270985"/>
                    <a:gd name="connsiteX183" fmla="*/ 364081 w 800833"/>
                    <a:gd name="connsiteY183" fmla="*/ 261217 h 1270985"/>
                    <a:gd name="connsiteX184" fmla="*/ 399999 w 800833"/>
                    <a:gd name="connsiteY184" fmla="*/ 205327 h 1270985"/>
                    <a:gd name="connsiteX185" fmla="*/ 411766 w 800833"/>
                    <a:gd name="connsiteY185" fmla="*/ 179162 h 1270985"/>
                    <a:gd name="connsiteX186" fmla="*/ 426319 w 800833"/>
                    <a:gd name="connsiteY186" fmla="*/ 167395 h 1270985"/>
                    <a:gd name="connsiteX187" fmla="*/ 437311 w 800833"/>
                    <a:gd name="connsiteY187" fmla="*/ 141230 h 1270985"/>
                    <a:gd name="connsiteX188" fmla="*/ 474624 w 800833"/>
                    <a:gd name="connsiteY188" fmla="*/ 130238 h 1270985"/>
                    <a:gd name="connsiteX189" fmla="*/ 480816 w 800833"/>
                    <a:gd name="connsiteY189" fmla="*/ 137205 h 1270985"/>
                    <a:gd name="connsiteX190" fmla="*/ 485616 w 800833"/>
                    <a:gd name="connsiteY190" fmla="*/ 160738 h 1270985"/>
                    <a:gd name="connsiteX191" fmla="*/ 496609 w 800833"/>
                    <a:gd name="connsiteY191" fmla="*/ 171730 h 1270985"/>
                    <a:gd name="connsiteX192" fmla="*/ 491035 w 800833"/>
                    <a:gd name="connsiteY192" fmla="*/ 201456 h 1270985"/>
                    <a:gd name="connsiteX193" fmla="*/ 520761 w 800833"/>
                    <a:gd name="connsiteY193" fmla="*/ 207649 h 1270985"/>
                    <a:gd name="connsiteX194" fmla="*/ 537946 w 800833"/>
                    <a:gd name="connsiteY194" fmla="*/ 223596 h 1270985"/>
                    <a:gd name="connsiteX195" fmla="*/ 577271 w 800833"/>
                    <a:gd name="connsiteY195" fmla="*/ 205017 h 1270985"/>
                    <a:gd name="connsiteX196" fmla="*/ 604210 w 800833"/>
                    <a:gd name="connsiteY196" fmla="*/ 187058 h 1270985"/>
                    <a:gd name="connsiteX197" fmla="*/ 582070 w 800833"/>
                    <a:gd name="connsiteY197" fmla="*/ 181484 h 1270985"/>
                    <a:gd name="connsiteX198" fmla="*/ 556525 w 800833"/>
                    <a:gd name="connsiteY198" fmla="*/ 175291 h 1270985"/>
                    <a:gd name="connsiteX199" fmla="*/ 550951 w 800833"/>
                    <a:gd name="connsiteY199" fmla="*/ 162905 h 1270985"/>
                    <a:gd name="connsiteX200" fmla="*/ 526799 w 800833"/>
                    <a:gd name="connsiteY200" fmla="*/ 153926 h 1270985"/>
                    <a:gd name="connsiteX201" fmla="*/ 509459 w 800833"/>
                    <a:gd name="connsiteY201" fmla="*/ 136741 h 1270985"/>
                    <a:gd name="connsiteX202" fmla="*/ 503266 w 800833"/>
                    <a:gd name="connsiteY202" fmla="*/ 118781 h 1270985"/>
                    <a:gd name="connsiteX203" fmla="*/ 481126 w 800833"/>
                    <a:gd name="connsiteY203" fmla="*/ 105002 h 1270985"/>
                    <a:gd name="connsiteX204" fmla="*/ 465179 w 800833"/>
                    <a:gd name="connsiteY204" fmla="*/ 101596 h 1270985"/>
                    <a:gd name="connsiteX205" fmla="*/ 452794 w 800833"/>
                    <a:gd name="connsiteY205" fmla="*/ 97416 h 1270985"/>
                    <a:gd name="connsiteX206" fmla="*/ 423842 w 800833"/>
                    <a:gd name="connsiteY206" fmla="*/ 91842 h 1270985"/>
                    <a:gd name="connsiteX207" fmla="*/ 411456 w 800833"/>
                    <a:gd name="connsiteY207" fmla="*/ 67690 h 1270985"/>
                    <a:gd name="connsiteX208" fmla="*/ 385910 w 800833"/>
                    <a:gd name="connsiteY208" fmla="*/ 78682 h 1270985"/>
                    <a:gd name="connsiteX209" fmla="*/ 394116 w 800833"/>
                    <a:gd name="connsiteY209" fmla="*/ 56543 h 1270985"/>
                    <a:gd name="connsiteX210" fmla="*/ 361604 w 800833"/>
                    <a:gd name="connsiteY210" fmla="*/ 45550 h 1270985"/>
                    <a:gd name="connsiteX211" fmla="*/ 345038 w 800833"/>
                    <a:gd name="connsiteY211" fmla="*/ 30997 h 1270985"/>
                    <a:gd name="connsiteX212" fmla="*/ 337451 w 800833"/>
                    <a:gd name="connsiteY212" fmla="*/ 46170 h 1270985"/>
                    <a:gd name="connsiteX213" fmla="*/ 333271 w 800833"/>
                    <a:gd name="connsiteY213" fmla="*/ 60723 h 1270985"/>
                    <a:gd name="connsiteX214" fmla="*/ 352624 w 800833"/>
                    <a:gd name="connsiteY214" fmla="*/ 107634 h 1270985"/>
                    <a:gd name="connsiteX215" fmla="*/ 318098 w 800833"/>
                    <a:gd name="connsiteY215" fmla="*/ 68309 h 1270985"/>
                    <a:gd name="connsiteX216" fmla="*/ 296733 w 800833"/>
                    <a:gd name="connsiteY216" fmla="*/ 52363 h 1270985"/>
                    <a:gd name="connsiteX217" fmla="*/ 284347 w 800833"/>
                    <a:gd name="connsiteY217" fmla="*/ 77134 h 1270985"/>
                    <a:gd name="connsiteX218" fmla="*/ 275987 w 800833"/>
                    <a:gd name="connsiteY218" fmla="*/ 82708 h 1270985"/>
                    <a:gd name="connsiteX219" fmla="*/ 252454 w 800833"/>
                    <a:gd name="connsiteY219" fmla="*/ 64129 h 1270985"/>
                    <a:gd name="connsiteX220" fmla="*/ 278774 w 800833"/>
                    <a:gd name="connsiteY220" fmla="*/ 54530 h 1270985"/>
                    <a:gd name="connsiteX221" fmla="*/ 260815 w 800833"/>
                    <a:gd name="connsiteY221" fmla="*/ 48337 h 1270985"/>
                    <a:gd name="connsiteX222" fmla="*/ 234650 w 800833"/>
                    <a:gd name="connsiteY222" fmla="*/ 52517 h 1270985"/>
                    <a:gd name="connsiteX223" fmla="*/ 212510 w 800833"/>
                    <a:gd name="connsiteY223" fmla="*/ 50505 h 1270985"/>
                    <a:gd name="connsiteX224" fmla="*/ 187584 w 800833"/>
                    <a:gd name="connsiteY224" fmla="*/ 61497 h 1270985"/>
                    <a:gd name="connsiteX225" fmla="*/ 187584 w 800833"/>
                    <a:gd name="connsiteY225" fmla="*/ 92616 h 1270985"/>
                    <a:gd name="connsiteX226" fmla="*/ 220406 w 800833"/>
                    <a:gd name="connsiteY226" fmla="*/ 89520 h 1270985"/>
                    <a:gd name="connsiteX227" fmla="*/ 192074 w 800833"/>
                    <a:gd name="connsiteY227" fmla="*/ 145411 h 1270985"/>
                    <a:gd name="connsiteX228" fmla="*/ 214213 w 800833"/>
                    <a:gd name="connsiteY228" fmla="*/ 160583 h 1270985"/>
                    <a:gd name="connsiteX229" fmla="*/ 193467 w 800833"/>
                    <a:gd name="connsiteY229" fmla="*/ 133644 h 1270985"/>
                    <a:gd name="connsiteX230" fmla="*/ 172721 w 800833"/>
                    <a:gd name="connsiteY230" fmla="*/ 117697 h 1270985"/>
                    <a:gd name="connsiteX231" fmla="*/ 192074 w 800833"/>
                    <a:gd name="connsiteY231" fmla="*/ 145411 h 1270985"/>
                    <a:gd name="connsiteX232" fmla="*/ 411611 w 800833"/>
                    <a:gd name="connsiteY232" fmla="*/ 33629 h 1270985"/>
                    <a:gd name="connsiteX233" fmla="*/ 408205 w 800833"/>
                    <a:gd name="connsiteY233" fmla="*/ 45396 h 1270985"/>
                    <a:gd name="connsiteX234" fmla="*/ 521380 w 800833"/>
                    <a:gd name="connsiteY234" fmla="*/ 48802 h 1270985"/>
                    <a:gd name="connsiteX235" fmla="*/ 456509 w 800833"/>
                    <a:gd name="connsiteY235" fmla="*/ 70941 h 1270985"/>
                    <a:gd name="connsiteX236" fmla="*/ 529740 w 800833"/>
                    <a:gd name="connsiteY236" fmla="*/ 80540 h 1270985"/>
                    <a:gd name="connsiteX237" fmla="*/ 567052 w 800833"/>
                    <a:gd name="connsiteY237" fmla="*/ 92926 h 1270985"/>
                    <a:gd name="connsiteX238" fmla="*/ 602197 w 800833"/>
                    <a:gd name="connsiteY238" fmla="*/ 83946 h 1270985"/>
                    <a:gd name="connsiteX239" fmla="*/ 642296 w 800833"/>
                    <a:gd name="connsiteY239" fmla="*/ 66761 h 1270985"/>
                    <a:gd name="connsiteX240" fmla="*/ 685027 w 800833"/>
                    <a:gd name="connsiteY240" fmla="*/ 31616 h 1270985"/>
                    <a:gd name="connsiteX241" fmla="*/ 623562 w 800833"/>
                    <a:gd name="connsiteY241" fmla="*/ 20624 h 1270985"/>
                    <a:gd name="connsiteX242" fmla="*/ 577271 w 800833"/>
                    <a:gd name="connsiteY242" fmla="*/ 15825 h 1270985"/>
                    <a:gd name="connsiteX243" fmla="*/ 560085 w 800833"/>
                    <a:gd name="connsiteY243" fmla="*/ 24185 h 1270985"/>
                    <a:gd name="connsiteX244" fmla="*/ 542126 w 800833"/>
                    <a:gd name="connsiteY244" fmla="*/ 4213 h 1270985"/>
                    <a:gd name="connsiteX245" fmla="*/ 536552 w 800833"/>
                    <a:gd name="connsiteY245" fmla="*/ 34558 h 1270985"/>
                    <a:gd name="connsiteX246" fmla="*/ 511626 w 800833"/>
                    <a:gd name="connsiteY246" fmla="*/ 20779 h 1270985"/>
                    <a:gd name="connsiteX247" fmla="*/ 486080 w 800833"/>
                    <a:gd name="connsiteY247" fmla="*/ 19386 h 1270985"/>
                    <a:gd name="connsiteX248" fmla="*/ 452174 w 800833"/>
                    <a:gd name="connsiteY248" fmla="*/ 33 h 1270985"/>
                    <a:gd name="connsiteX249" fmla="*/ 454187 w 800833"/>
                    <a:gd name="connsiteY249" fmla="*/ 13812 h 1270985"/>
                    <a:gd name="connsiteX250" fmla="*/ 431428 w 800833"/>
                    <a:gd name="connsiteY250" fmla="*/ 7619 h 1270985"/>
                    <a:gd name="connsiteX251" fmla="*/ 432048 w 800833"/>
                    <a:gd name="connsiteY251" fmla="*/ 24804 h 1270985"/>
                    <a:gd name="connsiteX252" fmla="*/ 408515 w 800833"/>
                    <a:gd name="connsiteY252" fmla="*/ 8238 h 1270985"/>
                    <a:gd name="connsiteX253" fmla="*/ 395355 w 800833"/>
                    <a:gd name="connsiteY253" fmla="*/ 20005 h 1270985"/>
                    <a:gd name="connsiteX254" fmla="*/ 411611 w 800833"/>
                    <a:gd name="connsiteY254" fmla="*/ 33629 h 127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00833" h="1270985">
                      <a:moveTo>
                        <a:pt x="776991" y="679546"/>
                      </a:moveTo>
                      <a:cubicBezTo>
                        <a:pt x="775133" y="686513"/>
                        <a:pt x="762747" y="685120"/>
                        <a:pt x="763212" y="678153"/>
                      </a:cubicBezTo>
                      <a:cubicBezTo>
                        <a:pt x="763677" y="671186"/>
                        <a:pt x="743859" y="665767"/>
                        <a:pt x="742930" y="662516"/>
                      </a:cubicBezTo>
                      <a:cubicBezTo>
                        <a:pt x="742001" y="659265"/>
                        <a:pt x="751290" y="659729"/>
                        <a:pt x="758567" y="663909"/>
                      </a:cubicBezTo>
                      <a:cubicBezTo>
                        <a:pt x="765844" y="668089"/>
                        <a:pt x="770953" y="665303"/>
                        <a:pt x="779313" y="657407"/>
                      </a:cubicBezTo>
                      <a:cubicBezTo>
                        <a:pt x="787674" y="649511"/>
                        <a:pt x="799130" y="656013"/>
                        <a:pt x="800524" y="649201"/>
                      </a:cubicBezTo>
                      <a:cubicBezTo>
                        <a:pt x="801917" y="642234"/>
                        <a:pt x="787209" y="637744"/>
                        <a:pt x="784423" y="633564"/>
                      </a:cubicBezTo>
                      <a:cubicBezTo>
                        <a:pt x="781635" y="629384"/>
                        <a:pt x="771108" y="623965"/>
                        <a:pt x="760889" y="625823"/>
                      </a:cubicBezTo>
                      <a:cubicBezTo>
                        <a:pt x="750826" y="627681"/>
                        <a:pt x="750362" y="623501"/>
                        <a:pt x="744324" y="617927"/>
                      </a:cubicBezTo>
                      <a:cubicBezTo>
                        <a:pt x="738285" y="612354"/>
                        <a:pt x="720017" y="621643"/>
                        <a:pt x="720017" y="634493"/>
                      </a:cubicBezTo>
                      <a:cubicBezTo>
                        <a:pt x="720017" y="647343"/>
                        <a:pt x="708405" y="644092"/>
                        <a:pt x="712585" y="637280"/>
                      </a:cubicBezTo>
                      <a:cubicBezTo>
                        <a:pt x="716765" y="630313"/>
                        <a:pt x="707012" y="622107"/>
                        <a:pt x="716301" y="619785"/>
                      </a:cubicBezTo>
                      <a:cubicBezTo>
                        <a:pt x="725435" y="617463"/>
                        <a:pt x="720481" y="603683"/>
                        <a:pt x="703451" y="602290"/>
                      </a:cubicBezTo>
                      <a:cubicBezTo>
                        <a:pt x="686420" y="600897"/>
                        <a:pt x="679918" y="615140"/>
                        <a:pt x="684098" y="619785"/>
                      </a:cubicBezTo>
                      <a:cubicBezTo>
                        <a:pt x="688278" y="624430"/>
                        <a:pt x="672641" y="644247"/>
                        <a:pt x="665674" y="644247"/>
                      </a:cubicBezTo>
                      <a:cubicBezTo>
                        <a:pt x="658707" y="644247"/>
                        <a:pt x="666603" y="627216"/>
                        <a:pt x="666138" y="618082"/>
                      </a:cubicBezTo>
                      <a:cubicBezTo>
                        <a:pt x="665674" y="608947"/>
                        <a:pt x="659172" y="613902"/>
                        <a:pt x="646321" y="628610"/>
                      </a:cubicBezTo>
                      <a:cubicBezTo>
                        <a:pt x="633471" y="643318"/>
                        <a:pt x="623717" y="656633"/>
                        <a:pt x="616441" y="658026"/>
                      </a:cubicBezTo>
                      <a:cubicBezTo>
                        <a:pt x="609009" y="659419"/>
                        <a:pt x="609938" y="644711"/>
                        <a:pt x="622014" y="638209"/>
                      </a:cubicBezTo>
                      <a:cubicBezTo>
                        <a:pt x="633936" y="631706"/>
                        <a:pt x="634400" y="614211"/>
                        <a:pt x="642296" y="614211"/>
                      </a:cubicBezTo>
                      <a:cubicBezTo>
                        <a:pt x="650192" y="614211"/>
                        <a:pt x="650192" y="605077"/>
                        <a:pt x="638580" y="602290"/>
                      </a:cubicBezTo>
                      <a:cubicBezTo>
                        <a:pt x="627123" y="599503"/>
                        <a:pt x="625266" y="612354"/>
                        <a:pt x="621550" y="616069"/>
                      </a:cubicBezTo>
                      <a:cubicBezTo>
                        <a:pt x="617834" y="619785"/>
                        <a:pt x="598946" y="609567"/>
                        <a:pt x="599410" y="613282"/>
                      </a:cubicBezTo>
                      <a:cubicBezTo>
                        <a:pt x="599875" y="616998"/>
                        <a:pt x="589347" y="618392"/>
                        <a:pt x="593837" y="625204"/>
                      </a:cubicBezTo>
                      <a:cubicBezTo>
                        <a:pt x="598481" y="632171"/>
                        <a:pt x="591514" y="638054"/>
                        <a:pt x="586870" y="629848"/>
                      </a:cubicBezTo>
                      <a:cubicBezTo>
                        <a:pt x="582225" y="621488"/>
                        <a:pt x="570768" y="627990"/>
                        <a:pt x="565195" y="637280"/>
                      </a:cubicBezTo>
                      <a:cubicBezTo>
                        <a:pt x="559621" y="646569"/>
                        <a:pt x="552344" y="645950"/>
                        <a:pt x="557763" y="649201"/>
                      </a:cubicBezTo>
                      <a:cubicBezTo>
                        <a:pt x="563337" y="652452"/>
                        <a:pt x="562872" y="664838"/>
                        <a:pt x="554512" y="667160"/>
                      </a:cubicBezTo>
                      <a:cubicBezTo>
                        <a:pt x="546151" y="669483"/>
                        <a:pt x="549402" y="644556"/>
                        <a:pt x="543055" y="646879"/>
                      </a:cubicBezTo>
                      <a:cubicBezTo>
                        <a:pt x="536552" y="649201"/>
                        <a:pt x="540732" y="634957"/>
                        <a:pt x="549402" y="634957"/>
                      </a:cubicBezTo>
                      <a:cubicBezTo>
                        <a:pt x="558072" y="634957"/>
                        <a:pt x="566897" y="622107"/>
                        <a:pt x="565969" y="618856"/>
                      </a:cubicBezTo>
                      <a:cubicBezTo>
                        <a:pt x="564420" y="613437"/>
                        <a:pt x="554976" y="614676"/>
                        <a:pt x="554976" y="621643"/>
                      </a:cubicBezTo>
                      <a:cubicBezTo>
                        <a:pt x="554976" y="628610"/>
                        <a:pt x="541197" y="627216"/>
                        <a:pt x="529740" y="626752"/>
                      </a:cubicBezTo>
                      <a:cubicBezTo>
                        <a:pt x="518284" y="626287"/>
                        <a:pt x="518748" y="640067"/>
                        <a:pt x="531598" y="647498"/>
                      </a:cubicBezTo>
                      <a:cubicBezTo>
                        <a:pt x="544449" y="654930"/>
                        <a:pt x="529276" y="659419"/>
                        <a:pt x="522773" y="654001"/>
                      </a:cubicBezTo>
                      <a:cubicBezTo>
                        <a:pt x="516271" y="648427"/>
                        <a:pt x="506207" y="651214"/>
                        <a:pt x="499240" y="654465"/>
                      </a:cubicBezTo>
                      <a:cubicBezTo>
                        <a:pt x="492273" y="657716"/>
                        <a:pt x="515806" y="665922"/>
                        <a:pt x="516735" y="670102"/>
                      </a:cubicBezTo>
                      <a:cubicBezTo>
                        <a:pt x="517664" y="674282"/>
                        <a:pt x="504814" y="664993"/>
                        <a:pt x="502027" y="668244"/>
                      </a:cubicBezTo>
                      <a:cubicBezTo>
                        <a:pt x="499240" y="671495"/>
                        <a:pt x="486390" y="665922"/>
                        <a:pt x="485461" y="658181"/>
                      </a:cubicBezTo>
                      <a:cubicBezTo>
                        <a:pt x="484532" y="650285"/>
                        <a:pt x="463786" y="661432"/>
                        <a:pt x="475398" y="664219"/>
                      </a:cubicBezTo>
                      <a:cubicBezTo>
                        <a:pt x="486855" y="667006"/>
                        <a:pt x="482674" y="674437"/>
                        <a:pt x="482674" y="684501"/>
                      </a:cubicBezTo>
                      <a:cubicBezTo>
                        <a:pt x="482674" y="694564"/>
                        <a:pt x="469360" y="686823"/>
                        <a:pt x="472146" y="677998"/>
                      </a:cubicBezTo>
                      <a:cubicBezTo>
                        <a:pt x="474933" y="669328"/>
                        <a:pt x="463786" y="671031"/>
                        <a:pt x="454651" y="676605"/>
                      </a:cubicBezTo>
                      <a:cubicBezTo>
                        <a:pt x="445517" y="682178"/>
                        <a:pt x="456045" y="666541"/>
                        <a:pt x="452329" y="658645"/>
                      </a:cubicBezTo>
                      <a:cubicBezTo>
                        <a:pt x="448614" y="650904"/>
                        <a:pt x="440408" y="658645"/>
                        <a:pt x="430654" y="660503"/>
                      </a:cubicBezTo>
                      <a:cubicBezTo>
                        <a:pt x="421055" y="662361"/>
                        <a:pt x="415946" y="662825"/>
                        <a:pt x="421984" y="669173"/>
                      </a:cubicBezTo>
                      <a:cubicBezTo>
                        <a:pt x="428022" y="675676"/>
                        <a:pt x="427093" y="684810"/>
                        <a:pt x="419198" y="683417"/>
                      </a:cubicBezTo>
                      <a:cubicBezTo>
                        <a:pt x="411456" y="682023"/>
                        <a:pt x="408205" y="683417"/>
                        <a:pt x="409134" y="690848"/>
                      </a:cubicBezTo>
                      <a:cubicBezTo>
                        <a:pt x="410063" y="698125"/>
                        <a:pt x="399070" y="698589"/>
                        <a:pt x="398142" y="692242"/>
                      </a:cubicBezTo>
                      <a:cubicBezTo>
                        <a:pt x="397213" y="685739"/>
                        <a:pt x="381575" y="687597"/>
                        <a:pt x="376931" y="695028"/>
                      </a:cubicBezTo>
                      <a:cubicBezTo>
                        <a:pt x="372286" y="702305"/>
                        <a:pt x="359436" y="707879"/>
                        <a:pt x="360829" y="716239"/>
                      </a:cubicBezTo>
                      <a:cubicBezTo>
                        <a:pt x="362223" y="724445"/>
                        <a:pt x="372286" y="712059"/>
                        <a:pt x="380647" y="714846"/>
                      </a:cubicBezTo>
                      <a:cubicBezTo>
                        <a:pt x="389007" y="717632"/>
                        <a:pt x="380182" y="721813"/>
                        <a:pt x="384827" y="725838"/>
                      </a:cubicBezTo>
                      <a:cubicBezTo>
                        <a:pt x="389472" y="730018"/>
                        <a:pt x="388543" y="740082"/>
                        <a:pt x="382040" y="734198"/>
                      </a:cubicBezTo>
                      <a:cubicBezTo>
                        <a:pt x="375538" y="728160"/>
                        <a:pt x="367332" y="726302"/>
                        <a:pt x="365939" y="736056"/>
                      </a:cubicBezTo>
                      <a:cubicBezTo>
                        <a:pt x="364545" y="745655"/>
                        <a:pt x="357733" y="734663"/>
                        <a:pt x="352159" y="727696"/>
                      </a:cubicBezTo>
                      <a:cubicBezTo>
                        <a:pt x="346586" y="720729"/>
                        <a:pt x="341167" y="740546"/>
                        <a:pt x="335129" y="736056"/>
                      </a:cubicBezTo>
                      <a:cubicBezTo>
                        <a:pt x="329091" y="731412"/>
                        <a:pt x="347050" y="717168"/>
                        <a:pt x="342406" y="710356"/>
                      </a:cubicBezTo>
                      <a:cubicBezTo>
                        <a:pt x="337761" y="703389"/>
                        <a:pt x="334510" y="714536"/>
                        <a:pt x="323982" y="725064"/>
                      </a:cubicBezTo>
                      <a:cubicBezTo>
                        <a:pt x="313454" y="735592"/>
                        <a:pt x="299211" y="735127"/>
                        <a:pt x="304164" y="740236"/>
                      </a:cubicBezTo>
                      <a:cubicBezTo>
                        <a:pt x="309274" y="745346"/>
                        <a:pt x="293637" y="748132"/>
                        <a:pt x="290850" y="756802"/>
                      </a:cubicBezTo>
                      <a:cubicBezTo>
                        <a:pt x="288063" y="765627"/>
                        <a:pt x="266388" y="768724"/>
                        <a:pt x="252609" y="778013"/>
                      </a:cubicBezTo>
                      <a:cubicBezTo>
                        <a:pt x="238830" y="787147"/>
                        <a:pt x="255396" y="787612"/>
                        <a:pt x="263137" y="778942"/>
                      </a:cubicBezTo>
                      <a:cubicBezTo>
                        <a:pt x="271033" y="770117"/>
                        <a:pt x="273665" y="775226"/>
                        <a:pt x="286205" y="767485"/>
                      </a:cubicBezTo>
                      <a:cubicBezTo>
                        <a:pt x="298591" y="759744"/>
                        <a:pt x="311906" y="753241"/>
                        <a:pt x="316551" y="756493"/>
                      </a:cubicBezTo>
                      <a:cubicBezTo>
                        <a:pt x="321195" y="759744"/>
                        <a:pt x="328936" y="762066"/>
                        <a:pt x="334974" y="753706"/>
                      </a:cubicBezTo>
                      <a:cubicBezTo>
                        <a:pt x="341012" y="745346"/>
                        <a:pt x="348289" y="747203"/>
                        <a:pt x="354327" y="752312"/>
                      </a:cubicBezTo>
                      <a:cubicBezTo>
                        <a:pt x="360365" y="757422"/>
                        <a:pt x="344263" y="761447"/>
                        <a:pt x="351540" y="768878"/>
                      </a:cubicBezTo>
                      <a:cubicBezTo>
                        <a:pt x="358972" y="776310"/>
                        <a:pt x="342870" y="780335"/>
                        <a:pt x="342870" y="773988"/>
                      </a:cubicBezTo>
                      <a:cubicBezTo>
                        <a:pt x="342870" y="767485"/>
                        <a:pt x="333736" y="762066"/>
                        <a:pt x="330484" y="767950"/>
                      </a:cubicBezTo>
                      <a:cubicBezTo>
                        <a:pt x="327233" y="773988"/>
                        <a:pt x="321814" y="780335"/>
                        <a:pt x="315776" y="780800"/>
                      </a:cubicBezTo>
                      <a:cubicBezTo>
                        <a:pt x="309738" y="781264"/>
                        <a:pt x="303391" y="792257"/>
                        <a:pt x="303391" y="803404"/>
                      </a:cubicBezTo>
                      <a:cubicBezTo>
                        <a:pt x="303391" y="814396"/>
                        <a:pt x="292863" y="803404"/>
                        <a:pt x="291934" y="813003"/>
                      </a:cubicBezTo>
                      <a:cubicBezTo>
                        <a:pt x="291005" y="822602"/>
                        <a:pt x="276297" y="839632"/>
                        <a:pt x="263446" y="852173"/>
                      </a:cubicBezTo>
                      <a:cubicBezTo>
                        <a:pt x="250596" y="864558"/>
                        <a:pt x="262517" y="867345"/>
                        <a:pt x="258337" y="875241"/>
                      </a:cubicBezTo>
                      <a:cubicBezTo>
                        <a:pt x="254157" y="882982"/>
                        <a:pt x="238985" y="876170"/>
                        <a:pt x="234030" y="879421"/>
                      </a:cubicBezTo>
                      <a:cubicBezTo>
                        <a:pt x="228921" y="882672"/>
                        <a:pt x="236817" y="902025"/>
                        <a:pt x="229850" y="907909"/>
                      </a:cubicBezTo>
                      <a:cubicBezTo>
                        <a:pt x="222883" y="913947"/>
                        <a:pt x="229850" y="922152"/>
                        <a:pt x="229850" y="929119"/>
                      </a:cubicBezTo>
                      <a:cubicBezTo>
                        <a:pt x="229850" y="936086"/>
                        <a:pt x="211891" y="924939"/>
                        <a:pt x="210497" y="931906"/>
                      </a:cubicBezTo>
                      <a:cubicBezTo>
                        <a:pt x="209104" y="938873"/>
                        <a:pt x="193467" y="937015"/>
                        <a:pt x="188822" y="938873"/>
                      </a:cubicBezTo>
                      <a:cubicBezTo>
                        <a:pt x="184177" y="940731"/>
                        <a:pt x="197957" y="951723"/>
                        <a:pt x="206317" y="958226"/>
                      </a:cubicBezTo>
                      <a:cubicBezTo>
                        <a:pt x="214523" y="964728"/>
                        <a:pt x="198421" y="969682"/>
                        <a:pt x="196563" y="962406"/>
                      </a:cubicBezTo>
                      <a:cubicBezTo>
                        <a:pt x="194706" y="954974"/>
                        <a:pt x="183249" y="967050"/>
                        <a:pt x="169005" y="973398"/>
                      </a:cubicBezTo>
                      <a:cubicBezTo>
                        <a:pt x="154761" y="979901"/>
                        <a:pt x="160645" y="992751"/>
                        <a:pt x="149652" y="993215"/>
                      </a:cubicBezTo>
                      <a:cubicBezTo>
                        <a:pt x="138660" y="993680"/>
                        <a:pt x="141756" y="1011175"/>
                        <a:pt x="134480" y="1016748"/>
                      </a:cubicBezTo>
                      <a:cubicBezTo>
                        <a:pt x="127048" y="1022322"/>
                        <a:pt x="128906" y="1003898"/>
                        <a:pt x="117449" y="1003434"/>
                      </a:cubicBezTo>
                      <a:cubicBezTo>
                        <a:pt x="105993" y="1002969"/>
                        <a:pt x="106921" y="1011175"/>
                        <a:pt x="113734" y="1020928"/>
                      </a:cubicBezTo>
                      <a:cubicBezTo>
                        <a:pt x="120700" y="1030527"/>
                        <a:pt x="103206" y="1023251"/>
                        <a:pt x="96703" y="1031456"/>
                      </a:cubicBezTo>
                      <a:cubicBezTo>
                        <a:pt x="90201" y="1039817"/>
                        <a:pt x="71777" y="1035637"/>
                        <a:pt x="66823" y="1042449"/>
                      </a:cubicBezTo>
                      <a:cubicBezTo>
                        <a:pt x="61713" y="1049416"/>
                        <a:pt x="80601" y="1049416"/>
                        <a:pt x="83389" y="1054835"/>
                      </a:cubicBezTo>
                      <a:cubicBezTo>
                        <a:pt x="86175" y="1060408"/>
                        <a:pt x="66823" y="1057621"/>
                        <a:pt x="56759" y="1055299"/>
                      </a:cubicBezTo>
                      <a:cubicBezTo>
                        <a:pt x="46695" y="1052977"/>
                        <a:pt x="49328" y="1068149"/>
                        <a:pt x="40193" y="1066291"/>
                      </a:cubicBezTo>
                      <a:cubicBezTo>
                        <a:pt x="30904" y="1064434"/>
                        <a:pt x="19447" y="1074032"/>
                        <a:pt x="25949" y="1080535"/>
                      </a:cubicBezTo>
                      <a:cubicBezTo>
                        <a:pt x="32452" y="1087037"/>
                        <a:pt x="20840" y="1087812"/>
                        <a:pt x="14493" y="1083786"/>
                      </a:cubicBezTo>
                      <a:cubicBezTo>
                        <a:pt x="7990" y="1079606"/>
                        <a:pt x="2572" y="1089824"/>
                        <a:pt x="249" y="1097565"/>
                      </a:cubicBezTo>
                      <a:cubicBezTo>
                        <a:pt x="-2073" y="1105306"/>
                        <a:pt x="12635" y="1109487"/>
                        <a:pt x="12170" y="1113202"/>
                      </a:cubicBezTo>
                      <a:cubicBezTo>
                        <a:pt x="11706" y="1116918"/>
                        <a:pt x="249" y="1122801"/>
                        <a:pt x="8454" y="1124814"/>
                      </a:cubicBezTo>
                      <a:cubicBezTo>
                        <a:pt x="16815" y="1126672"/>
                        <a:pt x="10777" y="1133949"/>
                        <a:pt x="5203" y="1136271"/>
                      </a:cubicBezTo>
                      <a:cubicBezTo>
                        <a:pt x="-370" y="1138593"/>
                        <a:pt x="-370" y="1144167"/>
                        <a:pt x="5203" y="1150979"/>
                      </a:cubicBezTo>
                      <a:cubicBezTo>
                        <a:pt x="10777" y="1157946"/>
                        <a:pt x="-4396" y="1159339"/>
                        <a:pt x="2881" y="1169867"/>
                      </a:cubicBezTo>
                      <a:cubicBezTo>
                        <a:pt x="10313" y="1180395"/>
                        <a:pt x="15731" y="1167080"/>
                        <a:pt x="18983" y="1174976"/>
                      </a:cubicBezTo>
                      <a:cubicBezTo>
                        <a:pt x="22234" y="1182872"/>
                        <a:pt x="30904" y="1175905"/>
                        <a:pt x="41122" y="1166616"/>
                      </a:cubicBezTo>
                      <a:cubicBezTo>
                        <a:pt x="51185" y="1157481"/>
                        <a:pt x="54901" y="1176679"/>
                        <a:pt x="46695" y="1176370"/>
                      </a:cubicBezTo>
                      <a:cubicBezTo>
                        <a:pt x="38335" y="1175905"/>
                        <a:pt x="28736" y="1181014"/>
                        <a:pt x="30594" y="1189220"/>
                      </a:cubicBezTo>
                      <a:cubicBezTo>
                        <a:pt x="32452" y="1197425"/>
                        <a:pt x="17744" y="1196187"/>
                        <a:pt x="18208" y="1185969"/>
                      </a:cubicBezTo>
                      <a:cubicBezTo>
                        <a:pt x="18673" y="1175905"/>
                        <a:pt x="1178" y="1187827"/>
                        <a:pt x="7680" y="1195103"/>
                      </a:cubicBezTo>
                      <a:cubicBezTo>
                        <a:pt x="14183" y="1202380"/>
                        <a:pt x="5358" y="1206560"/>
                        <a:pt x="5358" y="1213527"/>
                      </a:cubicBezTo>
                      <a:cubicBezTo>
                        <a:pt x="5358" y="1220494"/>
                        <a:pt x="17744" y="1219101"/>
                        <a:pt x="22853" y="1211205"/>
                      </a:cubicBezTo>
                      <a:cubicBezTo>
                        <a:pt x="27962" y="1203464"/>
                        <a:pt x="36168" y="1205167"/>
                        <a:pt x="39419" y="1213063"/>
                      </a:cubicBezTo>
                      <a:cubicBezTo>
                        <a:pt x="42670" y="1220804"/>
                        <a:pt x="31678" y="1214920"/>
                        <a:pt x="31678" y="1225448"/>
                      </a:cubicBezTo>
                      <a:cubicBezTo>
                        <a:pt x="31678" y="1235976"/>
                        <a:pt x="24711" y="1226842"/>
                        <a:pt x="18828" y="1235047"/>
                      </a:cubicBezTo>
                      <a:cubicBezTo>
                        <a:pt x="12790" y="1243408"/>
                        <a:pt x="42360" y="1258580"/>
                        <a:pt x="51495" y="1260902"/>
                      </a:cubicBezTo>
                      <a:cubicBezTo>
                        <a:pt x="60784" y="1263225"/>
                        <a:pt x="69454" y="1273288"/>
                        <a:pt x="87878" y="1270501"/>
                      </a:cubicBezTo>
                      <a:cubicBezTo>
                        <a:pt x="106302" y="1267715"/>
                        <a:pt x="141292" y="1233654"/>
                        <a:pt x="145936" y="1227771"/>
                      </a:cubicBezTo>
                      <a:cubicBezTo>
                        <a:pt x="150581" y="1221733"/>
                        <a:pt x="160645" y="1228700"/>
                        <a:pt x="167612" y="1223126"/>
                      </a:cubicBezTo>
                      <a:cubicBezTo>
                        <a:pt x="174579" y="1217552"/>
                        <a:pt x="170399" y="1203309"/>
                        <a:pt x="175507" y="1200522"/>
                      </a:cubicBezTo>
                      <a:cubicBezTo>
                        <a:pt x="180617" y="1197735"/>
                        <a:pt x="183249" y="1215694"/>
                        <a:pt x="187893" y="1217552"/>
                      </a:cubicBezTo>
                      <a:cubicBezTo>
                        <a:pt x="192074" y="1219255"/>
                        <a:pt x="195015" y="1222507"/>
                        <a:pt x="195325" y="1231641"/>
                      </a:cubicBezTo>
                      <a:cubicBezTo>
                        <a:pt x="199041" y="1231177"/>
                        <a:pt x="202756" y="1231332"/>
                        <a:pt x="205078" y="1233035"/>
                      </a:cubicBezTo>
                      <a:cubicBezTo>
                        <a:pt x="210962" y="1237524"/>
                        <a:pt x="212510" y="1218326"/>
                        <a:pt x="212510" y="1212288"/>
                      </a:cubicBezTo>
                      <a:cubicBezTo>
                        <a:pt x="212510" y="1206405"/>
                        <a:pt x="218393" y="1194484"/>
                        <a:pt x="217000" y="1187052"/>
                      </a:cubicBezTo>
                      <a:cubicBezTo>
                        <a:pt x="215452" y="1179621"/>
                        <a:pt x="234805" y="1185659"/>
                        <a:pt x="237746" y="1179621"/>
                      </a:cubicBezTo>
                      <a:cubicBezTo>
                        <a:pt x="240687" y="1173738"/>
                        <a:pt x="242236" y="1152992"/>
                        <a:pt x="236352" y="1150050"/>
                      </a:cubicBezTo>
                      <a:cubicBezTo>
                        <a:pt x="230470" y="1147108"/>
                        <a:pt x="228921" y="1135187"/>
                        <a:pt x="234805" y="1135187"/>
                      </a:cubicBezTo>
                      <a:cubicBezTo>
                        <a:pt x="240687" y="1135187"/>
                        <a:pt x="248119" y="1130697"/>
                        <a:pt x="246571" y="1118931"/>
                      </a:cubicBezTo>
                      <a:cubicBezTo>
                        <a:pt x="245023" y="1107164"/>
                        <a:pt x="227373" y="1108558"/>
                        <a:pt x="225825" y="1096791"/>
                      </a:cubicBezTo>
                      <a:cubicBezTo>
                        <a:pt x="224276" y="1085025"/>
                        <a:pt x="234650" y="1081928"/>
                        <a:pt x="227218" y="1067220"/>
                      </a:cubicBezTo>
                      <a:cubicBezTo>
                        <a:pt x="219787" y="1052357"/>
                        <a:pt x="230160" y="1043533"/>
                        <a:pt x="227218" y="1036101"/>
                      </a:cubicBezTo>
                      <a:cubicBezTo>
                        <a:pt x="224276" y="1028670"/>
                        <a:pt x="221335" y="1019845"/>
                        <a:pt x="230160" y="1004982"/>
                      </a:cubicBezTo>
                      <a:cubicBezTo>
                        <a:pt x="238985" y="990119"/>
                        <a:pt x="255241" y="982842"/>
                        <a:pt x="261279" y="984236"/>
                      </a:cubicBezTo>
                      <a:cubicBezTo>
                        <a:pt x="267162" y="985629"/>
                        <a:pt x="277535" y="991667"/>
                        <a:pt x="282025" y="982688"/>
                      </a:cubicBezTo>
                      <a:cubicBezTo>
                        <a:pt x="286515" y="973863"/>
                        <a:pt x="286515" y="966431"/>
                        <a:pt x="282025" y="964883"/>
                      </a:cubicBezTo>
                      <a:cubicBezTo>
                        <a:pt x="277535" y="963490"/>
                        <a:pt x="265769" y="960393"/>
                        <a:pt x="274593" y="948627"/>
                      </a:cubicBezTo>
                      <a:cubicBezTo>
                        <a:pt x="283418" y="936860"/>
                        <a:pt x="293792" y="921997"/>
                        <a:pt x="295340" y="908683"/>
                      </a:cubicBezTo>
                      <a:cubicBezTo>
                        <a:pt x="296733" y="895368"/>
                        <a:pt x="292398" y="884995"/>
                        <a:pt x="296733" y="880505"/>
                      </a:cubicBezTo>
                      <a:cubicBezTo>
                        <a:pt x="301223" y="876015"/>
                        <a:pt x="311596" y="880505"/>
                        <a:pt x="320421" y="874622"/>
                      </a:cubicBezTo>
                      <a:cubicBezTo>
                        <a:pt x="329246" y="868739"/>
                        <a:pt x="321969" y="861307"/>
                        <a:pt x="326304" y="856817"/>
                      </a:cubicBezTo>
                      <a:cubicBezTo>
                        <a:pt x="330794" y="852327"/>
                        <a:pt x="336677" y="837619"/>
                        <a:pt x="342561" y="833130"/>
                      </a:cubicBezTo>
                      <a:cubicBezTo>
                        <a:pt x="348444" y="828640"/>
                        <a:pt x="354327" y="822756"/>
                        <a:pt x="349992" y="816873"/>
                      </a:cubicBezTo>
                      <a:cubicBezTo>
                        <a:pt x="345502" y="810990"/>
                        <a:pt x="358817" y="804952"/>
                        <a:pt x="358817" y="794734"/>
                      </a:cubicBezTo>
                      <a:cubicBezTo>
                        <a:pt x="358817" y="784515"/>
                        <a:pt x="373525" y="776929"/>
                        <a:pt x="382504" y="776929"/>
                      </a:cubicBezTo>
                      <a:cubicBezTo>
                        <a:pt x="391329" y="776929"/>
                        <a:pt x="406192" y="776929"/>
                        <a:pt x="406192" y="768104"/>
                      </a:cubicBezTo>
                      <a:cubicBezTo>
                        <a:pt x="406192" y="759280"/>
                        <a:pt x="400309" y="739927"/>
                        <a:pt x="413624" y="745965"/>
                      </a:cubicBezTo>
                      <a:cubicBezTo>
                        <a:pt x="426939" y="751848"/>
                        <a:pt x="437311" y="744417"/>
                        <a:pt x="446136" y="751848"/>
                      </a:cubicBezTo>
                      <a:cubicBezTo>
                        <a:pt x="454961" y="759280"/>
                        <a:pt x="466883" y="757731"/>
                        <a:pt x="466883" y="745965"/>
                      </a:cubicBezTo>
                      <a:cubicBezTo>
                        <a:pt x="466883" y="734043"/>
                        <a:pt x="471373" y="714846"/>
                        <a:pt x="484687" y="722277"/>
                      </a:cubicBezTo>
                      <a:cubicBezTo>
                        <a:pt x="485771" y="722896"/>
                        <a:pt x="486700" y="723516"/>
                        <a:pt x="487629" y="724135"/>
                      </a:cubicBezTo>
                      <a:cubicBezTo>
                        <a:pt x="491964" y="714226"/>
                        <a:pt x="500479" y="708033"/>
                        <a:pt x="508220" y="708962"/>
                      </a:cubicBezTo>
                      <a:cubicBezTo>
                        <a:pt x="520141" y="710511"/>
                        <a:pt x="527418" y="731102"/>
                        <a:pt x="542281" y="734043"/>
                      </a:cubicBezTo>
                      <a:cubicBezTo>
                        <a:pt x="557144" y="736985"/>
                        <a:pt x="571852" y="742868"/>
                        <a:pt x="576342" y="735592"/>
                      </a:cubicBezTo>
                      <a:cubicBezTo>
                        <a:pt x="580831" y="728160"/>
                        <a:pt x="591205" y="740082"/>
                        <a:pt x="600030" y="737140"/>
                      </a:cubicBezTo>
                      <a:cubicBezTo>
                        <a:pt x="608855" y="734198"/>
                        <a:pt x="608855" y="753396"/>
                        <a:pt x="617834" y="741630"/>
                      </a:cubicBezTo>
                      <a:cubicBezTo>
                        <a:pt x="626659" y="729863"/>
                        <a:pt x="616286" y="722432"/>
                        <a:pt x="631148" y="723825"/>
                      </a:cubicBezTo>
                      <a:cubicBezTo>
                        <a:pt x="646012" y="725219"/>
                        <a:pt x="637032" y="707569"/>
                        <a:pt x="637032" y="697196"/>
                      </a:cubicBezTo>
                      <a:cubicBezTo>
                        <a:pt x="637032" y="686823"/>
                        <a:pt x="656230" y="685429"/>
                        <a:pt x="656230" y="676450"/>
                      </a:cubicBezTo>
                      <a:cubicBezTo>
                        <a:pt x="656230" y="667625"/>
                        <a:pt x="682859" y="674902"/>
                        <a:pt x="687349" y="669018"/>
                      </a:cubicBezTo>
                      <a:cubicBezTo>
                        <a:pt x="691839" y="663135"/>
                        <a:pt x="706547" y="658645"/>
                        <a:pt x="712585" y="669018"/>
                      </a:cubicBezTo>
                      <a:cubicBezTo>
                        <a:pt x="718468" y="679391"/>
                        <a:pt x="743549" y="682333"/>
                        <a:pt x="745098" y="691158"/>
                      </a:cubicBezTo>
                      <a:cubicBezTo>
                        <a:pt x="745872" y="695493"/>
                        <a:pt x="745098" y="702150"/>
                        <a:pt x="745098" y="708498"/>
                      </a:cubicBezTo>
                      <a:cubicBezTo>
                        <a:pt x="749123" y="704472"/>
                        <a:pt x="754387" y="701376"/>
                        <a:pt x="759341" y="701376"/>
                      </a:cubicBezTo>
                      <a:cubicBezTo>
                        <a:pt x="768476" y="701376"/>
                        <a:pt x="776836" y="687597"/>
                        <a:pt x="785042" y="689455"/>
                      </a:cubicBezTo>
                      <a:cubicBezTo>
                        <a:pt x="792009" y="691003"/>
                        <a:pt x="798821" y="689764"/>
                        <a:pt x="800834" y="678308"/>
                      </a:cubicBezTo>
                      <a:cubicBezTo>
                        <a:pt x="792783" y="673818"/>
                        <a:pt x="778694" y="673199"/>
                        <a:pt x="776991" y="679546"/>
                      </a:cubicBezTo>
                      <a:close/>
                      <a:moveTo>
                        <a:pt x="220406" y="89520"/>
                      </a:moveTo>
                      <a:cubicBezTo>
                        <a:pt x="233566" y="92307"/>
                        <a:pt x="206627" y="106705"/>
                        <a:pt x="202447" y="119865"/>
                      </a:cubicBezTo>
                      <a:cubicBezTo>
                        <a:pt x="198266" y="133025"/>
                        <a:pt x="223193" y="144636"/>
                        <a:pt x="233566" y="154390"/>
                      </a:cubicBezTo>
                      <a:cubicBezTo>
                        <a:pt x="243939" y="163989"/>
                        <a:pt x="268711" y="162751"/>
                        <a:pt x="277690" y="157177"/>
                      </a:cubicBezTo>
                      <a:cubicBezTo>
                        <a:pt x="286670" y="151603"/>
                        <a:pt x="283883" y="132406"/>
                        <a:pt x="295649" y="133025"/>
                      </a:cubicBezTo>
                      <a:cubicBezTo>
                        <a:pt x="307416" y="133644"/>
                        <a:pt x="301223" y="122652"/>
                        <a:pt x="310822" y="119246"/>
                      </a:cubicBezTo>
                      <a:cubicBezTo>
                        <a:pt x="320421" y="115840"/>
                        <a:pt x="321814" y="128225"/>
                        <a:pt x="313609" y="137824"/>
                      </a:cubicBezTo>
                      <a:cubicBezTo>
                        <a:pt x="305403" y="147423"/>
                        <a:pt x="328162" y="146804"/>
                        <a:pt x="340548" y="135038"/>
                      </a:cubicBezTo>
                      <a:cubicBezTo>
                        <a:pt x="352933" y="123271"/>
                        <a:pt x="355720" y="134418"/>
                        <a:pt x="352933" y="145411"/>
                      </a:cubicBezTo>
                      <a:cubicBezTo>
                        <a:pt x="350147" y="156403"/>
                        <a:pt x="324601" y="150210"/>
                        <a:pt x="315622" y="162596"/>
                      </a:cubicBezTo>
                      <a:cubicBezTo>
                        <a:pt x="306642" y="174982"/>
                        <a:pt x="279083" y="165383"/>
                        <a:pt x="266698" y="179162"/>
                      </a:cubicBezTo>
                      <a:cubicBezTo>
                        <a:pt x="254312" y="192941"/>
                        <a:pt x="277690" y="193715"/>
                        <a:pt x="295030" y="190154"/>
                      </a:cubicBezTo>
                      <a:cubicBezTo>
                        <a:pt x="312370" y="186748"/>
                        <a:pt x="344728" y="184581"/>
                        <a:pt x="357114" y="187367"/>
                      </a:cubicBezTo>
                      <a:cubicBezTo>
                        <a:pt x="369499" y="190154"/>
                        <a:pt x="349528" y="194334"/>
                        <a:pt x="328781" y="194334"/>
                      </a:cubicBezTo>
                      <a:cubicBezTo>
                        <a:pt x="308035" y="194334"/>
                        <a:pt x="301223" y="200527"/>
                        <a:pt x="301842" y="206101"/>
                      </a:cubicBezTo>
                      <a:cubicBezTo>
                        <a:pt x="302462" y="211674"/>
                        <a:pt x="272891" y="199908"/>
                        <a:pt x="271497" y="212294"/>
                      </a:cubicBezTo>
                      <a:cubicBezTo>
                        <a:pt x="270104" y="224679"/>
                        <a:pt x="299056" y="229479"/>
                        <a:pt x="302616" y="237065"/>
                      </a:cubicBezTo>
                      <a:cubicBezTo>
                        <a:pt x="306022" y="244651"/>
                        <a:pt x="325375" y="237839"/>
                        <a:pt x="332962" y="240471"/>
                      </a:cubicBezTo>
                      <a:cubicBezTo>
                        <a:pt x="340548" y="243258"/>
                        <a:pt x="320576" y="248832"/>
                        <a:pt x="317789" y="252238"/>
                      </a:cubicBezTo>
                      <a:cubicBezTo>
                        <a:pt x="315002" y="255644"/>
                        <a:pt x="339154" y="260598"/>
                        <a:pt x="343334" y="267410"/>
                      </a:cubicBezTo>
                      <a:cubicBezTo>
                        <a:pt x="347515" y="274377"/>
                        <a:pt x="364700" y="270816"/>
                        <a:pt x="364081" y="261217"/>
                      </a:cubicBezTo>
                      <a:cubicBezTo>
                        <a:pt x="363152" y="249141"/>
                        <a:pt x="379253" y="212913"/>
                        <a:pt x="399999" y="205327"/>
                      </a:cubicBezTo>
                      <a:cubicBezTo>
                        <a:pt x="420745" y="197740"/>
                        <a:pt x="408979" y="190773"/>
                        <a:pt x="411766" y="179162"/>
                      </a:cubicBezTo>
                      <a:cubicBezTo>
                        <a:pt x="414553" y="167395"/>
                        <a:pt x="431119" y="177149"/>
                        <a:pt x="426319" y="167395"/>
                      </a:cubicBezTo>
                      <a:cubicBezTo>
                        <a:pt x="421520" y="157796"/>
                        <a:pt x="424306" y="153616"/>
                        <a:pt x="437311" y="141230"/>
                      </a:cubicBezTo>
                      <a:cubicBezTo>
                        <a:pt x="450471" y="128845"/>
                        <a:pt x="458677" y="137824"/>
                        <a:pt x="474624" y="130238"/>
                      </a:cubicBezTo>
                      <a:cubicBezTo>
                        <a:pt x="490570" y="122652"/>
                        <a:pt x="498156" y="135812"/>
                        <a:pt x="480816" y="137205"/>
                      </a:cubicBezTo>
                      <a:cubicBezTo>
                        <a:pt x="465644" y="138444"/>
                        <a:pt x="473230" y="155784"/>
                        <a:pt x="485616" y="160738"/>
                      </a:cubicBezTo>
                      <a:cubicBezTo>
                        <a:pt x="498002" y="165537"/>
                        <a:pt x="487009" y="169718"/>
                        <a:pt x="496609" y="171730"/>
                      </a:cubicBezTo>
                      <a:cubicBezTo>
                        <a:pt x="506362" y="173743"/>
                        <a:pt x="503575" y="188296"/>
                        <a:pt x="491035" y="201456"/>
                      </a:cubicBezTo>
                      <a:cubicBezTo>
                        <a:pt x="478649" y="214616"/>
                        <a:pt x="494441" y="217403"/>
                        <a:pt x="520761" y="207649"/>
                      </a:cubicBezTo>
                      <a:cubicBezTo>
                        <a:pt x="546926" y="198050"/>
                        <a:pt x="530360" y="216009"/>
                        <a:pt x="537946" y="223596"/>
                      </a:cubicBezTo>
                      <a:cubicBezTo>
                        <a:pt x="545532" y="231182"/>
                        <a:pt x="566278" y="218022"/>
                        <a:pt x="577271" y="205017"/>
                      </a:cubicBezTo>
                      <a:cubicBezTo>
                        <a:pt x="588263" y="191857"/>
                        <a:pt x="604829" y="194025"/>
                        <a:pt x="604210" y="187058"/>
                      </a:cubicBezTo>
                      <a:cubicBezTo>
                        <a:pt x="603590" y="179471"/>
                        <a:pt x="591824" y="177459"/>
                        <a:pt x="582070" y="181484"/>
                      </a:cubicBezTo>
                      <a:cubicBezTo>
                        <a:pt x="572471" y="185664"/>
                        <a:pt x="548319" y="182877"/>
                        <a:pt x="556525" y="175291"/>
                      </a:cubicBezTo>
                      <a:cubicBezTo>
                        <a:pt x="564885" y="167705"/>
                        <a:pt x="563491" y="161512"/>
                        <a:pt x="550951" y="162905"/>
                      </a:cubicBezTo>
                      <a:cubicBezTo>
                        <a:pt x="538565" y="164299"/>
                        <a:pt x="516426" y="158106"/>
                        <a:pt x="526799" y="153926"/>
                      </a:cubicBezTo>
                      <a:cubicBezTo>
                        <a:pt x="537172" y="149746"/>
                        <a:pt x="519212" y="135966"/>
                        <a:pt x="509459" y="136741"/>
                      </a:cubicBezTo>
                      <a:cubicBezTo>
                        <a:pt x="499860" y="137360"/>
                        <a:pt x="502491" y="126368"/>
                        <a:pt x="503266" y="118781"/>
                      </a:cubicBezTo>
                      <a:cubicBezTo>
                        <a:pt x="503885" y="111195"/>
                        <a:pt x="475708" y="107789"/>
                        <a:pt x="481126" y="105002"/>
                      </a:cubicBezTo>
                      <a:cubicBezTo>
                        <a:pt x="486700" y="102215"/>
                        <a:pt x="469360" y="96022"/>
                        <a:pt x="465179" y="101596"/>
                      </a:cubicBezTo>
                      <a:cubicBezTo>
                        <a:pt x="460999" y="107170"/>
                        <a:pt x="452794" y="105776"/>
                        <a:pt x="452794" y="97416"/>
                      </a:cubicBezTo>
                      <a:cubicBezTo>
                        <a:pt x="452794" y="89055"/>
                        <a:pt x="432048" y="91223"/>
                        <a:pt x="423842" y="91842"/>
                      </a:cubicBezTo>
                      <a:cubicBezTo>
                        <a:pt x="415482" y="92461"/>
                        <a:pt x="419662" y="73883"/>
                        <a:pt x="411456" y="67690"/>
                      </a:cubicBezTo>
                      <a:cubicBezTo>
                        <a:pt x="403096" y="61497"/>
                        <a:pt x="392104" y="80076"/>
                        <a:pt x="385910" y="78682"/>
                      </a:cubicBezTo>
                      <a:cubicBezTo>
                        <a:pt x="379718" y="77289"/>
                        <a:pt x="390710" y="64903"/>
                        <a:pt x="394116" y="56543"/>
                      </a:cubicBezTo>
                      <a:cubicBezTo>
                        <a:pt x="397522" y="48182"/>
                        <a:pt x="365164" y="37190"/>
                        <a:pt x="361604" y="45550"/>
                      </a:cubicBezTo>
                      <a:cubicBezTo>
                        <a:pt x="358198" y="53911"/>
                        <a:pt x="352004" y="33165"/>
                        <a:pt x="345038" y="30997"/>
                      </a:cubicBezTo>
                      <a:cubicBezTo>
                        <a:pt x="338071" y="28985"/>
                        <a:pt x="343644" y="44776"/>
                        <a:pt x="337451" y="46170"/>
                      </a:cubicBezTo>
                      <a:cubicBezTo>
                        <a:pt x="331258" y="47563"/>
                        <a:pt x="322898" y="53756"/>
                        <a:pt x="333271" y="60723"/>
                      </a:cubicBezTo>
                      <a:cubicBezTo>
                        <a:pt x="343644" y="67690"/>
                        <a:pt x="354017" y="102060"/>
                        <a:pt x="352624" y="107634"/>
                      </a:cubicBezTo>
                      <a:cubicBezTo>
                        <a:pt x="351230" y="113208"/>
                        <a:pt x="319492" y="82863"/>
                        <a:pt x="318098" y="68309"/>
                      </a:cubicBezTo>
                      <a:cubicBezTo>
                        <a:pt x="316705" y="53756"/>
                        <a:pt x="300913" y="42144"/>
                        <a:pt x="296733" y="52363"/>
                      </a:cubicBezTo>
                      <a:cubicBezTo>
                        <a:pt x="292553" y="62736"/>
                        <a:pt x="280787" y="66916"/>
                        <a:pt x="284347" y="77134"/>
                      </a:cubicBezTo>
                      <a:cubicBezTo>
                        <a:pt x="287753" y="87507"/>
                        <a:pt x="275987" y="90913"/>
                        <a:pt x="275987" y="82708"/>
                      </a:cubicBezTo>
                      <a:cubicBezTo>
                        <a:pt x="275987" y="74347"/>
                        <a:pt x="258802" y="64748"/>
                        <a:pt x="252454" y="64129"/>
                      </a:cubicBezTo>
                      <a:cubicBezTo>
                        <a:pt x="246261" y="63510"/>
                        <a:pt x="268401" y="59330"/>
                        <a:pt x="278774" y="54530"/>
                      </a:cubicBezTo>
                      <a:cubicBezTo>
                        <a:pt x="289147" y="49731"/>
                        <a:pt x="269794" y="42764"/>
                        <a:pt x="260815" y="48337"/>
                      </a:cubicBezTo>
                      <a:cubicBezTo>
                        <a:pt x="251835" y="53911"/>
                        <a:pt x="240068" y="44931"/>
                        <a:pt x="234650" y="52517"/>
                      </a:cubicBezTo>
                      <a:cubicBezTo>
                        <a:pt x="229076" y="60104"/>
                        <a:pt x="222264" y="52517"/>
                        <a:pt x="212510" y="50505"/>
                      </a:cubicBezTo>
                      <a:cubicBezTo>
                        <a:pt x="202911" y="48492"/>
                        <a:pt x="194551" y="64284"/>
                        <a:pt x="187584" y="61497"/>
                      </a:cubicBezTo>
                      <a:cubicBezTo>
                        <a:pt x="180617" y="58710"/>
                        <a:pt x="176591" y="75276"/>
                        <a:pt x="187584" y="92616"/>
                      </a:cubicBezTo>
                      <a:cubicBezTo>
                        <a:pt x="199041" y="109647"/>
                        <a:pt x="207401" y="86733"/>
                        <a:pt x="220406" y="89520"/>
                      </a:cubicBezTo>
                      <a:close/>
                      <a:moveTo>
                        <a:pt x="192074" y="145411"/>
                      </a:moveTo>
                      <a:cubicBezTo>
                        <a:pt x="200434" y="147423"/>
                        <a:pt x="206627" y="161357"/>
                        <a:pt x="214213" y="160583"/>
                      </a:cubicBezTo>
                      <a:cubicBezTo>
                        <a:pt x="217619" y="160274"/>
                        <a:pt x="202447" y="143398"/>
                        <a:pt x="193467" y="133644"/>
                      </a:cubicBezTo>
                      <a:cubicBezTo>
                        <a:pt x="184487" y="124045"/>
                        <a:pt x="185261" y="114291"/>
                        <a:pt x="172721" y="117697"/>
                      </a:cubicBezTo>
                      <a:cubicBezTo>
                        <a:pt x="160335" y="121258"/>
                        <a:pt x="183868" y="143398"/>
                        <a:pt x="192074" y="145411"/>
                      </a:cubicBezTo>
                      <a:close/>
                      <a:moveTo>
                        <a:pt x="411611" y="33629"/>
                      </a:moveTo>
                      <a:cubicBezTo>
                        <a:pt x="417804" y="38429"/>
                        <a:pt x="401393" y="38583"/>
                        <a:pt x="408205" y="45396"/>
                      </a:cubicBezTo>
                      <a:cubicBezTo>
                        <a:pt x="428951" y="66142"/>
                        <a:pt x="510387" y="42609"/>
                        <a:pt x="521380" y="48802"/>
                      </a:cubicBezTo>
                      <a:cubicBezTo>
                        <a:pt x="532372" y="54995"/>
                        <a:pt x="453103" y="62581"/>
                        <a:pt x="456509" y="70941"/>
                      </a:cubicBezTo>
                      <a:cubicBezTo>
                        <a:pt x="459915" y="79302"/>
                        <a:pt x="524941" y="86114"/>
                        <a:pt x="529740" y="80540"/>
                      </a:cubicBezTo>
                      <a:cubicBezTo>
                        <a:pt x="534540" y="74967"/>
                        <a:pt x="545687" y="91533"/>
                        <a:pt x="567052" y="92926"/>
                      </a:cubicBezTo>
                      <a:cubicBezTo>
                        <a:pt x="588418" y="94319"/>
                        <a:pt x="586405" y="84566"/>
                        <a:pt x="602197" y="83946"/>
                      </a:cubicBezTo>
                      <a:cubicBezTo>
                        <a:pt x="618143" y="83327"/>
                        <a:pt x="641522" y="75741"/>
                        <a:pt x="642296" y="66761"/>
                      </a:cubicBezTo>
                      <a:cubicBezTo>
                        <a:pt x="642915" y="57781"/>
                        <a:pt x="689207" y="46789"/>
                        <a:pt x="685027" y="31616"/>
                      </a:cubicBezTo>
                      <a:cubicBezTo>
                        <a:pt x="680847" y="16444"/>
                        <a:pt x="635948" y="26817"/>
                        <a:pt x="623562" y="20624"/>
                      </a:cubicBezTo>
                      <a:cubicBezTo>
                        <a:pt x="611177" y="14431"/>
                        <a:pt x="582225" y="6071"/>
                        <a:pt x="577271" y="15825"/>
                      </a:cubicBezTo>
                      <a:cubicBezTo>
                        <a:pt x="572471" y="25424"/>
                        <a:pt x="564111" y="28210"/>
                        <a:pt x="560085" y="24185"/>
                      </a:cubicBezTo>
                      <a:cubicBezTo>
                        <a:pt x="555905" y="20005"/>
                        <a:pt x="562098" y="-1980"/>
                        <a:pt x="542126" y="4213"/>
                      </a:cubicBezTo>
                      <a:cubicBezTo>
                        <a:pt x="522154" y="10406"/>
                        <a:pt x="540732" y="31771"/>
                        <a:pt x="536552" y="34558"/>
                      </a:cubicBezTo>
                      <a:cubicBezTo>
                        <a:pt x="532372" y="37345"/>
                        <a:pt x="513020" y="30378"/>
                        <a:pt x="511626" y="20779"/>
                      </a:cubicBezTo>
                      <a:cubicBezTo>
                        <a:pt x="510233" y="11180"/>
                        <a:pt x="488867" y="31152"/>
                        <a:pt x="486080" y="19386"/>
                      </a:cubicBezTo>
                      <a:cubicBezTo>
                        <a:pt x="483294" y="7619"/>
                        <a:pt x="457748" y="-586"/>
                        <a:pt x="452174" y="33"/>
                      </a:cubicBezTo>
                      <a:cubicBezTo>
                        <a:pt x="446601" y="652"/>
                        <a:pt x="457748" y="8238"/>
                        <a:pt x="454187" y="13812"/>
                      </a:cubicBezTo>
                      <a:cubicBezTo>
                        <a:pt x="450781" y="19386"/>
                        <a:pt x="437002" y="8238"/>
                        <a:pt x="431428" y="7619"/>
                      </a:cubicBezTo>
                      <a:cubicBezTo>
                        <a:pt x="425855" y="7000"/>
                        <a:pt x="434834" y="19386"/>
                        <a:pt x="432048" y="24804"/>
                      </a:cubicBezTo>
                      <a:cubicBezTo>
                        <a:pt x="429261" y="30378"/>
                        <a:pt x="418268" y="8238"/>
                        <a:pt x="408515" y="8238"/>
                      </a:cubicBezTo>
                      <a:cubicBezTo>
                        <a:pt x="398761" y="8238"/>
                        <a:pt x="402322" y="19231"/>
                        <a:pt x="395355" y="20005"/>
                      </a:cubicBezTo>
                      <a:cubicBezTo>
                        <a:pt x="388852" y="20469"/>
                        <a:pt x="405418" y="28830"/>
                        <a:pt x="411611" y="3362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5" name="Freeform: Shape 4524">
                  <a:extLst>
                    <a:ext uri="{FF2B5EF4-FFF2-40B4-BE49-F238E27FC236}">
                      <a16:creationId xmlns:a16="http://schemas.microsoft.com/office/drawing/2014/main" id="{BA63D2D5-58BD-84AF-42C2-5F5BF630820B}"/>
                    </a:ext>
                  </a:extLst>
                </p:cNvPr>
                <p:cNvSpPr/>
                <p:nvPr/>
              </p:nvSpPr>
              <p:spPr>
                <a:xfrm>
                  <a:off x="11601697" y="1921000"/>
                  <a:ext cx="97000" cy="29846"/>
                </a:xfrm>
                <a:custGeom>
                  <a:avLst/>
                  <a:gdLst>
                    <a:gd name="connsiteX0" fmla="*/ 39871 w 97000"/>
                    <a:gd name="connsiteY0" fmla="*/ 808 h 29846"/>
                    <a:gd name="connsiteX1" fmla="*/ 1165 w 97000"/>
                    <a:gd name="connsiteY1" fmla="*/ 12730 h 29846"/>
                    <a:gd name="connsiteX2" fmla="*/ 59224 w 97000"/>
                    <a:gd name="connsiteY2" fmla="*/ 25580 h 29846"/>
                    <a:gd name="connsiteX3" fmla="*/ 97000 w 97000"/>
                    <a:gd name="connsiteY3" fmla="*/ 20006 h 29846"/>
                    <a:gd name="connsiteX4" fmla="*/ 39871 w 97000"/>
                    <a:gd name="connsiteY4" fmla="*/ 808 h 2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00" h="29846">
                      <a:moveTo>
                        <a:pt x="39871" y="808"/>
                      </a:moveTo>
                      <a:cubicBezTo>
                        <a:pt x="33369" y="5453"/>
                        <a:pt x="-7350" y="3131"/>
                        <a:pt x="1165" y="12730"/>
                      </a:cubicBezTo>
                      <a:cubicBezTo>
                        <a:pt x="8597" y="20935"/>
                        <a:pt x="43432" y="16446"/>
                        <a:pt x="59224" y="25580"/>
                      </a:cubicBezTo>
                      <a:cubicBezTo>
                        <a:pt x="74861" y="34714"/>
                        <a:pt x="97000" y="27438"/>
                        <a:pt x="97000" y="20006"/>
                      </a:cubicBezTo>
                      <a:cubicBezTo>
                        <a:pt x="97000" y="12730"/>
                        <a:pt x="46373" y="-3836"/>
                        <a:pt x="39871" y="80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6" name="Freeform: Shape 4525">
                  <a:extLst>
                    <a:ext uri="{FF2B5EF4-FFF2-40B4-BE49-F238E27FC236}">
                      <a16:creationId xmlns:a16="http://schemas.microsoft.com/office/drawing/2014/main" id="{38A4023A-A314-2C67-3A17-E2C48AABB6AF}"/>
                    </a:ext>
                  </a:extLst>
                </p:cNvPr>
                <p:cNvSpPr/>
                <p:nvPr/>
              </p:nvSpPr>
              <p:spPr>
                <a:xfrm>
                  <a:off x="9753534" y="2712116"/>
                  <a:ext cx="528712" cy="524270"/>
                </a:xfrm>
                <a:custGeom>
                  <a:avLst/>
                  <a:gdLst>
                    <a:gd name="connsiteX0" fmla="*/ 500210 w 528712"/>
                    <a:gd name="connsiteY0" fmla="*/ 49910 h 524270"/>
                    <a:gd name="connsiteX1" fmla="*/ 468936 w 528712"/>
                    <a:gd name="connsiteY1" fmla="*/ 57342 h 524270"/>
                    <a:gd name="connsiteX2" fmla="*/ 400814 w 528712"/>
                    <a:gd name="connsiteY2" fmla="*/ 7644 h 524270"/>
                    <a:gd name="connsiteX3" fmla="*/ 380533 w 528712"/>
                    <a:gd name="connsiteY3" fmla="*/ 16778 h 524270"/>
                    <a:gd name="connsiteX4" fmla="*/ 378675 w 528712"/>
                    <a:gd name="connsiteY4" fmla="*/ 48981 h 524270"/>
                    <a:gd name="connsiteX5" fmla="*/ 369540 w 528712"/>
                    <a:gd name="connsiteY5" fmla="*/ 76540 h 524270"/>
                    <a:gd name="connsiteX6" fmla="*/ 343685 w 528712"/>
                    <a:gd name="connsiteY6" fmla="*/ 87532 h 524270"/>
                    <a:gd name="connsiteX7" fmla="*/ 331763 w 528712"/>
                    <a:gd name="connsiteY7" fmla="*/ 105956 h 524270"/>
                    <a:gd name="connsiteX8" fmla="*/ 326190 w 528712"/>
                    <a:gd name="connsiteY8" fmla="*/ 124380 h 524270"/>
                    <a:gd name="connsiteX9" fmla="*/ 326190 w 528712"/>
                    <a:gd name="connsiteY9" fmla="*/ 148222 h 524270"/>
                    <a:gd name="connsiteX10" fmla="*/ 341827 w 528712"/>
                    <a:gd name="connsiteY10" fmla="*/ 141720 h 524270"/>
                    <a:gd name="connsiteX11" fmla="*/ 358393 w 528712"/>
                    <a:gd name="connsiteY11" fmla="*/ 138004 h 524270"/>
                    <a:gd name="connsiteX12" fmla="*/ 339969 w 528712"/>
                    <a:gd name="connsiteY12" fmla="*/ 114935 h 524270"/>
                    <a:gd name="connsiteX13" fmla="*/ 365824 w 528712"/>
                    <a:gd name="connsiteY13" fmla="*/ 112149 h 524270"/>
                    <a:gd name="connsiteX14" fmla="*/ 412736 w 528712"/>
                    <a:gd name="connsiteY14" fmla="*/ 123141 h 524270"/>
                    <a:gd name="connsiteX15" fmla="*/ 433017 w 528712"/>
                    <a:gd name="connsiteY15" fmla="*/ 115864 h 524270"/>
                    <a:gd name="connsiteX16" fmla="*/ 478070 w 528712"/>
                    <a:gd name="connsiteY16" fmla="*/ 94654 h 524270"/>
                    <a:gd name="connsiteX17" fmla="*/ 494636 w 528712"/>
                    <a:gd name="connsiteY17" fmla="*/ 79946 h 524270"/>
                    <a:gd name="connsiteX18" fmla="*/ 528697 w 528712"/>
                    <a:gd name="connsiteY18" fmla="*/ 41240 h 524270"/>
                    <a:gd name="connsiteX19" fmla="*/ 500210 w 528712"/>
                    <a:gd name="connsiteY19" fmla="*/ 49910 h 524270"/>
                    <a:gd name="connsiteX20" fmla="*/ 330834 w 528712"/>
                    <a:gd name="connsiteY20" fmla="*/ 176090 h 524270"/>
                    <a:gd name="connsiteX21" fmla="*/ 325261 w 528712"/>
                    <a:gd name="connsiteY21" fmla="*/ 217428 h 524270"/>
                    <a:gd name="connsiteX22" fmla="*/ 309624 w 528712"/>
                    <a:gd name="connsiteY22" fmla="*/ 258920 h 524270"/>
                    <a:gd name="connsiteX23" fmla="*/ 290271 w 528712"/>
                    <a:gd name="connsiteY23" fmla="*/ 289265 h 524270"/>
                    <a:gd name="connsiteX24" fmla="*/ 261784 w 528712"/>
                    <a:gd name="connsiteY24" fmla="*/ 311404 h 524270"/>
                    <a:gd name="connsiteX25" fmla="*/ 241503 w 528712"/>
                    <a:gd name="connsiteY25" fmla="*/ 301341 h 524270"/>
                    <a:gd name="connsiteX26" fmla="*/ 218433 w 528712"/>
                    <a:gd name="connsiteY26" fmla="*/ 326268 h 524270"/>
                    <a:gd name="connsiteX27" fmla="*/ 199081 w 528712"/>
                    <a:gd name="connsiteY27" fmla="*/ 357541 h 524270"/>
                    <a:gd name="connsiteX28" fmla="*/ 179728 w 528712"/>
                    <a:gd name="connsiteY28" fmla="*/ 364044 h 524270"/>
                    <a:gd name="connsiteX29" fmla="*/ 141951 w 528712"/>
                    <a:gd name="connsiteY29" fmla="*/ 368689 h 524270"/>
                    <a:gd name="connsiteX30" fmla="*/ 95970 w 528712"/>
                    <a:gd name="connsiteY30" fmla="*/ 371475 h 524270"/>
                    <a:gd name="connsiteX31" fmla="*/ 48129 w 528712"/>
                    <a:gd name="connsiteY31" fmla="*/ 407394 h 524270"/>
                    <a:gd name="connsiteX32" fmla="*/ 48129 w 528712"/>
                    <a:gd name="connsiteY32" fmla="*/ 425818 h 524270"/>
                    <a:gd name="connsiteX33" fmla="*/ 82190 w 528712"/>
                    <a:gd name="connsiteY33" fmla="*/ 417458 h 524270"/>
                    <a:gd name="connsiteX34" fmla="*/ 160375 w 528712"/>
                    <a:gd name="connsiteY34" fmla="*/ 398105 h 524270"/>
                    <a:gd name="connsiteX35" fmla="*/ 173226 w 528712"/>
                    <a:gd name="connsiteY35" fmla="*/ 425663 h 524270"/>
                    <a:gd name="connsiteX36" fmla="*/ 210073 w 528712"/>
                    <a:gd name="connsiteY36" fmla="*/ 423805 h 524270"/>
                    <a:gd name="connsiteX37" fmla="*/ 221066 w 528712"/>
                    <a:gd name="connsiteY37" fmla="*/ 402595 h 524270"/>
                    <a:gd name="connsiteX38" fmla="*/ 230355 w 528712"/>
                    <a:gd name="connsiteY38" fmla="*/ 397950 h 524270"/>
                    <a:gd name="connsiteX39" fmla="*/ 269989 w 528712"/>
                    <a:gd name="connsiteY39" fmla="*/ 395163 h 524270"/>
                    <a:gd name="connsiteX40" fmla="*/ 293058 w 528712"/>
                    <a:gd name="connsiteY40" fmla="*/ 397021 h 524270"/>
                    <a:gd name="connsiteX41" fmla="*/ 311482 w 528712"/>
                    <a:gd name="connsiteY41" fmla="*/ 378597 h 524270"/>
                    <a:gd name="connsiteX42" fmla="*/ 340898 w 528712"/>
                    <a:gd name="connsiteY42" fmla="*/ 373953 h 524270"/>
                    <a:gd name="connsiteX43" fmla="*/ 349258 w 528712"/>
                    <a:gd name="connsiteY43" fmla="*/ 329828 h 524270"/>
                    <a:gd name="connsiteX44" fmla="*/ 356690 w 528712"/>
                    <a:gd name="connsiteY44" fmla="*/ 281988 h 524270"/>
                    <a:gd name="connsiteX45" fmla="*/ 385177 w 528712"/>
                    <a:gd name="connsiteY45" fmla="*/ 247928 h 524270"/>
                    <a:gd name="connsiteX46" fmla="*/ 370469 w 528712"/>
                    <a:gd name="connsiteY46" fmla="*/ 165098 h 524270"/>
                    <a:gd name="connsiteX47" fmla="*/ 330834 w 528712"/>
                    <a:gd name="connsiteY47" fmla="*/ 176090 h 524270"/>
                    <a:gd name="connsiteX48" fmla="*/ 128328 w 528712"/>
                    <a:gd name="connsiteY48" fmla="*/ 415290 h 524270"/>
                    <a:gd name="connsiteX49" fmla="*/ 98911 w 528712"/>
                    <a:gd name="connsiteY49" fmla="*/ 423650 h 524270"/>
                    <a:gd name="connsiteX50" fmla="*/ 94267 w 528712"/>
                    <a:gd name="connsiteY50" fmla="*/ 464988 h 524270"/>
                    <a:gd name="connsiteX51" fmla="*/ 111762 w 528712"/>
                    <a:gd name="connsiteY51" fmla="*/ 456628 h 524270"/>
                    <a:gd name="connsiteX52" fmla="*/ 138391 w 528712"/>
                    <a:gd name="connsiteY52" fmla="*/ 446409 h 524270"/>
                    <a:gd name="connsiteX53" fmla="*/ 159601 w 528712"/>
                    <a:gd name="connsiteY53" fmla="*/ 418851 h 524270"/>
                    <a:gd name="connsiteX54" fmla="*/ 128328 w 528712"/>
                    <a:gd name="connsiteY54" fmla="*/ 415290 h 524270"/>
                    <a:gd name="connsiteX55" fmla="*/ 64850 w 528712"/>
                    <a:gd name="connsiteY55" fmla="*/ 451209 h 524270"/>
                    <a:gd name="connsiteX56" fmla="*/ 43640 w 528712"/>
                    <a:gd name="connsiteY56" fmla="*/ 435572 h 524270"/>
                    <a:gd name="connsiteX57" fmla="*/ 15152 w 528712"/>
                    <a:gd name="connsiteY57" fmla="*/ 442074 h 524270"/>
                    <a:gd name="connsiteX58" fmla="*/ 2302 w 528712"/>
                    <a:gd name="connsiteY58" fmla="*/ 464214 h 524270"/>
                    <a:gd name="connsiteX59" fmla="*/ 19797 w 528712"/>
                    <a:gd name="connsiteY59" fmla="*/ 455079 h 524270"/>
                    <a:gd name="connsiteX60" fmla="*/ 24442 w 528712"/>
                    <a:gd name="connsiteY60" fmla="*/ 486353 h 524270"/>
                    <a:gd name="connsiteX61" fmla="*/ 36364 w 528712"/>
                    <a:gd name="connsiteY61" fmla="*/ 524130 h 524270"/>
                    <a:gd name="connsiteX62" fmla="*/ 71352 w 528712"/>
                    <a:gd name="connsiteY62" fmla="*/ 471645 h 524270"/>
                    <a:gd name="connsiteX63" fmla="*/ 64850 w 528712"/>
                    <a:gd name="connsiteY63" fmla="*/ 451209 h 5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8712" h="524270">
                      <a:moveTo>
                        <a:pt x="500210" y="49910"/>
                      </a:moveTo>
                      <a:cubicBezTo>
                        <a:pt x="493707" y="41705"/>
                        <a:pt x="482715" y="54555"/>
                        <a:pt x="468936" y="57342"/>
                      </a:cubicBezTo>
                      <a:cubicBezTo>
                        <a:pt x="455157" y="60129"/>
                        <a:pt x="411807" y="24210"/>
                        <a:pt x="400814" y="7644"/>
                      </a:cubicBezTo>
                      <a:cubicBezTo>
                        <a:pt x="389821" y="-8922"/>
                        <a:pt x="371398" y="4857"/>
                        <a:pt x="380533" y="16778"/>
                      </a:cubicBezTo>
                      <a:cubicBezTo>
                        <a:pt x="389666" y="28700"/>
                        <a:pt x="378675" y="32415"/>
                        <a:pt x="378675" y="48981"/>
                      </a:cubicBezTo>
                      <a:cubicBezTo>
                        <a:pt x="378675" y="65547"/>
                        <a:pt x="367682" y="65547"/>
                        <a:pt x="369540" y="76540"/>
                      </a:cubicBezTo>
                      <a:cubicBezTo>
                        <a:pt x="371398" y="87532"/>
                        <a:pt x="354832" y="85674"/>
                        <a:pt x="343685" y="87532"/>
                      </a:cubicBezTo>
                      <a:cubicBezTo>
                        <a:pt x="332692" y="89390"/>
                        <a:pt x="344614" y="100382"/>
                        <a:pt x="331763" y="105956"/>
                      </a:cubicBezTo>
                      <a:cubicBezTo>
                        <a:pt x="318914" y="111529"/>
                        <a:pt x="319843" y="120664"/>
                        <a:pt x="326190" y="124380"/>
                      </a:cubicBezTo>
                      <a:cubicBezTo>
                        <a:pt x="332692" y="128095"/>
                        <a:pt x="328048" y="140017"/>
                        <a:pt x="326190" y="148222"/>
                      </a:cubicBezTo>
                      <a:cubicBezTo>
                        <a:pt x="324332" y="156583"/>
                        <a:pt x="334396" y="150080"/>
                        <a:pt x="341827" y="141720"/>
                      </a:cubicBezTo>
                      <a:cubicBezTo>
                        <a:pt x="349103" y="133514"/>
                        <a:pt x="356844" y="145745"/>
                        <a:pt x="358393" y="138004"/>
                      </a:cubicBezTo>
                      <a:cubicBezTo>
                        <a:pt x="360251" y="128870"/>
                        <a:pt x="339040" y="124225"/>
                        <a:pt x="339969" y="114935"/>
                      </a:cubicBezTo>
                      <a:cubicBezTo>
                        <a:pt x="340898" y="105801"/>
                        <a:pt x="354677" y="117722"/>
                        <a:pt x="365824" y="112149"/>
                      </a:cubicBezTo>
                      <a:cubicBezTo>
                        <a:pt x="376972" y="106575"/>
                        <a:pt x="398956" y="111220"/>
                        <a:pt x="412736" y="123141"/>
                      </a:cubicBezTo>
                      <a:cubicBezTo>
                        <a:pt x="426514" y="135062"/>
                        <a:pt x="430231" y="130573"/>
                        <a:pt x="433017" y="115864"/>
                      </a:cubicBezTo>
                      <a:cubicBezTo>
                        <a:pt x="435804" y="101156"/>
                        <a:pt x="457015" y="94654"/>
                        <a:pt x="478070" y="94654"/>
                      </a:cubicBezTo>
                      <a:cubicBezTo>
                        <a:pt x="499281" y="94654"/>
                        <a:pt x="501138" y="84436"/>
                        <a:pt x="494636" y="79946"/>
                      </a:cubicBezTo>
                      <a:cubicBezTo>
                        <a:pt x="488134" y="75301"/>
                        <a:pt x="529626" y="48672"/>
                        <a:pt x="528697" y="41240"/>
                      </a:cubicBezTo>
                      <a:cubicBezTo>
                        <a:pt x="527768" y="34273"/>
                        <a:pt x="506558" y="58271"/>
                        <a:pt x="500210" y="49910"/>
                      </a:cubicBezTo>
                      <a:close/>
                      <a:moveTo>
                        <a:pt x="330834" y="176090"/>
                      </a:moveTo>
                      <a:cubicBezTo>
                        <a:pt x="321700" y="180735"/>
                        <a:pt x="315197" y="209222"/>
                        <a:pt x="325261" y="217428"/>
                      </a:cubicBezTo>
                      <a:cubicBezTo>
                        <a:pt x="335325" y="225788"/>
                        <a:pt x="308695" y="241425"/>
                        <a:pt x="309624" y="258920"/>
                      </a:cubicBezTo>
                      <a:cubicBezTo>
                        <a:pt x="310553" y="276415"/>
                        <a:pt x="293058" y="276415"/>
                        <a:pt x="290271" y="289265"/>
                      </a:cubicBezTo>
                      <a:cubicBezTo>
                        <a:pt x="287484" y="302115"/>
                        <a:pt x="277421" y="299483"/>
                        <a:pt x="261784" y="311404"/>
                      </a:cubicBezTo>
                      <a:cubicBezTo>
                        <a:pt x="246147" y="323326"/>
                        <a:pt x="237786" y="309547"/>
                        <a:pt x="241503" y="301341"/>
                      </a:cubicBezTo>
                      <a:cubicBezTo>
                        <a:pt x="245218" y="292981"/>
                        <a:pt x="217659" y="305986"/>
                        <a:pt x="218433" y="326268"/>
                      </a:cubicBezTo>
                      <a:cubicBezTo>
                        <a:pt x="219362" y="346549"/>
                        <a:pt x="192733" y="348407"/>
                        <a:pt x="199081" y="357541"/>
                      </a:cubicBezTo>
                      <a:cubicBezTo>
                        <a:pt x="205584" y="366831"/>
                        <a:pt x="178799" y="372250"/>
                        <a:pt x="179728" y="364044"/>
                      </a:cubicBezTo>
                      <a:cubicBezTo>
                        <a:pt x="180657" y="355838"/>
                        <a:pt x="163163" y="360328"/>
                        <a:pt x="141951" y="368689"/>
                      </a:cubicBezTo>
                      <a:cubicBezTo>
                        <a:pt x="120741" y="377049"/>
                        <a:pt x="107891" y="359554"/>
                        <a:pt x="95970" y="371475"/>
                      </a:cubicBezTo>
                      <a:cubicBezTo>
                        <a:pt x="84048" y="383397"/>
                        <a:pt x="63766" y="404607"/>
                        <a:pt x="48129" y="407394"/>
                      </a:cubicBezTo>
                      <a:cubicBezTo>
                        <a:pt x="32493" y="410181"/>
                        <a:pt x="41472" y="429069"/>
                        <a:pt x="48129" y="425818"/>
                      </a:cubicBezTo>
                      <a:cubicBezTo>
                        <a:pt x="59122" y="420244"/>
                        <a:pt x="76617" y="425818"/>
                        <a:pt x="82190" y="417458"/>
                      </a:cubicBezTo>
                      <a:cubicBezTo>
                        <a:pt x="87764" y="409097"/>
                        <a:pt x="132817" y="399034"/>
                        <a:pt x="160375" y="398105"/>
                      </a:cubicBezTo>
                      <a:cubicBezTo>
                        <a:pt x="187934" y="397176"/>
                        <a:pt x="171368" y="410955"/>
                        <a:pt x="173226" y="425663"/>
                      </a:cubicBezTo>
                      <a:cubicBezTo>
                        <a:pt x="175083" y="440371"/>
                        <a:pt x="198152" y="437584"/>
                        <a:pt x="210073" y="423805"/>
                      </a:cubicBezTo>
                      <a:cubicBezTo>
                        <a:pt x="221995" y="410026"/>
                        <a:pt x="231284" y="410955"/>
                        <a:pt x="221066" y="402595"/>
                      </a:cubicBezTo>
                      <a:cubicBezTo>
                        <a:pt x="211002" y="394389"/>
                        <a:pt x="222924" y="386958"/>
                        <a:pt x="230355" y="397950"/>
                      </a:cubicBezTo>
                      <a:cubicBezTo>
                        <a:pt x="237632" y="408942"/>
                        <a:pt x="260700" y="409871"/>
                        <a:pt x="269989" y="395163"/>
                      </a:cubicBezTo>
                      <a:cubicBezTo>
                        <a:pt x="279124" y="380455"/>
                        <a:pt x="281911" y="397950"/>
                        <a:pt x="293058" y="397021"/>
                      </a:cubicBezTo>
                      <a:cubicBezTo>
                        <a:pt x="304050" y="396092"/>
                        <a:pt x="310553" y="368534"/>
                        <a:pt x="311482" y="378597"/>
                      </a:cubicBezTo>
                      <a:cubicBezTo>
                        <a:pt x="312410" y="388661"/>
                        <a:pt x="329905" y="386029"/>
                        <a:pt x="340898" y="373953"/>
                      </a:cubicBezTo>
                      <a:cubicBezTo>
                        <a:pt x="351890" y="362031"/>
                        <a:pt x="341827" y="340821"/>
                        <a:pt x="349258" y="329828"/>
                      </a:cubicBezTo>
                      <a:cubicBezTo>
                        <a:pt x="356690" y="318836"/>
                        <a:pt x="363966" y="295768"/>
                        <a:pt x="356690" y="281988"/>
                      </a:cubicBezTo>
                      <a:cubicBezTo>
                        <a:pt x="349258" y="268209"/>
                        <a:pt x="373255" y="258920"/>
                        <a:pt x="385177" y="247928"/>
                      </a:cubicBezTo>
                      <a:cubicBezTo>
                        <a:pt x="397099" y="236935"/>
                        <a:pt x="371398" y="181664"/>
                        <a:pt x="370469" y="165098"/>
                      </a:cubicBezTo>
                      <a:cubicBezTo>
                        <a:pt x="369385" y="148377"/>
                        <a:pt x="339969" y="171446"/>
                        <a:pt x="330834" y="176090"/>
                      </a:cubicBezTo>
                      <a:close/>
                      <a:moveTo>
                        <a:pt x="128328" y="415290"/>
                      </a:moveTo>
                      <a:cubicBezTo>
                        <a:pt x="124611" y="425353"/>
                        <a:pt x="113620" y="420864"/>
                        <a:pt x="98911" y="423650"/>
                      </a:cubicBezTo>
                      <a:cubicBezTo>
                        <a:pt x="84203" y="426437"/>
                        <a:pt x="83739" y="461582"/>
                        <a:pt x="94267" y="464988"/>
                      </a:cubicBezTo>
                      <a:cubicBezTo>
                        <a:pt x="102472" y="467775"/>
                        <a:pt x="108975" y="467775"/>
                        <a:pt x="111762" y="456628"/>
                      </a:cubicBezTo>
                      <a:cubicBezTo>
                        <a:pt x="114548" y="445635"/>
                        <a:pt x="129257" y="441919"/>
                        <a:pt x="138391" y="446409"/>
                      </a:cubicBezTo>
                      <a:cubicBezTo>
                        <a:pt x="147526" y="451054"/>
                        <a:pt x="159601" y="432630"/>
                        <a:pt x="159601" y="418851"/>
                      </a:cubicBezTo>
                      <a:cubicBezTo>
                        <a:pt x="159601" y="405072"/>
                        <a:pt x="132043" y="405227"/>
                        <a:pt x="128328" y="415290"/>
                      </a:cubicBezTo>
                      <a:close/>
                      <a:moveTo>
                        <a:pt x="64850" y="451209"/>
                      </a:moveTo>
                      <a:cubicBezTo>
                        <a:pt x="64850" y="442074"/>
                        <a:pt x="44569" y="443777"/>
                        <a:pt x="43640" y="435572"/>
                      </a:cubicBezTo>
                      <a:cubicBezTo>
                        <a:pt x="42711" y="427211"/>
                        <a:pt x="28931" y="431856"/>
                        <a:pt x="15152" y="442074"/>
                      </a:cubicBezTo>
                      <a:cubicBezTo>
                        <a:pt x="1374" y="452138"/>
                        <a:pt x="-3271" y="453996"/>
                        <a:pt x="2302" y="464214"/>
                      </a:cubicBezTo>
                      <a:cubicBezTo>
                        <a:pt x="7876" y="474277"/>
                        <a:pt x="16082" y="465143"/>
                        <a:pt x="19797" y="455079"/>
                      </a:cubicBezTo>
                      <a:cubicBezTo>
                        <a:pt x="23513" y="445016"/>
                        <a:pt x="32647" y="469787"/>
                        <a:pt x="24442" y="486353"/>
                      </a:cubicBezTo>
                      <a:cubicBezTo>
                        <a:pt x="16082" y="502919"/>
                        <a:pt x="25526" y="526297"/>
                        <a:pt x="36364" y="524130"/>
                      </a:cubicBezTo>
                      <a:cubicBezTo>
                        <a:pt x="45497" y="522272"/>
                        <a:pt x="57574" y="489140"/>
                        <a:pt x="71352" y="471645"/>
                      </a:cubicBezTo>
                      <a:cubicBezTo>
                        <a:pt x="84977" y="453996"/>
                        <a:pt x="64850" y="460498"/>
                        <a:pt x="64850" y="45120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7" name="Freeform: Shape 4526">
                  <a:extLst>
                    <a:ext uri="{FF2B5EF4-FFF2-40B4-BE49-F238E27FC236}">
                      <a16:creationId xmlns:a16="http://schemas.microsoft.com/office/drawing/2014/main" id="{96690BDB-DB09-3544-D492-9BC23ABFA9D0}"/>
                    </a:ext>
                  </a:extLst>
                </p:cNvPr>
                <p:cNvSpPr/>
                <p:nvPr/>
              </p:nvSpPr>
              <p:spPr>
                <a:xfrm>
                  <a:off x="8047840" y="2382756"/>
                  <a:ext cx="1864591" cy="1280500"/>
                </a:xfrm>
                <a:custGeom>
                  <a:avLst/>
                  <a:gdLst>
                    <a:gd name="connsiteX0" fmla="*/ 1859722 w 1864591"/>
                    <a:gd name="connsiteY0" fmla="*/ 228319 h 1280500"/>
                    <a:gd name="connsiteX1" fmla="*/ 1834796 w 1864591"/>
                    <a:gd name="connsiteY1" fmla="*/ 221816 h 1280500"/>
                    <a:gd name="connsiteX2" fmla="*/ 1804450 w 1864591"/>
                    <a:gd name="connsiteY2" fmla="*/ 232809 h 1280500"/>
                    <a:gd name="connsiteX3" fmla="*/ 1776892 w 1864591"/>
                    <a:gd name="connsiteY3" fmla="*/ 239311 h 1280500"/>
                    <a:gd name="connsiteX4" fmla="*/ 1746547 w 1864591"/>
                    <a:gd name="connsiteY4" fmla="*/ 227390 h 1280500"/>
                    <a:gd name="connsiteX5" fmla="*/ 1740045 w 1864591"/>
                    <a:gd name="connsiteY5" fmla="*/ 200761 h 1280500"/>
                    <a:gd name="connsiteX6" fmla="*/ 1717905 w 1864591"/>
                    <a:gd name="connsiteY6" fmla="*/ 186053 h 1280500"/>
                    <a:gd name="connsiteX7" fmla="*/ 1686631 w 1864591"/>
                    <a:gd name="connsiteY7" fmla="*/ 172273 h 1280500"/>
                    <a:gd name="connsiteX8" fmla="*/ 1656285 w 1864591"/>
                    <a:gd name="connsiteY8" fmla="*/ 161281 h 1280500"/>
                    <a:gd name="connsiteX9" fmla="*/ 1644365 w 1864591"/>
                    <a:gd name="connsiteY9" fmla="*/ 143786 h 1280500"/>
                    <a:gd name="connsiteX10" fmla="*/ 1628728 w 1864591"/>
                    <a:gd name="connsiteY10" fmla="*/ 106010 h 1280500"/>
                    <a:gd name="connsiteX11" fmla="*/ 1610304 w 1864591"/>
                    <a:gd name="connsiteY11" fmla="*/ 69162 h 1280500"/>
                    <a:gd name="connsiteX12" fmla="*/ 1595595 w 1864591"/>
                    <a:gd name="connsiteY12" fmla="*/ 40675 h 1280500"/>
                    <a:gd name="connsiteX13" fmla="*/ 1575314 w 1864591"/>
                    <a:gd name="connsiteY13" fmla="*/ 17606 h 1280500"/>
                    <a:gd name="connsiteX14" fmla="*/ 1537537 w 1864591"/>
                    <a:gd name="connsiteY14" fmla="*/ 6614 h 1280500"/>
                    <a:gd name="connsiteX15" fmla="*/ 1502547 w 1864591"/>
                    <a:gd name="connsiteY15" fmla="*/ 1040 h 1280500"/>
                    <a:gd name="connsiteX16" fmla="*/ 1456566 w 1864591"/>
                    <a:gd name="connsiteY16" fmla="*/ 4756 h 1280500"/>
                    <a:gd name="connsiteX17" fmla="*/ 1416931 w 1864591"/>
                    <a:gd name="connsiteY17" fmla="*/ 17606 h 1280500"/>
                    <a:gd name="connsiteX18" fmla="*/ 1419718 w 1864591"/>
                    <a:gd name="connsiteY18" fmla="*/ 34172 h 1280500"/>
                    <a:gd name="connsiteX19" fmla="*/ 1428852 w 1864591"/>
                    <a:gd name="connsiteY19" fmla="*/ 56312 h 1280500"/>
                    <a:gd name="connsiteX20" fmla="*/ 1415072 w 1864591"/>
                    <a:gd name="connsiteY20" fmla="*/ 71949 h 1280500"/>
                    <a:gd name="connsiteX21" fmla="*/ 1395720 w 1864591"/>
                    <a:gd name="connsiteY21" fmla="*/ 101365 h 1280500"/>
                    <a:gd name="connsiteX22" fmla="*/ 1381012 w 1864591"/>
                    <a:gd name="connsiteY22" fmla="*/ 133568 h 1280500"/>
                    <a:gd name="connsiteX23" fmla="*/ 1367233 w 1864591"/>
                    <a:gd name="connsiteY23" fmla="*/ 147347 h 1280500"/>
                    <a:gd name="connsiteX24" fmla="*/ 1337816 w 1864591"/>
                    <a:gd name="connsiteY24" fmla="*/ 162984 h 1280500"/>
                    <a:gd name="connsiteX25" fmla="*/ 1307472 w 1864591"/>
                    <a:gd name="connsiteY25" fmla="*/ 154624 h 1280500"/>
                    <a:gd name="connsiteX26" fmla="*/ 1300505 w 1864591"/>
                    <a:gd name="connsiteY26" fmla="*/ 149515 h 1280500"/>
                    <a:gd name="connsiteX27" fmla="*/ 1275579 w 1864591"/>
                    <a:gd name="connsiteY27" fmla="*/ 199367 h 1280500"/>
                    <a:gd name="connsiteX28" fmla="*/ 1273566 w 1864591"/>
                    <a:gd name="connsiteY28" fmla="*/ 215469 h 1280500"/>
                    <a:gd name="connsiteX29" fmla="*/ 1269540 w 1864591"/>
                    <a:gd name="connsiteY29" fmla="*/ 231570 h 1280500"/>
                    <a:gd name="connsiteX30" fmla="*/ 1301589 w 1864591"/>
                    <a:gd name="connsiteY30" fmla="*/ 233583 h 1280500"/>
                    <a:gd name="connsiteX31" fmla="*/ 1331624 w 1864591"/>
                    <a:gd name="connsiteY31" fmla="*/ 237608 h 1280500"/>
                    <a:gd name="connsiteX32" fmla="*/ 1361660 w 1864591"/>
                    <a:gd name="connsiteY32" fmla="*/ 233583 h 1280500"/>
                    <a:gd name="connsiteX33" fmla="*/ 1401758 w 1864591"/>
                    <a:gd name="connsiteY33" fmla="*/ 275694 h 1280500"/>
                    <a:gd name="connsiteX34" fmla="*/ 1369710 w 1864591"/>
                    <a:gd name="connsiteY34" fmla="*/ 279720 h 1280500"/>
                    <a:gd name="connsiteX35" fmla="*/ 1329611 w 1864591"/>
                    <a:gd name="connsiteY35" fmla="*/ 287771 h 1280500"/>
                    <a:gd name="connsiteX36" fmla="*/ 1291525 w 1864591"/>
                    <a:gd name="connsiteY36" fmla="*/ 303872 h 1280500"/>
                    <a:gd name="connsiteX37" fmla="*/ 1263502 w 1864591"/>
                    <a:gd name="connsiteY37" fmla="*/ 329882 h 1280500"/>
                    <a:gd name="connsiteX38" fmla="*/ 1217365 w 1864591"/>
                    <a:gd name="connsiteY38" fmla="*/ 343971 h 1280500"/>
                    <a:gd name="connsiteX39" fmla="*/ 1167203 w 1864591"/>
                    <a:gd name="connsiteY39" fmla="*/ 347996 h 1280500"/>
                    <a:gd name="connsiteX40" fmla="*/ 1137168 w 1864591"/>
                    <a:gd name="connsiteY40" fmla="*/ 356047 h 1280500"/>
                    <a:gd name="connsiteX41" fmla="*/ 1145218 w 1864591"/>
                    <a:gd name="connsiteY41" fmla="*/ 392121 h 1280500"/>
                    <a:gd name="connsiteX42" fmla="*/ 1107132 w 1864591"/>
                    <a:gd name="connsiteY42" fmla="*/ 422156 h 1280500"/>
                    <a:gd name="connsiteX43" fmla="*/ 1050932 w 1864591"/>
                    <a:gd name="connsiteY43" fmla="*/ 446308 h 1280500"/>
                    <a:gd name="connsiteX44" fmla="*/ 980797 w 1864591"/>
                    <a:gd name="connsiteY44" fmla="*/ 448321 h 1280500"/>
                    <a:gd name="connsiteX45" fmla="*/ 926609 w 1864591"/>
                    <a:gd name="connsiteY45" fmla="*/ 476344 h 1280500"/>
                    <a:gd name="connsiteX46" fmla="*/ 902612 w 1864591"/>
                    <a:gd name="connsiteY46" fmla="*/ 464268 h 1280500"/>
                    <a:gd name="connsiteX47" fmla="*/ 870564 w 1864591"/>
                    <a:gd name="connsiteY47" fmla="*/ 456217 h 1280500"/>
                    <a:gd name="connsiteX48" fmla="*/ 836503 w 1864591"/>
                    <a:gd name="connsiteY48" fmla="*/ 448166 h 1280500"/>
                    <a:gd name="connsiteX49" fmla="*/ 780302 w 1864591"/>
                    <a:gd name="connsiteY49" fmla="*/ 436090 h 1280500"/>
                    <a:gd name="connsiteX50" fmla="*/ 706143 w 1864591"/>
                    <a:gd name="connsiteY50" fmla="*/ 434077 h 1280500"/>
                    <a:gd name="connsiteX51" fmla="*/ 666045 w 1864591"/>
                    <a:gd name="connsiteY51" fmla="*/ 430052 h 1280500"/>
                    <a:gd name="connsiteX52" fmla="*/ 647930 w 1864591"/>
                    <a:gd name="connsiteY52" fmla="*/ 398004 h 1280500"/>
                    <a:gd name="connsiteX53" fmla="*/ 623932 w 1864591"/>
                    <a:gd name="connsiteY53" fmla="*/ 371994 h 1280500"/>
                    <a:gd name="connsiteX54" fmla="*/ 603806 w 1864591"/>
                    <a:gd name="connsiteY54" fmla="*/ 357905 h 1280500"/>
                    <a:gd name="connsiteX55" fmla="*/ 580428 w 1864591"/>
                    <a:gd name="connsiteY55" fmla="*/ 343816 h 1280500"/>
                    <a:gd name="connsiteX56" fmla="*/ 510294 w 1864591"/>
                    <a:gd name="connsiteY56" fmla="*/ 326631 h 1280500"/>
                    <a:gd name="connsiteX57" fmla="*/ 517260 w 1864591"/>
                    <a:gd name="connsiteY57" fmla="*/ 301085 h 1280500"/>
                    <a:gd name="connsiteX58" fmla="*/ 519118 w 1864591"/>
                    <a:gd name="connsiteY58" fmla="*/ 269811 h 1280500"/>
                    <a:gd name="connsiteX59" fmla="*/ 502553 w 1864591"/>
                    <a:gd name="connsiteY59" fmla="*/ 246278 h 1280500"/>
                    <a:gd name="connsiteX60" fmla="*/ 475768 w 1864591"/>
                    <a:gd name="connsiteY60" fmla="*/ 224603 h 1280500"/>
                    <a:gd name="connsiteX61" fmla="*/ 447745 w 1864591"/>
                    <a:gd name="connsiteY61" fmla="*/ 209276 h 1280500"/>
                    <a:gd name="connsiteX62" fmla="*/ 425451 w 1864591"/>
                    <a:gd name="connsiteY62" fmla="*/ 180634 h 1280500"/>
                    <a:gd name="connsiteX63" fmla="*/ 424367 w 1864591"/>
                    <a:gd name="connsiteY63" fmla="*/ 176918 h 1280500"/>
                    <a:gd name="connsiteX64" fmla="*/ 412446 w 1864591"/>
                    <a:gd name="connsiteY64" fmla="*/ 175060 h 1280500"/>
                    <a:gd name="connsiteX65" fmla="*/ 404240 w 1864591"/>
                    <a:gd name="connsiteY65" fmla="*/ 170261 h 1280500"/>
                    <a:gd name="connsiteX66" fmla="*/ 393402 w 1864591"/>
                    <a:gd name="connsiteY66" fmla="*/ 190233 h 1280500"/>
                    <a:gd name="connsiteX67" fmla="*/ 380088 w 1864591"/>
                    <a:gd name="connsiteY67" fmla="*/ 207418 h 1280500"/>
                    <a:gd name="connsiteX68" fmla="*/ 359651 w 1864591"/>
                    <a:gd name="connsiteY68" fmla="*/ 230951 h 1280500"/>
                    <a:gd name="connsiteX69" fmla="*/ 364142 w 1864591"/>
                    <a:gd name="connsiteY69" fmla="*/ 255877 h 1280500"/>
                    <a:gd name="connsiteX70" fmla="*/ 334880 w 1864591"/>
                    <a:gd name="connsiteY70" fmla="*/ 266715 h 1280500"/>
                    <a:gd name="connsiteX71" fmla="*/ 306238 w 1864591"/>
                    <a:gd name="connsiteY71" fmla="*/ 264238 h 1280500"/>
                    <a:gd name="connsiteX72" fmla="*/ 285182 w 1864591"/>
                    <a:gd name="connsiteY72" fmla="*/ 264238 h 1280500"/>
                    <a:gd name="connsiteX73" fmla="*/ 266139 w 1864591"/>
                    <a:gd name="connsiteY73" fmla="*/ 324154 h 1280500"/>
                    <a:gd name="connsiteX74" fmla="*/ 266139 w 1864591"/>
                    <a:gd name="connsiteY74" fmla="*/ 338862 h 1280500"/>
                    <a:gd name="connsiteX75" fmla="*/ 243845 w 1864591"/>
                    <a:gd name="connsiteY75" fmla="*/ 333133 h 1280500"/>
                    <a:gd name="connsiteX76" fmla="*/ 214583 w 1864591"/>
                    <a:gd name="connsiteY76" fmla="*/ 338862 h 1280500"/>
                    <a:gd name="connsiteX77" fmla="*/ 196624 w 1864591"/>
                    <a:gd name="connsiteY77" fmla="*/ 351093 h 1280500"/>
                    <a:gd name="connsiteX78" fmla="*/ 203591 w 1864591"/>
                    <a:gd name="connsiteY78" fmla="*/ 378032 h 1280500"/>
                    <a:gd name="connsiteX79" fmla="*/ 215976 w 1864591"/>
                    <a:gd name="connsiteY79" fmla="*/ 412557 h 1280500"/>
                    <a:gd name="connsiteX80" fmla="*/ 199411 w 1864591"/>
                    <a:gd name="connsiteY80" fmla="*/ 436090 h 1280500"/>
                    <a:gd name="connsiteX81" fmla="*/ 197398 w 1864591"/>
                    <a:gd name="connsiteY81" fmla="*/ 455443 h 1280500"/>
                    <a:gd name="connsiteX82" fmla="*/ 169840 w 1864591"/>
                    <a:gd name="connsiteY82" fmla="*/ 469222 h 1280500"/>
                    <a:gd name="connsiteX83" fmla="*/ 145688 w 1864591"/>
                    <a:gd name="connsiteY83" fmla="*/ 483001 h 1280500"/>
                    <a:gd name="connsiteX84" fmla="*/ 120916 w 1864591"/>
                    <a:gd name="connsiteY84" fmla="*/ 496780 h 1280500"/>
                    <a:gd name="connsiteX85" fmla="*/ 92583 w 1864591"/>
                    <a:gd name="connsiteY85" fmla="*/ 504986 h 1280500"/>
                    <a:gd name="connsiteX86" fmla="*/ 74005 w 1864591"/>
                    <a:gd name="connsiteY86" fmla="*/ 517371 h 1280500"/>
                    <a:gd name="connsiteX87" fmla="*/ 54652 w 1864591"/>
                    <a:gd name="connsiteY87" fmla="*/ 511179 h 1280500"/>
                    <a:gd name="connsiteX88" fmla="*/ 36073 w 1864591"/>
                    <a:gd name="connsiteY88" fmla="*/ 517371 h 1280500"/>
                    <a:gd name="connsiteX89" fmla="*/ 18888 w 1864591"/>
                    <a:gd name="connsiteY89" fmla="*/ 528364 h 1280500"/>
                    <a:gd name="connsiteX90" fmla="*/ 5109 w 1864591"/>
                    <a:gd name="connsiteY90" fmla="*/ 536724 h 1280500"/>
                    <a:gd name="connsiteX91" fmla="*/ 0 w 1864591"/>
                    <a:gd name="connsiteY91" fmla="*/ 552206 h 1280500"/>
                    <a:gd name="connsiteX92" fmla="*/ 0 w 1864591"/>
                    <a:gd name="connsiteY92" fmla="*/ 552206 h 1280500"/>
                    <a:gd name="connsiteX93" fmla="*/ 4954 w 1864591"/>
                    <a:gd name="connsiteY93" fmla="*/ 579300 h 1280500"/>
                    <a:gd name="connsiteX94" fmla="*/ 35764 w 1864591"/>
                    <a:gd name="connsiteY94" fmla="*/ 598963 h 1280500"/>
                    <a:gd name="connsiteX95" fmla="*/ 41957 w 1864591"/>
                    <a:gd name="connsiteY95" fmla="*/ 640765 h 1280500"/>
                    <a:gd name="connsiteX96" fmla="*/ 41028 w 1864591"/>
                    <a:gd name="connsiteY96" fmla="*/ 640919 h 1280500"/>
                    <a:gd name="connsiteX97" fmla="*/ 69360 w 1864591"/>
                    <a:gd name="connsiteY97" fmla="*/ 663988 h 1280500"/>
                    <a:gd name="connsiteX98" fmla="*/ 85307 w 1864591"/>
                    <a:gd name="connsiteY98" fmla="*/ 687521 h 1280500"/>
                    <a:gd name="connsiteX99" fmla="*/ 109614 w 1864591"/>
                    <a:gd name="connsiteY99" fmla="*/ 700371 h 1280500"/>
                    <a:gd name="connsiteX100" fmla="*/ 110853 w 1864591"/>
                    <a:gd name="connsiteY100" fmla="*/ 697429 h 1280500"/>
                    <a:gd name="connsiteX101" fmla="*/ 123083 w 1864591"/>
                    <a:gd name="connsiteY101" fmla="*/ 696191 h 1280500"/>
                    <a:gd name="connsiteX102" fmla="*/ 130205 w 1864591"/>
                    <a:gd name="connsiteY102" fmla="*/ 702229 h 1280500"/>
                    <a:gd name="connsiteX103" fmla="*/ 165505 w 1864591"/>
                    <a:gd name="connsiteY103" fmla="*/ 681947 h 1280500"/>
                    <a:gd name="connsiteX104" fmla="*/ 201423 w 1864591"/>
                    <a:gd name="connsiteY104" fmla="*/ 711673 h 1280500"/>
                    <a:gd name="connsiteX105" fmla="*/ 170304 w 1864591"/>
                    <a:gd name="connsiteY105" fmla="*/ 748985 h 1280500"/>
                    <a:gd name="connsiteX106" fmla="*/ 156989 w 1864591"/>
                    <a:gd name="connsiteY106" fmla="*/ 750378 h 1280500"/>
                    <a:gd name="connsiteX107" fmla="*/ 155131 w 1864591"/>
                    <a:gd name="connsiteY107" fmla="*/ 761526 h 1280500"/>
                    <a:gd name="connsiteX108" fmla="*/ 172317 w 1864591"/>
                    <a:gd name="connsiteY108" fmla="*/ 788619 h 1280500"/>
                    <a:gd name="connsiteX109" fmla="*/ 153893 w 1864591"/>
                    <a:gd name="connsiteY109" fmla="*/ 799612 h 1280500"/>
                    <a:gd name="connsiteX110" fmla="*/ 146461 w 1864591"/>
                    <a:gd name="connsiteY110" fmla="*/ 813081 h 1280500"/>
                    <a:gd name="connsiteX111" fmla="*/ 157454 w 1864591"/>
                    <a:gd name="connsiteY111" fmla="*/ 837698 h 1280500"/>
                    <a:gd name="connsiteX112" fmla="*/ 183309 w 1864591"/>
                    <a:gd name="connsiteY112" fmla="*/ 856122 h 1280500"/>
                    <a:gd name="connsiteX113" fmla="*/ 201733 w 1864591"/>
                    <a:gd name="connsiteY113" fmla="*/ 872068 h 1280500"/>
                    <a:gd name="connsiteX114" fmla="*/ 215202 w 1864591"/>
                    <a:gd name="connsiteY114" fmla="*/ 885538 h 1280500"/>
                    <a:gd name="connsiteX115" fmla="*/ 214583 w 1864591"/>
                    <a:gd name="connsiteY115" fmla="*/ 887396 h 1280500"/>
                    <a:gd name="connsiteX116" fmla="*/ 233626 w 1864591"/>
                    <a:gd name="connsiteY116" fmla="*/ 881513 h 1280500"/>
                    <a:gd name="connsiteX117" fmla="*/ 258552 w 1864591"/>
                    <a:gd name="connsiteY117" fmla="*/ 886312 h 1280500"/>
                    <a:gd name="connsiteX118" fmla="*/ 322030 w 1864591"/>
                    <a:gd name="connsiteY118" fmla="*/ 932604 h 1280500"/>
                    <a:gd name="connsiteX119" fmla="*/ 382101 w 1864591"/>
                    <a:gd name="connsiteY119" fmla="*/ 956756 h 1280500"/>
                    <a:gd name="connsiteX120" fmla="*/ 422819 w 1864591"/>
                    <a:gd name="connsiteY120" fmla="*/ 964342 h 1280500"/>
                    <a:gd name="connsiteX121" fmla="*/ 429941 w 1864591"/>
                    <a:gd name="connsiteY121" fmla="*/ 964497 h 1280500"/>
                    <a:gd name="connsiteX122" fmla="*/ 440159 w 1864591"/>
                    <a:gd name="connsiteY122" fmla="*/ 956756 h 1280500"/>
                    <a:gd name="connsiteX123" fmla="*/ 450068 w 1864591"/>
                    <a:gd name="connsiteY123" fmla="*/ 972703 h 1280500"/>
                    <a:gd name="connsiteX124" fmla="*/ 451770 w 1864591"/>
                    <a:gd name="connsiteY124" fmla="*/ 986327 h 1280500"/>
                    <a:gd name="connsiteX125" fmla="*/ 458738 w 1864591"/>
                    <a:gd name="connsiteY125" fmla="*/ 973167 h 1280500"/>
                    <a:gd name="connsiteX126" fmla="*/ 480877 w 1864591"/>
                    <a:gd name="connsiteY126" fmla="*/ 953814 h 1280500"/>
                    <a:gd name="connsiteX127" fmla="*/ 506423 w 1864591"/>
                    <a:gd name="connsiteY127" fmla="*/ 957995 h 1280500"/>
                    <a:gd name="connsiteX128" fmla="*/ 542341 w 1864591"/>
                    <a:gd name="connsiteY128" fmla="*/ 967748 h 1280500"/>
                    <a:gd name="connsiteX129" fmla="*/ 553179 w 1864591"/>
                    <a:gd name="connsiteY129" fmla="*/ 964033 h 1280500"/>
                    <a:gd name="connsiteX130" fmla="*/ 567887 w 1864591"/>
                    <a:gd name="connsiteY130" fmla="*/ 950563 h 1280500"/>
                    <a:gd name="connsiteX131" fmla="*/ 580118 w 1864591"/>
                    <a:gd name="connsiteY131" fmla="*/ 938332 h 1280500"/>
                    <a:gd name="connsiteX132" fmla="*/ 607211 w 1864591"/>
                    <a:gd name="connsiteY132" fmla="*/ 921147 h 1280500"/>
                    <a:gd name="connsiteX133" fmla="*/ 644059 w 1864591"/>
                    <a:gd name="connsiteY133" fmla="*/ 919908 h 1280500"/>
                    <a:gd name="connsiteX134" fmla="*/ 660006 w 1864591"/>
                    <a:gd name="connsiteY134" fmla="*/ 917431 h 1280500"/>
                    <a:gd name="connsiteX135" fmla="*/ 672237 w 1864591"/>
                    <a:gd name="connsiteY135" fmla="*/ 938332 h 1280500"/>
                    <a:gd name="connsiteX136" fmla="*/ 690042 w 1864591"/>
                    <a:gd name="connsiteY136" fmla="*/ 948086 h 1280500"/>
                    <a:gd name="connsiteX137" fmla="*/ 695305 w 1864591"/>
                    <a:gd name="connsiteY137" fmla="*/ 944990 h 1280500"/>
                    <a:gd name="connsiteX138" fmla="*/ 716052 w 1864591"/>
                    <a:gd name="connsiteY138" fmla="*/ 953969 h 1280500"/>
                    <a:gd name="connsiteX139" fmla="*/ 723019 w 1864591"/>
                    <a:gd name="connsiteY139" fmla="*/ 971154 h 1280500"/>
                    <a:gd name="connsiteX140" fmla="*/ 735404 w 1864591"/>
                    <a:gd name="connsiteY140" fmla="*/ 986327 h 1280500"/>
                    <a:gd name="connsiteX141" fmla="*/ 727818 w 1864591"/>
                    <a:gd name="connsiteY141" fmla="*/ 1031845 h 1280500"/>
                    <a:gd name="connsiteX142" fmla="*/ 702272 w 1864591"/>
                    <a:gd name="connsiteY142" fmla="*/ 1075350 h 1280500"/>
                    <a:gd name="connsiteX143" fmla="*/ 707846 w 1864591"/>
                    <a:gd name="connsiteY143" fmla="*/ 1090522 h 1280500"/>
                    <a:gd name="connsiteX144" fmla="*/ 736178 w 1864591"/>
                    <a:gd name="connsiteY144" fmla="*/ 1096096 h 1280500"/>
                    <a:gd name="connsiteX145" fmla="*/ 745777 w 1864591"/>
                    <a:gd name="connsiteY145" fmla="*/ 1121641 h 1280500"/>
                    <a:gd name="connsiteX146" fmla="*/ 757544 w 1864591"/>
                    <a:gd name="connsiteY146" fmla="*/ 1135420 h 1280500"/>
                    <a:gd name="connsiteX147" fmla="*/ 757544 w 1864591"/>
                    <a:gd name="connsiteY147" fmla="*/ 1156167 h 1280500"/>
                    <a:gd name="connsiteX148" fmla="*/ 774884 w 1864591"/>
                    <a:gd name="connsiteY148" fmla="*/ 1164527 h 1280500"/>
                    <a:gd name="connsiteX149" fmla="*/ 794237 w 1864591"/>
                    <a:gd name="connsiteY149" fmla="*/ 1174900 h 1280500"/>
                    <a:gd name="connsiteX150" fmla="*/ 808326 w 1864591"/>
                    <a:gd name="connsiteY150" fmla="*/ 1171958 h 1280500"/>
                    <a:gd name="connsiteX151" fmla="*/ 823653 w 1864591"/>
                    <a:gd name="connsiteY151" fmla="*/ 1186667 h 1280500"/>
                    <a:gd name="connsiteX152" fmla="*/ 824891 w 1864591"/>
                    <a:gd name="connsiteY152" fmla="*/ 1162050 h 1280500"/>
                    <a:gd name="connsiteX153" fmla="*/ 829845 w 1864591"/>
                    <a:gd name="connsiteY153" fmla="*/ 1146103 h 1280500"/>
                    <a:gd name="connsiteX154" fmla="*/ 850747 w 1864591"/>
                    <a:gd name="connsiteY154" fmla="*/ 1138672 h 1280500"/>
                    <a:gd name="connsiteX155" fmla="*/ 874125 w 1864591"/>
                    <a:gd name="connsiteY155" fmla="*/ 1136195 h 1280500"/>
                    <a:gd name="connsiteX156" fmla="*/ 901219 w 1864591"/>
                    <a:gd name="connsiteY156" fmla="*/ 1136195 h 1280500"/>
                    <a:gd name="connsiteX157" fmla="*/ 922120 w 1864591"/>
                    <a:gd name="connsiteY157" fmla="*/ 1132479 h 1280500"/>
                    <a:gd name="connsiteX158" fmla="*/ 946736 w 1864591"/>
                    <a:gd name="connsiteY158" fmla="*/ 1116532 h 1280500"/>
                    <a:gd name="connsiteX159" fmla="*/ 972592 w 1864591"/>
                    <a:gd name="connsiteY159" fmla="*/ 1130002 h 1280500"/>
                    <a:gd name="connsiteX160" fmla="*/ 981262 w 1864591"/>
                    <a:gd name="connsiteY160" fmla="*/ 1148426 h 1280500"/>
                    <a:gd name="connsiteX161" fmla="*/ 1011916 w 1864591"/>
                    <a:gd name="connsiteY161" fmla="*/ 1171804 h 1280500"/>
                    <a:gd name="connsiteX162" fmla="*/ 1018265 w 1864591"/>
                    <a:gd name="connsiteY162" fmla="*/ 1176913 h 1280500"/>
                    <a:gd name="connsiteX163" fmla="*/ 1037307 w 1864591"/>
                    <a:gd name="connsiteY163" fmla="*/ 1171804 h 1280500"/>
                    <a:gd name="connsiteX164" fmla="*/ 1054337 w 1864591"/>
                    <a:gd name="connsiteY164" fmla="*/ 1172733 h 1280500"/>
                    <a:gd name="connsiteX165" fmla="*/ 1072297 w 1864591"/>
                    <a:gd name="connsiteY165" fmla="*/ 1172733 h 1280500"/>
                    <a:gd name="connsiteX166" fmla="*/ 1080657 w 1864591"/>
                    <a:gd name="connsiteY166" fmla="*/ 1185583 h 1280500"/>
                    <a:gd name="connsiteX167" fmla="*/ 1087625 w 1864591"/>
                    <a:gd name="connsiteY167" fmla="*/ 1212677 h 1280500"/>
                    <a:gd name="connsiteX168" fmla="*/ 1095985 w 1864591"/>
                    <a:gd name="connsiteY168" fmla="*/ 1199362 h 1280500"/>
                    <a:gd name="connsiteX169" fmla="*/ 1139644 w 1864591"/>
                    <a:gd name="connsiteY169" fmla="*/ 1173197 h 1280500"/>
                    <a:gd name="connsiteX170" fmla="*/ 1200334 w 1864591"/>
                    <a:gd name="connsiteY170" fmla="*/ 1137743 h 1280500"/>
                    <a:gd name="connsiteX171" fmla="*/ 1230680 w 1864591"/>
                    <a:gd name="connsiteY171" fmla="*/ 1138672 h 1280500"/>
                    <a:gd name="connsiteX172" fmla="*/ 1284558 w 1864591"/>
                    <a:gd name="connsiteY172" fmla="*/ 1129847 h 1280500"/>
                    <a:gd name="connsiteX173" fmla="*/ 1302981 w 1864591"/>
                    <a:gd name="connsiteY173" fmla="*/ 1113746 h 1280500"/>
                    <a:gd name="connsiteX174" fmla="*/ 1321405 w 1864591"/>
                    <a:gd name="connsiteY174" fmla="*/ 1099037 h 1280500"/>
                    <a:gd name="connsiteX175" fmla="*/ 1339365 w 1864591"/>
                    <a:gd name="connsiteY175" fmla="*/ 1080149 h 1280500"/>
                    <a:gd name="connsiteX176" fmla="*/ 1360576 w 1864591"/>
                    <a:gd name="connsiteY176" fmla="*/ 1066834 h 1280500"/>
                    <a:gd name="connsiteX177" fmla="*/ 1376213 w 1864591"/>
                    <a:gd name="connsiteY177" fmla="*/ 1051662 h 1280500"/>
                    <a:gd name="connsiteX178" fmla="*/ 1389527 w 1864591"/>
                    <a:gd name="connsiteY178" fmla="*/ 1040205 h 1280500"/>
                    <a:gd name="connsiteX179" fmla="*/ 1393708 w 1864591"/>
                    <a:gd name="connsiteY179" fmla="*/ 1016363 h 1280500"/>
                    <a:gd name="connsiteX180" fmla="*/ 1389527 w 1864591"/>
                    <a:gd name="connsiteY180" fmla="*/ 1001190 h 1280500"/>
                    <a:gd name="connsiteX181" fmla="*/ 1411048 w 1864591"/>
                    <a:gd name="connsiteY181" fmla="*/ 991127 h 1280500"/>
                    <a:gd name="connsiteX182" fmla="*/ 1425291 w 1864591"/>
                    <a:gd name="connsiteY182" fmla="*/ 969451 h 1280500"/>
                    <a:gd name="connsiteX183" fmla="*/ 1445573 w 1864591"/>
                    <a:gd name="connsiteY183" fmla="*/ 950563 h 1280500"/>
                    <a:gd name="connsiteX184" fmla="*/ 1452075 w 1864591"/>
                    <a:gd name="connsiteY184" fmla="*/ 925327 h 1280500"/>
                    <a:gd name="connsiteX185" fmla="*/ 1457185 w 1864591"/>
                    <a:gd name="connsiteY185" fmla="*/ 913406 h 1280500"/>
                    <a:gd name="connsiteX186" fmla="*/ 1470499 w 1864591"/>
                    <a:gd name="connsiteY186" fmla="*/ 894518 h 1280500"/>
                    <a:gd name="connsiteX187" fmla="*/ 1457648 w 1864591"/>
                    <a:gd name="connsiteY187" fmla="*/ 890802 h 1280500"/>
                    <a:gd name="connsiteX188" fmla="*/ 1439690 w 1864591"/>
                    <a:gd name="connsiteY188" fmla="*/ 884299 h 1280500"/>
                    <a:gd name="connsiteX189" fmla="*/ 1428697 w 1864591"/>
                    <a:gd name="connsiteY189" fmla="*/ 877797 h 1280500"/>
                    <a:gd name="connsiteX190" fmla="*/ 1461365 w 1864591"/>
                    <a:gd name="connsiteY190" fmla="*/ 861695 h 1280500"/>
                    <a:gd name="connsiteX191" fmla="*/ 1442476 w 1864591"/>
                    <a:gd name="connsiteY191" fmla="*/ 844665 h 1280500"/>
                    <a:gd name="connsiteX192" fmla="*/ 1414918 w 1864591"/>
                    <a:gd name="connsiteY192" fmla="*/ 824383 h 1280500"/>
                    <a:gd name="connsiteX193" fmla="*/ 1432413 w 1864591"/>
                    <a:gd name="connsiteY193" fmla="*/ 823454 h 1280500"/>
                    <a:gd name="connsiteX194" fmla="*/ 1459971 w 1864591"/>
                    <a:gd name="connsiteY194" fmla="*/ 829028 h 1280500"/>
                    <a:gd name="connsiteX195" fmla="*/ 1433806 w 1864591"/>
                    <a:gd name="connsiteY195" fmla="*/ 799612 h 1280500"/>
                    <a:gd name="connsiteX196" fmla="*/ 1428233 w 1864591"/>
                    <a:gd name="connsiteY196" fmla="*/ 780724 h 1280500"/>
                    <a:gd name="connsiteX197" fmla="*/ 1408415 w 1864591"/>
                    <a:gd name="connsiteY197" fmla="*/ 742947 h 1280500"/>
                    <a:gd name="connsiteX198" fmla="*/ 1380857 w 1864591"/>
                    <a:gd name="connsiteY198" fmla="*/ 723594 h 1280500"/>
                    <a:gd name="connsiteX199" fmla="*/ 1395566 w 1864591"/>
                    <a:gd name="connsiteY199" fmla="*/ 694642 h 1280500"/>
                    <a:gd name="connsiteX200" fmla="*/ 1410273 w 1864591"/>
                    <a:gd name="connsiteY200" fmla="*/ 678077 h 1280500"/>
                    <a:gd name="connsiteX201" fmla="*/ 1427304 w 1864591"/>
                    <a:gd name="connsiteY201" fmla="*/ 666155 h 1280500"/>
                    <a:gd name="connsiteX202" fmla="*/ 1446192 w 1864591"/>
                    <a:gd name="connsiteY202" fmla="*/ 656402 h 1280500"/>
                    <a:gd name="connsiteX203" fmla="*/ 1481647 w 1864591"/>
                    <a:gd name="connsiteY203" fmla="*/ 645874 h 1280500"/>
                    <a:gd name="connsiteX204" fmla="*/ 1463687 w 1864591"/>
                    <a:gd name="connsiteY204" fmla="*/ 626056 h 1280500"/>
                    <a:gd name="connsiteX205" fmla="*/ 1433342 w 1864591"/>
                    <a:gd name="connsiteY205" fmla="*/ 613671 h 1280500"/>
                    <a:gd name="connsiteX206" fmla="*/ 1391849 w 1864591"/>
                    <a:gd name="connsiteY206" fmla="*/ 640765 h 1280500"/>
                    <a:gd name="connsiteX207" fmla="*/ 1372496 w 1864591"/>
                    <a:gd name="connsiteY207" fmla="*/ 615838 h 1280500"/>
                    <a:gd name="connsiteX208" fmla="*/ 1340294 w 1864591"/>
                    <a:gd name="connsiteY208" fmla="*/ 604846 h 1280500"/>
                    <a:gd name="connsiteX209" fmla="*/ 1339829 w 1864591"/>
                    <a:gd name="connsiteY209" fmla="*/ 566140 h 1280500"/>
                    <a:gd name="connsiteX210" fmla="*/ 1378535 w 1864591"/>
                    <a:gd name="connsiteY210" fmla="*/ 554684 h 1280500"/>
                    <a:gd name="connsiteX211" fmla="*/ 1414918 w 1864591"/>
                    <a:gd name="connsiteY211" fmla="*/ 529448 h 1280500"/>
                    <a:gd name="connsiteX212" fmla="*/ 1467867 w 1864591"/>
                    <a:gd name="connsiteY212" fmla="*/ 508701 h 1280500"/>
                    <a:gd name="connsiteX213" fmla="*/ 1446657 w 1864591"/>
                    <a:gd name="connsiteY213" fmla="*/ 550968 h 1280500"/>
                    <a:gd name="connsiteX214" fmla="*/ 1442012 w 1864591"/>
                    <a:gd name="connsiteY214" fmla="*/ 574810 h 1280500"/>
                    <a:gd name="connsiteX215" fmla="*/ 1463687 w 1864591"/>
                    <a:gd name="connsiteY215" fmla="*/ 574346 h 1280500"/>
                    <a:gd name="connsiteX216" fmla="*/ 1521281 w 1864591"/>
                    <a:gd name="connsiteY216" fmla="*/ 542143 h 1280500"/>
                    <a:gd name="connsiteX217" fmla="*/ 1536298 w 1864591"/>
                    <a:gd name="connsiteY217" fmla="*/ 540285 h 1280500"/>
                    <a:gd name="connsiteX218" fmla="*/ 1545123 w 1864591"/>
                    <a:gd name="connsiteY218" fmla="*/ 526661 h 1280500"/>
                    <a:gd name="connsiteX219" fmla="*/ 1603337 w 1864591"/>
                    <a:gd name="connsiteY219" fmla="*/ 494613 h 1280500"/>
                    <a:gd name="connsiteX220" fmla="*/ 1623308 w 1864591"/>
                    <a:gd name="connsiteY220" fmla="*/ 472628 h 1280500"/>
                    <a:gd name="connsiteX221" fmla="*/ 1643281 w 1864591"/>
                    <a:gd name="connsiteY221" fmla="*/ 480679 h 1280500"/>
                    <a:gd name="connsiteX222" fmla="*/ 1663253 w 1864591"/>
                    <a:gd name="connsiteY222" fmla="*/ 474641 h 1280500"/>
                    <a:gd name="connsiteX223" fmla="*/ 1675329 w 1864591"/>
                    <a:gd name="connsiteY223" fmla="*/ 462565 h 1280500"/>
                    <a:gd name="connsiteX224" fmla="*/ 1697469 w 1864591"/>
                    <a:gd name="connsiteY224" fmla="*/ 446618 h 1280500"/>
                    <a:gd name="connsiteX225" fmla="*/ 1715427 w 1864591"/>
                    <a:gd name="connsiteY225" fmla="*/ 422466 h 1280500"/>
                    <a:gd name="connsiteX226" fmla="*/ 1741592 w 1864591"/>
                    <a:gd name="connsiteY226" fmla="*/ 432529 h 1280500"/>
                    <a:gd name="connsiteX227" fmla="*/ 1750107 w 1864591"/>
                    <a:gd name="connsiteY227" fmla="*/ 433768 h 1280500"/>
                    <a:gd name="connsiteX228" fmla="*/ 1757694 w 1864591"/>
                    <a:gd name="connsiteY228" fmla="*/ 428039 h 1280500"/>
                    <a:gd name="connsiteX229" fmla="*/ 1755527 w 1864591"/>
                    <a:gd name="connsiteY229" fmla="*/ 398313 h 1280500"/>
                    <a:gd name="connsiteX230" fmla="*/ 1753669 w 1864591"/>
                    <a:gd name="connsiteY230" fmla="*/ 372613 h 1280500"/>
                    <a:gd name="connsiteX231" fmla="*/ 1758313 w 1864591"/>
                    <a:gd name="connsiteY231" fmla="*/ 350473 h 1280500"/>
                    <a:gd name="connsiteX232" fmla="*/ 1784014 w 1864591"/>
                    <a:gd name="connsiteY232" fmla="*/ 338552 h 1280500"/>
                    <a:gd name="connsiteX233" fmla="*/ 1811572 w 1864591"/>
                    <a:gd name="connsiteY233" fmla="*/ 338552 h 1280500"/>
                    <a:gd name="connsiteX234" fmla="*/ 1826281 w 1864591"/>
                    <a:gd name="connsiteY234" fmla="*/ 318270 h 1280500"/>
                    <a:gd name="connsiteX235" fmla="*/ 1844703 w 1864591"/>
                    <a:gd name="connsiteY235" fmla="*/ 294428 h 1280500"/>
                    <a:gd name="connsiteX236" fmla="*/ 1861270 w 1864591"/>
                    <a:gd name="connsiteY236" fmla="*/ 254793 h 1280500"/>
                    <a:gd name="connsiteX237" fmla="*/ 1859722 w 1864591"/>
                    <a:gd name="connsiteY237" fmla="*/ 228319 h 1280500"/>
                    <a:gd name="connsiteX238" fmla="*/ 1408725 w 1864591"/>
                    <a:gd name="connsiteY238" fmla="*/ 1099966 h 1280500"/>
                    <a:gd name="connsiteX239" fmla="*/ 1425291 w 1864591"/>
                    <a:gd name="connsiteY239" fmla="*/ 1153380 h 1280500"/>
                    <a:gd name="connsiteX240" fmla="*/ 1463997 w 1864591"/>
                    <a:gd name="connsiteY240" fmla="*/ 1056771 h 1280500"/>
                    <a:gd name="connsiteX241" fmla="*/ 1408725 w 1864591"/>
                    <a:gd name="connsiteY241" fmla="*/ 1099966 h 1280500"/>
                    <a:gd name="connsiteX242" fmla="*/ 1080193 w 1864591"/>
                    <a:gd name="connsiteY242" fmla="*/ 1225217 h 1280500"/>
                    <a:gd name="connsiteX243" fmla="*/ 1049848 w 1864591"/>
                    <a:gd name="connsiteY243" fmla="*/ 1267484 h 1280500"/>
                    <a:gd name="connsiteX244" fmla="*/ 1102333 w 1864591"/>
                    <a:gd name="connsiteY244" fmla="*/ 1264697 h 1280500"/>
                    <a:gd name="connsiteX245" fmla="*/ 1118899 w 1864591"/>
                    <a:gd name="connsiteY245" fmla="*/ 1227849 h 1280500"/>
                    <a:gd name="connsiteX246" fmla="*/ 1080193 w 1864591"/>
                    <a:gd name="connsiteY246" fmla="*/ 1225217 h 128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864591" h="1280500">
                      <a:moveTo>
                        <a:pt x="1859722" y="228319"/>
                      </a:moveTo>
                      <a:cubicBezTo>
                        <a:pt x="1860651" y="211753"/>
                        <a:pt x="1841298" y="217327"/>
                        <a:pt x="1834796" y="221816"/>
                      </a:cubicBezTo>
                      <a:cubicBezTo>
                        <a:pt x="1828292" y="226461"/>
                        <a:pt x="1810023" y="221816"/>
                        <a:pt x="1804450" y="232809"/>
                      </a:cubicBezTo>
                      <a:cubicBezTo>
                        <a:pt x="1798877" y="243801"/>
                        <a:pt x="1789742" y="237454"/>
                        <a:pt x="1776892" y="239311"/>
                      </a:cubicBezTo>
                      <a:cubicBezTo>
                        <a:pt x="1764042" y="241169"/>
                        <a:pt x="1745618" y="235596"/>
                        <a:pt x="1746547" y="227390"/>
                      </a:cubicBezTo>
                      <a:cubicBezTo>
                        <a:pt x="1747476" y="219030"/>
                        <a:pt x="1739116" y="210824"/>
                        <a:pt x="1740045" y="200761"/>
                      </a:cubicBezTo>
                      <a:cubicBezTo>
                        <a:pt x="1740973" y="190697"/>
                        <a:pt x="1727194" y="195187"/>
                        <a:pt x="1717905" y="186053"/>
                      </a:cubicBezTo>
                      <a:cubicBezTo>
                        <a:pt x="1708770" y="176918"/>
                        <a:pt x="1690346" y="170416"/>
                        <a:pt x="1686631" y="172273"/>
                      </a:cubicBezTo>
                      <a:cubicBezTo>
                        <a:pt x="1682915" y="174131"/>
                        <a:pt x="1671923" y="162210"/>
                        <a:pt x="1656285" y="161281"/>
                      </a:cubicBezTo>
                      <a:cubicBezTo>
                        <a:pt x="1640648" y="160352"/>
                        <a:pt x="1642506" y="150289"/>
                        <a:pt x="1644365" y="143786"/>
                      </a:cubicBezTo>
                      <a:cubicBezTo>
                        <a:pt x="1646223" y="137284"/>
                        <a:pt x="1631514" y="117157"/>
                        <a:pt x="1628728" y="106010"/>
                      </a:cubicBezTo>
                      <a:cubicBezTo>
                        <a:pt x="1625941" y="95017"/>
                        <a:pt x="1614948" y="93159"/>
                        <a:pt x="1610304" y="69162"/>
                      </a:cubicBezTo>
                      <a:cubicBezTo>
                        <a:pt x="1605659" y="45319"/>
                        <a:pt x="1592809" y="51667"/>
                        <a:pt x="1595595" y="40675"/>
                      </a:cubicBezTo>
                      <a:cubicBezTo>
                        <a:pt x="1598382" y="29682"/>
                        <a:pt x="1579958" y="24109"/>
                        <a:pt x="1575314" y="17606"/>
                      </a:cubicBezTo>
                      <a:cubicBezTo>
                        <a:pt x="1570669" y="11104"/>
                        <a:pt x="1551317" y="13891"/>
                        <a:pt x="1537537" y="6614"/>
                      </a:cubicBezTo>
                      <a:cubicBezTo>
                        <a:pt x="1523758" y="-663"/>
                        <a:pt x="1515398" y="4756"/>
                        <a:pt x="1502547" y="1040"/>
                      </a:cubicBezTo>
                      <a:cubicBezTo>
                        <a:pt x="1489697" y="-2675"/>
                        <a:pt x="1460126" y="4756"/>
                        <a:pt x="1456566" y="4756"/>
                      </a:cubicBezTo>
                      <a:cubicBezTo>
                        <a:pt x="1452849" y="4756"/>
                        <a:pt x="1429781" y="111"/>
                        <a:pt x="1416931" y="17606"/>
                      </a:cubicBezTo>
                      <a:cubicBezTo>
                        <a:pt x="1404081" y="35101"/>
                        <a:pt x="1414144" y="34172"/>
                        <a:pt x="1419718" y="34172"/>
                      </a:cubicBezTo>
                      <a:cubicBezTo>
                        <a:pt x="1425291" y="34172"/>
                        <a:pt x="1428078" y="50738"/>
                        <a:pt x="1428852" y="56312"/>
                      </a:cubicBezTo>
                      <a:cubicBezTo>
                        <a:pt x="1429781" y="61885"/>
                        <a:pt x="1419718" y="70091"/>
                        <a:pt x="1415072" y="71949"/>
                      </a:cubicBezTo>
                      <a:cubicBezTo>
                        <a:pt x="1410428" y="73807"/>
                        <a:pt x="1397578" y="94088"/>
                        <a:pt x="1395720" y="101365"/>
                      </a:cubicBezTo>
                      <a:cubicBezTo>
                        <a:pt x="1393862" y="108796"/>
                        <a:pt x="1379155" y="127065"/>
                        <a:pt x="1381012" y="133568"/>
                      </a:cubicBezTo>
                      <a:cubicBezTo>
                        <a:pt x="1382870" y="140071"/>
                        <a:pt x="1373735" y="146418"/>
                        <a:pt x="1367233" y="147347"/>
                      </a:cubicBezTo>
                      <a:cubicBezTo>
                        <a:pt x="1360731" y="148276"/>
                        <a:pt x="1343391" y="161126"/>
                        <a:pt x="1337816" y="162984"/>
                      </a:cubicBezTo>
                      <a:cubicBezTo>
                        <a:pt x="1332243" y="164842"/>
                        <a:pt x="1310259" y="161126"/>
                        <a:pt x="1307472" y="154624"/>
                      </a:cubicBezTo>
                      <a:cubicBezTo>
                        <a:pt x="1306543" y="152611"/>
                        <a:pt x="1303910" y="150753"/>
                        <a:pt x="1300505" y="149515"/>
                      </a:cubicBezTo>
                      <a:lnTo>
                        <a:pt x="1275579" y="199367"/>
                      </a:lnTo>
                      <a:lnTo>
                        <a:pt x="1273566" y="215469"/>
                      </a:lnTo>
                      <a:cubicBezTo>
                        <a:pt x="1273566" y="215469"/>
                        <a:pt x="1257619" y="219494"/>
                        <a:pt x="1269540" y="231570"/>
                      </a:cubicBezTo>
                      <a:cubicBezTo>
                        <a:pt x="1281616" y="243646"/>
                        <a:pt x="1283629" y="233583"/>
                        <a:pt x="1301589" y="233583"/>
                      </a:cubicBezTo>
                      <a:cubicBezTo>
                        <a:pt x="1319548" y="233583"/>
                        <a:pt x="1327599" y="247672"/>
                        <a:pt x="1331624" y="237608"/>
                      </a:cubicBezTo>
                      <a:cubicBezTo>
                        <a:pt x="1335650" y="227545"/>
                        <a:pt x="1351596" y="221507"/>
                        <a:pt x="1361660" y="233583"/>
                      </a:cubicBezTo>
                      <a:cubicBezTo>
                        <a:pt x="1371722" y="245659"/>
                        <a:pt x="1403771" y="265631"/>
                        <a:pt x="1401758" y="275694"/>
                      </a:cubicBezTo>
                      <a:cubicBezTo>
                        <a:pt x="1399745" y="285758"/>
                        <a:pt x="1381786" y="283745"/>
                        <a:pt x="1369710" y="279720"/>
                      </a:cubicBezTo>
                      <a:cubicBezTo>
                        <a:pt x="1357634" y="275694"/>
                        <a:pt x="1341687" y="287771"/>
                        <a:pt x="1329611" y="287771"/>
                      </a:cubicBezTo>
                      <a:cubicBezTo>
                        <a:pt x="1317535" y="287771"/>
                        <a:pt x="1303601" y="291796"/>
                        <a:pt x="1291525" y="303872"/>
                      </a:cubicBezTo>
                      <a:cubicBezTo>
                        <a:pt x="1279449" y="315948"/>
                        <a:pt x="1281462" y="327870"/>
                        <a:pt x="1263502" y="329882"/>
                      </a:cubicBezTo>
                      <a:cubicBezTo>
                        <a:pt x="1245388" y="331895"/>
                        <a:pt x="1237492" y="329882"/>
                        <a:pt x="1217365" y="343971"/>
                      </a:cubicBezTo>
                      <a:cubicBezTo>
                        <a:pt x="1197393" y="358060"/>
                        <a:pt x="1175253" y="352022"/>
                        <a:pt x="1167203" y="347996"/>
                      </a:cubicBezTo>
                      <a:cubicBezTo>
                        <a:pt x="1159152" y="343971"/>
                        <a:pt x="1145064" y="341958"/>
                        <a:pt x="1137168" y="356047"/>
                      </a:cubicBezTo>
                      <a:cubicBezTo>
                        <a:pt x="1129117" y="370136"/>
                        <a:pt x="1147231" y="376019"/>
                        <a:pt x="1145218" y="392121"/>
                      </a:cubicBezTo>
                      <a:cubicBezTo>
                        <a:pt x="1143205" y="408222"/>
                        <a:pt x="1123233" y="404197"/>
                        <a:pt x="1107132" y="422156"/>
                      </a:cubicBezTo>
                      <a:cubicBezTo>
                        <a:pt x="1091030" y="440270"/>
                        <a:pt x="1065020" y="448166"/>
                        <a:pt x="1050932" y="446308"/>
                      </a:cubicBezTo>
                      <a:cubicBezTo>
                        <a:pt x="1036842" y="444295"/>
                        <a:pt x="1006807" y="436245"/>
                        <a:pt x="980797" y="448321"/>
                      </a:cubicBezTo>
                      <a:cubicBezTo>
                        <a:pt x="954787" y="460397"/>
                        <a:pt x="936673" y="478356"/>
                        <a:pt x="926609" y="476344"/>
                      </a:cubicBezTo>
                      <a:cubicBezTo>
                        <a:pt x="916546" y="474331"/>
                        <a:pt x="916546" y="462255"/>
                        <a:pt x="902612" y="464268"/>
                      </a:cubicBezTo>
                      <a:cubicBezTo>
                        <a:pt x="888524" y="466280"/>
                        <a:pt x="880628" y="462255"/>
                        <a:pt x="870564" y="456217"/>
                      </a:cubicBezTo>
                      <a:cubicBezTo>
                        <a:pt x="860501" y="450179"/>
                        <a:pt x="852450" y="460242"/>
                        <a:pt x="836503" y="448166"/>
                      </a:cubicBezTo>
                      <a:cubicBezTo>
                        <a:pt x="820402" y="436090"/>
                        <a:pt x="792379" y="438103"/>
                        <a:pt x="780302" y="436090"/>
                      </a:cubicBezTo>
                      <a:cubicBezTo>
                        <a:pt x="768227" y="434077"/>
                        <a:pt x="722090" y="436090"/>
                        <a:pt x="706143" y="434077"/>
                      </a:cubicBezTo>
                      <a:cubicBezTo>
                        <a:pt x="690042" y="432065"/>
                        <a:pt x="668056" y="438103"/>
                        <a:pt x="666045" y="430052"/>
                      </a:cubicBezTo>
                      <a:cubicBezTo>
                        <a:pt x="664032" y="422001"/>
                        <a:pt x="651955" y="415963"/>
                        <a:pt x="647930" y="398004"/>
                      </a:cubicBezTo>
                      <a:cubicBezTo>
                        <a:pt x="643904" y="379890"/>
                        <a:pt x="633841" y="373852"/>
                        <a:pt x="623932" y="371994"/>
                      </a:cubicBezTo>
                      <a:cubicBezTo>
                        <a:pt x="613869" y="369981"/>
                        <a:pt x="612786" y="359453"/>
                        <a:pt x="603806" y="357905"/>
                      </a:cubicBezTo>
                      <a:cubicBezTo>
                        <a:pt x="599625" y="357286"/>
                        <a:pt x="594516" y="343816"/>
                        <a:pt x="580428" y="343816"/>
                      </a:cubicBezTo>
                      <a:cubicBezTo>
                        <a:pt x="566339" y="343816"/>
                        <a:pt x="517415" y="338088"/>
                        <a:pt x="510294" y="326631"/>
                      </a:cubicBezTo>
                      <a:cubicBezTo>
                        <a:pt x="503326" y="315174"/>
                        <a:pt x="517260" y="312542"/>
                        <a:pt x="517260" y="301085"/>
                      </a:cubicBezTo>
                      <a:cubicBezTo>
                        <a:pt x="517260" y="289629"/>
                        <a:pt x="524846" y="274301"/>
                        <a:pt x="519118" y="269811"/>
                      </a:cubicBezTo>
                      <a:cubicBezTo>
                        <a:pt x="513389" y="265321"/>
                        <a:pt x="503790" y="255103"/>
                        <a:pt x="502553" y="246278"/>
                      </a:cubicBezTo>
                      <a:cubicBezTo>
                        <a:pt x="501314" y="237299"/>
                        <a:pt x="485986" y="225223"/>
                        <a:pt x="475768" y="224603"/>
                      </a:cubicBezTo>
                      <a:cubicBezTo>
                        <a:pt x="465550" y="223984"/>
                        <a:pt x="457344" y="217636"/>
                        <a:pt x="447745" y="209276"/>
                      </a:cubicBezTo>
                      <a:cubicBezTo>
                        <a:pt x="438146" y="200916"/>
                        <a:pt x="429321" y="201535"/>
                        <a:pt x="425451" y="180634"/>
                      </a:cubicBezTo>
                      <a:cubicBezTo>
                        <a:pt x="425142" y="179240"/>
                        <a:pt x="424832" y="178157"/>
                        <a:pt x="424367" y="176918"/>
                      </a:cubicBezTo>
                      <a:cubicBezTo>
                        <a:pt x="420496" y="176454"/>
                        <a:pt x="415697" y="175060"/>
                        <a:pt x="412446" y="175060"/>
                      </a:cubicBezTo>
                      <a:cubicBezTo>
                        <a:pt x="409968" y="175060"/>
                        <a:pt x="407027" y="173048"/>
                        <a:pt x="404240" y="170261"/>
                      </a:cubicBezTo>
                      <a:cubicBezTo>
                        <a:pt x="401763" y="179086"/>
                        <a:pt x="393402" y="183421"/>
                        <a:pt x="393402" y="190233"/>
                      </a:cubicBezTo>
                      <a:cubicBezTo>
                        <a:pt x="393402" y="197819"/>
                        <a:pt x="390152" y="207418"/>
                        <a:pt x="380088" y="207418"/>
                      </a:cubicBezTo>
                      <a:cubicBezTo>
                        <a:pt x="369870" y="207418"/>
                        <a:pt x="360426" y="215159"/>
                        <a:pt x="359651" y="230951"/>
                      </a:cubicBezTo>
                      <a:cubicBezTo>
                        <a:pt x="359032" y="246898"/>
                        <a:pt x="368631" y="248755"/>
                        <a:pt x="364142" y="255877"/>
                      </a:cubicBezTo>
                      <a:cubicBezTo>
                        <a:pt x="359651" y="262844"/>
                        <a:pt x="341227" y="269811"/>
                        <a:pt x="334880" y="266715"/>
                      </a:cubicBezTo>
                      <a:cubicBezTo>
                        <a:pt x="328532" y="263464"/>
                        <a:pt x="316456" y="265476"/>
                        <a:pt x="306238" y="264238"/>
                      </a:cubicBezTo>
                      <a:cubicBezTo>
                        <a:pt x="296020" y="262999"/>
                        <a:pt x="288433" y="250149"/>
                        <a:pt x="285182" y="264238"/>
                      </a:cubicBezTo>
                      <a:cubicBezTo>
                        <a:pt x="281931" y="278326"/>
                        <a:pt x="261030" y="319664"/>
                        <a:pt x="266139" y="324154"/>
                      </a:cubicBezTo>
                      <a:cubicBezTo>
                        <a:pt x="271248" y="328643"/>
                        <a:pt x="275119" y="338862"/>
                        <a:pt x="266139" y="338862"/>
                      </a:cubicBezTo>
                      <a:cubicBezTo>
                        <a:pt x="257159" y="338862"/>
                        <a:pt x="248334" y="337623"/>
                        <a:pt x="243845" y="333133"/>
                      </a:cubicBezTo>
                      <a:cubicBezTo>
                        <a:pt x="239355" y="328643"/>
                        <a:pt x="224801" y="339326"/>
                        <a:pt x="214583" y="338862"/>
                      </a:cubicBezTo>
                      <a:cubicBezTo>
                        <a:pt x="209784" y="338552"/>
                        <a:pt x="189811" y="347532"/>
                        <a:pt x="196624" y="351093"/>
                      </a:cubicBezTo>
                      <a:cubicBezTo>
                        <a:pt x="203591" y="354499"/>
                        <a:pt x="203591" y="371065"/>
                        <a:pt x="203591" y="378032"/>
                      </a:cubicBezTo>
                      <a:cubicBezTo>
                        <a:pt x="203591" y="384999"/>
                        <a:pt x="218764" y="405590"/>
                        <a:pt x="215976" y="412557"/>
                      </a:cubicBezTo>
                      <a:cubicBezTo>
                        <a:pt x="213190" y="419524"/>
                        <a:pt x="199411" y="427110"/>
                        <a:pt x="199411" y="436090"/>
                      </a:cubicBezTo>
                      <a:cubicBezTo>
                        <a:pt x="199411" y="445070"/>
                        <a:pt x="202197" y="453430"/>
                        <a:pt x="197398" y="455443"/>
                      </a:cubicBezTo>
                      <a:cubicBezTo>
                        <a:pt x="192599" y="457455"/>
                        <a:pt x="177426" y="463648"/>
                        <a:pt x="169840" y="469222"/>
                      </a:cubicBezTo>
                      <a:cubicBezTo>
                        <a:pt x="162253" y="474795"/>
                        <a:pt x="149868" y="474795"/>
                        <a:pt x="145688" y="483001"/>
                      </a:cubicBezTo>
                      <a:cubicBezTo>
                        <a:pt x="141507" y="491206"/>
                        <a:pt x="135314" y="498483"/>
                        <a:pt x="120916" y="496780"/>
                      </a:cubicBezTo>
                      <a:cubicBezTo>
                        <a:pt x="108530" y="495387"/>
                        <a:pt x="102337" y="493374"/>
                        <a:pt x="92583" y="504986"/>
                      </a:cubicBezTo>
                      <a:cubicBezTo>
                        <a:pt x="82984" y="516752"/>
                        <a:pt x="80817" y="511953"/>
                        <a:pt x="74005" y="517371"/>
                      </a:cubicBezTo>
                      <a:cubicBezTo>
                        <a:pt x="67038" y="522945"/>
                        <a:pt x="60226" y="513191"/>
                        <a:pt x="54652" y="511179"/>
                      </a:cubicBezTo>
                      <a:cubicBezTo>
                        <a:pt x="49078" y="509166"/>
                        <a:pt x="41492" y="517371"/>
                        <a:pt x="36073" y="517371"/>
                      </a:cubicBezTo>
                      <a:cubicBezTo>
                        <a:pt x="30500" y="517371"/>
                        <a:pt x="25701" y="526351"/>
                        <a:pt x="18888" y="528364"/>
                      </a:cubicBezTo>
                      <a:cubicBezTo>
                        <a:pt x="11921" y="530376"/>
                        <a:pt x="5109" y="528364"/>
                        <a:pt x="5109" y="536724"/>
                      </a:cubicBezTo>
                      <a:cubicBezTo>
                        <a:pt x="5109" y="541833"/>
                        <a:pt x="3871" y="547717"/>
                        <a:pt x="0" y="552206"/>
                      </a:cubicBezTo>
                      <a:lnTo>
                        <a:pt x="0" y="552206"/>
                      </a:lnTo>
                      <a:lnTo>
                        <a:pt x="4954" y="579300"/>
                      </a:lnTo>
                      <a:cubicBezTo>
                        <a:pt x="4954" y="579300"/>
                        <a:pt x="34525" y="589209"/>
                        <a:pt x="35764" y="598963"/>
                      </a:cubicBezTo>
                      <a:cubicBezTo>
                        <a:pt x="37002" y="608717"/>
                        <a:pt x="41957" y="640765"/>
                        <a:pt x="41957" y="640765"/>
                      </a:cubicBezTo>
                      <a:cubicBezTo>
                        <a:pt x="41957" y="640765"/>
                        <a:pt x="41492" y="640765"/>
                        <a:pt x="41028" y="640919"/>
                      </a:cubicBezTo>
                      <a:cubicBezTo>
                        <a:pt x="52949" y="650363"/>
                        <a:pt x="69360" y="660272"/>
                        <a:pt x="69360" y="663988"/>
                      </a:cubicBezTo>
                      <a:cubicBezTo>
                        <a:pt x="69360" y="668168"/>
                        <a:pt x="70754" y="680554"/>
                        <a:pt x="85307" y="687521"/>
                      </a:cubicBezTo>
                      <a:cubicBezTo>
                        <a:pt x="94442" y="691856"/>
                        <a:pt x="103885" y="696500"/>
                        <a:pt x="109614" y="700371"/>
                      </a:cubicBezTo>
                      <a:cubicBezTo>
                        <a:pt x="110388" y="698668"/>
                        <a:pt x="110853" y="697429"/>
                        <a:pt x="110853" y="697429"/>
                      </a:cubicBezTo>
                      <a:lnTo>
                        <a:pt x="123083" y="696191"/>
                      </a:lnTo>
                      <a:cubicBezTo>
                        <a:pt x="123083" y="696191"/>
                        <a:pt x="126644" y="698513"/>
                        <a:pt x="130205" y="702229"/>
                      </a:cubicBezTo>
                      <a:cubicBezTo>
                        <a:pt x="133302" y="692320"/>
                        <a:pt x="154512" y="681328"/>
                        <a:pt x="165505" y="681947"/>
                      </a:cubicBezTo>
                      <a:cubicBezTo>
                        <a:pt x="177271" y="682566"/>
                        <a:pt x="204210" y="704087"/>
                        <a:pt x="201423" y="711673"/>
                      </a:cubicBezTo>
                      <a:cubicBezTo>
                        <a:pt x="198636" y="719259"/>
                        <a:pt x="179284" y="746818"/>
                        <a:pt x="170304" y="748985"/>
                      </a:cubicBezTo>
                      <a:cubicBezTo>
                        <a:pt x="166898" y="749759"/>
                        <a:pt x="161944" y="750224"/>
                        <a:pt x="156989" y="750378"/>
                      </a:cubicBezTo>
                      <a:cubicBezTo>
                        <a:pt x="156215" y="754868"/>
                        <a:pt x="155131" y="759048"/>
                        <a:pt x="155131" y="761526"/>
                      </a:cubicBezTo>
                      <a:cubicBezTo>
                        <a:pt x="155131" y="767718"/>
                        <a:pt x="166124" y="777472"/>
                        <a:pt x="172317" y="788619"/>
                      </a:cubicBezTo>
                      <a:cubicBezTo>
                        <a:pt x="178510" y="799612"/>
                        <a:pt x="162408" y="807043"/>
                        <a:pt x="153893" y="799612"/>
                      </a:cubicBezTo>
                      <a:cubicBezTo>
                        <a:pt x="145223" y="792180"/>
                        <a:pt x="141662" y="807043"/>
                        <a:pt x="146461" y="813081"/>
                      </a:cubicBezTo>
                      <a:cubicBezTo>
                        <a:pt x="151416" y="819274"/>
                        <a:pt x="148939" y="836459"/>
                        <a:pt x="157454" y="837698"/>
                      </a:cubicBezTo>
                      <a:cubicBezTo>
                        <a:pt x="165969" y="838937"/>
                        <a:pt x="173400" y="856122"/>
                        <a:pt x="183309" y="856122"/>
                      </a:cubicBezTo>
                      <a:cubicBezTo>
                        <a:pt x="193063" y="856122"/>
                        <a:pt x="201733" y="872068"/>
                        <a:pt x="201733" y="872068"/>
                      </a:cubicBezTo>
                      <a:cubicBezTo>
                        <a:pt x="201733" y="872068"/>
                        <a:pt x="215202" y="880738"/>
                        <a:pt x="215202" y="885538"/>
                      </a:cubicBezTo>
                      <a:cubicBezTo>
                        <a:pt x="215202" y="886157"/>
                        <a:pt x="215048" y="886777"/>
                        <a:pt x="214583" y="887396"/>
                      </a:cubicBezTo>
                      <a:cubicBezTo>
                        <a:pt x="225266" y="886312"/>
                        <a:pt x="232387" y="886002"/>
                        <a:pt x="233626" y="881513"/>
                      </a:cubicBezTo>
                      <a:cubicBezTo>
                        <a:pt x="235020" y="876713"/>
                        <a:pt x="248799" y="876713"/>
                        <a:pt x="258552" y="886312"/>
                      </a:cubicBezTo>
                      <a:cubicBezTo>
                        <a:pt x="268152" y="895911"/>
                        <a:pt x="307631" y="920837"/>
                        <a:pt x="322030" y="932604"/>
                      </a:cubicBezTo>
                      <a:cubicBezTo>
                        <a:pt x="336583" y="944370"/>
                        <a:pt x="370334" y="957375"/>
                        <a:pt x="382101" y="956756"/>
                      </a:cubicBezTo>
                      <a:cubicBezTo>
                        <a:pt x="393867" y="956137"/>
                        <a:pt x="404859" y="965116"/>
                        <a:pt x="422819" y="964342"/>
                      </a:cubicBezTo>
                      <a:cubicBezTo>
                        <a:pt x="425451" y="964342"/>
                        <a:pt x="427773" y="964342"/>
                        <a:pt x="429941" y="964497"/>
                      </a:cubicBezTo>
                      <a:cubicBezTo>
                        <a:pt x="432573" y="961865"/>
                        <a:pt x="436753" y="961710"/>
                        <a:pt x="440159" y="956756"/>
                      </a:cubicBezTo>
                      <a:cubicBezTo>
                        <a:pt x="445113" y="949325"/>
                        <a:pt x="452389" y="962949"/>
                        <a:pt x="450068" y="972703"/>
                      </a:cubicBezTo>
                      <a:cubicBezTo>
                        <a:pt x="448984" y="977192"/>
                        <a:pt x="449913" y="982302"/>
                        <a:pt x="451770" y="986327"/>
                      </a:cubicBezTo>
                      <a:cubicBezTo>
                        <a:pt x="454247" y="982766"/>
                        <a:pt x="456725" y="978122"/>
                        <a:pt x="458738" y="973167"/>
                      </a:cubicBezTo>
                      <a:cubicBezTo>
                        <a:pt x="464930" y="957995"/>
                        <a:pt x="474684" y="958614"/>
                        <a:pt x="480877" y="953814"/>
                      </a:cubicBezTo>
                      <a:cubicBezTo>
                        <a:pt x="487070" y="949015"/>
                        <a:pt x="493263" y="951028"/>
                        <a:pt x="506423" y="957995"/>
                      </a:cubicBezTo>
                      <a:cubicBezTo>
                        <a:pt x="518809" y="964497"/>
                        <a:pt x="523763" y="950718"/>
                        <a:pt x="542341" y="967748"/>
                      </a:cubicBezTo>
                      <a:cubicBezTo>
                        <a:pt x="546212" y="966045"/>
                        <a:pt x="551166" y="964033"/>
                        <a:pt x="553179" y="964033"/>
                      </a:cubicBezTo>
                      <a:cubicBezTo>
                        <a:pt x="556894" y="964033"/>
                        <a:pt x="561849" y="956601"/>
                        <a:pt x="567887" y="950563"/>
                      </a:cubicBezTo>
                      <a:cubicBezTo>
                        <a:pt x="574080" y="944370"/>
                        <a:pt x="572841" y="937094"/>
                        <a:pt x="580118" y="938332"/>
                      </a:cubicBezTo>
                      <a:cubicBezTo>
                        <a:pt x="587550" y="939571"/>
                        <a:pt x="591110" y="929817"/>
                        <a:pt x="607211" y="921147"/>
                      </a:cubicBezTo>
                      <a:cubicBezTo>
                        <a:pt x="623159" y="912477"/>
                        <a:pt x="636783" y="926101"/>
                        <a:pt x="644059" y="919908"/>
                      </a:cubicBezTo>
                      <a:cubicBezTo>
                        <a:pt x="651491" y="913716"/>
                        <a:pt x="660006" y="911238"/>
                        <a:pt x="660006" y="917431"/>
                      </a:cubicBezTo>
                      <a:cubicBezTo>
                        <a:pt x="660006" y="923624"/>
                        <a:pt x="669915" y="930901"/>
                        <a:pt x="672237" y="938332"/>
                      </a:cubicBezTo>
                      <a:cubicBezTo>
                        <a:pt x="674405" y="944990"/>
                        <a:pt x="687409" y="947622"/>
                        <a:pt x="690042" y="948086"/>
                      </a:cubicBezTo>
                      <a:cubicBezTo>
                        <a:pt x="692363" y="946847"/>
                        <a:pt x="694221" y="945764"/>
                        <a:pt x="695305" y="944990"/>
                      </a:cubicBezTo>
                      <a:cubicBezTo>
                        <a:pt x="702891" y="939416"/>
                        <a:pt x="716052" y="945609"/>
                        <a:pt x="716052" y="953969"/>
                      </a:cubicBezTo>
                      <a:cubicBezTo>
                        <a:pt x="716052" y="962330"/>
                        <a:pt x="716671" y="971154"/>
                        <a:pt x="723019" y="971154"/>
                      </a:cubicBezTo>
                      <a:cubicBezTo>
                        <a:pt x="729211" y="971154"/>
                        <a:pt x="735404" y="971154"/>
                        <a:pt x="735404" y="986327"/>
                      </a:cubicBezTo>
                      <a:cubicBezTo>
                        <a:pt x="735404" y="1001500"/>
                        <a:pt x="740978" y="1018840"/>
                        <a:pt x="727818" y="1031845"/>
                      </a:cubicBezTo>
                      <a:cubicBezTo>
                        <a:pt x="714658" y="1045005"/>
                        <a:pt x="699486" y="1068383"/>
                        <a:pt x="702272" y="1075350"/>
                      </a:cubicBezTo>
                      <a:cubicBezTo>
                        <a:pt x="705059" y="1082317"/>
                        <a:pt x="698092" y="1095322"/>
                        <a:pt x="707846" y="1090522"/>
                      </a:cubicBezTo>
                      <a:cubicBezTo>
                        <a:pt x="717445" y="1085723"/>
                        <a:pt x="739585" y="1090522"/>
                        <a:pt x="736178" y="1096096"/>
                      </a:cubicBezTo>
                      <a:cubicBezTo>
                        <a:pt x="732773" y="1101669"/>
                        <a:pt x="736797" y="1121022"/>
                        <a:pt x="745777" y="1121641"/>
                      </a:cubicBezTo>
                      <a:cubicBezTo>
                        <a:pt x="754757" y="1122416"/>
                        <a:pt x="760331" y="1127215"/>
                        <a:pt x="757544" y="1135420"/>
                      </a:cubicBezTo>
                      <a:cubicBezTo>
                        <a:pt x="754757" y="1143781"/>
                        <a:pt x="749958" y="1156167"/>
                        <a:pt x="757544" y="1156167"/>
                      </a:cubicBezTo>
                      <a:cubicBezTo>
                        <a:pt x="765130" y="1156167"/>
                        <a:pt x="776123" y="1156167"/>
                        <a:pt x="774884" y="1164527"/>
                      </a:cubicBezTo>
                      <a:cubicBezTo>
                        <a:pt x="773491" y="1172733"/>
                        <a:pt x="780457" y="1180474"/>
                        <a:pt x="794237" y="1174900"/>
                      </a:cubicBezTo>
                      <a:cubicBezTo>
                        <a:pt x="802288" y="1171649"/>
                        <a:pt x="806467" y="1168707"/>
                        <a:pt x="808326" y="1171958"/>
                      </a:cubicBezTo>
                      <a:cubicBezTo>
                        <a:pt x="813744" y="1171804"/>
                        <a:pt x="814208" y="1184190"/>
                        <a:pt x="823653" y="1186667"/>
                      </a:cubicBezTo>
                      <a:cubicBezTo>
                        <a:pt x="833407" y="1189144"/>
                        <a:pt x="828608" y="1165766"/>
                        <a:pt x="824891" y="1162050"/>
                      </a:cubicBezTo>
                      <a:cubicBezTo>
                        <a:pt x="821176" y="1158334"/>
                        <a:pt x="826130" y="1142388"/>
                        <a:pt x="829845" y="1146103"/>
                      </a:cubicBezTo>
                      <a:cubicBezTo>
                        <a:pt x="833561" y="1149819"/>
                        <a:pt x="844554" y="1146103"/>
                        <a:pt x="850747" y="1138672"/>
                      </a:cubicBezTo>
                      <a:cubicBezTo>
                        <a:pt x="856939" y="1131240"/>
                        <a:pt x="869171" y="1144865"/>
                        <a:pt x="874125" y="1136195"/>
                      </a:cubicBezTo>
                      <a:cubicBezTo>
                        <a:pt x="879079" y="1127525"/>
                        <a:pt x="890071" y="1142388"/>
                        <a:pt x="901219" y="1136195"/>
                      </a:cubicBezTo>
                      <a:cubicBezTo>
                        <a:pt x="912211" y="1130002"/>
                        <a:pt x="917165" y="1141149"/>
                        <a:pt x="922120" y="1132479"/>
                      </a:cubicBezTo>
                      <a:cubicBezTo>
                        <a:pt x="927074" y="1123809"/>
                        <a:pt x="943020" y="1112817"/>
                        <a:pt x="946736" y="1116532"/>
                      </a:cubicBezTo>
                      <a:cubicBezTo>
                        <a:pt x="950452" y="1120248"/>
                        <a:pt x="952929" y="1127525"/>
                        <a:pt x="972592" y="1130002"/>
                      </a:cubicBezTo>
                      <a:cubicBezTo>
                        <a:pt x="992254" y="1132479"/>
                        <a:pt x="981262" y="1142233"/>
                        <a:pt x="981262" y="1148426"/>
                      </a:cubicBezTo>
                      <a:cubicBezTo>
                        <a:pt x="981262" y="1154618"/>
                        <a:pt x="1003401" y="1170565"/>
                        <a:pt x="1011916" y="1171804"/>
                      </a:cubicBezTo>
                      <a:cubicBezTo>
                        <a:pt x="1013465" y="1172113"/>
                        <a:pt x="1015787" y="1173971"/>
                        <a:pt x="1018265" y="1176913"/>
                      </a:cubicBezTo>
                      <a:cubicBezTo>
                        <a:pt x="1024302" y="1173971"/>
                        <a:pt x="1034985" y="1178926"/>
                        <a:pt x="1037307" y="1171804"/>
                      </a:cubicBezTo>
                      <a:cubicBezTo>
                        <a:pt x="1040094" y="1163443"/>
                        <a:pt x="1050158" y="1165766"/>
                        <a:pt x="1054337" y="1172733"/>
                      </a:cubicBezTo>
                      <a:cubicBezTo>
                        <a:pt x="1058518" y="1179700"/>
                        <a:pt x="1063007" y="1181093"/>
                        <a:pt x="1072297" y="1172733"/>
                      </a:cubicBezTo>
                      <a:cubicBezTo>
                        <a:pt x="1081586" y="1164527"/>
                        <a:pt x="1086076" y="1181093"/>
                        <a:pt x="1080657" y="1185583"/>
                      </a:cubicBezTo>
                      <a:cubicBezTo>
                        <a:pt x="1075084" y="1190228"/>
                        <a:pt x="1078800" y="1204471"/>
                        <a:pt x="1087625" y="1212677"/>
                      </a:cubicBezTo>
                      <a:cubicBezTo>
                        <a:pt x="1096295" y="1220882"/>
                        <a:pt x="1097687" y="1207568"/>
                        <a:pt x="1095985" y="1199362"/>
                      </a:cubicBezTo>
                      <a:cubicBezTo>
                        <a:pt x="1094127" y="1191002"/>
                        <a:pt x="1110693" y="1182796"/>
                        <a:pt x="1139644" y="1173197"/>
                      </a:cubicBezTo>
                      <a:cubicBezTo>
                        <a:pt x="1168596" y="1163443"/>
                        <a:pt x="1199870" y="1142388"/>
                        <a:pt x="1200334" y="1137743"/>
                      </a:cubicBezTo>
                      <a:cubicBezTo>
                        <a:pt x="1200799" y="1133098"/>
                        <a:pt x="1221081" y="1145949"/>
                        <a:pt x="1230680" y="1138672"/>
                      </a:cubicBezTo>
                      <a:cubicBezTo>
                        <a:pt x="1240279" y="1131240"/>
                        <a:pt x="1275269" y="1130311"/>
                        <a:pt x="1284558" y="1129847"/>
                      </a:cubicBezTo>
                      <a:cubicBezTo>
                        <a:pt x="1293848" y="1129382"/>
                        <a:pt x="1293228" y="1121487"/>
                        <a:pt x="1302981" y="1113746"/>
                      </a:cubicBezTo>
                      <a:cubicBezTo>
                        <a:pt x="1312580" y="1105850"/>
                        <a:pt x="1310259" y="1102134"/>
                        <a:pt x="1321405" y="1099037"/>
                      </a:cubicBezTo>
                      <a:cubicBezTo>
                        <a:pt x="1332398" y="1095786"/>
                        <a:pt x="1339365" y="1085723"/>
                        <a:pt x="1339365" y="1080149"/>
                      </a:cubicBezTo>
                      <a:cubicBezTo>
                        <a:pt x="1339365" y="1074576"/>
                        <a:pt x="1360111" y="1072873"/>
                        <a:pt x="1360576" y="1066834"/>
                      </a:cubicBezTo>
                      <a:cubicBezTo>
                        <a:pt x="1361040" y="1060796"/>
                        <a:pt x="1376213" y="1059093"/>
                        <a:pt x="1376213" y="1051662"/>
                      </a:cubicBezTo>
                      <a:cubicBezTo>
                        <a:pt x="1376213" y="1044385"/>
                        <a:pt x="1385347" y="1045624"/>
                        <a:pt x="1389527" y="1040205"/>
                      </a:cubicBezTo>
                      <a:cubicBezTo>
                        <a:pt x="1393708" y="1034631"/>
                        <a:pt x="1386276" y="1018530"/>
                        <a:pt x="1393708" y="1016363"/>
                      </a:cubicBezTo>
                      <a:cubicBezTo>
                        <a:pt x="1400984" y="1014040"/>
                        <a:pt x="1390920" y="1005370"/>
                        <a:pt x="1389527" y="1001190"/>
                      </a:cubicBezTo>
                      <a:cubicBezTo>
                        <a:pt x="1388134" y="997010"/>
                        <a:pt x="1403307" y="996081"/>
                        <a:pt x="1411048" y="991127"/>
                      </a:cubicBezTo>
                      <a:cubicBezTo>
                        <a:pt x="1418943" y="986017"/>
                        <a:pt x="1423897" y="978276"/>
                        <a:pt x="1425291" y="969451"/>
                      </a:cubicBezTo>
                      <a:cubicBezTo>
                        <a:pt x="1426684" y="960781"/>
                        <a:pt x="1439535" y="952886"/>
                        <a:pt x="1445573" y="950563"/>
                      </a:cubicBezTo>
                      <a:cubicBezTo>
                        <a:pt x="1451611" y="948241"/>
                        <a:pt x="1453933" y="935855"/>
                        <a:pt x="1452075" y="925327"/>
                      </a:cubicBezTo>
                      <a:cubicBezTo>
                        <a:pt x="1450217" y="914799"/>
                        <a:pt x="1462603" y="917431"/>
                        <a:pt x="1457185" y="913406"/>
                      </a:cubicBezTo>
                      <a:cubicBezTo>
                        <a:pt x="1451611" y="909226"/>
                        <a:pt x="1459507" y="897769"/>
                        <a:pt x="1470499" y="894518"/>
                      </a:cubicBezTo>
                      <a:cubicBezTo>
                        <a:pt x="1481492" y="891266"/>
                        <a:pt x="1463532" y="886157"/>
                        <a:pt x="1457648" y="890802"/>
                      </a:cubicBezTo>
                      <a:cubicBezTo>
                        <a:pt x="1451611" y="895447"/>
                        <a:pt x="1445263" y="877487"/>
                        <a:pt x="1439690" y="884299"/>
                      </a:cubicBezTo>
                      <a:cubicBezTo>
                        <a:pt x="1434116" y="891266"/>
                        <a:pt x="1418479" y="880119"/>
                        <a:pt x="1428697" y="877797"/>
                      </a:cubicBezTo>
                      <a:cubicBezTo>
                        <a:pt x="1438761" y="875475"/>
                        <a:pt x="1454398" y="864018"/>
                        <a:pt x="1461365" y="861695"/>
                      </a:cubicBezTo>
                      <a:cubicBezTo>
                        <a:pt x="1468331" y="859373"/>
                        <a:pt x="1451146" y="844200"/>
                        <a:pt x="1442476" y="844665"/>
                      </a:cubicBezTo>
                      <a:cubicBezTo>
                        <a:pt x="1433806" y="845129"/>
                        <a:pt x="1424052" y="824383"/>
                        <a:pt x="1414918" y="824383"/>
                      </a:cubicBezTo>
                      <a:cubicBezTo>
                        <a:pt x="1405784" y="824383"/>
                        <a:pt x="1421885" y="817881"/>
                        <a:pt x="1432413" y="823454"/>
                      </a:cubicBezTo>
                      <a:cubicBezTo>
                        <a:pt x="1442941" y="829028"/>
                        <a:pt x="1455482" y="833518"/>
                        <a:pt x="1459971" y="829028"/>
                      </a:cubicBezTo>
                      <a:cubicBezTo>
                        <a:pt x="1464616" y="824383"/>
                        <a:pt x="1442012" y="806114"/>
                        <a:pt x="1433806" y="799612"/>
                      </a:cubicBezTo>
                      <a:cubicBezTo>
                        <a:pt x="1425446" y="793109"/>
                        <a:pt x="1433342" y="784439"/>
                        <a:pt x="1428233" y="780724"/>
                      </a:cubicBezTo>
                      <a:cubicBezTo>
                        <a:pt x="1423123" y="777008"/>
                        <a:pt x="1412132" y="753630"/>
                        <a:pt x="1408415" y="742947"/>
                      </a:cubicBezTo>
                      <a:cubicBezTo>
                        <a:pt x="1404700" y="732419"/>
                        <a:pt x="1385347" y="730561"/>
                        <a:pt x="1380857" y="723594"/>
                      </a:cubicBezTo>
                      <a:cubicBezTo>
                        <a:pt x="1376213" y="716627"/>
                        <a:pt x="1381321" y="700526"/>
                        <a:pt x="1395566" y="694642"/>
                      </a:cubicBezTo>
                      <a:cubicBezTo>
                        <a:pt x="1409809" y="688604"/>
                        <a:pt x="1403771" y="676683"/>
                        <a:pt x="1410273" y="678077"/>
                      </a:cubicBezTo>
                      <a:cubicBezTo>
                        <a:pt x="1416776" y="679470"/>
                        <a:pt x="1422195" y="676683"/>
                        <a:pt x="1427304" y="666155"/>
                      </a:cubicBezTo>
                      <a:cubicBezTo>
                        <a:pt x="1432413" y="655628"/>
                        <a:pt x="1441083" y="661975"/>
                        <a:pt x="1446192" y="656402"/>
                      </a:cubicBezTo>
                      <a:cubicBezTo>
                        <a:pt x="1451301" y="650828"/>
                        <a:pt x="1473751" y="651293"/>
                        <a:pt x="1481647" y="645874"/>
                      </a:cubicBezTo>
                      <a:cubicBezTo>
                        <a:pt x="1489543" y="640300"/>
                        <a:pt x="1474215" y="623270"/>
                        <a:pt x="1463687" y="626056"/>
                      </a:cubicBezTo>
                      <a:cubicBezTo>
                        <a:pt x="1453159" y="628843"/>
                        <a:pt x="1440618" y="624663"/>
                        <a:pt x="1433342" y="613671"/>
                      </a:cubicBezTo>
                      <a:cubicBezTo>
                        <a:pt x="1425910" y="602678"/>
                        <a:pt x="1406712" y="633952"/>
                        <a:pt x="1391849" y="640765"/>
                      </a:cubicBezTo>
                      <a:cubicBezTo>
                        <a:pt x="1377142" y="647731"/>
                        <a:pt x="1367543" y="628379"/>
                        <a:pt x="1372496" y="615838"/>
                      </a:cubicBezTo>
                      <a:cubicBezTo>
                        <a:pt x="1377606" y="603452"/>
                        <a:pt x="1361040" y="603917"/>
                        <a:pt x="1340294" y="604846"/>
                      </a:cubicBezTo>
                      <a:cubicBezTo>
                        <a:pt x="1319548" y="605775"/>
                        <a:pt x="1327444" y="567998"/>
                        <a:pt x="1339829" y="566140"/>
                      </a:cubicBezTo>
                      <a:cubicBezTo>
                        <a:pt x="1352215" y="564282"/>
                        <a:pt x="1370639" y="577597"/>
                        <a:pt x="1378535" y="554684"/>
                      </a:cubicBezTo>
                      <a:cubicBezTo>
                        <a:pt x="1386276" y="531615"/>
                        <a:pt x="1397423" y="549574"/>
                        <a:pt x="1414918" y="529448"/>
                      </a:cubicBezTo>
                      <a:cubicBezTo>
                        <a:pt x="1432413" y="509166"/>
                        <a:pt x="1452695" y="496780"/>
                        <a:pt x="1467867" y="508701"/>
                      </a:cubicBezTo>
                      <a:cubicBezTo>
                        <a:pt x="1483040" y="520623"/>
                        <a:pt x="1451766" y="539511"/>
                        <a:pt x="1446657" y="550968"/>
                      </a:cubicBezTo>
                      <a:cubicBezTo>
                        <a:pt x="1441547" y="562425"/>
                        <a:pt x="1451301" y="566140"/>
                        <a:pt x="1442012" y="574810"/>
                      </a:cubicBezTo>
                      <a:cubicBezTo>
                        <a:pt x="1432877" y="583635"/>
                        <a:pt x="1445728" y="585803"/>
                        <a:pt x="1463687" y="574346"/>
                      </a:cubicBezTo>
                      <a:cubicBezTo>
                        <a:pt x="1481647" y="562889"/>
                        <a:pt x="1503786" y="549110"/>
                        <a:pt x="1521281" y="542143"/>
                      </a:cubicBezTo>
                      <a:cubicBezTo>
                        <a:pt x="1525926" y="540285"/>
                        <a:pt x="1531035" y="539821"/>
                        <a:pt x="1536298" y="540285"/>
                      </a:cubicBezTo>
                      <a:cubicBezTo>
                        <a:pt x="1538776" y="533628"/>
                        <a:pt x="1541718" y="528364"/>
                        <a:pt x="1545123" y="526661"/>
                      </a:cubicBezTo>
                      <a:cubicBezTo>
                        <a:pt x="1557200" y="520623"/>
                        <a:pt x="1597298" y="502663"/>
                        <a:pt x="1603337" y="494613"/>
                      </a:cubicBezTo>
                      <a:cubicBezTo>
                        <a:pt x="1609375" y="486562"/>
                        <a:pt x="1615412" y="472628"/>
                        <a:pt x="1623308" y="472628"/>
                      </a:cubicBezTo>
                      <a:cubicBezTo>
                        <a:pt x="1631359" y="472628"/>
                        <a:pt x="1631359" y="480679"/>
                        <a:pt x="1643281" y="480679"/>
                      </a:cubicBezTo>
                      <a:cubicBezTo>
                        <a:pt x="1655356" y="480679"/>
                        <a:pt x="1669291" y="484704"/>
                        <a:pt x="1663253" y="474641"/>
                      </a:cubicBezTo>
                      <a:cubicBezTo>
                        <a:pt x="1657214" y="464577"/>
                        <a:pt x="1661240" y="464577"/>
                        <a:pt x="1675329" y="462565"/>
                      </a:cubicBezTo>
                      <a:cubicBezTo>
                        <a:pt x="1689418" y="460552"/>
                        <a:pt x="1687405" y="446618"/>
                        <a:pt x="1697469" y="446618"/>
                      </a:cubicBezTo>
                      <a:cubicBezTo>
                        <a:pt x="1707531" y="446618"/>
                        <a:pt x="1705519" y="422466"/>
                        <a:pt x="1715427" y="422466"/>
                      </a:cubicBezTo>
                      <a:cubicBezTo>
                        <a:pt x="1725491" y="422466"/>
                        <a:pt x="1729517" y="436554"/>
                        <a:pt x="1741592" y="432529"/>
                      </a:cubicBezTo>
                      <a:cubicBezTo>
                        <a:pt x="1743915" y="431755"/>
                        <a:pt x="1746857" y="432374"/>
                        <a:pt x="1750107" y="433768"/>
                      </a:cubicBezTo>
                      <a:cubicBezTo>
                        <a:pt x="1752740" y="431755"/>
                        <a:pt x="1755217" y="429897"/>
                        <a:pt x="1757694" y="428039"/>
                      </a:cubicBezTo>
                      <a:cubicBezTo>
                        <a:pt x="1756456" y="415499"/>
                        <a:pt x="1758004" y="404197"/>
                        <a:pt x="1755527" y="398313"/>
                      </a:cubicBezTo>
                      <a:cubicBezTo>
                        <a:pt x="1750881" y="387321"/>
                        <a:pt x="1755527" y="378961"/>
                        <a:pt x="1753669" y="372613"/>
                      </a:cubicBezTo>
                      <a:cubicBezTo>
                        <a:pt x="1751810" y="366111"/>
                        <a:pt x="1750881" y="350473"/>
                        <a:pt x="1758313" y="350473"/>
                      </a:cubicBezTo>
                      <a:cubicBezTo>
                        <a:pt x="1765745" y="350473"/>
                        <a:pt x="1774880" y="332050"/>
                        <a:pt x="1784014" y="338552"/>
                      </a:cubicBezTo>
                      <a:cubicBezTo>
                        <a:pt x="1793303" y="345055"/>
                        <a:pt x="1811572" y="346913"/>
                        <a:pt x="1811572" y="338552"/>
                      </a:cubicBezTo>
                      <a:cubicBezTo>
                        <a:pt x="1811572" y="330192"/>
                        <a:pt x="1824422" y="329418"/>
                        <a:pt x="1826281" y="318270"/>
                      </a:cubicBezTo>
                      <a:cubicBezTo>
                        <a:pt x="1828138" y="307278"/>
                        <a:pt x="1841917" y="304491"/>
                        <a:pt x="1844703" y="294428"/>
                      </a:cubicBezTo>
                      <a:cubicBezTo>
                        <a:pt x="1847491" y="284364"/>
                        <a:pt x="1852136" y="260367"/>
                        <a:pt x="1861270" y="254793"/>
                      </a:cubicBezTo>
                      <a:cubicBezTo>
                        <a:pt x="1869940" y="248601"/>
                        <a:pt x="1858793" y="244885"/>
                        <a:pt x="1859722" y="228319"/>
                      </a:cubicBezTo>
                      <a:close/>
                      <a:moveTo>
                        <a:pt x="1408725" y="1099966"/>
                      </a:moveTo>
                      <a:cubicBezTo>
                        <a:pt x="1398661" y="1136814"/>
                        <a:pt x="1422195" y="1155547"/>
                        <a:pt x="1425291" y="1153380"/>
                      </a:cubicBezTo>
                      <a:cubicBezTo>
                        <a:pt x="1434425" y="1146877"/>
                        <a:pt x="1472202" y="1067763"/>
                        <a:pt x="1463997" y="1056771"/>
                      </a:cubicBezTo>
                      <a:cubicBezTo>
                        <a:pt x="1455637" y="1045624"/>
                        <a:pt x="1418943" y="1063119"/>
                        <a:pt x="1408725" y="1099966"/>
                      </a:cubicBezTo>
                      <a:close/>
                      <a:moveTo>
                        <a:pt x="1080193" y="1225217"/>
                      </a:moveTo>
                      <a:cubicBezTo>
                        <a:pt x="1068272" y="1225217"/>
                        <a:pt x="1037771" y="1242712"/>
                        <a:pt x="1049848" y="1267484"/>
                      </a:cubicBezTo>
                      <a:cubicBezTo>
                        <a:pt x="1061770" y="1292410"/>
                        <a:pt x="1101404" y="1275844"/>
                        <a:pt x="1102333" y="1264697"/>
                      </a:cubicBezTo>
                      <a:cubicBezTo>
                        <a:pt x="1103262" y="1253704"/>
                        <a:pt x="1121221" y="1236210"/>
                        <a:pt x="1118899" y="1227849"/>
                      </a:cubicBezTo>
                      <a:cubicBezTo>
                        <a:pt x="1117040" y="1221502"/>
                        <a:pt x="1092114" y="1225217"/>
                        <a:pt x="1080193" y="122521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28" name="Freeform: Shape 4527">
                  <a:extLst>
                    <a:ext uri="{FF2B5EF4-FFF2-40B4-BE49-F238E27FC236}">
                      <a16:creationId xmlns:a16="http://schemas.microsoft.com/office/drawing/2014/main" id="{B01B178A-3B8E-058D-5B34-050308A6C443}"/>
                    </a:ext>
                  </a:extLst>
                </p:cNvPr>
                <p:cNvSpPr/>
                <p:nvPr/>
              </p:nvSpPr>
              <p:spPr>
                <a:xfrm>
                  <a:off x="9365015" y="3657168"/>
                  <a:ext cx="290279" cy="415426"/>
                </a:xfrm>
                <a:custGeom>
                  <a:avLst/>
                  <a:gdLst>
                    <a:gd name="connsiteX0" fmla="*/ 155956 w 290279"/>
                    <a:gd name="connsiteY0" fmla="*/ 156874 h 415426"/>
                    <a:gd name="connsiteX1" fmla="*/ 193732 w 290279"/>
                    <a:gd name="connsiteY1" fmla="*/ 184432 h 415426"/>
                    <a:gd name="connsiteX2" fmla="*/ 202867 w 290279"/>
                    <a:gd name="connsiteY2" fmla="*/ 211990 h 415426"/>
                    <a:gd name="connsiteX3" fmla="*/ 215718 w 290279"/>
                    <a:gd name="connsiteY3" fmla="*/ 225769 h 415426"/>
                    <a:gd name="connsiteX4" fmla="*/ 231355 w 290279"/>
                    <a:gd name="connsiteY4" fmla="*/ 264475 h 415426"/>
                    <a:gd name="connsiteX5" fmla="*/ 241573 w 290279"/>
                    <a:gd name="connsiteY5" fmla="*/ 256114 h 415426"/>
                    <a:gd name="connsiteX6" fmla="*/ 255352 w 290279"/>
                    <a:gd name="connsiteY6" fmla="*/ 237691 h 415426"/>
                    <a:gd name="connsiteX7" fmla="*/ 246991 w 290279"/>
                    <a:gd name="connsiteY7" fmla="*/ 199914 h 415426"/>
                    <a:gd name="connsiteX8" fmla="*/ 212002 w 290279"/>
                    <a:gd name="connsiteY8" fmla="*/ 174988 h 415426"/>
                    <a:gd name="connsiteX9" fmla="*/ 190791 w 290279"/>
                    <a:gd name="connsiteY9" fmla="*/ 147429 h 415426"/>
                    <a:gd name="connsiteX10" fmla="*/ 147596 w 290279"/>
                    <a:gd name="connsiteY10" fmla="*/ 139998 h 415426"/>
                    <a:gd name="connsiteX11" fmla="*/ 131958 w 290279"/>
                    <a:gd name="connsiteY11" fmla="*/ 111511 h 415426"/>
                    <a:gd name="connsiteX12" fmla="*/ 153169 w 290279"/>
                    <a:gd name="connsiteY12" fmla="*/ 67386 h 415426"/>
                    <a:gd name="connsiteX13" fmla="*/ 151311 w 290279"/>
                    <a:gd name="connsiteY13" fmla="*/ 16760 h 415426"/>
                    <a:gd name="connsiteX14" fmla="*/ 145738 w 290279"/>
                    <a:gd name="connsiteY14" fmla="*/ 5767 h 415426"/>
                    <a:gd name="connsiteX15" fmla="*/ 100685 w 290279"/>
                    <a:gd name="connsiteY15" fmla="*/ 2052 h 415426"/>
                    <a:gd name="connsiteX16" fmla="*/ 94182 w 290279"/>
                    <a:gd name="connsiteY16" fmla="*/ 74818 h 415426"/>
                    <a:gd name="connsiteX17" fmla="*/ 79475 w 290279"/>
                    <a:gd name="connsiteY17" fmla="*/ 71102 h 415426"/>
                    <a:gd name="connsiteX18" fmla="*/ 87835 w 290279"/>
                    <a:gd name="connsiteY18" fmla="*/ 113369 h 415426"/>
                    <a:gd name="connsiteX19" fmla="*/ 96195 w 290279"/>
                    <a:gd name="connsiteY19" fmla="*/ 137366 h 415426"/>
                    <a:gd name="connsiteX20" fmla="*/ 127469 w 290279"/>
                    <a:gd name="connsiteY20" fmla="*/ 147429 h 415426"/>
                    <a:gd name="connsiteX21" fmla="*/ 155956 w 290279"/>
                    <a:gd name="connsiteY21" fmla="*/ 156874 h 415426"/>
                    <a:gd name="connsiteX22" fmla="*/ 97124 w 290279"/>
                    <a:gd name="connsiteY22" fmla="*/ 165234 h 415426"/>
                    <a:gd name="connsiteX23" fmla="*/ 126540 w 290279"/>
                    <a:gd name="connsiteY23" fmla="*/ 198366 h 415426"/>
                    <a:gd name="connsiteX24" fmla="*/ 97124 w 290279"/>
                    <a:gd name="connsiteY24" fmla="*/ 165234 h 415426"/>
                    <a:gd name="connsiteX25" fmla="*/ 148680 w 290279"/>
                    <a:gd name="connsiteY25" fmla="*/ 254411 h 415426"/>
                    <a:gd name="connsiteX26" fmla="*/ 165246 w 290279"/>
                    <a:gd name="connsiteY26" fmla="*/ 245277 h 415426"/>
                    <a:gd name="connsiteX27" fmla="*/ 168032 w 290279"/>
                    <a:gd name="connsiteY27" fmla="*/ 270048 h 415426"/>
                    <a:gd name="connsiteX28" fmla="*/ 172677 w 290279"/>
                    <a:gd name="connsiteY28" fmla="*/ 304109 h 415426"/>
                    <a:gd name="connsiteX29" fmla="*/ 205809 w 290279"/>
                    <a:gd name="connsiteY29" fmla="*/ 254411 h 415426"/>
                    <a:gd name="connsiteX30" fmla="*/ 193887 w 290279"/>
                    <a:gd name="connsiteY30" fmla="*/ 248838 h 415426"/>
                    <a:gd name="connsiteX31" fmla="*/ 146977 w 290279"/>
                    <a:gd name="connsiteY31" fmla="*/ 211990 h 415426"/>
                    <a:gd name="connsiteX32" fmla="*/ 148680 w 290279"/>
                    <a:gd name="connsiteY32" fmla="*/ 254411 h 415426"/>
                    <a:gd name="connsiteX33" fmla="*/ 39994 w 290279"/>
                    <a:gd name="connsiteY33" fmla="*/ 271906 h 415426"/>
                    <a:gd name="connsiteX34" fmla="*/ 360 w 290279"/>
                    <a:gd name="connsiteY34" fmla="*/ 323462 h 415426"/>
                    <a:gd name="connsiteX35" fmla="*/ 56560 w 290279"/>
                    <a:gd name="connsiteY35" fmla="*/ 270977 h 415426"/>
                    <a:gd name="connsiteX36" fmla="*/ 64921 w 290279"/>
                    <a:gd name="connsiteY36" fmla="*/ 237846 h 415426"/>
                    <a:gd name="connsiteX37" fmla="*/ 39994 w 290279"/>
                    <a:gd name="connsiteY37" fmla="*/ 271906 h 415426"/>
                    <a:gd name="connsiteX38" fmla="*/ 203796 w 290279"/>
                    <a:gd name="connsiteY38" fmla="*/ 290330 h 415426"/>
                    <a:gd name="connsiteX39" fmla="*/ 226864 w 290279"/>
                    <a:gd name="connsiteY39" fmla="*/ 275622 h 415426"/>
                    <a:gd name="connsiteX40" fmla="*/ 203796 w 290279"/>
                    <a:gd name="connsiteY40" fmla="*/ 290330 h 415426"/>
                    <a:gd name="connsiteX41" fmla="*/ 286780 w 290279"/>
                    <a:gd name="connsiteY41" fmla="*/ 362168 h 415426"/>
                    <a:gd name="connsiteX42" fmla="*/ 279349 w 290279"/>
                    <a:gd name="connsiteY42" fmla="*/ 293117 h 415426"/>
                    <a:gd name="connsiteX43" fmla="*/ 257210 w 290279"/>
                    <a:gd name="connsiteY43" fmla="*/ 291259 h 415426"/>
                    <a:gd name="connsiteX44" fmla="*/ 239715 w 290279"/>
                    <a:gd name="connsiteY44" fmla="*/ 307825 h 415426"/>
                    <a:gd name="connsiteX45" fmla="*/ 221291 w 290279"/>
                    <a:gd name="connsiteY45" fmla="*/ 321604 h 415426"/>
                    <a:gd name="connsiteX46" fmla="*/ 193732 w 290279"/>
                    <a:gd name="connsiteY46" fmla="*/ 315102 h 415426"/>
                    <a:gd name="connsiteX47" fmla="*/ 157814 w 290279"/>
                    <a:gd name="connsiteY47" fmla="*/ 336312 h 415426"/>
                    <a:gd name="connsiteX48" fmla="*/ 145893 w 290279"/>
                    <a:gd name="connsiteY48" fmla="*/ 368515 h 415426"/>
                    <a:gd name="connsiteX49" fmla="*/ 173451 w 290279"/>
                    <a:gd name="connsiteY49" fmla="*/ 353807 h 415426"/>
                    <a:gd name="connsiteX50" fmla="*/ 196520 w 290279"/>
                    <a:gd name="connsiteY50" fmla="*/ 345447 h 415426"/>
                    <a:gd name="connsiteX51" fmla="*/ 222375 w 290279"/>
                    <a:gd name="connsiteY51" fmla="*/ 398860 h 415426"/>
                    <a:gd name="connsiteX52" fmla="*/ 254578 w 290279"/>
                    <a:gd name="connsiteY52" fmla="*/ 415426 h 415426"/>
                    <a:gd name="connsiteX53" fmla="*/ 253649 w 290279"/>
                    <a:gd name="connsiteY53" fmla="*/ 375792 h 415426"/>
                    <a:gd name="connsiteX54" fmla="*/ 286780 w 290279"/>
                    <a:gd name="connsiteY54" fmla="*/ 362168 h 41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0279" h="415426">
                      <a:moveTo>
                        <a:pt x="155956" y="156874"/>
                      </a:moveTo>
                      <a:cubicBezTo>
                        <a:pt x="173451" y="154087"/>
                        <a:pt x="197449" y="176226"/>
                        <a:pt x="193732" y="184432"/>
                      </a:cubicBezTo>
                      <a:cubicBezTo>
                        <a:pt x="190017" y="192637"/>
                        <a:pt x="194661" y="219422"/>
                        <a:pt x="202867" y="211990"/>
                      </a:cubicBezTo>
                      <a:cubicBezTo>
                        <a:pt x="211227" y="204714"/>
                        <a:pt x="224078" y="213848"/>
                        <a:pt x="215718" y="225769"/>
                      </a:cubicBezTo>
                      <a:cubicBezTo>
                        <a:pt x="207357" y="237691"/>
                        <a:pt x="228567" y="249767"/>
                        <a:pt x="231355" y="264475"/>
                      </a:cubicBezTo>
                      <a:cubicBezTo>
                        <a:pt x="234142" y="279183"/>
                        <a:pt x="243276" y="267262"/>
                        <a:pt x="241573" y="256114"/>
                      </a:cubicBezTo>
                      <a:cubicBezTo>
                        <a:pt x="239715" y="245122"/>
                        <a:pt x="243431" y="246051"/>
                        <a:pt x="255352" y="237691"/>
                      </a:cubicBezTo>
                      <a:cubicBezTo>
                        <a:pt x="267273" y="229330"/>
                        <a:pt x="254423" y="215551"/>
                        <a:pt x="246991" y="199914"/>
                      </a:cubicBezTo>
                      <a:cubicBezTo>
                        <a:pt x="239715" y="184277"/>
                        <a:pt x="212002" y="189851"/>
                        <a:pt x="212002" y="174988"/>
                      </a:cubicBezTo>
                      <a:cubicBezTo>
                        <a:pt x="212002" y="160280"/>
                        <a:pt x="191721" y="155635"/>
                        <a:pt x="190791" y="147429"/>
                      </a:cubicBezTo>
                      <a:cubicBezTo>
                        <a:pt x="189862" y="139069"/>
                        <a:pt x="163233" y="130864"/>
                        <a:pt x="147596" y="139998"/>
                      </a:cubicBezTo>
                      <a:cubicBezTo>
                        <a:pt x="131958" y="149287"/>
                        <a:pt x="142951" y="123432"/>
                        <a:pt x="131958" y="111511"/>
                      </a:cubicBezTo>
                      <a:cubicBezTo>
                        <a:pt x="120967" y="99589"/>
                        <a:pt x="140319" y="82095"/>
                        <a:pt x="153169" y="67386"/>
                      </a:cubicBezTo>
                      <a:cubicBezTo>
                        <a:pt x="166020" y="52678"/>
                        <a:pt x="149453" y="27752"/>
                        <a:pt x="151311" y="16760"/>
                      </a:cubicBezTo>
                      <a:cubicBezTo>
                        <a:pt x="153169" y="5767"/>
                        <a:pt x="152240" y="2052"/>
                        <a:pt x="145738" y="5767"/>
                      </a:cubicBezTo>
                      <a:cubicBezTo>
                        <a:pt x="139391" y="9483"/>
                        <a:pt x="112606" y="-5225"/>
                        <a:pt x="100685" y="2052"/>
                      </a:cubicBezTo>
                      <a:cubicBezTo>
                        <a:pt x="88763" y="9483"/>
                        <a:pt x="99756" y="70173"/>
                        <a:pt x="94182" y="74818"/>
                      </a:cubicBezTo>
                      <a:cubicBezTo>
                        <a:pt x="88609" y="79463"/>
                        <a:pt x="81486" y="64909"/>
                        <a:pt x="79475" y="71102"/>
                      </a:cubicBezTo>
                      <a:cubicBezTo>
                        <a:pt x="76687" y="79308"/>
                        <a:pt x="80403" y="113369"/>
                        <a:pt x="87835" y="113369"/>
                      </a:cubicBezTo>
                      <a:cubicBezTo>
                        <a:pt x="95266" y="113369"/>
                        <a:pt x="100685" y="122503"/>
                        <a:pt x="96195" y="137366"/>
                      </a:cubicBezTo>
                      <a:cubicBezTo>
                        <a:pt x="91550" y="152074"/>
                        <a:pt x="109974" y="153932"/>
                        <a:pt x="127469" y="147429"/>
                      </a:cubicBezTo>
                      <a:cubicBezTo>
                        <a:pt x="144964" y="141237"/>
                        <a:pt x="138462" y="159660"/>
                        <a:pt x="155956" y="156874"/>
                      </a:cubicBezTo>
                      <a:close/>
                      <a:moveTo>
                        <a:pt x="97124" y="165234"/>
                      </a:moveTo>
                      <a:cubicBezTo>
                        <a:pt x="99910" y="178084"/>
                        <a:pt x="106258" y="204868"/>
                        <a:pt x="126540" y="198366"/>
                      </a:cubicBezTo>
                      <a:cubicBezTo>
                        <a:pt x="146822" y="191863"/>
                        <a:pt x="95111" y="155945"/>
                        <a:pt x="97124" y="165234"/>
                      </a:cubicBezTo>
                      <a:close/>
                      <a:moveTo>
                        <a:pt x="148680" y="254411"/>
                      </a:moveTo>
                      <a:cubicBezTo>
                        <a:pt x="153324" y="253482"/>
                        <a:pt x="164317" y="254411"/>
                        <a:pt x="165246" y="245277"/>
                      </a:cubicBezTo>
                      <a:cubicBezTo>
                        <a:pt x="166174" y="236142"/>
                        <a:pt x="176238" y="261843"/>
                        <a:pt x="168032" y="270048"/>
                      </a:cubicBezTo>
                      <a:cubicBezTo>
                        <a:pt x="159672" y="278409"/>
                        <a:pt x="159672" y="301322"/>
                        <a:pt x="172677" y="304109"/>
                      </a:cubicBezTo>
                      <a:cubicBezTo>
                        <a:pt x="185527" y="306896"/>
                        <a:pt x="209524" y="262772"/>
                        <a:pt x="205809" y="254411"/>
                      </a:cubicBezTo>
                      <a:cubicBezTo>
                        <a:pt x="202093" y="246051"/>
                        <a:pt x="191101" y="259985"/>
                        <a:pt x="193887" y="248838"/>
                      </a:cubicBezTo>
                      <a:cubicBezTo>
                        <a:pt x="196674" y="237846"/>
                        <a:pt x="160756" y="209203"/>
                        <a:pt x="146977" y="211990"/>
                      </a:cubicBezTo>
                      <a:cubicBezTo>
                        <a:pt x="133042" y="214932"/>
                        <a:pt x="137842" y="256579"/>
                        <a:pt x="148680" y="254411"/>
                      </a:cubicBezTo>
                      <a:close/>
                      <a:moveTo>
                        <a:pt x="39994" y="271906"/>
                      </a:moveTo>
                      <a:cubicBezTo>
                        <a:pt x="27145" y="288472"/>
                        <a:pt x="-3666" y="316030"/>
                        <a:pt x="360" y="323462"/>
                      </a:cubicBezTo>
                      <a:cubicBezTo>
                        <a:pt x="5934" y="333525"/>
                        <a:pt x="39994" y="282899"/>
                        <a:pt x="56560" y="270977"/>
                      </a:cubicBezTo>
                      <a:cubicBezTo>
                        <a:pt x="73126" y="259056"/>
                        <a:pt x="70340" y="248838"/>
                        <a:pt x="64921" y="237846"/>
                      </a:cubicBezTo>
                      <a:cubicBezTo>
                        <a:pt x="59347" y="226853"/>
                        <a:pt x="53000" y="255340"/>
                        <a:pt x="39994" y="271906"/>
                      </a:cubicBezTo>
                      <a:close/>
                      <a:moveTo>
                        <a:pt x="203796" y="290330"/>
                      </a:moveTo>
                      <a:cubicBezTo>
                        <a:pt x="207512" y="299465"/>
                        <a:pt x="234142" y="284757"/>
                        <a:pt x="226864" y="275622"/>
                      </a:cubicBezTo>
                      <a:cubicBezTo>
                        <a:pt x="219588" y="266487"/>
                        <a:pt x="201164" y="283518"/>
                        <a:pt x="203796" y="290330"/>
                      </a:cubicBezTo>
                      <a:close/>
                      <a:moveTo>
                        <a:pt x="286780" y="362168"/>
                      </a:moveTo>
                      <a:cubicBezTo>
                        <a:pt x="297773" y="349317"/>
                        <a:pt x="279349" y="315257"/>
                        <a:pt x="279349" y="293117"/>
                      </a:cubicBezTo>
                      <a:cubicBezTo>
                        <a:pt x="279349" y="270977"/>
                        <a:pt x="249004" y="277480"/>
                        <a:pt x="257210" y="291259"/>
                      </a:cubicBezTo>
                      <a:cubicBezTo>
                        <a:pt x="265570" y="305038"/>
                        <a:pt x="241573" y="294046"/>
                        <a:pt x="239715" y="307825"/>
                      </a:cubicBezTo>
                      <a:cubicBezTo>
                        <a:pt x="237857" y="321604"/>
                        <a:pt x="220362" y="310612"/>
                        <a:pt x="221291" y="321604"/>
                      </a:cubicBezTo>
                      <a:cubicBezTo>
                        <a:pt x="222220" y="332596"/>
                        <a:pt x="202867" y="321604"/>
                        <a:pt x="193732" y="315102"/>
                      </a:cubicBezTo>
                      <a:cubicBezTo>
                        <a:pt x="184598" y="308599"/>
                        <a:pt x="171593" y="332596"/>
                        <a:pt x="157814" y="336312"/>
                      </a:cubicBezTo>
                      <a:cubicBezTo>
                        <a:pt x="144035" y="340028"/>
                        <a:pt x="136758" y="369289"/>
                        <a:pt x="145893" y="368515"/>
                      </a:cubicBezTo>
                      <a:cubicBezTo>
                        <a:pt x="156886" y="367586"/>
                        <a:pt x="162459" y="352878"/>
                        <a:pt x="173451" y="353807"/>
                      </a:cubicBezTo>
                      <a:cubicBezTo>
                        <a:pt x="184443" y="354736"/>
                        <a:pt x="180883" y="342815"/>
                        <a:pt x="196520" y="345447"/>
                      </a:cubicBezTo>
                      <a:cubicBezTo>
                        <a:pt x="212156" y="348233"/>
                        <a:pt x="201164" y="395144"/>
                        <a:pt x="222375" y="398860"/>
                      </a:cubicBezTo>
                      <a:cubicBezTo>
                        <a:pt x="243585" y="402576"/>
                        <a:pt x="244514" y="415426"/>
                        <a:pt x="254578" y="415426"/>
                      </a:cubicBezTo>
                      <a:cubicBezTo>
                        <a:pt x="264641" y="415426"/>
                        <a:pt x="252719" y="386010"/>
                        <a:pt x="253649" y="375792"/>
                      </a:cubicBezTo>
                      <a:cubicBezTo>
                        <a:pt x="254423" y="365883"/>
                        <a:pt x="275634" y="375018"/>
                        <a:pt x="286780" y="362168"/>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529" name="Freeform: Shape 4528">
                  <a:extLst>
                    <a:ext uri="{FF2B5EF4-FFF2-40B4-BE49-F238E27FC236}">
                      <a16:creationId xmlns:a16="http://schemas.microsoft.com/office/drawing/2014/main" id="{340973BF-9349-29A3-D601-0EF5D5A66716}"/>
                    </a:ext>
                  </a:extLst>
                </p:cNvPr>
                <p:cNvSpPr/>
                <p:nvPr/>
              </p:nvSpPr>
              <p:spPr>
                <a:xfrm>
                  <a:off x="10105270" y="4330682"/>
                  <a:ext cx="385966" cy="250537"/>
                </a:xfrm>
                <a:custGeom>
                  <a:avLst/>
                  <a:gdLst>
                    <a:gd name="connsiteX0" fmla="*/ 283634 w 385966"/>
                    <a:gd name="connsiteY0" fmla="*/ 231613 h 250537"/>
                    <a:gd name="connsiteX1" fmla="*/ 261494 w 385966"/>
                    <a:gd name="connsiteY1" fmla="*/ 210403 h 250537"/>
                    <a:gd name="connsiteX2" fmla="*/ 230220 w 385966"/>
                    <a:gd name="connsiteY2" fmla="*/ 195695 h 250537"/>
                    <a:gd name="connsiteX3" fmla="*/ 208081 w 385966"/>
                    <a:gd name="connsiteY3" fmla="*/ 154202 h 250537"/>
                    <a:gd name="connsiteX4" fmla="*/ 200649 w 385966"/>
                    <a:gd name="connsiteY4" fmla="*/ 128347 h 250537"/>
                    <a:gd name="connsiteX5" fmla="*/ 207152 w 385966"/>
                    <a:gd name="connsiteY5" fmla="*/ 108066 h 250537"/>
                    <a:gd name="connsiteX6" fmla="*/ 145532 w 385966"/>
                    <a:gd name="connsiteY6" fmla="*/ 74005 h 250537"/>
                    <a:gd name="connsiteX7" fmla="*/ 23068 w 385966"/>
                    <a:gd name="connsiteY7" fmla="*/ 6812 h 250537"/>
                    <a:gd name="connsiteX8" fmla="*/ 0 w 385966"/>
                    <a:gd name="connsiteY8" fmla="*/ 0 h 250537"/>
                    <a:gd name="connsiteX9" fmla="*/ 0 w 385966"/>
                    <a:gd name="connsiteY9" fmla="*/ 196469 h 250537"/>
                    <a:gd name="connsiteX10" fmla="*/ 33131 w 385966"/>
                    <a:gd name="connsiteY10" fmla="*/ 207461 h 250537"/>
                    <a:gd name="connsiteX11" fmla="*/ 70908 w 385966"/>
                    <a:gd name="connsiteY11" fmla="*/ 186251 h 250537"/>
                    <a:gd name="connsiteX12" fmla="*/ 89332 w 385966"/>
                    <a:gd name="connsiteY12" fmla="*/ 163182 h 250537"/>
                    <a:gd name="connsiteX13" fmla="*/ 154667 w 385966"/>
                    <a:gd name="connsiteY13" fmla="*/ 177890 h 250537"/>
                    <a:gd name="connsiteX14" fmla="*/ 222788 w 385966"/>
                    <a:gd name="connsiteY14" fmla="*/ 238580 h 250537"/>
                    <a:gd name="connsiteX15" fmla="*/ 288124 w 385966"/>
                    <a:gd name="connsiteY15" fmla="*/ 250502 h 250537"/>
                    <a:gd name="connsiteX16" fmla="*/ 283634 w 385966"/>
                    <a:gd name="connsiteY16" fmla="*/ 231613 h 250537"/>
                    <a:gd name="connsiteX17" fmla="*/ 336118 w 385966"/>
                    <a:gd name="connsiteY17" fmla="*/ 67812 h 250537"/>
                    <a:gd name="connsiteX18" fmla="*/ 298341 w 385966"/>
                    <a:gd name="connsiteY18" fmla="*/ 89951 h 250537"/>
                    <a:gd name="connsiteX19" fmla="*/ 232078 w 385966"/>
                    <a:gd name="connsiteY19" fmla="*/ 92738 h 250537"/>
                    <a:gd name="connsiteX20" fmla="*/ 282704 w 385966"/>
                    <a:gd name="connsiteY20" fmla="*/ 115807 h 250537"/>
                    <a:gd name="connsiteX21" fmla="*/ 347111 w 385966"/>
                    <a:gd name="connsiteY21" fmla="*/ 83604 h 250537"/>
                    <a:gd name="connsiteX22" fmla="*/ 356245 w 385966"/>
                    <a:gd name="connsiteY22" fmla="*/ 56045 h 250537"/>
                    <a:gd name="connsiteX23" fmla="*/ 336118 w 385966"/>
                    <a:gd name="connsiteY23" fmla="*/ 67812 h 250537"/>
                    <a:gd name="connsiteX24" fmla="*/ 367392 w 385966"/>
                    <a:gd name="connsiteY24" fmla="*/ 32822 h 250537"/>
                    <a:gd name="connsiteX25" fmla="*/ 358103 w 385966"/>
                    <a:gd name="connsiteY25" fmla="*/ 34680 h 250537"/>
                    <a:gd name="connsiteX26" fmla="*/ 377456 w 385966"/>
                    <a:gd name="connsiteY26" fmla="*/ 64096 h 250537"/>
                    <a:gd name="connsiteX27" fmla="*/ 367392 w 385966"/>
                    <a:gd name="connsiteY27" fmla="*/ 32822 h 2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5966" h="250537">
                      <a:moveTo>
                        <a:pt x="283634" y="231613"/>
                      </a:moveTo>
                      <a:cubicBezTo>
                        <a:pt x="277131" y="228827"/>
                        <a:pt x="260565" y="217834"/>
                        <a:pt x="261494" y="210403"/>
                      </a:cubicBezTo>
                      <a:cubicBezTo>
                        <a:pt x="262423" y="203126"/>
                        <a:pt x="243070" y="203900"/>
                        <a:pt x="230220" y="195695"/>
                      </a:cubicBezTo>
                      <a:cubicBezTo>
                        <a:pt x="217370" y="187334"/>
                        <a:pt x="221859" y="160705"/>
                        <a:pt x="208081" y="154202"/>
                      </a:cubicBezTo>
                      <a:cubicBezTo>
                        <a:pt x="194301" y="147700"/>
                        <a:pt x="184083" y="127573"/>
                        <a:pt x="200649" y="128347"/>
                      </a:cubicBezTo>
                      <a:cubicBezTo>
                        <a:pt x="217215" y="129276"/>
                        <a:pt x="220001" y="119987"/>
                        <a:pt x="207152" y="108066"/>
                      </a:cubicBezTo>
                      <a:cubicBezTo>
                        <a:pt x="194301" y="96144"/>
                        <a:pt x="147390" y="91500"/>
                        <a:pt x="145532" y="74005"/>
                      </a:cubicBezTo>
                      <a:cubicBezTo>
                        <a:pt x="143674" y="56510"/>
                        <a:pt x="59916" y="15018"/>
                        <a:pt x="23068" y="6812"/>
                      </a:cubicBezTo>
                      <a:cubicBezTo>
                        <a:pt x="16566" y="5419"/>
                        <a:pt x="8670" y="2941"/>
                        <a:pt x="0" y="0"/>
                      </a:cubicBezTo>
                      <a:lnTo>
                        <a:pt x="0" y="196469"/>
                      </a:lnTo>
                      <a:cubicBezTo>
                        <a:pt x="8515" y="202197"/>
                        <a:pt x="19198" y="206842"/>
                        <a:pt x="33131" y="207461"/>
                      </a:cubicBezTo>
                      <a:cubicBezTo>
                        <a:pt x="73694" y="209319"/>
                        <a:pt x="63477" y="186251"/>
                        <a:pt x="70908" y="186251"/>
                      </a:cubicBezTo>
                      <a:cubicBezTo>
                        <a:pt x="78340" y="186251"/>
                        <a:pt x="81127" y="173400"/>
                        <a:pt x="89332" y="163182"/>
                      </a:cubicBezTo>
                      <a:cubicBezTo>
                        <a:pt x="97693" y="153119"/>
                        <a:pt x="133456" y="161324"/>
                        <a:pt x="154667" y="177890"/>
                      </a:cubicBezTo>
                      <a:cubicBezTo>
                        <a:pt x="175878" y="194456"/>
                        <a:pt x="200649" y="243225"/>
                        <a:pt x="222788" y="238580"/>
                      </a:cubicBezTo>
                      <a:cubicBezTo>
                        <a:pt x="244929" y="233936"/>
                        <a:pt x="267842" y="251431"/>
                        <a:pt x="288124" y="250502"/>
                      </a:cubicBezTo>
                      <a:cubicBezTo>
                        <a:pt x="308560" y="250037"/>
                        <a:pt x="290136" y="234400"/>
                        <a:pt x="283634" y="231613"/>
                      </a:cubicBezTo>
                      <a:close/>
                      <a:moveTo>
                        <a:pt x="336118" y="67812"/>
                      </a:moveTo>
                      <a:cubicBezTo>
                        <a:pt x="336118" y="76017"/>
                        <a:pt x="321410" y="80662"/>
                        <a:pt x="298341" y="89951"/>
                      </a:cubicBezTo>
                      <a:cubicBezTo>
                        <a:pt x="275428" y="99086"/>
                        <a:pt x="233626" y="79423"/>
                        <a:pt x="232078" y="92738"/>
                      </a:cubicBezTo>
                      <a:cubicBezTo>
                        <a:pt x="231149" y="101099"/>
                        <a:pt x="257933" y="115807"/>
                        <a:pt x="282704" y="115807"/>
                      </a:cubicBezTo>
                      <a:cubicBezTo>
                        <a:pt x="307476" y="115807"/>
                        <a:pt x="347111" y="90880"/>
                        <a:pt x="347111" y="83604"/>
                      </a:cubicBezTo>
                      <a:cubicBezTo>
                        <a:pt x="347111" y="76327"/>
                        <a:pt x="362748" y="63322"/>
                        <a:pt x="356245" y="56045"/>
                      </a:cubicBezTo>
                      <a:cubicBezTo>
                        <a:pt x="350052" y="48459"/>
                        <a:pt x="336118" y="59606"/>
                        <a:pt x="336118" y="67812"/>
                      </a:cubicBezTo>
                      <a:close/>
                      <a:moveTo>
                        <a:pt x="367392" y="32822"/>
                      </a:moveTo>
                      <a:cubicBezTo>
                        <a:pt x="352684" y="23533"/>
                        <a:pt x="339834" y="17185"/>
                        <a:pt x="358103" y="34680"/>
                      </a:cubicBezTo>
                      <a:cubicBezTo>
                        <a:pt x="376527" y="52175"/>
                        <a:pt x="366618" y="67038"/>
                        <a:pt x="377456" y="64096"/>
                      </a:cubicBezTo>
                      <a:cubicBezTo>
                        <a:pt x="395105" y="59606"/>
                        <a:pt x="382101" y="42112"/>
                        <a:pt x="367392" y="32822"/>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30" name="Freeform: Shape 4529">
                  <a:extLst>
                    <a:ext uri="{FF2B5EF4-FFF2-40B4-BE49-F238E27FC236}">
                      <a16:creationId xmlns:a16="http://schemas.microsoft.com/office/drawing/2014/main" id="{D690871C-7003-AAE9-E77A-D45677E910D8}"/>
                    </a:ext>
                  </a:extLst>
                </p:cNvPr>
                <p:cNvSpPr/>
                <p:nvPr/>
              </p:nvSpPr>
              <p:spPr>
                <a:xfrm>
                  <a:off x="8226376" y="3939283"/>
                  <a:ext cx="65013" cy="119314"/>
                </a:xfrm>
                <a:custGeom>
                  <a:avLst/>
                  <a:gdLst>
                    <a:gd name="connsiteX0" fmla="*/ 14372 w 65013"/>
                    <a:gd name="connsiteY0" fmla="*/ 9 h 119314"/>
                    <a:gd name="connsiteX1" fmla="*/ 3380 w 65013"/>
                    <a:gd name="connsiteY1" fmla="*/ 29425 h 119314"/>
                    <a:gd name="connsiteX2" fmla="*/ 1522 w 65013"/>
                    <a:gd name="connsiteY2" fmla="*/ 70763 h 119314"/>
                    <a:gd name="connsiteX3" fmla="*/ 17159 w 65013"/>
                    <a:gd name="connsiteY3" fmla="*/ 116745 h 119314"/>
                    <a:gd name="connsiteX4" fmla="*/ 64999 w 65013"/>
                    <a:gd name="connsiteY4" fmla="*/ 72621 h 119314"/>
                    <a:gd name="connsiteX5" fmla="*/ 14372 w 65013"/>
                    <a:gd name="connsiteY5" fmla="*/ 9 h 1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13" h="119314">
                      <a:moveTo>
                        <a:pt x="14372" y="9"/>
                      </a:moveTo>
                      <a:cubicBezTo>
                        <a:pt x="6012" y="938"/>
                        <a:pt x="7870" y="17504"/>
                        <a:pt x="3380" y="29425"/>
                      </a:cubicBezTo>
                      <a:cubicBezTo>
                        <a:pt x="-1265" y="41347"/>
                        <a:pt x="-336" y="53268"/>
                        <a:pt x="1522" y="70763"/>
                      </a:cubicBezTo>
                      <a:cubicBezTo>
                        <a:pt x="3380" y="88258"/>
                        <a:pt x="1522" y="106682"/>
                        <a:pt x="17159" y="116745"/>
                      </a:cubicBezTo>
                      <a:cubicBezTo>
                        <a:pt x="35119" y="128357"/>
                        <a:pt x="64070" y="98321"/>
                        <a:pt x="64999" y="72621"/>
                      </a:cubicBezTo>
                      <a:cubicBezTo>
                        <a:pt x="65928" y="46920"/>
                        <a:pt x="21340" y="-765"/>
                        <a:pt x="14372" y="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31" name="Freeform: Shape 4530">
                  <a:extLst>
                    <a:ext uri="{FF2B5EF4-FFF2-40B4-BE49-F238E27FC236}">
                      <a16:creationId xmlns:a16="http://schemas.microsoft.com/office/drawing/2014/main" id="{81042EE6-6D2B-6C42-F478-3690BC49DCAE}"/>
                    </a:ext>
                  </a:extLst>
                </p:cNvPr>
                <p:cNvSpPr/>
                <p:nvPr/>
              </p:nvSpPr>
              <p:spPr>
                <a:xfrm>
                  <a:off x="7071618" y="4613012"/>
                  <a:ext cx="225243" cy="442202"/>
                </a:xfrm>
                <a:custGeom>
                  <a:avLst/>
                  <a:gdLst>
                    <a:gd name="connsiteX0" fmla="*/ 190811 w 225243"/>
                    <a:gd name="connsiteY0" fmla="*/ 5484 h 442202"/>
                    <a:gd name="connsiteX1" fmla="*/ 179819 w 225243"/>
                    <a:gd name="connsiteY1" fmla="*/ 14618 h 442202"/>
                    <a:gd name="connsiteX2" fmla="*/ 175174 w 225243"/>
                    <a:gd name="connsiteY2" fmla="*/ 36758 h 442202"/>
                    <a:gd name="connsiteX3" fmla="*/ 156750 w 225243"/>
                    <a:gd name="connsiteY3" fmla="*/ 50537 h 442202"/>
                    <a:gd name="connsiteX4" fmla="*/ 141113 w 225243"/>
                    <a:gd name="connsiteY4" fmla="*/ 64316 h 442202"/>
                    <a:gd name="connsiteX5" fmla="*/ 140184 w 225243"/>
                    <a:gd name="connsiteY5" fmla="*/ 80882 h 442202"/>
                    <a:gd name="connsiteX6" fmla="*/ 117115 w 225243"/>
                    <a:gd name="connsiteY6" fmla="*/ 100235 h 442202"/>
                    <a:gd name="connsiteX7" fmla="*/ 73920 w 225243"/>
                    <a:gd name="connsiteY7" fmla="*/ 122374 h 442202"/>
                    <a:gd name="connsiteX8" fmla="*/ 34286 w 225243"/>
                    <a:gd name="connsiteY8" fmla="*/ 129806 h 442202"/>
                    <a:gd name="connsiteX9" fmla="*/ 21435 w 225243"/>
                    <a:gd name="connsiteY9" fmla="*/ 171298 h 442202"/>
                    <a:gd name="connsiteX10" fmla="*/ 25152 w 225243"/>
                    <a:gd name="connsiteY10" fmla="*/ 227344 h 442202"/>
                    <a:gd name="connsiteX11" fmla="*/ 17720 w 225243"/>
                    <a:gd name="connsiteY11" fmla="*/ 290821 h 442202"/>
                    <a:gd name="connsiteX12" fmla="*/ 5799 w 225243"/>
                    <a:gd name="connsiteY12" fmla="*/ 365445 h 442202"/>
                    <a:gd name="connsiteX13" fmla="*/ 26080 w 225243"/>
                    <a:gd name="connsiteY13" fmla="*/ 424432 h 442202"/>
                    <a:gd name="connsiteX14" fmla="*/ 81352 w 225243"/>
                    <a:gd name="connsiteY14" fmla="*/ 438211 h 442202"/>
                    <a:gd name="connsiteX15" fmla="*/ 113555 w 225243"/>
                    <a:gd name="connsiteY15" fmla="*/ 426290 h 442202"/>
                    <a:gd name="connsiteX16" fmla="*/ 158608 w 225243"/>
                    <a:gd name="connsiteY16" fmla="*/ 295620 h 442202"/>
                    <a:gd name="connsiteX17" fmla="*/ 192669 w 225243"/>
                    <a:gd name="connsiteY17" fmla="*/ 174085 h 442202"/>
                    <a:gd name="connsiteX18" fmla="*/ 198242 w 225243"/>
                    <a:gd name="connsiteY18" fmla="*/ 139095 h 442202"/>
                    <a:gd name="connsiteX19" fmla="*/ 206448 w 225243"/>
                    <a:gd name="connsiteY19" fmla="*/ 119742 h 442202"/>
                    <a:gd name="connsiteX20" fmla="*/ 224872 w 225243"/>
                    <a:gd name="connsiteY20" fmla="*/ 116027 h 442202"/>
                    <a:gd name="connsiteX21" fmla="*/ 212950 w 225243"/>
                    <a:gd name="connsiteY21" fmla="*/ 57040 h 442202"/>
                    <a:gd name="connsiteX22" fmla="*/ 190811 w 225243"/>
                    <a:gd name="connsiteY22" fmla="*/ 5484 h 4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43" h="442202">
                      <a:moveTo>
                        <a:pt x="190811" y="5484"/>
                      </a:moveTo>
                      <a:cubicBezTo>
                        <a:pt x="186631" y="-9689"/>
                        <a:pt x="183379" y="11057"/>
                        <a:pt x="179819" y="14618"/>
                      </a:cubicBezTo>
                      <a:cubicBezTo>
                        <a:pt x="176103" y="18334"/>
                        <a:pt x="174245" y="29326"/>
                        <a:pt x="175174" y="36758"/>
                      </a:cubicBezTo>
                      <a:cubicBezTo>
                        <a:pt x="176103" y="44189"/>
                        <a:pt x="164181" y="51466"/>
                        <a:pt x="156750" y="50537"/>
                      </a:cubicBezTo>
                      <a:cubicBezTo>
                        <a:pt x="149319" y="49608"/>
                        <a:pt x="137397" y="54253"/>
                        <a:pt x="141113" y="64316"/>
                      </a:cubicBezTo>
                      <a:cubicBezTo>
                        <a:pt x="144829" y="74380"/>
                        <a:pt x="135539" y="72677"/>
                        <a:pt x="140184" y="80882"/>
                      </a:cubicBezTo>
                      <a:cubicBezTo>
                        <a:pt x="144829" y="89242"/>
                        <a:pt x="130121" y="99306"/>
                        <a:pt x="117115" y="100235"/>
                      </a:cubicBezTo>
                      <a:cubicBezTo>
                        <a:pt x="104265" y="101164"/>
                        <a:pt x="87699" y="124232"/>
                        <a:pt x="73920" y="122374"/>
                      </a:cubicBezTo>
                      <a:cubicBezTo>
                        <a:pt x="60141" y="120517"/>
                        <a:pt x="46362" y="131509"/>
                        <a:pt x="34286" y="129806"/>
                      </a:cubicBezTo>
                      <a:cubicBezTo>
                        <a:pt x="22364" y="127948"/>
                        <a:pt x="30570" y="154732"/>
                        <a:pt x="21435" y="171298"/>
                      </a:cubicBezTo>
                      <a:cubicBezTo>
                        <a:pt x="12301" y="187864"/>
                        <a:pt x="16791" y="207217"/>
                        <a:pt x="25152" y="227344"/>
                      </a:cubicBezTo>
                      <a:cubicBezTo>
                        <a:pt x="33512" y="247625"/>
                        <a:pt x="39859" y="264191"/>
                        <a:pt x="17720" y="290821"/>
                      </a:cubicBezTo>
                      <a:cubicBezTo>
                        <a:pt x="-4420" y="317605"/>
                        <a:pt x="-2562" y="347021"/>
                        <a:pt x="5799" y="365445"/>
                      </a:cubicBezTo>
                      <a:cubicBezTo>
                        <a:pt x="14159" y="383868"/>
                        <a:pt x="14159" y="411427"/>
                        <a:pt x="26080" y="424432"/>
                      </a:cubicBezTo>
                      <a:cubicBezTo>
                        <a:pt x="38002" y="437282"/>
                        <a:pt x="71133" y="448429"/>
                        <a:pt x="81352" y="438211"/>
                      </a:cubicBezTo>
                      <a:cubicBezTo>
                        <a:pt x="91415" y="428148"/>
                        <a:pt x="102098" y="439604"/>
                        <a:pt x="113555" y="426290"/>
                      </a:cubicBezTo>
                      <a:cubicBezTo>
                        <a:pt x="124547" y="413439"/>
                        <a:pt x="142971" y="342531"/>
                        <a:pt x="158608" y="295620"/>
                      </a:cubicBezTo>
                      <a:cubicBezTo>
                        <a:pt x="174245" y="248709"/>
                        <a:pt x="194526" y="186935"/>
                        <a:pt x="192669" y="174085"/>
                      </a:cubicBezTo>
                      <a:cubicBezTo>
                        <a:pt x="190811" y="161235"/>
                        <a:pt x="203661" y="152874"/>
                        <a:pt x="198242" y="139095"/>
                      </a:cubicBezTo>
                      <a:cubicBezTo>
                        <a:pt x="192669" y="125316"/>
                        <a:pt x="200100" y="108750"/>
                        <a:pt x="206448" y="119742"/>
                      </a:cubicBezTo>
                      <a:cubicBezTo>
                        <a:pt x="212950" y="130735"/>
                        <a:pt x="222085" y="130735"/>
                        <a:pt x="224872" y="116027"/>
                      </a:cubicBezTo>
                      <a:cubicBezTo>
                        <a:pt x="227658" y="101318"/>
                        <a:pt x="213879" y="78250"/>
                        <a:pt x="212950" y="57040"/>
                      </a:cubicBezTo>
                      <a:cubicBezTo>
                        <a:pt x="211867" y="35829"/>
                        <a:pt x="193597" y="15547"/>
                        <a:pt x="190811" y="548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32" name="Freeform: Shape 4531">
                  <a:extLst>
                    <a:ext uri="{FF2B5EF4-FFF2-40B4-BE49-F238E27FC236}">
                      <a16:creationId xmlns:a16="http://schemas.microsoft.com/office/drawing/2014/main" id="{8AED7A90-7E50-E000-E25D-6C04D0B27317}"/>
                    </a:ext>
                  </a:extLst>
                </p:cNvPr>
                <p:cNvSpPr/>
                <p:nvPr/>
              </p:nvSpPr>
              <p:spPr>
                <a:xfrm>
                  <a:off x="7059302" y="3634603"/>
                  <a:ext cx="369740" cy="219280"/>
                </a:xfrm>
                <a:custGeom>
                  <a:avLst/>
                  <a:gdLst>
                    <a:gd name="connsiteX0" fmla="*/ 262268 w 369740"/>
                    <a:gd name="connsiteY0" fmla="*/ 8825 h 219280"/>
                    <a:gd name="connsiteX1" fmla="*/ 200959 w 369740"/>
                    <a:gd name="connsiteY1" fmla="*/ 12386 h 219280"/>
                    <a:gd name="connsiteX2" fmla="*/ 152964 w 369740"/>
                    <a:gd name="connsiteY2" fmla="*/ 54188 h 219280"/>
                    <a:gd name="connsiteX3" fmla="*/ 131599 w 369740"/>
                    <a:gd name="connsiteY3" fmla="*/ 62238 h 219280"/>
                    <a:gd name="connsiteX4" fmla="*/ 88094 w 369740"/>
                    <a:gd name="connsiteY4" fmla="*/ 55117 h 219280"/>
                    <a:gd name="connsiteX5" fmla="*/ 49853 w 369740"/>
                    <a:gd name="connsiteY5" fmla="*/ 51556 h 219280"/>
                    <a:gd name="connsiteX6" fmla="*/ 26784 w 369740"/>
                    <a:gd name="connsiteY6" fmla="*/ 47995 h 219280"/>
                    <a:gd name="connsiteX7" fmla="*/ 13469 w 369740"/>
                    <a:gd name="connsiteY7" fmla="*/ 59607 h 219280"/>
                    <a:gd name="connsiteX8" fmla="*/ 14398 w 369740"/>
                    <a:gd name="connsiteY8" fmla="*/ 76482 h 219280"/>
                    <a:gd name="connsiteX9" fmla="*/ 0 w 369740"/>
                    <a:gd name="connsiteY9" fmla="*/ 84378 h 219280"/>
                    <a:gd name="connsiteX10" fmla="*/ 2632 w 369740"/>
                    <a:gd name="connsiteY10" fmla="*/ 103576 h 219280"/>
                    <a:gd name="connsiteX11" fmla="*/ 11767 w 369740"/>
                    <a:gd name="connsiteY11" fmla="*/ 153274 h 219280"/>
                    <a:gd name="connsiteX12" fmla="*/ 22294 w 369740"/>
                    <a:gd name="connsiteY12" fmla="*/ 198791 h 219280"/>
                    <a:gd name="connsiteX13" fmla="*/ 78959 w 369740"/>
                    <a:gd name="connsiteY13" fmla="*/ 192289 h 219280"/>
                    <a:gd name="connsiteX14" fmla="*/ 119058 w 369740"/>
                    <a:gd name="connsiteY14" fmla="*/ 179903 h 219280"/>
                    <a:gd name="connsiteX15" fmla="*/ 153119 w 369740"/>
                    <a:gd name="connsiteY15" fmla="*/ 163337 h 219280"/>
                    <a:gd name="connsiteX16" fmla="*/ 183929 w 369740"/>
                    <a:gd name="connsiteY16" fmla="*/ 158228 h 219280"/>
                    <a:gd name="connsiteX17" fmla="*/ 208390 w 369740"/>
                    <a:gd name="connsiteY17" fmla="*/ 141662 h 219280"/>
                    <a:gd name="connsiteX18" fmla="*/ 274190 w 369740"/>
                    <a:gd name="connsiteY18" fmla="*/ 119987 h 219280"/>
                    <a:gd name="connsiteX19" fmla="*/ 304070 w 369740"/>
                    <a:gd name="connsiteY19" fmla="*/ 88713 h 219280"/>
                    <a:gd name="connsiteX20" fmla="*/ 330700 w 369740"/>
                    <a:gd name="connsiteY20" fmla="*/ 78650 h 219280"/>
                    <a:gd name="connsiteX21" fmla="*/ 292613 w 369740"/>
                    <a:gd name="connsiteY21" fmla="*/ 0 h 219280"/>
                    <a:gd name="connsiteX22" fmla="*/ 262268 w 369740"/>
                    <a:gd name="connsiteY22" fmla="*/ 8825 h 219280"/>
                    <a:gd name="connsiteX23" fmla="*/ 338131 w 369740"/>
                    <a:gd name="connsiteY23" fmla="*/ 215048 h 219280"/>
                    <a:gd name="connsiteX24" fmla="*/ 369715 w 369740"/>
                    <a:gd name="connsiteY24" fmla="*/ 209010 h 219280"/>
                    <a:gd name="connsiteX25" fmla="*/ 338131 w 369740"/>
                    <a:gd name="connsiteY25" fmla="*/ 215048 h 21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9740" h="219280">
                      <a:moveTo>
                        <a:pt x="262268" y="8825"/>
                      </a:moveTo>
                      <a:cubicBezTo>
                        <a:pt x="246322" y="12386"/>
                        <a:pt x="206223" y="9754"/>
                        <a:pt x="200959" y="12386"/>
                      </a:cubicBezTo>
                      <a:cubicBezTo>
                        <a:pt x="195540" y="15018"/>
                        <a:pt x="158228" y="41802"/>
                        <a:pt x="152964" y="54188"/>
                      </a:cubicBezTo>
                      <a:cubicBezTo>
                        <a:pt x="147700" y="66573"/>
                        <a:pt x="139649" y="68431"/>
                        <a:pt x="131599" y="62238"/>
                      </a:cubicBezTo>
                      <a:cubicBezTo>
                        <a:pt x="123548" y="56045"/>
                        <a:pt x="90725" y="57749"/>
                        <a:pt x="88094" y="55117"/>
                      </a:cubicBezTo>
                      <a:cubicBezTo>
                        <a:pt x="85462" y="52485"/>
                        <a:pt x="61464" y="49853"/>
                        <a:pt x="49853" y="51556"/>
                      </a:cubicBezTo>
                      <a:cubicBezTo>
                        <a:pt x="38241" y="53414"/>
                        <a:pt x="32048" y="46292"/>
                        <a:pt x="26784" y="47995"/>
                      </a:cubicBezTo>
                      <a:cubicBezTo>
                        <a:pt x="21366" y="49698"/>
                        <a:pt x="16102" y="56045"/>
                        <a:pt x="13469" y="59607"/>
                      </a:cubicBezTo>
                      <a:cubicBezTo>
                        <a:pt x="10838" y="63167"/>
                        <a:pt x="16102" y="72921"/>
                        <a:pt x="14398" y="76482"/>
                      </a:cubicBezTo>
                      <a:cubicBezTo>
                        <a:pt x="13934" y="77411"/>
                        <a:pt x="8206" y="80353"/>
                        <a:pt x="0" y="84378"/>
                      </a:cubicBezTo>
                      <a:cubicBezTo>
                        <a:pt x="2787" y="91190"/>
                        <a:pt x="4490" y="98467"/>
                        <a:pt x="2632" y="103576"/>
                      </a:cubicBezTo>
                      <a:cubicBezTo>
                        <a:pt x="-1084" y="114104"/>
                        <a:pt x="2167" y="139030"/>
                        <a:pt x="11767" y="153274"/>
                      </a:cubicBezTo>
                      <a:cubicBezTo>
                        <a:pt x="21366" y="167517"/>
                        <a:pt x="17804" y="193837"/>
                        <a:pt x="22294" y="198791"/>
                      </a:cubicBezTo>
                      <a:cubicBezTo>
                        <a:pt x="26939" y="203900"/>
                        <a:pt x="62858" y="202972"/>
                        <a:pt x="78959" y="192289"/>
                      </a:cubicBezTo>
                      <a:cubicBezTo>
                        <a:pt x="95060" y="181761"/>
                        <a:pt x="106053" y="179903"/>
                        <a:pt x="119058" y="179903"/>
                      </a:cubicBezTo>
                      <a:cubicBezTo>
                        <a:pt x="131908" y="179903"/>
                        <a:pt x="148939" y="168911"/>
                        <a:pt x="153119" y="163337"/>
                      </a:cubicBezTo>
                      <a:cubicBezTo>
                        <a:pt x="157299" y="157764"/>
                        <a:pt x="176188" y="157299"/>
                        <a:pt x="183929" y="158228"/>
                      </a:cubicBezTo>
                      <a:cubicBezTo>
                        <a:pt x="191670" y="159157"/>
                        <a:pt x="199565" y="150332"/>
                        <a:pt x="208390" y="141662"/>
                      </a:cubicBezTo>
                      <a:cubicBezTo>
                        <a:pt x="217060" y="132837"/>
                        <a:pt x="244774" y="129276"/>
                        <a:pt x="274190" y="119987"/>
                      </a:cubicBezTo>
                      <a:cubicBezTo>
                        <a:pt x="303606" y="110853"/>
                        <a:pt x="297258" y="96918"/>
                        <a:pt x="304070" y="88713"/>
                      </a:cubicBezTo>
                      <a:cubicBezTo>
                        <a:pt x="309799" y="81746"/>
                        <a:pt x="318005" y="83759"/>
                        <a:pt x="330700" y="78650"/>
                      </a:cubicBezTo>
                      <a:cubicBezTo>
                        <a:pt x="316456" y="49388"/>
                        <a:pt x="300510" y="16566"/>
                        <a:pt x="292613" y="0"/>
                      </a:cubicBezTo>
                      <a:cubicBezTo>
                        <a:pt x="278215" y="4490"/>
                        <a:pt x="266758" y="7896"/>
                        <a:pt x="262268" y="8825"/>
                      </a:cubicBezTo>
                      <a:close/>
                      <a:moveTo>
                        <a:pt x="338131" y="215048"/>
                      </a:moveTo>
                      <a:cubicBezTo>
                        <a:pt x="348504" y="225730"/>
                        <a:pt x="368786" y="213345"/>
                        <a:pt x="369715" y="209010"/>
                      </a:cubicBezTo>
                      <a:cubicBezTo>
                        <a:pt x="370953" y="204829"/>
                        <a:pt x="326520" y="203126"/>
                        <a:pt x="338131" y="215048"/>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33" name="Freeform: Shape 4532">
                  <a:extLst>
                    <a:ext uri="{FF2B5EF4-FFF2-40B4-BE49-F238E27FC236}">
                      <a16:creationId xmlns:a16="http://schemas.microsoft.com/office/drawing/2014/main" id="{72AA4617-2E93-F158-8FD1-3132C72A264B}"/>
                    </a:ext>
                  </a:extLst>
                </p:cNvPr>
                <p:cNvSpPr/>
                <p:nvPr/>
              </p:nvSpPr>
              <p:spPr>
                <a:xfrm>
                  <a:off x="7863945" y="5910646"/>
                  <a:ext cx="62961" cy="40092"/>
                </a:xfrm>
                <a:custGeom>
                  <a:avLst/>
                  <a:gdLst>
                    <a:gd name="connsiteX0" fmla="*/ 21177 w 62961"/>
                    <a:gd name="connsiteY0" fmla="*/ 1697 h 40092"/>
                    <a:gd name="connsiteX1" fmla="*/ 10339 w 62961"/>
                    <a:gd name="connsiteY1" fmla="*/ 36687 h 40092"/>
                    <a:gd name="connsiteX2" fmla="*/ 35885 w 62961"/>
                    <a:gd name="connsiteY2" fmla="*/ 36687 h 40092"/>
                    <a:gd name="connsiteX3" fmla="*/ 62824 w 62961"/>
                    <a:gd name="connsiteY3" fmla="*/ 24611 h 40092"/>
                    <a:gd name="connsiteX4" fmla="*/ 21177 w 62961"/>
                    <a:gd name="connsiteY4" fmla="*/ 1697 h 4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61" h="40092">
                      <a:moveTo>
                        <a:pt x="21177" y="1697"/>
                      </a:moveTo>
                      <a:cubicBezTo>
                        <a:pt x="17151" y="-7747"/>
                        <a:pt x="-16600" y="24766"/>
                        <a:pt x="10339" y="36687"/>
                      </a:cubicBezTo>
                      <a:cubicBezTo>
                        <a:pt x="22416" y="42106"/>
                        <a:pt x="27834" y="29875"/>
                        <a:pt x="35885" y="36687"/>
                      </a:cubicBezTo>
                      <a:cubicBezTo>
                        <a:pt x="43936" y="43344"/>
                        <a:pt x="60192" y="40712"/>
                        <a:pt x="62824" y="24611"/>
                      </a:cubicBezTo>
                      <a:cubicBezTo>
                        <a:pt x="65611" y="8509"/>
                        <a:pt x="25202" y="11141"/>
                        <a:pt x="21177" y="1697"/>
                      </a:cubicBezTo>
                      <a:close/>
                    </a:path>
                  </a:pathLst>
                </a:custGeom>
                <a:solidFill>
                  <a:schemeClr val="bg2"/>
                </a:solidFill>
                <a:ln w="6350" cap="flat">
                  <a:solidFill>
                    <a:schemeClr val="bg1"/>
                  </a:solidFill>
                  <a:prstDash val="solid"/>
                  <a:miter/>
                </a:ln>
              </p:spPr>
              <p:txBody>
                <a:bodyPr rtlCol="0" anchor="ctr"/>
                <a:lstStyle/>
                <a:p>
                  <a:endParaRPr lang="en-US"/>
                </a:p>
              </p:txBody>
            </p:sp>
            <p:grpSp>
              <p:nvGrpSpPr>
                <p:cNvPr id="4534" name="Graphic 464">
                  <a:extLst>
                    <a:ext uri="{FF2B5EF4-FFF2-40B4-BE49-F238E27FC236}">
                      <a16:creationId xmlns:a16="http://schemas.microsoft.com/office/drawing/2014/main" id="{B0EAB1FD-FCF7-222A-2A70-910334F96853}"/>
                    </a:ext>
                  </a:extLst>
                </p:cNvPr>
                <p:cNvGrpSpPr/>
                <p:nvPr/>
              </p:nvGrpSpPr>
              <p:grpSpPr>
                <a:xfrm>
                  <a:off x="10537139" y="4419509"/>
                  <a:ext cx="243199" cy="170170"/>
                  <a:chOff x="10537139" y="4419509"/>
                  <a:chExt cx="243199" cy="170170"/>
                </a:xfrm>
                <a:noFill/>
              </p:grpSpPr>
              <p:sp>
                <p:nvSpPr>
                  <p:cNvPr id="4562" name="Freeform: Shape 4561">
                    <a:extLst>
                      <a:ext uri="{FF2B5EF4-FFF2-40B4-BE49-F238E27FC236}">
                        <a16:creationId xmlns:a16="http://schemas.microsoft.com/office/drawing/2014/main" id="{D6D79489-99D3-16B3-2586-B09FAFC306F5}"/>
                      </a:ext>
                    </a:extLst>
                  </p:cNvPr>
                  <p:cNvSpPr/>
                  <p:nvPr/>
                </p:nvSpPr>
                <p:spPr>
                  <a:xfrm>
                    <a:off x="10537139" y="4419509"/>
                    <a:ext cx="243199" cy="170170"/>
                  </a:xfrm>
                  <a:custGeom>
                    <a:avLst/>
                    <a:gdLst>
                      <a:gd name="connsiteX0" fmla="*/ 84 w 243199"/>
                      <a:gd name="connsiteY0" fmla="*/ 1125 h 170170"/>
                      <a:gd name="connsiteX1" fmla="*/ 38789 w 243199"/>
                      <a:gd name="connsiteY1" fmla="*/ 46178 h 170170"/>
                      <a:gd name="connsiteX2" fmla="*/ 84 w 243199"/>
                      <a:gd name="connsiteY2" fmla="*/ 1125 h 170170"/>
                      <a:gd name="connsiteX3" fmla="*/ 58916 w 243199"/>
                      <a:gd name="connsiteY3" fmla="*/ 39675 h 170170"/>
                      <a:gd name="connsiteX4" fmla="*/ 85081 w 243199"/>
                      <a:gd name="connsiteY4" fmla="*/ 61041 h 170170"/>
                      <a:gd name="connsiteX5" fmla="*/ 58916 w 243199"/>
                      <a:gd name="connsiteY5" fmla="*/ 39675 h 170170"/>
                      <a:gd name="connsiteX6" fmla="*/ 162492 w 243199"/>
                      <a:gd name="connsiteY6" fmla="*/ 94947 h 170170"/>
                      <a:gd name="connsiteX7" fmla="*/ 118987 w 243199"/>
                      <a:gd name="connsiteY7" fmla="*/ 71414 h 170170"/>
                      <a:gd name="connsiteX8" fmla="*/ 162492 w 243199"/>
                      <a:gd name="connsiteY8" fmla="*/ 94947 h 170170"/>
                      <a:gd name="connsiteX9" fmla="*/ 156918 w 243199"/>
                      <a:gd name="connsiteY9" fmla="*/ 124673 h 170170"/>
                      <a:gd name="connsiteX10" fmla="*/ 188657 w 243199"/>
                      <a:gd name="connsiteY10" fmla="*/ 142013 h 170170"/>
                      <a:gd name="connsiteX11" fmla="*/ 156918 w 243199"/>
                      <a:gd name="connsiteY11" fmla="*/ 124673 h 170170"/>
                      <a:gd name="connsiteX12" fmla="*/ 213584 w 243199"/>
                      <a:gd name="connsiteY12" fmla="*/ 155018 h 170170"/>
                      <a:gd name="connsiteX13" fmla="*/ 241916 w 243199"/>
                      <a:gd name="connsiteY13" fmla="*/ 168797 h 170170"/>
                      <a:gd name="connsiteX14" fmla="*/ 213584 w 243199"/>
                      <a:gd name="connsiteY14" fmla="*/ 155018 h 170170"/>
                      <a:gd name="connsiteX15" fmla="*/ 189432 w 243199"/>
                      <a:gd name="connsiteY15" fmla="*/ 93554 h 170170"/>
                      <a:gd name="connsiteX16" fmla="*/ 214358 w 243199"/>
                      <a:gd name="connsiteY16" fmla="*/ 135665 h 170170"/>
                      <a:gd name="connsiteX17" fmla="*/ 189432 w 243199"/>
                      <a:gd name="connsiteY17" fmla="*/ 93554 h 17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99" h="170170">
                        <a:moveTo>
                          <a:pt x="84" y="1125"/>
                        </a:moveTo>
                        <a:cubicBezTo>
                          <a:pt x="-1774" y="9485"/>
                          <a:pt x="27797" y="53300"/>
                          <a:pt x="38789" y="46178"/>
                        </a:cubicBezTo>
                        <a:cubicBezTo>
                          <a:pt x="58916" y="33328"/>
                          <a:pt x="1787" y="-7236"/>
                          <a:pt x="84" y="1125"/>
                        </a:cubicBezTo>
                        <a:close/>
                        <a:moveTo>
                          <a:pt x="58916" y="39675"/>
                        </a:moveTo>
                        <a:cubicBezTo>
                          <a:pt x="58297" y="43082"/>
                          <a:pt x="80281" y="64602"/>
                          <a:pt x="85081" y="61041"/>
                        </a:cubicBezTo>
                        <a:cubicBezTo>
                          <a:pt x="90035" y="57635"/>
                          <a:pt x="60155" y="33483"/>
                          <a:pt x="58916" y="39675"/>
                        </a:cubicBezTo>
                        <a:close/>
                        <a:moveTo>
                          <a:pt x="162492" y="94947"/>
                        </a:moveTo>
                        <a:cubicBezTo>
                          <a:pt x="170079" y="90148"/>
                          <a:pt x="119762" y="62589"/>
                          <a:pt x="118987" y="71414"/>
                        </a:cubicBezTo>
                        <a:cubicBezTo>
                          <a:pt x="118213" y="79774"/>
                          <a:pt x="154906" y="99746"/>
                          <a:pt x="162492" y="94947"/>
                        </a:cubicBezTo>
                        <a:close/>
                        <a:moveTo>
                          <a:pt x="156918" y="124673"/>
                        </a:moveTo>
                        <a:cubicBezTo>
                          <a:pt x="159705" y="138452"/>
                          <a:pt x="180452" y="146812"/>
                          <a:pt x="188657" y="142013"/>
                        </a:cubicBezTo>
                        <a:cubicBezTo>
                          <a:pt x="197018" y="137059"/>
                          <a:pt x="154132" y="110429"/>
                          <a:pt x="156918" y="124673"/>
                        </a:cubicBezTo>
                        <a:close/>
                        <a:moveTo>
                          <a:pt x="213584" y="155018"/>
                        </a:moveTo>
                        <a:cubicBezTo>
                          <a:pt x="214977" y="158424"/>
                          <a:pt x="232937" y="174990"/>
                          <a:pt x="241916" y="168797"/>
                        </a:cubicBezTo>
                        <a:cubicBezTo>
                          <a:pt x="250741" y="162604"/>
                          <a:pt x="211106" y="149135"/>
                          <a:pt x="213584" y="155018"/>
                        </a:cubicBezTo>
                        <a:close/>
                        <a:moveTo>
                          <a:pt x="189432" y="93554"/>
                        </a:moveTo>
                        <a:cubicBezTo>
                          <a:pt x="182464" y="108726"/>
                          <a:pt x="210177" y="135046"/>
                          <a:pt x="214358" y="135665"/>
                        </a:cubicBezTo>
                        <a:cubicBezTo>
                          <a:pt x="218383" y="136439"/>
                          <a:pt x="194695" y="81942"/>
                          <a:pt x="189432" y="9355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63" name="Freeform: Shape 4562">
                    <a:extLst>
                      <a:ext uri="{FF2B5EF4-FFF2-40B4-BE49-F238E27FC236}">
                        <a16:creationId xmlns:a16="http://schemas.microsoft.com/office/drawing/2014/main" id="{33154B4B-643A-1A89-15A3-5680E572F9C1}"/>
                      </a:ext>
                    </a:extLst>
                  </p:cNvPr>
                  <p:cNvSpPr/>
                  <p:nvPr/>
                </p:nvSpPr>
                <p:spPr>
                  <a:xfrm>
                    <a:off x="10537139" y="4419509"/>
                    <a:ext cx="243199" cy="170170"/>
                  </a:xfrm>
                  <a:custGeom>
                    <a:avLst/>
                    <a:gdLst>
                      <a:gd name="connsiteX0" fmla="*/ 84 w 243199"/>
                      <a:gd name="connsiteY0" fmla="*/ 1125 h 170170"/>
                      <a:gd name="connsiteX1" fmla="*/ 38789 w 243199"/>
                      <a:gd name="connsiteY1" fmla="*/ 46178 h 170170"/>
                      <a:gd name="connsiteX2" fmla="*/ 84 w 243199"/>
                      <a:gd name="connsiteY2" fmla="*/ 1125 h 170170"/>
                      <a:gd name="connsiteX3" fmla="*/ 58916 w 243199"/>
                      <a:gd name="connsiteY3" fmla="*/ 39675 h 170170"/>
                      <a:gd name="connsiteX4" fmla="*/ 85081 w 243199"/>
                      <a:gd name="connsiteY4" fmla="*/ 61041 h 170170"/>
                      <a:gd name="connsiteX5" fmla="*/ 58916 w 243199"/>
                      <a:gd name="connsiteY5" fmla="*/ 39675 h 170170"/>
                      <a:gd name="connsiteX6" fmla="*/ 162492 w 243199"/>
                      <a:gd name="connsiteY6" fmla="*/ 94947 h 170170"/>
                      <a:gd name="connsiteX7" fmla="*/ 118987 w 243199"/>
                      <a:gd name="connsiteY7" fmla="*/ 71414 h 170170"/>
                      <a:gd name="connsiteX8" fmla="*/ 162492 w 243199"/>
                      <a:gd name="connsiteY8" fmla="*/ 94947 h 170170"/>
                      <a:gd name="connsiteX9" fmla="*/ 156918 w 243199"/>
                      <a:gd name="connsiteY9" fmla="*/ 124673 h 170170"/>
                      <a:gd name="connsiteX10" fmla="*/ 188657 w 243199"/>
                      <a:gd name="connsiteY10" fmla="*/ 142013 h 170170"/>
                      <a:gd name="connsiteX11" fmla="*/ 156918 w 243199"/>
                      <a:gd name="connsiteY11" fmla="*/ 124673 h 170170"/>
                      <a:gd name="connsiteX12" fmla="*/ 213584 w 243199"/>
                      <a:gd name="connsiteY12" fmla="*/ 155018 h 170170"/>
                      <a:gd name="connsiteX13" fmla="*/ 241916 w 243199"/>
                      <a:gd name="connsiteY13" fmla="*/ 168797 h 170170"/>
                      <a:gd name="connsiteX14" fmla="*/ 213584 w 243199"/>
                      <a:gd name="connsiteY14" fmla="*/ 155018 h 170170"/>
                      <a:gd name="connsiteX15" fmla="*/ 189432 w 243199"/>
                      <a:gd name="connsiteY15" fmla="*/ 93554 h 170170"/>
                      <a:gd name="connsiteX16" fmla="*/ 214358 w 243199"/>
                      <a:gd name="connsiteY16" fmla="*/ 135665 h 170170"/>
                      <a:gd name="connsiteX17" fmla="*/ 189432 w 243199"/>
                      <a:gd name="connsiteY17" fmla="*/ 93554 h 17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99" h="170170">
                        <a:moveTo>
                          <a:pt x="84" y="1125"/>
                        </a:moveTo>
                        <a:cubicBezTo>
                          <a:pt x="-1774" y="9485"/>
                          <a:pt x="27797" y="53300"/>
                          <a:pt x="38789" y="46178"/>
                        </a:cubicBezTo>
                        <a:cubicBezTo>
                          <a:pt x="58916" y="33328"/>
                          <a:pt x="1787" y="-7236"/>
                          <a:pt x="84" y="1125"/>
                        </a:cubicBezTo>
                        <a:close/>
                        <a:moveTo>
                          <a:pt x="58916" y="39675"/>
                        </a:moveTo>
                        <a:cubicBezTo>
                          <a:pt x="58297" y="43082"/>
                          <a:pt x="80281" y="64602"/>
                          <a:pt x="85081" y="61041"/>
                        </a:cubicBezTo>
                        <a:cubicBezTo>
                          <a:pt x="90035" y="57635"/>
                          <a:pt x="60155" y="33483"/>
                          <a:pt x="58916" y="39675"/>
                        </a:cubicBezTo>
                        <a:close/>
                        <a:moveTo>
                          <a:pt x="162492" y="94947"/>
                        </a:moveTo>
                        <a:cubicBezTo>
                          <a:pt x="170079" y="90148"/>
                          <a:pt x="119762" y="62589"/>
                          <a:pt x="118987" y="71414"/>
                        </a:cubicBezTo>
                        <a:cubicBezTo>
                          <a:pt x="118213" y="79774"/>
                          <a:pt x="154906" y="99746"/>
                          <a:pt x="162492" y="94947"/>
                        </a:cubicBezTo>
                        <a:close/>
                        <a:moveTo>
                          <a:pt x="156918" y="124673"/>
                        </a:moveTo>
                        <a:cubicBezTo>
                          <a:pt x="159705" y="138452"/>
                          <a:pt x="180452" y="146812"/>
                          <a:pt x="188657" y="142013"/>
                        </a:cubicBezTo>
                        <a:cubicBezTo>
                          <a:pt x="197018" y="137059"/>
                          <a:pt x="154132" y="110429"/>
                          <a:pt x="156918" y="124673"/>
                        </a:cubicBezTo>
                        <a:close/>
                        <a:moveTo>
                          <a:pt x="213584" y="155018"/>
                        </a:moveTo>
                        <a:cubicBezTo>
                          <a:pt x="214977" y="158424"/>
                          <a:pt x="232937" y="174990"/>
                          <a:pt x="241916" y="168797"/>
                        </a:cubicBezTo>
                        <a:cubicBezTo>
                          <a:pt x="250741" y="162604"/>
                          <a:pt x="211106" y="149135"/>
                          <a:pt x="213584" y="155018"/>
                        </a:cubicBezTo>
                        <a:close/>
                        <a:moveTo>
                          <a:pt x="189432" y="93554"/>
                        </a:moveTo>
                        <a:cubicBezTo>
                          <a:pt x="182464" y="108726"/>
                          <a:pt x="210177" y="135046"/>
                          <a:pt x="214358" y="135665"/>
                        </a:cubicBezTo>
                        <a:cubicBezTo>
                          <a:pt x="218383" y="136439"/>
                          <a:pt x="194695" y="81942"/>
                          <a:pt x="189432" y="93554"/>
                        </a:cubicBezTo>
                        <a:close/>
                      </a:path>
                    </a:pathLst>
                  </a:custGeom>
                  <a:solidFill>
                    <a:schemeClr val="bg2"/>
                  </a:solidFill>
                  <a:ln w="6350" cap="flat">
                    <a:solidFill>
                      <a:schemeClr val="bg1"/>
                    </a:solidFill>
                    <a:prstDash val="solid"/>
                    <a:miter/>
                  </a:ln>
                </p:spPr>
                <p:txBody>
                  <a:bodyPr rtlCol="0" anchor="ctr"/>
                  <a:lstStyle/>
                  <a:p>
                    <a:endParaRPr lang="en-US"/>
                  </a:p>
                </p:txBody>
              </p:sp>
            </p:grpSp>
            <p:sp>
              <p:nvSpPr>
                <p:cNvPr id="4535" name="Freeform: Shape 4534">
                  <a:extLst>
                    <a:ext uri="{FF2B5EF4-FFF2-40B4-BE49-F238E27FC236}">
                      <a16:creationId xmlns:a16="http://schemas.microsoft.com/office/drawing/2014/main" id="{F315FE5C-DC51-CC4E-62BA-4E6802A621BE}"/>
                    </a:ext>
                  </a:extLst>
                </p:cNvPr>
                <p:cNvSpPr/>
                <p:nvPr/>
              </p:nvSpPr>
              <p:spPr>
                <a:xfrm>
                  <a:off x="9226492" y="4582885"/>
                  <a:ext cx="1271695" cy="1130695"/>
                </a:xfrm>
                <a:custGeom>
                  <a:avLst/>
                  <a:gdLst>
                    <a:gd name="connsiteX0" fmla="*/ 1269393 w 1271695"/>
                    <a:gd name="connsiteY0" fmla="*/ 566650 h 1130695"/>
                    <a:gd name="connsiteX1" fmla="*/ 1261807 w 1271695"/>
                    <a:gd name="connsiteY1" fmla="*/ 543891 h 1130695"/>
                    <a:gd name="connsiteX2" fmla="*/ 1260413 w 1271695"/>
                    <a:gd name="connsiteY2" fmla="*/ 492181 h 1130695"/>
                    <a:gd name="connsiteX3" fmla="*/ 1252827 w 1271695"/>
                    <a:gd name="connsiteY3" fmla="*/ 485988 h 1130695"/>
                    <a:gd name="connsiteX4" fmla="*/ 1232082 w 1271695"/>
                    <a:gd name="connsiteY4" fmla="*/ 461835 h 1130695"/>
                    <a:gd name="connsiteX5" fmla="*/ 1207928 w 1271695"/>
                    <a:gd name="connsiteY5" fmla="*/ 438303 h 1130695"/>
                    <a:gd name="connsiteX6" fmla="*/ 1192756 w 1271695"/>
                    <a:gd name="connsiteY6" fmla="*/ 423749 h 1130695"/>
                    <a:gd name="connsiteX7" fmla="*/ 1181764 w 1271695"/>
                    <a:gd name="connsiteY7" fmla="*/ 391237 h 1130695"/>
                    <a:gd name="connsiteX8" fmla="*/ 1169378 w 1271695"/>
                    <a:gd name="connsiteY8" fmla="*/ 380864 h 1130695"/>
                    <a:gd name="connsiteX9" fmla="*/ 1151419 w 1271695"/>
                    <a:gd name="connsiteY9" fmla="*/ 382257 h 1130695"/>
                    <a:gd name="connsiteX10" fmla="*/ 1143833 w 1271695"/>
                    <a:gd name="connsiteY10" fmla="*/ 360892 h 1130695"/>
                    <a:gd name="connsiteX11" fmla="*/ 1132066 w 1271695"/>
                    <a:gd name="connsiteY11" fmla="*/ 338133 h 1130695"/>
                    <a:gd name="connsiteX12" fmla="*/ 1121693 w 1271695"/>
                    <a:gd name="connsiteY12" fmla="*/ 315374 h 1130695"/>
                    <a:gd name="connsiteX13" fmla="*/ 1049856 w 1271695"/>
                    <a:gd name="connsiteY13" fmla="*/ 273262 h 1130695"/>
                    <a:gd name="connsiteX14" fmla="*/ 1042270 w 1271695"/>
                    <a:gd name="connsiteY14" fmla="*/ 251897 h 1130695"/>
                    <a:gd name="connsiteX15" fmla="*/ 1034683 w 1271695"/>
                    <a:gd name="connsiteY15" fmla="*/ 213966 h 1130695"/>
                    <a:gd name="connsiteX16" fmla="*/ 1016105 w 1271695"/>
                    <a:gd name="connsiteY16" fmla="*/ 181453 h 1130695"/>
                    <a:gd name="connsiteX17" fmla="*/ 1011924 w 1271695"/>
                    <a:gd name="connsiteY17" fmla="*/ 143521 h 1130695"/>
                    <a:gd name="connsiteX18" fmla="*/ 991178 w 1271695"/>
                    <a:gd name="connsiteY18" fmla="*/ 118750 h 1130695"/>
                    <a:gd name="connsiteX19" fmla="*/ 967025 w 1271695"/>
                    <a:gd name="connsiteY19" fmla="*/ 119369 h 1130695"/>
                    <a:gd name="connsiteX20" fmla="*/ 957426 w 1271695"/>
                    <a:gd name="connsiteY20" fmla="*/ 88250 h 1130695"/>
                    <a:gd name="connsiteX21" fmla="*/ 942873 w 1271695"/>
                    <a:gd name="connsiteY21" fmla="*/ 38552 h 1130695"/>
                    <a:gd name="connsiteX22" fmla="*/ 927701 w 1271695"/>
                    <a:gd name="connsiteY22" fmla="*/ 621 h 1130695"/>
                    <a:gd name="connsiteX23" fmla="*/ 907729 w 1271695"/>
                    <a:gd name="connsiteY23" fmla="*/ 23380 h 1130695"/>
                    <a:gd name="connsiteX24" fmla="*/ 900143 w 1271695"/>
                    <a:gd name="connsiteY24" fmla="*/ 48306 h 1130695"/>
                    <a:gd name="connsiteX25" fmla="*/ 895963 w 1271695"/>
                    <a:gd name="connsiteY25" fmla="*/ 82832 h 1130695"/>
                    <a:gd name="connsiteX26" fmla="*/ 893176 w 1271695"/>
                    <a:gd name="connsiteY26" fmla="*/ 138103 h 1130695"/>
                    <a:gd name="connsiteX27" fmla="*/ 883577 w 1271695"/>
                    <a:gd name="connsiteY27" fmla="*/ 185788 h 1130695"/>
                    <a:gd name="connsiteX28" fmla="*/ 857257 w 1271695"/>
                    <a:gd name="connsiteY28" fmla="*/ 222326 h 1130695"/>
                    <a:gd name="connsiteX29" fmla="*/ 819326 w 1271695"/>
                    <a:gd name="connsiteY29" fmla="*/ 206379 h 1130695"/>
                    <a:gd name="connsiteX30" fmla="*/ 791768 w 1271695"/>
                    <a:gd name="connsiteY30" fmla="*/ 193220 h 1130695"/>
                    <a:gd name="connsiteX31" fmla="*/ 761422 w 1271695"/>
                    <a:gd name="connsiteY31" fmla="*/ 169067 h 1130695"/>
                    <a:gd name="connsiteX32" fmla="*/ 729684 w 1271695"/>
                    <a:gd name="connsiteY32" fmla="*/ 158075 h 1130695"/>
                    <a:gd name="connsiteX33" fmla="*/ 708937 w 1271695"/>
                    <a:gd name="connsiteY33" fmla="*/ 134542 h 1130695"/>
                    <a:gd name="connsiteX34" fmla="*/ 711724 w 1271695"/>
                    <a:gd name="connsiteY34" fmla="*/ 119369 h 1130695"/>
                    <a:gd name="connsiteX35" fmla="*/ 714511 w 1271695"/>
                    <a:gd name="connsiteY35" fmla="*/ 93050 h 1130695"/>
                    <a:gd name="connsiteX36" fmla="*/ 734483 w 1271695"/>
                    <a:gd name="connsiteY36" fmla="*/ 78497 h 1130695"/>
                    <a:gd name="connsiteX37" fmla="*/ 744856 w 1271695"/>
                    <a:gd name="connsiteY37" fmla="*/ 57750 h 1130695"/>
                    <a:gd name="connsiteX38" fmla="*/ 737889 w 1271695"/>
                    <a:gd name="connsiteY38" fmla="*/ 42578 h 1130695"/>
                    <a:gd name="connsiteX39" fmla="*/ 726122 w 1271695"/>
                    <a:gd name="connsiteY39" fmla="*/ 54963 h 1130695"/>
                    <a:gd name="connsiteX40" fmla="*/ 714357 w 1271695"/>
                    <a:gd name="connsiteY40" fmla="*/ 38398 h 1130695"/>
                    <a:gd name="connsiteX41" fmla="*/ 690823 w 1271695"/>
                    <a:gd name="connsiteY41" fmla="*/ 47997 h 1130695"/>
                    <a:gd name="connsiteX42" fmla="*/ 630134 w 1271695"/>
                    <a:gd name="connsiteY42" fmla="*/ 29418 h 1130695"/>
                    <a:gd name="connsiteX43" fmla="*/ 601182 w 1271695"/>
                    <a:gd name="connsiteY43" fmla="*/ 11459 h 1130695"/>
                    <a:gd name="connsiteX44" fmla="*/ 612948 w 1271695"/>
                    <a:gd name="connsiteY44" fmla="*/ 32205 h 1130695"/>
                    <a:gd name="connsiteX45" fmla="*/ 565263 w 1271695"/>
                    <a:gd name="connsiteY45" fmla="*/ 46758 h 1130695"/>
                    <a:gd name="connsiteX46" fmla="*/ 556283 w 1271695"/>
                    <a:gd name="connsiteY46" fmla="*/ 55738 h 1130695"/>
                    <a:gd name="connsiteX47" fmla="*/ 534144 w 1271695"/>
                    <a:gd name="connsiteY47" fmla="*/ 84070 h 1130695"/>
                    <a:gd name="connsiteX48" fmla="*/ 521758 w 1271695"/>
                    <a:gd name="connsiteY48" fmla="*/ 106829 h 1130695"/>
                    <a:gd name="connsiteX49" fmla="*/ 523151 w 1271695"/>
                    <a:gd name="connsiteY49" fmla="*/ 133149 h 1130695"/>
                    <a:gd name="connsiteX50" fmla="*/ 507205 w 1271695"/>
                    <a:gd name="connsiteY50" fmla="*/ 136555 h 1130695"/>
                    <a:gd name="connsiteX51" fmla="*/ 487232 w 1271695"/>
                    <a:gd name="connsiteY51" fmla="*/ 137948 h 1130695"/>
                    <a:gd name="connsiteX52" fmla="*/ 476859 w 1271695"/>
                    <a:gd name="connsiteY52" fmla="*/ 130981 h 1130695"/>
                    <a:gd name="connsiteX53" fmla="*/ 459674 w 1271695"/>
                    <a:gd name="connsiteY53" fmla="*/ 116428 h 1130695"/>
                    <a:gd name="connsiteX54" fmla="*/ 433354 w 1271695"/>
                    <a:gd name="connsiteY54" fmla="*/ 97075 h 1130695"/>
                    <a:gd name="connsiteX55" fmla="*/ 415395 w 1271695"/>
                    <a:gd name="connsiteY55" fmla="*/ 107448 h 1130695"/>
                    <a:gd name="connsiteX56" fmla="*/ 405642 w 1271695"/>
                    <a:gd name="connsiteY56" fmla="*/ 122001 h 1130695"/>
                    <a:gd name="connsiteX57" fmla="*/ 381489 w 1271695"/>
                    <a:gd name="connsiteY57" fmla="*/ 122621 h 1130695"/>
                    <a:gd name="connsiteX58" fmla="*/ 375915 w 1271695"/>
                    <a:gd name="connsiteY58" fmla="*/ 136400 h 1130695"/>
                    <a:gd name="connsiteX59" fmla="*/ 361362 w 1271695"/>
                    <a:gd name="connsiteY59" fmla="*/ 146773 h 1130695"/>
                    <a:gd name="connsiteX60" fmla="*/ 355170 w 1271695"/>
                    <a:gd name="connsiteY60" fmla="*/ 177118 h 1130695"/>
                    <a:gd name="connsiteX61" fmla="*/ 332410 w 1271695"/>
                    <a:gd name="connsiteY61" fmla="*/ 175105 h 1130695"/>
                    <a:gd name="connsiteX62" fmla="*/ 337210 w 1271695"/>
                    <a:gd name="connsiteY62" fmla="*/ 198638 h 1130695"/>
                    <a:gd name="connsiteX63" fmla="*/ 327611 w 1271695"/>
                    <a:gd name="connsiteY63" fmla="*/ 214585 h 1130695"/>
                    <a:gd name="connsiteX64" fmla="*/ 315225 w 1271695"/>
                    <a:gd name="connsiteY64" fmla="*/ 191052 h 1130695"/>
                    <a:gd name="connsiteX65" fmla="*/ 291073 w 1271695"/>
                    <a:gd name="connsiteY65" fmla="*/ 203438 h 1130695"/>
                    <a:gd name="connsiteX66" fmla="*/ 289679 w 1271695"/>
                    <a:gd name="connsiteY66" fmla="*/ 239976 h 1130695"/>
                    <a:gd name="connsiteX67" fmla="*/ 244781 w 1271695"/>
                    <a:gd name="connsiteY67" fmla="*/ 284100 h 1130695"/>
                    <a:gd name="connsiteX68" fmla="*/ 189510 w 1271695"/>
                    <a:gd name="connsiteY68" fmla="*/ 299272 h 1130695"/>
                    <a:gd name="connsiteX69" fmla="*/ 159784 w 1271695"/>
                    <a:gd name="connsiteY69" fmla="*/ 308872 h 1130695"/>
                    <a:gd name="connsiteX70" fmla="*/ 130058 w 1271695"/>
                    <a:gd name="connsiteY70" fmla="*/ 322031 h 1130695"/>
                    <a:gd name="connsiteX71" fmla="*/ 92746 w 1271695"/>
                    <a:gd name="connsiteY71" fmla="*/ 331011 h 1130695"/>
                    <a:gd name="connsiteX72" fmla="*/ 54041 w 1271695"/>
                    <a:gd name="connsiteY72" fmla="*/ 352377 h 1130695"/>
                    <a:gd name="connsiteX73" fmla="*/ 37474 w 1271695"/>
                    <a:gd name="connsiteY73" fmla="*/ 375135 h 1130695"/>
                    <a:gd name="connsiteX74" fmla="*/ 34069 w 1271695"/>
                    <a:gd name="connsiteY74" fmla="*/ 355783 h 1130695"/>
                    <a:gd name="connsiteX75" fmla="*/ 18122 w 1271695"/>
                    <a:gd name="connsiteY75" fmla="*/ 378542 h 1130695"/>
                    <a:gd name="connsiteX76" fmla="*/ 19516 w 1271695"/>
                    <a:gd name="connsiteY76" fmla="*/ 413686 h 1130695"/>
                    <a:gd name="connsiteX77" fmla="*/ 13941 w 1271695"/>
                    <a:gd name="connsiteY77" fmla="*/ 463384 h 1130695"/>
                    <a:gd name="connsiteX78" fmla="*/ 31901 w 1271695"/>
                    <a:gd name="connsiteY78" fmla="*/ 504721 h 1130695"/>
                    <a:gd name="connsiteX79" fmla="*/ 13322 w 1271695"/>
                    <a:gd name="connsiteY79" fmla="*/ 488929 h 1130695"/>
                    <a:gd name="connsiteX80" fmla="*/ 22302 w 1271695"/>
                    <a:gd name="connsiteY80" fmla="*/ 511069 h 1130695"/>
                    <a:gd name="connsiteX81" fmla="*/ 163 w 1271695"/>
                    <a:gd name="connsiteY81" fmla="*/ 494503 h 1130695"/>
                    <a:gd name="connsiteX82" fmla="*/ 31901 w 1271695"/>
                    <a:gd name="connsiteY82" fmla="*/ 564947 h 1130695"/>
                    <a:gd name="connsiteX83" fmla="*/ 58221 w 1271695"/>
                    <a:gd name="connsiteY83" fmla="*/ 623624 h 1130695"/>
                    <a:gd name="connsiteX84" fmla="*/ 85779 w 1271695"/>
                    <a:gd name="connsiteY84" fmla="*/ 694688 h 1130695"/>
                    <a:gd name="connsiteX85" fmla="*/ 78812 w 1271695"/>
                    <a:gd name="connsiteY85" fmla="*/ 736025 h 1130695"/>
                    <a:gd name="connsiteX86" fmla="*/ 60853 w 1271695"/>
                    <a:gd name="connsiteY86" fmla="*/ 761571 h 1130695"/>
                    <a:gd name="connsiteX87" fmla="*/ 69058 w 1271695"/>
                    <a:gd name="connsiteY87" fmla="*/ 782317 h 1130695"/>
                    <a:gd name="connsiteX88" fmla="*/ 91817 w 1271695"/>
                    <a:gd name="connsiteY88" fmla="*/ 802289 h 1130695"/>
                    <a:gd name="connsiteX89" fmla="*/ 152507 w 1271695"/>
                    <a:gd name="connsiteY89" fmla="*/ 808482 h 1130695"/>
                    <a:gd name="connsiteX90" fmla="*/ 183626 w 1271695"/>
                    <a:gd name="connsiteY90" fmla="*/ 789903 h 1130695"/>
                    <a:gd name="connsiteX91" fmla="*/ 205766 w 1271695"/>
                    <a:gd name="connsiteY91" fmla="*/ 774731 h 1130695"/>
                    <a:gd name="connsiteX92" fmla="*/ 285809 w 1271695"/>
                    <a:gd name="connsiteY92" fmla="*/ 769931 h 1130695"/>
                    <a:gd name="connsiteX93" fmla="*/ 343867 w 1271695"/>
                    <a:gd name="connsiteY93" fmla="*/ 745779 h 1130695"/>
                    <a:gd name="connsiteX94" fmla="*/ 385205 w 1271695"/>
                    <a:gd name="connsiteY94" fmla="*/ 722246 h 1130695"/>
                    <a:gd name="connsiteX95" fmla="*/ 431497 w 1271695"/>
                    <a:gd name="connsiteY95" fmla="*/ 713266 h 1130695"/>
                    <a:gd name="connsiteX96" fmla="*/ 500548 w 1271695"/>
                    <a:gd name="connsiteY96" fmla="*/ 693294 h 1130695"/>
                    <a:gd name="connsiteX97" fmla="*/ 566192 w 1271695"/>
                    <a:gd name="connsiteY97" fmla="*/ 684934 h 1130695"/>
                    <a:gd name="connsiteX98" fmla="*/ 604123 w 1271695"/>
                    <a:gd name="connsiteY98" fmla="*/ 703513 h 1130695"/>
                    <a:gd name="connsiteX99" fmla="*/ 640661 w 1271695"/>
                    <a:gd name="connsiteY99" fmla="*/ 708312 h 1130695"/>
                    <a:gd name="connsiteX100" fmla="*/ 658620 w 1271695"/>
                    <a:gd name="connsiteY100" fmla="*/ 717291 h 1130695"/>
                    <a:gd name="connsiteX101" fmla="*/ 660633 w 1271695"/>
                    <a:gd name="connsiteY101" fmla="*/ 736644 h 1130695"/>
                    <a:gd name="connsiteX102" fmla="*/ 688192 w 1271695"/>
                    <a:gd name="connsiteY102" fmla="*/ 762809 h 1130695"/>
                    <a:gd name="connsiteX103" fmla="*/ 695778 w 1271695"/>
                    <a:gd name="connsiteY103" fmla="*/ 797335 h 1130695"/>
                    <a:gd name="connsiteX104" fmla="*/ 721323 w 1271695"/>
                    <a:gd name="connsiteY104" fmla="*/ 788355 h 1130695"/>
                    <a:gd name="connsiteX105" fmla="*/ 752442 w 1271695"/>
                    <a:gd name="connsiteY105" fmla="*/ 764822 h 1130695"/>
                    <a:gd name="connsiteX106" fmla="*/ 778762 w 1271695"/>
                    <a:gd name="connsiteY106" fmla="*/ 737264 h 1130695"/>
                    <a:gd name="connsiteX107" fmla="*/ 765603 w 1271695"/>
                    <a:gd name="connsiteY107" fmla="*/ 781388 h 1130695"/>
                    <a:gd name="connsiteX108" fmla="*/ 746250 w 1271695"/>
                    <a:gd name="connsiteY108" fmla="*/ 805540 h 1130695"/>
                    <a:gd name="connsiteX109" fmla="*/ 775202 w 1271695"/>
                    <a:gd name="connsiteY109" fmla="*/ 802753 h 1130695"/>
                    <a:gd name="connsiteX110" fmla="*/ 792542 w 1271695"/>
                    <a:gd name="connsiteY110" fmla="*/ 793774 h 1130695"/>
                    <a:gd name="connsiteX111" fmla="*/ 788361 w 1271695"/>
                    <a:gd name="connsiteY111" fmla="*/ 828299 h 1130695"/>
                    <a:gd name="connsiteX112" fmla="*/ 811120 w 1271695"/>
                    <a:gd name="connsiteY112" fmla="*/ 826906 h 1130695"/>
                    <a:gd name="connsiteX113" fmla="*/ 837285 w 1271695"/>
                    <a:gd name="connsiteY113" fmla="*/ 869637 h 1130695"/>
                    <a:gd name="connsiteX114" fmla="*/ 853851 w 1271695"/>
                    <a:gd name="connsiteY114" fmla="*/ 909735 h 1130695"/>
                    <a:gd name="connsiteX115" fmla="*/ 885590 w 1271695"/>
                    <a:gd name="connsiteY115" fmla="*/ 923514 h 1130695"/>
                    <a:gd name="connsiteX116" fmla="*/ 948447 w 1271695"/>
                    <a:gd name="connsiteY116" fmla="*/ 945654 h 1130695"/>
                    <a:gd name="connsiteX117" fmla="*/ 987772 w 1271695"/>
                    <a:gd name="connsiteY117" fmla="*/ 922895 h 1130695"/>
                    <a:gd name="connsiteX118" fmla="*/ 1000931 w 1271695"/>
                    <a:gd name="connsiteY118" fmla="*/ 927695 h 1130695"/>
                    <a:gd name="connsiteX119" fmla="*/ 1006506 w 1271695"/>
                    <a:gd name="connsiteY119" fmla="*/ 937294 h 1130695"/>
                    <a:gd name="connsiteX120" fmla="*/ 1014866 w 1271695"/>
                    <a:gd name="connsiteY120" fmla="*/ 931101 h 1130695"/>
                    <a:gd name="connsiteX121" fmla="*/ 1035612 w 1271695"/>
                    <a:gd name="connsiteY121" fmla="*/ 949679 h 1130695"/>
                    <a:gd name="connsiteX122" fmla="*/ 1045985 w 1271695"/>
                    <a:gd name="connsiteY122" fmla="*/ 957265 h 1130695"/>
                    <a:gd name="connsiteX123" fmla="*/ 1059765 w 1271695"/>
                    <a:gd name="connsiteY123" fmla="*/ 939925 h 1130695"/>
                    <a:gd name="connsiteX124" fmla="*/ 1089490 w 1271695"/>
                    <a:gd name="connsiteY124" fmla="*/ 918560 h 1130695"/>
                    <a:gd name="connsiteX125" fmla="*/ 1154361 w 1271695"/>
                    <a:gd name="connsiteY125" fmla="*/ 906794 h 1130695"/>
                    <a:gd name="connsiteX126" fmla="*/ 1164733 w 1271695"/>
                    <a:gd name="connsiteY126" fmla="*/ 843936 h 1130695"/>
                    <a:gd name="connsiteX127" fmla="*/ 1188267 w 1271695"/>
                    <a:gd name="connsiteY127" fmla="*/ 796251 h 1130695"/>
                    <a:gd name="connsiteX128" fmla="*/ 1221399 w 1271695"/>
                    <a:gd name="connsiteY128" fmla="*/ 729368 h 1130695"/>
                    <a:gd name="connsiteX129" fmla="*/ 1239977 w 1271695"/>
                    <a:gd name="connsiteY129" fmla="*/ 708003 h 1130695"/>
                    <a:gd name="connsiteX130" fmla="*/ 1256543 w 1271695"/>
                    <a:gd name="connsiteY130" fmla="*/ 664498 h 1130695"/>
                    <a:gd name="connsiteX131" fmla="*/ 1264129 w 1271695"/>
                    <a:gd name="connsiteY131" fmla="*/ 625173 h 1130695"/>
                    <a:gd name="connsiteX132" fmla="*/ 1267535 w 1271695"/>
                    <a:gd name="connsiteY132" fmla="*/ 594053 h 1130695"/>
                    <a:gd name="connsiteX133" fmla="*/ 1269393 w 1271695"/>
                    <a:gd name="connsiteY133" fmla="*/ 566650 h 1130695"/>
                    <a:gd name="connsiteX134" fmla="*/ 577804 w 1271695"/>
                    <a:gd name="connsiteY134" fmla="*/ 26167 h 1130695"/>
                    <a:gd name="connsiteX135" fmla="*/ 537704 w 1271695"/>
                    <a:gd name="connsiteY135" fmla="*/ 35766 h 1130695"/>
                    <a:gd name="connsiteX136" fmla="*/ 577804 w 1271695"/>
                    <a:gd name="connsiteY136" fmla="*/ 26167 h 1130695"/>
                    <a:gd name="connsiteX137" fmla="*/ 733090 w 1271695"/>
                    <a:gd name="connsiteY137" fmla="*/ 843472 h 1130695"/>
                    <a:gd name="connsiteX138" fmla="*/ 770402 w 1271695"/>
                    <a:gd name="connsiteY138" fmla="*/ 838672 h 1130695"/>
                    <a:gd name="connsiteX139" fmla="*/ 733090 w 1271695"/>
                    <a:gd name="connsiteY139" fmla="*/ 843472 h 1130695"/>
                    <a:gd name="connsiteX140" fmla="*/ 1045056 w 1271695"/>
                    <a:gd name="connsiteY140" fmla="*/ 1035296 h 1130695"/>
                    <a:gd name="connsiteX141" fmla="*/ 991952 w 1271695"/>
                    <a:gd name="connsiteY141" fmla="*/ 1020124 h 1130695"/>
                    <a:gd name="connsiteX142" fmla="*/ 1006506 w 1271695"/>
                    <a:gd name="connsiteY142" fmla="*/ 1082207 h 1130695"/>
                    <a:gd name="connsiteX143" fmla="*/ 1047843 w 1271695"/>
                    <a:gd name="connsiteY143" fmla="*/ 1130511 h 1130695"/>
                    <a:gd name="connsiteX144" fmla="*/ 1065028 w 1271695"/>
                    <a:gd name="connsiteY144" fmla="*/ 1118126 h 1130695"/>
                    <a:gd name="connsiteX145" fmla="*/ 1071995 w 1271695"/>
                    <a:gd name="connsiteY145" fmla="*/ 1102179 h 1130695"/>
                    <a:gd name="connsiteX146" fmla="*/ 1089954 w 1271695"/>
                    <a:gd name="connsiteY146" fmla="*/ 1105585 h 1130695"/>
                    <a:gd name="connsiteX147" fmla="*/ 1098934 w 1271695"/>
                    <a:gd name="connsiteY147" fmla="*/ 1071679 h 1130695"/>
                    <a:gd name="connsiteX148" fmla="*/ 1097541 w 1271695"/>
                    <a:gd name="connsiteY148" fmla="*/ 1023994 h 1130695"/>
                    <a:gd name="connsiteX149" fmla="*/ 1045056 w 1271695"/>
                    <a:gd name="connsiteY149" fmla="*/ 1035296 h 113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271695" h="1130695">
                      <a:moveTo>
                        <a:pt x="1269393" y="566650"/>
                      </a:moveTo>
                      <a:cubicBezTo>
                        <a:pt x="1274967" y="562470"/>
                        <a:pt x="1266607" y="540485"/>
                        <a:pt x="1261807" y="543891"/>
                      </a:cubicBezTo>
                      <a:cubicBezTo>
                        <a:pt x="1257008" y="547297"/>
                        <a:pt x="1257008" y="509366"/>
                        <a:pt x="1260413" y="492181"/>
                      </a:cubicBezTo>
                      <a:cubicBezTo>
                        <a:pt x="1263820" y="474841"/>
                        <a:pt x="1261807" y="477008"/>
                        <a:pt x="1252827" y="485988"/>
                      </a:cubicBezTo>
                      <a:cubicBezTo>
                        <a:pt x="1243847" y="494967"/>
                        <a:pt x="1234248" y="468802"/>
                        <a:pt x="1232082" y="461835"/>
                      </a:cubicBezTo>
                      <a:cubicBezTo>
                        <a:pt x="1230069" y="454869"/>
                        <a:pt x="1219695" y="435671"/>
                        <a:pt x="1207928" y="438303"/>
                      </a:cubicBezTo>
                      <a:cubicBezTo>
                        <a:pt x="1196163" y="441089"/>
                        <a:pt x="1203749" y="421736"/>
                        <a:pt x="1192756" y="423749"/>
                      </a:cubicBezTo>
                      <a:cubicBezTo>
                        <a:pt x="1181764" y="425762"/>
                        <a:pt x="1179597" y="407803"/>
                        <a:pt x="1181764" y="391237"/>
                      </a:cubicBezTo>
                      <a:cubicBezTo>
                        <a:pt x="1183776" y="374671"/>
                        <a:pt x="1174177" y="387830"/>
                        <a:pt x="1169378" y="380864"/>
                      </a:cubicBezTo>
                      <a:cubicBezTo>
                        <a:pt x="1164578" y="373897"/>
                        <a:pt x="1159005" y="379470"/>
                        <a:pt x="1151419" y="382257"/>
                      </a:cubicBezTo>
                      <a:cubicBezTo>
                        <a:pt x="1143833" y="385044"/>
                        <a:pt x="1141820" y="367704"/>
                        <a:pt x="1143833" y="360892"/>
                      </a:cubicBezTo>
                      <a:cubicBezTo>
                        <a:pt x="1145846" y="353925"/>
                        <a:pt x="1142439" y="345719"/>
                        <a:pt x="1132066" y="338133"/>
                      </a:cubicBezTo>
                      <a:cubicBezTo>
                        <a:pt x="1121693" y="330547"/>
                        <a:pt x="1121073" y="324354"/>
                        <a:pt x="1121693" y="315374"/>
                      </a:cubicBezTo>
                      <a:cubicBezTo>
                        <a:pt x="1122312" y="306394"/>
                        <a:pt x="1063015" y="276049"/>
                        <a:pt x="1049856" y="273262"/>
                      </a:cubicBezTo>
                      <a:cubicBezTo>
                        <a:pt x="1036695" y="270476"/>
                        <a:pt x="1047843" y="256696"/>
                        <a:pt x="1042270" y="251897"/>
                      </a:cubicBezTo>
                      <a:cubicBezTo>
                        <a:pt x="1036695" y="247097"/>
                        <a:pt x="1034683" y="229138"/>
                        <a:pt x="1034683" y="213966"/>
                      </a:cubicBezTo>
                      <a:cubicBezTo>
                        <a:pt x="1034683" y="198793"/>
                        <a:pt x="1015331" y="193994"/>
                        <a:pt x="1016105" y="181453"/>
                      </a:cubicBezTo>
                      <a:cubicBezTo>
                        <a:pt x="1016724" y="169067"/>
                        <a:pt x="1010530" y="157301"/>
                        <a:pt x="1011924" y="143521"/>
                      </a:cubicBezTo>
                      <a:cubicBezTo>
                        <a:pt x="1013318" y="129743"/>
                        <a:pt x="991952" y="126336"/>
                        <a:pt x="991178" y="118750"/>
                      </a:cubicBezTo>
                      <a:cubicBezTo>
                        <a:pt x="990559" y="111164"/>
                        <a:pt x="978792" y="118131"/>
                        <a:pt x="967025" y="119369"/>
                      </a:cubicBezTo>
                      <a:cubicBezTo>
                        <a:pt x="955260" y="120763"/>
                        <a:pt x="956034" y="104197"/>
                        <a:pt x="957426" y="88250"/>
                      </a:cubicBezTo>
                      <a:cubicBezTo>
                        <a:pt x="958820" y="72304"/>
                        <a:pt x="952627" y="46139"/>
                        <a:pt x="942873" y="38552"/>
                      </a:cubicBezTo>
                      <a:cubicBezTo>
                        <a:pt x="933274" y="30966"/>
                        <a:pt x="932500" y="4646"/>
                        <a:pt x="927701" y="621"/>
                      </a:cubicBezTo>
                      <a:cubicBezTo>
                        <a:pt x="922901" y="-3559"/>
                        <a:pt x="906955" y="14400"/>
                        <a:pt x="907729" y="23380"/>
                      </a:cubicBezTo>
                      <a:cubicBezTo>
                        <a:pt x="908503" y="32359"/>
                        <a:pt x="906335" y="42733"/>
                        <a:pt x="900143" y="48306"/>
                      </a:cubicBezTo>
                      <a:cubicBezTo>
                        <a:pt x="893950" y="53880"/>
                        <a:pt x="904323" y="75245"/>
                        <a:pt x="895963" y="82832"/>
                      </a:cubicBezTo>
                      <a:cubicBezTo>
                        <a:pt x="887603" y="90418"/>
                        <a:pt x="895344" y="120763"/>
                        <a:pt x="893176" y="138103"/>
                      </a:cubicBezTo>
                      <a:cubicBezTo>
                        <a:pt x="891163" y="155288"/>
                        <a:pt x="891782" y="174021"/>
                        <a:pt x="883577" y="185788"/>
                      </a:cubicBezTo>
                      <a:cubicBezTo>
                        <a:pt x="875216" y="197555"/>
                        <a:pt x="873978" y="216133"/>
                        <a:pt x="857257" y="222326"/>
                      </a:cubicBezTo>
                      <a:cubicBezTo>
                        <a:pt x="840691" y="228519"/>
                        <a:pt x="818552" y="215359"/>
                        <a:pt x="819326" y="206379"/>
                      </a:cubicBezTo>
                      <a:cubicBezTo>
                        <a:pt x="819944" y="197400"/>
                        <a:pt x="801367" y="191826"/>
                        <a:pt x="791768" y="193220"/>
                      </a:cubicBezTo>
                      <a:cubicBezTo>
                        <a:pt x="782168" y="194613"/>
                        <a:pt x="776595" y="180834"/>
                        <a:pt x="761422" y="169067"/>
                      </a:cubicBezTo>
                      <a:cubicBezTo>
                        <a:pt x="746250" y="157301"/>
                        <a:pt x="734483" y="171854"/>
                        <a:pt x="729684" y="158075"/>
                      </a:cubicBezTo>
                      <a:cubicBezTo>
                        <a:pt x="724885" y="144296"/>
                        <a:pt x="720085" y="142283"/>
                        <a:pt x="708937" y="134542"/>
                      </a:cubicBezTo>
                      <a:cubicBezTo>
                        <a:pt x="697946" y="126956"/>
                        <a:pt x="701351" y="126956"/>
                        <a:pt x="711724" y="119369"/>
                      </a:cubicBezTo>
                      <a:cubicBezTo>
                        <a:pt x="722098" y="111783"/>
                        <a:pt x="720085" y="102029"/>
                        <a:pt x="714511" y="93050"/>
                      </a:cubicBezTo>
                      <a:cubicBezTo>
                        <a:pt x="708937" y="84070"/>
                        <a:pt x="720704" y="86083"/>
                        <a:pt x="734483" y="78497"/>
                      </a:cubicBezTo>
                      <a:cubicBezTo>
                        <a:pt x="748263" y="70910"/>
                        <a:pt x="734483" y="61931"/>
                        <a:pt x="744856" y="57750"/>
                      </a:cubicBezTo>
                      <a:cubicBezTo>
                        <a:pt x="755229" y="53570"/>
                        <a:pt x="749037" y="44591"/>
                        <a:pt x="737889" y="42578"/>
                      </a:cubicBezTo>
                      <a:cubicBezTo>
                        <a:pt x="726897" y="40565"/>
                        <a:pt x="730303" y="53570"/>
                        <a:pt x="726122" y="54963"/>
                      </a:cubicBezTo>
                      <a:cubicBezTo>
                        <a:pt x="721943" y="56357"/>
                        <a:pt x="717762" y="37778"/>
                        <a:pt x="714357" y="38398"/>
                      </a:cubicBezTo>
                      <a:cubicBezTo>
                        <a:pt x="710950" y="39017"/>
                        <a:pt x="697791" y="56976"/>
                        <a:pt x="690823" y="47997"/>
                      </a:cubicBezTo>
                      <a:cubicBezTo>
                        <a:pt x="683856" y="39017"/>
                        <a:pt x="645306" y="31431"/>
                        <a:pt x="630134" y="29418"/>
                      </a:cubicBezTo>
                      <a:cubicBezTo>
                        <a:pt x="614960" y="27405"/>
                        <a:pt x="610161" y="8053"/>
                        <a:pt x="601182" y="11459"/>
                      </a:cubicBezTo>
                      <a:cubicBezTo>
                        <a:pt x="592202" y="14865"/>
                        <a:pt x="602575" y="21058"/>
                        <a:pt x="612948" y="32205"/>
                      </a:cubicBezTo>
                      <a:cubicBezTo>
                        <a:pt x="623321" y="43197"/>
                        <a:pt x="578423" y="50783"/>
                        <a:pt x="565263" y="46758"/>
                      </a:cubicBezTo>
                      <a:cubicBezTo>
                        <a:pt x="552103" y="42578"/>
                        <a:pt x="567276" y="56357"/>
                        <a:pt x="556283" y="55738"/>
                      </a:cubicBezTo>
                      <a:cubicBezTo>
                        <a:pt x="545290" y="54963"/>
                        <a:pt x="543124" y="74316"/>
                        <a:pt x="534144" y="84070"/>
                      </a:cubicBezTo>
                      <a:cubicBezTo>
                        <a:pt x="525164" y="93824"/>
                        <a:pt x="531357" y="100636"/>
                        <a:pt x="521758" y="106829"/>
                      </a:cubicBezTo>
                      <a:cubicBezTo>
                        <a:pt x="512159" y="113022"/>
                        <a:pt x="511384" y="119989"/>
                        <a:pt x="523151" y="133149"/>
                      </a:cubicBezTo>
                      <a:cubicBezTo>
                        <a:pt x="534918" y="146309"/>
                        <a:pt x="517578" y="146928"/>
                        <a:pt x="507205" y="136555"/>
                      </a:cubicBezTo>
                      <a:cubicBezTo>
                        <a:pt x="496831" y="126182"/>
                        <a:pt x="486458" y="126182"/>
                        <a:pt x="487232" y="137948"/>
                      </a:cubicBezTo>
                      <a:cubicBezTo>
                        <a:pt x="487852" y="149715"/>
                        <a:pt x="474847" y="144141"/>
                        <a:pt x="476859" y="130981"/>
                      </a:cubicBezTo>
                      <a:cubicBezTo>
                        <a:pt x="478872" y="117821"/>
                        <a:pt x="462306" y="124014"/>
                        <a:pt x="459674" y="116428"/>
                      </a:cubicBezTo>
                      <a:cubicBezTo>
                        <a:pt x="456888" y="108842"/>
                        <a:pt x="442334" y="96456"/>
                        <a:pt x="433354" y="97075"/>
                      </a:cubicBezTo>
                      <a:cubicBezTo>
                        <a:pt x="424374" y="97694"/>
                        <a:pt x="424374" y="107448"/>
                        <a:pt x="415395" y="107448"/>
                      </a:cubicBezTo>
                      <a:cubicBezTo>
                        <a:pt x="406416" y="107448"/>
                        <a:pt x="404403" y="112248"/>
                        <a:pt x="405642" y="122001"/>
                      </a:cubicBezTo>
                      <a:cubicBezTo>
                        <a:pt x="407034" y="131600"/>
                        <a:pt x="391862" y="121382"/>
                        <a:pt x="381489" y="122621"/>
                      </a:cubicBezTo>
                      <a:cubicBezTo>
                        <a:pt x="371116" y="124014"/>
                        <a:pt x="381489" y="135780"/>
                        <a:pt x="375915" y="136400"/>
                      </a:cubicBezTo>
                      <a:cubicBezTo>
                        <a:pt x="370342" y="137019"/>
                        <a:pt x="370342" y="146773"/>
                        <a:pt x="361362" y="146773"/>
                      </a:cubicBezTo>
                      <a:cubicBezTo>
                        <a:pt x="352383" y="146773"/>
                        <a:pt x="353776" y="166745"/>
                        <a:pt x="355170" y="177118"/>
                      </a:cubicBezTo>
                      <a:cubicBezTo>
                        <a:pt x="356562" y="187491"/>
                        <a:pt x="341390" y="172319"/>
                        <a:pt x="332410" y="175105"/>
                      </a:cubicBezTo>
                      <a:cubicBezTo>
                        <a:pt x="323431" y="177892"/>
                        <a:pt x="334423" y="186872"/>
                        <a:pt x="337210" y="198638"/>
                      </a:cubicBezTo>
                      <a:cubicBezTo>
                        <a:pt x="339996" y="210405"/>
                        <a:pt x="332410" y="209631"/>
                        <a:pt x="327611" y="214585"/>
                      </a:cubicBezTo>
                      <a:cubicBezTo>
                        <a:pt x="322811" y="219385"/>
                        <a:pt x="315225" y="201425"/>
                        <a:pt x="315225" y="191052"/>
                      </a:cubicBezTo>
                      <a:cubicBezTo>
                        <a:pt x="315225" y="180679"/>
                        <a:pt x="303459" y="190433"/>
                        <a:pt x="291073" y="203438"/>
                      </a:cubicBezTo>
                      <a:cubicBezTo>
                        <a:pt x="278687" y="216597"/>
                        <a:pt x="295253" y="236570"/>
                        <a:pt x="289679" y="239976"/>
                      </a:cubicBezTo>
                      <a:cubicBezTo>
                        <a:pt x="284106" y="243382"/>
                        <a:pt x="259335" y="266915"/>
                        <a:pt x="244781" y="284100"/>
                      </a:cubicBezTo>
                      <a:cubicBezTo>
                        <a:pt x="230228" y="301285"/>
                        <a:pt x="199264" y="291067"/>
                        <a:pt x="189510" y="299272"/>
                      </a:cubicBezTo>
                      <a:cubicBezTo>
                        <a:pt x="179911" y="307633"/>
                        <a:pt x="169538" y="301285"/>
                        <a:pt x="159784" y="308872"/>
                      </a:cubicBezTo>
                      <a:cubicBezTo>
                        <a:pt x="150185" y="316458"/>
                        <a:pt x="132225" y="331011"/>
                        <a:pt x="130058" y="322031"/>
                      </a:cubicBezTo>
                      <a:cubicBezTo>
                        <a:pt x="128045" y="313052"/>
                        <a:pt x="103119" y="320019"/>
                        <a:pt x="92746" y="331011"/>
                      </a:cubicBezTo>
                      <a:cubicBezTo>
                        <a:pt x="82373" y="342003"/>
                        <a:pt x="65807" y="351757"/>
                        <a:pt x="54041" y="352377"/>
                      </a:cubicBezTo>
                      <a:cubicBezTo>
                        <a:pt x="42274" y="352996"/>
                        <a:pt x="42274" y="370955"/>
                        <a:pt x="37474" y="375135"/>
                      </a:cubicBezTo>
                      <a:cubicBezTo>
                        <a:pt x="32675" y="379315"/>
                        <a:pt x="34069" y="360582"/>
                        <a:pt x="34069" y="355783"/>
                      </a:cubicBezTo>
                      <a:cubicBezTo>
                        <a:pt x="34069" y="350983"/>
                        <a:pt x="23076" y="364143"/>
                        <a:pt x="18122" y="378542"/>
                      </a:cubicBezTo>
                      <a:cubicBezTo>
                        <a:pt x="13322" y="393095"/>
                        <a:pt x="29888" y="398513"/>
                        <a:pt x="19516" y="413686"/>
                      </a:cubicBezTo>
                      <a:cubicBezTo>
                        <a:pt x="9142" y="428859"/>
                        <a:pt x="-457" y="444031"/>
                        <a:pt x="13941" y="463384"/>
                      </a:cubicBezTo>
                      <a:cubicBezTo>
                        <a:pt x="28495" y="482736"/>
                        <a:pt x="36701" y="495122"/>
                        <a:pt x="31901" y="504721"/>
                      </a:cubicBezTo>
                      <a:cubicBezTo>
                        <a:pt x="27102" y="514320"/>
                        <a:pt x="16729" y="485369"/>
                        <a:pt x="13322" y="488929"/>
                      </a:cubicBezTo>
                      <a:cubicBezTo>
                        <a:pt x="9917" y="492335"/>
                        <a:pt x="26482" y="504721"/>
                        <a:pt x="22302" y="511069"/>
                      </a:cubicBezTo>
                      <a:cubicBezTo>
                        <a:pt x="18122" y="517262"/>
                        <a:pt x="3258" y="487536"/>
                        <a:pt x="163" y="494503"/>
                      </a:cubicBezTo>
                      <a:cubicBezTo>
                        <a:pt x="-2624" y="500696"/>
                        <a:pt x="31281" y="547607"/>
                        <a:pt x="31901" y="564947"/>
                      </a:cubicBezTo>
                      <a:cubicBezTo>
                        <a:pt x="32520" y="582287"/>
                        <a:pt x="59459" y="598853"/>
                        <a:pt x="58221" y="623624"/>
                      </a:cubicBezTo>
                      <a:cubicBezTo>
                        <a:pt x="56827" y="648396"/>
                        <a:pt x="81753" y="688495"/>
                        <a:pt x="85779" y="694688"/>
                      </a:cubicBezTo>
                      <a:cubicBezTo>
                        <a:pt x="89959" y="700880"/>
                        <a:pt x="76025" y="717446"/>
                        <a:pt x="78812" y="736025"/>
                      </a:cubicBezTo>
                      <a:cubicBezTo>
                        <a:pt x="81598" y="754604"/>
                        <a:pt x="72619" y="761571"/>
                        <a:pt x="60853" y="761571"/>
                      </a:cubicBezTo>
                      <a:cubicBezTo>
                        <a:pt x="49086" y="761571"/>
                        <a:pt x="56053" y="780924"/>
                        <a:pt x="69058" y="782317"/>
                      </a:cubicBezTo>
                      <a:cubicBezTo>
                        <a:pt x="82218" y="783710"/>
                        <a:pt x="77419" y="792690"/>
                        <a:pt x="91817" y="802289"/>
                      </a:cubicBezTo>
                      <a:cubicBezTo>
                        <a:pt x="106370" y="811888"/>
                        <a:pt x="140740" y="808482"/>
                        <a:pt x="152507" y="808482"/>
                      </a:cubicBezTo>
                      <a:cubicBezTo>
                        <a:pt x="164274" y="808482"/>
                        <a:pt x="167680" y="790522"/>
                        <a:pt x="183626" y="789903"/>
                      </a:cubicBezTo>
                      <a:cubicBezTo>
                        <a:pt x="199574" y="789284"/>
                        <a:pt x="198180" y="784330"/>
                        <a:pt x="205766" y="774731"/>
                      </a:cubicBezTo>
                      <a:cubicBezTo>
                        <a:pt x="213352" y="765132"/>
                        <a:pt x="249271" y="767764"/>
                        <a:pt x="285809" y="769931"/>
                      </a:cubicBezTo>
                      <a:cubicBezTo>
                        <a:pt x="322347" y="772099"/>
                        <a:pt x="338293" y="760951"/>
                        <a:pt x="343867" y="745779"/>
                      </a:cubicBezTo>
                      <a:cubicBezTo>
                        <a:pt x="348512" y="732774"/>
                        <a:pt x="374986" y="732000"/>
                        <a:pt x="385205" y="722246"/>
                      </a:cubicBezTo>
                      <a:cubicBezTo>
                        <a:pt x="395578" y="712647"/>
                        <a:pt x="404558" y="711873"/>
                        <a:pt x="431497" y="713266"/>
                      </a:cubicBezTo>
                      <a:cubicBezTo>
                        <a:pt x="458436" y="714660"/>
                        <a:pt x="483207" y="700106"/>
                        <a:pt x="500548" y="693294"/>
                      </a:cubicBezTo>
                      <a:cubicBezTo>
                        <a:pt x="517733" y="686327"/>
                        <a:pt x="549626" y="689114"/>
                        <a:pt x="566192" y="684934"/>
                      </a:cubicBezTo>
                      <a:cubicBezTo>
                        <a:pt x="582758" y="680754"/>
                        <a:pt x="585545" y="705680"/>
                        <a:pt x="604123" y="703513"/>
                      </a:cubicBezTo>
                      <a:cubicBezTo>
                        <a:pt x="622701" y="701500"/>
                        <a:pt x="631062" y="709086"/>
                        <a:pt x="640661" y="708312"/>
                      </a:cubicBezTo>
                      <a:cubicBezTo>
                        <a:pt x="650260" y="707693"/>
                        <a:pt x="649021" y="715279"/>
                        <a:pt x="658620" y="717291"/>
                      </a:cubicBezTo>
                      <a:cubicBezTo>
                        <a:pt x="668219" y="719304"/>
                        <a:pt x="666981" y="727665"/>
                        <a:pt x="660633" y="736644"/>
                      </a:cubicBezTo>
                      <a:cubicBezTo>
                        <a:pt x="654440" y="745624"/>
                        <a:pt x="675186" y="745005"/>
                        <a:pt x="688192" y="762809"/>
                      </a:cubicBezTo>
                      <a:cubicBezTo>
                        <a:pt x="701351" y="780769"/>
                        <a:pt x="688811" y="783556"/>
                        <a:pt x="695778" y="797335"/>
                      </a:cubicBezTo>
                      <a:cubicBezTo>
                        <a:pt x="702745" y="811114"/>
                        <a:pt x="707545" y="807708"/>
                        <a:pt x="721323" y="788355"/>
                      </a:cubicBezTo>
                      <a:cubicBezTo>
                        <a:pt x="735102" y="769002"/>
                        <a:pt x="750275" y="781388"/>
                        <a:pt x="752442" y="764822"/>
                      </a:cubicBezTo>
                      <a:cubicBezTo>
                        <a:pt x="754455" y="748256"/>
                        <a:pt x="769008" y="728903"/>
                        <a:pt x="778762" y="737264"/>
                      </a:cubicBezTo>
                      <a:cubicBezTo>
                        <a:pt x="788361" y="745469"/>
                        <a:pt x="771795" y="749650"/>
                        <a:pt x="765603" y="781388"/>
                      </a:cubicBezTo>
                      <a:cubicBezTo>
                        <a:pt x="759410" y="813126"/>
                        <a:pt x="748417" y="796561"/>
                        <a:pt x="746250" y="805540"/>
                      </a:cubicBezTo>
                      <a:cubicBezTo>
                        <a:pt x="744237" y="814520"/>
                        <a:pt x="775202" y="819320"/>
                        <a:pt x="775202" y="802753"/>
                      </a:cubicBezTo>
                      <a:cubicBezTo>
                        <a:pt x="775202" y="786187"/>
                        <a:pt x="780775" y="778601"/>
                        <a:pt x="792542" y="793774"/>
                      </a:cubicBezTo>
                      <a:cubicBezTo>
                        <a:pt x="804308" y="808946"/>
                        <a:pt x="785574" y="821332"/>
                        <a:pt x="788361" y="828299"/>
                      </a:cubicBezTo>
                      <a:cubicBezTo>
                        <a:pt x="791148" y="835266"/>
                        <a:pt x="804308" y="826286"/>
                        <a:pt x="811120" y="826906"/>
                      </a:cubicBezTo>
                      <a:cubicBezTo>
                        <a:pt x="823351" y="828144"/>
                        <a:pt x="840072" y="855238"/>
                        <a:pt x="837285" y="869637"/>
                      </a:cubicBezTo>
                      <a:cubicBezTo>
                        <a:pt x="834498" y="884190"/>
                        <a:pt x="830318" y="897969"/>
                        <a:pt x="853851" y="909735"/>
                      </a:cubicBezTo>
                      <a:cubicBezTo>
                        <a:pt x="877384" y="921502"/>
                        <a:pt x="868404" y="923514"/>
                        <a:pt x="885590" y="923514"/>
                      </a:cubicBezTo>
                      <a:cubicBezTo>
                        <a:pt x="902775" y="923514"/>
                        <a:pt x="938694" y="937294"/>
                        <a:pt x="948447" y="945654"/>
                      </a:cubicBezTo>
                      <a:cubicBezTo>
                        <a:pt x="958046" y="953860"/>
                        <a:pt x="982972" y="939461"/>
                        <a:pt x="987772" y="922895"/>
                      </a:cubicBezTo>
                      <a:cubicBezTo>
                        <a:pt x="992571" y="906329"/>
                        <a:pt x="1010530" y="922276"/>
                        <a:pt x="1000931" y="927695"/>
                      </a:cubicBezTo>
                      <a:cubicBezTo>
                        <a:pt x="991178" y="933268"/>
                        <a:pt x="1005731" y="946273"/>
                        <a:pt x="1006506" y="937294"/>
                      </a:cubicBezTo>
                      <a:cubicBezTo>
                        <a:pt x="1007125" y="928314"/>
                        <a:pt x="1011305" y="920728"/>
                        <a:pt x="1014866" y="931101"/>
                      </a:cubicBezTo>
                      <a:cubicBezTo>
                        <a:pt x="1018271" y="941474"/>
                        <a:pt x="1030813" y="941474"/>
                        <a:pt x="1035612" y="949679"/>
                      </a:cubicBezTo>
                      <a:cubicBezTo>
                        <a:pt x="1040412" y="958040"/>
                        <a:pt x="1045985" y="964233"/>
                        <a:pt x="1045985" y="957265"/>
                      </a:cubicBezTo>
                      <a:cubicBezTo>
                        <a:pt x="1045985" y="950299"/>
                        <a:pt x="1048772" y="944106"/>
                        <a:pt x="1059765" y="939925"/>
                      </a:cubicBezTo>
                      <a:cubicBezTo>
                        <a:pt x="1070756" y="935745"/>
                        <a:pt x="1077723" y="928159"/>
                        <a:pt x="1089490" y="918560"/>
                      </a:cubicBezTo>
                      <a:cubicBezTo>
                        <a:pt x="1101257" y="908961"/>
                        <a:pt x="1149561" y="906794"/>
                        <a:pt x="1154361" y="906794"/>
                      </a:cubicBezTo>
                      <a:cubicBezTo>
                        <a:pt x="1159160" y="906794"/>
                        <a:pt x="1161947" y="865456"/>
                        <a:pt x="1164733" y="843936"/>
                      </a:cubicBezTo>
                      <a:cubicBezTo>
                        <a:pt x="1167520" y="822571"/>
                        <a:pt x="1185480" y="819165"/>
                        <a:pt x="1188267" y="796251"/>
                      </a:cubicBezTo>
                      <a:cubicBezTo>
                        <a:pt x="1191053" y="773492"/>
                        <a:pt x="1215205" y="731380"/>
                        <a:pt x="1221399" y="729368"/>
                      </a:cubicBezTo>
                      <a:cubicBezTo>
                        <a:pt x="1227591" y="727355"/>
                        <a:pt x="1239358" y="721008"/>
                        <a:pt x="1239977" y="708003"/>
                      </a:cubicBezTo>
                      <a:cubicBezTo>
                        <a:pt x="1240597" y="694843"/>
                        <a:pt x="1256543" y="680444"/>
                        <a:pt x="1256543" y="664498"/>
                      </a:cubicBezTo>
                      <a:cubicBezTo>
                        <a:pt x="1256543" y="648551"/>
                        <a:pt x="1265523" y="629972"/>
                        <a:pt x="1264129" y="625173"/>
                      </a:cubicBezTo>
                      <a:cubicBezTo>
                        <a:pt x="1262736" y="620373"/>
                        <a:pt x="1257163" y="605201"/>
                        <a:pt x="1267535" y="594053"/>
                      </a:cubicBezTo>
                      <a:cubicBezTo>
                        <a:pt x="1278373" y="583990"/>
                        <a:pt x="1263975" y="570830"/>
                        <a:pt x="1269393" y="566650"/>
                      </a:cubicBezTo>
                      <a:close/>
                      <a:moveTo>
                        <a:pt x="577804" y="26167"/>
                      </a:moveTo>
                      <a:cubicBezTo>
                        <a:pt x="576410" y="17806"/>
                        <a:pt x="527331" y="27405"/>
                        <a:pt x="537704" y="35766"/>
                      </a:cubicBezTo>
                      <a:cubicBezTo>
                        <a:pt x="544671" y="41339"/>
                        <a:pt x="579196" y="34527"/>
                        <a:pt x="577804" y="26167"/>
                      </a:cubicBezTo>
                      <a:close/>
                      <a:moveTo>
                        <a:pt x="733090" y="843472"/>
                      </a:moveTo>
                      <a:cubicBezTo>
                        <a:pt x="740676" y="850438"/>
                        <a:pt x="766222" y="848271"/>
                        <a:pt x="770402" y="838672"/>
                      </a:cubicBezTo>
                      <a:cubicBezTo>
                        <a:pt x="774582" y="828918"/>
                        <a:pt x="726277" y="837278"/>
                        <a:pt x="733090" y="843472"/>
                      </a:cubicBezTo>
                      <a:close/>
                      <a:moveTo>
                        <a:pt x="1045056" y="1035296"/>
                      </a:moveTo>
                      <a:cubicBezTo>
                        <a:pt x="1026477" y="1037309"/>
                        <a:pt x="998455" y="1018265"/>
                        <a:pt x="991952" y="1020124"/>
                      </a:cubicBezTo>
                      <a:cubicBezTo>
                        <a:pt x="984366" y="1022136"/>
                        <a:pt x="1016105" y="1069821"/>
                        <a:pt x="1006506" y="1082207"/>
                      </a:cubicBezTo>
                      <a:cubicBezTo>
                        <a:pt x="996907" y="1094593"/>
                        <a:pt x="1034837" y="1128499"/>
                        <a:pt x="1047843" y="1130511"/>
                      </a:cubicBezTo>
                      <a:cubicBezTo>
                        <a:pt x="1061002" y="1132524"/>
                        <a:pt x="1056048" y="1117352"/>
                        <a:pt x="1065028" y="1118126"/>
                      </a:cubicBezTo>
                      <a:cubicBezTo>
                        <a:pt x="1074008" y="1118745"/>
                        <a:pt x="1070601" y="1109146"/>
                        <a:pt x="1071995" y="1102179"/>
                      </a:cubicBezTo>
                      <a:cubicBezTo>
                        <a:pt x="1073389" y="1095212"/>
                        <a:pt x="1082368" y="1109765"/>
                        <a:pt x="1089954" y="1105585"/>
                      </a:cubicBezTo>
                      <a:cubicBezTo>
                        <a:pt x="1097541" y="1101405"/>
                        <a:pt x="1087941" y="1071679"/>
                        <a:pt x="1098934" y="1071679"/>
                      </a:cubicBezTo>
                      <a:cubicBezTo>
                        <a:pt x="1109927" y="1071679"/>
                        <a:pt x="1100947" y="1035760"/>
                        <a:pt x="1097541" y="1023994"/>
                      </a:cubicBezTo>
                      <a:cubicBezTo>
                        <a:pt x="1094135" y="1012537"/>
                        <a:pt x="1063789" y="1033283"/>
                        <a:pt x="1045056" y="1035296"/>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536" name="Freeform: Shape 4535">
                  <a:extLst>
                    <a:ext uri="{FF2B5EF4-FFF2-40B4-BE49-F238E27FC236}">
                      <a16:creationId xmlns:a16="http://schemas.microsoft.com/office/drawing/2014/main" id="{512DA225-8BB2-5E8F-4A38-BE4D6D763739}"/>
                    </a:ext>
                  </a:extLst>
                </p:cNvPr>
                <p:cNvSpPr/>
                <p:nvPr/>
              </p:nvSpPr>
              <p:spPr>
                <a:xfrm>
                  <a:off x="10906288" y="5387806"/>
                  <a:ext cx="376597" cy="462712"/>
                </a:xfrm>
                <a:custGeom>
                  <a:avLst/>
                  <a:gdLst>
                    <a:gd name="connsiteX0" fmla="*/ 233038 w 376597"/>
                    <a:gd name="connsiteY0" fmla="*/ 224182 h 462712"/>
                    <a:gd name="connsiteX1" fmla="*/ 208267 w 376597"/>
                    <a:gd name="connsiteY1" fmla="*/ 231768 h 462712"/>
                    <a:gd name="connsiteX2" fmla="*/ 177921 w 376597"/>
                    <a:gd name="connsiteY2" fmla="*/ 219383 h 462712"/>
                    <a:gd name="connsiteX3" fmla="*/ 161974 w 376597"/>
                    <a:gd name="connsiteY3" fmla="*/ 246322 h 462712"/>
                    <a:gd name="connsiteX4" fmla="*/ 136429 w 376597"/>
                    <a:gd name="connsiteY4" fmla="*/ 289827 h 462712"/>
                    <a:gd name="connsiteX5" fmla="*/ 50812 w 376597"/>
                    <a:gd name="connsiteY5" fmla="*/ 346492 h 462712"/>
                    <a:gd name="connsiteX6" fmla="*/ 11488 w 376597"/>
                    <a:gd name="connsiteY6" fmla="*/ 383804 h 462712"/>
                    <a:gd name="connsiteX7" fmla="*/ 3282 w 376597"/>
                    <a:gd name="connsiteY7" fmla="*/ 417710 h 462712"/>
                    <a:gd name="connsiteX8" fmla="*/ 31614 w 376597"/>
                    <a:gd name="connsiteY8" fmla="*/ 430095 h 462712"/>
                    <a:gd name="connsiteX9" fmla="*/ 53754 w 376597"/>
                    <a:gd name="connsiteY9" fmla="*/ 439075 h 462712"/>
                    <a:gd name="connsiteX10" fmla="*/ 111038 w 376597"/>
                    <a:gd name="connsiteY10" fmla="*/ 425915 h 462712"/>
                    <a:gd name="connsiteX11" fmla="*/ 131785 w 376597"/>
                    <a:gd name="connsiteY11" fmla="*/ 389996 h 462712"/>
                    <a:gd name="connsiteX12" fmla="*/ 147731 w 376597"/>
                    <a:gd name="connsiteY12" fmla="*/ 357484 h 462712"/>
                    <a:gd name="connsiteX13" fmla="*/ 182256 w 376597"/>
                    <a:gd name="connsiteY13" fmla="*/ 336119 h 462712"/>
                    <a:gd name="connsiteX14" fmla="*/ 192630 w 376597"/>
                    <a:gd name="connsiteY14" fmla="*/ 319553 h 462712"/>
                    <a:gd name="connsiteX15" fmla="*/ 213375 w 376597"/>
                    <a:gd name="connsiteY15" fmla="*/ 290601 h 462712"/>
                    <a:gd name="connsiteX16" fmla="*/ 237527 w 376597"/>
                    <a:gd name="connsiteY16" fmla="*/ 249883 h 462712"/>
                    <a:gd name="connsiteX17" fmla="*/ 233038 w 376597"/>
                    <a:gd name="connsiteY17" fmla="*/ 224182 h 462712"/>
                    <a:gd name="connsiteX18" fmla="*/ 33472 w 376597"/>
                    <a:gd name="connsiteY18" fmla="*/ 462453 h 462712"/>
                    <a:gd name="connsiteX19" fmla="*/ 45239 w 376597"/>
                    <a:gd name="connsiteY19" fmla="*/ 448674 h 462712"/>
                    <a:gd name="connsiteX20" fmla="*/ 33472 w 376597"/>
                    <a:gd name="connsiteY20" fmla="*/ 462453 h 462712"/>
                    <a:gd name="connsiteX21" fmla="*/ 345594 w 376597"/>
                    <a:gd name="connsiteY21" fmla="*/ 113175 h 462712"/>
                    <a:gd name="connsiteX22" fmla="*/ 315248 w 376597"/>
                    <a:gd name="connsiteY22" fmla="*/ 110388 h 462712"/>
                    <a:gd name="connsiteX23" fmla="*/ 296670 w 376597"/>
                    <a:gd name="connsiteY23" fmla="*/ 91810 h 462712"/>
                    <a:gd name="connsiteX24" fmla="*/ 282890 w 376597"/>
                    <a:gd name="connsiteY24" fmla="*/ 67038 h 462712"/>
                    <a:gd name="connsiteX25" fmla="*/ 282271 w 376597"/>
                    <a:gd name="connsiteY25" fmla="*/ 84223 h 462712"/>
                    <a:gd name="connsiteX26" fmla="*/ 269886 w 376597"/>
                    <a:gd name="connsiteY26" fmla="*/ 78030 h 462712"/>
                    <a:gd name="connsiteX27" fmla="*/ 258119 w 376597"/>
                    <a:gd name="connsiteY27" fmla="*/ 56665 h 462712"/>
                    <a:gd name="connsiteX28" fmla="*/ 246352 w 376597"/>
                    <a:gd name="connsiteY28" fmla="*/ 28333 h 462712"/>
                    <a:gd name="connsiteX29" fmla="*/ 207647 w 376597"/>
                    <a:gd name="connsiteY29" fmla="*/ 0 h 462712"/>
                    <a:gd name="connsiteX30" fmla="*/ 217246 w 376597"/>
                    <a:gd name="connsiteY30" fmla="*/ 33132 h 462712"/>
                    <a:gd name="connsiteX31" fmla="*/ 238611 w 376597"/>
                    <a:gd name="connsiteY31" fmla="*/ 55272 h 462712"/>
                    <a:gd name="connsiteX32" fmla="*/ 257190 w 376597"/>
                    <a:gd name="connsiteY32" fmla="*/ 80043 h 462712"/>
                    <a:gd name="connsiteX33" fmla="*/ 252391 w 376597"/>
                    <a:gd name="connsiteY33" fmla="*/ 126335 h 462712"/>
                    <a:gd name="connsiteX34" fmla="*/ 226845 w 376597"/>
                    <a:gd name="connsiteY34" fmla="*/ 154667 h 462712"/>
                    <a:gd name="connsiteX35" fmla="*/ 268183 w 376597"/>
                    <a:gd name="connsiteY35" fmla="*/ 191980 h 462712"/>
                    <a:gd name="connsiteX36" fmla="*/ 259203 w 376597"/>
                    <a:gd name="connsiteY36" fmla="*/ 241677 h 462712"/>
                    <a:gd name="connsiteX37" fmla="*/ 287536 w 376597"/>
                    <a:gd name="connsiteY37" fmla="*/ 245857 h 462712"/>
                    <a:gd name="connsiteX38" fmla="*/ 322061 w 376597"/>
                    <a:gd name="connsiteY38" fmla="*/ 197553 h 462712"/>
                    <a:gd name="connsiteX39" fmla="*/ 331660 w 376597"/>
                    <a:gd name="connsiteY39" fmla="*/ 165040 h 462712"/>
                    <a:gd name="connsiteX40" fmla="*/ 352406 w 376597"/>
                    <a:gd name="connsiteY40" fmla="*/ 158074 h 462712"/>
                    <a:gd name="connsiteX41" fmla="*/ 365566 w 376597"/>
                    <a:gd name="connsiteY41" fmla="*/ 139495 h 462712"/>
                    <a:gd name="connsiteX42" fmla="*/ 375938 w 376597"/>
                    <a:gd name="connsiteY42" fmla="*/ 111936 h 462712"/>
                    <a:gd name="connsiteX43" fmla="*/ 345594 w 376597"/>
                    <a:gd name="connsiteY43" fmla="*/ 113175 h 4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6597" h="462712">
                      <a:moveTo>
                        <a:pt x="233038" y="224182"/>
                      </a:moveTo>
                      <a:cubicBezTo>
                        <a:pt x="223439" y="217215"/>
                        <a:pt x="218485" y="226969"/>
                        <a:pt x="208267" y="231768"/>
                      </a:cubicBezTo>
                      <a:cubicBezTo>
                        <a:pt x="197893" y="236568"/>
                        <a:pt x="191081" y="209010"/>
                        <a:pt x="177921" y="219383"/>
                      </a:cubicBezTo>
                      <a:cubicBezTo>
                        <a:pt x="164762" y="229756"/>
                        <a:pt x="176528" y="233936"/>
                        <a:pt x="161974" y="246322"/>
                      </a:cubicBezTo>
                      <a:cubicBezTo>
                        <a:pt x="147421" y="258708"/>
                        <a:pt x="153614" y="262888"/>
                        <a:pt x="136429" y="289827"/>
                      </a:cubicBezTo>
                      <a:cubicBezTo>
                        <a:pt x="119244" y="316766"/>
                        <a:pt x="59792" y="331938"/>
                        <a:pt x="50812" y="346492"/>
                      </a:cubicBezTo>
                      <a:cubicBezTo>
                        <a:pt x="41833" y="361045"/>
                        <a:pt x="12107" y="372656"/>
                        <a:pt x="11488" y="383804"/>
                      </a:cubicBezTo>
                      <a:cubicBezTo>
                        <a:pt x="10869" y="394796"/>
                        <a:pt x="-7246" y="402692"/>
                        <a:pt x="3282" y="417710"/>
                      </a:cubicBezTo>
                      <a:cubicBezTo>
                        <a:pt x="11488" y="429476"/>
                        <a:pt x="22634" y="421116"/>
                        <a:pt x="31614" y="430095"/>
                      </a:cubicBezTo>
                      <a:cubicBezTo>
                        <a:pt x="40594" y="439075"/>
                        <a:pt x="49574" y="431489"/>
                        <a:pt x="53754" y="439075"/>
                      </a:cubicBezTo>
                      <a:cubicBezTo>
                        <a:pt x="57934" y="446661"/>
                        <a:pt x="88280" y="446661"/>
                        <a:pt x="111038" y="425915"/>
                      </a:cubicBezTo>
                      <a:cubicBezTo>
                        <a:pt x="133798" y="405169"/>
                        <a:pt x="122805" y="395570"/>
                        <a:pt x="131785" y="389996"/>
                      </a:cubicBezTo>
                      <a:cubicBezTo>
                        <a:pt x="140764" y="384423"/>
                        <a:pt x="142158" y="367857"/>
                        <a:pt x="147731" y="357484"/>
                      </a:cubicBezTo>
                      <a:cubicBezTo>
                        <a:pt x="153304" y="347111"/>
                        <a:pt x="157330" y="336119"/>
                        <a:pt x="182256" y="336119"/>
                      </a:cubicBezTo>
                      <a:cubicBezTo>
                        <a:pt x="207183" y="336119"/>
                        <a:pt x="194023" y="331319"/>
                        <a:pt x="192630" y="319553"/>
                      </a:cubicBezTo>
                      <a:cubicBezTo>
                        <a:pt x="191236" y="307786"/>
                        <a:pt x="213375" y="305773"/>
                        <a:pt x="213375" y="290601"/>
                      </a:cubicBezTo>
                      <a:cubicBezTo>
                        <a:pt x="213375" y="275428"/>
                        <a:pt x="243721" y="261649"/>
                        <a:pt x="237527" y="249883"/>
                      </a:cubicBezTo>
                      <a:cubicBezTo>
                        <a:pt x="230870" y="238116"/>
                        <a:pt x="242637" y="231149"/>
                        <a:pt x="233038" y="224182"/>
                      </a:cubicBezTo>
                      <a:close/>
                      <a:moveTo>
                        <a:pt x="33472" y="462453"/>
                      </a:moveTo>
                      <a:cubicBezTo>
                        <a:pt x="38272" y="463847"/>
                        <a:pt x="54219" y="459666"/>
                        <a:pt x="45239" y="448674"/>
                      </a:cubicBezTo>
                      <a:cubicBezTo>
                        <a:pt x="36259" y="437527"/>
                        <a:pt x="22171" y="459202"/>
                        <a:pt x="33472" y="462453"/>
                      </a:cubicBezTo>
                      <a:close/>
                      <a:moveTo>
                        <a:pt x="345594" y="113175"/>
                      </a:moveTo>
                      <a:cubicBezTo>
                        <a:pt x="339401" y="123548"/>
                        <a:pt x="327015" y="110388"/>
                        <a:pt x="315248" y="110388"/>
                      </a:cubicBezTo>
                      <a:cubicBezTo>
                        <a:pt x="303482" y="110388"/>
                        <a:pt x="296670" y="102183"/>
                        <a:pt x="296670" y="91810"/>
                      </a:cubicBezTo>
                      <a:cubicBezTo>
                        <a:pt x="296670" y="81436"/>
                        <a:pt x="293883" y="66264"/>
                        <a:pt x="282890" y="67038"/>
                      </a:cubicBezTo>
                      <a:cubicBezTo>
                        <a:pt x="271898" y="67658"/>
                        <a:pt x="286297" y="78804"/>
                        <a:pt x="282271" y="84223"/>
                      </a:cubicBezTo>
                      <a:cubicBezTo>
                        <a:pt x="278091" y="89797"/>
                        <a:pt x="275304" y="78030"/>
                        <a:pt x="269886" y="78030"/>
                      </a:cubicBezTo>
                      <a:cubicBezTo>
                        <a:pt x="264312" y="78030"/>
                        <a:pt x="258119" y="70444"/>
                        <a:pt x="258119" y="56665"/>
                      </a:cubicBezTo>
                      <a:cubicBezTo>
                        <a:pt x="258119" y="42886"/>
                        <a:pt x="246352" y="44279"/>
                        <a:pt x="246352" y="28333"/>
                      </a:cubicBezTo>
                      <a:cubicBezTo>
                        <a:pt x="246352" y="12386"/>
                        <a:pt x="221426" y="0"/>
                        <a:pt x="207647" y="0"/>
                      </a:cubicBezTo>
                      <a:cubicBezTo>
                        <a:pt x="193868" y="0"/>
                        <a:pt x="210434" y="24772"/>
                        <a:pt x="217246" y="33132"/>
                      </a:cubicBezTo>
                      <a:cubicBezTo>
                        <a:pt x="224213" y="41493"/>
                        <a:pt x="239385" y="49079"/>
                        <a:pt x="238611" y="55272"/>
                      </a:cubicBezTo>
                      <a:cubicBezTo>
                        <a:pt x="237992" y="61464"/>
                        <a:pt x="248985" y="77411"/>
                        <a:pt x="257190" y="80043"/>
                      </a:cubicBezTo>
                      <a:cubicBezTo>
                        <a:pt x="265396" y="82830"/>
                        <a:pt x="252391" y="106982"/>
                        <a:pt x="252391" y="126335"/>
                      </a:cubicBezTo>
                      <a:cubicBezTo>
                        <a:pt x="252391" y="145687"/>
                        <a:pt x="237218" y="142281"/>
                        <a:pt x="226845" y="154667"/>
                      </a:cubicBezTo>
                      <a:cubicBezTo>
                        <a:pt x="216472" y="167053"/>
                        <a:pt x="253010" y="179439"/>
                        <a:pt x="268183" y="191980"/>
                      </a:cubicBezTo>
                      <a:cubicBezTo>
                        <a:pt x="283355" y="204365"/>
                        <a:pt x="255177" y="235020"/>
                        <a:pt x="259203" y="241677"/>
                      </a:cubicBezTo>
                      <a:cubicBezTo>
                        <a:pt x="261216" y="245083"/>
                        <a:pt x="271589" y="250038"/>
                        <a:pt x="287536" y="245857"/>
                      </a:cubicBezTo>
                      <a:cubicBezTo>
                        <a:pt x="303482" y="241677"/>
                        <a:pt x="311068" y="207152"/>
                        <a:pt x="322061" y="197553"/>
                      </a:cubicBezTo>
                      <a:cubicBezTo>
                        <a:pt x="333053" y="187954"/>
                        <a:pt x="326241" y="172627"/>
                        <a:pt x="331660" y="165040"/>
                      </a:cubicBezTo>
                      <a:cubicBezTo>
                        <a:pt x="337233" y="157454"/>
                        <a:pt x="344819" y="158074"/>
                        <a:pt x="352406" y="158074"/>
                      </a:cubicBezTo>
                      <a:cubicBezTo>
                        <a:pt x="359992" y="158074"/>
                        <a:pt x="355812" y="139495"/>
                        <a:pt x="365566" y="139495"/>
                      </a:cubicBezTo>
                      <a:cubicBezTo>
                        <a:pt x="375319" y="139495"/>
                        <a:pt x="370365" y="126335"/>
                        <a:pt x="375938" y="111936"/>
                      </a:cubicBezTo>
                      <a:cubicBezTo>
                        <a:pt x="381358" y="97228"/>
                        <a:pt x="351786" y="102802"/>
                        <a:pt x="345594" y="11317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37" name="Freeform: Shape 4536">
                  <a:extLst>
                    <a:ext uri="{FF2B5EF4-FFF2-40B4-BE49-F238E27FC236}">
                      <a16:creationId xmlns:a16="http://schemas.microsoft.com/office/drawing/2014/main" id="{6B5FFD12-F53B-AE32-F019-BB665002D941}"/>
                    </a:ext>
                  </a:extLst>
                </p:cNvPr>
                <p:cNvSpPr/>
                <p:nvPr/>
              </p:nvSpPr>
              <p:spPr>
                <a:xfrm>
                  <a:off x="11248220" y="4766770"/>
                  <a:ext cx="76892" cy="64152"/>
                </a:xfrm>
                <a:custGeom>
                  <a:avLst/>
                  <a:gdLst>
                    <a:gd name="connsiteX0" fmla="*/ 1494 w 76892"/>
                    <a:gd name="connsiteY0" fmla="*/ 57020 h 64152"/>
                    <a:gd name="connsiteX1" fmla="*/ 37413 w 76892"/>
                    <a:gd name="connsiteY1" fmla="*/ 47421 h 64152"/>
                    <a:gd name="connsiteX2" fmla="*/ 1494 w 76892"/>
                    <a:gd name="connsiteY2" fmla="*/ 57020 h 64152"/>
                    <a:gd name="connsiteX3" fmla="*/ 44380 w 76892"/>
                    <a:gd name="connsiteY3" fmla="*/ 20327 h 64152"/>
                    <a:gd name="connsiteX4" fmla="*/ 76892 w 76892"/>
                    <a:gd name="connsiteY4" fmla="*/ 3142 h 64152"/>
                    <a:gd name="connsiteX5" fmla="*/ 44380 w 76892"/>
                    <a:gd name="connsiteY5" fmla="*/ 20327 h 6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92" h="64152">
                      <a:moveTo>
                        <a:pt x="1494" y="57020"/>
                      </a:moveTo>
                      <a:cubicBezTo>
                        <a:pt x="13261" y="68012"/>
                        <a:pt x="36639" y="67393"/>
                        <a:pt x="37413" y="47421"/>
                      </a:cubicBezTo>
                      <a:cubicBezTo>
                        <a:pt x="38187" y="27294"/>
                        <a:pt x="-8879" y="47111"/>
                        <a:pt x="1494" y="57020"/>
                      </a:cubicBezTo>
                      <a:close/>
                      <a:moveTo>
                        <a:pt x="44380" y="20327"/>
                      </a:moveTo>
                      <a:cubicBezTo>
                        <a:pt x="51966" y="23114"/>
                        <a:pt x="76892" y="14753"/>
                        <a:pt x="76892" y="3142"/>
                      </a:cubicBezTo>
                      <a:cubicBezTo>
                        <a:pt x="76737" y="-8625"/>
                        <a:pt x="32922" y="16147"/>
                        <a:pt x="44380" y="2032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38" name="Freeform: Shape 4537">
                  <a:extLst>
                    <a:ext uri="{FF2B5EF4-FFF2-40B4-BE49-F238E27FC236}">
                      <a16:creationId xmlns:a16="http://schemas.microsoft.com/office/drawing/2014/main" id="{65B25444-157E-3573-2250-3C98DB37C175}"/>
                    </a:ext>
                  </a:extLst>
                </p:cNvPr>
                <p:cNvSpPr/>
                <p:nvPr/>
              </p:nvSpPr>
              <p:spPr>
                <a:xfrm>
                  <a:off x="7381159" y="2813383"/>
                  <a:ext cx="440796" cy="275140"/>
                </a:xfrm>
                <a:custGeom>
                  <a:avLst/>
                  <a:gdLst>
                    <a:gd name="connsiteX0" fmla="*/ 438009 w 440796"/>
                    <a:gd name="connsiteY0" fmla="*/ 175148 h 275140"/>
                    <a:gd name="connsiteX1" fmla="*/ 410451 w 440796"/>
                    <a:gd name="connsiteY1" fmla="*/ 166013 h 275140"/>
                    <a:gd name="connsiteX2" fmla="*/ 378248 w 440796"/>
                    <a:gd name="connsiteY2" fmla="*/ 144803 h 275140"/>
                    <a:gd name="connsiteX3" fmla="*/ 342329 w 440796"/>
                    <a:gd name="connsiteY3" fmla="*/ 123592 h 275140"/>
                    <a:gd name="connsiteX4" fmla="*/ 311055 w 440796"/>
                    <a:gd name="connsiteY4" fmla="*/ 100523 h 275140"/>
                    <a:gd name="connsiteX5" fmla="*/ 297276 w 440796"/>
                    <a:gd name="connsiteY5" fmla="*/ 74668 h 275140"/>
                    <a:gd name="connsiteX6" fmla="*/ 284426 w 440796"/>
                    <a:gd name="connsiteY6" fmla="*/ 54387 h 275140"/>
                    <a:gd name="connsiteX7" fmla="*/ 238444 w 440796"/>
                    <a:gd name="connsiteY7" fmla="*/ 48813 h 275140"/>
                    <a:gd name="connsiteX8" fmla="*/ 227451 w 440796"/>
                    <a:gd name="connsiteY8" fmla="*/ 15681 h 275140"/>
                    <a:gd name="connsiteX9" fmla="*/ 203609 w 440796"/>
                    <a:gd name="connsiteY9" fmla="*/ 7321 h 275140"/>
                    <a:gd name="connsiteX10" fmla="*/ 181469 w 440796"/>
                    <a:gd name="connsiteY10" fmla="*/ 1747 h 275140"/>
                    <a:gd name="connsiteX11" fmla="*/ 168619 w 440796"/>
                    <a:gd name="connsiteY11" fmla="*/ 8250 h 275140"/>
                    <a:gd name="connsiteX12" fmla="*/ 157627 w 440796"/>
                    <a:gd name="connsiteY12" fmla="*/ 20171 h 275140"/>
                    <a:gd name="connsiteX13" fmla="*/ 135487 w 440796"/>
                    <a:gd name="connsiteY13" fmla="*/ 36737 h 275140"/>
                    <a:gd name="connsiteX14" fmla="*/ 124494 w 440796"/>
                    <a:gd name="connsiteY14" fmla="*/ 51445 h 275140"/>
                    <a:gd name="connsiteX15" fmla="*/ 102510 w 440796"/>
                    <a:gd name="connsiteY15" fmla="*/ 46181 h 275140"/>
                    <a:gd name="connsiteX16" fmla="*/ 80680 w 440796"/>
                    <a:gd name="connsiteY16" fmla="*/ 40917 h 275140"/>
                    <a:gd name="connsiteX17" fmla="*/ 42594 w 440796"/>
                    <a:gd name="connsiteY17" fmla="*/ 11346 h 275140"/>
                    <a:gd name="connsiteX18" fmla="*/ 10391 w 440796"/>
                    <a:gd name="connsiteY18" fmla="*/ 28377 h 275140"/>
                    <a:gd name="connsiteX19" fmla="*/ 24944 w 440796"/>
                    <a:gd name="connsiteY19" fmla="*/ 22803 h 275140"/>
                    <a:gd name="connsiteX20" fmla="*/ 48787 w 440796"/>
                    <a:gd name="connsiteY20" fmla="*/ 51290 h 275140"/>
                    <a:gd name="connsiteX21" fmla="*/ 63495 w 440796"/>
                    <a:gd name="connsiteY21" fmla="*/ 69714 h 275140"/>
                    <a:gd name="connsiteX22" fmla="*/ 32221 w 440796"/>
                    <a:gd name="connsiteY22" fmla="*/ 76217 h 275140"/>
                    <a:gd name="connsiteX23" fmla="*/ 3733 w 440796"/>
                    <a:gd name="connsiteY23" fmla="*/ 76217 h 275140"/>
                    <a:gd name="connsiteX24" fmla="*/ 10236 w 440796"/>
                    <a:gd name="connsiteY24" fmla="*/ 101917 h 275140"/>
                    <a:gd name="connsiteX25" fmla="*/ 12094 w 440796"/>
                    <a:gd name="connsiteY25" fmla="*/ 121270 h 275140"/>
                    <a:gd name="connsiteX26" fmla="*/ 29589 w 440796"/>
                    <a:gd name="connsiteY26" fmla="*/ 128701 h 275140"/>
                    <a:gd name="connsiteX27" fmla="*/ 36091 w 440796"/>
                    <a:gd name="connsiteY27" fmla="*/ 153473 h 275140"/>
                    <a:gd name="connsiteX28" fmla="*/ 36091 w 440796"/>
                    <a:gd name="connsiteY28" fmla="*/ 195120 h 275140"/>
                    <a:gd name="connsiteX29" fmla="*/ 61792 w 440796"/>
                    <a:gd name="connsiteY29" fmla="*/ 190320 h 275140"/>
                    <a:gd name="connsiteX30" fmla="*/ 89350 w 440796"/>
                    <a:gd name="connsiteY30" fmla="*/ 170967 h 275140"/>
                    <a:gd name="connsiteX31" fmla="*/ 111489 w 440796"/>
                    <a:gd name="connsiteY31" fmla="*/ 168181 h 275140"/>
                    <a:gd name="connsiteX32" fmla="*/ 147408 w 440796"/>
                    <a:gd name="connsiteY32" fmla="*/ 169110 h 275140"/>
                    <a:gd name="connsiteX33" fmla="*/ 170477 w 440796"/>
                    <a:gd name="connsiteY33" fmla="*/ 179173 h 275140"/>
                    <a:gd name="connsiteX34" fmla="*/ 185185 w 440796"/>
                    <a:gd name="connsiteY34" fmla="*/ 186604 h 275140"/>
                    <a:gd name="connsiteX35" fmla="*/ 211814 w 440796"/>
                    <a:gd name="connsiteY35" fmla="*/ 194965 h 275140"/>
                    <a:gd name="connsiteX36" fmla="*/ 225593 w 440796"/>
                    <a:gd name="connsiteY36" fmla="*/ 205957 h 275140"/>
                    <a:gd name="connsiteX37" fmla="*/ 246804 w 440796"/>
                    <a:gd name="connsiteY37" fmla="*/ 223452 h 275140"/>
                    <a:gd name="connsiteX38" fmla="*/ 268944 w 440796"/>
                    <a:gd name="connsiteY38" fmla="*/ 227168 h 275140"/>
                    <a:gd name="connsiteX39" fmla="*/ 274517 w 440796"/>
                    <a:gd name="connsiteY39" fmla="*/ 265254 h 275140"/>
                    <a:gd name="connsiteX40" fmla="*/ 281175 w 440796"/>
                    <a:gd name="connsiteY40" fmla="*/ 264635 h 275140"/>
                    <a:gd name="connsiteX41" fmla="*/ 303314 w 440796"/>
                    <a:gd name="connsiteY41" fmla="*/ 270828 h 275140"/>
                    <a:gd name="connsiteX42" fmla="*/ 330408 w 440796"/>
                    <a:gd name="connsiteY42" fmla="*/ 260919 h 275140"/>
                    <a:gd name="connsiteX43" fmla="*/ 374687 w 440796"/>
                    <a:gd name="connsiteY43" fmla="*/ 235064 h 275140"/>
                    <a:gd name="connsiteX44" fmla="*/ 393111 w 440796"/>
                    <a:gd name="connsiteY44" fmla="*/ 204254 h 275140"/>
                    <a:gd name="connsiteX45" fmla="*/ 417727 w 440796"/>
                    <a:gd name="connsiteY45" fmla="*/ 189546 h 275140"/>
                    <a:gd name="connsiteX46" fmla="*/ 440796 w 440796"/>
                    <a:gd name="connsiteY46" fmla="*/ 195120 h 275140"/>
                    <a:gd name="connsiteX47" fmla="*/ 438009 w 440796"/>
                    <a:gd name="connsiteY47" fmla="*/ 175148 h 2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0796" h="275140">
                      <a:moveTo>
                        <a:pt x="438009" y="175148"/>
                      </a:moveTo>
                      <a:cubicBezTo>
                        <a:pt x="438009" y="175148"/>
                        <a:pt x="417727" y="165084"/>
                        <a:pt x="410451" y="166013"/>
                      </a:cubicBezTo>
                      <a:cubicBezTo>
                        <a:pt x="403019" y="166942"/>
                        <a:pt x="391098" y="149447"/>
                        <a:pt x="378248" y="144803"/>
                      </a:cubicBezTo>
                      <a:cubicBezTo>
                        <a:pt x="365397" y="140158"/>
                        <a:pt x="347903" y="131952"/>
                        <a:pt x="342329" y="123592"/>
                      </a:cubicBezTo>
                      <a:cubicBezTo>
                        <a:pt x="336756" y="115386"/>
                        <a:pt x="313842" y="107026"/>
                        <a:pt x="311055" y="100523"/>
                      </a:cubicBezTo>
                      <a:cubicBezTo>
                        <a:pt x="308269" y="94021"/>
                        <a:pt x="303779" y="83029"/>
                        <a:pt x="297276" y="74668"/>
                      </a:cubicBezTo>
                      <a:cubicBezTo>
                        <a:pt x="290774" y="66308"/>
                        <a:pt x="290774" y="55316"/>
                        <a:pt x="284426" y="54387"/>
                      </a:cubicBezTo>
                      <a:cubicBezTo>
                        <a:pt x="277923" y="53458"/>
                        <a:pt x="238444" y="54387"/>
                        <a:pt x="238444" y="48813"/>
                      </a:cubicBezTo>
                      <a:cubicBezTo>
                        <a:pt x="238444" y="43239"/>
                        <a:pt x="235657" y="17539"/>
                        <a:pt x="227451" y="15681"/>
                      </a:cubicBezTo>
                      <a:cubicBezTo>
                        <a:pt x="219091" y="13823"/>
                        <a:pt x="208099" y="11965"/>
                        <a:pt x="203609" y="7321"/>
                      </a:cubicBezTo>
                      <a:cubicBezTo>
                        <a:pt x="198964" y="2676"/>
                        <a:pt x="184256" y="-2897"/>
                        <a:pt x="181469" y="1747"/>
                      </a:cubicBezTo>
                      <a:cubicBezTo>
                        <a:pt x="178682" y="6392"/>
                        <a:pt x="171405" y="8250"/>
                        <a:pt x="168619" y="8250"/>
                      </a:cubicBezTo>
                      <a:cubicBezTo>
                        <a:pt x="165832" y="8250"/>
                        <a:pt x="166761" y="21100"/>
                        <a:pt x="157627" y="20171"/>
                      </a:cubicBezTo>
                      <a:cubicBezTo>
                        <a:pt x="148492" y="19242"/>
                        <a:pt x="135487" y="30234"/>
                        <a:pt x="135487" y="36737"/>
                      </a:cubicBezTo>
                      <a:cubicBezTo>
                        <a:pt x="135487" y="43239"/>
                        <a:pt x="136416" y="52374"/>
                        <a:pt x="124494" y="51445"/>
                      </a:cubicBezTo>
                      <a:cubicBezTo>
                        <a:pt x="118457" y="50981"/>
                        <a:pt x="109941" y="49897"/>
                        <a:pt x="102510" y="46181"/>
                      </a:cubicBezTo>
                      <a:cubicBezTo>
                        <a:pt x="100807" y="47574"/>
                        <a:pt x="90743" y="54387"/>
                        <a:pt x="80680" y="40917"/>
                      </a:cubicBezTo>
                      <a:cubicBezTo>
                        <a:pt x="69688" y="26209"/>
                        <a:pt x="52348" y="11346"/>
                        <a:pt x="42594" y="11346"/>
                      </a:cubicBezTo>
                      <a:cubicBezTo>
                        <a:pt x="33769" y="11346"/>
                        <a:pt x="3269" y="11346"/>
                        <a:pt x="10391" y="28377"/>
                      </a:cubicBezTo>
                      <a:cubicBezTo>
                        <a:pt x="12558" y="24661"/>
                        <a:pt x="16738" y="22029"/>
                        <a:pt x="24944" y="22803"/>
                      </a:cubicBezTo>
                      <a:cubicBezTo>
                        <a:pt x="47083" y="24661"/>
                        <a:pt x="36866" y="50361"/>
                        <a:pt x="48787" y="51290"/>
                      </a:cubicBezTo>
                      <a:cubicBezTo>
                        <a:pt x="60708" y="52219"/>
                        <a:pt x="74487" y="70643"/>
                        <a:pt x="63495" y="69714"/>
                      </a:cubicBezTo>
                      <a:cubicBezTo>
                        <a:pt x="52502" y="68785"/>
                        <a:pt x="43213" y="79777"/>
                        <a:pt x="32221" y="76217"/>
                      </a:cubicBezTo>
                      <a:cubicBezTo>
                        <a:pt x="21228" y="72501"/>
                        <a:pt x="7295" y="63366"/>
                        <a:pt x="3733" y="76217"/>
                      </a:cubicBezTo>
                      <a:cubicBezTo>
                        <a:pt x="18" y="89067"/>
                        <a:pt x="-4627" y="102846"/>
                        <a:pt x="10236" y="101917"/>
                      </a:cubicBezTo>
                      <a:cubicBezTo>
                        <a:pt x="24944" y="100988"/>
                        <a:pt x="22157" y="111206"/>
                        <a:pt x="12094" y="121270"/>
                      </a:cubicBezTo>
                      <a:cubicBezTo>
                        <a:pt x="2031" y="131488"/>
                        <a:pt x="27731" y="119412"/>
                        <a:pt x="29589" y="128701"/>
                      </a:cubicBezTo>
                      <a:cubicBezTo>
                        <a:pt x="31447" y="137836"/>
                        <a:pt x="39652" y="138765"/>
                        <a:pt x="36091" y="153473"/>
                      </a:cubicBezTo>
                      <a:cubicBezTo>
                        <a:pt x="33769" y="162762"/>
                        <a:pt x="35472" y="181341"/>
                        <a:pt x="36091" y="195120"/>
                      </a:cubicBezTo>
                      <a:cubicBezTo>
                        <a:pt x="45845" y="195120"/>
                        <a:pt x="59005" y="194191"/>
                        <a:pt x="61792" y="190320"/>
                      </a:cubicBezTo>
                      <a:cubicBezTo>
                        <a:pt x="66436" y="183972"/>
                        <a:pt x="81144" y="170967"/>
                        <a:pt x="89350" y="170967"/>
                      </a:cubicBezTo>
                      <a:cubicBezTo>
                        <a:pt x="97711" y="170967"/>
                        <a:pt x="106845" y="174683"/>
                        <a:pt x="111489" y="168181"/>
                      </a:cubicBezTo>
                      <a:cubicBezTo>
                        <a:pt x="116134" y="161833"/>
                        <a:pt x="142764" y="163536"/>
                        <a:pt x="147408" y="169110"/>
                      </a:cubicBezTo>
                      <a:cubicBezTo>
                        <a:pt x="152053" y="174683"/>
                        <a:pt x="166761" y="179173"/>
                        <a:pt x="170477" y="179173"/>
                      </a:cubicBezTo>
                      <a:cubicBezTo>
                        <a:pt x="174193" y="179173"/>
                        <a:pt x="176050" y="187379"/>
                        <a:pt x="185185" y="186604"/>
                      </a:cubicBezTo>
                      <a:cubicBezTo>
                        <a:pt x="194319" y="185676"/>
                        <a:pt x="211814" y="189391"/>
                        <a:pt x="211814" y="194965"/>
                      </a:cubicBezTo>
                      <a:cubicBezTo>
                        <a:pt x="211814" y="200539"/>
                        <a:pt x="218316" y="205957"/>
                        <a:pt x="225593" y="205957"/>
                      </a:cubicBezTo>
                      <a:cubicBezTo>
                        <a:pt x="233025" y="205957"/>
                        <a:pt x="239373" y="224381"/>
                        <a:pt x="246804" y="223452"/>
                      </a:cubicBezTo>
                      <a:cubicBezTo>
                        <a:pt x="254235" y="222523"/>
                        <a:pt x="268944" y="222523"/>
                        <a:pt x="268944" y="227168"/>
                      </a:cubicBezTo>
                      <a:cubicBezTo>
                        <a:pt x="268944" y="231038"/>
                        <a:pt x="270337" y="252868"/>
                        <a:pt x="274517" y="265254"/>
                      </a:cubicBezTo>
                      <a:cubicBezTo>
                        <a:pt x="276994" y="263861"/>
                        <a:pt x="279626" y="263706"/>
                        <a:pt x="281175" y="264635"/>
                      </a:cubicBezTo>
                      <a:cubicBezTo>
                        <a:pt x="284890" y="267112"/>
                        <a:pt x="300837" y="262158"/>
                        <a:pt x="303314" y="270828"/>
                      </a:cubicBezTo>
                      <a:cubicBezTo>
                        <a:pt x="305791" y="279498"/>
                        <a:pt x="331646" y="274543"/>
                        <a:pt x="330408" y="260919"/>
                      </a:cubicBezTo>
                      <a:cubicBezTo>
                        <a:pt x="329169" y="247450"/>
                        <a:pt x="370971" y="247450"/>
                        <a:pt x="374687" y="235064"/>
                      </a:cubicBezTo>
                      <a:cubicBezTo>
                        <a:pt x="378403" y="222833"/>
                        <a:pt x="383357" y="200693"/>
                        <a:pt x="393111" y="204254"/>
                      </a:cubicBezTo>
                      <a:cubicBezTo>
                        <a:pt x="402865" y="207970"/>
                        <a:pt x="409057" y="188307"/>
                        <a:pt x="417727" y="189546"/>
                      </a:cubicBezTo>
                      <a:cubicBezTo>
                        <a:pt x="425623" y="190630"/>
                        <a:pt x="431507" y="196823"/>
                        <a:pt x="440796" y="195120"/>
                      </a:cubicBezTo>
                      <a:lnTo>
                        <a:pt x="438009" y="175148"/>
                      </a:lnTo>
                      <a:close/>
                    </a:path>
                  </a:pathLst>
                </a:custGeom>
                <a:solidFill>
                  <a:schemeClr val="bg2"/>
                </a:solidFill>
                <a:ln w="6350" cap="flat">
                  <a:solidFill>
                    <a:schemeClr val="bg1"/>
                  </a:solidFill>
                  <a:prstDash val="solid"/>
                  <a:miter/>
                </a:ln>
              </p:spPr>
              <p:txBody>
                <a:bodyPr rtlCol="0" anchor="ctr"/>
                <a:lstStyle/>
                <a:p>
                  <a:endParaRPr lang="en-US"/>
                </a:p>
              </p:txBody>
            </p:sp>
            <p:sp>
              <p:nvSpPr>
                <p:cNvPr id="4539" name="Freeform: Shape 4538">
                  <a:extLst>
                    <a:ext uri="{FF2B5EF4-FFF2-40B4-BE49-F238E27FC236}">
                      <a16:creationId xmlns:a16="http://schemas.microsoft.com/office/drawing/2014/main" id="{CD2C958B-670D-82EA-52E4-C7D77B450A47}"/>
                    </a:ext>
                  </a:extLst>
                </p:cNvPr>
                <p:cNvSpPr/>
                <p:nvPr/>
              </p:nvSpPr>
              <p:spPr>
                <a:xfrm>
                  <a:off x="7109331" y="2915691"/>
                  <a:ext cx="605974" cy="517953"/>
                </a:xfrm>
                <a:custGeom>
                  <a:avLst/>
                  <a:gdLst>
                    <a:gd name="connsiteX0" fmla="*/ 594495 w 605974"/>
                    <a:gd name="connsiteY0" fmla="*/ 446581 h 517953"/>
                    <a:gd name="connsiteX1" fmla="*/ 579787 w 605974"/>
                    <a:gd name="connsiteY1" fmla="*/ 412210 h 517953"/>
                    <a:gd name="connsiteX2" fmla="*/ 547894 w 605974"/>
                    <a:gd name="connsiteY2" fmla="*/ 385116 h 517953"/>
                    <a:gd name="connsiteX3" fmla="*/ 526993 w 605974"/>
                    <a:gd name="connsiteY3" fmla="*/ 358023 h 517953"/>
                    <a:gd name="connsiteX4" fmla="*/ 558886 w 605974"/>
                    <a:gd name="connsiteY4" fmla="*/ 313744 h 517953"/>
                    <a:gd name="connsiteX5" fmla="*/ 528231 w 605974"/>
                    <a:gd name="connsiteY5" fmla="*/ 297797 h 517953"/>
                    <a:gd name="connsiteX6" fmla="*/ 523277 w 605974"/>
                    <a:gd name="connsiteY6" fmla="*/ 262188 h 517953"/>
                    <a:gd name="connsiteX7" fmla="*/ 523277 w 605974"/>
                    <a:gd name="connsiteY7" fmla="*/ 229056 h 517953"/>
                    <a:gd name="connsiteX8" fmla="*/ 526993 w 605974"/>
                    <a:gd name="connsiteY8" fmla="*/ 201962 h 517953"/>
                    <a:gd name="connsiteX9" fmla="*/ 539224 w 605974"/>
                    <a:gd name="connsiteY9" fmla="*/ 177345 h 517953"/>
                    <a:gd name="connsiteX10" fmla="*/ 546191 w 605974"/>
                    <a:gd name="connsiteY10" fmla="*/ 163257 h 517953"/>
                    <a:gd name="connsiteX11" fmla="*/ 540617 w 605974"/>
                    <a:gd name="connsiteY11" fmla="*/ 125170 h 517953"/>
                    <a:gd name="connsiteX12" fmla="*/ 518477 w 605974"/>
                    <a:gd name="connsiteY12" fmla="*/ 121455 h 517953"/>
                    <a:gd name="connsiteX13" fmla="*/ 497267 w 605974"/>
                    <a:gd name="connsiteY13" fmla="*/ 103960 h 517953"/>
                    <a:gd name="connsiteX14" fmla="*/ 483488 w 605974"/>
                    <a:gd name="connsiteY14" fmla="*/ 92968 h 517953"/>
                    <a:gd name="connsiteX15" fmla="*/ 456858 w 605974"/>
                    <a:gd name="connsiteY15" fmla="*/ 84607 h 517953"/>
                    <a:gd name="connsiteX16" fmla="*/ 442150 w 605974"/>
                    <a:gd name="connsiteY16" fmla="*/ 77176 h 517953"/>
                    <a:gd name="connsiteX17" fmla="*/ 419082 w 605974"/>
                    <a:gd name="connsiteY17" fmla="*/ 67112 h 517953"/>
                    <a:gd name="connsiteX18" fmla="*/ 383163 w 605974"/>
                    <a:gd name="connsiteY18" fmla="*/ 66183 h 517953"/>
                    <a:gd name="connsiteX19" fmla="*/ 361023 w 605974"/>
                    <a:gd name="connsiteY19" fmla="*/ 68970 h 517953"/>
                    <a:gd name="connsiteX20" fmla="*/ 333465 w 605974"/>
                    <a:gd name="connsiteY20" fmla="*/ 88323 h 517953"/>
                    <a:gd name="connsiteX21" fmla="*/ 307765 w 605974"/>
                    <a:gd name="connsiteY21" fmla="*/ 93122 h 517953"/>
                    <a:gd name="connsiteX22" fmla="*/ 306836 w 605974"/>
                    <a:gd name="connsiteY22" fmla="*/ 109379 h 517953"/>
                    <a:gd name="connsiteX23" fmla="*/ 239643 w 605974"/>
                    <a:gd name="connsiteY23" fmla="*/ 124087 h 517953"/>
                    <a:gd name="connsiteX24" fmla="*/ 182669 w 605974"/>
                    <a:gd name="connsiteY24" fmla="*/ 90026 h 517953"/>
                    <a:gd name="connsiteX25" fmla="*/ 145047 w 605974"/>
                    <a:gd name="connsiteY25" fmla="*/ 53178 h 517953"/>
                    <a:gd name="connsiteX26" fmla="*/ 122753 w 605974"/>
                    <a:gd name="connsiteY26" fmla="*/ 37077 h 517953"/>
                    <a:gd name="connsiteX27" fmla="*/ 116560 w 605974"/>
                    <a:gd name="connsiteY27" fmla="*/ 8744 h 517953"/>
                    <a:gd name="connsiteX28" fmla="*/ 53857 w 605974"/>
                    <a:gd name="connsiteY28" fmla="*/ 35838 h 517953"/>
                    <a:gd name="connsiteX29" fmla="*/ 32955 w 605974"/>
                    <a:gd name="connsiteY29" fmla="*/ 23607 h 517953"/>
                    <a:gd name="connsiteX30" fmla="*/ 14532 w 605974"/>
                    <a:gd name="connsiteY30" fmla="*/ 229 h 517953"/>
                    <a:gd name="connsiteX31" fmla="*/ 3539 w 605974"/>
                    <a:gd name="connsiteY31" fmla="*/ 16176 h 517953"/>
                    <a:gd name="connsiteX32" fmla="*/ 4778 w 605974"/>
                    <a:gd name="connsiteY32" fmla="*/ 42031 h 517953"/>
                    <a:gd name="connsiteX33" fmla="*/ 4778 w 605974"/>
                    <a:gd name="connsiteY33" fmla="*/ 75163 h 517953"/>
                    <a:gd name="connsiteX34" fmla="*/ 19486 w 605974"/>
                    <a:gd name="connsiteY34" fmla="*/ 99780 h 517953"/>
                    <a:gd name="connsiteX35" fmla="*/ 30479 w 605974"/>
                    <a:gd name="connsiteY35" fmla="*/ 124396 h 517953"/>
                    <a:gd name="connsiteX36" fmla="*/ 47664 w 605974"/>
                    <a:gd name="connsiteY36" fmla="*/ 142820 h 517953"/>
                    <a:gd name="connsiteX37" fmla="*/ 59895 w 605974"/>
                    <a:gd name="connsiteY37" fmla="*/ 153812 h 517953"/>
                    <a:gd name="connsiteX38" fmla="*/ 56179 w 605974"/>
                    <a:gd name="connsiteY38" fmla="*/ 172236 h 517953"/>
                    <a:gd name="connsiteX39" fmla="*/ 43948 w 605974"/>
                    <a:gd name="connsiteY39" fmla="*/ 196853 h 517953"/>
                    <a:gd name="connsiteX40" fmla="*/ 47664 w 605974"/>
                    <a:gd name="connsiteY40" fmla="*/ 225185 h 517953"/>
                    <a:gd name="connsiteX41" fmla="*/ 62372 w 605974"/>
                    <a:gd name="connsiteY41" fmla="*/ 242371 h 517953"/>
                    <a:gd name="connsiteX42" fmla="*/ 96743 w 605974"/>
                    <a:gd name="connsiteY42" fmla="*/ 265749 h 517953"/>
                    <a:gd name="connsiteX43" fmla="*/ 111450 w 605974"/>
                    <a:gd name="connsiteY43" fmla="*/ 284172 h 517953"/>
                    <a:gd name="connsiteX44" fmla="*/ 108973 w 605974"/>
                    <a:gd name="connsiteY44" fmla="*/ 305074 h 517953"/>
                    <a:gd name="connsiteX45" fmla="*/ 119966 w 605974"/>
                    <a:gd name="connsiteY45" fmla="*/ 325974 h 517953"/>
                    <a:gd name="connsiteX46" fmla="*/ 137460 w 605974"/>
                    <a:gd name="connsiteY46" fmla="*/ 350436 h 517953"/>
                    <a:gd name="connsiteX47" fmla="*/ 145047 w 605974"/>
                    <a:gd name="connsiteY47" fmla="*/ 349043 h 517953"/>
                    <a:gd name="connsiteX48" fmla="*/ 159290 w 605974"/>
                    <a:gd name="connsiteY48" fmla="*/ 345327 h 517953"/>
                    <a:gd name="connsiteX49" fmla="*/ 180966 w 605974"/>
                    <a:gd name="connsiteY49" fmla="*/ 344398 h 517953"/>
                    <a:gd name="connsiteX50" fmla="*/ 212704 w 605974"/>
                    <a:gd name="connsiteY50" fmla="*/ 393167 h 517953"/>
                    <a:gd name="connsiteX51" fmla="*/ 230663 w 605974"/>
                    <a:gd name="connsiteY51" fmla="*/ 421654 h 517953"/>
                    <a:gd name="connsiteX52" fmla="*/ 268440 w 605974"/>
                    <a:gd name="connsiteY52" fmla="*/ 440543 h 517953"/>
                    <a:gd name="connsiteX53" fmla="*/ 339348 w 605974"/>
                    <a:gd name="connsiteY53" fmla="*/ 467637 h 517953"/>
                    <a:gd name="connsiteX54" fmla="*/ 389510 w 605974"/>
                    <a:gd name="connsiteY54" fmla="*/ 453857 h 517953"/>
                    <a:gd name="connsiteX55" fmla="*/ 413353 w 605974"/>
                    <a:gd name="connsiteY55" fmla="*/ 494885 h 517953"/>
                    <a:gd name="connsiteX56" fmla="*/ 522039 w 605974"/>
                    <a:gd name="connsiteY56" fmla="*/ 515167 h 517953"/>
                    <a:gd name="connsiteX57" fmla="*/ 554551 w 605974"/>
                    <a:gd name="connsiteY57" fmla="*/ 517954 h 517953"/>
                    <a:gd name="connsiteX58" fmla="*/ 553777 w 605974"/>
                    <a:gd name="connsiteY58" fmla="*/ 510213 h 517953"/>
                    <a:gd name="connsiteX59" fmla="*/ 573439 w 605974"/>
                    <a:gd name="connsiteY59" fmla="*/ 478319 h 517953"/>
                    <a:gd name="connsiteX60" fmla="*/ 601772 w 605974"/>
                    <a:gd name="connsiteY60" fmla="*/ 469649 h 517953"/>
                    <a:gd name="connsiteX61" fmla="*/ 594495 w 605974"/>
                    <a:gd name="connsiteY61" fmla="*/ 446581 h 5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5974" h="517953">
                      <a:moveTo>
                        <a:pt x="594495" y="446581"/>
                      </a:moveTo>
                      <a:cubicBezTo>
                        <a:pt x="587064" y="444104"/>
                        <a:pt x="594495" y="418248"/>
                        <a:pt x="579787" y="412210"/>
                      </a:cubicBezTo>
                      <a:cubicBezTo>
                        <a:pt x="565079" y="406017"/>
                        <a:pt x="551919" y="396109"/>
                        <a:pt x="547894" y="385116"/>
                      </a:cubicBezTo>
                      <a:cubicBezTo>
                        <a:pt x="544178" y="375208"/>
                        <a:pt x="525754" y="365454"/>
                        <a:pt x="526993" y="358023"/>
                      </a:cubicBezTo>
                      <a:cubicBezTo>
                        <a:pt x="528231" y="350591"/>
                        <a:pt x="563840" y="327213"/>
                        <a:pt x="558886" y="313744"/>
                      </a:cubicBezTo>
                      <a:cubicBezTo>
                        <a:pt x="553932" y="300274"/>
                        <a:pt x="530554" y="302751"/>
                        <a:pt x="528231" y="297797"/>
                      </a:cubicBezTo>
                      <a:cubicBezTo>
                        <a:pt x="525754" y="292842"/>
                        <a:pt x="529470" y="275657"/>
                        <a:pt x="523277" y="262188"/>
                      </a:cubicBezTo>
                      <a:cubicBezTo>
                        <a:pt x="517084" y="248718"/>
                        <a:pt x="528231" y="236333"/>
                        <a:pt x="523277" y="229056"/>
                      </a:cubicBezTo>
                      <a:cubicBezTo>
                        <a:pt x="518322" y="221779"/>
                        <a:pt x="525754" y="206917"/>
                        <a:pt x="526993" y="201962"/>
                      </a:cubicBezTo>
                      <a:cubicBezTo>
                        <a:pt x="528231" y="197008"/>
                        <a:pt x="540462" y="189731"/>
                        <a:pt x="539224" y="177345"/>
                      </a:cubicBezTo>
                      <a:cubicBezTo>
                        <a:pt x="538450" y="169914"/>
                        <a:pt x="542165" y="165269"/>
                        <a:pt x="546191" y="163257"/>
                      </a:cubicBezTo>
                      <a:cubicBezTo>
                        <a:pt x="542010" y="150871"/>
                        <a:pt x="540617" y="129041"/>
                        <a:pt x="540617" y="125170"/>
                      </a:cubicBezTo>
                      <a:cubicBezTo>
                        <a:pt x="540617" y="120526"/>
                        <a:pt x="525909" y="120526"/>
                        <a:pt x="518477" y="121455"/>
                      </a:cubicBezTo>
                      <a:cubicBezTo>
                        <a:pt x="511046" y="122384"/>
                        <a:pt x="504698" y="103960"/>
                        <a:pt x="497267" y="103960"/>
                      </a:cubicBezTo>
                      <a:cubicBezTo>
                        <a:pt x="489835" y="103960"/>
                        <a:pt x="483488" y="98386"/>
                        <a:pt x="483488" y="92968"/>
                      </a:cubicBezTo>
                      <a:cubicBezTo>
                        <a:pt x="483488" y="87394"/>
                        <a:pt x="465993" y="83833"/>
                        <a:pt x="456858" y="84607"/>
                      </a:cubicBezTo>
                      <a:cubicBezTo>
                        <a:pt x="447724" y="85536"/>
                        <a:pt x="445866" y="77176"/>
                        <a:pt x="442150" y="77176"/>
                      </a:cubicBezTo>
                      <a:cubicBezTo>
                        <a:pt x="438434" y="77176"/>
                        <a:pt x="423726" y="72531"/>
                        <a:pt x="419082" y="67112"/>
                      </a:cubicBezTo>
                      <a:cubicBezTo>
                        <a:pt x="414437" y="61539"/>
                        <a:pt x="387808" y="59681"/>
                        <a:pt x="383163" y="66183"/>
                      </a:cubicBezTo>
                      <a:cubicBezTo>
                        <a:pt x="378518" y="72686"/>
                        <a:pt x="369384" y="68970"/>
                        <a:pt x="361023" y="68970"/>
                      </a:cubicBezTo>
                      <a:cubicBezTo>
                        <a:pt x="352663" y="68970"/>
                        <a:pt x="337955" y="81820"/>
                        <a:pt x="333465" y="88323"/>
                      </a:cubicBezTo>
                      <a:cubicBezTo>
                        <a:pt x="330678" y="92348"/>
                        <a:pt x="317518" y="93122"/>
                        <a:pt x="307765" y="93122"/>
                      </a:cubicBezTo>
                      <a:cubicBezTo>
                        <a:pt x="308074" y="101018"/>
                        <a:pt x="308074" y="107366"/>
                        <a:pt x="306836" y="109379"/>
                      </a:cubicBezTo>
                      <a:cubicBezTo>
                        <a:pt x="302036" y="116655"/>
                        <a:pt x="266272" y="123158"/>
                        <a:pt x="239643" y="124087"/>
                      </a:cubicBezTo>
                      <a:cubicBezTo>
                        <a:pt x="213014" y="125016"/>
                        <a:pt x="211156" y="90026"/>
                        <a:pt x="182669" y="90026"/>
                      </a:cubicBezTo>
                      <a:cubicBezTo>
                        <a:pt x="161922" y="90026"/>
                        <a:pt x="146131" y="70983"/>
                        <a:pt x="145047" y="53178"/>
                      </a:cubicBezTo>
                      <a:cubicBezTo>
                        <a:pt x="132816" y="48534"/>
                        <a:pt x="121049" y="40483"/>
                        <a:pt x="122753" y="37077"/>
                      </a:cubicBezTo>
                      <a:cubicBezTo>
                        <a:pt x="125230" y="32122"/>
                        <a:pt x="131268" y="1468"/>
                        <a:pt x="116560" y="8744"/>
                      </a:cubicBezTo>
                      <a:cubicBezTo>
                        <a:pt x="101851" y="16176"/>
                        <a:pt x="80950" y="39399"/>
                        <a:pt x="53857" y="35838"/>
                      </a:cubicBezTo>
                      <a:cubicBezTo>
                        <a:pt x="26763" y="32122"/>
                        <a:pt x="46425" y="29645"/>
                        <a:pt x="32955" y="23607"/>
                      </a:cubicBezTo>
                      <a:cubicBezTo>
                        <a:pt x="19486" y="17414"/>
                        <a:pt x="28002" y="2706"/>
                        <a:pt x="14532" y="229"/>
                      </a:cubicBezTo>
                      <a:cubicBezTo>
                        <a:pt x="1062" y="-2248"/>
                        <a:pt x="10816" y="16176"/>
                        <a:pt x="3539" y="16176"/>
                      </a:cubicBezTo>
                      <a:cubicBezTo>
                        <a:pt x="-3892" y="16176"/>
                        <a:pt x="2301" y="37077"/>
                        <a:pt x="4778" y="42031"/>
                      </a:cubicBezTo>
                      <a:cubicBezTo>
                        <a:pt x="7255" y="46985"/>
                        <a:pt x="-176" y="73924"/>
                        <a:pt x="4778" y="75163"/>
                      </a:cubicBezTo>
                      <a:cubicBezTo>
                        <a:pt x="9732" y="76402"/>
                        <a:pt x="20725" y="96064"/>
                        <a:pt x="19486" y="99780"/>
                      </a:cubicBezTo>
                      <a:cubicBezTo>
                        <a:pt x="18248" y="103495"/>
                        <a:pt x="30479" y="115726"/>
                        <a:pt x="30479" y="124396"/>
                      </a:cubicBezTo>
                      <a:cubicBezTo>
                        <a:pt x="30479" y="133066"/>
                        <a:pt x="41471" y="142820"/>
                        <a:pt x="47664" y="142820"/>
                      </a:cubicBezTo>
                      <a:cubicBezTo>
                        <a:pt x="53857" y="142820"/>
                        <a:pt x="62372" y="146536"/>
                        <a:pt x="59895" y="153812"/>
                      </a:cubicBezTo>
                      <a:cubicBezTo>
                        <a:pt x="57418" y="161244"/>
                        <a:pt x="63610" y="172236"/>
                        <a:pt x="56179" y="172236"/>
                      </a:cubicBezTo>
                      <a:cubicBezTo>
                        <a:pt x="48748" y="172236"/>
                        <a:pt x="49986" y="193137"/>
                        <a:pt x="43948" y="196853"/>
                      </a:cubicBezTo>
                      <a:cubicBezTo>
                        <a:pt x="37755" y="200569"/>
                        <a:pt x="42709" y="222708"/>
                        <a:pt x="47664" y="225185"/>
                      </a:cubicBezTo>
                      <a:cubicBezTo>
                        <a:pt x="52618" y="227663"/>
                        <a:pt x="63610" y="233855"/>
                        <a:pt x="62372" y="242371"/>
                      </a:cubicBezTo>
                      <a:cubicBezTo>
                        <a:pt x="61133" y="251041"/>
                        <a:pt x="88227" y="264510"/>
                        <a:pt x="96743" y="265749"/>
                      </a:cubicBezTo>
                      <a:cubicBezTo>
                        <a:pt x="105258" y="266987"/>
                        <a:pt x="106496" y="279218"/>
                        <a:pt x="111450" y="284172"/>
                      </a:cubicBezTo>
                      <a:cubicBezTo>
                        <a:pt x="116405" y="289127"/>
                        <a:pt x="107735" y="298881"/>
                        <a:pt x="108973" y="305074"/>
                      </a:cubicBezTo>
                      <a:cubicBezTo>
                        <a:pt x="110212" y="311266"/>
                        <a:pt x="121204" y="316066"/>
                        <a:pt x="119966" y="325974"/>
                      </a:cubicBezTo>
                      <a:cubicBezTo>
                        <a:pt x="119191" y="331858"/>
                        <a:pt x="129255" y="341921"/>
                        <a:pt x="137460" y="350436"/>
                      </a:cubicBezTo>
                      <a:cubicBezTo>
                        <a:pt x="140247" y="349662"/>
                        <a:pt x="142879" y="349043"/>
                        <a:pt x="145047" y="349043"/>
                      </a:cubicBezTo>
                      <a:cubicBezTo>
                        <a:pt x="153407" y="349043"/>
                        <a:pt x="152943" y="339908"/>
                        <a:pt x="159290" y="345327"/>
                      </a:cubicBezTo>
                      <a:cubicBezTo>
                        <a:pt x="165793" y="350901"/>
                        <a:pt x="174463" y="344863"/>
                        <a:pt x="180966" y="344398"/>
                      </a:cubicBezTo>
                      <a:cubicBezTo>
                        <a:pt x="187468" y="343934"/>
                        <a:pt x="204963" y="377066"/>
                        <a:pt x="212704" y="393167"/>
                      </a:cubicBezTo>
                      <a:cubicBezTo>
                        <a:pt x="220600" y="409269"/>
                        <a:pt x="220136" y="414842"/>
                        <a:pt x="230663" y="421654"/>
                      </a:cubicBezTo>
                      <a:cubicBezTo>
                        <a:pt x="241191" y="428621"/>
                        <a:pt x="253267" y="424906"/>
                        <a:pt x="268440" y="440543"/>
                      </a:cubicBezTo>
                      <a:cubicBezTo>
                        <a:pt x="283612" y="456180"/>
                        <a:pt x="322782" y="466862"/>
                        <a:pt x="339348" y="467637"/>
                      </a:cubicBezTo>
                      <a:cubicBezTo>
                        <a:pt x="355914" y="468565"/>
                        <a:pt x="368300" y="449677"/>
                        <a:pt x="389510" y="453857"/>
                      </a:cubicBezTo>
                      <a:cubicBezTo>
                        <a:pt x="410722" y="458037"/>
                        <a:pt x="405612" y="485131"/>
                        <a:pt x="413353" y="494885"/>
                      </a:cubicBezTo>
                      <a:cubicBezTo>
                        <a:pt x="421249" y="504484"/>
                        <a:pt x="507175" y="510987"/>
                        <a:pt x="522039" y="515167"/>
                      </a:cubicBezTo>
                      <a:cubicBezTo>
                        <a:pt x="527457" y="516715"/>
                        <a:pt x="540307" y="517644"/>
                        <a:pt x="554551" y="517954"/>
                      </a:cubicBezTo>
                      <a:cubicBezTo>
                        <a:pt x="554241" y="514857"/>
                        <a:pt x="553932" y="512070"/>
                        <a:pt x="553777" y="510213"/>
                      </a:cubicBezTo>
                      <a:cubicBezTo>
                        <a:pt x="552539" y="495505"/>
                        <a:pt x="563685" y="483119"/>
                        <a:pt x="573439" y="478319"/>
                      </a:cubicBezTo>
                      <a:cubicBezTo>
                        <a:pt x="583193" y="473365"/>
                        <a:pt x="591863" y="470888"/>
                        <a:pt x="601772" y="469649"/>
                      </a:cubicBezTo>
                      <a:cubicBezTo>
                        <a:pt x="611680" y="468720"/>
                        <a:pt x="601926" y="449058"/>
                        <a:pt x="594495" y="44658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0" name="Freeform: Shape 4539">
                  <a:extLst>
                    <a:ext uri="{FF2B5EF4-FFF2-40B4-BE49-F238E27FC236}">
                      <a16:creationId xmlns:a16="http://schemas.microsoft.com/office/drawing/2014/main" id="{B67659BE-C04D-7D91-2BFA-2D430B220FAB}"/>
                    </a:ext>
                  </a:extLst>
                </p:cNvPr>
                <p:cNvSpPr/>
                <p:nvPr/>
              </p:nvSpPr>
              <p:spPr>
                <a:xfrm>
                  <a:off x="7185972" y="2299921"/>
                  <a:ext cx="1265798" cy="589035"/>
                </a:xfrm>
                <a:custGeom>
                  <a:avLst/>
                  <a:gdLst>
                    <a:gd name="connsiteX0" fmla="*/ 1260070 w 1265798"/>
                    <a:gd name="connsiteY0" fmla="*/ 241175 h 589035"/>
                    <a:gd name="connsiteX1" fmla="*/ 1249078 w 1265798"/>
                    <a:gd name="connsiteY1" fmla="*/ 240246 h 589035"/>
                    <a:gd name="connsiteX2" fmla="*/ 1224152 w 1265798"/>
                    <a:gd name="connsiteY2" fmla="*/ 244890 h 589035"/>
                    <a:gd name="connsiteX3" fmla="*/ 1208515 w 1265798"/>
                    <a:gd name="connsiteY3" fmla="*/ 232040 h 589035"/>
                    <a:gd name="connsiteX4" fmla="*/ 1201857 w 1265798"/>
                    <a:gd name="connsiteY4" fmla="*/ 220274 h 589035"/>
                    <a:gd name="connsiteX5" fmla="*/ 1182505 w 1265798"/>
                    <a:gd name="connsiteY5" fmla="*/ 204327 h 589035"/>
                    <a:gd name="connsiteX6" fmla="*/ 1162532 w 1265798"/>
                    <a:gd name="connsiteY6" fmla="*/ 187761 h 589035"/>
                    <a:gd name="connsiteX7" fmla="*/ 1131413 w 1265798"/>
                    <a:gd name="connsiteY7" fmla="*/ 196741 h 589035"/>
                    <a:gd name="connsiteX8" fmla="*/ 1101068 w 1265798"/>
                    <a:gd name="connsiteY8" fmla="*/ 191941 h 589035"/>
                    <a:gd name="connsiteX9" fmla="*/ 1076916 w 1265798"/>
                    <a:gd name="connsiteY9" fmla="*/ 174756 h 589035"/>
                    <a:gd name="connsiteX10" fmla="*/ 1058956 w 1265798"/>
                    <a:gd name="connsiteY10" fmla="*/ 194728 h 589035"/>
                    <a:gd name="connsiteX11" fmla="*/ 1026444 w 1265798"/>
                    <a:gd name="connsiteY11" fmla="*/ 138837 h 589035"/>
                    <a:gd name="connsiteX12" fmla="*/ 969160 w 1265798"/>
                    <a:gd name="connsiteY12" fmla="*/ 71180 h 589035"/>
                    <a:gd name="connsiteX13" fmla="*/ 960180 w 1265798"/>
                    <a:gd name="connsiteY13" fmla="*/ 47647 h 589035"/>
                    <a:gd name="connsiteX14" fmla="*/ 939434 w 1265798"/>
                    <a:gd name="connsiteY14" fmla="*/ 45634 h 589035"/>
                    <a:gd name="connsiteX15" fmla="*/ 911102 w 1265798"/>
                    <a:gd name="connsiteY15" fmla="*/ 61581 h 589035"/>
                    <a:gd name="connsiteX16" fmla="*/ 877196 w 1265798"/>
                    <a:gd name="connsiteY16" fmla="*/ 75360 h 589035"/>
                    <a:gd name="connsiteX17" fmla="*/ 853663 w 1265798"/>
                    <a:gd name="connsiteY17" fmla="*/ 80934 h 589035"/>
                    <a:gd name="connsiteX18" fmla="*/ 864655 w 1265798"/>
                    <a:gd name="connsiteY18" fmla="*/ 60962 h 589035"/>
                    <a:gd name="connsiteX19" fmla="*/ 848089 w 1265798"/>
                    <a:gd name="connsiteY19" fmla="*/ 58949 h 589035"/>
                    <a:gd name="connsiteX20" fmla="*/ 833536 w 1265798"/>
                    <a:gd name="connsiteY20" fmla="*/ 56936 h 589035"/>
                    <a:gd name="connsiteX21" fmla="*/ 824556 w 1265798"/>
                    <a:gd name="connsiteY21" fmla="*/ 54924 h 589035"/>
                    <a:gd name="connsiteX22" fmla="*/ 812790 w 1265798"/>
                    <a:gd name="connsiteY22" fmla="*/ 47337 h 589035"/>
                    <a:gd name="connsiteX23" fmla="*/ 784457 w 1265798"/>
                    <a:gd name="connsiteY23" fmla="*/ 52137 h 589035"/>
                    <a:gd name="connsiteX24" fmla="*/ 787863 w 1265798"/>
                    <a:gd name="connsiteY24" fmla="*/ 38977 h 589035"/>
                    <a:gd name="connsiteX25" fmla="*/ 782290 w 1265798"/>
                    <a:gd name="connsiteY25" fmla="*/ 16838 h 589035"/>
                    <a:gd name="connsiteX26" fmla="*/ 762318 w 1265798"/>
                    <a:gd name="connsiteY26" fmla="*/ 4452 h 589035"/>
                    <a:gd name="connsiteX27" fmla="*/ 738165 w 1265798"/>
                    <a:gd name="connsiteY27" fmla="*/ 1046 h 589035"/>
                    <a:gd name="connsiteX28" fmla="*/ 699460 w 1265798"/>
                    <a:gd name="connsiteY28" fmla="*/ 10025 h 589035"/>
                    <a:gd name="connsiteX29" fmla="*/ 653943 w 1265798"/>
                    <a:gd name="connsiteY29" fmla="*/ 25198 h 589035"/>
                    <a:gd name="connsiteX30" fmla="*/ 609818 w 1265798"/>
                    <a:gd name="connsiteY30" fmla="*/ 33558 h 589035"/>
                    <a:gd name="connsiteX31" fmla="*/ 578079 w 1265798"/>
                    <a:gd name="connsiteY31" fmla="*/ 43157 h 589035"/>
                    <a:gd name="connsiteX32" fmla="*/ 531168 w 1265798"/>
                    <a:gd name="connsiteY32" fmla="*/ 52756 h 589035"/>
                    <a:gd name="connsiteX33" fmla="*/ 493856 w 1265798"/>
                    <a:gd name="connsiteY33" fmla="*/ 56936 h 589035"/>
                    <a:gd name="connsiteX34" fmla="*/ 467537 w 1265798"/>
                    <a:gd name="connsiteY34" fmla="*/ 58330 h 589035"/>
                    <a:gd name="connsiteX35" fmla="*/ 468930 w 1265798"/>
                    <a:gd name="connsiteY35" fmla="*/ 84495 h 589035"/>
                    <a:gd name="connsiteX36" fmla="*/ 496488 w 1265798"/>
                    <a:gd name="connsiteY36" fmla="*/ 98274 h 589035"/>
                    <a:gd name="connsiteX37" fmla="*/ 463356 w 1265798"/>
                    <a:gd name="connsiteY37" fmla="*/ 103847 h 589035"/>
                    <a:gd name="connsiteX38" fmla="*/ 457783 w 1265798"/>
                    <a:gd name="connsiteY38" fmla="*/ 125987 h 589035"/>
                    <a:gd name="connsiteX39" fmla="*/ 438430 w 1265798"/>
                    <a:gd name="connsiteY39" fmla="*/ 142553 h 589035"/>
                    <a:gd name="connsiteX40" fmla="*/ 446791 w 1265798"/>
                    <a:gd name="connsiteY40" fmla="*/ 159119 h 589035"/>
                    <a:gd name="connsiteX41" fmla="*/ 468930 w 1265798"/>
                    <a:gd name="connsiteY41" fmla="*/ 166086 h 589035"/>
                    <a:gd name="connsiteX42" fmla="*/ 477136 w 1265798"/>
                    <a:gd name="connsiteY42" fmla="*/ 188226 h 589035"/>
                    <a:gd name="connsiteX43" fmla="*/ 457783 w 1265798"/>
                    <a:gd name="connsiteY43" fmla="*/ 199218 h 589035"/>
                    <a:gd name="connsiteX44" fmla="*/ 434250 w 1265798"/>
                    <a:gd name="connsiteY44" fmla="*/ 189619 h 589035"/>
                    <a:gd name="connsiteX45" fmla="*/ 423257 w 1265798"/>
                    <a:gd name="connsiteY45" fmla="*/ 204791 h 589035"/>
                    <a:gd name="connsiteX46" fmla="*/ 408085 w 1265798"/>
                    <a:gd name="connsiteY46" fmla="*/ 195192 h 589035"/>
                    <a:gd name="connsiteX47" fmla="*/ 387339 w 1265798"/>
                    <a:gd name="connsiteY47" fmla="*/ 185439 h 589035"/>
                    <a:gd name="connsiteX48" fmla="*/ 356994 w 1265798"/>
                    <a:gd name="connsiteY48" fmla="*/ 184045 h 589035"/>
                    <a:gd name="connsiteX49" fmla="*/ 339034 w 1265798"/>
                    <a:gd name="connsiteY49" fmla="*/ 182652 h 589035"/>
                    <a:gd name="connsiteX50" fmla="*/ 308689 w 1265798"/>
                    <a:gd name="connsiteY50" fmla="*/ 192251 h 589035"/>
                    <a:gd name="connsiteX51" fmla="*/ 279738 w 1265798"/>
                    <a:gd name="connsiteY51" fmla="*/ 195038 h 589035"/>
                    <a:gd name="connsiteX52" fmla="*/ 261778 w 1265798"/>
                    <a:gd name="connsiteY52" fmla="*/ 195038 h 589035"/>
                    <a:gd name="connsiteX53" fmla="*/ 253418 w 1265798"/>
                    <a:gd name="connsiteY53" fmla="*/ 190857 h 589035"/>
                    <a:gd name="connsiteX54" fmla="*/ 227253 w 1265798"/>
                    <a:gd name="connsiteY54" fmla="*/ 168718 h 589035"/>
                    <a:gd name="connsiteX55" fmla="*/ 191334 w 1265798"/>
                    <a:gd name="connsiteY55" fmla="*/ 157726 h 589035"/>
                    <a:gd name="connsiteX56" fmla="*/ 169194 w 1265798"/>
                    <a:gd name="connsiteY56" fmla="*/ 157726 h 589035"/>
                    <a:gd name="connsiteX57" fmla="*/ 152629 w 1265798"/>
                    <a:gd name="connsiteY57" fmla="*/ 157726 h 589035"/>
                    <a:gd name="connsiteX58" fmla="*/ 129096 w 1265798"/>
                    <a:gd name="connsiteY58" fmla="*/ 164693 h 589035"/>
                    <a:gd name="connsiteX59" fmla="*/ 95964 w 1265798"/>
                    <a:gd name="connsiteY59" fmla="*/ 179865 h 589035"/>
                    <a:gd name="connsiteX60" fmla="*/ 79398 w 1265798"/>
                    <a:gd name="connsiteY60" fmla="*/ 195038 h 589035"/>
                    <a:gd name="connsiteX61" fmla="*/ 71037 w 1265798"/>
                    <a:gd name="connsiteY61" fmla="*/ 211604 h 589035"/>
                    <a:gd name="connsiteX62" fmla="*/ 68251 w 1265798"/>
                    <a:gd name="connsiteY62" fmla="*/ 230956 h 589035"/>
                    <a:gd name="connsiteX63" fmla="*/ 43325 w 1265798"/>
                    <a:gd name="connsiteY63" fmla="*/ 210210 h 589035"/>
                    <a:gd name="connsiteX64" fmla="*/ 25365 w 1265798"/>
                    <a:gd name="connsiteY64" fmla="*/ 221203 h 589035"/>
                    <a:gd name="connsiteX65" fmla="*/ 8799 w 1265798"/>
                    <a:gd name="connsiteY65" fmla="*/ 240555 h 589035"/>
                    <a:gd name="connsiteX66" fmla="*/ 18553 w 1265798"/>
                    <a:gd name="connsiteY66" fmla="*/ 255728 h 589035"/>
                    <a:gd name="connsiteX67" fmla="*/ 7561 w 1265798"/>
                    <a:gd name="connsiteY67" fmla="*/ 265327 h 589035"/>
                    <a:gd name="connsiteX68" fmla="*/ 593 w 1265798"/>
                    <a:gd name="connsiteY68" fmla="*/ 284679 h 589035"/>
                    <a:gd name="connsiteX69" fmla="*/ 18553 w 1265798"/>
                    <a:gd name="connsiteY69" fmla="*/ 297065 h 589035"/>
                    <a:gd name="connsiteX70" fmla="*/ 24126 w 1265798"/>
                    <a:gd name="connsiteY70" fmla="*/ 313631 h 589035"/>
                    <a:gd name="connsiteX71" fmla="*/ 46266 w 1265798"/>
                    <a:gd name="connsiteY71" fmla="*/ 312238 h 589035"/>
                    <a:gd name="connsiteX72" fmla="*/ 65619 w 1265798"/>
                    <a:gd name="connsiteY72" fmla="*/ 334377 h 589035"/>
                    <a:gd name="connsiteX73" fmla="*/ 69799 w 1265798"/>
                    <a:gd name="connsiteY73" fmla="*/ 353730 h 589035"/>
                    <a:gd name="connsiteX74" fmla="*/ 76766 w 1265798"/>
                    <a:gd name="connsiteY74" fmla="*/ 367509 h 589035"/>
                    <a:gd name="connsiteX75" fmla="*/ 86829 w 1265798"/>
                    <a:gd name="connsiteY75" fmla="*/ 373547 h 589035"/>
                    <a:gd name="connsiteX76" fmla="*/ 92403 w 1265798"/>
                    <a:gd name="connsiteY76" fmla="*/ 369367 h 589035"/>
                    <a:gd name="connsiteX77" fmla="*/ 157738 w 1265798"/>
                    <a:gd name="connsiteY77" fmla="*/ 348156 h 589035"/>
                    <a:gd name="connsiteX78" fmla="*/ 205578 w 1265798"/>
                    <a:gd name="connsiteY78" fmla="*/ 357291 h 589035"/>
                    <a:gd name="connsiteX79" fmla="*/ 209294 w 1265798"/>
                    <a:gd name="connsiteY79" fmla="*/ 403273 h 589035"/>
                    <a:gd name="connsiteX80" fmla="*/ 178948 w 1265798"/>
                    <a:gd name="connsiteY80" fmla="*/ 411479 h 589035"/>
                    <a:gd name="connsiteX81" fmla="*/ 140243 w 1265798"/>
                    <a:gd name="connsiteY81" fmla="*/ 425258 h 589035"/>
                    <a:gd name="connsiteX82" fmla="*/ 135598 w 1265798"/>
                    <a:gd name="connsiteY82" fmla="*/ 442753 h 589035"/>
                    <a:gd name="connsiteX83" fmla="*/ 119961 w 1265798"/>
                    <a:gd name="connsiteY83" fmla="*/ 452816 h 589035"/>
                    <a:gd name="connsiteX84" fmla="*/ 143959 w 1265798"/>
                    <a:gd name="connsiteY84" fmla="*/ 473098 h 589035"/>
                    <a:gd name="connsiteX85" fmla="*/ 154022 w 1265798"/>
                    <a:gd name="connsiteY85" fmla="*/ 496940 h 589035"/>
                    <a:gd name="connsiteX86" fmla="*/ 176162 w 1265798"/>
                    <a:gd name="connsiteY86" fmla="*/ 509791 h 589035"/>
                    <a:gd name="connsiteX87" fmla="*/ 190870 w 1265798"/>
                    <a:gd name="connsiteY87" fmla="*/ 525427 h 589035"/>
                    <a:gd name="connsiteX88" fmla="*/ 200933 w 1265798"/>
                    <a:gd name="connsiteY88" fmla="*/ 563204 h 589035"/>
                    <a:gd name="connsiteX89" fmla="*/ 204804 w 1265798"/>
                    <a:gd name="connsiteY89" fmla="*/ 542148 h 589035"/>
                    <a:gd name="connsiteX90" fmla="*/ 237007 w 1265798"/>
                    <a:gd name="connsiteY90" fmla="*/ 525118 h 589035"/>
                    <a:gd name="connsiteX91" fmla="*/ 275093 w 1265798"/>
                    <a:gd name="connsiteY91" fmla="*/ 554689 h 589035"/>
                    <a:gd name="connsiteX92" fmla="*/ 297232 w 1265798"/>
                    <a:gd name="connsiteY92" fmla="*/ 559643 h 589035"/>
                    <a:gd name="connsiteX93" fmla="*/ 300948 w 1265798"/>
                    <a:gd name="connsiteY93" fmla="*/ 422007 h 589035"/>
                    <a:gd name="connsiteX94" fmla="*/ 379752 w 1265798"/>
                    <a:gd name="connsiteY94" fmla="*/ 400951 h 589035"/>
                    <a:gd name="connsiteX95" fmla="*/ 382385 w 1265798"/>
                    <a:gd name="connsiteY95" fmla="*/ 395687 h 589035"/>
                    <a:gd name="connsiteX96" fmla="*/ 410872 w 1265798"/>
                    <a:gd name="connsiteY96" fmla="*/ 396616 h 589035"/>
                    <a:gd name="connsiteX97" fmla="*/ 423722 w 1265798"/>
                    <a:gd name="connsiteY97" fmla="*/ 381908 h 589035"/>
                    <a:gd name="connsiteX98" fmla="*/ 431153 w 1265798"/>
                    <a:gd name="connsiteY98" fmla="*/ 400331 h 589035"/>
                    <a:gd name="connsiteX99" fmla="*/ 447719 w 1265798"/>
                    <a:gd name="connsiteY99" fmla="*/ 441205 h 589035"/>
                    <a:gd name="connsiteX100" fmla="*/ 484103 w 1265798"/>
                    <a:gd name="connsiteY100" fmla="*/ 480994 h 589035"/>
                    <a:gd name="connsiteX101" fmla="*/ 524666 w 1265798"/>
                    <a:gd name="connsiteY101" fmla="*/ 478516 h 589035"/>
                    <a:gd name="connsiteX102" fmla="*/ 587369 w 1265798"/>
                    <a:gd name="connsiteY102" fmla="*/ 480994 h 589035"/>
                    <a:gd name="connsiteX103" fmla="*/ 611985 w 1265798"/>
                    <a:gd name="connsiteY103" fmla="*/ 499418 h 589035"/>
                    <a:gd name="connsiteX104" fmla="*/ 619417 w 1265798"/>
                    <a:gd name="connsiteY104" fmla="*/ 528834 h 589035"/>
                    <a:gd name="connsiteX105" fmla="*/ 636602 w 1265798"/>
                    <a:gd name="connsiteY105" fmla="*/ 560882 h 589035"/>
                    <a:gd name="connsiteX106" fmla="*/ 663696 w 1265798"/>
                    <a:gd name="connsiteY106" fmla="*/ 568313 h 589035"/>
                    <a:gd name="connsiteX107" fmla="*/ 689551 w 1265798"/>
                    <a:gd name="connsiteY107" fmla="*/ 584260 h 589035"/>
                    <a:gd name="connsiteX108" fmla="*/ 704260 w 1265798"/>
                    <a:gd name="connsiteY108" fmla="*/ 579306 h 589035"/>
                    <a:gd name="connsiteX109" fmla="*/ 736153 w 1265798"/>
                    <a:gd name="connsiteY109" fmla="*/ 554689 h 589035"/>
                    <a:gd name="connsiteX110" fmla="*/ 754112 w 1265798"/>
                    <a:gd name="connsiteY110" fmla="*/ 552986 h 589035"/>
                    <a:gd name="connsiteX111" fmla="*/ 763556 w 1265798"/>
                    <a:gd name="connsiteY111" fmla="*/ 535646 h 589035"/>
                    <a:gd name="connsiteX112" fmla="*/ 782909 w 1265798"/>
                    <a:gd name="connsiteY112" fmla="*/ 514435 h 589035"/>
                    <a:gd name="connsiteX113" fmla="*/ 825176 w 1265798"/>
                    <a:gd name="connsiteY113" fmla="*/ 513506 h 589035"/>
                    <a:gd name="connsiteX114" fmla="*/ 852734 w 1265798"/>
                    <a:gd name="connsiteY114" fmla="*/ 508862 h 589035"/>
                    <a:gd name="connsiteX115" fmla="*/ 884937 w 1265798"/>
                    <a:gd name="connsiteY115" fmla="*/ 496011 h 589035"/>
                    <a:gd name="connsiteX116" fmla="*/ 926274 w 1265798"/>
                    <a:gd name="connsiteY116" fmla="*/ 507933 h 589035"/>
                    <a:gd name="connsiteX117" fmla="*/ 1006317 w 1265798"/>
                    <a:gd name="connsiteY117" fmla="*/ 512577 h 589035"/>
                    <a:gd name="connsiteX118" fmla="*/ 1035733 w 1265798"/>
                    <a:gd name="connsiteY118" fmla="*/ 520783 h 589035"/>
                    <a:gd name="connsiteX119" fmla="*/ 1061744 w 1265798"/>
                    <a:gd name="connsiteY119" fmla="*/ 530846 h 589035"/>
                    <a:gd name="connsiteX120" fmla="*/ 1060969 w 1265798"/>
                    <a:gd name="connsiteY120" fmla="*/ 518151 h 589035"/>
                    <a:gd name="connsiteX121" fmla="*/ 1077535 w 1265798"/>
                    <a:gd name="connsiteY121" fmla="*/ 494618 h 589035"/>
                    <a:gd name="connsiteX122" fmla="*/ 1065150 w 1265798"/>
                    <a:gd name="connsiteY122" fmla="*/ 460093 h 589035"/>
                    <a:gd name="connsiteX123" fmla="*/ 1058183 w 1265798"/>
                    <a:gd name="connsiteY123" fmla="*/ 433154 h 589035"/>
                    <a:gd name="connsiteX124" fmla="*/ 1076142 w 1265798"/>
                    <a:gd name="connsiteY124" fmla="*/ 420923 h 589035"/>
                    <a:gd name="connsiteX125" fmla="*/ 1105403 w 1265798"/>
                    <a:gd name="connsiteY125" fmla="*/ 415194 h 589035"/>
                    <a:gd name="connsiteX126" fmla="*/ 1127697 w 1265798"/>
                    <a:gd name="connsiteY126" fmla="*/ 420923 h 589035"/>
                    <a:gd name="connsiteX127" fmla="*/ 1127697 w 1265798"/>
                    <a:gd name="connsiteY127" fmla="*/ 406215 h 589035"/>
                    <a:gd name="connsiteX128" fmla="*/ 1146741 w 1265798"/>
                    <a:gd name="connsiteY128" fmla="*/ 346299 h 589035"/>
                    <a:gd name="connsiteX129" fmla="*/ 1167796 w 1265798"/>
                    <a:gd name="connsiteY129" fmla="*/ 346299 h 589035"/>
                    <a:gd name="connsiteX130" fmla="*/ 1196438 w 1265798"/>
                    <a:gd name="connsiteY130" fmla="*/ 348776 h 589035"/>
                    <a:gd name="connsiteX131" fmla="*/ 1225700 w 1265798"/>
                    <a:gd name="connsiteY131" fmla="*/ 337938 h 589035"/>
                    <a:gd name="connsiteX132" fmla="*/ 1221210 w 1265798"/>
                    <a:gd name="connsiteY132" fmla="*/ 313012 h 589035"/>
                    <a:gd name="connsiteX133" fmla="*/ 1241646 w 1265798"/>
                    <a:gd name="connsiteY133" fmla="*/ 289479 h 589035"/>
                    <a:gd name="connsiteX134" fmla="*/ 1254962 w 1265798"/>
                    <a:gd name="connsiteY134" fmla="*/ 272294 h 589035"/>
                    <a:gd name="connsiteX135" fmla="*/ 1265798 w 1265798"/>
                    <a:gd name="connsiteY135" fmla="*/ 252322 h 589035"/>
                    <a:gd name="connsiteX136" fmla="*/ 1260070 w 1265798"/>
                    <a:gd name="connsiteY136" fmla="*/ 241175 h 589035"/>
                    <a:gd name="connsiteX137" fmla="*/ 472336 w 1265798"/>
                    <a:gd name="connsiteY137" fmla="*/ 376179 h 589035"/>
                    <a:gd name="connsiteX138" fmla="*/ 429141 w 1265798"/>
                    <a:gd name="connsiteY138" fmla="*/ 364413 h 589035"/>
                    <a:gd name="connsiteX139" fmla="*/ 472336 w 1265798"/>
                    <a:gd name="connsiteY139" fmla="*/ 376179 h 589035"/>
                    <a:gd name="connsiteX140" fmla="*/ 995015 w 1265798"/>
                    <a:gd name="connsiteY140" fmla="*/ 372773 h 589035"/>
                    <a:gd name="connsiteX141" fmla="*/ 889117 w 1265798"/>
                    <a:gd name="connsiteY141" fmla="*/ 384694 h 589035"/>
                    <a:gd name="connsiteX142" fmla="*/ 872551 w 1265798"/>
                    <a:gd name="connsiteY142" fmla="*/ 424329 h 589035"/>
                    <a:gd name="connsiteX143" fmla="*/ 868835 w 1265798"/>
                    <a:gd name="connsiteY143" fmla="*/ 373702 h 589035"/>
                    <a:gd name="connsiteX144" fmla="*/ 948878 w 1265798"/>
                    <a:gd name="connsiteY144" fmla="*/ 361781 h 589035"/>
                    <a:gd name="connsiteX145" fmla="*/ 1027063 w 1265798"/>
                    <a:gd name="connsiteY145" fmla="*/ 358065 h 589035"/>
                    <a:gd name="connsiteX146" fmla="*/ 995015 w 1265798"/>
                    <a:gd name="connsiteY146" fmla="*/ 372773 h 5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65798" h="589035">
                      <a:moveTo>
                        <a:pt x="1260070" y="241175"/>
                      </a:moveTo>
                      <a:cubicBezTo>
                        <a:pt x="1259141" y="234672"/>
                        <a:pt x="1253568" y="237459"/>
                        <a:pt x="1249078" y="240246"/>
                      </a:cubicBezTo>
                      <a:cubicBezTo>
                        <a:pt x="1244434" y="243032"/>
                        <a:pt x="1229726" y="244890"/>
                        <a:pt x="1224152" y="244890"/>
                      </a:cubicBezTo>
                      <a:cubicBezTo>
                        <a:pt x="1218578" y="244890"/>
                        <a:pt x="1208515" y="237459"/>
                        <a:pt x="1208515" y="232040"/>
                      </a:cubicBezTo>
                      <a:cubicBezTo>
                        <a:pt x="1208515" y="226466"/>
                        <a:pt x="1207276" y="220274"/>
                        <a:pt x="1201857" y="220274"/>
                      </a:cubicBezTo>
                      <a:cubicBezTo>
                        <a:pt x="1196284" y="220274"/>
                        <a:pt x="1188078" y="217487"/>
                        <a:pt x="1182505" y="204327"/>
                      </a:cubicBezTo>
                      <a:cubicBezTo>
                        <a:pt x="1176931" y="191167"/>
                        <a:pt x="1168726" y="191167"/>
                        <a:pt x="1162532" y="187761"/>
                      </a:cubicBezTo>
                      <a:cubicBezTo>
                        <a:pt x="1156340" y="184355"/>
                        <a:pt x="1139000" y="193954"/>
                        <a:pt x="1131413" y="196741"/>
                      </a:cubicBezTo>
                      <a:cubicBezTo>
                        <a:pt x="1123827" y="199527"/>
                        <a:pt x="1110667" y="193954"/>
                        <a:pt x="1101068" y="191941"/>
                      </a:cubicBezTo>
                      <a:cubicBezTo>
                        <a:pt x="1091315" y="189928"/>
                        <a:pt x="1085896" y="172588"/>
                        <a:pt x="1076916" y="174756"/>
                      </a:cubicBezTo>
                      <a:cubicBezTo>
                        <a:pt x="1067936" y="176769"/>
                        <a:pt x="1065924" y="194728"/>
                        <a:pt x="1058956" y="194728"/>
                      </a:cubicBezTo>
                      <a:cubicBezTo>
                        <a:pt x="1051990" y="194728"/>
                        <a:pt x="1039604" y="158809"/>
                        <a:pt x="1026444" y="138837"/>
                      </a:cubicBezTo>
                      <a:cubicBezTo>
                        <a:pt x="1013284" y="118865"/>
                        <a:pt x="989906" y="78766"/>
                        <a:pt x="969160" y="71180"/>
                      </a:cubicBezTo>
                      <a:cubicBezTo>
                        <a:pt x="948414" y="63594"/>
                        <a:pt x="954607" y="53221"/>
                        <a:pt x="960180" y="47647"/>
                      </a:cubicBezTo>
                      <a:cubicBezTo>
                        <a:pt x="965754" y="42074"/>
                        <a:pt x="947794" y="40680"/>
                        <a:pt x="939434" y="45634"/>
                      </a:cubicBezTo>
                      <a:cubicBezTo>
                        <a:pt x="931074" y="50434"/>
                        <a:pt x="920855" y="59414"/>
                        <a:pt x="911102" y="61581"/>
                      </a:cubicBezTo>
                      <a:cubicBezTo>
                        <a:pt x="901348" y="63594"/>
                        <a:pt x="887569" y="78921"/>
                        <a:pt x="877196" y="75360"/>
                      </a:cubicBezTo>
                      <a:cubicBezTo>
                        <a:pt x="866823" y="71954"/>
                        <a:pt x="862023" y="88520"/>
                        <a:pt x="853663" y="80934"/>
                      </a:cubicBezTo>
                      <a:cubicBezTo>
                        <a:pt x="845302" y="73348"/>
                        <a:pt x="864655" y="67774"/>
                        <a:pt x="864655" y="60962"/>
                      </a:cubicBezTo>
                      <a:cubicBezTo>
                        <a:pt x="864655" y="53995"/>
                        <a:pt x="851495" y="62975"/>
                        <a:pt x="848089" y="58949"/>
                      </a:cubicBezTo>
                      <a:cubicBezTo>
                        <a:pt x="844683" y="54769"/>
                        <a:pt x="833536" y="50589"/>
                        <a:pt x="833536" y="56936"/>
                      </a:cubicBezTo>
                      <a:cubicBezTo>
                        <a:pt x="833536" y="63129"/>
                        <a:pt x="824556" y="59723"/>
                        <a:pt x="824556" y="54924"/>
                      </a:cubicBezTo>
                      <a:cubicBezTo>
                        <a:pt x="824556" y="50124"/>
                        <a:pt x="818363" y="41145"/>
                        <a:pt x="812790" y="47337"/>
                      </a:cubicBezTo>
                      <a:cubicBezTo>
                        <a:pt x="807216" y="53530"/>
                        <a:pt x="788637" y="56936"/>
                        <a:pt x="784457" y="52137"/>
                      </a:cubicBezTo>
                      <a:cubicBezTo>
                        <a:pt x="780277" y="47337"/>
                        <a:pt x="787244" y="45170"/>
                        <a:pt x="787863" y="38977"/>
                      </a:cubicBezTo>
                      <a:cubicBezTo>
                        <a:pt x="788482" y="32784"/>
                        <a:pt x="780896" y="24424"/>
                        <a:pt x="782290" y="16838"/>
                      </a:cubicBezTo>
                      <a:cubicBezTo>
                        <a:pt x="783683" y="9251"/>
                        <a:pt x="769130" y="1665"/>
                        <a:pt x="762318" y="4452"/>
                      </a:cubicBezTo>
                      <a:cubicBezTo>
                        <a:pt x="755351" y="7239"/>
                        <a:pt x="745752" y="4452"/>
                        <a:pt x="738165" y="1046"/>
                      </a:cubicBezTo>
                      <a:cubicBezTo>
                        <a:pt x="730579" y="-2360"/>
                        <a:pt x="700854" y="3058"/>
                        <a:pt x="699460" y="10025"/>
                      </a:cubicBezTo>
                      <a:cubicBezTo>
                        <a:pt x="698066" y="16992"/>
                        <a:pt x="660754" y="22411"/>
                        <a:pt x="653943" y="25198"/>
                      </a:cubicBezTo>
                      <a:cubicBezTo>
                        <a:pt x="646975" y="27985"/>
                        <a:pt x="619417" y="32165"/>
                        <a:pt x="609818" y="33558"/>
                      </a:cubicBezTo>
                      <a:cubicBezTo>
                        <a:pt x="600064" y="34952"/>
                        <a:pt x="590465" y="43157"/>
                        <a:pt x="578079" y="43157"/>
                      </a:cubicBezTo>
                      <a:cubicBezTo>
                        <a:pt x="565694" y="43157"/>
                        <a:pt x="542161" y="44551"/>
                        <a:pt x="531168" y="52756"/>
                      </a:cubicBezTo>
                      <a:cubicBezTo>
                        <a:pt x="520176" y="61117"/>
                        <a:pt x="502217" y="54150"/>
                        <a:pt x="493856" y="56936"/>
                      </a:cubicBezTo>
                      <a:cubicBezTo>
                        <a:pt x="485496" y="59723"/>
                        <a:pt x="471717" y="55543"/>
                        <a:pt x="467537" y="58330"/>
                      </a:cubicBezTo>
                      <a:cubicBezTo>
                        <a:pt x="463356" y="61117"/>
                        <a:pt x="464750" y="77683"/>
                        <a:pt x="468930" y="84495"/>
                      </a:cubicBezTo>
                      <a:cubicBezTo>
                        <a:pt x="473110" y="91462"/>
                        <a:pt x="495095" y="94094"/>
                        <a:pt x="496488" y="98274"/>
                      </a:cubicBezTo>
                      <a:cubicBezTo>
                        <a:pt x="497882" y="102454"/>
                        <a:pt x="474349" y="102454"/>
                        <a:pt x="463356" y="103847"/>
                      </a:cubicBezTo>
                      <a:cubicBezTo>
                        <a:pt x="452364" y="105241"/>
                        <a:pt x="455151" y="119020"/>
                        <a:pt x="457783" y="125987"/>
                      </a:cubicBezTo>
                      <a:cubicBezTo>
                        <a:pt x="460570" y="132954"/>
                        <a:pt x="446791" y="139766"/>
                        <a:pt x="438430" y="142553"/>
                      </a:cubicBezTo>
                      <a:cubicBezTo>
                        <a:pt x="430070" y="145340"/>
                        <a:pt x="438430" y="159119"/>
                        <a:pt x="446791" y="159119"/>
                      </a:cubicBezTo>
                      <a:cubicBezTo>
                        <a:pt x="455151" y="159119"/>
                        <a:pt x="461963" y="166086"/>
                        <a:pt x="468930" y="166086"/>
                      </a:cubicBezTo>
                      <a:cubicBezTo>
                        <a:pt x="475897" y="166086"/>
                        <a:pt x="477136" y="179865"/>
                        <a:pt x="477136" y="188226"/>
                      </a:cubicBezTo>
                      <a:cubicBezTo>
                        <a:pt x="477136" y="196431"/>
                        <a:pt x="468930" y="199218"/>
                        <a:pt x="457783" y="199218"/>
                      </a:cubicBezTo>
                      <a:cubicBezTo>
                        <a:pt x="446791" y="199218"/>
                        <a:pt x="441217" y="191012"/>
                        <a:pt x="434250" y="189619"/>
                      </a:cubicBezTo>
                      <a:cubicBezTo>
                        <a:pt x="427283" y="188226"/>
                        <a:pt x="428676" y="202005"/>
                        <a:pt x="423257" y="204791"/>
                      </a:cubicBezTo>
                      <a:cubicBezTo>
                        <a:pt x="417684" y="207578"/>
                        <a:pt x="416291" y="195192"/>
                        <a:pt x="408085" y="195192"/>
                      </a:cubicBezTo>
                      <a:cubicBezTo>
                        <a:pt x="399725" y="195192"/>
                        <a:pt x="390126" y="193799"/>
                        <a:pt x="387339" y="185439"/>
                      </a:cubicBezTo>
                      <a:cubicBezTo>
                        <a:pt x="384552" y="177233"/>
                        <a:pt x="365199" y="175840"/>
                        <a:pt x="356994" y="184045"/>
                      </a:cubicBezTo>
                      <a:cubicBezTo>
                        <a:pt x="348634" y="192251"/>
                        <a:pt x="346001" y="188226"/>
                        <a:pt x="339034" y="182652"/>
                      </a:cubicBezTo>
                      <a:cubicBezTo>
                        <a:pt x="332067" y="177078"/>
                        <a:pt x="311476" y="185439"/>
                        <a:pt x="308689" y="192251"/>
                      </a:cubicBezTo>
                      <a:cubicBezTo>
                        <a:pt x="305902" y="199218"/>
                        <a:pt x="290730" y="202005"/>
                        <a:pt x="279738" y="195038"/>
                      </a:cubicBezTo>
                      <a:cubicBezTo>
                        <a:pt x="268745" y="188071"/>
                        <a:pt x="261778" y="185284"/>
                        <a:pt x="261778" y="195038"/>
                      </a:cubicBezTo>
                      <a:cubicBezTo>
                        <a:pt x="261778" y="204637"/>
                        <a:pt x="253418" y="196431"/>
                        <a:pt x="253418" y="190857"/>
                      </a:cubicBezTo>
                      <a:cubicBezTo>
                        <a:pt x="253418" y="185284"/>
                        <a:pt x="235458" y="174292"/>
                        <a:pt x="227253" y="168718"/>
                      </a:cubicBezTo>
                      <a:cubicBezTo>
                        <a:pt x="218893" y="163144"/>
                        <a:pt x="192728" y="163144"/>
                        <a:pt x="191334" y="157726"/>
                      </a:cubicBezTo>
                      <a:cubicBezTo>
                        <a:pt x="189941" y="152152"/>
                        <a:pt x="173375" y="148127"/>
                        <a:pt x="169194" y="157726"/>
                      </a:cubicBezTo>
                      <a:cubicBezTo>
                        <a:pt x="165014" y="167479"/>
                        <a:pt x="158202" y="160512"/>
                        <a:pt x="152629" y="157726"/>
                      </a:cubicBezTo>
                      <a:cubicBezTo>
                        <a:pt x="147055" y="154939"/>
                        <a:pt x="134669" y="161906"/>
                        <a:pt x="129096" y="164693"/>
                      </a:cubicBezTo>
                      <a:cubicBezTo>
                        <a:pt x="123522" y="167479"/>
                        <a:pt x="105563" y="179865"/>
                        <a:pt x="95964" y="179865"/>
                      </a:cubicBezTo>
                      <a:cubicBezTo>
                        <a:pt x="86365" y="179865"/>
                        <a:pt x="91783" y="192251"/>
                        <a:pt x="79398" y="195038"/>
                      </a:cubicBezTo>
                      <a:cubicBezTo>
                        <a:pt x="67012" y="197824"/>
                        <a:pt x="69799" y="206030"/>
                        <a:pt x="71037" y="211604"/>
                      </a:cubicBezTo>
                      <a:cubicBezTo>
                        <a:pt x="72431" y="217177"/>
                        <a:pt x="79398" y="226776"/>
                        <a:pt x="68251" y="230956"/>
                      </a:cubicBezTo>
                      <a:cubicBezTo>
                        <a:pt x="57258" y="235137"/>
                        <a:pt x="53078" y="217177"/>
                        <a:pt x="43325" y="210210"/>
                      </a:cubicBezTo>
                      <a:cubicBezTo>
                        <a:pt x="33725" y="203243"/>
                        <a:pt x="25365" y="211604"/>
                        <a:pt x="25365" y="221203"/>
                      </a:cubicBezTo>
                      <a:cubicBezTo>
                        <a:pt x="25365" y="230802"/>
                        <a:pt x="14372" y="230802"/>
                        <a:pt x="8799" y="240555"/>
                      </a:cubicBezTo>
                      <a:cubicBezTo>
                        <a:pt x="3225" y="250154"/>
                        <a:pt x="18553" y="251548"/>
                        <a:pt x="18553" y="255728"/>
                      </a:cubicBezTo>
                      <a:cubicBezTo>
                        <a:pt x="18553" y="259908"/>
                        <a:pt x="10192" y="263933"/>
                        <a:pt x="7561" y="265327"/>
                      </a:cubicBezTo>
                      <a:cubicBezTo>
                        <a:pt x="4774" y="266720"/>
                        <a:pt x="-2039" y="280499"/>
                        <a:pt x="593" y="284679"/>
                      </a:cubicBezTo>
                      <a:cubicBezTo>
                        <a:pt x="3380" y="288860"/>
                        <a:pt x="19946" y="287466"/>
                        <a:pt x="18553" y="297065"/>
                      </a:cubicBezTo>
                      <a:cubicBezTo>
                        <a:pt x="17160" y="306664"/>
                        <a:pt x="15766" y="316418"/>
                        <a:pt x="24126" y="313631"/>
                      </a:cubicBezTo>
                      <a:cubicBezTo>
                        <a:pt x="32487" y="310844"/>
                        <a:pt x="40692" y="312238"/>
                        <a:pt x="46266" y="312238"/>
                      </a:cubicBezTo>
                      <a:cubicBezTo>
                        <a:pt x="51840" y="312238"/>
                        <a:pt x="56020" y="323230"/>
                        <a:pt x="65619" y="334377"/>
                      </a:cubicBezTo>
                      <a:cubicBezTo>
                        <a:pt x="75218" y="345370"/>
                        <a:pt x="79398" y="350943"/>
                        <a:pt x="69799" y="353730"/>
                      </a:cubicBezTo>
                      <a:cubicBezTo>
                        <a:pt x="60045" y="356517"/>
                        <a:pt x="64225" y="362091"/>
                        <a:pt x="76766" y="367509"/>
                      </a:cubicBezTo>
                      <a:cubicBezTo>
                        <a:pt x="80017" y="368903"/>
                        <a:pt x="83423" y="371225"/>
                        <a:pt x="86829" y="373547"/>
                      </a:cubicBezTo>
                      <a:cubicBezTo>
                        <a:pt x="88842" y="372154"/>
                        <a:pt x="90700" y="370915"/>
                        <a:pt x="92403" y="369367"/>
                      </a:cubicBezTo>
                      <a:cubicBezTo>
                        <a:pt x="108040" y="355588"/>
                        <a:pt x="136527" y="342738"/>
                        <a:pt x="157738" y="348156"/>
                      </a:cubicBezTo>
                      <a:cubicBezTo>
                        <a:pt x="178948" y="353730"/>
                        <a:pt x="196443" y="344441"/>
                        <a:pt x="205578" y="357291"/>
                      </a:cubicBezTo>
                      <a:cubicBezTo>
                        <a:pt x="214712" y="370141"/>
                        <a:pt x="205578" y="394139"/>
                        <a:pt x="209294" y="403273"/>
                      </a:cubicBezTo>
                      <a:cubicBezTo>
                        <a:pt x="213009" y="412408"/>
                        <a:pt x="192728" y="413337"/>
                        <a:pt x="178948" y="411479"/>
                      </a:cubicBezTo>
                      <a:cubicBezTo>
                        <a:pt x="165169" y="409621"/>
                        <a:pt x="136527" y="417052"/>
                        <a:pt x="140243" y="425258"/>
                      </a:cubicBezTo>
                      <a:cubicBezTo>
                        <a:pt x="143959" y="433618"/>
                        <a:pt x="154022" y="452971"/>
                        <a:pt x="135598" y="442753"/>
                      </a:cubicBezTo>
                      <a:cubicBezTo>
                        <a:pt x="117174" y="432689"/>
                        <a:pt x="109898" y="452816"/>
                        <a:pt x="119961" y="452816"/>
                      </a:cubicBezTo>
                      <a:cubicBezTo>
                        <a:pt x="130024" y="452816"/>
                        <a:pt x="143959" y="464737"/>
                        <a:pt x="143959" y="473098"/>
                      </a:cubicBezTo>
                      <a:cubicBezTo>
                        <a:pt x="143959" y="481458"/>
                        <a:pt x="144888" y="499727"/>
                        <a:pt x="154022" y="496940"/>
                      </a:cubicBezTo>
                      <a:cubicBezTo>
                        <a:pt x="163157" y="494154"/>
                        <a:pt x="163157" y="510719"/>
                        <a:pt x="176162" y="509791"/>
                      </a:cubicBezTo>
                      <a:cubicBezTo>
                        <a:pt x="189012" y="508862"/>
                        <a:pt x="200933" y="513506"/>
                        <a:pt x="190870" y="525427"/>
                      </a:cubicBezTo>
                      <a:cubicBezTo>
                        <a:pt x="180806" y="537349"/>
                        <a:pt x="197372" y="570481"/>
                        <a:pt x="200933" y="563204"/>
                      </a:cubicBezTo>
                      <a:cubicBezTo>
                        <a:pt x="203255" y="558559"/>
                        <a:pt x="201243" y="548496"/>
                        <a:pt x="204804" y="542148"/>
                      </a:cubicBezTo>
                      <a:cubicBezTo>
                        <a:pt x="197682" y="525273"/>
                        <a:pt x="228182" y="525118"/>
                        <a:pt x="237007" y="525118"/>
                      </a:cubicBezTo>
                      <a:cubicBezTo>
                        <a:pt x="246760" y="525118"/>
                        <a:pt x="264100" y="539826"/>
                        <a:pt x="275093" y="554689"/>
                      </a:cubicBezTo>
                      <a:cubicBezTo>
                        <a:pt x="286085" y="569397"/>
                        <a:pt x="297232" y="559643"/>
                        <a:pt x="297232" y="559643"/>
                      </a:cubicBezTo>
                      <a:lnTo>
                        <a:pt x="300948" y="422007"/>
                      </a:lnTo>
                      <a:lnTo>
                        <a:pt x="379752" y="400951"/>
                      </a:lnTo>
                      <a:cubicBezTo>
                        <a:pt x="380527" y="398938"/>
                        <a:pt x="381301" y="397235"/>
                        <a:pt x="382385" y="395687"/>
                      </a:cubicBezTo>
                      <a:cubicBezTo>
                        <a:pt x="392603" y="380979"/>
                        <a:pt x="406227" y="393055"/>
                        <a:pt x="410872" y="396616"/>
                      </a:cubicBezTo>
                      <a:cubicBezTo>
                        <a:pt x="414897" y="399557"/>
                        <a:pt x="412730" y="380979"/>
                        <a:pt x="423722" y="381908"/>
                      </a:cubicBezTo>
                      <a:cubicBezTo>
                        <a:pt x="434714" y="382837"/>
                        <a:pt x="422793" y="400331"/>
                        <a:pt x="431153" y="400331"/>
                      </a:cubicBezTo>
                      <a:cubicBezTo>
                        <a:pt x="437656" y="400331"/>
                        <a:pt x="452364" y="423245"/>
                        <a:pt x="447719" y="441205"/>
                      </a:cubicBezTo>
                      <a:cubicBezTo>
                        <a:pt x="459950" y="451268"/>
                        <a:pt x="482090" y="474956"/>
                        <a:pt x="484103" y="480994"/>
                      </a:cubicBezTo>
                      <a:cubicBezTo>
                        <a:pt x="486579" y="488425"/>
                        <a:pt x="518473" y="476039"/>
                        <a:pt x="524666" y="478516"/>
                      </a:cubicBezTo>
                      <a:cubicBezTo>
                        <a:pt x="530859" y="480994"/>
                        <a:pt x="578699" y="480994"/>
                        <a:pt x="587369" y="480994"/>
                      </a:cubicBezTo>
                      <a:cubicBezTo>
                        <a:pt x="595884" y="480994"/>
                        <a:pt x="602077" y="496940"/>
                        <a:pt x="611985" y="499418"/>
                      </a:cubicBezTo>
                      <a:cubicBezTo>
                        <a:pt x="621894" y="501895"/>
                        <a:pt x="618178" y="517841"/>
                        <a:pt x="619417" y="528834"/>
                      </a:cubicBezTo>
                      <a:cubicBezTo>
                        <a:pt x="620655" y="539826"/>
                        <a:pt x="635364" y="550973"/>
                        <a:pt x="636602" y="560882"/>
                      </a:cubicBezTo>
                      <a:cubicBezTo>
                        <a:pt x="637841" y="570635"/>
                        <a:pt x="653788" y="565836"/>
                        <a:pt x="663696" y="568313"/>
                      </a:cubicBezTo>
                      <a:cubicBezTo>
                        <a:pt x="673605" y="570790"/>
                        <a:pt x="688313" y="574506"/>
                        <a:pt x="689551" y="584260"/>
                      </a:cubicBezTo>
                      <a:cubicBezTo>
                        <a:pt x="690790" y="594168"/>
                        <a:pt x="703021" y="586737"/>
                        <a:pt x="704260" y="579306"/>
                      </a:cubicBezTo>
                      <a:cubicBezTo>
                        <a:pt x="705498" y="572029"/>
                        <a:pt x="717729" y="562120"/>
                        <a:pt x="736153" y="554689"/>
                      </a:cubicBezTo>
                      <a:cubicBezTo>
                        <a:pt x="744513" y="551438"/>
                        <a:pt x="749932" y="551438"/>
                        <a:pt x="754112" y="552986"/>
                      </a:cubicBezTo>
                      <a:cubicBezTo>
                        <a:pt x="757518" y="544161"/>
                        <a:pt x="761079" y="536730"/>
                        <a:pt x="763556" y="535646"/>
                      </a:cubicBezTo>
                      <a:cubicBezTo>
                        <a:pt x="769904" y="532859"/>
                        <a:pt x="781980" y="523724"/>
                        <a:pt x="782909" y="514435"/>
                      </a:cubicBezTo>
                      <a:cubicBezTo>
                        <a:pt x="783838" y="505301"/>
                        <a:pt x="808610" y="505301"/>
                        <a:pt x="825176" y="513506"/>
                      </a:cubicBezTo>
                      <a:cubicBezTo>
                        <a:pt x="841741" y="521867"/>
                        <a:pt x="851805" y="521867"/>
                        <a:pt x="852734" y="508862"/>
                      </a:cubicBezTo>
                      <a:cubicBezTo>
                        <a:pt x="853663" y="496011"/>
                        <a:pt x="877505" y="492296"/>
                        <a:pt x="884937" y="496011"/>
                      </a:cubicBezTo>
                      <a:cubicBezTo>
                        <a:pt x="892213" y="499727"/>
                        <a:pt x="915282" y="512577"/>
                        <a:pt x="926274" y="507933"/>
                      </a:cubicBezTo>
                      <a:cubicBezTo>
                        <a:pt x="937267" y="503288"/>
                        <a:pt x="992538" y="508862"/>
                        <a:pt x="1006317" y="512577"/>
                      </a:cubicBezTo>
                      <a:cubicBezTo>
                        <a:pt x="1020096" y="516293"/>
                        <a:pt x="1023812" y="507004"/>
                        <a:pt x="1035733" y="520783"/>
                      </a:cubicBezTo>
                      <a:cubicBezTo>
                        <a:pt x="1045797" y="532395"/>
                        <a:pt x="1050596" y="522021"/>
                        <a:pt x="1061744" y="530846"/>
                      </a:cubicBezTo>
                      <a:cubicBezTo>
                        <a:pt x="1061744" y="527286"/>
                        <a:pt x="1060969" y="522951"/>
                        <a:pt x="1060969" y="518151"/>
                      </a:cubicBezTo>
                      <a:cubicBezTo>
                        <a:pt x="1060969" y="509171"/>
                        <a:pt x="1074749" y="501585"/>
                        <a:pt x="1077535" y="494618"/>
                      </a:cubicBezTo>
                      <a:cubicBezTo>
                        <a:pt x="1080322" y="487651"/>
                        <a:pt x="1065150" y="467060"/>
                        <a:pt x="1065150" y="460093"/>
                      </a:cubicBezTo>
                      <a:cubicBezTo>
                        <a:pt x="1065150" y="453126"/>
                        <a:pt x="1065150" y="436560"/>
                        <a:pt x="1058183" y="433154"/>
                      </a:cubicBezTo>
                      <a:cubicBezTo>
                        <a:pt x="1051215" y="429748"/>
                        <a:pt x="1071342" y="420768"/>
                        <a:pt x="1076142" y="420923"/>
                      </a:cubicBezTo>
                      <a:cubicBezTo>
                        <a:pt x="1086360" y="421387"/>
                        <a:pt x="1100914" y="410705"/>
                        <a:pt x="1105403" y="415194"/>
                      </a:cubicBezTo>
                      <a:cubicBezTo>
                        <a:pt x="1109893" y="419684"/>
                        <a:pt x="1118718" y="420923"/>
                        <a:pt x="1127697" y="420923"/>
                      </a:cubicBezTo>
                      <a:cubicBezTo>
                        <a:pt x="1136677" y="420923"/>
                        <a:pt x="1132807" y="410705"/>
                        <a:pt x="1127697" y="406215"/>
                      </a:cubicBezTo>
                      <a:cubicBezTo>
                        <a:pt x="1122589" y="401725"/>
                        <a:pt x="1143644" y="360388"/>
                        <a:pt x="1146741" y="346299"/>
                      </a:cubicBezTo>
                      <a:cubicBezTo>
                        <a:pt x="1149992" y="332210"/>
                        <a:pt x="1157578" y="345060"/>
                        <a:pt x="1167796" y="346299"/>
                      </a:cubicBezTo>
                      <a:cubicBezTo>
                        <a:pt x="1178015" y="347537"/>
                        <a:pt x="1190091" y="345679"/>
                        <a:pt x="1196438" y="348776"/>
                      </a:cubicBezTo>
                      <a:cubicBezTo>
                        <a:pt x="1202786" y="351872"/>
                        <a:pt x="1221365" y="344905"/>
                        <a:pt x="1225700" y="337938"/>
                      </a:cubicBezTo>
                      <a:cubicBezTo>
                        <a:pt x="1230190" y="330971"/>
                        <a:pt x="1220591" y="328959"/>
                        <a:pt x="1221210" y="313012"/>
                      </a:cubicBezTo>
                      <a:cubicBezTo>
                        <a:pt x="1221829" y="297065"/>
                        <a:pt x="1231428" y="289479"/>
                        <a:pt x="1241646" y="289479"/>
                      </a:cubicBezTo>
                      <a:cubicBezTo>
                        <a:pt x="1251865" y="289479"/>
                        <a:pt x="1254962" y="279880"/>
                        <a:pt x="1254962" y="272294"/>
                      </a:cubicBezTo>
                      <a:cubicBezTo>
                        <a:pt x="1254962" y="265327"/>
                        <a:pt x="1263322" y="260992"/>
                        <a:pt x="1265798" y="252322"/>
                      </a:cubicBezTo>
                      <a:cubicBezTo>
                        <a:pt x="1263322" y="249380"/>
                        <a:pt x="1260535" y="244735"/>
                        <a:pt x="1260070" y="241175"/>
                      </a:cubicBezTo>
                      <a:close/>
                      <a:moveTo>
                        <a:pt x="472336" y="376179"/>
                      </a:moveTo>
                      <a:cubicBezTo>
                        <a:pt x="468621" y="381288"/>
                        <a:pt x="432237" y="371844"/>
                        <a:pt x="429141" y="364413"/>
                      </a:cubicBezTo>
                      <a:cubicBezTo>
                        <a:pt x="425890" y="356362"/>
                        <a:pt x="480232" y="365342"/>
                        <a:pt x="472336" y="376179"/>
                      </a:cubicBezTo>
                      <a:close/>
                      <a:moveTo>
                        <a:pt x="995015" y="372773"/>
                      </a:moveTo>
                      <a:cubicBezTo>
                        <a:pt x="969315" y="372773"/>
                        <a:pt x="912185" y="359923"/>
                        <a:pt x="889117" y="384694"/>
                      </a:cubicBezTo>
                      <a:cubicBezTo>
                        <a:pt x="866048" y="409621"/>
                        <a:pt x="882614" y="422471"/>
                        <a:pt x="872551" y="424329"/>
                      </a:cubicBezTo>
                      <a:cubicBezTo>
                        <a:pt x="861713" y="426342"/>
                        <a:pt x="855985" y="386552"/>
                        <a:pt x="868835" y="373702"/>
                      </a:cubicBezTo>
                      <a:cubicBezTo>
                        <a:pt x="881686" y="360852"/>
                        <a:pt x="923178" y="355278"/>
                        <a:pt x="948878" y="361781"/>
                      </a:cubicBezTo>
                      <a:cubicBezTo>
                        <a:pt x="974733" y="368283"/>
                        <a:pt x="1020715" y="356207"/>
                        <a:pt x="1027063" y="358065"/>
                      </a:cubicBezTo>
                      <a:cubicBezTo>
                        <a:pt x="1033566" y="359923"/>
                        <a:pt x="1020715" y="372773"/>
                        <a:pt x="995015" y="372773"/>
                      </a:cubicBezTo>
                      <a:close/>
                    </a:path>
                  </a:pathLst>
                </a:custGeom>
                <a:solidFill>
                  <a:schemeClr val="bg2"/>
                </a:solidFill>
                <a:ln w="6350" cap="flat">
                  <a:solidFill>
                    <a:schemeClr val="bg1"/>
                  </a:solidFill>
                  <a:prstDash val="solid"/>
                  <a:miter/>
                </a:ln>
              </p:spPr>
              <p:txBody>
                <a:bodyPr rtlCol="0" anchor="ctr"/>
                <a:lstStyle/>
                <a:p>
                  <a:endParaRPr lang="en-US"/>
                </a:p>
              </p:txBody>
            </p:sp>
            <p:grpSp>
              <p:nvGrpSpPr>
                <p:cNvPr id="4541" name="Graphic 464">
                  <a:extLst>
                    <a:ext uri="{FF2B5EF4-FFF2-40B4-BE49-F238E27FC236}">
                      <a16:creationId xmlns:a16="http://schemas.microsoft.com/office/drawing/2014/main" id="{A5476D52-618D-AC97-EA1F-5456EF3AA8C7}"/>
                    </a:ext>
                  </a:extLst>
                </p:cNvPr>
                <p:cNvGrpSpPr/>
                <p:nvPr/>
              </p:nvGrpSpPr>
              <p:grpSpPr>
                <a:xfrm>
                  <a:off x="6351611" y="833849"/>
                  <a:ext cx="5314396" cy="2032705"/>
                  <a:chOff x="6351611" y="833849"/>
                  <a:chExt cx="5314396" cy="2032705"/>
                </a:xfrm>
                <a:noFill/>
              </p:grpSpPr>
              <p:sp>
                <p:nvSpPr>
                  <p:cNvPr id="4560" name="Freeform: Shape 4559">
                    <a:extLst>
                      <a:ext uri="{FF2B5EF4-FFF2-40B4-BE49-F238E27FC236}">
                        <a16:creationId xmlns:a16="http://schemas.microsoft.com/office/drawing/2014/main" id="{212B3652-7CE9-0E61-6D50-8EDF9C0239DA}"/>
                      </a:ext>
                    </a:extLst>
                  </p:cNvPr>
                  <p:cNvSpPr/>
                  <p:nvPr/>
                </p:nvSpPr>
                <p:spPr>
                  <a:xfrm>
                    <a:off x="6351611" y="833849"/>
                    <a:ext cx="5314396" cy="2032705"/>
                  </a:xfrm>
                  <a:custGeom>
                    <a:avLst/>
                    <a:gdLst>
                      <a:gd name="connsiteX0" fmla="*/ 80507 w 5314396"/>
                      <a:gd name="connsiteY0" fmla="*/ 1470989 h 2032705"/>
                      <a:gd name="connsiteX1" fmla="*/ 61929 w 5314396"/>
                      <a:gd name="connsiteY1" fmla="*/ 1464022 h 2032705"/>
                      <a:gd name="connsiteX2" fmla="*/ 43040 w 5314396"/>
                      <a:gd name="connsiteY2" fmla="*/ 1462319 h 2032705"/>
                      <a:gd name="connsiteX3" fmla="*/ 47840 w 5314396"/>
                      <a:gd name="connsiteY3" fmla="*/ 1466964 h 2032705"/>
                      <a:gd name="connsiteX4" fmla="*/ 37777 w 5314396"/>
                      <a:gd name="connsiteY4" fmla="*/ 1483994 h 2032705"/>
                      <a:gd name="connsiteX5" fmla="*/ 23068 w 5314396"/>
                      <a:gd name="connsiteY5" fmla="*/ 1483994 h 2032705"/>
                      <a:gd name="connsiteX6" fmla="*/ 1858 w 5314396"/>
                      <a:gd name="connsiteY6" fmla="*/ 1485388 h 2032705"/>
                      <a:gd name="connsiteX7" fmla="*/ 0 w 5314396"/>
                      <a:gd name="connsiteY7" fmla="*/ 1492819 h 2032705"/>
                      <a:gd name="connsiteX8" fmla="*/ 15792 w 5314396"/>
                      <a:gd name="connsiteY8" fmla="*/ 1498547 h 2032705"/>
                      <a:gd name="connsiteX9" fmla="*/ 96764 w 5314396"/>
                      <a:gd name="connsiteY9" fmla="*/ 1501954 h 2032705"/>
                      <a:gd name="connsiteX10" fmla="*/ 97847 w 5314396"/>
                      <a:gd name="connsiteY10" fmla="*/ 1481362 h 2032705"/>
                      <a:gd name="connsiteX11" fmla="*/ 80507 w 5314396"/>
                      <a:gd name="connsiteY11" fmla="*/ 1470989 h 2032705"/>
                      <a:gd name="connsiteX12" fmla="*/ 1412441 w 5314396"/>
                      <a:gd name="connsiteY12" fmla="*/ 53440 h 2032705"/>
                      <a:gd name="connsiteX13" fmla="*/ 1428078 w 5314396"/>
                      <a:gd name="connsiteY13" fmla="*/ 26810 h 2032705"/>
                      <a:gd name="connsiteX14" fmla="*/ 1397733 w 5314396"/>
                      <a:gd name="connsiteY14" fmla="*/ 36874 h 2032705"/>
                      <a:gd name="connsiteX15" fmla="*/ 1360885 w 5314396"/>
                      <a:gd name="connsiteY15" fmla="*/ 50653 h 2032705"/>
                      <a:gd name="connsiteX16" fmla="*/ 1412441 w 5314396"/>
                      <a:gd name="connsiteY16" fmla="*/ 53440 h 2032705"/>
                      <a:gd name="connsiteX17" fmla="*/ 1590022 w 5314396"/>
                      <a:gd name="connsiteY17" fmla="*/ 565126 h 2032705"/>
                      <a:gd name="connsiteX18" fmla="*/ 1637862 w 5314396"/>
                      <a:gd name="connsiteY18" fmla="*/ 554134 h 2032705"/>
                      <a:gd name="connsiteX19" fmla="*/ 1603801 w 5314396"/>
                      <a:gd name="connsiteY19" fmla="*/ 540355 h 2032705"/>
                      <a:gd name="connsiteX20" fmla="*/ 1590022 w 5314396"/>
                      <a:gd name="connsiteY20" fmla="*/ 565126 h 2032705"/>
                      <a:gd name="connsiteX21" fmla="*/ 2270155 w 5314396"/>
                      <a:gd name="connsiteY21" fmla="*/ 94777 h 2032705"/>
                      <a:gd name="connsiteX22" fmla="*/ 2262723 w 5314396"/>
                      <a:gd name="connsiteY22" fmla="*/ 106698 h 2032705"/>
                      <a:gd name="connsiteX23" fmla="*/ 2240583 w 5314396"/>
                      <a:gd name="connsiteY23" fmla="*/ 117691 h 2032705"/>
                      <a:gd name="connsiteX24" fmla="*/ 2268142 w 5314396"/>
                      <a:gd name="connsiteY24" fmla="*/ 136115 h 2032705"/>
                      <a:gd name="connsiteX25" fmla="*/ 2304990 w 5314396"/>
                      <a:gd name="connsiteY25" fmla="*/ 113975 h 2032705"/>
                      <a:gd name="connsiteX26" fmla="*/ 2390606 w 5314396"/>
                      <a:gd name="connsiteY26" fmla="*/ 88120 h 2032705"/>
                      <a:gd name="connsiteX27" fmla="*/ 2398812 w 5314396"/>
                      <a:gd name="connsiteY27" fmla="*/ 62419 h 2032705"/>
                      <a:gd name="connsiteX28" fmla="*/ 2385962 w 5314396"/>
                      <a:gd name="connsiteY28" fmla="*/ 47711 h 2032705"/>
                      <a:gd name="connsiteX29" fmla="*/ 2363048 w 5314396"/>
                      <a:gd name="connsiteY29" fmla="*/ 15508 h 2032705"/>
                      <a:gd name="connsiteX30" fmla="*/ 2317994 w 5314396"/>
                      <a:gd name="connsiteY30" fmla="*/ 31145 h 2032705"/>
                      <a:gd name="connsiteX31" fmla="*/ 2283005 w 5314396"/>
                      <a:gd name="connsiteY31" fmla="*/ 52356 h 2032705"/>
                      <a:gd name="connsiteX32" fmla="*/ 2269226 w 5314396"/>
                      <a:gd name="connsiteY32" fmla="*/ 73567 h 2032705"/>
                      <a:gd name="connsiteX33" fmla="*/ 2270155 w 5314396"/>
                      <a:gd name="connsiteY33" fmla="*/ 94777 h 2032705"/>
                      <a:gd name="connsiteX34" fmla="*/ 2318923 w 5314396"/>
                      <a:gd name="connsiteY34" fmla="*/ 120632 h 2032705"/>
                      <a:gd name="connsiteX35" fmla="*/ 2297713 w 5314396"/>
                      <a:gd name="connsiteY35" fmla="*/ 148191 h 2032705"/>
                      <a:gd name="connsiteX36" fmla="*/ 2320781 w 5314396"/>
                      <a:gd name="connsiteY36" fmla="*/ 154538 h 2032705"/>
                      <a:gd name="connsiteX37" fmla="*/ 2351127 w 5314396"/>
                      <a:gd name="connsiteY37" fmla="*/ 175749 h 2032705"/>
                      <a:gd name="connsiteX38" fmla="*/ 2439530 w 5314396"/>
                      <a:gd name="connsiteY38" fmla="*/ 194173 h 2032705"/>
                      <a:gd name="connsiteX39" fmla="*/ 2460741 w 5314396"/>
                      <a:gd name="connsiteY39" fmla="*/ 171104 h 2032705"/>
                      <a:gd name="connsiteX40" fmla="*/ 2474520 w 5314396"/>
                      <a:gd name="connsiteY40" fmla="*/ 136115 h 2032705"/>
                      <a:gd name="connsiteX41" fmla="*/ 2428538 w 5314396"/>
                      <a:gd name="connsiteY41" fmla="*/ 115833 h 2032705"/>
                      <a:gd name="connsiteX42" fmla="*/ 2405469 w 5314396"/>
                      <a:gd name="connsiteY42" fmla="*/ 102054 h 2032705"/>
                      <a:gd name="connsiteX43" fmla="*/ 2318923 w 5314396"/>
                      <a:gd name="connsiteY43" fmla="*/ 120632 h 2032705"/>
                      <a:gd name="connsiteX44" fmla="*/ 1858793 w 5314396"/>
                      <a:gd name="connsiteY44" fmla="*/ 578905 h 2032705"/>
                      <a:gd name="connsiteX45" fmla="*/ 1882635 w 5314396"/>
                      <a:gd name="connsiteY45" fmla="*/ 568842 h 2032705"/>
                      <a:gd name="connsiteX46" fmla="*/ 1858793 w 5314396"/>
                      <a:gd name="connsiteY46" fmla="*/ 578905 h 2032705"/>
                      <a:gd name="connsiteX47" fmla="*/ 2246312 w 5314396"/>
                      <a:gd name="connsiteY47" fmla="*/ 29442 h 2032705"/>
                      <a:gd name="connsiteX48" fmla="*/ 2204820 w 5314396"/>
                      <a:gd name="connsiteY48" fmla="*/ 35016 h 2032705"/>
                      <a:gd name="connsiteX49" fmla="*/ 2246312 w 5314396"/>
                      <a:gd name="connsiteY49" fmla="*/ 29442 h 2032705"/>
                      <a:gd name="connsiteX50" fmla="*/ 4954923 w 5314396"/>
                      <a:gd name="connsiteY50" fmla="*/ 696725 h 2032705"/>
                      <a:gd name="connsiteX51" fmla="*/ 4999048 w 5314396"/>
                      <a:gd name="connsiteY51" fmla="*/ 695796 h 2032705"/>
                      <a:gd name="connsiteX52" fmla="*/ 5064382 w 5314396"/>
                      <a:gd name="connsiteY52" fmla="*/ 688364 h 2032705"/>
                      <a:gd name="connsiteX53" fmla="*/ 5030321 w 5314396"/>
                      <a:gd name="connsiteY53" fmla="*/ 661735 h 2032705"/>
                      <a:gd name="connsiteX54" fmla="*/ 4954923 w 5314396"/>
                      <a:gd name="connsiteY54" fmla="*/ 696725 h 2032705"/>
                      <a:gd name="connsiteX55" fmla="*/ 2461670 w 5314396"/>
                      <a:gd name="connsiteY55" fmla="*/ 250373 h 2032705"/>
                      <a:gd name="connsiteX56" fmla="*/ 2543570 w 5314396"/>
                      <a:gd name="connsiteY56" fmla="*/ 242013 h 2032705"/>
                      <a:gd name="connsiteX57" fmla="*/ 2651327 w 5314396"/>
                      <a:gd name="connsiteY57" fmla="*/ 206094 h 2032705"/>
                      <a:gd name="connsiteX58" fmla="*/ 2610763 w 5314396"/>
                      <a:gd name="connsiteY58" fmla="*/ 179465 h 2032705"/>
                      <a:gd name="connsiteX59" fmla="*/ 2565710 w 5314396"/>
                      <a:gd name="connsiteY59" fmla="*/ 188599 h 2032705"/>
                      <a:gd name="connsiteX60" fmla="*/ 2569425 w 5314396"/>
                      <a:gd name="connsiteY60" fmla="*/ 172033 h 2032705"/>
                      <a:gd name="connsiteX61" fmla="*/ 2551002 w 5314396"/>
                      <a:gd name="connsiteY61" fmla="*/ 151752 h 2032705"/>
                      <a:gd name="connsiteX62" fmla="*/ 2517870 w 5314396"/>
                      <a:gd name="connsiteY62" fmla="*/ 163673 h 2032705"/>
                      <a:gd name="connsiteX63" fmla="*/ 2506877 w 5314396"/>
                      <a:gd name="connsiteY63" fmla="*/ 188599 h 2032705"/>
                      <a:gd name="connsiteX64" fmla="*/ 2483809 w 5314396"/>
                      <a:gd name="connsiteY64" fmla="*/ 206094 h 2032705"/>
                      <a:gd name="connsiteX65" fmla="*/ 2461670 w 5314396"/>
                      <a:gd name="connsiteY65" fmla="*/ 250373 h 2032705"/>
                      <a:gd name="connsiteX66" fmla="*/ 3649000 w 5314396"/>
                      <a:gd name="connsiteY66" fmla="*/ 439875 h 2032705"/>
                      <a:gd name="connsiteX67" fmla="*/ 3673771 w 5314396"/>
                      <a:gd name="connsiteY67" fmla="*/ 460157 h 2032705"/>
                      <a:gd name="connsiteX68" fmla="*/ 3719753 w 5314396"/>
                      <a:gd name="connsiteY68" fmla="*/ 452725 h 2032705"/>
                      <a:gd name="connsiteX69" fmla="*/ 3749169 w 5314396"/>
                      <a:gd name="connsiteY69" fmla="*/ 458299 h 2032705"/>
                      <a:gd name="connsiteX70" fmla="*/ 3804440 w 5314396"/>
                      <a:gd name="connsiteY70" fmla="*/ 452725 h 2032705"/>
                      <a:gd name="connsiteX71" fmla="*/ 3801654 w 5314396"/>
                      <a:gd name="connsiteY71" fmla="*/ 416807 h 2032705"/>
                      <a:gd name="connsiteX72" fmla="*/ 3818220 w 5314396"/>
                      <a:gd name="connsiteY72" fmla="*/ 422380 h 2032705"/>
                      <a:gd name="connsiteX73" fmla="*/ 3858783 w 5314396"/>
                      <a:gd name="connsiteY73" fmla="*/ 450868 h 2032705"/>
                      <a:gd name="connsiteX74" fmla="*/ 3880923 w 5314396"/>
                      <a:gd name="connsiteY74" fmla="*/ 424238 h 2032705"/>
                      <a:gd name="connsiteX75" fmla="*/ 3872563 w 5314396"/>
                      <a:gd name="connsiteY75" fmla="*/ 397454 h 2032705"/>
                      <a:gd name="connsiteX76" fmla="*/ 3805369 w 5314396"/>
                      <a:gd name="connsiteY76" fmla="*/ 384604 h 2032705"/>
                      <a:gd name="connsiteX77" fmla="*/ 3761245 w 5314396"/>
                      <a:gd name="connsiteY77" fmla="*/ 395596 h 2032705"/>
                      <a:gd name="connsiteX78" fmla="*/ 3701484 w 5314396"/>
                      <a:gd name="connsiteY78" fmla="*/ 367109 h 2032705"/>
                      <a:gd name="connsiteX79" fmla="*/ 3649000 w 5314396"/>
                      <a:gd name="connsiteY79" fmla="*/ 439875 h 2032705"/>
                      <a:gd name="connsiteX80" fmla="*/ 3841288 w 5314396"/>
                      <a:gd name="connsiteY80" fmla="*/ 557695 h 2032705"/>
                      <a:gd name="connsiteX81" fmla="*/ 3800725 w 5314396"/>
                      <a:gd name="connsiteY81" fmla="*/ 518989 h 2032705"/>
                      <a:gd name="connsiteX82" fmla="*/ 3749169 w 5314396"/>
                      <a:gd name="connsiteY82" fmla="*/ 542987 h 2032705"/>
                      <a:gd name="connsiteX83" fmla="*/ 3841288 w 5314396"/>
                      <a:gd name="connsiteY83" fmla="*/ 557695 h 2032705"/>
                      <a:gd name="connsiteX84" fmla="*/ 3767748 w 5314396"/>
                      <a:gd name="connsiteY84" fmla="*/ 497004 h 2032705"/>
                      <a:gd name="connsiteX85" fmla="*/ 3738331 w 5314396"/>
                      <a:gd name="connsiteY85" fmla="*/ 508926 h 2032705"/>
                      <a:gd name="connsiteX86" fmla="*/ 3767748 w 5314396"/>
                      <a:gd name="connsiteY86" fmla="*/ 497004 h 2032705"/>
                      <a:gd name="connsiteX87" fmla="*/ 3927834 w 5314396"/>
                      <a:gd name="connsiteY87" fmla="*/ 438946 h 2032705"/>
                      <a:gd name="connsiteX88" fmla="*/ 4003387 w 5314396"/>
                      <a:gd name="connsiteY88" fmla="*/ 464802 h 2032705"/>
                      <a:gd name="connsiteX89" fmla="*/ 4078011 w 5314396"/>
                      <a:gd name="connsiteY89" fmla="*/ 450093 h 2032705"/>
                      <a:gd name="connsiteX90" fmla="*/ 4027385 w 5314396"/>
                      <a:gd name="connsiteY90" fmla="*/ 434456 h 2032705"/>
                      <a:gd name="connsiteX91" fmla="*/ 3991466 w 5314396"/>
                      <a:gd name="connsiteY91" fmla="*/ 427025 h 2032705"/>
                      <a:gd name="connsiteX92" fmla="*/ 3949045 w 5314396"/>
                      <a:gd name="connsiteY92" fmla="*/ 417736 h 2032705"/>
                      <a:gd name="connsiteX93" fmla="*/ 3927834 w 5314396"/>
                      <a:gd name="connsiteY93" fmla="*/ 438946 h 2032705"/>
                      <a:gd name="connsiteX94" fmla="*/ 852759 w 5314396"/>
                      <a:gd name="connsiteY94" fmla="*/ 65361 h 2032705"/>
                      <a:gd name="connsiteX95" fmla="*/ 905244 w 5314396"/>
                      <a:gd name="connsiteY95" fmla="*/ 55143 h 2032705"/>
                      <a:gd name="connsiteX96" fmla="*/ 849973 w 5314396"/>
                      <a:gd name="connsiteY96" fmla="*/ 51427 h 2032705"/>
                      <a:gd name="connsiteX97" fmla="*/ 802133 w 5314396"/>
                      <a:gd name="connsiteY97" fmla="*/ 63348 h 2032705"/>
                      <a:gd name="connsiteX98" fmla="*/ 852759 w 5314396"/>
                      <a:gd name="connsiteY98" fmla="*/ 65361 h 2032705"/>
                      <a:gd name="connsiteX99" fmla="*/ 3834012 w 5314396"/>
                      <a:gd name="connsiteY99" fmla="*/ 1620857 h 2032705"/>
                      <a:gd name="connsiteX100" fmla="*/ 3830295 w 5314396"/>
                      <a:gd name="connsiteY100" fmla="*/ 1554593 h 2032705"/>
                      <a:gd name="connsiteX101" fmla="*/ 3810014 w 5314396"/>
                      <a:gd name="connsiteY101" fmla="*/ 1517745 h 2032705"/>
                      <a:gd name="connsiteX102" fmla="*/ 3795307 w 5314396"/>
                      <a:gd name="connsiteY102" fmla="*/ 1549948 h 2032705"/>
                      <a:gd name="connsiteX103" fmla="*/ 3788803 w 5314396"/>
                      <a:gd name="connsiteY103" fmla="*/ 1584009 h 2032705"/>
                      <a:gd name="connsiteX104" fmla="*/ 3798867 w 5314396"/>
                      <a:gd name="connsiteY104" fmla="*/ 1645628 h 2032705"/>
                      <a:gd name="connsiteX105" fmla="*/ 3796080 w 5314396"/>
                      <a:gd name="connsiteY105" fmla="*/ 1765306 h 2032705"/>
                      <a:gd name="connsiteX106" fmla="*/ 3790507 w 5314396"/>
                      <a:gd name="connsiteY106" fmla="*/ 1852780 h 2032705"/>
                      <a:gd name="connsiteX107" fmla="*/ 3810789 w 5314396"/>
                      <a:gd name="connsiteY107" fmla="*/ 1832498 h 2032705"/>
                      <a:gd name="connsiteX108" fmla="*/ 3837418 w 5314396"/>
                      <a:gd name="connsiteY108" fmla="*/ 1855567 h 2032705"/>
                      <a:gd name="connsiteX109" fmla="*/ 3831844 w 5314396"/>
                      <a:gd name="connsiteY109" fmla="*/ 1828008 h 2032705"/>
                      <a:gd name="connsiteX110" fmla="*/ 3810634 w 5314396"/>
                      <a:gd name="connsiteY110" fmla="*/ 1791161 h 2032705"/>
                      <a:gd name="connsiteX111" fmla="*/ 3819923 w 5314396"/>
                      <a:gd name="connsiteY111" fmla="*/ 1740534 h 2032705"/>
                      <a:gd name="connsiteX112" fmla="*/ 3856770 w 5314396"/>
                      <a:gd name="connsiteY112" fmla="*/ 1736818 h 2032705"/>
                      <a:gd name="connsiteX113" fmla="*/ 3866834 w 5314396"/>
                      <a:gd name="connsiteY113" fmla="*/ 1731245 h 2032705"/>
                      <a:gd name="connsiteX114" fmla="*/ 3834012 w 5314396"/>
                      <a:gd name="connsiteY114" fmla="*/ 1620857 h 2032705"/>
                      <a:gd name="connsiteX115" fmla="*/ 939305 w 5314396"/>
                      <a:gd name="connsiteY115" fmla="*/ 57001 h 2032705"/>
                      <a:gd name="connsiteX116" fmla="*/ 897039 w 5314396"/>
                      <a:gd name="connsiteY116" fmla="*/ 72638 h 2032705"/>
                      <a:gd name="connsiteX117" fmla="*/ 867622 w 5314396"/>
                      <a:gd name="connsiteY117" fmla="*/ 89204 h 2032705"/>
                      <a:gd name="connsiteX118" fmla="*/ 919178 w 5314396"/>
                      <a:gd name="connsiteY118" fmla="*/ 91990 h 2032705"/>
                      <a:gd name="connsiteX119" fmla="*/ 944104 w 5314396"/>
                      <a:gd name="connsiteY119" fmla="*/ 82701 h 2032705"/>
                      <a:gd name="connsiteX120" fmla="*/ 980952 w 5314396"/>
                      <a:gd name="connsiteY120" fmla="*/ 63348 h 2032705"/>
                      <a:gd name="connsiteX121" fmla="*/ 982810 w 5314396"/>
                      <a:gd name="connsiteY121" fmla="*/ 41209 h 2032705"/>
                      <a:gd name="connsiteX122" fmla="*/ 939305 w 5314396"/>
                      <a:gd name="connsiteY122" fmla="*/ 57001 h 2032705"/>
                      <a:gd name="connsiteX123" fmla="*/ 899670 w 5314396"/>
                      <a:gd name="connsiteY123" fmla="*/ 800765 h 2032705"/>
                      <a:gd name="connsiteX124" fmla="*/ 957729 w 5314396"/>
                      <a:gd name="connsiteY124" fmla="*/ 788844 h 2032705"/>
                      <a:gd name="connsiteX125" fmla="*/ 930170 w 5314396"/>
                      <a:gd name="connsiteY125" fmla="*/ 768562 h 2032705"/>
                      <a:gd name="connsiteX126" fmla="*/ 899670 w 5314396"/>
                      <a:gd name="connsiteY126" fmla="*/ 800765 h 2032705"/>
                      <a:gd name="connsiteX127" fmla="*/ 5308846 w 5314396"/>
                      <a:gd name="connsiteY127" fmla="*/ 957600 h 2032705"/>
                      <a:gd name="connsiteX128" fmla="*/ 5262864 w 5314396"/>
                      <a:gd name="connsiteY128" fmla="*/ 924932 h 2032705"/>
                      <a:gd name="connsiteX129" fmla="*/ 5220133 w 5314396"/>
                      <a:gd name="connsiteY129" fmla="*/ 914869 h 2032705"/>
                      <a:gd name="connsiteX130" fmla="*/ 5205890 w 5314396"/>
                      <a:gd name="connsiteY130" fmla="*/ 907592 h 2032705"/>
                      <a:gd name="connsiteX131" fmla="*/ 5165326 w 5314396"/>
                      <a:gd name="connsiteY131" fmla="*/ 907128 h 2032705"/>
                      <a:gd name="connsiteX132" fmla="*/ 5179570 w 5314396"/>
                      <a:gd name="connsiteY132" fmla="*/ 921371 h 2032705"/>
                      <a:gd name="connsiteX133" fmla="*/ 5174925 w 5314396"/>
                      <a:gd name="connsiteY133" fmla="*/ 941189 h 2032705"/>
                      <a:gd name="connsiteX134" fmla="*/ 5155107 w 5314396"/>
                      <a:gd name="connsiteY134" fmla="*/ 932519 h 2032705"/>
                      <a:gd name="connsiteX135" fmla="*/ 5153715 w 5314396"/>
                      <a:gd name="connsiteY135" fmla="*/ 900780 h 2032705"/>
                      <a:gd name="connsiteX136" fmla="*/ 5141793 w 5314396"/>
                      <a:gd name="connsiteY136" fmla="*/ 884214 h 2032705"/>
                      <a:gd name="connsiteX137" fmla="*/ 5081567 w 5314396"/>
                      <a:gd name="connsiteY137" fmla="*/ 848760 h 2032705"/>
                      <a:gd name="connsiteX138" fmla="*/ 5035585 w 5314396"/>
                      <a:gd name="connsiteY138" fmla="*/ 825691 h 2032705"/>
                      <a:gd name="connsiteX139" fmla="*/ 4986352 w 5314396"/>
                      <a:gd name="connsiteY139" fmla="*/ 803087 h 2032705"/>
                      <a:gd name="connsiteX140" fmla="*/ 4899342 w 5314396"/>
                      <a:gd name="connsiteY140" fmla="*/ 767169 h 2032705"/>
                      <a:gd name="connsiteX141" fmla="*/ 4870855 w 5314396"/>
                      <a:gd name="connsiteY141" fmla="*/ 755247 h 2032705"/>
                      <a:gd name="connsiteX142" fmla="*/ 4797624 w 5314396"/>
                      <a:gd name="connsiteY142" fmla="*/ 752461 h 2032705"/>
                      <a:gd name="connsiteX143" fmla="*/ 4769136 w 5314396"/>
                      <a:gd name="connsiteY143" fmla="*/ 757105 h 2032705"/>
                      <a:gd name="connsiteX144" fmla="*/ 4697299 w 5314396"/>
                      <a:gd name="connsiteY144" fmla="*/ 740539 h 2032705"/>
                      <a:gd name="connsiteX145" fmla="*/ 4687236 w 5314396"/>
                      <a:gd name="connsiteY145" fmla="*/ 760357 h 2032705"/>
                      <a:gd name="connsiteX146" fmla="*/ 4702408 w 5314396"/>
                      <a:gd name="connsiteY146" fmla="*/ 785283 h 2032705"/>
                      <a:gd name="connsiteX147" fmla="*/ 4694512 w 5314396"/>
                      <a:gd name="connsiteY147" fmla="*/ 815628 h 2032705"/>
                      <a:gd name="connsiteX148" fmla="*/ 4651781 w 5314396"/>
                      <a:gd name="connsiteY148" fmla="*/ 799527 h 2032705"/>
                      <a:gd name="connsiteX149" fmla="*/ 4621437 w 5314396"/>
                      <a:gd name="connsiteY149" fmla="*/ 779709 h 2032705"/>
                      <a:gd name="connsiteX150" fmla="*/ 4636145 w 5314396"/>
                      <a:gd name="connsiteY150" fmla="*/ 771504 h 2032705"/>
                      <a:gd name="connsiteX151" fmla="*/ 4659213 w 5314396"/>
                      <a:gd name="connsiteY151" fmla="*/ 762834 h 2032705"/>
                      <a:gd name="connsiteX152" fmla="*/ 4620043 w 5314396"/>
                      <a:gd name="connsiteY152" fmla="*/ 746732 h 2032705"/>
                      <a:gd name="connsiteX153" fmla="*/ 4583195 w 5314396"/>
                      <a:gd name="connsiteY153" fmla="*/ 775684 h 2032705"/>
                      <a:gd name="connsiteX154" fmla="*/ 4505475 w 5314396"/>
                      <a:gd name="connsiteY154" fmla="*/ 767014 h 2032705"/>
                      <a:gd name="connsiteX155" fmla="*/ 4411653 w 5314396"/>
                      <a:gd name="connsiteY155" fmla="*/ 772587 h 2032705"/>
                      <a:gd name="connsiteX156" fmla="*/ 4405150 w 5314396"/>
                      <a:gd name="connsiteY156" fmla="*/ 801539 h 2032705"/>
                      <a:gd name="connsiteX157" fmla="*/ 4396945 w 5314396"/>
                      <a:gd name="connsiteY157" fmla="*/ 771659 h 2032705"/>
                      <a:gd name="connsiteX158" fmla="*/ 4372947 w 5314396"/>
                      <a:gd name="connsiteY158" fmla="*/ 762989 h 2032705"/>
                      <a:gd name="connsiteX159" fmla="*/ 4356381 w 5314396"/>
                      <a:gd name="connsiteY159" fmla="*/ 756486 h 2032705"/>
                      <a:gd name="connsiteX160" fmla="*/ 4361955 w 5314396"/>
                      <a:gd name="connsiteY160" fmla="*/ 736669 h 2032705"/>
                      <a:gd name="connsiteX161" fmla="*/ 4311328 w 5314396"/>
                      <a:gd name="connsiteY161" fmla="*/ 692545 h 2032705"/>
                      <a:gd name="connsiteX162" fmla="*/ 4193508 w 5314396"/>
                      <a:gd name="connsiteY162" fmla="*/ 693009 h 2032705"/>
                      <a:gd name="connsiteX163" fmla="*/ 4120742 w 5314396"/>
                      <a:gd name="connsiteY163" fmla="*/ 697189 h 2032705"/>
                      <a:gd name="connsiteX164" fmla="*/ 4112382 w 5314396"/>
                      <a:gd name="connsiteY164" fmla="*/ 682017 h 2032705"/>
                      <a:gd name="connsiteX165" fmla="*/ 4073211 w 5314396"/>
                      <a:gd name="connsiteY165" fmla="*/ 670560 h 2032705"/>
                      <a:gd name="connsiteX166" fmla="*/ 4061291 w 5314396"/>
                      <a:gd name="connsiteY166" fmla="*/ 665451 h 2032705"/>
                      <a:gd name="connsiteX167" fmla="*/ 4022120 w 5314396"/>
                      <a:gd name="connsiteY167" fmla="*/ 652601 h 2032705"/>
                      <a:gd name="connsiteX168" fmla="*/ 4018870 w 5314396"/>
                      <a:gd name="connsiteY168" fmla="*/ 642537 h 2032705"/>
                      <a:gd name="connsiteX169" fmla="*/ 4044105 w 5314396"/>
                      <a:gd name="connsiteY169" fmla="*/ 630616 h 2032705"/>
                      <a:gd name="connsiteX170" fmla="*/ 3943780 w 5314396"/>
                      <a:gd name="connsiteY170" fmla="*/ 614050 h 2032705"/>
                      <a:gd name="connsiteX171" fmla="*/ 3925356 w 5314396"/>
                      <a:gd name="connsiteY171" fmla="*/ 644395 h 2032705"/>
                      <a:gd name="connsiteX172" fmla="*/ 3892224 w 5314396"/>
                      <a:gd name="connsiteY172" fmla="*/ 641608 h 2032705"/>
                      <a:gd name="connsiteX173" fmla="*/ 3916686 w 5314396"/>
                      <a:gd name="connsiteY173" fmla="*/ 626436 h 2032705"/>
                      <a:gd name="connsiteX174" fmla="*/ 3881697 w 5314396"/>
                      <a:gd name="connsiteY174" fmla="*/ 615908 h 2032705"/>
                      <a:gd name="connsiteX175" fmla="*/ 3899191 w 5314396"/>
                      <a:gd name="connsiteY175" fmla="*/ 607547 h 2032705"/>
                      <a:gd name="connsiteX176" fmla="*/ 3930466 w 5314396"/>
                      <a:gd name="connsiteY176" fmla="*/ 607547 h 2032705"/>
                      <a:gd name="connsiteX177" fmla="*/ 3900585 w 5314396"/>
                      <a:gd name="connsiteY177" fmla="*/ 598258 h 2032705"/>
                      <a:gd name="connsiteX178" fmla="*/ 3814039 w 5314396"/>
                      <a:gd name="connsiteY178" fmla="*/ 586801 h 2032705"/>
                      <a:gd name="connsiteX179" fmla="*/ 3767129 w 5314396"/>
                      <a:gd name="connsiteY179" fmla="*/ 577202 h 2032705"/>
                      <a:gd name="connsiteX180" fmla="*/ 3760162 w 5314396"/>
                      <a:gd name="connsiteY180" fmla="*/ 591446 h 2032705"/>
                      <a:gd name="connsiteX181" fmla="*/ 3732603 w 5314396"/>
                      <a:gd name="connsiteY181" fmla="*/ 601045 h 2032705"/>
                      <a:gd name="connsiteX182" fmla="*/ 3704116 w 5314396"/>
                      <a:gd name="connsiteY182" fmla="*/ 620398 h 2032705"/>
                      <a:gd name="connsiteX183" fmla="*/ 3728887 w 5314396"/>
                      <a:gd name="connsiteY183" fmla="*/ 620862 h 2032705"/>
                      <a:gd name="connsiteX184" fmla="*/ 3720527 w 5314396"/>
                      <a:gd name="connsiteY184" fmla="*/ 637428 h 2032705"/>
                      <a:gd name="connsiteX185" fmla="*/ 3730281 w 5314396"/>
                      <a:gd name="connsiteY185" fmla="*/ 658639 h 2032705"/>
                      <a:gd name="connsiteX186" fmla="*/ 3705045 w 5314396"/>
                      <a:gd name="connsiteY186" fmla="*/ 658639 h 2032705"/>
                      <a:gd name="connsiteX187" fmla="*/ 3675628 w 5314396"/>
                      <a:gd name="connsiteY187" fmla="*/ 656781 h 2032705"/>
                      <a:gd name="connsiteX188" fmla="*/ 3666958 w 5314396"/>
                      <a:gd name="connsiteY188" fmla="*/ 663748 h 2032705"/>
                      <a:gd name="connsiteX189" fmla="*/ 3666958 w 5314396"/>
                      <a:gd name="connsiteY189" fmla="*/ 676133 h 2032705"/>
                      <a:gd name="connsiteX190" fmla="*/ 3642187 w 5314396"/>
                      <a:gd name="connsiteY190" fmla="*/ 661425 h 2032705"/>
                      <a:gd name="connsiteX191" fmla="*/ 3594347 w 5314396"/>
                      <a:gd name="connsiteY191" fmla="*/ 653065 h 2032705"/>
                      <a:gd name="connsiteX192" fmla="*/ 3558428 w 5314396"/>
                      <a:gd name="connsiteY192" fmla="*/ 664986 h 2032705"/>
                      <a:gd name="connsiteX193" fmla="*/ 3511518 w 5314396"/>
                      <a:gd name="connsiteY193" fmla="*/ 647027 h 2032705"/>
                      <a:gd name="connsiteX194" fmla="*/ 3494023 w 5314396"/>
                      <a:gd name="connsiteY194" fmla="*/ 645634 h 2032705"/>
                      <a:gd name="connsiteX195" fmla="*/ 3476993 w 5314396"/>
                      <a:gd name="connsiteY195" fmla="*/ 677836 h 2032705"/>
                      <a:gd name="connsiteX196" fmla="*/ 3457175 w 5314396"/>
                      <a:gd name="connsiteY196" fmla="*/ 701834 h 2032705"/>
                      <a:gd name="connsiteX197" fmla="*/ 3437822 w 5314396"/>
                      <a:gd name="connsiteY197" fmla="*/ 695796 h 2032705"/>
                      <a:gd name="connsiteX198" fmla="*/ 3391376 w 5314396"/>
                      <a:gd name="connsiteY198" fmla="*/ 653994 h 2032705"/>
                      <a:gd name="connsiteX199" fmla="*/ 3362888 w 5314396"/>
                      <a:gd name="connsiteY199" fmla="*/ 622255 h 2032705"/>
                      <a:gd name="connsiteX200" fmla="*/ 3375274 w 5314396"/>
                      <a:gd name="connsiteY200" fmla="*/ 622720 h 2032705"/>
                      <a:gd name="connsiteX201" fmla="*/ 3397878 w 5314396"/>
                      <a:gd name="connsiteY201" fmla="*/ 625042 h 2032705"/>
                      <a:gd name="connsiteX202" fmla="*/ 3391840 w 5314396"/>
                      <a:gd name="connsiteY202" fmla="*/ 603832 h 2032705"/>
                      <a:gd name="connsiteX203" fmla="*/ 3390447 w 5314396"/>
                      <a:gd name="connsiteY203" fmla="*/ 591446 h 2032705"/>
                      <a:gd name="connsiteX204" fmla="*/ 3383944 w 5314396"/>
                      <a:gd name="connsiteY204" fmla="*/ 569771 h 2032705"/>
                      <a:gd name="connsiteX205" fmla="*/ 3377906 w 5314396"/>
                      <a:gd name="connsiteY205" fmla="*/ 558778 h 2032705"/>
                      <a:gd name="connsiteX206" fmla="*/ 3356696 w 5314396"/>
                      <a:gd name="connsiteY206" fmla="*/ 544070 h 2032705"/>
                      <a:gd name="connsiteX207" fmla="*/ 3315358 w 5314396"/>
                      <a:gd name="connsiteY207" fmla="*/ 544535 h 2032705"/>
                      <a:gd name="connsiteX208" fmla="*/ 3303901 w 5314396"/>
                      <a:gd name="connsiteY208" fmla="*/ 543606 h 2032705"/>
                      <a:gd name="connsiteX209" fmla="*/ 3268447 w 5314396"/>
                      <a:gd name="connsiteY209" fmla="*/ 534007 h 2032705"/>
                      <a:gd name="connsiteX210" fmla="*/ 3240889 w 5314396"/>
                      <a:gd name="connsiteY210" fmla="*/ 513261 h 2032705"/>
                      <a:gd name="connsiteX211" fmla="*/ 3226181 w 5314396"/>
                      <a:gd name="connsiteY211" fmla="*/ 528433 h 2032705"/>
                      <a:gd name="connsiteX212" fmla="*/ 3210544 w 5314396"/>
                      <a:gd name="connsiteY212" fmla="*/ 544535 h 2032705"/>
                      <a:gd name="connsiteX213" fmla="*/ 3210079 w 5314396"/>
                      <a:gd name="connsiteY213" fmla="*/ 568068 h 2032705"/>
                      <a:gd name="connsiteX214" fmla="*/ 3191655 w 5314396"/>
                      <a:gd name="connsiteY214" fmla="*/ 569461 h 2032705"/>
                      <a:gd name="connsiteX215" fmla="*/ 3153878 w 5314396"/>
                      <a:gd name="connsiteY215" fmla="*/ 573177 h 2032705"/>
                      <a:gd name="connsiteX216" fmla="*/ 3111922 w 5314396"/>
                      <a:gd name="connsiteY216" fmla="*/ 565281 h 2032705"/>
                      <a:gd name="connsiteX217" fmla="*/ 3098608 w 5314396"/>
                      <a:gd name="connsiteY217" fmla="*/ 562959 h 2032705"/>
                      <a:gd name="connsiteX218" fmla="*/ 3054948 w 5314396"/>
                      <a:gd name="connsiteY218" fmla="*/ 556921 h 2032705"/>
                      <a:gd name="connsiteX219" fmla="*/ 3067797 w 5314396"/>
                      <a:gd name="connsiteY219" fmla="*/ 542213 h 2032705"/>
                      <a:gd name="connsiteX220" fmla="*/ 3039774 w 5314396"/>
                      <a:gd name="connsiteY220" fmla="*/ 536639 h 2032705"/>
                      <a:gd name="connsiteX221" fmla="*/ 2982181 w 5314396"/>
                      <a:gd name="connsiteY221" fmla="*/ 527814 h 2032705"/>
                      <a:gd name="connsiteX222" fmla="*/ 2903996 w 5314396"/>
                      <a:gd name="connsiteY222" fmla="*/ 537877 h 2032705"/>
                      <a:gd name="connsiteX223" fmla="*/ 2899816 w 5314396"/>
                      <a:gd name="connsiteY223" fmla="*/ 554443 h 2032705"/>
                      <a:gd name="connsiteX224" fmla="*/ 2894706 w 5314396"/>
                      <a:gd name="connsiteY224" fmla="*/ 524098 h 2032705"/>
                      <a:gd name="connsiteX225" fmla="*/ 2879069 w 5314396"/>
                      <a:gd name="connsiteY225" fmla="*/ 520383 h 2032705"/>
                      <a:gd name="connsiteX226" fmla="*/ 2846867 w 5314396"/>
                      <a:gd name="connsiteY226" fmla="*/ 525027 h 2032705"/>
                      <a:gd name="connsiteX227" fmla="*/ 2810948 w 5314396"/>
                      <a:gd name="connsiteY227" fmla="*/ 506603 h 2032705"/>
                      <a:gd name="connsiteX228" fmla="*/ 2775958 w 5314396"/>
                      <a:gd name="connsiteY228" fmla="*/ 526885 h 2032705"/>
                      <a:gd name="connsiteX229" fmla="*/ 2794847 w 5314396"/>
                      <a:gd name="connsiteY229" fmla="*/ 531994 h 2032705"/>
                      <a:gd name="connsiteX230" fmla="*/ 2756605 w 5314396"/>
                      <a:gd name="connsiteY230" fmla="*/ 542987 h 2032705"/>
                      <a:gd name="connsiteX231" fmla="*/ 2709230 w 5314396"/>
                      <a:gd name="connsiteY231" fmla="*/ 559553 h 2032705"/>
                      <a:gd name="connsiteX232" fmla="*/ 2658139 w 5314396"/>
                      <a:gd name="connsiteY232" fmla="*/ 575190 h 2032705"/>
                      <a:gd name="connsiteX233" fmla="*/ 2665880 w 5314396"/>
                      <a:gd name="connsiteY233" fmla="*/ 553515 h 2032705"/>
                      <a:gd name="connsiteX234" fmla="*/ 2694832 w 5314396"/>
                      <a:gd name="connsiteY234" fmla="*/ 538342 h 2032705"/>
                      <a:gd name="connsiteX235" fmla="*/ 2728893 w 5314396"/>
                      <a:gd name="connsiteY235" fmla="*/ 527814 h 2032705"/>
                      <a:gd name="connsiteX236" fmla="*/ 2753819 w 5314396"/>
                      <a:gd name="connsiteY236" fmla="*/ 511248 h 2032705"/>
                      <a:gd name="connsiteX237" fmla="*/ 2786022 w 5314396"/>
                      <a:gd name="connsiteY237" fmla="*/ 491431 h 2032705"/>
                      <a:gd name="connsiteX238" fmla="*/ 2839435 w 5314396"/>
                      <a:gd name="connsiteY238" fmla="*/ 469756 h 2032705"/>
                      <a:gd name="connsiteX239" fmla="*/ 2854143 w 5314396"/>
                      <a:gd name="connsiteY239" fmla="*/ 453190 h 2032705"/>
                      <a:gd name="connsiteX240" fmla="*/ 2891920 w 5314396"/>
                      <a:gd name="connsiteY240" fmla="*/ 438482 h 2032705"/>
                      <a:gd name="connsiteX241" fmla="*/ 2906163 w 5314396"/>
                      <a:gd name="connsiteY241" fmla="*/ 419594 h 2032705"/>
                      <a:gd name="connsiteX242" fmla="*/ 2892385 w 5314396"/>
                      <a:gd name="connsiteY242" fmla="*/ 409066 h 2032705"/>
                      <a:gd name="connsiteX243" fmla="*/ 2908022 w 5314396"/>
                      <a:gd name="connsiteY243" fmla="*/ 403492 h 2032705"/>
                      <a:gd name="connsiteX244" fmla="*/ 2900281 w 5314396"/>
                      <a:gd name="connsiteY244" fmla="*/ 389248 h 2032705"/>
                      <a:gd name="connsiteX245" fmla="*/ 2897493 w 5314396"/>
                      <a:gd name="connsiteY245" fmla="*/ 374076 h 2032705"/>
                      <a:gd name="connsiteX246" fmla="*/ 2877211 w 5314396"/>
                      <a:gd name="connsiteY246" fmla="*/ 370360 h 2032705"/>
                      <a:gd name="connsiteX247" fmla="*/ 2870709 w 5314396"/>
                      <a:gd name="connsiteY247" fmla="*/ 345124 h 2032705"/>
                      <a:gd name="connsiteX248" fmla="*/ 2843615 w 5314396"/>
                      <a:gd name="connsiteY248" fmla="*/ 346053 h 2032705"/>
                      <a:gd name="connsiteX249" fmla="*/ 2798562 w 5314396"/>
                      <a:gd name="connsiteY249" fmla="*/ 335525 h 2032705"/>
                      <a:gd name="connsiteX250" fmla="*/ 2779210 w 5314396"/>
                      <a:gd name="connsiteY250" fmla="*/ 333667 h 2032705"/>
                      <a:gd name="connsiteX251" fmla="*/ 2740968 w 5314396"/>
                      <a:gd name="connsiteY251" fmla="*/ 334596 h 2032705"/>
                      <a:gd name="connsiteX252" fmla="*/ 2720687 w 5314396"/>
                      <a:gd name="connsiteY252" fmla="*/ 346053 h 2032705"/>
                      <a:gd name="connsiteX253" fmla="*/ 2681517 w 5314396"/>
                      <a:gd name="connsiteY253" fmla="*/ 349769 h 2032705"/>
                      <a:gd name="connsiteX254" fmla="*/ 2704121 w 5314396"/>
                      <a:gd name="connsiteY254" fmla="*/ 320817 h 2032705"/>
                      <a:gd name="connsiteX255" fmla="*/ 2653029 w 5314396"/>
                      <a:gd name="connsiteY255" fmla="*/ 317101 h 2032705"/>
                      <a:gd name="connsiteX256" fmla="*/ 2616182 w 5314396"/>
                      <a:gd name="connsiteY256" fmla="*/ 311528 h 2032705"/>
                      <a:gd name="connsiteX257" fmla="*/ 2625317 w 5314396"/>
                      <a:gd name="connsiteY257" fmla="*/ 307812 h 2032705"/>
                      <a:gd name="connsiteX258" fmla="*/ 2654268 w 5314396"/>
                      <a:gd name="connsiteY258" fmla="*/ 296820 h 2032705"/>
                      <a:gd name="connsiteX259" fmla="*/ 2657984 w 5314396"/>
                      <a:gd name="connsiteY259" fmla="*/ 284898 h 2032705"/>
                      <a:gd name="connsiteX260" fmla="*/ 2631664 w 5314396"/>
                      <a:gd name="connsiteY260" fmla="*/ 278551 h 2032705"/>
                      <a:gd name="connsiteX261" fmla="*/ 2598997 w 5314396"/>
                      <a:gd name="connsiteY261" fmla="*/ 270190 h 2032705"/>
                      <a:gd name="connsiteX262" fmla="*/ 2557969 w 5314396"/>
                      <a:gd name="connsiteY262" fmla="*/ 278860 h 2032705"/>
                      <a:gd name="connsiteX263" fmla="*/ 2523444 w 5314396"/>
                      <a:gd name="connsiteY263" fmla="*/ 304716 h 2032705"/>
                      <a:gd name="connsiteX264" fmla="*/ 2502233 w 5314396"/>
                      <a:gd name="connsiteY264" fmla="*/ 331810 h 2032705"/>
                      <a:gd name="connsiteX265" fmla="*/ 2508271 w 5314396"/>
                      <a:gd name="connsiteY265" fmla="*/ 345124 h 2032705"/>
                      <a:gd name="connsiteX266" fmla="*/ 2490776 w 5314396"/>
                      <a:gd name="connsiteY266" fmla="*/ 350698 h 2032705"/>
                      <a:gd name="connsiteX267" fmla="*/ 2443401 w 5314396"/>
                      <a:gd name="connsiteY267" fmla="*/ 357200 h 2032705"/>
                      <a:gd name="connsiteX268" fmla="*/ 2463682 w 5314396"/>
                      <a:gd name="connsiteY268" fmla="*/ 372837 h 2032705"/>
                      <a:gd name="connsiteX269" fmla="*/ 2440149 w 5314396"/>
                      <a:gd name="connsiteY269" fmla="*/ 368193 h 2032705"/>
                      <a:gd name="connsiteX270" fmla="*/ 2413055 w 5314396"/>
                      <a:gd name="connsiteY270" fmla="*/ 374231 h 2032705"/>
                      <a:gd name="connsiteX271" fmla="*/ 2392774 w 5314396"/>
                      <a:gd name="connsiteY271" fmla="*/ 378411 h 2032705"/>
                      <a:gd name="connsiteX272" fmla="*/ 2372492 w 5314396"/>
                      <a:gd name="connsiteY272" fmla="*/ 379804 h 2032705"/>
                      <a:gd name="connsiteX273" fmla="*/ 2381162 w 5314396"/>
                      <a:gd name="connsiteY273" fmla="*/ 362309 h 2032705"/>
                      <a:gd name="connsiteX274" fmla="*/ 2351746 w 5314396"/>
                      <a:gd name="connsiteY274" fmla="*/ 370205 h 2032705"/>
                      <a:gd name="connsiteX275" fmla="*/ 2331000 w 5314396"/>
                      <a:gd name="connsiteY275" fmla="*/ 366954 h 2032705"/>
                      <a:gd name="connsiteX276" fmla="*/ 2310718 w 5314396"/>
                      <a:gd name="connsiteY276" fmla="*/ 377018 h 2032705"/>
                      <a:gd name="connsiteX277" fmla="*/ 2280838 w 5314396"/>
                      <a:gd name="connsiteY277" fmla="*/ 379804 h 2032705"/>
                      <a:gd name="connsiteX278" fmla="*/ 2299726 w 5314396"/>
                      <a:gd name="connsiteY278" fmla="*/ 392655 h 2032705"/>
                      <a:gd name="connsiteX279" fmla="*/ 2248170 w 5314396"/>
                      <a:gd name="connsiteY279" fmla="*/ 400550 h 2032705"/>
                      <a:gd name="connsiteX280" fmla="*/ 2209000 w 5314396"/>
                      <a:gd name="connsiteY280" fmla="*/ 406124 h 2032705"/>
                      <a:gd name="connsiteX281" fmla="*/ 2180048 w 5314396"/>
                      <a:gd name="connsiteY281" fmla="*/ 419903 h 2032705"/>
                      <a:gd name="connsiteX282" fmla="*/ 2150632 w 5314396"/>
                      <a:gd name="connsiteY282" fmla="*/ 431824 h 2032705"/>
                      <a:gd name="connsiteX283" fmla="*/ 2126635 w 5314396"/>
                      <a:gd name="connsiteY283" fmla="*/ 435076 h 2032705"/>
                      <a:gd name="connsiteX284" fmla="*/ 2114249 w 5314396"/>
                      <a:gd name="connsiteY284" fmla="*/ 439256 h 2032705"/>
                      <a:gd name="connsiteX285" fmla="*/ 2109605 w 5314396"/>
                      <a:gd name="connsiteY285" fmla="*/ 446687 h 2032705"/>
                      <a:gd name="connsiteX286" fmla="*/ 2098148 w 5314396"/>
                      <a:gd name="connsiteY286" fmla="*/ 454583 h 2032705"/>
                      <a:gd name="connsiteX287" fmla="*/ 2106508 w 5314396"/>
                      <a:gd name="connsiteY287" fmla="*/ 465576 h 2032705"/>
                      <a:gd name="connsiteX288" fmla="*/ 2079878 w 5314396"/>
                      <a:gd name="connsiteY288" fmla="*/ 464182 h 2032705"/>
                      <a:gd name="connsiteX289" fmla="*/ 2096909 w 5314396"/>
                      <a:gd name="connsiteY289" fmla="*/ 473781 h 2032705"/>
                      <a:gd name="connsiteX290" fmla="*/ 2110689 w 5314396"/>
                      <a:gd name="connsiteY290" fmla="*/ 484309 h 2032705"/>
                      <a:gd name="connsiteX291" fmla="*/ 2087155 w 5314396"/>
                      <a:gd name="connsiteY291" fmla="*/ 485702 h 2032705"/>
                      <a:gd name="connsiteX292" fmla="*/ 2099077 w 5314396"/>
                      <a:gd name="connsiteY292" fmla="*/ 494063 h 2032705"/>
                      <a:gd name="connsiteX293" fmla="*/ 2109295 w 5314396"/>
                      <a:gd name="connsiteY293" fmla="*/ 505055 h 2032705"/>
                      <a:gd name="connsiteX294" fmla="*/ 2110843 w 5314396"/>
                      <a:gd name="connsiteY294" fmla="*/ 506603 h 2032705"/>
                      <a:gd name="connsiteX295" fmla="*/ 2107592 w 5314396"/>
                      <a:gd name="connsiteY295" fmla="*/ 519763 h 2032705"/>
                      <a:gd name="connsiteX296" fmla="*/ 2098767 w 5314396"/>
                      <a:gd name="connsiteY296" fmla="*/ 522550 h 2032705"/>
                      <a:gd name="connsiteX297" fmla="*/ 2069350 w 5314396"/>
                      <a:gd name="connsiteY297" fmla="*/ 521157 h 2032705"/>
                      <a:gd name="connsiteX298" fmla="*/ 2054643 w 5314396"/>
                      <a:gd name="connsiteY298" fmla="*/ 526266 h 2032705"/>
                      <a:gd name="connsiteX299" fmla="*/ 2008660 w 5314396"/>
                      <a:gd name="connsiteY299" fmla="*/ 528588 h 2032705"/>
                      <a:gd name="connsiteX300" fmla="*/ 1928153 w 5314396"/>
                      <a:gd name="connsiteY300" fmla="*/ 535555 h 2032705"/>
                      <a:gd name="connsiteX301" fmla="*/ 1917625 w 5314396"/>
                      <a:gd name="connsiteY301" fmla="*/ 566365 h 2032705"/>
                      <a:gd name="connsiteX302" fmla="*/ 1918089 w 5314396"/>
                      <a:gd name="connsiteY302" fmla="*/ 588504 h 2032705"/>
                      <a:gd name="connsiteX303" fmla="*/ 1960511 w 5314396"/>
                      <a:gd name="connsiteY303" fmla="*/ 611108 h 2032705"/>
                      <a:gd name="connsiteX304" fmla="*/ 1978470 w 5314396"/>
                      <a:gd name="connsiteY304" fmla="*/ 641453 h 2032705"/>
                      <a:gd name="connsiteX305" fmla="*/ 1925521 w 5314396"/>
                      <a:gd name="connsiteY305" fmla="*/ 624423 h 2032705"/>
                      <a:gd name="connsiteX306" fmla="*/ 1854148 w 5314396"/>
                      <a:gd name="connsiteY306" fmla="*/ 605999 h 2032705"/>
                      <a:gd name="connsiteX307" fmla="*/ 1831544 w 5314396"/>
                      <a:gd name="connsiteY307" fmla="*/ 594542 h 2032705"/>
                      <a:gd name="connsiteX308" fmla="*/ 1811727 w 5314396"/>
                      <a:gd name="connsiteY308" fmla="*/ 610179 h 2032705"/>
                      <a:gd name="connsiteX309" fmla="*/ 1824577 w 5314396"/>
                      <a:gd name="connsiteY309" fmla="*/ 614824 h 2032705"/>
                      <a:gd name="connsiteX310" fmla="*/ 1841607 w 5314396"/>
                      <a:gd name="connsiteY310" fmla="*/ 624887 h 2032705"/>
                      <a:gd name="connsiteX311" fmla="*/ 1815752 w 5314396"/>
                      <a:gd name="connsiteY311" fmla="*/ 629532 h 2032705"/>
                      <a:gd name="connsiteX312" fmla="*/ 1782156 w 5314396"/>
                      <a:gd name="connsiteY312" fmla="*/ 636499 h 2032705"/>
                      <a:gd name="connsiteX313" fmla="*/ 1823493 w 5314396"/>
                      <a:gd name="connsiteY313" fmla="*/ 668702 h 2032705"/>
                      <a:gd name="connsiteX314" fmla="*/ 1851516 w 5314396"/>
                      <a:gd name="connsiteY314" fmla="*/ 684339 h 2032705"/>
                      <a:gd name="connsiteX315" fmla="*/ 1846871 w 5314396"/>
                      <a:gd name="connsiteY315" fmla="*/ 693628 h 2032705"/>
                      <a:gd name="connsiteX316" fmla="*/ 1810953 w 5314396"/>
                      <a:gd name="connsiteY316" fmla="*/ 675205 h 2032705"/>
                      <a:gd name="connsiteX317" fmla="*/ 1758004 w 5314396"/>
                      <a:gd name="connsiteY317" fmla="*/ 670560 h 2032705"/>
                      <a:gd name="connsiteX318" fmla="*/ 1756146 w 5314396"/>
                      <a:gd name="connsiteY318" fmla="*/ 650278 h 2032705"/>
                      <a:gd name="connsiteX319" fmla="*/ 1763577 w 5314396"/>
                      <a:gd name="connsiteY319" fmla="*/ 619469 h 2032705"/>
                      <a:gd name="connsiteX320" fmla="*/ 1750262 w 5314396"/>
                      <a:gd name="connsiteY320" fmla="*/ 580763 h 2032705"/>
                      <a:gd name="connsiteX321" fmla="*/ 1742057 w 5314396"/>
                      <a:gd name="connsiteY321" fmla="*/ 593149 h 2032705"/>
                      <a:gd name="connsiteX322" fmla="*/ 1734161 w 5314396"/>
                      <a:gd name="connsiteY322" fmla="*/ 625816 h 2032705"/>
                      <a:gd name="connsiteX323" fmla="*/ 1696849 w 5314396"/>
                      <a:gd name="connsiteY323" fmla="*/ 645169 h 2032705"/>
                      <a:gd name="connsiteX324" fmla="*/ 1684463 w 5314396"/>
                      <a:gd name="connsiteY324" fmla="*/ 664522 h 2032705"/>
                      <a:gd name="connsiteX325" fmla="*/ 1719917 w 5314396"/>
                      <a:gd name="connsiteY325" fmla="*/ 707253 h 2032705"/>
                      <a:gd name="connsiteX326" fmla="*/ 1701494 w 5314396"/>
                      <a:gd name="connsiteY326" fmla="*/ 759737 h 2032705"/>
                      <a:gd name="connsiteX327" fmla="*/ 1702887 w 5314396"/>
                      <a:gd name="connsiteY327" fmla="*/ 791011 h 2032705"/>
                      <a:gd name="connsiteX328" fmla="*/ 1726884 w 5314396"/>
                      <a:gd name="connsiteY328" fmla="*/ 795192 h 2032705"/>
                      <a:gd name="connsiteX329" fmla="*/ 1763267 w 5314396"/>
                      <a:gd name="connsiteY329" fmla="*/ 787296 h 2032705"/>
                      <a:gd name="connsiteX330" fmla="*/ 1823029 w 5314396"/>
                      <a:gd name="connsiteY330" fmla="*/ 807577 h 2032705"/>
                      <a:gd name="connsiteX331" fmla="*/ 1834486 w 5314396"/>
                      <a:gd name="connsiteY331" fmla="*/ 831420 h 2032705"/>
                      <a:gd name="connsiteX332" fmla="*/ 1820242 w 5314396"/>
                      <a:gd name="connsiteY332" fmla="*/ 854488 h 2032705"/>
                      <a:gd name="connsiteX333" fmla="*/ 1856161 w 5314396"/>
                      <a:gd name="connsiteY333" fmla="*/ 878331 h 2032705"/>
                      <a:gd name="connsiteX334" fmla="*/ 1821171 w 5314396"/>
                      <a:gd name="connsiteY334" fmla="*/ 875544 h 2032705"/>
                      <a:gd name="connsiteX335" fmla="*/ 1806927 w 5314396"/>
                      <a:gd name="connsiteY335" fmla="*/ 855727 h 2032705"/>
                      <a:gd name="connsiteX336" fmla="*/ 1814668 w 5314396"/>
                      <a:gd name="connsiteY336" fmla="*/ 833123 h 2032705"/>
                      <a:gd name="connsiteX337" fmla="*/ 1799031 w 5314396"/>
                      <a:gd name="connsiteY337" fmla="*/ 813306 h 2032705"/>
                      <a:gd name="connsiteX338" fmla="*/ 1779214 w 5314396"/>
                      <a:gd name="connsiteY338" fmla="*/ 800455 h 2032705"/>
                      <a:gd name="connsiteX339" fmla="*/ 1731374 w 5314396"/>
                      <a:gd name="connsiteY339" fmla="*/ 813306 h 2032705"/>
                      <a:gd name="connsiteX340" fmla="*/ 1737877 w 5314396"/>
                      <a:gd name="connsiteY340" fmla="*/ 856501 h 2032705"/>
                      <a:gd name="connsiteX341" fmla="*/ 1712021 w 5314396"/>
                      <a:gd name="connsiteY341" fmla="*/ 893349 h 2032705"/>
                      <a:gd name="connsiteX342" fmla="*/ 1688489 w 5314396"/>
                      <a:gd name="connsiteY342" fmla="*/ 914095 h 2032705"/>
                      <a:gd name="connsiteX343" fmla="*/ 1660001 w 5314396"/>
                      <a:gd name="connsiteY343" fmla="*/ 939021 h 2032705"/>
                      <a:gd name="connsiteX344" fmla="*/ 1631979 w 5314396"/>
                      <a:gd name="connsiteY344" fmla="*/ 939021 h 2032705"/>
                      <a:gd name="connsiteX345" fmla="*/ 1596060 w 5314396"/>
                      <a:gd name="connsiteY345" fmla="*/ 941808 h 2032705"/>
                      <a:gd name="connsiteX346" fmla="*/ 1571133 w 5314396"/>
                      <a:gd name="connsiteY346" fmla="*/ 933912 h 2032705"/>
                      <a:gd name="connsiteX347" fmla="*/ 1555961 w 5314396"/>
                      <a:gd name="connsiteY347" fmla="*/ 920597 h 2032705"/>
                      <a:gd name="connsiteX348" fmla="*/ 1572527 w 5314396"/>
                      <a:gd name="connsiteY348" fmla="*/ 924777 h 2032705"/>
                      <a:gd name="connsiteX349" fmla="*/ 1590486 w 5314396"/>
                      <a:gd name="connsiteY349" fmla="*/ 922920 h 2032705"/>
                      <a:gd name="connsiteX350" fmla="*/ 1608445 w 5314396"/>
                      <a:gd name="connsiteY350" fmla="*/ 930351 h 2032705"/>
                      <a:gd name="connsiteX351" fmla="*/ 1624547 w 5314396"/>
                      <a:gd name="connsiteY351" fmla="*/ 924313 h 2032705"/>
                      <a:gd name="connsiteX352" fmla="*/ 1631979 w 5314396"/>
                      <a:gd name="connsiteY352" fmla="*/ 916881 h 2032705"/>
                      <a:gd name="connsiteX353" fmla="*/ 1645758 w 5314396"/>
                      <a:gd name="connsiteY353" fmla="*/ 905425 h 2032705"/>
                      <a:gd name="connsiteX354" fmla="*/ 1655356 w 5314396"/>
                      <a:gd name="connsiteY354" fmla="*/ 888859 h 2032705"/>
                      <a:gd name="connsiteX355" fmla="*/ 1663562 w 5314396"/>
                      <a:gd name="connsiteY355" fmla="*/ 878640 h 2032705"/>
                      <a:gd name="connsiteX356" fmla="*/ 1678735 w 5314396"/>
                      <a:gd name="connsiteY356" fmla="*/ 868577 h 2032705"/>
                      <a:gd name="connsiteX357" fmla="*/ 1684308 w 5314396"/>
                      <a:gd name="connsiteY357" fmla="*/ 853869 h 2032705"/>
                      <a:gd name="connsiteX358" fmla="*/ 1692669 w 5314396"/>
                      <a:gd name="connsiteY358" fmla="*/ 833123 h 2032705"/>
                      <a:gd name="connsiteX359" fmla="*/ 1693598 w 5314396"/>
                      <a:gd name="connsiteY359" fmla="*/ 821666 h 2032705"/>
                      <a:gd name="connsiteX360" fmla="*/ 1669136 w 5314396"/>
                      <a:gd name="connsiteY360" fmla="*/ 795037 h 2032705"/>
                      <a:gd name="connsiteX361" fmla="*/ 1668207 w 5314396"/>
                      <a:gd name="connsiteY361" fmla="*/ 763298 h 2032705"/>
                      <a:gd name="connsiteX362" fmla="*/ 1667743 w 5314396"/>
                      <a:gd name="connsiteY362" fmla="*/ 733882 h 2032705"/>
                      <a:gd name="connsiteX363" fmla="*/ 1675638 w 5314396"/>
                      <a:gd name="connsiteY363" fmla="*/ 701215 h 2032705"/>
                      <a:gd name="connsiteX364" fmla="*/ 1650402 w 5314396"/>
                      <a:gd name="connsiteY364" fmla="*/ 665760 h 2032705"/>
                      <a:gd name="connsiteX365" fmla="*/ 1660466 w 5314396"/>
                      <a:gd name="connsiteY365" fmla="*/ 642227 h 2032705"/>
                      <a:gd name="connsiteX366" fmla="*/ 1673780 w 5314396"/>
                      <a:gd name="connsiteY366" fmla="*/ 589278 h 2032705"/>
                      <a:gd name="connsiteX367" fmla="*/ 1635075 w 5314396"/>
                      <a:gd name="connsiteY367" fmla="*/ 576428 h 2032705"/>
                      <a:gd name="connsiteX368" fmla="*/ 1575623 w 5314396"/>
                      <a:gd name="connsiteY368" fmla="*/ 573641 h 2032705"/>
                      <a:gd name="connsiteX369" fmla="*/ 1558128 w 5314396"/>
                      <a:gd name="connsiteY369" fmla="*/ 591136 h 2032705"/>
                      <a:gd name="connsiteX370" fmla="*/ 1537382 w 5314396"/>
                      <a:gd name="connsiteY370" fmla="*/ 635260 h 2032705"/>
                      <a:gd name="connsiteX371" fmla="*/ 1496045 w 5314396"/>
                      <a:gd name="connsiteY371" fmla="*/ 666999 h 2032705"/>
                      <a:gd name="connsiteX372" fmla="*/ 1483195 w 5314396"/>
                      <a:gd name="connsiteY372" fmla="*/ 694093 h 2032705"/>
                      <a:gd name="connsiteX373" fmla="*/ 1500689 w 5314396"/>
                      <a:gd name="connsiteY373" fmla="*/ 698273 h 2032705"/>
                      <a:gd name="connsiteX374" fmla="*/ 1496974 w 5314396"/>
                      <a:gd name="connsiteY374" fmla="*/ 723199 h 2032705"/>
                      <a:gd name="connsiteX375" fmla="*/ 1495116 w 5314396"/>
                      <a:gd name="connsiteY375" fmla="*/ 737907 h 2032705"/>
                      <a:gd name="connsiteX376" fmla="*/ 1484588 w 5314396"/>
                      <a:gd name="connsiteY376" fmla="*/ 759118 h 2032705"/>
                      <a:gd name="connsiteX377" fmla="*/ 1521436 w 5314396"/>
                      <a:gd name="connsiteY377" fmla="*/ 772897 h 2032705"/>
                      <a:gd name="connsiteX378" fmla="*/ 1534750 w 5314396"/>
                      <a:gd name="connsiteY378" fmla="*/ 798133 h 2032705"/>
                      <a:gd name="connsiteX379" fmla="*/ 1553638 w 5314396"/>
                      <a:gd name="connsiteY379" fmla="*/ 807732 h 2032705"/>
                      <a:gd name="connsiteX380" fmla="*/ 1534286 w 5314396"/>
                      <a:gd name="connsiteY380" fmla="*/ 838542 h 2032705"/>
                      <a:gd name="connsiteX381" fmla="*/ 1496509 w 5314396"/>
                      <a:gd name="connsiteY381" fmla="*/ 808661 h 2032705"/>
                      <a:gd name="connsiteX382" fmla="*/ 1446347 w 5314396"/>
                      <a:gd name="connsiteY382" fmla="*/ 786986 h 2032705"/>
                      <a:gd name="connsiteX383" fmla="*/ 1404855 w 5314396"/>
                      <a:gd name="connsiteY383" fmla="*/ 769956 h 2032705"/>
                      <a:gd name="connsiteX384" fmla="*/ 1347261 w 5314396"/>
                      <a:gd name="connsiteY384" fmla="*/ 754783 h 2032705"/>
                      <a:gd name="connsiteX385" fmla="*/ 1290596 w 5314396"/>
                      <a:gd name="connsiteY385" fmla="*/ 749674 h 2032705"/>
                      <a:gd name="connsiteX386" fmla="*/ 1267528 w 5314396"/>
                      <a:gd name="connsiteY386" fmla="*/ 732643 h 2032705"/>
                      <a:gd name="connsiteX387" fmla="*/ 1229751 w 5314396"/>
                      <a:gd name="connsiteY387" fmla="*/ 720258 h 2032705"/>
                      <a:gd name="connsiteX388" fmla="*/ 1238576 w 5314396"/>
                      <a:gd name="connsiteY388" fmla="*/ 745958 h 2032705"/>
                      <a:gd name="connsiteX389" fmla="*/ 1261644 w 5314396"/>
                      <a:gd name="connsiteY389" fmla="*/ 755093 h 2032705"/>
                      <a:gd name="connsiteX390" fmla="*/ 1281461 w 5314396"/>
                      <a:gd name="connsiteY390" fmla="*/ 769336 h 2032705"/>
                      <a:gd name="connsiteX391" fmla="*/ 1295705 w 5314396"/>
                      <a:gd name="connsiteY391" fmla="*/ 795192 h 2032705"/>
                      <a:gd name="connsiteX392" fmla="*/ 1285951 w 5314396"/>
                      <a:gd name="connsiteY392" fmla="*/ 812222 h 2032705"/>
                      <a:gd name="connsiteX393" fmla="*/ 1264741 w 5314396"/>
                      <a:gd name="connsiteY393" fmla="*/ 822750 h 2032705"/>
                      <a:gd name="connsiteX394" fmla="*/ 1248639 w 5314396"/>
                      <a:gd name="connsiteY394" fmla="*/ 829252 h 2032705"/>
                      <a:gd name="connsiteX395" fmla="*/ 1248639 w 5314396"/>
                      <a:gd name="connsiteY395" fmla="*/ 810829 h 2032705"/>
                      <a:gd name="connsiteX396" fmla="*/ 1229751 w 5314396"/>
                      <a:gd name="connsiteY396" fmla="*/ 796585 h 2032705"/>
                      <a:gd name="connsiteX397" fmla="*/ 1181911 w 5314396"/>
                      <a:gd name="connsiteY397" fmla="*/ 820582 h 2032705"/>
                      <a:gd name="connsiteX398" fmla="*/ 1129426 w 5314396"/>
                      <a:gd name="connsiteY398" fmla="*/ 820582 h 2032705"/>
                      <a:gd name="connsiteX399" fmla="*/ 1100475 w 5314396"/>
                      <a:gd name="connsiteY399" fmla="*/ 841793 h 2032705"/>
                      <a:gd name="connsiteX400" fmla="*/ 1058518 w 5314396"/>
                      <a:gd name="connsiteY400" fmla="*/ 838542 h 2032705"/>
                      <a:gd name="connsiteX401" fmla="*/ 1066414 w 5314396"/>
                      <a:gd name="connsiteY401" fmla="*/ 830336 h 2032705"/>
                      <a:gd name="connsiteX402" fmla="*/ 1073845 w 5314396"/>
                      <a:gd name="connsiteY402" fmla="*/ 821202 h 2032705"/>
                      <a:gd name="connsiteX403" fmla="*/ 1080812 w 5314396"/>
                      <a:gd name="connsiteY403" fmla="*/ 799991 h 2032705"/>
                      <a:gd name="connsiteX404" fmla="*/ 1038546 w 5314396"/>
                      <a:gd name="connsiteY404" fmla="*/ 812377 h 2032705"/>
                      <a:gd name="connsiteX405" fmla="*/ 1032508 w 5314396"/>
                      <a:gd name="connsiteY405" fmla="*/ 829872 h 2032705"/>
                      <a:gd name="connsiteX406" fmla="*/ 1018729 w 5314396"/>
                      <a:gd name="connsiteY406" fmla="*/ 821511 h 2032705"/>
                      <a:gd name="connsiteX407" fmla="*/ 947356 w 5314396"/>
                      <a:gd name="connsiteY407" fmla="*/ 842722 h 2032705"/>
                      <a:gd name="connsiteX408" fmla="*/ 917475 w 5314396"/>
                      <a:gd name="connsiteY408" fmla="*/ 861146 h 2032705"/>
                      <a:gd name="connsiteX409" fmla="*/ 883414 w 5314396"/>
                      <a:gd name="connsiteY409" fmla="*/ 871674 h 2032705"/>
                      <a:gd name="connsiteX410" fmla="*/ 876447 w 5314396"/>
                      <a:gd name="connsiteY410" fmla="*/ 904341 h 2032705"/>
                      <a:gd name="connsiteX411" fmla="*/ 823498 w 5314396"/>
                      <a:gd name="connsiteY411" fmla="*/ 911308 h 2032705"/>
                      <a:gd name="connsiteX412" fmla="*/ 798572 w 5314396"/>
                      <a:gd name="connsiteY412" fmla="*/ 887775 h 2032705"/>
                      <a:gd name="connsiteX413" fmla="*/ 797643 w 5314396"/>
                      <a:gd name="connsiteY413" fmla="*/ 867958 h 2032705"/>
                      <a:gd name="connsiteX414" fmla="*/ 819318 w 5314396"/>
                      <a:gd name="connsiteY414" fmla="*/ 859597 h 2032705"/>
                      <a:gd name="connsiteX415" fmla="*/ 846876 w 5314396"/>
                      <a:gd name="connsiteY415" fmla="*/ 858204 h 2032705"/>
                      <a:gd name="connsiteX416" fmla="*/ 827988 w 5314396"/>
                      <a:gd name="connsiteY416" fmla="*/ 828323 h 2032705"/>
                      <a:gd name="connsiteX417" fmla="*/ 788353 w 5314396"/>
                      <a:gd name="connsiteY417" fmla="*/ 817331 h 2032705"/>
                      <a:gd name="connsiteX418" fmla="*/ 749648 w 5314396"/>
                      <a:gd name="connsiteY418" fmla="*/ 813151 h 2032705"/>
                      <a:gd name="connsiteX419" fmla="*/ 755222 w 5314396"/>
                      <a:gd name="connsiteY419" fmla="*/ 825072 h 2032705"/>
                      <a:gd name="connsiteX420" fmla="*/ 764356 w 5314396"/>
                      <a:gd name="connsiteY420" fmla="*/ 846747 h 2032705"/>
                      <a:gd name="connsiteX421" fmla="*/ 752435 w 5314396"/>
                      <a:gd name="connsiteY421" fmla="*/ 881273 h 2032705"/>
                      <a:gd name="connsiteX422" fmla="*/ 762653 w 5314396"/>
                      <a:gd name="connsiteY422" fmla="*/ 892265 h 2032705"/>
                      <a:gd name="connsiteX423" fmla="*/ 774110 w 5314396"/>
                      <a:gd name="connsiteY423" fmla="*/ 919823 h 2032705"/>
                      <a:gd name="connsiteX424" fmla="*/ 764356 w 5314396"/>
                      <a:gd name="connsiteY424" fmla="*/ 943820 h 2032705"/>
                      <a:gd name="connsiteX425" fmla="*/ 751041 w 5314396"/>
                      <a:gd name="connsiteY425" fmla="*/ 943356 h 2032705"/>
                      <a:gd name="connsiteX426" fmla="*/ 741907 w 5314396"/>
                      <a:gd name="connsiteY426" fmla="*/ 934222 h 2032705"/>
                      <a:gd name="connsiteX427" fmla="*/ 710633 w 5314396"/>
                      <a:gd name="connsiteY427" fmla="*/ 928184 h 2032705"/>
                      <a:gd name="connsiteX428" fmla="*/ 690816 w 5314396"/>
                      <a:gd name="connsiteY428" fmla="*/ 937782 h 2032705"/>
                      <a:gd name="connsiteX429" fmla="*/ 663257 w 5314396"/>
                      <a:gd name="connsiteY429" fmla="*/ 949704 h 2032705"/>
                      <a:gd name="connsiteX430" fmla="*/ 633377 w 5314396"/>
                      <a:gd name="connsiteY430" fmla="*/ 971379 h 2032705"/>
                      <a:gd name="connsiteX431" fmla="*/ 635235 w 5314396"/>
                      <a:gd name="connsiteY431" fmla="*/ 998473 h 2032705"/>
                      <a:gd name="connsiteX432" fmla="*/ 648085 w 5314396"/>
                      <a:gd name="connsiteY432" fmla="*/ 1022934 h 2032705"/>
                      <a:gd name="connsiteX433" fmla="*/ 610772 w 5314396"/>
                      <a:gd name="connsiteY433" fmla="*/ 1020612 h 2032705"/>
                      <a:gd name="connsiteX434" fmla="*/ 578570 w 5314396"/>
                      <a:gd name="connsiteY434" fmla="*/ 1013181 h 2032705"/>
                      <a:gd name="connsiteX435" fmla="*/ 543115 w 5314396"/>
                      <a:gd name="connsiteY435" fmla="*/ 991970 h 2032705"/>
                      <a:gd name="connsiteX436" fmla="*/ 524227 w 5314396"/>
                      <a:gd name="connsiteY436" fmla="*/ 1009465 h 2032705"/>
                      <a:gd name="connsiteX437" fmla="*/ 533361 w 5314396"/>
                      <a:gd name="connsiteY437" fmla="*/ 1027424 h 2032705"/>
                      <a:gd name="connsiteX438" fmla="*/ 563707 w 5314396"/>
                      <a:gd name="connsiteY438" fmla="*/ 1037952 h 2032705"/>
                      <a:gd name="connsiteX439" fmla="*/ 566494 w 5314396"/>
                      <a:gd name="connsiteY439" fmla="*/ 1056841 h 2032705"/>
                      <a:gd name="connsiteX440" fmla="*/ 542960 w 5314396"/>
                      <a:gd name="connsiteY440" fmla="*/ 1060556 h 2032705"/>
                      <a:gd name="connsiteX441" fmla="*/ 518499 w 5314396"/>
                      <a:gd name="connsiteY441" fmla="*/ 1053125 h 2032705"/>
                      <a:gd name="connsiteX442" fmla="*/ 490012 w 5314396"/>
                      <a:gd name="connsiteY442" fmla="*/ 1037023 h 2032705"/>
                      <a:gd name="connsiteX443" fmla="*/ 473910 w 5314396"/>
                      <a:gd name="connsiteY443" fmla="*/ 1019064 h 2032705"/>
                      <a:gd name="connsiteX444" fmla="*/ 466479 w 5314396"/>
                      <a:gd name="connsiteY444" fmla="*/ 996460 h 2032705"/>
                      <a:gd name="connsiteX445" fmla="*/ 467408 w 5314396"/>
                      <a:gd name="connsiteY445" fmla="*/ 976178 h 2032705"/>
                      <a:gd name="connsiteX446" fmla="*/ 469730 w 5314396"/>
                      <a:gd name="connsiteY446" fmla="*/ 956361 h 2032705"/>
                      <a:gd name="connsiteX447" fmla="*/ 445732 w 5314396"/>
                      <a:gd name="connsiteY447" fmla="*/ 938866 h 2032705"/>
                      <a:gd name="connsiteX448" fmla="*/ 426844 w 5314396"/>
                      <a:gd name="connsiteY448" fmla="*/ 925087 h 2032705"/>
                      <a:gd name="connsiteX449" fmla="*/ 396499 w 5314396"/>
                      <a:gd name="connsiteY449" fmla="*/ 899851 h 2032705"/>
                      <a:gd name="connsiteX450" fmla="*/ 385507 w 5314396"/>
                      <a:gd name="connsiteY450" fmla="*/ 889788 h 2032705"/>
                      <a:gd name="connsiteX451" fmla="*/ 410433 w 5314396"/>
                      <a:gd name="connsiteY451" fmla="*/ 898922 h 2032705"/>
                      <a:gd name="connsiteX452" fmla="*/ 453628 w 5314396"/>
                      <a:gd name="connsiteY452" fmla="*/ 917346 h 2032705"/>
                      <a:gd name="connsiteX453" fmla="*/ 507971 w 5314396"/>
                      <a:gd name="connsiteY453" fmla="*/ 934376 h 2032705"/>
                      <a:gd name="connsiteX454" fmla="*/ 580737 w 5314396"/>
                      <a:gd name="connsiteY454" fmla="*/ 946298 h 2032705"/>
                      <a:gd name="connsiteX455" fmla="*/ 670998 w 5314396"/>
                      <a:gd name="connsiteY455" fmla="*/ 906663 h 2032705"/>
                      <a:gd name="connsiteX456" fmla="*/ 668212 w 5314396"/>
                      <a:gd name="connsiteY456" fmla="*/ 869816 h 2032705"/>
                      <a:gd name="connsiteX457" fmla="*/ 650252 w 5314396"/>
                      <a:gd name="connsiteY457" fmla="*/ 856036 h 2032705"/>
                      <a:gd name="connsiteX458" fmla="*/ 624397 w 5314396"/>
                      <a:gd name="connsiteY458" fmla="*/ 840400 h 2032705"/>
                      <a:gd name="connsiteX459" fmla="*/ 598696 w 5314396"/>
                      <a:gd name="connsiteY459" fmla="*/ 826156 h 2032705"/>
                      <a:gd name="connsiteX460" fmla="*/ 553179 w 5314396"/>
                      <a:gd name="connsiteY460" fmla="*/ 803087 h 2032705"/>
                      <a:gd name="connsiteX461" fmla="*/ 480413 w 5314396"/>
                      <a:gd name="connsiteY461" fmla="*/ 774600 h 2032705"/>
                      <a:gd name="connsiteX462" fmla="*/ 464311 w 5314396"/>
                      <a:gd name="connsiteY462" fmla="*/ 772742 h 2032705"/>
                      <a:gd name="connsiteX463" fmla="*/ 441707 w 5314396"/>
                      <a:gd name="connsiteY463" fmla="*/ 772278 h 2032705"/>
                      <a:gd name="connsiteX464" fmla="*/ 413220 w 5314396"/>
                      <a:gd name="connsiteY464" fmla="*/ 770420 h 2032705"/>
                      <a:gd name="connsiteX465" fmla="*/ 395725 w 5314396"/>
                      <a:gd name="connsiteY465" fmla="*/ 760357 h 2032705"/>
                      <a:gd name="connsiteX466" fmla="*/ 418793 w 5314396"/>
                      <a:gd name="connsiteY466" fmla="*/ 753080 h 2032705"/>
                      <a:gd name="connsiteX467" fmla="*/ 398047 w 5314396"/>
                      <a:gd name="connsiteY467" fmla="*/ 744720 h 2032705"/>
                      <a:gd name="connsiteX468" fmla="*/ 375908 w 5314396"/>
                      <a:gd name="connsiteY468" fmla="*/ 748900 h 2032705"/>
                      <a:gd name="connsiteX469" fmla="*/ 357019 w 5314396"/>
                      <a:gd name="connsiteY469" fmla="*/ 747971 h 2032705"/>
                      <a:gd name="connsiteX470" fmla="*/ 354852 w 5314396"/>
                      <a:gd name="connsiteY470" fmla="*/ 746423 h 2032705"/>
                      <a:gd name="connsiteX471" fmla="*/ 339060 w 5314396"/>
                      <a:gd name="connsiteY471" fmla="*/ 757570 h 2032705"/>
                      <a:gd name="connsiteX472" fmla="*/ 313360 w 5314396"/>
                      <a:gd name="connsiteY472" fmla="*/ 769491 h 2032705"/>
                      <a:gd name="connsiteX473" fmla="*/ 292149 w 5314396"/>
                      <a:gd name="connsiteY473" fmla="*/ 787915 h 2032705"/>
                      <a:gd name="connsiteX474" fmla="*/ 280227 w 5314396"/>
                      <a:gd name="connsiteY474" fmla="*/ 797049 h 2032705"/>
                      <a:gd name="connsiteX475" fmla="*/ 275583 w 5314396"/>
                      <a:gd name="connsiteY475" fmla="*/ 813615 h 2032705"/>
                      <a:gd name="connsiteX476" fmla="*/ 280227 w 5314396"/>
                      <a:gd name="connsiteY476" fmla="*/ 831110 h 2032705"/>
                      <a:gd name="connsiteX477" fmla="*/ 299580 w 5314396"/>
                      <a:gd name="connsiteY477" fmla="*/ 842102 h 2032705"/>
                      <a:gd name="connsiteX478" fmla="*/ 321720 w 5314396"/>
                      <a:gd name="connsiteY478" fmla="*/ 865171 h 2032705"/>
                      <a:gd name="connsiteX479" fmla="*/ 302367 w 5314396"/>
                      <a:gd name="connsiteY479" fmla="*/ 888239 h 2032705"/>
                      <a:gd name="connsiteX480" fmla="*/ 293078 w 5314396"/>
                      <a:gd name="connsiteY480" fmla="*/ 906663 h 2032705"/>
                      <a:gd name="connsiteX481" fmla="*/ 322494 w 5314396"/>
                      <a:gd name="connsiteY481" fmla="*/ 953574 h 2032705"/>
                      <a:gd name="connsiteX482" fmla="*/ 312431 w 5314396"/>
                      <a:gd name="connsiteY482" fmla="*/ 971998 h 2032705"/>
                      <a:gd name="connsiteX483" fmla="*/ 317075 w 5314396"/>
                      <a:gd name="connsiteY483" fmla="*/ 995995 h 2032705"/>
                      <a:gd name="connsiteX484" fmla="*/ 309798 w 5314396"/>
                      <a:gd name="connsiteY484" fmla="*/ 1005130 h 2032705"/>
                      <a:gd name="connsiteX485" fmla="*/ 325436 w 5314396"/>
                      <a:gd name="connsiteY485" fmla="*/ 1015348 h 2032705"/>
                      <a:gd name="connsiteX486" fmla="*/ 320791 w 5314396"/>
                      <a:gd name="connsiteY486" fmla="*/ 1030985 h 2032705"/>
                      <a:gd name="connsiteX487" fmla="*/ 337357 w 5314396"/>
                      <a:gd name="connsiteY487" fmla="*/ 1047551 h 2032705"/>
                      <a:gd name="connsiteX488" fmla="*/ 318004 w 5314396"/>
                      <a:gd name="connsiteY488" fmla="*/ 1065046 h 2032705"/>
                      <a:gd name="connsiteX489" fmla="*/ 357638 w 5314396"/>
                      <a:gd name="connsiteY489" fmla="*/ 1095391 h 2032705"/>
                      <a:gd name="connsiteX490" fmla="*/ 365999 w 5314396"/>
                      <a:gd name="connsiteY490" fmla="*/ 1120317 h 2032705"/>
                      <a:gd name="connsiteX491" fmla="*/ 320017 w 5314396"/>
                      <a:gd name="connsiteY491" fmla="*/ 1164442 h 2032705"/>
                      <a:gd name="connsiteX492" fmla="*/ 272177 w 5314396"/>
                      <a:gd name="connsiteY492" fmla="*/ 1203147 h 2032705"/>
                      <a:gd name="connsiteX493" fmla="*/ 257314 w 5314396"/>
                      <a:gd name="connsiteY493" fmla="*/ 1222035 h 2032705"/>
                      <a:gd name="connsiteX494" fmla="*/ 270319 w 5314396"/>
                      <a:gd name="connsiteY494" fmla="*/ 1217391 h 2032705"/>
                      <a:gd name="connsiteX495" fmla="*/ 290136 w 5314396"/>
                      <a:gd name="connsiteY495" fmla="*/ 1237673 h 2032705"/>
                      <a:gd name="connsiteX496" fmla="*/ 317230 w 5314396"/>
                      <a:gd name="connsiteY496" fmla="*/ 1243711 h 2032705"/>
                      <a:gd name="connsiteX497" fmla="*/ 302522 w 5314396"/>
                      <a:gd name="connsiteY497" fmla="*/ 1247891 h 2032705"/>
                      <a:gd name="connsiteX498" fmla="*/ 272641 w 5314396"/>
                      <a:gd name="connsiteY498" fmla="*/ 1257954 h 2032705"/>
                      <a:gd name="connsiteX499" fmla="*/ 257314 w 5314396"/>
                      <a:gd name="connsiteY499" fmla="*/ 1270030 h 2032705"/>
                      <a:gd name="connsiteX500" fmla="*/ 250966 w 5314396"/>
                      <a:gd name="connsiteY500" fmla="*/ 1290467 h 2032705"/>
                      <a:gd name="connsiteX501" fmla="*/ 240593 w 5314396"/>
                      <a:gd name="connsiteY501" fmla="*/ 1306413 h 2032705"/>
                      <a:gd name="connsiteX502" fmla="*/ 242606 w 5314396"/>
                      <a:gd name="connsiteY502" fmla="*/ 1324373 h 2032705"/>
                      <a:gd name="connsiteX503" fmla="*/ 249573 w 5314396"/>
                      <a:gd name="connsiteY503" fmla="*/ 1340939 h 2032705"/>
                      <a:gd name="connsiteX504" fmla="*/ 241212 w 5314396"/>
                      <a:gd name="connsiteY504" fmla="*/ 1351312 h 2032705"/>
                      <a:gd name="connsiteX505" fmla="*/ 245392 w 5314396"/>
                      <a:gd name="connsiteY505" fmla="*/ 1367878 h 2032705"/>
                      <a:gd name="connsiteX506" fmla="*/ 248799 w 5314396"/>
                      <a:gd name="connsiteY506" fmla="*/ 1385063 h 2032705"/>
                      <a:gd name="connsiteX507" fmla="*/ 258398 w 5314396"/>
                      <a:gd name="connsiteY507" fmla="*/ 1403022 h 2032705"/>
                      <a:gd name="connsiteX508" fmla="*/ 266603 w 5314396"/>
                      <a:gd name="connsiteY508" fmla="*/ 1424388 h 2032705"/>
                      <a:gd name="connsiteX509" fmla="*/ 283169 w 5314396"/>
                      <a:gd name="connsiteY509" fmla="*/ 1429187 h 2032705"/>
                      <a:gd name="connsiteX510" fmla="*/ 298961 w 5314396"/>
                      <a:gd name="connsiteY510" fmla="*/ 1436774 h 2032705"/>
                      <a:gd name="connsiteX511" fmla="*/ 315527 w 5314396"/>
                      <a:gd name="connsiteY511" fmla="*/ 1436774 h 2032705"/>
                      <a:gd name="connsiteX512" fmla="*/ 344479 w 5314396"/>
                      <a:gd name="connsiteY512" fmla="*/ 1444979 h 2032705"/>
                      <a:gd name="connsiteX513" fmla="*/ 347266 w 5314396"/>
                      <a:gd name="connsiteY513" fmla="*/ 1466344 h 2032705"/>
                      <a:gd name="connsiteX514" fmla="*/ 350672 w 5314396"/>
                      <a:gd name="connsiteY514" fmla="*/ 1488484 h 2032705"/>
                      <a:gd name="connsiteX515" fmla="*/ 365225 w 5314396"/>
                      <a:gd name="connsiteY515" fmla="*/ 1507837 h 2032705"/>
                      <a:gd name="connsiteX516" fmla="*/ 383184 w 5314396"/>
                      <a:gd name="connsiteY516" fmla="*/ 1525177 h 2032705"/>
                      <a:gd name="connsiteX517" fmla="*/ 400369 w 5314396"/>
                      <a:gd name="connsiteY517" fmla="*/ 1541123 h 2032705"/>
                      <a:gd name="connsiteX518" fmla="*/ 384423 w 5314396"/>
                      <a:gd name="connsiteY518" fmla="*/ 1555677 h 2032705"/>
                      <a:gd name="connsiteX519" fmla="*/ 362283 w 5314396"/>
                      <a:gd name="connsiteY519" fmla="*/ 1552271 h 2032705"/>
                      <a:gd name="connsiteX520" fmla="*/ 367083 w 5314396"/>
                      <a:gd name="connsiteY520" fmla="*/ 1581222 h 2032705"/>
                      <a:gd name="connsiteX521" fmla="*/ 380243 w 5314396"/>
                      <a:gd name="connsiteY521" fmla="*/ 1597788 h 2032705"/>
                      <a:gd name="connsiteX522" fmla="*/ 394796 w 5314396"/>
                      <a:gd name="connsiteY522" fmla="*/ 1590202 h 2032705"/>
                      <a:gd name="connsiteX523" fmla="*/ 415542 w 5314396"/>
                      <a:gd name="connsiteY523" fmla="*/ 1589583 h 2032705"/>
                      <a:gd name="connsiteX524" fmla="*/ 441088 w 5314396"/>
                      <a:gd name="connsiteY524" fmla="*/ 1592370 h 2032705"/>
                      <a:gd name="connsiteX525" fmla="*/ 445268 w 5314396"/>
                      <a:gd name="connsiteY525" fmla="*/ 1615902 h 2032705"/>
                      <a:gd name="connsiteX526" fmla="*/ 452235 w 5314396"/>
                      <a:gd name="connsiteY526" fmla="*/ 1633088 h 2032705"/>
                      <a:gd name="connsiteX527" fmla="*/ 474994 w 5314396"/>
                      <a:gd name="connsiteY527" fmla="*/ 1638661 h 2032705"/>
                      <a:gd name="connsiteX528" fmla="*/ 488773 w 5314396"/>
                      <a:gd name="connsiteY528" fmla="*/ 1662813 h 2032705"/>
                      <a:gd name="connsiteX529" fmla="*/ 500539 w 5314396"/>
                      <a:gd name="connsiteY529" fmla="*/ 1669006 h 2032705"/>
                      <a:gd name="connsiteX530" fmla="*/ 515712 w 5314396"/>
                      <a:gd name="connsiteY530" fmla="*/ 1675973 h 2032705"/>
                      <a:gd name="connsiteX531" fmla="*/ 531659 w 5314396"/>
                      <a:gd name="connsiteY531" fmla="*/ 1674580 h 2032705"/>
                      <a:gd name="connsiteX532" fmla="*/ 548844 w 5314396"/>
                      <a:gd name="connsiteY532" fmla="*/ 1673187 h 2032705"/>
                      <a:gd name="connsiteX533" fmla="*/ 562623 w 5314396"/>
                      <a:gd name="connsiteY533" fmla="*/ 1689752 h 2032705"/>
                      <a:gd name="connsiteX534" fmla="*/ 588169 w 5314396"/>
                      <a:gd name="connsiteY534" fmla="*/ 1693933 h 2032705"/>
                      <a:gd name="connsiteX535" fmla="*/ 614489 w 5314396"/>
                      <a:gd name="connsiteY535" fmla="*/ 1700900 h 2032705"/>
                      <a:gd name="connsiteX536" fmla="*/ 632447 w 5314396"/>
                      <a:gd name="connsiteY536" fmla="*/ 1711892 h 2032705"/>
                      <a:gd name="connsiteX537" fmla="*/ 623468 w 5314396"/>
                      <a:gd name="connsiteY537" fmla="*/ 1725052 h 2032705"/>
                      <a:gd name="connsiteX538" fmla="*/ 631054 w 5314396"/>
                      <a:gd name="connsiteY538" fmla="*/ 1734032 h 2032705"/>
                      <a:gd name="connsiteX539" fmla="*/ 620062 w 5314396"/>
                      <a:gd name="connsiteY539" fmla="*/ 1741618 h 2032705"/>
                      <a:gd name="connsiteX540" fmla="*/ 627029 w 5314396"/>
                      <a:gd name="connsiteY540" fmla="*/ 1753384 h 2032705"/>
                      <a:gd name="connsiteX541" fmla="*/ 621455 w 5314396"/>
                      <a:gd name="connsiteY541" fmla="*/ 1771963 h 2032705"/>
                      <a:gd name="connsiteX542" fmla="*/ 595910 w 5314396"/>
                      <a:gd name="connsiteY542" fmla="*/ 1771344 h 2032705"/>
                      <a:gd name="connsiteX543" fmla="*/ 571758 w 5314396"/>
                      <a:gd name="connsiteY543" fmla="*/ 1787910 h 2032705"/>
                      <a:gd name="connsiteX544" fmla="*/ 571138 w 5314396"/>
                      <a:gd name="connsiteY544" fmla="*/ 1802618 h 2032705"/>
                      <a:gd name="connsiteX545" fmla="*/ 602877 w 5314396"/>
                      <a:gd name="connsiteY545" fmla="*/ 1801844 h 2032705"/>
                      <a:gd name="connsiteX546" fmla="*/ 564171 w 5314396"/>
                      <a:gd name="connsiteY546" fmla="*/ 1824448 h 2032705"/>
                      <a:gd name="connsiteX547" fmla="*/ 576093 w 5314396"/>
                      <a:gd name="connsiteY547" fmla="*/ 1841943 h 2032705"/>
                      <a:gd name="connsiteX548" fmla="*/ 557669 w 5314396"/>
                      <a:gd name="connsiteY548" fmla="*/ 1859902 h 2032705"/>
                      <a:gd name="connsiteX549" fmla="*/ 540638 w 5314396"/>
                      <a:gd name="connsiteY549" fmla="*/ 1873216 h 2032705"/>
                      <a:gd name="connsiteX550" fmla="*/ 532278 w 5314396"/>
                      <a:gd name="connsiteY550" fmla="*/ 1880493 h 2032705"/>
                      <a:gd name="connsiteX551" fmla="*/ 556740 w 5314396"/>
                      <a:gd name="connsiteY551" fmla="*/ 1900310 h 2032705"/>
                      <a:gd name="connsiteX552" fmla="*/ 614798 w 5314396"/>
                      <a:gd name="connsiteY552" fmla="*/ 1942112 h 2032705"/>
                      <a:gd name="connsiteX553" fmla="*/ 622849 w 5314396"/>
                      <a:gd name="connsiteY553" fmla="*/ 1948460 h 2032705"/>
                      <a:gd name="connsiteX554" fmla="*/ 634460 w 5314396"/>
                      <a:gd name="connsiteY554" fmla="*/ 1943041 h 2032705"/>
                      <a:gd name="connsiteX555" fmla="*/ 671772 w 5314396"/>
                      <a:gd name="connsiteY555" fmla="*/ 1954033 h 2032705"/>
                      <a:gd name="connsiteX556" fmla="*/ 720077 w 5314396"/>
                      <a:gd name="connsiteY556" fmla="*/ 1958214 h 2032705"/>
                      <a:gd name="connsiteX557" fmla="*/ 739430 w 5314396"/>
                      <a:gd name="connsiteY557" fmla="*/ 1970599 h 2032705"/>
                      <a:gd name="connsiteX558" fmla="*/ 758782 w 5314396"/>
                      <a:gd name="connsiteY558" fmla="*/ 1980198 h 2032705"/>
                      <a:gd name="connsiteX559" fmla="*/ 790521 w 5314396"/>
                      <a:gd name="connsiteY559" fmla="*/ 1976018 h 2032705"/>
                      <a:gd name="connsiteX560" fmla="*/ 801513 w 5314396"/>
                      <a:gd name="connsiteY560" fmla="*/ 1980198 h 2032705"/>
                      <a:gd name="connsiteX561" fmla="*/ 811267 w 5314396"/>
                      <a:gd name="connsiteY561" fmla="*/ 1999551 h 2032705"/>
                      <a:gd name="connsiteX562" fmla="*/ 840219 w 5314396"/>
                      <a:gd name="connsiteY562" fmla="*/ 2013330 h 2032705"/>
                      <a:gd name="connsiteX563" fmla="*/ 863752 w 5314396"/>
                      <a:gd name="connsiteY563" fmla="*/ 2029896 h 2032705"/>
                      <a:gd name="connsiteX564" fmla="*/ 877531 w 5314396"/>
                      <a:gd name="connsiteY564" fmla="*/ 2029896 h 2032705"/>
                      <a:gd name="connsiteX565" fmla="*/ 897658 w 5314396"/>
                      <a:gd name="connsiteY565" fmla="*/ 2015188 h 2032705"/>
                      <a:gd name="connsiteX566" fmla="*/ 861894 w 5314396"/>
                      <a:gd name="connsiteY566" fmla="*/ 1960846 h 2032705"/>
                      <a:gd name="connsiteX567" fmla="*/ 849973 w 5314396"/>
                      <a:gd name="connsiteY567" fmla="*/ 1918579 h 2032705"/>
                      <a:gd name="connsiteX568" fmla="*/ 865610 w 5314396"/>
                      <a:gd name="connsiteY568" fmla="*/ 1873526 h 2032705"/>
                      <a:gd name="connsiteX569" fmla="*/ 920881 w 5314396"/>
                      <a:gd name="connsiteY569" fmla="*/ 1839930 h 2032705"/>
                      <a:gd name="connsiteX570" fmla="*/ 910818 w 5314396"/>
                      <a:gd name="connsiteY570" fmla="*/ 1833892 h 2032705"/>
                      <a:gd name="connsiteX571" fmla="*/ 903851 w 5314396"/>
                      <a:gd name="connsiteY571" fmla="*/ 1820113 h 2032705"/>
                      <a:gd name="connsiteX572" fmla="*/ 899670 w 5314396"/>
                      <a:gd name="connsiteY572" fmla="*/ 1800760 h 2032705"/>
                      <a:gd name="connsiteX573" fmla="*/ 880318 w 5314396"/>
                      <a:gd name="connsiteY573" fmla="*/ 1778620 h 2032705"/>
                      <a:gd name="connsiteX574" fmla="*/ 858178 w 5314396"/>
                      <a:gd name="connsiteY574" fmla="*/ 1780014 h 2032705"/>
                      <a:gd name="connsiteX575" fmla="*/ 852604 w 5314396"/>
                      <a:gd name="connsiteY575" fmla="*/ 1763448 h 2032705"/>
                      <a:gd name="connsiteX576" fmla="*/ 834645 w 5314396"/>
                      <a:gd name="connsiteY576" fmla="*/ 1751062 h 2032705"/>
                      <a:gd name="connsiteX577" fmla="*/ 841612 w 5314396"/>
                      <a:gd name="connsiteY577" fmla="*/ 1731709 h 2032705"/>
                      <a:gd name="connsiteX578" fmla="*/ 852604 w 5314396"/>
                      <a:gd name="connsiteY578" fmla="*/ 1722110 h 2032705"/>
                      <a:gd name="connsiteX579" fmla="*/ 842851 w 5314396"/>
                      <a:gd name="connsiteY579" fmla="*/ 1706938 h 2032705"/>
                      <a:gd name="connsiteX580" fmla="*/ 859417 w 5314396"/>
                      <a:gd name="connsiteY580" fmla="*/ 1687585 h 2032705"/>
                      <a:gd name="connsiteX581" fmla="*/ 877376 w 5314396"/>
                      <a:gd name="connsiteY581" fmla="*/ 1676593 h 2032705"/>
                      <a:gd name="connsiteX582" fmla="*/ 902303 w 5314396"/>
                      <a:gd name="connsiteY582" fmla="*/ 1697339 h 2032705"/>
                      <a:gd name="connsiteX583" fmla="*/ 905089 w 5314396"/>
                      <a:gd name="connsiteY583" fmla="*/ 1677986 h 2032705"/>
                      <a:gd name="connsiteX584" fmla="*/ 913450 w 5314396"/>
                      <a:gd name="connsiteY584" fmla="*/ 1661420 h 2032705"/>
                      <a:gd name="connsiteX585" fmla="*/ 930015 w 5314396"/>
                      <a:gd name="connsiteY585" fmla="*/ 1646248 h 2032705"/>
                      <a:gd name="connsiteX586" fmla="*/ 963147 w 5314396"/>
                      <a:gd name="connsiteY586" fmla="*/ 1631075 h 2032705"/>
                      <a:gd name="connsiteX587" fmla="*/ 986680 w 5314396"/>
                      <a:gd name="connsiteY587" fmla="*/ 1624108 h 2032705"/>
                      <a:gd name="connsiteX588" fmla="*/ 1003246 w 5314396"/>
                      <a:gd name="connsiteY588" fmla="*/ 1624108 h 2032705"/>
                      <a:gd name="connsiteX589" fmla="*/ 1025386 w 5314396"/>
                      <a:gd name="connsiteY589" fmla="*/ 1624108 h 2032705"/>
                      <a:gd name="connsiteX590" fmla="*/ 1061305 w 5314396"/>
                      <a:gd name="connsiteY590" fmla="*/ 1635100 h 2032705"/>
                      <a:gd name="connsiteX591" fmla="*/ 1087470 w 5314396"/>
                      <a:gd name="connsiteY591" fmla="*/ 1657240 h 2032705"/>
                      <a:gd name="connsiteX592" fmla="*/ 1095830 w 5314396"/>
                      <a:gd name="connsiteY592" fmla="*/ 1661420 h 2032705"/>
                      <a:gd name="connsiteX593" fmla="*/ 1113789 w 5314396"/>
                      <a:gd name="connsiteY593" fmla="*/ 1661420 h 2032705"/>
                      <a:gd name="connsiteX594" fmla="*/ 1142741 w 5314396"/>
                      <a:gd name="connsiteY594" fmla="*/ 1658633 h 2032705"/>
                      <a:gd name="connsiteX595" fmla="*/ 1173086 w 5314396"/>
                      <a:gd name="connsiteY595" fmla="*/ 1649034 h 2032705"/>
                      <a:gd name="connsiteX596" fmla="*/ 1191045 w 5314396"/>
                      <a:gd name="connsiteY596" fmla="*/ 1650428 h 2032705"/>
                      <a:gd name="connsiteX597" fmla="*/ 1221390 w 5314396"/>
                      <a:gd name="connsiteY597" fmla="*/ 1651821 h 2032705"/>
                      <a:gd name="connsiteX598" fmla="*/ 1242137 w 5314396"/>
                      <a:gd name="connsiteY598" fmla="*/ 1661575 h 2032705"/>
                      <a:gd name="connsiteX599" fmla="*/ 1257309 w 5314396"/>
                      <a:gd name="connsiteY599" fmla="*/ 1671174 h 2032705"/>
                      <a:gd name="connsiteX600" fmla="*/ 1268302 w 5314396"/>
                      <a:gd name="connsiteY600" fmla="*/ 1656001 h 2032705"/>
                      <a:gd name="connsiteX601" fmla="*/ 1291835 w 5314396"/>
                      <a:gd name="connsiteY601" fmla="*/ 1665600 h 2032705"/>
                      <a:gd name="connsiteX602" fmla="*/ 1311188 w 5314396"/>
                      <a:gd name="connsiteY602" fmla="*/ 1654608 h 2032705"/>
                      <a:gd name="connsiteX603" fmla="*/ 1302982 w 5314396"/>
                      <a:gd name="connsiteY603" fmla="*/ 1632468 h 2032705"/>
                      <a:gd name="connsiteX604" fmla="*/ 1280842 w 5314396"/>
                      <a:gd name="connsiteY604" fmla="*/ 1625501 h 2032705"/>
                      <a:gd name="connsiteX605" fmla="*/ 1272482 w 5314396"/>
                      <a:gd name="connsiteY605" fmla="*/ 1608936 h 2032705"/>
                      <a:gd name="connsiteX606" fmla="*/ 1291835 w 5314396"/>
                      <a:gd name="connsiteY606" fmla="*/ 1592370 h 2032705"/>
                      <a:gd name="connsiteX607" fmla="*/ 1297408 w 5314396"/>
                      <a:gd name="connsiteY607" fmla="*/ 1570230 h 2032705"/>
                      <a:gd name="connsiteX608" fmla="*/ 1330540 w 5314396"/>
                      <a:gd name="connsiteY608" fmla="*/ 1564656 h 2032705"/>
                      <a:gd name="connsiteX609" fmla="*/ 1302982 w 5314396"/>
                      <a:gd name="connsiteY609" fmla="*/ 1550877 h 2032705"/>
                      <a:gd name="connsiteX610" fmla="*/ 1301588 w 5314396"/>
                      <a:gd name="connsiteY610" fmla="*/ 1524712 h 2032705"/>
                      <a:gd name="connsiteX611" fmla="*/ 1327908 w 5314396"/>
                      <a:gd name="connsiteY611" fmla="*/ 1523319 h 2032705"/>
                      <a:gd name="connsiteX612" fmla="*/ 1365220 w 5314396"/>
                      <a:gd name="connsiteY612" fmla="*/ 1519139 h 2032705"/>
                      <a:gd name="connsiteX613" fmla="*/ 1412131 w 5314396"/>
                      <a:gd name="connsiteY613" fmla="*/ 1509540 h 2032705"/>
                      <a:gd name="connsiteX614" fmla="*/ 1443870 w 5314396"/>
                      <a:gd name="connsiteY614" fmla="*/ 1499941 h 2032705"/>
                      <a:gd name="connsiteX615" fmla="*/ 1487994 w 5314396"/>
                      <a:gd name="connsiteY615" fmla="*/ 1491580 h 2032705"/>
                      <a:gd name="connsiteX616" fmla="*/ 1533512 w 5314396"/>
                      <a:gd name="connsiteY616" fmla="*/ 1476408 h 2032705"/>
                      <a:gd name="connsiteX617" fmla="*/ 1572217 w 5314396"/>
                      <a:gd name="connsiteY617" fmla="*/ 1467428 h 2032705"/>
                      <a:gd name="connsiteX618" fmla="*/ 1596369 w 5314396"/>
                      <a:gd name="connsiteY618" fmla="*/ 1470834 h 2032705"/>
                      <a:gd name="connsiteX619" fmla="*/ 1616342 w 5314396"/>
                      <a:gd name="connsiteY619" fmla="*/ 1483220 h 2032705"/>
                      <a:gd name="connsiteX620" fmla="*/ 1621915 w 5314396"/>
                      <a:gd name="connsiteY620" fmla="*/ 1505360 h 2032705"/>
                      <a:gd name="connsiteX621" fmla="*/ 1618509 w 5314396"/>
                      <a:gd name="connsiteY621" fmla="*/ 1518519 h 2032705"/>
                      <a:gd name="connsiteX622" fmla="*/ 1646841 w 5314396"/>
                      <a:gd name="connsiteY622" fmla="*/ 1513720 h 2032705"/>
                      <a:gd name="connsiteX623" fmla="*/ 1658608 w 5314396"/>
                      <a:gd name="connsiteY623" fmla="*/ 1521306 h 2032705"/>
                      <a:gd name="connsiteX624" fmla="*/ 1667588 w 5314396"/>
                      <a:gd name="connsiteY624" fmla="*/ 1523319 h 2032705"/>
                      <a:gd name="connsiteX625" fmla="*/ 1682141 w 5314396"/>
                      <a:gd name="connsiteY625" fmla="*/ 1525332 h 2032705"/>
                      <a:gd name="connsiteX626" fmla="*/ 1698707 w 5314396"/>
                      <a:gd name="connsiteY626" fmla="*/ 1527344 h 2032705"/>
                      <a:gd name="connsiteX627" fmla="*/ 1687714 w 5314396"/>
                      <a:gd name="connsiteY627" fmla="*/ 1547316 h 2032705"/>
                      <a:gd name="connsiteX628" fmla="*/ 1711247 w 5314396"/>
                      <a:gd name="connsiteY628" fmla="*/ 1541743 h 2032705"/>
                      <a:gd name="connsiteX629" fmla="*/ 1745154 w 5314396"/>
                      <a:gd name="connsiteY629" fmla="*/ 1527964 h 2032705"/>
                      <a:gd name="connsiteX630" fmla="*/ 1773486 w 5314396"/>
                      <a:gd name="connsiteY630" fmla="*/ 1512017 h 2032705"/>
                      <a:gd name="connsiteX631" fmla="*/ 1794232 w 5314396"/>
                      <a:gd name="connsiteY631" fmla="*/ 1514030 h 2032705"/>
                      <a:gd name="connsiteX632" fmla="*/ 1803212 w 5314396"/>
                      <a:gd name="connsiteY632" fmla="*/ 1537563 h 2032705"/>
                      <a:gd name="connsiteX633" fmla="*/ 1860496 w 5314396"/>
                      <a:gd name="connsiteY633" fmla="*/ 1605220 h 2032705"/>
                      <a:gd name="connsiteX634" fmla="*/ 1893008 w 5314396"/>
                      <a:gd name="connsiteY634" fmla="*/ 1661110 h 2032705"/>
                      <a:gd name="connsiteX635" fmla="*/ 1910968 w 5314396"/>
                      <a:gd name="connsiteY635" fmla="*/ 1641138 h 2032705"/>
                      <a:gd name="connsiteX636" fmla="*/ 1935120 w 5314396"/>
                      <a:gd name="connsiteY636" fmla="*/ 1658324 h 2032705"/>
                      <a:gd name="connsiteX637" fmla="*/ 1965465 w 5314396"/>
                      <a:gd name="connsiteY637" fmla="*/ 1663123 h 2032705"/>
                      <a:gd name="connsiteX638" fmla="*/ 1996584 w 5314396"/>
                      <a:gd name="connsiteY638" fmla="*/ 1654143 h 2032705"/>
                      <a:gd name="connsiteX639" fmla="*/ 2016556 w 5314396"/>
                      <a:gd name="connsiteY639" fmla="*/ 1670709 h 2032705"/>
                      <a:gd name="connsiteX640" fmla="*/ 2035909 w 5314396"/>
                      <a:gd name="connsiteY640" fmla="*/ 1686656 h 2032705"/>
                      <a:gd name="connsiteX641" fmla="*/ 2042566 w 5314396"/>
                      <a:gd name="connsiteY641" fmla="*/ 1698423 h 2032705"/>
                      <a:gd name="connsiteX642" fmla="*/ 2058204 w 5314396"/>
                      <a:gd name="connsiteY642" fmla="*/ 1711273 h 2032705"/>
                      <a:gd name="connsiteX643" fmla="*/ 2083130 w 5314396"/>
                      <a:gd name="connsiteY643" fmla="*/ 1706628 h 2032705"/>
                      <a:gd name="connsiteX644" fmla="*/ 2094122 w 5314396"/>
                      <a:gd name="connsiteY644" fmla="*/ 1707557 h 2032705"/>
                      <a:gd name="connsiteX645" fmla="*/ 2108830 w 5314396"/>
                      <a:gd name="connsiteY645" fmla="*/ 1724123 h 2032705"/>
                      <a:gd name="connsiteX646" fmla="*/ 2126325 w 5314396"/>
                      <a:gd name="connsiteY646" fmla="*/ 1724123 h 2032705"/>
                      <a:gd name="connsiteX647" fmla="*/ 2147535 w 5314396"/>
                      <a:gd name="connsiteY647" fmla="*/ 1715763 h 2032705"/>
                      <a:gd name="connsiteX648" fmla="*/ 2176023 w 5314396"/>
                      <a:gd name="connsiteY648" fmla="*/ 1702912 h 2032705"/>
                      <a:gd name="connsiteX649" fmla="*/ 2200020 w 5314396"/>
                      <a:gd name="connsiteY649" fmla="*/ 1689133 h 2032705"/>
                      <a:gd name="connsiteX650" fmla="*/ 2220302 w 5314396"/>
                      <a:gd name="connsiteY650" fmla="*/ 1675354 h 2032705"/>
                      <a:gd name="connsiteX651" fmla="*/ 2241512 w 5314396"/>
                      <a:gd name="connsiteY651" fmla="*/ 1666220 h 2032705"/>
                      <a:gd name="connsiteX652" fmla="*/ 2263652 w 5314396"/>
                      <a:gd name="connsiteY652" fmla="*/ 1662504 h 2032705"/>
                      <a:gd name="connsiteX653" fmla="*/ 2306848 w 5314396"/>
                      <a:gd name="connsiteY653" fmla="*/ 1669935 h 2032705"/>
                      <a:gd name="connsiteX654" fmla="*/ 2316911 w 5314396"/>
                      <a:gd name="connsiteY654" fmla="*/ 1687430 h 2032705"/>
                      <a:gd name="connsiteX655" fmla="*/ 2342767 w 5314396"/>
                      <a:gd name="connsiteY655" fmla="*/ 1697648 h 2032705"/>
                      <a:gd name="connsiteX656" fmla="*/ 2367693 w 5314396"/>
                      <a:gd name="connsiteY656" fmla="*/ 1695791 h 2032705"/>
                      <a:gd name="connsiteX657" fmla="*/ 2389832 w 5314396"/>
                      <a:gd name="connsiteY657" fmla="*/ 1702293 h 2032705"/>
                      <a:gd name="connsiteX658" fmla="*/ 2415687 w 5314396"/>
                      <a:gd name="connsiteY658" fmla="*/ 1689443 h 2032705"/>
                      <a:gd name="connsiteX659" fmla="*/ 2416616 w 5314396"/>
                      <a:gd name="connsiteY659" fmla="*/ 1671019 h 2032705"/>
                      <a:gd name="connsiteX660" fmla="*/ 2405624 w 5314396"/>
                      <a:gd name="connsiteY660" fmla="*/ 1645319 h 2032705"/>
                      <a:gd name="connsiteX661" fmla="*/ 2418474 w 5314396"/>
                      <a:gd name="connsiteY661" fmla="*/ 1629682 h 2032705"/>
                      <a:gd name="connsiteX662" fmla="*/ 2435040 w 5314396"/>
                      <a:gd name="connsiteY662" fmla="*/ 1618689 h 2032705"/>
                      <a:gd name="connsiteX663" fmla="*/ 2446033 w 5314396"/>
                      <a:gd name="connsiteY663" fmla="*/ 1608626 h 2032705"/>
                      <a:gd name="connsiteX664" fmla="*/ 2468946 w 5314396"/>
                      <a:gd name="connsiteY664" fmla="*/ 1617760 h 2032705"/>
                      <a:gd name="connsiteX665" fmla="*/ 2488299 w 5314396"/>
                      <a:gd name="connsiteY665" fmla="*/ 1622405 h 2032705"/>
                      <a:gd name="connsiteX666" fmla="*/ 2511367 w 5314396"/>
                      <a:gd name="connsiteY666" fmla="*/ 1631539 h 2032705"/>
                      <a:gd name="connsiteX667" fmla="*/ 2541712 w 5314396"/>
                      <a:gd name="connsiteY667" fmla="*/ 1640674 h 2032705"/>
                      <a:gd name="connsiteX668" fmla="*/ 2545428 w 5314396"/>
                      <a:gd name="connsiteY668" fmla="*/ 1667303 h 2032705"/>
                      <a:gd name="connsiteX669" fmla="*/ 2564781 w 5314396"/>
                      <a:gd name="connsiteY669" fmla="*/ 1682011 h 2032705"/>
                      <a:gd name="connsiteX670" fmla="*/ 2592339 w 5314396"/>
                      <a:gd name="connsiteY670" fmla="*/ 1690217 h 2032705"/>
                      <a:gd name="connsiteX671" fmla="*/ 2614479 w 5314396"/>
                      <a:gd name="connsiteY671" fmla="*/ 1679225 h 2032705"/>
                      <a:gd name="connsiteX672" fmla="*/ 2642966 w 5314396"/>
                      <a:gd name="connsiteY672" fmla="*/ 1675509 h 2032705"/>
                      <a:gd name="connsiteX673" fmla="*/ 2671453 w 5314396"/>
                      <a:gd name="connsiteY673" fmla="*/ 1682011 h 2032705"/>
                      <a:gd name="connsiteX674" fmla="*/ 2695296 w 5314396"/>
                      <a:gd name="connsiteY674" fmla="*/ 1688514 h 2032705"/>
                      <a:gd name="connsiteX675" fmla="*/ 2720997 w 5314396"/>
                      <a:gd name="connsiteY675" fmla="*/ 1700435 h 2032705"/>
                      <a:gd name="connsiteX676" fmla="*/ 2737563 w 5314396"/>
                      <a:gd name="connsiteY676" fmla="*/ 1717930 h 2032705"/>
                      <a:gd name="connsiteX677" fmla="*/ 2777197 w 5314396"/>
                      <a:gd name="connsiteY677" fmla="*/ 1725362 h 2032705"/>
                      <a:gd name="connsiteX678" fmla="*/ 2818534 w 5314396"/>
                      <a:gd name="connsiteY678" fmla="*/ 1725362 h 2032705"/>
                      <a:gd name="connsiteX679" fmla="*/ 2859097 w 5314396"/>
                      <a:gd name="connsiteY679" fmla="*/ 1715143 h 2032705"/>
                      <a:gd name="connsiteX680" fmla="*/ 2884024 w 5314396"/>
                      <a:gd name="connsiteY680" fmla="*/ 1706009 h 2032705"/>
                      <a:gd name="connsiteX681" fmla="*/ 2908796 w 5314396"/>
                      <a:gd name="connsiteY681" fmla="*/ 1689443 h 2032705"/>
                      <a:gd name="connsiteX682" fmla="*/ 2947501 w 5314396"/>
                      <a:gd name="connsiteY682" fmla="*/ 1691301 h 2032705"/>
                      <a:gd name="connsiteX683" fmla="*/ 2974130 w 5314396"/>
                      <a:gd name="connsiteY683" fmla="*/ 1696874 h 2032705"/>
                      <a:gd name="connsiteX684" fmla="*/ 3003547 w 5314396"/>
                      <a:gd name="connsiteY684" fmla="*/ 1704306 h 2032705"/>
                      <a:gd name="connsiteX685" fmla="*/ 3033891 w 5314396"/>
                      <a:gd name="connsiteY685" fmla="*/ 1712666 h 2032705"/>
                      <a:gd name="connsiteX686" fmla="*/ 3063308 w 5314396"/>
                      <a:gd name="connsiteY686" fmla="*/ 1697029 h 2032705"/>
                      <a:gd name="connsiteX687" fmla="*/ 3077087 w 5314396"/>
                      <a:gd name="connsiteY687" fmla="*/ 1683250 h 2032705"/>
                      <a:gd name="connsiteX688" fmla="*/ 3091795 w 5314396"/>
                      <a:gd name="connsiteY688" fmla="*/ 1651047 h 2032705"/>
                      <a:gd name="connsiteX689" fmla="*/ 3111148 w 5314396"/>
                      <a:gd name="connsiteY689" fmla="*/ 1621631 h 2032705"/>
                      <a:gd name="connsiteX690" fmla="*/ 3124927 w 5314396"/>
                      <a:gd name="connsiteY690" fmla="*/ 1605994 h 2032705"/>
                      <a:gd name="connsiteX691" fmla="*/ 3115793 w 5314396"/>
                      <a:gd name="connsiteY691" fmla="*/ 1583854 h 2032705"/>
                      <a:gd name="connsiteX692" fmla="*/ 3113006 w 5314396"/>
                      <a:gd name="connsiteY692" fmla="*/ 1567288 h 2032705"/>
                      <a:gd name="connsiteX693" fmla="*/ 3152640 w 5314396"/>
                      <a:gd name="connsiteY693" fmla="*/ 1554438 h 2032705"/>
                      <a:gd name="connsiteX694" fmla="*/ 3198622 w 5314396"/>
                      <a:gd name="connsiteY694" fmla="*/ 1550722 h 2032705"/>
                      <a:gd name="connsiteX695" fmla="*/ 3233612 w 5314396"/>
                      <a:gd name="connsiteY695" fmla="*/ 1556296 h 2032705"/>
                      <a:gd name="connsiteX696" fmla="*/ 3271389 w 5314396"/>
                      <a:gd name="connsiteY696" fmla="*/ 1567288 h 2032705"/>
                      <a:gd name="connsiteX697" fmla="*/ 3291670 w 5314396"/>
                      <a:gd name="connsiteY697" fmla="*/ 1590357 h 2032705"/>
                      <a:gd name="connsiteX698" fmla="*/ 3306378 w 5314396"/>
                      <a:gd name="connsiteY698" fmla="*/ 1618844 h 2032705"/>
                      <a:gd name="connsiteX699" fmla="*/ 3324802 w 5314396"/>
                      <a:gd name="connsiteY699" fmla="*/ 1655692 h 2032705"/>
                      <a:gd name="connsiteX700" fmla="*/ 3340439 w 5314396"/>
                      <a:gd name="connsiteY700" fmla="*/ 1693468 h 2032705"/>
                      <a:gd name="connsiteX701" fmla="*/ 3352360 w 5314396"/>
                      <a:gd name="connsiteY701" fmla="*/ 1710963 h 2032705"/>
                      <a:gd name="connsiteX702" fmla="*/ 3382706 w 5314396"/>
                      <a:gd name="connsiteY702" fmla="*/ 1721955 h 2032705"/>
                      <a:gd name="connsiteX703" fmla="*/ 3413980 w 5314396"/>
                      <a:gd name="connsiteY703" fmla="*/ 1735735 h 2032705"/>
                      <a:gd name="connsiteX704" fmla="*/ 3436119 w 5314396"/>
                      <a:gd name="connsiteY704" fmla="*/ 1750443 h 2032705"/>
                      <a:gd name="connsiteX705" fmla="*/ 3442622 w 5314396"/>
                      <a:gd name="connsiteY705" fmla="*/ 1777072 h 2032705"/>
                      <a:gd name="connsiteX706" fmla="*/ 3472967 w 5314396"/>
                      <a:gd name="connsiteY706" fmla="*/ 1788993 h 2032705"/>
                      <a:gd name="connsiteX707" fmla="*/ 3500525 w 5314396"/>
                      <a:gd name="connsiteY707" fmla="*/ 1782491 h 2032705"/>
                      <a:gd name="connsiteX708" fmla="*/ 3530870 w 5314396"/>
                      <a:gd name="connsiteY708" fmla="*/ 1771499 h 2032705"/>
                      <a:gd name="connsiteX709" fmla="*/ 3555796 w 5314396"/>
                      <a:gd name="connsiteY709" fmla="*/ 1778001 h 2032705"/>
                      <a:gd name="connsiteX710" fmla="*/ 3556725 w 5314396"/>
                      <a:gd name="connsiteY710" fmla="*/ 1803701 h 2032705"/>
                      <a:gd name="connsiteX711" fmla="*/ 3540159 w 5314396"/>
                      <a:gd name="connsiteY711" fmla="*/ 1843336 h 2032705"/>
                      <a:gd name="connsiteX712" fmla="*/ 3521735 w 5314396"/>
                      <a:gd name="connsiteY712" fmla="*/ 1867178 h 2032705"/>
                      <a:gd name="connsiteX713" fmla="*/ 3507028 w 5314396"/>
                      <a:gd name="connsiteY713" fmla="*/ 1887460 h 2032705"/>
                      <a:gd name="connsiteX714" fmla="*/ 3479469 w 5314396"/>
                      <a:gd name="connsiteY714" fmla="*/ 1887460 h 2032705"/>
                      <a:gd name="connsiteX715" fmla="*/ 3453769 w 5314396"/>
                      <a:gd name="connsiteY715" fmla="*/ 1899381 h 2032705"/>
                      <a:gd name="connsiteX716" fmla="*/ 3449124 w 5314396"/>
                      <a:gd name="connsiteY716" fmla="*/ 1921521 h 2032705"/>
                      <a:gd name="connsiteX717" fmla="*/ 3450982 w 5314396"/>
                      <a:gd name="connsiteY717" fmla="*/ 1947221 h 2032705"/>
                      <a:gd name="connsiteX718" fmla="*/ 3453149 w 5314396"/>
                      <a:gd name="connsiteY718" fmla="*/ 1976947 h 2032705"/>
                      <a:gd name="connsiteX719" fmla="*/ 3479004 w 5314396"/>
                      <a:gd name="connsiteY719" fmla="*/ 1962858 h 2032705"/>
                      <a:gd name="connsiteX720" fmla="*/ 3514923 w 5314396"/>
                      <a:gd name="connsiteY720" fmla="*/ 1983140 h 2032705"/>
                      <a:gd name="connsiteX721" fmla="*/ 3586761 w 5314396"/>
                      <a:gd name="connsiteY721" fmla="*/ 1938087 h 2032705"/>
                      <a:gd name="connsiteX722" fmla="*/ 3637388 w 5314396"/>
                      <a:gd name="connsiteY722" fmla="*/ 1881886 h 2032705"/>
                      <a:gd name="connsiteX723" fmla="*/ 3682906 w 5314396"/>
                      <a:gd name="connsiteY723" fmla="*/ 1820732 h 2032705"/>
                      <a:gd name="connsiteX724" fmla="*/ 3716038 w 5314396"/>
                      <a:gd name="connsiteY724" fmla="*/ 1776608 h 2032705"/>
                      <a:gd name="connsiteX725" fmla="*/ 3735390 w 5314396"/>
                      <a:gd name="connsiteY725" fmla="*/ 1744869 h 2032705"/>
                      <a:gd name="connsiteX726" fmla="*/ 3748705 w 5314396"/>
                      <a:gd name="connsiteY726" fmla="*/ 1662968 h 2032705"/>
                      <a:gd name="connsiteX727" fmla="*/ 3754743 w 5314396"/>
                      <a:gd name="connsiteY727" fmla="*/ 1643616 h 2032705"/>
                      <a:gd name="connsiteX728" fmla="*/ 3766200 w 5314396"/>
                      <a:gd name="connsiteY728" fmla="*/ 1621476 h 2032705"/>
                      <a:gd name="connsiteX729" fmla="*/ 3771308 w 5314396"/>
                      <a:gd name="connsiteY729" fmla="*/ 1600730 h 2032705"/>
                      <a:gd name="connsiteX730" fmla="*/ 3769451 w 5314396"/>
                      <a:gd name="connsiteY730" fmla="*/ 1577197 h 2032705"/>
                      <a:gd name="connsiteX731" fmla="*/ 3773166 w 5314396"/>
                      <a:gd name="connsiteY731" fmla="*/ 1568063 h 2032705"/>
                      <a:gd name="connsiteX732" fmla="*/ 3761709 w 5314396"/>
                      <a:gd name="connsiteY732" fmla="*/ 1552890 h 2032705"/>
                      <a:gd name="connsiteX733" fmla="*/ 3742822 w 5314396"/>
                      <a:gd name="connsiteY733" fmla="*/ 1537253 h 2032705"/>
                      <a:gd name="connsiteX734" fmla="*/ 3718360 w 5314396"/>
                      <a:gd name="connsiteY734" fmla="*/ 1518829 h 2032705"/>
                      <a:gd name="connsiteX735" fmla="*/ 3691731 w 5314396"/>
                      <a:gd name="connsiteY735" fmla="*/ 1519758 h 2032705"/>
                      <a:gd name="connsiteX736" fmla="*/ 3685847 w 5314396"/>
                      <a:gd name="connsiteY736" fmla="*/ 1530286 h 2032705"/>
                      <a:gd name="connsiteX737" fmla="*/ 3672532 w 5314396"/>
                      <a:gd name="connsiteY737" fmla="*/ 1542207 h 2032705"/>
                      <a:gd name="connsiteX738" fmla="*/ 3655038 w 5314396"/>
                      <a:gd name="connsiteY738" fmla="*/ 1543601 h 2032705"/>
                      <a:gd name="connsiteX739" fmla="*/ 3653644 w 5314396"/>
                      <a:gd name="connsiteY739" fmla="*/ 1525177 h 2032705"/>
                      <a:gd name="connsiteX740" fmla="*/ 3652715 w 5314396"/>
                      <a:gd name="connsiteY740" fmla="*/ 1512791 h 2032705"/>
                      <a:gd name="connsiteX741" fmla="*/ 3633362 w 5314396"/>
                      <a:gd name="connsiteY741" fmla="*/ 1534931 h 2032705"/>
                      <a:gd name="connsiteX742" fmla="*/ 3629647 w 5314396"/>
                      <a:gd name="connsiteY742" fmla="*/ 1503192 h 2032705"/>
                      <a:gd name="connsiteX743" fmla="*/ 3594192 w 5314396"/>
                      <a:gd name="connsiteY743" fmla="*/ 1502263 h 2032705"/>
                      <a:gd name="connsiteX744" fmla="*/ 3595586 w 5314396"/>
                      <a:gd name="connsiteY744" fmla="*/ 1479195 h 2032705"/>
                      <a:gd name="connsiteX745" fmla="*/ 3616332 w 5314396"/>
                      <a:gd name="connsiteY745" fmla="*/ 1459842 h 2032705"/>
                      <a:gd name="connsiteX746" fmla="*/ 3656431 w 5314396"/>
                      <a:gd name="connsiteY746" fmla="*/ 1436309 h 2032705"/>
                      <a:gd name="connsiteX747" fmla="*/ 3673462 w 5314396"/>
                      <a:gd name="connsiteY747" fmla="*/ 1413705 h 2032705"/>
                      <a:gd name="connsiteX748" fmla="*/ 3718050 w 5314396"/>
                      <a:gd name="connsiteY748" fmla="*/ 1380109 h 2032705"/>
                      <a:gd name="connsiteX749" fmla="*/ 3752111 w 5314396"/>
                      <a:gd name="connsiteY749" fmla="*/ 1345119 h 2032705"/>
                      <a:gd name="connsiteX750" fmla="*/ 3786637 w 5314396"/>
                      <a:gd name="connsiteY750" fmla="*/ 1316167 h 2032705"/>
                      <a:gd name="connsiteX751" fmla="*/ 3845004 w 5314396"/>
                      <a:gd name="connsiteY751" fmla="*/ 1285822 h 2032705"/>
                      <a:gd name="connsiteX752" fmla="*/ 3912661 w 5314396"/>
                      <a:gd name="connsiteY752" fmla="*/ 1294183 h 2032705"/>
                      <a:gd name="connsiteX753" fmla="*/ 3928763 w 5314396"/>
                      <a:gd name="connsiteY753" fmla="*/ 1293718 h 2032705"/>
                      <a:gd name="connsiteX754" fmla="*/ 3957715 w 5314396"/>
                      <a:gd name="connsiteY754" fmla="*/ 1293254 h 2032705"/>
                      <a:gd name="connsiteX755" fmla="*/ 3987595 w 5314396"/>
                      <a:gd name="connsiteY755" fmla="*/ 1289073 h 2032705"/>
                      <a:gd name="connsiteX756" fmla="*/ 4013295 w 5314396"/>
                      <a:gd name="connsiteY756" fmla="*/ 1281642 h 2032705"/>
                      <a:gd name="connsiteX757" fmla="*/ 4056955 w 5314396"/>
                      <a:gd name="connsiteY757" fmla="*/ 1276533 h 2032705"/>
                      <a:gd name="connsiteX758" fmla="*/ 4080488 w 5314396"/>
                      <a:gd name="connsiteY758" fmla="*/ 1281177 h 2032705"/>
                      <a:gd name="connsiteX759" fmla="*/ 4102163 w 5314396"/>
                      <a:gd name="connsiteY759" fmla="*/ 1292170 h 2032705"/>
                      <a:gd name="connsiteX760" fmla="*/ 4096590 w 5314396"/>
                      <a:gd name="connsiteY760" fmla="*/ 1301769 h 2032705"/>
                      <a:gd name="connsiteX761" fmla="*/ 4086527 w 5314396"/>
                      <a:gd name="connsiteY761" fmla="*/ 1312297 h 2032705"/>
                      <a:gd name="connsiteX762" fmla="*/ 4117800 w 5314396"/>
                      <a:gd name="connsiteY762" fmla="*/ 1307652 h 2032705"/>
                      <a:gd name="connsiteX763" fmla="*/ 4150468 w 5314396"/>
                      <a:gd name="connsiteY763" fmla="*/ 1302078 h 2032705"/>
                      <a:gd name="connsiteX764" fmla="*/ 4172608 w 5314396"/>
                      <a:gd name="connsiteY764" fmla="*/ 1301614 h 2032705"/>
                      <a:gd name="connsiteX765" fmla="*/ 4204810 w 5314396"/>
                      <a:gd name="connsiteY765" fmla="*/ 1293718 h 2032705"/>
                      <a:gd name="connsiteX766" fmla="*/ 4192424 w 5314396"/>
                      <a:gd name="connsiteY766" fmla="*/ 1284119 h 2032705"/>
                      <a:gd name="connsiteX767" fmla="*/ 4190103 w 5314396"/>
                      <a:gd name="connsiteY767" fmla="*/ 1257799 h 2032705"/>
                      <a:gd name="connsiteX768" fmla="*/ 4235620 w 5314396"/>
                      <a:gd name="connsiteY768" fmla="*/ 1217391 h 2032705"/>
                      <a:gd name="connsiteX769" fmla="*/ 4258689 w 5314396"/>
                      <a:gd name="connsiteY769" fmla="*/ 1204076 h 2032705"/>
                      <a:gd name="connsiteX770" fmla="*/ 4275255 w 5314396"/>
                      <a:gd name="connsiteY770" fmla="*/ 1175589 h 2032705"/>
                      <a:gd name="connsiteX771" fmla="*/ 4326346 w 5314396"/>
                      <a:gd name="connsiteY771" fmla="*/ 1170944 h 2032705"/>
                      <a:gd name="connsiteX772" fmla="*/ 4347091 w 5314396"/>
                      <a:gd name="connsiteY772" fmla="*/ 1179769 h 2032705"/>
                      <a:gd name="connsiteX773" fmla="*/ 4369696 w 5314396"/>
                      <a:gd name="connsiteY773" fmla="*/ 1170944 h 2032705"/>
                      <a:gd name="connsiteX774" fmla="*/ 4354524 w 5314396"/>
                      <a:gd name="connsiteY774" fmla="*/ 1199896 h 2032705"/>
                      <a:gd name="connsiteX775" fmla="*/ 4372019 w 5314396"/>
                      <a:gd name="connsiteY775" fmla="*/ 1211817 h 2032705"/>
                      <a:gd name="connsiteX776" fmla="*/ 4363813 w 5314396"/>
                      <a:gd name="connsiteY776" fmla="*/ 1224668 h 2032705"/>
                      <a:gd name="connsiteX777" fmla="*/ 4401589 w 5314396"/>
                      <a:gd name="connsiteY777" fmla="*/ 1208102 h 2032705"/>
                      <a:gd name="connsiteX778" fmla="*/ 4453145 w 5314396"/>
                      <a:gd name="connsiteY778" fmla="*/ 1183640 h 2032705"/>
                      <a:gd name="connsiteX779" fmla="*/ 4459647 w 5314396"/>
                      <a:gd name="connsiteY779" fmla="*/ 1153295 h 2032705"/>
                      <a:gd name="connsiteX780" fmla="*/ 4513061 w 5314396"/>
                      <a:gd name="connsiteY780" fmla="*/ 1134406 h 2032705"/>
                      <a:gd name="connsiteX781" fmla="*/ 4512596 w 5314396"/>
                      <a:gd name="connsiteY781" fmla="*/ 1141683 h 2032705"/>
                      <a:gd name="connsiteX782" fmla="*/ 4489064 w 5314396"/>
                      <a:gd name="connsiteY782" fmla="*/ 1165216 h 2032705"/>
                      <a:gd name="connsiteX783" fmla="*/ 4483955 w 5314396"/>
                      <a:gd name="connsiteY783" fmla="*/ 1192000 h 2032705"/>
                      <a:gd name="connsiteX784" fmla="*/ 4474666 w 5314396"/>
                      <a:gd name="connsiteY784" fmla="*/ 1205779 h 2032705"/>
                      <a:gd name="connsiteX785" fmla="*/ 4465531 w 5314396"/>
                      <a:gd name="connsiteY785" fmla="*/ 1220023 h 2032705"/>
                      <a:gd name="connsiteX786" fmla="*/ 4424657 w 5314396"/>
                      <a:gd name="connsiteY786" fmla="*/ 1237982 h 2032705"/>
                      <a:gd name="connsiteX787" fmla="*/ 4399266 w 5314396"/>
                      <a:gd name="connsiteY787" fmla="*/ 1266005 h 2032705"/>
                      <a:gd name="connsiteX788" fmla="*/ 4341828 w 5314396"/>
                      <a:gd name="connsiteY788" fmla="*/ 1318954 h 2032705"/>
                      <a:gd name="connsiteX789" fmla="*/ 4290737 w 5314396"/>
                      <a:gd name="connsiteY789" fmla="*/ 1353944 h 2032705"/>
                      <a:gd name="connsiteX790" fmla="*/ 4261785 w 5314396"/>
                      <a:gd name="connsiteY790" fmla="*/ 1359982 h 2032705"/>
                      <a:gd name="connsiteX791" fmla="*/ 4251257 w 5314396"/>
                      <a:gd name="connsiteY791" fmla="*/ 1397758 h 2032705"/>
                      <a:gd name="connsiteX792" fmla="*/ 4222770 w 5314396"/>
                      <a:gd name="connsiteY792" fmla="*/ 1469131 h 2032705"/>
                      <a:gd name="connsiteX793" fmla="*/ 4239800 w 5314396"/>
                      <a:gd name="connsiteY793" fmla="*/ 1584164 h 2032705"/>
                      <a:gd name="connsiteX794" fmla="*/ 4249399 w 5314396"/>
                      <a:gd name="connsiteY794" fmla="*/ 1637113 h 2032705"/>
                      <a:gd name="connsiteX795" fmla="*/ 4257760 w 5314396"/>
                      <a:gd name="connsiteY795" fmla="*/ 1659717 h 2032705"/>
                      <a:gd name="connsiteX796" fmla="*/ 4290427 w 5314396"/>
                      <a:gd name="connsiteY796" fmla="*/ 1631694 h 2032705"/>
                      <a:gd name="connsiteX797" fmla="*/ 4306064 w 5314396"/>
                      <a:gd name="connsiteY797" fmla="*/ 1613735 h 2032705"/>
                      <a:gd name="connsiteX798" fmla="*/ 4313031 w 5314396"/>
                      <a:gd name="connsiteY798" fmla="*/ 1581996 h 2032705"/>
                      <a:gd name="connsiteX799" fmla="*/ 4334242 w 5314396"/>
                      <a:gd name="connsiteY799" fmla="*/ 1567753 h 2032705"/>
                      <a:gd name="connsiteX800" fmla="*/ 4357310 w 5314396"/>
                      <a:gd name="connsiteY800" fmla="*/ 1563108 h 2032705"/>
                      <a:gd name="connsiteX801" fmla="*/ 4354524 w 5314396"/>
                      <a:gd name="connsiteY801" fmla="*/ 1536943 h 2032705"/>
                      <a:gd name="connsiteX802" fmla="*/ 4384404 w 5314396"/>
                      <a:gd name="connsiteY802" fmla="*/ 1508456 h 2032705"/>
                      <a:gd name="connsiteX803" fmla="*/ 4421716 w 5314396"/>
                      <a:gd name="connsiteY803" fmla="*/ 1501954 h 2032705"/>
                      <a:gd name="connsiteX804" fmla="*/ 4416142 w 5314396"/>
                      <a:gd name="connsiteY804" fmla="*/ 1471144 h 2032705"/>
                      <a:gd name="connsiteX805" fmla="*/ 4438282 w 5314396"/>
                      <a:gd name="connsiteY805" fmla="*/ 1433367 h 2032705"/>
                      <a:gd name="connsiteX806" fmla="*/ 4462279 w 5314396"/>
                      <a:gd name="connsiteY806" fmla="*/ 1431974 h 2032705"/>
                      <a:gd name="connsiteX807" fmla="*/ 4447572 w 5314396"/>
                      <a:gd name="connsiteY807" fmla="*/ 1411228 h 2032705"/>
                      <a:gd name="connsiteX808" fmla="*/ 4454074 w 5314396"/>
                      <a:gd name="connsiteY808" fmla="*/ 1376238 h 2032705"/>
                      <a:gd name="connsiteX809" fmla="*/ 4453145 w 5314396"/>
                      <a:gd name="connsiteY809" fmla="*/ 1359672 h 2032705"/>
                      <a:gd name="connsiteX810" fmla="*/ 4433327 w 5314396"/>
                      <a:gd name="connsiteY810" fmla="*/ 1361066 h 2032705"/>
                      <a:gd name="connsiteX811" fmla="*/ 4429612 w 5314396"/>
                      <a:gd name="connsiteY811" fmla="*/ 1328863 h 2032705"/>
                      <a:gd name="connsiteX812" fmla="*/ 4455777 w 5314396"/>
                      <a:gd name="connsiteY812" fmla="*/ 1301304 h 2032705"/>
                      <a:gd name="connsiteX813" fmla="*/ 4479310 w 5314396"/>
                      <a:gd name="connsiteY813" fmla="*/ 1262134 h 2032705"/>
                      <a:gd name="connsiteX814" fmla="*/ 4506404 w 5314396"/>
                      <a:gd name="connsiteY814" fmla="*/ 1260741 h 2032705"/>
                      <a:gd name="connsiteX815" fmla="*/ 4518325 w 5314396"/>
                      <a:gd name="connsiteY815" fmla="*/ 1266315 h 2032705"/>
                      <a:gd name="connsiteX816" fmla="*/ 4549599 w 5314396"/>
                      <a:gd name="connsiteY816" fmla="*/ 1236434 h 2032705"/>
                      <a:gd name="connsiteX817" fmla="*/ 4556101 w 5314396"/>
                      <a:gd name="connsiteY817" fmla="*/ 1263528 h 2032705"/>
                      <a:gd name="connsiteX818" fmla="*/ 4585053 w 5314396"/>
                      <a:gd name="connsiteY818" fmla="*/ 1246962 h 2032705"/>
                      <a:gd name="connsiteX819" fmla="*/ 4662774 w 5314396"/>
                      <a:gd name="connsiteY819" fmla="*/ 1240924 h 2032705"/>
                      <a:gd name="connsiteX820" fmla="*/ 4685842 w 5314396"/>
                      <a:gd name="connsiteY820" fmla="*/ 1260741 h 2032705"/>
                      <a:gd name="connsiteX821" fmla="*/ 4698693 w 5314396"/>
                      <a:gd name="connsiteY821" fmla="*/ 1242317 h 2032705"/>
                      <a:gd name="connsiteX822" fmla="*/ 4743745 w 5314396"/>
                      <a:gd name="connsiteY822" fmla="*/ 1217081 h 2032705"/>
                      <a:gd name="connsiteX823" fmla="*/ 4762169 w 5314396"/>
                      <a:gd name="connsiteY823" fmla="*/ 1204696 h 2032705"/>
                      <a:gd name="connsiteX824" fmla="*/ 4780129 w 5314396"/>
                      <a:gd name="connsiteY824" fmla="*/ 1192774 h 2032705"/>
                      <a:gd name="connsiteX825" fmla="*/ 4832614 w 5314396"/>
                      <a:gd name="connsiteY825" fmla="*/ 1169241 h 2032705"/>
                      <a:gd name="connsiteX826" fmla="*/ 4897484 w 5314396"/>
                      <a:gd name="connsiteY826" fmla="*/ 1137503 h 2032705"/>
                      <a:gd name="connsiteX827" fmla="*/ 4909870 w 5314396"/>
                      <a:gd name="connsiteY827" fmla="*/ 1134716 h 2032705"/>
                      <a:gd name="connsiteX828" fmla="*/ 4937428 w 5314396"/>
                      <a:gd name="connsiteY828" fmla="*/ 1141683 h 2032705"/>
                      <a:gd name="connsiteX829" fmla="*/ 4971489 w 5314396"/>
                      <a:gd name="connsiteY829" fmla="*/ 1138896 h 2032705"/>
                      <a:gd name="connsiteX830" fmla="*/ 4970560 w 5314396"/>
                      <a:gd name="connsiteY830" fmla="*/ 1113660 h 2032705"/>
                      <a:gd name="connsiteX831" fmla="*/ 4952601 w 5314396"/>
                      <a:gd name="connsiteY831" fmla="*/ 1085173 h 2032705"/>
                      <a:gd name="connsiteX832" fmla="*/ 4931390 w 5314396"/>
                      <a:gd name="connsiteY832" fmla="*/ 1054828 h 2032705"/>
                      <a:gd name="connsiteX833" fmla="*/ 4912967 w 5314396"/>
                      <a:gd name="connsiteY833" fmla="*/ 1043371 h 2032705"/>
                      <a:gd name="connsiteX834" fmla="*/ 4903367 w 5314396"/>
                      <a:gd name="connsiteY834" fmla="*/ 1032843 h 2032705"/>
                      <a:gd name="connsiteX835" fmla="*/ 4877203 w 5314396"/>
                      <a:gd name="connsiteY835" fmla="*/ 1027270 h 2032705"/>
                      <a:gd name="connsiteX836" fmla="*/ 4908012 w 5314396"/>
                      <a:gd name="connsiteY836" fmla="*/ 1018599 h 2032705"/>
                      <a:gd name="connsiteX837" fmla="*/ 4924578 w 5314396"/>
                      <a:gd name="connsiteY837" fmla="*/ 1033772 h 2032705"/>
                      <a:gd name="connsiteX838" fmla="*/ 4960032 w 5314396"/>
                      <a:gd name="connsiteY838" fmla="*/ 1031450 h 2032705"/>
                      <a:gd name="connsiteX839" fmla="*/ 5001369 w 5314396"/>
                      <a:gd name="connsiteY839" fmla="*/ 1010239 h 2032705"/>
                      <a:gd name="connsiteX840" fmla="*/ 5010194 w 5314396"/>
                      <a:gd name="connsiteY840" fmla="*/ 994138 h 2032705"/>
                      <a:gd name="connsiteX841" fmla="*/ 5004621 w 5314396"/>
                      <a:gd name="connsiteY841" fmla="*/ 975714 h 2032705"/>
                      <a:gd name="connsiteX842" fmla="*/ 5006943 w 5314396"/>
                      <a:gd name="connsiteY842" fmla="*/ 960541 h 2032705"/>
                      <a:gd name="connsiteX843" fmla="*/ 5018400 w 5314396"/>
                      <a:gd name="connsiteY843" fmla="*/ 950323 h 2032705"/>
                      <a:gd name="connsiteX844" fmla="*/ 5034965 w 5314396"/>
                      <a:gd name="connsiteY844" fmla="*/ 949394 h 2032705"/>
                      <a:gd name="connsiteX845" fmla="*/ 5030786 w 5314396"/>
                      <a:gd name="connsiteY845" fmla="*/ 965960 h 2032705"/>
                      <a:gd name="connsiteX846" fmla="*/ 5041778 w 5314396"/>
                      <a:gd name="connsiteY846" fmla="*/ 987171 h 2032705"/>
                      <a:gd name="connsiteX847" fmla="*/ 5073981 w 5314396"/>
                      <a:gd name="connsiteY847" fmla="*/ 988100 h 2032705"/>
                      <a:gd name="connsiteX848" fmla="*/ 5122750 w 5314396"/>
                      <a:gd name="connsiteY848" fmla="*/ 1004201 h 2032705"/>
                      <a:gd name="connsiteX849" fmla="*/ 5144890 w 5314396"/>
                      <a:gd name="connsiteY849" fmla="*/ 1030985 h 2032705"/>
                      <a:gd name="connsiteX850" fmla="*/ 5175699 w 5314396"/>
                      <a:gd name="connsiteY850" fmla="*/ 1041978 h 2032705"/>
                      <a:gd name="connsiteX851" fmla="*/ 5192265 w 5314396"/>
                      <a:gd name="connsiteY851" fmla="*/ 1050648 h 2032705"/>
                      <a:gd name="connsiteX852" fmla="*/ 5211153 w 5314396"/>
                      <a:gd name="connsiteY852" fmla="*/ 1052506 h 2032705"/>
                      <a:gd name="connsiteX853" fmla="*/ 5228184 w 5314396"/>
                      <a:gd name="connsiteY853" fmla="*/ 1048790 h 2032705"/>
                      <a:gd name="connsiteX854" fmla="*/ 5214405 w 5314396"/>
                      <a:gd name="connsiteY854" fmla="*/ 1031759 h 2032705"/>
                      <a:gd name="connsiteX855" fmla="*/ 5229577 w 5314396"/>
                      <a:gd name="connsiteY855" fmla="*/ 1035475 h 2032705"/>
                      <a:gd name="connsiteX856" fmla="*/ 5232828 w 5314396"/>
                      <a:gd name="connsiteY856" fmla="*/ 1020303 h 2032705"/>
                      <a:gd name="connsiteX857" fmla="*/ 5228184 w 5314396"/>
                      <a:gd name="connsiteY857" fmla="*/ 989493 h 2032705"/>
                      <a:gd name="connsiteX858" fmla="*/ 5237783 w 5314396"/>
                      <a:gd name="connsiteY858" fmla="*/ 985777 h 2032705"/>
                      <a:gd name="connsiteX859" fmla="*/ 5272773 w 5314396"/>
                      <a:gd name="connsiteY859" fmla="*/ 993209 h 2032705"/>
                      <a:gd name="connsiteX860" fmla="*/ 5265496 w 5314396"/>
                      <a:gd name="connsiteY860" fmla="*/ 984539 h 2032705"/>
                      <a:gd name="connsiteX861" fmla="*/ 5272463 w 5314396"/>
                      <a:gd name="connsiteY861" fmla="*/ 981752 h 2032705"/>
                      <a:gd name="connsiteX862" fmla="*/ 5289493 w 5314396"/>
                      <a:gd name="connsiteY862" fmla="*/ 983610 h 2032705"/>
                      <a:gd name="connsiteX863" fmla="*/ 5305595 w 5314396"/>
                      <a:gd name="connsiteY863" fmla="*/ 966579 h 2032705"/>
                      <a:gd name="connsiteX864" fmla="*/ 5308846 w 5314396"/>
                      <a:gd name="connsiteY864" fmla="*/ 957600 h 2032705"/>
                      <a:gd name="connsiteX865" fmla="*/ 2742362 w 5314396"/>
                      <a:gd name="connsiteY865" fmla="*/ 1561405 h 2032705"/>
                      <a:gd name="connsiteX866" fmla="*/ 2663712 w 5314396"/>
                      <a:gd name="connsiteY866" fmla="*/ 1609710 h 2032705"/>
                      <a:gd name="connsiteX867" fmla="*/ 2594661 w 5314396"/>
                      <a:gd name="connsiteY867" fmla="*/ 1630456 h 2032705"/>
                      <a:gd name="connsiteX868" fmla="*/ 2654113 w 5314396"/>
                      <a:gd name="connsiteY868" fmla="*/ 1593144 h 2032705"/>
                      <a:gd name="connsiteX869" fmla="*/ 2736943 w 5314396"/>
                      <a:gd name="connsiteY869" fmla="*/ 1514494 h 2032705"/>
                      <a:gd name="connsiteX870" fmla="*/ 2777042 w 5314396"/>
                      <a:gd name="connsiteY870" fmla="*/ 1451017 h 2032705"/>
                      <a:gd name="connsiteX871" fmla="*/ 2742362 w 5314396"/>
                      <a:gd name="connsiteY871" fmla="*/ 1561405 h 2032705"/>
                      <a:gd name="connsiteX872" fmla="*/ 2859252 w 5314396"/>
                      <a:gd name="connsiteY872" fmla="*/ 480439 h 2032705"/>
                      <a:gd name="connsiteX873" fmla="*/ 2840829 w 5314396"/>
                      <a:gd name="connsiteY873" fmla="*/ 495147 h 2032705"/>
                      <a:gd name="connsiteX874" fmla="*/ 2897029 w 5314396"/>
                      <a:gd name="connsiteY874" fmla="*/ 486012 h 2032705"/>
                      <a:gd name="connsiteX875" fmla="*/ 2859252 w 5314396"/>
                      <a:gd name="connsiteY875" fmla="*/ 480439 h 2032705"/>
                      <a:gd name="connsiteX876" fmla="*/ 1183149 w 5314396"/>
                      <a:gd name="connsiteY876" fmla="*/ 25727 h 2032705"/>
                      <a:gd name="connsiteX877" fmla="*/ 1213495 w 5314396"/>
                      <a:gd name="connsiteY877" fmla="*/ 13805 h 2032705"/>
                      <a:gd name="connsiteX878" fmla="*/ 1240124 w 5314396"/>
                      <a:gd name="connsiteY878" fmla="*/ 5445 h 2032705"/>
                      <a:gd name="connsiteX879" fmla="*/ 1184853 w 5314396"/>
                      <a:gd name="connsiteY879" fmla="*/ 7303 h 2032705"/>
                      <a:gd name="connsiteX880" fmla="*/ 1142431 w 5314396"/>
                      <a:gd name="connsiteY880" fmla="*/ 14734 h 2032705"/>
                      <a:gd name="connsiteX881" fmla="*/ 1183149 w 5314396"/>
                      <a:gd name="connsiteY881" fmla="*/ 25727 h 2032705"/>
                      <a:gd name="connsiteX882" fmla="*/ 1069046 w 5314396"/>
                      <a:gd name="connsiteY882" fmla="*/ 87501 h 2032705"/>
                      <a:gd name="connsiteX883" fmla="*/ 1030340 w 5314396"/>
                      <a:gd name="connsiteY883" fmla="*/ 92145 h 2032705"/>
                      <a:gd name="connsiteX884" fmla="*/ 1069046 w 5314396"/>
                      <a:gd name="connsiteY884" fmla="*/ 87501 h 2032705"/>
                      <a:gd name="connsiteX885" fmla="*/ 1187794 w 5314396"/>
                      <a:gd name="connsiteY885" fmla="*/ 75424 h 2032705"/>
                      <a:gd name="connsiteX886" fmla="*/ 1164726 w 5314396"/>
                      <a:gd name="connsiteY886" fmla="*/ 83785 h 2032705"/>
                      <a:gd name="connsiteX887" fmla="*/ 1146302 w 5314396"/>
                      <a:gd name="connsiteY887" fmla="*/ 102209 h 2032705"/>
                      <a:gd name="connsiteX888" fmla="*/ 1214424 w 5314396"/>
                      <a:gd name="connsiteY888" fmla="*/ 96635 h 2032705"/>
                      <a:gd name="connsiteX889" fmla="*/ 1247555 w 5314396"/>
                      <a:gd name="connsiteY889" fmla="*/ 83785 h 2032705"/>
                      <a:gd name="connsiteX890" fmla="*/ 1187794 w 5314396"/>
                      <a:gd name="connsiteY890" fmla="*/ 75424 h 2032705"/>
                      <a:gd name="connsiteX891" fmla="*/ 1345248 w 5314396"/>
                      <a:gd name="connsiteY891" fmla="*/ 57930 h 2032705"/>
                      <a:gd name="connsiteX892" fmla="*/ 1331469 w 5314396"/>
                      <a:gd name="connsiteY892" fmla="*/ 41364 h 2032705"/>
                      <a:gd name="connsiteX893" fmla="*/ 1280842 w 5314396"/>
                      <a:gd name="connsiteY893" fmla="*/ 40435 h 2032705"/>
                      <a:gd name="connsiteX894" fmla="*/ 1257000 w 5314396"/>
                      <a:gd name="connsiteY894" fmla="*/ 68922 h 2032705"/>
                      <a:gd name="connsiteX895" fmla="*/ 1345248 w 5314396"/>
                      <a:gd name="connsiteY895" fmla="*/ 57930 h 2032705"/>
                      <a:gd name="connsiteX896" fmla="*/ 1198787 w 5314396"/>
                      <a:gd name="connsiteY896" fmla="*/ 43221 h 2032705"/>
                      <a:gd name="connsiteX897" fmla="*/ 1145373 w 5314396"/>
                      <a:gd name="connsiteY897" fmla="*/ 29442 h 2032705"/>
                      <a:gd name="connsiteX898" fmla="*/ 1123233 w 5314396"/>
                      <a:gd name="connsiteY898" fmla="*/ 34087 h 2032705"/>
                      <a:gd name="connsiteX899" fmla="*/ 1090102 w 5314396"/>
                      <a:gd name="connsiteY899" fmla="*/ 53440 h 2032705"/>
                      <a:gd name="connsiteX900" fmla="*/ 1198787 w 5314396"/>
                      <a:gd name="connsiteY900" fmla="*/ 43221 h 2032705"/>
                      <a:gd name="connsiteX901" fmla="*/ 1061769 w 5314396"/>
                      <a:gd name="connsiteY901" fmla="*/ 554134 h 2032705"/>
                      <a:gd name="connsiteX902" fmla="*/ 1039630 w 5314396"/>
                      <a:gd name="connsiteY902" fmla="*/ 569771 h 2032705"/>
                      <a:gd name="connsiteX903" fmla="*/ 1049693 w 5314396"/>
                      <a:gd name="connsiteY903" fmla="*/ 590981 h 2032705"/>
                      <a:gd name="connsiteX904" fmla="*/ 1031269 w 5314396"/>
                      <a:gd name="connsiteY904" fmla="*/ 609405 h 2032705"/>
                      <a:gd name="connsiteX905" fmla="*/ 992564 w 5314396"/>
                      <a:gd name="connsiteY905" fmla="*/ 629687 h 2032705"/>
                      <a:gd name="connsiteX906" fmla="*/ 1023838 w 5314396"/>
                      <a:gd name="connsiteY906" fmla="*/ 648111 h 2032705"/>
                      <a:gd name="connsiteX907" fmla="*/ 1029411 w 5314396"/>
                      <a:gd name="connsiteY907" fmla="*/ 671024 h 2032705"/>
                      <a:gd name="connsiteX908" fmla="*/ 1041332 w 5314396"/>
                      <a:gd name="connsiteY908" fmla="*/ 660961 h 2032705"/>
                      <a:gd name="connsiteX909" fmla="*/ 1066104 w 5314396"/>
                      <a:gd name="connsiteY909" fmla="*/ 678456 h 2032705"/>
                      <a:gd name="connsiteX910" fmla="*/ 1105738 w 5314396"/>
                      <a:gd name="connsiteY910" fmla="*/ 700595 h 2032705"/>
                      <a:gd name="connsiteX911" fmla="*/ 1186710 w 5314396"/>
                      <a:gd name="connsiteY911" fmla="*/ 700595 h 2032705"/>
                      <a:gd name="connsiteX912" fmla="*/ 1144444 w 5314396"/>
                      <a:gd name="connsiteY912" fmla="*/ 662819 h 2032705"/>
                      <a:gd name="connsiteX913" fmla="*/ 1133452 w 5314396"/>
                      <a:gd name="connsiteY913" fmla="*/ 595626 h 2032705"/>
                      <a:gd name="connsiteX914" fmla="*/ 1158223 w 5314396"/>
                      <a:gd name="connsiteY914" fmla="*/ 559707 h 2032705"/>
                      <a:gd name="connsiteX915" fmla="*/ 1185782 w 5314396"/>
                      <a:gd name="connsiteY915" fmla="*/ 527504 h 2032705"/>
                      <a:gd name="connsiteX916" fmla="*/ 1202348 w 5314396"/>
                      <a:gd name="connsiteY916" fmla="*/ 506294 h 2032705"/>
                      <a:gd name="connsiteX917" fmla="*/ 1221700 w 5314396"/>
                      <a:gd name="connsiteY917" fmla="*/ 475949 h 2032705"/>
                      <a:gd name="connsiteX918" fmla="*/ 1251116 w 5314396"/>
                      <a:gd name="connsiteY918" fmla="*/ 465885 h 2032705"/>
                      <a:gd name="connsiteX919" fmla="*/ 1292454 w 5314396"/>
                      <a:gd name="connsiteY919" fmla="*/ 446533 h 2032705"/>
                      <a:gd name="connsiteX920" fmla="*/ 1465545 w 5314396"/>
                      <a:gd name="connsiteY920" fmla="*/ 381198 h 2032705"/>
                      <a:gd name="connsiteX921" fmla="*/ 1545588 w 5314396"/>
                      <a:gd name="connsiteY921" fmla="*/ 325926 h 2032705"/>
                      <a:gd name="connsiteX922" fmla="*/ 1449908 w 5314396"/>
                      <a:gd name="connsiteY922" fmla="*/ 344350 h 2032705"/>
                      <a:gd name="connsiteX923" fmla="*/ 1399281 w 5314396"/>
                      <a:gd name="connsiteY923" fmla="*/ 356271 h 2032705"/>
                      <a:gd name="connsiteX924" fmla="*/ 1337662 w 5314396"/>
                      <a:gd name="connsiteY924" fmla="*/ 361845 h 2032705"/>
                      <a:gd name="connsiteX925" fmla="*/ 1291680 w 5314396"/>
                      <a:gd name="connsiteY925" fmla="*/ 372837 h 2032705"/>
                      <a:gd name="connsiteX926" fmla="*/ 1252974 w 5314396"/>
                      <a:gd name="connsiteY926" fmla="*/ 383830 h 2032705"/>
                      <a:gd name="connsiteX927" fmla="*/ 1212411 w 5314396"/>
                      <a:gd name="connsiteY927" fmla="*/ 401325 h 2032705"/>
                      <a:gd name="connsiteX928" fmla="*/ 1188413 w 5314396"/>
                      <a:gd name="connsiteY928" fmla="*/ 416033 h 2032705"/>
                      <a:gd name="connsiteX929" fmla="*/ 1161629 w 5314396"/>
                      <a:gd name="connsiteY929" fmla="*/ 425167 h 2032705"/>
                      <a:gd name="connsiteX930" fmla="*/ 1154353 w 5314396"/>
                      <a:gd name="connsiteY930" fmla="*/ 446378 h 2032705"/>
                      <a:gd name="connsiteX931" fmla="*/ 1136858 w 5314396"/>
                      <a:gd name="connsiteY931" fmla="*/ 466659 h 2032705"/>
                      <a:gd name="connsiteX932" fmla="*/ 1127723 w 5314396"/>
                      <a:gd name="connsiteY932" fmla="*/ 486941 h 2032705"/>
                      <a:gd name="connsiteX933" fmla="*/ 1101094 w 5314396"/>
                      <a:gd name="connsiteY933" fmla="*/ 500720 h 2032705"/>
                      <a:gd name="connsiteX934" fmla="*/ 1097378 w 5314396"/>
                      <a:gd name="connsiteY934" fmla="*/ 522860 h 2032705"/>
                      <a:gd name="connsiteX935" fmla="*/ 1089172 w 5314396"/>
                      <a:gd name="connsiteY935" fmla="*/ 540355 h 2032705"/>
                      <a:gd name="connsiteX936" fmla="*/ 1061769 w 5314396"/>
                      <a:gd name="connsiteY936" fmla="*/ 554134 h 203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5314396" h="2032705">
                        <a:moveTo>
                          <a:pt x="80507" y="1470989"/>
                        </a:moveTo>
                        <a:cubicBezTo>
                          <a:pt x="76327" y="1473002"/>
                          <a:pt x="65335" y="1468976"/>
                          <a:pt x="61929" y="1464022"/>
                        </a:cubicBezTo>
                        <a:cubicBezTo>
                          <a:pt x="59142" y="1460152"/>
                          <a:pt x="50627" y="1461545"/>
                          <a:pt x="43040" y="1462319"/>
                        </a:cubicBezTo>
                        <a:cubicBezTo>
                          <a:pt x="44743" y="1463403"/>
                          <a:pt x="46601" y="1464641"/>
                          <a:pt x="47840" y="1466964"/>
                        </a:cubicBezTo>
                        <a:cubicBezTo>
                          <a:pt x="52020" y="1474395"/>
                          <a:pt x="31274" y="1475324"/>
                          <a:pt x="37777" y="1483994"/>
                        </a:cubicBezTo>
                        <a:cubicBezTo>
                          <a:pt x="44279" y="1492819"/>
                          <a:pt x="23068" y="1493129"/>
                          <a:pt x="23068" y="1483994"/>
                        </a:cubicBezTo>
                        <a:cubicBezTo>
                          <a:pt x="23068" y="1474860"/>
                          <a:pt x="929" y="1479350"/>
                          <a:pt x="1858" y="1485388"/>
                        </a:cubicBezTo>
                        <a:cubicBezTo>
                          <a:pt x="2167" y="1487555"/>
                          <a:pt x="1548" y="1490187"/>
                          <a:pt x="0" y="1492819"/>
                        </a:cubicBezTo>
                        <a:cubicBezTo>
                          <a:pt x="6038" y="1494987"/>
                          <a:pt x="13005" y="1497464"/>
                          <a:pt x="15792" y="1498547"/>
                        </a:cubicBezTo>
                        <a:cubicBezTo>
                          <a:pt x="19972" y="1500250"/>
                          <a:pt x="75088" y="1505979"/>
                          <a:pt x="96764" y="1501954"/>
                        </a:cubicBezTo>
                        <a:cubicBezTo>
                          <a:pt x="95680" y="1497928"/>
                          <a:pt x="97847" y="1485852"/>
                          <a:pt x="97847" y="1481362"/>
                        </a:cubicBezTo>
                        <a:cubicBezTo>
                          <a:pt x="97847" y="1475789"/>
                          <a:pt x="84688" y="1468976"/>
                          <a:pt x="80507" y="1470989"/>
                        </a:cubicBezTo>
                        <a:close/>
                        <a:moveTo>
                          <a:pt x="1412441" y="53440"/>
                        </a:moveTo>
                        <a:cubicBezTo>
                          <a:pt x="1447276" y="49724"/>
                          <a:pt x="1446502" y="30371"/>
                          <a:pt x="1428078" y="26810"/>
                        </a:cubicBezTo>
                        <a:cubicBezTo>
                          <a:pt x="1409654" y="23095"/>
                          <a:pt x="1406867" y="37803"/>
                          <a:pt x="1397733" y="36874"/>
                        </a:cubicBezTo>
                        <a:cubicBezTo>
                          <a:pt x="1388598" y="35945"/>
                          <a:pt x="1353764" y="42757"/>
                          <a:pt x="1360885" y="50653"/>
                        </a:cubicBezTo>
                        <a:cubicBezTo>
                          <a:pt x="1369091" y="59787"/>
                          <a:pt x="1394946" y="55143"/>
                          <a:pt x="1412441" y="53440"/>
                        </a:cubicBezTo>
                        <a:close/>
                        <a:moveTo>
                          <a:pt x="1590022" y="565126"/>
                        </a:moveTo>
                        <a:cubicBezTo>
                          <a:pt x="1601943" y="566984"/>
                          <a:pt x="1634146" y="560482"/>
                          <a:pt x="1637862" y="554134"/>
                        </a:cubicBezTo>
                        <a:cubicBezTo>
                          <a:pt x="1641578" y="547631"/>
                          <a:pt x="1625011" y="540355"/>
                          <a:pt x="1603801" y="540355"/>
                        </a:cubicBezTo>
                        <a:cubicBezTo>
                          <a:pt x="1582590" y="540200"/>
                          <a:pt x="1579649" y="563578"/>
                          <a:pt x="1590022" y="565126"/>
                        </a:cubicBezTo>
                        <a:close/>
                        <a:moveTo>
                          <a:pt x="2270155" y="94777"/>
                        </a:moveTo>
                        <a:cubicBezTo>
                          <a:pt x="2287650" y="102209"/>
                          <a:pt x="2281147" y="106698"/>
                          <a:pt x="2262723" y="106698"/>
                        </a:cubicBezTo>
                        <a:cubicBezTo>
                          <a:pt x="2244299" y="106698"/>
                          <a:pt x="2228508" y="112891"/>
                          <a:pt x="2240583" y="117691"/>
                        </a:cubicBezTo>
                        <a:cubicBezTo>
                          <a:pt x="2249718" y="121407"/>
                          <a:pt x="2248789" y="131470"/>
                          <a:pt x="2268142" y="136115"/>
                        </a:cubicBezTo>
                        <a:cubicBezTo>
                          <a:pt x="2287495" y="140759"/>
                          <a:pt x="2306848" y="125122"/>
                          <a:pt x="2304990" y="113975"/>
                        </a:cubicBezTo>
                        <a:cubicBezTo>
                          <a:pt x="2303132" y="102983"/>
                          <a:pt x="2372182" y="92765"/>
                          <a:pt x="2390606" y="88120"/>
                        </a:cubicBezTo>
                        <a:cubicBezTo>
                          <a:pt x="2409030" y="83475"/>
                          <a:pt x="2378685" y="64277"/>
                          <a:pt x="2398812" y="62419"/>
                        </a:cubicBezTo>
                        <a:cubicBezTo>
                          <a:pt x="2419094" y="60562"/>
                          <a:pt x="2410733" y="51427"/>
                          <a:pt x="2385962" y="47711"/>
                        </a:cubicBezTo>
                        <a:cubicBezTo>
                          <a:pt x="2361190" y="43996"/>
                          <a:pt x="2371253" y="22940"/>
                          <a:pt x="2363048" y="15508"/>
                        </a:cubicBezTo>
                        <a:cubicBezTo>
                          <a:pt x="2354687" y="8077"/>
                          <a:pt x="2350198" y="24643"/>
                          <a:pt x="2317994" y="31145"/>
                        </a:cubicBezTo>
                        <a:cubicBezTo>
                          <a:pt x="2285792" y="37648"/>
                          <a:pt x="2270155" y="45853"/>
                          <a:pt x="2283005" y="52356"/>
                        </a:cubicBezTo>
                        <a:cubicBezTo>
                          <a:pt x="2295855" y="58858"/>
                          <a:pt x="2283005" y="74495"/>
                          <a:pt x="2269226" y="73567"/>
                        </a:cubicBezTo>
                        <a:cubicBezTo>
                          <a:pt x="2255447" y="72638"/>
                          <a:pt x="2252660" y="87501"/>
                          <a:pt x="2270155" y="94777"/>
                        </a:cubicBezTo>
                        <a:close/>
                        <a:moveTo>
                          <a:pt x="2318923" y="120632"/>
                        </a:moveTo>
                        <a:cubicBezTo>
                          <a:pt x="2318923" y="130696"/>
                          <a:pt x="2289198" y="140914"/>
                          <a:pt x="2297713" y="148191"/>
                        </a:cubicBezTo>
                        <a:cubicBezTo>
                          <a:pt x="2305145" y="154693"/>
                          <a:pt x="2311492" y="152835"/>
                          <a:pt x="2320781" y="154538"/>
                        </a:cubicBezTo>
                        <a:cubicBezTo>
                          <a:pt x="2329916" y="156396"/>
                          <a:pt x="2334561" y="179465"/>
                          <a:pt x="2351127" y="175749"/>
                        </a:cubicBezTo>
                        <a:cubicBezTo>
                          <a:pt x="2367693" y="172033"/>
                          <a:pt x="2412745" y="194173"/>
                          <a:pt x="2439530" y="194173"/>
                        </a:cubicBezTo>
                        <a:cubicBezTo>
                          <a:pt x="2466314" y="194173"/>
                          <a:pt x="2468946" y="172033"/>
                          <a:pt x="2460741" y="171104"/>
                        </a:cubicBezTo>
                        <a:cubicBezTo>
                          <a:pt x="2452535" y="170175"/>
                          <a:pt x="2459812" y="157325"/>
                          <a:pt x="2474520" y="136115"/>
                        </a:cubicBezTo>
                        <a:cubicBezTo>
                          <a:pt x="2489228" y="114904"/>
                          <a:pt x="2428538" y="99267"/>
                          <a:pt x="2428538" y="115833"/>
                        </a:cubicBezTo>
                        <a:cubicBezTo>
                          <a:pt x="2428538" y="132399"/>
                          <a:pt x="2411043" y="112117"/>
                          <a:pt x="2405469" y="102054"/>
                        </a:cubicBezTo>
                        <a:cubicBezTo>
                          <a:pt x="2399896" y="91990"/>
                          <a:pt x="2318923" y="110414"/>
                          <a:pt x="2318923" y="120632"/>
                        </a:cubicBezTo>
                        <a:close/>
                        <a:moveTo>
                          <a:pt x="1858793" y="578905"/>
                        </a:moveTo>
                        <a:cubicBezTo>
                          <a:pt x="1873501" y="586337"/>
                          <a:pt x="1884648" y="583550"/>
                          <a:pt x="1882635" y="568842"/>
                        </a:cubicBezTo>
                        <a:cubicBezTo>
                          <a:pt x="1880932" y="554134"/>
                          <a:pt x="1847026" y="573022"/>
                          <a:pt x="1858793" y="578905"/>
                        </a:cubicBezTo>
                        <a:close/>
                        <a:moveTo>
                          <a:pt x="2246312" y="29442"/>
                        </a:moveTo>
                        <a:cubicBezTo>
                          <a:pt x="2250028" y="15663"/>
                          <a:pt x="2188873" y="21701"/>
                          <a:pt x="2204820" y="35016"/>
                        </a:cubicBezTo>
                        <a:cubicBezTo>
                          <a:pt x="2210394" y="39506"/>
                          <a:pt x="2242596" y="43221"/>
                          <a:pt x="2246312" y="29442"/>
                        </a:cubicBezTo>
                        <a:close/>
                        <a:moveTo>
                          <a:pt x="4954923" y="696725"/>
                        </a:moveTo>
                        <a:cubicBezTo>
                          <a:pt x="4973347" y="706014"/>
                          <a:pt x="4984339" y="685732"/>
                          <a:pt x="4999048" y="695796"/>
                        </a:cubicBezTo>
                        <a:cubicBezTo>
                          <a:pt x="5013755" y="705859"/>
                          <a:pt x="5049674" y="691151"/>
                          <a:pt x="5064382" y="688364"/>
                        </a:cubicBezTo>
                        <a:cubicBezTo>
                          <a:pt x="5079090" y="685578"/>
                          <a:pt x="5071813" y="667154"/>
                          <a:pt x="5030321" y="661735"/>
                        </a:cubicBezTo>
                        <a:cubicBezTo>
                          <a:pt x="4988984" y="656316"/>
                          <a:pt x="4935261" y="686816"/>
                          <a:pt x="4954923" y="696725"/>
                        </a:cubicBezTo>
                        <a:close/>
                        <a:moveTo>
                          <a:pt x="2461670" y="250373"/>
                        </a:moveTo>
                        <a:cubicBezTo>
                          <a:pt x="2474520" y="257805"/>
                          <a:pt x="2516012" y="241239"/>
                          <a:pt x="2543570" y="242013"/>
                        </a:cubicBezTo>
                        <a:cubicBezTo>
                          <a:pt x="2571129" y="242942"/>
                          <a:pt x="2648540" y="220802"/>
                          <a:pt x="2651327" y="206094"/>
                        </a:cubicBezTo>
                        <a:cubicBezTo>
                          <a:pt x="2654113" y="191386"/>
                          <a:pt x="2622839" y="192315"/>
                          <a:pt x="2610763" y="179465"/>
                        </a:cubicBezTo>
                        <a:cubicBezTo>
                          <a:pt x="2598842" y="166615"/>
                          <a:pt x="2572058" y="177607"/>
                          <a:pt x="2565710" y="188599"/>
                        </a:cubicBezTo>
                        <a:cubicBezTo>
                          <a:pt x="2559207" y="199592"/>
                          <a:pt x="2551931" y="189528"/>
                          <a:pt x="2569425" y="172033"/>
                        </a:cubicBezTo>
                        <a:cubicBezTo>
                          <a:pt x="2586920" y="154538"/>
                          <a:pt x="2551931" y="140759"/>
                          <a:pt x="2551002" y="151752"/>
                        </a:cubicBezTo>
                        <a:cubicBezTo>
                          <a:pt x="2550072" y="162744"/>
                          <a:pt x="2517870" y="153609"/>
                          <a:pt x="2517870" y="163673"/>
                        </a:cubicBezTo>
                        <a:cubicBezTo>
                          <a:pt x="2517870" y="173736"/>
                          <a:pt x="2505949" y="178381"/>
                          <a:pt x="2506877" y="188599"/>
                        </a:cubicBezTo>
                        <a:cubicBezTo>
                          <a:pt x="2507806" y="198663"/>
                          <a:pt x="2484738" y="183026"/>
                          <a:pt x="2483809" y="206094"/>
                        </a:cubicBezTo>
                        <a:cubicBezTo>
                          <a:pt x="2482880" y="229163"/>
                          <a:pt x="2448045" y="242632"/>
                          <a:pt x="2461670" y="250373"/>
                        </a:cubicBezTo>
                        <a:close/>
                        <a:moveTo>
                          <a:pt x="3649000" y="439875"/>
                        </a:moveTo>
                        <a:cubicBezTo>
                          <a:pt x="3661850" y="446378"/>
                          <a:pt x="3666495" y="452725"/>
                          <a:pt x="3673771" y="460157"/>
                        </a:cubicBezTo>
                        <a:cubicBezTo>
                          <a:pt x="3681203" y="467588"/>
                          <a:pt x="3708761" y="456441"/>
                          <a:pt x="3719753" y="452725"/>
                        </a:cubicBezTo>
                        <a:cubicBezTo>
                          <a:pt x="3730745" y="449010"/>
                          <a:pt x="3731674" y="469291"/>
                          <a:pt x="3749169" y="458299"/>
                        </a:cubicBezTo>
                        <a:cubicBezTo>
                          <a:pt x="3766664" y="447307"/>
                          <a:pt x="3784159" y="452725"/>
                          <a:pt x="3804440" y="452725"/>
                        </a:cubicBezTo>
                        <a:cubicBezTo>
                          <a:pt x="3824722" y="452725"/>
                          <a:pt x="3800725" y="427799"/>
                          <a:pt x="3801654" y="416807"/>
                        </a:cubicBezTo>
                        <a:cubicBezTo>
                          <a:pt x="3802583" y="405814"/>
                          <a:pt x="3825496" y="413091"/>
                          <a:pt x="3818220" y="422380"/>
                        </a:cubicBezTo>
                        <a:cubicBezTo>
                          <a:pt x="3810943" y="431515"/>
                          <a:pt x="3829213" y="452725"/>
                          <a:pt x="3858783" y="450868"/>
                        </a:cubicBezTo>
                        <a:cubicBezTo>
                          <a:pt x="3888200" y="449010"/>
                          <a:pt x="3866214" y="430586"/>
                          <a:pt x="3880923" y="424238"/>
                        </a:cubicBezTo>
                        <a:cubicBezTo>
                          <a:pt x="3895631" y="417736"/>
                          <a:pt x="3893773" y="410459"/>
                          <a:pt x="3872563" y="397454"/>
                        </a:cubicBezTo>
                        <a:cubicBezTo>
                          <a:pt x="3851352" y="384604"/>
                          <a:pt x="3823793" y="392809"/>
                          <a:pt x="3805369" y="384604"/>
                        </a:cubicBezTo>
                        <a:cubicBezTo>
                          <a:pt x="3785708" y="375779"/>
                          <a:pt x="3762174" y="375314"/>
                          <a:pt x="3761245" y="395596"/>
                        </a:cubicBezTo>
                        <a:cubicBezTo>
                          <a:pt x="3760317" y="415878"/>
                          <a:pt x="3721611" y="373457"/>
                          <a:pt x="3701484" y="367109"/>
                        </a:cubicBezTo>
                        <a:cubicBezTo>
                          <a:pt x="3681203" y="360761"/>
                          <a:pt x="3618499" y="424703"/>
                          <a:pt x="3649000" y="439875"/>
                        </a:cubicBezTo>
                        <a:close/>
                        <a:moveTo>
                          <a:pt x="3841288" y="557695"/>
                        </a:moveTo>
                        <a:cubicBezTo>
                          <a:pt x="3857854" y="553979"/>
                          <a:pt x="3829367" y="523634"/>
                          <a:pt x="3800725" y="518989"/>
                        </a:cubicBezTo>
                        <a:cubicBezTo>
                          <a:pt x="3772237" y="514345"/>
                          <a:pt x="3745608" y="537877"/>
                          <a:pt x="3749169" y="542987"/>
                        </a:cubicBezTo>
                        <a:cubicBezTo>
                          <a:pt x="3757530" y="555063"/>
                          <a:pt x="3824722" y="561410"/>
                          <a:pt x="3841288" y="557695"/>
                        </a:cubicBezTo>
                        <a:close/>
                        <a:moveTo>
                          <a:pt x="3767748" y="497004"/>
                        </a:moveTo>
                        <a:cubicBezTo>
                          <a:pt x="3767748" y="483225"/>
                          <a:pt x="3717586" y="502114"/>
                          <a:pt x="3738331" y="508926"/>
                        </a:cubicBezTo>
                        <a:cubicBezTo>
                          <a:pt x="3749324" y="512642"/>
                          <a:pt x="3767748" y="510784"/>
                          <a:pt x="3767748" y="497004"/>
                        </a:cubicBezTo>
                        <a:close/>
                        <a:moveTo>
                          <a:pt x="3927834" y="438946"/>
                        </a:moveTo>
                        <a:cubicBezTo>
                          <a:pt x="3949974" y="440804"/>
                          <a:pt x="3960965" y="462015"/>
                          <a:pt x="4003387" y="464802"/>
                        </a:cubicBezTo>
                        <a:cubicBezTo>
                          <a:pt x="4045808" y="467588"/>
                          <a:pt x="4077082" y="459228"/>
                          <a:pt x="4078011" y="450093"/>
                        </a:cubicBezTo>
                        <a:cubicBezTo>
                          <a:pt x="4078940" y="440959"/>
                          <a:pt x="4039305" y="427025"/>
                          <a:pt x="4027385" y="434456"/>
                        </a:cubicBezTo>
                        <a:cubicBezTo>
                          <a:pt x="4015463" y="441733"/>
                          <a:pt x="4006174" y="422535"/>
                          <a:pt x="3991466" y="427025"/>
                        </a:cubicBezTo>
                        <a:cubicBezTo>
                          <a:pt x="3976757" y="431670"/>
                          <a:pt x="3956476" y="430741"/>
                          <a:pt x="3949045" y="417736"/>
                        </a:cubicBezTo>
                        <a:cubicBezTo>
                          <a:pt x="3941613" y="405040"/>
                          <a:pt x="3916841" y="438172"/>
                          <a:pt x="3927834" y="438946"/>
                        </a:cubicBezTo>
                        <a:close/>
                        <a:moveTo>
                          <a:pt x="852759" y="65361"/>
                        </a:moveTo>
                        <a:cubicBezTo>
                          <a:pt x="873970" y="46008"/>
                          <a:pt x="901528" y="64432"/>
                          <a:pt x="905244" y="55143"/>
                        </a:cubicBezTo>
                        <a:cubicBezTo>
                          <a:pt x="908960" y="46008"/>
                          <a:pt x="865764" y="43221"/>
                          <a:pt x="849973" y="51427"/>
                        </a:cubicBezTo>
                        <a:cubicBezTo>
                          <a:pt x="834335" y="59633"/>
                          <a:pt x="797643" y="53130"/>
                          <a:pt x="802133" y="63348"/>
                        </a:cubicBezTo>
                        <a:cubicBezTo>
                          <a:pt x="804919" y="70006"/>
                          <a:pt x="831549" y="84714"/>
                          <a:pt x="852759" y="65361"/>
                        </a:cubicBezTo>
                        <a:close/>
                        <a:moveTo>
                          <a:pt x="3834012" y="1620857"/>
                        </a:moveTo>
                        <a:cubicBezTo>
                          <a:pt x="3823948" y="1594227"/>
                          <a:pt x="3848719" y="1568372"/>
                          <a:pt x="3830295" y="1554593"/>
                        </a:cubicBezTo>
                        <a:cubicBezTo>
                          <a:pt x="3811872" y="1540814"/>
                          <a:pt x="3819304" y="1512327"/>
                          <a:pt x="3810014" y="1517745"/>
                        </a:cubicBezTo>
                        <a:cubicBezTo>
                          <a:pt x="3800725" y="1523319"/>
                          <a:pt x="3810014" y="1548090"/>
                          <a:pt x="3795307" y="1549948"/>
                        </a:cubicBezTo>
                        <a:cubicBezTo>
                          <a:pt x="3780598" y="1551806"/>
                          <a:pt x="3794378" y="1565585"/>
                          <a:pt x="3788803" y="1584009"/>
                        </a:cubicBezTo>
                        <a:cubicBezTo>
                          <a:pt x="3783230" y="1602433"/>
                          <a:pt x="3791590" y="1629062"/>
                          <a:pt x="3798867" y="1645628"/>
                        </a:cubicBezTo>
                        <a:cubicBezTo>
                          <a:pt x="3806298" y="1662194"/>
                          <a:pt x="3788803" y="1750597"/>
                          <a:pt x="3796080" y="1765306"/>
                        </a:cubicBezTo>
                        <a:cubicBezTo>
                          <a:pt x="3803357" y="1780014"/>
                          <a:pt x="3784004" y="1845194"/>
                          <a:pt x="3790507" y="1852780"/>
                        </a:cubicBezTo>
                        <a:cubicBezTo>
                          <a:pt x="3801499" y="1865630"/>
                          <a:pt x="3794223" y="1835285"/>
                          <a:pt x="3810789" y="1832498"/>
                        </a:cubicBezTo>
                        <a:cubicBezTo>
                          <a:pt x="3827354" y="1829711"/>
                          <a:pt x="3827354" y="1850922"/>
                          <a:pt x="3837418" y="1855567"/>
                        </a:cubicBezTo>
                        <a:cubicBezTo>
                          <a:pt x="3847481" y="1860211"/>
                          <a:pt x="3841133" y="1826151"/>
                          <a:pt x="3831844" y="1828008"/>
                        </a:cubicBezTo>
                        <a:cubicBezTo>
                          <a:pt x="3822709" y="1829866"/>
                          <a:pt x="3815278" y="1805869"/>
                          <a:pt x="3810634" y="1791161"/>
                        </a:cubicBezTo>
                        <a:cubicBezTo>
                          <a:pt x="3805989" y="1776453"/>
                          <a:pt x="3819923" y="1758958"/>
                          <a:pt x="3819923" y="1740534"/>
                        </a:cubicBezTo>
                        <a:cubicBezTo>
                          <a:pt x="3819923" y="1722110"/>
                          <a:pt x="3842991" y="1723039"/>
                          <a:pt x="3856770" y="1736818"/>
                        </a:cubicBezTo>
                        <a:cubicBezTo>
                          <a:pt x="3870550" y="1750597"/>
                          <a:pt x="3872408" y="1741463"/>
                          <a:pt x="3866834" y="1731245"/>
                        </a:cubicBezTo>
                        <a:cubicBezTo>
                          <a:pt x="3861570" y="1721181"/>
                          <a:pt x="3844075" y="1647486"/>
                          <a:pt x="3834012" y="1620857"/>
                        </a:cubicBezTo>
                        <a:close/>
                        <a:moveTo>
                          <a:pt x="939305" y="57001"/>
                        </a:moveTo>
                        <a:cubicBezTo>
                          <a:pt x="952155" y="66290"/>
                          <a:pt x="903386" y="63503"/>
                          <a:pt x="897039" y="72638"/>
                        </a:cubicBezTo>
                        <a:cubicBezTo>
                          <a:pt x="890536" y="81927"/>
                          <a:pt x="862204" y="78521"/>
                          <a:pt x="867622" y="89204"/>
                        </a:cubicBezTo>
                        <a:cubicBezTo>
                          <a:pt x="873196" y="100196"/>
                          <a:pt x="919178" y="101125"/>
                          <a:pt x="919178" y="91990"/>
                        </a:cubicBezTo>
                        <a:cubicBezTo>
                          <a:pt x="919178" y="82856"/>
                          <a:pt x="943175" y="91061"/>
                          <a:pt x="944104" y="82701"/>
                        </a:cubicBezTo>
                        <a:cubicBezTo>
                          <a:pt x="945033" y="74495"/>
                          <a:pt x="955097" y="65206"/>
                          <a:pt x="980952" y="63348"/>
                        </a:cubicBezTo>
                        <a:cubicBezTo>
                          <a:pt x="1006807" y="61490"/>
                          <a:pt x="1006807" y="52356"/>
                          <a:pt x="982810" y="41209"/>
                        </a:cubicBezTo>
                        <a:cubicBezTo>
                          <a:pt x="958658" y="30371"/>
                          <a:pt x="926455" y="47866"/>
                          <a:pt x="939305" y="57001"/>
                        </a:cubicBezTo>
                        <a:close/>
                        <a:moveTo>
                          <a:pt x="899670" y="800765"/>
                        </a:moveTo>
                        <a:cubicBezTo>
                          <a:pt x="924597" y="823833"/>
                          <a:pt x="945653" y="790702"/>
                          <a:pt x="957729" y="788844"/>
                        </a:cubicBezTo>
                        <a:cubicBezTo>
                          <a:pt x="969650" y="786986"/>
                          <a:pt x="950452" y="774136"/>
                          <a:pt x="930170" y="768562"/>
                        </a:cubicBezTo>
                        <a:cubicBezTo>
                          <a:pt x="909889" y="762989"/>
                          <a:pt x="880937" y="783425"/>
                          <a:pt x="899670" y="800765"/>
                        </a:cubicBezTo>
                        <a:close/>
                        <a:moveTo>
                          <a:pt x="5308846" y="957600"/>
                        </a:moveTo>
                        <a:cubicBezTo>
                          <a:pt x="5299712" y="954348"/>
                          <a:pt x="5270140" y="935460"/>
                          <a:pt x="5262864" y="924932"/>
                        </a:cubicBezTo>
                        <a:cubicBezTo>
                          <a:pt x="5255587" y="914404"/>
                          <a:pt x="5220133" y="909295"/>
                          <a:pt x="5220133" y="914869"/>
                        </a:cubicBezTo>
                        <a:cubicBezTo>
                          <a:pt x="5220133" y="920442"/>
                          <a:pt x="5208676" y="913475"/>
                          <a:pt x="5205890" y="907592"/>
                        </a:cubicBezTo>
                        <a:cubicBezTo>
                          <a:pt x="5203103" y="901554"/>
                          <a:pt x="5165790" y="900625"/>
                          <a:pt x="5165326" y="907128"/>
                        </a:cubicBezTo>
                        <a:cubicBezTo>
                          <a:pt x="5164861" y="913630"/>
                          <a:pt x="5174151" y="914095"/>
                          <a:pt x="5179570" y="921371"/>
                        </a:cubicBezTo>
                        <a:cubicBezTo>
                          <a:pt x="5185143" y="928803"/>
                          <a:pt x="5172138" y="932828"/>
                          <a:pt x="5174925" y="941189"/>
                        </a:cubicBezTo>
                        <a:cubicBezTo>
                          <a:pt x="5177712" y="949549"/>
                          <a:pt x="5161146" y="937008"/>
                          <a:pt x="5155107" y="932519"/>
                        </a:cubicBezTo>
                        <a:cubicBezTo>
                          <a:pt x="5149070" y="927874"/>
                          <a:pt x="5151857" y="909915"/>
                          <a:pt x="5153715" y="900780"/>
                        </a:cubicBezTo>
                        <a:cubicBezTo>
                          <a:pt x="5155572" y="891646"/>
                          <a:pt x="5143187" y="893349"/>
                          <a:pt x="5141793" y="884214"/>
                        </a:cubicBezTo>
                        <a:cubicBezTo>
                          <a:pt x="5140400" y="874925"/>
                          <a:pt x="5099062" y="856191"/>
                          <a:pt x="5081567" y="848760"/>
                        </a:cubicBezTo>
                        <a:cubicBezTo>
                          <a:pt x="5064072" y="841328"/>
                          <a:pt x="5041469" y="834981"/>
                          <a:pt x="5035585" y="825691"/>
                        </a:cubicBezTo>
                        <a:cubicBezTo>
                          <a:pt x="5029547" y="816557"/>
                          <a:pt x="4998273" y="815628"/>
                          <a:pt x="4986352" y="803087"/>
                        </a:cubicBezTo>
                        <a:cubicBezTo>
                          <a:pt x="4974430" y="790702"/>
                          <a:pt x="4921946" y="768562"/>
                          <a:pt x="4899342" y="767169"/>
                        </a:cubicBezTo>
                        <a:cubicBezTo>
                          <a:pt x="4876738" y="765775"/>
                          <a:pt x="4881847" y="753390"/>
                          <a:pt x="4870855" y="755247"/>
                        </a:cubicBezTo>
                        <a:cubicBezTo>
                          <a:pt x="4859862" y="757105"/>
                          <a:pt x="4812332" y="754783"/>
                          <a:pt x="4797624" y="752461"/>
                        </a:cubicBezTo>
                        <a:cubicBezTo>
                          <a:pt x="4782916" y="750138"/>
                          <a:pt x="4779664" y="761285"/>
                          <a:pt x="4769136" y="757105"/>
                        </a:cubicBezTo>
                        <a:cubicBezTo>
                          <a:pt x="4758609" y="752925"/>
                          <a:pt x="4703802" y="733108"/>
                          <a:pt x="4697299" y="740539"/>
                        </a:cubicBezTo>
                        <a:cubicBezTo>
                          <a:pt x="4690796" y="747971"/>
                          <a:pt x="4693583" y="758499"/>
                          <a:pt x="4687236" y="760357"/>
                        </a:cubicBezTo>
                        <a:cubicBezTo>
                          <a:pt x="4680734" y="762214"/>
                          <a:pt x="4687236" y="771349"/>
                          <a:pt x="4702408" y="785283"/>
                        </a:cubicBezTo>
                        <a:cubicBezTo>
                          <a:pt x="4717580" y="799062"/>
                          <a:pt x="4708446" y="809745"/>
                          <a:pt x="4694512" y="815628"/>
                        </a:cubicBezTo>
                        <a:cubicBezTo>
                          <a:pt x="4680734" y="821666"/>
                          <a:pt x="4658593" y="810054"/>
                          <a:pt x="4651781" y="799527"/>
                        </a:cubicBezTo>
                        <a:cubicBezTo>
                          <a:pt x="4644815" y="788999"/>
                          <a:pt x="4626081" y="793488"/>
                          <a:pt x="4621437" y="779709"/>
                        </a:cubicBezTo>
                        <a:cubicBezTo>
                          <a:pt x="4616792" y="765930"/>
                          <a:pt x="4627010" y="763608"/>
                          <a:pt x="4636145" y="771504"/>
                        </a:cubicBezTo>
                        <a:cubicBezTo>
                          <a:pt x="4645279" y="779245"/>
                          <a:pt x="4657819" y="772897"/>
                          <a:pt x="4659213" y="762834"/>
                        </a:cubicBezTo>
                        <a:cubicBezTo>
                          <a:pt x="4660606" y="752770"/>
                          <a:pt x="4634287" y="745803"/>
                          <a:pt x="4620043" y="746732"/>
                        </a:cubicBezTo>
                        <a:cubicBezTo>
                          <a:pt x="4605799" y="747661"/>
                          <a:pt x="4597903" y="767478"/>
                          <a:pt x="4583195" y="775684"/>
                        </a:cubicBezTo>
                        <a:cubicBezTo>
                          <a:pt x="4568488" y="784044"/>
                          <a:pt x="4511358" y="772433"/>
                          <a:pt x="4505475" y="767014"/>
                        </a:cubicBezTo>
                        <a:cubicBezTo>
                          <a:pt x="4499437" y="761440"/>
                          <a:pt x="4419858" y="767014"/>
                          <a:pt x="4411653" y="772587"/>
                        </a:cubicBezTo>
                        <a:cubicBezTo>
                          <a:pt x="4403292" y="778161"/>
                          <a:pt x="4409330" y="799681"/>
                          <a:pt x="4405150" y="801539"/>
                        </a:cubicBezTo>
                        <a:cubicBezTo>
                          <a:pt x="4400970" y="803397"/>
                          <a:pt x="4396945" y="776613"/>
                          <a:pt x="4396945" y="771659"/>
                        </a:cubicBezTo>
                        <a:cubicBezTo>
                          <a:pt x="4396945" y="766549"/>
                          <a:pt x="4387346" y="762989"/>
                          <a:pt x="4372947" y="762989"/>
                        </a:cubicBezTo>
                        <a:cubicBezTo>
                          <a:pt x="4358703" y="762989"/>
                          <a:pt x="4350343" y="762524"/>
                          <a:pt x="4356381" y="756486"/>
                        </a:cubicBezTo>
                        <a:cubicBezTo>
                          <a:pt x="4362420" y="750448"/>
                          <a:pt x="4350808" y="744565"/>
                          <a:pt x="4361955" y="736669"/>
                        </a:cubicBezTo>
                        <a:cubicBezTo>
                          <a:pt x="4372947" y="728773"/>
                          <a:pt x="4341673" y="704466"/>
                          <a:pt x="4311328" y="692545"/>
                        </a:cubicBezTo>
                        <a:cubicBezTo>
                          <a:pt x="4280983" y="680623"/>
                          <a:pt x="4211932" y="687435"/>
                          <a:pt x="4193508" y="693009"/>
                        </a:cubicBezTo>
                        <a:cubicBezTo>
                          <a:pt x="4175084" y="698583"/>
                          <a:pt x="4138237" y="696725"/>
                          <a:pt x="4120742" y="697189"/>
                        </a:cubicBezTo>
                        <a:cubicBezTo>
                          <a:pt x="4103247" y="697654"/>
                          <a:pt x="4117491" y="690222"/>
                          <a:pt x="4112382" y="682017"/>
                        </a:cubicBezTo>
                        <a:cubicBezTo>
                          <a:pt x="4107272" y="673656"/>
                          <a:pt x="4077392" y="663593"/>
                          <a:pt x="4073211" y="670560"/>
                        </a:cubicBezTo>
                        <a:cubicBezTo>
                          <a:pt x="4069032" y="677527"/>
                          <a:pt x="4061291" y="670560"/>
                          <a:pt x="4061291" y="665451"/>
                        </a:cubicBezTo>
                        <a:cubicBezTo>
                          <a:pt x="4061291" y="660342"/>
                          <a:pt x="4033268" y="650278"/>
                          <a:pt x="4022120" y="652601"/>
                        </a:cubicBezTo>
                        <a:cubicBezTo>
                          <a:pt x="4011128" y="654923"/>
                          <a:pt x="4006019" y="642537"/>
                          <a:pt x="4018870" y="642537"/>
                        </a:cubicBezTo>
                        <a:cubicBezTo>
                          <a:pt x="4031719" y="642537"/>
                          <a:pt x="4053858" y="645324"/>
                          <a:pt x="4044105" y="630616"/>
                        </a:cubicBezTo>
                        <a:cubicBezTo>
                          <a:pt x="4034506" y="615908"/>
                          <a:pt x="3951676" y="611263"/>
                          <a:pt x="3943780" y="614050"/>
                        </a:cubicBezTo>
                        <a:cubicBezTo>
                          <a:pt x="3935884" y="616837"/>
                          <a:pt x="3943316" y="627365"/>
                          <a:pt x="3925356" y="644395"/>
                        </a:cubicBezTo>
                        <a:cubicBezTo>
                          <a:pt x="3907397" y="661425"/>
                          <a:pt x="3889903" y="649969"/>
                          <a:pt x="3892224" y="641608"/>
                        </a:cubicBezTo>
                        <a:cubicBezTo>
                          <a:pt x="3894547" y="633248"/>
                          <a:pt x="3916686" y="634641"/>
                          <a:pt x="3916686" y="626436"/>
                        </a:cubicBezTo>
                        <a:cubicBezTo>
                          <a:pt x="3916686" y="618075"/>
                          <a:pt x="3886342" y="622720"/>
                          <a:pt x="3881697" y="615908"/>
                        </a:cubicBezTo>
                        <a:cubicBezTo>
                          <a:pt x="3877052" y="608941"/>
                          <a:pt x="3888200" y="604451"/>
                          <a:pt x="3899191" y="607547"/>
                        </a:cubicBezTo>
                        <a:cubicBezTo>
                          <a:pt x="3910184" y="610799"/>
                          <a:pt x="3929537" y="612656"/>
                          <a:pt x="3930466" y="607547"/>
                        </a:cubicBezTo>
                        <a:cubicBezTo>
                          <a:pt x="3931395" y="602438"/>
                          <a:pt x="3919009" y="601509"/>
                          <a:pt x="3900585" y="598258"/>
                        </a:cubicBezTo>
                        <a:cubicBezTo>
                          <a:pt x="3882161" y="595007"/>
                          <a:pt x="3837573" y="584479"/>
                          <a:pt x="3814039" y="586801"/>
                        </a:cubicBezTo>
                        <a:cubicBezTo>
                          <a:pt x="3790507" y="589124"/>
                          <a:pt x="3779978" y="578131"/>
                          <a:pt x="3767129" y="577202"/>
                        </a:cubicBezTo>
                        <a:cubicBezTo>
                          <a:pt x="3754278" y="576273"/>
                          <a:pt x="3754278" y="584169"/>
                          <a:pt x="3760162" y="591446"/>
                        </a:cubicBezTo>
                        <a:cubicBezTo>
                          <a:pt x="3766200" y="598877"/>
                          <a:pt x="3747776" y="603367"/>
                          <a:pt x="3732603" y="601045"/>
                        </a:cubicBezTo>
                        <a:cubicBezTo>
                          <a:pt x="3717431" y="598722"/>
                          <a:pt x="3695291" y="609405"/>
                          <a:pt x="3704116" y="620398"/>
                        </a:cubicBezTo>
                        <a:cubicBezTo>
                          <a:pt x="3712786" y="631390"/>
                          <a:pt x="3721611" y="617146"/>
                          <a:pt x="3728887" y="620862"/>
                        </a:cubicBezTo>
                        <a:cubicBezTo>
                          <a:pt x="3736164" y="624578"/>
                          <a:pt x="3709535" y="632319"/>
                          <a:pt x="3720527" y="637428"/>
                        </a:cubicBezTo>
                        <a:cubicBezTo>
                          <a:pt x="3731520" y="642537"/>
                          <a:pt x="3729661" y="653065"/>
                          <a:pt x="3730281" y="658639"/>
                        </a:cubicBezTo>
                        <a:cubicBezTo>
                          <a:pt x="3730745" y="664212"/>
                          <a:pt x="3711857" y="666999"/>
                          <a:pt x="3705045" y="658639"/>
                        </a:cubicBezTo>
                        <a:cubicBezTo>
                          <a:pt x="3698078" y="650433"/>
                          <a:pt x="3688479" y="657710"/>
                          <a:pt x="3675628" y="656781"/>
                        </a:cubicBezTo>
                        <a:cubicBezTo>
                          <a:pt x="3662779" y="655852"/>
                          <a:pt x="3653025" y="661890"/>
                          <a:pt x="3666958" y="663748"/>
                        </a:cubicBezTo>
                        <a:cubicBezTo>
                          <a:pt x="3680738" y="665606"/>
                          <a:pt x="3685382" y="674276"/>
                          <a:pt x="3666958" y="676133"/>
                        </a:cubicBezTo>
                        <a:cubicBezTo>
                          <a:pt x="3648535" y="677991"/>
                          <a:pt x="3653179" y="659103"/>
                          <a:pt x="3642187" y="661425"/>
                        </a:cubicBezTo>
                        <a:cubicBezTo>
                          <a:pt x="3631195" y="663748"/>
                          <a:pt x="3607197" y="652755"/>
                          <a:pt x="3594347" y="653065"/>
                        </a:cubicBezTo>
                        <a:cubicBezTo>
                          <a:pt x="3581497" y="653529"/>
                          <a:pt x="3575459" y="663593"/>
                          <a:pt x="3558428" y="664986"/>
                        </a:cubicBezTo>
                        <a:cubicBezTo>
                          <a:pt x="3541398" y="666380"/>
                          <a:pt x="3518330" y="656161"/>
                          <a:pt x="3511518" y="647027"/>
                        </a:cubicBezTo>
                        <a:cubicBezTo>
                          <a:pt x="3504550" y="637892"/>
                          <a:pt x="3502383" y="635106"/>
                          <a:pt x="3494023" y="645634"/>
                        </a:cubicBezTo>
                        <a:cubicBezTo>
                          <a:pt x="3485663" y="656161"/>
                          <a:pt x="3485198" y="676443"/>
                          <a:pt x="3476993" y="677836"/>
                        </a:cubicBezTo>
                        <a:cubicBezTo>
                          <a:pt x="3468632" y="679230"/>
                          <a:pt x="3465535" y="697189"/>
                          <a:pt x="3457175" y="701834"/>
                        </a:cubicBezTo>
                        <a:cubicBezTo>
                          <a:pt x="3448815" y="706479"/>
                          <a:pt x="3448350" y="694867"/>
                          <a:pt x="3437822" y="695796"/>
                        </a:cubicBezTo>
                        <a:cubicBezTo>
                          <a:pt x="3427294" y="696725"/>
                          <a:pt x="3393233" y="663593"/>
                          <a:pt x="3391376" y="653994"/>
                        </a:cubicBezTo>
                        <a:cubicBezTo>
                          <a:pt x="3389518" y="644395"/>
                          <a:pt x="3368307" y="625971"/>
                          <a:pt x="3362888" y="622255"/>
                        </a:cubicBezTo>
                        <a:cubicBezTo>
                          <a:pt x="3357315" y="618540"/>
                          <a:pt x="3368462" y="616682"/>
                          <a:pt x="3375274" y="622720"/>
                        </a:cubicBezTo>
                        <a:cubicBezTo>
                          <a:pt x="3382241" y="628758"/>
                          <a:pt x="3390912" y="628758"/>
                          <a:pt x="3397878" y="625042"/>
                        </a:cubicBezTo>
                        <a:cubicBezTo>
                          <a:pt x="3404845" y="621326"/>
                          <a:pt x="3403916" y="604296"/>
                          <a:pt x="3391840" y="603832"/>
                        </a:cubicBezTo>
                        <a:cubicBezTo>
                          <a:pt x="3379919" y="603367"/>
                          <a:pt x="3384408" y="593304"/>
                          <a:pt x="3390447" y="591446"/>
                        </a:cubicBezTo>
                        <a:cubicBezTo>
                          <a:pt x="3396485" y="589588"/>
                          <a:pt x="3376667" y="571629"/>
                          <a:pt x="3383944" y="569771"/>
                        </a:cubicBezTo>
                        <a:cubicBezTo>
                          <a:pt x="3391221" y="567913"/>
                          <a:pt x="3388124" y="560172"/>
                          <a:pt x="3377906" y="558778"/>
                        </a:cubicBezTo>
                        <a:cubicBezTo>
                          <a:pt x="3367842" y="557385"/>
                          <a:pt x="3357160" y="549179"/>
                          <a:pt x="3356696" y="544070"/>
                        </a:cubicBezTo>
                        <a:cubicBezTo>
                          <a:pt x="3356231" y="538961"/>
                          <a:pt x="3313501" y="537103"/>
                          <a:pt x="3315358" y="544535"/>
                        </a:cubicBezTo>
                        <a:cubicBezTo>
                          <a:pt x="3317216" y="551966"/>
                          <a:pt x="3301579" y="549644"/>
                          <a:pt x="3303901" y="543606"/>
                        </a:cubicBezTo>
                        <a:cubicBezTo>
                          <a:pt x="3306223" y="537568"/>
                          <a:pt x="3288728" y="539426"/>
                          <a:pt x="3268447" y="534007"/>
                        </a:cubicBezTo>
                        <a:cubicBezTo>
                          <a:pt x="3248165" y="528433"/>
                          <a:pt x="3247701" y="514190"/>
                          <a:pt x="3240889" y="513261"/>
                        </a:cubicBezTo>
                        <a:cubicBezTo>
                          <a:pt x="3233922" y="512332"/>
                          <a:pt x="3236244" y="533078"/>
                          <a:pt x="3226181" y="528433"/>
                        </a:cubicBezTo>
                        <a:cubicBezTo>
                          <a:pt x="3216117" y="523789"/>
                          <a:pt x="3204970" y="532614"/>
                          <a:pt x="3210544" y="544535"/>
                        </a:cubicBezTo>
                        <a:cubicBezTo>
                          <a:pt x="3216117" y="556456"/>
                          <a:pt x="3211008" y="558314"/>
                          <a:pt x="3210079" y="568068"/>
                        </a:cubicBezTo>
                        <a:cubicBezTo>
                          <a:pt x="3209150" y="577667"/>
                          <a:pt x="3203576" y="573641"/>
                          <a:pt x="3191655" y="569461"/>
                        </a:cubicBezTo>
                        <a:cubicBezTo>
                          <a:pt x="3179734" y="565281"/>
                          <a:pt x="3179734" y="579525"/>
                          <a:pt x="3153878" y="573177"/>
                        </a:cubicBezTo>
                        <a:cubicBezTo>
                          <a:pt x="3128178" y="566674"/>
                          <a:pt x="3116567" y="573641"/>
                          <a:pt x="3111922" y="565281"/>
                        </a:cubicBezTo>
                        <a:cubicBezTo>
                          <a:pt x="3107278" y="556921"/>
                          <a:pt x="3099536" y="556146"/>
                          <a:pt x="3098608" y="562959"/>
                        </a:cubicBezTo>
                        <a:cubicBezTo>
                          <a:pt x="3097679" y="569926"/>
                          <a:pt x="3058044" y="567139"/>
                          <a:pt x="3054948" y="556921"/>
                        </a:cubicBezTo>
                        <a:cubicBezTo>
                          <a:pt x="3051696" y="546857"/>
                          <a:pt x="3061915" y="544999"/>
                          <a:pt x="3067797" y="542213"/>
                        </a:cubicBezTo>
                        <a:cubicBezTo>
                          <a:pt x="3073835" y="539426"/>
                          <a:pt x="3061295" y="535246"/>
                          <a:pt x="3039774" y="536639"/>
                        </a:cubicBezTo>
                        <a:cubicBezTo>
                          <a:pt x="3018100" y="538032"/>
                          <a:pt x="3004321" y="525647"/>
                          <a:pt x="2982181" y="527814"/>
                        </a:cubicBezTo>
                        <a:cubicBezTo>
                          <a:pt x="2960042" y="530136"/>
                          <a:pt x="2910808" y="534781"/>
                          <a:pt x="2903996" y="537877"/>
                        </a:cubicBezTo>
                        <a:cubicBezTo>
                          <a:pt x="2897029" y="541129"/>
                          <a:pt x="2910498" y="553515"/>
                          <a:pt x="2899816" y="554443"/>
                        </a:cubicBezTo>
                        <a:cubicBezTo>
                          <a:pt x="2889288" y="555372"/>
                          <a:pt x="2896564" y="534162"/>
                          <a:pt x="2894706" y="524098"/>
                        </a:cubicBezTo>
                        <a:cubicBezTo>
                          <a:pt x="2892849" y="514035"/>
                          <a:pt x="2876747" y="512642"/>
                          <a:pt x="2879069" y="520383"/>
                        </a:cubicBezTo>
                        <a:cubicBezTo>
                          <a:pt x="2881392" y="528279"/>
                          <a:pt x="2853834" y="530910"/>
                          <a:pt x="2846867" y="525027"/>
                        </a:cubicBezTo>
                        <a:cubicBezTo>
                          <a:pt x="2839900" y="518989"/>
                          <a:pt x="2828907" y="511248"/>
                          <a:pt x="2810948" y="506603"/>
                        </a:cubicBezTo>
                        <a:cubicBezTo>
                          <a:pt x="2792988" y="501959"/>
                          <a:pt x="2770849" y="521312"/>
                          <a:pt x="2775958" y="526885"/>
                        </a:cubicBezTo>
                        <a:cubicBezTo>
                          <a:pt x="2781068" y="532459"/>
                          <a:pt x="2794382" y="528279"/>
                          <a:pt x="2794847" y="531994"/>
                        </a:cubicBezTo>
                        <a:cubicBezTo>
                          <a:pt x="2795776" y="539581"/>
                          <a:pt x="2756605" y="536639"/>
                          <a:pt x="2756605" y="542987"/>
                        </a:cubicBezTo>
                        <a:cubicBezTo>
                          <a:pt x="2756605" y="549489"/>
                          <a:pt x="2720223" y="558159"/>
                          <a:pt x="2709230" y="559553"/>
                        </a:cubicBezTo>
                        <a:cubicBezTo>
                          <a:pt x="2678884" y="563423"/>
                          <a:pt x="2672382" y="563268"/>
                          <a:pt x="2658139" y="575190"/>
                        </a:cubicBezTo>
                        <a:cubicBezTo>
                          <a:pt x="2643895" y="587111"/>
                          <a:pt x="2654887" y="564662"/>
                          <a:pt x="2665880" y="553515"/>
                        </a:cubicBezTo>
                        <a:cubicBezTo>
                          <a:pt x="2676872" y="542522"/>
                          <a:pt x="2688483" y="547012"/>
                          <a:pt x="2694832" y="538342"/>
                        </a:cubicBezTo>
                        <a:cubicBezTo>
                          <a:pt x="2701334" y="529672"/>
                          <a:pt x="2711398" y="530446"/>
                          <a:pt x="2728893" y="527814"/>
                        </a:cubicBezTo>
                        <a:cubicBezTo>
                          <a:pt x="2746388" y="525027"/>
                          <a:pt x="2745459" y="514964"/>
                          <a:pt x="2753819" y="511248"/>
                        </a:cubicBezTo>
                        <a:cubicBezTo>
                          <a:pt x="2762024" y="507532"/>
                          <a:pt x="2782305" y="499791"/>
                          <a:pt x="2786022" y="491431"/>
                        </a:cubicBezTo>
                        <a:cubicBezTo>
                          <a:pt x="2789738" y="483071"/>
                          <a:pt x="2831075" y="469291"/>
                          <a:pt x="2839435" y="469756"/>
                        </a:cubicBezTo>
                        <a:cubicBezTo>
                          <a:pt x="2847641" y="470220"/>
                          <a:pt x="2849499" y="453190"/>
                          <a:pt x="2854143" y="453190"/>
                        </a:cubicBezTo>
                        <a:cubicBezTo>
                          <a:pt x="2858788" y="453190"/>
                          <a:pt x="2882631" y="442662"/>
                          <a:pt x="2891920" y="438482"/>
                        </a:cubicBezTo>
                        <a:cubicBezTo>
                          <a:pt x="2901055" y="434302"/>
                          <a:pt x="2905699" y="425632"/>
                          <a:pt x="2906163" y="419594"/>
                        </a:cubicBezTo>
                        <a:cubicBezTo>
                          <a:pt x="2906628" y="413555"/>
                          <a:pt x="2893777" y="414484"/>
                          <a:pt x="2892385" y="409066"/>
                        </a:cubicBezTo>
                        <a:cubicBezTo>
                          <a:pt x="2890991" y="403492"/>
                          <a:pt x="2898422" y="407208"/>
                          <a:pt x="2908022" y="403492"/>
                        </a:cubicBezTo>
                        <a:cubicBezTo>
                          <a:pt x="2917621" y="399776"/>
                          <a:pt x="2908022" y="386926"/>
                          <a:pt x="2900281" y="389248"/>
                        </a:cubicBezTo>
                        <a:cubicBezTo>
                          <a:pt x="2892385" y="391571"/>
                          <a:pt x="2904460" y="382281"/>
                          <a:pt x="2897493" y="374076"/>
                        </a:cubicBezTo>
                        <a:cubicBezTo>
                          <a:pt x="2890527" y="365716"/>
                          <a:pt x="2876747" y="379185"/>
                          <a:pt x="2877211" y="370360"/>
                        </a:cubicBezTo>
                        <a:cubicBezTo>
                          <a:pt x="2877676" y="361690"/>
                          <a:pt x="2876282" y="350543"/>
                          <a:pt x="2870709" y="345124"/>
                        </a:cubicBezTo>
                        <a:cubicBezTo>
                          <a:pt x="2865136" y="339551"/>
                          <a:pt x="2855072" y="354723"/>
                          <a:pt x="2843615" y="346053"/>
                        </a:cubicBezTo>
                        <a:cubicBezTo>
                          <a:pt x="2832159" y="337383"/>
                          <a:pt x="2798562" y="331810"/>
                          <a:pt x="2798562" y="335525"/>
                        </a:cubicBezTo>
                        <a:cubicBezTo>
                          <a:pt x="2798562" y="339241"/>
                          <a:pt x="2782460" y="329952"/>
                          <a:pt x="2779210" y="333667"/>
                        </a:cubicBezTo>
                        <a:cubicBezTo>
                          <a:pt x="2775958" y="337383"/>
                          <a:pt x="2749329" y="336919"/>
                          <a:pt x="2740968" y="334596"/>
                        </a:cubicBezTo>
                        <a:cubicBezTo>
                          <a:pt x="2732763" y="332274"/>
                          <a:pt x="2721152" y="337848"/>
                          <a:pt x="2720687" y="346053"/>
                        </a:cubicBezTo>
                        <a:cubicBezTo>
                          <a:pt x="2720223" y="354414"/>
                          <a:pt x="2687554" y="351162"/>
                          <a:pt x="2681517" y="349769"/>
                        </a:cubicBezTo>
                        <a:cubicBezTo>
                          <a:pt x="2675479" y="348375"/>
                          <a:pt x="2704121" y="324843"/>
                          <a:pt x="2704121" y="320817"/>
                        </a:cubicBezTo>
                        <a:cubicBezTo>
                          <a:pt x="2704121" y="316637"/>
                          <a:pt x="2655816" y="321746"/>
                          <a:pt x="2653029" y="317101"/>
                        </a:cubicBezTo>
                        <a:cubicBezTo>
                          <a:pt x="2650243" y="312457"/>
                          <a:pt x="2626865" y="311063"/>
                          <a:pt x="2616182" y="311528"/>
                        </a:cubicBezTo>
                        <a:cubicBezTo>
                          <a:pt x="2605654" y="311992"/>
                          <a:pt x="2615718" y="308741"/>
                          <a:pt x="2625317" y="307812"/>
                        </a:cubicBezTo>
                        <a:cubicBezTo>
                          <a:pt x="2634916" y="306883"/>
                          <a:pt x="2643741" y="298523"/>
                          <a:pt x="2654268" y="296820"/>
                        </a:cubicBezTo>
                        <a:cubicBezTo>
                          <a:pt x="2664796" y="294962"/>
                          <a:pt x="2662473" y="291246"/>
                          <a:pt x="2657984" y="284898"/>
                        </a:cubicBezTo>
                        <a:cubicBezTo>
                          <a:pt x="2653339" y="278551"/>
                          <a:pt x="2642347" y="281647"/>
                          <a:pt x="2631664" y="278551"/>
                        </a:cubicBezTo>
                        <a:cubicBezTo>
                          <a:pt x="2621136" y="275300"/>
                          <a:pt x="2608131" y="270655"/>
                          <a:pt x="2598997" y="270190"/>
                        </a:cubicBezTo>
                        <a:cubicBezTo>
                          <a:pt x="2589862" y="269726"/>
                          <a:pt x="2579644" y="274835"/>
                          <a:pt x="2557969" y="278860"/>
                        </a:cubicBezTo>
                        <a:cubicBezTo>
                          <a:pt x="2536294" y="283041"/>
                          <a:pt x="2534436" y="299607"/>
                          <a:pt x="2523444" y="304716"/>
                        </a:cubicBezTo>
                        <a:cubicBezTo>
                          <a:pt x="2512451" y="309825"/>
                          <a:pt x="2493098" y="329952"/>
                          <a:pt x="2502233" y="331810"/>
                        </a:cubicBezTo>
                        <a:cubicBezTo>
                          <a:pt x="2511367" y="333667"/>
                          <a:pt x="2506877" y="339241"/>
                          <a:pt x="2508271" y="345124"/>
                        </a:cubicBezTo>
                        <a:cubicBezTo>
                          <a:pt x="2509664" y="351162"/>
                          <a:pt x="2501304" y="352556"/>
                          <a:pt x="2490776" y="350698"/>
                        </a:cubicBezTo>
                        <a:cubicBezTo>
                          <a:pt x="2480249" y="348840"/>
                          <a:pt x="2442936" y="349304"/>
                          <a:pt x="2443401" y="357200"/>
                        </a:cubicBezTo>
                        <a:cubicBezTo>
                          <a:pt x="2443865" y="365096"/>
                          <a:pt x="2465075" y="368657"/>
                          <a:pt x="2463682" y="372837"/>
                        </a:cubicBezTo>
                        <a:cubicBezTo>
                          <a:pt x="2462289" y="377018"/>
                          <a:pt x="2447580" y="372373"/>
                          <a:pt x="2440149" y="368193"/>
                        </a:cubicBezTo>
                        <a:cubicBezTo>
                          <a:pt x="2432718" y="364012"/>
                          <a:pt x="2416152" y="366335"/>
                          <a:pt x="2413055" y="374231"/>
                        </a:cubicBezTo>
                        <a:cubicBezTo>
                          <a:pt x="2409804" y="382127"/>
                          <a:pt x="2396954" y="380269"/>
                          <a:pt x="2392774" y="378411"/>
                        </a:cubicBezTo>
                        <a:cubicBezTo>
                          <a:pt x="2388593" y="376553"/>
                          <a:pt x="2379459" y="382127"/>
                          <a:pt x="2372492" y="379804"/>
                        </a:cubicBezTo>
                        <a:cubicBezTo>
                          <a:pt x="2365525" y="377482"/>
                          <a:pt x="2386271" y="367419"/>
                          <a:pt x="2381162" y="362309"/>
                        </a:cubicBezTo>
                        <a:cubicBezTo>
                          <a:pt x="2376053" y="357200"/>
                          <a:pt x="2354068" y="361845"/>
                          <a:pt x="2351746" y="370205"/>
                        </a:cubicBezTo>
                        <a:cubicBezTo>
                          <a:pt x="2349424" y="378411"/>
                          <a:pt x="2336109" y="364167"/>
                          <a:pt x="2331000" y="366954"/>
                        </a:cubicBezTo>
                        <a:cubicBezTo>
                          <a:pt x="2325891" y="369741"/>
                          <a:pt x="2320472" y="372992"/>
                          <a:pt x="2310718" y="377018"/>
                        </a:cubicBezTo>
                        <a:cubicBezTo>
                          <a:pt x="2301119" y="381198"/>
                          <a:pt x="2284553" y="372373"/>
                          <a:pt x="2280838" y="379804"/>
                        </a:cubicBezTo>
                        <a:cubicBezTo>
                          <a:pt x="2277122" y="387236"/>
                          <a:pt x="2299262" y="389403"/>
                          <a:pt x="2299726" y="392655"/>
                        </a:cubicBezTo>
                        <a:cubicBezTo>
                          <a:pt x="2300190" y="395906"/>
                          <a:pt x="2249563" y="395441"/>
                          <a:pt x="2248170" y="400550"/>
                        </a:cubicBezTo>
                        <a:cubicBezTo>
                          <a:pt x="2246777" y="405660"/>
                          <a:pt x="2229747" y="405660"/>
                          <a:pt x="2209000" y="406124"/>
                        </a:cubicBezTo>
                        <a:cubicBezTo>
                          <a:pt x="2188254" y="406588"/>
                          <a:pt x="2196615" y="416652"/>
                          <a:pt x="2180048" y="419903"/>
                        </a:cubicBezTo>
                        <a:cubicBezTo>
                          <a:pt x="2163482" y="423154"/>
                          <a:pt x="2156206" y="423619"/>
                          <a:pt x="2150632" y="431824"/>
                        </a:cubicBezTo>
                        <a:cubicBezTo>
                          <a:pt x="2145059" y="440185"/>
                          <a:pt x="2132208" y="441423"/>
                          <a:pt x="2126635" y="435076"/>
                        </a:cubicBezTo>
                        <a:cubicBezTo>
                          <a:pt x="2121061" y="428573"/>
                          <a:pt x="2105889" y="438327"/>
                          <a:pt x="2114249" y="439256"/>
                        </a:cubicBezTo>
                        <a:cubicBezTo>
                          <a:pt x="2122454" y="440185"/>
                          <a:pt x="2114713" y="448545"/>
                          <a:pt x="2109605" y="446687"/>
                        </a:cubicBezTo>
                        <a:cubicBezTo>
                          <a:pt x="2104495" y="444830"/>
                          <a:pt x="2089787" y="455512"/>
                          <a:pt x="2098148" y="454583"/>
                        </a:cubicBezTo>
                        <a:cubicBezTo>
                          <a:pt x="2106508" y="453654"/>
                          <a:pt x="2110534" y="460621"/>
                          <a:pt x="2106508" y="465576"/>
                        </a:cubicBezTo>
                        <a:cubicBezTo>
                          <a:pt x="2102328" y="470685"/>
                          <a:pt x="2084369" y="459538"/>
                          <a:pt x="2079878" y="464182"/>
                        </a:cubicBezTo>
                        <a:cubicBezTo>
                          <a:pt x="2075234" y="468827"/>
                          <a:pt x="2088703" y="474710"/>
                          <a:pt x="2096909" y="473781"/>
                        </a:cubicBezTo>
                        <a:cubicBezTo>
                          <a:pt x="2105269" y="472852"/>
                          <a:pt x="2109760" y="478426"/>
                          <a:pt x="2110689" y="484309"/>
                        </a:cubicBezTo>
                        <a:cubicBezTo>
                          <a:pt x="2111617" y="490347"/>
                          <a:pt x="2091336" y="480593"/>
                          <a:pt x="2087155" y="485702"/>
                        </a:cubicBezTo>
                        <a:cubicBezTo>
                          <a:pt x="2082975" y="490812"/>
                          <a:pt x="2090407" y="493134"/>
                          <a:pt x="2099077" y="494063"/>
                        </a:cubicBezTo>
                        <a:cubicBezTo>
                          <a:pt x="2107901" y="494992"/>
                          <a:pt x="2101399" y="498243"/>
                          <a:pt x="2109295" y="505055"/>
                        </a:cubicBezTo>
                        <a:cubicBezTo>
                          <a:pt x="2109914" y="505520"/>
                          <a:pt x="2110379" y="506139"/>
                          <a:pt x="2110843" y="506603"/>
                        </a:cubicBezTo>
                        <a:cubicBezTo>
                          <a:pt x="2115642" y="512332"/>
                          <a:pt x="2106663" y="514345"/>
                          <a:pt x="2107592" y="519763"/>
                        </a:cubicBezTo>
                        <a:cubicBezTo>
                          <a:pt x="2108521" y="525801"/>
                          <a:pt x="2098767" y="527969"/>
                          <a:pt x="2098767" y="522550"/>
                        </a:cubicBezTo>
                        <a:cubicBezTo>
                          <a:pt x="2098767" y="516977"/>
                          <a:pt x="2074460" y="515119"/>
                          <a:pt x="2069350" y="521157"/>
                        </a:cubicBezTo>
                        <a:cubicBezTo>
                          <a:pt x="2064242" y="527195"/>
                          <a:pt x="2060680" y="531685"/>
                          <a:pt x="2054643" y="526266"/>
                        </a:cubicBezTo>
                        <a:cubicBezTo>
                          <a:pt x="2048604" y="520692"/>
                          <a:pt x="2031110" y="527659"/>
                          <a:pt x="2008660" y="528588"/>
                        </a:cubicBezTo>
                        <a:cubicBezTo>
                          <a:pt x="1986056" y="529517"/>
                          <a:pt x="1939610" y="531375"/>
                          <a:pt x="1928153" y="535555"/>
                        </a:cubicBezTo>
                        <a:cubicBezTo>
                          <a:pt x="1916696" y="539735"/>
                          <a:pt x="1906942" y="555837"/>
                          <a:pt x="1917625" y="566365"/>
                        </a:cubicBezTo>
                        <a:cubicBezTo>
                          <a:pt x="1928153" y="576893"/>
                          <a:pt x="1918089" y="581537"/>
                          <a:pt x="1918089" y="588504"/>
                        </a:cubicBezTo>
                        <a:cubicBezTo>
                          <a:pt x="1918089" y="595471"/>
                          <a:pt x="1945648" y="609715"/>
                          <a:pt x="1960511" y="611108"/>
                        </a:cubicBezTo>
                        <a:cubicBezTo>
                          <a:pt x="1975219" y="612502"/>
                          <a:pt x="1987140" y="630461"/>
                          <a:pt x="1978470" y="641453"/>
                        </a:cubicBezTo>
                        <a:cubicBezTo>
                          <a:pt x="1969800" y="652446"/>
                          <a:pt x="1943016" y="638202"/>
                          <a:pt x="1925521" y="624423"/>
                        </a:cubicBezTo>
                        <a:cubicBezTo>
                          <a:pt x="1908026" y="610644"/>
                          <a:pt x="1867463" y="605070"/>
                          <a:pt x="1854148" y="605999"/>
                        </a:cubicBezTo>
                        <a:cubicBezTo>
                          <a:pt x="1840833" y="606928"/>
                          <a:pt x="1848574" y="594078"/>
                          <a:pt x="1831544" y="594542"/>
                        </a:cubicBezTo>
                        <a:cubicBezTo>
                          <a:pt x="1814513" y="595007"/>
                          <a:pt x="1800270" y="610179"/>
                          <a:pt x="1811727" y="610179"/>
                        </a:cubicBezTo>
                        <a:cubicBezTo>
                          <a:pt x="1823183" y="610179"/>
                          <a:pt x="1830615" y="609250"/>
                          <a:pt x="1824577" y="614824"/>
                        </a:cubicBezTo>
                        <a:cubicBezTo>
                          <a:pt x="1818539" y="620398"/>
                          <a:pt x="1827828" y="619004"/>
                          <a:pt x="1841607" y="624887"/>
                        </a:cubicBezTo>
                        <a:cubicBezTo>
                          <a:pt x="1855387" y="630925"/>
                          <a:pt x="1830151" y="639131"/>
                          <a:pt x="1815752" y="629532"/>
                        </a:cubicBezTo>
                        <a:cubicBezTo>
                          <a:pt x="1801508" y="619933"/>
                          <a:pt x="1786336" y="629068"/>
                          <a:pt x="1782156" y="636499"/>
                        </a:cubicBezTo>
                        <a:cubicBezTo>
                          <a:pt x="1777976" y="643931"/>
                          <a:pt x="1798722" y="664986"/>
                          <a:pt x="1823493" y="668702"/>
                        </a:cubicBezTo>
                        <a:cubicBezTo>
                          <a:pt x="1848265" y="672418"/>
                          <a:pt x="1840059" y="680159"/>
                          <a:pt x="1851516" y="684339"/>
                        </a:cubicBezTo>
                        <a:cubicBezTo>
                          <a:pt x="1862973" y="688519"/>
                          <a:pt x="1854767" y="693164"/>
                          <a:pt x="1846871" y="693628"/>
                        </a:cubicBezTo>
                        <a:cubicBezTo>
                          <a:pt x="1838976" y="694093"/>
                          <a:pt x="1823338" y="681707"/>
                          <a:pt x="1810953" y="675205"/>
                        </a:cubicBezTo>
                        <a:cubicBezTo>
                          <a:pt x="1798567" y="668702"/>
                          <a:pt x="1764971" y="677991"/>
                          <a:pt x="1758004" y="670560"/>
                        </a:cubicBezTo>
                        <a:cubicBezTo>
                          <a:pt x="1751036" y="663128"/>
                          <a:pt x="1762648" y="655852"/>
                          <a:pt x="1756146" y="650278"/>
                        </a:cubicBezTo>
                        <a:cubicBezTo>
                          <a:pt x="1749643" y="644705"/>
                          <a:pt x="1755217" y="632319"/>
                          <a:pt x="1763577" y="619469"/>
                        </a:cubicBezTo>
                        <a:cubicBezTo>
                          <a:pt x="1771937" y="606618"/>
                          <a:pt x="1762184" y="584479"/>
                          <a:pt x="1750262" y="580763"/>
                        </a:cubicBezTo>
                        <a:cubicBezTo>
                          <a:pt x="1738341" y="577047"/>
                          <a:pt x="1739270" y="589588"/>
                          <a:pt x="1742057" y="593149"/>
                        </a:cubicBezTo>
                        <a:cubicBezTo>
                          <a:pt x="1744844" y="596865"/>
                          <a:pt x="1743450" y="614360"/>
                          <a:pt x="1734161" y="625816"/>
                        </a:cubicBezTo>
                        <a:cubicBezTo>
                          <a:pt x="1724872" y="637273"/>
                          <a:pt x="1696849" y="637273"/>
                          <a:pt x="1696849" y="645169"/>
                        </a:cubicBezTo>
                        <a:cubicBezTo>
                          <a:pt x="1696849" y="653065"/>
                          <a:pt x="1677961" y="658948"/>
                          <a:pt x="1684463" y="664522"/>
                        </a:cubicBezTo>
                        <a:cubicBezTo>
                          <a:pt x="1690966" y="670095"/>
                          <a:pt x="1716201" y="698583"/>
                          <a:pt x="1719917" y="707253"/>
                        </a:cubicBezTo>
                        <a:cubicBezTo>
                          <a:pt x="1723633" y="715923"/>
                          <a:pt x="1697314" y="743636"/>
                          <a:pt x="1701494" y="759737"/>
                        </a:cubicBezTo>
                        <a:cubicBezTo>
                          <a:pt x="1705674" y="775839"/>
                          <a:pt x="1697778" y="783270"/>
                          <a:pt x="1702887" y="791011"/>
                        </a:cubicBezTo>
                        <a:cubicBezTo>
                          <a:pt x="1707996" y="798907"/>
                          <a:pt x="1719453" y="791940"/>
                          <a:pt x="1726884" y="795192"/>
                        </a:cubicBezTo>
                        <a:cubicBezTo>
                          <a:pt x="1734316" y="798443"/>
                          <a:pt x="1746237" y="790547"/>
                          <a:pt x="1763267" y="787296"/>
                        </a:cubicBezTo>
                        <a:cubicBezTo>
                          <a:pt x="1780298" y="784044"/>
                          <a:pt x="1811572" y="802004"/>
                          <a:pt x="1823029" y="807577"/>
                        </a:cubicBezTo>
                        <a:cubicBezTo>
                          <a:pt x="1834486" y="813151"/>
                          <a:pt x="1828602" y="822285"/>
                          <a:pt x="1834486" y="831420"/>
                        </a:cubicBezTo>
                        <a:cubicBezTo>
                          <a:pt x="1840524" y="840709"/>
                          <a:pt x="1820706" y="840709"/>
                          <a:pt x="1820242" y="854488"/>
                        </a:cubicBezTo>
                        <a:cubicBezTo>
                          <a:pt x="1819777" y="868267"/>
                          <a:pt x="1854767" y="874305"/>
                          <a:pt x="1856161" y="878331"/>
                        </a:cubicBezTo>
                        <a:cubicBezTo>
                          <a:pt x="1857554" y="882511"/>
                          <a:pt x="1831234" y="879260"/>
                          <a:pt x="1821171" y="875544"/>
                        </a:cubicBezTo>
                        <a:cubicBezTo>
                          <a:pt x="1811107" y="871828"/>
                          <a:pt x="1810178" y="858514"/>
                          <a:pt x="1806927" y="855727"/>
                        </a:cubicBezTo>
                        <a:cubicBezTo>
                          <a:pt x="1803676" y="852940"/>
                          <a:pt x="1813895" y="841948"/>
                          <a:pt x="1814668" y="833123"/>
                        </a:cubicBezTo>
                        <a:cubicBezTo>
                          <a:pt x="1815597" y="824298"/>
                          <a:pt x="1803212" y="819344"/>
                          <a:pt x="1799031" y="813306"/>
                        </a:cubicBezTo>
                        <a:cubicBezTo>
                          <a:pt x="1794851" y="807268"/>
                          <a:pt x="1787575" y="798598"/>
                          <a:pt x="1779214" y="800455"/>
                        </a:cubicBezTo>
                        <a:cubicBezTo>
                          <a:pt x="1770854" y="802313"/>
                          <a:pt x="1740509" y="805100"/>
                          <a:pt x="1731374" y="813306"/>
                        </a:cubicBezTo>
                        <a:cubicBezTo>
                          <a:pt x="1722085" y="821666"/>
                          <a:pt x="1732767" y="845044"/>
                          <a:pt x="1737877" y="856501"/>
                        </a:cubicBezTo>
                        <a:cubicBezTo>
                          <a:pt x="1742986" y="867958"/>
                          <a:pt x="1711247" y="884059"/>
                          <a:pt x="1712021" y="893349"/>
                        </a:cubicBezTo>
                        <a:cubicBezTo>
                          <a:pt x="1712950" y="902638"/>
                          <a:pt x="1702422" y="906663"/>
                          <a:pt x="1688489" y="914095"/>
                        </a:cubicBezTo>
                        <a:cubicBezTo>
                          <a:pt x="1674709" y="921371"/>
                          <a:pt x="1659537" y="926945"/>
                          <a:pt x="1660001" y="939021"/>
                        </a:cubicBezTo>
                        <a:cubicBezTo>
                          <a:pt x="1660466" y="950942"/>
                          <a:pt x="1641578" y="944595"/>
                          <a:pt x="1631979" y="939021"/>
                        </a:cubicBezTo>
                        <a:cubicBezTo>
                          <a:pt x="1622379" y="933447"/>
                          <a:pt x="1609839" y="942272"/>
                          <a:pt x="1596060" y="941808"/>
                        </a:cubicBezTo>
                        <a:cubicBezTo>
                          <a:pt x="1582280" y="941343"/>
                          <a:pt x="1582280" y="929887"/>
                          <a:pt x="1571133" y="933912"/>
                        </a:cubicBezTo>
                        <a:cubicBezTo>
                          <a:pt x="1560141" y="938092"/>
                          <a:pt x="1552709" y="928803"/>
                          <a:pt x="1555961" y="920597"/>
                        </a:cubicBezTo>
                        <a:cubicBezTo>
                          <a:pt x="1559212" y="912392"/>
                          <a:pt x="1571598" y="918739"/>
                          <a:pt x="1572527" y="924777"/>
                        </a:cubicBezTo>
                        <a:cubicBezTo>
                          <a:pt x="1573456" y="930815"/>
                          <a:pt x="1581197" y="928029"/>
                          <a:pt x="1590486" y="922920"/>
                        </a:cubicBezTo>
                        <a:cubicBezTo>
                          <a:pt x="1599620" y="917811"/>
                          <a:pt x="1595131" y="929422"/>
                          <a:pt x="1608445" y="930351"/>
                        </a:cubicBezTo>
                        <a:cubicBezTo>
                          <a:pt x="1621760" y="931280"/>
                          <a:pt x="1614484" y="923384"/>
                          <a:pt x="1624547" y="924313"/>
                        </a:cubicBezTo>
                        <a:cubicBezTo>
                          <a:pt x="1634610" y="925242"/>
                          <a:pt x="1635075" y="921991"/>
                          <a:pt x="1631979" y="916881"/>
                        </a:cubicBezTo>
                        <a:cubicBezTo>
                          <a:pt x="1628727" y="911772"/>
                          <a:pt x="1639410" y="908212"/>
                          <a:pt x="1645758" y="905425"/>
                        </a:cubicBezTo>
                        <a:cubicBezTo>
                          <a:pt x="1653034" y="902328"/>
                          <a:pt x="1649473" y="892110"/>
                          <a:pt x="1655356" y="888859"/>
                        </a:cubicBezTo>
                        <a:cubicBezTo>
                          <a:pt x="1661395" y="885608"/>
                          <a:pt x="1657214" y="879105"/>
                          <a:pt x="1663562" y="878640"/>
                        </a:cubicBezTo>
                        <a:cubicBezTo>
                          <a:pt x="1670065" y="878176"/>
                          <a:pt x="1672851" y="868577"/>
                          <a:pt x="1678735" y="868577"/>
                        </a:cubicBezTo>
                        <a:cubicBezTo>
                          <a:pt x="1684773" y="868577"/>
                          <a:pt x="1687869" y="858978"/>
                          <a:pt x="1684308" y="853869"/>
                        </a:cubicBezTo>
                        <a:cubicBezTo>
                          <a:pt x="1680593" y="848760"/>
                          <a:pt x="1686631" y="834981"/>
                          <a:pt x="1692669" y="833123"/>
                        </a:cubicBezTo>
                        <a:cubicBezTo>
                          <a:pt x="1698707" y="831265"/>
                          <a:pt x="1699171" y="825691"/>
                          <a:pt x="1693598" y="821666"/>
                        </a:cubicBezTo>
                        <a:cubicBezTo>
                          <a:pt x="1688024" y="817486"/>
                          <a:pt x="1667743" y="803707"/>
                          <a:pt x="1669136" y="795037"/>
                        </a:cubicBezTo>
                        <a:cubicBezTo>
                          <a:pt x="1670529" y="786367"/>
                          <a:pt x="1665420" y="770110"/>
                          <a:pt x="1668207" y="763298"/>
                        </a:cubicBezTo>
                        <a:cubicBezTo>
                          <a:pt x="1670994" y="756331"/>
                          <a:pt x="1668671" y="742088"/>
                          <a:pt x="1667743" y="733882"/>
                        </a:cubicBezTo>
                        <a:cubicBezTo>
                          <a:pt x="1666814" y="725522"/>
                          <a:pt x="1672851" y="716387"/>
                          <a:pt x="1675638" y="701215"/>
                        </a:cubicBezTo>
                        <a:cubicBezTo>
                          <a:pt x="1678425" y="686042"/>
                          <a:pt x="1659537" y="669941"/>
                          <a:pt x="1650402" y="665760"/>
                        </a:cubicBezTo>
                        <a:cubicBezTo>
                          <a:pt x="1641268" y="661580"/>
                          <a:pt x="1647151" y="653375"/>
                          <a:pt x="1660466" y="642227"/>
                        </a:cubicBezTo>
                        <a:cubicBezTo>
                          <a:pt x="1673780" y="631235"/>
                          <a:pt x="1674709" y="596710"/>
                          <a:pt x="1673780" y="589278"/>
                        </a:cubicBezTo>
                        <a:cubicBezTo>
                          <a:pt x="1672851" y="581847"/>
                          <a:pt x="1645758" y="575499"/>
                          <a:pt x="1635075" y="576428"/>
                        </a:cubicBezTo>
                        <a:cubicBezTo>
                          <a:pt x="1624547" y="577357"/>
                          <a:pt x="1585377" y="575499"/>
                          <a:pt x="1575623" y="573641"/>
                        </a:cubicBezTo>
                        <a:cubicBezTo>
                          <a:pt x="1566024" y="571784"/>
                          <a:pt x="1562773" y="581847"/>
                          <a:pt x="1558128" y="591136"/>
                        </a:cubicBezTo>
                        <a:cubicBezTo>
                          <a:pt x="1553484" y="600426"/>
                          <a:pt x="1543420" y="614669"/>
                          <a:pt x="1537382" y="635260"/>
                        </a:cubicBezTo>
                        <a:cubicBezTo>
                          <a:pt x="1531344" y="656007"/>
                          <a:pt x="1507037" y="662354"/>
                          <a:pt x="1496045" y="666999"/>
                        </a:cubicBezTo>
                        <a:cubicBezTo>
                          <a:pt x="1485052" y="671644"/>
                          <a:pt x="1478086" y="686816"/>
                          <a:pt x="1483195" y="694093"/>
                        </a:cubicBezTo>
                        <a:cubicBezTo>
                          <a:pt x="1488304" y="701524"/>
                          <a:pt x="1495580" y="695486"/>
                          <a:pt x="1500689" y="698273"/>
                        </a:cubicBezTo>
                        <a:cubicBezTo>
                          <a:pt x="1505798" y="701060"/>
                          <a:pt x="1500225" y="720413"/>
                          <a:pt x="1496974" y="723199"/>
                        </a:cubicBezTo>
                        <a:cubicBezTo>
                          <a:pt x="1493722" y="725986"/>
                          <a:pt x="1503012" y="732798"/>
                          <a:pt x="1495116" y="737907"/>
                        </a:cubicBezTo>
                        <a:cubicBezTo>
                          <a:pt x="1487220" y="743017"/>
                          <a:pt x="1479943" y="753544"/>
                          <a:pt x="1484588" y="759118"/>
                        </a:cubicBezTo>
                        <a:cubicBezTo>
                          <a:pt x="1489233" y="764692"/>
                          <a:pt x="1511682" y="767478"/>
                          <a:pt x="1521436" y="772897"/>
                        </a:cubicBezTo>
                        <a:cubicBezTo>
                          <a:pt x="1531034" y="778471"/>
                          <a:pt x="1527474" y="788534"/>
                          <a:pt x="1534750" y="798133"/>
                        </a:cubicBezTo>
                        <a:cubicBezTo>
                          <a:pt x="1542027" y="807732"/>
                          <a:pt x="1549923" y="801849"/>
                          <a:pt x="1553638" y="807732"/>
                        </a:cubicBezTo>
                        <a:cubicBezTo>
                          <a:pt x="1557354" y="813770"/>
                          <a:pt x="1540324" y="837613"/>
                          <a:pt x="1534286" y="838542"/>
                        </a:cubicBezTo>
                        <a:cubicBezTo>
                          <a:pt x="1528248" y="839471"/>
                          <a:pt x="1503941" y="814235"/>
                          <a:pt x="1496509" y="808661"/>
                        </a:cubicBezTo>
                        <a:cubicBezTo>
                          <a:pt x="1489078" y="803087"/>
                          <a:pt x="1460591" y="794417"/>
                          <a:pt x="1446347" y="786986"/>
                        </a:cubicBezTo>
                        <a:cubicBezTo>
                          <a:pt x="1432103" y="779554"/>
                          <a:pt x="1420492" y="780483"/>
                          <a:pt x="1404855" y="769956"/>
                        </a:cubicBezTo>
                        <a:cubicBezTo>
                          <a:pt x="1389217" y="759428"/>
                          <a:pt x="1375903" y="754318"/>
                          <a:pt x="1347261" y="754783"/>
                        </a:cubicBezTo>
                        <a:cubicBezTo>
                          <a:pt x="1318774" y="755247"/>
                          <a:pt x="1300350" y="748280"/>
                          <a:pt x="1290596" y="749674"/>
                        </a:cubicBezTo>
                        <a:cubicBezTo>
                          <a:pt x="1280997" y="751067"/>
                          <a:pt x="1284558" y="740075"/>
                          <a:pt x="1267528" y="732643"/>
                        </a:cubicBezTo>
                        <a:cubicBezTo>
                          <a:pt x="1250497" y="725212"/>
                          <a:pt x="1239505" y="715149"/>
                          <a:pt x="1229751" y="720258"/>
                        </a:cubicBezTo>
                        <a:cubicBezTo>
                          <a:pt x="1220152" y="725367"/>
                          <a:pt x="1223713" y="743791"/>
                          <a:pt x="1238576" y="745958"/>
                        </a:cubicBezTo>
                        <a:cubicBezTo>
                          <a:pt x="1253284" y="748280"/>
                          <a:pt x="1245853" y="756022"/>
                          <a:pt x="1261644" y="755093"/>
                        </a:cubicBezTo>
                        <a:cubicBezTo>
                          <a:pt x="1277281" y="754164"/>
                          <a:pt x="1281926" y="759737"/>
                          <a:pt x="1281461" y="769336"/>
                        </a:cubicBezTo>
                        <a:cubicBezTo>
                          <a:pt x="1280997" y="778935"/>
                          <a:pt x="1288893" y="788689"/>
                          <a:pt x="1295705" y="795192"/>
                        </a:cubicBezTo>
                        <a:cubicBezTo>
                          <a:pt x="1302672" y="801694"/>
                          <a:pt x="1298492" y="812222"/>
                          <a:pt x="1285951" y="812222"/>
                        </a:cubicBezTo>
                        <a:cubicBezTo>
                          <a:pt x="1273565" y="812222"/>
                          <a:pt x="1259322" y="814080"/>
                          <a:pt x="1264741" y="822750"/>
                        </a:cubicBezTo>
                        <a:cubicBezTo>
                          <a:pt x="1270314" y="831575"/>
                          <a:pt x="1261025" y="833742"/>
                          <a:pt x="1248639" y="829252"/>
                        </a:cubicBezTo>
                        <a:cubicBezTo>
                          <a:pt x="1236253" y="824608"/>
                          <a:pt x="1243530" y="815938"/>
                          <a:pt x="1248639" y="810829"/>
                        </a:cubicBezTo>
                        <a:cubicBezTo>
                          <a:pt x="1253748" y="805719"/>
                          <a:pt x="1237647" y="799372"/>
                          <a:pt x="1229751" y="796585"/>
                        </a:cubicBezTo>
                        <a:cubicBezTo>
                          <a:pt x="1222010" y="793798"/>
                          <a:pt x="1190581" y="816867"/>
                          <a:pt x="1181911" y="820582"/>
                        </a:cubicBezTo>
                        <a:cubicBezTo>
                          <a:pt x="1173086" y="824298"/>
                          <a:pt x="1151566" y="815009"/>
                          <a:pt x="1129426" y="820582"/>
                        </a:cubicBezTo>
                        <a:cubicBezTo>
                          <a:pt x="1107287" y="826156"/>
                          <a:pt x="1108680" y="843651"/>
                          <a:pt x="1100475" y="841793"/>
                        </a:cubicBezTo>
                        <a:cubicBezTo>
                          <a:pt x="1092114" y="839935"/>
                          <a:pt x="1067807" y="844115"/>
                          <a:pt x="1058518" y="838542"/>
                        </a:cubicBezTo>
                        <a:cubicBezTo>
                          <a:pt x="1049383" y="832968"/>
                          <a:pt x="1056660" y="829872"/>
                          <a:pt x="1066414" y="830336"/>
                        </a:cubicBezTo>
                        <a:cubicBezTo>
                          <a:pt x="1076167" y="830801"/>
                          <a:pt x="1079264" y="827549"/>
                          <a:pt x="1073845" y="821202"/>
                        </a:cubicBezTo>
                        <a:cubicBezTo>
                          <a:pt x="1068272" y="814699"/>
                          <a:pt x="1081277" y="804636"/>
                          <a:pt x="1080812" y="799991"/>
                        </a:cubicBezTo>
                        <a:cubicBezTo>
                          <a:pt x="1080348" y="795346"/>
                          <a:pt x="1044429" y="807422"/>
                          <a:pt x="1038546" y="812377"/>
                        </a:cubicBezTo>
                        <a:cubicBezTo>
                          <a:pt x="1032508" y="817486"/>
                          <a:pt x="1039010" y="826620"/>
                          <a:pt x="1032508" y="829872"/>
                        </a:cubicBezTo>
                        <a:cubicBezTo>
                          <a:pt x="1026005" y="833123"/>
                          <a:pt x="1026160" y="824298"/>
                          <a:pt x="1018729" y="821511"/>
                        </a:cubicBezTo>
                        <a:cubicBezTo>
                          <a:pt x="1011452" y="818724"/>
                          <a:pt x="957574" y="831110"/>
                          <a:pt x="947356" y="842722"/>
                        </a:cubicBezTo>
                        <a:cubicBezTo>
                          <a:pt x="937137" y="854179"/>
                          <a:pt x="917475" y="854643"/>
                          <a:pt x="917475" y="861146"/>
                        </a:cubicBezTo>
                        <a:cubicBezTo>
                          <a:pt x="917475" y="867648"/>
                          <a:pt x="893013" y="867184"/>
                          <a:pt x="883414" y="871674"/>
                        </a:cubicBezTo>
                        <a:cubicBezTo>
                          <a:pt x="873660" y="876318"/>
                          <a:pt x="880163" y="895206"/>
                          <a:pt x="876447" y="904341"/>
                        </a:cubicBezTo>
                        <a:cubicBezTo>
                          <a:pt x="872731" y="913475"/>
                          <a:pt x="834955" y="910843"/>
                          <a:pt x="823498" y="911308"/>
                        </a:cubicBezTo>
                        <a:cubicBezTo>
                          <a:pt x="812041" y="911772"/>
                          <a:pt x="807861" y="889168"/>
                          <a:pt x="798572" y="887775"/>
                        </a:cubicBezTo>
                        <a:cubicBezTo>
                          <a:pt x="789437" y="886382"/>
                          <a:pt x="794856" y="873531"/>
                          <a:pt x="797643" y="867958"/>
                        </a:cubicBezTo>
                        <a:cubicBezTo>
                          <a:pt x="800429" y="862384"/>
                          <a:pt x="807706" y="867029"/>
                          <a:pt x="819318" y="859597"/>
                        </a:cubicBezTo>
                        <a:cubicBezTo>
                          <a:pt x="830775" y="852166"/>
                          <a:pt x="842387" y="863313"/>
                          <a:pt x="846876" y="858204"/>
                        </a:cubicBezTo>
                        <a:cubicBezTo>
                          <a:pt x="851521" y="853095"/>
                          <a:pt x="829381" y="839780"/>
                          <a:pt x="827988" y="828323"/>
                        </a:cubicBezTo>
                        <a:cubicBezTo>
                          <a:pt x="826594" y="816867"/>
                          <a:pt x="802133" y="813615"/>
                          <a:pt x="788353" y="817331"/>
                        </a:cubicBezTo>
                        <a:cubicBezTo>
                          <a:pt x="774574" y="821047"/>
                          <a:pt x="759402" y="817796"/>
                          <a:pt x="749648" y="813151"/>
                        </a:cubicBezTo>
                        <a:cubicBezTo>
                          <a:pt x="739894" y="808506"/>
                          <a:pt x="740823" y="821511"/>
                          <a:pt x="755222" y="825072"/>
                        </a:cubicBezTo>
                        <a:cubicBezTo>
                          <a:pt x="769465" y="828788"/>
                          <a:pt x="762188" y="839780"/>
                          <a:pt x="764356" y="846747"/>
                        </a:cubicBezTo>
                        <a:cubicBezTo>
                          <a:pt x="766678" y="853714"/>
                          <a:pt x="760641" y="869351"/>
                          <a:pt x="752435" y="881273"/>
                        </a:cubicBezTo>
                        <a:cubicBezTo>
                          <a:pt x="744074" y="893194"/>
                          <a:pt x="750112" y="892729"/>
                          <a:pt x="762653" y="892265"/>
                        </a:cubicBezTo>
                        <a:cubicBezTo>
                          <a:pt x="775039" y="891800"/>
                          <a:pt x="774110" y="907902"/>
                          <a:pt x="774110" y="919823"/>
                        </a:cubicBezTo>
                        <a:cubicBezTo>
                          <a:pt x="774110" y="931744"/>
                          <a:pt x="764356" y="934996"/>
                          <a:pt x="764356" y="943820"/>
                        </a:cubicBezTo>
                        <a:cubicBezTo>
                          <a:pt x="764356" y="952645"/>
                          <a:pt x="754293" y="939640"/>
                          <a:pt x="751041" y="943356"/>
                        </a:cubicBezTo>
                        <a:cubicBezTo>
                          <a:pt x="747790" y="947072"/>
                          <a:pt x="743765" y="941498"/>
                          <a:pt x="741907" y="934222"/>
                        </a:cubicBezTo>
                        <a:cubicBezTo>
                          <a:pt x="740049" y="926945"/>
                          <a:pt x="721161" y="930970"/>
                          <a:pt x="710633" y="928184"/>
                        </a:cubicBezTo>
                        <a:cubicBezTo>
                          <a:pt x="700105" y="925397"/>
                          <a:pt x="695925" y="930041"/>
                          <a:pt x="690816" y="937782"/>
                        </a:cubicBezTo>
                        <a:cubicBezTo>
                          <a:pt x="685706" y="945678"/>
                          <a:pt x="670998" y="948775"/>
                          <a:pt x="663257" y="949704"/>
                        </a:cubicBezTo>
                        <a:cubicBezTo>
                          <a:pt x="654587" y="950788"/>
                          <a:pt x="641582" y="965805"/>
                          <a:pt x="633377" y="971379"/>
                        </a:cubicBezTo>
                        <a:cubicBezTo>
                          <a:pt x="625016" y="976952"/>
                          <a:pt x="623777" y="987480"/>
                          <a:pt x="635235" y="998473"/>
                        </a:cubicBezTo>
                        <a:cubicBezTo>
                          <a:pt x="646846" y="1009465"/>
                          <a:pt x="649014" y="1016896"/>
                          <a:pt x="648085" y="1022934"/>
                        </a:cubicBezTo>
                        <a:cubicBezTo>
                          <a:pt x="647156" y="1028973"/>
                          <a:pt x="615882" y="1027115"/>
                          <a:pt x="610772" y="1020612"/>
                        </a:cubicBezTo>
                        <a:cubicBezTo>
                          <a:pt x="605664" y="1014110"/>
                          <a:pt x="585382" y="1011942"/>
                          <a:pt x="578570" y="1013181"/>
                        </a:cubicBezTo>
                        <a:cubicBezTo>
                          <a:pt x="571603" y="1014574"/>
                          <a:pt x="552869" y="992435"/>
                          <a:pt x="543115" y="991970"/>
                        </a:cubicBezTo>
                        <a:cubicBezTo>
                          <a:pt x="533516" y="991506"/>
                          <a:pt x="527478" y="1003427"/>
                          <a:pt x="524227" y="1009465"/>
                        </a:cubicBezTo>
                        <a:cubicBezTo>
                          <a:pt x="520976" y="1015503"/>
                          <a:pt x="528872" y="1017361"/>
                          <a:pt x="533361" y="1027424"/>
                        </a:cubicBezTo>
                        <a:cubicBezTo>
                          <a:pt x="538006" y="1037488"/>
                          <a:pt x="555036" y="1037952"/>
                          <a:pt x="563707" y="1037952"/>
                        </a:cubicBezTo>
                        <a:cubicBezTo>
                          <a:pt x="572377" y="1037952"/>
                          <a:pt x="569280" y="1051267"/>
                          <a:pt x="566494" y="1056841"/>
                        </a:cubicBezTo>
                        <a:cubicBezTo>
                          <a:pt x="563707" y="1062414"/>
                          <a:pt x="547605" y="1066440"/>
                          <a:pt x="542960" y="1060556"/>
                        </a:cubicBezTo>
                        <a:cubicBezTo>
                          <a:pt x="538316" y="1054518"/>
                          <a:pt x="518963" y="1060556"/>
                          <a:pt x="518499" y="1053125"/>
                        </a:cubicBezTo>
                        <a:cubicBezTo>
                          <a:pt x="518034" y="1045848"/>
                          <a:pt x="504255" y="1034701"/>
                          <a:pt x="490012" y="1037023"/>
                        </a:cubicBezTo>
                        <a:cubicBezTo>
                          <a:pt x="475768" y="1039346"/>
                          <a:pt x="472981" y="1030056"/>
                          <a:pt x="473910" y="1019064"/>
                        </a:cubicBezTo>
                        <a:cubicBezTo>
                          <a:pt x="474839" y="1008072"/>
                          <a:pt x="466169" y="1001569"/>
                          <a:pt x="466479" y="996460"/>
                        </a:cubicBezTo>
                        <a:cubicBezTo>
                          <a:pt x="466943" y="991351"/>
                          <a:pt x="459976" y="981287"/>
                          <a:pt x="467408" y="976178"/>
                        </a:cubicBezTo>
                        <a:cubicBezTo>
                          <a:pt x="474839" y="971069"/>
                          <a:pt x="469265" y="963328"/>
                          <a:pt x="469730" y="956361"/>
                        </a:cubicBezTo>
                        <a:cubicBezTo>
                          <a:pt x="470194" y="949394"/>
                          <a:pt x="457344" y="938866"/>
                          <a:pt x="445732" y="938866"/>
                        </a:cubicBezTo>
                        <a:cubicBezTo>
                          <a:pt x="434275" y="938866"/>
                          <a:pt x="436598" y="927409"/>
                          <a:pt x="426844" y="925087"/>
                        </a:cubicBezTo>
                        <a:cubicBezTo>
                          <a:pt x="417245" y="922765"/>
                          <a:pt x="397892" y="906663"/>
                          <a:pt x="396499" y="899851"/>
                        </a:cubicBezTo>
                        <a:cubicBezTo>
                          <a:pt x="395106" y="892884"/>
                          <a:pt x="380397" y="891955"/>
                          <a:pt x="385507" y="889788"/>
                        </a:cubicBezTo>
                        <a:cubicBezTo>
                          <a:pt x="390616" y="887465"/>
                          <a:pt x="402073" y="890717"/>
                          <a:pt x="410433" y="898922"/>
                        </a:cubicBezTo>
                        <a:cubicBezTo>
                          <a:pt x="418638" y="907128"/>
                          <a:pt x="432108" y="914559"/>
                          <a:pt x="453628" y="917346"/>
                        </a:cubicBezTo>
                        <a:cubicBezTo>
                          <a:pt x="475303" y="920133"/>
                          <a:pt x="483973" y="930196"/>
                          <a:pt x="507971" y="934376"/>
                        </a:cubicBezTo>
                        <a:cubicBezTo>
                          <a:pt x="531968" y="938557"/>
                          <a:pt x="546212" y="941343"/>
                          <a:pt x="580737" y="946298"/>
                        </a:cubicBezTo>
                        <a:cubicBezTo>
                          <a:pt x="615262" y="951407"/>
                          <a:pt x="661245" y="916417"/>
                          <a:pt x="670998" y="906663"/>
                        </a:cubicBezTo>
                        <a:cubicBezTo>
                          <a:pt x="680597" y="897064"/>
                          <a:pt x="668212" y="877247"/>
                          <a:pt x="668212" y="869816"/>
                        </a:cubicBezTo>
                        <a:cubicBezTo>
                          <a:pt x="668212" y="862384"/>
                          <a:pt x="652575" y="861455"/>
                          <a:pt x="650252" y="856036"/>
                        </a:cubicBezTo>
                        <a:cubicBezTo>
                          <a:pt x="647930" y="850463"/>
                          <a:pt x="637866" y="840400"/>
                          <a:pt x="624397" y="840400"/>
                        </a:cubicBezTo>
                        <a:cubicBezTo>
                          <a:pt x="610927" y="840400"/>
                          <a:pt x="609224" y="825227"/>
                          <a:pt x="598696" y="826156"/>
                        </a:cubicBezTo>
                        <a:cubicBezTo>
                          <a:pt x="588169" y="827085"/>
                          <a:pt x="580737" y="821511"/>
                          <a:pt x="553179" y="803087"/>
                        </a:cubicBezTo>
                        <a:cubicBezTo>
                          <a:pt x="525620" y="784664"/>
                          <a:pt x="487379" y="771349"/>
                          <a:pt x="480413" y="774600"/>
                        </a:cubicBezTo>
                        <a:cubicBezTo>
                          <a:pt x="473445" y="777851"/>
                          <a:pt x="468955" y="779709"/>
                          <a:pt x="464311" y="772742"/>
                        </a:cubicBezTo>
                        <a:cubicBezTo>
                          <a:pt x="459667" y="765775"/>
                          <a:pt x="449138" y="766704"/>
                          <a:pt x="441707" y="772278"/>
                        </a:cubicBezTo>
                        <a:cubicBezTo>
                          <a:pt x="434275" y="777851"/>
                          <a:pt x="426999" y="767169"/>
                          <a:pt x="413220" y="770420"/>
                        </a:cubicBezTo>
                        <a:cubicBezTo>
                          <a:pt x="399441" y="773671"/>
                          <a:pt x="392009" y="764382"/>
                          <a:pt x="395725" y="760357"/>
                        </a:cubicBezTo>
                        <a:cubicBezTo>
                          <a:pt x="399441" y="756176"/>
                          <a:pt x="419722" y="759892"/>
                          <a:pt x="418793" y="753080"/>
                        </a:cubicBezTo>
                        <a:cubicBezTo>
                          <a:pt x="417864" y="746113"/>
                          <a:pt x="410588" y="753080"/>
                          <a:pt x="398047" y="744720"/>
                        </a:cubicBezTo>
                        <a:cubicBezTo>
                          <a:pt x="385662" y="736359"/>
                          <a:pt x="378694" y="741933"/>
                          <a:pt x="375908" y="748900"/>
                        </a:cubicBezTo>
                        <a:cubicBezTo>
                          <a:pt x="373121" y="755867"/>
                          <a:pt x="363522" y="754009"/>
                          <a:pt x="357019" y="747971"/>
                        </a:cubicBezTo>
                        <a:cubicBezTo>
                          <a:pt x="356400" y="747352"/>
                          <a:pt x="355626" y="746887"/>
                          <a:pt x="354852" y="746423"/>
                        </a:cubicBezTo>
                        <a:cubicBezTo>
                          <a:pt x="352684" y="757879"/>
                          <a:pt x="345872" y="759118"/>
                          <a:pt x="339060" y="757570"/>
                        </a:cubicBezTo>
                        <a:cubicBezTo>
                          <a:pt x="330700" y="755712"/>
                          <a:pt x="322494" y="769491"/>
                          <a:pt x="313360" y="769491"/>
                        </a:cubicBezTo>
                        <a:cubicBezTo>
                          <a:pt x="304225" y="769491"/>
                          <a:pt x="294007" y="779554"/>
                          <a:pt x="292149" y="787915"/>
                        </a:cubicBezTo>
                        <a:cubicBezTo>
                          <a:pt x="290291" y="796275"/>
                          <a:pt x="280227" y="791631"/>
                          <a:pt x="280227" y="797049"/>
                        </a:cubicBezTo>
                        <a:cubicBezTo>
                          <a:pt x="280227" y="802623"/>
                          <a:pt x="280227" y="808042"/>
                          <a:pt x="275583" y="813615"/>
                        </a:cubicBezTo>
                        <a:cubicBezTo>
                          <a:pt x="270938" y="819189"/>
                          <a:pt x="275583" y="821976"/>
                          <a:pt x="280227" y="831110"/>
                        </a:cubicBezTo>
                        <a:cubicBezTo>
                          <a:pt x="284872" y="840400"/>
                          <a:pt x="294936" y="839471"/>
                          <a:pt x="299580" y="842102"/>
                        </a:cubicBezTo>
                        <a:cubicBezTo>
                          <a:pt x="304225" y="844889"/>
                          <a:pt x="321720" y="859597"/>
                          <a:pt x="321720" y="865171"/>
                        </a:cubicBezTo>
                        <a:cubicBezTo>
                          <a:pt x="321720" y="870745"/>
                          <a:pt x="307941" y="884524"/>
                          <a:pt x="302367" y="888239"/>
                        </a:cubicBezTo>
                        <a:cubicBezTo>
                          <a:pt x="296793" y="891955"/>
                          <a:pt x="289517" y="901090"/>
                          <a:pt x="293078" y="906663"/>
                        </a:cubicBezTo>
                        <a:cubicBezTo>
                          <a:pt x="296793" y="912237"/>
                          <a:pt x="312431" y="935150"/>
                          <a:pt x="322494" y="953574"/>
                        </a:cubicBezTo>
                        <a:cubicBezTo>
                          <a:pt x="332712" y="971998"/>
                          <a:pt x="318778" y="963638"/>
                          <a:pt x="312431" y="971998"/>
                        </a:cubicBezTo>
                        <a:cubicBezTo>
                          <a:pt x="305928" y="980358"/>
                          <a:pt x="315217" y="990422"/>
                          <a:pt x="317075" y="995995"/>
                        </a:cubicBezTo>
                        <a:cubicBezTo>
                          <a:pt x="318933" y="1001569"/>
                          <a:pt x="308870" y="1000640"/>
                          <a:pt x="309798" y="1005130"/>
                        </a:cubicBezTo>
                        <a:cubicBezTo>
                          <a:pt x="310727" y="1009775"/>
                          <a:pt x="324507" y="1011633"/>
                          <a:pt x="325436" y="1015348"/>
                        </a:cubicBezTo>
                        <a:cubicBezTo>
                          <a:pt x="326365" y="1019064"/>
                          <a:pt x="316301" y="1023709"/>
                          <a:pt x="320791" y="1030985"/>
                        </a:cubicBezTo>
                        <a:cubicBezTo>
                          <a:pt x="325436" y="1038417"/>
                          <a:pt x="336428" y="1038262"/>
                          <a:pt x="337357" y="1047551"/>
                        </a:cubicBezTo>
                        <a:cubicBezTo>
                          <a:pt x="338286" y="1056686"/>
                          <a:pt x="317075" y="1057615"/>
                          <a:pt x="318004" y="1065046"/>
                        </a:cubicBezTo>
                        <a:cubicBezTo>
                          <a:pt x="318933" y="1072323"/>
                          <a:pt x="345562" y="1081612"/>
                          <a:pt x="357638" y="1095391"/>
                        </a:cubicBezTo>
                        <a:cubicBezTo>
                          <a:pt x="369560" y="1109170"/>
                          <a:pt x="368631" y="1112886"/>
                          <a:pt x="365999" y="1120317"/>
                        </a:cubicBezTo>
                        <a:cubicBezTo>
                          <a:pt x="360426" y="1135180"/>
                          <a:pt x="327293" y="1147876"/>
                          <a:pt x="320017" y="1164442"/>
                        </a:cubicBezTo>
                        <a:cubicBezTo>
                          <a:pt x="312740" y="1181008"/>
                          <a:pt x="285027" y="1190142"/>
                          <a:pt x="272177" y="1203147"/>
                        </a:cubicBezTo>
                        <a:cubicBezTo>
                          <a:pt x="266913" y="1208411"/>
                          <a:pt x="261649" y="1215533"/>
                          <a:pt x="257314" y="1222035"/>
                        </a:cubicBezTo>
                        <a:cubicBezTo>
                          <a:pt x="262733" y="1220642"/>
                          <a:pt x="267068" y="1218939"/>
                          <a:pt x="270319" y="1217391"/>
                        </a:cubicBezTo>
                        <a:cubicBezTo>
                          <a:pt x="277751" y="1213675"/>
                          <a:pt x="282705" y="1231634"/>
                          <a:pt x="290136" y="1237673"/>
                        </a:cubicBezTo>
                        <a:cubicBezTo>
                          <a:pt x="297568" y="1243711"/>
                          <a:pt x="312276" y="1238137"/>
                          <a:pt x="317230" y="1243711"/>
                        </a:cubicBezTo>
                        <a:cubicBezTo>
                          <a:pt x="322339" y="1249284"/>
                          <a:pt x="313050" y="1249749"/>
                          <a:pt x="302522" y="1247891"/>
                        </a:cubicBezTo>
                        <a:cubicBezTo>
                          <a:pt x="291994" y="1246033"/>
                          <a:pt x="289207" y="1252535"/>
                          <a:pt x="272641" y="1257954"/>
                        </a:cubicBezTo>
                        <a:cubicBezTo>
                          <a:pt x="260256" y="1262134"/>
                          <a:pt x="261494" y="1266469"/>
                          <a:pt x="257314" y="1270030"/>
                        </a:cubicBezTo>
                        <a:cubicBezTo>
                          <a:pt x="264745" y="1280868"/>
                          <a:pt x="254837" y="1282261"/>
                          <a:pt x="250966" y="1290467"/>
                        </a:cubicBezTo>
                        <a:cubicBezTo>
                          <a:pt x="246786" y="1299446"/>
                          <a:pt x="241212" y="1300840"/>
                          <a:pt x="240593" y="1306413"/>
                        </a:cubicBezTo>
                        <a:cubicBezTo>
                          <a:pt x="239974" y="1311987"/>
                          <a:pt x="241987" y="1316167"/>
                          <a:pt x="242606" y="1324373"/>
                        </a:cubicBezTo>
                        <a:cubicBezTo>
                          <a:pt x="243225" y="1332733"/>
                          <a:pt x="244619" y="1333972"/>
                          <a:pt x="249573" y="1340939"/>
                        </a:cubicBezTo>
                        <a:cubicBezTo>
                          <a:pt x="254372" y="1347906"/>
                          <a:pt x="245392" y="1347906"/>
                          <a:pt x="241212" y="1351312"/>
                        </a:cubicBezTo>
                        <a:cubicBezTo>
                          <a:pt x="237032" y="1354718"/>
                          <a:pt x="239819" y="1362304"/>
                          <a:pt x="245392" y="1367878"/>
                        </a:cubicBezTo>
                        <a:cubicBezTo>
                          <a:pt x="250966" y="1373451"/>
                          <a:pt x="250966" y="1380263"/>
                          <a:pt x="248799" y="1385063"/>
                        </a:cubicBezTo>
                        <a:cubicBezTo>
                          <a:pt x="246786" y="1389862"/>
                          <a:pt x="253598" y="1398223"/>
                          <a:pt x="258398" y="1403022"/>
                        </a:cubicBezTo>
                        <a:cubicBezTo>
                          <a:pt x="263197" y="1407822"/>
                          <a:pt x="262578" y="1420982"/>
                          <a:pt x="266603" y="1424388"/>
                        </a:cubicBezTo>
                        <a:cubicBezTo>
                          <a:pt x="270784" y="1427794"/>
                          <a:pt x="275583" y="1431355"/>
                          <a:pt x="283169" y="1429187"/>
                        </a:cubicBezTo>
                        <a:cubicBezTo>
                          <a:pt x="290756" y="1427175"/>
                          <a:pt x="295555" y="1430581"/>
                          <a:pt x="298961" y="1436774"/>
                        </a:cubicBezTo>
                        <a:cubicBezTo>
                          <a:pt x="302367" y="1442966"/>
                          <a:pt x="307941" y="1440180"/>
                          <a:pt x="315527" y="1436774"/>
                        </a:cubicBezTo>
                        <a:cubicBezTo>
                          <a:pt x="323113" y="1433367"/>
                          <a:pt x="340298" y="1442966"/>
                          <a:pt x="344479" y="1444979"/>
                        </a:cubicBezTo>
                        <a:cubicBezTo>
                          <a:pt x="348659" y="1446992"/>
                          <a:pt x="346492" y="1458758"/>
                          <a:pt x="347266" y="1466344"/>
                        </a:cubicBezTo>
                        <a:cubicBezTo>
                          <a:pt x="348040" y="1473931"/>
                          <a:pt x="343086" y="1483685"/>
                          <a:pt x="350672" y="1488484"/>
                        </a:cubicBezTo>
                        <a:cubicBezTo>
                          <a:pt x="358258" y="1493284"/>
                          <a:pt x="356245" y="1504431"/>
                          <a:pt x="365225" y="1507837"/>
                        </a:cubicBezTo>
                        <a:cubicBezTo>
                          <a:pt x="374204" y="1511243"/>
                          <a:pt x="377611" y="1523783"/>
                          <a:pt x="383184" y="1525177"/>
                        </a:cubicBezTo>
                        <a:cubicBezTo>
                          <a:pt x="388758" y="1526570"/>
                          <a:pt x="399131" y="1534776"/>
                          <a:pt x="400369" y="1541123"/>
                        </a:cubicBezTo>
                        <a:cubicBezTo>
                          <a:pt x="401763" y="1547316"/>
                          <a:pt x="390771" y="1552890"/>
                          <a:pt x="384423" y="1555677"/>
                        </a:cubicBezTo>
                        <a:cubicBezTo>
                          <a:pt x="378230" y="1558464"/>
                          <a:pt x="366463" y="1547316"/>
                          <a:pt x="362283" y="1552271"/>
                        </a:cubicBezTo>
                        <a:cubicBezTo>
                          <a:pt x="358103" y="1557070"/>
                          <a:pt x="363677" y="1566050"/>
                          <a:pt x="367083" y="1581222"/>
                        </a:cubicBezTo>
                        <a:cubicBezTo>
                          <a:pt x="370489" y="1596395"/>
                          <a:pt x="373276" y="1597788"/>
                          <a:pt x="380243" y="1597788"/>
                        </a:cubicBezTo>
                        <a:cubicBezTo>
                          <a:pt x="387209" y="1597788"/>
                          <a:pt x="389842" y="1592989"/>
                          <a:pt x="394796" y="1590202"/>
                        </a:cubicBezTo>
                        <a:cubicBezTo>
                          <a:pt x="399596" y="1587415"/>
                          <a:pt x="410743" y="1591595"/>
                          <a:pt x="415542" y="1589583"/>
                        </a:cubicBezTo>
                        <a:cubicBezTo>
                          <a:pt x="420342" y="1587570"/>
                          <a:pt x="437682" y="1586796"/>
                          <a:pt x="441088" y="1592370"/>
                        </a:cubicBezTo>
                        <a:cubicBezTo>
                          <a:pt x="444494" y="1597943"/>
                          <a:pt x="448055" y="1610948"/>
                          <a:pt x="445268" y="1615902"/>
                        </a:cubicBezTo>
                        <a:cubicBezTo>
                          <a:pt x="442481" y="1620702"/>
                          <a:pt x="448674" y="1626275"/>
                          <a:pt x="452235" y="1633088"/>
                        </a:cubicBezTo>
                        <a:cubicBezTo>
                          <a:pt x="455641" y="1640055"/>
                          <a:pt x="470194" y="1636494"/>
                          <a:pt x="474994" y="1638661"/>
                        </a:cubicBezTo>
                        <a:cubicBezTo>
                          <a:pt x="479793" y="1640674"/>
                          <a:pt x="490940" y="1655847"/>
                          <a:pt x="488773" y="1662813"/>
                        </a:cubicBezTo>
                        <a:cubicBezTo>
                          <a:pt x="486760" y="1669781"/>
                          <a:pt x="495740" y="1671174"/>
                          <a:pt x="500539" y="1669006"/>
                        </a:cubicBezTo>
                        <a:cubicBezTo>
                          <a:pt x="505339" y="1666994"/>
                          <a:pt x="510138" y="1672412"/>
                          <a:pt x="515712" y="1675973"/>
                        </a:cubicBezTo>
                        <a:cubicBezTo>
                          <a:pt x="521285" y="1679379"/>
                          <a:pt x="526085" y="1677986"/>
                          <a:pt x="531659" y="1674580"/>
                        </a:cubicBezTo>
                        <a:cubicBezTo>
                          <a:pt x="537232" y="1671174"/>
                          <a:pt x="546212" y="1668387"/>
                          <a:pt x="548844" y="1673187"/>
                        </a:cubicBezTo>
                        <a:cubicBezTo>
                          <a:pt x="551631" y="1677986"/>
                          <a:pt x="562623" y="1686966"/>
                          <a:pt x="562623" y="1689752"/>
                        </a:cubicBezTo>
                        <a:cubicBezTo>
                          <a:pt x="562623" y="1692539"/>
                          <a:pt x="579963" y="1689752"/>
                          <a:pt x="588169" y="1693933"/>
                        </a:cubicBezTo>
                        <a:cubicBezTo>
                          <a:pt x="596529" y="1698113"/>
                          <a:pt x="605509" y="1695945"/>
                          <a:pt x="614489" y="1700900"/>
                        </a:cubicBezTo>
                        <a:cubicBezTo>
                          <a:pt x="623468" y="1705699"/>
                          <a:pt x="631674" y="1706473"/>
                          <a:pt x="632447" y="1711892"/>
                        </a:cubicBezTo>
                        <a:cubicBezTo>
                          <a:pt x="633067" y="1717466"/>
                          <a:pt x="623468" y="1722265"/>
                          <a:pt x="623468" y="1725052"/>
                        </a:cubicBezTo>
                        <a:cubicBezTo>
                          <a:pt x="623468" y="1727839"/>
                          <a:pt x="631054" y="1729851"/>
                          <a:pt x="631054" y="1734032"/>
                        </a:cubicBezTo>
                        <a:cubicBezTo>
                          <a:pt x="631054" y="1738212"/>
                          <a:pt x="621455" y="1738212"/>
                          <a:pt x="620062" y="1741618"/>
                        </a:cubicBezTo>
                        <a:cubicBezTo>
                          <a:pt x="618669" y="1745024"/>
                          <a:pt x="625636" y="1749978"/>
                          <a:pt x="627029" y="1753384"/>
                        </a:cubicBezTo>
                        <a:cubicBezTo>
                          <a:pt x="628422" y="1756790"/>
                          <a:pt x="621455" y="1768557"/>
                          <a:pt x="621455" y="1771963"/>
                        </a:cubicBezTo>
                        <a:cubicBezTo>
                          <a:pt x="621455" y="1775369"/>
                          <a:pt x="600709" y="1771344"/>
                          <a:pt x="595910" y="1771344"/>
                        </a:cubicBezTo>
                        <a:cubicBezTo>
                          <a:pt x="591110" y="1771344"/>
                          <a:pt x="576557" y="1787290"/>
                          <a:pt x="571758" y="1787910"/>
                        </a:cubicBezTo>
                        <a:cubicBezTo>
                          <a:pt x="567577" y="1788529"/>
                          <a:pt x="569590" y="1796115"/>
                          <a:pt x="571138" y="1802618"/>
                        </a:cubicBezTo>
                        <a:cubicBezTo>
                          <a:pt x="586001" y="1799831"/>
                          <a:pt x="601329" y="1798592"/>
                          <a:pt x="602877" y="1801844"/>
                        </a:cubicBezTo>
                        <a:cubicBezTo>
                          <a:pt x="605664" y="1807417"/>
                          <a:pt x="570674" y="1822125"/>
                          <a:pt x="564171" y="1824448"/>
                        </a:cubicBezTo>
                        <a:cubicBezTo>
                          <a:pt x="557669" y="1826770"/>
                          <a:pt x="576557" y="1836369"/>
                          <a:pt x="576093" y="1841943"/>
                        </a:cubicBezTo>
                        <a:cubicBezTo>
                          <a:pt x="575628" y="1847516"/>
                          <a:pt x="555811" y="1848909"/>
                          <a:pt x="557669" y="1859902"/>
                        </a:cubicBezTo>
                        <a:cubicBezTo>
                          <a:pt x="559526" y="1870894"/>
                          <a:pt x="551166" y="1873216"/>
                          <a:pt x="540638" y="1873216"/>
                        </a:cubicBezTo>
                        <a:cubicBezTo>
                          <a:pt x="530110" y="1873216"/>
                          <a:pt x="527324" y="1879719"/>
                          <a:pt x="532278" y="1880493"/>
                        </a:cubicBezTo>
                        <a:cubicBezTo>
                          <a:pt x="537387" y="1881422"/>
                          <a:pt x="536923" y="1895201"/>
                          <a:pt x="556740" y="1900310"/>
                        </a:cubicBezTo>
                        <a:cubicBezTo>
                          <a:pt x="576557" y="1905419"/>
                          <a:pt x="597767" y="1923843"/>
                          <a:pt x="614798" y="1942112"/>
                        </a:cubicBezTo>
                        <a:cubicBezTo>
                          <a:pt x="617120" y="1944744"/>
                          <a:pt x="619907" y="1946757"/>
                          <a:pt x="622849" y="1948460"/>
                        </a:cubicBezTo>
                        <a:cubicBezTo>
                          <a:pt x="627803" y="1945518"/>
                          <a:pt x="631983" y="1943351"/>
                          <a:pt x="634460" y="1943041"/>
                        </a:cubicBezTo>
                        <a:cubicBezTo>
                          <a:pt x="644214" y="1941648"/>
                          <a:pt x="662019" y="1947221"/>
                          <a:pt x="671772" y="1954033"/>
                        </a:cubicBezTo>
                        <a:cubicBezTo>
                          <a:pt x="681526" y="1961000"/>
                          <a:pt x="715897" y="1952640"/>
                          <a:pt x="720077" y="1958214"/>
                        </a:cubicBezTo>
                        <a:cubicBezTo>
                          <a:pt x="724257" y="1963787"/>
                          <a:pt x="732463" y="1970599"/>
                          <a:pt x="739430" y="1970599"/>
                        </a:cubicBezTo>
                        <a:cubicBezTo>
                          <a:pt x="746397" y="1970599"/>
                          <a:pt x="753209" y="1984379"/>
                          <a:pt x="758782" y="1980198"/>
                        </a:cubicBezTo>
                        <a:cubicBezTo>
                          <a:pt x="764356" y="1976018"/>
                          <a:pt x="784947" y="1976018"/>
                          <a:pt x="790521" y="1976018"/>
                        </a:cubicBezTo>
                        <a:cubicBezTo>
                          <a:pt x="796094" y="1976018"/>
                          <a:pt x="796094" y="1980198"/>
                          <a:pt x="801513" y="1980198"/>
                        </a:cubicBezTo>
                        <a:cubicBezTo>
                          <a:pt x="807087" y="1980198"/>
                          <a:pt x="807087" y="2000944"/>
                          <a:pt x="811267" y="1999551"/>
                        </a:cubicBezTo>
                        <a:cubicBezTo>
                          <a:pt x="815447" y="1998158"/>
                          <a:pt x="830620" y="2011937"/>
                          <a:pt x="840219" y="2013330"/>
                        </a:cubicBezTo>
                        <a:cubicBezTo>
                          <a:pt x="849818" y="2014724"/>
                          <a:pt x="859572" y="2031290"/>
                          <a:pt x="863752" y="2029896"/>
                        </a:cubicBezTo>
                        <a:cubicBezTo>
                          <a:pt x="867932" y="2028503"/>
                          <a:pt x="874744" y="2036863"/>
                          <a:pt x="877531" y="2029896"/>
                        </a:cubicBezTo>
                        <a:cubicBezTo>
                          <a:pt x="880163" y="2023394"/>
                          <a:pt x="893787" y="2026490"/>
                          <a:pt x="897658" y="2015188"/>
                        </a:cubicBezTo>
                        <a:cubicBezTo>
                          <a:pt x="880163" y="1993823"/>
                          <a:pt x="861429" y="1969980"/>
                          <a:pt x="861894" y="1960846"/>
                        </a:cubicBezTo>
                        <a:cubicBezTo>
                          <a:pt x="862823" y="1945209"/>
                          <a:pt x="869325" y="1935145"/>
                          <a:pt x="849973" y="1918579"/>
                        </a:cubicBezTo>
                        <a:cubicBezTo>
                          <a:pt x="830620" y="1902013"/>
                          <a:pt x="851830" y="1891021"/>
                          <a:pt x="865610" y="1873526"/>
                        </a:cubicBezTo>
                        <a:cubicBezTo>
                          <a:pt x="877995" y="1857889"/>
                          <a:pt x="904160" y="1851077"/>
                          <a:pt x="920881" y="1839930"/>
                        </a:cubicBezTo>
                        <a:cubicBezTo>
                          <a:pt x="917475" y="1837608"/>
                          <a:pt x="914069" y="1835440"/>
                          <a:pt x="910818" y="1833892"/>
                        </a:cubicBezTo>
                        <a:cubicBezTo>
                          <a:pt x="898432" y="1828318"/>
                          <a:pt x="894252" y="1822899"/>
                          <a:pt x="903851" y="1820113"/>
                        </a:cubicBezTo>
                        <a:cubicBezTo>
                          <a:pt x="913450" y="1817326"/>
                          <a:pt x="909424" y="1811752"/>
                          <a:pt x="899670" y="1800760"/>
                        </a:cubicBezTo>
                        <a:cubicBezTo>
                          <a:pt x="890071" y="1789767"/>
                          <a:pt x="885891" y="1778620"/>
                          <a:pt x="880318" y="1778620"/>
                        </a:cubicBezTo>
                        <a:cubicBezTo>
                          <a:pt x="874744" y="1778620"/>
                          <a:pt x="866539" y="1777227"/>
                          <a:pt x="858178" y="1780014"/>
                        </a:cubicBezTo>
                        <a:cubicBezTo>
                          <a:pt x="849818" y="1782800"/>
                          <a:pt x="851211" y="1773047"/>
                          <a:pt x="852604" y="1763448"/>
                        </a:cubicBezTo>
                        <a:cubicBezTo>
                          <a:pt x="853998" y="1753849"/>
                          <a:pt x="837432" y="1755087"/>
                          <a:pt x="834645" y="1751062"/>
                        </a:cubicBezTo>
                        <a:cubicBezTo>
                          <a:pt x="831858" y="1746882"/>
                          <a:pt x="838825" y="1733103"/>
                          <a:pt x="841612" y="1731709"/>
                        </a:cubicBezTo>
                        <a:cubicBezTo>
                          <a:pt x="844399" y="1730316"/>
                          <a:pt x="852604" y="1726136"/>
                          <a:pt x="852604" y="1722110"/>
                        </a:cubicBezTo>
                        <a:cubicBezTo>
                          <a:pt x="852604" y="1717930"/>
                          <a:pt x="837432" y="1716537"/>
                          <a:pt x="842851" y="1706938"/>
                        </a:cubicBezTo>
                        <a:cubicBezTo>
                          <a:pt x="848424" y="1697339"/>
                          <a:pt x="859417" y="1697339"/>
                          <a:pt x="859417" y="1687585"/>
                        </a:cubicBezTo>
                        <a:cubicBezTo>
                          <a:pt x="859417" y="1677986"/>
                          <a:pt x="867777" y="1669626"/>
                          <a:pt x="877376" y="1676593"/>
                        </a:cubicBezTo>
                        <a:cubicBezTo>
                          <a:pt x="886975" y="1683560"/>
                          <a:pt x="891155" y="1701519"/>
                          <a:pt x="902303" y="1697339"/>
                        </a:cubicBezTo>
                        <a:cubicBezTo>
                          <a:pt x="913295" y="1693159"/>
                          <a:pt x="906483" y="1683560"/>
                          <a:pt x="905089" y="1677986"/>
                        </a:cubicBezTo>
                        <a:cubicBezTo>
                          <a:pt x="903696" y="1672412"/>
                          <a:pt x="900909" y="1664207"/>
                          <a:pt x="913450" y="1661420"/>
                        </a:cubicBezTo>
                        <a:cubicBezTo>
                          <a:pt x="925835" y="1658633"/>
                          <a:pt x="920416" y="1646248"/>
                          <a:pt x="930015" y="1646248"/>
                        </a:cubicBezTo>
                        <a:cubicBezTo>
                          <a:pt x="939615" y="1646248"/>
                          <a:pt x="957574" y="1633862"/>
                          <a:pt x="963147" y="1631075"/>
                        </a:cubicBezTo>
                        <a:cubicBezTo>
                          <a:pt x="968721" y="1628288"/>
                          <a:pt x="981107" y="1621476"/>
                          <a:pt x="986680" y="1624108"/>
                        </a:cubicBezTo>
                        <a:cubicBezTo>
                          <a:pt x="992254" y="1626895"/>
                          <a:pt x="999066" y="1633862"/>
                          <a:pt x="1003246" y="1624108"/>
                        </a:cubicBezTo>
                        <a:cubicBezTo>
                          <a:pt x="1007426" y="1614509"/>
                          <a:pt x="1023992" y="1618534"/>
                          <a:pt x="1025386" y="1624108"/>
                        </a:cubicBezTo>
                        <a:cubicBezTo>
                          <a:pt x="1026779" y="1629682"/>
                          <a:pt x="1052944" y="1629682"/>
                          <a:pt x="1061305" y="1635100"/>
                        </a:cubicBezTo>
                        <a:cubicBezTo>
                          <a:pt x="1069665" y="1640674"/>
                          <a:pt x="1087470" y="1651666"/>
                          <a:pt x="1087470" y="1657240"/>
                        </a:cubicBezTo>
                        <a:cubicBezTo>
                          <a:pt x="1087470" y="1662813"/>
                          <a:pt x="1095830" y="1671019"/>
                          <a:pt x="1095830" y="1661420"/>
                        </a:cubicBezTo>
                        <a:cubicBezTo>
                          <a:pt x="1095830" y="1651666"/>
                          <a:pt x="1102797" y="1654453"/>
                          <a:pt x="1113789" y="1661420"/>
                        </a:cubicBezTo>
                        <a:cubicBezTo>
                          <a:pt x="1124782" y="1668387"/>
                          <a:pt x="1140109" y="1665600"/>
                          <a:pt x="1142741" y="1658633"/>
                        </a:cubicBezTo>
                        <a:cubicBezTo>
                          <a:pt x="1145528" y="1651666"/>
                          <a:pt x="1166274" y="1643461"/>
                          <a:pt x="1173086" y="1649034"/>
                        </a:cubicBezTo>
                        <a:cubicBezTo>
                          <a:pt x="1180053" y="1654608"/>
                          <a:pt x="1182685" y="1658633"/>
                          <a:pt x="1191045" y="1650428"/>
                        </a:cubicBezTo>
                        <a:cubicBezTo>
                          <a:pt x="1199251" y="1642067"/>
                          <a:pt x="1218604" y="1643461"/>
                          <a:pt x="1221390" y="1651821"/>
                        </a:cubicBezTo>
                        <a:cubicBezTo>
                          <a:pt x="1224177" y="1660182"/>
                          <a:pt x="1233777" y="1661575"/>
                          <a:pt x="1242137" y="1661575"/>
                        </a:cubicBezTo>
                        <a:cubicBezTo>
                          <a:pt x="1250342" y="1661575"/>
                          <a:pt x="1251735" y="1673961"/>
                          <a:pt x="1257309" y="1671174"/>
                        </a:cubicBezTo>
                        <a:cubicBezTo>
                          <a:pt x="1262883" y="1668387"/>
                          <a:pt x="1261489" y="1654608"/>
                          <a:pt x="1268302" y="1656001"/>
                        </a:cubicBezTo>
                        <a:cubicBezTo>
                          <a:pt x="1275269" y="1657395"/>
                          <a:pt x="1280688" y="1665600"/>
                          <a:pt x="1291835" y="1665600"/>
                        </a:cubicBezTo>
                        <a:cubicBezTo>
                          <a:pt x="1302827" y="1665600"/>
                          <a:pt x="1311188" y="1662813"/>
                          <a:pt x="1311188" y="1654608"/>
                        </a:cubicBezTo>
                        <a:cubicBezTo>
                          <a:pt x="1311188" y="1646248"/>
                          <a:pt x="1309794" y="1632468"/>
                          <a:pt x="1302982" y="1632468"/>
                        </a:cubicBezTo>
                        <a:cubicBezTo>
                          <a:pt x="1296015" y="1632468"/>
                          <a:pt x="1289203" y="1625501"/>
                          <a:pt x="1280842" y="1625501"/>
                        </a:cubicBezTo>
                        <a:cubicBezTo>
                          <a:pt x="1272482" y="1625501"/>
                          <a:pt x="1264276" y="1611722"/>
                          <a:pt x="1272482" y="1608936"/>
                        </a:cubicBezTo>
                        <a:cubicBezTo>
                          <a:pt x="1280842" y="1606149"/>
                          <a:pt x="1294621" y="1599337"/>
                          <a:pt x="1291835" y="1592370"/>
                        </a:cubicBezTo>
                        <a:cubicBezTo>
                          <a:pt x="1289048" y="1585403"/>
                          <a:pt x="1286261" y="1571623"/>
                          <a:pt x="1297408" y="1570230"/>
                        </a:cubicBezTo>
                        <a:cubicBezTo>
                          <a:pt x="1308400" y="1568837"/>
                          <a:pt x="1331934" y="1568837"/>
                          <a:pt x="1330540" y="1564656"/>
                        </a:cubicBezTo>
                        <a:cubicBezTo>
                          <a:pt x="1329146" y="1560476"/>
                          <a:pt x="1307007" y="1557689"/>
                          <a:pt x="1302982" y="1550877"/>
                        </a:cubicBezTo>
                        <a:cubicBezTo>
                          <a:pt x="1298801" y="1543910"/>
                          <a:pt x="1297408" y="1527344"/>
                          <a:pt x="1301588" y="1524712"/>
                        </a:cubicBezTo>
                        <a:cubicBezTo>
                          <a:pt x="1305769" y="1521926"/>
                          <a:pt x="1319548" y="1526106"/>
                          <a:pt x="1327908" y="1523319"/>
                        </a:cubicBezTo>
                        <a:cubicBezTo>
                          <a:pt x="1336114" y="1520532"/>
                          <a:pt x="1354073" y="1527499"/>
                          <a:pt x="1365220" y="1519139"/>
                        </a:cubicBezTo>
                        <a:cubicBezTo>
                          <a:pt x="1376212" y="1510933"/>
                          <a:pt x="1399746" y="1509540"/>
                          <a:pt x="1412131" y="1509540"/>
                        </a:cubicBezTo>
                        <a:cubicBezTo>
                          <a:pt x="1424517" y="1509540"/>
                          <a:pt x="1434271" y="1501179"/>
                          <a:pt x="1443870" y="1499941"/>
                        </a:cubicBezTo>
                        <a:cubicBezTo>
                          <a:pt x="1453469" y="1498547"/>
                          <a:pt x="1481182" y="1494367"/>
                          <a:pt x="1487994" y="1491580"/>
                        </a:cubicBezTo>
                        <a:cubicBezTo>
                          <a:pt x="1494961" y="1488794"/>
                          <a:pt x="1532118" y="1483375"/>
                          <a:pt x="1533512" y="1476408"/>
                        </a:cubicBezTo>
                        <a:cubicBezTo>
                          <a:pt x="1534905" y="1469441"/>
                          <a:pt x="1564631" y="1464022"/>
                          <a:pt x="1572217" y="1467428"/>
                        </a:cubicBezTo>
                        <a:cubicBezTo>
                          <a:pt x="1579803" y="1470834"/>
                          <a:pt x="1589557" y="1473621"/>
                          <a:pt x="1596369" y="1470834"/>
                        </a:cubicBezTo>
                        <a:cubicBezTo>
                          <a:pt x="1603337" y="1468047"/>
                          <a:pt x="1617735" y="1475634"/>
                          <a:pt x="1616342" y="1483220"/>
                        </a:cubicBezTo>
                        <a:cubicBezTo>
                          <a:pt x="1614948" y="1490806"/>
                          <a:pt x="1622534" y="1499012"/>
                          <a:pt x="1621915" y="1505360"/>
                        </a:cubicBezTo>
                        <a:cubicBezTo>
                          <a:pt x="1621141" y="1511553"/>
                          <a:pt x="1614329" y="1513720"/>
                          <a:pt x="1618509" y="1518519"/>
                        </a:cubicBezTo>
                        <a:cubicBezTo>
                          <a:pt x="1622689" y="1523319"/>
                          <a:pt x="1641268" y="1519913"/>
                          <a:pt x="1646841" y="1513720"/>
                        </a:cubicBezTo>
                        <a:cubicBezTo>
                          <a:pt x="1652415" y="1507527"/>
                          <a:pt x="1658608" y="1516507"/>
                          <a:pt x="1658608" y="1521306"/>
                        </a:cubicBezTo>
                        <a:cubicBezTo>
                          <a:pt x="1658608" y="1526106"/>
                          <a:pt x="1667588" y="1529667"/>
                          <a:pt x="1667588" y="1523319"/>
                        </a:cubicBezTo>
                        <a:cubicBezTo>
                          <a:pt x="1667588" y="1517126"/>
                          <a:pt x="1678580" y="1521306"/>
                          <a:pt x="1682141" y="1525332"/>
                        </a:cubicBezTo>
                        <a:cubicBezTo>
                          <a:pt x="1685547" y="1529512"/>
                          <a:pt x="1698707" y="1520532"/>
                          <a:pt x="1698707" y="1527344"/>
                        </a:cubicBezTo>
                        <a:cubicBezTo>
                          <a:pt x="1698707" y="1534311"/>
                          <a:pt x="1679354" y="1539730"/>
                          <a:pt x="1687714" y="1547316"/>
                        </a:cubicBezTo>
                        <a:cubicBezTo>
                          <a:pt x="1695920" y="1554903"/>
                          <a:pt x="1700874" y="1538337"/>
                          <a:pt x="1711247" y="1541743"/>
                        </a:cubicBezTo>
                        <a:cubicBezTo>
                          <a:pt x="1721620" y="1545149"/>
                          <a:pt x="1735400" y="1529976"/>
                          <a:pt x="1745154" y="1527964"/>
                        </a:cubicBezTo>
                        <a:cubicBezTo>
                          <a:pt x="1754752" y="1525951"/>
                          <a:pt x="1765125" y="1516971"/>
                          <a:pt x="1773486" y="1512017"/>
                        </a:cubicBezTo>
                        <a:cubicBezTo>
                          <a:pt x="1781846" y="1507218"/>
                          <a:pt x="1799651" y="1508611"/>
                          <a:pt x="1794232" y="1514030"/>
                        </a:cubicBezTo>
                        <a:cubicBezTo>
                          <a:pt x="1788658" y="1519603"/>
                          <a:pt x="1782466" y="1529976"/>
                          <a:pt x="1803212" y="1537563"/>
                        </a:cubicBezTo>
                        <a:cubicBezTo>
                          <a:pt x="1823958" y="1545149"/>
                          <a:pt x="1847336" y="1585248"/>
                          <a:pt x="1860496" y="1605220"/>
                        </a:cubicBezTo>
                        <a:cubicBezTo>
                          <a:pt x="1873656" y="1625192"/>
                          <a:pt x="1886041" y="1661110"/>
                          <a:pt x="1893008" y="1661110"/>
                        </a:cubicBezTo>
                        <a:cubicBezTo>
                          <a:pt x="1899975" y="1661110"/>
                          <a:pt x="1901988" y="1643151"/>
                          <a:pt x="1910968" y="1641138"/>
                        </a:cubicBezTo>
                        <a:cubicBezTo>
                          <a:pt x="1919947" y="1639126"/>
                          <a:pt x="1925521" y="1656311"/>
                          <a:pt x="1935120" y="1658324"/>
                        </a:cubicBezTo>
                        <a:cubicBezTo>
                          <a:pt x="1944719" y="1660336"/>
                          <a:pt x="1957879" y="1665910"/>
                          <a:pt x="1965465" y="1663123"/>
                        </a:cubicBezTo>
                        <a:cubicBezTo>
                          <a:pt x="1973051" y="1660336"/>
                          <a:pt x="1990237" y="1650737"/>
                          <a:pt x="1996584" y="1654143"/>
                        </a:cubicBezTo>
                        <a:cubicBezTo>
                          <a:pt x="2002777" y="1657550"/>
                          <a:pt x="2011138" y="1657550"/>
                          <a:pt x="2016556" y="1670709"/>
                        </a:cubicBezTo>
                        <a:cubicBezTo>
                          <a:pt x="2022130" y="1683869"/>
                          <a:pt x="2030335" y="1686656"/>
                          <a:pt x="2035909" y="1686656"/>
                        </a:cubicBezTo>
                        <a:cubicBezTo>
                          <a:pt x="2041483" y="1686656"/>
                          <a:pt x="2042566" y="1692849"/>
                          <a:pt x="2042566" y="1698423"/>
                        </a:cubicBezTo>
                        <a:cubicBezTo>
                          <a:pt x="2042566" y="1703996"/>
                          <a:pt x="2052630" y="1711273"/>
                          <a:pt x="2058204" y="1711273"/>
                        </a:cubicBezTo>
                        <a:cubicBezTo>
                          <a:pt x="2063777" y="1711273"/>
                          <a:pt x="2078485" y="1709415"/>
                          <a:pt x="2083130" y="1706628"/>
                        </a:cubicBezTo>
                        <a:cubicBezTo>
                          <a:pt x="2087774" y="1703841"/>
                          <a:pt x="2093348" y="1701209"/>
                          <a:pt x="2094122" y="1707557"/>
                        </a:cubicBezTo>
                        <a:cubicBezTo>
                          <a:pt x="2095051" y="1714059"/>
                          <a:pt x="2103411" y="1724123"/>
                          <a:pt x="2108830" y="1724123"/>
                        </a:cubicBezTo>
                        <a:cubicBezTo>
                          <a:pt x="2114404" y="1724123"/>
                          <a:pt x="2125396" y="1728768"/>
                          <a:pt x="2126325" y="1724123"/>
                        </a:cubicBezTo>
                        <a:cubicBezTo>
                          <a:pt x="2127254" y="1719478"/>
                          <a:pt x="2141962" y="1716846"/>
                          <a:pt x="2147535" y="1715763"/>
                        </a:cubicBezTo>
                        <a:cubicBezTo>
                          <a:pt x="2153110" y="1714834"/>
                          <a:pt x="2172462" y="1711118"/>
                          <a:pt x="2176023" y="1702912"/>
                        </a:cubicBezTo>
                        <a:cubicBezTo>
                          <a:pt x="2179739" y="1694707"/>
                          <a:pt x="2195376" y="1694707"/>
                          <a:pt x="2200020" y="1689133"/>
                        </a:cubicBezTo>
                        <a:cubicBezTo>
                          <a:pt x="2204665" y="1683560"/>
                          <a:pt x="2217515" y="1680928"/>
                          <a:pt x="2220302" y="1675354"/>
                        </a:cubicBezTo>
                        <a:cubicBezTo>
                          <a:pt x="2223088" y="1669781"/>
                          <a:pt x="2239655" y="1670709"/>
                          <a:pt x="2241512" y="1666220"/>
                        </a:cubicBezTo>
                        <a:cubicBezTo>
                          <a:pt x="2243370" y="1661575"/>
                          <a:pt x="2257150" y="1660646"/>
                          <a:pt x="2263652" y="1662504"/>
                        </a:cubicBezTo>
                        <a:cubicBezTo>
                          <a:pt x="2270155" y="1664362"/>
                          <a:pt x="2302357" y="1670864"/>
                          <a:pt x="2306848" y="1669935"/>
                        </a:cubicBezTo>
                        <a:cubicBezTo>
                          <a:pt x="2311492" y="1669006"/>
                          <a:pt x="2312421" y="1686501"/>
                          <a:pt x="2316911" y="1687430"/>
                        </a:cubicBezTo>
                        <a:cubicBezTo>
                          <a:pt x="2321556" y="1688359"/>
                          <a:pt x="2338122" y="1701209"/>
                          <a:pt x="2342767" y="1697648"/>
                        </a:cubicBezTo>
                        <a:cubicBezTo>
                          <a:pt x="2347411" y="1693933"/>
                          <a:pt x="2358404" y="1690217"/>
                          <a:pt x="2367693" y="1695791"/>
                        </a:cubicBezTo>
                        <a:cubicBezTo>
                          <a:pt x="2376828" y="1701364"/>
                          <a:pt x="2386117" y="1708641"/>
                          <a:pt x="2389832" y="1702293"/>
                        </a:cubicBezTo>
                        <a:cubicBezTo>
                          <a:pt x="2393548" y="1695791"/>
                          <a:pt x="2412900" y="1693004"/>
                          <a:pt x="2415687" y="1689443"/>
                        </a:cubicBezTo>
                        <a:cubicBezTo>
                          <a:pt x="2418474" y="1685727"/>
                          <a:pt x="2421261" y="1674735"/>
                          <a:pt x="2416616" y="1671019"/>
                        </a:cubicBezTo>
                        <a:cubicBezTo>
                          <a:pt x="2411972" y="1667303"/>
                          <a:pt x="2407482" y="1652595"/>
                          <a:pt x="2405624" y="1645319"/>
                        </a:cubicBezTo>
                        <a:cubicBezTo>
                          <a:pt x="2403766" y="1637887"/>
                          <a:pt x="2416616" y="1636184"/>
                          <a:pt x="2418474" y="1629682"/>
                        </a:cubicBezTo>
                        <a:cubicBezTo>
                          <a:pt x="2420332" y="1623179"/>
                          <a:pt x="2431324" y="1622250"/>
                          <a:pt x="2435040" y="1618689"/>
                        </a:cubicBezTo>
                        <a:cubicBezTo>
                          <a:pt x="2438756" y="1614974"/>
                          <a:pt x="2439685" y="1606768"/>
                          <a:pt x="2446033" y="1608626"/>
                        </a:cubicBezTo>
                        <a:cubicBezTo>
                          <a:pt x="2452380" y="1610484"/>
                          <a:pt x="2466314" y="1615128"/>
                          <a:pt x="2468946" y="1617760"/>
                        </a:cubicBezTo>
                        <a:cubicBezTo>
                          <a:pt x="2471733" y="1620547"/>
                          <a:pt x="2481796" y="1622405"/>
                          <a:pt x="2488299" y="1622405"/>
                        </a:cubicBezTo>
                        <a:cubicBezTo>
                          <a:pt x="2494802" y="1622405"/>
                          <a:pt x="2504865" y="1627979"/>
                          <a:pt x="2511367" y="1631539"/>
                        </a:cubicBezTo>
                        <a:cubicBezTo>
                          <a:pt x="2517870" y="1635255"/>
                          <a:pt x="2538152" y="1635255"/>
                          <a:pt x="2541712" y="1640674"/>
                        </a:cubicBezTo>
                        <a:cubicBezTo>
                          <a:pt x="2545428" y="1646248"/>
                          <a:pt x="2540784" y="1661885"/>
                          <a:pt x="2545428" y="1667303"/>
                        </a:cubicBezTo>
                        <a:cubicBezTo>
                          <a:pt x="2550072" y="1672877"/>
                          <a:pt x="2561065" y="1684798"/>
                          <a:pt x="2564781" y="1682011"/>
                        </a:cubicBezTo>
                        <a:cubicBezTo>
                          <a:pt x="2568496" y="1679225"/>
                          <a:pt x="2585991" y="1691146"/>
                          <a:pt x="2592339" y="1690217"/>
                        </a:cubicBezTo>
                        <a:cubicBezTo>
                          <a:pt x="2598842" y="1689288"/>
                          <a:pt x="2608906" y="1679225"/>
                          <a:pt x="2614479" y="1679225"/>
                        </a:cubicBezTo>
                        <a:cubicBezTo>
                          <a:pt x="2620052" y="1679225"/>
                          <a:pt x="2637547" y="1674580"/>
                          <a:pt x="2642966" y="1675509"/>
                        </a:cubicBezTo>
                        <a:cubicBezTo>
                          <a:pt x="2648540" y="1676438"/>
                          <a:pt x="2668667" y="1683869"/>
                          <a:pt x="2671453" y="1682011"/>
                        </a:cubicBezTo>
                        <a:cubicBezTo>
                          <a:pt x="2674240" y="1680154"/>
                          <a:pt x="2692664" y="1682940"/>
                          <a:pt x="2695296" y="1688514"/>
                        </a:cubicBezTo>
                        <a:cubicBezTo>
                          <a:pt x="2698083" y="1694088"/>
                          <a:pt x="2720997" y="1694088"/>
                          <a:pt x="2720997" y="1700435"/>
                        </a:cubicBezTo>
                        <a:cubicBezTo>
                          <a:pt x="2720997" y="1706938"/>
                          <a:pt x="2733847" y="1710499"/>
                          <a:pt x="2737563" y="1717930"/>
                        </a:cubicBezTo>
                        <a:cubicBezTo>
                          <a:pt x="2741278" y="1725362"/>
                          <a:pt x="2771624" y="1720717"/>
                          <a:pt x="2777197" y="1725362"/>
                        </a:cubicBezTo>
                        <a:cubicBezTo>
                          <a:pt x="2782770" y="1730006"/>
                          <a:pt x="2817760" y="1729077"/>
                          <a:pt x="2818534" y="1725362"/>
                        </a:cubicBezTo>
                        <a:cubicBezTo>
                          <a:pt x="2819463" y="1721646"/>
                          <a:pt x="2852595" y="1719788"/>
                          <a:pt x="2859097" y="1715143"/>
                        </a:cubicBezTo>
                        <a:cubicBezTo>
                          <a:pt x="2865600" y="1710499"/>
                          <a:pt x="2882940" y="1712357"/>
                          <a:pt x="2884024" y="1706009"/>
                        </a:cubicBezTo>
                        <a:cubicBezTo>
                          <a:pt x="2884952" y="1699506"/>
                          <a:pt x="2901519" y="1695016"/>
                          <a:pt x="2908796" y="1689443"/>
                        </a:cubicBezTo>
                        <a:cubicBezTo>
                          <a:pt x="2916227" y="1683869"/>
                          <a:pt x="2945643" y="1684798"/>
                          <a:pt x="2947501" y="1691301"/>
                        </a:cubicBezTo>
                        <a:cubicBezTo>
                          <a:pt x="2949359" y="1697803"/>
                          <a:pt x="2966854" y="1699506"/>
                          <a:pt x="2974130" y="1696874"/>
                        </a:cubicBezTo>
                        <a:cubicBezTo>
                          <a:pt x="2981562" y="1694088"/>
                          <a:pt x="3000760" y="1697803"/>
                          <a:pt x="3003547" y="1704306"/>
                        </a:cubicBezTo>
                        <a:cubicBezTo>
                          <a:pt x="3006333" y="1710808"/>
                          <a:pt x="3028318" y="1714369"/>
                          <a:pt x="3033891" y="1712666"/>
                        </a:cubicBezTo>
                        <a:cubicBezTo>
                          <a:pt x="3039465" y="1710808"/>
                          <a:pt x="3056960" y="1697958"/>
                          <a:pt x="3063308" y="1697029"/>
                        </a:cubicBezTo>
                        <a:cubicBezTo>
                          <a:pt x="3069810" y="1696100"/>
                          <a:pt x="3078945" y="1689598"/>
                          <a:pt x="3077087" y="1683250"/>
                        </a:cubicBezTo>
                        <a:cubicBezTo>
                          <a:pt x="3075229" y="1676747"/>
                          <a:pt x="3089938" y="1658478"/>
                          <a:pt x="3091795" y="1651047"/>
                        </a:cubicBezTo>
                        <a:cubicBezTo>
                          <a:pt x="3093653" y="1643616"/>
                          <a:pt x="3106503" y="1623489"/>
                          <a:pt x="3111148" y="1621631"/>
                        </a:cubicBezTo>
                        <a:cubicBezTo>
                          <a:pt x="3115793" y="1619773"/>
                          <a:pt x="3125855" y="1611567"/>
                          <a:pt x="3124927" y="1605994"/>
                        </a:cubicBezTo>
                        <a:cubicBezTo>
                          <a:pt x="3123998" y="1600420"/>
                          <a:pt x="3121211" y="1583854"/>
                          <a:pt x="3115793" y="1583854"/>
                        </a:cubicBezTo>
                        <a:cubicBezTo>
                          <a:pt x="3110219" y="1583854"/>
                          <a:pt x="3100155" y="1584783"/>
                          <a:pt x="3113006" y="1567288"/>
                        </a:cubicBezTo>
                        <a:cubicBezTo>
                          <a:pt x="3125855" y="1549794"/>
                          <a:pt x="3148925" y="1554438"/>
                          <a:pt x="3152640" y="1554438"/>
                        </a:cubicBezTo>
                        <a:cubicBezTo>
                          <a:pt x="3156356" y="1554438"/>
                          <a:pt x="3185772" y="1547007"/>
                          <a:pt x="3198622" y="1550722"/>
                        </a:cubicBezTo>
                        <a:cubicBezTo>
                          <a:pt x="3211472" y="1554438"/>
                          <a:pt x="3219833" y="1548865"/>
                          <a:pt x="3233612" y="1556296"/>
                        </a:cubicBezTo>
                        <a:cubicBezTo>
                          <a:pt x="3247391" y="1563573"/>
                          <a:pt x="3266744" y="1560941"/>
                          <a:pt x="3271389" y="1567288"/>
                        </a:cubicBezTo>
                        <a:cubicBezTo>
                          <a:pt x="3276033" y="1573791"/>
                          <a:pt x="3294457" y="1579210"/>
                          <a:pt x="3291670" y="1590357"/>
                        </a:cubicBezTo>
                        <a:cubicBezTo>
                          <a:pt x="3288883" y="1601349"/>
                          <a:pt x="3301734" y="1595002"/>
                          <a:pt x="3306378" y="1618844"/>
                        </a:cubicBezTo>
                        <a:cubicBezTo>
                          <a:pt x="3311023" y="1642841"/>
                          <a:pt x="3322016" y="1644699"/>
                          <a:pt x="3324802" y="1655692"/>
                        </a:cubicBezTo>
                        <a:cubicBezTo>
                          <a:pt x="3327589" y="1666684"/>
                          <a:pt x="3342297" y="1686966"/>
                          <a:pt x="3340439" y="1693468"/>
                        </a:cubicBezTo>
                        <a:cubicBezTo>
                          <a:pt x="3338582" y="1699971"/>
                          <a:pt x="3336724" y="1710034"/>
                          <a:pt x="3352360" y="1710963"/>
                        </a:cubicBezTo>
                        <a:cubicBezTo>
                          <a:pt x="3367997" y="1711892"/>
                          <a:pt x="3379145" y="1723813"/>
                          <a:pt x="3382706" y="1721955"/>
                        </a:cubicBezTo>
                        <a:cubicBezTo>
                          <a:pt x="3386421" y="1720098"/>
                          <a:pt x="3404845" y="1726600"/>
                          <a:pt x="3413980" y="1735735"/>
                        </a:cubicBezTo>
                        <a:cubicBezTo>
                          <a:pt x="3423269" y="1744869"/>
                          <a:pt x="3437048" y="1740379"/>
                          <a:pt x="3436119" y="1750443"/>
                        </a:cubicBezTo>
                        <a:cubicBezTo>
                          <a:pt x="3435190" y="1760506"/>
                          <a:pt x="3443550" y="1768866"/>
                          <a:pt x="3442622" y="1777072"/>
                        </a:cubicBezTo>
                        <a:cubicBezTo>
                          <a:pt x="3441693" y="1785432"/>
                          <a:pt x="3460117" y="1790851"/>
                          <a:pt x="3472967" y="1788993"/>
                        </a:cubicBezTo>
                        <a:cubicBezTo>
                          <a:pt x="3485817" y="1787135"/>
                          <a:pt x="3495106" y="1793638"/>
                          <a:pt x="3500525" y="1782491"/>
                        </a:cubicBezTo>
                        <a:cubicBezTo>
                          <a:pt x="3506098" y="1771499"/>
                          <a:pt x="3524522" y="1775988"/>
                          <a:pt x="3530870" y="1771499"/>
                        </a:cubicBezTo>
                        <a:cubicBezTo>
                          <a:pt x="3537373" y="1766854"/>
                          <a:pt x="3556725" y="1761435"/>
                          <a:pt x="3555796" y="1778001"/>
                        </a:cubicBezTo>
                        <a:cubicBezTo>
                          <a:pt x="3554868" y="1794567"/>
                          <a:pt x="3565860" y="1798283"/>
                          <a:pt x="3556725" y="1803701"/>
                        </a:cubicBezTo>
                        <a:cubicBezTo>
                          <a:pt x="3547591" y="1809275"/>
                          <a:pt x="3542946" y="1833118"/>
                          <a:pt x="3540159" y="1843336"/>
                        </a:cubicBezTo>
                        <a:cubicBezTo>
                          <a:pt x="3537373" y="1853399"/>
                          <a:pt x="3523593" y="1856186"/>
                          <a:pt x="3521735" y="1867178"/>
                        </a:cubicBezTo>
                        <a:cubicBezTo>
                          <a:pt x="3519878" y="1878171"/>
                          <a:pt x="3507028" y="1879100"/>
                          <a:pt x="3507028" y="1887460"/>
                        </a:cubicBezTo>
                        <a:cubicBezTo>
                          <a:pt x="3507028" y="1895820"/>
                          <a:pt x="3488604" y="1893963"/>
                          <a:pt x="3479469" y="1887460"/>
                        </a:cubicBezTo>
                        <a:cubicBezTo>
                          <a:pt x="3470334" y="1880957"/>
                          <a:pt x="3461045" y="1899381"/>
                          <a:pt x="3453769" y="1899381"/>
                        </a:cubicBezTo>
                        <a:cubicBezTo>
                          <a:pt x="3446337" y="1899381"/>
                          <a:pt x="3447266" y="1915018"/>
                          <a:pt x="3449124" y="1921521"/>
                        </a:cubicBezTo>
                        <a:cubicBezTo>
                          <a:pt x="3450982" y="1928023"/>
                          <a:pt x="3446337" y="1936229"/>
                          <a:pt x="3450982" y="1947221"/>
                        </a:cubicBezTo>
                        <a:cubicBezTo>
                          <a:pt x="3453459" y="1953105"/>
                          <a:pt x="3451911" y="1964406"/>
                          <a:pt x="3453149" y="1976947"/>
                        </a:cubicBezTo>
                        <a:cubicBezTo>
                          <a:pt x="3464297" y="1968741"/>
                          <a:pt x="3474515" y="1962858"/>
                          <a:pt x="3479004" y="1962858"/>
                        </a:cubicBezTo>
                        <a:cubicBezTo>
                          <a:pt x="3490462" y="1962858"/>
                          <a:pt x="3502074" y="1982676"/>
                          <a:pt x="3514923" y="1983140"/>
                        </a:cubicBezTo>
                        <a:cubicBezTo>
                          <a:pt x="3527774" y="1983604"/>
                          <a:pt x="3586297" y="1944435"/>
                          <a:pt x="3586761" y="1938087"/>
                        </a:cubicBezTo>
                        <a:cubicBezTo>
                          <a:pt x="3587226" y="1931584"/>
                          <a:pt x="3621286" y="1898917"/>
                          <a:pt x="3637388" y="1881886"/>
                        </a:cubicBezTo>
                        <a:cubicBezTo>
                          <a:pt x="3653489" y="1864856"/>
                          <a:pt x="3674700" y="1839930"/>
                          <a:pt x="3682906" y="1820732"/>
                        </a:cubicBezTo>
                        <a:cubicBezTo>
                          <a:pt x="3688014" y="1808811"/>
                          <a:pt x="3710463" y="1785742"/>
                          <a:pt x="3716038" y="1776608"/>
                        </a:cubicBezTo>
                        <a:cubicBezTo>
                          <a:pt x="3721611" y="1767473"/>
                          <a:pt x="3725172" y="1766544"/>
                          <a:pt x="3735390" y="1744869"/>
                        </a:cubicBezTo>
                        <a:cubicBezTo>
                          <a:pt x="3745453" y="1723194"/>
                          <a:pt x="3745453" y="1666684"/>
                          <a:pt x="3748705" y="1662968"/>
                        </a:cubicBezTo>
                        <a:cubicBezTo>
                          <a:pt x="3751956" y="1659253"/>
                          <a:pt x="3750098" y="1649654"/>
                          <a:pt x="3754743" y="1643616"/>
                        </a:cubicBezTo>
                        <a:cubicBezTo>
                          <a:pt x="3759388" y="1637578"/>
                          <a:pt x="3757065" y="1629372"/>
                          <a:pt x="3766200" y="1621476"/>
                        </a:cubicBezTo>
                        <a:cubicBezTo>
                          <a:pt x="3775489" y="1613735"/>
                          <a:pt x="3773631" y="1606768"/>
                          <a:pt x="3771308" y="1600730"/>
                        </a:cubicBezTo>
                        <a:cubicBezTo>
                          <a:pt x="3768987" y="1594692"/>
                          <a:pt x="3771773" y="1581377"/>
                          <a:pt x="3769451" y="1577197"/>
                        </a:cubicBezTo>
                        <a:cubicBezTo>
                          <a:pt x="3767129" y="1573017"/>
                          <a:pt x="3767593" y="1571159"/>
                          <a:pt x="3773166" y="1568063"/>
                        </a:cubicBezTo>
                        <a:cubicBezTo>
                          <a:pt x="3778740" y="1564811"/>
                          <a:pt x="3769451" y="1556606"/>
                          <a:pt x="3761709" y="1552890"/>
                        </a:cubicBezTo>
                        <a:cubicBezTo>
                          <a:pt x="3753813" y="1549174"/>
                          <a:pt x="3743751" y="1545923"/>
                          <a:pt x="3742822" y="1537253"/>
                        </a:cubicBezTo>
                        <a:cubicBezTo>
                          <a:pt x="3741893" y="1528428"/>
                          <a:pt x="3728578" y="1517900"/>
                          <a:pt x="3718360" y="1518829"/>
                        </a:cubicBezTo>
                        <a:cubicBezTo>
                          <a:pt x="3708297" y="1519758"/>
                          <a:pt x="3689408" y="1513256"/>
                          <a:pt x="3691731" y="1519758"/>
                        </a:cubicBezTo>
                        <a:cubicBezTo>
                          <a:pt x="3694052" y="1526261"/>
                          <a:pt x="3690802" y="1531679"/>
                          <a:pt x="3685847" y="1530286"/>
                        </a:cubicBezTo>
                        <a:cubicBezTo>
                          <a:pt x="3680738" y="1528892"/>
                          <a:pt x="3678415" y="1533073"/>
                          <a:pt x="3672532" y="1542207"/>
                        </a:cubicBezTo>
                        <a:cubicBezTo>
                          <a:pt x="3666495" y="1551496"/>
                          <a:pt x="3645438" y="1552271"/>
                          <a:pt x="3655038" y="1543601"/>
                        </a:cubicBezTo>
                        <a:cubicBezTo>
                          <a:pt x="3664637" y="1534931"/>
                          <a:pt x="3651786" y="1534466"/>
                          <a:pt x="3653644" y="1525177"/>
                        </a:cubicBezTo>
                        <a:cubicBezTo>
                          <a:pt x="3655502" y="1516042"/>
                          <a:pt x="3663398" y="1506753"/>
                          <a:pt x="3652715" y="1512791"/>
                        </a:cubicBezTo>
                        <a:cubicBezTo>
                          <a:pt x="3642187" y="1518829"/>
                          <a:pt x="3642187" y="1533073"/>
                          <a:pt x="3633362" y="1534931"/>
                        </a:cubicBezTo>
                        <a:cubicBezTo>
                          <a:pt x="3624692" y="1536788"/>
                          <a:pt x="3627324" y="1510004"/>
                          <a:pt x="3629647" y="1503192"/>
                        </a:cubicBezTo>
                        <a:cubicBezTo>
                          <a:pt x="3631969" y="1496225"/>
                          <a:pt x="3613545" y="1503657"/>
                          <a:pt x="3594192" y="1502263"/>
                        </a:cubicBezTo>
                        <a:cubicBezTo>
                          <a:pt x="3574839" y="1500870"/>
                          <a:pt x="3579949" y="1487555"/>
                          <a:pt x="3595586" y="1479195"/>
                        </a:cubicBezTo>
                        <a:cubicBezTo>
                          <a:pt x="3611223" y="1470834"/>
                          <a:pt x="3608436" y="1463093"/>
                          <a:pt x="3616332" y="1459842"/>
                        </a:cubicBezTo>
                        <a:cubicBezTo>
                          <a:pt x="3624227" y="1456591"/>
                          <a:pt x="3644355" y="1443276"/>
                          <a:pt x="3656431" y="1436309"/>
                        </a:cubicBezTo>
                        <a:cubicBezTo>
                          <a:pt x="3668352" y="1429342"/>
                          <a:pt x="3670674" y="1421601"/>
                          <a:pt x="3673462" y="1413705"/>
                        </a:cubicBezTo>
                        <a:cubicBezTo>
                          <a:pt x="3676248" y="1405809"/>
                          <a:pt x="3698233" y="1396210"/>
                          <a:pt x="3718050" y="1380109"/>
                        </a:cubicBezTo>
                        <a:cubicBezTo>
                          <a:pt x="3737867" y="1364007"/>
                          <a:pt x="3747466" y="1354718"/>
                          <a:pt x="3752111" y="1345119"/>
                        </a:cubicBezTo>
                        <a:cubicBezTo>
                          <a:pt x="3756755" y="1335520"/>
                          <a:pt x="3786172" y="1323444"/>
                          <a:pt x="3786637" y="1316167"/>
                        </a:cubicBezTo>
                        <a:cubicBezTo>
                          <a:pt x="3787101" y="1308736"/>
                          <a:pt x="3821626" y="1290467"/>
                          <a:pt x="3845004" y="1285822"/>
                        </a:cubicBezTo>
                        <a:cubicBezTo>
                          <a:pt x="3868537" y="1281177"/>
                          <a:pt x="3905695" y="1287215"/>
                          <a:pt x="3912661" y="1294183"/>
                        </a:cubicBezTo>
                        <a:cubicBezTo>
                          <a:pt x="3919628" y="1301149"/>
                          <a:pt x="3924583" y="1298363"/>
                          <a:pt x="3928763" y="1293718"/>
                        </a:cubicBezTo>
                        <a:cubicBezTo>
                          <a:pt x="3932943" y="1289073"/>
                          <a:pt x="3942077" y="1291396"/>
                          <a:pt x="3957715" y="1293254"/>
                        </a:cubicBezTo>
                        <a:cubicBezTo>
                          <a:pt x="3973352" y="1295111"/>
                          <a:pt x="3977067" y="1285822"/>
                          <a:pt x="3987595" y="1289073"/>
                        </a:cubicBezTo>
                        <a:cubicBezTo>
                          <a:pt x="3998123" y="1292325"/>
                          <a:pt x="4006948" y="1294183"/>
                          <a:pt x="4013295" y="1281642"/>
                        </a:cubicBezTo>
                        <a:cubicBezTo>
                          <a:pt x="4019798" y="1269256"/>
                          <a:pt x="4050143" y="1271579"/>
                          <a:pt x="4056955" y="1276533"/>
                        </a:cubicBezTo>
                        <a:cubicBezTo>
                          <a:pt x="4063922" y="1281642"/>
                          <a:pt x="4069341" y="1288454"/>
                          <a:pt x="4080488" y="1281177"/>
                        </a:cubicBezTo>
                        <a:cubicBezTo>
                          <a:pt x="4091481" y="1273746"/>
                          <a:pt x="4091481" y="1290776"/>
                          <a:pt x="4102163" y="1292170"/>
                        </a:cubicBezTo>
                        <a:cubicBezTo>
                          <a:pt x="4112692" y="1293563"/>
                          <a:pt x="4105879" y="1302698"/>
                          <a:pt x="4096590" y="1301769"/>
                        </a:cubicBezTo>
                        <a:cubicBezTo>
                          <a:pt x="4087456" y="1300840"/>
                          <a:pt x="4075844" y="1306413"/>
                          <a:pt x="4086527" y="1312297"/>
                        </a:cubicBezTo>
                        <a:cubicBezTo>
                          <a:pt x="4097054" y="1318180"/>
                          <a:pt x="4109595" y="1306723"/>
                          <a:pt x="4117800" y="1307652"/>
                        </a:cubicBezTo>
                        <a:cubicBezTo>
                          <a:pt x="4126006" y="1308581"/>
                          <a:pt x="4139011" y="1309510"/>
                          <a:pt x="4150468" y="1302078"/>
                        </a:cubicBezTo>
                        <a:cubicBezTo>
                          <a:pt x="4162080" y="1294647"/>
                          <a:pt x="4165176" y="1308117"/>
                          <a:pt x="4172608" y="1301614"/>
                        </a:cubicBezTo>
                        <a:cubicBezTo>
                          <a:pt x="4180039" y="1295111"/>
                          <a:pt x="4196605" y="1293254"/>
                          <a:pt x="4204810" y="1293718"/>
                        </a:cubicBezTo>
                        <a:cubicBezTo>
                          <a:pt x="4213171" y="1294183"/>
                          <a:pt x="4206204" y="1284119"/>
                          <a:pt x="4192424" y="1284119"/>
                        </a:cubicBezTo>
                        <a:cubicBezTo>
                          <a:pt x="4178645" y="1284119"/>
                          <a:pt x="4179110" y="1276688"/>
                          <a:pt x="4190103" y="1257799"/>
                        </a:cubicBezTo>
                        <a:cubicBezTo>
                          <a:pt x="4201094" y="1238911"/>
                          <a:pt x="4222305" y="1228848"/>
                          <a:pt x="4235620" y="1217391"/>
                        </a:cubicBezTo>
                        <a:cubicBezTo>
                          <a:pt x="4248935" y="1205934"/>
                          <a:pt x="4258689" y="1211353"/>
                          <a:pt x="4258689" y="1204076"/>
                        </a:cubicBezTo>
                        <a:cubicBezTo>
                          <a:pt x="4258689" y="1196800"/>
                          <a:pt x="4265036" y="1176053"/>
                          <a:pt x="4275255" y="1175589"/>
                        </a:cubicBezTo>
                        <a:cubicBezTo>
                          <a:pt x="4285318" y="1175124"/>
                          <a:pt x="4310709" y="1179769"/>
                          <a:pt x="4326346" y="1170944"/>
                        </a:cubicBezTo>
                        <a:cubicBezTo>
                          <a:pt x="4341983" y="1162274"/>
                          <a:pt x="4340589" y="1177447"/>
                          <a:pt x="4347091" y="1179769"/>
                        </a:cubicBezTo>
                        <a:cubicBezTo>
                          <a:pt x="4353595" y="1182092"/>
                          <a:pt x="4362265" y="1166454"/>
                          <a:pt x="4369696" y="1170944"/>
                        </a:cubicBezTo>
                        <a:cubicBezTo>
                          <a:pt x="4377127" y="1175589"/>
                          <a:pt x="4358703" y="1186581"/>
                          <a:pt x="4354524" y="1199896"/>
                        </a:cubicBezTo>
                        <a:cubicBezTo>
                          <a:pt x="4350343" y="1213211"/>
                          <a:pt x="4364122" y="1208256"/>
                          <a:pt x="4372019" y="1211817"/>
                        </a:cubicBezTo>
                        <a:cubicBezTo>
                          <a:pt x="4379760" y="1215533"/>
                          <a:pt x="4361800" y="1220952"/>
                          <a:pt x="4363813" y="1224668"/>
                        </a:cubicBezTo>
                        <a:cubicBezTo>
                          <a:pt x="4365670" y="1228383"/>
                          <a:pt x="4381307" y="1228383"/>
                          <a:pt x="4401589" y="1208102"/>
                        </a:cubicBezTo>
                        <a:cubicBezTo>
                          <a:pt x="4421871" y="1187820"/>
                          <a:pt x="4440295" y="1182401"/>
                          <a:pt x="4453145" y="1183640"/>
                        </a:cubicBezTo>
                        <a:cubicBezTo>
                          <a:pt x="4465995" y="1185033"/>
                          <a:pt x="4458718" y="1172183"/>
                          <a:pt x="4459647" y="1153295"/>
                        </a:cubicBezTo>
                        <a:cubicBezTo>
                          <a:pt x="4460576" y="1134406"/>
                          <a:pt x="4500211" y="1128833"/>
                          <a:pt x="4513061" y="1134406"/>
                        </a:cubicBezTo>
                        <a:cubicBezTo>
                          <a:pt x="4525912" y="1139980"/>
                          <a:pt x="4524983" y="1144934"/>
                          <a:pt x="4512596" y="1141683"/>
                        </a:cubicBezTo>
                        <a:cubicBezTo>
                          <a:pt x="4500211" y="1138432"/>
                          <a:pt x="4488754" y="1149579"/>
                          <a:pt x="4489064" y="1165216"/>
                        </a:cubicBezTo>
                        <a:cubicBezTo>
                          <a:pt x="4489528" y="1180853"/>
                          <a:pt x="4478071" y="1185962"/>
                          <a:pt x="4483955" y="1192000"/>
                        </a:cubicBezTo>
                        <a:cubicBezTo>
                          <a:pt x="4489993" y="1197883"/>
                          <a:pt x="4475130" y="1199277"/>
                          <a:pt x="4474666" y="1205779"/>
                        </a:cubicBezTo>
                        <a:cubicBezTo>
                          <a:pt x="4474201" y="1212282"/>
                          <a:pt x="4474666" y="1217236"/>
                          <a:pt x="4465531" y="1220023"/>
                        </a:cubicBezTo>
                        <a:cubicBezTo>
                          <a:pt x="4456396" y="1222810"/>
                          <a:pt x="4425431" y="1226061"/>
                          <a:pt x="4424657" y="1237982"/>
                        </a:cubicBezTo>
                        <a:cubicBezTo>
                          <a:pt x="4423729" y="1249903"/>
                          <a:pt x="4407162" y="1251297"/>
                          <a:pt x="4399266" y="1266005"/>
                        </a:cubicBezTo>
                        <a:cubicBezTo>
                          <a:pt x="4391525" y="1280713"/>
                          <a:pt x="4361490" y="1289538"/>
                          <a:pt x="4341828" y="1318954"/>
                        </a:cubicBezTo>
                        <a:cubicBezTo>
                          <a:pt x="4322010" y="1348370"/>
                          <a:pt x="4290737" y="1348370"/>
                          <a:pt x="4290737" y="1353944"/>
                        </a:cubicBezTo>
                        <a:cubicBezTo>
                          <a:pt x="4290737" y="1359517"/>
                          <a:pt x="4269062" y="1359053"/>
                          <a:pt x="4261785" y="1359982"/>
                        </a:cubicBezTo>
                        <a:cubicBezTo>
                          <a:pt x="4254508" y="1360911"/>
                          <a:pt x="4268752" y="1378870"/>
                          <a:pt x="4251257" y="1397758"/>
                        </a:cubicBezTo>
                        <a:cubicBezTo>
                          <a:pt x="4233762" y="1416647"/>
                          <a:pt x="4222305" y="1442812"/>
                          <a:pt x="4222770" y="1469131"/>
                        </a:cubicBezTo>
                        <a:cubicBezTo>
                          <a:pt x="4223234" y="1495296"/>
                          <a:pt x="4231904" y="1570849"/>
                          <a:pt x="4239800" y="1584164"/>
                        </a:cubicBezTo>
                        <a:cubicBezTo>
                          <a:pt x="4247696" y="1597479"/>
                          <a:pt x="4243052" y="1630146"/>
                          <a:pt x="4249399" y="1637113"/>
                        </a:cubicBezTo>
                        <a:cubicBezTo>
                          <a:pt x="4255902" y="1644080"/>
                          <a:pt x="4253579" y="1655537"/>
                          <a:pt x="4257760" y="1659717"/>
                        </a:cubicBezTo>
                        <a:cubicBezTo>
                          <a:pt x="4261939" y="1663897"/>
                          <a:pt x="4278970" y="1641293"/>
                          <a:pt x="4290427" y="1631694"/>
                        </a:cubicBezTo>
                        <a:cubicBezTo>
                          <a:pt x="4301884" y="1622095"/>
                          <a:pt x="4298323" y="1618844"/>
                          <a:pt x="4306064" y="1613735"/>
                        </a:cubicBezTo>
                        <a:cubicBezTo>
                          <a:pt x="4313960" y="1608626"/>
                          <a:pt x="4310709" y="1587570"/>
                          <a:pt x="4313031" y="1581996"/>
                        </a:cubicBezTo>
                        <a:cubicBezTo>
                          <a:pt x="4315353" y="1576423"/>
                          <a:pt x="4329597" y="1573636"/>
                          <a:pt x="4334242" y="1567753"/>
                        </a:cubicBezTo>
                        <a:cubicBezTo>
                          <a:pt x="4338886" y="1561715"/>
                          <a:pt x="4350808" y="1565430"/>
                          <a:pt x="4357310" y="1563108"/>
                        </a:cubicBezTo>
                        <a:cubicBezTo>
                          <a:pt x="4363813" y="1560786"/>
                          <a:pt x="4356845" y="1545613"/>
                          <a:pt x="4354524" y="1536943"/>
                        </a:cubicBezTo>
                        <a:cubicBezTo>
                          <a:pt x="4352201" y="1528118"/>
                          <a:pt x="4373411" y="1516197"/>
                          <a:pt x="4384404" y="1508456"/>
                        </a:cubicBezTo>
                        <a:cubicBezTo>
                          <a:pt x="4395396" y="1500715"/>
                          <a:pt x="4409330" y="1513565"/>
                          <a:pt x="4421716" y="1501954"/>
                        </a:cubicBezTo>
                        <a:cubicBezTo>
                          <a:pt x="4434101" y="1490497"/>
                          <a:pt x="4420787" y="1477027"/>
                          <a:pt x="4416142" y="1471144"/>
                        </a:cubicBezTo>
                        <a:cubicBezTo>
                          <a:pt x="4411498" y="1465106"/>
                          <a:pt x="4428528" y="1436154"/>
                          <a:pt x="4438282" y="1433367"/>
                        </a:cubicBezTo>
                        <a:cubicBezTo>
                          <a:pt x="4447881" y="1430581"/>
                          <a:pt x="4452990" y="1440334"/>
                          <a:pt x="4462279" y="1431974"/>
                        </a:cubicBezTo>
                        <a:cubicBezTo>
                          <a:pt x="4471414" y="1423614"/>
                          <a:pt x="4453919" y="1410299"/>
                          <a:pt x="4447572" y="1411228"/>
                        </a:cubicBezTo>
                        <a:cubicBezTo>
                          <a:pt x="4441069" y="1412157"/>
                          <a:pt x="4438901" y="1387695"/>
                          <a:pt x="4454074" y="1376238"/>
                        </a:cubicBezTo>
                        <a:cubicBezTo>
                          <a:pt x="4469246" y="1364781"/>
                          <a:pt x="4463208" y="1362459"/>
                          <a:pt x="4453145" y="1359672"/>
                        </a:cubicBezTo>
                        <a:cubicBezTo>
                          <a:pt x="4443081" y="1356885"/>
                          <a:pt x="4441224" y="1360601"/>
                          <a:pt x="4433327" y="1361066"/>
                        </a:cubicBezTo>
                        <a:cubicBezTo>
                          <a:pt x="4425586" y="1361530"/>
                          <a:pt x="4417690" y="1344964"/>
                          <a:pt x="4429612" y="1328863"/>
                        </a:cubicBezTo>
                        <a:cubicBezTo>
                          <a:pt x="4441533" y="1312761"/>
                          <a:pt x="4453145" y="1314619"/>
                          <a:pt x="4455777" y="1301304"/>
                        </a:cubicBezTo>
                        <a:cubicBezTo>
                          <a:pt x="4458564" y="1287990"/>
                          <a:pt x="4475130" y="1269101"/>
                          <a:pt x="4479310" y="1262134"/>
                        </a:cubicBezTo>
                        <a:cubicBezTo>
                          <a:pt x="4483490" y="1255167"/>
                          <a:pt x="4500056" y="1262134"/>
                          <a:pt x="4506404" y="1260741"/>
                        </a:cubicBezTo>
                        <a:cubicBezTo>
                          <a:pt x="4512906" y="1259348"/>
                          <a:pt x="4510583" y="1273127"/>
                          <a:pt x="4518325" y="1266315"/>
                        </a:cubicBezTo>
                        <a:cubicBezTo>
                          <a:pt x="4526066" y="1259348"/>
                          <a:pt x="4539071" y="1236434"/>
                          <a:pt x="4549599" y="1236434"/>
                        </a:cubicBezTo>
                        <a:cubicBezTo>
                          <a:pt x="4560127" y="1236434"/>
                          <a:pt x="4553314" y="1253464"/>
                          <a:pt x="4556101" y="1263528"/>
                        </a:cubicBezTo>
                        <a:cubicBezTo>
                          <a:pt x="4558888" y="1273591"/>
                          <a:pt x="4564771" y="1260741"/>
                          <a:pt x="4585053" y="1246962"/>
                        </a:cubicBezTo>
                        <a:cubicBezTo>
                          <a:pt x="4605334" y="1233183"/>
                          <a:pt x="4649459" y="1234576"/>
                          <a:pt x="4662774" y="1240924"/>
                        </a:cubicBezTo>
                        <a:cubicBezTo>
                          <a:pt x="4676088" y="1247426"/>
                          <a:pt x="4678411" y="1262599"/>
                          <a:pt x="4685842" y="1260741"/>
                        </a:cubicBezTo>
                        <a:cubicBezTo>
                          <a:pt x="4696990" y="1257954"/>
                          <a:pt x="4687700" y="1245568"/>
                          <a:pt x="4698693" y="1242317"/>
                        </a:cubicBezTo>
                        <a:cubicBezTo>
                          <a:pt x="4709685" y="1239066"/>
                          <a:pt x="4729038" y="1227609"/>
                          <a:pt x="4743745" y="1217081"/>
                        </a:cubicBezTo>
                        <a:cubicBezTo>
                          <a:pt x="4758454" y="1206553"/>
                          <a:pt x="4754274" y="1214294"/>
                          <a:pt x="4762169" y="1204696"/>
                        </a:cubicBezTo>
                        <a:cubicBezTo>
                          <a:pt x="4770065" y="1195097"/>
                          <a:pt x="4777806" y="1199122"/>
                          <a:pt x="4780129" y="1192774"/>
                        </a:cubicBezTo>
                        <a:cubicBezTo>
                          <a:pt x="4782451" y="1186272"/>
                          <a:pt x="4803662" y="1175744"/>
                          <a:pt x="4832614" y="1169241"/>
                        </a:cubicBezTo>
                        <a:cubicBezTo>
                          <a:pt x="4861566" y="1162739"/>
                          <a:pt x="4899342" y="1143541"/>
                          <a:pt x="4897484" y="1137503"/>
                        </a:cubicBezTo>
                        <a:cubicBezTo>
                          <a:pt x="4895626" y="1131465"/>
                          <a:pt x="4908476" y="1128678"/>
                          <a:pt x="4909870" y="1134716"/>
                        </a:cubicBezTo>
                        <a:cubicBezTo>
                          <a:pt x="4911263" y="1140754"/>
                          <a:pt x="4922256" y="1138432"/>
                          <a:pt x="4937428" y="1141683"/>
                        </a:cubicBezTo>
                        <a:cubicBezTo>
                          <a:pt x="4952601" y="1144934"/>
                          <a:pt x="4959567" y="1150972"/>
                          <a:pt x="4971489" y="1138896"/>
                        </a:cubicBezTo>
                        <a:cubicBezTo>
                          <a:pt x="4983410" y="1126975"/>
                          <a:pt x="4970096" y="1122795"/>
                          <a:pt x="4970560" y="1113660"/>
                        </a:cubicBezTo>
                        <a:cubicBezTo>
                          <a:pt x="4971025" y="1104371"/>
                          <a:pt x="4949813" y="1094772"/>
                          <a:pt x="4952601" y="1085173"/>
                        </a:cubicBezTo>
                        <a:cubicBezTo>
                          <a:pt x="4955388" y="1075574"/>
                          <a:pt x="4936964" y="1049719"/>
                          <a:pt x="4931390" y="1054828"/>
                        </a:cubicBezTo>
                        <a:cubicBezTo>
                          <a:pt x="4925816" y="1059937"/>
                          <a:pt x="4912967" y="1050648"/>
                          <a:pt x="4912967" y="1043371"/>
                        </a:cubicBezTo>
                        <a:cubicBezTo>
                          <a:pt x="4912967" y="1035940"/>
                          <a:pt x="4912038" y="1027270"/>
                          <a:pt x="4903367" y="1032843"/>
                        </a:cubicBezTo>
                        <a:cubicBezTo>
                          <a:pt x="4894697" y="1038417"/>
                          <a:pt x="4879834" y="1035630"/>
                          <a:pt x="4877203" y="1027270"/>
                        </a:cubicBezTo>
                        <a:cubicBezTo>
                          <a:pt x="4874415" y="1018909"/>
                          <a:pt x="4894233" y="1013026"/>
                          <a:pt x="4908012" y="1018599"/>
                        </a:cubicBezTo>
                        <a:cubicBezTo>
                          <a:pt x="4921791" y="1024173"/>
                          <a:pt x="4917766" y="1029592"/>
                          <a:pt x="4924578" y="1033772"/>
                        </a:cubicBezTo>
                        <a:cubicBezTo>
                          <a:pt x="4931544" y="1037952"/>
                          <a:pt x="4950278" y="1036094"/>
                          <a:pt x="4960032" y="1031450"/>
                        </a:cubicBezTo>
                        <a:cubicBezTo>
                          <a:pt x="4969631" y="1026805"/>
                          <a:pt x="4996880" y="1018135"/>
                          <a:pt x="5001369" y="1010239"/>
                        </a:cubicBezTo>
                        <a:cubicBezTo>
                          <a:pt x="5006014" y="1002343"/>
                          <a:pt x="5000905" y="998782"/>
                          <a:pt x="5010194" y="994138"/>
                        </a:cubicBezTo>
                        <a:cubicBezTo>
                          <a:pt x="5019329" y="989493"/>
                          <a:pt x="5012517" y="979894"/>
                          <a:pt x="5004621" y="975714"/>
                        </a:cubicBezTo>
                        <a:cubicBezTo>
                          <a:pt x="4996880" y="971534"/>
                          <a:pt x="4998583" y="960541"/>
                          <a:pt x="5006943" y="960541"/>
                        </a:cubicBezTo>
                        <a:cubicBezTo>
                          <a:pt x="5015149" y="960541"/>
                          <a:pt x="5012981" y="950788"/>
                          <a:pt x="5018400" y="950323"/>
                        </a:cubicBezTo>
                        <a:cubicBezTo>
                          <a:pt x="5023974" y="949859"/>
                          <a:pt x="5024903" y="954503"/>
                          <a:pt x="5034965" y="949394"/>
                        </a:cubicBezTo>
                        <a:cubicBezTo>
                          <a:pt x="5045029" y="944285"/>
                          <a:pt x="5035430" y="957135"/>
                          <a:pt x="5030786" y="965960"/>
                        </a:cubicBezTo>
                        <a:cubicBezTo>
                          <a:pt x="5026141" y="974630"/>
                          <a:pt x="5040385" y="982062"/>
                          <a:pt x="5041778" y="987171"/>
                        </a:cubicBezTo>
                        <a:cubicBezTo>
                          <a:pt x="5043171" y="992280"/>
                          <a:pt x="5062989" y="994138"/>
                          <a:pt x="5073981" y="988100"/>
                        </a:cubicBezTo>
                        <a:cubicBezTo>
                          <a:pt x="5084974" y="982062"/>
                          <a:pt x="5120427" y="995531"/>
                          <a:pt x="5122750" y="1004201"/>
                        </a:cubicBezTo>
                        <a:cubicBezTo>
                          <a:pt x="5125072" y="1013026"/>
                          <a:pt x="5130181" y="1023554"/>
                          <a:pt x="5144890" y="1030985"/>
                        </a:cubicBezTo>
                        <a:cubicBezTo>
                          <a:pt x="5159598" y="1038262"/>
                          <a:pt x="5172912" y="1035165"/>
                          <a:pt x="5175699" y="1041978"/>
                        </a:cubicBezTo>
                        <a:cubicBezTo>
                          <a:pt x="5178486" y="1048945"/>
                          <a:pt x="5184059" y="1052506"/>
                          <a:pt x="5192265" y="1050648"/>
                        </a:cubicBezTo>
                        <a:cubicBezTo>
                          <a:pt x="5200625" y="1048790"/>
                          <a:pt x="5205116" y="1057924"/>
                          <a:pt x="5211153" y="1052506"/>
                        </a:cubicBezTo>
                        <a:cubicBezTo>
                          <a:pt x="5217191" y="1046932"/>
                          <a:pt x="5220288" y="1055757"/>
                          <a:pt x="5228184" y="1048790"/>
                        </a:cubicBezTo>
                        <a:cubicBezTo>
                          <a:pt x="5235925" y="1041823"/>
                          <a:pt x="5211153" y="1037333"/>
                          <a:pt x="5214405" y="1031759"/>
                        </a:cubicBezTo>
                        <a:cubicBezTo>
                          <a:pt x="5217656" y="1026186"/>
                          <a:pt x="5222765" y="1035940"/>
                          <a:pt x="5229577" y="1035475"/>
                        </a:cubicBezTo>
                        <a:cubicBezTo>
                          <a:pt x="5236544" y="1035011"/>
                          <a:pt x="5227719" y="1021696"/>
                          <a:pt x="5232828" y="1020303"/>
                        </a:cubicBezTo>
                        <a:cubicBezTo>
                          <a:pt x="5237938" y="1018909"/>
                          <a:pt x="5233757" y="991351"/>
                          <a:pt x="5228184" y="989493"/>
                        </a:cubicBezTo>
                        <a:cubicBezTo>
                          <a:pt x="5222611" y="987635"/>
                          <a:pt x="5227255" y="978036"/>
                          <a:pt x="5237783" y="985777"/>
                        </a:cubicBezTo>
                        <a:cubicBezTo>
                          <a:pt x="5248311" y="993673"/>
                          <a:pt x="5264877" y="993209"/>
                          <a:pt x="5272773" y="993209"/>
                        </a:cubicBezTo>
                        <a:cubicBezTo>
                          <a:pt x="5280669" y="993209"/>
                          <a:pt x="5273237" y="985777"/>
                          <a:pt x="5265496" y="984539"/>
                        </a:cubicBezTo>
                        <a:cubicBezTo>
                          <a:pt x="5257600" y="983145"/>
                          <a:pt x="5266889" y="976643"/>
                          <a:pt x="5272463" y="981752"/>
                        </a:cubicBezTo>
                        <a:cubicBezTo>
                          <a:pt x="5278036" y="986861"/>
                          <a:pt x="5288564" y="989183"/>
                          <a:pt x="5289493" y="983610"/>
                        </a:cubicBezTo>
                        <a:cubicBezTo>
                          <a:pt x="5290422" y="978036"/>
                          <a:pt x="5295996" y="966115"/>
                          <a:pt x="5305595" y="966579"/>
                        </a:cubicBezTo>
                        <a:cubicBezTo>
                          <a:pt x="5314884" y="966425"/>
                          <a:pt x="5318135" y="960851"/>
                          <a:pt x="5308846" y="957600"/>
                        </a:cubicBezTo>
                        <a:close/>
                        <a:moveTo>
                          <a:pt x="2742362" y="1561405"/>
                        </a:moveTo>
                        <a:cubicBezTo>
                          <a:pt x="2716197" y="1584938"/>
                          <a:pt x="2663712" y="1590357"/>
                          <a:pt x="2663712" y="1609710"/>
                        </a:cubicBezTo>
                        <a:cubicBezTo>
                          <a:pt x="2663712" y="1629062"/>
                          <a:pt x="2600236" y="1638661"/>
                          <a:pt x="2594661" y="1630456"/>
                        </a:cubicBezTo>
                        <a:cubicBezTo>
                          <a:pt x="2589862" y="1623179"/>
                          <a:pt x="2641573" y="1620857"/>
                          <a:pt x="2654113" y="1593144"/>
                        </a:cubicBezTo>
                        <a:cubicBezTo>
                          <a:pt x="2666499" y="1565585"/>
                          <a:pt x="2713719" y="1551342"/>
                          <a:pt x="2736943" y="1514494"/>
                        </a:cubicBezTo>
                        <a:cubicBezTo>
                          <a:pt x="2753509" y="1488329"/>
                          <a:pt x="2767288" y="1448230"/>
                          <a:pt x="2777042" y="1451017"/>
                        </a:cubicBezTo>
                        <a:cubicBezTo>
                          <a:pt x="2786486" y="1453804"/>
                          <a:pt x="2768527" y="1537872"/>
                          <a:pt x="2742362" y="1561405"/>
                        </a:cubicBezTo>
                        <a:close/>
                        <a:moveTo>
                          <a:pt x="2859252" y="480439"/>
                        </a:moveTo>
                        <a:cubicBezTo>
                          <a:pt x="2855537" y="487870"/>
                          <a:pt x="2835564" y="488334"/>
                          <a:pt x="2840829" y="495147"/>
                        </a:cubicBezTo>
                        <a:cubicBezTo>
                          <a:pt x="2849964" y="507068"/>
                          <a:pt x="2896100" y="500720"/>
                          <a:pt x="2897029" y="486012"/>
                        </a:cubicBezTo>
                        <a:cubicBezTo>
                          <a:pt x="2897958" y="471304"/>
                          <a:pt x="2862968" y="473007"/>
                          <a:pt x="2859252" y="480439"/>
                        </a:cubicBezTo>
                        <a:close/>
                        <a:moveTo>
                          <a:pt x="1183149" y="25727"/>
                        </a:moveTo>
                        <a:cubicBezTo>
                          <a:pt x="1205289" y="25727"/>
                          <a:pt x="1198787" y="11947"/>
                          <a:pt x="1213495" y="13805"/>
                        </a:cubicBezTo>
                        <a:cubicBezTo>
                          <a:pt x="1228203" y="15663"/>
                          <a:pt x="1247555" y="14734"/>
                          <a:pt x="1240124" y="5445"/>
                        </a:cubicBezTo>
                        <a:cubicBezTo>
                          <a:pt x="1232848" y="-3690"/>
                          <a:pt x="1179434" y="-129"/>
                          <a:pt x="1184853" y="7303"/>
                        </a:cubicBezTo>
                        <a:cubicBezTo>
                          <a:pt x="1190426" y="14734"/>
                          <a:pt x="1141657" y="11947"/>
                          <a:pt x="1142431" y="14734"/>
                        </a:cubicBezTo>
                        <a:cubicBezTo>
                          <a:pt x="1144599" y="20308"/>
                          <a:pt x="1161165" y="25727"/>
                          <a:pt x="1183149" y="25727"/>
                        </a:cubicBezTo>
                        <a:close/>
                        <a:moveTo>
                          <a:pt x="1069046" y="87501"/>
                        </a:moveTo>
                        <a:cubicBezTo>
                          <a:pt x="1069046" y="72792"/>
                          <a:pt x="1021206" y="89049"/>
                          <a:pt x="1030340" y="92145"/>
                        </a:cubicBezTo>
                        <a:cubicBezTo>
                          <a:pt x="1038701" y="94777"/>
                          <a:pt x="1069046" y="102209"/>
                          <a:pt x="1069046" y="87501"/>
                        </a:cubicBezTo>
                        <a:close/>
                        <a:moveTo>
                          <a:pt x="1187794" y="75424"/>
                        </a:moveTo>
                        <a:cubicBezTo>
                          <a:pt x="1190581" y="82701"/>
                          <a:pt x="1183149" y="83785"/>
                          <a:pt x="1164726" y="83785"/>
                        </a:cubicBezTo>
                        <a:cubicBezTo>
                          <a:pt x="1146302" y="83785"/>
                          <a:pt x="1136703" y="94158"/>
                          <a:pt x="1146302" y="102209"/>
                        </a:cubicBezTo>
                        <a:cubicBezTo>
                          <a:pt x="1157294" y="111498"/>
                          <a:pt x="1206063" y="107782"/>
                          <a:pt x="1214424" y="96635"/>
                        </a:cubicBezTo>
                        <a:cubicBezTo>
                          <a:pt x="1222784" y="85643"/>
                          <a:pt x="1243840" y="94777"/>
                          <a:pt x="1247555" y="83785"/>
                        </a:cubicBezTo>
                        <a:cubicBezTo>
                          <a:pt x="1251271" y="72638"/>
                          <a:pt x="1185007" y="68148"/>
                          <a:pt x="1187794" y="75424"/>
                        </a:cubicBezTo>
                        <a:close/>
                        <a:moveTo>
                          <a:pt x="1345248" y="57930"/>
                        </a:moveTo>
                        <a:cubicBezTo>
                          <a:pt x="1351751" y="49569"/>
                          <a:pt x="1333327" y="49569"/>
                          <a:pt x="1331469" y="41364"/>
                        </a:cubicBezTo>
                        <a:cubicBezTo>
                          <a:pt x="1329611" y="33003"/>
                          <a:pt x="1278055" y="31300"/>
                          <a:pt x="1280842" y="40435"/>
                        </a:cubicBezTo>
                        <a:cubicBezTo>
                          <a:pt x="1283629" y="49724"/>
                          <a:pt x="1245233" y="59633"/>
                          <a:pt x="1257000" y="68922"/>
                        </a:cubicBezTo>
                        <a:cubicBezTo>
                          <a:pt x="1278984" y="86572"/>
                          <a:pt x="1338746" y="66290"/>
                          <a:pt x="1345248" y="57930"/>
                        </a:cubicBezTo>
                        <a:close/>
                        <a:moveTo>
                          <a:pt x="1198787" y="43221"/>
                        </a:moveTo>
                        <a:cubicBezTo>
                          <a:pt x="1201573" y="23869"/>
                          <a:pt x="1169371" y="39506"/>
                          <a:pt x="1145373" y="29442"/>
                        </a:cubicBezTo>
                        <a:cubicBezTo>
                          <a:pt x="1121376" y="19379"/>
                          <a:pt x="1107287" y="20153"/>
                          <a:pt x="1123233" y="34087"/>
                        </a:cubicBezTo>
                        <a:cubicBezTo>
                          <a:pt x="1130665" y="40590"/>
                          <a:pt x="1082206" y="45544"/>
                          <a:pt x="1090102" y="53440"/>
                        </a:cubicBezTo>
                        <a:cubicBezTo>
                          <a:pt x="1107751" y="70935"/>
                          <a:pt x="1196000" y="62574"/>
                          <a:pt x="1198787" y="43221"/>
                        </a:cubicBezTo>
                        <a:close/>
                        <a:moveTo>
                          <a:pt x="1061769" y="554134"/>
                        </a:moveTo>
                        <a:cubicBezTo>
                          <a:pt x="1062698" y="563268"/>
                          <a:pt x="1057125" y="569771"/>
                          <a:pt x="1039630" y="569771"/>
                        </a:cubicBezTo>
                        <a:cubicBezTo>
                          <a:pt x="1022135" y="569771"/>
                          <a:pt x="1047990" y="580763"/>
                          <a:pt x="1049693" y="590981"/>
                        </a:cubicBezTo>
                        <a:cubicBezTo>
                          <a:pt x="1051551" y="601045"/>
                          <a:pt x="1032198" y="593768"/>
                          <a:pt x="1031269" y="609405"/>
                        </a:cubicBezTo>
                        <a:cubicBezTo>
                          <a:pt x="1030340" y="625042"/>
                          <a:pt x="997209" y="609405"/>
                          <a:pt x="992564" y="629687"/>
                        </a:cubicBezTo>
                        <a:cubicBezTo>
                          <a:pt x="987919" y="649969"/>
                          <a:pt x="1009130" y="647182"/>
                          <a:pt x="1023838" y="648111"/>
                        </a:cubicBezTo>
                        <a:cubicBezTo>
                          <a:pt x="1038546" y="649040"/>
                          <a:pt x="1018264" y="662819"/>
                          <a:pt x="1029411" y="671024"/>
                        </a:cubicBezTo>
                        <a:cubicBezTo>
                          <a:pt x="1040403" y="679385"/>
                          <a:pt x="1048764" y="676598"/>
                          <a:pt x="1041332" y="660961"/>
                        </a:cubicBezTo>
                        <a:cubicBezTo>
                          <a:pt x="1033901" y="645324"/>
                          <a:pt x="1080038" y="666535"/>
                          <a:pt x="1066104" y="678456"/>
                        </a:cubicBezTo>
                        <a:cubicBezTo>
                          <a:pt x="1052325" y="690377"/>
                          <a:pt x="1088243" y="699666"/>
                          <a:pt x="1105738" y="700595"/>
                        </a:cubicBezTo>
                        <a:cubicBezTo>
                          <a:pt x="1123233" y="701524"/>
                          <a:pt x="1185317" y="715149"/>
                          <a:pt x="1186710" y="700595"/>
                        </a:cubicBezTo>
                        <a:cubicBezTo>
                          <a:pt x="1187639" y="691461"/>
                          <a:pt x="1163797" y="683100"/>
                          <a:pt x="1144444" y="662819"/>
                        </a:cubicBezTo>
                        <a:cubicBezTo>
                          <a:pt x="1125091" y="642537"/>
                          <a:pt x="1111312" y="609405"/>
                          <a:pt x="1133452" y="595626"/>
                        </a:cubicBezTo>
                        <a:cubicBezTo>
                          <a:pt x="1155591" y="581847"/>
                          <a:pt x="1136238" y="575344"/>
                          <a:pt x="1158223" y="559707"/>
                        </a:cubicBezTo>
                        <a:cubicBezTo>
                          <a:pt x="1180363" y="544070"/>
                          <a:pt x="1167513" y="529362"/>
                          <a:pt x="1185782" y="527504"/>
                        </a:cubicBezTo>
                        <a:cubicBezTo>
                          <a:pt x="1204205" y="525647"/>
                          <a:pt x="1183924" y="509081"/>
                          <a:pt x="1202348" y="506294"/>
                        </a:cubicBezTo>
                        <a:cubicBezTo>
                          <a:pt x="1220771" y="503507"/>
                          <a:pt x="1224487" y="483225"/>
                          <a:pt x="1221700" y="475949"/>
                        </a:cubicBezTo>
                        <a:cubicBezTo>
                          <a:pt x="1218913" y="468672"/>
                          <a:pt x="1241053" y="476878"/>
                          <a:pt x="1251116" y="465885"/>
                        </a:cubicBezTo>
                        <a:cubicBezTo>
                          <a:pt x="1261180" y="454893"/>
                          <a:pt x="1285177" y="462170"/>
                          <a:pt x="1292454" y="446533"/>
                        </a:cubicBezTo>
                        <a:cubicBezTo>
                          <a:pt x="1299885" y="430896"/>
                          <a:pt x="1405629" y="394977"/>
                          <a:pt x="1465545" y="381198"/>
                        </a:cubicBezTo>
                        <a:cubicBezTo>
                          <a:pt x="1525306" y="367419"/>
                          <a:pt x="1566798" y="342492"/>
                          <a:pt x="1545588" y="325926"/>
                        </a:cubicBezTo>
                        <a:cubicBezTo>
                          <a:pt x="1524377" y="309360"/>
                          <a:pt x="1464616" y="332429"/>
                          <a:pt x="1449908" y="344350"/>
                        </a:cubicBezTo>
                        <a:cubicBezTo>
                          <a:pt x="1435200" y="356271"/>
                          <a:pt x="1413989" y="348066"/>
                          <a:pt x="1399281" y="356271"/>
                        </a:cubicBezTo>
                        <a:cubicBezTo>
                          <a:pt x="1384573" y="364632"/>
                          <a:pt x="1353299" y="371908"/>
                          <a:pt x="1337662" y="361845"/>
                        </a:cubicBezTo>
                        <a:cubicBezTo>
                          <a:pt x="1322025" y="351782"/>
                          <a:pt x="1303601" y="373766"/>
                          <a:pt x="1291680" y="372837"/>
                        </a:cubicBezTo>
                        <a:cubicBezTo>
                          <a:pt x="1279759" y="371908"/>
                          <a:pt x="1265979" y="384759"/>
                          <a:pt x="1252974" y="383830"/>
                        </a:cubicBezTo>
                        <a:cubicBezTo>
                          <a:pt x="1240124" y="382901"/>
                          <a:pt x="1214269" y="393893"/>
                          <a:pt x="1212411" y="401325"/>
                        </a:cubicBezTo>
                        <a:cubicBezTo>
                          <a:pt x="1210553" y="408756"/>
                          <a:pt x="1188413" y="406898"/>
                          <a:pt x="1188413" y="416033"/>
                        </a:cubicBezTo>
                        <a:cubicBezTo>
                          <a:pt x="1188413" y="425322"/>
                          <a:pt x="1170919" y="433528"/>
                          <a:pt x="1161629" y="425167"/>
                        </a:cubicBezTo>
                        <a:cubicBezTo>
                          <a:pt x="1152495" y="416962"/>
                          <a:pt x="1141348" y="434456"/>
                          <a:pt x="1154353" y="446378"/>
                        </a:cubicBezTo>
                        <a:cubicBezTo>
                          <a:pt x="1167203" y="458299"/>
                          <a:pt x="1130510" y="459228"/>
                          <a:pt x="1136858" y="466659"/>
                        </a:cubicBezTo>
                        <a:cubicBezTo>
                          <a:pt x="1143360" y="474091"/>
                          <a:pt x="1123078" y="478581"/>
                          <a:pt x="1127723" y="486941"/>
                        </a:cubicBezTo>
                        <a:cubicBezTo>
                          <a:pt x="1132368" y="495301"/>
                          <a:pt x="1114873" y="497933"/>
                          <a:pt x="1101094" y="500720"/>
                        </a:cubicBezTo>
                        <a:cubicBezTo>
                          <a:pt x="1087315" y="503507"/>
                          <a:pt x="1079883" y="521931"/>
                          <a:pt x="1097378" y="522860"/>
                        </a:cubicBezTo>
                        <a:cubicBezTo>
                          <a:pt x="1114873" y="523789"/>
                          <a:pt x="1087315" y="526575"/>
                          <a:pt x="1089172" y="540355"/>
                        </a:cubicBezTo>
                        <a:cubicBezTo>
                          <a:pt x="1091185" y="554134"/>
                          <a:pt x="1060840" y="544844"/>
                          <a:pt x="1061769" y="55413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61" name="Freeform: Shape 4560">
                    <a:extLst>
                      <a:ext uri="{FF2B5EF4-FFF2-40B4-BE49-F238E27FC236}">
                        <a16:creationId xmlns:a16="http://schemas.microsoft.com/office/drawing/2014/main" id="{88F9A8BB-DB53-CDF3-72C9-B0A7D98C3A13}"/>
                      </a:ext>
                    </a:extLst>
                  </p:cNvPr>
                  <p:cNvSpPr/>
                  <p:nvPr/>
                </p:nvSpPr>
                <p:spPr>
                  <a:xfrm>
                    <a:off x="6351611" y="833849"/>
                    <a:ext cx="5314396" cy="2032705"/>
                  </a:xfrm>
                  <a:custGeom>
                    <a:avLst/>
                    <a:gdLst>
                      <a:gd name="connsiteX0" fmla="*/ 80507 w 5314396"/>
                      <a:gd name="connsiteY0" fmla="*/ 1470989 h 2032705"/>
                      <a:gd name="connsiteX1" fmla="*/ 61929 w 5314396"/>
                      <a:gd name="connsiteY1" fmla="*/ 1464022 h 2032705"/>
                      <a:gd name="connsiteX2" fmla="*/ 43040 w 5314396"/>
                      <a:gd name="connsiteY2" fmla="*/ 1462319 h 2032705"/>
                      <a:gd name="connsiteX3" fmla="*/ 47840 w 5314396"/>
                      <a:gd name="connsiteY3" fmla="*/ 1466964 h 2032705"/>
                      <a:gd name="connsiteX4" fmla="*/ 37777 w 5314396"/>
                      <a:gd name="connsiteY4" fmla="*/ 1483994 h 2032705"/>
                      <a:gd name="connsiteX5" fmla="*/ 23068 w 5314396"/>
                      <a:gd name="connsiteY5" fmla="*/ 1483994 h 2032705"/>
                      <a:gd name="connsiteX6" fmla="*/ 1858 w 5314396"/>
                      <a:gd name="connsiteY6" fmla="*/ 1485388 h 2032705"/>
                      <a:gd name="connsiteX7" fmla="*/ 0 w 5314396"/>
                      <a:gd name="connsiteY7" fmla="*/ 1492819 h 2032705"/>
                      <a:gd name="connsiteX8" fmla="*/ 15792 w 5314396"/>
                      <a:gd name="connsiteY8" fmla="*/ 1498547 h 2032705"/>
                      <a:gd name="connsiteX9" fmla="*/ 96764 w 5314396"/>
                      <a:gd name="connsiteY9" fmla="*/ 1501954 h 2032705"/>
                      <a:gd name="connsiteX10" fmla="*/ 97847 w 5314396"/>
                      <a:gd name="connsiteY10" fmla="*/ 1481362 h 2032705"/>
                      <a:gd name="connsiteX11" fmla="*/ 80507 w 5314396"/>
                      <a:gd name="connsiteY11" fmla="*/ 1470989 h 2032705"/>
                      <a:gd name="connsiteX12" fmla="*/ 1412441 w 5314396"/>
                      <a:gd name="connsiteY12" fmla="*/ 53440 h 2032705"/>
                      <a:gd name="connsiteX13" fmla="*/ 1428078 w 5314396"/>
                      <a:gd name="connsiteY13" fmla="*/ 26810 h 2032705"/>
                      <a:gd name="connsiteX14" fmla="*/ 1397733 w 5314396"/>
                      <a:gd name="connsiteY14" fmla="*/ 36874 h 2032705"/>
                      <a:gd name="connsiteX15" fmla="*/ 1360885 w 5314396"/>
                      <a:gd name="connsiteY15" fmla="*/ 50653 h 2032705"/>
                      <a:gd name="connsiteX16" fmla="*/ 1412441 w 5314396"/>
                      <a:gd name="connsiteY16" fmla="*/ 53440 h 2032705"/>
                      <a:gd name="connsiteX17" fmla="*/ 1590022 w 5314396"/>
                      <a:gd name="connsiteY17" fmla="*/ 565126 h 2032705"/>
                      <a:gd name="connsiteX18" fmla="*/ 1637862 w 5314396"/>
                      <a:gd name="connsiteY18" fmla="*/ 554134 h 2032705"/>
                      <a:gd name="connsiteX19" fmla="*/ 1603801 w 5314396"/>
                      <a:gd name="connsiteY19" fmla="*/ 540355 h 2032705"/>
                      <a:gd name="connsiteX20" fmla="*/ 1590022 w 5314396"/>
                      <a:gd name="connsiteY20" fmla="*/ 565126 h 2032705"/>
                      <a:gd name="connsiteX21" fmla="*/ 2270155 w 5314396"/>
                      <a:gd name="connsiteY21" fmla="*/ 94777 h 2032705"/>
                      <a:gd name="connsiteX22" fmla="*/ 2262723 w 5314396"/>
                      <a:gd name="connsiteY22" fmla="*/ 106698 h 2032705"/>
                      <a:gd name="connsiteX23" fmla="*/ 2240583 w 5314396"/>
                      <a:gd name="connsiteY23" fmla="*/ 117691 h 2032705"/>
                      <a:gd name="connsiteX24" fmla="*/ 2268142 w 5314396"/>
                      <a:gd name="connsiteY24" fmla="*/ 136115 h 2032705"/>
                      <a:gd name="connsiteX25" fmla="*/ 2304990 w 5314396"/>
                      <a:gd name="connsiteY25" fmla="*/ 113975 h 2032705"/>
                      <a:gd name="connsiteX26" fmla="*/ 2390606 w 5314396"/>
                      <a:gd name="connsiteY26" fmla="*/ 88120 h 2032705"/>
                      <a:gd name="connsiteX27" fmla="*/ 2398812 w 5314396"/>
                      <a:gd name="connsiteY27" fmla="*/ 62419 h 2032705"/>
                      <a:gd name="connsiteX28" fmla="*/ 2385962 w 5314396"/>
                      <a:gd name="connsiteY28" fmla="*/ 47711 h 2032705"/>
                      <a:gd name="connsiteX29" fmla="*/ 2363048 w 5314396"/>
                      <a:gd name="connsiteY29" fmla="*/ 15508 h 2032705"/>
                      <a:gd name="connsiteX30" fmla="*/ 2317994 w 5314396"/>
                      <a:gd name="connsiteY30" fmla="*/ 31145 h 2032705"/>
                      <a:gd name="connsiteX31" fmla="*/ 2283005 w 5314396"/>
                      <a:gd name="connsiteY31" fmla="*/ 52356 h 2032705"/>
                      <a:gd name="connsiteX32" fmla="*/ 2269226 w 5314396"/>
                      <a:gd name="connsiteY32" fmla="*/ 73567 h 2032705"/>
                      <a:gd name="connsiteX33" fmla="*/ 2270155 w 5314396"/>
                      <a:gd name="connsiteY33" fmla="*/ 94777 h 2032705"/>
                      <a:gd name="connsiteX34" fmla="*/ 2318923 w 5314396"/>
                      <a:gd name="connsiteY34" fmla="*/ 120632 h 2032705"/>
                      <a:gd name="connsiteX35" fmla="*/ 2297713 w 5314396"/>
                      <a:gd name="connsiteY35" fmla="*/ 148191 h 2032705"/>
                      <a:gd name="connsiteX36" fmla="*/ 2320781 w 5314396"/>
                      <a:gd name="connsiteY36" fmla="*/ 154538 h 2032705"/>
                      <a:gd name="connsiteX37" fmla="*/ 2351127 w 5314396"/>
                      <a:gd name="connsiteY37" fmla="*/ 175749 h 2032705"/>
                      <a:gd name="connsiteX38" fmla="*/ 2439530 w 5314396"/>
                      <a:gd name="connsiteY38" fmla="*/ 194173 h 2032705"/>
                      <a:gd name="connsiteX39" fmla="*/ 2460741 w 5314396"/>
                      <a:gd name="connsiteY39" fmla="*/ 171104 h 2032705"/>
                      <a:gd name="connsiteX40" fmla="*/ 2474520 w 5314396"/>
                      <a:gd name="connsiteY40" fmla="*/ 136115 h 2032705"/>
                      <a:gd name="connsiteX41" fmla="*/ 2428538 w 5314396"/>
                      <a:gd name="connsiteY41" fmla="*/ 115833 h 2032705"/>
                      <a:gd name="connsiteX42" fmla="*/ 2405469 w 5314396"/>
                      <a:gd name="connsiteY42" fmla="*/ 102054 h 2032705"/>
                      <a:gd name="connsiteX43" fmla="*/ 2318923 w 5314396"/>
                      <a:gd name="connsiteY43" fmla="*/ 120632 h 2032705"/>
                      <a:gd name="connsiteX44" fmla="*/ 1858793 w 5314396"/>
                      <a:gd name="connsiteY44" fmla="*/ 578905 h 2032705"/>
                      <a:gd name="connsiteX45" fmla="*/ 1882635 w 5314396"/>
                      <a:gd name="connsiteY45" fmla="*/ 568842 h 2032705"/>
                      <a:gd name="connsiteX46" fmla="*/ 1858793 w 5314396"/>
                      <a:gd name="connsiteY46" fmla="*/ 578905 h 2032705"/>
                      <a:gd name="connsiteX47" fmla="*/ 2246312 w 5314396"/>
                      <a:gd name="connsiteY47" fmla="*/ 29442 h 2032705"/>
                      <a:gd name="connsiteX48" fmla="*/ 2204820 w 5314396"/>
                      <a:gd name="connsiteY48" fmla="*/ 35016 h 2032705"/>
                      <a:gd name="connsiteX49" fmla="*/ 2246312 w 5314396"/>
                      <a:gd name="connsiteY49" fmla="*/ 29442 h 2032705"/>
                      <a:gd name="connsiteX50" fmla="*/ 4954923 w 5314396"/>
                      <a:gd name="connsiteY50" fmla="*/ 696725 h 2032705"/>
                      <a:gd name="connsiteX51" fmla="*/ 4999048 w 5314396"/>
                      <a:gd name="connsiteY51" fmla="*/ 695796 h 2032705"/>
                      <a:gd name="connsiteX52" fmla="*/ 5064382 w 5314396"/>
                      <a:gd name="connsiteY52" fmla="*/ 688364 h 2032705"/>
                      <a:gd name="connsiteX53" fmla="*/ 5030321 w 5314396"/>
                      <a:gd name="connsiteY53" fmla="*/ 661735 h 2032705"/>
                      <a:gd name="connsiteX54" fmla="*/ 4954923 w 5314396"/>
                      <a:gd name="connsiteY54" fmla="*/ 696725 h 2032705"/>
                      <a:gd name="connsiteX55" fmla="*/ 2461670 w 5314396"/>
                      <a:gd name="connsiteY55" fmla="*/ 250373 h 2032705"/>
                      <a:gd name="connsiteX56" fmla="*/ 2543570 w 5314396"/>
                      <a:gd name="connsiteY56" fmla="*/ 242013 h 2032705"/>
                      <a:gd name="connsiteX57" fmla="*/ 2651327 w 5314396"/>
                      <a:gd name="connsiteY57" fmla="*/ 206094 h 2032705"/>
                      <a:gd name="connsiteX58" fmla="*/ 2610763 w 5314396"/>
                      <a:gd name="connsiteY58" fmla="*/ 179465 h 2032705"/>
                      <a:gd name="connsiteX59" fmla="*/ 2565710 w 5314396"/>
                      <a:gd name="connsiteY59" fmla="*/ 188599 h 2032705"/>
                      <a:gd name="connsiteX60" fmla="*/ 2569425 w 5314396"/>
                      <a:gd name="connsiteY60" fmla="*/ 172033 h 2032705"/>
                      <a:gd name="connsiteX61" fmla="*/ 2551002 w 5314396"/>
                      <a:gd name="connsiteY61" fmla="*/ 151752 h 2032705"/>
                      <a:gd name="connsiteX62" fmla="*/ 2517870 w 5314396"/>
                      <a:gd name="connsiteY62" fmla="*/ 163673 h 2032705"/>
                      <a:gd name="connsiteX63" fmla="*/ 2506877 w 5314396"/>
                      <a:gd name="connsiteY63" fmla="*/ 188599 h 2032705"/>
                      <a:gd name="connsiteX64" fmla="*/ 2483809 w 5314396"/>
                      <a:gd name="connsiteY64" fmla="*/ 206094 h 2032705"/>
                      <a:gd name="connsiteX65" fmla="*/ 2461670 w 5314396"/>
                      <a:gd name="connsiteY65" fmla="*/ 250373 h 2032705"/>
                      <a:gd name="connsiteX66" fmla="*/ 3649000 w 5314396"/>
                      <a:gd name="connsiteY66" fmla="*/ 439875 h 2032705"/>
                      <a:gd name="connsiteX67" fmla="*/ 3673771 w 5314396"/>
                      <a:gd name="connsiteY67" fmla="*/ 460157 h 2032705"/>
                      <a:gd name="connsiteX68" fmla="*/ 3719753 w 5314396"/>
                      <a:gd name="connsiteY68" fmla="*/ 452725 h 2032705"/>
                      <a:gd name="connsiteX69" fmla="*/ 3749169 w 5314396"/>
                      <a:gd name="connsiteY69" fmla="*/ 458299 h 2032705"/>
                      <a:gd name="connsiteX70" fmla="*/ 3804440 w 5314396"/>
                      <a:gd name="connsiteY70" fmla="*/ 452725 h 2032705"/>
                      <a:gd name="connsiteX71" fmla="*/ 3801654 w 5314396"/>
                      <a:gd name="connsiteY71" fmla="*/ 416807 h 2032705"/>
                      <a:gd name="connsiteX72" fmla="*/ 3818220 w 5314396"/>
                      <a:gd name="connsiteY72" fmla="*/ 422380 h 2032705"/>
                      <a:gd name="connsiteX73" fmla="*/ 3858783 w 5314396"/>
                      <a:gd name="connsiteY73" fmla="*/ 450868 h 2032705"/>
                      <a:gd name="connsiteX74" fmla="*/ 3880923 w 5314396"/>
                      <a:gd name="connsiteY74" fmla="*/ 424238 h 2032705"/>
                      <a:gd name="connsiteX75" fmla="*/ 3872563 w 5314396"/>
                      <a:gd name="connsiteY75" fmla="*/ 397454 h 2032705"/>
                      <a:gd name="connsiteX76" fmla="*/ 3805369 w 5314396"/>
                      <a:gd name="connsiteY76" fmla="*/ 384604 h 2032705"/>
                      <a:gd name="connsiteX77" fmla="*/ 3761245 w 5314396"/>
                      <a:gd name="connsiteY77" fmla="*/ 395596 h 2032705"/>
                      <a:gd name="connsiteX78" fmla="*/ 3701484 w 5314396"/>
                      <a:gd name="connsiteY78" fmla="*/ 367109 h 2032705"/>
                      <a:gd name="connsiteX79" fmla="*/ 3649000 w 5314396"/>
                      <a:gd name="connsiteY79" fmla="*/ 439875 h 2032705"/>
                      <a:gd name="connsiteX80" fmla="*/ 3841288 w 5314396"/>
                      <a:gd name="connsiteY80" fmla="*/ 557695 h 2032705"/>
                      <a:gd name="connsiteX81" fmla="*/ 3800725 w 5314396"/>
                      <a:gd name="connsiteY81" fmla="*/ 518989 h 2032705"/>
                      <a:gd name="connsiteX82" fmla="*/ 3749169 w 5314396"/>
                      <a:gd name="connsiteY82" fmla="*/ 542987 h 2032705"/>
                      <a:gd name="connsiteX83" fmla="*/ 3841288 w 5314396"/>
                      <a:gd name="connsiteY83" fmla="*/ 557695 h 2032705"/>
                      <a:gd name="connsiteX84" fmla="*/ 3767748 w 5314396"/>
                      <a:gd name="connsiteY84" fmla="*/ 497004 h 2032705"/>
                      <a:gd name="connsiteX85" fmla="*/ 3738331 w 5314396"/>
                      <a:gd name="connsiteY85" fmla="*/ 508926 h 2032705"/>
                      <a:gd name="connsiteX86" fmla="*/ 3767748 w 5314396"/>
                      <a:gd name="connsiteY86" fmla="*/ 497004 h 2032705"/>
                      <a:gd name="connsiteX87" fmla="*/ 3927834 w 5314396"/>
                      <a:gd name="connsiteY87" fmla="*/ 438946 h 2032705"/>
                      <a:gd name="connsiteX88" fmla="*/ 4003387 w 5314396"/>
                      <a:gd name="connsiteY88" fmla="*/ 464802 h 2032705"/>
                      <a:gd name="connsiteX89" fmla="*/ 4078011 w 5314396"/>
                      <a:gd name="connsiteY89" fmla="*/ 450093 h 2032705"/>
                      <a:gd name="connsiteX90" fmla="*/ 4027385 w 5314396"/>
                      <a:gd name="connsiteY90" fmla="*/ 434456 h 2032705"/>
                      <a:gd name="connsiteX91" fmla="*/ 3991466 w 5314396"/>
                      <a:gd name="connsiteY91" fmla="*/ 427025 h 2032705"/>
                      <a:gd name="connsiteX92" fmla="*/ 3949045 w 5314396"/>
                      <a:gd name="connsiteY92" fmla="*/ 417736 h 2032705"/>
                      <a:gd name="connsiteX93" fmla="*/ 3927834 w 5314396"/>
                      <a:gd name="connsiteY93" fmla="*/ 438946 h 2032705"/>
                      <a:gd name="connsiteX94" fmla="*/ 852759 w 5314396"/>
                      <a:gd name="connsiteY94" fmla="*/ 65361 h 2032705"/>
                      <a:gd name="connsiteX95" fmla="*/ 905244 w 5314396"/>
                      <a:gd name="connsiteY95" fmla="*/ 55143 h 2032705"/>
                      <a:gd name="connsiteX96" fmla="*/ 849973 w 5314396"/>
                      <a:gd name="connsiteY96" fmla="*/ 51427 h 2032705"/>
                      <a:gd name="connsiteX97" fmla="*/ 802133 w 5314396"/>
                      <a:gd name="connsiteY97" fmla="*/ 63348 h 2032705"/>
                      <a:gd name="connsiteX98" fmla="*/ 852759 w 5314396"/>
                      <a:gd name="connsiteY98" fmla="*/ 65361 h 2032705"/>
                      <a:gd name="connsiteX99" fmla="*/ 3834012 w 5314396"/>
                      <a:gd name="connsiteY99" fmla="*/ 1620857 h 2032705"/>
                      <a:gd name="connsiteX100" fmla="*/ 3830295 w 5314396"/>
                      <a:gd name="connsiteY100" fmla="*/ 1554593 h 2032705"/>
                      <a:gd name="connsiteX101" fmla="*/ 3810014 w 5314396"/>
                      <a:gd name="connsiteY101" fmla="*/ 1517745 h 2032705"/>
                      <a:gd name="connsiteX102" fmla="*/ 3795307 w 5314396"/>
                      <a:gd name="connsiteY102" fmla="*/ 1549948 h 2032705"/>
                      <a:gd name="connsiteX103" fmla="*/ 3788803 w 5314396"/>
                      <a:gd name="connsiteY103" fmla="*/ 1584009 h 2032705"/>
                      <a:gd name="connsiteX104" fmla="*/ 3798867 w 5314396"/>
                      <a:gd name="connsiteY104" fmla="*/ 1645628 h 2032705"/>
                      <a:gd name="connsiteX105" fmla="*/ 3796080 w 5314396"/>
                      <a:gd name="connsiteY105" fmla="*/ 1765306 h 2032705"/>
                      <a:gd name="connsiteX106" fmla="*/ 3790507 w 5314396"/>
                      <a:gd name="connsiteY106" fmla="*/ 1852780 h 2032705"/>
                      <a:gd name="connsiteX107" fmla="*/ 3810789 w 5314396"/>
                      <a:gd name="connsiteY107" fmla="*/ 1832498 h 2032705"/>
                      <a:gd name="connsiteX108" fmla="*/ 3837418 w 5314396"/>
                      <a:gd name="connsiteY108" fmla="*/ 1855567 h 2032705"/>
                      <a:gd name="connsiteX109" fmla="*/ 3831844 w 5314396"/>
                      <a:gd name="connsiteY109" fmla="*/ 1828008 h 2032705"/>
                      <a:gd name="connsiteX110" fmla="*/ 3810634 w 5314396"/>
                      <a:gd name="connsiteY110" fmla="*/ 1791161 h 2032705"/>
                      <a:gd name="connsiteX111" fmla="*/ 3819923 w 5314396"/>
                      <a:gd name="connsiteY111" fmla="*/ 1740534 h 2032705"/>
                      <a:gd name="connsiteX112" fmla="*/ 3856770 w 5314396"/>
                      <a:gd name="connsiteY112" fmla="*/ 1736818 h 2032705"/>
                      <a:gd name="connsiteX113" fmla="*/ 3866834 w 5314396"/>
                      <a:gd name="connsiteY113" fmla="*/ 1731245 h 2032705"/>
                      <a:gd name="connsiteX114" fmla="*/ 3834012 w 5314396"/>
                      <a:gd name="connsiteY114" fmla="*/ 1620857 h 2032705"/>
                      <a:gd name="connsiteX115" fmla="*/ 939305 w 5314396"/>
                      <a:gd name="connsiteY115" fmla="*/ 57001 h 2032705"/>
                      <a:gd name="connsiteX116" fmla="*/ 897039 w 5314396"/>
                      <a:gd name="connsiteY116" fmla="*/ 72638 h 2032705"/>
                      <a:gd name="connsiteX117" fmla="*/ 867622 w 5314396"/>
                      <a:gd name="connsiteY117" fmla="*/ 89204 h 2032705"/>
                      <a:gd name="connsiteX118" fmla="*/ 919178 w 5314396"/>
                      <a:gd name="connsiteY118" fmla="*/ 91990 h 2032705"/>
                      <a:gd name="connsiteX119" fmla="*/ 944104 w 5314396"/>
                      <a:gd name="connsiteY119" fmla="*/ 82701 h 2032705"/>
                      <a:gd name="connsiteX120" fmla="*/ 980952 w 5314396"/>
                      <a:gd name="connsiteY120" fmla="*/ 63348 h 2032705"/>
                      <a:gd name="connsiteX121" fmla="*/ 982810 w 5314396"/>
                      <a:gd name="connsiteY121" fmla="*/ 41209 h 2032705"/>
                      <a:gd name="connsiteX122" fmla="*/ 939305 w 5314396"/>
                      <a:gd name="connsiteY122" fmla="*/ 57001 h 2032705"/>
                      <a:gd name="connsiteX123" fmla="*/ 899670 w 5314396"/>
                      <a:gd name="connsiteY123" fmla="*/ 800765 h 2032705"/>
                      <a:gd name="connsiteX124" fmla="*/ 957729 w 5314396"/>
                      <a:gd name="connsiteY124" fmla="*/ 788844 h 2032705"/>
                      <a:gd name="connsiteX125" fmla="*/ 930170 w 5314396"/>
                      <a:gd name="connsiteY125" fmla="*/ 768562 h 2032705"/>
                      <a:gd name="connsiteX126" fmla="*/ 899670 w 5314396"/>
                      <a:gd name="connsiteY126" fmla="*/ 800765 h 2032705"/>
                      <a:gd name="connsiteX127" fmla="*/ 5308846 w 5314396"/>
                      <a:gd name="connsiteY127" fmla="*/ 957600 h 2032705"/>
                      <a:gd name="connsiteX128" fmla="*/ 5262864 w 5314396"/>
                      <a:gd name="connsiteY128" fmla="*/ 924932 h 2032705"/>
                      <a:gd name="connsiteX129" fmla="*/ 5220133 w 5314396"/>
                      <a:gd name="connsiteY129" fmla="*/ 914869 h 2032705"/>
                      <a:gd name="connsiteX130" fmla="*/ 5205890 w 5314396"/>
                      <a:gd name="connsiteY130" fmla="*/ 907592 h 2032705"/>
                      <a:gd name="connsiteX131" fmla="*/ 5165326 w 5314396"/>
                      <a:gd name="connsiteY131" fmla="*/ 907128 h 2032705"/>
                      <a:gd name="connsiteX132" fmla="*/ 5179570 w 5314396"/>
                      <a:gd name="connsiteY132" fmla="*/ 921371 h 2032705"/>
                      <a:gd name="connsiteX133" fmla="*/ 5174925 w 5314396"/>
                      <a:gd name="connsiteY133" fmla="*/ 941189 h 2032705"/>
                      <a:gd name="connsiteX134" fmla="*/ 5155107 w 5314396"/>
                      <a:gd name="connsiteY134" fmla="*/ 932519 h 2032705"/>
                      <a:gd name="connsiteX135" fmla="*/ 5153715 w 5314396"/>
                      <a:gd name="connsiteY135" fmla="*/ 900780 h 2032705"/>
                      <a:gd name="connsiteX136" fmla="*/ 5141793 w 5314396"/>
                      <a:gd name="connsiteY136" fmla="*/ 884214 h 2032705"/>
                      <a:gd name="connsiteX137" fmla="*/ 5081567 w 5314396"/>
                      <a:gd name="connsiteY137" fmla="*/ 848760 h 2032705"/>
                      <a:gd name="connsiteX138" fmla="*/ 5035585 w 5314396"/>
                      <a:gd name="connsiteY138" fmla="*/ 825691 h 2032705"/>
                      <a:gd name="connsiteX139" fmla="*/ 4986352 w 5314396"/>
                      <a:gd name="connsiteY139" fmla="*/ 803087 h 2032705"/>
                      <a:gd name="connsiteX140" fmla="*/ 4899342 w 5314396"/>
                      <a:gd name="connsiteY140" fmla="*/ 767169 h 2032705"/>
                      <a:gd name="connsiteX141" fmla="*/ 4870855 w 5314396"/>
                      <a:gd name="connsiteY141" fmla="*/ 755247 h 2032705"/>
                      <a:gd name="connsiteX142" fmla="*/ 4797624 w 5314396"/>
                      <a:gd name="connsiteY142" fmla="*/ 752461 h 2032705"/>
                      <a:gd name="connsiteX143" fmla="*/ 4769136 w 5314396"/>
                      <a:gd name="connsiteY143" fmla="*/ 757105 h 2032705"/>
                      <a:gd name="connsiteX144" fmla="*/ 4697299 w 5314396"/>
                      <a:gd name="connsiteY144" fmla="*/ 740539 h 2032705"/>
                      <a:gd name="connsiteX145" fmla="*/ 4687236 w 5314396"/>
                      <a:gd name="connsiteY145" fmla="*/ 760357 h 2032705"/>
                      <a:gd name="connsiteX146" fmla="*/ 4702408 w 5314396"/>
                      <a:gd name="connsiteY146" fmla="*/ 785283 h 2032705"/>
                      <a:gd name="connsiteX147" fmla="*/ 4694512 w 5314396"/>
                      <a:gd name="connsiteY147" fmla="*/ 815628 h 2032705"/>
                      <a:gd name="connsiteX148" fmla="*/ 4651781 w 5314396"/>
                      <a:gd name="connsiteY148" fmla="*/ 799527 h 2032705"/>
                      <a:gd name="connsiteX149" fmla="*/ 4621437 w 5314396"/>
                      <a:gd name="connsiteY149" fmla="*/ 779709 h 2032705"/>
                      <a:gd name="connsiteX150" fmla="*/ 4636145 w 5314396"/>
                      <a:gd name="connsiteY150" fmla="*/ 771504 h 2032705"/>
                      <a:gd name="connsiteX151" fmla="*/ 4659213 w 5314396"/>
                      <a:gd name="connsiteY151" fmla="*/ 762834 h 2032705"/>
                      <a:gd name="connsiteX152" fmla="*/ 4620043 w 5314396"/>
                      <a:gd name="connsiteY152" fmla="*/ 746732 h 2032705"/>
                      <a:gd name="connsiteX153" fmla="*/ 4583195 w 5314396"/>
                      <a:gd name="connsiteY153" fmla="*/ 775684 h 2032705"/>
                      <a:gd name="connsiteX154" fmla="*/ 4505475 w 5314396"/>
                      <a:gd name="connsiteY154" fmla="*/ 767014 h 2032705"/>
                      <a:gd name="connsiteX155" fmla="*/ 4411653 w 5314396"/>
                      <a:gd name="connsiteY155" fmla="*/ 772587 h 2032705"/>
                      <a:gd name="connsiteX156" fmla="*/ 4405150 w 5314396"/>
                      <a:gd name="connsiteY156" fmla="*/ 801539 h 2032705"/>
                      <a:gd name="connsiteX157" fmla="*/ 4396945 w 5314396"/>
                      <a:gd name="connsiteY157" fmla="*/ 771659 h 2032705"/>
                      <a:gd name="connsiteX158" fmla="*/ 4372947 w 5314396"/>
                      <a:gd name="connsiteY158" fmla="*/ 762989 h 2032705"/>
                      <a:gd name="connsiteX159" fmla="*/ 4356381 w 5314396"/>
                      <a:gd name="connsiteY159" fmla="*/ 756486 h 2032705"/>
                      <a:gd name="connsiteX160" fmla="*/ 4361955 w 5314396"/>
                      <a:gd name="connsiteY160" fmla="*/ 736669 h 2032705"/>
                      <a:gd name="connsiteX161" fmla="*/ 4311328 w 5314396"/>
                      <a:gd name="connsiteY161" fmla="*/ 692545 h 2032705"/>
                      <a:gd name="connsiteX162" fmla="*/ 4193508 w 5314396"/>
                      <a:gd name="connsiteY162" fmla="*/ 693009 h 2032705"/>
                      <a:gd name="connsiteX163" fmla="*/ 4120742 w 5314396"/>
                      <a:gd name="connsiteY163" fmla="*/ 697189 h 2032705"/>
                      <a:gd name="connsiteX164" fmla="*/ 4112382 w 5314396"/>
                      <a:gd name="connsiteY164" fmla="*/ 682017 h 2032705"/>
                      <a:gd name="connsiteX165" fmla="*/ 4073211 w 5314396"/>
                      <a:gd name="connsiteY165" fmla="*/ 670560 h 2032705"/>
                      <a:gd name="connsiteX166" fmla="*/ 4061291 w 5314396"/>
                      <a:gd name="connsiteY166" fmla="*/ 665451 h 2032705"/>
                      <a:gd name="connsiteX167" fmla="*/ 4022120 w 5314396"/>
                      <a:gd name="connsiteY167" fmla="*/ 652601 h 2032705"/>
                      <a:gd name="connsiteX168" fmla="*/ 4018870 w 5314396"/>
                      <a:gd name="connsiteY168" fmla="*/ 642537 h 2032705"/>
                      <a:gd name="connsiteX169" fmla="*/ 4044105 w 5314396"/>
                      <a:gd name="connsiteY169" fmla="*/ 630616 h 2032705"/>
                      <a:gd name="connsiteX170" fmla="*/ 3943780 w 5314396"/>
                      <a:gd name="connsiteY170" fmla="*/ 614050 h 2032705"/>
                      <a:gd name="connsiteX171" fmla="*/ 3925356 w 5314396"/>
                      <a:gd name="connsiteY171" fmla="*/ 644395 h 2032705"/>
                      <a:gd name="connsiteX172" fmla="*/ 3892224 w 5314396"/>
                      <a:gd name="connsiteY172" fmla="*/ 641608 h 2032705"/>
                      <a:gd name="connsiteX173" fmla="*/ 3916686 w 5314396"/>
                      <a:gd name="connsiteY173" fmla="*/ 626436 h 2032705"/>
                      <a:gd name="connsiteX174" fmla="*/ 3881697 w 5314396"/>
                      <a:gd name="connsiteY174" fmla="*/ 615908 h 2032705"/>
                      <a:gd name="connsiteX175" fmla="*/ 3899191 w 5314396"/>
                      <a:gd name="connsiteY175" fmla="*/ 607547 h 2032705"/>
                      <a:gd name="connsiteX176" fmla="*/ 3930466 w 5314396"/>
                      <a:gd name="connsiteY176" fmla="*/ 607547 h 2032705"/>
                      <a:gd name="connsiteX177" fmla="*/ 3900585 w 5314396"/>
                      <a:gd name="connsiteY177" fmla="*/ 598258 h 2032705"/>
                      <a:gd name="connsiteX178" fmla="*/ 3814039 w 5314396"/>
                      <a:gd name="connsiteY178" fmla="*/ 586801 h 2032705"/>
                      <a:gd name="connsiteX179" fmla="*/ 3767129 w 5314396"/>
                      <a:gd name="connsiteY179" fmla="*/ 577202 h 2032705"/>
                      <a:gd name="connsiteX180" fmla="*/ 3760162 w 5314396"/>
                      <a:gd name="connsiteY180" fmla="*/ 591446 h 2032705"/>
                      <a:gd name="connsiteX181" fmla="*/ 3732603 w 5314396"/>
                      <a:gd name="connsiteY181" fmla="*/ 601045 h 2032705"/>
                      <a:gd name="connsiteX182" fmla="*/ 3704116 w 5314396"/>
                      <a:gd name="connsiteY182" fmla="*/ 620398 h 2032705"/>
                      <a:gd name="connsiteX183" fmla="*/ 3728887 w 5314396"/>
                      <a:gd name="connsiteY183" fmla="*/ 620862 h 2032705"/>
                      <a:gd name="connsiteX184" fmla="*/ 3720527 w 5314396"/>
                      <a:gd name="connsiteY184" fmla="*/ 637428 h 2032705"/>
                      <a:gd name="connsiteX185" fmla="*/ 3730281 w 5314396"/>
                      <a:gd name="connsiteY185" fmla="*/ 658639 h 2032705"/>
                      <a:gd name="connsiteX186" fmla="*/ 3705045 w 5314396"/>
                      <a:gd name="connsiteY186" fmla="*/ 658639 h 2032705"/>
                      <a:gd name="connsiteX187" fmla="*/ 3675628 w 5314396"/>
                      <a:gd name="connsiteY187" fmla="*/ 656781 h 2032705"/>
                      <a:gd name="connsiteX188" fmla="*/ 3666958 w 5314396"/>
                      <a:gd name="connsiteY188" fmla="*/ 663748 h 2032705"/>
                      <a:gd name="connsiteX189" fmla="*/ 3666958 w 5314396"/>
                      <a:gd name="connsiteY189" fmla="*/ 676133 h 2032705"/>
                      <a:gd name="connsiteX190" fmla="*/ 3642187 w 5314396"/>
                      <a:gd name="connsiteY190" fmla="*/ 661425 h 2032705"/>
                      <a:gd name="connsiteX191" fmla="*/ 3594347 w 5314396"/>
                      <a:gd name="connsiteY191" fmla="*/ 653065 h 2032705"/>
                      <a:gd name="connsiteX192" fmla="*/ 3558428 w 5314396"/>
                      <a:gd name="connsiteY192" fmla="*/ 664986 h 2032705"/>
                      <a:gd name="connsiteX193" fmla="*/ 3511518 w 5314396"/>
                      <a:gd name="connsiteY193" fmla="*/ 647027 h 2032705"/>
                      <a:gd name="connsiteX194" fmla="*/ 3494023 w 5314396"/>
                      <a:gd name="connsiteY194" fmla="*/ 645634 h 2032705"/>
                      <a:gd name="connsiteX195" fmla="*/ 3476993 w 5314396"/>
                      <a:gd name="connsiteY195" fmla="*/ 677836 h 2032705"/>
                      <a:gd name="connsiteX196" fmla="*/ 3457175 w 5314396"/>
                      <a:gd name="connsiteY196" fmla="*/ 701834 h 2032705"/>
                      <a:gd name="connsiteX197" fmla="*/ 3437822 w 5314396"/>
                      <a:gd name="connsiteY197" fmla="*/ 695796 h 2032705"/>
                      <a:gd name="connsiteX198" fmla="*/ 3391376 w 5314396"/>
                      <a:gd name="connsiteY198" fmla="*/ 653994 h 2032705"/>
                      <a:gd name="connsiteX199" fmla="*/ 3362888 w 5314396"/>
                      <a:gd name="connsiteY199" fmla="*/ 622255 h 2032705"/>
                      <a:gd name="connsiteX200" fmla="*/ 3375274 w 5314396"/>
                      <a:gd name="connsiteY200" fmla="*/ 622720 h 2032705"/>
                      <a:gd name="connsiteX201" fmla="*/ 3397878 w 5314396"/>
                      <a:gd name="connsiteY201" fmla="*/ 625042 h 2032705"/>
                      <a:gd name="connsiteX202" fmla="*/ 3391840 w 5314396"/>
                      <a:gd name="connsiteY202" fmla="*/ 603832 h 2032705"/>
                      <a:gd name="connsiteX203" fmla="*/ 3390447 w 5314396"/>
                      <a:gd name="connsiteY203" fmla="*/ 591446 h 2032705"/>
                      <a:gd name="connsiteX204" fmla="*/ 3383944 w 5314396"/>
                      <a:gd name="connsiteY204" fmla="*/ 569771 h 2032705"/>
                      <a:gd name="connsiteX205" fmla="*/ 3377906 w 5314396"/>
                      <a:gd name="connsiteY205" fmla="*/ 558778 h 2032705"/>
                      <a:gd name="connsiteX206" fmla="*/ 3356696 w 5314396"/>
                      <a:gd name="connsiteY206" fmla="*/ 544070 h 2032705"/>
                      <a:gd name="connsiteX207" fmla="*/ 3315358 w 5314396"/>
                      <a:gd name="connsiteY207" fmla="*/ 544535 h 2032705"/>
                      <a:gd name="connsiteX208" fmla="*/ 3303901 w 5314396"/>
                      <a:gd name="connsiteY208" fmla="*/ 543606 h 2032705"/>
                      <a:gd name="connsiteX209" fmla="*/ 3268447 w 5314396"/>
                      <a:gd name="connsiteY209" fmla="*/ 534007 h 2032705"/>
                      <a:gd name="connsiteX210" fmla="*/ 3240889 w 5314396"/>
                      <a:gd name="connsiteY210" fmla="*/ 513261 h 2032705"/>
                      <a:gd name="connsiteX211" fmla="*/ 3226181 w 5314396"/>
                      <a:gd name="connsiteY211" fmla="*/ 528433 h 2032705"/>
                      <a:gd name="connsiteX212" fmla="*/ 3210544 w 5314396"/>
                      <a:gd name="connsiteY212" fmla="*/ 544535 h 2032705"/>
                      <a:gd name="connsiteX213" fmla="*/ 3210079 w 5314396"/>
                      <a:gd name="connsiteY213" fmla="*/ 568068 h 2032705"/>
                      <a:gd name="connsiteX214" fmla="*/ 3191655 w 5314396"/>
                      <a:gd name="connsiteY214" fmla="*/ 569461 h 2032705"/>
                      <a:gd name="connsiteX215" fmla="*/ 3153878 w 5314396"/>
                      <a:gd name="connsiteY215" fmla="*/ 573177 h 2032705"/>
                      <a:gd name="connsiteX216" fmla="*/ 3111922 w 5314396"/>
                      <a:gd name="connsiteY216" fmla="*/ 565281 h 2032705"/>
                      <a:gd name="connsiteX217" fmla="*/ 3098608 w 5314396"/>
                      <a:gd name="connsiteY217" fmla="*/ 562959 h 2032705"/>
                      <a:gd name="connsiteX218" fmla="*/ 3054948 w 5314396"/>
                      <a:gd name="connsiteY218" fmla="*/ 556921 h 2032705"/>
                      <a:gd name="connsiteX219" fmla="*/ 3067797 w 5314396"/>
                      <a:gd name="connsiteY219" fmla="*/ 542213 h 2032705"/>
                      <a:gd name="connsiteX220" fmla="*/ 3039774 w 5314396"/>
                      <a:gd name="connsiteY220" fmla="*/ 536639 h 2032705"/>
                      <a:gd name="connsiteX221" fmla="*/ 2982181 w 5314396"/>
                      <a:gd name="connsiteY221" fmla="*/ 527814 h 2032705"/>
                      <a:gd name="connsiteX222" fmla="*/ 2903996 w 5314396"/>
                      <a:gd name="connsiteY222" fmla="*/ 537877 h 2032705"/>
                      <a:gd name="connsiteX223" fmla="*/ 2899816 w 5314396"/>
                      <a:gd name="connsiteY223" fmla="*/ 554443 h 2032705"/>
                      <a:gd name="connsiteX224" fmla="*/ 2894706 w 5314396"/>
                      <a:gd name="connsiteY224" fmla="*/ 524098 h 2032705"/>
                      <a:gd name="connsiteX225" fmla="*/ 2879069 w 5314396"/>
                      <a:gd name="connsiteY225" fmla="*/ 520383 h 2032705"/>
                      <a:gd name="connsiteX226" fmla="*/ 2846867 w 5314396"/>
                      <a:gd name="connsiteY226" fmla="*/ 525027 h 2032705"/>
                      <a:gd name="connsiteX227" fmla="*/ 2810948 w 5314396"/>
                      <a:gd name="connsiteY227" fmla="*/ 506603 h 2032705"/>
                      <a:gd name="connsiteX228" fmla="*/ 2775958 w 5314396"/>
                      <a:gd name="connsiteY228" fmla="*/ 526885 h 2032705"/>
                      <a:gd name="connsiteX229" fmla="*/ 2794847 w 5314396"/>
                      <a:gd name="connsiteY229" fmla="*/ 531994 h 2032705"/>
                      <a:gd name="connsiteX230" fmla="*/ 2756605 w 5314396"/>
                      <a:gd name="connsiteY230" fmla="*/ 542987 h 2032705"/>
                      <a:gd name="connsiteX231" fmla="*/ 2709230 w 5314396"/>
                      <a:gd name="connsiteY231" fmla="*/ 559553 h 2032705"/>
                      <a:gd name="connsiteX232" fmla="*/ 2658139 w 5314396"/>
                      <a:gd name="connsiteY232" fmla="*/ 575190 h 2032705"/>
                      <a:gd name="connsiteX233" fmla="*/ 2665880 w 5314396"/>
                      <a:gd name="connsiteY233" fmla="*/ 553515 h 2032705"/>
                      <a:gd name="connsiteX234" fmla="*/ 2694832 w 5314396"/>
                      <a:gd name="connsiteY234" fmla="*/ 538342 h 2032705"/>
                      <a:gd name="connsiteX235" fmla="*/ 2728893 w 5314396"/>
                      <a:gd name="connsiteY235" fmla="*/ 527814 h 2032705"/>
                      <a:gd name="connsiteX236" fmla="*/ 2753819 w 5314396"/>
                      <a:gd name="connsiteY236" fmla="*/ 511248 h 2032705"/>
                      <a:gd name="connsiteX237" fmla="*/ 2786022 w 5314396"/>
                      <a:gd name="connsiteY237" fmla="*/ 491431 h 2032705"/>
                      <a:gd name="connsiteX238" fmla="*/ 2839435 w 5314396"/>
                      <a:gd name="connsiteY238" fmla="*/ 469756 h 2032705"/>
                      <a:gd name="connsiteX239" fmla="*/ 2854143 w 5314396"/>
                      <a:gd name="connsiteY239" fmla="*/ 453190 h 2032705"/>
                      <a:gd name="connsiteX240" fmla="*/ 2891920 w 5314396"/>
                      <a:gd name="connsiteY240" fmla="*/ 438482 h 2032705"/>
                      <a:gd name="connsiteX241" fmla="*/ 2906163 w 5314396"/>
                      <a:gd name="connsiteY241" fmla="*/ 419594 h 2032705"/>
                      <a:gd name="connsiteX242" fmla="*/ 2892385 w 5314396"/>
                      <a:gd name="connsiteY242" fmla="*/ 409066 h 2032705"/>
                      <a:gd name="connsiteX243" fmla="*/ 2908022 w 5314396"/>
                      <a:gd name="connsiteY243" fmla="*/ 403492 h 2032705"/>
                      <a:gd name="connsiteX244" fmla="*/ 2900281 w 5314396"/>
                      <a:gd name="connsiteY244" fmla="*/ 389248 h 2032705"/>
                      <a:gd name="connsiteX245" fmla="*/ 2897493 w 5314396"/>
                      <a:gd name="connsiteY245" fmla="*/ 374076 h 2032705"/>
                      <a:gd name="connsiteX246" fmla="*/ 2877211 w 5314396"/>
                      <a:gd name="connsiteY246" fmla="*/ 370360 h 2032705"/>
                      <a:gd name="connsiteX247" fmla="*/ 2870709 w 5314396"/>
                      <a:gd name="connsiteY247" fmla="*/ 345124 h 2032705"/>
                      <a:gd name="connsiteX248" fmla="*/ 2843615 w 5314396"/>
                      <a:gd name="connsiteY248" fmla="*/ 346053 h 2032705"/>
                      <a:gd name="connsiteX249" fmla="*/ 2798562 w 5314396"/>
                      <a:gd name="connsiteY249" fmla="*/ 335525 h 2032705"/>
                      <a:gd name="connsiteX250" fmla="*/ 2779210 w 5314396"/>
                      <a:gd name="connsiteY250" fmla="*/ 333667 h 2032705"/>
                      <a:gd name="connsiteX251" fmla="*/ 2740968 w 5314396"/>
                      <a:gd name="connsiteY251" fmla="*/ 334596 h 2032705"/>
                      <a:gd name="connsiteX252" fmla="*/ 2720687 w 5314396"/>
                      <a:gd name="connsiteY252" fmla="*/ 346053 h 2032705"/>
                      <a:gd name="connsiteX253" fmla="*/ 2681517 w 5314396"/>
                      <a:gd name="connsiteY253" fmla="*/ 349769 h 2032705"/>
                      <a:gd name="connsiteX254" fmla="*/ 2704121 w 5314396"/>
                      <a:gd name="connsiteY254" fmla="*/ 320817 h 2032705"/>
                      <a:gd name="connsiteX255" fmla="*/ 2653029 w 5314396"/>
                      <a:gd name="connsiteY255" fmla="*/ 317101 h 2032705"/>
                      <a:gd name="connsiteX256" fmla="*/ 2616182 w 5314396"/>
                      <a:gd name="connsiteY256" fmla="*/ 311528 h 2032705"/>
                      <a:gd name="connsiteX257" fmla="*/ 2625317 w 5314396"/>
                      <a:gd name="connsiteY257" fmla="*/ 307812 h 2032705"/>
                      <a:gd name="connsiteX258" fmla="*/ 2654268 w 5314396"/>
                      <a:gd name="connsiteY258" fmla="*/ 296820 h 2032705"/>
                      <a:gd name="connsiteX259" fmla="*/ 2657984 w 5314396"/>
                      <a:gd name="connsiteY259" fmla="*/ 284898 h 2032705"/>
                      <a:gd name="connsiteX260" fmla="*/ 2631664 w 5314396"/>
                      <a:gd name="connsiteY260" fmla="*/ 278551 h 2032705"/>
                      <a:gd name="connsiteX261" fmla="*/ 2598997 w 5314396"/>
                      <a:gd name="connsiteY261" fmla="*/ 270190 h 2032705"/>
                      <a:gd name="connsiteX262" fmla="*/ 2557969 w 5314396"/>
                      <a:gd name="connsiteY262" fmla="*/ 278860 h 2032705"/>
                      <a:gd name="connsiteX263" fmla="*/ 2523444 w 5314396"/>
                      <a:gd name="connsiteY263" fmla="*/ 304716 h 2032705"/>
                      <a:gd name="connsiteX264" fmla="*/ 2502233 w 5314396"/>
                      <a:gd name="connsiteY264" fmla="*/ 331810 h 2032705"/>
                      <a:gd name="connsiteX265" fmla="*/ 2508271 w 5314396"/>
                      <a:gd name="connsiteY265" fmla="*/ 345124 h 2032705"/>
                      <a:gd name="connsiteX266" fmla="*/ 2490776 w 5314396"/>
                      <a:gd name="connsiteY266" fmla="*/ 350698 h 2032705"/>
                      <a:gd name="connsiteX267" fmla="*/ 2443401 w 5314396"/>
                      <a:gd name="connsiteY267" fmla="*/ 357200 h 2032705"/>
                      <a:gd name="connsiteX268" fmla="*/ 2463682 w 5314396"/>
                      <a:gd name="connsiteY268" fmla="*/ 372837 h 2032705"/>
                      <a:gd name="connsiteX269" fmla="*/ 2440149 w 5314396"/>
                      <a:gd name="connsiteY269" fmla="*/ 368193 h 2032705"/>
                      <a:gd name="connsiteX270" fmla="*/ 2413055 w 5314396"/>
                      <a:gd name="connsiteY270" fmla="*/ 374231 h 2032705"/>
                      <a:gd name="connsiteX271" fmla="*/ 2392774 w 5314396"/>
                      <a:gd name="connsiteY271" fmla="*/ 378411 h 2032705"/>
                      <a:gd name="connsiteX272" fmla="*/ 2372492 w 5314396"/>
                      <a:gd name="connsiteY272" fmla="*/ 379804 h 2032705"/>
                      <a:gd name="connsiteX273" fmla="*/ 2381162 w 5314396"/>
                      <a:gd name="connsiteY273" fmla="*/ 362309 h 2032705"/>
                      <a:gd name="connsiteX274" fmla="*/ 2351746 w 5314396"/>
                      <a:gd name="connsiteY274" fmla="*/ 370205 h 2032705"/>
                      <a:gd name="connsiteX275" fmla="*/ 2331000 w 5314396"/>
                      <a:gd name="connsiteY275" fmla="*/ 366954 h 2032705"/>
                      <a:gd name="connsiteX276" fmla="*/ 2310718 w 5314396"/>
                      <a:gd name="connsiteY276" fmla="*/ 377018 h 2032705"/>
                      <a:gd name="connsiteX277" fmla="*/ 2280838 w 5314396"/>
                      <a:gd name="connsiteY277" fmla="*/ 379804 h 2032705"/>
                      <a:gd name="connsiteX278" fmla="*/ 2299726 w 5314396"/>
                      <a:gd name="connsiteY278" fmla="*/ 392655 h 2032705"/>
                      <a:gd name="connsiteX279" fmla="*/ 2248170 w 5314396"/>
                      <a:gd name="connsiteY279" fmla="*/ 400550 h 2032705"/>
                      <a:gd name="connsiteX280" fmla="*/ 2209000 w 5314396"/>
                      <a:gd name="connsiteY280" fmla="*/ 406124 h 2032705"/>
                      <a:gd name="connsiteX281" fmla="*/ 2180048 w 5314396"/>
                      <a:gd name="connsiteY281" fmla="*/ 419903 h 2032705"/>
                      <a:gd name="connsiteX282" fmla="*/ 2150632 w 5314396"/>
                      <a:gd name="connsiteY282" fmla="*/ 431824 h 2032705"/>
                      <a:gd name="connsiteX283" fmla="*/ 2126635 w 5314396"/>
                      <a:gd name="connsiteY283" fmla="*/ 435076 h 2032705"/>
                      <a:gd name="connsiteX284" fmla="*/ 2114249 w 5314396"/>
                      <a:gd name="connsiteY284" fmla="*/ 439256 h 2032705"/>
                      <a:gd name="connsiteX285" fmla="*/ 2109605 w 5314396"/>
                      <a:gd name="connsiteY285" fmla="*/ 446687 h 2032705"/>
                      <a:gd name="connsiteX286" fmla="*/ 2098148 w 5314396"/>
                      <a:gd name="connsiteY286" fmla="*/ 454583 h 2032705"/>
                      <a:gd name="connsiteX287" fmla="*/ 2106508 w 5314396"/>
                      <a:gd name="connsiteY287" fmla="*/ 465576 h 2032705"/>
                      <a:gd name="connsiteX288" fmla="*/ 2079878 w 5314396"/>
                      <a:gd name="connsiteY288" fmla="*/ 464182 h 2032705"/>
                      <a:gd name="connsiteX289" fmla="*/ 2096909 w 5314396"/>
                      <a:gd name="connsiteY289" fmla="*/ 473781 h 2032705"/>
                      <a:gd name="connsiteX290" fmla="*/ 2110689 w 5314396"/>
                      <a:gd name="connsiteY290" fmla="*/ 484309 h 2032705"/>
                      <a:gd name="connsiteX291" fmla="*/ 2087155 w 5314396"/>
                      <a:gd name="connsiteY291" fmla="*/ 485702 h 2032705"/>
                      <a:gd name="connsiteX292" fmla="*/ 2099077 w 5314396"/>
                      <a:gd name="connsiteY292" fmla="*/ 494063 h 2032705"/>
                      <a:gd name="connsiteX293" fmla="*/ 2109295 w 5314396"/>
                      <a:gd name="connsiteY293" fmla="*/ 505055 h 2032705"/>
                      <a:gd name="connsiteX294" fmla="*/ 2110843 w 5314396"/>
                      <a:gd name="connsiteY294" fmla="*/ 506603 h 2032705"/>
                      <a:gd name="connsiteX295" fmla="*/ 2107592 w 5314396"/>
                      <a:gd name="connsiteY295" fmla="*/ 519763 h 2032705"/>
                      <a:gd name="connsiteX296" fmla="*/ 2098767 w 5314396"/>
                      <a:gd name="connsiteY296" fmla="*/ 522550 h 2032705"/>
                      <a:gd name="connsiteX297" fmla="*/ 2069350 w 5314396"/>
                      <a:gd name="connsiteY297" fmla="*/ 521157 h 2032705"/>
                      <a:gd name="connsiteX298" fmla="*/ 2054643 w 5314396"/>
                      <a:gd name="connsiteY298" fmla="*/ 526266 h 2032705"/>
                      <a:gd name="connsiteX299" fmla="*/ 2008660 w 5314396"/>
                      <a:gd name="connsiteY299" fmla="*/ 528588 h 2032705"/>
                      <a:gd name="connsiteX300" fmla="*/ 1928153 w 5314396"/>
                      <a:gd name="connsiteY300" fmla="*/ 535555 h 2032705"/>
                      <a:gd name="connsiteX301" fmla="*/ 1917625 w 5314396"/>
                      <a:gd name="connsiteY301" fmla="*/ 566365 h 2032705"/>
                      <a:gd name="connsiteX302" fmla="*/ 1918089 w 5314396"/>
                      <a:gd name="connsiteY302" fmla="*/ 588504 h 2032705"/>
                      <a:gd name="connsiteX303" fmla="*/ 1960511 w 5314396"/>
                      <a:gd name="connsiteY303" fmla="*/ 611108 h 2032705"/>
                      <a:gd name="connsiteX304" fmla="*/ 1978470 w 5314396"/>
                      <a:gd name="connsiteY304" fmla="*/ 641453 h 2032705"/>
                      <a:gd name="connsiteX305" fmla="*/ 1925521 w 5314396"/>
                      <a:gd name="connsiteY305" fmla="*/ 624423 h 2032705"/>
                      <a:gd name="connsiteX306" fmla="*/ 1854148 w 5314396"/>
                      <a:gd name="connsiteY306" fmla="*/ 605999 h 2032705"/>
                      <a:gd name="connsiteX307" fmla="*/ 1831544 w 5314396"/>
                      <a:gd name="connsiteY307" fmla="*/ 594542 h 2032705"/>
                      <a:gd name="connsiteX308" fmla="*/ 1811727 w 5314396"/>
                      <a:gd name="connsiteY308" fmla="*/ 610179 h 2032705"/>
                      <a:gd name="connsiteX309" fmla="*/ 1824577 w 5314396"/>
                      <a:gd name="connsiteY309" fmla="*/ 614824 h 2032705"/>
                      <a:gd name="connsiteX310" fmla="*/ 1841607 w 5314396"/>
                      <a:gd name="connsiteY310" fmla="*/ 624887 h 2032705"/>
                      <a:gd name="connsiteX311" fmla="*/ 1815752 w 5314396"/>
                      <a:gd name="connsiteY311" fmla="*/ 629532 h 2032705"/>
                      <a:gd name="connsiteX312" fmla="*/ 1782156 w 5314396"/>
                      <a:gd name="connsiteY312" fmla="*/ 636499 h 2032705"/>
                      <a:gd name="connsiteX313" fmla="*/ 1823493 w 5314396"/>
                      <a:gd name="connsiteY313" fmla="*/ 668702 h 2032705"/>
                      <a:gd name="connsiteX314" fmla="*/ 1851516 w 5314396"/>
                      <a:gd name="connsiteY314" fmla="*/ 684339 h 2032705"/>
                      <a:gd name="connsiteX315" fmla="*/ 1846871 w 5314396"/>
                      <a:gd name="connsiteY315" fmla="*/ 693628 h 2032705"/>
                      <a:gd name="connsiteX316" fmla="*/ 1810953 w 5314396"/>
                      <a:gd name="connsiteY316" fmla="*/ 675205 h 2032705"/>
                      <a:gd name="connsiteX317" fmla="*/ 1758004 w 5314396"/>
                      <a:gd name="connsiteY317" fmla="*/ 670560 h 2032705"/>
                      <a:gd name="connsiteX318" fmla="*/ 1756146 w 5314396"/>
                      <a:gd name="connsiteY318" fmla="*/ 650278 h 2032705"/>
                      <a:gd name="connsiteX319" fmla="*/ 1763577 w 5314396"/>
                      <a:gd name="connsiteY319" fmla="*/ 619469 h 2032705"/>
                      <a:gd name="connsiteX320" fmla="*/ 1750262 w 5314396"/>
                      <a:gd name="connsiteY320" fmla="*/ 580763 h 2032705"/>
                      <a:gd name="connsiteX321" fmla="*/ 1742057 w 5314396"/>
                      <a:gd name="connsiteY321" fmla="*/ 593149 h 2032705"/>
                      <a:gd name="connsiteX322" fmla="*/ 1734161 w 5314396"/>
                      <a:gd name="connsiteY322" fmla="*/ 625816 h 2032705"/>
                      <a:gd name="connsiteX323" fmla="*/ 1696849 w 5314396"/>
                      <a:gd name="connsiteY323" fmla="*/ 645169 h 2032705"/>
                      <a:gd name="connsiteX324" fmla="*/ 1684463 w 5314396"/>
                      <a:gd name="connsiteY324" fmla="*/ 664522 h 2032705"/>
                      <a:gd name="connsiteX325" fmla="*/ 1719917 w 5314396"/>
                      <a:gd name="connsiteY325" fmla="*/ 707253 h 2032705"/>
                      <a:gd name="connsiteX326" fmla="*/ 1701494 w 5314396"/>
                      <a:gd name="connsiteY326" fmla="*/ 759737 h 2032705"/>
                      <a:gd name="connsiteX327" fmla="*/ 1702887 w 5314396"/>
                      <a:gd name="connsiteY327" fmla="*/ 791011 h 2032705"/>
                      <a:gd name="connsiteX328" fmla="*/ 1726884 w 5314396"/>
                      <a:gd name="connsiteY328" fmla="*/ 795192 h 2032705"/>
                      <a:gd name="connsiteX329" fmla="*/ 1763267 w 5314396"/>
                      <a:gd name="connsiteY329" fmla="*/ 787296 h 2032705"/>
                      <a:gd name="connsiteX330" fmla="*/ 1823029 w 5314396"/>
                      <a:gd name="connsiteY330" fmla="*/ 807577 h 2032705"/>
                      <a:gd name="connsiteX331" fmla="*/ 1834486 w 5314396"/>
                      <a:gd name="connsiteY331" fmla="*/ 831420 h 2032705"/>
                      <a:gd name="connsiteX332" fmla="*/ 1820242 w 5314396"/>
                      <a:gd name="connsiteY332" fmla="*/ 854488 h 2032705"/>
                      <a:gd name="connsiteX333" fmla="*/ 1856161 w 5314396"/>
                      <a:gd name="connsiteY333" fmla="*/ 878331 h 2032705"/>
                      <a:gd name="connsiteX334" fmla="*/ 1821171 w 5314396"/>
                      <a:gd name="connsiteY334" fmla="*/ 875544 h 2032705"/>
                      <a:gd name="connsiteX335" fmla="*/ 1806927 w 5314396"/>
                      <a:gd name="connsiteY335" fmla="*/ 855727 h 2032705"/>
                      <a:gd name="connsiteX336" fmla="*/ 1814668 w 5314396"/>
                      <a:gd name="connsiteY336" fmla="*/ 833123 h 2032705"/>
                      <a:gd name="connsiteX337" fmla="*/ 1799031 w 5314396"/>
                      <a:gd name="connsiteY337" fmla="*/ 813306 h 2032705"/>
                      <a:gd name="connsiteX338" fmla="*/ 1779214 w 5314396"/>
                      <a:gd name="connsiteY338" fmla="*/ 800455 h 2032705"/>
                      <a:gd name="connsiteX339" fmla="*/ 1731374 w 5314396"/>
                      <a:gd name="connsiteY339" fmla="*/ 813306 h 2032705"/>
                      <a:gd name="connsiteX340" fmla="*/ 1737877 w 5314396"/>
                      <a:gd name="connsiteY340" fmla="*/ 856501 h 2032705"/>
                      <a:gd name="connsiteX341" fmla="*/ 1712021 w 5314396"/>
                      <a:gd name="connsiteY341" fmla="*/ 893349 h 2032705"/>
                      <a:gd name="connsiteX342" fmla="*/ 1688489 w 5314396"/>
                      <a:gd name="connsiteY342" fmla="*/ 914095 h 2032705"/>
                      <a:gd name="connsiteX343" fmla="*/ 1660001 w 5314396"/>
                      <a:gd name="connsiteY343" fmla="*/ 939021 h 2032705"/>
                      <a:gd name="connsiteX344" fmla="*/ 1631979 w 5314396"/>
                      <a:gd name="connsiteY344" fmla="*/ 939021 h 2032705"/>
                      <a:gd name="connsiteX345" fmla="*/ 1596060 w 5314396"/>
                      <a:gd name="connsiteY345" fmla="*/ 941808 h 2032705"/>
                      <a:gd name="connsiteX346" fmla="*/ 1571133 w 5314396"/>
                      <a:gd name="connsiteY346" fmla="*/ 933912 h 2032705"/>
                      <a:gd name="connsiteX347" fmla="*/ 1555961 w 5314396"/>
                      <a:gd name="connsiteY347" fmla="*/ 920597 h 2032705"/>
                      <a:gd name="connsiteX348" fmla="*/ 1572527 w 5314396"/>
                      <a:gd name="connsiteY348" fmla="*/ 924777 h 2032705"/>
                      <a:gd name="connsiteX349" fmla="*/ 1590486 w 5314396"/>
                      <a:gd name="connsiteY349" fmla="*/ 922920 h 2032705"/>
                      <a:gd name="connsiteX350" fmla="*/ 1608445 w 5314396"/>
                      <a:gd name="connsiteY350" fmla="*/ 930351 h 2032705"/>
                      <a:gd name="connsiteX351" fmla="*/ 1624547 w 5314396"/>
                      <a:gd name="connsiteY351" fmla="*/ 924313 h 2032705"/>
                      <a:gd name="connsiteX352" fmla="*/ 1631979 w 5314396"/>
                      <a:gd name="connsiteY352" fmla="*/ 916881 h 2032705"/>
                      <a:gd name="connsiteX353" fmla="*/ 1645758 w 5314396"/>
                      <a:gd name="connsiteY353" fmla="*/ 905425 h 2032705"/>
                      <a:gd name="connsiteX354" fmla="*/ 1655356 w 5314396"/>
                      <a:gd name="connsiteY354" fmla="*/ 888859 h 2032705"/>
                      <a:gd name="connsiteX355" fmla="*/ 1663562 w 5314396"/>
                      <a:gd name="connsiteY355" fmla="*/ 878640 h 2032705"/>
                      <a:gd name="connsiteX356" fmla="*/ 1678735 w 5314396"/>
                      <a:gd name="connsiteY356" fmla="*/ 868577 h 2032705"/>
                      <a:gd name="connsiteX357" fmla="*/ 1684308 w 5314396"/>
                      <a:gd name="connsiteY357" fmla="*/ 853869 h 2032705"/>
                      <a:gd name="connsiteX358" fmla="*/ 1692669 w 5314396"/>
                      <a:gd name="connsiteY358" fmla="*/ 833123 h 2032705"/>
                      <a:gd name="connsiteX359" fmla="*/ 1693598 w 5314396"/>
                      <a:gd name="connsiteY359" fmla="*/ 821666 h 2032705"/>
                      <a:gd name="connsiteX360" fmla="*/ 1669136 w 5314396"/>
                      <a:gd name="connsiteY360" fmla="*/ 795037 h 2032705"/>
                      <a:gd name="connsiteX361" fmla="*/ 1668207 w 5314396"/>
                      <a:gd name="connsiteY361" fmla="*/ 763298 h 2032705"/>
                      <a:gd name="connsiteX362" fmla="*/ 1667743 w 5314396"/>
                      <a:gd name="connsiteY362" fmla="*/ 733882 h 2032705"/>
                      <a:gd name="connsiteX363" fmla="*/ 1675638 w 5314396"/>
                      <a:gd name="connsiteY363" fmla="*/ 701215 h 2032705"/>
                      <a:gd name="connsiteX364" fmla="*/ 1650402 w 5314396"/>
                      <a:gd name="connsiteY364" fmla="*/ 665760 h 2032705"/>
                      <a:gd name="connsiteX365" fmla="*/ 1660466 w 5314396"/>
                      <a:gd name="connsiteY365" fmla="*/ 642227 h 2032705"/>
                      <a:gd name="connsiteX366" fmla="*/ 1673780 w 5314396"/>
                      <a:gd name="connsiteY366" fmla="*/ 589278 h 2032705"/>
                      <a:gd name="connsiteX367" fmla="*/ 1635075 w 5314396"/>
                      <a:gd name="connsiteY367" fmla="*/ 576428 h 2032705"/>
                      <a:gd name="connsiteX368" fmla="*/ 1575623 w 5314396"/>
                      <a:gd name="connsiteY368" fmla="*/ 573641 h 2032705"/>
                      <a:gd name="connsiteX369" fmla="*/ 1558128 w 5314396"/>
                      <a:gd name="connsiteY369" fmla="*/ 591136 h 2032705"/>
                      <a:gd name="connsiteX370" fmla="*/ 1537382 w 5314396"/>
                      <a:gd name="connsiteY370" fmla="*/ 635260 h 2032705"/>
                      <a:gd name="connsiteX371" fmla="*/ 1496045 w 5314396"/>
                      <a:gd name="connsiteY371" fmla="*/ 666999 h 2032705"/>
                      <a:gd name="connsiteX372" fmla="*/ 1483195 w 5314396"/>
                      <a:gd name="connsiteY372" fmla="*/ 694093 h 2032705"/>
                      <a:gd name="connsiteX373" fmla="*/ 1500689 w 5314396"/>
                      <a:gd name="connsiteY373" fmla="*/ 698273 h 2032705"/>
                      <a:gd name="connsiteX374" fmla="*/ 1496974 w 5314396"/>
                      <a:gd name="connsiteY374" fmla="*/ 723199 h 2032705"/>
                      <a:gd name="connsiteX375" fmla="*/ 1495116 w 5314396"/>
                      <a:gd name="connsiteY375" fmla="*/ 737907 h 2032705"/>
                      <a:gd name="connsiteX376" fmla="*/ 1484588 w 5314396"/>
                      <a:gd name="connsiteY376" fmla="*/ 759118 h 2032705"/>
                      <a:gd name="connsiteX377" fmla="*/ 1521436 w 5314396"/>
                      <a:gd name="connsiteY377" fmla="*/ 772897 h 2032705"/>
                      <a:gd name="connsiteX378" fmla="*/ 1534750 w 5314396"/>
                      <a:gd name="connsiteY378" fmla="*/ 798133 h 2032705"/>
                      <a:gd name="connsiteX379" fmla="*/ 1553638 w 5314396"/>
                      <a:gd name="connsiteY379" fmla="*/ 807732 h 2032705"/>
                      <a:gd name="connsiteX380" fmla="*/ 1534286 w 5314396"/>
                      <a:gd name="connsiteY380" fmla="*/ 838542 h 2032705"/>
                      <a:gd name="connsiteX381" fmla="*/ 1496509 w 5314396"/>
                      <a:gd name="connsiteY381" fmla="*/ 808661 h 2032705"/>
                      <a:gd name="connsiteX382" fmla="*/ 1446347 w 5314396"/>
                      <a:gd name="connsiteY382" fmla="*/ 786986 h 2032705"/>
                      <a:gd name="connsiteX383" fmla="*/ 1404855 w 5314396"/>
                      <a:gd name="connsiteY383" fmla="*/ 769956 h 2032705"/>
                      <a:gd name="connsiteX384" fmla="*/ 1347261 w 5314396"/>
                      <a:gd name="connsiteY384" fmla="*/ 754783 h 2032705"/>
                      <a:gd name="connsiteX385" fmla="*/ 1290596 w 5314396"/>
                      <a:gd name="connsiteY385" fmla="*/ 749674 h 2032705"/>
                      <a:gd name="connsiteX386" fmla="*/ 1267528 w 5314396"/>
                      <a:gd name="connsiteY386" fmla="*/ 732643 h 2032705"/>
                      <a:gd name="connsiteX387" fmla="*/ 1229751 w 5314396"/>
                      <a:gd name="connsiteY387" fmla="*/ 720258 h 2032705"/>
                      <a:gd name="connsiteX388" fmla="*/ 1238576 w 5314396"/>
                      <a:gd name="connsiteY388" fmla="*/ 745958 h 2032705"/>
                      <a:gd name="connsiteX389" fmla="*/ 1261644 w 5314396"/>
                      <a:gd name="connsiteY389" fmla="*/ 755093 h 2032705"/>
                      <a:gd name="connsiteX390" fmla="*/ 1281461 w 5314396"/>
                      <a:gd name="connsiteY390" fmla="*/ 769336 h 2032705"/>
                      <a:gd name="connsiteX391" fmla="*/ 1295705 w 5314396"/>
                      <a:gd name="connsiteY391" fmla="*/ 795192 h 2032705"/>
                      <a:gd name="connsiteX392" fmla="*/ 1285951 w 5314396"/>
                      <a:gd name="connsiteY392" fmla="*/ 812222 h 2032705"/>
                      <a:gd name="connsiteX393" fmla="*/ 1264741 w 5314396"/>
                      <a:gd name="connsiteY393" fmla="*/ 822750 h 2032705"/>
                      <a:gd name="connsiteX394" fmla="*/ 1248639 w 5314396"/>
                      <a:gd name="connsiteY394" fmla="*/ 829252 h 2032705"/>
                      <a:gd name="connsiteX395" fmla="*/ 1248639 w 5314396"/>
                      <a:gd name="connsiteY395" fmla="*/ 810829 h 2032705"/>
                      <a:gd name="connsiteX396" fmla="*/ 1229751 w 5314396"/>
                      <a:gd name="connsiteY396" fmla="*/ 796585 h 2032705"/>
                      <a:gd name="connsiteX397" fmla="*/ 1181911 w 5314396"/>
                      <a:gd name="connsiteY397" fmla="*/ 820582 h 2032705"/>
                      <a:gd name="connsiteX398" fmla="*/ 1129426 w 5314396"/>
                      <a:gd name="connsiteY398" fmla="*/ 820582 h 2032705"/>
                      <a:gd name="connsiteX399" fmla="*/ 1100475 w 5314396"/>
                      <a:gd name="connsiteY399" fmla="*/ 841793 h 2032705"/>
                      <a:gd name="connsiteX400" fmla="*/ 1058518 w 5314396"/>
                      <a:gd name="connsiteY400" fmla="*/ 838542 h 2032705"/>
                      <a:gd name="connsiteX401" fmla="*/ 1066414 w 5314396"/>
                      <a:gd name="connsiteY401" fmla="*/ 830336 h 2032705"/>
                      <a:gd name="connsiteX402" fmla="*/ 1073845 w 5314396"/>
                      <a:gd name="connsiteY402" fmla="*/ 821202 h 2032705"/>
                      <a:gd name="connsiteX403" fmla="*/ 1080812 w 5314396"/>
                      <a:gd name="connsiteY403" fmla="*/ 799991 h 2032705"/>
                      <a:gd name="connsiteX404" fmla="*/ 1038546 w 5314396"/>
                      <a:gd name="connsiteY404" fmla="*/ 812377 h 2032705"/>
                      <a:gd name="connsiteX405" fmla="*/ 1032508 w 5314396"/>
                      <a:gd name="connsiteY405" fmla="*/ 829872 h 2032705"/>
                      <a:gd name="connsiteX406" fmla="*/ 1018729 w 5314396"/>
                      <a:gd name="connsiteY406" fmla="*/ 821511 h 2032705"/>
                      <a:gd name="connsiteX407" fmla="*/ 947356 w 5314396"/>
                      <a:gd name="connsiteY407" fmla="*/ 842722 h 2032705"/>
                      <a:gd name="connsiteX408" fmla="*/ 917475 w 5314396"/>
                      <a:gd name="connsiteY408" fmla="*/ 861146 h 2032705"/>
                      <a:gd name="connsiteX409" fmla="*/ 883414 w 5314396"/>
                      <a:gd name="connsiteY409" fmla="*/ 871674 h 2032705"/>
                      <a:gd name="connsiteX410" fmla="*/ 876447 w 5314396"/>
                      <a:gd name="connsiteY410" fmla="*/ 904341 h 2032705"/>
                      <a:gd name="connsiteX411" fmla="*/ 823498 w 5314396"/>
                      <a:gd name="connsiteY411" fmla="*/ 911308 h 2032705"/>
                      <a:gd name="connsiteX412" fmla="*/ 798572 w 5314396"/>
                      <a:gd name="connsiteY412" fmla="*/ 887775 h 2032705"/>
                      <a:gd name="connsiteX413" fmla="*/ 797643 w 5314396"/>
                      <a:gd name="connsiteY413" fmla="*/ 867958 h 2032705"/>
                      <a:gd name="connsiteX414" fmla="*/ 819318 w 5314396"/>
                      <a:gd name="connsiteY414" fmla="*/ 859597 h 2032705"/>
                      <a:gd name="connsiteX415" fmla="*/ 846876 w 5314396"/>
                      <a:gd name="connsiteY415" fmla="*/ 858204 h 2032705"/>
                      <a:gd name="connsiteX416" fmla="*/ 827988 w 5314396"/>
                      <a:gd name="connsiteY416" fmla="*/ 828323 h 2032705"/>
                      <a:gd name="connsiteX417" fmla="*/ 788353 w 5314396"/>
                      <a:gd name="connsiteY417" fmla="*/ 817331 h 2032705"/>
                      <a:gd name="connsiteX418" fmla="*/ 749648 w 5314396"/>
                      <a:gd name="connsiteY418" fmla="*/ 813151 h 2032705"/>
                      <a:gd name="connsiteX419" fmla="*/ 755222 w 5314396"/>
                      <a:gd name="connsiteY419" fmla="*/ 825072 h 2032705"/>
                      <a:gd name="connsiteX420" fmla="*/ 764356 w 5314396"/>
                      <a:gd name="connsiteY420" fmla="*/ 846747 h 2032705"/>
                      <a:gd name="connsiteX421" fmla="*/ 752435 w 5314396"/>
                      <a:gd name="connsiteY421" fmla="*/ 881273 h 2032705"/>
                      <a:gd name="connsiteX422" fmla="*/ 762653 w 5314396"/>
                      <a:gd name="connsiteY422" fmla="*/ 892265 h 2032705"/>
                      <a:gd name="connsiteX423" fmla="*/ 774110 w 5314396"/>
                      <a:gd name="connsiteY423" fmla="*/ 919823 h 2032705"/>
                      <a:gd name="connsiteX424" fmla="*/ 764356 w 5314396"/>
                      <a:gd name="connsiteY424" fmla="*/ 943820 h 2032705"/>
                      <a:gd name="connsiteX425" fmla="*/ 751041 w 5314396"/>
                      <a:gd name="connsiteY425" fmla="*/ 943356 h 2032705"/>
                      <a:gd name="connsiteX426" fmla="*/ 741907 w 5314396"/>
                      <a:gd name="connsiteY426" fmla="*/ 934222 h 2032705"/>
                      <a:gd name="connsiteX427" fmla="*/ 710633 w 5314396"/>
                      <a:gd name="connsiteY427" fmla="*/ 928184 h 2032705"/>
                      <a:gd name="connsiteX428" fmla="*/ 690816 w 5314396"/>
                      <a:gd name="connsiteY428" fmla="*/ 937782 h 2032705"/>
                      <a:gd name="connsiteX429" fmla="*/ 663257 w 5314396"/>
                      <a:gd name="connsiteY429" fmla="*/ 949704 h 2032705"/>
                      <a:gd name="connsiteX430" fmla="*/ 633377 w 5314396"/>
                      <a:gd name="connsiteY430" fmla="*/ 971379 h 2032705"/>
                      <a:gd name="connsiteX431" fmla="*/ 635235 w 5314396"/>
                      <a:gd name="connsiteY431" fmla="*/ 998473 h 2032705"/>
                      <a:gd name="connsiteX432" fmla="*/ 648085 w 5314396"/>
                      <a:gd name="connsiteY432" fmla="*/ 1022934 h 2032705"/>
                      <a:gd name="connsiteX433" fmla="*/ 610772 w 5314396"/>
                      <a:gd name="connsiteY433" fmla="*/ 1020612 h 2032705"/>
                      <a:gd name="connsiteX434" fmla="*/ 578570 w 5314396"/>
                      <a:gd name="connsiteY434" fmla="*/ 1013181 h 2032705"/>
                      <a:gd name="connsiteX435" fmla="*/ 543115 w 5314396"/>
                      <a:gd name="connsiteY435" fmla="*/ 991970 h 2032705"/>
                      <a:gd name="connsiteX436" fmla="*/ 524227 w 5314396"/>
                      <a:gd name="connsiteY436" fmla="*/ 1009465 h 2032705"/>
                      <a:gd name="connsiteX437" fmla="*/ 533361 w 5314396"/>
                      <a:gd name="connsiteY437" fmla="*/ 1027424 h 2032705"/>
                      <a:gd name="connsiteX438" fmla="*/ 563707 w 5314396"/>
                      <a:gd name="connsiteY438" fmla="*/ 1037952 h 2032705"/>
                      <a:gd name="connsiteX439" fmla="*/ 566494 w 5314396"/>
                      <a:gd name="connsiteY439" fmla="*/ 1056841 h 2032705"/>
                      <a:gd name="connsiteX440" fmla="*/ 542960 w 5314396"/>
                      <a:gd name="connsiteY440" fmla="*/ 1060556 h 2032705"/>
                      <a:gd name="connsiteX441" fmla="*/ 518499 w 5314396"/>
                      <a:gd name="connsiteY441" fmla="*/ 1053125 h 2032705"/>
                      <a:gd name="connsiteX442" fmla="*/ 490012 w 5314396"/>
                      <a:gd name="connsiteY442" fmla="*/ 1037023 h 2032705"/>
                      <a:gd name="connsiteX443" fmla="*/ 473910 w 5314396"/>
                      <a:gd name="connsiteY443" fmla="*/ 1019064 h 2032705"/>
                      <a:gd name="connsiteX444" fmla="*/ 466479 w 5314396"/>
                      <a:gd name="connsiteY444" fmla="*/ 996460 h 2032705"/>
                      <a:gd name="connsiteX445" fmla="*/ 467408 w 5314396"/>
                      <a:gd name="connsiteY445" fmla="*/ 976178 h 2032705"/>
                      <a:gd name="connsiteX446" fmla="*/ 469730 w 5314396"/>
                      <a:gd name="connsiteY446" fmla="*/ 956361 h 2032705"/>
                      <a:gd name="connsiteX447" fmla="*/ 445732 w 5314396"/>
                      <a:gd name="connsiteY447" fmla="*/ 938866 h 2032705"/>
                      <a:gd name="connsiteX448" fmla="*/ 426844 w 5314396"/>
                      <a:gd name="connsiteY448" fmla="*/ 925087 h 2032705"/>
                      <a:gd name="connsiteX449" fmla="*/ 396499 w 5314396"/>
                      <a:gd name="connsiteY449" fmla="*/ 899851 h 2032705"/>
                      <a:gd name="connsiteX450" fmla="*/ 385507 w 5314396"/>
                      <a:gd name="connsiteY450" fmla="*/ 889788 h 2032705"/>
                      <a:gd name="connsiteX451" fmla="*/ 410433 w 5314396"/>
                      <a:gd name="connsiteY451" fmla="*/ 898922 h 2032705"/>
                      <a:gd name="connsiteX452" fmla="*/ 453628 w 5314396"/>
                      <a:gd name="connsiteY452" fmla="*/ 917346 h 2032705"/>
                      <a:gd name="connsiteX453" fmla="*/ 507971 w 5314396"/>
                      <a:gd name="connsiteY453" fmla="*/ 934376 h 2032705"/>
                      <a:gd name="connsiteX454" fmla="*/ 580737 w 5314396"/>
                      <a:gd name="connsiteY454" fmla="*/ 946298 h 2032705"/>
                      <a:gd name="connsiteX455" fmla="*/ 670998 w 5314396"/>
                      <a:gd name="connsiteY455" fmla="*/ 906663 h 2032705"/>
                      <a:gd name="connsiteX456" fmla="*/ 668212 w 5314396"/>
                      <a:gd name="connsiteY456" fmla="*/ 869816 h 2032705"/>
                      <a:gd name="connsiteX457" fmla="*/ 650252 w 5314396"/>
                      <a:gd name="connsiteY457" fmla="*/ 856036 h 2032705"/>
                      <a:gd name="connsiteX458" fmla="*/ 624397 w 5314396"/>
                      <a:gd name="connsiteY458" fmla="*/ 840400 h 2032705"/>
                      <a:gd name="connsiteX459" fmla="*/ 598696 w 5314396"/>
                      <a:gd name="connsiteY459" fmla="*/ 826156 h 2032705"/>
                      <a:gd name="connsiteX460" fmla="*/ 553179 w 5314396"/>
                      <a:gd name="connsiteY460" fmla="*/ 803087 h 2032705"/>
                      <a:gd name="connsiteX461" fmla="*/ 480413 w 5314396"/>
                      <a:gd name="connsiteY461" fmla="*/ 774600 h 2032705"/>
                      <a:gd name="connsiteX462" fmla="*/ 464311 w 5314396"/>
                      <a:gd name="connsiteY462" fmla="*/ 772742 h 2032705"/>
                      <a:gd name="connsiteX463" fmla="*/ 441707 w 5314396"/>
                      <a:gd name="connsiteY463" fmla="*/ 772278 h 2032705"/>
                      <a:gd name="connsiteX464" fmla="*/ 413220 w 5314396"/>
                      <a:gd name="connsiteY464" fmla="*/ 770420 h 2032705"/>
                      <a:gd name="connsiteX465" fmla="*/ 395725 w 5314396"/>
                      <a:gd name="connsiteY465" fmla="*/ 760357 h 2032705"/>
                      <a:gd name="connsiteX466" fmla="*/ 418793 w 5314396"/>
                      <a:gd name="connsiteY466" fmla="*/ 753080 h 2032705"/>
                      <a:gd name="connsiteX467" fmla="*/ 398047 w 5314396"/>
                      <a:gd name="connsiteY467" fmla="*/ 744720 h 2032705"/>
                      <a:gd name="connsiteX468" fmla="*/ 375908 w 5314396"/>
                      <a:gd name="connsiteY468" fmla="*/ 748900 h 2032705"/>
                      <a:gd name="connsiteX469" fmla="*/ 357019 w 5314396"/>
                      <a:gd name="connsiteY469" fmla="*/ 747971 h 2032705"/>
                      <a:gd name="connsiteX470" fmla="*/ 354852 w 5314396"/>
                      <a:gd name="connsiteY470" fmla="*/ 746423 h 2032705"/>
                      <a:gd name="connsiteX471" fmla="*/ 339060 w 5314396"/>
                      <a:gd name="connsiteY471" fmla="*/ 757570 h 2032705"/>
                      <a:gd name="connsiteX472" fmla="*/ 313360 w 5314396"/>
                      <a:gd name="connsiteY472" fmla="*/ 769491 h 2032705"/>
                      <a:gd name="connsiteX473" fmla="*/ 292149 w 5314396"/>
                      <a:gd name="connsiteY473" fmla="*/ 787915 h 2032705"/>
                      <a:gd name="connsiteX474" fmla="*/ 280227 w 5314396"/>
                      <a:gd name="connsiteY474" fmla="*/ 797049 h 2032705"/>
                      <a:gd name="connsiteX475" fmla="*/ 275583 w 5314396"/>
                      <a:gd name="connsiteY475" fmla="*/ 813615 h 2032705"/>
                      <a:gd name="connsiteX476" fmla="*/ 280227 w 5314396"/>
                      <a:gd name="connsiteY476" fmla="*/ 831110 h 2032705"/>
                      <a:gd name="connsiteX477" fmla="*/ 299580 w 5314396"/>
                      <a:gd name="connsiteY477" fmla="*/ 842102 h 2032705"/>
                      <a:gd name="connsiteX478" fmla="*/ 321720 w 5314396"/>
                      <a:gd name="connsiteY478" fmla="*/ 865171 h 2032705"/>
                      <a:gd name="connsiteX479" fmla="*/ 302367 w 5314396"/>
                      <a:gd name="connsiteY479" fmla="*/ 888239 h 2032705"/>
                      <a:gd name="connsiteX480" fmla="*/ 293078 w 5314396"/>
                      <a:gd name="connsiteY480" fmla="*/ 906663 h 2032705"/>
                      <a:gd name="connsiteX481" fmla="*/ 322494 w 5314396"/>
                      <a:gd name="connsiteY481" fmla="*/ 953574 h 2032705"/>
                      <a:gd name="connsiteX482" fmla="*/ 312431 w 5314396"/>
                      <a:gd name="connsiteY482" fmla="*/ 971998 h 2032705"/>
                      <a:gd name="connsiteX483" fmla="*/ 317075 w 5314396"/>
                      <a:gd name="connsiteY483" fmla="*/ 995995 h 2032705"/>
                      <a:gd name="connsiteX484" fmla="*/ 309798 w 5314396"/>
                      <a:gd name="connsiteY484" fmla="*/ 1005130 h 2032705"/>
                      <a:gd name="connsiteX485" fmla="*/ 325436 w 5314396"/>
                      <a:gd name="connsiteY485" fmla="*/ 1015348 h 2032705"/>
                      <a:gd name="connsiteX486" fmla="*/ 320791 w 5314396"/>
                      <a:gd name="connsiteY486" fmla="*/ 1030985 h 2032705"/>
                      <a:gd name="connsiteX487" fmla="*/ 337357 w 5314396"/>
                      <a:gd name="connsiteY487" fmla="*/ 1047551 h 2032705"/>
                      <a:gd name="connsiteX488" fmla="*/ 318004 w 5314396"/>
                      <a:gd name="connsiteY488" fmla="*/ 1065046 h 2032705"/>
                      <a:gd name="connsiteX489" fmla="*/ 357638 w 5314396"/>
                      <a:gd name="connsiteY489" fmla="*/ 1095391 h 2032705"/>
                      <a:gd name="connsiteX490" fmla="*/ 365999 w 5314396"/>
                      <a:gd name="connsiteY490" fmla="*/ 1120317 h 2032705"/>
                      <a:gd name="connsiteX491" fmla="*/ 320017 w 5314396"/>
                      <a:gd name="connsiteY491" fmla="*/ 1164442 h 2032705"/>
                      <a:gd name="connsiteX492" fmla="*/ 272177 w 5314396"/>
                      <a:gd name="connsiteY492" fmla="*/ 1203147 h 2032705"/>
                      <a:gd name="connsiteX493" fmla="*/ 257314 w 5314396"/>
                      <a:gd name="connsiteY493" fmla="*/ 1222035 h 2032705"/>
                      <a:gd name="connsiteX494" fmla="*/ 270319 w 5314396"/>
                      <a:gd name="connsiteY494" fmla="*/ 1217391 h 2032705"/>
                      <a:gd name="connsiteX495" fmla="*/ 290136 w 5314396"/>
                      <a:gd name="connsiteY495" fmla="*/ 1237673 h 2032705"/>
                      <a:gd name="connsiteX496" fmla="*/ 317230 w 5314396"/>
                      <a:gd name="connsiteY496" fmla="*/ 1243711 h 2032705"/>
                      <a:gd name="connsiteX497" fmla="*/ 302522 w 5314396"/>
                      <a:gd name="connsiteY497" fmla="*/ 1247891 h 2032705"/>
                      <a:gd name="connsiteX498" fmla="*/ 272641 w 5314396"/>
                      <a:gd name="connsiteY498" fmla="*/ 1257954 h 2032705"/>
                      <a:gd name="connsiteX499" fmla="*/ 257314 w 5314396"/>
                      <a:gd name="connsiteY499" fmla="*/ 1270030 h 2032705"/>
                      <a:gd name="connsiteX500" fmla="*/ 250966 w 5314396"/>
                      <a:gd name="connsiteY500" fmla="*/ 1290467 h 2032705"/>
                      <a:gd name="connsiteX501" fmla="*/ 240593 w 5314396"/>
                      <a:gd name="connsiteY501" fmla="*/ 1306413 h 2032705"/>
                      <a:gd name="connsiteX502" fmla="*/ 242606 w 5314396"/>
                      <a:gd name="connsiteY502" fmla="*/ 1324373 h 2032705"/>
                      <a:gd name="connsiteX503" fmla="*/ 249573 w 5314396"/>
                      <a:gd name="connsiteY503" fmla="*/ 1340939 h 2032705"/>
                      <a:gd name="connsiteX504" fmla="*/ 241212 w 5314396"/>
                      <a:gd name="connsiteY504" fmla="*/ 1351312 h 2032705"/>
                      <a:gd name="connsiteX505" fmla="*/ 245392 w 5314396"/>
                      <a:gd name="connsiteY505" fmla="*/ 1367878 h 2032705"/>
                      <a:gd name="connsiteX506" fmla="*/ 248799 w 5314396"/>
                      <a:gd name="connsiteY506" fmla="*/ 1385063 h 2032705"/>
                      <a:gd name="connsiteX507" fmla="*/ 258398 w 5314396"/>
                      <a:gd name="connsiteY507" fmla="*/ 1403022 h 2032705"/>
                      <a:gd name="connsiteX508" fmla="*/ 266603 w 5314396"/>
                      <a:gd name="connsiteY508" fmla="*/ 1424388 h 2032705"/>
                      <a:gd name="connsiteX509" fmla="*/ 283169 w 5314396"/>
                      <a:gd name="connsiteY509" fmla="*/ 1429187 h 2032705"/>
                      <a:gd name="connsiteX510" fmla="*/ 298961 w 5314396"/>
                      <a:gd name="connsiteY510" fmla="*/ 1436774 h 2032705"/>
                      <a:gd name="connsiteX511" fmla="*/ 315527 w 5314396"/>
                      <a:gd name="connsiteY511" fmla="*/ 1436774 h 2032705"/>
                      <a:gd name="connsiteX512" fmla="*/ 344479 w 5314396"/>
                      <a:gd name="connsiteY512" fmla="*/ 1444979 h 2032705"/>
                      <a:gd name="connsiteX513" fmla="*/ 347266 w 5314396"/>
                      <a:gd name="connsiteY513" fmla="*/ 1466344 h 2032705"/>
                      <a:gd name="connsiteX514" fmla="*/ 350672 w 5314396"/>
                      <a:gd name="connsiteY514" fmla="*/ 1488484 h 2032705"/>
                      <a:gd name="connsiteX515" fmla="*/ 365225 w 5314396"/>
                      <a:gd name="connsiteY515" fmla="*/ 1507837 h 2032705"/>
                      <a:gd name="connsiteX516" fmla="*/ 383184 w 5314396"/>
                      <a:gd name="connsiteY516" fmla="*/ 1525177 h 2032705"/>
                      <a:gd name="connsiteX517" fmla="*/ 400369 w 5314396"/>
                      <a:gd name="connsiteY517" fmla="*/ 1541123 h 2032705"/>
                      <a:gd name="connsiteX518" fmla="*/ 384423 w 5314396"/>
                      <a:gd name="connsiteY518" fmla="*/ 1555677 h 2032705"/>
                      <a:gd name="connsiteX519" fmla="*/ 362283 w 5314396"/>
                      <a:gd name="connsiteY519" fmla="*/ 1552271 h 2032705"/>
                      <a:gd name="connsiteX520" fmla="*/ 367083 w 5314396"/>
                      <a:gd name="connsiteY520" fmla="*/ 1581222 h 2032705"/>
                      <a:gd name="connsiteX521" fmla="*/ 380243 w 5314396"/>
                      <a:gd name="connsiteY521" fmla="*/ 1597788 h 2032705"/>
                      <a:gd name="connsiteX522" fmla="*/ 394796 w 5314396"/>
                      <a:gd name="connsiteY522" fmla="*/ 1590202 h 2032705"/>
                      <a:gd name="connsiteX523" fmla="*/ 415542 w 5314396"/>
                      <a:gd name="connsiteY523" fmla="*/ 1589583 h 2032705"/>
                      <a:gd name="connsiteX524" fmla="*/ 441088 w 5314396"/>
                      <a:gd name="connsiteY524" fmla="*/ 1592370 h 2032705"/>
                      <a:gd name="connsiteX525" fmla="*/ 445268 w 5314396"/>
                      <a:gd name="connsiteY525" fmla="*/ 1615902 h 2032705"/>
                      <a:gd name="connsiteX526" fmla="*/ 452235 w 5314396"/>
                      <a:gd name="connsiteY526" fmla="*/ 1633088 h 2032705"/>
                      <a:gd name="connsiteX527" fmla="*/ 474994 w 5314396"/>
                      <a:gd name="connsiteY527" fmla="*/ 1638661 h 2032705"/>
                      <a:gd name="connsiteX528" fmla="*/ 488773 w 5314396"/>
                      <a:gd name="connsiteY528" fmla="*/ 1662813 h 2032705"/>
                      <a:gd name="connsiteX529" fmla="*/ 500539 w 5314396"/>
                      <a:gd name="connsiteY529" fmla="*/ 1669006 h 2032705"/>
                      <a:gd name="connsiteX530" fmla="*/ 515712 w 5314396"/>
                      <a:gd name="connsiteY530" fmla="*/ 1675973 h 2032705"/>
                      <a:gd name="connsiteX531" fmla="*/ 531659 w 5314396"/>
                      <a:gd name="connsiteY531" fmla="*/ 1674580 h 2032705"/>
                      <a:gd name="connsiteX532" fmla="*/ 548844 w 5314396"/>
                      <a:gd name="connsiteY532" fmla="*/ 1673187 h 2032705"/>
                      <a:gd name="connsiteX533" fmla="*/ 562623 w 5314396"/>
                      <a:gd name="connsiteY533" fmla="*/ 1689752 h 2032705"/>
                      <a:gd name="connsiteX534" fmla="*/ 588169 w 5314396"/>
                      <a:gd name="connsiteY534" fmla="*/ 1693933 h 2032705"/>
                      <a:gd name="connsiteX535" fmla="*/ 614489 w 5314396"/>
                      <a:gd name="connsiteY535" fmla="*/ 1700900 h 2032705"/>
                      <a:gd name="connsiteX536" fmla="*/ 632447 w 5314396"/>
                      <a:gd name="connsiteY536" fmla="*/ 1711892 h 2032705"/>
                      <a:gd name="connsiteX537" fmla="*/ 623468 w 5314396"/>
                      <a:gd name="connsiteY537" fmla="*/ 1725052 h 2032705"/>
                      <a:gd name="connsiteX538" fmla="*/ 631054 w 5314396"/>
                      <a:gd name="connsiteY538" fmla="*/ 1734032 h 2032705"/>
                      <a:gd name="connsiteX539" fmla="*/ 620062 w 5314396"/>
                      <a:gd name="connsiteY539" fmla="*/ 1741618 h 2032705"/>
                      <a:gd name="connsiteX540" fmla="*/ 627029 w 5314396"/>
                      <a:gd name="connsiteY540" fmla="*/ 1753384 h 2032705"/>
                      <a:gd name="connsiteX541" fmla="*/ 621455 w 5314396"/>
                      <a:gd name="connsiteY541" fmla="*/ 1771963 h 2032705"/>
                      <a:gd name="connsiteX542" fmla="*/ 595910 w 5314396"/>
                      <a:gd name="connsiteY542" fmla="*/ 1771344 h 2032705"/>
                      <a:gd name="connsiteX543" fmla="*/ 571758 w 5314396"/>
                      <a:gd name="connsiteY543" fmla="*/ 1787910 h 2032705"/>
                      <a:gd name="connsiteX544" fmla="*/ 571138 w 5314396"/>
                      <a:gd name="connsiteY544" fmla="*/ 1802618 h 2032705"/>
                      <a:gd name="connsiteX545" fmla="*/ 602877 w 5314396"/>
                      <a:gd name="connsiteY545" fmla="*/ 1801844 h 2032705"/>
                      <a:gd name="connsiteX546" fmla="*/ 564171 w 5314396"/>
                      <a:gd name="connsiteY546" fmla="*/ 1824448 h 2032705"/>
                      <a:gd name="connsiteX547" fmla="*/ 576093 w 5314396"/>
                      <a:gd name="connsiteY547" fmla="*/ 1841943 h 2032705"/>
                      <a:gd name="connsiteX548" fmla="*/ 557669 w 5314396"/>
                      <a:gd name="connsiteY548" fmla="*/ 1859902 h 2032705"/>
                      <a:gd name="connsiteX549" fmla="*/ 540638 w 5314396"/>
                      <a:gd name="connsiteY549" fmla="*/ 1873216 h 2032705"/>
                      <a:gd name="connsiteX550" fmla="*/ 532278 w 5314396"/>
                      <a:gd name="connsiteY550" fmla="*/ 1880493 h 2032705"/>
                      <a:gd name="connsiteX551" fmla="*/ 556740 w 5314396"/>
                      <a:gd name="connsiteY551" fmla="*/ 1900310 h 2032705"/>
                      <a:gd name="connsiteX552" fmla="*/ 614798 w 5314396"/>
                      <a:gd name="connsiteY552" fmla="*/ 1942112 h 2032705"/>
                      <a:gd name="connsiteX553" fmla="*/ 622849 w 5314396"/>
                      <a:gd name="connsiteY553" fmla="*/ 1948460 h 2032705"/>
                      <a:gd name="connsiteX554" fmla="*/ 634460 w 5314396"/>
                      <a:gd name="connsiteY554" fmla="*/ 1943041 h 2032705"/>
                      <a:gd name="connsiteX555" fmla="*/ 671772 w 5314396"/>
                      <a:gd name="connsiteY555" fmla="*/ 1954033 h 2032705"/>
                      <a:gd name="connsiteX556" fmla="*/ 720077 w 5314396"/>
                      <a:gd name="connsiteY556" fmla="*/ 1958214 h 2032705"/>
                      <a:gd name="connsiteX557" fmla="*/ 739430 w 5314396"/>
                      <a:gd name="connsiteY557" fmla="*/ 1970599 h 2032705"/>
                      <a:gd name="connsiteX558" fmla="*/ 758782 w 5314396"/>
                      <a:gd name="connsiteY558" fmla="*/ 1980198 h 2032705"/>
                      <a:gd name="connsiteX559" fmla="*/ 790521 w 5314396"/>
                      <a:gd name="connsiteY559" fmla="*/ 1976018 h 2032705"/>
                      <a:gd name="connsiteX560" fmla="*/ 801513 w 5314396"/>
                      <a:gd name="connsiteY560" fmla="*/ 1980198 h 2032705"/>
                      <a:gd name="connsiteX561" fmla="*/ 811267 w 5314396"/>
                      <a:gd name="connsiteY561" fmla="*/ 1999551 h 2032705"/>
                      <a:gd name="connsiteX562" fmla="*/ 840219 w 5314396"/>
                      <a:gd name="connsiteY562" fmla="*/ 2013330 h 2032705"/>
                      <a:gd name="connsiteX563" fmla="*/ 863752 w 5314396"/>
                      <a:gd name="connsiteY563" fmla="*/ 2029896 h 2032705"/>
                      <a:gd name="connsiteX564" fmla="*/ 877531 w 5314396"/>
                      <a:gd name="connsiteY564" fmla="*/ 2029896 h 2032705"/>
                      <a:gd name="connsiteX565" fmla="*/ 897658 w 5314396"/>
                      <a:gd name="connsiteY565" fmla="*/ 2015188 h 2032705"/>
                      <a:gd name="connsiteX566" fmla="*/ 861894 w 5314396"/>
                      <a:gd name="connsiteY566" fmla="*/ 1960846 h 2032705"/>
                      <a:gd name="connsiteX567" fmla="*/ 849973 w 5314396"/>
                      <a:gd name="connsiteY567" fmla="*/ 1918579 h 2032705"/>
                      <a:gd name="connsiteX568" fmla="*/ 865610 w 5314396"/>
                      <a:gd name="connsiteY568" fmla="*/ 1873526 h 2032705"/>
                      <a:gd name="connsiteX569" fmla="*/ 920881 w 5314396"/>
                      <a:gd name="connsiteY569" fmla="*/ 1839930 h 2032705"/>
                      <a:gd name="connsiteX570" fmla="*/ 910818 w 5314396"/>
                      <a:gd name="connsiteY570" fmla="*/ 1833892 h 2032705"/>
                      <a:gd name="connsiteX571" fmla="*/ 903851 w 5314396"/>
                      <a:gd name="connsiteY571" fmla="*/ 1820113 h 2032705"/>
                      <a:gd name="connsiteX572" fmla="*/ 899670 w 5314396"/>
                      <a:gd name="connsiteY572" fmla="*/ 1800760 h 2032705"/>
                      <a:gd name="connsiteX573" fmla="*/ 880318 w 5314396"/>
                      <a:gd name="connsiteY573" fmla="*/ 1778620 h 2032705"/>
                      <a:gd name="connsiteX574" fmla="*/ 858178 w 5314396"/>
                      <a:gd name="connsiteY574" fmla="*/ 1780014 h 2032705"/>
                      <a:gd name="connsiteX575" fmla="*/ 852604 w 5314396"/>
                      <a:gd name="connsiteY575" fmla="*/ 1763448 h 2032705"/>
                      <a:gd name="connsiteX576" fmla="*/ 834645 w 5314396"/>
                      <a:gd name="connsiteY576" fmla="*/ 1751062 h 2032705"/>
                      <a:gd name="connsiteX577" fmla="*/ 841612 w 5314396"/>
                      <a:gd name="connsiteY577" fmla="*/ 1731709 h 2032705"/>
                      <a:gd name="connsiteX578" fmla="*/ 852604 w 5314396"/>
                      <a:gd name="connsiteY578" fmla="*/ 1722110 h 2032705"/>
                      <a:gd name="connsiteX579" fmla="*/ 842851 w 5314396"/>
                      <a:gd name="connsiteY579" fmla="*/ 1706938 h 2032705"/>
                      <a:gd name="connsiteX580" fmla="*/ 859417 w 5314396"/>
                      <a:gd name="connsiteY580" fmla="*/ 1687585 h 2032705"/>
                      <a:gd name="connsiteX581" fmla="*/ 877376 w 5314396"/>
                      <a:gd name="connsiteY581" fmla="*/ 1676593 h 2032705"/>
                      <a:gd name="connsiteX582" fmla="*/ 902303 w 5314396"/>
                      <a:gd name="connsiteY582" fmla="*/ 1697339 h 2032705"/>
                      <a:gd name="connsiteX583" fmla="*/ 905089 w 5314396"/>
                      <a:gd name="connsiteY583" fmla="*/ 1677986 h 2032705"/>
                      <a:gd name="connsiteX584" fmla="*/ 913450 w 5314396"/>
                      <a:gd name="connsiteY584" fmla="*/ 1661420 h 2032705"/>
                      <a:gd name="connsiteX585" fmla="*/ 930015 w 5314396"/>
                      <a:gd name="connsiteY585" fmla="*/ 1646248 h 2032705"/>
                      <a:gd name="connsiteX586" fmla="*/ 963147 w 5314396"/>
                      <a:gd name="connsiteY586" fmla="*/ 1631075 h 2032705"/>
                      <a:gd name="connsiteX587" fmla="*/ 986680 w 5314396"/>
                      <a:gd name="connsiteY587" fmla="*/ 1624108 h 2032705"/>
                      <a:gd name="connsiteX588" fmla="*/ 1003246 w 5314396"/>
                      <a:gd name="connsiteY588" fmla="*/ 1624108 h 2032705"/>
                      <a:gd name="connsiteX589" fmla="*/ 1025386 w 5314396"/>
                      <a:gd name="connsiteY589" fmla="*/ 1624108 h 2032705"/>
                      <a:gd name="connsiteX590" fmla="*/ 1061305 w 5314396"/>
                      <a:gd name="connsiteY590" fmla="*/ 1635100 h 2032705"/>
                      <a:gd name="connsiteX591" fmla="*/ 1087470 w 5314396"/>
                      <a:gd name="connsiteY591" fmla="*/ 1657240 h 2032705"/>
                      <a:gd name="connsiteX592" fmla="*/ 1095830 w 5314396"/>
                      <a:gd name="connsiteY592" fmla="*/ 1661420 h 2032705"/>
                      <a:gd name="connsiteX593" fmla="*/ 1113789 w 5314396"/>
                      <a:gd name="connsiteY593" fmla="*/ 1661420 h 2032705"/>
                      <a:gd name="connsiteX594" fmla="*/ 1142741 w 5314396"/>
                      <a:gd name="connsiteY594" fmla="*/ 1658633 h 2032705"/>
                      <a:gd name="connsiteX595" fmla="*/ 1173086 w 5314396"/>
                      <a:gd name="connsiteY595" fmla="*/ 1649034 h 2032705"/>
                      <a:gd name="connsiteX596" fmla="*/ 1191045 w 5314396"/>
                      <a:gd name="connsiteY596" fmla="*/ 1650428 h 2032705"/>
                      <a:gd name="connsiteX597" fmla="*/ 1221390 w 5314396"/>
                      <a:gd name="connsiteY597" fmla="*/ 1651821 h 2032705"/>
                      <a:gd name="connsiteX598" fmla="*/ 1242137 w 5314396"/>
                      <a:gd name="connsiteY598" fmla="*/ 1661575 h 2032705"/>
                      <a:gd name="connsiteX599" fmla="*/ 1257309 w 5314396"/>
                      <a:gd name="connsiteY599" fmla="*/ 1671174 h 2032705"/>
                      <a:gd name="connsiteX600" fmla="*/ 1268302 w 5314396"/>
                      <a:gd name="connsiteY600" fmla="*/ 1656001 h 2032705"/>
                      <a:gd name="connsiteX601" fmla="*/ 1291835 w 5314396"/>
                      <a:gd name="connsiteY601" fmla="*/ 1665600 h 2032705"/>
                      <a:gd name="connsiteX602" fmla="*/ 1311188 w 5314396"/>
                      <a:gd name="connsiteY602" fmla="*/ 1654608 h 2032705"/>
                      <a:gd name="connsiteX603" fmla="*/ 1302982 w 5314396"/>
                      <a:gd name="connsiteY603" fmla="*/ 1632468 h 2032705"/>
                      <a:gd name="connsiteX604" fmla="*/ 1280842 w 5314396"/>
                      <a:gd name="connsiteY604" fmla="*/ 1625501 h 2032705"/>
                      <a:gd name="connsiteX605" fmla="*/ 1272482 w 5314396"/>
                      <a:gd name="connsiteY605" fmla="*/ 1608936 h 2032705"/>
                      <a:gd name="connsiteX606" fmla="*/ 1291835 w 5314396"/>
                      <a:gd name="connsiteY606" fmla="*/ 1592370 h 2032705"/>
                      <a:gd name="connsiteX607" fmla="*/ 1297408 w 5314396"/>
                      <a:gd name="connsiteY607" fmla="*/ 1570230 h 2032705"/>
                      <a:gd name="connsiteX608" fmla="*/ 1330540 w 5314396"/>
                      <a:gd name="connsiteY608" fmla="*/ 1564656 h 2032705"/>
                      <a:gd name="connsiteX609" fmla="*/ 1302982 w 5314396"/>
                      <a:gd name="connsiteY609" fmla="*/ 1550877 h 2032705"/>
                      <a:gd name="connsiteX610" fmla="*/ 1301588 w 5314396"/>
                      <a:gd name="connsiteY610" fmla="*/ 1524712 h 2032705"/>
                      <a:gd name="connsiteX611" fmla="*/ 1327908 w 5314396"/>
                      <a:gd name="connsiteY611" fmla="*/ 1523319 h 2032705"/>
                      <a:gd name="connsiteX612" fmla="*/ 1365220 w 5314396"/>
                      <a:gd name="connsiteY612" fmla="*/ 1519139 h 2032705"/>
                      <a:gd name="connsiteX613" fmla="*/ 1412131 w 5314396"/>
                      <a:gd name="connsiteY613" fmla="*/ 1509540 h 2032705"/>
                      <a:gd name="connsiteX614" fmla="*/ 1443870 w 5314396"/>
                      <a:gd name="connsiteY614" fmla="*/ 1499941 h 2032705"/>
                      <a:gd name="connsiteX615" fmla="*/ 1487994 w 5314396"/>
                      <a:gd name="connsiteY615" fmla="*/ 1491580 h 2032705"/>
                      <a:gd name="connsiteX616" fmla="*/ 1533512 w 5314396"/>
                      <a:gd name="connsiteY616" fmla="*/ 1476408 h 2032705"/>
                      <a:gd name="connsiteX617" fmla="*/ 1572217 w 5314396"/>
                      <a:gd name="connsiteY617" fmla="*/ 1467428 h 2032705"/>
                      <a:gd name="connsiteX618" fmla="*/ 1596369 w 5314396"/>
                      <a:gd name="connsiteY618" fmla="*/ 1470834 h 2032705"/>
                      <a:gd name="connsiteX619" fmla="*/ 1616342 w 5314396"/>
                      <a:gd name="connsiteY619" fmla="*/ 1483220 h 2032705"/>
                      <a:gd name="connsiteX620" fmla="*/ 1621915 w 5314396"/>
                      <a:gd name="connsiteY620" fmla="*/ 1505360 h 2032705"/>
                      <a:gd name="connsiteX621" fmla="*/ 1618509 w 5314396"/>
                      <a:gd name="connsiteY621" fmla="*/ 1518519 h 2032705"/>
                      <a:gd name="connsiteX622" fmla="*/ 1646841 w 5314396"/>
                      <a:gd name="connsiteY622" fmla="*/ 1513720 h 2032705"/>
                      <a:gd name="connsiteX623" fmla="*/ 1658608 w 5314396"/>
                      <a:gd name="connsiteY623" fmla="*/ 1521306 h 2032705"/>
                      <a:gd name="connsiteX624" fmla="*/ 1667588 w 5314396"/>
                      <a:gd name="connsiteY624" fmla="*/ 1523319 h 2032705"/>
                      <a:gd name="connsiteX625" fmla="*/ 1682141 w 5314396"/>
                      <a:gd name="connsiteY625" fmla="*/ 1525332 h 2032705"/>
                      <a:gd name="connsiteX626" fmla="*/ 1698707 w 5314396"/>
                      <a:gd name="connsiteY626" fmla="*/ 1527344 h 2032705"/>
                      <a:gd name="connsiteX627" fmla="*/ 1687714 w 5314396"/>
                      <a:gd name="connsiteY627" fmla="*/ 1547316 h 2032705"/>
                      <a:gd name="connsiteX628" fmla="*/ 1711247 w 5314396"/>
                      <a:gd name="connsiteY628" fmla="*/ 1541743 h 2032705"/>
                      <a:gd name="connsiteX629" fmla="*/ 1745154 w 5314396"/>
                      <a:gd name="connsiteY629" fmla="*/ 1527964 h 2032705"/>
                      <a:gd name="connsiteX630" fmla="*/ 1773486 w 5314396"/>
                      <a:gd name="connsiteY630" fmla="*/ 1512017 h 2032705"/>
                      <a:gd name="connsiteX631" fmla="*/ 1794232 w 5314396"/>
                      <a:gd name="connsiteY631" fmla="*/ 1514030 h 2032705"/>
                      <a:gd name="connsiteX632" fmla="*/ 1803212 w 5314396"/>
                      <a:gd name="connsiteY632" fmla="*/ 1537563 h 2032705"/>
                      <a:gd name="connsiteX633" fmla="*/ 1860496 w 5314396"/>
                      <a:gd name="connsiteY633" fmla="*/ 1605220 h 2032705"/>
                      <a:gd name="connsiteX634" fmla="*/ 1893008 w 5314396"/>
                      <a:gd name="connsiteY634" fmla="*/ 1661110 h 2032705"/>
                      <a:gd name="connsiteX635" fmla="*/ 1910968 w 5314396"/>
                      <a:gd name="connsiteY635" fmla="*/ 1641138 h 2032705"/>
                      <a:gd name="connsiteX636" fmla="*/ 1935120 w 5314396"/>
                      <a:gd name="connsiteY636" fmla="*/ 1658324 h 2032705"/>
                      <a:gd name="connsiteX637" fmla="*/ 1965465 w 5314396"/>
                      <a:gd name="connsiteY637" fmla="*/ 1663123 h 2032705"/>
                      <a:gd name="connsiteX638" fmla="*/ 1996584 w 5314396"/>
                      <a:gd name="connsiteY638" fmla="*/ 1654143 h 2032705"/>
                      <a:gd name="connsiteX639" fmla="*/ 2016556 w 5314396"/>
                      <a:gd name="connsiteY639" fmla="*/ 1670709 h 2032705"/>
                      <a:gd name="connsiteX640" fmla="*/ 2035909 w 5314396"/>
                      <a:gd name="connsiteY640" fmla="*/ 1686656 h 2032705"/>
                      <a:gd name="connsiteX641" fmla="*/ 2042566 w 5314396"/>
                      <a:gd name="connsiteY641" fmla="*/ 1698423 h 2032705"/>
                      <a:gd name="connsiteX642" fmla="*/ 2058204 w 5314396"/>
                      <a:gd name="connsiteY642" fmla="*/ 1711273 h 2032705"/>
                      <a:gd name="connsiteX643" fmla="*/ 2083130 w 5314396"/>
                      <a:gd name="connsiteY643" fmla="*/ 1706628 h 2032705"/>
                      <a:gd name="connsiteX644" fmla="*/ 2094122 w 5314396"/>
                      <a:gd name="connsiteY644" fmla="*/ 1707557 h 2032705"/>
                      <a:gd name="connsiteX645" fmla="*/ 2108830 w 5314396"/>
                      <a:gd name="connsiteY645" fmla="*/ 1724123 h 2032705"/>
                      <a:gd name="connsiteX646" fmla="*/ 2126325 w 5314396"/>
                      <a:gd name="connsiteY646" fmla="*/ 1724123 h 2032705"/>
                      <a:gd name="connsiteX647" fmla="*/ 2147535 w 5314396"/>
                      <a:gd name="connsiteY647" fmla="*/ 1715763 h 2032705"/>
                      <a:gd name="connsiteX648" fmla="*/ 2176023 w 5314396"/>
                      <a:gd name="connsiteY648" fmla="*/ 1702912 h 2032705"/>
                      <a:gd name="connsiteX649" fmla="*/ 2200020 w 5314396"/>
                      <a:gd name="connsiteY649" fmla="*/ 1689133 h 2032705"/>
                      <a:gd name="connsiteX650" fmla="*/ 2220302 w 5314396"/>
                      <a:gd name="connsiteY650" fmla="*/ 1675354 h 2032705"/>
                      <a:gd name="connsiteX651" fmla="*/ 2241512 w 5314396"/>
                      <a:gd name="connsiteY651" fmla="*/ 1666220 h 2032705"/>
                      <a:gd name="connsiteX652" fmla="*/ 2263652 w 5314396"/>
                      <a:gd name="connsiteY652" fmla="*/ 1662504 h 2032705"/>
                      <a:gd name="connsiteX653" fmla="*/ 2306848 w 5314396"/>
                      <a:gd name="connsiteY653" fmla="*/ 1669935 h 2032705"/>
                      <a:gd name="connsiteX654" fmla="*/ 2316911 w 5314396"/>
                      <a:gd name="connsiteY654" fmla="*/ 1687430 h 2032705"/>
                      <a:gd name="connsiteX655" fmla="*/ 2342767 w 5314396"/>
                      <a:gd name="connsiteY655" fmla="*/ 1697648 h 2032705"/>
                      <a:gd name="connsiteX656" fmla="*/ 2367693 w 5314396"/>
                      <a:gd name="connsiteY656" fmla="*/ 1695791 h 2032705"/>
                      <a:gd name="connsiteX657" fmla="*/ 2389832 w 5314396"/>
                      <a:gd name="connsiteY657" fmla="*/ 1702293 h 2032705"/>
                      <a:gd name="connsiteX658" fmla="*/ 2415687 w 5314396"/>
                      <a:gd name="connsiteY658" fmla="*/ 1689443 h 2032705"/>
                      <a:gd name="connsiteX659" fmla="*/ 2416616 w 5314396"/>
                      <a:gd name="connsiteY659" fmla="*/ 1671019 h 2032705"/>
                      <a:gd name="connsiteX660" fmla="*/ 2405624 w 5314396"/>
                      <a:gd name="connsiteY660" fmla="*/ 1645319 h 2032705"/>
                      <a:gd name="connsiteX661" fmla="*/ 2418474 w 5314396"/>
                      <a:gd name="connsiteY661" fmla="*/ 1629682 h 2032705"/>
                      <a:gd name="connsiteX662" fmla="*/ 2435040 w 5314396"/>
                      <a:gd name="connsiteY662" fmla="*/ 1618689 h 2032705"/>
                      <a:gd name="connsiteX663" fmla="*/ 2446033 w 5314396"/>
                      <a:gd name="connsiteY663" fmla="*/ 1608626 h 2032705"/>
                      <a:gd name="connsiteX664" fmla="*/ 2468946 w 5314396"/>
                      <a:gd name="connsiteY664" fmla="*/ 1617760 h 2032705"/>
                      <a:gd name="connsiteX665" fmla="*/ 2488299 w 5314396"/>
                      <a:gd name="connsiteY665" fmla="*/ 1622405 h 2032705"/>
                      <a:gd name="connsiteX666" fmla="*/ 2511367 w 5314396"/>
                      <a:gd name="connsiteY666" fmla="*/ 1631539 h 2032705"/>
                      <a:gd name="connsiteX667" fmla="*/ 2541712 w 5314396"/>
                      <a:gd name="connsiteY667" fmla="*/ 1640674 h 2032705"/>
                      <a:gd name="connsiteX668" fmla="*/ 2545428 w 5314396"/>
                      <a:gd name="connsiteY668" fmla="*/ 1667303 h 2032705"/>
                      <a:gd name="connsiteX669" fmla="*/ 2564781 w 5314396"/>
                      <a:gd name="connsiteY669" fmla="*/ 1682011 h 2032705"/>
                      <a:gd name="connsiteX670" fmla="*/ 2592339 w 5314396"/>
                      <a:gd name="connsiteY670" fmla="*/ 1690217 h 2032705"/>
                      <a:gd name="connsiteX671" fmla="*/ 2614479 w 5314396"/>
                      <a:gd name="connsiteY671" fmla="*/ 1679225 h 2032705"/>
                      <a:gd name="connsiteX672" fmla="*/ 2642966 w 5314396"/>
                      <a:gd name="connsiteY672" fmla="*/ 1675509 h 2032705"/>
                      <a:gd name="connsiteX673" fmla="*/ 2671453 w 5314396"/>
                      <a:gd name="connsiteY673" fmla="*/ 1682011 h 2032705"/>
                      <a:gd name="connsiteX674" fmla="*/ 2695296 w 5314396"/>
                      <a:gd name="connsiteY674" fmla="*/ 1688514 h 2032705"/>
                      <a:gd name="connsiteX675" fmla="*/ 2720997 w 5314396"/>
                      <a:gd name="connsiteY675" fmla="*/ 1700435 h 2032705"/>
                      <a:gd name="connsiteX676" fmla="*/ 2737563 w 5314396"/>
                      <a:gd name="connsiteY676" fmla="*/ 1717930 h 2032705"/>
                      <a:gd name="connsiteX677" fmla="*/ 2777197 w 5314396"/>
                      <a:gd name="connsiteY677" fmla="*/ 1725362 h 2032705"/>
                      <a:gd name="connsiteX678" fmla="*/ 2818534 w 5314396"/>
                      <a:gd name="connsiteY678" fmla="*/ 1725362 h 2032705"/>
                      <a:gd name="connsiteX679" fmla="*/ 2859097 w 5314396"/>
                      <a:gd name="connsiteY679" fmla="*/ 1715143 h 2032705"/>
                      <a:gd name="connsiteX680" fmla="*/ 2884024 w 5314396"/>
                      <a:gd name="connsiteY680" fmla="*/ 1706009 h 2032705"/>
                      <a:gd name="connsiteX681" fmla="*/ 2908796 w 5314396"/>
                      <a:gd name="connsiteY681" fmla="*/ 1689443 h 2032705"/>
                      <a:gd name="connsiteX682" fmla="*/ 2947501 w 5314396"/>
                      <a:gd name="connsiteY682" fmla="*/ 1691301 h 2032705"/>
                      <a:gd name="connsiteX683" fmla="*/ 2974130 w 5314396"/>
                      <a:gd name="connsiteY683" fmla="*/ 1696874 h 2032705"/>
                      <a:gd name="connsiteX684" fmla="*/ 3003547 w 5314396"/>
                      <a:gd name="connsiteY684" fmla="*/ 1704306 h 2032705"/>
                      <a:gd name="connsiteX685" fmla="*/ 3033891 w 5314396"/>
                      <a:gd name="connsiteY685" fmla="*/ 1712666 h 2032705"/>
                      <a:gd name="connsiteX686" fmla="*/ 3063308 w 5314396"/>
                      <a:gd name="connsiteY686" fmla="*/ 1697029 h 2032705"/>
                      <a:gd name="connsiteX687" fmla="*/ 3077087 w 5314396"/>
                      <a:gd name="connsiteY687" fmla="*/ 1683250 h 2032705"/>
                      <a:gd name="connsiteX688" fmla="*/ 3091795 w 5314396"/>
                      <a:gd name="connsiteY688" fmla="*/ 1651047 h 2032705"/>
                      <a:gd name="connsiteX689" fmla="*/ 3111148 w 5314396"/>
                      <a:gd name="connsiteY689" fmla="*/ 1621631 h 2032705"/>
                      <a:gd name="connsiteX690" fmla="*/ 3124927 w 5314396"/>
                      <a:gd name="connsiteY690" fmla="*/ 1605994 h 2032705"/>
                      <a:gd name="connsiteX691" fmla="*/ 3115793 w 5314396"/>
                      <a:gd name="connsiteY691" fmla="*/ 1583854 h 2032705"/>
                      <a:gd name="connsiteX692" fmla="*/ 3113006 w 5314396"/>
                      <a:gd name="connsiteY692" fmla="*/ 1567288 h 2032705"/>
                      <a:gd name="connsiteX693" fmla="*/ 3152640 w 5314396"/>
                      <a:gd name="connsiteY693" fmla="*/ 1554438 h 2032705"/>
                      <a:gd name="connsiteX694" fmla="*/ 3198622 w 5314396"/>
                      <a:gd name="connsiteY694" fmla="*/ 1550722 h 2032705"/>
                      <a:gd name="connsiteX695" fmla="*/ 3233612 w 5314396"/>
                      <a:gd name="connsiteY695" fmla="*/ 1556296 h 2032705"/>
                      <a:gd name="connsiteX696" fmla="*/ 3271389 w 5314396"/>
                      <a:gd name="connsiteY696" fmla="*/ 1567288 h 2032705"/>
                      <a:gd name="connsiteX697" fmla="*/ 3291670 w 5314396"/>
                      <a:gd name="connsiteY697" fmla="*/ 1590357 h 2032705"/>
                      <a:gd name="connsiteX698" fmla="*/ 3306378 w 5314396"/>
                      <a:gd name="connsiteY698" fmla="*/ 1618844 h 2032705"/>
                      <a:gd name="connsiteX699" fmla="*/ 3324802 w 5314396"/>
                      <a:gd name="connsiteY699" fmla="*/ 1655692 h 2032705"/>
                      <a:gd name="connsiteX700" fmla="*/ 3340439 w 5314396"/>
                      <a:gd name="connsiteY700" fmla="*/ 1693468 h 2032705"/>
                      <a:gd name="connsiteX701" fmla="*/ 3352360 w 5314396"/>
                      <a:gd name="connsiteY701" fmla="*/ 1710963 h 2032705"/>
                      <a:gd name="connsiteX702" fmla="*/ 3382706 w 5314396"/>
                      <a:gd name="connsiteY702" fmla="*/ 1721955 h 2032705"/>
                      <a:gd name="connsiteX703" fmla="*/ 3413980 w 5314396"/>
                      <a:gd name="connsiteY703" fmla="*/ 1735735 h 2032705"/>
                      <a:gd name="connsiteX704" fmla="*/ 3436119 w 5314396"/>
                      <a:gd name="connsiteY704" fmla="*/ 1750443 h 2032705"/>
                      <a:gd name="connsiteX705" fmla="*/ 3442622 w 5314396"/>
                      <a:gd name="connsiteY705" fmla="*/ 1777072 h 2032705"/>
                      <a:gd name="connsiteX706" fmla="*/ 3472967 w 5314396"/>
                      <a:gd name="connsiteY706" fmla="*/ 1788993 h 2032705"/>
                      <a:gd name="connsiteX707" fmla="*/ 3500525 w 5314396"/>
                      <a:gd name="connsiteY707" fmla="*/ 1782491 h 2032705"/>
                      <a:gd name="connsiteX708" fmla="*/ 3530870 w 5314396"/>
                      <a:gd name="connsiteY708" fmla="*/ 1771499 h 2032705"/>
                      <a:gd name="connsiteX709" fmla="*/ 3555796 w 5314396"/>
                      <a:gd name="connsiteY709" fmla="*/ 1778001 h 2032705"/>
                      <a:gd name="connsiteX710" fmla="*/ 3556725 w 5314396"/>
                      <a:gd name="connsiteY710" fmla="*/ 1803701 h 2032705"/>
                      <a:gd name="connsiteX711" fmla="*/ 3540159 w 5314396"/>
                      <a:gd name="connsiteY711" fmla="*/ 1843336 h 2032705"/>
                      <a:gd name="connsiteX712" fmla="*/ 3521735 w 5314396"/>
                      <a:gd name="connsiteY712" fmla="*/ 1867178 h 2032705"/>
                      <a:gd name="connsiteX713" fmla="*/ 3507028 w 5314396"/>
                      <a:gd name="connsiteY713" fmla="*/ 1887460 h 2032705"/>
                      <a:gd name="connsiteX714" fmla="*/ 3479469 w 5314396"/>
                      <a:gd name="connsiteY714" fmla="*/ 1887460 h 2032705"/>
                      <a:gd name="connsiteX715" fmla="*/ 3453769 w 5314396"/>
                      <a:gd name="connsiteY715" fmla="*/ 1899381 h 2032705"/>
                      <a:gd name="connsiteX716" fmla="*/ 3449124 w 5314396"/>
                      <a:gd name="connsiteY716" fmla="*/ 1921521 h 2032705"/>
                      <a:gd name="connsiteX717" fmla="*/ 3450982 w 5314396"/>
                      <a:gd name="connsiteY717" fmla="*/ 1947221 h 2032705"/>
                      <a:gd name="connsiteX718" fmla="*/ 3453149 w 5314396"/>
                      <a:gd name="connsiteY718" fmla="*/ 1976947 h 2032705"/>
                      <a:gd name="connsiteX719" fmla="*/ 3479004 w 5314396"/>
                      <a:gd name="connsiteY719" fmla="*/ 1962858 h 2032705"/>
                      <a:gd name="connsiteX720" fmla="*/ 3514923 w 5314396"/>
                      <a:gd name="connsiteY720" fmla="*/ 1983140 h 2032705"/>
                      <a:gd name="connsiteX721" fmla="*/ 3586761 w 5314396"/>
                      <a:gd name="connsiteY721" fmla="*/ 1938087 h 2032705"/>
                      <a:gd name="connsiteX722" fmla="*/ 3637388 w 5314396"/>
                      <a:gd name="connsiteY722" fmla="*/ 1881886 h 2032705"/>
                      <a:gd name="connsiteX723" fmla="*/ 3682906 w 5314396"/>
                      <a:gd name="connsiteY723" fmla="*/ 1820732 h 2032705"/>
                      <a:gd name="connsiteX724" fmla="*/ 3716038 w 5314396"/>
                      <a:gd name="connsiteY724" fmla="*/ 1776608 h 2032705"/>
                      <a:gd name="connsiteX725" fmla="*/ 3735390 w 5314396"/>
                      <a:gd name="connsiteY725" fmla="*/ 1744869 h 2032705"/>
                      <a:gd name="connsiteX726" fmla="*/ 3748705 w 5314396"/>
                      <a:gd name="connsiteY726" fmla="*/ 1662968 h 2032705"/>
                      <a:gd name="connsiteX727" fmla="*/ 3754743 w 5314396"/>
                      <a:gd name="connsiteY727" fmla="*/ 1643616 h 2032705"/>
                      <a:gd name="connsiteX728" fmla="*/ 3766200 w 5314396"/>
                      <a:gd name="connsiteY728" fmla="*/ 1621476 h 2032705"/>
                      <a:gd name="connsiteX729" fmla="*/ 3771308 w 5314396"/>
                      <a:gd name="connsiteY729" fmla="*/ 1600730 h 2032705"/>
                      <a:gd name="connsiteX730" fmla="*/ 3769451 w 5314396"/>
                      <a:gd name="connsiteY730" fmla="*/ 1577197 h 2032705"/>
                      <a:gd name="connsiteX731" fmla="*/ 3773166 w 5314396"/>
                      <a:gd name="connsiteY731" fmla="*/ 1568063 h 2032705"/>
                      <a:gd name="connsiteX732" fmla="*/ 3761709 w 5314396"/>
                      <a:gd name="connsiteY732" fmla="*/ 1552890 h 2032705"/>
                      <a:gd name="connsiteX733" fmla="*/ 3742822 w 5314396"/>
                      <a:gd name="connsiteY733" fmla="*/ 1537253 h 2032705"/>
                      <a:gd name="connsiteX734" fmla="*/ 3718360 w 5314396"/>
                      <a:gd name="connsiteY734" fmla="*/ 1518829 h 2032705"/>
                      <a:gd name="connsiteX735" fmla="*/ 3691731 w 5314396"/>
                      <a:gd name="connsiteY735" fmla="*/ 1519758 h 2032705"/>
                      <a:gd name="connsiteX736" fmla="*/ 3685847 w 5314396"/>
                      <a:gd name="connsiteY736" fmla="*/ 1530286 h 2032705"/>
                      <a:gd name="connsiteX737" fmla="*/ 3672532 w 5314396"/>
                      <a:gd name="connsiteY737" fmla="*/ 1542207 h 2032705"/>
                      <a:gd name="connsiteX738" fmla="*/ 3655038 w 5314396"/>
                      <a:gd name="connsiteY738" fmla="*/ 1543601 h 2032705"/>
                      <a:gd name="connsiteX739" fmla="*/ 3653644 w 5314396"/>
                      <a:gd name="connsiteY739" fmla="*/ 1525177 h 2032705"/>
                      <a:gd name="connsiteX740" fmla="*/ 3652715 w 5314396"/>
                      <a:gd name="connsiteY740" fmla="*/ 1512791 h 2032705"/>
                      <a:gd name="connsiteX741" fmla="*/ 3633362 w 5314396"/>
                      <a:gd name="connsiteY741" fmla="*/ 1534931 h 2032705"/>
                      <a:gd name="connsiteX742" fmla="*/ 3629647 w 5314396"/>
                      <a:gd name="connsiteY742" fmla="*/ 1503192 h 2032705"/>
                      <a:gd name="connsiteX743" fmla="*/ 3594192 w 5314396"/>
                      <a:gd name="connsiteY743" fmla="*/ 1502263 h 2032705"/>
                      <a:gd name="connsiteX744" fmla="*/ 3595586 w 5314396"/>
                      <a:gd name="connsiteY744" fmla="*/ 1479195 h 2032705"/>
                      <a:gd name="connsiteX745" fmla="*/ 3616332 w 5314396"/>
                      <a:gd name="connsiteY745" fmla="*/ 1459842 h 2032705"/>
                      <a:gd name="connsiteX746" fmla="*/ 3656431 w 5314396"/>
                      <a:gd name="connsiteY746" fmla="*/ 1436309 h 2032705"/>
                      <a:gd name="connsiteX747" fmla="*/ 3673462 w 5314396"/>
                      <a:gd name="connsiteY747" fmla="*/ 1413705 h 2032705"/>
                      <a:gd name="connsiteX748" fmla="*/ 3718050 w 5314396"/>
                      <a:gd name="connsiteY748" fmla="*/ 1380109 h 2032705"/>
                      <a:gd name="connsiteX749" fmla="*/ 3752111 w 5314396"/>
                      <a:gd name="connsiteY749" fmla="*/ 1345119 h 2032705"/>
                      <a:gd name="connsiteX750" fmla="*/ 3786637 w 5314396"/>
                      <a:gd name="connsiteY750" fmla="*/ 1316167 h 2032705"/>
                      <a:gd name="connsiteX751" fmla="*/ 3845004 w 5314396"/>
                      <a:gd name="connsiteY751" fmla="*/ 1285822 h 2032705"/>
                      <a:gd name="connsiteX752" fmla="*/ 3912661 w 5314396"/>
                      <a:gd name="connsiteY752" fmla="*/ 1294183 h 2032705"/>
                      <a:gd name="connsiteX753" fmla="*/ 3928763 w 5314396"/>
                      <a:gd name="connsiteY753" fmla="*/ 1293718 h 2032705"/>
                      <a:gd name="connsiteX754" fmla="*/ 3957715 w 5314396"/>
                      <a:gd name="connsiteY754" fmla="*/ 1293254 h 2032705"/>
                      <a:gd name="connsiteX755" fmla="*/ 3987595 w 5314396"/>
                      <a:gd name="connsiteY755" fmla="*/ 1289073 h 2032705"/>
                      <a:gd name="connsiteX756" fmla="*/ 4013295 w 5314396"/>
                      <a:gd name="connsiteY756" fmla="*/ 1281642 h 2032705"/>
                      <a:gd name="connsiteX757" fmla="*/ 4056955 w 5314396"/>
                      <a:gd name="connsiteY757" fmla="*/ 1276533 h 2032705"/>
                      <a:gd name="connsiteX758" fmla="*/ 4080488 w 5314396"/>
                      <a:gd name="connsiteY758" fmla="*/ 1281177 h 2032705"/>
                      <a:gd name="connsiteX759" fmla="*/ 4102163 w 5314396"/>
                      <a:gd name="connsiteY759" fmla="*/ 1292170 h 2032705"/>
                      <a:gd name="connsiteX760" fmla="*/ 4096590 w 5314396"/>
                      <a:gd name="connsiteY760" fmla="*/ 1301769 h 2032705"/>
                      <a:gd name="connsiteX761" fmla="*/ 4086527 w 5314396"/>
                      <a:gd name="connsiteY761" fmla="*/ 1312297 h 2032705"/>
                      <a:gd name="connsiteX762" fmla="*/ 4117800 w 5314396"/>
                      <a:gd name="connsiteY762" fmla="*/ 1307652 h 2032705"/>
                      <a:gd name="connsiteX763" fmla="*/ 4150468 w 5314396"/>
                      <a:gd name="connsiteY763" fmla="*/ 1302078 h 2032705"/>
                      <a:gd name="connsiteX764" fmla="*/ 4172608 w 5314396"/>
                      <a:gd name="connsiteY764" fmla="*/ 1301614 h 2032705"/>
                      <a:gd name="connsiteX765" fmla="*/ 4204810 w 5314396"/>
                      <a:gd name="connsiteY765" fmla="*/ 1293718 h 2032705"/>
                      <a:gd name="connsiteX766" fmla="*/ 4192424 w 5314396"/>
                      <a:gd name="connsiteY766" fmla="*/ 1284119 h 2032705"/>
                      <a:gd name="connsiteX767" fmla="*/ 4190103 w 5314396"/>
                      <a:gd name="connsiteY767" fmla="*/ 1257799 h 2032705"/>
                      <a:gd name="connsiteX768" fmla="*/ 4235620 w 5314396"/>
                      <a:gd name="connsiteY768" fmla="*/ 1217391 h 2032705"/>
                      <a:gd name="connsiteX769" fmla="*/ 4258689 w 5314396"/>
                      <a:gd name="connsiteY769" fmla="*/ 1204076 h 2032705"/>
                      <a:gd name="connsiteX770" fmla="*/ 4275255 w 5314396"/>
                      <a:gd name="connsiteY770" fmla="*/ 1175589 h 2032705"/>
                      <a:gd name="connsiteX771" fmla="*/ 4326346 w 5314396"/>
                      <a:gd name="connsiteY771" fmla="*/ 1170944 h 2032705"/>
                      <a:gd name="connsiteX772" fmla="*/ 4347091 w 5314396"/>
                      <a:gd name="connsiteY772" fmla="*/ 1179769 h 2032705"/>
                      <a:gd name="connsiteX773" fmla="*/ 4369696 w 5314396"/>
                      <a:gd name="connsiteY773" fmla="*/ 1170944 h 2032705"/>
                      <a:gd name="connsiteX774" fmla="*/ 4354524 w 5314396"/>
                      <a:gd name="connsiteY774" fmla="*/ 1199896 h 2032705"/>
                      <a:gd name="connsiteX775" fmla="*/ 4372019 w 5314396"/>
                      <a:gd name="connsiteY775" fmla="*/ 1211817 h 2032705"/>
                      <a:gd name="connsiteX776" fmla="*/ 4363813 w 5314396"/>
                      <a:gd name="connsiteY776" fmla="*/ 1224668 h 2032705"/>
                      <a:gd name="connsiteX777" fmla="*/ 4401589 w 5314396"/>
                      <a:gd name="connsiteY777" fmla="*/ 1208102 h 2032705"/>
                      <a:gd name="connsiteX778" fmla="*/ 4453145 w 5314396"/>
                      <a:gd name="connsiteY778" fmla="*/ 1183640 h 2032705"/>
                      <a:gd name="connsiteX779" fmla="*/ 4459647 w 5314396"/>
                      <a:gd name="connsiteY779" fmla="*/ 1153295 h 2032705"/>
                      <a:gd name="connsiteX780" fmla="*/ 4513061 w 5314396"/>
                      <a:gd name="connsiteY780" fmla="*/ 1134406 h 2032705"/>
                      <a:gd name="connsiteX781" fmla="*/ 4512596 w 5314396"/>
                      <a:gd name="connsiteY781" fmla="*/ 1141683 h 2032705"/>
                      <a:gd name="connsiteX782" fmla="*/ 4489064 w 5314396"/>
                      <a:gd name="connsiteY782" fmla="*/ 1165216 h 2032705"/>
                      <a:gd name="connsiteX783" fmla="*/ 4483955 w 5314396"/>
                      <a:gd name="connsiteY783" fmla="*/ 1192000 h 2032705"/>
                      <a:gd name="connsiteX784" fmla="*/ 4474666 w 5314396"/>
                      <a:gd name="connsiteY784" fmla="*/ 1205779 h 2032705"/>
                      <a:gd name="connsiteX785" fmla="*/ 4465531 w 5314396"/>
                      <a:gd name="connsiteY785" fmla="*/ 1220023 h 2032705"/>
                      <a:gd name="connsiteX786" fmla="*/ 4424657 w 5314396"/>
                      <a:gd name="connsiteY786" fmla="*/ 1237982 h 2032705"/>
                      <a:gd name="connsiteX787" fmla="*/ 4399266 w 5314396"/>
                      <a:gd name="connsiteY787" fmla="*/ 1266005 h 2032705"/>
                      <a:gd name="connsiteX788" fmla="*/ 4341828 w 5314396"/>
                      <a:gd name="connsiteY788" fmla="*/ 1318954 h 2032705"/>
                      <a:gd name="connsiteX789" fmla="*/ 4290737 w 5314396"/>
                      <a:gd name="connsiteY789" fmla="*/ 1353944 h 2032705"/>
                      <a:gd name="connsiteX790" fmla="*/ 4261785 w 5314396"/>
                      <a:gd name="connsiteY790" fmla="*/ 1359982 h 2032705"/>
                      <a:gd name="connsiteX791" fmla="*/ 4251257 w 5314396"/>
                      <a:gd name="connsiteY791" fmla="*/ 1397758 h 2032705"/>
                      <a:gd name="connsiteX792" fmla="*/ 4222770 w 5314396"/>
                      <a:gd name="connsiteY792" fmla="*/ 1469131 h 2032705"/>
                      <a:gd name="connsiteX793" fmla="*/ 4239800 w 5314396"/>
                      <a:gd name="connsiteY793" fmla="*/ 1584164 h 2032705"/>
                      <a:gd name="connsiteX794" fmla="*/ 4249399 w 5314396"/>
                      <a:gd name="connsiteY794" fmla="*/ 1637113 h 2032705"/>
                      <a:gd name="connsiteX795" fmla="*/ 4257760 w 5314396"/>
                      <a:gd name="connsiteY795" fmla="*/ 1659717 h 2032705"/>
                      <a:gd name="connsiteX796" fmla="*/ 4290427 w 5314396"/>
                      <a:gd name="connsiteY796" fmla="*/ 1631694 h 2032705"/>
                      <a:gd name="connsiteX797" fmla="*/ 4306064 w 5314396"/>
                      <a:gd name="connsiteY797" fmla="*/ 1613735 h 2032705"/>
                      <a:gd name="connsiteX798" fmla="*/ 4313031 w 5314396"/>
                      <a:gd name="connsiteY798" fmla="*/ 1581996 h 2032705"/>
                      <a:gd name="connsiteX799" fmla="*/ 4334242 w 5314396"/>
                      <a:gd name="connsiteY799" fmla="*/ 1567753 h 2032705"/>
                      <a:gd name="connsiteX800" fmla="*/ 4357310 w 5314396"/>
                      <a:gd name="connsiteY800" fmla="*/ 1563108 h 2032705"/>
                      <a:gd name="connsiteX801" fmla="*/ 4354524 w 5314396"/>
                      <a:gd name="connsiteY801" fmla="*/ 1536943 h 2032705"/>
                      <a:gd name="connsiteX802" fmla="*/ 4384404 w 5314396"/>
                      <a:gd name="connsiteY802" fmla="*/ 1508456 h 2032705"/>
                      <a:gd name="connsiteX803" fmla="*/ 4421716 w 5314396"/>
                      <a:gd name="connsiteY803" fmla="*/ 1501954 h 2032705"/>
                      <a:gd name="connsiteX804" fmla="*/ 4416142 w 5314396"/>
                      <a:gd name="connsiteY804" fmla="*/ 1471144 h 2032705"/>
                      <a:gd name="connsiteX805" fmla="*/ 4438282 w 5314396"/>
                      <a:gd name="connsiteY805" fmla="*/ 1433367 h 2032705"/>
                      <a:gd name="connsiteX806" fmla="*/ 4462279 w 5314396"/>
                      <a:gd name="connsiteY806" fmla="*/ 1431974 h 2032705"/>
                      <a:gd name="connsiteX807" fmla="*/ 4447572 w 5314396"/>
                      <a:gd name="connsiteY807" fmla="*/ 1411228 h 2032705"/>
                      <a:gd name="connsiteX808" fmla="*/ 4454074 w 5314396"/>
                      <a:gd name="connsiteY808" fmla="*/ 1376238 h 2032705"/>
                      <a:gd name="connsiteX809" fmla="*/ 4453145 w 5314396"/>
                      <a:gd name="connsiteY809" fmla="*/ 1359672 h 2032705"/>
                      <a:gd name="connsiteX810" fmla="*/ 4433327 w 5314396"/>
                      <a:gd name="connsiteY810" fmla="*/ 1361066 h 2032705"/>
                      <a:gd name="connsiteX811" fmla="*/ 4429612 w 5314396"/>
                      <a:gd name="connsiteY811" fmla="*/ 1328863 h 2032705"/>
                      <a:gd name="connsiteX812" fmla="*/ 4455777 w 5314396"/>
                      <a:gd name="connsiteY812" fmla="*/ 1301304 h 2032705"/>
                      <a:gd name="connsiteX813" fmla="*/ 4479310 w 5314396"/>
                      <a:gd name="connsiteY813" fmla="*/ 1262134 h 2032705"/>
                      <a:gd name="connsiteX814" fmla="*/ 4506404 w 5314396"/>
                      <a:gd name="connsiteY814" fmla="*/ 1260741 h 2032705"/>
                      <a:gd name="connsiteX815" fmla="*/ 4518325 w 5314396"/>
                      <a:gd name="connsiteY815" fmla="*/ 1266315 h 2032705"/>
                      <a:gd name="connsiteX816" fmla="*/ 4549599 w 5314396"/>
                      <a:gd name="connsiteY816" fmla="*/ 1236434 h 2032705"/>
                      <a:gd name="connsiteX817" fmla="*/ 4556101 w 5314396"/>
                      <a:gd name="connsiteY817" fmla="*/ 1263528 h 2032705"/>
                      <a:gd name="connsiteX818" fmla="*/ 4585053 w 5314396"/>
                      <a:gd name="connsiteY818" fmla="*/ 1246962 h 2032705"/>
                      <a:gd name="connsiteX819" fmla="*/ 4662774 w 5314396"/>
                      <a:gd name="connsiteY819" fmla="*/ 1240924 h 2032705"/>
                      <a:gd name="connsiteX820" fmla="*/ 4685842 w 5314396"/>
                      <a:gd name="connsiteY820" fmla="*/ 1260741 h 2032705"/>
                      <a:gd name="connsiteX821" fmla="*/ 4698693 w 5314396"/>
                      <a:gd name="connsiteY821" fmla="*/ 1242317 h 2032705"/>
                      <a:gd name="connsiteX822" fmla="*/ 4743745 w 5314396"/>
                      <a:gd name="connsiteY822" fmla="*/ 1217081 h 2032705"/>
                      <a:gd name="connsiteX823" fmla="*/ 4762169 w 5314396"/>
                      <a:gd name="connsiteY823" fmla="*/ 1204696 h 2032705"/>
                      <a:gd name="connsiteX824" fmla="*/ 4780129 w 5314396"/>
                      <a:gd name="connsiteY824" fmla="*/ 1192774 h 2032705"/>
                      <a:gd name="connsiteX825" fmla="*/ 4832614 w 5314396"/>
                      <a:gd name="connsiteY825" fmla="*/ 1169241 h 2032705"/>
                      <a:gd name="connsiteX826" fmla="*/ 4897484 w 5314396"/>
                      <a:gd name="connsiteY826" fmla="*/ 1137503 h 2032705"/>
                      <a:gd name="connsiteX827" fmla="*/ 4909870 w 5314396"/>
                      <a:gd name="connsiteY827" fmla="*/ 1134716 h 2032705"/>
                      <a:gd name="connsiteX828" fmla="*/ 4937428 w 5314396"/>
                      <a:gd name="connsiteY828" fmla="*/ 1141683 h 2032705"/>
                      <a:gd name="connsiteX829" fmla="*/ 4971489 w 5314396"/>
                      <a:gd name="connsiteY829" fmla="*/ 1138896 h 2032705"/>
                      <a:gd name="connsiteX830" fmla="*/ 4970560 w 5314396"/>
                      <a:gd name="connsiteY830" fmla="*/ 1113660 h 2032705"/>
                      <a:gd name="connsiteX831" fmla="*/ 4952601 w 5314396"/>
                      <a:gd name="connsiteY831" fmla="*/ 1085173 h 2032705"/>
                      <a:gd name="connsiteX832" fmla="*/ 4931390 w 5314396"/>
                      <a:gd name="connsiteY832" fmla="*/ 1054828 h 2032705"/>
                      <a:gd name="connsiteX833" fmla="*/ 4912967 w 5314396"/>
                      <a:gd name="connsiteY833" fmla="*/ 1043371 h 2032705"/>
                      <a:gd name="connsiteX834" fmla="*/ 4903367 w 5314396"/>
                      <a:gd name="connsiteY834" fmla="*/ 1032843 h 2032705"/>
                      <a:gd name="connsiteX835" fmla="*/ 4877203 w 5314396"/>
                      <a:gd name="connsiteY835" fmla="*/ 1027270 h 2032705"/>
                      <a:gd name="connsiteX836" fmla="*/ 4908012 w 5314396"/>
                      <a:gd name="connsiteY836" fmla="*/ 1018599 h 2032705"/>
                      <a:gd name="connsiteX837" fmla="*/ 4924578 w 5314396"/>
                      <a:gd name="connsiteY837" fmla="*/ 1033772 h 2032705"/>
                      <a:gd name="connsiteX838" fmla="*/ 4960032 w 5314396"/>
                      <a:gd name="connsiteY838" fmla="*/ 1031450 h 2032705"/>
                      <a:gd name="connsiteX839" fmla="*/ 5001369 w 5314396"/>
                      <a:gd name="connsiteY839" fmla="*/ 1010239 h 2032705"/>
                      <a:gd name="connsiteX840" fmla="*/ 5010194 w 5314396"/>
                      <a:gd name="connsiteY840" fmla="*/ 994138 h 2032705"/>
                      <a:gd name="connsiteX841" fmla="*/ 5004621 w 5314396"/>
                      <a:gd name="connsiteY841" fmla="*/ 975714 h 2032705"/>
                      <a:gd name="connsiteX842" fmla="*/ 5006943 w 5314396"/>
                      <a:gd name="connsiteY842" fmla="*/ 960541 h 2032705"/>
                      <a:gd name="connsiteX843" fmla="*/ 5018400 w 5314396"/>
                      <a:gd name="connsiteY843" fmla="*/ 950323 h 2032705"/>
                      <a:gd name="connsiteX844" fmla="*/ 5034965 w 5314396"/>
                      <a:gd name="connsiteY844" fmla="*/ 949394 h 2032705"/>
                      <a:gd name="connsiteX845" fmla="*/ 5030786 w 5314396"/>
                      <a:gd name="connsiteY845" fmla="*/ 965960 h 2032705"/>
                      <a:gd name="connsiteX846" fmla="*/ 5041778 w 5314396"/>
                      <a:gd name="connsiteY846" fmla="*/ 987171 h 2032705"/>
                      <a:gd name="connsiteX847" fmla="*/ 5073981 w 5314396"/>
                      <a:gd name="connsiteY847" fmla="*/ 988100 h 2032705"/>
                      <a:gd name="connsiteX848" fmla="*/ 5122750 w 5314396"/>
                      <a:gd name="connsiteY848" fmla="*/ 1004201 h 2032705"/>
                      <a:gd name="connsiteX849" fmla="*/ 5144890 w 5314396"/>
                      <a:gd name="connsiteY849" fmla="*/ 1030985 h 2032705"/>
                      <a:gd name="connsiteX850" fmla="*/ 5175699 w 5314396"/>
                      <a:gd name="connsiteY850" fmla="*/ 1041978 h 2032705"/>
                      <a:gd name="connsiteX851" fmla="*/ 5192265 w 5314396"/>
                      <a:gd name="connsiteY851" fmla="*/ 1050648 h 2032705"/>
                      <a:gd name="connsiteX852" fmla="*/ 5211153 w 5314396"/>
                      <a:gd name="connsiteY852" fmla="*/ 1052506 h 2032705"/>
                      <a:gd name="connsiteX853" fmla="*/ 5228184 w 5314396"/>
                      <a:gd name="connsiteY853" fmla="*/ 1048790 h 2032705"/>
                      <a:gd name="connsiteX854" fmla="*/ 5214405 w 5314396"/>
                      <a:gd name="connsiteY854" fmla="*/ 1031759 h 2032705"/>
                      <a:gd name="connsiteX855" fmla="*/ 5229577 w 5314396"/>
                      <a:gd name="connsiteY855" fmla="*/ 1035475 h 2032705"/>
                      <a:gd name="connsiteX856" fmla="*/ 5232828 w 5314396"/>
                      <a:gd name="connsiteY856" fmla="*/ 1020303 h 2032705"/>
                      <a:gd name="connsiteX857" fmla="*/ 5228184 w 5314396"/>
                      <a:gd name="connsiteY857" fmla="*/ 989493 h 2032705"/>
                      <a:gd name="connsiteX858" fmla="*/ 5237783 w 5314396"/>
                      <a:gd name="connsiteY858" fmla="*/ 985777 h 2032705"/>
                      <a:gd name="connsiteX859" fmla="*/ 5272773 w 5314396"/>
                      <a:gd name="connsiteY859" fmla="*/ 993209 h 2032705"/>
                      <a:gd name="connsiteX860" fmla="*/ 5265496 w 5314396"/>
                      <a:gd name="connsiteY860" fmla="*/ 984539 h 2032705"/>
                      <a:gd name="connsiteX861" fmla="*/ 5272463 w 5314396"/>
                      <a:gd name="connsiteY861" fmla="*/ 981752 h 2032705"/>
                      <a:gd name="connsiteX862" fmla="*/ 5289493 w 5314396"/>
                      <a:gd name="connsiteY862" fmla="*/ 983610 h 2032705"/>
                      <a:gd name="connsiteX863" fmla="*/ 5305595 w 5314396"/>
                      <a:gd name="connsiteY863" fmla="*/ 966579 h 2032705"/>
                      <a:gd name="connsiteX864" fmla="*/ 5308846 w 5314396"/>
                      <a:gd name="connsiteY864" fmla="*/ 957600 h 2032705"/>
                      <a:gd name="connsiteX865" fmla="*/ 2742362 w 5314396"/>
                      <a:gd name="connsiteY865" fmla="*/ 1561405 h 2032705"/>
                      <a:gd name="connsiteX866" fmla="*/ 2663712 w 5314396"/>
                      <a:gd name="connsiteY866" fmla="*/ 1609710 h 2032705"/>
                      <a:gd name="connsiteX867" fmla="*/ 2594661 w 5314396"/>
                      <a:gd name="connsiteY867" fmla="*/ 1630456 h 2032705"/>
                      <a:gd name="connsiteX868" fmla="*/ 2654113 w 5314396"/>
                      <a:gd name="connsiteY868" fmla="*/ 1593144 h 2032705"/>
                      <a:gd name="connsiteX869" fmla="*/ 2736943 w 5314396"/>
                      <a:gd name="connsiteY869" fmla="*/ 1514494 h 2032705"/>
                      <a:gd name="connsiteX870" fmla="*/ 2777042 w 5314396"/>
                      <a:gd name="connsiteY870" fmla="*/ 1451017 h 2032705"/>
                      <a:gd name="connsiteX871" fmla="*/ 2742362 w 5314396"/>
                      <a:gd name="connsiteY871" fmla="*/ 1561405 h 2032705"/>
                      <a:gd name="connsiteX872" fmla="*/ 2859252 w 5314396"/>
                      <a:gd name="connsiteY872" fmla="*/ 480439 h 2032705"/>
                      <a:gd name="connsiteX873" fmla="*/ 2840829 w 5314396"/>
                      <a:gd name="connsiteY873" fmla="*/ 495147 h 2032705"/>
                      <a:gd name="connsiteX874" fmla="*/ 2897029 w 5314396"/>
                      <a:gd name="connsiteY874" fmla="*/ 486012 h 2032705"/>
                      <a:gd name="connsiteX875" fmla="*/ 2859252 w 5314396"/>
                      <a:gd name="connsiteY875" fmla="*/ 480439 h 2032705"/>
                      <a:gd name="connsiteX876" fmla="*/ 1183149 w 5314396"/>
                      <a:gd name="connsiteY876" fmla="*/ 25727 h 2032705"/>
                      <a:gd name="connsiteX877" fmla="*/ 1213495 w 5314396"/>
                      <a:gd name="connsiteY877" fmla="*/ 13805 h 2032705"/>
                      <a:gd name="connsiteX878" fmla="*/ 1240124 w 5314396"/>
                      <a:gd name="connsiteY878" fmla="*/ 5445 h 2032705"/>
                      <a:gd name="connsiteX879" fmla="*/ 1184853 w 5314396"/>
                      <a:gd name="connsiteY879" fmla="*/ 7303 h 2032705"/>
                      <a:gd name="connsiteX880" fmla="*/ 1142431 w 5314396"/>
                      <a:gd name="connsiteY880" fmla="*/ 14734 h 2032705"/>
                      <a:gd name="connsiteX881" fmla="*/ 1183149 w 5314396"/>
                      <a:gd name="connsiteY881" fmla="*/ 25727 h 2032705"/>
                      <a:gd name="connsiteX882" fmla="*/ 1069046 w 5314396"/>
                      <a:gd name="connsiteY882" fmla="*/ 87501 h 2032705"/>
                      <a:gd name="connsiteX883" fmla="*/ 1030340 w 5314396"/>
                      <a:gd name="connsiteY883" fmla="*/ 92145 h 2032705"/>
                      <a:gd name="connsiteX884" fmla="*/ 1069046 w 5314396"/>
                      <a:gd name="connsiteY884" fmla="*/ 87501 h 2032705"/>
                      <a:gd name="connsiteX885" fmla="*/ 1187794 w 5314396"/>
                      <a:gd name="connsiteY885" fmla="*/ 75424 h 2032705"/>
                      <a:gd name="connsiteX886" fmla="*/ 1164726 w 5314396"/>
                      <a:gd name="connsiteY886" fmla="*/ 83785 h 2032705"/>
                      <a:gd name="connsiteX887" fmla="*/ 1146302 w 5314396"/>
                      <a:gd name="connsiteY887" fmla="*/ 102209 h 2032705"/>
                      <a:gd name="connsiteX888" fmla="*/ 1214424 w 5314396"/>
                      <a:gd name="connsiteY888" fmla="*/ 96635 h 2032705"/>
                      <a:gd name="connsiteX889" fmla="*/ 1247555 w 5314396"/>
                      <a:gd name="connsiteY889" fmla="*/ 83785 h 2032705"/>
                      <a:gd name="connsiteX890" fmla="*/ 1187794 w 5314396"/>
                      <a:gd name="connsiteY890" fmla="*/ 75424 h 2032705"/>
                      <a:gd name="connsiteX891" fmla="*/ 1345248 w 5314396"/>
                      <a:gd name="connsiteY891" fmla="*/ 57930 h 2032705"/>
                      <a:gd name="connsiteX892" fmla="*/ 1331469 w 5314396"/>
                      <a:gd name="connsiteY892" fmla="*/ 41364 h 2032705"/>
                      <a:gd name="connsiteX893" fmla="*/ 1280842 w 5314396"/>
                      <a:gd name="connsiteY893" fmla="*/ 40435 h 2032705"/>
                      <a:gd name="connsiteX894" fmla="*/ 1257000 w 5314396"/>
                      <a:gd name="connsiteY894" fmla="*/ 68922 h 2032705"/>
                      <a:gd name="connsiteX895" fmla="*/ 1345248 w 5314396"/>
                      <a:gd name="connsiteY895" fmla="*/ 57930 h 2032705"/>
                      <a:gd name="connsiteX896" fmla="*/ 1198787 w 5314396"/>
                      <a:gd name="connsiteY896" fmla="*/ 43221 h 2032705"/>
                      <a:gd name="connsiteX897" fmla="*/ 1145373 w 5314396"/>
                      <a:gd name="connsiteY897" fmla="*/ 29442 h 2032705"/>
                      <a:gd name="connsiteX898" fmla="*/ 1123233 w 5314396"/>
                      <a:gd name="connsiteY898" fmla="*/ 34087 h 2032705"/>
                      <a:gd name="connsiteX899" fmla="*/ 1090102 w 5314396"/>
                      <a:gd name="connsiteY899" fmla="*/ 53440 h 2032705"/>
                      <a:gd name="connsiteX900" fmla="*/ 1198787 w 5314396"/>
                      <a:gd name="connsiteY900" fmla="*/ 43221 h 2032705"/>
                      <a:gd name="connsiteX901" fmla="*/ 1061769 w 5314396"/>
                      <a:gd name="connsiteY901" fmla="*/ 554134 h 2032705"/>
                      <a:gd name="connsiteX902" fmla="*/ 1039630 w 5314396"/>
                      <a:gd name="connsiteY902" fmla="*/ 569771 h 2032705"/>
                      <a:gd name="connsiteX903" fmla="*/ 1049693 w 5314396"/>
                      <a:gd name="connsiteY903" fmla="*/ 590981 h 2032705"/>
                      <a:gd name="connsiteX904" fmla="*/ 1031269 w 5314396"/>
                      <a:gd name="connsiteY904" fmla="*/ 609405 h 2032705"/>
                      <a:gd name="connsiteX905" fmla="*/ 992564 w 5314396"/>
                      <a:gd name="connsiteY905" fmla="*/ 629687 h 2032705"/>
                      <a:gd name="connsiteX906" fmla="*/ 1023838 w 5314396"/>
                      <a:gd name="connsiteY906" fmla="*/ 648111 h 2032705"/>
                      <a:gd name="connsiteX907" fmla="*/ 1029411 w 5314396"/>
                      <a:gd name="connsiteY907" fmla="*/ 671024 h 2032705"/>
                      <a:gd name="connsiteX908" fmla="*/ 1041332 w 5314396"/>
                      <a:gd name="connsiteY908" fmla="*/ 660961 h 2032705"/>
                      <a:gd name="connsiteX909" fmla="*/ 1066104 w 5314396"/>
                      <a:gd name="connsiteY909" fmla="*/ 678456 h 2032705"/>
                      <a:gd name="connsiteX910" fmla="*/ 1105738 w 5314396"/>
                      <a:gd name="connsiteY910" fmla="*/ 700595 h 2032705"/>
                      <a:gd name="connsiteX911" fmla="*/ 1186710 w 5314396"/>
                      <a:gd name="connsiteY911" fmla="*/ 700595 h 2032705"/>
                      <a:gd name="connsiteX912" fmla="*/ 1144444 w 5314396"/>
                      <a:gd name="connsiteY912" fmla="*/ 662819 h 2032705"/>
                      <a:gd name="connsiteX913" fmla="*/ 1133452 w 5314396"/>
                      <a:gd name="connsiteY913" fmla="*/ 595626 h 2032705"/>
                      <a:gd name="connsiteX914" fmla="*/ 1158223 w 5314396"/>
                      <a:gd name="connsiteY914" fmla="*/ 559707 h 2032705"/>
                      <a:gd name="connsiteX915" fmla="*/ 1185782 w 5314396"/>
                      <a:gd name="connsiteY915" fmla="*/ 527504 h 2032705"/>
                      <a:gd name="connsiteX916" fmla="*/ 1202348 w 5314396"/>
                      <a:gd name="connsiteY916" fmla="*/ 506294 h 2032705"/>
                      <a:gd name="connsiteX917" fmla="*/ 1221700 w 5314396"/>
                      <a:gd name="connsiteY917" fmla="*/ 475949 h 2032705"/>
                      <a:gd name="connsiteX918" fmla="*/ 1251116 w 5314396"/>
                      <a:gd name="connsiteY918" fmla="*/ 465885 h 2032705"/>
                      <a:gd name="connsiteX919" fmla="*/ 1292454 w 5314396"/>
                      <a:gd name="connsiteY919" fmla="*/ 446533 h 2032705"/>
                      <a:gd name="connsiteX920" fmla="*/ 1465545 w 5314396"/>
                      <a:gd name="connsiteY920" fmla="*/ 381198 h 2032705"/>
                      <a:gd name="connsiteX921" fmla="*/ 1545588 w 5314396"/>
                      <a:gd name="connsiteY921" fmla="*/ 325926 h 2032705"/>
                      <a:gd name="connsiteX922" fmla="*/ 1449908 w 5314396"/>
                      <a:gd name="connsiteY922" fmla="*/ 344350 h 2032705"/>
                      <a:gd name="connsiteX923" fmla="*/ 1399281 w 5314396"/>
                      <a:gd name="connsiteY923" fmla="*/ 356271 h 2032705"/>
                      <a:gd name="connsiteX924" fmla="*/ 1337662 w 5314396"/>
                      <a:gd name="connsiteY924" fmla="*/ 361845 h 2032705"/>
                      <a:gd name="connsiteX925" fmla="*/ 1291680 w 5314396"/>
                      <a:gd name="connsiteY925" fmla="*/ 372837 h 2032705"/>
                      <a:gd name="connsiteX926" fmla="*/ 1252974 w 5314396"/>
                      <a:gd name="connsiteY926" fmla="*/ 383830 h 2032705"/>
                      <a:gd name="connsiteX927" fmla="*/ 1212411 w 5314396"/>
                      <a:gd name="connsiteY927" fmla="*/ 401325 h 2032705"/>
                      <a:gd name="connsiteX928" fmla="*/ 1188413 w 5314396"/>
                      <a:gd name="connsiteY928" fmla="*/ 416033 h 2032705"/>
                      <a:gd name="connsiteX929" fmla="*/ 1161629 w 5314396"/>
                      <a:gd name="connsiteY929" fmla="*/ 425167 h 2032705"/>
                      <a:gd name="connsiteX930" fmla="*/ 1154353 w 5314396"/>
                      <a:gd name="connsiteY930" fmla="*/ 446378 h 2032705"/>
                      <a:gd name="connsiteX931" fmla="*/ 1136858 w 5314396"/>
                      <a:gd name="connsiteY931" fmla="*/ 466659 h 2032705"/>
                      <a:gd name="connsiteX932" fmla="*/ 1127723 w 5314396"/>
                      <a:gd name="connsiteY932" fmla="*/ 486941 h 2032705"/>
                      <a:gd name="connsiteX933" fmla="*/ 1101094 w 5314396"/>
                      <a:gd name="connsiteY933" fmla="*/ 500720 h 2032705"/>
                      <a:gd name="connsiteX934" fmla="*/ 1097378 w 5314396"/>
                      <a:gd name="connsiteY934" fmla="*/ 522860 h 2032705"/>
                      <a:gd name="connsiteX935" fmla="*/ 1089172 w 5314396"/>
                      <a:gd name="connsiteY935" fmla="*/ 540355 h 2032705"/>
                      <a:gd name="connsiteX936" fmla="*/ 1061769 w 5314396"/>
                      <a:gd name="connsiteY936" fmla="*/ 554134 h 203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5314396" h="2032705">
                        <a:moveTo>
                          <a:pt x="80507" y="1470989"/>
                        </a:moveTo>
                        <a:cubicBezTo>
                          <a:pt x="76327" y="1473002"/>
                          <a:pt x="65335" y="1468976"/>
                          <a:pt x="61929" y="1464022"/>
                        </a:cubicBezTo>
                        <a:cubicBezTo>
                          <a:pt x="59142" y="1460152"/>
                          <a:pt x="50627" y="1461545"/>
                          <a:pt x="43040" y="1462319"/>
                        </a:cubicBezTo>
                        <a:cubicBezTo>
                          <a:pt x="44743" y="1463403"/>
                          <a:pt x="46601" y="1464641"/>
                          <a:pt x="47840" y="1466964"/>
                        </a:cubicBezTo>
                        <a:cubicBezTo>
                          <a:pt x="52020" y="1474395"/>
                          <a:pt x="31274" y="1475324"/>
                          <a:pt x="37777" y="1483994"/>
                        </a:cubicBezTo>
                        <a:cubicBezTo>
                          <a:pt x="44279" y="1492819"/>
                          <a:pt x="23068" y="1493129"/>
                          <a:pt x="23068" y="1483994"/>
                        </a:cubicBezTo>
                        <a:cubicBezTo>
                          <a:pt x="23068" y="1474860"/>
                          <a:pt x="929" y="1479350"/>
                          <a:pt x="1858" y="1485388"/>
                        </a:cubicBezTo>
                        <a:cubicBezTo>
                          <a:pt x="2167" y="1487555"/>
                          <a:pt x="1548" y="1490187"/>
                          <a:pt x="0" y="1492819"/>
                        </a:cubicBezTo>
                        <a:cubicBezTo>
                          <a:pt x="6038" y="1494987"/>
                          <a:pt x="13005" y="1497464"/>
                          <a:pt x="15792" y="1498547"/>
                        </a:cubicBezTo>
                        <a:cubicBezTo>
                          <a:pt x="19972" y="1500250"/>
                          <a:pt x="75088" y="1505979"/>
                          <a:pt x="96764" y="1501954"/>
                        </a:cubicBezTo>
                        <a:cubicBezTo>
                          <a:pt x="95680" y="1497928"/>
                          <a:pt x="97847" y="1485852"/>
                          <a:pt x="97847" y="1481362"/>
                        </a:cubicBezTo>
                        <a:cubicBezTo>
                          <a:pt x="97847" y="1475789"/>
                          <a:pt x="84688" y="1468976"/>
                          <a:pt x="80507" y="1470989"/>
                        </a:cubicBezTo>
                        <a:close/>
                        <a:moveTo>
                          <a:pt x="1412441" y="53440"/>
                        </a:moveTo>
                        <a:cubicBezTo>
                          <a:pt x="1447276" y="49724"/>
                          <a:pt x="1446502" y="30371"/>
                          <a:pt x="1428078" y="26810"/>
                        </a:cubicBezTo>
                        <a:cubicBezTo>
                          <a:pt x="1409654" y="23095"/>
                          <a:pt x="1406867" y="37803"/>
                          <a:pt x="1397733" y="36874"/>
                        </a:cubicBezTo>
                        <a:cubicBezTo>
                          <a:pt x="1388598" y="35945"/>
                          <a:pt x="1353764" y="42757"/>
                          <a:pt x="1360885" y="50653"/>
                        </a:cubicBezTo>
                        <a:cubicBezTo>
                          <a:pt x="1369091" y="59787"/>
                          <a:pt x="1394946" y="55143"/>
                          <a:pt x="1412441" y="53440"/>
                        </a:cubicBezTo>
                        <a:close/>
                        <a:moveTo>
                          <a:pt x="1590022" y="565126"/>
                        </a:moveTo>
                        <a:cubicBezTo>
                          <a:pt x="1601943" y="566984"/>
                          <a:pt x="1634146" y="560482"/>
                          <a:pt x="1637862" y="554134"/>
                        </a:cubicBezTo>
                        <a:cubicBezTo>
                          <a:pt x="1641578" y="547631"/>
                          <a:pt x="1625011" y="540355"/>
                          <a:pt x="1603801" y="540355"/>
                        </a:cubicBezTo>
                        <a:cubicBezTo>
                          <a:pt x="1582590" y="540200"/>
                          <a:pt x="1579649" y="563578"/>
                          <a:pt x="1590022" y="565126"/>
                        </a:cubicBezTo>
                        <a:close/>
                        <a:moveTo>
                          <a:pt x="2270155" y="94777"/>
                        </a:moveTo>
                        <a:cubicBezTo>
                          <a:pt x="2287650" y="102209"/>
                          <a:pt x="2281147" y="106698"/>
                          <a:pt x="2262723" y="106698"/>
                        </a:cubicBezTo>
                        <a:cubicBezTo>
                          <a:pt x="2244299" y="106698"/>
                          <a:pt x="2228508" y="112891"/>
                          <a:pt x="2240583" y="117691"/>
                        </a:cubicBezTo>
                        <a:cubicBezTo>
                          <a:pt x="2249718" y="121407"/>
                          <a:pt x="2248789" y="131470"/>
                          <a:pt x="2268142" y="136115"/>
                        </a:cubicBezTo>
                        <a:cubicBezTo>
                          <a:pt x="2287495" y="140759"/>
                          <a:pt x="2306848" y="125122"/>
                          <a:pt x="2304990" y="113975"/>
                        </a:cubicBezTo>
                        <a:cubicBezTo>
                          <a:pt x="2303132" y="102983"/>
                          <a:pt x="2372182" y="92765"/>
                          <a:pt x="2390606" y="88120"/>
                        </a:cubicBezTo>
                        <a:cubicBezTo>
                          <a:pt x="2409030" y="83475"/>
                          <a:pt x="2378685" y="64277"/>
                          <a:pt x="2398812" y="62419"/>
                        </a:cubicBezTo>
                        <a:cubicBezTo>
                          <a:pt x="2419094" y="60562"/>
                          <a:pt x="2410733" y="51427"/>
                          <a:pt x="2385962" y="47711"/>
                        </a:cubicBezTo>
                        <a:cubicBezTo>
                          <a:pt x="2361190" y="43996"/>
                          <a:pt x="2371253" y="22940"/>
                          <a:pt x="2363048" y="15508"/>
                        </a:cubicBezTo>
                        <a:cubicBezTo>
                          <a:pt x="2354687" y="8077"/>
                          <a:pt x="2350198" y="24643"/>
                          <a:pt x="2317994" y="31145"/>
                        </a:cubicBezTo>
                        <a:cubicBezTo>
                          <a:pt x="2285792" y="37648"/>
                          <a:pt x="2270155" y="45853"/>
                          <a:pt x="2283005" y="52356"/>
                        </a:cubicBezTo>
                        <a:cubicBezTo>
                          <a:pt x="2295855" y="58858"/>
                          <a:pt x="2283005" y="74495"/>
                          <a:pt x="2269226" y="73567"/>
                        </a:cubicBezTo>
                        <a:cubicBezTo>
                          <a:pt x="2255447" y="72638"/>
                          <a:pt x="2252660" y="87501"/>
                          <a:pt x="2270155" y="94777"/>
                        </a:cubicBezTo>
                        <a:close/>
                        <a:moveTo>
                          <a:pt x="2318923" y="120632"/>
                        </a:moveTo>
                        <a:cubicBezTo>
                          <a:pt x="2318923" y="130696"/>
                          <a:pt x="2289198" y="140914"/>
                          <a:pt x="2297713" y="148191"/>
                        </a:cubicBezTo>
                        <a:cubicBezTo>
                          <a:pt x="2305145" y="154693"/>
                          <a:pt x="2311492" y="152835"/>
                          <a:pt x="2320781" y="154538"/>
                        </a:cubicBezTo>
                        <a:cubicBezTo>
                          <a:pt x="2329916" y="156396"/>
                          <a:pt x="2334561" y="179465"/>
                          <a:pt x="2351127" y="175749"/>
                        </a:cubicBezTo>
                        <a:cubicBezTo>
                          <a:pt x="2367693" y="172033"/>
                          <a:pt x="2412745" y="194173"/>
                          <a:pt x="2439530" y="194173"/>
                        </a:cubicBezTo>
                        <a:cubicBezTo>
                          <a:pt x="2466314" y="194173"/>
                          <a:pt x="2468946" y="172033"/>
                          <a:pt x="2460741" y="171104"/>
                        </a:cubicBezTo>
                        <a:cubicBezTo>
                          <a:pt x="2452535" y="170175"/>
                          <a:pt x="2459812" y="157325"/>
                          <a:pt x="2474520" y="136115"/>
                        </a:cubicBezTo>
                        <a:cubicBezTo>
                          <a:pt x="2489228" y="114904"/>
                          <a:pt x="2428538" y="99267"/>
                          <a:pt x="2428538" y="115833"/>
                        </a:cubicBezTo>
                        <a:cubicBezTo>
                          <a:pt x="2428538" y="132399"/>
                          <a:pt x="2411043" y="112117"/>
                          <a:pt x="2405469" y="102054"/>
                        </a:cubicBezTo>
                        <a:cubicBezTo>
                          <a:pt x="2399896" y="91990"/>
                          <a:pt x="2318923" y="110414"/>
                          <a:pt x="2318923" y="120632"/>
                        </a:cubicBezTo>
                        <a:close/>
                        <a:moveTo>
                          <a:pt x="1858793" y="578905"/>
                        </a:moveTo>
                        <a:cubicBezTo>
                          <a:pt x="1873501" y="586337"/>
                          <a:pt x="1884648" y="583550"/>
                          <a:pt x="1882635" y="568842"/>
                        </a:cubicBezTo>
                        <a:cubicBezTo>
                          <a:pt x="1880932" y="554134"/>
                          <a:pt x="1847026" y="573022"/>
                          <a:pt x="1858793" y="578905"/>
                        </a:cubicBezTo>
                        <a:close/>
                        <a:moveTo>
                          <a:pt x="2246312" y="29442"/>
                        </a:moveTo>
                        <a:cubicBezTo>
                          <a:pt x="2250028" y="15663"/>
                          <a:pt x="2188873" y="21701"/>
                          <a:pt x="2204820" y="35016"/>
                        </a:cubicBezTo>
                        <a:cubicBezTo>
                          <a:pt x="2210394" y="39506"/>
                          <a:pt x="2242596" y="43221"/>
                          <a:pt x="2246312" y="29442"/>
                        </a:cubicBezTo>
                        <a:close/>
                        <a:moveTo>
                          <a:pt x="4954923" y="696725"/>
                        </a:moveTo>
                        <a:cubicBezTo>
                          <a:pt x="4973347" y="706014"/>
                          <a:pt x="4984339" y="685732"/>
                          <a:pt x="4999048" y="695796"/>
                        </a:cubicBezTo>
                        <a:cubicBezTo>
                          <a:pt x="5013755" y="705859"/>
                          <a:pt x="5049674" y="691151"/>
                          <a:pt x="5064382" y="688364"/>
                        </a:cubicBezTo>
                        <a:cubicBezTo>
                          <a:pt x="5079090" y="685578"/>
                          <a:pt x="5071813" y="667154"/>
                          <a:pt x="5030321" y="661735"/>
                        </a:cubicBezTo>
                        <a:cubicBezTo>
                          <a:pt x="4988984" y="656316"/>
                          <a:pt x="4935261" y="686816"/>
                          <a:pt x="4954923" y="696725"/>
                        </a:cubicBezTo>
                        <a:close/>
                        <a:moveTo>
                          <a:pt x="2461670" y="250373"/>
                        </a:moveTo>
                        <a:cubicBezTo>
                          <a:pt x="2474520" y="257805"/>
                          <a:pt x="2516012" y="241239"/>
                          <a:pt x="2543570" y="242013"/>
                        </a:cubicBezTo>
                        <a:cubicBezTo>
                          <a:pt x="2571129" y="242942"/>
                          <a:pt x="2648540" y="220802"/>
                          <a:pt x="2651327" y="206094"/>
                        </a:cubicBezTo>
                        <a:cubicBezTo>
                          <a:pt x="2654113" y="191386"/>
                          <a:pt x="2622839" y="192315"/>
                          <a:pt x="2610763" y="179465"/>
                        </a:cubicBezTo>
                        <a:cubicBezTo>
                          <a:pt x="2598842" y="166615"/>
                          <a:pt x="2572058" y="177607"/>
                          <a:pt x="2565710" y="188599"/>
                        </a:cubicBezTo>
                        <a:cubicBezTo>
                          <a:pt x="2559207" y="199592"/>
                          <a:pt x="2551931" y="189528"/>
                          <a:pt x="2569425" y="172033"/>
                        </a:cubicBezTo>
                        <a:cubicBezTo>
                          <a:pt x="2586920" y="154538"/>
                          <a:pt x="2551931" y="140759"/>
                          <a:pt x="2551002" y="151752"/>
                        </a:cubicBezTo>
                        <a:cubicBezTo>
                          <a:pt x="2550072" y="162744"/>
                          <a:pt x="2517870" y="153609"/>
                          <a:pt x="2517870" y="163673"/>
                        </a:cubicBezTo>
                        <a:cubicBezTo>
                          <a:pt x="2517870" y="173736"/>
                          <a:pt x="2505949" y="178381"/>
                          <a:pt x="2506877" y="188599"/>
                        </a:cubicBezTo>
                        <a:cubicBezTo>
                          <a:pt x="2507806" y="198663"/>
                          <a:pt x="2484738" y="183026"/>
                          <a:pt x="2483809" y="206094"/>
                        </a:cubicBezTo>
                        <a:cubicBezTo>
                          <a:pt x="2482880" y="229163"/>
                          <a:pt x="2448045" y="242632"/>
                          <a:pt x="2461670" y="250373"/>
                        </a:cubicBezTo>
                        <a:close/>
                        <a:moveTo>
                          <a:pt x="3649000" y="439875"/>
                        </a:moveTo>
                        <a:cubicBezTo>
                          <a:pt x="3661850" y="446378"/>
                          <a:pt x="3666495" y="452725"/>
                          <a:pt x="3673771" y="460157"/>
                        </a:cubicBezTo>
                        <a:cubicBezTo>
                          <a:pt x="3681203" y="467588"/>
                          <a:pt x="3708761" y="456441"/>
                          <a:pt x="3719753" y="452725"/>
                        </a:cubicBezTo>
                        <a:cubicBezTo>
                          <a:pt x="3730745" y="449010"/>
                          <a:pt x="3731674" y="469291"/>
                          <a:pt x="3749169" y="458299"/>
                        </a:cubicBezTo>
                        <a:cubicBezTo>
                          <a:pt x="3766664" y="447307"/>
                          <a:pt x="3784159" y="452725"/>
                          <a:pt x="3804440" y="452725"/>
                        </a:cubicBezTo>
                        <a:cubicBezTo>
                          <a:pt x="3824722" y="452725"/>
                          <a:pt x="3800725" y="427799"/>
                          <a:pt x="3801654" y="416807"/>
                        </a:cubicBezTo>
                        <a:cubicBezTo>
                          <a:pt x="3802583" y="405814"/>
                          <a:pt x="3825496" y="413091"/>
                          <a:pt x="3818220" y="422380"/>
                        </a:cubicBezTo>
                        <a:cubicBezTo>
                          <a:pt x="3810943" y="431515"/>
                          <a:pt x="3829213" y="452725"/>
                          <a:pt x="3858783" y="450868"/>
                        </a:cubicBezTo>
                        <a:cubicBezTo>
                          <a:pt x="3888200" y="449010"/>
                          <a:pt x="3866214" y="430586"/>
                          <a:pt x="3880923" y="424238"/>
                        </a:cubicBezTo>
                        <a:cubicBezTo>
                          <a:pt x="3895631" y="417736"/>
                          <a:pt x="3893773" y="410459"/>
                          <a:pt x="3872563" y="397454"/>
                        </a:cubicBezTo>
                        <a:cubicBezTo>
                          <a:pt x="3851352" y="384604"/>
                          <a:pt x="3823793" y="392809"/>
                          <a:pt x="3805369" y="384604"/>
                        </a:cubicBezTo>
                        <a:cubicBezTo>
                          <a:pt x="3785708" y="375779"/>
                          <a:pt x="3762174" y="375314"/>
                          <a:pt x="3761245" y="395596"/>
                        </a:cubicBezTo>
                        <a:cubicBezTo>
                          <a:pt x="3760317" y="415878"/>
                          <a:pt x="3721611" y="373457"/>
                          <a:pt x="3701484" y="367109"/>
                        </a:cubicBezTo>
                        <a:cubicBezTo>
                          <a:pt x="3681203" y="360761"/>
                          <a:pt x="3618499" y="424703"/>
                          <a:pt x="3649000" y="439875"/>
                        </a:cubicBezTo>
                        <a:close/>
                        <a:moveTo>
                          <a:pt x="3841288" y="557695"/>
                        </a:moveTo>
                        <a:cubicBezTo>
                          <a:pt x="3857854" y="553979"/>
                          <a:pt x="3829367" y="523634"/>
                          <a:pt x="3800725" y="518989"/>
                        </a:cubicBezTo>
                        <a:cubicBezTo>
                          <a:pt x="3772237" y="514345"/>
                          <a:pt x="3745608" y="537877"/>
                          <a:pt x="3749169" y="542987"/>
                        </a:cubicBezTo>
                        <a:cubicBezTo>
                          <a:pt x="3757530" y="555063"/>
                          <a:pt x="3824722" y="561410"/>
                          <a:pt x="3841288" y="557695"/>
                        </a:cubicBezTo>
                        <a:close/>
                        <a:moveTo>
                          <a:pt x="3767748" y="497004"/>
                        </a:moveTo>
                        <a:cubicBezTo>
                          <a:pt x="3767748" y="483225"/>
                          <a:pt x="3717586" y="502114"/>
                          <a:pt x="3738331" y="508926"/>
                        </a:cubicBezTo>
                        <a:cubicBezTo>
                          <a:pt x="3749324" y="512642"/>
                          <a:pt x="3767748" y="510784"/>
                          <a:pt x="3767748" y="497004"/>
                        </a:cubicBezTo>
                        <a:close/>
                        <a:moveTo>
                          <a:pt x="3927834" y="438946"/>
                        </a:moveTo>
                        <a:cubicBezTo>
                          <a:pt x="3949974" y="440804"/>
                          <a:pt x="3960965" y="462015"/>
                          <a:pt x="4003387" y="464802"/>
                        </a:cubicBezTo>
                        <a:cubicBezTo>
                          <a:pt x="4045808" y="467588"/>
                          <a:pt x="4077082" y="459228"/>
                          <a:pt x="4078011" y="450093"/>
                        </a:cubicBezTo>
                        <a:cubicBezTo>
                          <a:pt x="4078940" y="440959"/>
                          <a:pt x="4039305" y="427025"/>
                          <a:pt x="4027385" y="434456"/>
                        </a:cubicBezTo>
                        <a:cubicBezTo>
                          <a:pt x="4015463" y="441733"/>
                          <a:pt x="4006174" y="422535"/>
                          <a:pt x="3991466" y="427025"/>
                        </a:cubicBezTo>
                        <a:cubicBezTo>
                          <a:pt x="3976757" y="431670"/>
                          <a:pt x="3956476" y="430741"/>
                          <a:pt x="3949045" y="417736"/>
                        </a:cubicBezTo>
                        <a:cubicBezTo>
                          <a:pt x="3941613" y="405040"/>
                          <a:pt x="3916841" y="438172"/>
                          <a:pt x="3927834" y="438946"/>
                        </a:cubicBezTo>
                        <a:close/>
                        <a:moveTo>
                          <a:pt x="852759" y="65361"/>
                        </a:moveTo>
                        <a:cubicBezTo>
                          <a:pt x="873970" y="46008"/>
                          <a:pt x="901528" y="64432"/>
                          <a:pt x="905244" y="55143"/>
                        </a:cubicBezTo>
                        <a:cubicBezTo>
                          <a:pt x="908960" y="46008"/>
                          <a:pt x="865764" y="43221"/>
                          <a:pt x="849973" y="51427"/>
                        </a:cubicBezTo>
                        <a:cubicBezTo>
                          <a:pt x="834335" y="59633"/>
                          <a:pt x="797643" y="53130"/>
                          <a:pt x="802133" y="63348"/>
                        </a:cubicBezTo>
                        <a:cubicBezTo>
                          <a:pt x="804919" y="70006"/>
                          <a:pt x="831549" y="84714"/>
                          <a:pt x="852759" y="65361"/>
                        </a:cubicBezTo>
                        <a:close/>
                        <a:moveTo>
                          <a:pt x="3834012" y="1620857"/>
                        </a:moveTo>
                        <a:cubicBezTo>
                          <a:pt x="3823948" y="1594227"/>
                          <a:pt x="3848719" y="1568372"/>
                          <a:pt x="3830295" y="1554593"/>
                        </a:cubicBezTo>
                        <a:cubicBezTo>
                          <a:pt x="3811872" y="1540814"/>
                          <a:pt x="3819304" y="1512327"/>
                          <a:pt x="3810014" y="1517745"/>
                        </a:cubicBezTo>
                        <a:cubicBezTo>
                          <a:pt x="3800725" y="1523319"/>
                          <a:pt x="3810014" y="1548090"/>
                          <a:pt x="3795307" y="1549948"/>
                        </a:cubicBezTo>
                        <a:cubicBezTo>
                          <a:pt x="3780598" y="1551806"/>
                          <a:pt x="3794378" y="1565585"/>
                          <a:pt x="3788803" y="1584009"/>
                        </a:cubicBezTo>
                        <a:cubicBezTo>
                          <a:pt x="3783230" y="1602433"/>
                          <a:pt x="3791590" y="1629062"/>
                          <a:pt x="3798867" y="1645628"/>
                        </a:cubicBezTo>
                        <a:cubicBezTo>
                          <a:pt x="3806298" y="1662194"/>
                          <a:pt x="3788803" y="1750597"/>
                          <a:pt x="3796080" y="1765306"/>
                        </a:cubicBezTo>
                        <a:cubicBezTo>
                          <a:pt x="3803357" y="1780014"/>
                          <a:pt x="3784004" y="1845194"/>
                          <a:pt x="3790507" y="1852780"/>
                        </a:cubicBezTo>
                        <a:cubicBezTo>
                          <a:pt x="3801499" y="1865630"/>
                          <a:pt x="3794223" y="1835285"/>
                          <a:pt x="3810789" y="1832498"/>
                        </a:cubicBezTo>
                        <a:cubicBezTo>
                          <a:pt x="3827354" y="1829711"/>
                          <a:pt x="3827354" y="1850922"/>
                          <a:pt x="3837418" y="1855567"/>
                        </a:cubicBezTo>
                        <a:cubicBezTo>
                          <a:pt x="3847481" y="1860211"/>
                          <a:pt x="3841133" y="1826151"/>
                          <a:pt x="3831844" y="1828008"/>
                        </a:cubicBezTo>
                        <a:cubicBezTo>
                          <a:pt x="3822709" y="1829866"/>
                          <a:pt x="3815278" y="1805869"/>
                          <a:pt x="3810634" y="1791161"/>
                        </a:cubicBezTo>
                        <a:cubicBezTo>
                          <a:pt x="3805989" y="1776453"/>
                          <a:pt x="3819923" y="1758958"/>
                          <a:pt x="3819923" y="1740534"/>
                        </a:cubicBezTo>
                        <a:cubicBezTo>
                          <a:pt x="3819923" y="1722110"/>
                          <a:pt x="3842991" y="1723039"/>
                          <a:pt x="3856770" y="1736818"/>
                        </a:cubicBezTo>
                        <a:cubicBezTo>
                          <a:pt x="3870550" y="1750597"/>
                          <a:pt x="3872408" y="1741463"/>
                          <a:pt x="3866834" y="1731245"/>
                        </a:cubicBezTo>
                        <a:cubicBezTo>
                          <a:pt x="3861570" y="1721181"/>
                          <a:pt x="3844075" y="1647486"/>
                          <a:pt x="3834012" y="1620857"/>
                        </a:cubicBezTo>
                        <a:close/>
                        <a:moveTo>
                          <a:pt x="939305" y="57001"/>
                        </a:moveTo>
                        <a:cubicBezTo>
                          <a:pt x="952155" y="66290"/>
                          <a:pt x="903386" y="63503"/>
                          <a:pt x="897039" y="72638"/>
                        </a:cubicBezTo>
                        <a:cubicBezTo>
                          <a:pt x="890536" y="81927"/>
                          <a:pt x="862204" y="78521"/>
                          <a:pt x="867622" y="89204"/>
                        </a:cubicBezTo>
                        <a:cubicBezTo>
                          <a:pt x="873196" y="100196"/>
                          <a:pt x="919178" y="101125"/>
                          <a:pt x="919178" y="91990"/>
                        </a:cubicBezTo>
                        <a:cubicBezTo>
                          <a:pt x="919178" y="82856"/>
                          <a:pt x="943175" y="91061"/>
                          <a:pt x="944104" y="82701"/>
                        </a:cubicBezTo>
                        <a:cubicBezTo>
                          <a:pt x="945033" y="74495"/>
                          <a:pt x="955097" y="65206"/>
                          <a:pt x="980952" y="63348"/>
                        </a:cubicBezTo>
                        <a:cubicBezTo>
                          <a:pt x="1006807" y="61490"/>
                          <a:pt x="1006807" y="52356"/>
                          <a:pt x="982810" y="41209"/>
                        </a:cubicBezTo>
                        <a:cubicBezTo>
                          <a:pt x="958658" y="30371"/>
                          <a:pt x="926455" y="47866"/>
                          <a:pt x="939305" y="57001"/>
                        </a:cubicBezTo>
                        <a:close/>
                        <a:moveTo>
                          <a:pt x="899670" y="800765"/>
                        </a:moveTo>
                        <a:cubicBezTo>
                          <a:pt x="924597" y="823833"/>
                          <a:pt x="945653" y="790702"/>
                          <a:pt x="957729" y="788844"/>
                        </a:cubicBezTo>
                        <a:cubicBezTo>
                          <a:pt x="969650" y="786986"/>
                          <a:pt x="950452" y="774136"/>
                          <a:pt x="930170" y="768562"/>
                        </a:cubicBezTo>
                        <a:cubicBezTo>
                          <a:pt x="909889" y="762989"/>
                          <a:pt x="880937" y="783425"/>
                          <a:pt x="899670" y="800765"/>
                        </a:cubicBezTo>
                        <a:close/>
                        <a:moveTo>
                          <a:pt x="5308846" y="957600"/>
                        </a:moveTo>
                        <a:cubicBezTo>
                          <a:pt x="5299712" y="954348"/>
                          <a:pt x="5270140" y="935460"/>
                          <a:pt x="5262864" y="924932"/>
                        </a:cubicBezTo>
                        <a:cubicBezTo>
                          <a:pt x="5255587" y="914404"/>
                          <a:pt x="5220133" y="909295"/>
                          <a:pt x="5220133" y="914869"/>
                        </a:cubicBezTo>
                        <a:cubicBezTo>
                          <a:pt x="5220133" y="920442"/>
                          <a:pt x="5208676" y="913475"/>
                          <a:pt x="5205890" y="907592"/>
                        </a:cubicBezTo>
                        <a:cubicBezTo>
                          <a:pt x="5203103" y="901554"/>
                          <a:pt x="5165790" y="900625"/>
                          <a:pt x="5165326" y="907128"/>
                        </a:cubicBezTo>
                        <a:cubicBezTo>
                          <a:pt x="5164861" y="913630"/>
                          <a:pt x="5174151" y="914095"/>
                          <a:pt x="5179570" y="921371"/>
                        </a:cubicBezTo>
                        <a:cubicBezTo>
                          <a:pt x="5185143" y="928803"/>
                          <a:pt x="5172138" y="932828"/>
                          <a:pt x="5174925" y="941189"/>
                        </a:cubicBezTo>
                        <a:cubicBezTo>
                          <a:pt x="5177712" y="949549"/>
                          <a:pt x="5161146" y="937008"/>
                          <a:pt x="5155107" y="932519"/>
                        </a:cubicBezTo>
                        <a:cubicBezTo>
                          <a:pt x="5149070" y="927874"/>
                          <a:pt x="5151857" y="909915"/>
                          <a:pt x="5153715" y="900780"/>
                        </a:cubicBezTo>
                        <a:cubicBezTo>
                          <a:pt x="5155572" y="891646"/>
                          <a:pt x="5143187" y="893349"/>
                          <a:pt x="5141793" y="884214"/>
                        </a:cubicBezTo>
                        <a:cubicBezTo>
                          <a:pt x="5140400" y="874925"/>
                          <a:pt x="5099062" y="856191"/>
                          <a:pt x="5081567" y="848760"/>
                        </a:cubicBezTo>
                        <a:cubicBezTo>
                          <a:pt x="5064072" y="841328"/>
                          <a:pt x="5041469" y="834981"/>
                          <a:pt x="5035585" y="825691"/>
                        </a:cubicBezTo>
                        <a:cubicBezTo>
                          <a:pt x="5029547" y="816557"/>
                          <a:pt x="4998273" y="815628"/>
                          <a:pt x="4986352" y="803087"/>
                        </a:cubicBezTo>
                        <a:cubicBezTo>
                          <a:pt x="4974430" y="790702"/>
                          <a:pt x="4921946" y="768562"/>
                          <a:pt x="4899342" y="767169"/>
                        </a:cubicBezTo>
                        <a:cubicBezTo>
                          <a:pt x="4876738" y="765775"/>
                          <a:pt x="4881847" y="753390"/>
                          <a:pt x="4870855" y="755247"/>
                        </a:cubicBezTo>
                        <a:cubicBezTo>
                          <a:pt x="4859862" y="757105"/>
                          <a:pt x="4812332" y="754783"/>
                          <a:pt x="4797624" y="752461"/>
                        </a:cubicBezTo>
                        <a:cubicBezTo>
                          <a:pt x="4782916" y="750138"/>
                          <a:pt x="4779664" y="761285"/>
                          <a:pt x="4769136" y="757105"/>
                        </a:cubicBezTo>
                        <a:cubicBezTo>
                          <a:pt x="4758609" y="752925"/>
                          <a:pt x="4703802" y="733108"/>
                          <a:pt x="4697299" y="740539"/>
                        </a:cubicBezTo>
                        <a:cubicBezTo>
                          <a:pt x="4690796" y="747971"/>
                          <a:pt x="4693583" y="758499"/>
                          <a:pt x="4687236" y="760357"/>
                        </a:cubicBezTo>
                        <a:cubicBezTo>
                          <a:pt x="4680734" y="762214"/>
                          <a:pt x="4687236" y="771349"/>
                          <a:pt x="4702408" y="785283"/>
                        </a:cubicBezTo>
                        <a:cubicBezTo>
                          <a:pt x="4717580" y="799062"/>
                          <a:pt x="4708446" y="809745"/>
                          <a:pt x="4694512" y="815628"/>
                        </a:cubicBezTo>
                        <a:cubicBezTo>
                          <a:pt x="4680734" y="821666"/>
                          <a:pt x="4658593" y="810054"/>
                          <a:pt x="4651781" y="799527"/>
                        </a:cubicBezTo>
                        <a:cubicBezTo>
                          <a:pt x="4644815" y="788999"/>
                          <a:pt x="4626081" y="793488"/>
                          <a:pt x="4621437" y="779709"/>
                        </a:cubicBezTo>
                        <a:cubicBezTo>
                          <a:pt x="4616792" y="765930"/>
                          <a:pt x="4627010" y="763608"/>
                          <a:pt x="4636145" y="771504"/>
                        </a:cubicBezTo>
                        <a:cubicBezTo>
                          <a:pt x="4645279" y="779245"/>
                          <a:pt x="4657819" y="772897"/>
                          <a:pt x="4659213" y="762834"/>
                        </a:cubicBezTo>
                        <a:cubicBezTo>
                          <a:pt x="4660606" y="752770"/>
                          <a:pt x="4634287" y="745803"/>
                          <a:pt x="4620043" y="746732"/>
                        </a:cubicBezTo>
                        <a:cubicBezTo>
                          <a:pt x="4605799" y="747661"/>
                          <a:pt x="4597903" y="767478"/>
                          <a:pt x="4583195" y="775684"/>
                        </a:cubicBezTo>
                        <a:cubicBezTo>
                          <a:pt x="4568488" y="784044"/>
                          <a:pt x="4511358" y="772433"/>
                          <a:pt x="4505475" y="767014"/>
                        </a:cubicBezTo>
                        <a:cubicBezTo>
                          <a:pt x="4499437" y="761440"/>
                          <a:pt x="4419858" y="767014"/>
                          <a:pt x="4411653" y="772587"/>
                        </a:cubicBezTo>
                        <a:cubicBezTo>
                          <a:pt x="4403292" y="778161"/>
                          <a:pt x="4409330" y="799681"/>
                          <a:pt x="4405150" y="801539"/>
                        </a:cubicBezTo>
                        <a:cubicBezTo>
                          <a:pt x="4400970" y="803397"/>
                          <a:pt x="4396945" y="776613"/>
                          <a:pt x="4396945" y="771659"/>
                        </a:cubicBezTo>
                        <a:cubicBezTo>
                          <a:pt x="4396945" y="766549"/>
                          <a:pt x="4387346" y="762989"/>
                          <a:pt x="4372947" y="762989"/>
                        </a:cubicBezTo>
                        <a:cubicBezTo>
                          <a:pt x="4358703" y="762989"/>
                          <a:pt x="4350343" y="762524"/>
                          <a:pt x="4356381" y="756486"/>
                        </a:cubicBezTo>
                        <a:cubicBezTo>
                          <a:pt x="4362420" y="750448"/>
                          <a:pt x="4350808" y="744565"/>
                          <a:pt x="4361955" y="736669"/>
                        </a:cubicBezTo>
                        <a:cubicBezTo>
                          <a:pt x="4372947" y="728773"/>
                          <a:pt x="4341673" y="704466"/>
                          <a:pt x="4311328" y="692545"/>
                        </a:cubicBezTo>
                        <a:cubicBezTo>
                          <a:pt x="4280983" y="680623"/>
                          <a:pt x="4211932" y="687435"/>
                          <a:pt x="4193508" y="693009"/>
                        </a:cubicBezTo>
                        <a:cubicBezTo>
                          <a:pt x="4175084" y="698583"/>
                          <a:pt x="4138237" y="696725"/>
                          <a:pt x="4120742" y="697189"/>
                        </a:cubicBezTo>
                        <a:cubicBezTo>
                          <a:pt x="4103247" y="697654"/>
                          <a:pt x="4117491" y="690222"/>
                          <a:pt x="4112382" y="682017"/>
                        </a:cubicBezTo>
                        <a:cubicBezTo>
                          <a:pt x="4107272" y="673656"/>
                          <a:pt x="4077392" y="663593"/>
                          <a:pt x="4073211" y="670560"/>
                        </a:cubicBezTo>
                        <a:cubicBezTo>
                          <a:pt x="4069032" y="677527"/>
                          <a:pt x="4061291" y="670560"/>
                          <a:pt x="4061291" y="665451"/>
                        </a:cubicBezTo>
                        <a:cubicBezTo>
                          <a:pt x="4061291" y="660342"/>
                          <a:pt x="4033268" y="650278"/>
                          <a:pt x="4022120" y="652601"/>
                        </a:cubicBezTo>
                        <a:cubicBezTo>
                          <a:pt x="4011128" y="654923"/>
                          <a:pt x="4006019" y="642537"/>
                          <a:pt x="4018870" y="642537"/>
                        </a:cubicBezTo>
                        <a:cubicBezTo>
                          <a:pt x="4031719" y="642537"/>
                          <a:pt x="4053858" y="645324"/>
                          <a:pt x="4044105" y="630616"/>
                        </a:cubicBezTo>
                        <a:cubicBezTo>
                          <a:pt x="4034506" y="615908"/>
                          <a:pt x="3951676" y="611263"/>
                          <a:pt x="3943780" y="614050"/>
                        </a:cubicBezTo>
                        <a:cubicBezTo>
                          <a:pt x="3935884" y="616837"/>
                          <a:pt x="3943316" y="627365"/>
                          <a:pt x="3925356" y="644395"/>
                        </a:cubicBezTo>
                        <a:cubicBezTo>
                          <a:pt x="3907397" y="661425"/>
                          <a:pt x="3889903" y="649969"/>
                          <a:pt x="3892224" y="641608"/>
                        </a:cubicBezTo>
                        <a:cubicBezTo>
                          <a:pt x="3894547" y="633248"/>
                          <a:pt x="3916686" y="634641"/>
                          <a:pt x="3916686" y="626436"/>
                        </a:cubicBezTo>
                        <a:cubicBezTo>
                          <a:pt x="3916686" y="618075"/>
                          <a:pt x="3886342" y="622720"/>
                          <a:pt x="3881697" y="615908"/>
                        </a:cubicBezTo>
                        <a:cubicBezTo>
                          <a:pt x="3877052" y="608941"/>
                          <a:pt x="3888200" y="604451"/>
                          <a:pt x="3899191" y="607547"/>
                        </a:cubicBezTo>
                        <a:cubicBezTo>
                          <a:pt x="3910184" y="610799"/>
                          <a:pt x="3929537" y="612656"/>
                          <a:pt x="3930466" y="607547"/>
                        </a:cubicBezTo>
                        <a:cubicBezTo>
                          <a:pt x="3931395" y="602438"/>
                          <a:pt x="3919009" y="601509"/>
                          <a:pt x="3900585" y="598258"/>
                        </a:cubicBezTo>
                        <a:cubicBezTo>
                          <a:pt x="3882161" y="595007"/>
                          <a:pt x="3837573" y="584479"/>
                          <a:pt x="3814039" y="586801"/>
                        </a:cubicBezTo>
                        <a:cubicBezTo>
                          <a:pt x="3790507" y="589124"/>
                          <a:pt x="3779978" y="578131"/>
                          <a:pt x="3767129" y="577202"/>
                        </a:cubicBezTo>
                        <a:cubicBezTo>
                          <a:pt x="3754278" y="576273"/>
                          <a:pt x="3754278" y="584169"/>
                          <a:pt x="3760162" y="591446"/>
                        </a:cubicBezTo>
                        <a:cubicBezTo>
                          <a:pt x="3766200" y="598877"/>
                          <a:pt x="3747776" y="603367"/>
                          <a:pt x="3732603" y="601045"/>
                        </a:cubicBezTo>
                        <a:cubicBezTo>
                          <a:pt x="3717431" y="598722"/>
                          <a:pt x="3695291" y="609405"/>
                          <a:pt x="3704116" y="620398"/>
                        </a:cubicBezTo>
                        <a:cubicBezTo>
                          <a:pt x="3712786" y="631390"/>
                          <a:pt x="3721611" y="617146"/>
                          <a:pt x="3728887" y="620862"/>
                        </a:cubicBezTo>
                        <a:cubicBezTo>
                          <a:pt x="3736164" y="624578"/>
                          <a:pt x="3709535" y="632319"/>
                          <a:pt x="3720527" y="637428"/>
                        </a:cubicBezTo>
                        <a:cubicBezTo>
                          <a:pt x="3731520" y="642537"/>
                          <a:pt x="3729661" y="653065"/>
                          <a:pt x="3730281" y="658639"/>
                        </a:cubicBezTo>
                        <a:cubicBezTo>
                          <a:pt x="3730745" y="664212"/>
                          <a:pt x="3711857" y="666999"/>
                          <a:pt x="3705045" y="658639"/>
                        </a:cubicBezTo>
                        <a:cubicBezTo>
                          <a:pt x="3698078" y="650433"/>
                          <a:pt x="3688479" y="657710"/>
                          <a:pt x="3675628" y="656781"/>
                        </a:cubicBezTo>
                        <a:cubicBezTo>
                          <a:pt x="3662779" y="655852"/>
                          <a:pt x="3653025" y="661890"/>
                          <a:pt x="3666958" y="663748"/>
                        </a:cubicBezTo>
                        <a:cubicBezTo>
                          <a:pt x="3680738" y="665606"/>
                          <a:pt x="3685382" y="674276"/>
                          <a:pt x="3666958" y="676133"/>
                        </a:cubicBezTo>
                        <a:cubicBezTo>
                          <a:pt x="3648535" y="677991"/>
                          <a:pt x="3653179" y="659103"/>
                          <a:pt x="3642187" y="661425"/>
                        </a:cubicBezTo>
                        <a:cubicBezTo>
                          <a:pt x="3631195" y="663748"/>
                          <a:pt x="3607197" y="652755"/>
                          <a:pt x="3594347" y="653065"/>
                        </a:cubicBezTo>
                        <a:cubicBezTo>
                          <a:pt x="3581497" y="653529"/>
                          <a:pt x="3575459" y="663593"/>
                          <a:pt x="3558428" y="664986"/>
                        </a:cubicBezTo>
                        <a:cubicBezTo>
                          <a:pt x="3541398" y="666380"/>
                          <a:pt x="3518330" y="656161"/>
                          <a:pt x="3511518" y="647027"/>
                        </a:cubicBezTo>
                        <a:cubicBezTo>
                          <a:pt x="3504550" y="637892"/>
                          <a:pt x="3502383" y="635106"/>
                          <a:pt x="3494023" y="645634"/>
                        </a:cubicBezTo>
                        <a:cubicBezTo>
                          <a:pt x="3485663" y="656161"/>
                          <a:pt x="3485198" y="676443"/>
                          <a:pt x="3476993" y="677836"/>
                        </a:cubicBezTo>
                        <a:cubicBezTo>
                          <a:pt x="3468632" y="679230"/>
                          <a:pt x="3465535" y="697189"/>
                          <a:pt x="3457175" y="701834"/>
                        </a:cubicBezTo>
                        <a:cubicBezTo>
                          <a:pt x="3448815" y="706479"/>
                          <a:pt x="3448350" y="694867"/>
                          <a:pt x="3437822" y="695796"/>
                        </a:cubicBezTo>
                        <a:cubicBezTo>
                          <a:pt x="3427294" y="696725"/>
                          <a:pt x="3393233" y="663593"/>
                          <a:pt x="3391376" y="653994"/>
                        </a:cubicBezTo>
                        <a:cubicBezTo>
                          <a:pt x="3389518" y="644395"/>
                          <a:pt x="3368307" y="625971"/>
                          <a:pt x="3362888" y="622255"/>
                        </a:cubicBezTo>
                        <a:cubicBezTo>
                          <a:pt x="3357315" y="618540"/>
                          <a:pt x="3368462" y="616682"/>
                          <a:pt x="3375274" y="622720"/>
                        </a:cubicBezTo>
                        <a:cubicBezTo>
                          <a:pt x="3382241" y="628758"/>
                          <a:pt x="3390912" y="628758"/>
                          <a:pt x="3397878" y="625042"/>
                        </a:cubicBezTo>
                        <a:cubicBezTo>
                          <a:pt x="3404845" y="621326"/>
                          <a:pt x="3403916" y="604296"/>
                          <a:pt x="3391840" y="603832"/>
                        </a:cubicBezTo>
                        <a:cubicBezTo>
                          <a:pt x="3379919" y="603367"/>
                          <a:pt x="3384408" y="593304"/>
                          <a:pt x="3390447" y="591446"/>
                        </a:cubicBezTo>
                        <a:cubicBezTo>
                          <a:pt x="3396485" y="589588"/>
                          <a:pt x="3376667" y="571629"/>
                          <a:pt x="3383944" y="569771"/>
                        </a:cubicBezTo>
                        <a:cubicBezTo>
                          <a:pt x="3391221" y="567913"/>
                          <a:pt x="3388124" y="560172"/>
                          <a:pt x="3377906" y="558778"/>
                        </a:cubicBezTo>
                        <a:cubicBezTo>
                          <a:pt x="3367842" y="557385"/>
                          <a:pt x="3357160" y="549179"/>
                          <a:pt x="3356696" y="544070"/>
                        </a:cubicBezTo>
                        <a:cubicBezTo>
                          <a:pt x="3356231" y="538961"/>
                          <a:pt x="3313501" y="537103"/>
                          <a:pt x="3315358" y="544535"/>
                        </a:cubicBezTo>
                        <a:cubicBezTo>
                          <a:pt x="3317216" y="551966"/>
                          <a:pt x="3301579" y="549644"/>
                          <a:pt x="3303901" y="543606"/>
                        </a:cubicBezTo>
                        <a:cubicBezTo>
                          <a:pt x="3306223" y="537568"/>
                          <a:pt x="3288728" y="539426"/>
                          <a:pt x="3268447" y="534007"/>
                        </a:cubicBezTo>
                        <a:cubicBezTo>
                          <a:pt x="3248165" y="528433"/>
                          <a:pt x="3247701" y="514190"/>
                          <a:pt x="3240889" y="513261"/>
                        </a:cubicBezTo>
                        <a:cubicBezTo>
                          <a:pt x="3233922" y="512332"/>
                          <a:pt x="3236244" y="533078"/>
                          <a:pt x="3226181" y="528433"/>
                        </a:cubicBezTo>
                        <a:cubicBezTo>
                          <a:pt x="3216117" y="523789"/>
                          <a:pt x="3204970" y="532614"/>
                          <a:pt x="3210544" y="544535"/>
                        </a:cubicBezTo>
                        <a:cubicBezTo>
                          <a:pt x="3216117" y="556456"/>
                          <a:pt x="3211008" y="558314"/>
                          <a:pt x="3210079" y="568068"/>
                        </a:cubicBezTo>
                        <a:cubicBezTo>
                          <a:pt x="3209150" y="577667"/>
                          <a:pt x="3203576" y="573641"/>
                          <a:pt x="3191655" y="569461"/>
                        </a:cubicBezTo>
                        <a:cubicBezTo>
                          <a:pt x="3179734" y="565281"/>
                          <a:pt x="3179734" y="579525"/>
                          <a:pt x="3153878" y="573177"/>
                        </a:cubicBezTo>
                        <a:cubicBezTo>
                          <a:pt x="3128178" y="566674"/>
                          <a:pt x="3116567" y="573641"/>
                          <a:pt x="3111922" y="565281"/>
                        </a:cubicBezTo>
                        <a:cubicBezTo>
                          <a:pt x="3107278" y="556921"/>
                          <a:pt x="3099536" y="556146"/>
                          <a:pt x="3098608" y="562959"/>
                        </a:cubicBezTo>
                        <a:cubicBezTo>
                          <a:pt x="3097679" y="569926"/>
                          <a:pt x="3058044" y="567139"/>
                          <a:pt x="3054948" y="556921"/>
                        </a:cubicBezTo>
                        <a:cubicBezTo>
                          <a:pt x="3051696" y="546857"/>
                          <a:pt x="3061915" y="544999"/>
                          <a:pt x="3067797" y="542213"/>
                        </a:cubicBezTo>
                        <a:cubicBezTo>
                          <a:pt x="3073835" y="539426"/>
                          <a:pt x="3061295" y="535246"/>
                          <a:pt x="3039774" y="536639"/>
                        </a:cubicBezTo>
                        <a:cubicBezTo>
                          <a:pt x="3018100" y="538032"/>
                          <a:pt x="3004321" y="525647"/>
                          <a:pt x="2982181" y="527814"/>
                        </a:cubicBezTo>
                        <a:cubicBezTo>
                          <a:pt x="2960042" y="530136"/>
                          <a:pt x="2910808" y="534781"/>
                          <a:pt x="2903996" y="537877"/>
                        </a:cubicBezTo>
                        <a:cubicBezTo>
                          <a:pt x="2897029" y="541129"/>
                          <a:pt x="2910498" y="553515"/>
                          <a:pt x="2899816" y="554443"/>
                        </a:cubicBezTo>
                        <a:cubicBezTo>
                          <a:pt x="2889288" y="555372"/>
                          <a:pt x="2896564" y="534162"/>
                          <a:pt x="2894706" y="524098"/>
                        </a:cubicBezTo>
                        <a:cubicBezTo>
                          <a:pt x="2892849" y="514035"/>
                          <a:pt x="2876747" y="512642"/>
                          <a:pt x="2879069" y="520383"/>
                        </a:cubicBezTo>
                        <a:cubicBezTo>
                          <a:pt x="2881392" y="528279"/>
                          <a:pt x="2853834" y="530910"/>
                          <a:pt x="2846867" y="525027"/>
                        </a:cubicBezTo>
                        <a:cubicBezTo>
                          <a:pt x="2839900" y="518989"/>
                          <a:pt x="2828907" y="511248"/>
                          <a:pt x="2810948" y="506603"/>
                        </a:cubicBezTo>
                        <a:cubicBezTo>
                          <a:pt x="2792988" y="501959"/>
                          <a:pt x="2770849" y="521312"/>
                          <a:pt x="2775958" y="526885"/>
                        </a:cubicBezTo>
                        <a:cubicBezTo>
                          <a:pt x="2781068" y="532459"/>
                          <a:pt x="2794382" y="528279"/>
                          <a:pt x="2794847" y="531994"/>
                        </a:cubicBezTo>
                        <a:cubicBezTo>
                          <a:pt x="2795776" y="539581"/>
                          <a:pt x="2756605" y="536639"/>
                          <a:pt x="2756605" y="542987"/>
                        </a:cubicBezTo>
                        <a:cubicBezTo>
                          <a:pt x="2756605" y="549489"/>
                          <a:pt x="2720223" y="558159"/>
                          <a:pt x="2709230" y="559553"/>
                        </a:cubicBezTo>
                        <a:cubicBezTo>
                          <a:pt x="2678884" y="563423"/>
                          <a:pt x="2672382" y="563268"/>
                          <a:pt x="2658139" y="575190"/>
                        </a:cubicBezTo>
                        <a:cubicBezTo>
                          <a:pt x="2643895" y="587111"/>
                          <a:pt x="2654887" y="564662"/>
                          <a:pt x="2665880" y="553515"/>
                        </a:cubicBezTo>
                        <a:cubicBezTo>
                          <a:pt x="2676872" y="542522"/>
                          <a:pt x="2688483" y="547012"/>
                          <a:pt x="2694832" y="538342"/>
                        </a:cubicBezTo>
                        <a:cubicBezTo>
                          <a:pt x="2701334" y="529672"/>
                          <a:pt x="2711398" y="530446"/>
                          <a:pt x="2728893" y="527814"/>
                        </a:cubicBezTo>
                        <a:cubicBezTo>
                          <a:pt x="2746388" y="525027"/>
                          <a:pt x="2745459" y="514964"/>
                          <a:pt x="2753819" y="511248"/>
                        </a:cubicBezTo>
                        <a:cubicBezTo>
                          <a:pt x="2762024" y="507532"/>
                          <a:pt x="2782305" y="499791"/>
                          <a:pt x="2786022" y="491431"/>
                        </a:cubicBezTo>
                        <a:cubicBezTo>
                          <a:pt x="2789738" y="483071"/>
                          <a:pt x="2831075" y="469291"/>
                          <a:pt x="2839435" y="469756"/>
                        </a:cubicBezTo>
                        <a:cubicBezTo>
                          <a:pt x="2847641" y="470220"/>
                          <a:pt x="2849499" y="453190"/>
                          <a:pt x="2854143" y="453190"/>
                        </a:cubicBezTo>
                        <a:cubicBezTo>
                          <a:pt x="2858788" y="453190"/>
                          <a:pt x="2882631" y="442662"/>
                          <a:pt x="2891920" y="438482"/>
                        </a:cubicBezTo>
                        <a:cubicBezTo>
                          <a:pt x="2901055" y="434302"/>
                          <a:pt x="2905699" y="425632"/>
                          <a:pt x="2906163" y="419594"/>
                        </a:cubicBezTo>
                        <a:cubicBezTo>
                          <a:pt x="2906628" y="413555"/>
                          <a:pt x="2893777" y="414484"/>
                          <a:pt x="2892385" y="409066"/>
                        </a:cubicBezTo>
                        <a:cubicBezTo>
                          <a:pt x="2890991" y="403492"/>
                          <a:pt x="2898422" y="407208"/>
                          <a:pt x="2908022" y="403492"/>
                        </a:cubicBezTo>
                        <a:cubicBezTo>
                          <a:pt x="2917621" y="399776"/>
                          <a:pt x="2908022" y="386926"/>
                          <a:pt x="2900281" y="389248"/>
                        </a:cubicBezTo>
                        <a:cubicBezTo>
                          <a:pt x="2892385" y="391571"/>
                          <a:pt x="2904460" y="382281"/>
                          <a:pt x="2897493" y="374076"/>
                        </a:cubicBezTo>
                        <a:cubicBezTo>
                          <a:pt x="2890527" y="365716"/>
                          <a:pt x="2876747" y="379185"/>
                          <a:pt x="2877211" y="370360"/>
                        </a:cubicBezTo>
                        <a:cubicBezTo>
                          <a:pt x="2877676" y="361690"/>
                          <a:pt x="2876282" y="350543"/>
                          <a:pt x="2870709" y="345124"/>
                        </a:cubicBezTo>
                        <a:cubicBezTo>
                          <a:pt x="2865136" y="339551"/>
                          <a:pt x="2855072" y="354723"/>
                          <a:pt x="2843615" y="346053"/>
                        </a:cubicBezTo>
                        <a:cubicBezTo>
                          <a:pt x="2832159" y="337383"/>
                          <a:pt x="2798562" y="331810"/>
                          <a:pt x="2798562" y="335525"/>
                        </a:cubicBezTo>
                        <a:cubicBezTo>
                          <a:pt x="2798562" y="339241"/>
                          <a:pt x="2782460" y="329952"/>
                          <a:pt x="2779210" y="333667"/>
                        </a:cubicBezTo>
                        <a:cubicBezTo>
                          <a:pt x="2775958" y="337383"/>
                          <a:pt x="2749329" y="336919"/>
                          <a:pt x="2740968" y="334596"/>
                        </a:cubicBezTo>
                        <a:cubicBezTo>
                          <a:pt x="2732763" y="332274"/>
                          <a:pt x="2721152" y="337848"/>
                          <a:pt x="2720687" y="346053"/>
                        </a:cubicBezTo>
                        <a:cubicBezTo>
                          <a:pt x="2720223" y="354414"/>
                          <a:pt x="2687554" y="351162"/>
                          <a:pt x="2681517" y="349769"/>
                        </a:cubicBezTo>
                        <a:cubicBezTo>
                          <a:pt x="2675479" y="348375"/>
                          <a:pt x="2704121" y="324843"/>
                          <a:pt x="2704121" y="320817"/>
                        </a:cubicBezTo>
                        <a:cubicBezTo>
                          <a:pt x="2704121" y="316637"/>
                          <a:pt x="2655816" y="321746"/>
                          <a:pt x="2653029" y="317101"/>
                        </a:cubicBezTo>
                        <a:cubicBezTo>
                          <a:pt x="2650243" y="312457"/>
                          <a:pt x="2626865" y="311063"/>
                          <a:pt x="2616182" y="311528"/>
                        </a:cubicBezTo>
                        <a:cubicBezTo>
                          <a:pt x="2605654" y="311992"/>
                          <a:pt x="2615718" y="308741"/>
                          <a:pt x="2625317" y="307812"/>
                        </a:cubicBezTo>
                        <a:cubicBezTo>
                          <a:pt x="2634916" y="306883"/>
                          <a:pt x="2643741" y="298523"/>
                          <a:pt x="2654268" y="296820"/>
                        </a:cubicBezTo>
                        <a:cubicBezTo>
                          <a:pt x="2664796" y="294962"/>
                          <a:pt x="2662473" y="291246"/>
                          <a:pt x="2657984" y="284898"/>
                        </a:cubicBezTo>
                        <a:cubicBezTo>
                          <a:pt x="2653339" y="278551"/>
                          <a:pt x="2642347" y="281647"/>
                          <a:pt x="2631664" y="278551"/>
                        </a:cubicBezTo>
                        <a:cubicBezTo>
                          <a:pt x="2621136" y="275300"/>
                          <a:pt x="2608131" y="270655"/>
                          <a:pt x="2598997" y="270190"/>
                        </a:cubicBezTo>
                        <a:cubicBezTo>
                          <a:pt x="2589862" y="269726"/>
                          <a:pt x="2579644" y="274835"/>
                          <a:pt x="2557969" y="278860"/>
                        </a:cubicBezTo>
                        <a:cubicBezTo>
                          <a:pt x="2536294" y="283041"/>
                          <a:pt x="2534436" y="299607"/>
                          <a:pt x="2523444" y="304716"/>
                        </a:cubicBezTo>
                        <a:cubicBezTo>
                          <a:pt x="2512451" y="309825"/>
                          <a:pt x="2493098" y="329952"/>
                          <a:pt x="2502233" y="331810"/>
                        </a:cubicBezTo>
                        <a:cubicBezTo>
                          <a:pt x="2511367" y="333667"/>
                          <a:pt x="2506877" y="339241"/>
                          <a:pt x="2508271" y="345124"/>
                        </a:cubicBezTo>
                        <a:cubicBezTo>
                          <a:pt x="2509664" y="351162"/>
                          <a:pt x="2501304" y="352556"/>
                          <a:pt x="2490776" y="350698"/>
                        </a:cubicBezTo>
                        <a:cubicBezTo>
                          <a:pt x="2480249" y="348840"/>
                          <a:pt x="2442936" y="349304"/>
                          <a:pt x="2443401" y="357200"/>
                        </a:cubicBezTo>
                        <a:cubicBezTo>
                          <a:pt x="2443865" y="365096"/>
                          <a:pt x="2465075" y="368657"/>
                          <a:pt x="2463682" y="372837"/>
                        </a:cubicBezTo>
                        <a:cubicBezTo>
                          <a:pt x="2462289" y="377018"/>
                          <a:pt x="2447580" y="372373"/>
                          <a:pt x="2440149" y="368193"/>
                        </a:cubicBezTo>
                        <a:cubicBezTo>
                          <a:pt x="2432718" y="364012"/>
                          <a:pt x="2416152" y="366335"/>
                          <a:pt x="2413055" y="374231"/>
                        </a:cubicBezTo>
                        <a:cubicBezTo>
                          <a:pt x="2409804" y="382127"/>
                          <a:pt x="2396954" y="380269"/>
                          <a:pt x="2392774" y="378411"/>
                        </a:cubicBezTo>
                        <a:cubicBezTo>
                          <a:pt x="2388593" y="376553"/>
                          <a:pt x="2379459" y="382127"/>
                          <a:pt x="2372492" y="379804"/>
                        </a:cubicBezTo>
                        <a:cubicBezTo>
                          <a:pt x="2365525" y="377482"/>
                          <a:pt x="2386271" y="367419"/>
                          <a:pt x="2381162" y="362309"/>
                        </a:cubicBezTo>
                        <a:cubicBezTo>
                          <a:pt x="2376053" y="357200"/>
                          <a:pt x="2354068" y="361845"/>
                          <a:pt x="2351746" y="370205"/>
                        </a:cubicBezTo>
                        <a:cubicBezTo>
                          <a:pt x="2349424" y="378411"/>
                          <a:pt x="2336109" y="364167"/>
                          <a:pt x="2331000" y="366954"/>
                        </a:cubicBezTo>
                        <a:cubicBezTo>
                          <a:pt x="2325891" y="369741"/>
                          <a:pt x="2320472" y="372992"/>
                          <a:pt x="2310718" y="377018"/>
                        </a:cubicBezTo>
                        <a:cubicBezTo>
                          <a:pt x="2301119" y="381198"/>
                          <a:pt x="2284553" y="372373"/>
                          <a:pt x="2280838" y="379804"/>
                        </a:cubicBezTo>
                        <a:cubicBezTo>
                          <a:pt x="2277122" y="387236"/>
                          <a:pt x="2299262" y="389403"/>
                          <a:pt x="2299726" y="392655"/>
                        </a:cubicBezTo>
                        <a:cubicBezTo>
                          <a:pt x="2300190" y="395906"/>
                          <a:pt x="2249563" y="395441"/>
                          <a:pt x="2248170" y="400550"/>
                        </a:cubicBezTo>
                        <a:cubicBezTo>
                          <a:pt x="2246777" y="405660"/>
                          <a:pt x="2229747" y="405660"/>
                          <a:pt x="2209000" y="406124"/>
                        </a:cubicBezTo>
                        <a:cubicBezTo>
                          <a:pt x="2188254" y="406588"/>
                          <a:pt x="2196615" y="416652"/>
                          <a:pt x="2180048" y="419903"/>
                        </a:cubicBezTo>
                        <a:cubicBezTo>
                          <a:pt x="2163482" y="423154"/>
                          <a:pt x="2156206" y="423619"/>
                          <a:pt x="2150632" y="431824"/>
                        </a:cubicBezTo>
                        <a:cubicBezTo>
                          <a:pt x="2145059" y="440185"/>
                          <a:pt x="2132208" y="441423"/>
                          <a:pt x="2126635" y="435076"/>
                        </a:cubicBezTo>
                        <a:cubicBezTo>
                          <a:pt x="2121061" y="428573"/>
                          <a:pt x="2105889" y="438327"/>
                          <a:pt x="2114249" y="439256"/>
                        </a:cubicBezTo>
                        <a:cubicBezTo>
                          <a:pt x="2122454" y="440185"/>
                          <a:pt x="2114713" y="448545"/>
                          <a:pt x="2109605" y="446687"/>
                        </a:cubicBezTo>
                        <a:cubicBezTo>
                          <a:pt x="2104495" y="444830"/>
                          <a:pt x="2089787" y="455512"/>
                          <a:pt x="2098148" y="454583"/>
                        </a:cubicBezTo>
                        <a:cubicBezTo>
                          <a:pt x="2106508" y="453654"/>
                          <a:pt x="2110534" y="460621"/>
                          <a:pt x="2106508" y="465576"/>
                        </a:cubicBezTo>
                        <a:cubicBezTo>
                          <a:pt x="2102328" y="470685"/>
                          <a:pt x="2084369" y="459538"/>
                          <a:pt x="2079878" y="464182"/>
                        </a:cubicBezTo>
                        <a:cubicBezTo>
                          <a:pt x="2075234" y="468827"/>
                          <a:pt x="2088703" y="474710"/>
                          <a:pt x="2096909" y="473781"/>
                        </a:cubicBezTo>
                        <a:cubicBezTo>
                          <a:pt x="2105269" y="472852"/>
                          <a:pt x="2109760" y="478426"/>
                          <a:pt x="2110689" y="484309"/>
                        </a:cubicBezTo>
                        <a:cubicBezTo>
                          <a:pt x="2111617" y="490347"/>
                          <a:pt x="2091336" y="480593"/>
                          <a:pt x="2087155" y="485702"/>
                        </a:cubicBezTo>
                        <a:cubicBezTo>
                          <a:pt x="2082975" y="490812"/>
                          <a:pt x="2090407" y="493134"/>
                          <a:pt x="2099077" y="494063"/>
                        </a:cubicBezTo>
                        <a:cubicBezTo>
                          <a:pt x="2107901" y="494992"/>
                          <a:pt x="2101399" y="498243"/>
                          <a:pt x="2109295" y="505055"/>
                        </a:cubicBezTo>
                        <a:cubicBezTo>
                          <a:pt x="2109914" y="505520"/>
                          <a:pt x="2110379" y="506139"/>
                          <a:pt x="2110843" y="506603"/>
                        </a:cubicBezTo>
                        <a:cubicBezTo>
                          <a:pt x="2115642" y="512332"/>
                          <a:pt x="2106663" y="514345"/>
                          <a:pt x="2107592" y="519763"/>
                        </a:cubicBezTo>
                        <a:cubicBezTo>
                          <a:pt x="2108521" y="525801"/>
                          <a:pt x="2098767" y="527969"/>
                          <a:pt x="2098767" y="522550"/>
                        </a:cubicBezTo>
                        <a:cubicBezTo>
                          <a:pt x="2098767" y="516977"/>
                          <a:pt x="2074460" y="515119"/>
                          <a:pt x="2069350" y="521157"/>
                        </a:cubicBezTo>
                        <a:cubicBezTo>
                          <a:pt x="2064242" y="527195"/>
                          <a:pt x="2060680" y="531685"/>
                          <a:pt x="2054643" y="526266"/>
                        </a:cubicBezTo>
                        <a:cubicBezTo>
                          <a:pt x="2048604" y="520692"/>
                          <a:pt x="2031110" y="527659"/>
                          <a:pt x="2008660" y="528588"/>
                        </a:cubicBezTo>
                        <a:cubicBezTo>
                          <a:pt x="1986056" y="529517"/>
                          <a:pt x="1939610" y="531375"/>
                          <a:pt x="1928153" y="535555"/>
                        </a:cubicBezTo>
                        <a:cubicBezTo>
                          <a:pt x="1916696" y="539735"/>
                          <a:pt x="1906942" y="555837"/>
                          <a:pt x="1917625" y="566365"/>
                        </a:cubicBezTo>
                        <a:cubicBezTo>
                          <a:pt x="1928153" y="576893"/>
                          <a:pt x="1918089" y="581537"/>
                          <a:pt x="1918089" y="588504"/>
                        </a:cubicBezTo>
                        <a:cubicBezTo>
                          <a:pt x="1918089" y="595471"/>
                          <a:pt x="1945648" y="609715"/>
                          <a:pt x="1960511" y="611108"/>
                        </a:cubicBezTo>
                        <a:cubicBezTo>
                          <a:pt x="1975219" y="612502"/>
                          <a:pt x="1987140" y="630461"/>
                          <a:pt x="1978470" y="641453"/>
                        </a:cubicBezTo>
                        <a:cubicBezTo>
                          <a:pt x="1969800" y="652446"/>
                          <a:pt x="1943016" y="638202"/>
                          <a:pt x="1925521" y="624423"/>
                        </a:cubicBezTo>
                        <a:cubicBezTo>
                          <a:pt x="1908026" y="610644"/>
                          <a:pt x="1867463" y="605070"/>
                          <a:pt x="1854148" y="605999"/>
                        </a:cubicBezTo>
                        <a:cubicBezTo>
                          <a:pt x="1840833" y="606928"/>
                          <a:pt x="1848574" y="594078"/>
                          <a:pt x="1831544" y="594542"/>
                        </a:cubicBezTo>
                        <a:cubicBezTo>
                          <a:pt x="1814513" y="595007"/>
                          <a:pt x="1800270" y="610179"/>
                          <a:pt x="1811727" y="610179"/>
                        </a:cubicBezTo>
                        <a:cubicBezTo>
                          <a:pt x="1823183" y="610179"/>
                          <a:pt x="1830615" y="609250"/>
                          <a:pt x="1824577" y="614824"/>
                        </a:cubicBezTo>
                        <a:cubicBezTo>
                          <a:pt x="1818539" y="620398"/>
                          <a:pt x="1827828" y="619004"/>
                          <a:pt x="1841607" y="624887"/>
                        </a:cubicBezTo>
                        <a:cubicBezTo>
                          <a:pt x="1855387" y="630925"/>
                          <a:pt x="1830151" y="639131"/>
                          <a:pt x="1815752" y="629532"/>
                        </a:cubicBezTo>
                        <a:cubicBezTo>
                          <a:pt x="1801508" y="619933"/>
                          <a:pt x="1786336" y="629068"/>
                          <a:pt x="1782156" y="636499"/>
                        </a:cubicBezTo>
                        <a:cubicBezTo>
                          <a:pt x="1777976" y="643931"/>
                          <a:pt x="1798722" y="664986"/>
                          <a:pt x="1823493" y="668702"/>
                        </a:cubicBezTo>
                        <a:cubicBezTo>
                          <a:pt x="1848265" y="672418"/>
                          <a:pt x="1840059" y="680159"/>
                          <a:pt x="1851516" y="684339"/>
                        </a:cubicBezTo>
                        <a:cubicBezTo>
                          <a:pt x="1862973" y="688519"/>
                          <a:pt x="1854767" y="693164"/>
                          <a:pt x="1846871" y="693628"/>
                        </a:cubicBezTo>
                        <a:cubicBezTo>
                          <a:pt x="1838976" y="694093"/>
                          <a:pt x="1823338" y="681707"/>
                          <a:pt x="1810953" y="675205"/>
                        </a:cubicBezTo>
                        <a:cubicBezTo>
                          <a:pt x="1798567" y="668702"/>
                          <a:pt x="1764971" y="677991"/>
                          <a:pt x="1758004" y="670560"/>
                        </a:cubicBezTo>
                        <a:cubicBezTo>
                          <a:pt x="1751036" y="663128"/>
                          <a:pt x="1762648" y="655852"/>
                          <a:pt x="1756146" y="650278"/>
                        </a:cubicBezTo>
                        <a:cubicBezTo>
                          <a:pt x="1749643" y="644705"/>
                          <a:pt x="1755217" y="632319"/>
                          <a:pt x="1763577" y="619469"/>
                        </a:cubicBezTo>
                        <a:cubicBezTo>
                          <a:pt x="1771937" y="606618"/>
                          <a:pt x="1762184" y="584479"/>
                          <a:pt x="1750262" y="580763"/>
                        </a:cubicBezTo>
                        <a:cubicBezTo>
                          <a:pt x="1738341" y="577047"/>
                          <a:pt x="1739270" y="589588"/>
                          <a:pt x="1742057" y="593149"/>
                        </a:cubicBezTo>
                        <a:cubicBezTo>
                          <a:pt x="1744844" y="596865"/>
                          <a:pt x="1743450" y="614360"/>
                          <a:pt x="1734161" y="625816"/>
                        </a:cubicBezTo>
                        <a:cubicBezTo>
                          <a:pt x="1724872" y="637273"/>
                          <a:pt x="1696849" y="637273"/>
                          <a:pt x="1696849" y="645169"/>
                        </a:cubicBezTo>
                        <a:cubicBezTo>
                          <a:pt x="1696849" y="653065"/>
                          <a:pt x="1677961" y="658948"/>
                          <a:pt x="1684463" y="664522"/>
                        </a:cubicBezTo>
                        <a:cubicBezTo>
                          <a:pt x="1690966" y="670095"/>
                          <a:pt x="1716201" y="698583"/>
                          <a:pt x="1719917" y="707253"/>
                        </a:cubicBezTo>
                        <a:cubicBezTo>
                          <a:pt x="1723633" y="715923"/>
                          <a:pt x="1697314" y="743636"/>
                          <a:pt x="1701494" y="759737"/>
                        </a:cubicBezTo>
                        <a:cubicBezTo>
                          <a:pt x="1705674" y="775839"/>
                          <a:pt x="1697778" y="783270"/>
                          <a:pt x="1702887" y="791011"/>
                        </a:cubicBezTo>
                        <a:cubicBezTo>
                          <a:pt x="1707996" y="798907"/>
                          <a:pt x="1719453" y="791940"/>
                          <a:pt x="1726884" y="795192"/>
                        </a:cubicBezTo>
                        <a:cubicBezTo>
                          <a:pt x="1734316" y="798443"/>
                          <a:pt x="1746237" y="790547"/>
                          <a:pt x="1763267" y="787296"/>
                        </a:cubicBezTo>
                        <a:cubicBezTo>
                          <a:pt x="1780298" y="784044"/>
                          <a:pt x="1811572" y="802004"/>
                          <a:pt x="1823029" y="807577"/>
                        </a:cubicBezTo>
                        <a:cubicBezTo>
                          <a:pt x="1834486" y="813151"/>
                          <a:pt x="1828602" y="822285"/>
                          <a:pt x="1834486" y="831420"/>
                        </a:cubicBezTo>
                        <a:cubicBezTo>
                          <a:pt x="1840524" y="840709"/>
                          <a:pt x="1820706" y="840709"/>
                          <a:pt x="1820242" y="854488"/>
                        </a:cubicBezTo>
                        <a:cubicBezTo>
                          <a:pt x="1819777" y="868267"/>
                          <a:pt x="1854767" y="874305"/>
                          <a:pt x="1856161" y="878331"/>
                        </a:cubicBezTo>
                        <a:cubicBezTo>
                          <a:pt x="1857554" y="882511"/>
                          <a:pt x="1831234" y="879260"/>
                          <a:pt x="1821171" y="875544"/>
                        </a:cubicBezTo>
                        <a:cubicBezTo>
                          <a:pt x="1811107" y="871828"/>
                          <a:pt x="1810178" y="858514"/>
                          <a:pt x="1806927" y="855727"/>
                        </a:cubicBezTo>
                        <a:cubicBezTo>
                          <a:pt x="1803676" y="852940"/>
                          <a:pt x="1813895" y="841948"/>
                          <a:pt x="1814668" y="833123"/>
                        </a:cubicBezTo>
                        <a:cubicBezTo>
                          <a:pt x="1815597" y="824298"/>
                          <a:pt x="1803212" y="819344"/>
                          <a:pt x="1799031" y="813306"/>
                        </a:cubicBezTo>
                        <a:cubicBezTo>
                          <a:pt x="1794851" y="807268"/>
                          <a:pt x="1787575" y="798598"/>
                          <a:pt x="1779214" y="800455"/>
                        </a:cubicBezTo>
                        <a:cubicBezTo>
                          <a:pt x="1770854" y="802313"/>
                          <a:pt x="1740509" y="805100"/>
                          <a:pt x="1731374" y="813306"/>
                        </a:cubicBezTo>
                        <a:cubicBezTo>
                          <a:pt x="1722085" y="821666"/>
                          <a:pt x="1732767" y="845044"/>
                          <a:pt x="1737877" y="856501"/>
                        </a:cubicBezTo>
                        <a:cubicBezTo>
                          <a:pt x="1742986" y="867958"/>
                          <a:pt x="1711247" y="884059"/>
                          <a:pt x="1712021" y="893349"/>
                        </a:cubicBezTo>
                        <a:cubicBezTo>
                          <a:pt x="1712950" y="902638"/>
                          <a:pt x="1702422" y="906663"/>
                          <a:pt x="1688489" y="914095"/>
                        </a:cubicBezTo>
                        <a:cubicBezTo>
                          <a:pt x="1674709" y="921371"/>
                          <a:pt x="1659537" y="926945"/>
                          <a:pt x="1660001" y="939021"/>
                        </a:cubicBezTo>
                        <a:cubicBezTo>
                          <a:pt x="1660466" y="950942"/>
                          <a:pt x="1641578" y="944595"/>
                          <a:pt x="1631979" y="939021"/>
                        </a:cubicBezTo>
                        <a:cubicBezTo>
                          <a:pt x="1622379" y="933447"/>
                          <a:pt x="1609839" y="942272"/>
                          <a:pt x="1596060" y="941808"/>
                        </a:cubicBezTo>
                        <a:cubicBezTo>
                          <a:pt x="1582280" y="941343"/>
                          <a:pt x="1582280" y="929887"/>
                          <a:pt x="1571133" y="933912"/>
                        </a:cubicBezTo>
                        <a:cubicBezTo>
                          <a:pt x="1560141" y="938092"/>
                          <a:pt x="1552709" y="928803"/>
                          <a:pt x="1555961" y="920597"/>
                        </a:cubicBezTo>
                        <a:cubicBezTo>
                          <a:pt x="1559212" y="912392"/>
                          <a:pt x="1571598" y="918739"/>
                          <a:pt x="1572527" y="924777"/>
                        </a:cubicBezTo>
                        <a:cubicBezTo>
                          <a:pt x="1573456" y="930815"/>
                          <a:pt x="1581197" y="928029"/>
                          <a:pt x="1590486" y="922920"/>
                        </a:cubicBezTo>
                        <a:cubicBezTo>
                          <a:pt x="1599620" y="917811"/>
                          <a:pt x="1595131" y="929422"/>
                          <a:pt x="1608445" y="930351"/>
                        </a:cubicBezTo>
                        <a:cubicBezTo>
                          <a:pt x="1621760" y="931280"/>
                          <a:pt x="1614484" y="923384"/>
                          <a:pt x="1624547" y="924313"/>
                        </a:cubicBezTo>
                        <a:cubicBezTo>
                          <a:pt x="1634610" y="925242"/>
                          <a:pt x="1635075" y="921991"/>
                          <a:pt x="1631979" y="916881"/>
                        </a:cubicBezTo>
                        <a:cubicBezTo>
                          <a:pt x="1628727" y="911772"/>
                          <a:pt x="1639410" y="908212"/>
                          <a:pt x="1645758" y="905425"/>
                        </a:cubicBezTo>
                        <a:cubicBezTo>
                          <a:pt x="1653034" y="902328"/>
                          <a:pt x="1649473" y="892110"/>
                          <a:pt x="1655356" y="888859"/>
                        </a:cubicBezTo>
                        <a:cubicBezTo>
                          <a:pt x="1661395" y="885608"/>
                          <a:pt x="1657214" y="879105"/>
                          <a:pt x="1663562" y="878640"/>
                        </a:cubicBezTo>
                        <a:cubicBezTo>
                          <a:pt x="1670065" y="878176"/>
                          <a:pt x="1672851" y="868577"/>
                          <a:pt x="1678735" y="868577"/>
                        </a:cubicBezTo>
                        <a:cubicBezTo>
                          <a:pt x="1684773" y="868577"/>
                          <a:pt x="1687869" y="858978"/>
                          <a:pt x="1684308" y="853869"/>
                        </a:cubicBezTo>
                        <a:cubicBezTo>
                          <a:pt x="1680593" y="848760"/>
                          <a:pt x="1686631" y="834981"/>
                          <a:pt x="1692669" y="833123"/>
                        </a:cubicBezTo>
                        <a:cubicBezTo>
                          <a:pt x="1698707" y="831265"/>
                          <a:pt x="1699171" y="825691"/>
                          <a:pt x="1693598" y="821666"/>
                        </a:cubicBezTo>
                        <a:cubicBezTo>
                          <a:pt x="1688024" y="817486"/>
                          <a:pt x="1667743" y="803707"/>
                          <a:pt x="1669136" y="795037"/>
                        </a:cubicBezTo>
                        <a:cubicBezTo>
                          <a:pt x="1670529" y="786367"/>
                          <a:pt x="1665420" y="770110"/>
                          <a:pt x="1668207" y="763298"/>
                        </a:cubicBezTo>
                        <a:cubicBezTo>
                          <a:pt x="1670994" y="756331"/>
                          <a:pt x="1668671" y="742088"/>
                          <a:pt x="1667743" y="733882"/>
                        </a:cubicBezTo>
                        <a:cubicBezTo>
                          <a:pt x="1666814" y="725522"/>
                          <a:pt x="1672851" y="716387"/>
                          <a:pt x="1675638" y="701215"/>
                        </a:cubicBezTo>
                        <a:cubicBezTo>
                          <a:pt x="1678425" y="686042"/>
                          <a:pt x="1659537" y="669941"/>
                          <a:pt x="1650402" y="665760"/>
                        </a:cubicBezTo>
                        <a:cubicBezTo>
                          <a:pt x="1641268" y="661580"/>
                          <a:pt x="1647151" y="653375"/>
                          <a:pt x="1660466" y="642227"/>
                        </a:cubicBezTo>
                        <a:cubicBezTo>
                          <a:pt x="1673780" y="631235"/>
                          <a:pt x="1674709" y="596710"/>
                          <a:pt x="1673780" y="589278"/>
                        </a:cubicBezTo>
                        <a:cubicBezTo>
                          <a:pt x="1672851" y="581847"/>
                          <a:pt x="1645758" y="575499"/>
                          <a:pt x="1635075" y="576428"/>
                        </a:cubicBezTo>
                        <a:cubicBezTo>
                          <a:pt x="1624547" y="577357"/>
                          <a:pt x="1585377" y="575499"/>
                          <a:pt x="1575623" y="573641"/>
                        </a:cubicBezTo>
                        <a:cubicBezTo>
                          <a:pt x="1566024" y="571784"/>
                          <a:pt x="1562773" y="581847"/>
                          <a:pt x="1558128" y="591136"/>
                        </a:cubicBezTo>
                        <a:cubicBezTo>
                          <a:pt x="1553484" y="600426"/>
                          <a:pt x="1543420" y="614669"/>
                          <a:pt x="1537382" y="635260"/>
                        </a:cubicBezTo>
                        <a:cubicBezTo>
                          <a:pt x="1531344" y="656007"/>
                          <a:pt x="1507037" y="662354"/>
                          <a:pt x="1496045" y="666999"/>
                        </a:cubicBezTo>
                        <a:cubicBezTo>
                          <a:pt x="1485052" y="671644"/>
                          <a:pt x="1478086" y="686816"/>
                          <a:pt x="1483195" y="694093"/>
                        </a:cubicBezTo>
                        <a:cubicBezTo>
                          <a:pt x="1488304" y="701524"/>
                          <a:pt x="1495580" y="695486"/>
                          <a:pt x="1500689" y="698273"/>
                        </a:cubicBezTo>
                        <a:cubicBezTo>
                          <a:pt x="1505798" y="701060"/>
                          <a:pt x="1500225" y="720413"/>
                          <a:pt x="1496974" y="723199"/>
                        </a:cubicBezTo>
                        <a:cubicBezTo>
                          <a:pt x="1493722" y="725986"/>
                          <a:pt x="1503012" y="732798"/>
                          <a:pt x="1495116" y="737907"/>
                        </a:cubicBezTo>
                        <a:cubicBezTo>
                          <a:pt x="1487220" y="743017"/>
                          <a:pt x="1479943" y="753544"/>
                          <a:pt x="1484588" y="759118"/>
                        </a:cubicBezTo>
                        <a:cubicBezTo>
                          <a:pt x="1489233" y="764692"/>
                          <a:pt x="1511682" y="767478"/>
                          <a:pt x="1521436" y="772897"/>
                        </a:cubicBezTo>
                        <a:cubicBezTo>
                          <a:pt x="1531034" y="778471"/>
                          <a:pt x="1527474" y="788534"/>
                          <a:pt x="1534750" y="798133"/>
                        </a:cubicBezTo>
                        <a:cubicBezTo>
                          <a:pt x="1542027" y="807732"/>
                          <a:pt x="1549923" y="801849"/>
                          <a:pt x="1553638" y="807732"/>
                        </a:cubicBezTo>
                        <a:cubicBezTo>
                          <a:pt x="1557354" y="813770"/>
                          <a:pt x="1540324" y="837613"/>
                          <a:pt x="1534286" y="838542"/>
                        </a:cubicBezTo>
                        <a:cubicBezTo>
                          <a:pt x="1528248" y="839471"/>
                          <a:pt x="1503941" y="814235"/>
                          <a:pt x="1496509" y="808661"/>
                        </a:cubicBezTo>
                        <a:cubicBezTo>
                          <a:pt x="1489078" y="803087"/>
                          <a:pt x="1460591" y="794417"/>
                          <a:pt x="1446347" y="786986"/>
                        </a:cubicBezTo>
                        <a:cubicBezTo>
                          <a:pt x="1432103" y="779554"/>
                          <a:pt x="1420492" y="780483"/>
                          <a:pt x="1404855" y="769956"/>
                        </a:cubicBezTo>
                        <a:cubicBezTo>
                          <a:pt x="1389217" y="759428"/>
                          <a:pt x="1375903" y="754318"/>
                          <a:pt x="1347261" y="754783"/>
                        </a:cubicBezTo>
                        <a:cubicBezTo>
                          <a:pt x="1318774" y="755247"/>
                          <a:pt x="1300350" y="748280"/>
                          <a:pt x="1290596" y="749674"/>
                        </a:cubicBezTo>
                        <a:cubicBezTo>
                          <a:pt x="1280997" y="751067"/>
                          <a:pt x="1284558" y="740075"/>
                          <a:pt x="1267528" y="732643"/>
                        </a:cubicBezTo>
                        <a:cubicBezTo>
                          <a:pt x="1250497" y="725212"/>
                          <a:pt x="1239505" y="715149"/>
                          <a:pt x="1229751" y="720258"/>
                        </a:cubicBezTo>
                        <a:cubicBezTo>
                          <a:pt x="1220152" y="725367"/>
                          <a:pt x="1223713" y="743791"/>
                          <a:pt x="1238576" y="745958"/>
                        </a:cubicBezTo>
                        <a:cubicBezTo>
                          <a:pt x="1253284" y="748280"/>
                          <a:pt x="1245853" y="756022"/>
                          <a:pt x="1261644" y="755093"/>
                        </a:cubicBezTo>
                        <a:cubicBezTo>
                          <a:pt x="1277281" y="754164"/>
                          <a:pt x="1281926" y="759737"/>
                          <a:pt x="1281461" y="769336"/>
                        </a:cubicBezTo>
                        <a:cubicBezTo>
                          <a:pt x="1280997" y="778935"/>
                          <a:pt x="1288893" y="788689"/>
                          <a:pt x="1295705" y="795192"/>
                        </a:cubicBezTo>
                        <a:cubicBezTo>
                          <a:pt x="1302672" y="801694"/>
                          <a:pt x="1298492" y="812222"/>
                          <a:pt x="1285951" y="812222"/>
                        </a:cubicBezTo>
                        <a:cubicBezTo>
                          <a:pt x="1273565" y="812222"/>
                          <a:pt x="1259322" y="814080"/>
                          <a:pt x="1264741" y="822750"/>
                        </a:cubicBezTo>
                        <a:cubicBezTo>
                          <a:pt x="1270314" y="831575"/>
                          <a:pt x="1261025" y="833742"/>
                          <a:pt x="1248639" y="829252"/>
                        </a:cubicBezTo>
                        <a:cubicBezTo>
                          <a:pt x="1236253" y="824608"/>
                          <a:pt x="1243530" y="815938"/>
                          <a:pt x="1248639" y="810829"/>
                        </a:cubicBezTo>
                        <a:cubicBezTo>
                          <a:pt x="1253748" y="805719"/>
                          <a:pt x="1237647" y="799372"/>
                          <a:pt x="1229751" y="796585"/>
                        </a:cubicBezTo>
                        <a:cubicBezTo>
                          <a:pt x="1222010" y="793798"/>
                          <a:pt x="1190581" y="816867"/>
                          <a:pt x="1181911" y="820582"/>
                        </a:cubicBezTo>
                        <a:cubicBezTo>
                          <a:pt x="1173086" y="824298"/>
                          <a:pt x="1151566" y="815009"/>
                          <a:pt x="1129426" y="820582"/>
                        </a:cubicBezTo>
                        <a:cubicBezTo>
                          <a:pt x="1107287" y="826156"/>
                          <a:pt x="1108680" y="843651"/>
                          <a:pt x="1100475" y="841793"/>
                        </a:cubicBezTo>
                        <a:cubicBezTo>
                          <a:pt x="1092114" y="839935"/>
                          <a:pt x="1067807" y="844115"/>
                          <a:pt x="1058518" y="838542"/>
                        </a:cubicBezTo>
                        <a:cubicBezTo>
                          <a:pt x="1049383" y="832968"/>
                          <a:pt x="1056660" y="829872"/>
                          <a:pt x="1066414" y="830336"/>
                        </a:cubicBezTo>
                        <a:cubicBezTo>
                          <a:pt x="1076167" y="830801"/>
                          <a:pt x="1079264" y="827549"/>
                          <a:pt x="1073845" y="821202"/>
                        </a:cubicBezTo>
                        <a:cubicBezTo>
                          <a:pt x="1068272" y="814699"/>
                          <a:pt x="1081277" y="804636"/>
                          <a:pt x="1080812" y="799991"/>
                        </a:cubicBezTo>
                        <a:cubicBezTo>
                          <a:pt x="1080348" y="795346"/>
                          <a:pt x="1044429" y="807422"/>
                          <a:pt x="1038546" y="812377"/>
                        </a:cubicBezTo>
                        <a:cubicBezTo>
                          <a:pt x="1032508" y="817486"/>
                          <a:pt x="1039010" y="826620"/>
                          <a:pt x="1032508" y="829872"/>
                        </a:cubicBezTo>
                        <a:cubicBezTo>
                          <a:pt x="1026005" y="833123"/>
                          <a:pt x="1026160" y="824298"/>
                          <a:pt x="1018729" y="821511"/>
                        </a:cubicBezTo>
                        <a:cubicBezTo>
                          <a:pt x="1011452" y="818724"/>
                          <a:pt x="957574" y="831110"/>
                          <a:pt x="947356" y="842722"/>
                        </a:cubicBezTo>
                        <a:cubicBezTo>
                          <a:pt x="937137" y="854179"/>
                          <a:pt x="917475" y="854643"/>
                          <a:pt x="917475" y="861146"/>
                        </a:cubicBezTo>
                        <a:cubicBezTo>
                          <a:pt x="917475" y="867648"/>
                          <a:pt x="893013" y="867184"/>
                          <a:pt x="883414" y="871674"/>
                        </a:cubicBezTo>
                        <a:cubicBezTo>
                          <a:pt x="873660" y="876318"/>
                          <a:pt x="880163" y="895206"/>
                          <a:pt x="876447" y="904341"/>
                        </a:cubicBezTo>
                        <a:cubicBezTo>
                          <a:pt x="872731" y="913475"/>
                          <a:pt x="834955" y="910843"/>
                          <a:pt x="823498" y="911308"/>
                        </a:cubicBezTo>
                        <a:cubicBezTo>
                          <a:pt x="812041" y="911772"/>
                          <a:pt x="807861" y="889168"/>
                          <a:pt x="798572" y="887775"/>
                        </a:cubicBezTo>
                        <a:cubicBezTo>
                          <a:pt x="789437" y="886382"/>
                          <a:pt x="794856" y="873531"/>
                          <a:pt x="797643" y="867958"/>
                        </a:cubicBezTo>
                        <a:cubicBezTo>
                          <a:pt x="800429" y="862384"/>
                          <a:pt x="807706" y="867029"/>
                          <a:pt x="819318" y="859597"/>
                        </a:cubicBezTo>
                        <a:cubicBezTo>
                          <a:pt x="830775" y="852166"/>
                          <a:pt x="842387" y="863313"/>
                          <a:pt x="846876" y="858204"/>
                        </a:cubicBezTo>
                        <a:cubicBezTo>
                          <a:pt x="851521" y="853095"/>
                          <a:pt x="829381" y="839780"/>
                          <a:pt x="827988" y="828323"/>
                        </a:cubicBezTo>
                        <a:cubicBezTo>
                          <a:pt x="826594" y="816867"/>
                          <a:pt x="802133" y="813615"/>
                          <a:pt x="788353" y="817331"/>
                        </a:cubicBezTo>
                        <a:cubicBezTo>
                          <a:pt x="774574" y="821047"/>
                          <a:pt x="759402" y="817796"/>
                          <a:pt x="749648" y="813151"/>
                        </a:cubicBezTo>
                        <a:cubicBezTo>
                          <a:pt x="739894" y="808506"/>
                          <a:pt x="740823" y="821511"/>
                          <a:pt x="755222" y="825072"/>
                        </a:cubicBezTo>
                        <a:cubicBezTo>
                          <a:pt x="769465" y="828788"/>
                          <a:pt x="762188" y="839780"/>
                          <a:pt x="764356" y="846747"/>
                        </a:cubicBezTo>
                        <a:cubicBezTo>
                          <a:pt x="766678" y="853714"/>
                          <a:pt x="760641" y="869351"/>
                          <a:pt x="752435" y="881273"/>
                        </a:cubicBezTo>
                        <a:cubicBezTo>
                          <a:pt x="744074" y="893194"/>
                          <a:pt x="750112" y="892729"/>
                          <a:pt x="762653" y="892265"/>
                        </a:cubicBezTo>
                        <a:cubicBezTo>
                          <a:pt x="775039" y="891800"/>
                          <a:pt x="774110" y="907902"/>
                          <a:pt x="774110" y="919823"/>
                        </a:cubicBezTo>
                        <a:cubicBezTo>
                          <a:pt x="774110" y="931744"/>
                          <a:pt x="764356" y="934996"/>
                          <a:pt x="764356" y="943820"/>
                        </a:cubicBezTo>
                        <a:cubicBezTo>
                          <a:pt x="764356" y="952645"/>
                          <a:pt x="754293" y="939640"/>
                          <a:pt x="751041" y="943356"/>
                        </a:cubicBezTo>
                        <a:cubicBezTo>
                          <a:pt x="747790" y="947072"/>
                          <a:pt x="743765" y="941498"/>
                          <a:pt x="741907" y="934222"/>
                        </a:cubicBezTo>
                        <a:cubicBezTo>
                          <a:pt x="740049" y="926945"/>
                          <a:pt x="721161" y="930970"/>
                          <a:pt x="710633" y="928184"/>
                        </a:cubicBezTo>
                        <a:cubicBezTo>
                          <a:pt x="700105" y="925397"/>
                          <a:pt x="695925" y="930041"/>
                          <a:pt x="690816" y="937782"/>
                        </a:cubicBezTo>
                        <a:cubicBezTo>
                          <a:pt x="685706" y="945678"/>
                          <a:pt x="670998" y="948775"/>
                          <a:pt x="663257" y="949704"/>
                        </a:cubicBezTo>
                        <a:cubicBezTo>
                          <a:pt x="654587" y="950788"/>
                          <a:pt x="641582" y="965805"/>
                          <a:pt x="633377" y="971379"/>
                        </a:cubicBezTo>
                        <a:cubicBezTo>
                          <a:pt x="625016" y="976952"/>
                          <a:pt x="623777" y="987480"/>
                          <a:pt x="635235" y="998473"/>
                        </a:cubicBezTo>
                        <a:cubicBezTo>
                          <a:pt x="646846" y="1009465"/>
                          <a:pt x="649014" y="1016896"/>
                          <a:pt x="648085" y="1022934"/>
                        </a:cubicBezTo>
                        <a:cubicBezTo>
                          <a:pt x="647156" y="1028973"/>
                          <a:pt x="615882" y="1027115"/>
                          <a:pt x="610772" y="1020612"/>
                        </a:cubicBezTo>
                        <a:cubicBezTo>
                          <a:pt x="605664" y="1014110"/>
                          <a:pt x="585382" y="1011942"/>
                          <a:pt x="578570" y="1013181"/>
                        </a:cubicBezTo>
                        <a:cubicBezTo>
                          <a:pt x="571603" y="1014574"/>
                          <a:pt x="552869" y="992435"/>
                          <a:pt x="543115" y="991970"/>
                        </a:cubicBezTo>
                        <a:cubicBezTo>
                          <a:pt x="533516" y="991506"/>
                          <a:pt x="527478" y="1003427"/>
                          <a:pt x="524227" y="1009465"/>
                        </a:cubicBezTo>
                        <a:cubicBezTo>
                          <a:pt x="520976" y="1015503"/>
                          <a:pt x="528872" y="1017361"/>
                          <a:pt x="533361" y="1027424"/>
                        </a:cubicBezTo>
                        <a:cubicBezTo>
                          <a:pt x="538006" y="1037488"/>
                          <a:pt x="555036" y="1037952"/>
                          <a:pt x="563707" y="1037952"/>
                        </a:cubicBezTo>
                        <a:cubicBezTo>
                          <a:pt x="572377" y="1037952"/>
                          <a:pt x="569280" y="1051267"/>
                          <a:pt x="566494" y="1056841"/>
                        </a:cubicBezTo>
                        <a:cubicBezTo>
                          <a:pt x="563707" y="1062414"/>
                          <a:pt x="547605" y="1066440"/>
                          <a:pt x="542960" y="1060556"/>
                        </a:cubicBezTo>
                        <a:cubicBezTo>
                          <a:pt x="538316" y="1054518"/>
                          <a:pt x="518963" y="1060556"/>
                          <a:pt x="518499" y="1053125"/>
                        </a:cubicBezTo>
                        <a:cubicBezTo>
                          <a:pt x="518034" y="1045848"/>
                          <a:pt x="504255" y="1034701"/>
                          <a:pt x="490012" y="1037023"/>
                        </a:cubicBezTo>
                        <a:cubicBezTo>
                          <a:pt x="475768" y="1039346"/>
                          <a:pt x="472981" y="1030056"/>
                          <a:pt x="473910" y="1019064"/>
                        </a:cubicBezTo>
                        <a:cubicBezTo>
                          <a:pt x="474839" y="1008072"/>
                          <a:pt x="466169" y="1001569"/>
                          <a:pt x="466479" y="996460"/>
                        </a:cubicBezTo>
                        <a:cubicBezTo>
                          <a:pt x="466943" y="991351"/>
                          <a:pt x="459976" y="981287"/>
                          <a:pt x="467408" y="976178"/>
                        </a:cubicBezTo>
                        <a:cubicBezTo>
                          <a:pt x="474839" y="971069"/>
                          <a:pt x="469265" y="963328"/>
                          <a:pt x="469730" y="956361"/>
                        </a:cubicBezTo>
                        <a:cubicBezTo>
                          <a:pt x="470194" y="949394"/>
                          <a:pt x="457344" y="938866"/>
                          <a:pt x="445732" y="938866"/>
                        </a:cubicBezTo>
                        <a:cubicBezTo>
                          <a:pt x="434275" y="938866"/>
                          <a:pt x="436598" y="927409"/>
                          <a:pt x="426844" y="925087"/>
                        </a:cubicBezTo>
                        <a:cubicBezTo>
                          <a:pt x="417245" y="922765"/>
                          <a:pt x="397892" y="906663"/>
                          <a:pt x="396499" y="899851"/>
                        </a:cubicBezTo>
                        <a:cubicBezTo>
                          <a:pt x="395106" y="892884"/>
                          <a:pt x="380397" y="891955"/>
                          <a:pt x="385507" y="889788"/>
                        </a:cubicBezTo>
                        <a:cubicBezTo>
                          <a:pt x="390616" y="887465"/>
                          <a:pt x="402073" y="890717"/>
                          <a:pt x="410433" y="898922"/>
                        </a:cubicBezTo>
                        <a:cubicBezTo>
                          <a:pt x="418638" y="907128"/>
                          <a:pt x="432108" y="914559"/>
                          <a:pt x="453628" y="917346"/>
                        </a:cubicBezTo>
                        <a:cubicBezTo>
                          <a:pt x="475303" y="920133"/>
                          <a:pt x="483973" y="930196"/>
                          <a:pt x="507971" y="934376"/>
                        </a:cubicBezTo>
                        <a:cubicBezTo>
                          <a:pt x="531968" y="938557"/>
                          <a:pt x="546212" y="941343"/>
                          <a:pt x="580737" y="946298"/>
                        </a:cubicBezTo>
                        <a:cubicBezTo>
                          <a:pt x="615262" y="951407"/>
                          <a:pt x="661245" y="916417"/>
                          <a:pt x="670998" y="906663"/>
                        </a:cubicBezTo>
                        <a:cubicBezTo>
                          <a:pt x="680597" y="897064"/>
                          <a:pt x="668212" y="877247"/>
                          <a:pt x="668212" y="869816"/>
                        </a:cubicBezTo>
                        <a:cubicBezTo>
                          <a:pt x="668212" y="862384"/>
                          <a:pt x="652575" y="861455"/>
                          <a:pt x="650252" y="856036"/>
                        </a:cubicBezTo>
                        <a:cubicBezTo>
                          <a:pt x="647930" y="850463"/>
                          <a:pt x="637866" y="840400"/>
                          <a:pt x="624397" y="840400"/>
                        </a:cubicBezTo>
                        <a:cubicBezTo>
                          <a:pt x="610927" y="840400"/>
                          <a:pt x="609224" y="825227"/>
                          <a:pt x="598696" y="826156"/>
                        </a:cubicBezTo>
                        <a:cubicBezTo>
                          <a:pt x="588169" y="827085"/>
                          <a:pt x="580737" y="821511"/>
                          <a:pt x="553179" y="803087"/>
                        </a:cubicBezTo>
                        <a:cubicBezTo>
                          <a:pt x="525620" y="784664"/>
                          <a:pt x="487379" y="771349"/>
                          <a:pt x="480413" y="774600"/>
                        </a:cubicBezTo>
                        <a:cubicBezTo>
                          <a:pt x="473445" y="777851"/>
                          <a:pt x="468955" y="779709"/>
                          <a:pt x="464311" y="772742"/>
                        </a:cubicBezTo>
                        <a:cubicBezTo>
                          <a:pt x="459667" y="765775"/>
                          <a:pt x="449138" y="766704"/>
                          <a:pt x="441707" y="772278"/>
                        </a:cubicBezTo>
                        <a:cubicBezTo>
                          <a:pt x="434275" y="777851"/>
                          <a:pt x="426999" y="767169"/>
                          <a:pt x="413220" y="770420"/>
                        </a:cubicBezTo>
                        <a:cubicBezTo>
                          <a:pt x="399441" y="773671"/>
                          <a:pt x="392009" y="764382"/>
                          <a:pt x="395725" y="760357"/>
                        </a:cubicBezTo>
                        <a:cubicBezTo>
                          <a:pt x="399441" y="756176"/>
                          <a:pt x="419722" y="759892"/>
                          <a:pt x="418793" y="753080"/>
                        </a:cubicBezTo>
                        <a:cubicBezTo>
                          <a:pt x="417864" y="746113"/>
                          <a:pt x="410588" y="753080"/>
                          <a:pt x="398047" y="744720"/>
                        </a:cubicBezTo>
                        <a:cubicBezTo>
                          <a:pt x="385662" y="736359"/>
                          <a:pt x="378694" y="741933"/>
                          <a:pt x="375908" y="748900"/>
                        </a:cubicBezTo>
                        <a:cubicBezTo>
                          <a:pt x="373121" y="755867"/>
                          <a:pt x="363522" y="754009"/>
                          <a:pt x="357019" y="747971"/>
                        </a:cubicBezTo>
                        <a:cubicBezTo>
                          <a:pt x="356400" y="747352"/>
                          <a:pt x="355626" y="746887"/>
                          <a:pt x="354852" y="746423"/>
                        </a:cubicBezTo>
                        <a:cubicBezTo>
                          <a:pt x="352684" y="757879"/>
                          <a:pt x="345872" y="759118"/>
                          <a:pt x="339060" y="757570"/>
                        </a:cubicBezTo>
                        <a:cubicBezTo>
                          <a:pt x="330700" y="755712"/>
                          <a:pt x="322494" y="769491"/>
                          <a:pt x="313360" y="769491"/>
                        </a:cubicBezTo>
                        <a:cubicBezTo>
                          <a:pt x="304225" y="769491"/>
                          <a:pt x="294007" y="779554"/>
                          <a:pt x="292149" y="787915"/>
                        </a:cubicBezTo>
                        <a:cubicBezTo>
                          <a:pt x="290291" y="796275"/>
                          <a:pt x="280227" y="791631"/>
                          <a:pt x="280227" y="797049"/>
                        </a:cubicBezTo>
                        <a:cubicBezTo>
                          <a:pt x="280227" y="802623"/>
                          <a:pt x="280227" y="808042"/>
                          <a:pt x="275583" y="813615"/>
                        </a:cubicBezTo>
                        <a:cubicBezTo>
                          <a:pt x="270938" y="819189"/>
                          <a:pt x="275583" y="821976"/>
                          <a:pt x="280227" y="831110"/>
                        </a:cubicBezTo>
                        <a:cubicBezTo>
                          <a:pt x="284872" y="840400"/>
                          <a:pt x="294936" y="839471"/>
                          <a:pt x="299580" y="842102"/>
                        </a:cubicBezTo>
                        <a:cubicBezTo>
                          <a:pt x="304225" y="844889"/>
                          <a:pt x="321720" y="859597"/>
                          <a:pt x="321720" y="865171"/>
                        </a:cubicBezTo>
                        <a:cubicBezTo>
                          <a:pt x="321720" y="870745"/>
                          <a:pt x="307941" y="884524"/>
                          <a:pt x="302367" y="888239"/>
                        </a:cubicBezTo>
                        <a:cubicBezTo>
                          <a:pt x="296793" y="891955"/>
                          <a:pt x="289517" y="901090"/>
                          <a:pt x="293078" y="906663"/>
                        </a:cubicBezTo>
                        <a:cubicBezTo>
                          <a:pt x="296793" y="912237"/>
                          <a:pt x="312431" y="935150"/>
                          <a:pt x="322494" y="953574"/>
                        </a:cubicBezTo>
                        <a:cubicBezTo>
                          <a:pt x="332712" y="971998"/>
                          <a:pt x="318778" y="963638"/>
                          <a:pt x="312431" y="971998"/>
                        </a:cubicBezTo>
                        <a:cubicBezTo>
                          <a:pt x="305928" y="980358"/>
                          <a:pt x="315217" y="990422"/>
                          <a:pt x="317075" y="995995"/>
                        </a:cubicBezTo>
                        <a:cubicBezTo>
                          <a:pt x="318933" y="1001569"/>
                          <a:pt x="308870" y="1000640"/>
                          <a:pt x="309798" y="1005130"/>
                        </a:cubicBezTo>
                        <a:cubicBezTo>
                          <a:pt x="310727" y="1009775"/>
                          <a:pt x="324507" y="1011633"/>
                          <a:pt x="325436" y="1015348"/>
                        </a:cubicBezTo>
                        <a:cubicBezTo>
                          <a:pt x="326365" y="1019064"/>
                          <a:pt x="316301" y="1023709"/>
                          <a:pt x="320791" y="1030985"/>
                        </a:cubicBezTo>
                        <a:cubicBezTo>
                          <a:pt x="325436" y="1038417"/>
                          <a:pt x="336428" y="1038262"/>
                          <a:pt x="337357" y="1047551"/>
                        </a:cubicBezTo>
                        <a:cubicBezTo>
                          <a:pt x="338286" y="1056686"/>
                          <a:pt x="317075" y="1057615"/>
                          <a:pt x="318004" y="1065046"/>
                        </a:cubicBezTo>
                        <a:cubicBezTo>
                          <a:pt x="318933" y="1072323"/>
                          <a:pt x="345562" y="1081612"/>
                          <a:pt x="357638" y="1095391"/>
                        </a:cubicBezTo>
                        <a:cubicBezTo>
                          <a:pt x="369560" y="1109170"/>
                          <a:pt x="368631" y="1112886"/>
                          <a:pt x="365999" y="1120317"/>
                        </a:cubicBezTo>
                        <a:cubicBezTo>
                          <a:pt x="360426" y="1135180"/>
                          <a:pt x="327293" y="1147876"/>
                          <a:pt x="320017" y="1164442"/>
                        </a:cubicBezTo>
                        <a:cubicBezTo>
                          <a:pt x="312740" y="1181008"/>
                          <a:pt x="285027" y="1190142"/>
                          <a:pt x="272177" y="1203147"/>
                        </a:cubicBezTo>
                        <a:cubicBezTo>
                          <a:pt x="266913" y="1208411"/>
                          <a:pt x="261649" y="1215533"/>
                          <a:pt x="257314" y="1222035"/>
                        </a:cubicBezTo>
                        <a:cubicBezTo>
                          <a:pt x="262733" y="1220642"/>
                          <a:pt x="267068" y="1218939"/>
                          <a:pt x="270319" y="1217391"/>
                        </a:cubicBezTo>
                        <a:cubicBezTo>
                          <a:pt x="277751" y="1213675"/>
                          <a:pt x="282705" y="1231634"/>
                          <a:pt x="290136" y="1237673"/>
                        </a:cubicBezTo>
                        <a:cubicBezTo>
                          <a:pt x="297568" y="1243711"/>
                          <a:pt x="312276" y="1238137"/>
                          <a:pt x="317230" y="1243711"/>
                        </a:cubicBezTo>
                        <a:cubicBezTo>
                          <a:pt x="322339" y="1249284"/>
                          <a:pt x="313050" y="1249749"/>
                          <a:pt x="302522" y="1247891"/>
                        </a:cubicBezTo>
                        <a:cubicBezTo>
                          <a:pt x="291994" y="1246033"/>
                          <a:pt x="289207" y="1252535"/>
                          <a:pt x="272641" y="1257954"/>
                        </a:cubicBezTo>
                        <a:cubicBezTo>
                          <a:pt x="260256" y="1262134"/>
                          <a:pt x="261494" y="1266469"/>
                          <a:pt x="257314" y="1270030"/>
                        </a:cubicBezTo>
                        <a:cubicBezTo>
                          <a:pt x="264745" y="1280868"/>
                          <a:pt x="254837" y="1282261"/>
                          <a:pt x="250966" y="1290467"/>
                        </a:cubicBezTo>
                        <a:cubicBezTo>
                          <a:pt x="246786" y="1299446"/>
                          <a:pt x="241212" y="1300840"/>
                          <a:pt x="240593" y="1306413"/>
                        </a:cubicBezTo>
                        <a:cubicBezTo>
                          <a:pt x="239974" y="1311987"/>
                          <a:pt x="241987" y="1316167"/>
                          <a:pt x="242606" y="1324373"/>
                        </a:cubicBezTo>
                        <a:cubicBezTo>
                          <a:pt x="243225" y="1332733"/>
                          <a:pt x="244619" y="1333972"/>
                          <a:pt x="249573" y="1340939"/>
                        </a:cubicBezTo>
                        <a:cubicBezTo>
                          <a:pt x="254372" y="1347906"/>
                          <a:pt x="245392" y="1347906"/>
                          <a:pt x="241212" y="1351312"/>
                        </a:cubicBezTo>
                        <a:cubicBezTo>
                          <a:pt x="237032" y="1354718"/>
                          <a:pt x="239819" y="1362304"/>
                          <a:pt x="245392" y="1367878"/>
                        </a:cubicBezTo>
                        <a:cubicBezTo>
                          <a:pt x="250966" y="1373451"/>
                          <a:pt x="250966" y="1380263"/>
                          <a:pt x="248799" y="1385063"/>
                        </a:cubicBezTo>
                        <a:cubicBezTo>
                          <a:pt x="246786" y="1389862"/>
                          <a:pt x="253598" y="1398223"/>
                          <a:pt x="258398" y="1403022"/>
                        </a:cubicBezTo>
                        <a:cubicBezTo>
                          <a:pt x="263197" y="1407822"/>
                          <a:pt x="262578" y="1420982"/>
                          <a:pt x="266603" y="1424388"/>
                        </a:cubicBezTo>
                        <a:cubicBezTo>
                          <a:pt x="270784" y="1427794"/>
                          <a:pt x="275583" y="1431355"/>
                          <a:pt x="283169" y="1429187"/>
                        </a:cubicBezTo>
                        <a:cubicBezTo>
                          <a:pt x="290756" y="1427175"/>
                          <a:pt x="295555" y="1430581"/>
                          <a:pt x="298961" y="1436774"/>
                        </a:cubicBezTo>
                        <a:cubicBezTo>
                          <a:pt x="302367" y="1442966"/>
                          <a:pt x="307941" y="1440180"/>
                          <a:pt x="315527" y="1436774"/>
                        </a:cubicBezTo>
                        <a:cubicBezTo>
                          <a:pt x="323113" y="1433367"/>
                          <a:pt x="340298" y="1442966"/>
                          <a:pt x="344479" y="1444979"/>
                        </a:cubicBezTo>
                        <a:cubicBezTo>
                          <a:pt x="348659" y="1446992"/>
                          <a:pt x="346492" y="1458758"/>
                          <a:pt x="347266" y="1466344"/>
                        </a:cubicBezTo>
                        <a:cubicBezTo>
                          <a:pt x="348040" y="1473931"/>
                          <a:pt x="343086" y="1483685"/>
                          <a:pt x="350672" y="1488484"/>
                        </a:cubicBezTo>
                        <a:cubicBezTo>
                          <a:pt x="358258" y="1493284"/>
                          <a:pt x="356245" y="1504431"/>
                          <a:pt x="365225" y="1507837"/>
                        </a:cubicBezTo>
                        <a:cubicBezTo>
                          <a:pt x="374204" y="1511243"/>
                          <a:pt x="377611" y="1523783"/>
                          <a:pt x="383184" y="1525177"/>
                        </a:cubicBezTo>
                        <a:cubicBezTo>
                          <a:pt x="388758" y="1526570"/>
                          <a:pt x="399131" y="1534776"/>
                          <a:pt x="400369" y="1541123"/>
                        </a:cubicBezTo>
                        <a:cubicBezTo>
                          <a:pt x="401763" y="1547316"/>
                          <a:pt x="390771" y="1552890"/>
                          <a:pt x="384423" y="1555677"/>
                        </a:cubicBezTo>
                        <a:cubicBezTo>
                          <a:pt x="378230" y="1558464"/>
                          <a:pt x="366463" y="1547316"/>
                          <a:pt x="362283" y="1552271"/>
                        </a:cubicBezTo>
                        <a:cubicBezTo>
                          <a:pt x="358103" y="1557070"/>
                          <a:pt x="363677" y="1566050"/>
                          <a:pt x="367083" y="1581222"/>
                        </a:cubicBezTo>
                        <a:cubicBezTo>
                          <a:pt x="370489" y="1596395"/>
                          <a:pt x="373276" y="1597788"/>
                          <a:pt x="380243" y="1597788"/>
                        </a:cubicBezTo>
                        <a:cubicBezTo>
                          <a:pt x="387209" y="1597788"/>
                          <a:pt x="389842" y="1592989"/>
                          <a:pt x="394796" y="1590202"/>
                        </a:cubicBezTo>
                        <a:cubicBezTo>
                          <a:pt x="399596" y="1587415"/>
                          <a:pt x="410743" y="1591595"/>
                          <a:pt x="415542" y="1589583"/>
                        </a:cubicBezTo>
                        <a:cubicBezTo>
                          <a:pt x="420342" y="1587570"/>
                          <a:pt x="437682" y="1586796"/>
                          <a:pt x="441088" y="1592370"/>
                        </a:cubicBezTo>
                        <a:cubicBezTo>
                          <a:pt x="444494" y="1597943"/>
                          <a:pt x="448055" y="1610948"/>
                          <a:pt x="445268" y="1615902"/>
                        </a:cubicBezTo>
                        <a:cubicBezTo>
                          <a:pt x="442481" y="1620702"/>
                          <a:pt x="448674" y="1626275"/>
                          <a:pt x="452235" y="1633088"/>
                        </a:cubicBezTo>
                        <a:cubicBezTo>
                          <a:pt x="455641" y="1640055"/>
                          <a:pt x="470194" y="1636494"/>
                          <a:pt x="474994" y="1638661"/>
                        </a:cubicBezTo>
                        <a:cubicBezTo>
                          <a:pt x="479793" y="1640674"/>
                          <a:pt x="490940" y="1655847"/>
                          <a:pt x="488773" y="1662813"/>
                        </a:cubicBezTo>
                        <a:cubicBezTo>
                          <a:pt x="486760" y="1669781"/>
                          <a:pt x="495740" y="1671174"/>
                          <a:pt x="500539" y="1669006"/>
                        </a:cubicBezTo>
                        <a:cubicBezTo>
                          <a:pt x="505339" y="1666994"/>
                          <a:pt x="510138" y="1672412"/>
                          <a:pt x="515712" y="1675973"/>
                        </a:cubicBezTo>
                        <a:cubicBezTo>
                          <a:pt x="521285" y="1679379"/>
                          <a:pt x="526085" y="1677986"/>
                          <a:pt x="531659" y="1674580"/>
                        </a:cubicBezTo>
                        <a:cubicBezTo>
                          <a:pt x="537232" y="1671174"/>
                          <a:pt x="546212" y="1668387"/>
                          <a:pt x="548844" y="1673187"/>
                        </a:cubicBezTo>
                        <a:cubicBezTo>
                          <a:pt x="551631" y="1677986"/>
                          <a:pt x="562623" y="1686966"/>
                          <a:pt x="562623" y="1689752"/>
                        </a:cubicBezTo>
                        <a:cubicBezTo>
                          <a:pt x="562623" y="1692539"/>
                          <a:pt x="579963" y="1689752"/>
                          <a:pt x="588169" y="1693933"/>
                        </a:cubicBezTo>
                        <a:cubicBezTo>
                          <a:pt x="596529" y="1698113"/>
                          <a:pt x="605509" y="1695945"/>
                          <a:pt x="614489" y="1700900"/>
                        </a:cubicBezTo>
                        <a:cubicBezTo>
                          <a:pt x="623468" y="1705699"/>
                          <a:pt x="631674" y="1706473"/>
                          <a:pt x="632447" y="1711892"/>
                        </a:cubicBezTo>
                        <a:cubicBezTo>
                          <a:pt x="633067" y="1717466"/>
                          <a:pt x="623468" y="1722265"/>
                          <a:pt x="623468" y="1725052"/>
                        </a:cubicBezTo>
                        <a:cubicBezTo>
                          <a:pt x="623468" y="1727839"/>
                          <a:pt x="631054" y="1729851"/>
                          <a:pt x="631054" y="1734032"/>
                        </a:cubicBezTo>
                        <a:cubicBezTo>
                          <a:pt x="631054" y="1738212"/>
                          <a:pt x="621455" y="1738212"/>
                          <a:pt x="620062" y="1741618"/>
                        </a:cubicBezTo>
                        <a:cubicBezTo>
                          <a:pt x="618669" y="1745024"/>
                          <a:pt x="625636" y="1749978"/>
                          <a:pt x="627029" y="1753384"/>
                        </a:cubicBezTo>
                        <a:cubicBezTo>
                          <a:pt x="628422" y="1756790"/>
                          <a:pt x="621455" y="1768557"/>
                          <a:pt x="621455" y="1771963"/>
                        </a:cubicBezTo>
                        <a:cubicBezTo>
                          <a:pt x="621455" y="1775369"/>
                          <a:pt x="600709" y="1771344"/>
                          <a:pt x="595910" y="1771344"/>
                        </a:cubicBezTo>
                        <a:cubicBezTo>
                          <a:pt x="591110" y="1771344"/>
                          <a:pt x="576557" y="1787290"/>
                          <a:pt x="571758" y="1787910"/>
                        </a:cubicBezTo>
                        <a:cubicBezTo>
                          <a:pt x="567577" y="1788529"/>
                          <a:pt x="569590" y="1796115"/>
                          <a:pt x="571138" y="1802618"/>
                        </a:cubicBezTo>
                        <a:cubicBezTo>
                          <a:pt x="586001" y="1799831"/>
                          <a:pt x="601329" y="1798592"/>
                          <a:pt x="602877" y="1801844"/>
                        </a:cubicBezTo>
                        <a:cubicBezTo>
                          <a:pt x="605664" y="1807417"/>
                          <a:pt x="570674" y="1822125"/>
                          <a:pt x="564171" y="1824448"/>
                        </a:cubicBezTo>
                        <a:cubicBezTo>
                          <a:pt x="557669" y="1826770"/>
                          <a:pt x="576557" y="1836369"/>
                          <a:pt x="576093" y="1841943"/>
                        </a:cubicBezTo>
                        <a:cubicBezTo>
                          <a:pt x="575628" y="1847516"/>
                          <a:pt x="555811" y="1848909"/>
                          <a:pt x="557669" y="1859902"/>
                        </a:cubicBezTo>
                        <a:cubicBezTo>
                          <a:pt x="559526" y="1870894"/>
                          <a:pt x="551166" y="1873216"/>
                          <a:pt x="540638" y="1873216"/>
                        </a:cubicBezTo>
                        <a:cubicBezTo>
                          <a:pt x="530110" y="1873216"/>
                          <a:pt x="527324" y="1879719"/>
                          <a:pt x="532278" y="1880493"/>
                        </a:cubicBezTo>
                        <a:cubicBezTo>
                          <a:pt x="537387" y="1881422"/>
                          <a:pt x="536923" y="1895201"/>
                          <a:pt x="556740" y="1900310"/>
                        </a:cubicBezTo>
                        <a:cubicBezTo>
                          <a:pt x="576557" y="1905419"/>
                          <a:pt x="597767" y="1923843"/>
                          <a:pt x="614798" y="1942112"/>
                        </a:cubicBezTo>
                        <a:cubicBezTo>
                          <a:pt x="617120" y="1944744"/>
                          <a:pt x="619907" y="1946757"/>
                          <a:pt x="622849" y="1948460"/>
                        </a:cubicBezTo>
                        <a:cubicBezTo>
                          <a:pt x="627803" y="1945518"/>
                          <a:pt x="631983" y="1943351"/>
                          <a:pt x="634460" y="1943041"/>
                        </a:cubicBezTo>
                        <a:cubicBezTo>
                          <a:pt x="644214" y="1941648"/>
                          <a:pt x="662019" y="1947221"/>
                          <a:pt x="671772" y="1954033"/>
                        </a:cubicBezTo>
                        <a:cubicBezTo>
                          <a:pt x="681526" y="1961000"/>
                          <a:pt x="715897" y="1952640"/>
                          <a:pt x="720077" y="1958214"/>
                        </a:cubicBezTo>
                        <a:cubicBezTo>
                          <a:pt x="724257" y="1963787"/>
                          <a:pt x="732463" y="1970599"/>
                          <a:pt x="739430" y="1970599"/>
                        </a:cubicBezTo>
                        <a:cubicBezTo>
                          <a:pt x="746397" y="1970599"/>
                          <a:pt x="753209" y="1984379"/>
                          <a:pt x="758782" y="1980198"/>
                        </a:cubicBezTo>
                        <a:cubicBezTo>
                          <a:pt x="764356" y="1976018"/>
                          <a:pt x="784947" y="1976018"/>
                          <a:pt x="790521" y="1976018"/>
                        </a:cubicBezTo>
                        <a:cubicBezTo>
                          <a:pt x="796094" y="1976018"/>
                          <a:pt x="796094" y="1980198"/>
                          <a:pt x="801513" y="1980198"/>
                        </a:cubicBezTo>
                        <a:cubicBezTo>
                          <a:pt x="807087" y="1980198"/>
                          <a:pt x="807087" y="2000944"/>
                          <a:pt x="811267" y="1999551"/>
                        </a:cubicBezTo>
                        <a:cubicBezTo>
                          <a:pt x="815447" y="1998158"/>
                          <a:pt x="830620" y="2011937"/>
                          <a:pt x="840219" y="2013330"/>
                        </a:cubicBezTo>
                        <a:cubicBezTo>
                          <a:pt x="849818" y="2014724"/>
                          <a:pt x="859572" y="2031290"/>
                          <a:pt x="863752" y="2029896"/>
                        </a:cubicBezTo>
                        <a:cubicBezTo>
                          <a:pt x="867932" y="2028503"/>
                          <a:pt x="874744" y="2036863"/>
                          <a:pt x="877531" y="2029896"/>
                        </a:cubicBezTo>
                        <a:cubicBezTo>
                          <a:pt x="880163" y="2023394"/>
                          <a:pt x="893787" y="2026490"/>
                          <a:pt x="897658" y="2015188"/>
                        </a:cubicBezTo>
                        <a:cubicBezTo>
                          <a:pt x="880163" y="1993823"/>
                          <a:pt x="861429" y="1969980"/>
                          <a:pt x="861894" y="1960846"/>
                        </a:cubicBezTo>
                        <a:cubicBezTo>
                          <a:pt x="862823" y="1945209"/>
                          <a:pt x="869325" y="1935145"/>
                          <a:pt x="849973" y="1918579"/>
                        </a:cubicBezTo>
                        <a:cubicBezTo>
                          <a:pt x="830620" y="1902013"/>
                          <a:pt x="851830" y="1891021"/>
                          <a:pt x="865610" y="1873526"/>
                        </a:cubicBezTo>
                        <a:cubicBezTo>
                          <a:pt x="877995" y="1857889"/>
                          <a:pt x="904160" y="1851077"/>
                          <a:pt x="920881" y="1839930"/>
                        </a:cubicBezTo>
                        <a:cubicBezTo>
                          <a:pt x="917475" y="1837608"/>
                          <a:pt x="914069" y="1835440"/>
                          <a:pt x="910818" y="1833892"/>
                        </a:cubicBezTo>
                        <a:cubicBezTo>
                          <a:pt x="898432" y="1828318"/>
                          <a:pt x="894252" y="1822899"/>
                          <a:pt x="903851" y="1820113"/>
                        </a:cubicBezTo>
                        <a:cubicBezTo>
                          <a:pt x="913450" y="1817326"/>
                          <a:pt x="909424" y="1811752"/>
                          <a:pt x="899670" y="1800760"/>
                        </a:cubicBezTo>
                        <a:cubicBezTo>
                          <a:pt x="890071" y="1789767"/>
                          <a:pt x="885891" y="1778620"/>
                          <a:pt x="880318" y="1778620"/>
                        </a:cubicBezTo>
                        <a:cubicBezTo>
                          <a:pt x="874744" y="1778620"/>
                          <a:pt x="866539" y="1777227"/>
                          <a:pt x="858178" y="1780014"/>
                        </a:cubicBezTo>
                        <a:cubicBezTo>
                          <a:pt x="849818" y="1782800"/>
                          <a:pt x="851211" y="1773047"/>
                          <a:pt x="852604" y="1763448"/>
                        </a:cubicBezTo>
                        <a:cubicBezTo>
                          <a:pt x="853998" y="1753849"/>
                          <a:pt x="837432" y="1755087"/>
                          <a:pt x="834645" y="1751062"/>
                        </a:cubicBezTo>
                        <a:cubicBezTo>
                          <a:pt x="831858" y="1746882"/>
                          <a:pt x="838825" y="1733103"/>
                          <a:pt x="841612" y="1731709"/>
                        </a:cubicBezTo>
                        <a:cubicBezTo>
                          <a:pt x="844399" y="1730316"/>
                          <a:pt x="852604" y="1726136"/>
                          <a:pt x="852604" y="1722110"/>
                        </a:cubicBezTo>
                        <a:cubicBezTo>
                          <a:pt x="852604" y="1717930"/>
                          <a:pt x="837432" y="1716537"/>
                          <a:pt x="842851" y="1706938"/>
                        </a:cubicBezTo>
                        <a:cubicBezTo>
                          <a:pt x="848424" y="1697339"/>
                          <a:pt x="859417" y="1697339"/>
                          <a:pt x="859417" y="1687585"/>
                        </a:cubicBezTo>
                        <a:cubicBezTo>
                          <a:pt x="859417" y="1677986"/>
                          <a:pt x="867777" y="1669626"/>
                          <a:pt x="877376" y="1676593"/>
                        </a:cubicBezTo>
                        <a:cubicBezTo>
                          <a:pt x="886975" y="1683560"/>
                          <a:pt x="891155" y="1701519"/>
                          <a:pt x="902303" y="1697339"/>
                        </a:cubicBezTo>
                        <a:cubicBezTo>
                          <a:pt x="913295" y="1693159"/>
                          <a:pt x="906483" y="1683560"/>
                          <a:pt x="905089" y="1677986"/>
                        </a:cubicBezTo>
                        <a:cubicBezTo>
                          <a:pt x="903696" y="1672412"/>
                          <a:pt x="900909" y="1664207"/>
                          <a:pt x="913450" y="1661420"/>
                        </a:cubicBezTo>
                        <a:cubicBezTo>
                          <a:pt x="925835" y="1658633"/>
                          <a:pt x="920416" y="1646248"/>
                          <a:pt x="930015" y="1646248"/>
                        </a:cubicBezTo>
                        <a:cubicBezTo>
                          <a:pt x="939615" y="1646248"/>
                          <a:pt x="957574" y="1633862"/>
                          <a:pt x="963147" y="1631075"/>
                        </a:cubicBezTo>
                        <a:cubicBezTo>
                          <a:pt x="968721" y="1628288"/>
                          <a:pt x="981107" y="1621476"/>
                          <a:pt x="986680" y="1624108"/>
                        </a:cubicBezTo>
                        <a:cubicBezTo>
                          <a:pt x="992254" y="1626895"/>
                          <a:pt x="999066" y="1633862"/>
                          <a:pt x="1003246" y="1624108"/>
                        </a:cubicBezTo>
                        <a:cubicBezTo>
                          <a:pt x="1007426" y="1614509"/>
                          <a:pt x="1023992" y="1618534"/>
                          <a:pt x="1025386" y="1624108"/>
                        </a:cubicBezTo>
                        <a:cubicBezTo>
                          <a:pt x="1026779" y="1629682"/>
                          <a:pt x="1052944" y="1629682"/>
                          <a:pt x="1061305" y="1635100"/>
                        </a:cubicBezTo>
                        <a:cubicBezTo>
                          <a:pt x="1069665" y="1640674"/>
                          <a:pt x="1087470" y="1651666"/>
                          <a:pt x="1087470" y="1657240"/>
                        </a:cubicBezTo>
                        <a:cubicBezTo>
                          <a:pt x="1087470" y="1662813"/>
                          <a:pt x="1095830" y="1671019"/>
                          <a:pt x="1095830" y="1661420"/>
                        </a:cubicBezTo>
                        <a:cubicBezTo>
                          <a:pt x="1095830" y="1651666"/>
                          <a:pt x="1102797" y="1654453"/>
                          <a:pt x="1113789" y="1661420"/>
                        </a:cubicBezTo>
                        <a:cubicBezTo>
                          <a:pt x="1124782" y="1668387"/>
                          <a:pt x="1140109" y="1665600"/>
                          <a:pt x="1142741" y="1658633"/>
                        </a:cubicBezTo>
                        <a:cubicBezTo>
                          <a:pt x="1145528" y="1651666"/>
                          <a:pt x="1166274" y="1643461"/>
                          <a:pt x="1173086" y="1649034"/>
                        </a:cubicBezTo>
                        <a:cubicBezTo>
                          <a:pt x="1180053" y="1654608"/>
                          <a:pt x="1182685" y="1658633"/>
                          <a:pt x="1191045" y="1650428"/>
                        </a:cubicBezTo>
                        <a:cubicBezTo>
                          <a:pt x="1199251" y="1642067"/>
                          <a:pt x="1218604" y="1643461"/>
                          <a:pt x="1221390" y="1651821"/>
                        </a:cubicBezTo>
                        <a:cubicBezTo>
                          <a:pt x="1224177" y="1660182"/>
                          <a:pt x="1233777" y="1661575"/>
                          <a:pt x="1242137" y="1661575"/>
                        </a:cubicBezTo>
                        <a:cubicBezTo>
                          <a:pt x="1250342" y="1661575"/>
                          <a:pt x="1251735" y="1673961"/>
                          <a:pt x="1257309" y="1671174"/>
                        </a:cubicBezTo>
                        <a:cubicBezTo>
                          <a:pt x="1262883" y="1668387"/>
                          <a:pt x="1261489" y="1654608"/>
                          <a:pt x="1268302" y="1656001"/>
                        </a:cubicBezTo>
                        <a:cubicBezTo>
                          <a:pt x="1275269" y="1657395"/>
                          <a:pt x="1280688" y="1665600"/>
                          <a:pt x="1291835" y="1665600"/>
                        </a:cubicBezTo>
                        <a:cubicBezTo>
                          <a:pt x="1302827" y="1665600"/>
                          <a:pt x="1311188" y="1662813"/>
                          <a:pt x="1311188" y="1654608"/>
                        </a:cubicBezTo>
                        <a:cubicBezTo>
                          <a:pt x="1311188" y="1646248"/>
                          <a:pt x="1309794" y="1632468"/>
                          <a:pt x="1302982" y="1632468"/>
                        </a:cubicBezTo>
                        <a:cubicBezTo>
                          <a:pt x="1296015" y="1632468"/>
                          <a:pt x="1289203" y="1625501"/>
                          <a:pt x="1280842" y="1625501"/>
                        </a:cubicBezTo>
                        <a:cubicBezTo>
                          <a:pt x="1272482" y="1625501"/>
                          <a:pt x="1264276" y="1611722"/>
                          <a:pt x="1272482" y="1608936"/>
                        </a:cubicBezTo>
                        <a:cubicBezTo>
                          <a:pt x="1280842" y="1606149"/>
                          <a:pt x="1294621" y="1599337"/>
                          <a:pt x="1291835" y="1592370"/>
                        </a:cubicBezTo>
                        <a:cubicBezTo>
                          <a:pt x="1289048" y="1585403"/>
                          <a:pt x="1286261" y="1571623"/>
                          <a:pt x="1297408" y="1570230"/>
                        </a:cubicBezTo>
                        <a:cubicBezTo>
                          <a:pt x="1308400" y="1568837"/>
                          <a:pt x="1331934" y="1568837"/>
                          <a:pt x="1330540" y="1564656"/>
                        </a:cubicBezTo>
                        <a:cubicBezTo>
                          <a:pt x="1329146" y="1560476"/>
                          <a:pt x="1307007" y="1557689"/>
                          <a:pt x="1302982" y="1550877"/>
                        </a:cubicBezTo>
                        <a:cubicBezTo>
                          <a:pt x="1298801" y="1543910"/>
                          <a:pt x="1297408" y="1527344"/>
                          <a:pt x="1301588" y="1524712"/>
                        </a:cubicBezTo>
                        <a:cubicBezTo>
                          <a:pt x="1305769" y="1521926"/>
                          <a:pt x="1319548" y="1526106"/>
                          <a:pt x="1327908" y="1523319"/>
                        </a:cubicBezTo>
                        <a:cubicBezTo>
                          <a:pt x="1336114" y="1520532"/>
                          <a:pt x="1354073" y="1527499"/>
                          <a:pt x="1365220" y="1519139"/>
                        </a:cubicBezTo>
                        <a:cubicBezTo>
                          <a:pt x="1376212" y="1510933"/>
                          <a:pt x="1399746" y="1509540"/>
                          <a:pt x="1412131" y="1509540"/>
                        </a:cubicBezTo>
                        <a:cubicBezTo>
                          <a:pt x="1424517" y="1509540"/>
                          <a:pt x="1434271" y="1501179"/>
                          <a:pt x="1443870" y="1499941"/>
                        </a:cubicBezTo>
                        <a:cubicBezTo>
                          <a:pt x="1453469" y="1498547"/>
                          <a:pt x="1481182" y="1494367"/>
                          <a:pt x="1487994" y="1491580"/>
                        </a:cubicBezTo>
                        <a:cubicBezTo>
                          <a:pt x="1494961" y="1488794"/>
                          <a:pt x="1532118" y="1483375"/>
                          <a:pt x="1533512" y="1476408"/>
                        </a:cubicBezTo>
                        <a:cubicBezTo>
                          <a:pt x="1534905" y="1469441"/>
                          <a:pt x="1564631" y="1464022"/>
                          <a:pt x="1572217" y="1467428"/>
                        </a:cubicBezTo>
                        <a:cubicBezTo>
                          <a:pt x="1579803" y="1470834"/>
                          <a:pt x="1589557" y="1473621"/>
                          <a:pt x="1596369" y="1470834"/>
                        </a:cubicBezTo>
                        <a:cubicBezTo>
                          <a:pt x="1603337" y="1468047"/>
                          <a:pt x="1617735" y="1475634"/>
                          <a:pt x="1616342" y="1483220"/>
                        </a:cubicBezTo>
                        <a:cubicBezTo>
                          <a:pt x="1614948" y="1490806"/>
                          <a:pt x="1622534" y="1499012"/>
                          <a:pt x="1621915" y="1505360"/>
                        </a:cubicBezTo>
                        <a:cubicBezTo>
                          <a:pt x="1621141" y="1511553"/>
                          <a:pt x="1614329" y="1513720"/>
                          <a:pt x="1618509" y="1518519"/>
                        </a:cubicBezTo>
                        <a:cubicBezTo>
                          <a:pt x="1622689" y="1523319"/>
                          <a:pt x="1641268" y="1519913"/>
                          <a:pt x="1646841" y="1513720"/>
                        </a:cubicBezTo>
                        <a:cubicBezTo>
                          <a:pt x="1652415" y="1507527"/>
                          <a:pt x="1658608" y="1516507"/>
                          <a:pt x="1658608" y="1521306"/>
                        </a:cubicBezTo>
                        <a:cubicBezTo>
                          <a:pt x="1658608" y="1526106"/>
                          <a:pt x="1667588" y="1529667"/>
                          <a:pt x="1667588" y="1523319"/>
                        </a:cubicBezTo>
                        <a:cubicBezTo>
                          <a:pt x="1667588" y="1517126"/>
                          <a:pt x="1678580" y="1521306"/>
                          <a:pt x="1682141" y="1525332"/>
                        </a:cubicBezTo>
                        <a:cubicBezTo>
                          <a:pt x="1685547" y="1529512"/>
                          <a:pt x="1698707" y="1520532"/>
                          <a:pt x="1698707" y="1527344"/>
                        </a:cubicBezTo>
                        <a:cubicBezTo>
                          <a:pt x="1698707" y="1534311"/>
                          <a:pt x="1679354" y="1539730"/>
                          <a:pt x="1687714" y="1547316"/>
                        </a:cubicBezTo>
                        <a:cubicBezTo>
                          <a:pt x="1695920" y="1554903"/>
                          <a:pt x="1700874" y="1538337"/>
                          <a:pt x="1711247" y="1541743"/>
                        </a:cubicBezTo>
                        <a:cubicBezTo>
                          <a:pt x="1721620" y="1545149"/>
                          <a:pt x="1735400" y="1529976"/>
                          <a:pt x="1745154" y="1527964"/>
                        </a:cubicBezTo>
                        <a:cubicBezTo>
                          <a:pt x="1754752" y="1525951"/>
                          <a:pt x="1765125" y="1516971"/>
                          <a:pt x="1773486" y="1512017"/>
                        </a:cubicBezTo>
                        <a:cubicBezTo>
                          <a:pt x="1781846" y="1507218"/>
                          <a:pt x="1799651" y="1508611"/>
                          <a:pt x="1794232" y="1514030"/>
                        </a:cubicBezTo>
                        <a:cubicBezTo>
                          <a:pt x="1788658" y="1519603"/>
                          <a:pt x="1782466" y="1529976"/>
                          <a:pt x="1803212" y="1537563"/>
                        </a:cubicBezTo>
                        <a:cubicBezTo>
                          <a:pt x="1823958" y="1545149"/>
                          <a:pt x="1847336" y="1585248"/>
                          <a:pt x="1860496" y="1605220"/>
                        </a:cubicBezTo>
                        <a:cubicBezTo>
                          <a:pt x="1873656" y="1625192"/>
                          <a:pt x="1886041" y="1661110"/>
                          <a:pt x="1893008" y="1661110"/>
                        </a:cubicBezTo>
                        <a:cubicBezTo>
                          <a:pt x="1899975" y="1661110"/>
                          <a:pt x="1901988" y="1643151"/>
                          <a:pt x="1910968" y="1641138"/>
                        </a:cubicBezTo>
                        <a:cubicBezTo>
                          <a:pt x="1919947" y="1639126"/>
                          <a:pt x="1925521" y="1656311"/>
                          <a:pt x="1935120" y="1658324"/>
                        </a:cubicBezTo>
                        <a:cubicBezTo>
                          <a:pt x="1944719" y="1660336"/>
                          <a:pt x="1957879" y="1665910"/>
                          <a:pt x="1965465" y="1663123"/>
                        </a:cubicBezTo>
                        <a:cubicBezTo>
                          <a:pt x="1973051" y="1660336"/>
                          <a:pt x="1990237" y="1650737"/>
                          <a:pt x="1996584" y="1654143"/>
                        </a:cubicBezTo>
                        <a:cubicBezTo>
                          <a:pt x="2002777" y="1657550"/>
                          <a:pt x="2011138" y="1657550"/>
                          <a:pt x="2016556" y="1670709"/>
                        </a:cubicBezTo>
                        <a:cubicBezTo>
                          <a:pt x="2022130" y="1683869"/>
                          <a:pt x="2030335" y="1686656"/>
                          <a:pt x="2035909" y="1686656"/>
                        </a:cubicBezTo>
                        <a:cubicBezTo>
                          <a:pt x="2041483" y="1686656"/>
                          <a:pt x="2042566" y="1692849"/>
                          <a:pt x="2042566" y="1698423"/>
                        </a:cubicBezTo>
                        <a:cubicBezTo>
                          <a:pt x="2042566" y="1703996"/>
                          <a:pt x="2052630" y="1711273"/>
                          <a:pt x="2058204" y="1711273"/>
                        </a:cubicBezTo>
                        <a:cubicBezTo>
                          <a:pt x="2063777" y="1711273"/>
                          <a:pt x="2078485" y="1709415"/>
                          <a:pt x="2083130" y="1706628"/>
                        </a:cubicBezTo>
                        <a:cubicBezTo>
                          <a:pt x="2087774" y="1703841"/>
                          <a:pt x="2093348" y="1701209"/>
                          <a:pt x="2094122" y="1707557"/>
                        </a:cubicBezTo>
                        <a:cubicBezTo>
                          <a:pt x="2095051" y="1714059"/>
                          <a:pt x="2103411" y="1724123"/>
                          <a:pt x="2108830" y="1724123"/>
                        </a:cubicBezTo>
                        <a:cubicBezTo>
                          <a:pt x="2114404" y="1724123"/>
                          <a:pt x="2125396" y="1728768"/>
                          <a:pt x="2126325" y="1724123"/>
                        </a:cubicBezTo>
                        <a:cubicBezTo>
                          <a:pt x="2127254" y="1719478"/>
                          <a:pt x="2141962" y="1716846"/>
                          <a:pt x="2147535" y="1715763"/>
                        </a:cubicBezTo>
                        <a:cubicBezTo>
                          <a:pt x="2153110" y="1714834"/>
                          <a:pt x="2172462" y="1711118"/>
                          <a:pt x="2176023" y="1702912"/>
                        </a:cubicBezTo>
                        <a:cubicBezTo>
                          <a:pt x="2179739" y="1694707"/>
                          <a:pt x="2195376" y="1694707"/>
                          <a:pt x="2200020" y="1689133"/>
                        </a:cubicBezTo>
                        <a:cubicBezTo>
                          <a:pt x="2204665" y="1683560"/>
                          <a:pt x="2217515" y="1680928"/>
                          <a:pt x="2220302" y="1675354"/>
                        </a:cubicBezTo>
                        <a:cubicBezTo>
                          <a:pt x="2223088" y="1669781"/>
                          <a:pt x="2239655" y="1670709"/>
                          <a:pt x="2241512" y="1666220"/>
                        </a:cubicBezTo>
                        <a:cubicBezTo>
                          <a:pt x="2243370" y="1661575"/>
                          <a:pt x="2257150" y="1660646"/>
                          <a:pt x="2263652" y="1662504"/>
                        </a:cubicBezTo>
                        <a:cubicBezTo>
                          <a:pt x="2270155" y="1664362"/>
                          <a:pt x="2302357" y="1670864"/>
                          <a:pt x="2306848" y="1669935"/>
                        </a:cubicBezTo>
                        <a:cubicBezTo>
                          <a:pt x="2311492" y="1669006"/>
                          <a:pt x="2312421" y="1686501"/>
                          <a:pt x="2316911" y="1687430"/>
                        </a:cubicBezTo>
                        <a:cubicBezTo>
                          <a:pt x="2321556" y="1688359"/>
                          <a:pt x="2338122" y="1701209"/>
                          <a:pt x="2342767" y="1697648"/>
                        </a:cubicBezTo>
                        <a:cubicBezTo>
                          <a:pt x="2347411" y="1693933"/>
                          <a:pt x="2358404" y="1690217"/>
                          <a:pt x="2367693" y="1695791"/>
                        </a:cubicBezTo>
                        <a:cubicBezTo>
                          <a:pt x="2376828" y="1701364"/>
                          <a:pt x="2386117" y="1708641"/>
                          <a:pt x="2389832" y="1702293"/>
                        </a:cubicBezTo>
                        <a:cubicBezTo>
                          <a:pt x="2393548" y="1695791"/>
                          <a:pt x="2412900" y="1693004"/>
                          <a:pt x="2415687" y="1689443"/>
                        </a:cubicBezTo>
                        <a:cubicBezTo>
                          <a:pt x="2418474" y="1685727"/>
                          <a:pt x="2421261" y="1674735"/>
                          <a:pt x="2416616" y="1671019"/>
                        </a:cubicBezTo>
                        <a:cubicBezTo>
                          <a:pt x="2411972" y="1667303"/>
                          <a:pt x="2407482" y="1652595"/>
                          <a:pt x="2405624" y="1645319"/>
                        </a:cubicBezTo>
                        <a:cubicBezTo>
                          <a:pt x="2403766" y="1637887"/>
                          <a:pt x="2416616" y="1636184"/>
                          <a:pt x="2418474" y="1629682"/>
                        </a:cubicBezTo>
                        <a:cubicBezTo>
                          <a:pt x="2420332" y="1623179"/>
                          <a:pt x="2431324" y="1622250"/>
                          <a:pt x="2435040" y="1618689"/>
                        </a:cubicBezTo>
                        <a:cubicBezTo>
                          <a:pt x="2438756" y="1614974"/>
                          <a:pt x="2439685" y="1606768"/>
                          <a:pt x="2446033" y="1608626"/>
                        </a:cubicBezTo>
                        <a:cubicBezTo>
                          <a:pt x="2452380" y="1610484"/>
                          <a:pt x="2466314" y="1615128"/>
                          <a:pt x="2468946" y="1617760"/>
                        </a:cubicBezTo>
                        <a:cubicBezTo>
                          <a:pt x="2471733" y="1620547"/>
                          <a:pt x="2481796" y="1622405"/>
                          <a:pt x="2488299" y="1622405"/>
                        </a:cubicBezTo>
                        <a:cubicBezTo>
                          <a:pt x="2494802" y="1622405"/>
                          <a:pt x="2504865" y="1627979"/>
                          <a:pt x="2511367" y="1631539"/>
                        </a:cubicBezTo>
                        <a:cubicBezTo>
                          <a:pt x="2517870" y="1635255"/>
                          <a:pt x="2538152" y="1635255"/>
                          <a:pt x="2541712" y="1640674"/>
                        </a:cubicBezTo>
                        <a:cubicBezTo>
                          <a:pt x="2545428" y="1646248"/>
                          <a:pt x="2540784" y="1661885"/>
                          <a:pt x="2545428" y="1667303"/>
                        </a:cubicBezTo>
                        <a:cubicBezTo>
                          <a:pt x="2550072" y="1672877"/>
                          <a:pt x="2561065" y="1684798"/>
                          <a:pt x="2564781" y="1682011"/>
                        </a:cubicBezTo>
                        <a:cubicBezTo>
                          <a:pt x="2568496" y="1679225"/>
                          <a:pt x="2585991" y="1691146"/>
                          <a:pt x="2592339" y="1690217"/>
                        </a:cubicBezTo>
                        <a:cubicBezTo>
                          <a:pt x="2598842" y="1689288"/>
                          <a:pt x="2608906" y="1679225"/>
                          <a:pt x="2614479" y="1679225"/>
                        </a:cubicBezTo>
                        <a:cubicBezTo>
                          <a:pt x="2620052" y="1679225"/>
                          <a:pt x="2637547" y="1674580"/>
                          <a:pt x="2642966" y="1675509"/>
                        </a:cubicBezTo>
                        <a:cubicBezTo>
                          <a:pt x="2648540" y="1676438"/>
                          <a:pt x="2668667" y="1683869"/>
                          <a:pt x="2671453" y="1682011"/>
                        </a:cubicBezTo>
                        <a:cubicBezTo>
                          <a:pt x="2674240" y="1680154"/>
                          <a:pt x="2692664" y="1682940"/>
                          <a:pt x="2695296" y="1688514"/>
                        </a:cubicBezTo>
                        <a:cubicBezTo>
                          <a:pt x="2698083" y="1694088"/>
                          <a:pt x="2720997" y="1694088"/>
                          <a:pt x="2720997" y="1700435"/>
                        </a:cubicBezTo>
                        <a:cubicBezTo>
                          <a:pt x="2720997" y="1706938"/>
                          <a:pt x="2733847" y="1710499"/>
                          <a:pt x="2737563" y="1717930"/>
                        </a:cubicBezTo>
                        <a:cubicBezTo>
                          <a:pt x="2741278" y="1725362"/>
                          <a:pt x="2771624" y="1720717"/>
                          <a:pt x="2777197" y="1725362"/>
                        </a:cubicBezTo>
                        <a:cubicBezTo>
                          <a:pt x="2782770" y="1730006"/>
                          <a:pt x="2817760" y="1729077"/>
                          <a:pt x="2818534" y="1725362"/>
                        </a:cubicBezTo>
                        <a:cubicBezTo>
                          <a:pt x="2819463" y="1721646"/>
                          <a:pt x="2852595" y="1719788"/>
                          <a:pt x="2859097" y="1715143"/>
                        </a:cubicBezTo>
                        <a:cubicBezTo>
                          <a:pt x="2865600" y="1710499"/>
                          <a:pt x="2882940" y="1712357"/>
                          <a:pt x="2884024" y="1706009"/>
                        </a:cubicBezTo>
                        <a:cubicBezTo>
                          <a:pt x="2884952" y="1699506"/>
                          <a:pt x="2901519" y="1695016"/>
                          <a:pt x="2908796" y="1689443"/>
                        </a:cubicBezTo>
                        <a:cubicBezTo>
                          <a:pt x="2916227" y="1683869"/>
                          <a:pt x="2945643" y="1684798"/>
                          <a:pt x="2947501" y="1691301"/>
                        </a:cubicBezTo>
                        <a:cubicBezTo>
                          <a:pt x="2949359" y="1697803"/>
                          <a:pt x="2966854" y="1699506"/>
                          <a:pt x="2974130" y="1696874"/>
                        </a:cubicBezTo>
                        <a:cubicBezTo>
                          <a:pt x="2981562" y="1694088"/>
                          <a:pt x="3000760" y="1697803"/>
                          <a:pt x="3003547" y="1704306"/>
                        </a:cubicBezTo>
                        <a:cubicBezTo>
                          <a:pt x="3006333" y="1710808"/>
                          <a:pt x="3028318" y="1714369"/>
                          <a:pt x="3033891" y="1712666"/>
                        </a:cubicBezTo>
                        <a:cubicBezTo>
                          <a:pt x="3039465" y="1710808"/>
                          <a:pt x="3056960" y="1697958"/>
                          <a:pt x="3063308" y="1697029"/>
                        </a:cubicBezTo>
                        <a:cubicBezTo>
                          <a:pt x="3069810" y="1696100"/>
                          <a:pt x="3078945" y="1689598"/>
                          <a:pt x="3077087" y="1683250"/>
                        </a:cubicBezTo>
                        <a:cubicBezTo>
                          <a:pt x="3075229" y="1676747"/>
                          <a:pt x="3089938" y="1658478"/>
                          <a:pt x="3091795" y="1651047"/>
                        </a:cubicBezTo>
                        <a:cubicBezTo>
                          <a:pt x="3093653" y="1643616"/>
                          <a:pt x="3106503" y="1623489"/>
                          <a:pt x="3111148" y="1621631"/>
                        </a:cubicBezTo>
                        <a:cubicBezTo>
                          <a:pt x="3115793" y="1619773"/>
                          <a:pt x="3125855" y="1611567"/>
                          <a:pt x="3124927" y="1605994"/>
                        </a:cubicBezTo>
                        <a:cubicBezTo>
                          <a:pt x="3123998" y="1600420"/>
                          <a:pt x="3121211" y="1583854"/>
                          <a:pt x="3115793" y="1583854"/>
                        </a:cubicBezTo>
                        <a:cubicBezTo>
                          <a:pt x="3110219" y="1583854"/>
                          <a:pt x="3100155" y="1584783"/>
                          <a:pt x="3113006" y="1567288"/>
                        </a:cubicBezTo>
                        <a:cubicBezTo>
                          <a:pt x="3125855" y="1549794"/>
                          <a:pt x="3148925" y="1554438"/>
                          <a:pt x="3152640" y="1554438"/>
                        </a:cubicBezTo>
                        <a:cubicBezTo>
                          <a:pt x="3156356" y="1554438"/>
                          <a:pt x="3185772" y="1547007"/>
                          <a:pt x="3198622" y="1550722"/>
                        </a:cubicBezTo>
                        <a:cubicBezTo>
                          <a:pt x="3211472" y="1554438"/>
                          <a:pt x="3219833" y="1548865"/>
                          <a:pt x="3233612" y="1556296"/>
                        </a:cubicBezTo>
                        <a:cubicBezTo>
                          <a:pt x="3247391" y="1563573"/>
                          <a:pt x="3266744" y="1560941"/>
                          <a:pt x="3271389" y="1567288"/>
                        </a:cubicBezTo>
                        <a:cubicBezTo>
                          <a:pt x="3276033" y="1573791"/>
                          <a:pt x="3294457" y="1579210"/>
                          <a:pt x="3291670" y="1590357"/>
                        </a:cubicBezTo>
                        <a:cubicBezTo>
                          <a:pt x="3288883" y="1601349"/>
                          <a:pt x="3301734" y="1595002"/>
                          <a:pt x="3306378" y="1618844"/>
                        </a:cubicBezTo>
                        <a:cubicBezTo>
                          <a:pt x="3311023" y="1642841"/>
                          <a:pt x="3322016" y="1644699"/>
                          <a:pt x="3324802" y="1655692"/>
                        </a:cubicBezTo>
                        <a:cubicBezTo>
                          <a:pt x="3327589" y="1666684"/>
                          <a:pt x="3342297" y="1686966"/>
                          <a:pt x="3340439" y="1693468"/>
                        </a:cubicBezTo>
                        <a:cubicBezTo>
                          <a:pt x="3338582" y="1699971"/>
                          <a:pt x="3336724" y="1710034"/>
                          <a:pt x="3352360" y="1710963"/>
                        </a:cubicBezTo>
                        <a:cubicBezTo>
                          <a:pt x="3367997" y="1711892"/>
                          <a:pt x="3379145" y="1723813"/>
                          <a:pt x="3382706" y="1721955"/>
                        </a:cubicBezTo>
                        <a:cubicBezTo>
                          <a:pt x="3386421" y="1720098"/>
                          <a:pt x="3404845" y="1726600"/>
                          <a:pt x="3413980" y="1735735"/>
                        </a:cubicBezTo>
                        <a:cubicBezTo>
                          <a:pt x="3423269" y="1744869"/>
                          <a:pt x="3437048" y="1740379"/>
                          <a:pt x="3436119" y="1750443"/>
                        </a:cubicBezTo>
                        <a:cubicBezTo>
                          <a:pt x="3435190" y="1760506"/>
                          <a:pt x="3443550" y="1768866"/>
                          <a:pt x="3442622" y="1777072"/>
                        </a:cubicBezTo>
                        <a:cubicBezTo>
                          <a:pt x="3441693" y="1785432"/>
                          <a:pt x="3460117" y="1790851"/>
                          <a:pt x="3472967" y="1788993"/>
                        </a:cubicBezTo>
                        <a:cubicBezTo>
                          <a:pt x="3485817" y="1787135"/>
                          <a:pt x="3495106" y="1793638"/>
                          <a:pt x="3500525" y="1782491"/>
                        </a:cubicBezTo>
                        <a:cubicBezTo>
                          <a:pt x="3506098" y="1771499"/>
                          <a:pt x="3524522" y="1775988"/>
                          <a:pt x="3530870" y="1771499"/>
                        </a:cubicBezTo>
                        <a:cubicBezTo>
                          <a:pt x="3537373" y="1766854"/>
                          <a:pt x="3556725" y="1761435"/>
                          <a:pt x="3555796" y="1778001"/>
                        </a:cubicBezTo>
                        <a:cubicBezTo>
                          <a:pt x="3554868" y="1794567"/>
                          <a:pt x="3565860" y="1798283"/>
                          <a:pt x="3556725" y="1803701"/>
                        </a:cubicBezTo>
                        <a:cubicBezTo>
                          <a:pt x="3547591" y="1809275"/>
                          <a:pt x="3542946" y="1833118"/>
                          <a:pt x="3540159" y="1843336"/>
                        </a:cubicBezTo>
                        <a:cubicBezTo>
                          <a:pt x="3537373" y="1853399"/>
                          <a:pt x="3523593" y="1856186"/>
                          <a:pt x="3521735" y="1867178"/>
                        </a:cubicBezTo>
                        <a:cubicBezTo>
                          <a:pt x="3519878" y="1878171"/>
                          <a:pt x="3507028" y="1879100"/>
                          <a:pt x="3507028" y="1887460"/>
                        </a:cubicBezTo>
                        <a:cubicBezTo>
                          <a:pt x="3507028" y="1895820"/>
                          <a:pt x="3488604" y="1893963"/>
                          <a:pt x="3479469" y="1887460"/>
                        </a:cubicBezTo>
                        <a:cubicBezTo>
                          <a:pt x="3470334" y="1880957"/>
                          <a:pt x="3461045" y="1899381"/>
                          <a:pt x="3453769" y="1899381"/>
                        </a:cubicBezTo>
                        <a:cubicBezTo>
                          <a:pt x="3446337" y="1899381"/>
                          <a:pt x="3447266" y="1915018"/>
                          <a:pt x="3449124" y="1921521"/>
                        </a:cubicBezTo>
                        <a:cubicBezTo>
                          <a:pt x="3450982" y="1928023"/>
                          <a:pt x="3446337" y="1936229"/>
                          <a:pt x="3450982" y="1947221"/>
                        </a:cubicBezTo>
                        <a:cubicBezTo>
                          <a:pt x="3453459" y="1953105"/>
                          <a:pt x="3451911" y="1964406"/>
                          <a:pt x="3453149" y="1976947"/>
                        </a:cubicBezTo>
                        <a:cubicBezTo>
                          <a:pt x="3464297" y="1968741"/>
                          <a:pt x="3474515" y="1962858"/>
                          <a:pt x="3479004" y="1962858"/>
                        </a:cubicBezTo>
                        <a:cubicBezTo>
                          <a:pt x="3490462" y="1962858"/>
                          <a:pt x="3502074" y="1982676"/>
                          <a:pt x="3514923" y="1983140"/>
                        </a:cubicBezTo>
                        <a:cubicBezTo>
                          <a:pt x="3527774" y="1983604"/>
                          <a:pt x="3586297" y="1944435"/>
                          <a:pt x="3586761" y="1938087"/>
                        </a:cubicBezTo>
                        <a:cubicBezTo>
                          <a:pt x="3587226" y="1931584"/>
                          <a:pt x="3621286" y="1898917"/>
                          <a:pt x="3637388" y="1881886"/>
                        </a:cubicBezTo>
                        <a:cubicBezTo>
                          <a:pt x="3653489" y="1864856"/>
                          <a:pt x="3674700" y="1839930"/>
                          <a:pt x="3682906" y="1820732"/>
                        </a:cubicBezTo>
                        <a:cubicBezTo>
                          <a:pt x="3688014" y="1808811"/>
                          <a:pt x="3710463" y="1785742"/>
                          <a:pt x="3716038" y="1776608"/>
                        </a:cubicBezTo>
                        <a:cubicBezTo>
                          <a:pt x="3721611" y="1767473"/>
                          <a:pt x="3725172" y="1766544"/>
                          <a:pt x="3735390" y="1744869"/>
                        </a:cubicBezTo>
                        <a:cubicBezTo>
                          <a:pt x="3745453" y="1723194"/>
                          <a:pt x="3745453" y="1666684"/>
                          <a:pt x="3748705" y="1662968"/>
                        </a:cubicBezTo>
                        <a:cubicBezTo>
                          <a:pt x="3751956" y="1659253"/>
                          <a:pt x="3750098" y="1649654"/>
                          <a:pt x="3754743" y="1643616"/>
                        </a:cubicBezTo>
                        <a:cubicBezTo>
                          <a:pt x="3759388" y="1637578"/>
                          <a:pt x="3757065" y="1629372"/>
                          <a:pt x="3766200" y="1621476"/>
                        </a:cubicBezTo>
                        <a:cubicBezTo>
                          <a:pt x="3775489" y="1613735"/>
                          <a:pt x="3773631" y="1606768"/>
                          <a:pt x="3771308" y="1600730"/>
                        </a:cubicBezTo>
                        <a:cubicBezTo>
                          <a:pt x="3768987" y="1594692"/>
                          <a:pt x="3771773" y="1581377"/>
                          <a:pt x="3769451" y="1577197"/>
                        </a:cubicBezTo>
                        <a:cubicBezTo>
                          <a:pt x="3767129" y="1573017"/>
                          <a:pt x="3767593" y="1571159"/>
                          <a:pt x="3773166" y="1568063"/>
                        </a:cubicBezTo>
                        <a:cubicBezTo>
                          <a:pt x="3778740" y="1564811"/>
                          <a:pt x="3769451" y="1556606"/>
                          <a:pt x="3761709" y="1552890"/>
                        </a:cubicBezTo>
                        <a:cubicBezTo>
                          <a:pt x="3753813" y="1549174"/>
                          <a:pt x="3743751" y="1545923"/>
                          <a:pt x="3742822" y="1537253"/>
                        </a:cubicBezTo>
                        <a:cubicBezTo>
                          <a:pt x="3741893" y="1528428"/>
                          <a:pt x="3728578" y="1517900"/>
                          <a:pt x="3718360" y="1518829"/>
                        </a:cubicBezTo>
                        <a:cubicBezTo>
                          <a:pt x="3708297" y="1519758"/>
                          <a:pt x="3689408" y="1513256"/>
                          <a:pt x="3691731" y="1519758"/>
                        </a:cubicBezTo>
                        <a:cubicBezTo>
                          <a:pt x="3694052" y="1526261"/>
                          <a:pt x="3690802" y="1531679"/>
                          <a:pt x="3685847" y="1530286"/>
                        </a:cubicBezTo>
                        <a:cubicBezTo>
                          <a:pt x="3680738" y="1528892"/>
                          <a:pt x="3678415" y="1533073"/>
                          <a:pt x="3672532" y="1542207"/>
                        </a:cubicBezTo>
                        <a:cubicBezTo>
                          <a:pt x="3666495" y="1551496"/>
                          <a:pt x="3645438" y="1552271"/>
                          <a:pt x="3655038" y="1543601"/>
                        </a:cubicBezTo>
                        <a:cubicBezTo>
                          <a:pt x="3664637" y="1534931"/>
                          <a:pt x="3651786" y="1534466"/>
                          <a:pt x="3653644" y="1525177"/>
                        </a:cubicBezTo>
                        <a:cubicBezTo>
                          <a:pt x="3655502" y="1516042"/>
                          <a:pt x="3663398" y="1506753"/>
                          <a:pt x="3652715" y="1512791"/>
                        </a:cubicBezTo>
                        <a:cubicBezTo>
                          <a:pt x="3642187" y="1518829"/>
                          <a:pt x="3642187" y="1533073"/>
                          <a:pt x="3633362" y="1534931"/>
                        </a:cubicBezTo>
                        <a:cubicBezTo>
                          <a:pt x="3624692" y="1536788"/>
                          <a:pt x="3627324" y="1510004"/>
                          <a:pt x="3629647" y="1503192"/>
                        </a:cubicBezTo>
                        <a:cubicBezTo>
                          <a:pt x="3631969" y="1496225"/>
                          <a:pt x="3613545" y="1503657"/>
                          <a:pt x="3594192" y="1502263"/>
                        </a:cubicBezTo>
                        <a:cubicBezTo>
                          <a:pt x="3574839" y="1500870"/>
                          <a:pt x="3579949" y="1487555"/>
                          <a:pt x="3595586" y="1479195"/>
                        </a:cubicBezTo>
                        <a:cubicBezTo>
                          <a:pt x="3611223" y="1470834"/>
                          <a:pt x="3608436" y="1463093"/>
                          <a:pt x="3616332" y="1459842"/>
                        </a:cubicBezTo>
                        <a:cubicBezTo>
                          <a:pt x="3624227" y="1456591"/>
                          <a:pt x="3644355" y="1443276"/>
                          <a:pt x="3656431" y="1436309"/>
                        </a:cubicBezTo>
                        <a:cubicBezTo>
                          <a:pt x="3668352" y="1429342"/>
                          <a:pt x="3670674" y="1421601"/>
                          <a:pt x="3673462" y="1413705"/>
                        </a:cubicBezTo>
                        <a:cubicBezTo>
                          <a:pt x="3676248" y="1405809"/>
                          <a:pt x="3698233" y="1396210"/>
                          <a:pt x="3718050" y="1380109"/>
                        </a:cubicBezTo>
                        <a:cubicBezTo>
                          <a:pt x="3737867" y="1364007"/>
                          <a:pt x="3747466" y="1354718"/>
                          <a:pt x="3752111" y="1345119"/>
                        </a:cubicBezTo>
                        <a:cubicBezTo>
                          <a:pt x="3756755" y="1335520"/>
                          <a:pt x="3786172" y="1323444"/>
                          <a:pt x="3786637" y="1316167"/>
                        </a:cubicBezTo>
                        <a:cubicBezTo>
                          <a:pt x="3787101" y="1308736"/>
                          <a:pt x="3821626" y="1290467"/>
                          <a:pt x="3845004" y="1285822"/>
                        </a:cubicBezTo>
                        <a:cubicBezTo>
                          <a:pt x="3868537" y="1281177"/>
                          <a:pt x="3905695" y="1287215"/>
                          <a:pt x="3912661" y="1294183"/>
                        </a:cubicBezTo>
                        <a:cubicBezTo>
                          <a:pt x="3919628" y="1301149"/>
                          <a:pt x="3924583" y="1298363"/>
                          <a:pt x="3928763" y="1293718"/>
                        </a:cubicBezTo>
                        <a:cubicBezTo>
                          <a:pt x="3932943" y="1289073"/>
                          <a:pt x="3942077" y="1291396"/>
                          <a:pt x="3957715" y="1293254"/>
                        </a:cubicBezTo>
                        <a:cubicBezTo>
                          <a:pt x="3973352" y="1295111"/>
                          <a:pt x="3977067" y="1285822"/>
                          <a:pt x="3987595" y="1289073"/>
                        </a:cubicBezTo>
                        <a:cubicBezTo>
                          <a:pt x="3998123" y="1292325"/>
                          <a:pt x="4006948" y="1294183"/>
                          <a:pt x="4013295" y="1281642"/>
                        </a:cubicBezTo>
                        <a:cubicBezTo>
                          <a:pt x="4019798" y="1269256"/>
                          <a:pt x="4050143" y="1271579"/>
                          <a:pt x="4056955" y="1276533"/>
                        </a:cubicBezTo>
                        <a:cubicBezTo>
                          <a:pt x="4063922" y="1281642"/>
                          <a:pt x="4069341" y="1288454"/>
                          <a:pt x="4080488" y="1281177"/>
                        </a:cubicBezTo>
                        <a:cubicBezTo>
                          <a:pt x="4091481" y="1273746"/>
                          <a:pt x="4091481" y="1290776"/>
                          <a:pt x="4102163" y="1292170"/>
                        </a:cubicBezTo>
                        <a:cubicBezTo>
                          <a:pt x="4112692" y="1293563"/>
                          <a:pt x="4105879" y="1302698"/>
                          <a:pt x="4096590" y="1301769"/>
                        </a:cubicBezTo>
                        <a:cubicBezTo>
                          <a:pt x="4087456" y="1300840"/>
                          <a:pt x="4075844" y="1306413"/>
                          <a:pt x="4086527" y="1312297"/>
                        </a:cubicBezTo>
                        <a:cubicBezTo>
                          <a:pt x="4097054" y="1318180"/>
                          <a:pt x="4109595" y="1306723"/>
                          <a:pt x="4117800" y="1307652"/>
                        </a:cubicBezTo>
                        <a:cubicBezTo>
                          <a:pt x="4126006" y="1308581"/>
                          <a:pt x="4139011" y="1309510"/>
                          <a:pt x="4150468" y="1302078"/>
                        </a:cubicBezTo>
                        <a:cubicBezTo>
                          <a:pt x="4162080" y="1294647"/>
                          <a:pt x="4165176" y="1308117"/>
                          <a:pt x="4172608" y="1301614"/>
                        </a:cubicBezTo>
                        <a:cubicBezTo>
                          <a:pt x="4180039" y="1295111"/>
                          <a:pt x="4196605" y="1293254"/>
                          <a:pt x="4204810" y="1293718"/>
                        </a:cubicBezTo>
                        <a:cubicBezTo>
                          <a:pt x="4213171" y="1294183"/>
                          <a:pt x="4206204" y="1284119"/>
                          <a:pt x="4192424" y="1284119"/>
                        </a:cubicBezTo>
                        <a:cubicBezTo>
                          <a:pt x="4178645" y="1284119"/>
                          <a:pt x="4179110" y="1276688"/>
                          <a:pt x="4190103" y="1257799"/>
                        </a:cubicBezTo>
                        <a:cubicBezTo>
                          <a:pt x="4201094" y="1238911"/>
                          <a:pt x="4222305" y="1228848"/>
                          <a:pt x="4235620" y="1217391"/>
                        </a:cubicBezTo>
                        <a:cubicBezTo>
                          <a:pt x="4248935" y="1205934"/>
                          <a:pt x="4258689" y="1211353"/>
                          <a:pt x="4258689" y="1204076"/>
                        </a:cubicBezTo>
                        <a:cubicBezTo>
                          <a:pt x="4258689" y="1196800"/>
                          <a:pt x="4265036" y="1176053"/>
                          <a:pt x="4275255" y="1175589"/>
                        </a:cubicBezTo>
                        <a:cubicBezTo>
                          <a:pt x="4285318" y="1175124"/>
                          <a:pt x="4310709" y="1179769"/>
                          <a:pt x="4326346" y="1170944"/>
                        </a:cubicBezTo>
                        <a:cubicBezTo>
                          <a:pt x="4341983" y="1162274"/>
                          <a:pt x="4340589" y="1177447"/>
                          <a:pt x="4347091" y="1179769"/>
                        </a:cubicBezTo>
                        <a:cubicBezTo>
                          <a:pt x="4353595" y="1182092"/>
                          <a:pt x="4362265" y="1166454"/>
                          <a:pt x="4369696" y="1170944"/>
                        </a:cubicBezTo>
                        <a:cubicBezTo>
                          <a:pt x="4377127" y="1175589"/>
                          <a:pt x="4358703" y="1186581"/>
                          <a:pt x="4354524" y="1199896"/>
                        </a:cubicBezTo>
                        <a:cubicBezTo>
                          <a:pt x="4350343" y="1213211"/>
                          <a:pt x="4364122" y="1208256"/>
                          <a:pt x="4372019" y="1211817"/>
                        </a:cubicBezTo>
                        <a:cubicBezTo>
                          <a:pt x="4379760" y="1215533"/>
                          <a:pt x="4361800" y="1220952"/>
                          <a:pt x="4363813" y="1224668"/>
                        </a:cubicBezTo>
                        <a:cubicBezTo>
                          <a:pt x="4365670" y="1228383"/>
                          <a:pt x="4381307" y="1228383"/>
                          <a:pt x="4401589" y="1208102"/>
                        </a:cubicBezTo>
                        <a:cubicBezTo>
                          <a:pt x="4421871" y="1187820"/>
                          <a:pt x="4440295" y="1182401"/>
                          <a:pt x="4453145" y="1183640"/>
                        </a:cubicBezTo>
                        <a:cubicBezTo>
                          <a:pt x="4465995" y="1185033"/>
                          <a:pt x="4458718" y="1172183"/>
                          <a:pt x="4459647" y="1153295"/>
                        </a:cubicBezTo>
                        <a:cubicBezTo>
                          <a:pt x="4460576" y="1134406"/>
                          <a:pt x="4500211" y="1128833"/>
                          <a:pt x="4513061" y="1134406"/>
                        </a:cubicBezTo>
                        <a:cubicBezTo>
                          <a:pt x="4525912" y="1139980"/>
                          <a:pt x="4524983" y="1144934"/>
                          <a:pt x="4512596" y="1141683"/>
                        </a:cubicBezTo>
                        <a:cubicBezTo>
                          <a:pt x="4500211" y="1138432"/>
                          <a:pt x="4488754" y="1149579"/>
                          <a:pt x="4489064" y="1165216"/>
                        </a:cubicBezTo>
                        <a:cubicBezTo>
                          <a:pt x="4489528" y="1180853"/>
                          <a:pt x="4478071" y="1185962"/>
                          <a:pt x="4483955" y="1192000"/>
                        </a:cubicBezTo>
                        <a:cubicBezTo>
                          <a:pt x="4489993" y="1197883"/>
                          <a:pt x="4475130" y="1199277"/>
                          <a:pt x="4474666" y="1205779"/>
                        </a:cubicBezTo>
                        <a:cubicBezTo>
                          <a:pt x="4474201" y="1212282"/>
                          <a:pt x="4474666" y="1217236"/>
                          <a:pt x="4465531" y="1220023"/>
                        </a:cubicBezTo>
                        <a:cubicBezTo>
                          <a:pt x="4456396" y="1222810"/>
                          <a:pt x="4425431" y="1226061"/>
                          <a:pt x="4424657" y="1237982"/>
                        </a:cubicBezTo>
                        <a:cubicBezTo>
                          <a:pt x="4423729" y="1249903"/>
                          <a:pt x="4407162" y="1251297"/>
                          <a:pt x="4399266" y="1266005"/>
                        </a:cubicBezTo>
                        <a:cubicBezTo>
                          <a:pt x="4391525" y="1280713"/>
                          <a:pt x="4361490" y="1289538"/>
                          <a:pt x="4341828" y="1318954"/>
                        </a:cubicBezTo>
                        <a:cubicBezTo>
                          <a:pt x="4322010" y="1348370"/>
                          <a:pt x="4290737" y="1348370"/>
                          <a:pt x="4290737" y="1353944"/>
                        </a:cubicBezTo>
                        <a:cubicBezTo>
                          <a:pt x="4290737" y="1359517"/>
                          <a:pt x="4269062" y="1359053"/>
                          <a:pt x="4261785" y="1359982"/>
                        </a:cubicBezTo>
                        <a:cubicBezTo>
                          <a:pt x="4254508" y="1360911"/>
                          <a:pt x="4268752" y="1378870"/>
                          <a:pt x="4251257" y="1397758"/>
                        </a:cubicBezTo>
                        <a:cubicBezTo>
                          <a:pt x="4233762" y="1416647"/>
                          <a:pt x="4222305" y="1442812"/>
                          <a:pt x="4222770" y="1469131"/>
                        </a:cubicBezTo>
                        <a:cubicBezTo>
                          <a:pt x="4223234" y="1495296"/>
                          <a:pt x="4231904" y="1570849"/>
                          <a:pt x="4239800" y="1584164"/>
                        </a:cubicBezTo>
                        <a:cubicBezTo>
                          <a:pt x="4247696" y="1597479"/>
                          <a:pt x="4243052" y="1630146"/>
                          <a:pt x="4249399" y="1637113"/>
                        </a:cubicBezTo>
                        <a:cubicBezTo>
                          <a:pt x="4255902" y="1644080"/>
                          <a:pt x="4253579" y="1655537"/>
                          <a:pt x="4257760" y="1659717"/>
                        </a:cubicBezTo>
                        <a:cubicBezTo>
                          <a:pt x="4261939" y="1663897"/>
                          <a:pt x="4278970" y="1641293"/>
                          <a:pt x="4290427" y="1631694"/>
                        </a:cubicBezTo>
                        <a:cubicBezTo>
                          <a:pt x="4301884" y="1622095"/>
                          <a:pt x="4298323" y="1618844"/>
                          <a:pt x="4306064" y="1613735"/>
                        </a:cubicBezTo>
                        <a:cubicBezTo>
                          <a:pt x="4313960" y="1608626"/>
                          <a:pt x="4310709" y="1587570"/>
                          <a:pt x="4313031" y="1581996"/>
                        </a:cubicBezTo>
                        <a:cubicBezTo>
                          <a:pt x="4315353" y="1576423"/>
                          <a:pt x="4329597" y="1573636"/>
                          <a:pt x="4334242" y="1567753"/>
                        </a:cubicBezTo>
                        <a:cubicBezTo>
                          <a:pt x="4338886" y="1561715"/>
                          <a:pt x="4350808" y="1565430"/>
                          <a:pt x="4357310" y="1563108"/>
                        </a:cubicBezTo>
                        <a:cubicBezTo>
                          <a:pt x="4363813" y="1560786"/>
                          <a:pt x="4356845" y="1545613"/>
                          <a:pt x="4354524" y="1536943"/>
                        </a:cubicBezTo>
                        <a:cubicBezTo>
                          <a:pt x="4352201" y="1528118"/>
                          <a:pt x="4373411" y="1516197"/>
                          <a:pt x="4384404" y="1508456"/>
                        </a:cubicBezTo>
                        <a:cubicBezTo>
                          <a:pt x="4395396" y="1500715"/>
                          <a:pt x="4409330" y="1513565"/>
                          <a:pt x="4421716" y="1501954"/>
                        </a:cubicBezTo>
                        <a:cubicBezTo>
                          <a:pt x="4434101" y="1490497"/>
                          <a:pt x="4420787" y="1477027"/>
                          <a:pt x="4416142" y="1471144"/>
                        </a:cubicBezTo>
                        <a:cubicBezTo>
                          <a:pt x="4411498" y="1465106"/>
                          <a:pt x="4428528" y="1436154"/>
                          <a:pt x="4438282" y="1433367"/>
                        </a:cubicBezTo>
                        <a:cubicBezTo>
                          <a:pt x="4447881" y="1430581"/>
                          <a:pt x="4452990" y="1440334"/>
                          <a:pt x="4462279" y="1431974"/>
                        </a:cubicBezTo>
                        <a:cubicBezTo>
                          <a:pt x="4471414" y="1423614"/>
                          <a:pt x="4453919" y="1410299"/>
                          <a:pt x="4447572" y="1411228"/>
                        </a:cubicBezTo>
                        <a:cubicBezTo>
                          <a:pt x="4441069" y="1412157"/>
                          <a:pt x="4438901" y="1387695"/>
                          <a:pt x="4454074" y="1376238"/>
                        </a:cubicBezTo>
                        <a:cubicBezTo>
                          <a:pt x="4469246" y="1364781"/>
                          <a:pt x="4463208" y="1362459"/>
                          <a:pt x="4453145" y="1359672"/>
                        </a:cubicBezTo>
                        <a:cubicBezTo>
                          <a:pt x="4443081" y="1356885"/>
                          <a:pt x="4441224" y="1360601"/>
                          <a:pt x="4433327" y="1361066"/>
                        </a:cubicBezTo>
                        <a:cubicBezTo>
                          <a:pt x="4425586" y="1361530"/>
                          <a:pt x="4417690" y="1344964"/>
                          <a:pt x="4429612" y="1328863"/>
                        </a:cubicBezTo>
                        <a:cubicBezTo>
                          <a:pt x="4441533" y="1312761"/>
                          <a:pt x="4453145" y="1314619"/>
                          <a:pt x="4455777" y="1301304"/>
                        </a:cubicBezTo>
                        <a:cubicBezTo>
                          <a:pt x="4458564" y="1287990"/>
                          <a:pt x="4475130" y="1269101"/>
                          <a:pt x="4479310" y="1262134"/>
                        </a:cubicBezTo>
                        <a:cubicBezTo>
                          <a:pt x="4483490" y="1255167"/>
                          <a:pt x="4500056" y="1262134"/>
                          <a:pt x="4506404" y="1260741"/>
                        </a:cubicBezTo>
                        <a:cubicBezTo>
                          <a:pt x="4512906" y="1259348"/>
                          <a:pt x="4510583" y="1273127"/>
                          <a:pt x="4518325" y="1266315"/>
                        </a:cubicBezTo>
                        <a:cubicBezTo>
                          <a:pt x="4526066" y="1259348"/>
                          <a:pt x="4539071" y="1236434"/>
                          <a:pt x="4549599" y="1236434"/>
                        </a:cubicBezTo>
                        <a:cubicBezTo>
                          <a:pt x="4560127" y="1236434"/>
                          <a:pt x="4553314" y="1253464"/>
                          <a:pt x="4556101" y="1263528"/>
                        </a:cubicBezTo>
                        <a:cubicBezTo>
                          <a:pt x="4558888" y="1273591"/>
                          <a:pt x="4564771" y="1260741"/>
                          <a:pt x="4585053" y="1246962"/>
                        </a:cubicBezTo>
                        <a:cubicBezTo>
                          <a:pt x="4605334" y="1233183"/>
                          <a:pt x="4649459" y="1234576"/>
                          <a:pt x="4662774" y="1240924"/>
                        </a:cubicBezTo>
                        <a:cubicBezTo>
                          <a:pt x="4676088" y="1247426"/>
                          <a:pt x="4678411" y="1262599"/>
                          <a:pt x="4685842" y="1260741"/>
                        </a:cubicBezTo>
                        <a:cubicBezTo>
                          <a:pt x="4696990" y="1257954"/>
                          <a:pt x="4687700" y="1245568"/>
                          <a:pt x="4698693" y="1242317"/>
                        </a:cubicBezTo>
                        <a:cubicBezTo>
                          <a:pt x="4709685" y="1239066"/>
                          <a:pt x="4729038" y="1227609"/>
                          <a:pt x="4743745" y="1217081"/>
                        </a:cubicBezTo>
                        <a:cubicBezTo>
                          <a:pt x="4758454" y="1206553"/>
                          <a:pt x="4754274" y="1214294"/>
                          <a:pt x="4762169" y="1204696"/>
                        </a:cubicBezTo>
                        <a:cubicBezTo>
                          <a:pt x="4770065" y="1195097"/>
                          <a:pt x="4777806" y="1199122"/>
                          <a:pt x="4780129" y="1192774"/>
                        </a:cubicBezTo>
                        <a:cubicBezTo>
                          <a:pt x="4782451" y="1186272"/>
                          <a:pt x="4803662" y="1175744"/>
                          <a:pt x="4832614" y="1169241"/>
                        </a:cubicBezTo>
                        <a:cubicBezTo>
                          <a:pt x="4861566" y="1162739"/>
                          <a:pt x="4899342" y="1143541"/>
                          <a:pt x="4897484" y="1137503"/>
                        </a:cubicBezTo>
                        <a:cubicBezTo>
                          <a:pt x="4895626" y="1131465"/>
                          <a:pt x="4908476" y="1128678"/>
                          <a:pt x="4909870" y="1134716"/>
                        </a:cubicBezTo>
                        <a:cubicBezTo>
                          <a:pt x="4911263" y="1140754"/>
                          <a:pt x="4922256" y="1138432"/>
                          <a:pt x="4937428" y="1141683"/>
                        </a:cubicBezTo>
                        <a:cubicBezTo>
                          <a:pt x="4952601" y="1144934"/>
                          <a:pt x="4959567" y="1150972"/>
                          <a:pt x="4971489" y="1138896"/>
                        </a:cubicBezTo>
                        <a:cubicBezTo>
                          <a:pt x="4983410" y="1126975"/>
                          <a:pt x="4970096" y="1122795"/>
                          <a:pt x="4970560" y="1113660"/>
                        </a:cubicBezTo>
                        <a:cubicBezTo>
                          <a:pt x="4971025" y="1104371"/>
                          <a:pt x="4949813" y="1094772"/>
                          <a:pt x="4952601" y="1085173"/>
                        </a:cubicBezTo>
                        <a:cubicBezTo>
                          <a:pt x="4955388" y="1075574"/>
                          <a:pt x="4936964" y="1049719"/>
                          <a:pt x="4931390" y="1054828"/>
                        </a:cubicBezTo>
                        <a:cubicBezTo>
                          <a:pt x="4925816" y="1059937"/>
                          <a:pt x="4912967" y="1050648"/>
                          <a:pt x="4912967" y="1043371"/>
                        </a:cubicBezTo>
                        <a:cubicBezTo>
                          <a:pt x="4912967" y="1035940"/>
                          <a:pt x="4912038" y="1027270"/>
                          <a:pt x="4903367" y="1032843"/>
                        </a:cubicBezTo>
                        <a:cubicBezTo>
                          <a:pt x="4894697" y="1038417"/>
                          <a:pt x="4879834" y="1035630"/>
                          <a:pt x="4877203" y="1027270"/>
                        </a:cubicBezTo>
                        <a:cubicBezTo>
                          <a:pt x="4874415" y="1018909"/>
                          <a:pt x="4894233" y="1013026"/>
                          <a:pt x="4908012" y="1018599"/>
                        </a:cubicBezTo>
                        <a:cubicBezTo>
                          <a:pt x="4921791" y="1024173"/>
                          <a:pt x="4917766" y="1029592"/>
                          <a:pt x="4924578" y="1033772"/>
                        </a:cubicBezTo>
                        <a:cubicBezTo>
                          <a:pt x="4931544" y="1037952"/>
                          <a:pt x="4950278" y="1036094"/>
                          <a:pt x="4960032" y="1031450"/>
                        </a:cubicBezTo>
                        <a:cubicBezTo>
                          <a:pt x="4969631" y="1026805"/>
                          <a:pt x="4996880" y="1018135"/>
                          <a:pt x="5001369" y="1010239"/>
                        </a:cubicBezTo>
                        <a:cubicBezTo>
                          <a:pt x="5006014" y="1002343"/>
                          <a:pt x="5000905" y="998782"/>
                          <a:pt x="5010194" y="994138"/>
                        </a:cubicBezTo>
                        <a:cubicBezTo>
                          <a:pt x="5019329" y="989493"/>
                          <a:pt x="5012517" y="979894"/>
                          <a:pt x="5004621" y="975714"/>
                        </a:cubicBezTo>
                        <a:cubicBezTo>
                          <a:pt x="4996880" y="971534"/>
                          <a:pt x="4998583" y="960541"/>
                          <a:pt x="5006943" y="960541"/>
                        </a:cubicBezTo>
                        <a:cubicBezTo>
                          <a:pt x="5015149" y="960541"/>
                          <a:pt x="5012981" y="950788"/>
                          <a:pt x="5018400" y="950323"/>
                        </a:cubicBezTo>
                        <a:cubicBezTo>
                          <a:pt x="5023974" y="949859"/>
                          <a:pt x="5024903" y="954503"/>
                          <a:pt x="5034965" y="949394"/>
                        </a:cubicBezTo>
                        <a:cubicBezTo>
                          <a:pt x="5045029" y="944285"/>
                          <a:pt x="5035430" y="957135"/>
                          <a:pt x="5030786" y="965960"/>
                        </a:cubicBezTo>
                        <a:cubicBezTo>
                          <a:pt x="5026141" y="974630"/>
                          <a:pt x="5040385" y="982062"/>
                          <a:pt x="5041778" y="987171"/>
                        </a:cubicBezTo>
                        <a:cubicBezTo>
                          <a:pt x="5043171" y="992280"/>
                          <a:pt x="5062989" y="994138"/>
                          <a:pt x="5073981" y="988100"/>
                        </a:cubicBezTo>
                        <a:cubicBezTo>
                          <a:pt x="5084974" y="982062"/>
                          <a:pt x="5120427" y="995531"/>
                          <a:pt x="5122750" y="1004201"/>
                        </a:cubicBezTo>
                        <a:cubicBezTo>
                          <a:pt x="5125072" y="1013026"/>
                          <a:pt x="5130181" y="1023554"/>
                          <a:pt x="5144890" y="1030985"/>
                        </a:cubicBezTo>
                        <a:cubicBezTo>
                          <a:pt x="5159598" y="1038262"/>
                          <a:pt x="5172912" y="1035165"/>
                          <a:pt x="5175699" y="1041978"/>
                        </a:cubicBezTo>
                        <a:cubicBezTo>
                          <a:pt x="5178486" y="1048945"/>
                          <a:pt x="5184059" y="1052506"/>
                          <a:pt x="5192265" y="1050648"/>
                        </a:cubicBezTo>
                        <a:cubicBezTo>
                          <a:pt x="5200625" y="1048790"/>
                          <a:pt x="5205116" y="1057924"/>
                          <a:pt x="5211153" y="1052506"/>
                        </a:cubicBezTo>
                        <a:cubicBezTo>
                          <a:pt x="5217191" y="1046932"/>
                          <a:pt x="5220288" y="1055757"/>
                          <a:pt x="5228184" y="1048790"/>
                        </a:cubicBezTo>
                        <a:cubicBezTo>
                          <a:pt x="5235925" y="1041823"/>
                          <a:pt x="5211153" y="1037333"/>
                          <a:pt x="5214405" y="1031759"/>
                        </a:cubicBezTo>
                        <a:cubicBezTo>
                          <a:pt x="5217656" y="1026186"/>
                          <a:pt x="5222765" y="1035940"/>
                          <a:pt x="5229577" y="1035475"/>
                        </a:cubicBezTo>
                        <a:cubicBezTo>
                          <a:pt x="5236544" y="1035011"/>
                          <a:pt x="5227719" y="1021696"/>
                          <a:pt x="5232828" y="1020303"/>
                        </a:cubicBezTo>
                        <a:cubicBezTo>
                          <a:pt x="5237938" y="1018909"/>
                          <a:pt x="5233757" y="991351"/>
                          <a:pt x="5228184" y="989493"/>
                        </a:cubicBezTo>
                        <a:cubicBezTo>
                          <a:pt x="5222611" y="987635"/>
                          <a:pt x="5227255" y="978036"/>
                          <a:pt x="5237783" y="985777"/>
                        </a:cubicBezTo>
                        <a:cubicBezTo>
                          <a:pt x="5248311" y="993673"/>
                          <a:pt x="5264877" y="993209"/>
                          <a:pt x="5272773" y="993209"/>
                        </a:cubicBezTo>
                        <a:cubicBezTo>
                          <a:pt x="5280669" y="993209"/>
                          <a:pt x="5273237" y="985777"/>
                          <a:pt x="5265496" y="984539"/>
                        </a:cubicBezTo>
                        <a:cubicBezTo>
                          <a:pt x="5257600" y="983145"/>
                          <a:pt x="5266889" y="976643"/>
                          <a:pt x="5272463" y="981752"/>
                        </a:cubicBezTo>
                        <a:cubicBezTo>
                          <a:pt x="5278036" y="986861"/>
                          <a:pt x="5288564" y="989183"/>
                          <a:pt x="5289493" y="983610"/>
                        </a:cubicBezTo>
                        <a:cubicBezTo>
                          <a:pt x="5290422" y="978036"/>
                          <a:pt x="5295996" y="966115"/>
                          <a:pt x="5305595" y="966579"/>
                        </a:cubicBezTo>
                        <a:cubicBezTo>
                          <a:pt x="5314884" y="966425"/>
                          <a:pt x="5318135" y="960851"/>
                          <a:pt x="5308846" y="957600"/>
                        </a:cubicBezTo>
                        <a:close/>
                        <a:moveTo>
                          <a:pt x="2742362" y="1561405"/>
                        </a:moveTo>
                        <a:cubicBezTo>
                          <a:pt x="2716197" y="1584938"/>
                          <a:pt x="2663712" y="1590357"/>
                          <a:pt x="2663712" y="1609710"/>
                        </a:cubicBezTo>
                        <a:cubicBezTo>
                          <a:pt x="2663712" y="1629062"/>
                          <a:pt x="2600236" y="1638661"/>
                          <a:pt x="2594661" y="1630456"/>
                        </a:cubicBezTo>
                        <a:cubicBezTo>
                          <a:pt x="2589862" y="1623179"/>
                          <a:pt x="2641573" y="1620857"/>
                          <a:pt x="2654113" y="1593144"/>
                        </a:cubicBezTo>
                        <a:cubicBezTo>
                          <a:pt x="2666499" y="1565585"/>
                          <a:pt x="2713719" y="1551342"/>
                          <a:pt x="2736943" y="1514494"/>
                        </a:cubicBezTo>
                        <a:cubicBezTo>
                          <a:pt x="2753509" y="1488329"/>
                          <a:pt x="2767288" y="1448230"/>
                          <a:pt x="2777042" y="1451017"/>
                        </a:cubicBezTo>
                        <a:cubicBezTo>
                          <a:pt x="2786486" y="1453804"/>
                          <a:pt x="2768527" y="1537872"/>
                          <a:pt x="2742362" y="1561405"/>
                        </a:cubicBezTo>
                        <a:close/>
                        <a:moveTo>
                          <a:pt x="2859252" y="480439"/>
                        </a:moveTo>
                        <a:cubicBezTo>
                          <a:pt x="2855537" y="487870"/>
                          <a:pt x="2835564" y="488334"/>
                          <a:pt x="2840829" y="495147"/>
                        </a:cubicBezTo>
                        <a:cubicBezTo>
                          <a:pt x="2849964" y="507068"/>
                          <a:pt x="2896100" y="500720"/>
                          <a:pt x="2897029" y="486012"/>
                        </a:cubicBezTo>
                        <a:cubicBezTo>
                          <a:pt x="2897958" y="471304"/>
                          <a:pt x="2862968" y="473007"/>
                          <a:pt x="2859252" y="480439"/>
                        </a:cubicBezTo>
                        <a:close/>
                        <a:moveTo>
                          <a:pt x="1183149" y="25727"/>
                        </a:moveTo>
                        <a:cubicBezTo>
                          <a:pt x="1205289" y="25727"/>
                          <a:pt x="1198787" y="11947"/>
                          <a:pt x="1213495" y="13805"/>
                        </a:cubicBezTo>
                        <a:cubicBezTo>
                          <a:pt x="1228203" y="15663"/>
                          <a:pt x="1247555" y="14734"/>
                          <a:pt x="1240124" y="5445"/>
                        </a:cubicBezTo>
                        <a:cubicBezTo>
                          <a:pt x="1232848" y="-3690"/>
                          <a:pt x="1179434" y="-129"/>
                          <a:pt x="1184853" y="7303"/>
                        </a:cubicBezTo>
                        <a:cubicBezTo>
                          <a:pt x="1190426" y="14734"/>
                          <a:pt x="1141657" y="11947"/>
                          <a:pt x="1142431" y="14734"/>
                        </a:cubicBezTo>
                        <a:cubicBezTo>
                          <a:pt x="1144599" y="20308"/>
                          <a:pt x="1161165" y="25727"/>
                          <a:pt x="1183149" y="25727"/>
                        </a:cubicBezTo>
                        <a:close/>
                        <a:moveTo>
                          <a:pt x="1069046" y="87501"/>
                        </a:moveTo>
                        <a:cubicBezTo>
                          <a:pt x="1069046" y="72792"/>
                          <a:pt x="1021206" y="89049"/>
                          <a:pt x="1030340" y="92145"/>
                        </a:cubicBezTo>
                        <a:cubicBezTo>
                          <a:pt x="1038701" y="94777"/>
                          <a:pt x="1069046" y="102209"/>
                          <a:pt x="1069046" y="87501"/>
                        </a:cubicBezTo>
                        <a:close/>
                        <a:moveTo>
                          <a:pt x="1187794" y="75424"/>
                        </a:moveTo>
                        <a:cubicBezTo>
                          <a:pt x="1190581" y="82701"/>
                          <a:pt x="1183149" y="83785"/>
                          <a:pt x="1164726" y="83785"/>
                        </a:cubicBezTo>
                        <a:cubicBezTo>
                          <a:pt x="1146302" y="83785"/>
                          <a:pt x="1136703" y="94158"/>
                          <a:pt x="1146302" y="102209"/>
                        </a:cubicBezTo>
                        <a:cubicBezTo>
                          <a:pt x="1157294" y="111498"/>
                          <a:pt x="1206063" y="107782"/>
                          <a:pt x="1214424" y="96635"/>
                        </a:cubicBezTo>
                        <a:cubicBezTo>
                          <a:pt x="1222784" y="85643"/>
                          <a:pt x="1243840" y="94777"/>
                          <a:pt x="1247555" y="83785"/>
                        </a:cubicBezTo>
                        <a:cubicBezTo>
                          <a:pt x="1251271" y="72638"/>
                          <a:pt x="1185007" y="68148"/>
                          <a:pt x="1187794" y="75424"/>
                        </a:cubicBezTo>
                        <a:close/>
                        <a:moveTo>
                          <a:pt x="1345248" y="57930"/>
                        </a:moveTo>
                        <a:cubicBezTo>
                          <a:pt x="1351751" y="49569"/>
                          <a:pt x="1333327" y="49569"/>
                          <a:pt x="1331469" y="41364"/>
                        </a:cubicBezTo>
                        <a:cubicBezTo>
                          <a:pt x="1329611" y="33003"/>
                          <a:pt x="1278055" y="31300"/>
                          <a:pt x="1280842" y="40435"/>
                        </a:cubicBezTo>
                        <a:cubicBezTo>
                          <a:pt x="1283629" y="49724"/>
                          <a:pt x="1245233" y="59633"/>
                          <a:pt x="1257000" y="68922"/>
                        </a:cubicBezTo>
                        <a:cubicBezTo>
                          <a:pt x="1278984" y="86572"/>
                          <a:pt x="1338746" y="66290"/>
                          <a:pt x="1345248" y="57930"/>
                        </a:cubicBezTo>
                        <a:close/>
                        <a:moveTo>
                          <a:pt x="1198787" y="43221"/>
                        </a:moveTo>
                        <a:cubicBezTo>
                          <a:pt x="1201573" y="23869"/>
                          <a:pt x="1169371" y="39506"/>
                          <a:pt x="1145373" y="29442"/>
                        </a:cubicBezTo>
                        <a:cubicBezTo>
                          <a:pt x="1121376" y="19379"/>
                          <a:pt x="1107287" y="20153"/>
                          <a:pt x="1123233" y="34087"/>
                        </a:cubicBezTo>
                        <a:cubicBezTo>
                          <a:pt x="1130665" y="40590"/>
                          <a:pt x="1082206" y="45544"/>
                          <a:pt x="1090102" y="53440"/>
                        </a:cubicBezTo>
                        <a:cubicBezTo>
                          <a:pt x="1107751" y="70935"/>
                          <a:pt x="1196000" y="62574"/>
                          <a:pt x="1198787" y="43221"/>
                        </a:cubicBezTo>
                        <a:close/>
                        <a:moveTo>
                          <a:pt x="1061769" y="554134"/>
                        </a:moveTo>
                        <a:cubicBezTo>
                          <a:pt x="1062698" y="563268"/>
                          <a:pt x="1057125" y="569771"/>
                          <a:pt x="1039630" y="569771"/>
                        </a:cubicBezTo>
                        <a:cubicBezTo>
                          <a:pt x="1022135" y="569771"/>
                          <a:pt x="1047990" y="580763"/>
                          <a:pt x="1049693" y="590981"/>
                        </a:cubicBezTo>
                        <a:cubicBezTo>
                          <a:pt x="1051551" y="601045"/>
                          <a:pt x="1032198" y="593768"/>
                          <a:pt x="1031269" y="609405"/>
                        </a:cubicBezTo>
                        <a:cubicBezTo>
                          <a:pt x="1030340" y="625042"/>
                          <a:pt x="997209" y="609405"/>
                          <a:pt x="992564" y="629687"/>
                        </a:cubicBezTo>
                        <a:cubicBezTo>
                          <a:pt x="987919" y="649969"/>
                          <a:pt x="1009130" y="647182"/>
                          <a:pt x="1023838" y="648111"/>
                        </a:cubicBezTo>
                        <a:cubicBezTo>
                          <a:pt x="1038546" y="649040"/>
                          <a:pt x="1018264" y="662819"/>
                          <a:pt x="1029411" y="671024"/>
                        </a:cubicBezTo>
                        <a:cubicBezTo>
                          <a:pt x="1040403" y="679385"/>
                          <a:pt x="1048764" y="676598"/>
                          <a:pt x="1041332" y="660961"/>
                        </a:cubicBezTo>
                        <a:cubicBezTo>
                          <a:pt x="1033901" y="645324"/>
                          <a:pt x="1080038" y="666535"/>
                          <a:pt x="1066104" y="678456"/>
                        </a:cubicBezTo>
                        <a:cubicBezTo>
                          <a:pt x="1052325" y="690377"/>
                          <a:pt x="1088243" y="699666"/>
                          <a:pt x="1105738" y="700595"/>
                        </a:cubicBezTo>
                        <a:cubicBezTo>
                          <a:pt x="1123233" y="701524"/>
                          <a:pt x="1185317" y="715149"/>
                          <a:pt x="1186710" y="700595"/>
                        </a:cubicBezTo>
                        <a:cubicBezTo>
                          <a:pt x="1187639" y="691461"/>
                          <a:pt x="1163797" y="683100"/>
                          <a:pt x="1144444" y="662819"/>
                        </a:cubicBezTo>
                        <a:cubicBezTo>
                          <a:pt x="1125091" y="642537"/>
                          <a:pt x="1111312" y="609405"/>
                          <a:pt x="1133452" y="595626"/>
                        </a:cubicBezTo>
                        <a:cubicBezTo>
                          <a:pt x="1155591" y="581847"/>
                          <a:pt x="1136238" y="575344"/>
                          <a:pt x="1158223" y="559707"/>
                        </a:cubicBezTo>
                        <a:cubicBezTo>
                          <a:pt x="1180363" y="544070"/>
                          <a:pt x="1167513" y="529362"/>
                          <a:pt x="1185782" y="527504"/>
                        </a:cubicBezTo>
                        <a:cubicBezTo>
                          <a:pt x="1204205" y="525647"/>
                          <a:pt x="1183924" y="509081"/>
                          <a:pt x="1202348" y="506294"/>
                        </a:cubicBezTo>
                        <a:cubicBezTo>
                          <a:pt x="1220771" y="503507"/>
                          <a:pt x="1224487" y="483225"/>
                          <a:pt x="1221700" y="475949"/>
                        </a:cubicBezTo>
                        <a:cubicBezTo>
                          <a:pt x="1218913" y="468672"/>
                          <a:pt x="1241053" y="476878"/>
                          <a:pt x="1251116" y="465885"/>
                        </a:cubicBezTo>
                        <a:cubicBezTo>
                          <a:pt x="1261180" y="454893"/>
                          <a:pt x="1285177" y="462170"/>
                          <a:pt x="1292454" y="446533"/>
                        </a:cubicBezTo>
                        <a:cubicBezTo>
                          <a:pt x="1299885" y="430896"/>
                          <a:pt x="1405629" y="394977"/>
                          <a:pt x="1465545" y="381198"/>
                        </a:cubicBezTo>
                        <a:cubicBezTo>
                          <a:pt x="1525306" y="367419"/>
                          <a:pt x="1566798" y="342492"/>
                          <a:pt x="1545588" y="325926"/>
                        </a:cubicBezTo>
                        <a:cubicBezTo>
                          <a:pt x="1524377" y="309360"/>
                          <a:pt x="1464616" y="332429"/>
                          <a:pt x="1449908" y="344350"/>
                        </a:cubicBezTo>
                        <a:cubicBezTo>
                          <a:pt x="1435200" y="356271"/>
                          <a:pt x="1413989" y="348066"/>
                          <a:pt x="1399281" y="356271"/>
                        </a:cubicBezTo>
                        <a:cubicBezTo>
                          <a:pt x="1384573" y="364632"/>
                          <a:pt x="1353299" y="371908"/>
                          <a:pt x="1337662" y="361845"/>
                        </a:cubicBezTo>
                        <a:cubicBezTo>
                          <a:pt x="1322025" y="351782"/>
                          <a:pt x="1303601" y="373766"/>
                          <a:pt x="1291680" y="372837"/>
                        </a:cubicBezTo>
                        <a:cubicBezTo>
                          <a:pt x="1279759" y="371908"/>
                          <a:pt x="1265979" y="384759"/>
                          <a:pt x="1252974" y="383830"/>
                        </a:cubicBezTo>
                        <a:cubicBezTo>
                          <a:pt x="1240124" y="382901"/>
                          <a:pt x="1214269" y="393893"/>
                          <a:pt x="1212411" y="401325"/>
                        </a:cubicBezTo>
                        <a:cubicBezTo>
                          <a:pt x="1210553" y="408756"/>
                          <a:pt x="1188413" y="406898"/>
                          <a:pt x="1188413" y="416033"/>
                        </a:cubicBezTo>
                        <a:cubicBezTo>
                          <a:pt x="1188413" y="425322"/>
                          <a:pt x="1170919" y="433528"/>
                          <a:pt x="1161629" y="425167"/>
                        </a:cubicBezTo>
                        <a:cubicBezTo>
                          <a:pt x="1152495" y="416962"/>
                          <a:pt x="1141348" y="434456"/>
                          <a:pt x="1154353" y="446378"/>
                        </a:cubicBezTo>
                        <a:cubicBezTo>
                          <a:pt x="1167203" y="458299"/>
                          <a:pt x="1130510" y="459228"/>
                          <a:pt x="1136858" y="466659"/>
                        </a:cubicBezTo>
                        <a:cubicBezTo>
                          <a:pt x="1143360" y="474091"/>
                          <a:pt x="1123078" y="478581"/>
                          <a:pt x="1127723" y="486941"/>
                        </a:cubicBezTo>
                        <a:cubicBezTo>
                          <a:pt x="1132368" y="495301"/>
                          <a:pt x="1114873" y="497933"/>
                          <a:pt x="1101094" y="500720"/>
                        </a:cubicBezTo>
                        <a:cubicBezTo>
                          <a:pt x="1087315" y="503507"/>
                          <a:pt x="1079883" y="521931"/>
                          <a:pt x="1097378" y="522860"/>
                        </a:cubicBezTo>
                        <a:cubicBezTo>
                          <a:pt x="1114873" y="523789"/>
                          <a:pt x="1087315" y="526575"/>
                          <a:pt x="1089172" y="540355"/>
                        </a:cubicBezTo>
                        <a:cubicBezTo>
                          <a:pt x="1091185" y="554134"/>
                          <a:pt x="1060840" y="544844"/>
                          <a:pt x="1061769" y="554134"/>
                        </a:cubicBezTo>
                        <a:close/>
                      </a:path>
                    </a:pathLst>
                  </a:custGeom>
                  <a:solidFill>
                    <a:schemeClr val="bg2"/>
                  </a:solidFill>
                  <a:ln w="6350" cap="flat">
                    <a:solidFill>
                      <a:schemeClr val="bg1"/>
                    </a:solidFill>
                    <a:prstDash val="solid"/>
                    <a:miter/>
                  </a:ln>
                </p:spPr>
                <p:txBody>
                  <a:bodyPr rtlCol="0" anchor="ctr"/>
                  <a:lstStyle/>
                  <a:p>
                    <a:endParaRPr lang="en-US"/>
                  </a:p>
                </p:txBody>
              </p:sp>
            </p:grpSp>
            <p:sp>
              <p:nvSpPr>
                <p:cNvPr id="4542" name="Freeform: Shape 4541">
                  <a:extLst>
                    <a:ext uri="{FF2B5EF4-FFF2-40B4-BE49-F238E27FC236}">
                      <a16:creationId xmlns:a16="http://schemas.microsoft.com/office/drawing/2014/main" id="{2247BBBE-8739-4EDC-717D-3198645586F9}"/>
                    </a:ext>
                  </a:extLst>
                </p:cNvPr>
                <p:cNvSpPr/>
                <p:nvPr/>
              </p:nvSpPr>
              <p:spPr>
                <a:xfrm>
                  <a:off x="6126964" y="4068343"/>
                  <a:ext cx="570519" cy="589168"/>
                </a:xfrm>
                <a:custGeom>
                  <a:avLst/>
                  <a:gdLst>
                    <a:gd name="connsiteX0" fmla="*/ 521905 w 570519"/>
                    <a:gd name="connsiteY0" fmla="*/ 388829 h 589168"/>
                    <a:gd name="connsiteX1" fmla="*/ 508126 w 570519"/>
                    <a:gd name="connsiteY1" fmla="*/ 273487 h 589168"/>
                    <a:gd name="connsiteX2" fmla="*/ 511068 w 570519"/>
                    <a:gd name="connsiteY2" fmla="*/ 276428 h 589168"/>
                    <a:gd name="connsiteX3" fmla="*/ 509519 w 570519"/>
                    <a:gd name="connsiteY3" fmla="*/ 252740 h 589168"/>
                    <a:gd name="connsiteX4" fmla="*/ 507506 w 570519"/>
                    <a:gd name="connsiteY4" fmla="*/ 252121 h 589168"/>
                    <a:gd name="connsiteX5" fmla="*/ 501314 w 570519"/>
                    <a:gd name="connsiteY5" fmla="*/ 243142 h 589168"/>
                    <a:gd name="connsiteX6" fmla="*/ 508280 w 570519"/>
                    <a:gd name="connsiteY6" fmla="*/ 234162 h 589168"/>
                    <a:gd name="connsiteX7" fmla="*/ 514474 w 570519"/>
                    <a:gd name="connsiteY7" fmla="*/ 214190 h 589168"/>
                    <a:gd name="connsiteX8" fmla="*/ 518344 w 570519"/>
                    <a:gd name="connsiteY8" fmla="*/ 211248 h 589168"/>
                    <a:gd name="connsiteX9" fmla="*/ 523453 w 570519"/>
                    <a:gd name="connsiteY9" fmla="*/ 188644 h 589168"/>
                    <a:gd name="connsiteX10" fmla="*/ 529027 w 570519"/>
                    <a:gd name="connsiteY10" fmla="*/ 161705 h 589168"/>
                    <a:gd name="connsiteX11" fmla="*/ 536613 w 570519"/>
                    <a:gd name="connsiteY11" fmla="*/ 139566 h 589168"/>
                    <a:gd name="connsiteX12" fmla="*/ 548380 w 570519"/>
                    <a:gd name="connsiteY12" fmla="*/ 122380 h 589168"/>
                    <a:gd name="connsiteX13" fmla="*/ 561539 w 570519"/>
                    <a:gd name="connsiteY13" fmla="*/ 113401 h 589168"/>
                    <a:gd name="connsiteX14" fmla="*/ 570519 w 570519"/>
                    <a:gd name="connsiteY14" fmla="*/ 97454 h 589168"/>
                    <a:gd name="connsiteX15" fmla="*/ 560146 w 570519"/>
                    <a:gd name="connsiteY15" fmla="*/ 82282 h 589168"/>
                    <a:gd name="connsiteX16" fmla="*/ 562933 w 570519"/>
                    <a:gd name="connsiteY16" fmla="*/ 55342 h 589168"/>
                    <a:gd name="connsiteX17" fmla="*/ 563397 w 570519"/>
                    <a:gd name="connsiteY17" fmla="*/ 55188 h 589168"/>
                    <a:gd name="connsiteX18" fmla="*/ 527479 w 570519"/>
                    <a:gd name="connsiteY18" fmla="*/ 24843 h 589168"/>
                    <a:gd name="connsiteX19" fmla="*/ 512151 w 570519"/>
                    <a:gd name="connsiteY19" fmla="*/ 28713 h 589168"/>
                    <a:gd name="connsiteX20" fmla="*/ 494811 w 570519"/>
                    <a:gd name="connsiteY20" fmla="*/ 26701 h 589168"/>
                    <a:gd name="connsiteX21" fmla="*/ 475613 w 570519"/>
                    <a:gd name="connsiteY21" fmla="*/ 26701 h 589168"/>
                    <a:gd name="connsiteX22" fmla="*/ 462144 w 570519"/>
                    <a:gd name="connsiteY22" fmla="*/ 11218 h 589168"/>
                    <a:gd name="connsiteX23" fmla="*/ 454093 w 570519"/>
                    <a:gd name="connsiteY23" fmla="*/ 3013 h 589168"/>
                    <a:gd name="connsiteX24" fmla="*/ 454557 w 570519"/>
                    <a:gd name="connsiteY24" fmla="*/ 4251 h 589168"/>
                    <a:gd name="connsiteX25" fmla="*/ 431489 w 570519"/>
                    <a:gd name="connsiteY25" fmla="*/ 8122 h 589168"/>
                    <a:gd name="connsiteX26" fmla="*/ 396964 w 570519"/>
                    <a:gd name="connsiteY26" fmla="*/ 4251 h 589168"/>
                    <a:gd name="connsiteX27" fmla="*/ 372037 w 570519"/>
                    <a:gd name="connsiteY27" fmla="*/ 8122 h 589168"/>
                    <a:gd name="connsiteX28" fmla="*/ 339370 w 570519"/>
                    <a:gd name="connsiteY28" fmla="*/ 17721 h 589168"/>
                    <a:gd name="connsiteX29" fmla="*/ 314443 w 570519"/>
                    <a:gd name="connsiteY29" fmla="*/ 17721 h 589168"/>
                    <a:gd name="connsiteX30" fmla="*/ 304845 w 570519"/>
                    <a:gd name="connsiteY30" fmla="*/ 38777 h 589168"/>
                    <a:gd name="connsiteX31" fmla="*/ 245393 w 570519"/>
                    <a:gd name="connsiteY31" fmla="*/ 27320 h 589168"/>
                    <a:gd name="connsiteX32" fmla="*/ 220466 w 570519"/>
                    <a:gd name="connsiteY32" fmla="*/ 9980 h 589168"/>
                    <a:gd name="connsiteX33" fmla="*/ 187799 w 570519"/>
                    <a:gd name="connsiteY33" fmla="*/ 34906 h 589168"/>
                    <a:gd name="connsiteX34" fmla="*/ 187799 w 570519"/>
                    <a:gd name="connsiteY34" fmla="*/ 55807 h 589168"/>
                    <a:gd name="connsiteX35" fmla="*/ 183154 w 570519"/>
                    <a:gd name="connsiteY35" fmla="*/ 88010 h 589168"/>
                    <a:gd name="connsiteX36" fmla="*/ 171543 w 570519"/>
                    <a:gd name="connsiteY36" fmla="*/ 120677 h 589168"/>
                    <a:gd name="connsiteX37" fmla="*/ 148474 w 570519"/>
                    <a:gd name="connsiteY37" fmla="*/ 186167 h 589168"/>
                    <a:gd name="connsiteX38" fmla="*/ 121535 w 570519"/>
                    <a:gd name="connsiteY38" fmla="*/ 220847 h 589168"/>
                    <a:gd name="connsiteX39" fmla="*/ 119678 w 570519"/>
                    <a:gd name="connsiteY39" fmla="*/ 272867 h 589168"/>
                    <a:gd name="connsiteX40" fmla="*/ 108066 w 570519"/>
                    <a:gd name="connsiteY40" fmla="*/ 295936 h 589168"/>
                    <a:gd name="connsiteX41" fmla="*/ 88868 w 570519"/>
                    <a:gd name="connsiteY41" fmla="*/ 313276 h 589168"/>
                    <a:gd name="connsiteX42" fmla="*/ 75398 w 570519"/>
                    <a:gd name="connsiteY42" fmla="*/ 315289 h 589168"/>
                    <a:gd name="connsiteX43" fmla="*/ 50317 w 570519"/>
                    <a:gd name="connsiteY43" fmla="*/ 313276 h 589168"/>
                    <a:gd name="connsiteX44" fmla="*/ 29107 w 570519"/>
                    <a:gd name="connsiteY44" fmla="*/ 311263 h 589168"/>
                    <a:gd name="connsiteX45" fmla="*/ 0 w 570519"/>
                    <a:gd name="connsiteY45" fmla="*/ 326745 h 589168"/>
                    <a:gd name="connsiteX46" fmla="*/ 10992 w 570519"/>
                    <a:gd name="connsiteY46" fmla="*/ 361116 h 589168"/>
                    <a:gd name="connsiteX47" fmla="*/ 11767 w 570519"/>
                    <a:gd name="connsiteY47" fmla="*/ 364212 h 589168"/>
                    <a:gd name="connsiteX48" fmla="*/ 29416 w 570519"/>
                    <a:gd name="connsiteY48" fmla="*/ 354613 h 589168"/>
                    <a:gd name="connsiteX49" fmla="*/ 130205 w 570519"/>
                    <a:gd name="connsiteY49" fmla="*/ 354613 h 589168"/>
                    <a:gd name="connsiteX50" fmla="*/ 135779 w 570519"/>
                    <a:gd name="connsiteY50" fmla="*/ 380933 h 589168"/>
                    <a:gd name="connsiteX51" fmla="*/ 148165 w 570519"/>
                    <a:gd name="connsiteY51" fmla="*/ 404466 h 589168"/>
                    <a:gd name="connsiteX52" fmla="*/ 174330 w 570519"/>
                    <a:gd name="connsiteY52" fmla="*/ 423819 h 589168"/>
                    <a:gd name="connsiteX53" fmla="*/ 210248 w 570519"/>
                    <a:gd name="connsiteY53" fmla="*/ 418245 h 589168"/>
                    <a:gd name="connsiteX54" fmla="*/ 222634 w 570519"/>
                    <a:gd name="connsiteY54" fmla="*/ 390687 h 589168"/>
                    <a:gd name="connsiteX55" fmla="*/ 247560 w 570519"/>
                    <a:gd name="connsiteY55" fmla="*/ 390687 h 589168"/>
                    <a:gd name="connsiteX56" fmla="*/ 262733 w 570519"/>
                    <a:gd name="connsiteY56" fmla="*/ 397654 h 589168"/>
                    <a:gd name="connsiteX57" fmla="*/ 283479 w 570519"/>
                    <a:gd name="connsiteY57" fmla="*/ 401834 h 589168"/>
                    <a:gd name="connsiteX58" fmla="*/ 289053 w 570519"/>
                    <a:gd name="connsiteY58" fmla="*/ 426606 h 589168"/>
                    <a:gd name="connsiteX59" fmla="*/ 284872 w 570519"/>
                    <a:gd name="connsiteY59" fmla="*/ 470730 h 589168"/>
                    <a:gd name="connsiteX60" fmla="*/ 300045 w 570519"/>
                    <a:gd name="connsiteY60" fmla="*/ 495656 h 589168"/>
                    <a:gd name="connsiteX61" fmla="*/ 300045 w 570519"/>
                    <a:gd name="connsiteY61" fmla="*/ 520582 h 589168"/>
                    <a:gd name="connsiteX62" fmla="*/ 316611 w 570519"/>
                    <a:gd name="connsiteY62" fmla="*/ 512222 h 589168"/>
                    <a:gd name="connsiteX63" fmla="*/ 344169 w 570519"/>
                    <a:gd name="connsiteY63" fmla="*/ 509435 h 589168"/>
                    <a:gd name="connsiteX64" fmla="*/ 352530 w 570519"/>
                    <a:gd name="connsiteY64" fmla="*/ 509745 h 589168"/>
                    <a:gd name="connsiteX65" fmla="*/ 360735 w 570519"/>
                    <a:gd name="connsiteY65" fmla="*/ 517641 h 589168"/>
                    <a:gd name="connsiteX66" fmla="*/ 368941 w 570519"/>
                    <a:gd name="connsiteY66" fmla="*/ 524608 h 589168"/>
                    <a:gd name="connsiteX67" fmla="*/ 388293 w 570519"/>
                    <a:gd name="connsiteY67" fmla="*/ 523214 h 589168"/>
                    <a:gd name="connsiteX68" fmla="*/ 398047 w 570519"/>
                    <a:gd name="connsiteY68" fmla="*/ 538387 h 589168"/>
                    <a:gd name="connsiteX69" fmla="*/ 424212 w 570519"/>
                    <a:gd name="connsiteY69" fmla="*/ 546747 h 589168"/>
                    <a:gd name="connsiteX70" fmla="*/ 437992 w 570519"/>
                    <a:gd name="connsiteY70" fmla="*/ 542567 h 589168"/>
                    <a:gd name="connsiteX71" fmla="*/ 448984 w 570519"/>
                    <a:gd name="connsiteY71" fmla="*/ 536993 h 589168"/>
                    <a:gd name="connsiteX72" fmla="*/ 465550 w 570519"/>
                    <a:gd name="connsiteY72" fmla="*/ 554953 h 589168"/>
                    <a:gd name="connsiteX73" fmla="*/ 489083 w 570519"/>
                    <a:gd name="connsiteY73" fmla="*/ 560526 h 589168"/>
                    <a:gd name="connsiteX74" fmla="*/ 501469 w 570519"/>
                    <a:gd name="connsiteY74" fmla="*/ 586691 h 589168"/>
                    <a:gd name="connsiteX75" fmla="*/ 523608 w 570519"/>
                    <a:gd name="connsiteY75" fmla="*/ 586691 h 589168"/>
                    <a:gd name="connsiteX76" fmla="*/ 529181 w 570519"/>
                    <a:gd name="connsiteY76" fmla="*/ 572912 h 589168"/>
                    <a:gd name="connsiteX77" fmla="*/ 525001 w 570519"/>
                    <a:gd name="connsiteY77" fmla="*/ 550773 h 589168"/>
                    <a:gd name="connsiteX78" fmla="*/ 504255 w 570519"/>
                    <a:gd name="connsiteY78" fmla="*/ 557740 h 589168"/>
                    <a:gd name="connsiteX79" fmla="*/ 483509 w 570519"/>
                    <a:gd name="connsiteY79" fmla="*/ 532813 h 589168"/>
                    <a:gd name="connsiteX80" fmla="*/ 490476 w 570519"/>
                    <a:gd name="connsiteY80" fmla="*/ 503862 h 589168"/>
                    <a:gd name="connsiteX81" fmla="*/ 491869 w 570519"/>
                    <a:gd name="connsiteY81" fmla="*/ 469336 h 589168"/>
                    <a:gd name="connsiteX82" fmla="*/ 496050 w 570519"/>
                    <a:gd name="connsiteY82" fmla="*/ 452770 h 589168"/>
                    <a:gd name="connsiteX83" fmla="*/ 504410 w 570519"/>
                    <a:gd name="connsiteY83" fmla="*/ 432024 h 589168"/>
                    <a:gd name="connsiteX84" fmla="*/ 541877 w 570519"/>
                    <a:gd name="connsiteY84" fmla="*/ 426451 h 589168"/>
                    <a:gd name="connsiteX85" fmla="*/ 543115 w 570519"/>
                    <a:gd name="connsiteY85" fmla="*/ 425057 h 589168"/>
                    <a:gd name="connsiteX86" fmla="*/ 545128 w 570519"/>
                    <a:gd name="connsiteY86" fmla="*/ 420258 h 589168"/>
                    <a:gd name="connsiteX87" fmla="*/ 521905 w 570519"/>
                    <a:gd name="connsiteY87" fmla="*/ 388829 h 58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70519" h="589168">
                      <a:moveTo>
                        <a:pt x="521905" y="388829"/>
                      </a:moveTo>
                      <a:cubicBezTo>
                        <a:pt x="506733" y="380468"/>
                        <a:pt x="500539" y="276273"/>
                        <a:pt x="508126" y="273487"/>
                      </a:cubicBezTo>
                      <a:cubicBezTo>
                        <a:pt x="509055" y="273177"/>
                        <a:pt x="510139" y="274261"/>
                        <a:pt x="511068" y="276428"/>
                      </a:cubicBezTo>
                      <a:lnTo>
                        <a:pt x="509519" y="252740"/>
                      </a:lnTo>
                      <a:cubicBezTo>
                        <a:pt x="509519" y="252740"/>
                        <a:pt x="508590" y="252586"/>
                        <a:pt x="507506" y="252121"/>
                      </a:cubicBezTo>
                      <a:cubicBezTo>
                        <a:pt x="505029" y="251192"/>
                        <a:pt x="501314" y="248715"/>
                        <a:pt x="501314" y="243142"/>
                      </a:cubicBezTo>
                      <a:cubicBezTo>
                        <a:pt x="501314" y="234781"/>
                        <a:pt x="508280" y="234162"/>
                        <a:pt x="508280" y="234162"/>
                      </a:cubicBezTo>
                      <a:cubicBezTo>
                        <a:pt x="508280" y="234162"/>
                        <a:pt x="506887" y="216977"/>
                        <a:pt x="514474" y="214190"/>
                      </a:cubicBezTo>
                      <a:cubicBezTo>
                        <a:pt x="516021" y="213725"/>
                        <a:pt x="517260" y="212487"/>
                        <a:pt x="518344" y="211248"/>
                      </a:cubicBezTo>
                      <a:cubicBezTo>
                        <a:pt x="522524" y="205984"/>
                        <a:pt x="523453" y="195766"/>
                        <a:pt x="523453" y="188644"/>
                      </a:cubicBezTo>
                      <a:cubicBezTo>
                        <a:pt x="523453" y="179664"/>
                        <a:pt x="525466" y="169291"/>
                        <a:pt x="529027" y="161705"/>
                      </a:cubicBezTo>
                      <a:cubicBezTo>
                        <a:pt x="532433" y="154119"/>
                        <a:pt x="531039" y="143746"/>
                        <a:pt x="536613" y="139566"/>
                      </a:cubicBezTo>
                      <a:cubicBezTo>
                        <a:pt x="542186" y="135385"/>
                        <a:pt x="541413" y="124393"/>
                        <a:pt x="548380" y="122380"/>
                      </a:cubicBezTo>
                      <a:cubicBezTo>
                        <a:pt x="555346" y="120368"/>
                        <a:pt x="560765" y="117581"/>
                        <a:pt x="561539" y="113401"/>
                      </a:cubicBezTo>
                      <a:cubicBezTo>
                        <a:pt x="562159" y="109221"/>
                        <a:pt x="570519" y="103802"/>
                        <a:pt x="570519" y="97454"/>
                      </a:cubicBezTo>
                      <a:cubicBezTo>
                        <a:pt x="570519" y="91261"/>
                        <a:pt x="560146" y="89868"/>
                        <a:pt x="560146" y="82282"/>
                      </a:cubicBezTo>
                      <a:cubicBezTo>
                        <a:pt x="560146" y="74695"/>
                        <a:pt x="562933" y="55342"/>
                        <a:pt x="562933" y="55342"/>
                      </a:cubicBezTo>
                      <a:cubicBezTo>
                        <a:pt x="562933" y="55342"/>
                        <a:pt x="563242" y="55188"/>
                        <a:pt x="563397" y="55188"/>
                      </a:cubicBezTo>
                      <a:cubicBezTo>
                        <a:pt x="548534" y="41563"/>
                        <a:pt x="531349" y="27475"/>
                        <a:pt x="527479" y="24843"/>
                      </a:cubicBezTo>
                      <a:cubicBezTo>
                        <a:pt x="521750" y="20972"/>
                        <a:pt x="512151" y="28713"/>
                        <a:pt x="512151" y="28713"/>
                      </a:cubicBezTo>
                      <a:cubicBezTo>
                        <a:pt x="512151" y="28713"/>
                        <a:pt x="502552" y="19114"/>
                        <a:pt x="494811" y="26701"/>
                      </a:cubicBezTo>
                      <a:cubicBezTo>
                        <a:pt x="487070" y="34442"/>
                        <a:pt x="475613" y="26701"/>
                        <a:pt x="475613" y="26701"/>
                      </a:cubicBezTo>
                      <a:cubicBezTo>
                        <a:pt x="475613" y="26701"/>
                        <a:pt x="466014" y="20972"/>
                        <a:pt x="462144" y="11218"/>
                      </a:cubicBezTo>
                      <a:cubicBezTo>
                        <a:pt x="460595" y="7348"/>
                        <a:pt x="457654" y="5025"/>
                        <a:pt x="454093" y="3013"/>
                      </a:cubicBezTo>
                      <a:lnTo>
                        <a:pt x="454557" y="4251"/>
                      </a:lnTo>
                      <a:lnTo>
                        <a:pt x="431489" y="8122"/>
                      </a:lnTo>
                      <a:cubicBezTo>
                        <a:pt x="431489" y="8122"/>
                        <a:pt x="402692" y="-7205"/>
                        <a:pt x="396964" y="4251"/>
                      </a:cubicBezTo>
                      <a:cubicBezTo>
                        <a:pt x="391235" y="15708"/>
                        <a:pt x="385507" y="8122"/>
                        <a:pt x="372037" y="8122"/>
                      </a:cubicBezTo>
                      <a:cubicBezTo>
                        <a:pt x="358568" y="8122"/>
                        <a:pt x="347111" y="13850"/>
                        <a:pt x="339370" y="17721"/>
                      </a:cubicBezTo>
                      <a:cubicBezTo>
                        <a:pt x="331629" y="21591"/>
                        <a:pt x="320172" y="13850"/>
                        <a:pt x="314443" y="17721"/>
                      </a:cubicBezTo>
                      <a:cubicBezTo>
                        <a:pt x="308715" y="21591"/>
                        <a:pt x="304845" y="38777"/>
                        <a:pt x="304845" y="38777"/>
                      </a:cubicBezTo>
                      <a:lnTo>
                        <a:pt x="245393" y="27320"/>
                      </a:lnTo>
                      <a:cubicBezTo>
                        <a:pt x="245393" y="27320"/>
                        <a:pt x="233936" y="9980"/>
                        <a:pt x="220466" y="9980"/>
                      </a:cubicBezTo>
                      <a:cubicBezTo>
                        <a:pt x="206997" y="9980"/>
                        <a:pt x="187799" y="34906"/>
                        <a:pt x="187799" y="34906"/>
                      </a:cubicBezTo>
                      <a:lnTo>
                        <a:pt x="187799" y="55807"/>
                      </a:lnTo>
                      <a:cubicBezTo>
                        <a:pt x="190121" y="68348"/>
                        <a:pt x="187180" y="81507"/>
                        <a:pt x="183154" y="88010"/>
                      </a:cubicBezTo>
                      <a:cubicBezTo>
                        <a:pt x="177426" y="97609"/>
                        <a:pt x="171543" y="101480"/>
                        <a:pt x="171543" y="120677"/>
                      </a:cubicBezTo>
                      <a:cubicBezTo>
                        <a:pt x="171543" y="139875"/>
                        <a:pt x="148474" y="170685"/>
                        <a:pt x="148474" y="186167"/>
                      </a:cubicBezTo>
                      <a:cubicBezTo>
                        <a:pt x="148474" y="201494"/>
                        <a:pt x="121535" y="211248"/>
                        <a:pt x="121535" y="220847"/>
                      </a:cubicBezTo>
                      <a:cubicBezTo>
                        <a:pt x="121535" y="230446"/>
                        <a:pt x="119678" y="251657"/>
                        <a:pt x="119678" y="272867"/>
                      </a:cubicBezTo>
                      <a:cubicBezTo>
                        <a:pt x="119678" y="294078"/>
                        <a:pt x="108066" y="276738"/>
                        <a:pt x="108066" y="295936"/>
                      </a:cubicBezTo>
                      <a:cubicBezTo>
                        <a:pt x="108066" y="315134"/>
                        <a:pt x="98467" y="303677"/>
                        <a:pt x="88868" y="313276"/>
                      </a:cubicBezTo>
                      <a:cubicBezTo>
                        <a:pt x="79269" y="322875"/>
                        <a:pt x="75398" y="324887"/>
                        <a:pt x="75398" y="315289"/>
                      </a:cubicBezTo>
                      <a:cubicBezTo>
                        <a:pt x="75398" y="305689"/>
                        <a:pt x="61929" y="303677"/>
                        <a:pt x="50317" y="313276"/>
                      </a:cubicBezTo>
                      <a:cubicBezTo>
                        <a:pt x="38705" y="322875"/>
                        <a:pt x="34990" y="313276"/>
                        <a:pt x="29107" y="311263"/>
                      </a:cubicBezTo>
                      <a:cubicBezTo>
                        <a:pt x="25855" y="310179"/>
                        <a:pt x="12696" y="317921"/>
                        <a:pt x="0" y="326745"/>
                      </a:cubicBezTo>
                      <a:cubicBezTo>
                        <a:pt x="5728" y="338667"/>
                        <a:pt x="8670" y="350588"/>
                        <a:pt x="10992" y="361116"/>
                      </a:cubicBezTo>
                      <a:cubicBezTo>
                        <a:pt x="11147" y="362045"/>
                        <a:pt x="11457" y="363129"/>
                        <a:pt x="11767" y="364212"/>
                      </a:cubicBezTo>
                      <a:cubicBezTo>
                        <a:pt x="18579" y="359413"/>
                        <a:pt x="25391" y="355233"/>
                        <a:pt x="29416" y="354613"/>
                      </a:cubicBezTo>
                      <a:cubicBezTo>
                        <a:pt x="39170" y="353220"/>
                        <a:pt x="130205" y="354613"/>
                        <a:pt x="130205" y="354613"/>
                      </a:cubicBezTo>
                      <a:cubicBezTo>
                        <a:pt x="130205" y="354613"/>
                        <a:pt x="138566" y="368392"/>
                        <a:pt x="135779" y="380933"/>
                      </a:cubicBezTo>
                      <a:cubicBezTo>
                        <a:pt x="132992" y="393319"/>
                        <a:pt x="141353" y="387900"/>
                        <a:pt x="148165" y="404466"/>
                      </a:cubicBezTo>
                      <a:cubicBezTo>
                        <a:pt x="155131" y="421032"/>
                        <a:pt x="160550" y="427999"/>
                        <a:pt x="174330" y="423819"/>
                      </a:cubicBezTo>
                      <a:cubicBezTo>
                        <a:pt x="188109" y="419638"/>
                        <a:pt x="204675" y="416852"/>
                        <a:pt x="210248" y="418245"/>
                      </a:cubicBezTo>
                      <a:cubicBezTo>
                        <a:pt x="215822" y="419638"/>
                        <a:pt x="214429" y="394712"/>
                        <a:pt x="222634" y="390687"/>
                      </a:cubicBezTo>
                      <a:cubicBezTo>
                        <a:pt x="230995" y="386507"/>
                        <a:pt x="247560" y="390687"/>
                        <a:pt x="247560" y="390687"/>
                      </a:cubicBezTo>
                      <a:cubicBezTo>
                        <a:pt x="247560" y="390687"/>
                        <a:pt x="248954" y="397654"/>
                        <a:pt x="262733" y="397654"/>
                      </a:cubicBezTo>
                      <a:cubicBezTo>
                        <a:pt x="276512" y="397654"/>
                        <a:pt x="283479" y="392080"/>
                        <a:pt x="283479" y="401834"/>
                      </a:cubicBezTo>
                      <a:cubicBezTo>
                        <a:pt x="283479" y="411433"/>
                        <a:pt x="284872" y="422580"/>
                        <a:pt x="289053" y="426606"/>
                      </a:cubicBezTo>
                      <a:cubicBezTo>
                        <a:pt x="293233" y="430786"/>
                        <a:pt x="278060" y="465311"/>
                        <a:pt x="284872" y="470730"/>
                      </a:cubicBezTo>
                      <a:cubicBezTo>
                        <a:pt x="291840" y="476303"/>
                        <a:pt x="301438" y="488689"/>
                        <a:pt x="300045" y="495656"/>
                      </a:cubicBezTo>
                      <a:cubicBezTo>
                        <a:pt x="298652" y="502623"/>
                        <a:pt x="294471" y="519189"/>
                        <a:pt x="300045" y="520582"/>
                      </a:cubicBezTo>
                      <a:cubicBezTo>
                        <a:pt x="305618" y="521976"/>
                        <a:pt x="307012" y="512222"/>
                        <a:pt x="316611" y="512222"/>
                      </a:cubicBezTo>
                      <a:cubicBezTo>
                        <a:pt x="326365" y="512222"/>
                        <a:pt x="334570" y="513615"/>
                        <a:pt x="344169" y="509435"/>
                      </a:cubicBezTo>
                      <a:cubicBezTo>
                        <a:pt x="347421" y="508042"/>
                        <a:pt x="350207" y="508661"/>
                        <a:pt x="352530" y="509745"/>
                      </a:cubicBezTo>
                      <a:cubicBezTo>
                        <a:pt x="357484" y="512222"/>
                        <a:pt x="360735" y="517641"/>
                        <a:pt x="360735" y="517641"/>
                      </a:cubicBezTo>
                      <a:cubicBezTo>
                        <a:pt x="360735" y="517641"/>
                        <a:pt x="363522" y="527395"/>
                        <a:pt x="368941" y="524608"/>
                      </a:cubicBezTo>
                      <a:cubicBezTo>
                        <a:pt x="374514" y="521821"/>
                        <a:pt x="389687" y="517641"/>
                        <a:pt x="388293" y="523214"/>
                      </a:cubicBezTo>
                      <a:cubicBezTo>
                        <a:pt x="386900" y="528788"/>
                        <a:pt x="392474" y="541174"/>
                        <a:pt x="398047" y="538387"/>
                      </a:cubicBezTo>
                      <a:cubicBezTo>
                        <a:pt x="403621" y="535600"/>
                        <a:pt x="417400" y="546747"/>
                        <a:pt x="424212" y="546747"/>
                      </a:cubicBezTo>
                      <a:cubicBezTo>
                        <a:pt x="431179" y="546747"/>
                        <a:pt x="437992" y="546747"/>
                        <a:pt x="437992" y="542567"/>
                      </a:cubicBezTo>
                      <a:cubicBezTo>
                        <a:pt x="437992" y="538387"/>
                        <a:pt x="446197" y="531575"/>
                        <a:pt x="448984" y="536993"/>
                      </a:cubicBezTo>
                      <a:cubicBezTo>
                        <a:pt x="451770" y="542567"/>
                        <a:pt x="458583" y="554953"/>
                        <a:pt x="465550" y="554953"/>
                      </a:cubicBezTo>
                      <a:cubicBezTo>
                        <a:pt x="472517" y="554953"/>
                        <a:pt x="489083" y="554953"/>
                        <a:pt x="489083" y="560526"/>
                      </a:cubicBezTo>
                      <a:cubicBezTo>
                        <a:pt x="489083" y="566100"/>
                        <a:pt x="494656" y="581273"/>
                        <a:pt x="501469" y="586691"/>
                      </a:cubicBezTo>
                      <a:cubicBezTo>
                        <a:pt x="508435" y="592265"/>
                        <a:pt x="523608" y="586691"/>
                        <a:pt x="523608" y="586691"/>
                      </a:cubicBezTo>
                      <a:cubicBezTo>
                        <a:pt x="523608" y="586691"/>
                        <a:pt x="529181" y="582511"/>
                        <a:pt x="529181" y="572912"/>
                      </a:cubicBezTo>
                      <a:cubicBezTo>
                        <a:pt x="529181" y="563159"/>
                        <a:pt x="529181" y="550773"/>
                        <a:pt x="525001" y="550773"/>
                      </a:cubicBezTo>
                      <a:cubicBezTo>
                        <a:pt x="520821" y="550773"/>
                        <a:pt x="514009" y="560372"/>
                        <a:pt x="504255" y="557740"/>
                      </a:cubicBezTo>
                      <a:cubicBezTo>
                        <a:pt x="494501" y="554953"/>
                        <a:pt x="487689" y="535600"/>
                        <a:pt x="483509" y="532813"/>
                      </a:cubicBezTo>
                      <a:cubicBezTo>
                        <a:pt x="479329" y="530027"/>
                        <a:pt x="490476" y="512067"/>
                        <a:pt x="490476" y="503862"/>
                      </a:cubicBezTo>
                      <a:cubicBezTo>
                        <a:pt x="490476" y="495501"/>
                        <a:pt x="497443" y="472123"/>
                        <a:pt x="491869" y="469336"/>
                      </a:cubicBezTo>
                      <a:cubicBezTo>
                        <a:pt x="486296" y="466549"/>
                        <a:pt x="489083" y="458344"/>
                        <a:pt x="496050" y="452770"/>
                      </a:cubicBezTo>
                      <a:cubicBezTo>
                        <a:pt x="503016" y="447197"/>
                        <a:pt x="493263" y="432024"/>
                        <a:pt x="504410" y="432024"/>
                      </a:cubicBezTo>
                      <a:cubicBezTo>
                        <a:pt x="514783" y="432024"/>
                        <a:pt x="535839" y="433108"/>
                        <a:pt x="541877" y="426451"/>
                      </a:cubicBezTo>
                      <a:cubicBezTo>
                        <a:pt x="542341" y="425986"/>
                        <a:pt x="542806" y="425676"/>
                        <a:pt x="543115" y="425057"/>
                      </a:cubicBezTo>
                      <a:cubicBezTo>
                        <a:pt x="543890" y="423509"/>
                        <a:pt x="544509" y="421961"/>
                        <a:pt x="545128" y="420258"/>
                      </a:cubicBezTo>
                      <a:cubicBezTo>
                        <a:pt x="537542" y="408956"/>
                        <a:pt x="530575" y="393474"/>
                        <a:pt x="521905" y="38882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3" name="Freeform: Shape 4542">
                  <a:extLst>
                    <a:ext uri="{FF2B5EF4-FFF2-40B4-BE49-F238E27FC236}">
                      <a16:creationId xmlns:a16="http://schemas.microsoft.com/office/drawing/2014/main" id="{E8033543-B834-AFB5-1A73-280737AFDD71}"/>
                    </a:ext>
                  </a:extLst>
                </p:cNvPr>
                <p:cNvSpPr/>
                <p:nvPr/>
              </p:nvSpPr>
              <p:spPr>
                <a:xfrm>
                  <a:off x="6634625" y="4311330"/>
                  <a:ext cx="50007" cy="65799"/>
                </a:xfrm>
                <a:custGeom>
                  <a:avLst/>
                  <a:gdLst>
                    <a:gd name="connsiteX0" fmla="*/ 3406 w 50007"/>
                    <a:gd name="connsiteY0" fmla="*/ 33441 h 65799"/>
                    <a:gd name="connsiteX1" fmla="*/ 11147 w 50007"/>
                    <a:gd name="connsiteY1" fmla="*/ 65799 h 65799"/>
                    <a:gd name="connsiteX2" fmla="*/ 24462 w 50007"/>
                    <a:gd name="connsiteY2" fmla="*/ 57903 h 65799"/>
                    <a:gd name="connsiteX3" fmla="*/ 50007 w 50007"/>
                    <a:gd name="connsiteY3" fmla="*/ 21211 h 65799"/>
                    <a:gd name="connsiteX4" fmla="*/ 42112 w 50007"/>
                    <a:gd name="connsiteY4" fmla="*/ 16411 h 65799"/>
                    <a:gd name="connsiteX5" fmla="*/ 40873 w 50007"/>
                    <a:gd name="connsiteY5" fmla="*/ 0 h 65799"/>
                    <a:gd name="connsiteX6" fmla="*/ 26165 w 50007"/>
                    <a:gd name="connsiteY6" fmla="*/ 464 h 65799"/>
                    <a:gd name="connsiteX7" fmla="*/ 10218 w 50007"/>
                    <a:gd name="connsiteY7" fmla="*/ 10063 h 65799"/>
                    <a:gd name="connsiteX8" fmla="*/ 0 w 50007"/>
                    <a:gd name="connsiteY8" fmla="*/ 9134 h 65799"/>
                    <a:gd name="connsiteX9" fmla="*/ 2013 w 50007"/>
                    <a:gd name="connsiteY9" fmla="*/ 9754 h 65799"/>
                    <a:gd name="connsiteX10" fmla="*/ 3406 w 50007"/>
                    <a:gd name="connsiteY10" fmla="*/ 33441 h 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07" h="65799">
                      <a:moveTo>
                        <a:pt x="3406" y="33441"/>
                      </a:moveTo>
                      <a:cubicBezTo>
                        <a:pt x="5883" y="39015"/>
                        <a:pt x="8360" y="51556"/>
                        <a:pt x="11147" y="65799"/>
                      </a:cubicBezTo>
                      <a:cubicBezTo>
                        <a:pt x="17340" y="61774"/>
                        <a:pt x="22294" y="58832"/>
                        <a:pt x="24462" y="57903"/>
                      </a:cubicBezTo>
                      <a:cubicBezTo>
                        <a:pt x="32358" y="54652"/>
                        <a:pt x="50007" y="21211"/>
                        <a:pt x="50007" y="21211"/>
                      </a:cubicBezTo>
                      <a:lnTo>
                        <a:pt x="42112" y="16411"/>
                      </a:lnTo>
                      <a:cubicBezTo>
                        <a:pt x="42112" y="16411"/>
                        <a:pt x="43040" y="9444"/>
                        <a:pt x="40873" y="0"/>
                      </a:cubicBezTo>
                      <a:cubicBezTo>
                        <a:pt x="33751" y="774"/>
                        <a:pt x="26165" y="464"/>
                        <a:pt x="26165" y="464"/>
                      </a:cubicBezTo>
                      <a:cubicBezTo>
                        <a:pt x="26165" y="464"/>
                        <a:pt x="27713" y="13160"/>
                        <a:pt x="10218" y="10063"/>
                      </a:cubicBezTo>
                      <a:cubicBezTo>
                        <a:pt x="7431" y="9599"/>
                        <a:pt x="3871" y="9289"/>
                        <a:pt x="0" y="9134"/>
                      </a:cubicBezTo>
                      <a:cubicBezTo>
                        <a:pt x="1238" y="9599"/>
                        <a:pt x="2013" y="9754"/>
                        <a:pt x="2013" y="9754"/>
                      </a:cubicBezTo>
                      <a:lnTo>
                        <a:pt x="3406" y="33441"/>
                      </a:lnTo>
                      <a:close/>
                    </a:path>
                  </a:pathLst>
                </a:custGeom>
                <a:solidFill>
                  <a:schemeClr val="bg2"/>
                </a:solidFill>
                <a:ln w="6350" cap="flat">
                  <a:solidFill>
                    <a:schemeClr val="bg1"/>
                  </a:solidFill>
                  <a:prstDash val="solid"/>
                  <a:miter/>
                </a:ln>
              </p:spPr>
              <p:txBody>
                <a:bodyPr rtlCol="0" anchor="ctr"/>
                <a:lstStyle/>
                <a:p>
                  <a:endParaRPr lang="en-US"/>
                </a:p>
              </p:txBody>
            </p:sp>
            <p:sp>
              <p:nvSpPr>
                <p:cNvPr id="4544" name="Freeform: Shape 4543">
                  <a:extLst>
                    <a:ext uri="{FF2B5EF4-FFF2-40B4-BE49-F238E27FC236}">
                      <a16:creationId xmlns:a16="http://schemas.microsoft.com/office/drawing/2014/main" id="{59895C43-1ED8-0869-D7D2-EE491F0DC2C4}"/>
                    </a:ext>
                  </a:extLst>
                </p:cNvPr>
                <p:cNvSpPr/>
                <p:nvPr/>
              </p:nvSpPr>
              <p:spPr>
                <a:xfrm>
                  <a:off x="6666054" y="4568489"/>
                  <a:ext cx="329200" cy="533516"/>
                </a:xfrm>
                <a:custGeom>
                  <a:avLst/>
                  <a:gdLst>
                    <a:gd name="connsiteX0" fmla="*/ 328997 w 329200"/>
                    <a:gd name="connsiteY0" fmla="*/ 136553 h 533516"/>
                    <a:gd name="connsiteX1" fmla="*/ 321101 w 329200"/>
                    <a:gd name="connsiteY1" fmla="*/ 75863 h 533516"/>
                    <a:gd name="connsiteX2" fmla="*/ 318314 w 329200"/>
                    <a:gd name="connsiteY2" fmla="*/ 1238 h 533516"/>
                    <a:gd name="connsiteX3" fmla="*/ 318159 w 329200"/>
                    <a:gd name="connsiteY3" fmla="*/ 0 h 533516"/>
                    <a:gd name="connsiteX4" fmla="*/ 285182 w 329200"/>
                    <a:gd name="connsiteY4" fmla="*/ 17804 h 533516"/>
                    <a:gd name="connsiteX5" fmla="*/ 263042 w 329200"/>
                    <a:gd name="connsiteY5" fmla="*/ 23378 h 533516"/>
                    <a:gd name="connsiteX6" fmla="*/ 244619 w 329200"/>
                    <a:gd name="connsiteY6" fmla="*/ 22449 h 533516"/>
                    <a:gd name="connsiteX7" fmla="*/ 234555 w 329200"/>
                    <a:gd name="connsiteY7" fmla="*/ 34370 h 533516"/>
                    <a:gd name="connsiteX8" fmla="*/ 216131 w 329200"/>
                    <a:gd name="connsiteY8" fmla="*/ 36228 h 533516"/>
                    <a:gd name="connsiteX9" fmla="*/ 189502 w 329200"/>
                    <a:gd name="connsiteY9" fmla="*/ 39944 h 533516"/>
                    <a:gd name="connsiteX10" fmla="*/ 179439 w 329200"/>
                    <a:gd name="connsiteY10" fmla="*/ 30809 h 533516"/>
                    <a:gd name="connsiteX11" fmla="*/ 161015 w 329200"/>
                    <a:gd name="connsiteY11" fmla="*/ 34525 h 533516"/>
                    <a:gd name="connsiteX12" fmla="*/ 143365 w 329200"/>
                    <a:gd name="connsiteY12" fmla="*/ 32667 h 533516"/>
                    <a:gd name="connsiteX13" fmla="*/ 141662 w 329200"/>
                    <a:gd name="connsiteY13" fmla="*/ 43505 h 533516"/>
                    <a:gd name="connsiteX14" fmla="*/ 154976 w 329200"/>
                    <a:gd name="connsiteY14" fmla="*/ 109304 h 533516"/>
                    <a:gd name="connsiteX15" fmla="*/ 173865 w 329200"/>
                    <a:gd name="connsiteY15" fmla="*/ 127418 h 533516"/>
                    <a:gd name="connsiteX16" fmla="*/ 174794 w 329200"/>
                    <a:gd name="connsiteY16" fmla="*/ 158692 h 533516"/>
                    <a:gd name="connsiteX17" fmla="*/ 157299 w 329200"/>
                    <a:gd name="connsiteY17" fmla="*/ 178974 h 533516"/>
                    <a:gd name="connsiteX18" fmla="*/ 154512 w 329200"/>
                    <a:gd name="connsiteY18" fmla="*/ 207461 h 533516"/>
                    <a:gd name="connsiteX19" fmla="*/ 126025 w 329200"/>
                    <a:gd name="connsiteY19" fmla="*/ 169685 h 533516"/>
                    <a:gd name="connsiteX20" fmla="*/ 132528 w 329200"/>
                    <a:gd name="connsiteY20" fmla="*/ 129276 h 533516"/>
                    <a:gd name="connsiteX21" fmla="*/ 107756 w 329200"/>
                    <a:gd name="connsiteY21" fmla="*/ 125560 h 533516"/>
                    <a:gd name="connsiteX22" fmla="*/ 86545 w 329200"/>
                    <a:gd name="connsiteY22" fmla="*/ 110853 h 533516"/>
                    <a:gd name="connsiteX23" fmla="*/ 0 w 329200"/>
                    <a:gd name="connsiteY23" fmla="*/ 142126 h 533516"/>
                    <a:gd name="connsiteX24" fmla="*/ 6348 w 329200"/>
                    <a:gd name="connsiteY24" fmla="*/ 165195 h 533516"/>
                    <a:gd name="connsiteX25" fmla="*/ 4489 w 329200"/>
                    <a:gd name="connsiteY25" fmla="*/ 165195 h 533516"/>
                    <a:gd name="connsiteX26" fmla="*/ 9134 w 329200"/>
                    <a:gd name="connsiteY26" fmla="*/ 175259 h 533516"/>
                    <a:gd name="connsiteX27" fmla="*/ 49233 w 329200"/>
                    <a:gd name="connsiteY27" fmla="*/ 184857 h 533516"/>
                    <a:gd name="connsiteX28" fmla="*/ 85152 w 329200"/>
                    <a:gd name="connsiteY28" fmla="*/ 197243 h 533516"/>
                    <a:gd name="connsiteX29" fmla="*/ 86545 w 329200"/>
                    <a:gd name="connsiteY29" fmla="*/ 245547 h 533516"/>
                    <a:gd name="connsiteX30" fmla="*/ 78185 w 329200"/>
                    <a:gd name="connsiteY30" fmla="*/ 273106 h 533516"/>
                    <a:gd name="connsiteX31" fmla="*/ 87939 w 329200"/>
                    <a:gd name="connsiteY31" fmla="*/ 296639 h 533516"/>
                    <a:gd name="connsiteX32" fmla="*/ 71373 w 329200"/>
                    <a:gd name="connsiteY32" fmla="*/ 320172 h 533516"/>
                    <a:gd name="connsiteX33" fmla="*/ 63167 w 329200"/>
                    <a:gd name="connsiteY33" fmla="*/ 350517 h 533516"/>
                    <a:gd name="connsiteX34" fmla="*/ 31583 w 329200"/>
                    <a:gd name="connsiteY34" fmla="*/ 381945 h 533516"/>
                    <a:gd name="connsiteX35" fmla="*/ 32822 w 329200"/>
                    <a:gd name="connsiteY35" fmla="*/ 382874 h 533516"/>
                    <a:gd name="connsiteX36" fmla="*/ 52175 w 329200"/>
                    <a:gd name="connsiteY36" fmla="*/ 440932 h 533516"/>
                    <a:gd name="connsiteX37" fmla="*/ 54962 w 329200"/>
                    <a:gd name="connsiteY37" fmla="*/ 497597 h 533516"/>
                    <a:gd name="connsiteX38" fmla="*/ 58368 w 329200"/>
                    <a:gd name="connsiteY38" fmla="*/ 533516 h 533516"/>
                    <a:gd name="connsiteX39" fmla="*/ 81591 w 329200"/>
                    <a:gd name="connsiteY39" fmla="*/ 531813 h 533516"/>
                    <a:gd name="connsiteX40" fmla="*/ 82984 w 329200"/>
                    <a:gd name="connsiteY40" fmla="*/ 516331 h 533516"/>
                    <a:gd name="connsiteX41" fmla="*/ 70599 w 329200"/>
                    <a:gd name="connsiteY41" fmla="*/ 504410 h 533516"/>
                    <a:gd name="connsiteX42" fmla="*/ 119368 w 329200"/>
                    <a:gd name="connsiteY42" fmla="*/ 468491 h 533516"/>
                    <a:gd name="connsiteX43" fmla="*/ 158538 w 329200"/>
                    <a:gd name="connsiteY43" fmla="*/ 444029 h 533516"/>
                    <a:gd name="connsiteX44" fmla="*/ 161789 w 329200"/>
                    <a:gd name="connsiteY44" fmla="*/ 398976 h 533516"/>
                    <a:gd name="connsiteX45" fmla="*/ 156215 w 329200"/>
                    <a:gd name="connsiteY45" fmla="*/ 359806 h 533516"/>
                    <a:gd name="connsiteX46" fmla="*/ 141043 w 329200"/>
                    <a:gd name="connsiteY46" fmla="*/ 320172 h 533516"/>
                    <a:gd name="connsiteX47" fmla="*/ 146152 w 329200"/>
                    <a:gd name="connsiteY47" fmla="*/ 296639 h 533516"/>
                    <a:gd name="connsiteX48" fmla="*/ 160395 w 329200"/>
                    <a:gd name="connsiteY48" fmla="*/ 280073 h 533516"/>
                    <a:gd name="connsiteX49" fmla="*/ 186715 w 329200"/>
                    <a:gd name="connsiteY49" fmla="*/ 263507 h 533516"/>
                    <a:gd name="connsiteX50" fmla="*/ 219382 w 329200"/>
                    <a:gd name="connsiteY50" fmla="*/ 227588 h 533516"/>
                    <a:gd name="connsiteX51" fmla="*/ 280073 w 329200"/>
                    <a:gd name="connsiteY51" fmla="*/ 201423 h 533516"/>
                    <a:gd name="connsiteX52" fmla="*/ 328997 w 329200"/>
                    <a:gd name="connsiteY52" fmla="*/ 136553 h 53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200" h="533516">
                      <a:moveTo>
                        <a:pt x="328997" y="136553"/>
                      </a:moveTo>
                      <a:cubicBezTo>
                        <a:pt x="325745" y="128193"/>
                        <a:pt x="319398" y="91035"/>
                        <a:pt x="321101" y="75863"/>
                      </a:cubicBezTo>
                      <a:cubicBezTo>
                        <a:pt x="322958" y="60690"/>
                        <a:pt x="318314" y="20591"/>
                        <a:pt x="318314" y="1238"/>
                      </a:cubicBezTo>
                      <a:cubicBezTo>
                        <a:pt x="318314" y="774"/>
                        <a:pt x="318314" y="464"/>
                        <a:pt x="318159" y="0"/>
                      </a:cubicBezTo>
                      <a:cubicBezTo>
                        <a:pt x="302987" y="6967"/>
                        <a:pt x="286575" y="14863"/>
                        <a:pt x="285182" y="17804"/>
                      </a:cubicBezTo>
                      <a:cubicBezTo>
                        <a:pt x="282395" y="23378"/>
                        <a:pt x="270474" y="16876"/>
                        <a:pt x="263042" y="23378"/>
                      </a:cubicBezTo>
                      <a:cubicBezTo>
                        <a:pt x="255611" y="29881"/>
                        <a:pt x="251121" y="24307"/>
                        <a:pt x="244619" y="22449"/>
                      </a:cubicBezTo>
                      <a:cubicBezTo>
                        <a:pt x="238116" y="20591"/>
                        <a:pt x="235329" y="28952"/>
                        <a:pt x="234555" y="34370"/>
                      </a:cubicBezTo>
                      <a:cubicBezTo>
                        <a:pt x="233626" y="39944"/>
                        <a:pt x="220776" y="37157"/>
                        <a:pt x="216131" y="36228"/>
                      </a:cubicBezTo>
                      <a:cubicBezTo>
                        <a:pt x="211487" y="35299"/>
                        <a:pt x="196779" y="39944"/>
                        <a:pt x="189502" y="39944"/>
                      </a:cubicBezTo>
                      <a:cubicBezTo>
                        <a:pt x="182070" y="39944"/>
                        <a:pt x="187644" y="33596"/>
                        <a:pt x="179439" y="30809"/>
                      </a:cubicBezTo>
                      <a:cubicBezTo>
                        <a:pt x="171078" y="28023"/>
                        <a:pt x="165659" y="34525"/>
                        <a:pt x="161015" y="34525"/>
                      </a:cubicBezTo>
                      <a:cubicBezTo>
                        <a:pt x="158228" y="34525"/>
                        <a:pt x="149713" y="33441"/>
                        <a:pt x="143365" y="32667"/>
                      </a:cubicBezTo>
                      <a:cubicBezTo>
                        <a:pt x="143210" y="36847"/>
                        <a:pt x="142746" y="40718"/>
                        <a:pt x="141662" y="43505"/>
                      </a:cubicBezTo>
                      <a:cubicBezTo>
                        <a:pt x="135624" y="59142"/>
                        <a:pt x="154048" y="94441"/>
                        <a:pt x="154976" y="109304"/>
                      </a:cubicBezTo>
                      <a:cubicBezTo>
                        <a:pt x="161789" y="115188"/>
                        <a:pt x="169685" y="122309"/>
                        <a:pt x="173865" y="127418"/>
                      </a:cubicBezTo>
                      <a:cubicBezTo>
                        <a:pt x="182225" y="137482"/>
                        <a:pt x="173865" y="136553"/>
                        <a:pt x="174794" y="158692"/>
                      </a:cubicBezTo>
                      <a:cubicBezTo>
                        <a:pt x="175723" y="180832"/>
                        <a:pt x="165659" y="171542"/>
                        <a:pt x="157299" y="178974"/>
                      </a:cubicBezTo>
                      <a:cubicBezTo>
                        <a:pt x="149094" y="186406"/>
                        <a:pt x="156370" y="202971"/>
                        <a:pt x="154512" y="207461"/>
                      </a:cubicBezTo>
                      <a:cubicBezTo>
                        <a:pt x="152654" y="212106"/>
                        <a:pt x="127883" y="175259"/>
                        <a:pt x="126025" y="169685"/>
                      </a:cubicBezTo>
                      <a:cubicBezTo>
                        <a:pt x="124167" y="164111"/>
                        <a:pt x="135314" y="142126"/>
                        <a:pt x="132528" y="129276"/>
                      </a:cubicBezTo>
                      <a:cubicBezTo>
                        <a:pt x="129741" y="116426"/>
                        <a:pt x="113175" y="124631"/>
                        <a:pt x="107756" y="125560"/>
                      </a:cubicBezTo>
                      <a:cubicBezTo>
                        <a:pt x="102183" y="126489"/>
                        <a:pt x="89332" y="110853"/>
                        <a:pt x="86545" y="110853"/>
                      </a:cubicBezTo>
                      <a:cubicBezTo>
                        <a:pt x="83759" y="110853"/>
                        <a:pt x="0" y="142126"/>
                        <a:pt x="0" y="142126"/>
                      </a:cubicBezTo>
                      <a:lnTo>
                        <a:pt x="6348" y="165195"/>
                      </a:lnTo>
                      <a:lnTo>
                        <a:pt x="4489" y="165195"/>
                      </a:lnTo>
                      <a:lnTo>
                        <a:pt x="9134" y="175259"/>
                      </a:lnTo>
                      <a:cubicBezTo>
                        <a:pt x="9134" y="175259"/>
                        <a:pt x="36693" y="176652"/>
                        <a:pt x="49233" y="184857"/>
                      </a:cubicBezTo>
                      <a:cubicBezTo>
                        <a:pt x="61619" y="193217"/>
                        <a:pt x="80972" y="194456"/>
                        <a:pt x="85152" y="197243"/>
                      </a:cubicBezTo>
                      <a:cubicBezTo>
                        <a:pt x="89332" y="200030"/>
                        <a:pt x="85152" y="230375"/>
                        <a:pt x="86545" y="245547"/>
                      </a:cubicBezTo>
                      <a:cubicBezTo>
                        <a:pt x="87939" y="260720"/>
                        <a:pt x="69979" y="264900"/>
                        <a:pt x="78185" y="273106"/>
                      </a:cubicBezTo>
                      <a:cubicBezTo>
                        <a:pt x="86545" y="281466"/>
                        <a:pt x="82365" y="295246"/>
                        <a:pt x="87939" y="296639"/>
                      </a:cubicBezTo>
                      <a:cubicBezTo>
                        <a:pt x="93512" y="298032"/>
                        <a:pt x="78185" y="315992"/>
                        <a:pt x="71373" y="320172"/>
                      </a:cubicBezTo>
                      <a:cubicBezTo>
                        <a:pt x="64406" y="324352"/>
                        <a:pt x="71373" y="339524"/>
                        <a:pt x="63167" y="350517"/>
                      </a:cubicBezTo>
                      <a:cubicBezTo>
                        <a:pt x="57903" y="357639"/>
                        <a:pt x="42421" y="371418"/>
                        <a:pt x="31583" y="381945"/>
                      </a:cubicBezTo>
                      <a:cubicBezTo>
                        <a:pt x="32048" y="382255"/>
                        <a:pt x="32513" y="382565"/>
                        <a:pt x="32822" y="382874"/>
                      </a:cubicBezTo>
                      <a:cubicBezTo>
                        <a:pt x="35609" y="387674"/>
                        <a:pt x="43814" y="435979"/>
                        <a:pt x="52175" y="440932"/>
                      </a:cubicBezTo>
                      <a:cubicBezTo>
                        <a:pt x="60535" y="445732"/>
                        <a:pt x="55581" y="493417"/>
                        <a:pt x="54962" y="497597"/>
                      </a:cubicBezTo>
                      <a:cubicBezTo>
                        <a:pt x="54342" y="501778"/>
                        <a:pt x="58368" y="533516"/>
                        <a:pt x="58368" y="533516"/>
                      </a:cubicBezTo>
                      <a:cubicBezTo>
                        <a:pt x="58368" y="533516"/>
                        <a:pt x="70599" y="531658"/>
                        <a:pt x="81591" y="531813"/>
                      </a:cubicBezTo>
                      <a:cubicBezTo>
                        <a:pt x="82365" y="525466"/>
                        <a:pt x="82830" y="520047"/>
                        <a:pt x="82984" y="516331"/>
                      </a:cubicBezTo>
                      <a:cubicBezTo>
                        <a:pt x="83913" y="501623"/>
                        <a:pt x="73850" y="513544"/>
                        <a:pt x="70599" y="504410"/>
                      </a:cubicBezTo>
                      <a:cubicBezTo>
                        <a:pt x="67348" y="495275"/>
                        <a:pt x="93203" y="478245"/>
                        <a:pt x="119368" y="468491"/>
                      </a:cubicBezTo>
                      <a:cubicBezTo>
                        <a:pt x="145688" y="458892"/>
                        <a:pt x="155751" y="453319"/>
                        <a:pt x="158538" y="444029"/>
                      </a:cubicBezTo>
                      <a:cubicBezTo>
                        <a:pt x="161324" y="434895"/>
                        <a:pt x="158073" y="409039"/>
                        <a:pt x="161789" y="398976"/>
                      </a:cubicBezTo>
                      <a:cubicBezTo>
                        <a:pt x="165505" y="388913"/>
                        <a:pt x="159466" y="382874"/>
                        <a:pt x="156215" y="359806"/>
                      </a:cubicBezTo>
                      <a:cubicBezTo>
                        <a:pt x="152964" y="336738"/>
                        <a:pt x="144604" y="333177"/>
                        <a:pt x="141043" y="320172"/>
                      </a:cubicBezTo>
                      <a:cubicBezTo>
                        <a:pt x="137327" y="307322"/>
                        <a:pt x="138256" y="297103"/>
                        <a:pt x="146152" y="296639"/>
                      </a:cubicBezTo>
                      <a:cubicBezTo>
                        <a:pt x="153893" y="296174"/>
                        <a:pt x="153893" y="292458"/>
                        <a:pt x="160395" y="280073"/>
                      </a:cubicBezTo>
                      <a:cubicBezTo>
                        <a:pt x="166898" y="267687"/>
                        <a:pt x="174175" y="272641"/>
                        <a:pt x="186715" y="263507"/>
                      </a:cubicBezTo>
                      <a:cubicBezTo>
                        <a:pt x="199101" y="254372"/>
                        <a:pt x="199565" y="242761"/>
                        <a:pt x="219382" y="227588"/>
                      </a:cubicBezTo>
                      <a:cubicBezTo>
                        <a:pt x="239200" y="212416"/>
                        <a:pt x="260875" y="212880"/>
                        <a:pt x="280073" y="201423"/>
                      </a:cubicBezTo>
                      <a:cubicBezTo>
                        <a:pt x="299116" y="189966"/>
                        <a:pt x="332093" y="144759"/>
                        <a:pt x="328997" y="136553"/>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5" name="Freeform: Shape 4544">
                  <a:extLst>
                    <a:ext uri="{FF2B5EF4-FFF2-40B4-BE49-F238E27FC236}">
                      <a16:creationId xmlns:a16="http://schemas.microsoft.com/office/drawing/2014/main" id="{3188A109-7AE9-EAE2-BF20-1A66176796D4}"/>
                    </a:ext>
                  </a:extLst>
                </p:cNvPr>
                <p:cNvSpPr/>
                <p:nvPr/>
              </p:nvSpPr>
              <p:spPr>
                <a:xfrm>
                  <a:off x="6645773" y="4265193"/>
                  <a:ext cx="338131" cy="343240"/>
                </a:xfrm>
                <a:custGeom>
                  <a:avLst/>
                  <a:gdLst>
                    <a:gd name="connsiteX0" fmla="*/ 316611 w 338131"/>
                    <a:gd name="connsiteY0" fmla="*/ 275119 h 343240"/>
                    <a:gd name="connsiteX1" fmla="*/ 305154 w 338131"/>
                    <a:gd name="connsiteY1" fmla="*/ 243380 h 343240"/>
                    <a:gd name="connsiteX2" fmla="*/ 301903 w 338131"/>
                    <a:gd name="connsiteY2" fmla="*/ 217680 h 343240"/>
                    <a:gd name="connsiteX3" fmla="*/ 307476 w 338131"/>
                    <a:gd name="connsiteY3" fmla="*/ 194147 h 343240"/>
                    <a:gd name="connsiteX4" fmla="*/ 290910 w 338131"/>
                    <a:gd name="connsiteY4" fmla="*/ 167982 h 343240"/>
                    <a:gd name="connsiteX5" fmla="*/ 304690 w 338131"/>
                    <a:gd name="connsiteY5" fmla="*/ 120606 h 343240"/>
                    <a:gd name="connsiteX6" fmla="*/ 252515 w 338131"/>
                    <a:gd name="connsiteY6" fmla="*/ 83449 h 343240"/>
                    <a:gd name="connsiteX7" fmla="*/ 254063 w 338131"/>
                    <a:gd name="connsiteY7" fmla="*/ 64251 h 343240"/>
                    <a:gd name="connsiteX8" fmla="*/ 136398 w 338131"/>
                    <a:gd name="connsiteY8" fmla="*/ 1858 h 343240"/>
                    <a:gd name="connsiteX9" fmla="*/ 121380 w 338131"/>
                    <a:gd name="connsiteY9" fmla="*/ 31119 h 343240"/>
                    <a:gd name="connsiteX10" fmla="*/ 123393 w 338131"/>
                    <a:gd name="connsiteY10" fmla="*/ 50472 h 343240"/>
                    <a:gd name="connsiteX11" fmla="*/ 73076 w 338131"/>
                    <a:gd name="connsiteY11" fmla="*/ 47685 h 343240"/>
                    <a:gd name="connsiteX12" fmla="*/ 72921 w 338131"/>
                    <a:gd name="connsiteY12" fmla="*/ 0 h 343240"/>
                    <a:gd name="connsiteX13" fmla="*/ 46911 w 338131"/>
                    <a:gd name="connsiteY13" fmla="*/ 2167 h 343240"/>
                    <a:gd name="connsiteX14" fmla="*/ 32203 w 338131"/>
                    <a:gd name="connsiteY14" fmla="*/ 6038 h 343240"/>
                    <a:gd name="connsiteX15" fmla="*/ 37312 w 338131"/>
                    <a:gd name="connsiteY15" fmla="*/ 19662 h 343240"/>
                    <a:gd name="connsiteX16" fmla="*/ 42112 w 338131"/>
                    <a:gd name="connsiteY16" fmla="*/ 40409 h 343240"/>
                    <a:gd name="connsiteX17" fmla="*/ 29726 w 338131"/>
                    <a:gd name="connsiteY17" fmla="*/ 46292 h 343240"/>
                    <a:gd name="connsiteX18" fmla="*/ 30964 w 338131"/>
                    <a:gd name="connsiteY18" fmla="*/ 62703 h 343240"/>
                    <a:gd name="connsiteX19" fmla="*/ 38860 w 338131"/>
                    <a:gd name="connsiteY19" fmla="*/ 67502 h 343240"/>
                    <a:gd name="connsiteX20" fmla="*/ 13314 w 338131"/>
                    <a:gd name="connsiteY20" fmla="*/ 104195 h 343240"/>
                    <a:gd name="connsiteX21" fmla="*/ 0 w 338131"/>
                    <a:gd name="connsiteY21" fmla="*/ 112091 h 343240"/>
                    <a:gd name="connsiteX22" fmla="*/ 19043 w 338131"/>
                    <a:gd name="connsiteY22" fmla="*/ 171388 h 343240"/>
                    <a:gd name="connsiteX23" fmla="*/ 35609 w 338131"/>
                    <a:gd name="connsiteY23" fmla="*/ 212106 h 343240"/>
                    <a:gd name="connsiteX24" fmla="*/ 43195 w 338131"/>
                    <a:gd name="connsiteY24" fmla="*/ 236878 h 343240"/>
                    <a:gd name="connsiteX25" fmla="*/ 25855 w 338131"/>
                    <a:gd name="connsiteY25" fmla="*/ 223873 h 343240"/>
                    <a:gd name="connsiteX26" fmla="*/ 23842 w 338131"/>
                    <a:gd name="connsiteY26" fmla="*/ 228672 h 343240"/>
                    <a:gd name="connsiteX27" fmla="*/ 22604 w 338131"/>
                    <a:gd name="connsiteY27" fmla="*/ 230065 h 343240"/>
                    <a:gd name="connsiteX28" fmla="*/ 45053 w 338131"/>
                    <a:gd name="connsiteY28" fmla="*/ 242916 h 343240"/>
                    <a:gd name="connsiteX29" fmla="*/ 73695 w 338131"/>
                    <a:gd name="connsiteY29" fmla="*/ 254063 h 343240"/>
                    <a:gd name="connsiteX30" fmla="*/ 113484 w 338131"/>
                    <a:gd name="connsiteY30" fmla="*/ 271558 h 343240"/>
                    <a:gd name="connsiteX31" fmla="*/ 115497 w 338131"/>
                    <a:gd name="connsiteY31" fmla="*/ 274654 h 343240"/>
                    <a:gd name="connsiteX32" fmla="*/ 136398 w 338131"/>
                    <a:gd name="connsiteY32" fmla="*/ 274654 h 343240"/>
                    <a:gd name="connsiteX33" fmla="*/ 140888 w 338131"/>
                    <a:gd name="connsiteY33" fmla="*/ 272951 h 343240"/>
                    <a:gd name="connsiteX34" fmla="*/ 163337 w 338131"/>
                    <a:gd name="connsiteY34" fmla="*/ 335964 h 343240"/>
                    <a:gd name="connsiteX35" fmla="*/ 180987 w 338131"/>
                    <a:gd name="connsiteY35" fmla="*/ 337822 h 343240"/>
                    <a:gd name="connsiteX36" fmla="*/ 199411 w 338131"/>
                    <a:gd name="connsiteY36" fmla="*/ 334106 h 343240"/>
                    <a:gd name="connsiteX37" fmla="*/ 209474 w 338131"/>
                    <a:gd name="connsiteY37" fmla="*/ 343240 h 343240"/>
                    <a:gd name="connsiteX38" fmla="*/ 236104 w 338131"/>
                    <a:gd name="connsiteY38" fmla="*/ 339525 h 343240"/>
                    <a:gd name="connsiteX39" fmla="*/ 254527 w 338131"/>
                    <a:gd name="connsiteY39" fmla="*/ 337667 h 343240"/>
                    <a:gd name="connsiteX40" fmla="*/ 264591 w 338131"/>
                    <a:gd name="connsiteY40" fmla="*/ 325745 h 343240"/>
                    <a:gd name="connsiteX41" fmla="*/ 283015 w 338131"/>
                    <a:gd name="connsiteY41" fmla="*/ 326674 h 343240"/>
                    <a:gd name="connsiteX42" fmla="*/ 305154 w 338131"/>
                    <a:gd name="connsiteY42" fmla="*/ 321101 h 343240"/>
                    <a:gd name="connsiteX43" fmla="*/ 338131 w 338131"/>
                    <a:gd name="connsiteY43" fmla="*/ 303296 h 343240"/>
                    <a:gd name="connsiteX44" fmla="*/ 316611 w 338131"/>
                    <a:gd name="connsiteY44" fmla="*/ 275119 h 34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8131" h="343240">
                      <a:moveTo>
                        <a:pt x="316611" y="275119"/>
                      </a:moveTo>
                      <a:cubicBezTo>
                        <a:pt x="315682" y="256230"/>
                        <a:pt x="304690" y="256230"/>
                        <a:pt x="305154" y="243380"/>
                      </a:cubicBezTo>
                      <a:cubicBezTo>
                        <a:pt x="305618" y="230530"/>
                        <a:pt x="306547" y="218918"/>
                        <a:pt x="301903" y="217680"/>
                      </a:cubicBezTo>
                      <a:cubicBezTo>
                        <a:pt x="297258" y="216286"/>
                        <a:pt x="300045" y="205294"/>
                        <a:pt x="307476" y="194147"/>
                      </a:cubicBezTo>
                      <a:cubicBezTo>
                        <a:pt x="314908" y="183154"/>
                        <a:pt x="294162" y="181761"/>
                        <a:pt x="290910" y="167982"/>
                      </a:cubicBezTo>
                      <a:cubicBezTo>
                        <a:pt x="289517" y="162099"/>
                        <a:pt x="296175" y="142281"/>
                        <a:pt x="304690" y="120606"/>
                      </a:cubicBezTo>
                      <a:cubicBezTo>
                        <a:pt x="278834" y="102802"/>
                        <a:pt x="252515" y="83449"/>
                        <a:pt x="252515" y="83449"/>
                      </a:cubicBezTo>
                      <a:lnTo>
                        <a:pt x="254063" y="64251"/>
                      </a:lnTo>
                      <a:lnTo>
                        <a:pt x="136398" y="1858"/>
                      </a:lnTo>
                      <a:cubicBezTo>
                        <a:pt x="135624" y="16256"/>
                        <a:pt x="129741" y="27249"/>
                        <a:pt x="121380" y="31119"/>
                      </a:cubicBezTo>
                      <a:cubicBezTo>
                        <a:pt x="112400" y="35299"/>
                        <a:pt x="133766" y="48305"/>
                        <a:pt x="123393" y="50472"/>
                      </a:cubicBezTo>
                      <a:cubicBezTo>
                        <a:pt x="113020" y="52485"/>
                        <a:pt x="89642" y="40873"/>
                        <a:pt x="73076" y="47685"/>
                      </a:cubicBezTo>
                      <a:cubicBezTo>
                        <a:pt x="61929" y="52330"/>
                        <a:pt x="64251" y="24462"/>
                        <a:pt x="72921" y="0"/>
                      </a:cubicBezTo>
                      <a:lnTo>
                        <a:pt x="46911" y="2167"/>
                      </a:lnTo>
                      <a:cubicBezTo>
                        <a:pt x="46911" y="2167"/>
                        <a:pt x="39789" y="3871"/>
                        <a:pt x="32203" y="6038"/>
                      </a:cubicBezTo>
                      <a:lnTo>
                        <a:pt x="37312" y="19662"/>
                      </a:lnTo>
                      <a:cubicBezTo>
                        <a:pt x="37312" y="19662"/>
                        <a:pt x="43659" y="32358"/>
                        <a:pt x="42112" y="40409"/>
                      </a:cubicBezTo>
                      <a:cubicBezTo>
                        <a:pt x="41337" y="43970"/>
                        <a:pt x="35609" y="45673"/>
                        <a:pt x="29726" y="46292"/>
                      </a:cubicBezTo>
                      <a:cubicBezTo>
                        <a:pt x="31893" y="55736"/>
                        <a:pt x="30964" y="62703"/>
                        <a:pt x="30964" y="62703"/>
                      </a:cubicBezTo>
                      <a:lnTo>
                        <a:pt x="38860" y="67502"/>
                      </a:lnTo>
                      <a:cubicBezTo>
                        <a:pt x="38860" y="67502"/>
                        <a:pt x="21366" y="100944"/>
                        <a:pt x="13314" y="104195"/>
                      </a:cubicBezTo>
                      <a:cubicBezTo>
                        <a:pt x="11147" y="105124"/>
                        <a:pt x="6193" y="108066"/>
                        <a:pt x="0" y="112091"/>
                      </a:cubicBezTo>
                      <a:cubicBezTo>
                        <a:pt x="4644" y="135624"/>
                        <a:pt x="10373" y="163492"/>
                        <a:pt x="19043" y="171388"/>
                      </a:cubicBezTo>
                      <a:cubicBezTo>
                        <a:pt x="34989" y="185941"/>
                        <a:pt x="32203" y="202507"/>
                        <a:pt x="35609" y="212106"/>
                      </a:cubicBezTo>
                      <a:cubicBezTo>
                        <a:pt x="39015" y="221705"/>
                        <a:pt x="52949" y="232852"/>
                        <a:pt x="43195" y="236878"/>
                      </a:cubicBezTo>
                      <a:cubicBezTo>
                        <a:pt x="37002" y="239510"/>
                        <a:pt x="31429" y="232852"/>
                        <a:pt x="25855" y="223873"/>
                      </a:cubicBezTo>
                      <a:cubicBezTo>
                        <a:pt x="25236" y="225576"/>
                        <a:pt x="24617" y="227124"/>
                        <a:pt x="23842" y="228672"/>
                      </a:cubicBezTo>
                      <a:cubicBezTo>
                        <a:pt x="23533" y="229136"/>
                        <a:pt x="23068" y="229601"/>
                        <a:pt x="22604" y="230065"/>
                      </a:cubicBezTo>
                      <a:cubicBezTo>
                        <a:pt x="31119" y="236258"/>
                        <a:pt x="40873" y="242916"/>
                        <a:pt x="45053" y="242916"/>
                      </a:cubicBezTo>
                      <a:cubicBezTo>
                        <a:pt x="52949" y="242916"/>
                        <a:pt x="65799" y="252515"/>
                        <a:pt x="73695" y="254063"/>
                      </a:cubicBezTo>
                      <a:cubicBezTo>
                        <a:pt x="81591" y="255611"/>
                        <a:pt x="110078" y="267068"/>
                        <a:pt x="113484" y="271558"/>
                      </a:cubicBezTo>
                      <a:cubicBezTo>
                        <a:pt x="114104" y="272332"/>
                        <a:pt x="114723" y="273416"/>
                        <a:pt x="115497" y="274654"/>
                      </a:cubicBezTo>
                      <a:cubicBezTo>
                        <a:pt x="122309" y="274344"/>
                        <a:pt x="131134" y="274035"/>
                        <a:pt x="136398" y="274654"/>
                      </a:cubicBezTo>
                      <a:cubicBezTo>
                        <a:pt x="137482" y="273570"/>
                        <a:pt x="138875" y="272951"/>
                        <a:pt x="140888" y="272951"/>
                      </a:cubicBezTo>
                      <a:cubicBezTo>
                        <a:pt x="151416" y="272951"/>
                        <a:pt x="163801" y="312895"/>
                        <a:pt x="163337" y="335964"/>
                      </a:cubicBezTo>
                      <a:cubicBezTo>
                        <a:pt x="169685" y="336738"/>
                        <a:pt x="178200" y="337822"/>
                        <a:pt x="180987" y="337822"/>
                      </a:cubicBezTo>
                      <a:cubicBezTo>
                        <a:pt x="185631" y="337822"/>
                        <a:pt x="191205" y="331474"/>
                        <a:pt x="199411" y="334106"/>
                      </a:cubicBezTo>
                      <a:cubicBezTo>
                        <a:pt x="207616" y="336893"/>
                        <a:pt x="202197" y="343240"/>
                        <a:pt x="209474" y="343240"/>
                      </a:cubicBezTo>
                      <a:cubicBezTo>
                        <a:pt x="216905" y="343240"/>
                        <a:pt x="231614" y="338596"/>
                        <a:pt x="236104" y="339525"/>
                      </a:cubicBezTo>
                      <a:cubicBezTo>
                        <a:pt x="240748" y="340453"/>
                        <a:pt x="253598" y="343240"/>
                        <a:pt x="254527" y="337667"/>
                      </a:cubicBezTo>
                      <a:cubicBezTo>
                        <a:pt x="255456" y="332093"/>
                        <a:pt x="258243" y="323887"/>
                        <a:pt x="264591" y="325745"/>
                      </a:cubicBezTo>
                      <a:cubicBezTo>
                        <a:pt x="271093" y="327603"/>
                        <a:pt x="275583" y="333177"/>
                        <a:pt x="283015" y="326674"/>
                      </a:cubicBezTo>
                      <a:cubicBezTo>
                        <a:pt x="290446" y="320327"/>
                        <a:pt x="302367" y="326674"/>
                        <a:pt x="305154" y="321101"/>
                      </a:cubicBezTo>
                      <a:cubicBezTo>
                        <a:pt x="306547" y="318159"/>
                        <a:pt x="322958" y="310263"/>
                        <a:pt x="338131" y="303296"/>
                      </a:cubicBezTo>
                      <a:cubicBezTo>
                        <a:pt x="337667" y="285647"/>
                        <a:pt x="317385" y="293542"/>
                        <a:pt x="316611" y="27511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6" name="Freeform: Shape 4545">
                  <a:extLst>
                    <a:ext uri="{FF2B5EF4-FFF2-40B4-BE49-F238E27FC236}">
                      <a16:creationId xmlns:a16="http://schemas.microsoft.com/office/drawing/2014/main" id="{1AE4E78D-7219-D918-32B8-B29D45413364}"/>
                    </a:ext>
                  </a:extLst>
                </p:cNvPr>
                <p:cNvSpPr/>
                <p:nvPr/>
              </p:nvSpPr>
              <p:spPr>
                <a:xfrm>
                  <a:off x="6746377" y="4539129"/>
                  <a:ext cx="97299" cy="236915"/>
                </a:xfrm>
                <a:custGeom>
                  <a:avLst/>
                  <a:gdLst>
                    <a:gd name="connsiteX0" fmla="*/ 93542 w 97299"/>
                    <a:gd name="connsiteY0" fmla="*/ 156624 h 236915"/>
                    <a:gd name="connsiteX1" fmla="*/ 74654 w 97299"/>
                    <a:gd name="connsiteY1" fmla="*/ 138510 h 236915"/>
                    <a:gd name="connsiteX2" fmla="*/ 73725 w 97299"/>
                    <a:gd name="connsiteY2" fmla="*/ 143773 h 236915"/>
                    <a:gd name="connsiteX3" fmla="*/ 39974 w 97299"/>
                    <a:gd name="connsiteY3" fmla="*/ 96088 h 236915"/>
                    <a:gd name="connsiteX4" fmla="*/ 43380 w 97299"/>
                    <a:gd name="connsiteY4" fmla="*/ 40817 h 236915"/>
                    <a:gd name="connsiteX5" fmla="*/ 36103 w 97299"/>
                    <a:gd name="connsiteY5" fmla="*/ 408 h 236915"/>
                    <a:gd name="connsiteX6" fmla="*/ 15202 w 97299"/>
                    <a:gd name="connsiteY6" fmla="*/ 408 h 236915"/>
                    <a:gd name="connsiteX7" fmla="*/ 27588 w 97299"/>
                    <a:gd name="connsiteY7" fmla="*/ 30754 h 236915"/>
                    <a:gd name="connsiteX8" fmla="*/ 16441 w 97299"/>
                    <a:gd name="connsiteY8" fmla="*/ 37101 h 236915"/>
                    <a:gd name="connsiteX9" fmla="*/ 17989 w 97299"/>
                    <a:gd name="connsiteY9" fmla="*/ 88038 h 236915"/>
                    <a:gd name="connsiteX10" fmla="*/ 5294 w 97299"/>
                    <a:gd name="connsiteY10" fmla="*/ 96088 h 236915"/>
                    <a:gd name="connsiteX11" fmla="*/ 494 w 97299"/>
                    <a:gd name="connsiteY11" fmla="*/ 126278 h 236915"/>
                    <a:gd name="connsiteX12" fmla="*/ 6068 w 97299"/>
                    <a:gd name="connsiteY12" fmla="*/ 139903 h 236915"/>
                    <a:gd name="connsiteX13" fmla="*/ 6377 w 97299"/>
                    <a:gd name="connsiteY13" fmla="*/ 139903 h 236915"/>
                    <a:gd name="connsiteX14" fmla="*/ 27588 w 97299"/>
                    <a:gd name="connsiteY14" fmla="*/ 154611 h 236915"/>
                    <a:gd name="connsiteX15" fmla="*/ 52360 w 97299"/>
                    <a:gd name="connsiteY15" fmla="*/ 158327 h 236915"/>
                    <a:gd name="connsiteX16" fmla="*/ 45857 w 97299"/>
                    <a:gd name="connsiteY16" fmla="*/ 198735 h 236915"/>
                    <a:gd name="connsiteX17" fmla="*/ 74344 w 97299"/>
                    <a:gd name="connsiteY17" fmla="*/ 236512 h 236915"/>
                    <a:gd name="connsiteX18" fmla="*/ 77131 w 97299"/>
                    <a:gd name="connsiteY18" fmla="*/ 208025 h 236915"/>
                    <a:gd name="connsiteX19" fmla="*/ 94626 w 97299"/>
                    <a:gd name="connsiteY19" fmla="*/ 187743 h 236915"/>
                    <a:gd name="connsiteX20" fmla="*/ 93542 w 97299"/>
                    <a:gd name="connsiteY20" fmla="*/ 156624 h 2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99" h="236915">
                      <a:moveTo>
                        <a:pt x="93542" y="156624"/>
                      </a:moveTo>
                      <a:cubicBezTo>
                        <a:pt x="89362" y="151515"/>
                        <a:pt x="81466" y="144393"/>
                        <a:pt x="74654" y="138510"/>
                      </a:cubicBezTo>
                      <a:cubicBezTo>
                        <a:pt x="74809" y="140832"/>
                        <a:pt x="74499" y="142535"/>
                        <a:pt x="73725" y="143773"/>
                      </a:cubicBezTo>
                      <a:cubicBezTo>
                        <a:pt x="65674" y="155540"/>
                        <a:pt x="42606" y="119002"/>
                        <a:pt x="39974" y="96088"/>
                      </a:cubicBezTo>
                      <a:cubicBezTo>
                        <a:pt x="37187" y="73330"/>
                        <a:pt x="53134" y="62182"/>
                        <a:pt x="43380" y="40817"/>
                      </a:cubicBezTo>
                      <a:cubicBezTo>
                        <a:pt x="35329" y="22858"/>
                        <a:pt x="30220" y="5673"/>
                        <a:pt x="36103" y="408"/>
                      </a:cubicBezTo>
                      <a:cubicBezTo>
                        <a:pt x="30839" y="-211"/>
                        <a:pt x="21860" y="-56"/>
                        <a:pt x="15202" y="408"/>
                      </a:cubicBezTo>
                      <a:cubicBezTo>
                        <a:pt x="20156" y="8769"/>
                        <a:pt x="27588" y="25180"/>
                        <a:pt x="27588" y="30754"/>
                      </a:cubicBezTo>
                      <a:cubicBezTo>
                        <a:pt x="27588" y="37101"/>
                        <a:pt x="19692" y="29205"/>
                        <a:pt x="16441" y="37101"/>
                      </a:cubicBezTo>
                      <a:cubicBezTo>
                        <a:pt x="13189" y="45152"/>
                        <a:pt x="11641" y="81690"/>
                        <a:pt x="17989" y="88038"/>
                      </a:cubicBezTo>
                      <a:cubicBezTo>
                        <a:pt x="24336" y="94385"/>
                        <a:pt x="5294" y="89586"/>
                        <a:pt x="5294" y="96088"/>
                      </a:cubicBezTo>
                      <a:cubicBezTo>
                        <a:pt x="5294" y="102436"/>
                        <a:pt x="3745" y="124731"/>
                        <a:pt x="494" y="126278"/>
                      </a:cubicBezTo>
                      <a:cubicBezTo>
                        <a:pt x="-1364" y="127208"/>
                        <a:pt x="2352" y="132626"/>
                        <a:pt x="6068" y="139903"/>
                      </a:cubicBezTo>
                      <a:cubicBezTo>
                        <a:pt x="6068" y="139903"/>
                        <a:pt x="6377" y="139903"/>
                        <a:pt x="6377" y="139903"/>
                      </a:cubicBezTo>
                      <a:cubicBezTo>
                        <a:pt x="9164" y="139903"/>
                        <a:pt x="22014" y="155540"/>
                        <a:pt x="27588" y="154611"/>
                      </a:cubicBezTo>
                      <a:cubicBezTo>
                        <a:pt x="33161" y="153682"/>
                        <a:pt x="49727" y="145477"/>
                        <a:pt x="52360" y="158327"/>
                      </a:cubicBezTo>
                      <a:cubicBezTo>
                        <a:pt x="55146" y="171177"/>
                        <a:pt x="43999" y="193317"/>
                        <a:pt x="45857" y="198735"/>
                      </a:cubicBezTo>
                      <a:cubicBezTo>
                        <a:pt x="47715" y="204309"/>
                        <a:pt x="72486" y="241157"/>
                        <a:pt x="74344" y="236512"/>
                      </a:cubicBezTo>
                      <a:cubicBezTo>
                        <a:pt x="76202" y="231867"/>
                        <a:pt x="68771" y="215301"/>
                        <a:pt x="77131" y="208025"/>
                      </a:cubicBezTo>
                      <a:cubicBezTo>
                        <a:pt x="85491" y="200748"/>
                        <a:pt x="95555" y="209883"/>
                        <a:pt x="94626" y="187743"/>
                      </a:cubicBezTo>
                      <a:cubicBezTo>
                        <a:pt x="93542" y="165913"/>
                        <a:pt x="101902" y="166842"/>
                        <a:pt x="93542" y="15662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7" name="Freeform: Shape 4546">
                  <a:extLst>
                    <a:ext uri="{FF2B5EF4-FFF2-40B4-BE49-F238E27FC236}">
                      <a16:creationId xmlns:a16="http://schemas.microsoft.com/office/drawing/2014/main" id="{1314E5D9-8669-0824-3F4F-B22E84655050}"/>
                    </a:ext>
                  </a:extLst>
                </p:cNvPr>
                <p:cNvSpPr/>
                <p:nvPr/>
              </p:nvSpPr>
              <p:spPr>
                <a:xfrm>
                  <a:off x="10832599" y="4897250"/>
                  <a:ext cx="91106" cy="64512"/>
                </a:xfrm>
                <a:custGeom>
                  <a:avLst/>
                  <a:gdLst>
                    <a:gd name="connsiteX0" fmla="*/ 25 w 91106"/>
                    <a:gd name="connsiteY0" fmla="*/ 1319 h 64512"/>
                    <a:gd name="connsiteX1" fmla="*/ 90286 w 91106"/>
                    <a:gd name="connsiteY1" fmla="*/ 63867 h 64512"/>
                    <a:gd name="connsiteX2" fmla="*/ 25 w 91106"/>
                    <a:gd name="connsiteY2" fmla="*/ 1319 h 64512"/>
                  </a:gdLst>
                  <a:ahLst/>
                  <a:cxnLst>
                    <a:cxn ang="0">
                      <a:pos x="connsiteX0" y="connsiteY0"/>
                    </a:cxn>
                    <a:cxn ang="0">
                      <a:pos x="connsiteX1" y="connsiteY1"/>
                    </a:cxn>
                    <a:cxn ang="0">
                      <a:pos x="connsiteX2" y="connsiteY2"/>
                    </a:cxn>
                  </a:cxnLst>
                  <a:rect l="l" t="t" r="r" b="b"/>
                  <a:pathLst>
                    <a:path w="91106" h="64512">
                      <a:moveTo>
                        <a:pt x="25" y="1319"/>
                      </a:moveTo>
                      <a:cubicBezTo>
                        <a:pt x="-1833" y="-10138"/>
                        <a:pt x="101278" y="56590"/>
                        <a:pt x="90286" y="63867"/>
                      </a:cubicBezTo>
                      <a:cubicBezTo>
                        <a:pt x="79139" y="71299"/>
                        <a:pt x="1883" y="12312"/>
                        <a:pt x="25" y="131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8" name="Freeform: Shape 4547">
                  <a:extLst>
                    <a:ext uri="{FF2B5EF4-FFF2-40B4-BE49-F238E27FC236}">
                      <a16:creationId xmlns:a16="http://schemas.microsoft.com/office/drawing/2014/main" id="{F4E17313-75D3-7B54-7021-694889097F12}"/>
                    </a:ext>
                  </a:extLst>
                </p:cNvPr>
                <p:cNvSpPr/>
                <p:nvPr/>
              </p:nvSpPr>
              <p:spPr>
                <a:xfrm>
                  <a:off x="7852039" y="2881303"/>
                  <a:ext cx="237758" cy="157371"/>
                </a:xfrm>
                <a:custGeom>
                  <a:avLst/>
                  <a:gdLst>
                    <a:gd name="connsiteX0" fmla="*/ 193634 w 237758"/>
                    <a:gd name="connsiteY0" fmla="*/ 128129 h 157371"/>
                    <a:gd name="connsiteX1" fmla="*/ 205556 w 237758"/>
                    <a:gd name="connsiteY1" fmla="*/ 136799 h 157371"/>
                    <a:gd name="connsiteX2" fmla="*/ 227385 w 237758"/>
                    <a:gd name="connsiteY2" fmla="*/ 143611 h 157371"/>
                    <a:gd name="connsiteX3" fmla="*/ 237758 w 237758"/>
                    <a:gd name="connsiteY3" fmla="*/ 141753 h 157371"/>
                    <a:gd name="connsiteX4" fmla="*/ 231566 w 237758"/>
                    <a:gd name="connsiteY4" fmla="*/ 99951 h 157371"/>
                    <a:gd name="connsiteX5" fmla="*/ 200756 w 237758"/>
                    <a:gd name="connsiteY5" fmla="*/ 80289 h 157371"/>
                    <a:gd name="connsiteX6" fmla="*/ 195802 w 237758"/>
                    <a:gd name="connsiteY6" fmla="*/ 53195 h 157371"/>
                    <a:gd name="connsiteX7" fmla="*/ 155239 w 237758"/>
                    <a:gd name="connsiteY7" fmla="*/ 55672 h 157371"/>
                    <a:gd name="connsiteX8" fmla="*/ 129383 w 237758"/>
                    <a:gd name="connsiteY8" fmla="*/ 50718 h 157371"/>
                    <a:gd name="connsiteX9" fmla="*/ 101051 w 237758"/>
                    <a:gd name="connsiteY9" fmla="*/ 49479 h 157371"/>
                    <a:gd name="connsiteX10" fmla="*/ 56771 w 237758"/>
                    <a:gd name="connsiteY10" fmla="*/ 45764 h 157371"/>
                    <a:gd name="connsiteX11" fmla="*/ 78911 w 237758"/>
                    <a:gd name="connsiteY11" fmla="*/ 27340 h 157371"/>
                    <a:gd name="connsiteX12" fmla="*/ 88510 w 237758"/>
                    <a:gd name="connsiteY12" fmla="*/ 27649 h 157371"/>
                    <a:gd name="connsiteX13" fmla="*/ 99503 w 237758"/>
                    <a:gd name="connsiteY13" fmla="*/ 2104 h 157371"/>
                    <a:gd name="connsiteX14" fmla="*/ 78292 w 237758"/>
                    <a:gd name="connsiteY14" fmla="*/ 6748 h 157371"/>
                    <a:gd name="connsiteX15" fmla="*/ 54294 w 237758"/>
                    <a:gd name="connsiteY15" fmla="*/ 12322 h 157371"/>
                    <a:gd name="connsiteX16" fmla="*/ 39586 w 237758"/>
                    <a:gd name="connsiteY16" fmla="*/ 28888 h 157371"/>
                    <a:gd name="connsiteX17" fmla="*/ 29523 w 237758"/>
                    <a:gd name="connsiteY17" fmla="*/ 46383 h 157371"/>
                    <a:gd name="connsiteX18" fmla="*/ 107 w 237758"/>
                    <a:gd name="connsiteY18" fmla="*/ 57375 h 157371"/>
                    <a:gd name="connsiteX19" fmla="*/ 19459 w 237758"/>
                    <a:gd name="connsiteY19" fmla="*/ 81218 h 157371"/>
                    <a:gd name="connsiteX20" fmla="*/ 23175 w 237758"/>
                    <a:gd name="connsiteY20" fmla="*/ 108776 h 157371"/>
                    <a:gd name="connsiteX21" fmla="*/ 10325 w 237758"/>
                    <a:gd name="connsiteY21" fmla="*/ 141289 h 157371"/>
                    <a:gd name="connsiteX22" fmla="*/ 24878 w 237758"/>
                    <a:gd name="connsiteY22" fmla="*/ 142837 h 157371"/>
                    <a:gd name="connsiteX23" fmla="*/ 56771 w 237758"/>
                    <a:gd name="connsiteY23" fmla="*/ 134167 h 157371"/>
                    <a:gd name="connsiteX24" fmla="*/ 86343 w 237758"/>
                    <a:gd name="connsiteY24" fmla="*/ 119459 h 157371"/>
                    <a:gd name="connsiteX25" fmla="*/ 114520 w 237758"/>
                    <a:gd name="connsiteY25" fmla="*/ 92365 h 157371"/>
                    <a:gd name="connsiteX26" fmla="*/ 126751 w 237758"/>
                    <a:gd name="connsiteY26" fmla="*/ 118220 h 157371"/>
                    <a:gd name="connsiteX27" fmla="*/ 127990 w 237758"/>
                    <a:gd name="connsiteY27" fmla="*/ 155068 h 157371"/>
                    <a:gd name="connsiteX28" fmla="*/ 142698 w 237758"/>
                    <a:gd name="connsiteY28" fmla="*/ 155842 h 157371"/>
                    <a:gd name="connsiteX29" fmla="*/ 159264 w 237758"/>
                    <a:gd name="connsiteY29" fmla="*/ 150268 h 157371"/>
                    <a:gd name="connsiteX30" fmla="*/ 193634 w 237758"/>
                    <a:gd name="connsiteY30" fmla="*/ 128129 h 15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7758" h="157371">
                      <a:moveTo>
                        <a:pt x="193634" y="128129"/>
                      </a:moveTo>
                      <a:cubicBezTo>
                        <a:pt x="200601" y="132309"/>
                        <a:pt x="199208" y="137883"/>
                        <a:pt x="205556" y="136799"/>
                      </a:cubicBezTo>
                      <a:cubicBezTo>
                        <a:pt x="210820" y="136025"/>
                        <a:pt x="221967" y="138502"/>
                        <a:pt x="227385" y="143611"/>
                      </a:cubicBezTo>
                      <a:cubicBezTo>
                        <a:pt x="233114" y="142218"/>
                        <a:pt x="237758" y="141753"/>
                        <a:pt x="237758" y="141753"/>
                      </a:cubicBezTo>
                      <a:cubicBezTo>
                        <a:pt x="237758" y="141753"/>
                        <a:pt x="232804" y="109860"/>
                        <a:pt x="231566" y="99951"/>
                      </a:cubicBezTo>
                      <a:cubicBezTo>
                        <a:pt x="230327" y="90043"/>
                        <a:pt x="200756" y="80289"/>
                        <a:pt x="200756" y="80289"/>
                      </a:cubicBezTo>
                      <a:lnTo>
                        <a:pt x="195802" y="53195"/>
                      </a:lnTo>
                      <a:cubicBezTo>
                        <a:pt x="195802" y="53195"/>
                        <a:pt x="161431" y="58149"/>
                        <a:pt x="155239" y="55672"/>
                      </a:cubicBezTo>
                      <a:cubicBezTo>
                        <a:pt x="149045" y="53195"/>
                        <a:pt x="135576" y="59388"/>
                        <a:pt x="129383" y="50718"/>
                      </a:cubicBezTo>
                      <a:cubicBezTo>
                        <a:pt x="123190" y="42048"/>
                        <a:pt x="112198" y="56911"/>
                        <a:pt x="101051" y="49479"/>
                      </a:cubicBezTo>
                      <a:cubicBezTo>
                        <a:pt x="90058" y="42048"/>
                        <a:pt x="58010" y="51956"/>
                        <a:pt x="56771" y="45764"/>
                      </a:cubicBezTo>
                      <a:cubicBezTo>
                        <a:pt x="55533" y="39571"/>
                        <a:pt x="70241" y="26101"/>
                        <a:pt x="78911" y="27340"/>
                      </a:cubicBezTo>
                      <a:cubicBezTo>
                        <a:pt x="80924" y="27649"/>
                        <a:pt x="84485" y="27649"/>
                        <a:pt x="88510" y="27649"/>
                      </a:cubicBezTo>
                      <a:cubicBezTo>
                        <a:pt x="92535" y="21147"/>
                        <a:pt x="101670" y="5665"/>
                        <a:pt x="99503" y="2104"/>
                      </a:cubicBezTo>
                      <a:cubicBezTo>
                        <a:pt x="96716" y="-2541"/>
                        <a:pt x="85723" y="1175"/>
                        <a:pt x="78292" y="6748"/>
                      </a:cubicBezTo>
                      <a:cubicBezTo>
                        <a:pt x="70860" y="12322"/>
                        <a:pt x="57081" y="3962"/>
                        <a:pt x="54294" y="12322"/>
                      </a:cubicBezTo>
                      <a:cubicBezTo>
                        <a:pt x="51508" y="20528"/>
                        <a:pt x="47792" y="28888"/>
                        <a:pt x="39586" y="28888"/>
                      </a:cubicBezTo>
                      <a:cubicBezTo>
                        <a:pt x="31226" y="28888"/>
                        <a:pt x="37728" y="42667"/>
                        <a:pt x="29523" y="46383"/>
                      </a:cubicBezTo>
                      <a:cubicBezTo>
                        <a:pt x="21163" y="50099"/>
                        <a:pt x="1964" y="49170"/>
                        <a:pt x="107" y="57375"/>
                      </a:cubicBezTo>
                      <a:cubicBezTo>
                        <a:pt x="-1751" y="65581"/>
                        <a:pt x="21317" y="71154"/>
                        <a:pt x="19459" y="81218"/>
                      </a:cubicBezTo>
                      <a:cubicBezTo>
                        <a:pt x="17602" y="91436"/>
                        <a:pt x="31381" y="102429"/>
                        <a:pt x="23175" y="108776"/>
                      </a:cubicBezTo>
                      <a:cubicBezTo>
                        <a:pt x="16053" y="114350"/>
                        <a:pt x="9705" y="123175"/>
                        <a:pt x="10325" y="141289"/>
                      </a:cubicBezTo>
                      <a:cubicBezTo>
                        <a:pt x="16363" y="145159"/>
                        <a:pt x="22092" y="148565"/>
                        <a:pt x="24878" y="142837"/>
                      </a:cubicBezTo>
                      <a:cubicBezTo>
                        <a:pt x="29833" y="132928"/>
                        <a:pt x="56771" y="142837"/>
                        <a:pt x="56771" y="134167"/>
                      </a:cubicBezTo>
                      <a:cubicBezTo>
                        <a:pt x="56771" y="125497"/>
                        <a:pt x="86343" y="127974"/>
                        <a:pt x="86343" y="119459"/>
                      </a:cubicBezTo>
                      <a:cubicBezTo>
                        <a:pt x="86343" y="110789"/>
                        <a:pt x="103528" y="91126"/>
                        <a:pt x="114520" y="92365"/>
                      </a:cubicBezTo>
                      <a:cubicBezTo>
                        <a:pt x="125512" y="93604"/>
                        <a:pt x="113281" y="112027"/>
                        <a:pt x="126751" y="118220"/>
                      </a:cubicBezTo>
                      <a:cubicBezTo>
                        <a:pt x="140221" y="124413"/>
                        <a:pt x="120558" y="146553"/>
                        <a:pt x="127990" y="155068"/>
                      </a:cubicBezTo>
                      <a:cubicBezTo>
                        <a:pt x="130776" y="158319"/>
                        <a:pt x="136195" y="157700"/>
                        <a:pt x="142698" y="155842"/>
                      </a:cubicBezTo>
                      <a:cubicBezTo>
                        <a:pt x="147652" y="154449"/>
                        <a:pt x="153380" y="152126"/>
                        <a:pt x="159264" y="150268"/>
                      </a:cubicBezTo>
                      <a:cubicBezTo>
                        <a:pt x="171650" y="139740"/>
                        <a:pt x="188061" y="124878"/>
                        <a:pt x="193634" y="12812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49" name="Freeform: Shape 4548">
                  <a:extLst>
                    <a:ext uri="{FF2B5EF4-FFF2-40B4-BE49-F238E27FC236}">
                      <a16:creationId xmlns:a16="http://schemas.microsoft.com/office/drawing/2014/main" id="{604D5EFA-2401-89EF-23B2-A9E80EB4C46E}"/>
                    </a:ext>
                  </a:extLst>
                </p:cNvPr>
                <p:cNvSpPr/>
                <p:nvPr/>
              </p:nvSpPr>
              <p:spPr>
                <a:xfrm>
                  <a:off x="3289077" y="3430311"/>
                  <a:ext cx="23883" cy="48741"/>
                </a:xfrm>
                <a:custGeom>
                  <a:avLst/>
                  <a:gdLst>
                    <a:gd name="connsiteX0" fmla="*/ 23223 w 23883"/>
                    <a:gd name="connsiteY0" fmla="*/ 47767 h 48741"/>
                    <a:gd name="connsiteX1" fmla="*/ 10683 w 23883"/>
                    <a:gd name="connsiteY1" fmla="*/ 35227 h 48741"/>
                    <a:gd name="connsiteX2" fmla="*/ 0 w 23883"/>
                    <a:gd name="connsiteY2" fmla="*/ 14326 h 48741"/>
                    <a:gd name="connsiteX3" fmla="*/ 11457 w 23883"/>
                    <a:gd name="connsiteY3" fmla="*/ 5346 h 48741"/>
                    <a:gd name="connsiteX4" fmla="*/ 14708 w 23883"/>
                    <a:gd name="connsiteY4" fmla="*/ 28724 h 48741"/>
                    <a:gd name="connsiteX5" fmla="*/ 23223 w 23883"/>
                    <a:gd name="connsiteY5" fmla="*/ 47767 h 4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83" h="48741">
                      <a:moveTo>
                        <a:pt x="23223" y="47767"/>
                      </a:moveTo>
                      <a:cubicBezTo>
                        <a:pt x="21211" y="51793"/>
                        <a:pt x="10992" y="42503"/>
                        <a:pt x="10683" y="35227"/>
                      </a:cubicBezTo>
                      <a:cubicBezTo>
                        <a:pt x="10373" y="28105"/>
                        <a:pt x="0" y="26712"/>
                        <a:pt x="0" y="14326"/>
                      </a:cubicBezTo>
                      <a:cubicBezTo>
                        <a:pt x="0" y="1785"/>
                        <a:pt x="5109" y="-5646"/>
                        <a:pt x="11457" y="5346"/>
                      </a:cubicBezTo>
                      <a:cubicBezTo>
                        <a:pt x="17805" y="16184"/>
                        <a:pt x="13624" y="23460"/>
                        <a:pt x="14708" y="28724"/>
                      </a:cubicBezTo>
                      <a:cubicBezTo>
                        <a:pt x="15792" y="33833"/>
                        <a:pt x="26629" y="40491"/>
                        <a:pt x="23223" y="4776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0" name="Freeform: Shape 4549">
                  <a:extLst>
                    <a:ext uri="{FF2B5EF4-FFF2-40B4-BE49-F238E27FC236}">
                      <a16:creationId xmlns:a16="http://schemas.microsoft.com/office/drawing/2014/main" id="{D341F886-2CC4-B67E-4ACC-24A5A586EB35}"/>
                    </a:ext>
                  </a:extLst>
                </p:cNvPr>
                <p:cNvSpPr/>
                <p:nvPr/>
              </p:nvSpPr>
              <p:spPr>
                <a:xfrm>
                  <a:off x="3807498" y="3900364"/>
                  <a:ext cx="30155" cy="24599"/>
                </a:xfrm>
                <a:custGeom>
                  <a:avLst/>
                  <a:gdLst>
                    <a:gd name="connsiteX0" fmla="*/ 2091 w 30155"/>
                    <a:gd name="connsiteY0" fmla="*/ 23137 h 24599"/>
                    <a:gd name="connsiteX1" fmla="*/ 1317 w 30155"/>
                    <a:gd name="connsiteY1" fmla="*/ 8429 h 24599"/>
                    <a:gd name="connsiteX2" fmla="*/ 24230 w 30155"/>
                    <a:gd name="connsiteY2" fmla="*/ 2081 h 24599"/>
                    <a:gd name="connsiteX3" fmla="*/ 25778 w 30155"/>
                    <a:gd name="connsiteY3" fmla="*/ 20195 h 24599"/>
                    <a:gd name="connsiteX4" fmla="*/ 2091 w 30155"/>
                    <a:gd name="connsiteY4" fmla="*/ 23137 h 2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5" h="24599">
                      <a:moveTo>
                        <a:pt x="2091" y="23137"/>
                      </a:moveTo>
                      <a:cubicBezTo>
                        <a:pt x="-2090" y="19266"/>
                        <a:pt x="8283" y="11680"/>
                        <a:pt x="1317" y="8429"/>
                      </a:cubicBezTo>
                      <a:cubicBezTo>
                        <a:pt x="-5650" y="5177"/>
                        <a:pt x="16953" y="-4112"/>
                        <a:pt x="24230" y="2081"/>
                      </a:cubicBezTo>
                      <a:cubicBezTo>
                        <a:pt x="31352" y="8274"/>
                        <a:pt x="32281" y="17563"/>
                        <a:pt x="25778" y="20195"/>
                      </a:cubicBezTo>
                      <a:cubicBezTo>
                        <a:pt x="19431" y="22982"/>
                        <a:pt x="5806" y="26698"/>
                        <a:pt x="2091" y="23137"/>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1" name="Freeform: Shape 4550">
                  <a:extLst>
                    <a:ext uri="{FF2B5EF4-FFF2-40B4-BE49-F238E27FC236}">
                      <a16:creationId xmlns:a16="http://schemas.microsoft.com/office/drawing/2014/main" id="{496B9D9F-FC9E-FCE8-68FD-8DF89B63BEAA}"/>
                    </a:ext>
                  </a:extLst>
                </p:cNvPr>
                <p:cNvSpPr/>
                <p:nvPr/>
              </p:nvSpPr>
              <p:spPr>
                <a:xfrm>
                  <a:off x="7084383" y="2863270"/>
                  <a:ext cx="104195" cy="88568"/>
                </a:xfrm>
                <a:custGeom>
                  <a:avLst/>
                  <a:gdLst>
                    <a:gd name="connsiteX0" fmla="*/ 98003 w 104195"/>
                    <a:gd name="connsiteY0" fmla="*/ 69061 h 88568"/>
                    <a:gd name="connsiteX1" fmla="*/ 78650 w 104195"/>
                    <a:gd name="connsiteY1" fmla="*/ 45992 h 88568"/>
                    <a:gd name="connsiteX2" fmla="*/ 67657 w 104195"/>
                    <a:gd name="connsiteY2" fmla="*/ 21221 h 88568"/>
                    <a:gd name="connsiteX3" fmla="*/ 59142 w 104195"/>
                    <a:gd name="connsiteY3" fmla="*/ 3107 h 88568"/>
                    <a:gd name="connsiteX4" fmla="*/ 31584 w 104195"/>
                    <a:gd name="connsiteY4" fmla="*/ 320 h 88568"/>
                    <a:gd name="connsiteX5" fmla="*/ 0 w 104195"/>
                    <a:gd name="connsiteY5" fmla="*/ 6667 h 88568"/>
                    <a:gd name="connsiteX6" fmla="*/ 6967 w 104195"/>
                    <a:gd name="connsiteY6" fmla="*/ 31284 h 88568"/>
                    <a:gd name="connsiteX7" fmla="*/ 30809 w 104195"/>
                    <a:gd name="connsiteY7" fmla="*/ 41348 h 88568"/>
                    <a:gd name="connsiteX8" fmla="*/ 36538 w 104195"/>
                    <a:gd name="connsiteY8" fmla="*/ 52804 h 88568"/>
                    <a:gd name="connsiteX9" fmla="*/ 39480 w 104195"/>
                    <a:gd name="connsiteY9" fmla="*/ 52804 h 88568"/>
                    <a:gd name="connsiteX10" fmla="*/ 47685 w 104195"/>
                    <a:gd name="connsiteY10" fmla="*/ 59616 h 88568"/>
                    <a:gd name="connsiteX11" fmla="*/ 62858 w 104195"/>
                    <a:gd name="connsiteY11" fmla="*/ 66738 h 88568"/>
                    <a:gd name="connsiteX12" fmla="*/ 77411 w 104195"/>
                    <a:gd name="connsiteY12" fmla="*/ 72002 h 88568"/>
                    <a:gd name="connsiteX13" fmla="*/ 84068 w 104195"/>
                    <a:gd name="connsiteY13" fmla="*/ 88568 h 88568"/>
                    <a:gd name="connsiteX14" fmla="*/ 104195 w 104195"/>
                    <a:gd name="connsiteY14" fmla="*/ 84388 h 88568"/>
                    <a:gd name="connsiteX15" fmla="*/ 98003 w 104195"/>
                    <a:gd name="connsiteY15" fmla="*/ 69061 h 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195" h="88568">
                      <a:moveTo>
                        <a:pt x="98003" y="69061"/>
                      </a:moveTo>
                      <a:cubicBezTo>
                        <a:pt x="98003" y="61784"/>
                        <a:pt x="78650" y="55281"/>
                        <a:pt x="78650" y="45992"/>
                      </a:cubicBezTo>
                      <a:cubicBezTo>
                        <a:pt x="78650" y="36858"/>
                        <a:pt x="65799" y="28497"/>
                        <a:pt x="67657" y="21221"/>
                      </a:cubicBezTo>
                      <a:cubicBezTo>
                        <a:pt x="68896" y="16112"/>
                        <a:pt x="62393" y="8990"/>
                        <a:pt x="59142" y="3107"/>
                      </a:cubicBezTo>
                      <a:cubicBezTo>
                        <a:pt x="50627" y="1094"/>
                        <a:pt x="39789" y="-764"/>
                        <a:pt x="31584" y="320"/>
                      </a:cubicBezTo>
                      <a:cubicBezTo>
                        <a:pt x="19972" y="1713"/>
                        <a:pt x="11457" y="4964"/>
                        <a:pt x="0" y="6667"/>
                      </a:cubicBezTo>
                      <a:cubicBezTo>
                        <a:pt x="6038" y="15957"/>
                        <a:pt x="1858" y="18434"/>
                        <a:pt x="6967" y="31284"/>
                      </a:cubicBezTo>
                      <a:cubicBezTo>
                        <a:pt x="12541" y="45063"/>
                        <a:pt x="26320" y="37786"/>
                        <a:pt x="30809" y="41348"/>
                      </a:cubicBezTo>
                      <a:cubicBezTo>
                        <a:pt x="32668" y="42741"/>
                        <a:pt x="34680" y="47540"/>
                        <a:pt x="36538" y="52804"/>
                      </a:cubicBezTo>
                      <a:cubicBezTo>
                        <a:pt x="37467" y="52804"/>
                        <a:pt x="38241" y="52649"/>
                        <a:pt x="39480" y="52804"/>
                      </a:cubicBezTo>
                      <a:cubicBezTo>
                        <a:pt x="44589" y="53733"/>
                        <a:pt x="46602" y="56365"/>
                        <a:pt x="47685" y="59616"/>
                      </a:cubicBezTo>
                      <a:cubicBezTo>
                        <a:pt x="54188" y="61165"/>
                        <a:pt x="59916" y="65500"/>
                        <a:pt x="62858" y="66738"/>
                      </a:cubicBezTo>
                      <a:cubicBezTo>
                        <a:pt x="66883" y="68441"/>
                        <a:pt x="69515" y="63177"/>
                        <a:pt x="77411" y="72002"/>
                      </a:cubicBezTo>
                      <a:cubicBezTo>
                        <a:pt x="84378" y="79743"/>
                        <a:pt x="84843" y="81756"/>
                        <a:pt x="84068" y="88568"/>
                      </a:cubicBezTo>
                      <a:cubicBezTo>
                        <a:pt x="91190" y="88568"/>
                        <a:pt x="97848" y="87020"/>
                        <a:pt x="104195" y="84388"/>
                      </a:cubicBezTo>
                      <a:cubicBezTo>
                        <a:pt x="100944" y="78969"/>
                        <a:pt x="98003" y="72621"/>
                        <a:pt x="98003" y="69061"/>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2" name="Freeform: Shape 4551">
                  <a:extLst>
                    <a:ext uri="{FF2B5EF4-FFF2-40B4-BE49-F238E27FC236}">
                      <a16:creationId xmlns:a16="http://schemas.microsoft.com/office/drawing/2014/main" id="{4BF4D8C2-CB73-991B-2D2D-15A1681083F0}"/>
                    </a:ext>
                  </a:extLst>
                </p:cNvPr>
                <p:cNvSpPr/>
                <p:nvPr/>
              </p:nvSpPr>
              <p:spPr>
                <a:xfrm>
                  <a:off x="7131913" y="2842689"/>
                  <a:ext cx="149327" cy="126489"/>
                </a:xfrm>
                <a:custGeom>
                  <a:avLst/>
                  <a:gdLst>
                    <a:gd name="connsiteX0" fmla="*/ 146152 w 149327"/>
                    <a:gd name="connsiteY0" fmla="*/ 41802 h 126489"/>
                    <a:gd name="connsiteX1" fmla="*/ 118439 w 149327"/>
                    <a:gd name="connsiteY1" fmla="*/ 5883 h 126489"/>
                    <a:gd name="connsiteX2" fmla="*/ 98312 w 149327"/>
                    <a:gd name="connsiteY2" fmla="*/ 20591 h 126489"/>
                    <a:gd name="connsiteX3" fmla="*/ 84533 w 149327"/>
                    <a:gd name="connsiteY3" fmla="*/ 20591 h 126489"/>
                    <a:gd name="connsiteX4" fmla="*/ 61000 w 149327"/>
                    <a:gd name="connsiteY4" fmla="*/ 4025 h 126489"/>
                    <a:gd name="connsiteX5" fmla="*/ 51091 w 149327"/>
                    <a:gd name="connsiteY5" fmla="*/ 0 h 126489"/>
                    <a:gd name="connsiteX6" fmla="*/ 44898 w 149327"/>
                    <a:gd name="connsiteY6" fmla="*/ 11302 h 126489"/>
                    <a:gd name="connsiteX7" fmla="*/ 54962 w 149327"/>
                    <a:gd name="connsiteY7" fmla="*/ 25081 h 126489"/>
                    <a:gd name="connsiteX8" fmla="*/ 30964 w 149327"/>
                    <a:gd name="connsiteY8" fmla="*/ 23223 h 126489"/>
                    <a:gd name="connsiteX9" fmla="*/ 9754 w 149327"/>
                    <a:gd name="connsiteY9" fmla="*/ 16876 h 126489"/>
                    <a:gd name="connsiteX10" fmla="*/ 19817 w 149327"/>
                    <a:gd name="connsiteY10" fmla="*/ 41802 h 126489"/>
                    <a:gd name="connsiteX11" fmla="*/ 30809 w 149327"/>
                    <a:gd name="connsiteY11" fmla="*/ 66573 h 126489"/>
                    <a:gd name="connsiteX12" fmla="*/ 50162 w 149327"/>
                    <a:gd name="connsiteY12" fmla="*/ 89642 h 126489"/>
                    <a:gd name="connsiteX13" fmla="*/ 56355 w 149327"/>
                    <a:gd name="connsiteY13" fmla="*/ 105124 h 126489"/>
                    <a:gd name="connsiteX14" fmla="*/ 93667 w 149327"/>
                    <a:gd name="connsiteY14" fmla="*/ 82055 h 126489"/>
                    <a:gd name="connsiteX15" fmla="*/ 99860 w 149327"/>
                    <a:gd name="connsiteY15" fmla="*/ 110388 h 126489"/>
                    <a:gd name="connsiteX16" fmla="*/ 122154 w 149327"/>
                    <a:gd name="connsiteY16" fmla="*/ 126489 h 126489"/>
                    <a:gd name="connsiteX17" fmla="*/ 127573 w 149327"/>
                    <a:gd name="connsiteY17" fmla="*/ 108066 h 126489"/>
                    <a:gd name="connsiteX18" fmla="*/ 146152 w 149327"/>
                    <a:gd name="connsiteY18" fmla="*/ 41802 h 126489"/>
                    <a:gd name="connsiteX19" fmla="*/ 15173 w 149327"/>
                    <a:gd name="connsiteY19" fmla="*/ 87474 h 126489"/>
                    <a:gd name="connsiteX20" fmla="*/ 0 w 149327"/>
                    <a:gd name="connsiteY20" fmla="*/ 80353 h 126489"/>
                    <a:gd name="connsiteX21" fmla="*/ 10218 w 149327"/>
                    <a:gd name="connsiteY21" fmla="*/ 96764 h 126489"/>
                    <a:gd name="connsiteX22" fmla="*/ 31119 w 149327"/>
                    <a:gd name="connsiteY22" fmla="*/ 108995 h 126489"/>
                    <a:gd name="connsiteX23" fmla="*/ 36383 w 149327"/>
                    <a:gd name="connsiteY23" fmla="*/ 109304 h 126489"/>
                    <a:gd name="connsiteX24" fmla="*/ 29726 w 149327"/>
                    <a:gd name="connsiteY24" fmla="*/ 92738 h 126489"/>
                    <a:gd name="connsiteX25" fmla="*/ 15173 w 149327"/>
                    <a:gd name="connsiteY25" fmla="*/ 87474 h 1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327" h="126489">
                      <a:moveTo>
                        <a:pt x="146152" y="41802"/>
                      </a:moveTo>
                      <a:cubicBezTo>
                        <a:pt x="142436" y="34990"/>
                        <a:pt x="130670" y="21056"/>
                        <a:pt x="118439" y="5883"/>
                      </a:cubicBezTo>
                      <a:cubicBezTo>
                        <a:pt x="114568" y="17185"/>
                        <a:pt x="100944" y="14089"/>
                        <a:pt x="98312" y="20591"/>
                      </a:cubicBezTo>
                      <a:cubicBezTo>
                        <a:pt x="95525" y="27558"/>
                        <a:pt x="88713" y="19198"/>
                        <a:pt x="84533" y="20591"/>
                      </a:cubicBezTo>
                      <a:cubicBezTo>
                        <a:pt x="80353" y="21985"/>
                        <a:pt x="70754" y="5419"/>
                        <a:pt x="61000" y="4025"/>
                      </a:cubicBezTo>
                      <a:cubicBezTo>
                        <a:pt x="58058" y="3561"/>
                        <a:pt x="54652" y="2013"/>
                        <a:pt x="51091" y="0"/>
                      </a:cubicBezTo>
                      <a:cubicBezTo>
                        <a:pt x="47066" y="4335"/>
                        <a:pt x="43505" y="8980"/>
                        <a:pt x="44898" y="11302"/>
                      </a:cubicBezTo>
                      <a:cubicBezTo>
                        <a:pt x="47685" y="15947"/>
                        <a:pt x="59607" y="20436"/>
                        <a:pt x="54962" y="25081"/>
                      </a:cubicBezTo>
                      <a:cubicBezTo>
                        <a:pt x="50317" y="29726"/>
                        <a:pt x="35609" y="27868"/>
                        <a:pt x="30964" y="23223"/>
                      </a:cubicBezTo>
                      <a:cubicBezTo>
                        <a:pt x="26319" y="18579"/>
                        <a:pt x="12541" y="11302"/>
                        <a:pt x="9754" y="16876"/>
                      </a:cubicBezTo>
                      <a:cubicBezTo>
                        <a:pt x="6967" y="22449"/>
                        <a:pt x="21675" y="34370"/>
                        <a:pt x="19817" y="41802"/>
                      </a:cubicBezTo>
                      <a:cubicBezTo>
                        <a:pt x="17959" y="49079"/>
                        <a:pt x="30809" y="57439"/>
                        <a:pt x="30809" y="66573"/>
                      </a:cubicBezTo>
                      <a:cubicBezTo>
                        <a:pt x="30809" y="75708"/>
                        <a:pt x="50162" y="82210"/>
                        <a:pt x="50162" y="89642"/>
                      </a:cubicBezTo>
                      <a:cubicBezTo>
                        <a:pt x="50162" y="93203"/>
                        <a:pt x="53259" y="99550"/>
                        <a:pt x="56355" y="105124"/>
                      </a:cubicBezTo>
                      <a:cubicBezTo>
                        <a:pt x="71528" y="98776"/>
                        <a:pt x="83913" y="86855"/>
                        <a:pt x="93667" y="82055"/>
                      </a:cubicBezTo>
                      <a:cubicBezTo>
                        <a:pt x="108375" y="74624"/>
                        <a:pt x="102337" y="105434"/>
                        <a:pt x="99860" y="110388"/>
                      </a:cubicBezTo>
                      <a:cubicBezTo>
                        <a:pt x="98157" y="113794"/>
                        <a:pt x="109924" y="121845"/>
                        <a:pt x="122154" y="126489"/>
                      </a:cubicBezTo>
                      <a:cubicBezTo>
                        <a:pt x="121690" y="119832"/>
                        <a:pt x="123393" y="113330"/>
                        <a:pt x="127573" y="108066"/>
                      </a:cubicBezTo>
                      <a:cubicBezTo>
                        <a:pt x="143365" y="88713"/>
                        <a:pt x="155286" y="58368"/>
                        <a:pt x="146152" y="41802"/>
                      </a:cubicBezTo>
                      <a:close/>
                      <a:moveTo>
                        <a:pt x="15173" y="87474"/>
                      </a:moveTo>
                      <a:cubicBezTo>
                        <a:pt x="12231" y="86081"/>
                        <a:pt x="6348" y="81746"/>
                        <a:pt x="0" y="80353"/>
                      </a:cubicBezTo>
                      <a:cubicBezTo>
                        <a:pt x="2013" y="85771"/>
                        <a:pt x="1858" y="93048"/>
                        <a:pt x="10218" y="96764"/>
                      </a:cubicBezTo>
                      <a:cubicBezTo>
                        <a:pt x="23688" y="102956"/>
                        <a:pt x="4026" y="105279"/>
                        <a:pt x="31119" y="108995"/>
                      </a:cubicBezTo>
                      <a:cubicBezTo>
                        <a:pt x="32977" y="109304"/>
                        <a:pt x="34680" y="109304"/>
                        <a:pt x="36383" y="109304"/>
                      </a:cubicBezTo>
                      <a:cubicBezTo>
                        <a:pt x="37157" y="102492"/>
                        <a:pt x="36693" y="100479"/>
                        <a:pt x="29726" y="92738"/>
                      </a:cubicBezTo>
                      <a:cubicBezTo>
                        <a:pt x="21830" y="84068"/>
                        <a:pt x="19198" y="89332"/>
                        <a:pt x="15173" y="87474"/>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3" name="Freeform: Shape 4552">
                  <a:extLst>
                    <a:ext uri="{FF2B5EF4-FFF2-40B4-BE49-F238E27FC236}">
                      <a16:creationId xmlns:a16="http://schemas.microsoft.com/office/drawing/2014/main" id="{6C7B5A60-DF72-E97E-ED10-BF1ABAA0D509}"/>
                    </a:ext>
                  </a:extLst>
                </p:cNvPr>
                <p:cNvSpPr/>
                <p:nvPr/>
              </p:nvSpPr>
              <p:spPr>
                <a:xfrm>
                  <a:off x="7630525" y="2973922"/>
                  <a:ext cx="443170" cy="316149"/>
                </a:xfrm>
                <a:custGeom>
                  <a:avLst/>
                  <a:gdLst>
                    <a:gd name="connsiteX0" fmla="*/ 427070 w 443170"/>
                    <a:gd name="connsiteY0" fmla="*/ 44335 h 316149"/>
                    <a:gd name="connsiteX1" fmla="*/ 415148 w 443170"/>
                    <a:gd name="connsiteY1" fmla="*/ 35665 h 316149"/>
                    <a:gd name="connsiteX2" fmla="*/ 381087 w 443170"/>
                    <a:gd name="connsiteY2" fmla="*/ 57959 h 316149"/>
                    <a:gd name="connsiteX3" fmla="*/ 364986 w 443170"/>
                    <a:gd name="connsiteY3" fmla="*/ 63378 h 316149"/>
                    <a:gd name="connsiteX4" fmla="*/ 349813 w 443170"/>
                    <a:gd name="connsiteY4" fmla="*/ 62759 h 316149"/>
                    <a:gd name="connsiteX5" fmla="*/ 348575 w 443170"/>
                    <a:gd name="connsiteY5" fmla="*/ 25911 h 316149"/>
                    <a:gd name="connsiteX6" fmla="*/ 336344 w 443170"/>
                    <a:gd name="connsiteY6" fmla="*/ 56 h 316149"/>
                    <a:gd name="connsiteX7" fmla="*/ 308166 w 443170"/>
                    <a:gd name="connsiteY7" fmla="*/ 27150 h 316149"/>
                    <a:gd name="connsiteX8" fmla="*/ 278595 w 443170"/>
                    <a:gd name="connsiteY8" fmla="*/ 41858 h 316149"/>
                    <a:gd name="connsiteX9" fmla="*/ 246702 w 443170"/>
                    <a:gd name="connsiteY9" fmla="*/ 50528 h 316149"/>
                    <a:gd name="connsiteX10" fmla="*/ 219608 w 443170"/>
                    <a:gd name="connsiteY10" fmla="*/ 43096 h 316149"/>
                    <a:gd name="connsiteX11" fmla="*/ 193753 w 443170"/>
                    <a:gd name="connsiteY11" fmla="*/ 34426 h 316149"/>
                    <a:gd name="connsiteX12" fmla="*/ 167897 w 443170"/>
                    <a:gd name="connsiteY12" fmla="*/ 29472 h 316149"/>
                    <a:gd name="connsiteX13" fmla="*/ 143281 w 443170"/>
                    <a:gd name="connsiteY13" fmla="*/ 44180 h 316149"/>
                    <a:gd name="connsiteX14" fmla="*/ 124857 w 443170"/>
                    <a:gd name="connsiteY14" fmla="*/ 74990 h 316149"/>
                    <a:gd name="connsiteX15" fmla="*/ 80578 w 443170"/>
                    <a:gd name="connsiteY15" fmla="*/ 100845 h 316149"/>
                    <a:gd name="connsiteX16" fmla="*/ 53484 w 443170"/>
                    <a:gd name="connsiteY16" fmla="*/ 110753 h 316149"/>
                    <a:gd name="connsiteX17" fmla="*/ 31345 w 443170"/>
                    <a:gd name="connsiteY17" fmla="*/ 104561 h 316149"/>
                    <a:gd name="connsiteX18" fmla="*/ 17875 w 443170"/>
                    <a:gd name="connsiteY18" fmla="*/ 119269 h 316149"/>
                    <a:gd name="connsiteX19" fmla="*/ 5644 w 443170"/>
                    <a:gd name="connsiteY19" fmla="*/ 143885 h 316149"/>
                    <a:gd name="connsiteX20" fmla="*/ 1928 w 443170"/>
                    <a:gd name="connsiteY20" fmla="*/ 170979 h 316149"/>
                    <a:gd name="connsiteX21" fmla="*/ 1928 w 443170"/>
                    <a:gd name="connsiteY21" fmla="*/ 204111 h 316149"/>
                    <a:gd name="connsiteX22" fmla="*/ 6882 w 443170"/>
                    <a:gd name="connsiteY22" fmla="*/ 239720 h 316149"/>
                    <a:gd name="connsiteX23" fmla="*/ 37537 w 443170"/>
                    <a:gd name="connsiteY23" fmla="*/ 255667 h 316149"/>
                    <a:gd name="connsiteX24" fmla="*/ 5644 w 443170"/>
                    <a:gd name="connsiteY24" fmla="*/ 299946 h 316149"/>
                    <a:gd name="connsiteX25" fmla="*/ 11992 w 443170"/>
                    <a:gd name="connsiteY25" fmla="*/ 310319 h 316149"/>
                    <a:gd name="connsiteX26" fmla="*/ 59832 w 443170"/>
                    <a:gd name="connsiteY26" fmla="*/ 315583 h 316149"/>
                    <a:gd name="connsiteX27" fmla="*/ 184928 w 443170"/>
                    <a:gd name="connsiteY27" fmla="*/ 299946 h 316149"/>
                    <a:gd name="connsiteX28" fmla="*/ 182141 w 443170"/>
                    <a:gd name="connsiteY28" fmla="*/ 268672 h 316149"/>
                    <a:gd name="connsiteX29" fmla="*/ 207067 w 443170"/>
                    <a:gd name="connsiteY29" fmla="*/ 253964 h 316149"/>
                    <a:gd name="connsiteX30" fmla="*/ 228278 w 443170"/>
                    <a:gd name="connsiteY30" fmla="*/ 248390 h 316149"/>
                    <a:gd name="connsiteX31" fmla="*/ 261410 w 443170"/>
                    <a:gd name="connsiteY31" fmla="*/ 237398 h 316149"/>
                    <a:gd name="connsiteX32" fmla="*/ 276118 w 443170"/>
                    <a:gd name="connsiteY32" fmla="*/ 223619 h 316149"/>
                    <a:gd name="connsiteX33" fmla="*/ 286181 w 443170"/>
                    <a:gd name="connsiteY33" fmla="*/ 190487 h 316149"/>
                    <a:gd name="connsiteX34" fmla="*/ 307392 w 443170"/>
                    <a:gd name="connsiteY34" fmla="*/ 177637 h 316149"/>
                    <a:gd name="connsiteX35" fmla="*/ 297329 w 443170"/>
                    <a:gd name="connsiteY35" fmla="*/ 157355 h 316149"/>
                    <a:gd name="connsiteX36" fmla="*/ 332318 w 443170"/>
                    <a:gd name="connsiteY36" fmla="*/ 158284 h 316149"/>
                    <a:gd name="connsiteX37" fmla="*/ 335105 w 443170"/>
                    <a:gd name="connsiteY37" fmla="*/ 133512 h 316149"/>
                    <a:gd name="connsiteX38" fmla="*/ 349813 w 443170"/>
                    <a:gd name="connsiteY38" fmla="*/ 111373 h 316149"/>
                    <a:gd name="connsiteX39" fmla="*/ 344240 w 443170"/>
                    <a:gd name="connsiteY39" fmla="*/ 92949 h 316149"/>
                    <a:gd name="connsiteX40" fmla="*/ 348884 w 443170"/>
                    <a:gd name="connsiteY40" fmla="*/ 77312 h 316149"/>
                    <a:gd name="connsiteX41" fmla="*/ 353529 w 443170"/>
                    <a:gd name="connsiteY41" fmla="*/ 75299 h 316149"/>
                    <a:gd name="connsiteX42" fmla="*/ 369630 w 443170"/>
                    <a:gd name="connsiteY42" fmla="*/ 69726 h 316149"/>
                    <a:gd name="connsiteX43" fmla="*/ 411587 w 443170"/>
                    <a:gd name="connsiteY43" fmla="*/ 57185 h 316149"/>
                    <a:gd name="connsiteX44" fmla="*/ 443171 w 443170"/>
                    <a:gd name="connsiteY44" fmla="*/ 47586 h 316149"/>
                    <a:gd name="connsiteX45" fmla="*/ 427070 w 443170"/>
                    <a:gd name="connsiteY45" fmla="*/ 44335 h 31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3170" h="316149">
                      <a:moveTo>
                        <a:pt x="427070" y="44335"/>
                      </a:moveTo>
                      <a:cubicBezTo>
                        <a:pt x="420567" y="45264"/>
                        <a:pt x="421960" y="39690"/>
                        <a:pt x="415148" y="35665"/>
                      </a:cubicBezTo>
                      <a:cubicBezTo>
                        <a:pt x="409729" y="32414"/>
                        <a:pt x="393318" y="47277"/>
                        <a:pt x="381087" y="57959"/>
                      </a:cubicBezTo>
                      <a:cubicBezTo>
                        <a:pt x="375359" y="59817"/>
                        <a:pt x="369785" y="61985"/>
                        <a:pt x="364986" y="63378"/>
                      </a:cubicBezTo>
                      <a:cubicBezTo>
                        <a:pt x="358174" y="65391"/>
                        <a:pt x="352755" y="66010"/>
                        <a:pt x="349813" y="62759"/>
                      </a:cubicBezTo>
                      <a:cubicBezTo>
                        <a:pt x="342382" y="54089"/>
                        <a:pt x="362044" y="32104"/>
                        <a:pt x="348575" y="25911"/>
                      </a:cubicBezTo>
                      <a:cubicBezTo>
                        <a:pt x="335105" y="19718"/>
                        <a:pt x="347336" y="1295"/>
                        <a:pt x="336344" y="56"/>
                      </a:cubicBezTo>
                      <a:cubicBezTo>
                        <a:pt x="325351" y="-1183"/>
                        <a:pt x="308166" y="18480"/>
                        <a:pt x="308166" y="27150"/>
                      </a:cubicBezTo>
                      <a:cubicBezTo>
                        <a:pt x="308166" y="35665"/>
                        <a:pt x="278595" y="33343"/>
                        <a:pt x="278595" y="41858"/>
                      </a:cubicBezTo>
                      <a:cubicBezTo>
                        <a:pt x="278595" y="50528"/>
                        <a:pt x="251501" y="40619"/>
                        <a:pt x="246702" y="50528"/>
                      </a:cubicBezTo>
                      <a:cubicBezTo>
                        <a:pt x="241748" y="60282"/>
                        <a:pt x="228278" y="43096"/>
                        <a:pt x="219608" y="43096"/>
                      </a:cubicBezTo>
                      <a:cubicBezTo>
                        <a:pt x="210938" y="43096"/>
                        <a:pt x="204900" y="30866"/>
                        <a:pt x="193753" y="34426"/>
                      </a:cubicBezTo>
                      <a:cubicBezTo>
                        <a:pt x="182761" y="38142"/>
                        <a:pt x="176567" y="30711"/>
                        <a:pt x="167897" y="29472"/>
                      </a:cubicBezTo>
                      <a:cubicBezTo>
                        <a:pt x="159227" y="28233"/>
                        <a:pt x="153189" y="47896"/>
                        <a:pt x="143281" y="44180"/>
                      </a:cubicBezTo>
                      <a:cubicBezTo>
                        <a:pt x="133372" y="40464"/>
                        <a:pt x="128573" y="62604"/>
                        <a:pt x="124857" y="74990"/>
                      </a:cubicBezTo>
                      <a:cubicBezTo>
                        <a:pt x="121141" y="87221"/>
                        <a:pt x="79339" y="87221"/>
                        <a:pt x="80578" y="100845"/>
                      </a:cubicBezTo>
                      <a:cubicBezTo>
                        <a:pt x="81816" y="114315"/>
                        <a:pt x="55961" y="119269"/>
                        <a:pt x="53484" y="110753"/>
                      </a:cubicBezTo>
                      <a:cubicBezTo>
                        <a:pt x="51007" y="102083"/>
                        <a:pt x="35060" y="107038"/>
                        <a:pt x="31345" y="104561"/>
                      </a:cubicBezTo>
                      <a:cubicBezTo>
                        <a:pt x="27629" y="102083"/>
                        <a:pt x="16636" y="107038"/>
                        <a:pt x="17875" y="119269"/>
                      </a:cubicBezTo>
                      <a:cubicBezTo>
                        <a:pt x="19114" y="131500"/>
                        <a:pt x="6882" y="138931"/>
                        <a:pt x="5644" y="143885"/>
                      </a:cubicBezTo>
                      <a:cubicBezTo>
                        <a:pt x="4405" y="148840"/>
                        <a:pt x="-3026" y="163548"/>
                        <a:pt x="1928" y="170979"/>
                      </a:cubicBezTo>
                      <a:cubicBezTo>
                        <a:pt x="6882" y="178411"/>
                        <a:pt x="-4265" y="190642"/>
                        <a:pt x="1928" y="204111"/>
                      </a:cubicBezTo>
                      <a:cubicBezTo>
                        <a:pt x="8121" y="217581"/>
                        <a:pt x="4405" y="234766"/>
                        <a:pt x="6882" y="239720"/>
                      </a:cubicBezTo>
                      <a:cubicBezTo>
                        <a:pt x="9360" y="244675"/>
                        <a:pt x="32738" y="242197"/>
                        <a:pt x="37537" y="255667"/>
                      </a:cubicBezTo>
                      <a:cubicBezTo>
                        <a:pt x="42491" y="269136"/>
                        <a:pt x="6882" y="292514"/>
                        <a:pt x="5644" y="299946"/>
                      </a:cubicBezTo>
                      <a:cubicBezTo>
                        <a:pt x="5180" y="303042"/>
                        <a:pt x="8121" y="306603"/>
                        <a:pt x="11992" y="310319"/>
                      </a:cubicBezTo>
                      <a:cubicBezTo>
                        <a:pt x="26080" y="310938"/>
                        <a:pt x="43730" y="312641"/>
                        <a:pt x="59832" y="315583"/>
                      </a:cubicBezTo>
                      <a:cubicBezTo>
                        <a:pt x="80113" y="319299"/>
                        <a:pt x="183225" y="303662"/>
                        <a:pt x="184928" y="299946"/>
                      </a:cubicBezTo>
                      <a:cubicBezTo>
                        <a:pt x="186786" y="296230"/>
                        <a:pt x="181212" y="273162"/>
                        <a:pt x="182141" y="268672"/>
                      </a:cubicBezTo>
                      <a:cubicBezTo>
                        <a:pt x="183070" y="264027"/>
                        <a:pt x="195920" y="253035"/>
                        <a:pt x="207067" y="253964"/>
                      </a:cubicBezTo>
                      <a:cubicBezTo>
                        <a:pt x="218060" y="254893"/>
                        <a:pt x="228278" y="256751"/>
                        <a:pt x="228278" y="248390"/>
                      </a:cubicBezTo>
                      <a:cubicBezTo>
                        <a:pt x="228278" y="240030"/>
                        <a:pt x="258623" y="229967"/>
                        <a:pt x="261410" y="237398"/>
                      </a:cubicBezTo>
                      <a:cubicBezTo>
                        <a:pt x="264197" y="244829"/>
                        <a:pt x="275189" y="242043"/>
                        <a:pt x="276118" y="223619"/>
                      </a:cubicBezTo>
                      <a:cubicBezTo>
                        <a:pt x="277047" y="205195"/>
                        <a:pt x="275189" y="191416"/>
                        <a:pt x="286181" y="190487"/>
                      </a:cubicBezTo>
                      <a:cubicBezTo>
                        <a:pt x="297174" y="189558"/>
                        <a:pt x="308321" y="183055"/>
                        <a:pt x="307392" y="177637"/>
                      </a:cubicBezTo>
                      <a:cubicBezTo>
                        <a:pt x="306463" y="172063"/>
                        <a:pt x="293613" y="161071"/>
                        <a:pt x="297329" y="157355"/>
                      </a:cubicBezTo>
                      <a:cubicBezTo>
                        <a:pt x="301044" y="153639"/>
                        <a:pt x="328603" y="166644"/>
                        <a:pt x="332318" y="158284"/>
                      </a:cubicBezTo>
                      <a:cubicBezTo>
                        <a:pt x="336034" y="149923"/>
                        <a:pt x="330460" y="140789"/>
                        <a:pt x="335105" y="133512"/>
                      </a:cubicBezTo>
                      <a:cubicBezTo>
                        <a:pt x="339750" y="126081"/>
                        <a:pt x="350742" y="118804"/>
                        <a:pt x="349813" y="111373"/>
                      </a:cubicBezTo>
                      <a:cubicBezTo>
                        <a:pt x="348884" y="103942"/>
                        <a:pt x="350742" y="99452"/>
                        <a:pt x="344240" y="92949"/>
                      </a:cubicBezTo>
                      <a:cubicBezTo>
                        <a:pt x="337737" y="86447"/>
                        <a:pt x="340524" y="78241"/>
                        <a:pt x="348884" y="77312"/>
                      </a:cubicBezTo>
                      <a:cubicBezTo>
                        <a:pt x="350278" y="77157"/>
                        <a:pt x="351981" y="76383"/>
                        <a:pt x="353529" y="75299"/>
                      </a:cubicBezTo>
                      <a:cubicBezTo>
                        <a:pt x="359876" y="74061"/>
                        <a:pt x="365450" y="72822"/>
                        <a:pt x="369630" y="69726"/>
                      </a:cubicBezTo>
                      <a:cubicBezTo>
                        <a:pt x="381087" y="61211"/>
                        <a:pt x="403227" y="54089"/>
                        <a:pt x="411587" y="57185"/>
                      </a:cubicBezTo>
                      <a:cubicBezTo>
                        <a:pt x="418554" y="59662"/>
                        <a:pt x="433882" y="57650"/>
                        <a:pt x="443171" y="47586"/>
                      </a:cubicBezTo>
                      <a:cubicBezTo>
                        <a:pt x="437597" y="44954"/>
                        <a:pt x="430940" y="43716"/>
                        <a:pt x="427070" y="4433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4" name="Freeform: Shape 4553">
                  <a:extLst>
                    <a:ext uri="{FF2B5EF4-FFF2-40B4-BE49-F238E27FC236}">
                      <a16:creationId xmlns:a16="http://schemas.microsoft.com/office/drawing/2014/main" id="{C75A6678-A0CC-AE9C-71E4-47E804AEFE08}"/>
                    </a:ext>
                  </a:extLst>
                </p:cNvPr>
                <p:cNvSpPr/>
                <p:nvPr/>
              </p:nvSpPr>
              <p:spPr>
                <a:xfrm>
                  <a:off x="7642362" y="3021199"/>
                  <a:ext cx="514938" cy="464930"/>
                </a:xfrm>
                <a:custGeom>
                  <a:avLst/>
                  <a:gdLst>
                    <a:gd name="connsiteX0" fmla="*/ 490631 w 514938"/>
                    <a:gd name="connsiteY0" fmla="*/ 48459 h 464930"/>
                    <a:gd name="connsiteX1" fmla="*/ 474684 w 514938"/>
                    <a:gd name="connsiteY1" fmla="*/ 24926 h 464930"/>
                    <a:gd name="connsiteX2" fmla="*/ 446352 w 514938"/>
                    <a:gd name="connsiteY2" fmla="*/ 1858 h 464930"/>
                    <a:gd name="connsiteX3" fmla="*/ 436908 w 514938"/>
                    <a:gd name="connsiteY3" fmla="*/ 3716 h 464930"/>
                    <a:gd name="connsiteX4" fmla="*/ 431179 w 514938"/>
                    <a:gd name="connsiteY4" fmla="*/ 0 h 464930"/>
                    <a:gd name="connsiteX5" fmla="*/ 399596 w 514938"/>
                    <a:gd name="connsiteY5" fmla="*/ 9599 h 464930"/>
                    <a:gd name="connsiteX6" fmla="*/ 357639 w 514938"/>
                    <a:gd name="connsiteY6" fmla="*/ 22139 h 464930"/>
                    <a:gd name="connsiteX7" fmla="*/ 341537 w 514938"/>
                    <a:gd name="connsiteY7" fmla="*/ 27713 h 464930"/>
                    <a:gd name="connsiteX8" fmla="*/ 336893 w 514938"/>
                    <a:gd name="connsiteY8" fmla="*/ 29726 h 464930"/>
                    <a:gd name="connsiteX9" fmla="*/ 332248 w 514938"/>
                    <a:gd name="connsiteY9" fmla="*/ 45363 h 464930"/>
                    <a:gd name="connsiteX10" fmla="*/ 337822 w 514938"/>
                    <a:gd name="connsiteY10" fmla="*/ 63787 h 464930"/>
                    <a:gd name="connsiteX11" fmla="*/ 323113 w 514938"/>
                    <a:gd name="connsiteY11" fmla="*/ 85926 h 464930"/>
                    <a:gd name="connsiteX12" fmla="*/ 320327 w 514938"/>
                    <a:gd name="connsiteY12" fmla="*/ 110698 h 464930"/>
                    <a:gd name="connsiteX13" fmla="*/ 285337 w 514938"/>
                    <a:gd name="connsiteY13" fmla="*/ 109769 h 464930"/>
                    <a:gd name="connsiteX14" fmla="*/ 295400 w 514938"/>
                    <a:gd name="connsiteY14" fmla="*/ 130050 h 464930"/>
                    <a:gd name="connsiteX15" fmla="*/ 274190 w 514938"/>
                    <a:gd name="connsiteY15" fmla="*/ 142901 h 464930"/>
                    <a:gd name="connsiteX16" fmla="*/ 264126 w 514938"/>
                    <a:gd name="connsiteY16" fmla="*/ 176032 h 464930"/>
                    <a:gd name="connsiteX17" fmla="*/ 249418 w 514938"/>
                    <a:gd name="connsiteY17" fmla="*/ 189812 h 464930"/>
                    <a:gd name="connsiteX18" fmla="*/ 216286 w 514938"/>
                    <a:gd name="connsiteY18" fmla="*/ 200804 h 464930"/>
                    <a:gd name="connsiteX19" fmla="*/ 195076 w 514938"/>
                    <a:gd name="connsiteY19" fmla="*/ 206378 h 464930"/>
                    <a:gd name="connsiteX20" fmla="*/ 170149 w 514938"/>
                    <a:gd name="connsiteY20" fmla="*/ 221086 h 464930"/>
                    <a:gd name="connsiteX21" fmla="*/ 172936 w 514938"/>
                    <a:gd name="connsiteY21" fmla="*/ 252360 h 464930"/>
                    <a:gd name="connsiteX22" fmla="*/ 47840 w 514938"/>
                    <a:gd name="connsiteY22" fmla="*/ 267997 h 464930"/>
                    <a:gd name="connsiteX23" fmla="*/ 0 w 514938"/>
                    <a:gd name="connsiteY23" fmla="*/ 262733 h 464930"/>
                    <a:gd name="connsiteX24" fmla="*/ 14553 w 514938"/>
                    <a:gd name="connsiteY24" fmla="*/ 279454 h 464930"/>
                    <a:gd name="connsiteX25" fmla="*/ 46447 w 514938"/>
                    <a:gd name="connsiteY25" fmla="*/ 306547 h 464930"/>
                    <a:gd name="connsiteX26" fmla="*/ 61154 w 514938"/>
                    <a:gd name="connsiteY26" fmla="*/ 340918 h 464930"/>
                    <a:gd name="connsiteX27" fmla="*/ 68586 w 514938"/>
                    <a:gd name="connsiteY27" fmla="*/ 364296 h 464930"/>
                    <a:gd name="connsiteX28" fmla="*/ 40254 w 514938"/>
                    <a:gd name="connsiteY28" fmla="*/ 372966 h 464930"/>
                    <a:gd name="connsiteX29" fmla="*/ 20591 w 514938"/>
                    <a:gd name="connsiteY29" fmla="*/ 404859 h 464930"/>
                    <a:gd name="connsiteX30" fmla="*/ 21366 w 514938"/>
                    <a:gd name="connsiteY30" fmla="*/ 412600 h 464930"/>
                    <a:gd name="connsiteX31" fmla="*/ 79424 w 514938"/>
                    <a:gd name="connsiteY31" fmla="*/ 408420 h 464930"/>
                    <a:gd name="connsiteX32" fmla="*/ 103421 w 514938"/>
                    <a:gd name="connsiteY32" fmla="*/ 404704 h 464930"/>
                    <a:gd name="connsiteX33" fmla="*/ 153583 w 514938"/>
                    <a:gd name="connsiteY33" fmla="*/ 404240 h 464930"/>
                    <a:gd name="connsiteX34" fmla="*/ 178355 w 514938"/>
                    <a:gd name="connsiteY34" fmla="*/ 411671 h 464930"/>
                    <a:gd name="connsiteX35" fmla="*/ 192599 w 514938"/>
                    <a:gd name="connsiteY35" fmla="*/ 428702 h 464930"/>
                    <a:gd name="connsiteX36" fmla="*/ 199101 w 514938"/>
                    <a:gd name="connsiteY36" fmla="*/ 449912 h 464930"/>
                    <a:gd name="connsiteX37" fmla="*/ 226195 w 514938"/>
                    <a:gd name="connsiteY37" fmla="*/ 461834 h 464930"/>
                    <a:gd name="connsiteX38" fmla="*/ 231149 w 514938"/>
                    <a:gd name="connsiteY38" fmla="*/ 464930 h 464930"/>
                    <a:gd name="connsiteX39" fmla="*/ 233162 w 514938"/>
                    <a:gd name="connsiteY39" fmla="*/ 462608 h 464930"/>
                    <a:gd name="connsiteX40" fmla="*/ 261494 w 514938"/>
                    <a:gd name="connsiteY40" fmla="*/ 442945 h 464930"/>
                    <a:gd name="connsiteX41" fmla="*/ 291065 w 514938"/>
                    <a:gd name="connsiteY41" fmla="*/ 441707 h 464930"/>
                    <a:gd name="connsiteX42" fmla="*/ 314443 w 514938"/>
                    <a:gd name="connsiteY42" fmla="*/ 435514 h 464930"/>
                    <a:gd name="connsiteX43" fmla="*/ 303451 w 514938"/>
                    <a:gd name="connsiteY43" fmla="*/ 407182 h 464930"/>
                    <a:gd name="connsiteX44" fmla="*/ 289981 w 514938"/>
                    <a:gd name="connsiteY44" fmla="*/ 375288 h 464930"/>
                    <a:gd name="connsiteX45" fmla="*/ 270319 w 514938"/>
                    <a:gd name="connsiteY45" fmla="*/ 353149 h 464930"/>
                    <a:gd name="connsiteX46" fmla="*/ 293697 w 514938"/>
                    <a:gd name="connsiteY46" fmla="*/ 323733 h 464930"/>
                    <a:gd name="connsiteX47" fmla="*/ 317075 w 514938"/>
                    <a:gd name="connsiteY47" fmla="*/ 326210 h 464930"/>
                    <a:gd name="connsiteX48" fmla="*/ 337976 w 514938"/>
                    <a:gd name="connsiteY48" fmla="*/ 324971 h 464930"/>
                    <a:gd name="connsiteX49" fmla="*/ 355162 w 514938"/>
                    <a:gd name="connsiteY49" fmla="*/ 301593 h 464930"/>
                    <a:gd name="connsiteX50" fmla="*/ 381017 w 514938"/>
                    <a:gd name="connsiteY50" fmla="*/ 285646 h 464930"/>
                    <a:gd name="connsiteX51" fmla="*/ 393248 w 514938"/>
                    <a:gd name="connsiteY51" fmla="*/ 252514 h 464930"/>
                    <a:gd name="connsiteX52" fmla="*/ 411672 w 514938"/>
                    <a:gd name="connsiteY52" fmla="*/ 237806 h 464930"/>
                    <a:gd name="connsiteX53" fmla="*/ 426380 w 514938"/>
                    <a:gd name="connsiteY53" fmla="*/ 220621 h 464930"/>
                    <a:gd name="connsiteX54" fmla="*/ 432573 w 514938"/>
                    <a:gd name="connsiteY54" fmla="*/ 197243 h 464930"/>
                    <a:gd name="connsiteX55" fmla="*/ 448519 w 514938"/>
                    <a:gd name="connsiteY55" fmla="*/ 173865 h 464930"/>
                    <a:gd name="connsiteX56" fmla="*/ 433811 w 514938"/>
                    <a:gd name="connsiteY56" fmla="*/ 160396 h 464930"/>
                    <a:gd name="connsiteX57" fmla="*/ 415387 w 514938"/>
                    <a:gd name="connsiteY57" fmla="*/ 130824 h 464930"/>
                    <a:gd name="connsiteX58" fmla="*/ 410433 w 514938"/>
                    <a:gd name="connsiteY58" fmla="*/ 101408 h 464930"/>
                    <a:gd name="connsiteX59" fmla="*/ 426380 w 514938"/>
                    <a:gd name="connsiteY59" fmla="*/ 84223 h 464930"/>
                    <a:gd name="connsiteX60" fmla="*/ 473136 w 514938"/>
                    <a:gd name="connsiteY60" fmla="*/ 92738 h 464930"/>
                    <a:gd name="connsiteX61" fmla="*/ 503791 w 514938"/>
                    <a:gd name="connsiteY61" fmla="*/ 80507 h 464930"/>
                    <a:gd name="connsiteX62" fmla="*/ 514938 w 514938"/>
                    <a:gd name="connsiteY62" fmla="*/ 61309 h 464930"/>
                    <a:gd name="connsiteX63" fmla="*/ 490631 w 514938"/>
                    <a:gd name="connsiteY63" fmla="*/ 48459 h 4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4938" h="464930">
                      <a:moveTo>
                        <a:pt x="490631" y="48459"/>
                      </a:moveTo>
                      <a:cubicBezTo>
                        <a:pt x="476078" y="41492"/>
                        <a:pt x="474684" y="29106"/>
                        <a:pt x="474684" y="24926"/>
                      </a:cubicBezTo>
                      <a:cubicBezTo>
                        <a:pt x="474684" y="21365"/>
                        <a:pt x="458273" y="11302"/>
                        <a:pt x="446352" y="1858"/>
                      </a:cubicBezTo>
                      <a:cubicBezTo>
                        <a:pt x="444803" y="2013"/>
                        <a:pt x="441088" y="2632"/>
                        <a:pt x="436908" y="3716"/>
                      </a:cubicBezTo>
                      <a:cubicBezTo>
                        <a:pt x="435359" y="2167"/>
                        <a:pt x="433347" y="1084"/>
                        <a:pt x="431179" y="0"/>
                      </a:cubicBezTo>
                      <a:cubicBezTo>
                        <a:pt x="421890" y="9909"/>
                        <a:pt x="406563" y="12076"/>
                        <a:pt x="399596" y="9599"/>
                      </a:cubicBezTo>
                      <a:cubicBezTo>
                        <a:pt x="391081" y="6502"/>
                        <a:pt x="369096" y="13624"/>
                        <a:pt x="357639" y="22139"/>
                      </a:cubicBezTo>
                      <a:cubicBezTo>
                        <a:pt x="353458" y="25236"/>
                        <a:pt x="347885" y="26474"/>
                        <a:pt x="341537" y="27713"/>
                      </a:cubicBezTo>
                      <a:cubicBezTo>
                        <a:pt x="339989" y="28797"/>
                        <a:pt x="338286" y="29571"/>
                        <a:pt x="336893" y="29726"/>
                      </a:cubicBezTo>
                      <a:cubicBezTo>
                        <a:pt x="328532" y="30655"/>
                        <a:pt x="325900" y="38860"/>
                        <a:pt x="332248" y="45363"/>
                      </a:cubicBezTo>
                      <a:cubicBezTo>
                        <a:pt x="338751" y="51865"/>
                        <a:pt x="336893" y="56355"/>
                        <a:pt x="337822" y="63787"/>
                      </a:cubicBezTo>
                      <a:cubicBezTo>
                        <a:pt x="338751" y="71218"/>
                        <a:pt x="327758" y="78495"/>
                        <a:pt x="323113" y="85926"/>
                      </a:cubicBezTo>
                      <a:cubicBezTo>
                        <a:pt x="318469" y="93203"/>
                        <a:pt x="324042" y="102492"/>
                        <a:pt x="320327" y="110698"/>
                      </a:cubicBezTo>
                      <a:cubicBezTo>
                        <a:pt x="316611" y="119058"/>
                        <a:pt x="289052" y="106053"/>
                        <a:pt x="285337" y="109769"/>
                      </a:cubicBezTo>
                      <a:cubicBezTo>
                        <a:pt x="281621" y="113484"/>
                        <a:pt x="294471" y="124477"/>
                        <a:pt x="295400" y="130050"/>
                      </a:cubicBezTo>
                      <a:cubicBezTo>
                        <a:pt x="296329" y="135624"/>
                        <a:pt x="285337" y="141972"/>
                        <a:pt x="274190" y="142901"/>
                      </a:cubicBezTo>
                      <a:cubicBezTo>
                        <a:pt x="263197" y="143829"/>
                        <a:pt x="265055" y="157609"/>
                        <a:pt x="264126" y="176032"/>
                      </a:cubicBezTo>
                      <a:cubicBezTo>
                        <a:pt x="263197" y="194456"/>
                        <a:pt x="252205" y="197243"/>
                        <a:pt x="249418" y="189812"/>
                      </a:cubicBezTo>
                      <a:cubicBezTo>
                        <a:pt x="246631" y="182535"/>
                        <a:pt x="216286" y="192598"/>
                        <a:pt x="216286" y="200804"/>
                      </a:cubicBezTo>
                      <a:cubicBezTo>
                        <a:pt x="216286" y="209010"/>
                        <a:pt x="206223" y="207307"/>
                        <a:pt x="195076" y="206378"/>
                      </a:cubicBezTo>
                      <a:cubicBezTo>
                        <a:pt x="184083" y="205449"/>
                        <a:pt x="171233" y="216596"/>
                        <a:pt x="170149" y="221086"/>
                      </a:cubicBezTo>
                      <a:cubicBezTo>
                        <a:pt x="169220" y="225730"/>
                        <a:pt x="174794" y="248644"/>
                        <a:pt x="172936" y="252360"/>
                      </a:cubicBezTo>
                      <a:cubicBezTo>
                        <a:pt x="171078" y="256075"/>
                        <a:pt x="67967" y="271713"/>
                        <a:pt x="47840" y="267997"/>
                      </a:cubicBezTo>
                      <a:cubicBezTo>
                        <a:pt x="31738" y="265055"/>
                        <a:pt x="13934" y="263352"/>
                        <a:pt x="0" y="262733"/>
                      </a:cubicBezTo>
                      <a:cubicBezTo>
                        <a:pt x="5264" y="267997"/>
                        <a:pt x="12386" y="273725"/>
                        <a:pt x="14553" y="279454"/>
                      </a:cubicBezTo>
                      <a:cubicBezTo>
                        <a:pt x="18578" y="290291"/>
                        <a:pt x="31738" y="300354"/>
                        <a:pt x="46447" y="306547"/>
                      </a:cubicBezTo>
                      <a:cubicBezTo>
                        <a:pt x="61154" y="312740"/>
                        <a:pt x="53723" y="338441"/>
                        <a:pt x="61154" y="340918"/>
                      </a:cubicBezTo>
                      <a:cubicBezTo>
                        <a:pt x="68586" y="343395"/>
                        <a:pt x="78340" y="363057"/>
                        <a:pt x="68586" y="364296"/>
                      </a:cubicBezTo>
                      <a:cubicBezTo>
                        <a:pt x="58678" y="365535"/>
                        <a:pt x="50162" y="368012"/>
                        <a:pt x="40254" y="372966"/>
                      </a:cubicBezTo>
                      <a:cubicBezTo>
                        <a:pt x="30345" y="377920"/>
                        <a:pt x="19353" y="390151"/>
                        <a:pt x="20591" y="404859"/>
                      </a:cubicBezTo>
                      <a:cubicBezTo>
                        <a:pt x="20746" y="406872"/>
                        <a:pt x="21056" y="409504"/>
                        <a:pt x="21366" y="412600"/>
                      </a:cubicBezTo>
                      <a:cubicBezTo>
                        <a:pt x="46447" y="413220"/>
                        <a:pt x="76172" y="411981"/>
                        <a:pt x="79424" y="408420"/>
                      </a:cubicBezTo>
                      <a:cubicBezTo>
                        <a:pt x="84533" y="402846"/>
                        <a:pt x="96454" y="400060"/>
                        <a:pt x="103421" y="404704"/>
                      </a:cubicBezTo>
                      <a:cubicBezTo>
                        <a:pt x="110388" y="409349"/>
                        <a:pt x="141198" y="411207"/>
                        <a:pt x="153583" y="404240"/>
                      </a:cubicBezTo>
                      <a:cubicBezTo>
                        <a:pt x="168756" y="395880"/>
                        <a:pt x="178045" y="404240"/>
                        <a:pt x="178355" y="411671"/>
                      </a:cubicBezTo>
                      <a:cubicBezTo>
                        <a:pt x="178819" y="418948"/>
                        <a:pt x="185786" y="422199"/>
                        <a:pt x="192599" y="428702"/>
                      </a:cubicBezTo>
                      <a:cubicBezTo>
                        <a:pt x="199565" y="435204"/>
                        <a:pt x="194456" y="442481"/>
                        <a:pt x="199101" y="449912"/>
                      </a:cubicBezTo>
                      <a:cubicBezTo>
                        <a:pt x="203746" y="457189"/>
                        <a:pt x="212880" y="455950"/>
                        <a:pt x="226195" y="461834"/>
                      </a:cubicBezTo>
                      <a:cubicBezTo>
                        <a:pt x="228052" y="462608"/>
                        <a:pt x="229601" y="463692"/>
                        <a:pt x="231149" y="464930"/>
                      </a:cubicBezTo>
                      <a:cubicBezTo>
                        <a:pt x="231923" y="464001"/>
                        <a:pt x="232697" y="463227"/>
                        <a:pt x="233162" y="462608"/>
                      </a:cubicBezTo>
                      <a:cubicBezTo>
                        <a:pt x="240594" y="453938"/>
                        <a:pt x="241832" y="439230"/>
                        <a:pt x="261494" y="442945"/>
                      </a:cubicBezTo>
                      <a:cubicBezTo>
                        <a:pt x="281157" y="446661"/>
                        <a:pt x="279918" y="439230"/>
                        <a:pt x="291065" y="441707"/>
                      </a:cubicBezTo>
                      <a:cubicBezTo>
                        <a:pt x="302058" y="444184"/>
                        <a:pt x="309489" y="442945"/>
                        <a:pt x="314443" y="435514"/>
                      </a:cubicBezTo>
                      <a:cubicBezTo>
                        <a:pt x="319398" y="428082"/>
                        <a:pt x="309489" y="413374"/>
                        <a:pt x="303451" y="407182"/>
                      </a:cubicBezTo>
                      <a:cubicBezTo>
                        <a:pt x="297258" y="400989"/>
                        <a:pt x="288743" y="387519"/>
                        <a:pt x="289981" y="375288"/>
                      </a:cubicBezTo>
                      <a:cubicBezTo>
                        <a:pt x="291220" y="363057"/>
                        <a:pt x="270319" y="363057"/>
                        <a:pt x="270319" y="353149"/>
                      </a:cubicBezTo>
                      <a:cubicBezTo>
                        <a:pt x="270319" y="343395"/>
                        <a:pt x="289981" y="327294"/>
                        <a:pt x="293697" y="323733"/>
                      </a:cubicBezTo>
                      <a:cubicBezTo>
                        <a:pt x="297413" y="320017"/>
                        <a:pt x="313360" y="333641"/>
                        <a:pt x="317075" y="326210"/>
                      </a:cubicBezTo>
                      <a:cubicBezTo>
                        <a:pt x="320791" y="318778"/>
                        <a:pt x="331783" y="323733"/>
                        <a:pt x="337976" y="324971"/>
                      </a:cubicBezTo>
                      <a:cubicBezTo>
                        <a:pt x="344169" y="326210"/>
                        <a:pt x="353923" y="312740"/>
                        <a:pt x="355162" y="301593"/>
                      </a:cubicBezTo>
                      <a:cubicBezTo>
                        <a:pt x="356400" y="290601"/>
                        <a:pt x="377301" y="289362"/>
                        <a:pt x="381017" y="285646"/>
                      </a:cubicBezTo>
                      <a:cubicBezTo>
                        <a:pt x="384733" y="281931"/>
                        <a:pt x="390771" y="257314"/>
                        <a:pt x="393248" y="252514"/>
                      </a:cubicBezTo>
                      <a:cubicBezTo>
                        <a:pt x="395725" y="247560"/>
                        <a:pt x="411672" y="251276"/>
                        <a:pt x="411672" y="237806"/>
                      </a:cubicBezTo>
                      <a:cubicBezTo>
                        <a:pt x="411672" y="224337"/>
                        <a:pt x="419103" y="221860"/>
                        <a:pt x="426380" y="220621"/>
                      </a:cubicBezTo>
                      <a:cubicBezTo>
                        <a:pt x="433811" y="219383"/>
                        <a:pt x="431334" y="207152"/>
                        <a:pt x="432573" y="197243"/>
                      </a:cubicBezTo>
                      <a:cubicBezTo>
                        <a:pt x="433811" y="187334"/>
                        <a:pt x="438765" y="176342"/>
                        <a:pt x="448519" y="173865"/>
                      </a:cubicBezTo>
                      <a:cubicBezTo>
                        <a:pt x="458428" y="171388"/>
                        <a:pt x="444803" y="157918"/>
                        <a:pt x="433811" y="160396"/>
                      </a:cubicBezTo>
                      <a:cubicBezTo>
                        <a:pt x="422819" y="162872"/>
                        <a:pt x="415387" y="130824"/>
                        <a:pt x="415387" y="130824"/>
                      </a:cubicBezTo>
                      <a:cubicBezTo>
                        <a:pt x="415387" y="130824"/>
                        <a:pt x="416626" y="104969"/>
                        <a:pt x="410433" y="101408"/>
                      </a:cubicBezTo>
                      <a:cubicBezTo>
                        <a:pt x="404240" y="97693"/>
                        <a:pt x="412910" y="84223"/>
                        <a:pt x="426380" y="84223"/>
                      </a:cubicBezTo>
                      <a:cubicBezTo>
                        <a:pt x="439849" y="84223"/>
                        <a:pt x="464466" y="98931"/>
                        <a:pt x="473136" y="92738"/>
                      </a:cubicBezTo>
                      <a:cubicBezTo>
                        <a:pt x="481651" y="86545"/>
                        <a:pt x="498991" y="82985"/>
                        <a:pt x="503791" y="80507"/>
                      </a:cubicBezTo>
                      <a:cubicBezTo>
                        <a:pt x="507506" y="78650"/>
                        <a:pt x="512615" y="66883"/>
                        <a:pt x="514938" y="61309"/>
                      </a:cubicBezTo>
                      <a:cubicBezTo>
                        <a:pt x="509364" y="57594"/>
                        <a:pt x="499920" y="52794"/>
                        <a:pt x="490631" y="48459"/>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5" name="Freeform: Shape 4554">
                  <a:extLst>
                    <a:ext uri="{FF2B5EF4-FFF2-40B4-BE49-F238E27FC236}">
                      <a16:creationId xmlns:a16="http://schemas.microsoft.com/office/drawing/2014/main" id="{1BB21FF2-539B-81E2-DC0E-EBB7734E91B4}"/>
                    </a:ext>
                  </a:extLst>
                </p:cNvPr>
                <p:cNvSpPr/>
                <p:nvPr/>
              </p:nvSpPr>
              <p:spPr>
                <a:xfrm>
                  <a:off x="8678659" y="4066690"/>
                  <a:ext cx="1426919" cy="504422"/>
                </a:xfrm>
                <a:custGeom>
                  <a:avLst/>
                  <a:gdLst>
                    <a:gd name="connsiteX0" fmla="*/ 99631 w 1426919"/>
                    <a:gd name="connsiteY0" fmla="*/ 212127 h 504422"/>
                    <a:gd name="connsiteX1" fmla="*/ 114340 w 1426919"/>
                    <a:gd name="connsiteY1" fmla="*/ 229622 h 504422"/>
                    <a:gd name="connsiteX2" fmla="*/ 99631 w 1426919"/>
                    <a:gd name="connsiteY2" fmla="*/ 212127 h 504422"/>
                    <a:gd name="connsiteX3" fmla="*/ 400605 w 1426919"/>
                    <a:gd name="connsiteY3" fmla="*/ 268328 h 504422"/>
                    <a:gd name="connsiteX4" fmla="*/ 384039 w 1426919"/>
                    <a:gd name="connsiteY4" fmla="*/ 275759 h 504422"/>
                    <a:gd name="connsiteX5" fmla="*/ 400605 w 1426919"/>
                    <a:gd name="connsiteY5" fmla="*/ 268328 h 504422"/>
                    <a:gd name="connsiteX6" fmla="*/ 54579 w 1426919"/>
                    <a:gd name="connsiteY6" fmla="*/ 133013 h 504422"/>
                    <a:gd name="connsiteX7" fmla="*/ 73931 w 1426919"/>
                    <a:gd name="connsiteY7" fmla="*/ 157940 h 504422"/>
                    <a:gd name="connsiteX8" fmla="*/ 54579 w 1426919"/>
                    <a:gd name="connsiteY8" fmla="*/ 133013 h 504422"/>
                    <a:gd name="connsiteX9" fmla="*/ 749419 w 1426919"/>
                    <a:gd name="connsiteY9" fmla="*/ 290467 h 504422"/>
                    <a:gd name="connsiteX10" fmla="*/ 758709 w 1426919"/>
                    <a:gd name="connsiteY10" fmla="*/ 323599 h 504422"/>
                    <a:gd name="connsiteX11" fmla="*/ 762424 w 1426919"/>
                    <a:gd name="connsiteY11" fmla="*/ 359518 h 504422"/>
                    <a:gd name="connsiteX12" fmla="*/ 778061 w 1426919"/>
                    <a:gd name="connsiteY12" fmla="*/ 329173 h 504422"/>
                    <a:gd name="connsiteX13" fmla="*/ 774346 w 1426919"/>
                    <a:gd name="connsiteY13" fmla="*/ 272043 h 504422"/>
                    <a:gd name="connsiteX14" fmla="*/ 794627 w 1426919"/>
                    <a:gd name="connsiteY14" fmla="*/ 284894 h 504422"/>
                    <a:gd name="connsiteX15" fmla="*/ 810265 w 1426919"/>
                    <a:gd name="connsiteY15" fmla="*/ 316168 h 504422"/>
                    <a:gd name="connsiteX16" fmla="*/ 838751 w 1426919"/>
                    <a:gd name="connsiteY16" fmla="*/ 319884 h 504422"/>
                    <a:gd name="connsiteX17" fmla="*/ 840609 w 1426919"/>
                    <a:gd name="connsiteY17" fmla="*/ 295886 h 504422"/>
                    <a:gd name="connsiteX18" fmla="*/ 834262 w 1426919"/>
                    <a:gd name="connsiteY18" fmla="*/ 259967 h 504422"/>
                    <a:gd name="connsiteX19" fmla="*/ 824043 w 1426919"/>
                    <a:gd name="connsiteY19" fmla="*/ 234267 h 504422"/>
                    <a:gd name="connsiteX20" fmla="*/ 870955 w 1426919"/>
                    <a:gd name="connsiteY20" fmla="*/ 200206 h 504422"/>
                    <a:gd name="connsiteX21" fmla="*/ 807477 w 1426919"/>
                    <a:gd name="connsiteY21" fmla="*/ 218630 h 504422"/>
                    <a:gd name="connsiteX22" fmla="*/ 768772 w 1426919"/>
                    <a:gd name="connsiteY22" fmla="*/ 188285 h 504422"/>
                    <a:gd name="connsiteX23" fmla="*/ 871883 w 1426919"/>
                    <a:gd name="connsiteY23" fmla="*/ 165216 h 504422"/>
                    <a:gd name="connsiteX24" fmla="*/ 926226 w 1426919"/>
                    <a:gd name="connsiteY24" fmla="*/ 133013 h 504422"/>
                    <a:gd name="connsiteX25" fmla="*/ 893094 w 1426919"/>
                    <a:gd name="connsiteY25" fmla="*/ 145864 h 504422"/>
                    <a:gd name="connsiteX26" fmla="*/ 814909 w 1426919"/>
                    <a:gd name="connsiteY26" fmla="*/ 137503 h 504422"/>
                    <a:gd name="connsiteX27" fmla="*/ 777133 w 1426919"/>
                    <a:gd name="connsiteY27" fmla="*/ 153140 h 504422"/>
                    <a:gd name="connsiteX28" fmla="*/ 754993 w 1426919"/>
                    <a:gd name="connsiteY28" fmla="*/ 199122 h 504422"/>
                    <a:gd name="connsiteX29" fmla="*/ 730066 w 1426919"/>
                    <a:gd name="connsiteY29" fmla="*/ 259038 h 504422"/>
                    <a:gd name="connsiteX30" fmla="*/ 749419 w 1426919"/>
                    <a:gd name="connsiteY30" fmla="*/ 290467 h 504422"/>
                    <a:gd name="connsiteX31" fmla="*/ 328768 w 1426919"/>
                    <a:gd name="connsiteY31" fmla="*/ 314310 h 504422"/>
                    <a:gd name="connsiteX32" fmla="*/ 333412 w 1426919"/>
                    <a:gd name="connsiteY32" fmla="*/ 282107 h 504422"/>
                    <a:gd name="connsiteX33" fmla="*/ 346263 w 1426919"/>
                    <a:gd name="connsiteY33" fmla="*/ 274675 h 504422"/>
                    <a:gd name="connsiteX34" fmla="*/ 347192 w 1426919"/>
                    <a:gd name="connsiteY34" fmla="*/ 255323 h 504422"/>
                    <a:gd name="connsiteX35" fmla="*/ 321337 w 1426919"/>
                    <a:gd name="connsiteY35" fmla="*/ 230551 h 504422"/>
                    <a:gd name="connsiteX36" fmla="*/ 317621 w 1426919"/>
                    <a:gd name="connsiteY36" fmla="*/ 244330 h 504422"/>
                    <a:gd name="connsiteX37" fmla="*/ 329542 w 1426919"/>
                    <a:gd name="connsiteY37" fmla="*/ 259038 h 504422"/>
                    <a:gd name="connsiteX38" fmla="*/ 310189 w 1426919"/>
                    <a:gd name="connsiteY38" fmla="*/ 253465 h 504422"/>
                    <a:gd name="connsiteX39" fmla="*/ 290836 w 1426919"/>
                    <a:gd name="connsiteY39" fmla="*/ 236899 h 504422"/>
                    <a:gd name="connsiteX40" fmla="*/ 263278 w 1426919"/>
                    <a:gd name="connsiteY40" fmla="*/ 209341 h 504422"/>
                    <a:gd name="connsiteX41" fmla="*/ 256776 w 1426919"/>
                    <a:gd name="connsiteY41" fmla="*/ 187201 h 504422"/>
                    <a:gd name="connsiteX42" fmla="*/ 241139 w 1426919"/>
                    <a:gd name="connsiteY42" fmla="*/ 158714 h 504422"/>
                    <a:gd name="connsiteX43" fmla="*/ 224573 w 1426919"/>
                    <a:gd name="connsiteY43" fmla="*/ 144935 h 504422"/>
                    <a:gd name="connsiteX44" fmla="*/ 208936 w 1426919"/>
                    <a:gd name="connsiteY44" fmla="*/ 129298 h 504422"/>
                    <a:gd name="connsiteX45" fmla="*/ 189583 w 1426919"/>
                    <a:gd name="connsiteY45" fmla="*/ 120163 h 504422"/>
                    <a:gd name="connsiteX46" fmla="*/ 165741 w 1426919"/>
                    <a:gd name="connsiteY46" fmla="*/ 110100 h 504422"/>
                    <a:gd name="connsiteX47" fmla="*/ 139111 w 1426919"/>
                    <a:gd name="connsiteY47" fmla="*/ 83470 h 504422"/>
                    <a:gd name="connsiteX48" fmla="*/ 86626 w 1426919"/>
                    <a:gd name="connsiteY48" fmla="*/ 36559 h 504422"/>
                    <a:gd name="connsiteX49" fmla="*/ 41573 w 1426919"/>
                    <a:gd name="connsiteY49" fmla="*/ 15349 h 504422"/>
                    <a:gd name="connsiteX50" fmla="*/ 1010 w 1426919"/>
                    <a:gd name="connsiteY50" fmla="*/ 3428 h 504422"/>
                    <a:gd name="connsiteX51" fmla="*/ 43431 w 1426919"/>
                    <a:gd name="connsiteY51" fmla="*/ 63344 h 504422"/>
                    <a:gd name="connsiteX52" fmla="*/ 85697 w 1426919"/>
                    <a:gd name="connsiteY52" fmla="*/ 107468 h 504422"/>
                    <a:gd name="connsiteX53" fmla="*/ 119758 w 1426919"/>
                    <a:gd name="connsiteY53" fmla="*/ 170016 h 504422"/>
                    <a:gd name="connsiteX54" fmla="*/ 167598 w 1426919"/>
                    <a:gd name="connsiteY54" fmla="*/ 241853 h 504422"/>
                    <a:gd name="connsiteX55" fmla="*/ 212651 w 1426919"/>
                    <a:gd name="connsiteY55" fmla="*/ 295267 h 504422"/>
                    <a:gd name="connsiteX56" fmla="*/ 268852 w 1426919"/>
                    <a:gd name="connsiteY56" fmla="*/ 344036 h 504422"/>
                    <a:gd name="connsiteX57" fmla="*/ 284489 w 1426919"/>
                    <a:gd name="connsiteY57" fmla="*/ 359673 h 504422"/>
                    <a:gd name="connsiteX58" fmla="*/ 317621 w 1426919"/>
                    <a:gd name="connsiteY58" fmla="*/ 360602 h 504422"/>
                    <a:gd name="connsiteX59" fmla="*/ 328768 w 1426919"/>
                    <a:gd name="connsiteY59" fmla="*/ 314310 h 504422"/>
                    <a:gd name="connsiteX60" fmla="*/ 1031969 w 1426919"/>
                    <a:gd name="connsiteY60" fmla="*/ 167074 h 504422"/>
                    <a:gd name="connsiteX61" fmla="*/ 1042962 w 1426919"/>
                    <a:gd name="connsiteY61" fmla="*/ 144006 h 504422"/>
                    <a:gd name="connsiteX62" fmla="*/ 1024538 w 1426919"/>
                    <a:gd name="connsiteY62" fmla="*/ 135645 h 504422"/>
                    <a:gd name="connsiteX63" fmla="*/ 1003327 w 1426919"/>
                    <a:gd name="connsiteY63" fmla="*/ 123724 h 504422"/>
                    <a:gd name="connsiteX64" fmla="*/ 1019893 w 1426919"/>
                    <a:gd name="connsiteY64" fmla="*/ 191846 h 504422"/>
                    <a:gd name="connsiteX65" fmla="*/ 1031969 w 1426919"/>
                    <a:gd name="connsiteY65" fmla="*/ 167074 h 504422"/>
                    <a:gd name="connsiteX66" fmla="*/ 956571 w 1426919"/>
                    <a:gd name="connsiteY66" fmla="*/ 282107 h 504422"/>
                    <a:gd name="connsiteX67" fmla="*/ 994347 w 1426919"/>
                    <a:gd name="connsiteY67" fmla="*/ 292325 h 504422"/>
                    <a:gd name="connsiteX68" fmla="*/ 956571 w 1426919"/>
                    <a:gd name="connsiteY68" fmla="*/ 282107 h 504422"/>
                    <a:gd name="connsiteX69" fmla="*/ 883805 w 1426919"/>
                    <a:gd name="connsiteY69" fmla="*/ 437703 h 504422"/>
                    <a:gd name="connsiteX70" fmla="*/ 817541 w 1426919"/>
                    <a:gd name="connsiteY70" fmla="*/ 443277 h 504422"/>
                    <a:gd name="connsiteX71" fmla="*/ 759483 w 1426919"/>
                    <a:gd name="connsiteY71" fmla="*/ 451637 h 504422"/>
                    <a:gd name="connsiteX72" fmla="*/ 810110 w 1426919"/>
                    <a:gd name="connsiteY72" fmla="*/ 460771 h 504422"/>
                    <a:gd name="connsiteX73" fmla="*/ 873586 w 1426919"/>
                    <a:gd name="connsiteY73" fmla="*/ 446992 h 504422"/>
                    <a:gd name="connsiteX74" fmla="*/ 883805 w 1426919"/>
                    <a:gd name="connsiteY74" fmla="*/ 437703 h 504422"/>
                    <a:gd name="connsiteX75" fmla="*/ 1080738 w 1426919"/>
                    <a:gd name="connsiteY75" fmla="*/ 269257 h 504422"/>
                    <a:gd name="connsiteX76" fmla="*/ 1020048 w 1426919"/>
                    <a:gd name="connsiteY76" fmla="*/ 280249 h 504422"/>
                    <a:gd name="connsiteX77" fmla="*/ 1062469 w 1426919"/>
                    <a:gd name="connsiteY77" fmla="*/ 286752 h 504422"/>
                    <a:gd name="connsiteX78" fmla="*/ 1102104 w 1426919"/>
                    <a:gd name="connsiteY78" fmla="*/ 300531 h 504422"/>
                    <a:gd name="connsiteX79" fmla="*/ 1080738 w 1426919"/>
                    <a:gd name="connsiteY79" fmla="*/ 269257 h 504422"/>
                    <a:gd name="connsiteX80" fmla="*/ 595681 w 1426919"/>
                    <a:gd name="connsiteY80" fmla="*/ 427485 h 504422"/>
                    <a:gd name="connsiteX81" fmla="*/ 541339 w 1426919"/>
                    <a:gd name="connsiteY81" fmla="*/ 419279 h 504422"/>
                    <a:gd name="connsiteX82" fmla="*/ 572612 w 1426919"/>
                    <a:gd name="connsiteY82" fmla="*/ 398068 h 504422"/>
                    <a:gd name="connsiteX83" fmla="*/ 535765 w 1426919"/>
                    <a:gd name="connsiteY83" fmla="*/ 397140 h 504422"/>
                    <a:gd name="connsiteX84" fmla="*/ 471359 w 1426919"/>
                    <a:gd name="connsiteY84" fmla="*/ 389708 h 504422"/>
                    <a:gd name="connsiteX85" fmla="*/ 405095 w 1426919"/>
                    <a:gd name="connsiteY85" fmla="*/ 375000 h 504422"/>
                    <a:gd name="connsiteX86" fmla="*/ 332329 w 1426919"/>
                    <a:gd name="connsiteY86" fmla="*/ 371284 h 504422"/>
                    <a:gd name="connsiteX87" fmla="*/ 317621 w 1426919"/>
                    <a:gd name="connsiteY87" fmla="*/ 389708 h 504422"/>
                    <a:gd name="connsiteX88" fmla="*/ 340689 w 1426919"/>
                    <a:gd name="connsiteY88" fmla="*/ 394353 h 504422"/>
                    <a:gd name="connsiteX89" fmla="*/ 357255 w 1426919"/>
                    <a:gd name="connsiteY89" fmla="*/ 411848 h 504422"/>
                    <a:gd name="connsiteX90" fmla="*/ 412527 w 1426919"/>
                    <a:gd name="connsiteY90" fmla="*/ 416492 h 504422"/>
                    <a:gd name="connsiteX91" fmla="*/ 471359 w 1426919"/>
                    <a:gd name="connsiteY91" fmla="*/ 431200 h 504422"/>
                    <a:gd name="connsiteX92" fmla="*/ 548615 w 1426919"/>
                    <a:gd name="connsiteY92" fmla="*/ 444051 h 504422"/>
                    <a:gd name="connsiteX93" fmla="*/ 589952 w 1426919"/>
                    <a:gd name="connsiteY93" fmla="*/ 445909 h 504422"/>
                    <a:gd name="connsiteX94" fmla="*/ 626800 w 1426919"/>
                    <a:gd name="connsiteY94" fmla="*/ 446837 h 504422"/>
                    <a:gd name="connsiteX95" fmla="*/ 595681 w 1426919"/>
                    <a:gd name="connsiteY95" fmla="*/ 427485 h 504422"/>
                    <a:gd name="connsiteX96" fmla="*/ 1320093 w 1426919"/>
                    <a:gd name="connsiteY96" fmla="*/ 226835 h 504422"/>
                    <a:gd name="connsiteX97" fmla="*/ 1292535 w 1426919"/>
                    <a:gd name="connsiteY97" fmla="*/ 251762 h 504422"/>
                    <a:gd name="connsiteX98" fmla="*/ 1241908 w 1426919"/>
                    <a:gd name="connsiteY98" fmla="*/ 283965 h 504422"/>
                    <a:gd name="connsiteX99" fmla="*/ 1208776 w 1426919"/>
                    <a:gd name="connsiteY99" fmla="*/ 206709 h 504422"/>
                    <a:gd name="connsiteX100" fmla="*/ 1137868 w 1426919"/>
                    <a:gd name="connsiteY100" fmla="*/ 197574 h 504422"/>
                    <a:gd name="connsiteX101" fmla="*/ 1111084 w 1426919"/>
                    <a:gd name="connsiteY101" fmla="*/ 217856 h 504422"/>
                    <a:gd name="connsiteX102" fmla="*/ 1127650 w 1426919"/>
                    <a:gd name="connsiteY102" fmla="*/ 226061 h 504422"/>
                    <a:gd name="connsiteX103" fmla="*/ 1145145 w 1426919"/>
                    <a:gd name="connsiteY103" fmla="*/ 247272 h 504422"/>
                    <a:gd name="connsiteX104" fmla="*/ 1194842 w 1426919"/>
                    <a:gd name="connsiteY104" fmla="*/ 250059 h 504422"/>
                    <a:gd name="connsiteX105" fmla="*/ 1192055 w 1426919"/>
                    <a:gd name="connsiteY105" fmla="*/ 259193 h 504422"/>
                    <a:gd name="connsiteX106" fmla="*/ 1165426 w 1426919"/>
                    <a:gd name="connsiteY106" fmla="*/ 263838 h 504422"/>
                    <a:gd name="connsiteX107" fmla="*/ 1147002 w 1426919"/>
                    <a:gd name="connsiteY107" fmla="*/ 268483 h 504422"/>
                    <a:gd name="connsiteX108" fmla="*/ 1166355 w 1426919"/>
                    <a:gd name="connsiteY108" fmla="*/ 296041 h 504422"/>
                    <a:gd name="connsiteX109" fmla="*/ 1187566 w 1426919"/>
                    <a:gd name="connsiteY109" fmla="*/ 296041 h 504422"/>
                    <a:gd name="connsiteX110" fmla="*/ 1219768 w 1426919"/>
                    <a:gd name="connsiteY110" fmla="*/ 305175 h 504422"/>
                    <a:gd name="connsiteX111" fmla="*/ 1247327 w 1426919"/>
                    <a:gd name="connsiteY111" fmla="*/ 319884 h 504422"/>
                    <a:gd name="connsiteX112" fmla="*/ 1334802 w 1426919"/>
                    <a:gd name="connsiteY112" fmla="*/ 350229 h 504422"/>
                    <a:gd name="connsiteX113" fmla="*/ 1352296 w 1426919"/>
                    <a:gd name="connsiteY113" fmla="*/ 386147 h 504422"/>
                    <a:gd name="connsiteX114" fmla="*/ 1351367 w 1426919"/>
                    <a:gd name="connsiteY114" fmla="*/ 413706 h 504422"/>
                    <a:gd name="connsiteX115" fmla="*/ 1321951 w 1426919"/>
                    <a:gd name="connsiteY115" fmla="*/ 438477 h 504422"/>
                    <a:gd name="connsiteX116" fmla="*/ 1393789 w 1426919"/>
                    <a:gd name="connsiteY116" fmla="*/ 434761 h 504422"/>
                    <a:gd name="connsiteX117" fmla="*/ 1426920 w 1426919"/>
                    <a:gd name="connsiteY117" fmla="*/ 460617 h 504422"/>
                    <a:gd name="connsiteX118" fmla="*/ 1426920 w 1426919"/>
                    <a:gd name="connsiteY118" fmla="*/ 264148 h 504422"/>
                    <a:gd name="connsiteX119" fmla="*/ 1320093 w 1426919"/>
                    <a:gd name="connsiteY119" fmla="*/ 226835 h 504422"/>
                    <a:gd name="connsiteX120" fmla="*/ 921582 w 1426919"/>
                    <a:gd name="connsiteY120" fmla="*/ 460152 h 504422"/>
                    <a:gd name="connsiteX121" fmla="*/ 911518 w 1426919"/>
                    <a:gd name="connsiteY121" fmla="*/ 464487 h 504422"/>
                    <a:gd name="connsiteX122" fmla="*/ 906873 w 1426919"/>
                    <a:gd name="connsiteY122" fmla="*/ 473312 h 504422"/>
                    <a:gd name="connsiteX123" fmla="*/ 896655 w 1426919"/>
                    <a:gd name="connsiteY123" fmla="*/ 467738 h 504422"/>
                    <a:gd name="connsiteX124" fmla="*/ 881792 w 1426919"/>
                    <a:gd name="connsiteY124" fmla="*/ 503038 h 504422"/>
                    <a:gd name="connsiteX125" fmla="*/ 920807 w 1426919"/>
                    <a:gd name="connsiteY125" fmla="*/ 480744 h 504422"/>
                    <a:gd name="connsiteX126" fmla="*/ 924987 w 1426919"/>
                    <a:gd name="connsiteY126" fmla="*/ 475479 h 504422"/>
                    <a:gd name="connsiteX127" fmla="*/ 928084 w 1426919"/>
                    <a:gd name="connsiteY127" fmla="*/ 472693 h 504422"/>
                    <a:gd name="connsiteX128" fmla="*/ 931181 w 1426919"/>
                    <a:gd name="connsiteY128" fmla="*/ 470680 h 504422"/>
                    <a:gd name="connsiteX129" fmla="*/ 921582 w 1426919"/>
                    <a:gd name="connsiteY129" fmla="*/ 460152 h 504422"/>
                    <a:gd name="connsiteX130" fmla="*/ 665660 w 1426919"/>
                    <a:gd name="connsiteY130" fmla="*/ 223275 h 504422"/>
                    <a:gd name="connsiteX131" fmla="*/ 684084 w 1426919"/>
                    <a:gd name="connsiteY131" fmla="*/ 175435 h 504422"/>
                    <a:gd name="connsiteX132" fmla="*/ 730996 w 1426919"/>
                    <a:gd name="connsiteY132" fmla="*/ 148805 h 504422"/>
                    <a:gd name="connsiteX133" fmla="*/ 709784 w 1426919"/>
                    <a:gd name="connsiteY133" fmla="*/ 123879 h 504422"/>
                    <a:gd name="connsiteX134" fmla="*/ 699722 w 1426919"/>
                    <a:gd name="connsiteY134" fmla="*/ 99107 h 504422"/>
                    <a:gd name="connsiteX135" fmla="*/ 689658 w 1426919"/>
                    <a:gd name="connsiteY135" fmla="*/ 71549 h 504422"/>
                    <a:gd name="connsiteX136" fmla="*/ 691516 w 1426919"/>
                    <a:gd name="connsiteY136" fmla="*/ 48481 h 504422"/>
                    <a:gd name="connsiteX137" fmla="*/ 696161 w 1426919"/>
                    <a:gd name="connsiteY137" fmla="*/ 46158 h 504422"/>
                    <a:gd name="connsiteX138" fmla="*/ 681453 w 1426919"/>
                    <a:gd name="connsiteY138" fmla="*/ 41204 h 504422"/>
                    <a:gd name="connsiteX139" fmla="*/ 633612 w 1426919"/>
                    <a:gd name="connsiteY139" fmla="*/ 61486 h 504422"/>
                    <a:gd name="connsiteX140" fmla="*/ 615188 w 1426919"/>
                    <a:gd name="connsiteY140" fmla="*/ 89044 h 504422"/>
                    <a:gd name="connsiteX141" fmla="*/ 606054 w 1426919"/>
                    <a:gd name="connsiteY141" fmla="*/ 118460 h 504422"/>
                    <a:gd name="connsiteX142" fmla="*/ 578496 w 1426919"/>
                    <a:gd name="connsiteY142" fmla="*/ 136884 h 504422"/>
                    <a:gd name="connsiteX143" fmla="*/ 549080 w 1426919"/>
                    <a:gd name="connsiteY143" fmla="*/ 131310 h 504422"/>
                    <a:gd name="connsiteX144" fmla="*/ 517806 w 1426919"/>
                    <a:gd name="connsiteY144" fmla="*/ 144161 h 504422"/>
                    <a:gd name="connsiteX145" fmla="*/ 477242 w 1426919"/>
                    <a:gd name="connsiteY145" fmla="*/ 147876 h 504422"/>
                    <a:gd name="connsiteX146" fmla="*/ 451541 w 1426919"/>
                    <a:gd name="connsiteY146" fmla="*/ 135026 h 504422"/>
                    <a:gd name="connsiteX147" fmla="*/ 442252 w 1426919"/>
                    <a:gd name="connsiteY147" fmla="*/ 115054 h 504422"/>
                    <a:gd name="connsiteX148" fmla="*/ 438692 w 1426919"/>
                    <a:gd name="connsiteY148" fmla="*/ 114745 h 504422"/>
                    <a:gd name="connsiteX149" fmla="*/ 418410 w 1426919"/>
                    <a:gd name="connsiteY149" fmla="*/ 157940 h 504422"/>
                    <a:gd name="connsiteX150" fmla="*/ 434975 w 1426919"/>
                    <a:gd name="connsiteY150" fmla="*/ 201135 h 504422"/>
                    <a:gd name="connsiteX151" fmla="*/ 461760 w 1426919"/>
                    <a:gd name="connsiteY151" fmla="*/ 232409 h 504422"/>
                    <a:gd name="connsiteX152" fmla="*/ 491176 w 1426919"/>
                    <a:gd name="connsiteY152" fmla="*/ 273901 h 504422"/>
                    <a:gd name="connsiteX153" fmla="*/ 515948 w 1426919"/>
                    <a:gd name="connsiteY153" fmla="*/ 285823 h 504422"/>
                    <a:gd name="connsiteX154" fmla="*/ 557440 w 1426919"/>
                    <a:gd name="connsiteY154" fmla="*/ 281178 h 504422"/>
                    <a:gd name="connsiteX155" fmla="*/ 597074 w 1426919"/>
                    <a:gd name="connsiteY155" fmla="*/ 299602 h 504422"/>
                    <a:gd name="connsiteX156" fmla="*/ 642127 w 1426919"/>
                    <a:gd name="connsiteY156" fmla="*/ 292325 h 504422"/>
                    <a:gd name="connsiteX157" fmla="*/ 665660 w 1426919"/>
                    <a:gd name="connsiteY157" fmla="*/ 223275 h 504422"/>
                    <a:gd name="connsiteX158" fmla="*/ 734711 w 1426919"/>
                    <a:gd name="connsiteY158" fmla="*/ 480898 h 504422"/>
                    <a:gd name="connsiteX159" fmla="*/ 762424 w 1426919"/>
                    <a:gd name="connsiteY159" fmla="*/ 494677 h 504422"/>
                    <a:gd name="connsiteX160" fmla="*/ 791841 w 1426919"/>
                    <a:gd name="connsiteY160" fmla="*/ 496535 h 504422"/>
                    <a:gd name="connsiteX161" fmla="*/ 734711 w 1426919"/>
                    <a:gd name="connsiteY161" fmla="*/ 480898 h 504422"/>
                    <a:gd name="connsiteX162" fmla="*/ 688729 w 1426919"/>
                    <a:gd name="connsiteY162" fmla="*/ 435845 h 504422"/>
                    <a:gd name="connsiteX163" fmla="*/ 660242 w 1426919"/>
                    <a:gd name="connsiteY163" fmla="*/ 439561 h 504422"/>
                    <a:gd name="connsiteX164" fmla="*/ 645534 w 1426919"/>
                    <a:gd name="connsiteY164" fmla="*/ 456127 h 504422"/>
                    <a:gd name="connsiteX165" fmla="*/ 690587 w 1426919"/>
                    <a:gd name="connsiteY165" fmla="*/ 463558 h 504422"/>
                    <a:gd name="connsiteX166" fmla="*/ 734711 w 1426919"/>
                    <a:gd name="connsiteY166" fmla="*/ 450708 h 504422"/>
                    <a:gd name="connsiteX167" fmla="*/ 688729 w 1426919"/>
                    <a:gd name="connsiteY167" fmla="*/ 435845 h 50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426919" h="504422">
                      <a:moveTo>
                        <a:pt x="99631" y="212127"/>
                      </a:moveTo>
                      <a:cubicBezTo>
                        <a:pt x="97774" y="216772"/>
                        <a:pt x="107991" y="235196"/>
                        <a:pt x="114340" y="229622"/>
                      </a:cubicBezTo>
                      <a:cubicBezTo>
                        <a:pt x="120842" y="224203"/>
                        <a:pt x="105360" y="197574"/>
                        <a:pt x="99631" y="212127"/>
                      </a:cubicBezTo>
                      <a:close/>
                      <a:moveTo>
                        <a:pt x="400605" y="268328"/>
                      </a:moveTo>
                      <a:cubicBezTo>
                        <a:pt x="400605" y="260122"/>
                        <a:pt x="376917" y="263993"/>
                        <a:pt x="384039" y="275759"/>
                      </a:cubicBezTo>
                      <a:cubicBezTo>
                        <a:pt x="391316" y="287681"/>
                        <a:pt x="400605" y="276533"/>
                        <a:pt x="400605" y="268328"/>
                      </a:cubicBezTo>
                      <a:close/>
                      <a:moveTo>
                        <a:pt x="54579" y="133013"/>
                      </a:moveTo>
                      <a:cubicBezTo>
                        <a:pt x="52720" y="142148"/>
                        <a:pt x="62784" y="168932"/>
                        <a:pt x="73931" y="157940"/>
                      </a:cubicBezTo>
                      <a:cubicBezTo>
                        <a:pt x="84923" y="146793"/>
                        <a:pt x="56281" y="124034"/>
                        <a:pt x="54579" y="133013"/>
                      </a:cubicBezTo>
                      <a:close/>
                      <a:moveTo>
                        <a:pt x="749419" y="290467"/>
                      </a:moveTo>
                      <a:cubicBezTo>
                        <a:pt x="763198" y="291396"/>
                        <a:pt x="761340" y="311678"/>
                        <a:pt x="758709" y="323599"/>
                      </a:cubicBezTo>
                      <a:cubicBezTo>
                        <a:pt x="755922" y="335520"/>
                        <a:pt x="750349" y="364008"/>
                        <a:pt x="762424" y="359518"/>
                      </a:cubicBezTo>
                      <a:cubicBezTo>
                        <a:pt x="777133" y="353944"/>
                        <a:pt x="786266" y="335675"/>
                        <a:pt x="778061" y="329173"/>
                      </a:cubicBezTo>
                      <a:cubicBezTo>
                        <a:pt x="769701" y="322670"/>
                        <a:pt x="770630" y="282262"/>
                        <a:pt x="774346" y="272043"/>
                      </a:cubicBezTo>
                      <a:cubicBezTo>
                        <a:pt x="778061" y="261980"/>
                        <a:pt x="802833" y="269257"/>
                        <a:pt x="794627" y="284894"/>
                      </a:cubicBezTo>
                      <a:cubicBezTo>
                        <a:pt x="786421" y="300531"/>
                        <a:pt x="810265" y="298673"/>
                        <a:pt x="810265" y="316168"/>
                      </a:cubicBezTo>
                      <a:cubicBezTo>
                        <a:pt x="810265" y="333663"/>
                        <a:pt x="824043" y="324528"/>
                        <a:pt x="838751" y="319884"/>
                      </a:cubicBezTo>
                      <a:cubicBezTo>
                        <a:pt x="853460" y="315239"/>
                        <a:pt x="850673" y="307033"/>
                        <a:pt x="840609" y="295886"/>
                      </a:cubicBezTo>
                      <a:cubicBezTo>
                        <a:pt x="830546" y="284894"/>
                        <a:pt x="848041" y="269257"/>
                        <a:pt x="834262" y="259967"/>
                      </a:cubicBezTo>
                      <a:cubicBezTo>
                        <a:pt x="820482" y="250833"/>
                        <a:pt x="811194" y="236899"/>
                        <a:pt x="824043" y="234267"/>
                      </a:cubicBezTo>
                      <a:cubicBezTo>
                        <a:pt x="836894" y="231480"/>
                        <a:pt x="875599" y="209341"/>
                        <a:pt x="870955" y="200206"/>
                      </a:cubicBezTo>
                      <a:cubicBezTo>
                        <a:pt x="866310" y="191072"/>
                        <a:pt x="812122" y="202064"/>
                        <a:pt x="807477" y="218630"/>
                      </a:cubicBezTo>
                      <a:cubicBezTo>
                        <a:pt x="802833" y="235196"/>
                        <a:pt x="764282" y="216772"/>
                        <a:pt x="768772" y="188285"/>
                      </a:cubicBezTo>
                      <a:cubicBezTo>
                        <a:pt x="773417" y="159798"/>
                        <a:pt x="849744" y="155153"/>
                        <a:pt x="871883" y="165216"/>
                      </a:cubicBezTo>
                      <a:cubicBezTo>
                        <a:pt x="894023" y="175280"/>
                        <a:pt x="917865" y="148650"/>
                        <a:pt x="926226" y="133013"/>
                      </a:cubicBezTo>
                      <a:cubicBezTo>
                        <a:pt x="934586" y="117376"/>
                        <a:pt x="908731" y="135800"/>
                        <a:pt x="893094" y="145864"/>
                      </a:cubicBezTo>
                      <a:cubicBezTo>
                        <a:pt x="877457" y="155927"/>
                        <a:pt x="836120" y="144935"/>
                        <a:pt x="814909" y="137503"/>
                      </a:cubicBezTo>
                      <a:cubicBezTo>
                        <a:pt x="793699" y="130227"/>
                        <a:pt x="794627" y="150353"/>
                        <a:pt x="777133" y="153140"/>
                      </a:cubicBezTo>
                      <a:cubicBezTo>
                        <a:pt x="759638" y="155927"/>
                        <a:pt x="763353" y="194632"/>
                        <a:pt x="754993" y="199122"/>
                      </a:cubicBezTo>
                      <a:cubicBezTo>
                        <a:pt x="746632" y="203767"/>
                        <a:pt x="746632" y="232254"/>
                        <a:pt x="730066" y="259038"/>
                      </a:cubicBezTo>
                      <a:cubicBezTo>
                        <a:pt x="713501" y="285823"/>
                        <a:pt x="735640" y="289538"/>
                        <a:pt x="749419" y="290467"/>
                      </a:cubicBezTo>
                      <a:close/>
                      <a:moveTo>
                        <a:pt x="328768" y="314310"/>
                      </a:moveTo>
                      <a:cubicBezTo>
                        <a:pt x="327839" y="301460"/>
                        <a:pt x="333412" y="288609"/>
                        <a:pt x="333412" y="282107"/>
                      </a:cubicBezTo>
                      <a:cubicBezTo>
                        <a:pt x="333412" y="275604"/>
                        <a:pt x="338058" y="272973"/>
                        <a:pt x="346263" y="274675"/>
                      </a:cubicBezTo>
                      <a:cubicBezTo>
                        <a:pt x="354623" y="276533"/>
                        <a:pt x="353694" y="257181"/>
                        <a:pt x="347192" y="255323"/>
                      </a:cubicBezTo>
                      <a:cubicBezTo>
                        <a:pt x="340689" y="253465"/>
                        <a:pt x="337129" y="230551"/>
                        <a:pt x="321337" y="230551"/>
                      </a:cubicBezTo>
                      <a:cubicBezTo>
                        <a:pt x="305699" y="230551"/>
                        <a:pt x="308486" y="243401"/>
                        <a:pt x="317621" y="244330"/>
                      </a:cubicBezTo>
                      <a:cubicBezTo>
                        <a:pt x="326910" y="245259"/>
                        <a:pt x="332329" y="252691"/>
                        <a:pt x="329542" y="259038"/>
                      </a:cubicBezTo>
                      <a:cubicBezTo>
                        <a:pt x="326755" y="265541"/>
                        <a:pt x="323039" y="252536"/>
                        <a:pt x="310189" y="253465"/>
                      </a:cubicBezTo>
                      <a:cubicBezTo>
                        <a:pt x="297339" y="254394"/>
                        <a:pt x="305544" y="237828"/>
                        <a:pt x="290836" y="236899"/>
                      </a:cubicBezTo>
                      <a:cubicBezTo>
                        <a:pt x="276129" y="235970"/>
                        <a:pt x="278915" y="209341"/>
                        <a:pt x="263278" y="209341"/>
                      </a:cubicBezTo>
                      <a:cubicBezTo>
                        <a:pt x="247641" y="209341"/>
                        <a:pt x="246712" y="196490"/>
                        <a:pt x="256776" y="187201"/>
                      </a:cubicBezTo>
                      <a:cubicBezTo>
                        <a:pt x="266839" y="177912"/>
                        <a:pt x="241139" y="169706"/>
                        <a:pt x="241139" y="158714"/>
                      </a:cubicBezTo>
                      <a:cubicBezTo>
                        <a:pt x="241139" y="147721"/>
                        <a:pt x="224573" y="154069"/>
                        <a:pt x="224573" y="144935"/>
                      </a:cubicBezTo>
                      <a:cubicBezTo>
                        <a:pt x="224573" y="135800"/>
                        <a:pt x="217296" y="140290"/>
                        <a:pt x="208936" y="129298"/>
                      </a:cubicBezTo>
                      <a:cubicBezTo>
                        <a:pt x="200731" y="118305"/>
                        <a:pt x="197014" y="128369"/>
                        <a:pt x="189583" y="120163"/>
                      </a:cubicBezTo>
                      <a:cubicBezTo>
                        <a:pt x="182307" y="111803"/>
                        <a:pt x="172088" y="107313"/>
                        <a:pt x="165741" y="110100"/>
                      </a:cubicBezTo>
                      <a:cubicBezTo>
                        <a:pt x="159237" y="112886"/>
                        <a:pt x="144530" y="98178"/>
                        <a:pt x="139111" y="83470"/>
                      </a:cubicBezTo>
                      <a:cubicBezTo>
                        <a:pt x="134776" y="71704"/>
                        <a:pt x="92200" y="52196"/>
                        <a:pt x="86626" y="36559"/>
                      </a:cubicBezTo>
                      <a:cubicBezTo>
                        <a:pt x="81052" y="20922"/>
                        <a:pt x="66344" y="14420"/>
                        <a:pt x="41573" y="15349"/>
                      </a:cubicBezTo>
                      <a:cubicBezTo>
                        <a:pt x="16802" y="16278"/>
                        <a:pt x="6893" y="-8958"/>
                        <a:pt x="1010" y="3428"/>
                      </a:cubicBezTo>
                      <a:cubicBezTo>
                        <a:pt x="-6267" y="19064"/>
                        <a:pt x="27639" y="54054"/>
                        <a:pt x="43431" y="63344"/>
                      </a:cubicBezTo>
                      <a:cubicBezTo>
                        <a:pt x="59068" y="72478"/>
                        <a:pt x="67273" y="105610"/>
                        <a:pt x="85697" y="107468"/>
                      </a:cubicBezTo>
                      <a:cubicBezTo>
                        <a:pt x="104121" y="109326"/>
                        <a:pt x="105979" y="167229"/>
                        <a:pt x="119758" y="170016"/>
                      </a:cubicBezTo>
                      <a:cubicBezTo>
                        <a:pt x="133537" y="172803"/>
                        <a:pt x="163108" y="217856"/>
                        <a:pt x="167598" y="241853"/>
                      </a:cubicBezTo>
                      <a:cubicBezTo>
                        <a:pt x="172243" y="265851"/>
                        <a:pt x="202588" y="277772"/>
                        <a:pt x="212651" y="295267"/>
                      </a:cubicBezTo>
                      <a:cubicBezTo>
                        <a:pt x="222715" y="312762"/>
                        <a:pt x="263278" y="336759"/>
                        <a:pt x="268852" y="344036"/>
                      </a:cubicBezTo>
                      <a:cubicBezTo>
                        <a:pt x="274425" y="351467"/>
                        <a:pt x="279844" y="368033"/>
                        <a:pt x="284489" y="359673"/>
                      </a:cubicBezTo>
                      <a:cubicBezTo>
                        <a:pt x="289133" y="351467"/>
                        <a:pt x="308331" y="359673"/>
                        <a:pt x="317621" y="360602"/>
                      </a:cubicBezTo>
                      <a:cubicBezTo>
                        <a:pt x="326910" y="361221"/>
                        <a:pt x="329697" y="327160"/>
                        <a:pt x="328768" y="314310"/>
                      </a:cubicBezTo>
                      <a:close/>
                      <a:moveTo>
                        <a:pt x="1031969" y="167074"/>
                      </a:moveTo>
                      <a:cubicBezTo>
                        <a:pt x="1052252" y="168932"/>
                        <a:pt x="1042962" y="157011"/>
                        <a:pt x="1042962" y="144006"/>
                      </a:cubicBezTo>
                      <a:cubicBezTo>
                        <a:pt x="1042962" y="131156"/>
                        <a:pt x="1024538" y="142148"/>
                        <a:pt x="1024538" y="135645"/>
                      </a:cubicBezTo>
                      <a:cubicBezTo>
                        <a:pt x="1024538" y="129298"/>
                        <a:pt x="1018035" y="103442"/>
                        <a:pt x="1003327" y="123724"/>
                      </a:cubicBezTo>
                      <a:cubicBezTo>
                        <a:pt x="988619" y="144006"/>
                        <a:pt x="1008127" y="194013"/>
                        <a:pt x="1019893" y="191846"/>
                      </a:cubicBezTo>
                      <a:cubicBezTo>
                        <a:pt x="1030111" y="190143"/>
                        <a:pt x="1011687" y="165216"/>
                        <a:pt x="1031969" y="167074"/>
                      </a:cubicBezTo>
                      <a:close/>
                      <a:moveTo>
                        <a:pt x="956571" y="282107"/>
                      </a:moveTo>
                      <a:cubicBezTo>
                        <a:pt x="960287" y="296815"/>
                        <a:pt x="986916" y="305175"/>
                        <a:pt x="994347" y="292325"/>
                      </a:cubicBezTo>
                      <a:cubicBezTo>
                        <a:pt x="1001624" y="279320"/>
                        <a:pt x="952236" y="265076"/>
                        <a:pt x="956571" y="282107"/>
                      </a:cubicBezTo>
                      <a:close/>
                      <a:moveTo>
                        <a:pt x="883805" y="437703"/>
                      </a:moveTo>
                      <a:cubicBezTo>
                        <a:pt x="858878" y="433987"/>
                        <a:pt x="842312" y="452411"/>
                        <a:pt x="817541" y="443277"/>
                      </a:cubicBezTo>
                      <a:cubicBezTo>
                        <a:pt x="792770" y="434142"/>
                        <a:pt x="755457" y="443431"/>
                        <a:pt x="759483" y="451637"/>
                      </a:cubicBezTo>
                      <a:cubicBezTo>
                        <a:pt x="763198" y="459068"/>
                        <a:pt x="785184" y="459997"/>
                        <a:pt x="810110" y="460771"/>
                      </a:cubicBezTo>
                      <a:cubicBezTo>
                        <a:pt x="834881" y="461700"/>
                        <a:pt x="857020" y="447921"/>
                        <a:pt x="873586" y="446992"/>
                      </a:cubicBezTo>
                      <a:cubicBezTo>
                        <a:pt x="890152" y="445909"/>
                        <a:pt x="908731" y="441419"/>
                        <a:pt x="883805" y="437703"/>
                      </a:cubicBezTo>
                      <a:close/>
                      <a:moveTo>
                        <a:pt x="1080738" y="269257"/>
                      </a:moveTo>
                      <a:cubicBezTo>
                        <a:pt x="1056896" y="261825"/>
                        <a:pt x="1016023" y="268173"/>
                        <a:pt x="1020048" y="280249"/>
                      </a:cubicBezTo>
                      <a:cubicBezTo>
                        <a:pt x="1023764" y="291241"/>
                        <a:pt x="1043117" y="286752"/>
                        <a:pt x="1062469" y="286752"/>
                      </a:cubicBezTo>
                      <a:cubicBezTo>
                        <a:pt x="1081822" y="286752"/>
                        <a:pt x="1091886" y="300531"/>
                        <a:pt x="1102104" y="300531"/>
                      </a:cubicBezTo>
                      <a:cubicBezTo>
                        <a:pt x="1112013" y="300531"/>
                        <a:pt x="1104735" y="276533"/>
                        <a:pt x="1080738" y="269257"/>
                      </a:cubicBezTo>
                      <a:close/>
                      <a:moveTo>
                        <a:pt x="595681" y="427485"/>
                      </a:moveTo>
                      <a:cubicBezTo>
                        <a:pt x="594752" y="416492"/>
                        <a:pt x="558833" y="426556"/>
                        <a:pt x="541339" y="419279"/>
                      </a:cubicBezTo>
                      <a:cubicBezTo>
                        <a:pt x="523844" y="411848"/>
                        <a:pt x="560692" y="405500"/>
                        <a:pt x="572612" y="398068"/>
                      </a:cubicBezTo>
                      <a:cubicBezTo>
                        <a:pt x="584534" y="390792"/>
                        <a:pt x="565181" y="388005"/>
                        <a:pt x="535765" y="397140"/>
                      </a:cubicBezTo>
                      <a:cubicBezTo>
                        <a:pt x="506349" y="406274"/>
                        <a:pt x="472288" y="376858"/>
                        <a:pt x="471359" y="389708"/>
                      </a:cubicBezTo>
                      <a:cubicBezTo>
                        <a:pt x="470430" y="402558"/>
                        <a:pt x="417945" y="384135"/>
                        <a:pt x="405095" y="375000"/>
                      </a:cubicBezTo>
                      <a:cubicBezTo>
                        <a:pt x="392245" y="365866"/>
                        <a:pt x="342547" y="353789"/>
                        <a:pt x="332329" y="371284"/>
                      </a:cubicBezTo>
                      <a:cubicBezTo>
                        <a:pt x="322265" y="388779"/>
                        <a:pt x="313440" y="373142"/>
                        <a:pt x="317621" y="389708"/>
                      </a:cubicBezTo>
                      <a:cubicBezTo>
                        <a:pt x="320408" y="400701"/>
                        <a:pt x="332329" y="394353"/>
                        <a:pt x="340689" y="394353"/>
                      </a:cubicBezTo>
                      <a:cubicBezTo>
                        <a:pt x="349049" y="394353"/>
                        <a:pt x="345334" y="409990"/>
                        <a:pt x="357255" y="411848"/>
                      </a:cubicBezTo>
                      <a:cubicBezTo>
                        <a:pt x="369176" y="413706"/>
                        <a:pt x="408810" y="424698"/>
                        <a:pt x="412527" y="416492"/>
                      </a:cubicBezTo>
                      <a:cubicBezTo>
                        <a:pt x="416242" y="408132"/>
                        <a:pt x="453090" y="416492"/>
                        <a:pt x="471359" y="431200"/>
                      </a:cubicBezTo>
                      <a:cubicBezTo>
                        <a:pt x="489783" y="445909"/>
                        <a:pt x="532049" y="446837"/>
                        <a:pt x="548615" y="444051"/>
                      </a:cubicBezTo>
                      <a:cubicBezTo>
                        <a:pt x="565181" y="441264"/>
                        <a:pt x="583605" y="455043"/>
                        <a:pt x="589952" y="445909"/>
                      </a:cubicBezTo>
                      <a:cubicBezTo>
                        <a:pt x="596456" y="436774"/>
                        <a:pt x="608376" y="460617"/>
                        <a:pt x="626800" y="446837"/>
                      </a:cubicBezTo>
                      <a:cubicBezTo>
                        <a:pt x="645379" y="433058"/>
                        <a:pt x="596610" y="438632"/>
                        <a:pt x="595681" y="427485"/>
                      </a:cubicBezTo>
                      <a:close/>
                      <a:moveTo>
                        <a:pt x="1320093" y="226835"/>
                      </a:moveTo>
                      <a:cubicBezTo>
                        <a:pt x="1306314" y="227764"/>
                        <a:pt x="1304456" y="251762"/>
                        <a:pt x="1292535" y="251762"/>
                      </a:cubicBezTo>
                      <a:cubicBezTo>
                        <a:pt x="1280614" y="251762"/>
                        <a:pt x="1264048" y="276688"/>
                        <a:pt x="1241908" y="283965"/>
                      </a:cubicBezTo>
                      <a:cubicBezTo>
                        <a:pt x="1219768" y="291241"/>
                        <a:pt x="1218839" y="220488"/>
                        <a:pt x="1208776" y="206709"/>
                      </a:cubicBezTo>
                      <a:cubicBezTo>
                        <a:pt x="1198713" y="192929"/>
                        <a:pt x="1143441" y="181782"/>
                        <a:pt x="1137868" y="197574"/>
                      </a:cubicBezTo>
                      <a:cubicBezTo>
                        <a:pt x="1132294" y="213211"/>
                        <a:pt x="1113096" y="205005"/>
                        <a:pt x="1111084" y="217856"/>
                      </a:cubicBezTo>
                      <a:cubicBezTo>
                        <a:pt x="1109226" y="229777"/>
                        <a:pt x="1115728" y="226061"/>
                        <a:pt x="1127650" y="226061"/>
                      </a:cubicBezTo>
                      <a:cubicBezTo>
                        <a:pt x="1139570" y="226061"/>
                        <a:pt x="1139570" y="235196"/>
                        <a:pt x="1145145" y="247272"/>
                      </a:cubicBezTo>
                      <a:cubicBezTo>
                        <a:pt x="1150718" y="259193"/>
                        <a:pt x="1183850" y="250988"/>
                        <a:pt x="1194842" y="250059"/>
                      </a:cubicBezTo>
                      <a:cubicBezTo>
                        <a:pt x="1205835" y="249130"/>
                        <a:pt x="1207692" y="264767"/>
                        <a:pt x="1192055" y="259193"/>
                      </a:cubicBezTo>
                      <a:cubicBezTo>
                        <a:pt x="1176418" y="253620"/>
                        <a:pt x="1176418" y="266470"/>
                        <a:pt x="1165426" y="263838"/>
                      </a:cubicBezTo>
                      <a:cubicBezTo>
                        <a:pt x="1154434" y="261051"/>
                        <a:pt x="1139570" y="261980"/>
                        <a:pt x="1147002" y="268483"/>
                      </a:cubicBezTo>
                      <a:cubicBezTo>
                        <a:pt x="1154434" y="274985"/>
                        <a:pt x="1166355" y="281333"/>
                        <a:pt x="1166355" y="296041"/>
                      </a:cubicBezTo>
                      <a:cubicBezTo>
                        <a:pt x="1166355" y="310749"/>
                        <a:pt x="1187566" y="307962"/>
                        <a:pt x="1187566" y="296041"/>
                      </a:cubicBezTo>
                      <a:cubicBezTo>
                        <a:pt x="1187566" y="284119"/>
                        <a:pt x="1198558" y="299757"/>
                        <a:pt x="1219768" y="305175"/>
                      </a:cubicBezTo>
                      <a:cubicBezTo>
                        <a:pt x="1240979" y="310749"/>
                        <a:pt x="1226271" y="318954"/>
                        <a:pt x="1247327" y="319884"/>
                      </a:cubicBezTo>
                      <a:cubicBezTo>
                        <a:pt x="1268537" y="320812"/>
                        <a:pt x="1316378" y="336449"/>
                        <a:pt x="1334802" y="350229"/>
                      </a:cubicBezTo>
                      <a:cubicBezTo>
                        <a:pt x="1353225" y="364008"/>
                        <a:pt x="1340375" y="373297"/>
                        <a:pt x="1352296" y="386147"/>
                      </a:cubicBezTo>
                      <a:cubicBezTo>
                        <a:pt x="1364217" y="398998"/>
                        <a:pt x="1367933" y="413706"/>
                        <a:pt x="1351367" y="413706"/>
                      </a:cubicBezTo>
                      <a:cubicBezTo>
                        <a:pt x="1334802" y="413706"/>
                        <a:pt x="1317307" y="430271"/>
                        <a:pt x="1321951" y="438477"/>
                      </a:cubicBezTo>
                      <a:cubicBezTo>
                        <a:pt x="1326596" y="446837"/>
                        <a:pt x="1380938" y="434761"/>
                        <a:pt x="1393789" y="434761"/>
                      </a:cubicBezTo>
                      <a:cubicBezTo>
                        <a:pt x="1402149" y="434761"/>
                        <a:pt x="1410664" y="449779"/>
                        <a:pt x="1426920" y="460617"/>
                      </a:cubicBezTo>
                      <a:lnTo>
                        <a:pt x="1426920" y="264148"/>
                      </a:lnTo>
                      <a:cubicBezTo>
                        <a:pt x="1386977" y="250988"/>
                        <a:pt x="1331395" y="226216"/>
                        <a:pt x="1320093" y="226835"/>
                      </a:cubicBezTo>
                      <a:close/>
                      <a:moveTo>
                        <a:pt x="921582" y="460152"/>
                      </a:moveTo>
                      <a:cubicBezTo>
                        <a:pt x="918794" y="462010"/>
                        <a:pt x="915388" y="463558"/>
                        <a:pt x="911518" y="464487"/>
                      </a:cubicBezTo>
                      <a:cubicBezTo>
                        <a:pt x="910279" y="467893"/>
                        <a:pt x="909041" y="471764"/>
                        <a:pt x="906873" y="473312"/>
                      </a:cubicBezTo>
                      <a:cubicBezTo>
                        <a:pt x="904241" y="475325"/>
                        <a:pt x="899906" y="471299"/>
                        <a:pt x="896655" y="467738"/>
                      </a:cubicBezTo>
                      <a:cubicBezTo>
                        <a:pt x="878851" y="475170"/>
                        <a:pt x="869561" y="496380"/>
                        <a:pt x="881792" y="503038"/>
                      </a:cubicBezTo>
                      <a:cubicBezTo>
                        <a:pt x="893713" y="509385"/>
                        <a:pt x="910899" y="492510"/>
                        <a:pt x="920807" y="480744"/>
                      </a:cubicBezTo>
                      <a:cubicBezTo>
                        <a:pt x="922356" y="478731"/>
                        <a:pt x="923903" y="477028"/>
                        <a:pt x="924987" y="475479"/>
                      </a:cubicBezTo>
                      <a:cubicBezTo>
                        <a:pt x="925606" y="474550"/>
                        <a:pt x="926845" y="473622"/>
                        <a:pt x="928084" y="472693"/>
                      </a:cubicBezTo>
                      <a:cubicBezTo>
                        <a:pt x="929013" y="472073"/>
                        <a:pt x="930097" y="471299"/>
                        <a:pt x="931181" y="470680"/>
                      </a:cubicBezTo>
                      <a:cubicBezTo>
                        <a:pt x="928548" y="466500"/>
                        <a:pt x="924832" y="462629"/>
                        <a:pt x="921582" y="460152"/>
                      </a:cubicBezTo>
                      <a:close/>
                      <a:moveTo>
                        <a:pt x="665660" y="223275"/>
                      </a:moveTo>
                      <a:cubicBezTo>
                        <a:pt x="682227" y="213211"/>
                        <a:pt x="685942" y="193859"/>
                        <a:pt x="684084" y="175435"/>
                      </a:cubicBezTo>
                      <a:cubicBezTo>
                        <a:pt x="682227" y="157011"/>
                        <a:pt x="724648" y="156082"/>
                        <a:pt x="730996" y="148805"/>
                      </a:cubicBezTo>
                      <a:cubicBezTo>
                        <a:pt x="737498" y="141529"/>
                        <a:pt x="721706" y="129453"/>
                        <a:pt x="709784" y="123879"/>
                      </a:cubicBezTo>
                      <a:cubicBezTo>
                        <a:pt x="697864" y="118305"/>
                        <a:pt x="707927" y="106384"/>
                        <a:pt x="699722" y="99107"/>
                      </a:cubicBezTo>
                      <a:cubicBezTo>
                        <a:pt x="691361" y="91831"/>
                        <a:pt x="677582" y="72478"/>
                        <a:pt x="689658" y="71549"/>
                      </a:cubicBezTo>
                      <a:cubicBezTo>
                        <a:pt x="701579" y="70620"/>
                        <a:pt x="681298" y="54054"/>
                        <a:pt x="691516" y="48481"/>
                      </a:cubicBezTo>
                      <a:cubicBezTo>
                        <a:pt x="692909" y="47707"/>
                        <a:pt x="694457" y="46932"/>
                        <a:pt x="696161" y="46158"/>
                      </a:cubicBezTo>
                      <a:cubicBezTo>
                        <a:pt x="690123" y="43217"/>
                        <a:pt x="684858" y="41204"/>
                        <a:pt x="681453" y="41204"/>
                      </a:cubicBezTo>
                      <a:cubicBezTo>
                        <a:pt x="666744" y="41204"/>
                        <a:pt x="631754" y="37488"/>
                        <a:pt x="633612" y="61486"/>
                      </a:cubicBezTo>
                      <a:cubicBezTo>
                        <a:pt x="635470" y="85483"/>
                        <a:pt x="613331" y="76194"/>
                        <a:pt x="615188" y="89044"/>
                      </a:cubicBezTo>
                      <a:cubicBezTo>
                        <a:pt x="617046" y="101894"/>
                        <a:pt x="604197" y="101894"/>
                        <a:pt x="606054" y="118460"/>
                      </a:cubicBezTo>
                      <a:cubicBezTo>
                        <a:pt x="607912" y="135026"/>
                        <a:pt x="596919" y="127595"/>
                        <a:pt x="578496" y="136884"/>
                      </a:cubicBezTo>
                      <a:cubicBezTo>
                        <a:pt x="560072" y="146018"/>
                        <a:pt x="567503" y="131310"/>
                        <a:pt x="549080" y="131310"/>
                      </a:cubicBezTo>
                      <a:cubicBezTo>
                        <a:pt x="530656" y="131310"/>
                        <a:pt x="528797" y="140600"/>
                        <a:pt x="517806" y="144161"/>
                      </a:cubicBezTo>
                      <a:cubicBezTo>
                        <a:pt x="506813" y="147876"/>
                        <a:pt x="484674" y="142303"/>
                        <a:pt x="477242" y="147876"/>
                      </a:cubicBezTo>
                      <a:cubicBezTo>
                        <a:pt x="469965" y="153450"/>
                        <a:pt x="458819" y="135026"/>
                        <a:pt x="451541" y="135026"/>
                      </a:cubicBezTo>
                      <a:cubicBezTo>
                        <a:pt x="447826" y="135026"/>
                        <a:pt x="444575" y="124963"/>
                        <a:pt x="442252" y="115054"/>
                      </a:cubicBezTo>
                      <a:cubicBezTo>
                        <a:pt x="441014" y="114745"/>
                        <a:pt x="439775" y="114590"/>
                        <a:pt x="438692" y="114745"/>
                      </a:cubicBezTo>
                      <a:cubicBezTo>
                        <a:pt x="426770" y="115673"/>
                        <a:pt x="406953" y="147257"/>
                        <a:pt x="418410" y="157940"/>
                      </a:cubicBezTo>
                      <a:cubicBezTo>
                        <a:pt x="432189" y="170790"/>
                        <a:pt x="428473" y="191072"/>
                        <a:pt x="434975" y="201135"/>
                      </a:cubicBezTo>
                      <a:cubicBezTo>
                        <a:pt x="441479" y="211199"/>
                        <a:pt x="461760" y="213056"/>
                        <a:pt x="461760" y="232409"/>
                      </a:cubicBezTo>
                      <a:cubicBezTo>
                        <a:pt x="461760" y="251762"/>
                        <a:pt x="479255" y="282107"/>
                        <a:pt x="491176" y="273901"/>
                      </a:cubicBezTo>
                      <a:cubicBezTo>
                        <a:pt x="503097" y="265541"/>
                        <a:pt x="512386" y="277617"/>
                        <a:pt x="515948" y="285823"/>
                      </a:cubicBezTo>
                      <a:cubicBezTo>
                        <a:pt x="519663" y="294183"/>
                        <a:pt x="548150" y="279320"/>
                        <a:pt x="557440" y="281178"/>
                      </a:cubicBezTo>
                      <a:cubicBezTo>
                        <a:pt x="566574" y="283036"/>
                        <a:pt x="595217" y="288609"/>
                        <a:pt x="597074" y="299602"/>
                      </a:cubicBezTo>
                      <a:cubicBezTo>
                        <a:pt x="598932" y="310594"/>
                        <a:pt x="624632" y="298673"/>
                        <a:pt x="642127" y="292325"/>
                      </a:cubicBezTo>
                      <a:cubicBezTo>
                        <a:pt x="659158" y="285823"/>
                        <a:pt x="649094" y="233338"/>
                        <a:pt x="665660" y="223275"/>
                      </a:cubicBezTo>
                      <a:close/>
                      <a:moveTo>
                        <a:pt x="734711" y="480898"/>
                      </a:moveTo>
                      <a:cubicBezTo>
                        <a:pt x="740285" y="489259"/>
                        <a:pt x="755922" y="489259"/>
                        <a:pt x="762424" y="494677"/>
                      </a:cubicBezTo>
                      <a:cubicBezTo>
                        <a:pt x="768926" y="500251"/>
                        <a:pt x="791841" y="512172"/>
                        <a:pt x="791841" y="496535"/>
                      </a:cubicBezTo>
                      <a:cubicBezTo>
                        <a:pt x="791686" y="480898"/>
                        <a:pt x="728518" y="471764"/>
                        <a:pt x="734711" y="480898"/>
                      </a:cubicBezTo>
                      <a:close/>
                      <a:moveTo>
                        <a:pt x="688729" y="435845"/>
                      </a:moveTo>
                      <a:cubicBezTo>
                        <a:pt x="685013" y="444206"/>
                        <a:pt x="669376" y="445909"/>
                        <a:pt x="660242" y="439561"/>
                      </a:cubicBezTo>
                      <a:cubicBezTo>
                        <a:pt x="651107" y="433213"/>
                        <a:pt x="639651" y="448231"/>
                        <a:pt x="645534" y="456127"/>
                      </a:cubicBezTo>
                      <a:cubicBezTo>
                        <a:pt x="648321" y="459842"/>
                        <a:pt x="667673" y="474550"/>
                        <a:pt x="690587" y="463558"/>
                      </a:cubicBezTo>
                      <a:cubicBezTo>
                        <a:pt x="713655" y="452566"/>
                        <a:pt x="729292" y="462629"/>
                        <a:pt x="734711" y="450708"/>
                      </a:cubicBezTo>
                      <a:cubicBezTo>
                        <a:pt x="740285" y="438632"/>
                        <a:pt x="692290" y="427485"/>
                        <a:pt x="688729" y="435845"/>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6" name="Freeform: Shape 4555">
                  <a:extLst>
                    <a:ext uri="{FF2B5EF4-FFF2-40B4-BE49-F238E27FC236}">
                      <a16:creationId xmlns:a16="http://schemas.microsoft.com/office/drawing/2014/main" id="{AA6E712F-2BF2-4E45-BE5D-79EF0CA2FC55}"/>
                    </a:ext>
                  </a:extLst>
                </p:cNvPr>
                <p:cNvSpPr/>
                <p:nvPr/>
              </p:nvSpPr>
              <p:spPr>
                <a:xfrm>
                  <a:off x="9575314" y="4504192"/>
                  <a:ext cx="100639" cy="36347"/>
                </a:xfrm>
                <a:custGeom>
                  <a:avLst/>
                  <a:gdLst>
                    <a:gd name="connsiteX0" fmla="*/ 10064 w 100639"/>
                    <a:gd name="connsiteY0" fmla="*/ 27758 h 36347"/>
                    <a:gd name="connsiteX1" fmla="*/ 0 w 100639"/>
                    <a:gd name="connsiteY1" fmla="*/ 30235 h 36347"/>
                    <a:gd name="connsiteX2" fmla="*/ 10219 w 100639"/>
                    <a:gd name="connsiteY2" fmla="*/ 35809 h 36347"/>
                    <a:gd name="connsiteX3" fmla="*/ 14863 w 100639"/>
                    <a:gd name="connsiteY3" fmla="*/ 26984 h 36347"/>
                    <a:gd name="connsiteX4" fmla="*/ 10683 w 100639"/>
                    <a:gd name="connsiteY4" fmla="*/ 27758 h 36347"/>
                    <a:gd name="connsiteX5" fmla="*/ 10064 w 100639"/>
                    <a:gd name="connsiteY5" fmla="*/ 27758 h 36347"/>
                    <a:gd name="connsiteX6" fmla="*/ 54343 w 100639"/>
                    <a:gd name="connsiteY6" fmla="*/ 3916 h 36347"/>
                    <a:gd name="connsiteX7" fmla="*/ 27714 w 100639"/>
                    <a:gd name="connsiteY7" fmla="*/ 20791 h 36347"/>
                    <a:gd name="connsiteX8" fmla="*/ 25081 w 100639"/>
                    <a:gd name="connsiteY8" fmla="*/ 22649 h 36347"/>
                    <a:gd name="connsiteX9" fmla="*/ 34835 w 100639"/>
                    <a:gd name="connsiteY9" fmla="*/ 33022 h 36347"/>
                    <a:gd name="connsiteX10" fmla="*/ 100479 w 100639"/>
                    <a:gd name="connsiteY10" fmla="*/ 2832 h 36347"/>
                    <a:gd name="connsiteX11" fmla="*/ 54343 w 100639"/>
                    <a:gd name="connsiteY11" fmla="*/ 3916 h 3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9" h="36347">
                      <a:moveTo>
                        <a:pt x="10064" y="27758"/>
                      </a:moveTo>
                      <a:cubicBezTo>
                        <a:pt x="6503" y="28068"/>
                        <a:pt x="3097" y="28997"/>
                        <a:pt x="0" y="30235"/>
                      </a:cubicBezTo>
                      <a:cubicBezTo>
                        <a:pt x="3097" y="33797"/>
                        <a:pt x="7586" y="37822"/>
                        <a:pt x="10219" y="35809"/>
                      </a:cubicBezTo>
                      <a:cubicBezTo>
                        <a:pt x="12387" y="34106"/>
                        <a:pt x="13624" y="30390"/>
                        <a:pt x="14863" y="26984"/>
                      </a:cubicBezTo>
                      <a:cubicBezTo>
                        <a:pt x="13624" y="27294"/>
                        <a:pt x="12232" y="27604"/>
                        <a:pt x="10683" y="27758"/>
                      </a:cubicBezTo>
                      <a:cubicBezTo>
                        <a:pt x="10528" y="27758"/>
                        <a:pt x="10374" y="27758"/>
                        <a:pt x="10064" y="27758"/>
                      </a:cubicBezTo>
                      <a:close/>
                      <a:moveTo>
                        <a:pt x="54343" y="3916"/>
                      </a:moveTo>
                      <a:cubicBezTo>
                        <a:pt x="41957" y="3297"/>
                        <a:pt x="36848" y="13515"/>
                        <a:pt x="27714" y="20791"/>
                      </a:cubicBezTo>
                      <a:cubicBezTo>
                        <a:pt x="26785" y="21411"/>
                        <a:pt x="26010" y="22030"/>
                        <a:pt x="25081" y="22649"/>
                      </a:cubicBezTo>
                      <a:cubicBezTo>
                        <a:pt x="28333" y="25127"/>
                        <a:pt x="32048" y="28997"/>
                        <a:pt x="34835" y="33022"/>
                      </a:cubicBezTo>
                      <a:cubicBezTo>
                        <a:pt x="52640" y="22494"/>
                        <a:pt x="98003" y="9180"/>
                        <a:pt x="100479" y="2832"/>
                      </a:cubicBezTo>
                      <a:cubicBezTo>
                        <a:pt x="103112" y="-4445"/>
                        <a:pt x="72767" y="4690"/>
                        <a:pt x="54343" y="391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7" name="Freeform: Shape 4556">
                  <a:extLst>
                    <a:ext uri="{FF2B5EF4-FFF2-40B4-BE49-F238E27FC236}">
                      <a16:creationId xmlns:a16="http://schemas.microsoft.com/office/drawing/2014/main" id="{7E1F354F-1810-75EC-FCCC-9D53694D487B}"/>
                    </a:ext>
                  </a:extLst>
                </p:cNvPr>
                <p:cNvSpPr/>
                <p:nvPr/>
              </p:nvSpPr>
              <p:spPr>
                <a:xfrm>
                  <a:off x="5959813" y="2640337"/>
                  <a:ext cx="354962" cy="390477"/>
                </a:xfrm>
                <a:custGeom>
                  <a:avLst/>
                  <a:gdLst>
                    <a:gd name="connsiteX0" fmla="*/ 245955 w 354962"/>
                    <a:gd name="connsiteY0" fmla="*/ 338441 h 390477"/>
                    <a:gd name="connsiteX1" fmla="*/ 208179 w 354962"/>
                    <a:gd name="connsiteY1" fmla="*/ 338441 h 390477"/>
                    <a:gd name="connsiteX2" fmla="*/ 182014 w 354962"/>
                    <a:gd name="connsiteY2" fmla="*/ 350827 h 390477"/>
                    <a:gd name="connsiteX3" fmla="*/ 214217 w 354962"/>
                    <a:gd name="connsiteY3" fmla="*/ 368321 h 390477"/>
                    <a:gd name="connsiteX4" fmla="*/ 249671 w 354962"/>
                    <a:gd name="connsiteY4" fmla="*/ 390461 h 390477"/>
                    <a:gd name="connsiteX5" fmla="*/ 258031 w 354962"/>
                    <a:gd name="connsiteY5" fmla="*/ 369250 h 390477"/>
                    <a:gd name="connsiteX6" fmla="*/ 270882 w 354962"/>
                    <a:gd name="connsiteY6" fmla="*/ 340298 h 390477"/>
                    <a:gd name="connsiteX7" fmla="*/ 245955 w 354962"/>
                    <a:gd name="connsiteY7" fmla="*/ 338441 h 390477"/>
                    <a:gd name="connsiteX8" fmla="*/ 67910 w 354962"/>
                    <a:gd name="connsiteY8" fmla="*/ 233936 h 390477"/>
                    <a:gd name="connsiteX9" fmla="*/ 45306 w 354962"/>
                    <a:gd name="connsiteY9" fmla="*/ 239510 h 390477"/>
                    <a:gd name="connsiteX10" fmla="*/ 56763 w 354962"/>
                    <a:gd name="connsiteY10" fmla="*/ 279608 h 390477"/>
                    <a:gd name="connsiteX11" fmla="*/ 69613 w 354962"/>
                    <a:gd name="connsiteY11" fmla="*/ 309489 h 390477"/>
                    <a:gd name="connsiteX12" fmla="*/ 91288 w 354962"/>
                    <a:gd name="connsiteY12" fmla="*/ 296174 h 390477"/>
                    <a:gd name="connsiteX13" fmla="*/ 96397 w 354962"/>
                    <a:gd name="connsiteY13" fmla="*/ 245548 h 390477"/>
                    <a:gd name="connsiteX14" fmla="*/ 67910 w 354962"/>
                    <a:gd name="connsiteY14" fmla="*/ 233936 h 390477"/>
                    <a:gd name="connsiteX15" fmla="*/ 293331 w 354962"/>
                    <a:gd name="connsiteY15" fmla="*/ 219228 h 390477"/>
                    <a:gd name="connsiteX16" fmla="*/ 270262 w 354962"/>
                    <a:gd name="connsiteY16" fmla="*/ 200804 h 390477"/>
                    <a:gd name="connsiteX17" fmla="*/ 221958 w 354962"/>
                    <a:gd name="connsiteY17" fmla="*/ 151106 h 390477"/>
                    <a:gd name="connsiteX18" fmla="*/ 178298 w 354962"/>
                    <a:gd name="connsiteY18" fmla="*/ 106518 h 390477"/>
                    <a:gd name="connsiteX19" fmla="*/ 178763 w 354962"/>
                    <a:gd name="connsiteY19" fmla="*/ 75243 h 390477"/>
                    <a:gd name="connsiteX20" fmla="*/ 192542 w 354962"/>
                    <a:gd name="connsiteY20" fmla="*/ 57594 h 390477"/>
                    <a:gd name="connsiteX21" fmla="*/ 194245 w 354962"/>
                    <a:gd name="connsiteY21" fmla="*/ 16256 h 390477"/>
                    <a:gd name="connsiteX22" fmla="*/ 178453 w 354962"/>
                    <a:gd name="connsiteY22" fmla="*/ 13160 h 390477"/>
                    <a:gd name="connsiteX23" fmla="*/ 172260 w 354962"/>
                    <a:gd name="connsiteY23" fmla="*/ 0 h 390477"/>
                    <a:gd name="connsiteX24" fmla="*/ 147334 w 354962"/>
                    <a:gd name="connsiteY24" fmla="*/ 3406 h 390477"/>
                    <a:gd name="connsiteX25" fmla="*/ 127981 w 354962"/>
                    <a:gd name="connsiteY25" fmla="*/ 9599 h 390477"/>
                    <a:gd name="connsiteX26" fmla="*/ 124110 w 354962"/>
                    <a:gd name="connsiteY26" fmla="*/ 7431 h 390477"/>
                    <a:gd name="connsiteX27" fmla="*/ 118072 w 354962"/>
                    <a:gd name="connsiteY27" fmla="*/ 13005 h 390477"/>
                    <a:gd name="connsiteX28" fmla="*/ 113428 w 354962"/>
                    <a:gd name="connsiteY28" fmla="*/ 20437 h 390477"/>
                    <a:gd name="connsiteX29" fmla="*/ 104293 w 354962"/>
                    <a:gd name="connsiteY29" fmla="*/ 24152 h 390477"/>
                    <a:gd name="connsiteX30" fmla="*/ 89585 w 354962"/>
                    <a:gd name="connsiteY30" fmla="*/ 27868 h 390477"/>
                    <a:gd name="connsiteX31" fmla="*/ 78593 w 354962"/>
                    <a:gd name="connsiteY31" fmla="*/ 34370 h 390477"/>
                    <a:gd name="connsiteX32" fmla="*/ 70232 w 354962"/>
                    <a:gd name="connsiteY32" fmla="*/ 45363 h 390477"/>
                    <a:gd name="connsiteX33" fmla="*/ 52737 w 354962"/>
                    <a:gd name="connsiteY33" fmla="*/ 24152 h 390477"/>
                    <a:gd name="connsiteX34" fmla="*/ 37101 w 354962"/>
                    <a:gd name="connsiteY34" fmla="*/ 46292 h 390477"/>
                    <a:gd name="connsiteX35" fmla="*/ 10471 w 354962"/>
                    <a:gd name="connsiteY35" fmla="*/ 48150 h 390477"/>
                    <a:gd name="connsiteX36" fmla="*/ 14032 w 354962"/>
                    <a:gd name="connsiteY36" fmla="*/ 62858 h 390477"/>
                    <a:gd name="connsiteX37" fmla="*/ 7839 w 354962"/>
                    <a:gd name="connsiteY37" fmla="*/ 75243 h 390477"/>
                    <a:gd name="connsiteX38" fmla="*/ 1646 w 354962"/>
                    <a:gd name="connsiteY38" fmla="*/ 82830 h 390477"/>
                    <a:gd name="connsiteX39" fmla="*/ 10626 w 354962"/>
                    <a:gd name="connsiteY39" fmla="*/ 98776 h 390477"/>
                    <a:gd name="connsiteX40" fmla="*/ 17593 w 354962"/>
                    <a:gd name="connsiteY40" fmla="*/ 113949 h 390477"/>
                    <a:gd name="connsiteX41" fmla="*/ 32146 w 354962"/>
                    <a:gd name="connsiteY41" fmla="*/ 118748 h 390477"/>
                    <a:gd name="connsiteX42" fmla="*/ 28585 w 354962"/>
                    <a:gd name="connsiteY42" fmla="*/ 129276 h 390477"/>
                    <a:gd name="connsiteX43" fmla="*/ 43603 w 354962"/>
                    <a:gd name="connsiteY43" fmla="*/ 124941 h 390477"/>
                    <a:gd name="connsiteX44" fmla="*/ 65278 w 354962"/>
                    <a:gd name="connsiteY44" fmla="*/ 106518 h 390477"/>
                    <a:gd name="connsiteX45" fmla="*/ 108938 w 354962"/>
                    <a:gd name="connsiteY45" fmla="*/ 124941 h 390477"/>
                    <a:gd name="connsiteX46" fmla="*/ 118537 w 354962"/>
                    <a:gd name="connsiteY46" fmla="*/ 143365 h 390477"/>
                    <a:gd name="connsiteX47" fmla="*/ 147953 w 354962"/>
                    <a:gd name="connsiteY47" fmla="*/ 181142 h 390477"/>
                    <a:gd name="connsiteX48" fmla="*/ 190219 w 354962"/>
                    <a:gd name="connsiteY48" fmla="*/ 217525 h 390477"/>
                    <a:gd name="connsiteX49" fmla="*/ 220100 w 354962"/>
                    <a:gd name="connsiteY49" fmla="*/ 230375 h 390477"/>
                    <a:gd name="connsiteX50" fmla="*/ 247194 w 354962"/>
                    <a:gd name="connsiteY50" fmla="*/ 248334 h 390477"/>
                    <a:gd name="connsiteX51" fmla="*/ 269334 w 354962"/>
                    <a:gd name="connsiteY51" fmla="*/ 266758 h 390477"/>
                    <a:gd name="connsiteX52" fmla="*/ 279397 w 354962"/>
                    <a:gd name="connsiteY52" fmla="*/ 285182 h 390477"/>
                    <a:gd name="connsiteX53" fmla="*/ 280790 w 354962"/>
                    <a:gd name="connsiteY53" fmla="*/ 318778 h 390477"/>
                    <a:gd name="connsiteX54" fmla="*/ 282184 w 354962"/>
                    <a:gd name="connsiteY54" fmla="*/ 343550 h 390477"/>
                    <a:gd name="connsiteX55" fmla="*/ 297821 w 354962"/>
                    <a:gd name="connsiteY55" fmla="*/ 317695 h 390477"/>
                    <a:gd name="connsiteX56" fmla="*/ 315780 w 354962"/>
                    <a:gd name="connsiteY56" fmla="*/ 299271 h 390477"/>
                    <a:gd name="connsiteX57" fmla="*/ 301536 w 354962"/>
                    <a:gd name="connsiteY57" fmla="*/ 274809 h 390477"/>
                    <a:gd name="connsiteX58" fmla="*/ 331417 w 354962"/>
                    <a:gd name="connsiteY58" fmla="*/ 261494 h 390477"/>
                    <a:gd name="connsiteX59" fmla="*/ 354950 w 354962"/>
                    <a:gd name="connsiteY59" fmla="*/ 262888 h 390477"/>
                    <a:gd name="connsiteX60" fmla="*/ 293331 w 354962"/>
                    <a:gd name="connsiteY60" fmla="*/ 219228 h 39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4962" h="390477">
                      <a:moveTo>
                        <a:pt x="245955" y="338441"/>
                      </a:moveTo>
                      <a:cubicBezTo>
                        <a:pt x="227067" y="342621"/>
                        <a:pt x="219326" y="344014"/>
                        <a:pt x="208179" y="338441"/>
                      </a:cubicBezTo>
                      <a:cubicBezTo>
                        <a:pt x="197186" y="332867"/>
                        <a:pt x="179227" y="343550"/>
                        <a:pt x="182014" y="350827"/>
                      </a:cubicBezTo>
                      <a:cubicBezTo>
                        <a:pt x="183872" y="355936"/>
                        <a:pt x="191148" y="362283"/>
                        <a:pt x="214217" y="368321"/>
                      </a:cubicBezTo>
                      <a:cubicBezTo>
                        <a:pt x="237285" y="374360"/>
                        <a:pt x="240072" y="389996"/>
                        <a:pt x="249671" y="390461"/>
                      </a:cubicBezTo>
                      <a:cubicBezTo>
                        <a:pt x="259270" y="390925"/>
                        <a:pt x="260199" y="381636"/>
                        <a:pt x="258031" y="369250"/>
                      </a:cubicBezTo>
                      <a:cubicBezTo>
                        <a:pt x="255709" y="356865"/>
                        <a:pt x="269488" y="342621"/>
                        <a:pt x="270882" y="340298"/>
                      </a:cubicBezTo>
                      <a:cubicBezTo>
                        <a:pt x="272120" y="337976"/>
                        <a:pt x="264844" y="334260"/>
                        <a:pt x="245955" y="338441"/>
                      </a:cubicBezTo>
                      <a:close/>
                      <a:moveTo>
                        <a:pt x="67910" y="233936"/>
                      </a:moveTo>
                      <a:cubicBezTo>
                        <a:pt x="57847" y="242761"/>
                        <a:pt x="49486" y="232388"/>
                        <a:pt x="45306" y="239510"/>
                      </a:cubicBezTo>
                      <a:cubicBezTo>
                        <a:pt x="40197" y="248334"/>
                        <a:pt x="60943" y="261649"/>
                        <a:pt x="56763" y="279608"/>
                      </a:cubicBezTo>
                      <a:cubicBezTo>
                        <a:pt x="52583" y="297568"/>
                        <a:pt x="59085" y="320172"/>
                        <a:pt x="69613" y="309489"/>
                      </a:cubicBezTo>
                      <a:cubicBezTo>
                        <a:pt x="80141" y="298961"/>
                        <a:pt x="85250" y="303915"/>
                        <a:pt x="91288" y="296174"/>
                      </a:cubicBezTo>
                      <a:cubicBezTo>
                        <a:pt x="97326" y="288433"/>
                        <a:pt x="92217" y="259327"/>
                        <a:pt x="96397" y="245548"/>
                      </a:cubicBezTo>
                      <a:cubicBezTo>
                        <a:pt x="100578" y="231768"/>
                        <a:pt x="77973" y="225266"/>
                        <a:pt x="67910" y="233936"/>
                      </a:cubicBezTo>
                      <a:close/>
                      <a:moveTo>
                        <a:pt x="293331" y="219228"/>
                      </a:moveTo>
                      <a:cubicBezTo>
                        <a:pt x="281410" y="211951"/>
                        <a:pt x="289151" y="199875"/>
                        <a:pt x="270262" y="200804"/>
                      </a:cubicBezTo>
                      <a:cubicBezTo>
                        <a:pt x="251374" y="201733"/>
                        <a:pt x="228925" y="178355"/>
                        <a:pt x="221958" y="151106"/>
                      </a:cubicBezTo>
                      <a:cubicBezTo>
                        <a:pt x="214991" y="124013"/>
                        <a:pt x="185575" y="122619"/>
                        <a:pt x="178298" y="106518"/>
                      </a:cubicBezTo>
                      <a:cubicBezTo>
                        <a:pt x="170867" y="90416"/>
                        <a:pt x="185265" y="88558"/>
                        <a:pt x="178763" y="75243"/>
                      </a:cubicBezTo>
                      <a:cubicBezTo>
                        <a:pt x="175202" y="67812"/>
                        <a:pt x="183098" y="61310"/>
                        <a:pt x="192542" y="57594"/>
                      </a:cubicBezTo>
                      <a:cubicBezTo>
                        <a:pt x="191768" y="42886"/>
                        <a:pt x="193006" y="26784"/>
                        <a:pt x="194245" y="16256"/>
                      </a:cubicBezTo>
                      <a:cubicBezTo>
                        <a:pt x="186968" y="15482"/>
                        <a:pt x="180620" y="14399"/>
                        <a:pt x="178453" y="13160"/>
                      </a:cubicBezTo>
                      <a:cubicBezTo>
                        <a:pt x="175047" y="11147"/>
                        <a:pt x="174273" y="0"/>
                        <a:pt x="172260" y="0"/>
                      </a:cubicBezTo>
                      <a:cubicBezTo>
                        <a:pt x="170248" y="0"/>
                        <a:pt x="150895" y="0"/>
                        <a:pt x="147334" y="3406"/>
                      </a:cubicBezTo>
                      <a:cubicBezTo>
                        <a:pt x="143928" y="6812"/>
                        <a:pt x="133554" y="13005"/>
                        <a:pt x="127981" y="9599"/>
                      </a:cubicBezTo>
                      <a:cubicBezTo>
                        <a:pt x="126743" y="8825"/>
                        <a:pt x="125504" y="8051"/>
                        <a:pt x="124110" y="7431"/>
                      </a:cubicBezTo>
                      <a:lnTo>
                        <a:pt x="118072" y="13005"/>
                      </a:lnTo>
                      <a:cubicBezTo>
                        <a:pt x="118072" y="13005"/>
                        <a:pt x="117143" y="20437"/>
                        <a:pt x="113428" y="20437"/>
                      </a:cubicBezTo>
                      <a:cubicBezTo>
                        <a:pt x="109712" y="20437"/>
                        <a:pt x="104293" y="17650"/>
                        <a:pt x="104293" y="24152"/>
                      </a:cubicBezTo>
                      <a:cubicBezTo>
                        <a:pt x="104293" y="30655"/>
                        <a:pt x="94075" y="28797"/>
                        <a:pt x="89585" y="27868"/>
                      </a:cubicBezTo>
                      <a:cubicBezTo>
                        <a:pt x="84941" y="26939"/>
                        <a:pt x="78593" y="28797"/>
                        <a:pt x="78593" y="34370"/>
                      </a:cubicBezTo>
                      <a:cubicBezTo>
                        <a:pt x="78593" y="39944"/>
                        <a:pt x="77664" y="51865"/>
                        <a:pt x="70232" y="45363"/>
                      </a:cubicBezTo>
                      <a:cubicBezTo>
                        <a:pt x="62801" y="38860"/>
                        <a:pt x="55524" y="22294"/>
                        <a:pt x="52737" y="24152"/>
                      </a:cubicBezTo>
                      <a:cubicBezTo>
                        <a:pt x="49951" y="26010"/>
                        <a:pt x="43603" y="46292"/>
                        <a:pt x="37101" y="46292"/>
                      </a:cubicBezTo>
                      <a:cubicBezTo>
                        <a:pt x="33075" y="46292"/>
                        <a:pt x="19915" y="47375"/>
                        <a:pt x="10471" y="48150"/>
                      </a:cubicBezTo>
                      <a:cubicBezTo>
                        <a:pt x="7994" y="56045"/>
                        <a:pt x="10626" y="60845"/>
                        <a:pt x="14032" y="62858"/>
                      </a:cubicBezTo>
                      <a:cubicBezTo>
                        <a:pt x="17438" y="64870"/>
                        <a:pt x="12019" y="73231"/>
                        <a:pt x="7839" y="75243"/>
                      </a:cubicBezTo>
                      <a:cubicBezTo>
                        <a:pt x="3659" y="77256"/>
                        <a:pt x="-3153" y="75243"/>
                        <a:pt x="1646" y="82830"/>
                      </a:cubicBezTo>
                      <a:cubicBezTo>
                        <a:pt x="6446" y="90416"/>
                        <a:pt x="15426" y="91190"/>
                        <a:pt x="10626" y="98776"/>
                      </a:cubicBezTo>
                      <a:cubicBezTo>
                        <a:pt x="5826" y="106363"/>
                        <a:pt x="10626" y="113330"/>
                        <a:pt x="17593" y="113949"/>
                      </a:cubicBezTo>
                      <a:cubicBezTo>
                        <a:pt x="24560" y="114568"/>
                        <a:pt x="34159" y="113330"/>
                        <a:pt x="32146" y="118748"/>
                      </a:cubicBezTo>
                      <a:cubicBezTo>
                        <a:pt x="30908" y="122000"/>
                        <a:pt x="29050" y="125715"/>
                        <a:pt x="28585" y="129276"/>
                      </a:cubicBezTo>
                      <a:cubicBezTo>
                        <a:pt x="34004" y="127728"/>
                        <a:pt x="38803" y="127418"/>
                        <a:pt x="43603" y="124941"/>
                      </a:cubicBezTo>
                      <a:cubicBezTo>
                        <a:pt x="53202" y="119832"/>
                        <a:pt x="49177" y="111162"/>
                        <a:pt x="65278" y="106518"/>
                      </a:cubicBezTo>
                      <a:cubicBezTo>
                        <a:pt x="81379" y="101873"/>
                        <a:pt x="102590" y="115188"/>
                        <a:pt x="108938" y="124941"/>
                      </a:cubicBezTo>
                      <a:cubicBezTo>
                        <a:pt x="115440" y="134695"/>
                        <a:pt x="117298" y="135469"/>
                        <a:pt x="118537" y="143365"/>
                      </a:cubicBezTo>
                      <a:cubicBezTo>
                        <a:pt x="119930" y="151106"/>
                        <a:pt x="125968" y="166898"/>
                        <a:pt x="147953" y="181142"/>
                      </a:cubicBezTo>
                      <a:cubicBezTo>
                        <a:pt x="170093" y="195385"/>
                        <a:pt x="178763" y="211487"/>
                        <a:pt x="190219" y="217525"/>
                      </a:cubicBezTo>
                      <a:cubicBezTo>
                        <a:pt x="201676" y="223563"/>
                        <a:pt x="213288" y="222170"/>
                        <a:pt x="220100" y="230375"/>
                      </a:cubicBezTo>
                      <a:cubicBezTo>
                        <a:pt x="227067" y="238735"/>
                        <a:pt x="236201" y="243225"/>
                        <a:pt x="247194" y="248334"/>
                      </a:cubicBezTo>
                      <a:cubicBezTo>
                        <a:pt x="258186" y="253443"/>
                        <a:pt x="258651" y="265365"/>
                        <a:pt x="269334" y="266758"/>
                      </a:cubicBezTo>
                      <a:cubicBezTo>
                        <a:pt x="279861" y="268152"/>
                        <a:pt x="273049" y="277286"/>
                        <a:pt x="279397" y="285182"/>
                      </a:cubicBezTo>
                      <a:cubicBezTo>
                        <a:pt x="285900" y="292923"/>
                        <a:pt x="287757" y="309644"/>
                        <a:pt x="280790" y="318778"/>
                      </a:cubicBezTo>
                      <a:cubicBezTo>
                        <a:pt x="273824" y="327913"/>
                        <a:pt x="277539" y="343550"/>
                        <a:pt x="282184" y="343550"/>
                      </a:cubicBezTo>
                      <a:cubicBezTo>
                        <a:pt x="286829" y="343550"/>
                        <a:pt x="296427" y="326984"/>
                        <a:pt x="297821" y="317695"/>
                      </a:cubicBezTo>
                      <a:cubicBezTo>
                        <a:pt x="299214" y="308560"/>
                        <a:pt x="308349" y="309025"/>
                        <a:pt x="315780" y="299271"/>
                      </a:cubicBezTo>
                      <a:cubicBezTo>
                        <a:pt x="323211" y="289672"/>
                        <a:pt x="304788" y="287349"/>
                        <a:pt x="301536" y="274809"/>
                      </a:cubicBezTo>
                      <a:cubicBezTo>
                        <a:pt x="298285" y="262423"/>
                        <a:pt x="315316" y="251276"/>
                        <a:pt x="331417" y="261494"/>
                      </a:cubicBezTo>
                      <a:cubicBezTo>
                        <a:pt x="347518" y="271558"/>
                        <a:pt x="354021" y="278525"/>
                        <a:pt x="354950" y="262888"/>
                      </a:cubicBezTo>
                      <a:cubicBezTo>
                        <a:pt x="355879" y="247405"/>
                        <a:pt x="305252" y="226659"/>
                        <a:pt x="293331" y="219228"/>
                      </a:cubicBezTo>
                      <a:close/>
                    </a:path>
                  </a:pathLst>
                </a:custGeom>
                <a:solidFill>
                  <a:schemeClr val="accent1">
                    <a:lumMod val="60000"/>
                    <a:lumOff val="40000"/>
                  </a:schemeClr>
                </a:solidFill>
                <a:ln w="6350" cap="flat">
                  <a:solidFill>
                    <a:schemeClr val="bg1"/>
                  </a:solidFill>
                  <a:prstDash val="solid"/>
                  <a:miter/>
                </a:ln>
              </p:spPr>
              <p:txBody>
                <a:bodyPr rtlCol="0" anchor="ctr"/>
                <a:lstStyle/>
                <a:p>
                  <a:endParaRPr lang="en-US"/>
                </a:p>
              </p:txBody>
            </p:sp>
            <p:sp>
              <p:nvSpPr>
                <p:cNvPr id="4558" name="Freeform: Shape 4557">
                  <a:extLst>
                    <a:ext uri="{FF2B5EF4-FFF2-40B4-BE49-F238E27FC236}">
                      <a16:creationId xmlns:a16="http://schemas.microsoft.com/office/drawing/2014/main" id="{3858AD56-7985-385C-C849-3F5AC0164609}"/>
                    </a:ext>
                  </a:extLst>
                </p:cNvPr>
                <p:cNvSpPr/>
                <p:nvPr/>
              </p:nvSpPr>
              <p:spPr>
                <a:xfrm>
                  <a:off x="6315382" y="2783857"/>
                  <a:ext cx="37621" cy="49852"/>
                </a:xfrm>
                <a:custGeom>
                  <a:avLst/>
                  <a:gdLst>
                    <a:gd name="connsiteX0" fmla="*/ 13159 w 37621"/>
                    <a:gd name="connsiteY0" fmla="*/ 0 h 49852"/>
                    <a:gd name="connsiteX1" fmla="*/ 1238 w 37621"/>
                    <a:gd name="connsiteY1" fmla="*/ 23069 h 49852"/>
                    <a:gd name="connsiteX2" fmla="*/ 0 w 37621"/>
                    <a:gd name="connsiteY2" fmla="*/ 32667 h 49852"/>
                    <a:gd name="connsiteX3" fmla="*/ 21984 w 37621"/>
                    <a:gd name="connsiteY3" fmla="*/ 48924 h 49852"/>
                    <a:gd name="connsiteX4" fmla="*/ 23688 w 37621"/>
                    <a:gd name="connsiteY4" fmla="*/ 49853 h 49852"/>
                    <a:gd name="connsiteX5" fmla="*/ 37622 w 37621"/>
                    <a:gd name="connsiteY5" fmla="*/ 27868 h 49852"/>
                    <a:gd name="connsiteX6" fmla="*/ 13159 w 37621"/>
                    <a:gd name="connsiteY6" fmla="*/ 0 h 4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21" h="49852">
                      <a:moveTo>
                        <a:pt x="13159" y="0"/>
                      </a:moveTo>
                      <a:cubicBezTo>
                        <a:pt x="6812" y="8670"/>
                        <a:pt x="464" y="19507"/>
                        <a:pt x="1238" y="23069"/>
                      </a:cubicBezTo>
                      <a:cubicBezTo>
                        <a:pt x="1548" y="24617"/>
                        <a:pt x="1083" y="28177"/>
                        <a:pt x="0" y="32667"/>
                      </a:cubicBezTo>
                      <a:cubicBezTo>
                        <a:pt x="8206" y="39325"/>
                        <a:pt x="16101" y="45982"/>
                        <a:pt x="21984" y="48924"/>
                      </a:cubicBezTo>
                      <a:cubicBezTo>
                        <a:pt x="22604" y="49233"/>
                        <a:pt x="23068" y="49543"/>
                        <a:pt x="23688" y="49853"/>
                      </a:cubicBezTo>
                      <a:cubicBezTo>
                        <a:pt x="25546" y="39634"/>
                        <a:pt x="32512" y="29107"/>
                        <a:pt x="37622" y="27868"/>
                      </a:cubicBezTo>
                      <a:cubicBezTo>
                        <a:pt x="30500" y="19198"/>
                        <a:pt x="19972" y="6812"/>
                        <a:pt x="13159" y="0"/>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559" name="Freeform: Shape 4558">
                  <a:extLst>
                    <a:ext uri="{FF2B5EF4-FFF2-40B4-BE49-F238E27FC236}">
                      <a16:creationId xmlns:a16="http://schemas.microsoft.com/office/drawing/2014/main" id="{971E401C-5DCB-4B37-E31A-EB8007D3D459}"/>
                    </a:ext>
                  </a:extLst>
                </p:cNvPr>
                <p:cNvSpPr/>
                <p:nvPr/>
              </p:nvSpPr>
              <p:spPr>
                <a:xfrm>
                  <a:off x="6324671" y="2672849"/>
                  <a:ext cx="124780" cy="155286"/>
                </a:xfrm>
                <a:custGeom>
                  <a:avLst/>
                  <a:gdLst>
                    <a:gd name="connsiteX0" fmla="*/ 113020 w 124780"/>
                    <a:gd name="connsiteY0" fmla="*/ 103421 h 155286"/>
                    <a:gd name="connsiteX1" fmla="*/ 113020 w 124780"/>
                    <a:gd name="connsiteY1" fmla="*/ 82056 h 155286"/>
                    <a:gd name="connsiteX2" fmla="*/ 113639 w 124780"/>
                    <a:gd name="connsiteY2" fmla="*/ 65490 h 155286"/>
                    <a:gd name="connsiteX3" fmla="*/ 79114 w 124780"/>
                    <a:gd name="connsiteY3" fmla="*/ 55117 h 155286"/>
                    <a:gd name="connsiteX4" fmla="*/ 74934 w 124780"/>
                    <a:gd name="connsiteY4" fmla="*/ 35764 h 155286"/>
                    <a:gd name="connsiteX5" fmla="*/ 64561 w 124780"/>
                    <a:gd name="connsiteY5" fmla="*/ 24771 h 155286"/>
                    <a:gd name="connsiteX6" fmla="*/ 53569 w 124780"/>
                    <a:gd name="connsiteY6" fmla="*/ 6812 h 155286"/>
                    <a:gd name="connsiteX7" fmla="*/ 54498 w 124780"/>
                    <a:gd name="connsiteY7" fmla="*/ 5419 h 155286"/>
                    <a:gd name="connsiteX8" fmla="*/ 45673 w 124780"/>
                    <a:gd name="connsiteY8" fmla="*/ 4025 h 155286"/>
                    <a:gd name="connsiteX9" fmla="*/ 32358 w 124780"/>
                    <a:gd name="connsiteY9" fmla="*/ 0 h 155286"/>
                    <a:gd name="connsiteX10" fmla="*/ 0 w 124780"/>
                    <a:gd name="connsiteY10" fmla="*/ 10218 h 155286"/>
                    <a:gd name="connsiteX11" fmla="*/ 8051 w 124780"/>
                    <a:gd name="connsiteY11" fmla="*/ 29106 h 155286"/>
                    <a:gd name="connsiteX12" fmla="*/ 17959 w 124780"/>
                    <a:gd name="connsiteY12" fmla="*/ 51401 h 155286"/>
                    <a:gd name="connsiteX13" fmla="*/ 15482 w 124780"/>
                    <a:gd name="connsiteY13" fmla="*/ 99705 h 155286"/>
                    <a:gd name="connsiteX14" fmla="*/ 3871 w 124780"/>
                    <a:gd name="connsiteY14" fmla="*/ 111317 h 155286"/>
                    <a:gd name="connsiteX15" fmla="*/ 28333 w 124780"/>
                    <a:gd name="connsiteY15" fmla="*/ 139185 h 155286"/>
                    <a:gd name="connsiteX16" fmla="*/ 29262 w 124780"/>
                    <a:gd name="connsiteY16" fmla="*/ 138875 h 155286"/>
                    <a:gd name="connsiteX17" fmla="*/ 58058 w 124780"/>
                    <a:gd name="connsiteY17" fmla="*/ 155286 h 155286"/>
                    <a:gd name="connsiteX18" fmla="*/ 111627 w 124780"/>
                    <a:gd name="connsiteY18" fmla="*/ 145533 h 155286"/>
                    <a:gd name="connsiteX19" fmla="*/ 112246 w 124780"/>
                    <a:gd name="connsiteY19" fmla="*/ 136088 h 155286"/>
                    <a:gd name="connsiteX20" fmla="*/ 122619 w 124780"/>
                    <a:gd name="connsiteY20" fmla="*/ 123703 h 155286"/>
                    <a:gd name="connsiteX21" fmla="*/ 113020 w 124780"/>
                    <a:gd name="connsiteY21" fmla="*/ 103421 h 15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780" h="155286">
                      <a:moveTo>
                        <a:pt x="113020" y="103421"/>
                      </a:moveTo>
                      <a:cubicBezTo>
                        <a:pt x="106053" y="97228"/>
                        <a:pt x="106828" y="86236"/>
                        <a:pt x="113020" y="82056"/>
                      </a:cubicBezTo>
                      <a:cubicBezTo>
                        <a:pt x="119213" y="77875"/>
                        <a:pt x="113639" y="72457"/>
                        <a:pt x="113639" y="65490"/>
                      </a:cubicBezTo>
                      <a:cubicBezTo>
                        <a:pt x="113639" y="58523"/>
                        <a:pt x="83914" y="56510"/>
                        <a:pt x="79114" y="55117"/>
                      </a:cubicBezTo>
                      <a:cubicBezTo>
                        <a:pt x="74315" y="53723"/>
                        <a:pt x="82520" y="35764"/>
                        <a:pt x="74934" y="35764"/>
                      </a:cubicBezTo>
                      <a:cubicBezTo>
                        <a:pt x="67348" y="35764"/>
                        <a:pt x="64561" y="30190"/>
                        <a:pt x="64561" y="24771"/>
                      </a:cubicBezTo>
                      <a:cubicBezTo>
                        <a:pt x="64561" y="19198"/>
                        <a:pt x="52794" y="10218"/>
                        <a:pt x="53569" y="6812"/>
                      </a:cubicBezTo>
                      <a:cubicBezTo>
                        <a:pt x="53723" y="6348"/>
                        <a:pt x="54033" y="5883"/>
                        <a:pt x="54498" y="5419"/>
                      </a:cubicBezTo>
                      <a:cubicBezTo>
                        <a:pt x="50163" y="4799"/>
                        <a:pt x="46911" y="4180"/>
                        <a:pt x="45673" y="4025"/>
                      </a:cubicBezTo>
                      <a:cubicBezTo>
                        <a:pt x="40564" y="2942"/>
                        <a:pt x="32358" y="0"/>
                        <a:pt x="32358" y="0"/>
                      </a:cubicBezTo>
                      <a:cubicBezTo>
                        <a:pt x="32358" y="0"/>
                        <a:pt x="13160" y="6193"/>
                        <a:pt x="0" y="10218"/>
                      </a:cubicBezTo>
                      <a:cubicBezTo>
                        <a:pt x="929" y="18269"/>
                        <a:pt x="3097" y="27094"/>
                        <a:pt x="8051" y="29106"/>
                      </a:cubicBezTo>
                      <a:cubicBezTo>
                        <a:pt x="17959" y="32822"/>
                        <a:pt x="14244" y="42731"/>
                        <a:pt x="17959" y="51401"/>
                      </a:cubicBezTo>
                      <a:cubicBezTo>
                        <a:pt x="21675" y="60071"/>
                        <a:pt x="20437" y="99705"/>
                        <a:pt x="15482" y="99705"/>
                      </a:cubicBezTo>
                      <a:cubicBezTo>
                        <a:pt x="13315" y="99705"/>
                        <a:pt x="8515" y="104814"/>
                        <a:pt x="3871" y="111317"/>
                      </a:cubicBezTo>
                      <a:cubicBezTo>
                        <a:pt x="10683" y="118129"/>
                        <a:pt x="21211" y="130515"/>
                        <a:pt x="28333" y="139185"/>
                      </a:cubicBezTo>
                      <a:cubicBezTo>
                        <a:pt x="28642" y="139030"/>
                        <a:pt x="28952" y="138875"/>
                        <a:pt x="29262" y="138875"/>
                      </a:cubicBezTo>
                      <a:cubicBezTo>
                        <a:pt x="35454" y="138875"/>
                        <a:pt x="58058" y="155286"/>
                        <a:pt x="58058" y="155286"/>
                      </a:cubicBezTo>
                      <a:cubicBezTo>
                        <a:pt x="58058" y="155286"/>
                        <a:pt x="90107" y="148629"/>
                        <a:pt x="111627" y="145533"/>
                      </a:cubicBezTo>
                      <a:cubicBezTo>
                        <a:pt x="111936" y="142281"/>
                        <a:pt x="112556" y="138411"/>
                        <a:pt x="112246" y="136088"/>
                      </a:cubicBezTo>
                      <a:cubicBezTo>
                        <a:pt x="111627" y="131908"/>
                        <a:pt x="116426" y="123703"/>
                        <a:pt x="122619" y="123703"/>
                      </a:cubicBezTo>
                      <a:cubicBezTo>
                        <a:pt x="128967" y="123548"/>
                        <a:pt x="119987" y="109614"/>
                        <a:pt x="113020" y="103421"/>
                      </a:cubicBezTo>
                      <a:close/>
                    </a:path>
                  </a:pathLst>
                </a:custGeom>
                <a:solidFill>
                  <a:schemeClr val="bg2"/>
                </a:solidFill>
                <a:ln w="6350" cap="flat">
                  <a:solidFill>
                    <a:schemeClr val="bg1"/>
                  </a:solidFill>
                  <a:prstDash val="solid"/>
                  <a:miter/>
                </a:ln>
              </p:spPr>
              <p:txBody>
                <a:bodyPr rtlCol="0" anchor="ctr"/>
                <a:lstStyle/>
                <a:p>
                  <a:endParaRPr lang="en-US"/>
                </a:p>
              </p:txBody>
            </p:sp>
          </p:grpSp>
          <p:sp>
            <p:nvSpPr>
              <p:cNvPr id="4384" name="Freeform: Shape 4383">
                <a:extLst>
                  <a:ext uri="{FF2B5EF4-FFF2-40B4-BE49-F238E27FC236}">
                    <a16:creationId xmlns:a16="http://schemas.microsoft.com/office/drawing/2014/main" id="{E7A52382-77BE-23AD-181F-2AE03BD7FBB1}"/>
                  </a:ext>
                </a:extLst>
              </p:cNvPr>
              <p:cNvSpPr/>
              <p:nvPr/>
            </p:nvSpPr>
            <p:spPr>
              <a:xfrm rot="804122">
                <a:off x="7446360" y="4995118"/>
                <a:ext cx="31571" cy="18857"/>
              </a:xfrm>
              <a:custGeom>
                <a:avLst/>
                <a:gdLst>
                  <a:gd name="connsiteX0" fmla="*/ 96253 w 96700"/>
                  <a:gd name="connsiteY0" fmla="*/ 15350 h 39841"/>
                  <a:gd name="connsiteX1" fmla="*/ 45162 w 96700"/>
                  <a:gd name="connsiteY1" fmla="*/ 38883 h 39841"/>
                  <a:gd name="connsiteX2" fmla="*/ 96253 w 96700"/>
                  <a:gd name="connsiteY2" fmla="*/ 15350 h 39841"/>
                  <a:gd name="connsiteX3" fmla="*/ 39743 w 96700"/>
                  <a:gd name="connsiteY3" fmla="*/ 178 h 39841"/>
                  <a:gd name="connsiteX4" fmla="*/ 3825 w 96700"/>
                  <a:gd name="connsiteY4" fmla="*/ 36096 h 39841"/>
                  <a:gd name="connsiteX5" fmla="*/ 39743 w 96700"/>
                  <a:gd name="connsiteY5" fmla="*/ 178 h 39841"/>
                  <a:gd name="connsiteX0" fmla="*/ 52631 w 53078"/>
                  <a:gd name="connsiteY0" fmla="*/ 6063 h 30554"/>
                  <a:gd name="connsiteX1" fmla="*/ 1540 w 53078"/>
                  <a:gd name="connsiteY1" fmla="*/ 29596 h 30554"/>
                  <a:gd name="connsiteX2" fmla="*/ 52631 w 53078"/>
                  <a:gd name="connsiteY2" fmla="*/ 6063 h 30554"/>
                  <a:gd name="connsiteX0" fmla="*/ 43248 w 43804"/>
                  <a:gd name="connsiteY0" fmla="*/ 6656 h 26552"/>
                  <a:gd name="connsiteX1" fmla="*/ 1840 w 43804"/>
                  <a:gd name="connsiteY1" fmla="*/ 25348 h 26552"/>
                  <a:gd name="connsiteX2" fmla="*/ 43248 w 43804"/>
                  <a:gd name="connsiteY2" fmla="*/ 6656 h 26552"/>
                </a:gdLst>
                <a:ahLst/>
                <a:cxnLst>
                  <a:cxn ang="0">
                    <a:pos x="connsiteX0" y="connsiteY0"/>
                  </a:cxn>
                  <a:cxn ang="0">
                    <a:pos x="connsiteX1" y="connsiteY1"/>
                  </a:cxn>
                  <a:cxn ang="0">
                    <a:pos x="connsiteX2" y="connsiteY2"/>
                  </a:cxn>
                </a:cxnLst>
                <a:rect l="l" t="t" r="r" b="b"/>
                <a:pathLst>
                  <a:path w="43804" h="26552">
                    <a:moveTo>
                      <a:pt x="43248" y="6656"/>
                    </a:moveTo>
                    <a:cubicBezTo>
                      <a:pt x="32256" y="-14090"/>
                      <a:pt x="-9152" y="19774"/>
                      <a:pt x="1840" y="25348"/>
                    </a:cubicBezTo>
                    <a:cubicBezTo>
                      <a:pt x="12987" y="30767"/>
                      <a:pt x="48667" y="16720"/>
                      <a:pt x="43248" y="6656"/>
                    </a:cubicBezTo>
                    <a:close/>
                  </a:path>
                </a:pathLst>
              </a:custGeom>
              <a:solidFill>
                <a:schemeClr val="bg2"/>
              </a:solidFill>
              <a:ln w="6350" cap="flat">
                <a:solidFill>
                  <a:schemeClr val="bg1"/>
                </a:solidFill>
                <a:prstDash val="solid"/>
                <a:miter/>
              </a:ln>
            </p:spPr>
            <p:txBody>
              <a:bodyPr rtlCol="0" anchor="ctr"/>
              <a:lstStyle/>
              <a:p>
                <a:endParaRPr lang="en-US"/>
              </a:p>
            </p:txBody>
          </p:sp>
          <p:sp>
            <p:nvSpPr>
              <p:cNvPr id="4385" name="Freeform: Shape 4384">
                <a:extLst>
                  <a:ext uri="{FF2B5EF4-FFF2-40B4-BE49-F238E27FC236}">
                    <a16:creationId xmlns:a16="http://schemas.microsoft.com/office/drawing/2014/main" id="{915F5754-F465-9DA3-FD1C-477A4DDD9367}"/>
                  </a:ext>
                </a:extLst>
              </p:cNvPr>
              <p:cNvSpPr/>
              <p:nvPr/>
            </p:nvSpPr>
            <p:spPr>
              <a:xfrm rot="804122">
                <a:off x="7394133" y="5033429"/>
                <a:ext cx="31571" cy="18857"/>
              </a:xfrm>
              <a:custGeom>
                <a:avLst/>
                <a:gdLst>
                  <a:gd name="connsiteX0" fmla="*/ 96253 w 96700"/>
                  <a:gd name="connsiteY0" fmla="*/ 15350 h 39841"/>
                  <a:gd name="connsiteX1" fmla="*/ 45162 w 96700"/>
                  <a:gd name="connsiteY1" fmla="*/ 38883 h 39841"/>
                  <a:gd name="connsiteX2" fmla="*/ 96253 w 96700"/>
                  <a:gd name="connsiteY2" fmla="*/ 15350 h 39841"/>
                  <a:gd name="connsiteX3" fmla="*/ 39743 w 96700"/>
                  <a:gd name="connsiteY3" fmla="*/ 178 h 39841"/>
                  <a:gd name="connsiteX4" fmla="*/ 3825 w 96700"/>
                  <a:gd name="connsiteY4" fmla="*/ 36096 h 39841"/>
                  <a:gd name="connsiteX5" fmla="*/ 39743 w 96700"/>
                  <a:gd name="connsiteY5" fmla="*/ 178 h 39841"/>
                  <a:gd name="connsiteX0" fmla="*/ 52631 w 53078"/>
                  <a:gd name="connsiteY0" fmla="*/ 6063 h 30554"/>
                  <a:gd name="connsiteX1" fmla="*/ 1540 w 53078"/>
                  <a:gd name="connsiteY1" fmla="*/ 29596 h 30554"/>
                  <a:gd name="connsiteX2" fmla="*/ 52631 w 53078"/>
                  <a:gd name="connsiteY2" fmla="*/ 6063 h 30554"/>
                  <a:gd name="connsiteX0" fmla="*/ 43248 w 43804"/>
                  <a:gd name="connsiteY0" fmla="*/ 6656 h 26552"/>
                  <a:gd name="connsiteX1" fmla="*/ 1840 w 43804"/>
                  <a:gd name="connsiteY1" fmla="*/ 25348 h 26552"/>
                  <a:gd name="connsiteX2" fmla="*/ 43248 w 43804"/>
                  <a:gd name="connsiteY2" fmla="*/ 6656 h 26552"/>
                </a:gdLst>
                <a:ahLst/>
                <a:cxnLst>
                  <a:cxn ang="0">
                    <a:pos x="connsiteX0" y="connsiteY0"/>
                  </a:cxn>
                  <a:cxn ang="0">
                    <a:pos x="connsiteX1" y="connsiteY1"/>
                  </a:cxn>
                  <a:cxn ang="0">
                    <a:pos x="connsiteX2" y="connsiteY2"/>
                  </a:cxn>
                </a:cxnLst>
                <a:rect l="l" t="t" r="r" b="b"/>
                <a:pathLst>
                  <a:path w="43804" h="26552">
                    <a:moveTo>
                      <a:pt x="43248" y="6656"/>
                    </a:moveTo>
                    <a:cubicBezTo>
                      <a:pt x="32256" y="-14090"/>
                      <a:pt x="-9152" y="19774"/>
                      <a:pt x="1840" y="25348"/>
                    </a:cubicBezTo>
                    <a:cubicBezTo>
                      <a:pt x="12987" y="30767"/>
                      <a:pt x="48667" y="16720"/>
                      <a:pt x="43248" y="6656"/>
                    </a:cubicBezTo>
                    <a:close/>
                  </a:path>
                </a:pathLst>
              </a:custGeom>
              <a:solidFill>
                <a:schemeClr val="bg2"/>
              </a:solidFill>
              <a:ln w="6350" cap="flat">
                <a:solidFill>
                  <a:schemeClr val="bg1"/>
                </a:solidFill>
                <a:prstDash val="solid"/>
                <a:miter/>
              </a:ln>
            </p:spPr>
            <p:txBody>
              <a:bodyPr rtlCol="0" anchor="ctr"/>
              <a:lstStyle/>
              <a:p>
                <a:endParaRPr lang="en-US"/>
              </a:p>
            </p:txBody>
          </p:sp>
        </p:grpSp>
        <p:grpSp>
          <p:nvGrpSpPr>
            <p:cNvPr id="4569" name="Group 4568">
              <a:extLst>
                <a:ext uri="{FF2B5EF4-FFF2-40B4-BE49-F238E27FC236}">
                  <a16:creationId xmlns:a16="http://schemas.microsoft.com/office/drawing/2014/main" id="{14258E30-3D28-3AE7-C93D-1EA2FC0C8CB7}"/>
                </a:ext>
              </a:extLst>
            </p:cNvPr>
            <p:cNvGrpSpPr/>
            <p:nvPr/>
          </p:nvGrpSpPr>
          <p:grpSpPr>
            <a:xfrm>
              <a:off x="912160" y="2793036"/>
              <a:ext cx="1623617" cy="215444"/>
              <a:chOff x="1331514" y="2197774"/>
              <a:chExt cx="1623617" cy="215444"/>
            </a:xfrm>
          </p:grpSpPr>
          <p:grpSp>
            <p:nvGrpSpPr>
              <p:cNvPr id="4570" name="Group 4569">
                <a:extLst>
                  <a:ext uri="{FF2B5EF4-FFF2-40B4-BE49-F238E27FC236}">
                    <a16:creationId xmlns:a16="http://schemas.microsoft.com/office/drawing/2014/main" id="{A46EA0B6-5AE1-9F52-4ACA-C1FC6842687A}"/>
                  </a:ext>
                </a:extLst>
              </p:cNvPr>
              <p:cNvGrpSpPr/>
              <p:nvPr/>
            </p:nvGrpSpPr>
            <p:grpSpPr>
              <a:xfrm>
                <a:off x="1331514" y="2197774"/>
                <a:ext cx="1542054" cy="215444"/>
                <a:chOff x="1434623" y="2027118"/>
                <a:chExt cx="1542054" cy="215444"/>
              </a:xfrm>
            </p:grpSpPr>
            <p:cxnSp>
              <p:nvCxnSpPr>
                <p:cNvPr id="4574" name="Straight Arrow Connector 4573">
                  <a:extLst>
                    <a:ext uri="{FF2B5EF4-FFF2-40B4-BE49-F238E27FC236}">
                      <a16:creationId xmlns:a16="http://schemas.microsoft.com/office/drawing/2014/main" id="{C6851875-6914-BEE8-5FE6-4ECACBB87C7D}"/>
                    </a:ext>
                  </a:extLst>
                </p:cNvPr>
                <p:cNvCxnSpPr>
                  <a:cxnSpLocks/>
                </p:cNvCxnSpPr>
                <p:nvPr/>
              </p:nvCxnSpPr>
              <p:spPr>
                <a:xfrm flipH="1">
                  <a:off x="2117647" y="2134840"/>
                  <a:ext cx="859030"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575" name="TextBox 4574">
                  <a:extLst>
                    <a:ext uri="{FF2B5EF4-FFF2-40B4-BE49-F238E27FC236}">
                      <a16:creationId xmlns:a16="http://schemas.microsoft.com/office/drawing/2014/main" id="{671AB992-3135-EB75-2422-591228697716}"/>
                    </a:ext>
                  </a:extLst>
                </p:cNvPr>
                <p:cNvSpPr txBox="1"/>
                <p:nvPr/>
              </p:nvSpPr>
              <p:spPr>
                <a:xfrm>
                  <a:off x="1434623" y="2027118"/>
                  <a:ext cx="605935" cy="215444"/>
                </a:xfrm>
                <a:prstGeom prst="rect">
                  <a:avLst/>
                </a:prstGeom>
                <a:noFill/>
              </p:spPr>
              <p:txBody>
                <a:bodyPr wrap="none" lIns="0" tIns="0" rIns="0" bIns="0" rtlCol="0">
                  <a:spAutoFit/>
                </a:bodyPr>
                <a:lstStyle/>
                <a:p>
                  <a:pPr algn="l"/>
                  <a:r>
                    <a:rPr lang="en-US" sz="1400"/>
                    <a:t>Canada</a:t>
                  </a:r>
                </a:p>
              </p:txBody>
            </p:sp>
          </p:grpSp>
          <p:grpSp>
            <p:nvGrpSpPr>
              <p:cNvPr id="4571" name="Group 4570">
                <a:extLst>
                  <a:ext uri="{FF2B5EF4-FFF2-40B4-BE49-F238E27FC236}">
                    <a16:creationId xmlns:a16="http://schemas.microsoft.com/office/drawing/2014/main" id="{48D76AAC-691E-EC96-364D-AE97B4968B02}"/>
                  </a:ext>
                </a:extLst>
              </p:cNvPr>
              <p:cNvGrpSpPr/>
              <p:nvPr/>
            </p:nvGrpSpPr>
            <p:grpSpPr>
              <a:xfrm>
                <a:off x="2795131" y="2225496"/>
                <a:ext cx="160000" cy="160000"/>
                <a:chOff x="2803105" y="2252546"/>
                <a:chExt cx="144076" cy="144076"/>
              </a:xfrm>
            </p:grpSpPr>
            <p:sp>
              <p:nvSpPr>
                <p:cNvPr id="4572" name="Oval 4571">
                  <a:extLst>
                    <a:ext uri="{FF2B5EF4-FFF2-40B4-BE49-F238E27FC236}">
                      <a16:creationId xmlns:a16="http://schemas.microsoft.com/office/drawing/2014/main" id="{E88E96AF-FB77-A5D1-1F66-1BCFDC3EA40E}"/>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573" name="Oval 4572">
                  <a:extLst>
                    <a:ext uri="{FF2B5EF4-FFF2-40B4-BE49-F238E27FC236}">
                      <a16:creationId xmlns:a16="http://schemas.microsoft.com/office/drawing/2014/main" id="{BE9D4511-D12C-BEEE-B0ED-30FEDBF41BED}"/>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576" name="Group 4575">
              <a:extLst>
                <a:ext uri="{FF2B5EF4-FFF2-40B4-BE49-F238E27FC236}">
                  <a16:creationId xmlns:a16="http://schemas.microsoft.com/office/drawing/2014/main" id="{85F732C1-A5CC-E2A8-61D4-1B3A1C0360C8}"/>
                </a:ext>
              </a:extLst>
            </p:cNvPr>
            <p:cNvGrpSpPr/>
            <p:nvPr/>
          </p:nvGrpSpPr>
          <p:grpSpPr>
            <a:xfrm>
              <a:off x="718890" y="3369222"/>
              <a:ext cx="1806151" cy="215444"/>
              <a:chOff x="1148980" y="2197774"/>
              <a:chExt cx="1806151" cy="215444"/>
            </a:xfrm>
          </p:grpSpPr>
          <p:grpSp>
            <p:nvGrpSpPr>
              <p:cNvPr id="4577" name="Group 4576">
                <a:extLst>
                  <a:ext uri="{FF2B5EF4-FFF2-40B4-BE49-F238E27FC236}">
                    <a16:creationId xmlns:a16="http://schemas.microsoft.com/office/drawing/2014/main" id="{39229180-BDFF-7831-7171-433A11D11686}"/>
                  </a:ext>
                </a:extLst>
              </p:cNvPr>
              <p:cNvGrpSpPr/>
              <p:nvPr/>
            </p:nvGrpSpPr>
            <p:grpSpPr>
              <a:xfrm>
                <a:off x="1148980" y="2197774"/>
                <a:ext cx="1724588" cy="215444"/>
                <a:chOff x="1252089" y="2027118"/>
                <a:chExt cx="1724588" cy="215444"/>
              </a:xfrm>
            </p:grpSpPr>
            <p:cxnSp>
              <p:nvCxnSpPr>
                <p:cNvPr id="4581" name="Straight Arrow Connector 4580">
                  <a:extLst>
                    <a:ext uri="{FF2B5EF4-FFF2-40B4-BE49-F238E27FC236}">
                      <a16:creationId xmlns:a16="http://schemas.microsoft.com/office/drawing/2014/main" id="{4369527C-87D6-57AE-3A35-3F88264F88CB}"/>
                    </a:ext>
                  </a:extLst>
                </p:cNvPr>
                <p:cNvCxnSpPr>
                  <a:cxnSpLocks/>
                </p:cNvCxnSpPr>
                <p:nvPr/>
              </p:nvCxnSpPr>
              <p:spPr>
                <a:xfrm flipH="1">
                  <a:off x="2357237" y="2134840"/>
                  <a:ext cx="619440"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582" name="TextBox 4581">
                  <a:extLst>
                    <a:ext uri="{FF2B5EF4-FFF2-40B4-BE49-F238E27FC236}">
                      <a16:creationId xmlns:a16="http://schemas.microsoft.com/office/drawing/2014/main" id="{C58209BC-7C9F-B15E-9E7E-948820EFC02F}"/>
                    </a:ext>
                  </a:extLst>
                </p:cNvPr>
                <p:cNvSpPr txBox="1"/>
                <p:nvPr/>
              </p:nvSpPr>
              <p:spPr>
                <a:xfrm>
                  <a:off x="1252089" y="2027118"/>
                  <a:ext cx="1050993" cy="215444"/>
                </a:xfrm>
                <a:prstGeom prst="rect">
                  <a:avLst/>
                </a:prstGeom>
                <a:noFill/>
              </p:spPr>
              <p:txBody>
                <a:bodyPr wrap="none" lIns="0" tIns="0" rIns="0" bIns="0" rtlCol="0">
                  <a:spAutoFit/>
                </a:bodyPr>
                <a:lstStyle/>
                <a:p>
                  <a:pPr algn="l"/>
                  <a:r>
                    <a:rPr lang="en-US" sz="1400"/>
                    <a:t>United States</a:t>
                  </a:r>
                </a:p>
              </p:txBody>
            </p:sp>
          </p:grpSp>
          <p:grpSp>
            <p:nvGrpSpPr>
              <p:cNvPr id="4578" name="Group 4577">
                <a:extLst>
                  <a:ext uri="{FF2B5EF4-FFF2-40B4-BE49-F238E27FC236}">
                    <a16:creationId xmlns:a16="http://schemas.microsoft.com/office/drawing/2014/main" id="{22B67603-C6B4-6AA5-7481-4A693ABEFDD1}"/>
                  </a:ext>
                </a:extLst>
              </p:cNvPr>
              <p:cNvGrpSpPr/>
              <p:nvPr/>
            </p:nvGrpSpPr>
            <p:grpSpPr>
              <a:xfrm>
                <a:off x="2795131" y="2225496"/>
                <a:ext cx="160000" cy="160000"/>
                <a:chOff x="2803105" y="2252546"/>
                <a:chExt cx="144076" cy="144076"/>
              </a:xfrm>
            </p:grpSpPr>
            <p:sp>
              <p:nvSpPr>
                <p:cNvPr id="4579" name="Oval 4578">
                  <a:extLst>
                    <a:ext uri="{FF2B5EF4-FFF2-40B4-BE49-F238E27FC236}">
                      <a16:creationId xmlns:a16="http://schemas.microsoft.com/office/drawing/2014/main" id="{82A19039-2AE6-B176-729E-099D40E462BF}"/>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580" name="Oval 4579">
                  <a:extLst>
                    <a:ext uri="{FF2B5EF4-FFF2-40B4-BE49-F238E27FC236}">
                      <a16:creationId xmlns:a16="http://schemas.microsoft.com/office/drawing/2014/main" id="{49E1B57C-FA27-F3A0-1603-916A4735B5A4}"/>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591" name="Group 4590">
              <a:extLst>
                <a:ext uri="{FF2B5EF4-FFF2-40B4-BE49-F238E27FC236}">
                  <a16:creationId xmlns:a16="http://schemas.microsoft.com/office/drawing/2014/main" id="{2468F2E0-624F-8995-79E4-6B83ECBB4B3F}"/>
                </a:ext>
              </a:extLst>
            </p:cNvPr>
            <p:cNvGrpSpPr/>
            <p:nvPr/>
          </p:nvGrpSpPr>
          <p:grpSpPr>
            <a:xfrm>
              <a:off x="1059223" y="3807365"/>
              <a:ext cx="1806151" cy="215444"/>
              <a:chOff x="1148980" y="2197774"/>
              <a:chExt cx="1806151" cy="215444"/>
            </a:xfrm>
          </p:grpSpPr>
          <p:grpSp>
            <p:nvGrpSpPr>
              <p:cNvPr id="4592" name="Group 4591">
                <a:extLst>
                  <a:ext uri="{FF2B5EF4-FFF2-40B4-BE49-F238E27FC236}">
                    <a16:creationId xmlns:a16="http://schemas.microsoft.com/office/drawing/2014/main" id="{92F186C8-B8BB-8F7D-6EB4-1B8B6BF0E655}"/>
                  </a:ext>
                </a:extLst>
              </p:cNvPr>
              <p:cNvGrpSpPr/>
              <p:nvPr/>
            </p:nvGrpSpPr>
            <p:grpSpPr>
              <a:xfrm>
                <a:off x="1148980" y="2197774"/>
                <a:ext cx="1724588" cy="215444"/>
                <a:chOff x="1252089" y="2027118"/>
                <a:chExt cx="1724588" cy="215444"/>
              </a:xfrm>
            </p:grpSpPr>
            <p:cxnSp>
              <p:nvCxnSpPr>
                <p:cNvPr id="4596" name="Straight Arrow Connector 4595">
                  <a:extLst>
                    <a:ext uri="{FF2B5EF4-FFF2-40B4-BE49-F238E27FC236}">
                      <a16:creationId xmlns:a16="http://schemas.microsoft.com/office/drawing/2014/main" id="{2289A1BF-81FC-28BE-5F27-6B371801B8BB}"/>
                    </a:ext>
                  </a:extLst>
                </p:cNvPr>
                <p:cNvCxnSpPr>
                  <a:cxnSpLocks/>
                </p:cNvCxnSpPr>
                <p:nvPr/>
              </p:nvCxnSpPr>
              <p:spPr>
                <a:xfrm flipH="1">
                  <a:off x="1883554" y="2134840"/>
                  <a:ext cx="1093123"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597" name="TextBox 4596">
                  <a:extLst>
                    <a:ext uri="{FF2B5EF4-FFF2-40B4-BE49-F238E27FC236}">
                      <a16:creationId xmlns:a16="http://schemas.microsoft.com/office/drawing/2014/main" id="{15BF671A-CFEB-C2F6-E9FC-8E279E56AD9C}"/>
                    </a:ext>
                  </a:extLst>
                </p:cNvPr>
                <p:cNvSpPr txBox="1"/>
                <p:nvPr/>
              </p:nvSpPr>
              <p:spPr>
                <a:xfrm>
                  <a:off x="1252089" y="2027118"/>
                  <a:ext cx="570669" cy="215444"/>
                </a:xfrm>
                <a:prstGeom prst="rect">
                  <a:avLst/>
                </a:prstGeom>
                <a:noFill/>
              </p:spPr>
              <p:txBody>
                <a:bodyPr wrap="none" lIns="0" tIns="0" rIns="0" bIns="0" rtlCol="0">
                  <a:spAutoFit/>
                </a:bodyPr>
                <a:lstStyle/>
                <a:p>
                  <a:pPr algn="l"/>
                  <a:r>
                    <a:rPr lang="en-US" sz="1400"/>
                    <a:t>Mexico</a:t>
                  </a:r>
                </a:p>
              </p:txBody>
            </p:sp>
          </p:grpSp>
          <p:grpSp>
            <p:nvGrpSpPr>
              <p:cNvPr id="4593" name="Group 4592">
                <a:extLst>
                  <a:ext uri="{FF2B5EF4-FFF2-40B4-BE49-F238E27FC236}">
                    <a16:creationId xmlns:a16="http://schemas.microsoft.com/office/drawing/2014/main" id="{8869E8DB-A06F-2193-BA0A-556BFD4C7FB0}"/>
                  </a:ext>
                </a:extLst>
              </p:cNvPr>
              <p:cNvGrpSpPr/>
              <p:nvPr/>
            </p:nvGrpSpPr>
            <p:grpSpPr>
              <a:xfrm>
                <a:off x="2795131" y="2225496"/>
                <a:ext cx="160000" cy="160000"/>
                <a:chOff x="2803105" y="2252546"/>
                <a:chExt cx="144076" cy="144076"/>
              </a:xfrm>
            </p:grpSpPr>
            <p:sp>
              <p:nvSpPr>
                <p:cNvPr id="4594" name="Oval 4593">
                  <a:extLst>
                    <a:ext uri="{FF2B5EF4-FFF2-40B4-BE49-F238E27FC236}">
                      <a16:creationId xmlns:a16="http://schemas.microsoft.com/office/drawing/2014/main" id="{A3ADE6A1-685F-5CED-D3F6-EDCF420D875D}"/>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595" name="Oval 4594">
                  <a:extLst>
                    <a:ext uri="{FF2B5EF4-FFF2-40B4-BE49-F238E27FC236}">
                      <a16:creationId xmlns:a16="http://schemas.microsoft.com/office/drawing/2014/main" id="{1395522E-F26B-567C-A7E7-4970432B75AA}"/>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01" name="Group 4600">
              <a:extLst>
                <a:ext uri="{FF2B5EF4-FFF2-40B4-BE49-F238E27FC236}">
                  <a16:creationId xmlns:a16="http://schemas.microsoft.com/office/drawing/2014/main" id="{0DFBD624-21AA-B86A-E7EF-B5B43BAF2319}"/>
                </a:ext>
              </a:extLst>
            </p:cNvPr>
            <p:cNvGrpSpPr/>
            <p:nvPr/>
          </p:nvGrpSpPr>
          <p:grpSpPr>
            <a:xfrm>
              <a:off x="1994003" y="4601100"/>
              <a:ext cx="1625323" cy="215444"/>
              <a:chOff x="1329808" y="2197774"/>
              <a:chExt cx="1625323" cy="215444"/>
            </a:xfrm>
          </p:grpSpPr>
          <p:grpSp>
            <p:nvGrpSpPr>
              <p:cNvPr id="4602" name="Group 4601">
                <a:extLst>
                  <a:ext uri="{FF2B5EF4-FFF2-40B4-BE49-F238E27FC236}">
                    <a16:creationId xmlns:a16="http://schemas.microsoft.com/office/drawing/2014/main" id="{384677C9-1499-AF60-3E8A-1C403D613A26}"/>
                  </a:ext>
                </a:extLst>
              </p:cNvPr>
              <p:cNvGrpSpPr/>
              <p:nvPr/>
            </p:nvGrpSpPr>
            <p:grpSpPr>
              <a:xfrm>
                <a:off x="1329808" y="2197774"/>
                <a:ext cx="1543760" cy="215444"/>
                <a:chOff x="1432917" y="2027118"/>
                <a:chExt cx="1543760" cy="215444"/>
              </a:xfrm>
            </p:grpSpPr>
            <p:cxnSp>
              <p:nvCxnSpPr>
                <p:cNvPr id="4606" name="Straight Arrow Connector 4605">
                  <a:extLst>
                    <a:ext uri="{FF2B5EF4-FFF2-40B4-BE49-F238E27FC236}">
                      <a16:creationId xmlns:a16="http://schemas.microsoft.com/office/drawing/2014/main" id="{37DAF4A6-B5B9-976C-E874-5C3729EBFFBA}"/>
                    </a:ext>
                  </a:extLst>
                </p:cNvPr>
                <p:cNvCxnSpPr>
                  <a:cxnSpLocks/>
                </p:cNvCxnSpPr>
                <p:nvPr/>
              </p:nvCxnSpPr>
              <p:spPr>
                <a:xfrm flipH="1">
                  <a:off x="1883554" y="2134840"/>
                  <a:ext cx="1093123"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07" name="TextBox 4606">
                  <a:extLst>
                    <a:ext uri="{FF2B5EF4-FFF2-40B4-BE49-F238E27FC236}">
                      <a16:creationId xmlns:a16="http://schemas.microsoft.com/office/drawing/2014/main" id="{6042A467-6715-2751-9461-92648B2D4920}"/>
                    </a:ext>
                  </a:extLst>
                </p:cNvPr>
                <p:cNvSpPr txBox="1"/>
                <p:nvPr/>
              </p:nvSpPr>
              <p:spPr>
                <a:xfrm>
                  <a:off x="1432917" y="2027118"/>
                  <a:ext cx="352404" cy="215444"/>
                </a:xfrm>
                <a:prstGeom prst="rect">
                  <a:avLst/>
                </a:prstGeom>
                <a:noFill/>
              </p:spPr>
              <p:txBody>
                <a:bodyPr wrap="none" lIns="0" tIns="0" rIns="0" bIns="0" rtlCol="0">
                  <a:spAutoFit/>
                </a:bodyPr>
                <a:lstStyle/>
                <a:p>
                  <a:pPr algn="l"/>
                  <a:r>
                    <a:rPr lang="en-US" sz="1400"/>
                    <a:t>Peru</a:t>
                  </a:r>
                </a:p>
              </p:txBody>
            </p:sp>
          </p:grpSp>
          <p:grpSp>
            <p:nvGrpSpPr>
              <p:cNvPr id="4603" name="Group 4602">
                <a:extLst>
                  <a:ext uri="{FF2B5EF4-FFF2-40B4-BE49-F238E27FC236}">
                    <a16:creationId xmlns:a16="http://schemas.microsoft.com/office/drawing/2014/main" id="{A274A8EF-39CC-1299-AFDE-9AFCE58CFA5A}"/>
                  </a:ext>
                </a:extLst>
              </p:cNvPr>
              <p:cNvGrpSpPr/>
              <p:nvPr/>
            </p:nvGrpSpPr>
            <p:grpSpPr>
              <a:xfrm>
                <a:off x="2795131" y="2225496"/>
                <a:ext cx="160000" cy="160000"/>
                <a:chOff x="2803105" y="2252546"/>
                <a:chExt cx="144076" cy="144076"/>
              </a:xfrm>
            </p:grpSpPr>
            <p:sp>
              <p:nvSpPr>
                <p:cNvPr id="4604" name="Oval 4603">
                  <a:extLst>
                    <a:ext uri="{FF2B5EF4-FFF2-40B4-BE49-F238E27FC236}">
                      <a16:creationId xmlns:a16="http://schemas.microsoft.com/office/drawing/2014/main" id="{3F4750F4-9F36-82F5-703F-CDA926919967}"/>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05" name="Oval 4604">
                  <a:extLst>
                    <a:ext uri="{FF2B5EF4-FFF2-40B4-BE49-F238E27FC236}">
                      <a16:creationId xmlns:a16="http://schemas.microsoft.com/office/drawing/2014/main" id="{B394ADB6-406E-4970-E8F5-77F872BD146B}"/>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08" name="Group 4607">
              <a:extLst>
                <a:ext uri="{FF2B5EF4-FFF2-40B4-BE49-F238E27FC236}">
                  <a16:creationId xmlns:a16="http://schemas.microsoft.com/office/drawing/2014/main" id="{CD24227F-C8BE-8003-1E5D-70B6D8C49F08}"/>
                </a:ext>
              </a:extLst>
            </p:cNvPr>
            <p:cNvGrpSpPr/>
            <p:nvPr/>
          </p:nvGrpSpPr>
          <p:grpSpPr>
            <a:xfrm flipH="1">
              <a:off x="4101899" y="4601100"/>
              <a:ext cx="1509050" cy="215444"/>
              <a:chOff x="1446081" y="2197774"/>
              <a:chExt cx="1509050" cy="215444"/>
            </a:xfrm>
          </p:grpSpPr>
          <p:grpSp>
            <p:nvGrpSpPr>
              <p:cNvPr id="4609" name="Group 4608">
                <a:extLst>
                  <a:ext uri="{FF2B5EF4-FFF2-40B4-BE49-F238E27FC236}">
                    <a16:creationId xmlns:a16="http://schemas.microsoft.com/office/drawing/2014/main" id="{6D8686A9-66E1-A62D-89EA-FB6D44E4519D}"/>
                  </a:ext>
                </a:extLst>
              </p:cNvPr>
              <p:cNvGrpSpPr/>
              <p:nvPr/>
            </p:nvGrpSpPr>
            <p:grpSpPr>
              <a:xfrm>
                <a:off x="1446081" y="2197774"/>
                <a:ext cx="1427487" cy="215444"/>
                <a:chOff x="1549190" y="2027118"/>
                <a:chExt cx="1427487" cy="215444"/>
              </a:xfrm>
            </p:grpSpPr>
            <p:cxnSp>
              <p:nvCxnSpPr>
                <p:cNvPr id="4613" name="Straight Arrow Connector 4612">
                  <a:extLst>
                    <a:ext uri="{FF2B5EF4-FFF2-40B4-BE49-F238E27FC236}">
                      <a16:creationId xmlns:a16="http://schemas.microsoft.com/office/drawing/2014/main" id="{C86D8A7F-A257-8B66-801F-0BF56067A6E3}"/>
                    </a:ext>
                  </a:extLst>
                </p:cNvPr>
                <p:cNvCxnSpPr>
                  <a:cxnSpLocks/>
                </p:cNvCxnSpPr>
                <p:nvPr/>
              </p:nvCxnSpPr>
              <p:spPr>
                <a:xfrm flipH="1">
                  <a:off x="2042039" y="2134840"/>
                  <a:ext cx="934638"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14" name="TextBox 4613">
                  <a:extLst>
                    <a:ext uri="{FF2B5EF4-FFF2-40B4-BE49-F238E27FC236}">
                      <a16:creationId xmlns:a16="http://schemas.microsoft.com/office/drawing/2014/main" id="{2FE27E1D-F655-747C-EF51-E24E466CC965}"/>
                    </a:ext>
                  </a:extLst>
                </p:cNvPr>
                <p:cNvSpPr txBox="1"/>
                <p:nvPr/>
              </p:nvSpPr>
              <p:spPr>
                <a:xfrm>
                  <a:off x="1549190" y="2027118"/>
                  <a:ext cx="424796" cy="215444"/>
                </a:xfrm>
                <a:prstGeom prst="rect">
                  <a:avLst/>
                </a:prstGeom>
                <a:noFill/>
              </p:spPr>
              <p:txBody>
                <a:bodyPr wrap="none" lIns="0" tIns="0" rIns="0" bIns="0" rtlCol="0">
                  <a:spAutoFit/>
                </a:bodyPr>
                <a:lstStyle/>
                <a:p>
                  <a:pPr algn="l"/>
                  <a:r>
                    <a:rPr lang="en-US" sz="1400"/>
                    <a:t>Brazil</a:t>
                  </a:r>
                </a:p>
              </p:txBody>
            </p:sp>
          </p:grpSp>
          <p:grpSp>
            <p:nvGrpSpPr>
              <p:cNvPr id="4610" name="Group 4609">
                <a:extLst>
                  <a:ext uri="{FF2B5EF4-FFF2-40B4-BE49-F238E27FC236}">
                    <a16:creationId xmlns:a16="http://schemas.microsoft.com/office/drawing/2014/main" id="{5E9D2BC6-5134-AB14-899B-0E65BAFC33D6}"/>
                  </a:ext>
                </a:extLst>
              </p:cNvPr>
              <p:cNvGrpSpPr/>
              <p:nvPr/>
            </p:nvGrpSpPr>
            <p:grpSpPr>
              <a:xfrm>
                <a:off x="2795131" y="2225496"/>
                <a:ext cx="160000" cy="160000"/>
                <a:chOff x="2803105" y="2252546"/>
                <a:chExt cx="144076" cy="144076"/>
              </a:xfrm>
            </p:grpSpPr>
            <p:sp>
              <p:nvSpPr>
                <p:cNvPr id="4611" name="Oval 4610">
                  <a:extLst>
                    <a:ext uri="{FF2B5EF4-FFF2-40B4-BE49-F238E27FC236}">
                      <a16:creationId xmlns:a16="http://schemas.microsoft.com/office/drawing/2014/main" id="{FF8EA1B3-2650-6A93-2096-894203B59764}"/>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12" name="Oval 4611">
                  <a:extLst>
                    <a:ext uri="{FF2B5EF4-FFF2-40B4-BE49-F238E27FC236}">
                      <a16:creationId xmlns:a16="http://schemas.microsoft.com/office/drawing/2014/main" id="{9D281885-84C3-1CA5-4DC5-B80591EA9B3C}"/>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16" name="Group 4615">
              <a:extLst>
                <a:ext uri="{FF2B5EF4-FFF2-40B4-BE49-F238E27FC236}">
                  <a16:creationId xmlns:a16="http://schemas.microsoft.com/office/drawing/2014/main" id="{76516D2D-C290-AB85-F729-66139034BD25}"/>
                </a:ext>
              </a:extLst>
            </p:cNvPr>
            <p:cNvGrpSpPr/>
            <p:nvPr/>
          </p:nvGrpSpPr>
          <p:grpSpPr>
            <a:xfrm flipH="1">
              <a:off x="3723479" y="5478485"/>
              <a:ext cx="1857735" cy="215444"/>
              <a:chOff x="1097396" y="2197774"/>
              <a:chExt cx="1857735" cy="215444"/>
            </a:xfrm>
          </p:grpSpPr>
          <p:grpSp>
            <p:nvGrpSpPr>
              <p:cNvPr id="4617" name="Group 4616">
                <a:extLst>
                  <a:ext uri="{FF2B5EF4-FFF2-40B4-BE49-F238E27FC236}">
                    <a16:creationId xmlns:a16="http://schemas.microsoft.com/office/drawing/2014/main" id="{1D36CF05-970C-4523-A012-0C91909D568A}"/>
                  </a:ext>
                </a:extLst>
              </p:cNvPr>
              <p:cNvGrpSpPr/>
              <p:nvPr/>
            </p:nvGrpSpPr>
            <p:grpSpPr>
              <a:xfrm>
                <a:off x="1097396" y="2197774"/>
                <a:ext cx="1776172" cy="215444"/>
                <a:chOff x="1200505" y="2027118"/>
                <a:chExt cx="1776172" cy="215444"/>
              </a:xfrm>
            </p:grpSpPr>
            <p:cxnSp>
              <p:nvCxnSpPr>
                <p:cNvPr id="4621" name="Straight Arrow Connector 4620">
                  <a:extLst>
                    <a:ext uri="{FF2B5EF4-FFF2-40B4-BE49-F238E27FC236}">
                      <a16:creationId xmlns:a16="http://schemas.microsoft.com/office/drawing/2014/main" id="{0C7CAA66-97A4-EC12-A794-EE1BDFB67833}"/>
                    </a:ext>
                  </a:extLst>
                </p:cNvPr>
                <p:cNvCxnSpPr>
                  <a:cxnSpLocks/>
                </p:cNvCxnSpPr>
                <p:nvPr/>
              </p:nvCxnSpPr>
              <p:spPr>
                <a:xfrm flipH="1">
                  <a:off x="2042039" y="2134840"/>
                  <a:ext cx="934638"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22" name="TextBox 4621">
                  <a:extLst>
                    <a:ext uri="{FF2B5EF4-FFF2-40B4-BE49-F238E27FC236}">
                      <a16:creationId xmlns:a16="http://schemas.microsoft.com/office/drawing/2014/main" id="{C67AD0F0-4A31-4128-BE4E-EF83EC98A5CB}"/>
                    </a:ext>
                  </a:extLst>
                </p:cNvPr>
                <p:cNvSpPr txBox="1"/>
                <p:nvPr/>
              </p:nvSpPr>
              <p:spPr>
                <a:xfrm>
                  <a:off x="1200505" y="2027118"/>
                  <a:ext cx="773481" cy="215444"/>
                </a:xfrm>
                <a:prstGeom prst="rect">
                  <a:avLst/>
                </a:prstGeom>
                <a:noFill/>
              </p:spPr>
              <p:txBody>
                <a:bodyPr wrap="none" lIns="0" tIns="0" rIns="0" bIns="0" rtlCol="0">
                  <a:spAutoFit/>
                </a:bodyPr>
                <a:lstStyle/>
                <a:p>
                  <a:pPr algn="l"/>
                  <a:r>
                    <a:rPr lang="en-US" sz="1400"/>
                    <a:t>Argentina</a:t>
                  </a:r>
                </a:p>
              </p:txBody>
            </p:sp>
          </p:grpSp>
          <p:grpSp>
            <p:nvGrpSpPr>
              <p:cNvPr id="4618" name="Group 4617">
                <a:extLst>
                  <a:ext uri="{FF2B5EF4-FFF2-40B4-BE49-F238E27FC236}">
                    <a16:creationId xmlns:a16="http://schemas.microsoft.com/office/drawing/2014/main" id="{99953817-E3C0-C24B-B99E-322F69C172EA}"/>
                  </a:ext>
                </a:extLst>
              </p:cNvPr>
              <p:cNvGrpSpPr/>
              <p:nvPr/>
            </p:nvGrpSpPr>
            <p:grpSpPr>
              <a:xfrm>
                <a:off x="2795131" y="2225496"/>
                <a:ext cx="160000" cy="160000"/>
                <a:chOff x="2803105" y="2252546"/>
                <a:chExt cx="144076" cy="144076"/>
              </a:xfrm>
            </p:grpSpPr>
            <p:sp>
              <p:nvSpPr>
                <p:cNvPr id="4619" name="Oval 4618">
                  <a:extLst>
                    <a:ext uri="{FF2B5EF4-FFF2-40B4-BE49-F238E27FC236}">
                      <a16:creationId xmlns:a16="http://schemas.microsoft.com/office/drawing/2014/main" id="{F7ED6F26-F196-04F5-87C1-740C45C13D1D}"/>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20" name="Oval 4619">
                  <a:extLst>
                    <a:ext uri="{FF2B5EF4-FFF2-40B4-BE49-F238E27FC236}">
                      <a16:creationId xmlns:a16="http://schemas.microsoft.com/office/drawing/2014/main" id="{78540ACB-13CD-4FAC-E6C2-D9773FD12CBA}"/>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30" name="Group 4629">
              <a:extLst>
                <a:ext uri="{FF2B5EF4-FFF2-40B4-BE49-F238E27FC236}">
                  <a16:creationId xmlns:a16="http://schemas.microsoft.com/office/drawing/2014/main" id="{31F590E9-A809-5900-B81D-1B6A8F022EB6}"/>
                </a:ext>
              </a:extLst>
            </p:cNvPr>
            <p:cNvGrpSpPr/>
            <p:nvPr/>
          </p:nvGrpSpPr>
          <p:grpSpPr>
            <a:xfrm>
              <a:off x="2017063" y="5354192"/>
              <a:ext cx="1625323" cy="215444"/>
              <a:chOff x="1329808" y="2197774"/>
              <a:chExt cx="1625323" cy="215444"/>
            </a:xfrm>
          </p:grpSpPr>
          <p:grpSp>
            <p:nvGrpSpPr>
              <p:cNvPr id="4631" name="Group 4630">
                <a:extLst>
                  <a:ext uri="{FF2B5EF4-FFF2-40B4-BE49-F238E27FC236}">
                    <a16:creationId xmlns:a16="http://schemas.microsoft.com/office/drawing/2014/main" id="{947749BD-B859-D858-51D4-85450C0E8E39}"/>
                  </a:ext>
                </a:extLst>
              </p:cNvPr>
              <p:cNvGrpSpPr/>
              <p:nvPr/>
            </p:nvGrpSpPr>
            <p:grpSpPr>
              <a:xfrm>
                <a:off x="1329808" y="2197774"/>
                <a:ext cx="1543760" cy="215444"/>
                <a:chOff x="1432917" y="2027118"/>
                <a:chExt cx="1543760" cy="215444"/>
              </a:xfrm>
            </p:grpSpPr>
            <p:cxnSp>
              <p:nvCxnSpPr>
                <p:cNvPr id="4635" name="Straight Arrow Connector 4634">
                  <a:extLst>
                    <a:ext uri="{FF2B5EF4-FFF2-40B4-BE49-F238E27FC236}">
                      <a16:creationId xmlns:a16="http://schemas.microsoft.com/office/drawing/2014/main" id="{A0953BA3-C6EC-CE21-1C6B-876EF03672EA}"/>
                    </a:ext>
                  </a:extLst>
                </p:cNvPr>
                <p:cNvCxnSpPr>
                  <a:cxnSpLocks/>
                </p:cNvCxnSpPr>
                <p:nvPr/>
              </p:nvCxnSpPr>
              <p:spPr>
                <a:xfrm flipH="1">
                  <a:off x="1883554" y="2134840"/>
                  <a:ext cx="1093123"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36" name="TextBox 4635">
                  <a:extLst>
                    <a:ext uri="{FF2B5EF4-FFF2-40B4-BE49-F238E27FC236}">
                      <a16:creationId xmlns:a16="http://schemas.microsoft.com/office/drawing/2014/main" id="{4AFA2145-3CE7-493E-2C14-4802EB129A20}"/>
                    </a:ext>
                  </a:extLst>
                </p:cNvPr>
                <p:cNvSpPr txBox="1"/>
                <p:nvPr/>
              </p:nvSpPr>
              <p:spPr>
                <a:xfrm>
                  <a:off x="1432917" y="2027118"/>
                  <a:ext cx="392736" cy="215444"/>
                </a:xfrm>
                <a:prstGeom prst="rect">
                  <a:avLst/>
                </a:prstGeom>
                <a:noFill/>
              </p:spPr>
              <p:txBody>
                <a:bodyPr wrap="none" lIns="0" tIns="0" rIns="0" bIns="0" rtlCol="0">
                  <a:spAutoFit/>
                </a:bodyPr>
                <a:lstStyle/>
                <a:p>
                  <a:pPr algn="l"/>
                  <a:r>
                    <a:rPr lang="en-US" sz="1400"/>
                    <a:t>Chile</a:t>
                  </a:r>
                </a:p>
              </p:txBody>
            </p:sp>
          </p:grpSp>
          <p:grpSp>
            <p:nvGrpSpPr>
              <p:cNvPr id="4632" name="Group 4631">
                <a:extLst>
                  <a:ext uri="{FF2B5EF4-FFF2-40B4-BE49-F238E27FC236}">
                    <a16:creationId xmlns:a16="http://schemas.microsoft.com/office/drawing/2014/main" id="{90D90F79-14DA-C796-06E7-C88C3D352F6C}"/>
                  </a:ext>
                </a:extLst>
              </p:cNvPr>
              <p:cNvGrpSpPr/>
              <p:nvPr/>
            </p:nvGrpSpPr>
            <p:grpSpPr>
              <a:xfrm>
                <a:off x="2795131" y="2225496"/>
                <a:ext cx="160000" cy="160000"/>
                <a:chOff x="2803105" y="2252546"/>
                <a:chExt cx="144076" cy="144076"/>
              </a:xfrm>
            </p:grpSpPr>
            <p:sp>
              <p:nvSpPr>
                <p:cNvPr id="4633" name="Oval 4632">
                  <a:extLst>
                    <a:ext uri="{FF2B5EF4-FFF2-40B4-BE49-F238E27FC236}">
                      <a16:creationId xmlns:a16="http://schemas.microsoft.com/office/drawing/2014/main" id="{FD3AA01E-F3E5-0575-C221-B0161C8DB42B}"/>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34" name="Oval 4633">
                  <a:extLst>
                    <a:ext uri="{FF2B5EF4-FFF2-40B4-BE49-F238E27FC236}">
                      <a16:creationId xmlns:a16="http://schemas.microsoft.com/office/drawing/2014/main" id="{4A9C4584-F9EA-14AC-85A0-29F4B129083E}"/>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37" name="Group 4636">
              <a:extLst>
                <a:ext uri="{FF2B5EF4-FFF2-40B4-BE49-F238E27FC236}">
                  <a16:creationId xmlns:a16="http://schemas.microsoft.com/office/drawing/2014/main" id="{F5234BD6-B9A5-ED51-B9C8-24330B2B7D7B}"/>
                </a:ext>
              </a:extLst>
            </p:cNvPr>
            <p:cNvGrpSpPr/>
            <p:nvPr/>
          </p:nvGrpSpPr>
          <p:grpSpPr>
            <a:xfrm flipH="1">
              <a:off x="5944239" y="3253865"/>
              <a:ext cx="1051273" cy="215444"/>
              <a:chOff x="1903858" y="2197774"/>
              <a:chExt cx="1051273" cy="215444"/>
            </a:xfrm>
          </p:grpSpPr>
          <p:grpSp>
            <p:nvGrpSpPr>
              <p:cNvPr id="4638" name="Group 4637">
                <a:extLst>
                  <a:ext uri="{FF2B5EF4-FFF2-40B4-BE49-F238E27FC236}">
                    <a16:creationId xmlns:a16="http://schemas.microsoft.com/office/drawing/2014/main" id="{8AD0D56E-CBA1-3C4C-3E1B-4CBFC9221C9A}"/>
                  </a:ext>
                </a:extLst>
              </p:cNvPr>
              <p:cNvGrpSpPr/>
              <p:nvPr/>
            </p:nvGrpSpPr>
            <p:grpSpPr>
              <a:xfrm>
                <a:off x="1903858" y="2197774"/>
                <a:ext cx="969710" cy="215444"/>
                <a:chOff x="2006967" y="2027118"/>
                <a:chExt cx="969710" cy="215444"/>
              </a:xfrm>
            </p:grpSpPr>
            <p:cxnSp>
              <p:nvCxnSpPr>
                <p:cNvPr id="4642" name="Straight Arrow Connector 4641">
                  <a:extLst>
                    <a:ext uri="{FF2B5EF4-FFF2-40B4-BE49-F238E27FC236}">
                      <a16:creationId xmlns:a16="http://schemas.microsoft.com/office/drawing/2014/main" id="{8D7595BE-0D24-F320-0675-D469A5D3DEA0}"/>
                    </a:ext>
                  </a:extLst>
                </p:cNvPr>
                <p:cNvCxnSpPr>
                  <a:cxnSpLocks/>
                </p:cNvCxnSpPr>
                <p:nvPr/>
              </p:nvCxnSpPr>
              <p:spPr>
                <a:xfrm flipH="1">
                  <a:off x="2387366" y="2134840"/>
                  <a:ext cx="589311"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43" name="TextBox 4642">
                  <a:extLst>
                    <a:ext uri="{FF2B5EF4-FFF2-40B4-BE49-F238E27FC236}">
                      <a16:creationId xmlns:a16="http://schemas.microsoft.com/office/drawing/2014/main" id="{6F2E91FC-DA6A-F119-9332-289C1D4E7FB5}"/>
                    </a:ext>
                  </a:extLst>
                </p:cNvPr>
                <p:cNvSpPr txBox="1"/>
                <p:nvPr/>
              </p:nvSpPr>
              <p:spPr>
                <a:xfrm>
                  <a:off x="2006967" y="2027118"/>
                  <a:ext cx="330219" cy="215444"/>
                </a:xfrm>
                <a:prstGeom prst="rect">
                  <a:avLst/>
                </a:prstGeom>
                <a:noFill/>
              </p:spPr>
              <p:txBody>
                <a:bodyPr wrap="none" lIns="0" tIns="0" rIns="0" bIns="0" rtlCol="0">
                  <a:spAutoFit/>
                </a:bodyPr>
                <a:lstStyle/>
                <a:p>
                  <a:pPr algn="l"/>
                  <a:r>
                    <a:rPr lang="en-US" sz="1400"/>
                    <a:t>Italy</a:t>
                  </a:r>
                </a:p>
              </p:txBody>
            </p:sp>
          </p:grpSp>
          <p:grpSp>
            <p:nvGrpSpPr>
              <p:cNvPr id="4639" name="Group 4638">
                <a:extLst>
                  <a:ext uri="{FF2B5EF4-FFF2-40B4-BE49-F238E27FC236}">
                    <a16:creationId xmlns:a16="http://schemas.microsoft.com/office/drawing/2014/main" id="{5570B5EB-42D1-7D38-F534-9D9A02F48A5B}"/>
                  </a:ext>
                </a:extLst>
              </p:cNvPr>
              <p:cNvGrpSpPr/>
              <p:nvPr/>
            </p:nvGrpSpPr>
            <p:grpSpPr>
              <a:xfrm>
                <a:off x="2795131" y="2225496"/>
                <a:ext cx="160000" cy="160000"/>
                <a:chOff x="2803105" y="2252546"/>
                <a:chExt cx="144076" cy="144076"/>
              </a:xfrm>
            </p:grpSpPr>
            <p:sp>
              <p:nvSpPr>
                <p:cNvPr id="4640" name="Oval 4639">
                  <a:extLst>
                    <a:ext uri="{FF2B5EF4-FFF2-40B4-BE49-F238E27FC236}">
                      <a16:creationId xmlns:a16="http://schemas.microsoft.com/office/drawing/2014/main" id="{DB8C9419-07B5-CC8B-2E36-2E0E8E562B9A}"/>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41" name="Oval 4640">
                  <a:extLst>
                    <a:ext uri="{FF2B5EF4-FFF2-40B4-BE49-F238E27FC236}">
                      <a16:creationId xmlns:a16="http://schemas.microsoft.com/office/drawing/2014/main" id="{CAF15CCB-FD20-2243-ABB5-5B61869952CB}"/>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sp>
          <p:nvSpPr>
            <p:cNvPr id="4652" name="TextBox 4651">
              <a:extLst>
                <a:ext uri="{FF2B5EF4-FFF2-40B4-BE49-F238E27FC236}">
                  <a16:creationId xmlns:a16="http://schemas.microsoft.com/office/drawing/2014/main" id="{A3C90FD1-DE22-CB76-07E0-AACD9FE8E945}"/>
                </a:ext>
              </a:extLst>
            </p:cNvPr>
            <p:cNvSpPr txBox="1"/>
            <p:nvPr/>
          </p:nvSpPr>
          <p:spPr>
            <a:xfrm>
              <a:off x="4895957" y="2304200"/>
              <a:ext cx="1297022" cy="215444"/>
            </a:xfrm>
            <a:prstGeom prst="rect">
              <a:avLst/>
            </a:prstGeom>
            <a:noFill/>
          </p:spPr>
          <p:txBody>
            <a:bodyPr wrap="none" lIns="0" tIns="0" rIns="0" bIns="0" rtlCol="0">
              <a:spAutoFit/>
            </a:bodyPr>
            <a:lstStyle/>
            <a:p>
              <a:pPr algn="l"/>
              <a:r>
                <a:rPr lang="en-US" sz="1400"/>
                <a:t>United Kingdom</a:t>
              </a:r>
            </a:p>
          </p:txBody>
        </p:sp>
        <p:cxnSp>
          <p:nvCxnSpPr>
            <p:cNvPr id="4653" name="Straight Arrow Connector 4652">
              <a:extLst>
                <a:ext uri="{FF2B5EF4-FFF2-40B4-BE49-F238E27FC236}">
                  <a16:creationId xmlns:a16="http://schemas.microsoft.com/office/drawing/2014/main" id="{737EAF24-F588-6FE4-B9FD-6A9D6CD8B4BA}"/>
                </a:ext>
              </a:extLst>
            </p:cNvPr>
            <p:cNvCxnSpPr>
              <a:cxnSpLocks/>
            </p:cNvCxnSpPr>
            <p:nvPr/>
          </p:nvCxnSpPr>
          <p:spPr>
            <a:xfrm rot="5400000" flipH="1">
              <a:off x="5356043" y="2715204"/>
              <a:ext cx="274320"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54" name="Oval 4653">
              <a:extLst>
                <a:ext uri="{FF2B5EF4-FFF2-40B4-BE49-F238E27FC236}">
                  <a16:creationId xmlns:a16="http://schemas.microsoft.com/office/drawing/2014/main" id="{6406B958-8532-C9D7-8029-E8D86EC231C8}"/>
                </a:ext>
              </a:extLst>
            </p:cNvPr>
            <p:cNvSpPr/>
            <p:nvPr/>
          </p:nvSpPr>
          <p:spPr bwMode="auto">
            <a:xfrm>
              <a:off x="5409289" y="2750835"/>
              <a:ext cx="160000" cy="160000"/>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sp>
          <p:nvSpPr>
            <p:cNvPr id="4655" name="Oval 4654">
              <a:extLst>
                <a:ext uri="{FF2B5EF4-FFF2-40B4-BE49-F238E27FC236}">
                  <a16:creationId xmlns:a16="http://schemas.microsoft.com/office/drawing/2014/main" id="{DDDCFCDD-A758-F185-DF34-EA80E863E740}"/>
                </a:ext>
              </a:extLst>
            </p:cNvPr>
            <p:cNvSpPr/>
            <p:nvPr/>
          </p:nvSpPr>
          <p:spPr bwMode="auto">
            <a:xfrm>
              <a:off x="5441022" y="2782568"/>
              <a:ext cx="96533" cy="96533"/>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nvGrpSpPr>
            <p:cNvPr id="4656" name="Group 4655">
              <a:extLst>
                <a:ext uri="{FF2B5EF4-FFF2-40B4-BE49-F238E27FC236}">
                  <a16:creationId xmlns:a16="http://schemas.microsoft.com/office/drawing/2014/main" id="{DF8E6F70-7B0D-FDC8-1F08-BA1FCF49C6C9}"/>
                </a:ext>
              </a:extLst>
            </p:cNvPr>
            <p:cNvGrpSpPr/>
            <p:nvPr/>
          </p:nvGrpSpPr>
          <p:grpSpPr>
            <a:xfrm>
              <a:off x="4383962" y="3087420"/>
              <a:ext cx="1303133" cy="215444"/>
              <a:chOff x="1651998" y="2197774"/>
              <a:chExt cx="1303133" cy="215444"/>
            </a:xfrm>
          </p:grpSpPr>
          <p:grpSp>
            <p:nvGrpSpPr>
              <p:cNvPr id="4657" name="Group 4656">
                <a:extLst>
                  <a:ext uri="{FF2B5EF4-FFF2-40B4-BE49-F238E27FC236}">
                    <a16:creationId xmlns:a16="http://schemas.microsoft.com/office/drawing/2014/main" id="{F180AE16-3A43-48DB-8BE6-1816B0589ECA}"/>
                  </a:ext>
                </a:extLst>
              </p:cNvPr>
              <p:cNvGrpSpPr/>
              <p:nvPr/>
            </p:nvGrpSpPr>
            <p:grpSpPr>
              <a:xfrm>
                <a:off x="1651998" y="2197774"/>
                <a:ext cx="1221570" cy="215444"/>
                <a:chOff x="1755107" y="2027118"/>
                <a:chExt cx="1221570" cy="215444"/>
              </a:xfrm>
            </p:grpSpPr>
            <p:cxnSp>
              <p:nvCxnSpPr>
                <p:cNvPr id="4661" name="Straight Arrow Connector 4660">
                  <a:extLst>
                    <a:ext uri="{FF2B5EF4-FFF2-40B4-BE49-F238E27FC236}">
                      <a16:creationId xmlns:a16="http://schemas.microsoft.com/office/drawing/2014/main" id="{24DA98B9-4D88-9ACB-8066-D2BC34AA4C76}"/>
                    </a:ext>
                  </a:extLst>
                </p:cNvPr>
                <p:cNvCxnSpPr>
                  <a:cxnSpLocks/>
                </p:cNvCxnSpPr>
                <p:nvPr/>
              </p:nvCxnSpPr>
              <p:spPr>
                <a:xfrm flipH="1">
                  <a:off x="2357237" y="2134840"/>
                  <a:ext cx="619440"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62" name="TextBox 4661">
                  <a:extLst>
                    <a:ext uri="{FF2B5EF4-FFF2-40B4-BE49-F238E27FC236}">
                      <a16:creationId xmlns:a16="http://schemas.microsoft.com/office/drawing/2014/main" id="{6F0901DD-BC48-336E-EC3D-984797E9B4BD}"/>
                    </a:ext>
                  </a:extLst>
                </p:cNvPr>
                <p:cNvSpPr txBox="1"/>
                <p:nvPr/>
              </p:nvSpPr>
              <p:spPr>
                <a:xfrm>
                  <a:off x="1755107" y="2027118"/>
                  <a:ext cx="520976" cy="215444"/>
                </a:xfrm>
                <a:prstGeom prst="rect">
                  <a:avLst/>
                </a:prstGeom>
                <a:noFill/>
              </p:spPr>
              <p:txBody>
                <a:bodyPr wrap="none" lIns="0" tIns="0" rIns="0" bIns="0" rtlCol="0">
                  <a:spAutoFit/>
                </a:bodyPr>
                <a:lstStyle/>
                <a:p>
                  <a:pPr algn="l"/>
                  <a:r>
                    <a:rPr lang="en-US" sz="1400"/>
                    <a:t>France</a:t>
                  </a:r>
                </a:p>
              </p:txBody>
            </p:sp>
          </p:grpSp>
          <p:grpSp>
            <p:nvGrpSpPr>
              <p:cNvPr id="4658" name="Group 4657">
                <a:extLst>
                  <a:ext uri="{FF2B5EF4-FFF2-40B4-BE49-F238E27FC236}">
                    <a16:creationId xmlns:a16="http://schemas.microsoft.com/office/drawing/2014/main" id="{99286F6A-78F5-FA7D-2BDA-AD3F3646AC90}"/>
                  </a:ext>
                </a:extLst>
              </p:cNvPr>
              <p:cNvGrpSpPr/>
              <p:nvPr/>
            </p:nvGrpSpPr>
            <p:grpSpPr>
              <a:xfrm>
                <a:off x="2795131" y="2225496"/>
                <a:ext cx="160000" cy="160000"/>
                <a:chOff x="2803105" y="2252546"/>
                <a:chExt cx="144076" cy="144076"/>
              </a:xfrm>
            </p:grpSpPr>
            <p:sp>
              <p:nvSpPr>
                <p:cNvPr id="4659" name="Oval 4658">
                  <a:extLst>
                    <a:ext uri="{FF2B5EF4-FFF2-40B4-BE49-F238E27FC236}">
                      <a16:creationId xmlns:a16="http://schemas.microsoft.com/office/drawing/2014/main" id="{43A7EDC8-1492-B662-1248-EE4E519063ED}"/>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60" name="Oval 4659">
                  <a:extLst>
                    <a:ext uri="{FF2B5EF4-FFF2-40B4-BE49-F238E27FC236}">
                      <a16:creationId xmlns:a16="http://schemas.microsoft.com/office/drawing/2014/main" id="{6EBD8BF0-33A1-581F-6FA8-56F78F7E7DD9}"/>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67" name="Group 4666">
              <a:extLst>
                <a:ext uri="{FF2B5EF4-FFF2-40B4-BE49-F238E27FC236}">
                  <a16:creationId xmlns:a16="http://schemas.microsoft.com/office/drawing/2014/main" id="{E6B451DB-997D-DD8F-BE51-EC3557CAC882}"/>
                </a:ext>
              </a:extLst>
            </p:cNvPr>
            <p:cNvGrpSpPr/>
            <p:nvPr/>
          </p:nvGrpSpPr>
          <p:grpSpPr>
            <a:xfrm>
              <a:off x="7467200" y="3991295"/>
              <a:ext cx="391967" cy="747973"/>
              <a:chOff x="7588798" y="3419940"/>
              <a:chExt cx="391967" cy="747973"/>
            </a:xfrm>
          </p:grpSpPr>
          <p:sp>
            <p:nvSpPr>
              <p:cNvPr id="4663" name="TextBox 4662">
                <a:extLst>
                  <a:ext uri="{FF2B5EF4-FFF2-40B4-BE49-F238E27FC236}">
                    <a16:creationId xmlns:a16="http://schemas.microsoft.com/office/drawing/2014/main" id="{614DF0DE-D858-D96B-4A34-1AEA7DCD55C0}"/>
                  </a:ext>
                </a:extLst>
              </p:cNvPr>
              <p:cNvSpPr txBox="1"/>
              <p:nvPr/>
            </p:nvSpPr>
            <p:spPr>
              <a:xfrm>
                <a:off x="7588798" y="3952469"/>
                <a:ext cx="391967" cy="215444"/>
              </a:xfrm>
              <a:prstGeom prst="rect">
                <a:avLst/>
              </a:prstGeom>
              <a:noFill/>
            </p:spPr>
            <p:txBody>
              <a:bodyPr wrap="none" lIns="0" tIns="0" rIns="0" bIns="0" rtlCol="0">
                <a:spAutoFit/>
              </a:bodyPr>
              <a:lstStyle/>
              <a:p>
                <a:pPr algn="l"/>
                <a:r>
                  <a:rPr lang="en-US" sz="1400"/>
                  <a:t>India</a:t>
                </a:r>
              </a:p>
            </p:txBody>
          </p:sp>
          <p:cxnSp>
            <p:nvCxnSpPr>
              <p:cNvPr id="4664" name="Straight Connector 4663">
                <a:extLst>
                  <a:ext uri="{FF2B5EF4-FFF2-40B4-BE49-F238E27FC236}">
                    <a16:creationId xmlns:a16="http://schemas.microsoft.com/office/drawing/2014/main" id="{20E03A25-9D7F-1DE5-19D9-1137774FC0D2}"/>
                  </a:ext>
                </a:extLst>
              </p:cNvPr>
              <p:cNvCxnSpPr>
                <a:cxnSpLocks/>
              </p:cNvCxnSpPr>
              <p:nvPr/>
            </p:nvCxnSpPr>
            <p:spPr>
              <a:xfrm rot="5400000">
                <a:off x="7569965" y="3729157"/>
                <a:ext cx="429639" cy="0"/>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65" name="Oval 4664">
                <a:extLst>
                  <a:ext uri="{FF2B5EF4-FFF2-40B4-BE49-F238E27FC236}">
                    <a16:creationId xmlns:a16="http://schemas.microsoft.com/office/drawing/2014/main" id="{C5F6B131-BE11-D1F6-C6F6-97ECE7D6CA5F}"/>
                  </a:ext>
                </a:extLst>
              </p:cNvPr>
              <p:cNvSpPr/>
              <p:nvPr/>
            </p:nvSpPr>
            <p:spPr bwMode="auto">
              <a:xfrm>
                <a:off x="7704784" y="3419940"/>
                <a:ext cx="160000" cy="160000"/>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sp>
            <p:nvSpPr>
              <p:cNvPr id="4666" name="Oval 4665">
                <a:extLst>
                  <a:ext uri="{FF2B5EF4-FFF2-40B4-BE49-F238E27FC236}">
                    <a16:creationId xmlns:a16="http://schemas.microsoft.com/office/drawing/2014/main" id="{497C4BF7-D327-5232-EB85-33DB881CD766}"/>
                  </a:ext>
                </a:extLst>
              </p:cNvPr>
              <p:cNvSpPr/>
              <p:nvPr/>
            </p:nvSpPr>
            <p:spPr bwMode="auto">
              <a:xfrm>
                <a:off x="7736517" y="3451673"/>
                <a:ext cx="96533" cy="96533"/>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sp>
          <p:nvSpPr>
            <p:cNvPr id="4668" name="Freeform: Shape 4667">
              <a:extLst>
                <a:ext uri="{FF2B5EF4-FFF2-40B4-BE49-F238E27FC236}">
                  <a16:creationId xmlns:a16="http://schemas.microsoft.com/office/drawing/2014/main" id="{74408F84-AB40-94FE-2241-44522F2B9624}"/>
                </a:ext>
              </a:extLst>
            </p:cNvPr>
            <p:cNvSpPr/>
            <p:nvPr/>
          </p:nvSpPr>
          <p:spPr>
            <a:xfrm>
              <a:off x="8316586" y="4414733"/>
              <a:ext cx="45720" cy="27432"/>
            </a:xfrm>
            <a:custGeom>
              <a:avLst/>
              <a:gdLst>
                <a:gd name="connsiteX0" fmla="*/ 865 w 51152"/>
                <a:gd name="connsiteY0" fmla="*/ 16471 h 38364"/>
                <a:gd name="connsiteX1" fmla="*/ 16313 w 51152"/>
                <a:gd name="connsiteY1" fmla="*/ -422 h 38364"/>
                <a:gd name="connsiteX2" fmla="*/ 46390 w 51152"/>
                <a:gd name="connsiteY2" fmla="*/ -422 h 38364"/>
                <a:gd name="connsiteX3" fmla="*/ 52017 w 51152"/>
                <a:gd name="connsiteY3" fmla="*/ 15243 h 38364"/>
                <a:gd name="connsiteX4" fmla="*/ 52017 w 51152"/>
                <a:gd name="connsiteY4" fmla="*/ 34068 h 38364"/>
                <a:gd name="connsiteX5" fmla="*/ 23551 w 51152"/>
                <a:gd name="connsiteY5" fmla="*/ 37942 h 38364"/>
                <a:gd name="connsiteX6" fmla="*/ 865 w 51152"/>
                <a:gd name="connsiteY6" fmla="*/ 16471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52" h="38364">
                  <a:moveTo>
                    <a:pt x="865" y="16471"/>
                  </a:moveTo>
                  <a:lnTo>
                    <a:pt x="16313" y="-422"/>
                  </a:lnTo>
                  <a:lnTo>
                    <a:pt x="46390" y="-422"/>
                  </a:lnTo>
                  <a:lnTo>
                    <a:pt x="52017" y="15243"/>
                  </a:lnTo>
                  <a:lnTo>
                    <a:pt x="52017" y="34068"/>
                  </a:lnTo>
                  <a:lnTo>
                    <a:pt x="23551" y="37942"/>
                  </a:lnTo>
                  <a:lnTo>
                    <a:pt x="865" y="16471"/>
                  </a:lnTo>
                  <a:close/>
                </a:path>
              </a:pathLst>
            </a:custGeom>
            <a:solidFill>
              <a:schemeClr val="accent1">
                <a:lumMod val="60000"/>
                <a:lumOff val="40000"/>
              </a:schemeClr>
            </a:solidFill>
            <a:ln w="12779" cap="flat">
              <a:noFill/>
              <a:prstDash val="solid"/>
              <a:miter/>
            </a:ln>
          </p:spPr>
          <p:txBody>
            <a:bodyPr rtlCol="0" anchor="ctr"/>
            <a:lstStyle/>
            <a:p>
              <a:endParaRPr lang="en-IN"/>
            </a:p>
          </p:txBody>
        </p:sp>
        <p:grpSp>
          <p:nvGrpSpPr>
            <p:cNvPr id="4669" name="Group 4668">
              <a:extLst>
                <a:ext uri="{FF2B5EF4-FFF2-40B4-BE49-F238E27FC236}">
                  <a16:creationId xmlns:a16="http://schemas.microsoft.com/office/drawing/2014/main" id="{6D75D4FE-402A-FBFE-E782-728275E017A3}"/>
                </a:ext>
              </a:extLst>
            </p:cNvPr>
            <p:cNvGrpSpPr/>
            <p:nvPr/>
          </p:nvGrpSpPr>
          <p:grpSpPr>
            <a:xfrm>
              <a:off x="7963170" y="4391694"/>
              <a:ext cx="803938" cy="747973"/>
              <a:chOff x="7378498" y="3419940"/>
              <a:chExt cx="803938" cy="747973"/>
            </a:xfrm>
          </p:grpSpPr>
          <p:sp>
            <p:nvSpPr>
              <p:cNvPr id="4670" name="TextBox 4669">
                <a:extLst>
                  <a:ext uri="{FF2B5EF4-FFF2-40B4-BE49-F238E27FC236}">
                    <a16:creationId xmlns:a16="http://schemas.microsoft.com/office/drawing/2014/main" id="{BDA0ED20-72B3-1B16-4F84-AEA136C47164}"/>
                  </a:ext>
                </a:extLst>
              </p:cNvPr>
              <p:cNvSpPr txBox="1"/>
              <p:nvPr/>
            </p:nvSpPr>
            <p:spPr>
              <a:xfrm>
                <a:off x="7378498" y="3952469"/>
                <a:ext cx="803938" cy="215444"/>
              </a:xfrm>
              <a:prstGeom prst="rect">
                <a:avLst/>
              </a:prstGeom>
              <a:noFill/>
            </p:spPr>
            <p:txBody>
              <a:bodyPr wrap="none" lIns="0" tIns="0" rIns="0" bIns="0" rtlCol="0">
                <a:spAutoFit/>
              </a:bodyPr>
              <a:lstStyle/>
              <a:p>
                <a:pPr algn="l"/>
                <a:r>
                  <a:rPr lang="en-US" sz="1400"/>
                  <a:t>Singapore</a:t>
                </a:r>
              </a:p>
            </p:txBody>
          </p:sp>
          <p:cxnSp>
            <p:nvCxnSpPr>
              <p:cNvPr id="4671" name="Straight Connector 4670">
                <a:extLst>
                  <a:ext uri="{FF2B5EF4-FFF2-40B4-BE49-F238E27FC236}">
                    <a16:creationId xmlns:a16="http://schemas.microsoft.com/office/drawing/2014/main" id="{C685D43F-73F6-25A5-1D4F-DA6C8FCDC8DA}"/>
                  </a:ext>
                </a:extLst>
              </p:cNvPr>
              <p:cNvCxnSpPr>
                <a:cxnSpLocks/>
              </p:cNvCxnSpPr>
              <p:nvPr/>
            </p:nvCxnSpPr>
            <p:spPr>
              <a:xfrm rot="5400000">
                <a:off x="7569965" y="3729157"/>
                <a:ext cx="429639" cy="0"/>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72" name="Oval 4671">
                <a:extLst>
                  <a:ext uri="{FF2B5EF4-FFF2-40B4-BE49-F238E27FC236}">
                    <a16:creationId xmlns:a16="http://schemas.microsoft.com/office/drawing/2014/main" id="{FADC902E-788D-CA1D-55A7-E55175AE304D}"/>
                  </a:ext>
                </a:extLst>
              </p:cNvPr>
              <p:cNvSpPr/>
              <p:nvPr/>
            </p:nvSpPr>
            <p:spPr bwMode="auto">
              <a:xfrm>
                <a:off x="7704784" y="3419940"/>
                <a:ext cx="160000" cy="160000"/>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sp>
            <p:nvSpPr>
              <p:cNvPr id="4673" name="Oval 4672">
                <a:extLst>
                  <a:ext uri="{FF2B5EF4-FFF2-40B4-BE49-F238E27FC236}">
                    <a16:creationId xmlns:a16="http://schemas.microsoft.com/office/drawing/2014/main" id="{4150F101-960C-1B98-529F-7FC0DFF33DBD}"/>
                  </a:ext>
                </a:extLst>
              </p:cNvPr>
              <p:cNvSpPr/>
              <p:nvPr/>
            </p:nvSpPr>
            <p:spPr bwMode="auto">
              <a:xfrm>
                <a:off x="7736517" y="3451673"/>
                <a:ext cx="96533" cy="96533"/>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nvGrpSpPr>
            <p:cNvPr id="4674" name="Group 4673">
              <a:extLst>
                <a:ext uri="{FF2B5EF4-FFF2-40B4-BE49-F238E27FC236}">
                  <a16:creationId xmlns:a16="http://schemas.microsoft.com/office/drawing/2014/main" id="{2372E3F7-28F1-48BD-69E1-D0B08634DF9C}"/>
                </a:ext>
              </a:extLst>
            </p:cNvPr>
            <p:cNvGrpSpPr/>
            <p:nvPr/>
          </p:nvGrpSpPr>
          <p:grpSpPr>
            <a:xfrm flipH="1">
              <a:off x="8821141" y="4073620"/>
              <a:ext cx="1580264" cy="215444"/>
              <a:chOff x="1374867" y="2197774"/>
              <a:chExt cx="1580264" cy="215444"/>
            </a:xfrm>
          </p:grpSpPr>
          <p:grpSp>
            <p:nvGrpSpPr>
              <p:cNvPr id="4675" name="Group 4674">
                <a:extLst>
                  <a:ext uri="{FF2B5EF4-FFF2-40B4-BE49-F238E27FC236}">
                    <a16:creationId xmlns:a16="http://schemas.microsoft.com/office/drawing/2014/main" id="{7A5CE3E0-D4DF-AD7F-89F7-A5770BEB9CFA}"/>
                  </a:ext>
                </a:extLst>
              </p:cNvPr>
              <p:cNvGrpSpPr/>
              <p:nvPr/>
            </p:nvGrpSpPr>
            <p:grpSpPr>
              <a:xfrm>
                <a:off x="1374867" y="2197774"/>
                <a:ext cx="1498701" cy="215444"/>
                <a:chOff x="1477976" y="2027118"/>
                <a:chExt cx="1498701" cy="215444"/>
              </a:xfrm>
            </p:grpSpPr>
            <p:cxnSp>
              <p:nvCxnSpPr>
                <p:cNvPr id="4679" name="Straight Arrow Connector 4678">
                  <a:extLst>
                    <a:ext uri="{FF2B5EF4-FFF2-40B4-BE49-F238E27FC236}">
                      <a16:creationId xmlns:a16="http://schemas.microsoft.com/office/drawing/2014/main" id="{E5D73280-F94C-B828-971D-558E5ACD1EDD}"/>
                    </a:ext>
                  </a:extLst>
                </p:cNvPr>
                <p:cNvCxnSpPr>
                  <a:cxnSpLocks/>
                </p:cNvCxnSpPr>
                <p:nvPr/>
              </p:nvCxnSpPr>
              <p:spPr>
                <a:xfrm flipH="1">
                  <a:off x="2387366" y="2134840"/>
                  <a:ext cx="589311"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80" name="TextBox 4679">
                  <a:extLst>
                    <a:ext uri="{FF2B5EF4-FFF2-40B4-BE49-F238E27FC236}">
                      <a16:creationId xmlns:a16="http://schemas.microsoft.com/office/drawing/2014/main" id="{1C5FCA8A-2B04-9149-DA94-FA37C8ED9755}"/>
                    </a:ext>
                  </a:extLst>
                </p:cNvPr>
                <p:cNvSpPr txBox="1"/>
                <p:nvPr/>
              </p:nvSpPr>
              <p:spPr>
                <a:xfrm>
                  <a:off x="1477976" y="2027118"/>
                  <a:ext cx="859210" cy="215444"/>
                </a:xfrm>
                <a:prstGeom prst="rect">
                  <a:avLst/>
                </a:prstGeom>
                <a:noFill/>
              </p:spPr>
              <p:txBody>
                <a:bodyPr wrap="none" lIns="0" tIns="0" rIns="0" bIns="0" rtlCol="0">
                  <a:spAutoFit/>
                </a:bodyPr>
                <a:lstStyle/>
                <a:p>
                  <a:pPr algn="l"/>
                  <a:r>
                    <a:rPr lang="en-US" sz="1400"/>
                    <a:t>Philippines</a:t>
                  </a:r>
                </a:p>
              </p:txBody>
            </p:sp>
          </p:grpSp>
          <p:grpSp>
            <p:nvGrpSpPr>
              <p:cNvPr id="4676" name="Group 4675">
                <a:extLst>
                  <a:ext uri="{FF2B5EF4-FFF2-40B4-BE49-F238E27FC236}">
                    <a16:creationId xmlns:a16="http://schemas.microsoft.com/office/drawing/2014/main" id="{4C372046-AD57-02EC-13F8-DC3E749388AF}"/>
                  </a:ext>
                </a:extLst>
              </p:cNvPr>
              <p:cNvGrpSpPr/>
              <p:nvPr/>
            </p:nvGrpSpPr>
            <p:grpSpPr>
              <a:xfrm>
                <a:off x="2795131" y="2225496"/>
                <a:ext cx="160000" cy="160000"/>
                <a:chOff x="2803105" y="2252546"/>
                <a:chExt cx="144076" cy="144076"/>
              </a:xfrm>
            </p:grpSpPr>
            <p:sp>
              <p:nvSpPr>
                <p:cNvPr id="4677" name="Oval 4676">
                  <a:extLst>
                    <a:ext uri="{FF2B5EF4-FFF2-40B4-BE49-F238E27FC236}">
                      <a16:creationId xmlns:a16="http://schemas.microsoft.com/office/drawing/2014/main" id="{68D0B515-6692-C7BC-8183-F47810D7031F}"/>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78" name="Oval 4677">
                  <a:extLst>
                    <a:ext uri="{FF2B5EF4-FFF2-40B4-BE49-F238E27FC236}">
                      <a16:creationId xmlns:a16="http://schemas.microsoft.com/office/drawing/2014/main" id="{E24C68DD-A787-750F-A889-B0A8B8BC69E6}"/>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81" name="Group 4680">
              <a:extLst>
                <a:ext uri="{FF2B5EF4-FFF2-40B4-BE49-F238E27FC236}">
                  <a16:creationId xmlns:a16="http://schemas.microsoft.com/office/drawing/2014/main" id="{D033083A-E787-92AD-7390-DF47FDE2463A}"/>
                </a:ext>
              </a:extLst>
            </p:cNvPr>
            <p:cNvGrpSpPr/>
            <p:nvPr/>
          </p:nvGrpSpPr>
          <p:grpSpPr>
            <a:xfrm flipH="1">
              <a:off x="9424638" y="4994624"/>
              <a:ext cx="1407139" cy="215444"/>
              <a:chOff x="1547992" y="2197774"/>
              <a:chExt cx="1407139" cy="215444"/>
            </a:xfrm>
          </p:grpSpPr>
          <p:grpSp>
            <p:nvGrpSpPr>
              <p:cNvPr id="4682" name="Group 4681">
                <a:extLst>
                  <a:ext uri="{FF2B5EF4-FFF2-40B4-BE49-F238E27FC236}">
                    <a16:creationId xmlns:a16="http://schemas.microsoft.com/office/drawing/2014/main" id="{FD87EE1F-0F44-358F-56D4-998BEF3F70B5}"/>
                  </a:ext>
                </a:extLst>
              </p:cNvPr>
              <p:cNvGrpSpPr/>
              <p:nvPr/>
            </p:nvGrpSpPr>
            <p:grpSpPr>
              <a:xfrm>
                <a:off x="1547992" y="2197774"/>
                <a:ext cx="1325576" cy="215444"/>
                <a:chOff x="1651101" y="2027118"/>
                <a:chExt cx="1325576" cy="215444"/>
              </a:xfrm>
            </p:grpSpPr>
            <p:cxnSp>
              <p:nvCxnSpPr>
                <p:cNvPr id="4686" name="Straight Arrow Connector 4685">
                  <a:extLst>
                    <a:ext uri="{FF2B5EF4-FFF2-40B4-BE49-F238E27FC236}">
                      <a16:creationId xmlns:a16="http://schemas.microsoft.com/office/drawing/2014/main" id="{F1AA3FBC-9F96-9CCB-610E-869065A50766}"/>
                    </a:ext>
                  </a:extLst>
                </p:cNvPr>
                <p:cNvCxnSpPr>
                  <a:cxnSpLocks/>
                </p:cNvCxnSpPr>
                <p:nvPr/>
              </p:nvCxnSpPr>
              <p:spPr>
                <a:xfrm flipH="1">
                  <a:off x="2387366" y="2134840"/>
                  <a:ext cx="589311"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87" name="TextBox 4686">
                  <a:extLst>
                    <a:ext uri="{FF2B5EF4-FFF2-40B4-BE49-F238E27FC236}">
                      <a16:creationId xmlns:a16="http://schemas.microsoft.com/office/drawing/2014/main" id="{7121FD2C-9CAA-6208-A6A8-9D164166A0D1}"/>
                    </a:ext>
                  </a:extLst>
                </p:cNvPr>
                <p:cNvSpPr txBox="1"/>
                <p:nvPr/>
              </p:nvSpPr>
              <p:spPr>
                <a:xfrm>
                  <a:off x="1651101" y="2027118"/>
                  <a:ext cx="686085" cy="215444"/>
                </a:xfrm>
                <a:prstGeom prst="rect">
                  <a:avLst/>
                </a:prstGeom>
                <a:noFill/>
              </p:spPr>
              <p:txBody>
                <a:bodyPr wrap="none" lIns="0" tIns="0" rIns="0" bIns="0" rtlCol="0">
                  <a:spAutoFit/>
                </a:bodyPr>
                <a:lstStyle/>
                <a:p>
                  <a:pPr algn="l"/>
                  <a:r>
                    <a:rPr lang="en-US" sz="1400"/>
                    <a:t>Australia</a:t>
                  </a:r>
                </a:p>
              </p:txBody>
            </p:sp>
          </p:grpSp>
          <p:grpSp>
            <p:nvGrpSpPr>
              <p:cNvPr id="4683" name="Group 4682">
                <a:extLst>
                  <a:ext uri="{FF2B5EF4-FFF2-40B4-BE49-F238E27FC236}">
                    <a16:creationId xmlns:a16="http://schemas.microsoft.com/office/drawing/2014/main" id="{22539C48-3F49-B246-ADD4-5FFE7BA069A8}"/>
                  </a:ext>
                </a:extLst>
              </p:cNvPr>
              <p:cNvGrpSpPr/>
              <p:nvPr/>
            </p:nvGrpSpPr>
            <p:grpSpPr>
              <a:xfrm>
                <a:off x="2795131" y="2225496"/>
                <a:ext cx="160000" cy="160000"/>
                <a:chOff x="2803105" y="2252546"/>
                <a:chExt cx="144076" cy="144076"/>
              </a:xfrm>
            </p:grpSpPr>
            <p:sp>
              <p:nvSpPr>
                <p:cNvPr id="4684" name="Oval 4683">
                  <a:extLst>
                    <a:ext uri="{FF2B5EF4-FFF2-40B4-BE49-F238E27FC236}">
                      <a16:creationId xmlns:a16="http://schemas.microsoft.com/office/drawing/2014/main" id="{DCF3DC29-8900-E1D8-7C03-B96237DC7E50}"/>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85" name="Oval 4684">
                  <a:extLst>
                    <a:ext uri="{FF2B5EF4-FFF2-40B4-BE49-F238E27FC236}">
                      <a16:creationId xmlns:a16="http://schemas.microsoft.com/office/drawing/2014/main" id="{6C80B78D-62ED-7992-1C08-0E86C4A980F6}"/>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88" name="Group 4687">
              <a:extLst>
                <a:ext uri="{FF2B5EF4-FFF2-40B4-BE49-F238E27FC236}">
                  <a16:creationId xmlns:a16="http://schemas.microsoft.com/office/drawing/2014/main" id="{79141C98-F2D2-C581-37BE-EF785ED52D70}"/>
                </a:ext>
              </a:extLst>
            </p:cNvPr>
            <p:cNvGrpSpPr/>
            <p:nvPr/>
          </p:nvGrpSpPr>
          <p:grpSpPr>
            <a:xfrm>
              <a:off x="1619274" y="4257560"/>
              <a:ext cx="2000052" cy="215444"/>
              <a:chOff x="955079" y="2197774"/>
              <a:chExt cx="2000052" cy="215444"/>
            </a:xfrm>
          </p:grpSpPr>
          <p:grpSp>
            <p:nvGrpSpPr>
              <p:cNvPr id="4689" name="Group 4688">
                <a:extLst>
                  <a:ext uri="{FF2B5EF4-FFF2-40B4-BE49-F238E27FC236}">
                    <a16:creationId xmlns:a16="http://schemas.microsoft.com/office/drawing/2014/main" id="{F8BDDDA6-6D8B-12B2-E491-0E84081A59A0}"/>
                  </a:ext>
                </a:extLst>
              </p:cNvPr>
              <p:cNvGrpSpPr/>
              <p:nvPr/>
            </p:nvGrpSpPr>
            <p:grpSpPr>
              <a:xfrm>
                <a:off x="955079" y="2197774"/>
                <a:ext cx="1918489" cy="215444"/>
                <a:chOff x="1058188" y="2027118"/>
                <a:chExt cx="1918489" cy="215444"/>
              </a:xfrm>
            </p:grpSpPr>
            <p:cxnSp>
              <p:nvCxnSpPr>
                <p:cNvPr id="4693" name="Straight Arrow Connector 4692">
                  <a:extLst>
                    <a:ext uri="{FF2B5EF4-FFF2-40B4-BE49-F238E27FC236}">
                      <a16:creationId xmlns:a16="http://schemas.microsoft.com/office/drawing/2014/main" id="{D2CA8B66-E3AA-80BA-9D1B-165B8C151FAB}"/>
                    </a:ext>
                  </a:extLst>
                </p:cNvPr>
                <p:cNvCxnSpPr>
                  <a:cxnSpLocks/>
                </p:cNvCxnSpPr>
                <p:nvPr/>
              </p:nvCxnSpPr>
              <p:spPr>
                <a:xfrm flipH="1">
                  <a:off x="1883554" y="2134840"/>
                  <a:ext cx="1093123"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94" name="TextBox 4693">
                  <a:extLst>
                    <a:ext uri="{FF2B5EF4-FFF2-40B4-BE49-F238E27FC236}">
                      <a16:creationId xmlns:a16="http://schemas.microsoft.com/office/drawing/2014/main" id="{30EBD937-26D4-E83C-FFB7-F98A6353ADB9}"/>
                    </a:ext>
                  </a:extLst>
                </p:cNvPr>
                <p:cNvSpPr txBox="1"/>
                <p:nvPr/>
              </p:nvSpPr>
              <p:spPr>
                <a:xfrm>
                  <a:off x="1058188" y="2027118"/>
                  <a:ext cx="759823" cy="215444"/>
                </a:xfrm>
                <a:prstGeom prst="rect">
                  <a:avLst/>
                </a:prstGeom>
                <a:noFill/>
              </p:spPr>
              <p:txBody>
                <a:bodyPr wrap="none" lIns="0" tIns="0" rIns="0" bIns="0" rtlCol="0">
                  <a:spAutoFit/>
                </a:bodyPr>
                <a:lstStyle/>
                <a:p>
                  <a:pPr algn="l"/>
                  <a:r>
                    <a:rPr lang="en-US" sz="1400"/>
                    <a:t>Colombia</a:t>
                  </a:r>
                </a:p>
              </p:txBody>
            </p:sp>
          </p:grpSp>
          <p:grpSp>
            <p:nvGrpSpPr>
              <p:cNvPr id="4690" name="Group 4689">
                <a:extLst>
                  <a:ext uri="{FF2B5EF4-FFF2-40B4-BE49-F238E27FC236}">
                    <a16:creationId xmlns:a16="http://schemas.microsoft.com/office/drawing/2014/main" id="{D672FEF2-85BD-3373-2017-C77003C65B72}"/>
                  </a:ext>
                </a:extLst>
              </p:cNvPr>
              <p:cNvGrpSpPr/>
              <p:nvPr/>
            </p:nvGrpSpPr>
            <p:grpSpPr>
              <a:xfrm>
                <a:off x="2795131" y="2225496"/>
                <a:ext cx="160000" cy="160000"/>
                <a:chOff x="2803105" y="2252546"/>
                <a:chExt cx="144076" cy="144076"/>
              </a:xfrm>
            </p:grpSpPr>
            <p:sp>
              <p:nvSpPr>
                <p:cNvPr id="4691" name="Oval 4690">
                  <a:extLst>
                    <a:ext uri="{FF2B5EF4-FFF2-40B4-BE49-F238E27FC236}">
                      <a16:creationId xmlns:a16="http://schemas.microsoft.com/office/drawing/2014/main" id="{BCEB45EA-6CBD-99CB-DE4F-63D2C6A14849}"/>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92" name="Oval 4691">
                  <a:extLst>
                    <a:ext uri="{FF2B5EF4-FFF2-40B4-BE49-F238E27FC236}">
                      <a16:creationId xmlns:a16="http://schemas.microsoft.com/office/drawing/2014/main" id="{87B5BC90-1E15-ADDC-F9C6-70F150AEFC9B}"/>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nvGrpSpPr>
            <p:cNvPr id="4695" name="Group 4694">
              <a:extLst>
                <a:ext uri="{FF2B5EF4-FFF2-40B4-BE49-F238E27FC236}">
                  <a16:creationId xmlns:a16="http://schemas.microsoft.com/office/drawing/2014/main" id="{84575723-2095-87EB-F408-6AA5953AFCB8}"/>
                </a:ext>
              </a:extLst>
            </p:cNvPr>
            <p:cNvGrpSpPr/>
            <p:nvPr/>
          </p:nvGrpSpPr>
          <p:grpSpPr>
            <a:xfrm flipH="1">
              <a:off x="5876318" y="2918693"/>
              <a:ext cx="1434070" cy="215444"/>
              <a:chOff x="1521061" y="2197774"/>
              <a:chExt cx="1434070" cy="215444"/>
            </a:xfrm>
          </p:grpSpPr>
          <p:grpSp>
            <p:nvGrpSpPr>
              <p:cNvPr id="4696" name="Group 4695">
                <a:extLst>
                  <a:ext uri="{FF2B5EF4-FFF2-40B4-BE49-F238E27FC236}">
                    <a16:creationId xmlns:a16="http://schemas.microsoft.com/office/drawing/2014/main" id="{083E1925-AE39-65E6-5E50-18D62586249A}"/>
                  </a:ext>
                </a:extLst>
              </p:cNvPr>
              <p:cNvGrpSpPr/>
              <p:nvPr/>
            </p:nvGrpSpPr>
            <p:grpSpPr>
              <a:xfrm>
                <a:off x="1521061" y="2197774"/>
                <a:ext cx="1352507" cy="215444"/>
                <a:chOff x="1624170" y="2027118"/>
                <a:chExt cx="1352507" cy="215444"/>
              </a:xfrm>
            </p:grpSpPr>
            <p:cxnSp>
              <p:nvCxnSpPr>
                <p:cNvPr id="4700" name="Straight Arrow Connector 4699">
                  <a:extLst>
                    <a:ext uri="{FF2B5EF4-FFF2-40B4-BE49-F238E27FC236}">
                      <a16:creationId xmlns:a16="http://schemas.microsoft.com/office/drawing/2014/main" id="{CEC224C7-C0E0-92DD-EA61-6216A20C44F4}"/>
                    </a:ext>
                  </a:extLst>
                </p:cNvPr>
                <p:cNvCxnSpPr>
                  <a:cxnSpLocks/>
                </p:cNvCxnSpPr>
                <p:nvPr/>
              </p:nvCxnSpPr>
              <p:spPr>
                <a:xfrm flipH="1">
                  <a:off x="2387366" y="2134840"/>
                  <a:ext cx="589311" cy="0"/>
                </a:xfrm>
                <a:prstGeom prst="straightConnector1">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701" name="TextBox 4700">
                  <a:extLst>
                    <a:ext uri="{FF2B5EF4-FFF2-40B4-BE49-F238E27FC236}">
                      <a16:creationId xmlns:a16="http://schemas.microsoft.com/office/drawing/2014/main" id="{0ECA4328-1CCC-340D-DDBA-55A04F51091D}"/>
                    </a:ext>
                  </a:extLst>
                </p:cNvPr>
                <p:cNvSpPr txBox="1"/>
                <p:nvPr/>
              </p:nvSpPr>
              <p:spPr>
                <a:xfrm>
                  <a:off x="1624170" y="2027118"/>
                  <a:ext cx="713016" cy="215444"/>
                </a:xfrm>
                <a:prstGeom prst="rect">
                  <a:avLst/>
                </a:prstGeom>
                <a:noFill/>
              </p:spPr>
              <p:txBody>
                <a:bodyPr wrap="none" lIns="0" tIns="0" rIns="0" bIns="0" rtlCol="0">
                  <a:spAutoFit/>
                </a:bodyPr>
                <a:lstStyle/>
                <a:p>
                  <a:pPr algn="l"/>
                  <a:r>
                    <a:rPr lang="en-US" sz="1400"/>
                    <a:t>Germany</a:t>
                  </a:r>
                </a:p>
              </p:txBody>
            </p:sp>
          </p:grpSp>
          <p:grpSp>
            <p:nvGrpSpPr>
              <p:cNvPr id="4697" name="Group 4696">
                <a:extLst>
                  <a:ext uri="{FF2B5EF4-FFF2-40B4-BE49-F238E27FC236}">
                    <a16:creationId xmlns:a16="http://schemas.microsoft.com/office/drawing/2014/main" id="{7833CBAB-AA7E-495F-0921-7546D57933E5}"/>
                  </a:ext>
                </a:extLst>
              </p:cNvPr>
              <p:cNvGrpSpPr/>
              <p:nvPr/>
            </p:nvGrpSpPr>
            <p:grpSpPr>
              <a:xfrm>
                <a:off x="2795131" y="2225496"/>
                <a:ext cx="160000" cy="160000"/>
                <a:chOff x="2803105" y="2252546"/>
                <a:chExt cx="144076" cy="144076"/>
              </a:xfrm>
            </p:grpSpPr>
            <p:sp>
              <p:nvSpPr>
                <p:cNvPr id="4698" name="Oval 4697">
                  <a:extLst>
                    <a:ext uri="{FF2B5EF4-FFF2-40B4-BE49-F238E27FC236}">
                      <a16:creationId xmlns:a16="http://schemas.microsoft.com/office/drawing/2014/main" id="{C525BC42-DAB4-62EA-F73B-54C78C50F0E2}"/>
                    </a:ext>
                  </a:extLst>
                </p:cNvPr>
                <p:cNvSpPr/>
                <p:nvPr/>
              </p:nvSpPr>
              <p:spPr bwMode="auto">
                <a:xfrm>
                  <a:off x="2803105" y="2252546"/>
                  <a:ext cx="144076" cy="144076"/>
                </a:xfrm>
                <a:prstGeom prst="ellipse">
                  <a:avLst/>
                </a:prstGeom>
                <a:solidFill>
                  <a:schemeClr val="accent1">
                    <a:alpha val="3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400" err="1">
                    <a:solidFill>
                      <a:schemeClr val="tx1"/>
                    </a:solidFill>
                    <a:cs typeface="Segoe UI" pitchFamily="34" charset="0"/>
                  </a:endParaRPr>
                </a:p>
              </p:txBody>
            </p:sp>
            <p:sp>
              <p:nvSpPr>
                <p:cNvPr id="4699" name="Oval 4698">
                  <a:extLst>
                    <a:ext uri="{FF2B5EF4-FFF2-40B4-BE49-F238E27FC236}">
                      <a16:creationId xmlns:a16="http://schemas.microsoft.com/office/drawing/2014/main" id="{8FC9CC98-AA81-3635-E07E-75633633FD7E}"/>
                    </a:ext>
                  </a:extLst>
                </p:cNvPr>
                <p:cNvSpPr/>
                <p:nvPr/>
              </p:nvSpPr>
              <p:spPr bwMode="auto">
                <a:xfrm>
                  <a:off x="2831680" y="2281121"/>
                  <a:ext cx="86926" cy="8692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1400" err="1">
                    <a:solidFill>
                      <a:schemeClr val="tx1"/>
                    </a:solidFill>
                    <a:ea typeface="Segoe UI" pitchFamily="34" charset="0"/>
                    <a:cs typeface="Segoe UI" pitchFamily="34" charset="0"/>
                  </a:endParaRPr>
                </a:p>
              </p:txBody>
            </p:sp>
          </p:grpSp>
        </p:grpSp>
      </p:grpSp>
    </p:spTree>
    <p:extLst>
      <p:ext uri="{BB962C8B-B14F-4D97-AF65-F5344CB8AC3E}">
        <p14:creationId xmlns:p14="http://schemas.microsoft.com/office/powerpoint/2010/main" val="15698764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5EE6-0201-95EF-2A3E-F8BFF85DB26B}"/>
              </a:ext>
            </a:extLst>
          </p:cNvPr>
          <p:cNvSpPr>
            <a:spLocks noGrp="1"/>
          </p:cNvSpPr>
          <p:nvPr>
            <p:ph type="title"/>
          </p:nvPr>
        </p:nvSpPr>
        <p:spPr/>
        <p:txBody>
          <a:bodyPr/>
          <a:lstStyle/>
          <a:p>
            <a:r>
              <a:rPr lang="en-US">
                <a:solidFill>
                  <a:schemeClr val="accent1"/>
                </a:solidFill>
              </a:rPr>
              <a:t>81% </a:t>
            </a:r>
            <a:r>
              <a:rPr lang="en-US"/>
              <a:t>of parents used at least one parental safety tool</a:t>
            </a:r>
          </a:p>
        </p:txBody>
      </p:sp>
      <p:sp>
        <p:nvSpPr>
          <p:cNvPr id="12" name="Rectangle 11">
            <a:extLst>
              <a:ext uri="{FF2B5EF4-FFF2-40B4-BE49-F238E27FC236}">
                <a16:creationId xmlns:a16="http://schemas.microsoft.com/office/drawing/2014/main" id="{BFFA2F1C-AF58-46E7-B3F0-5F836FAD139F}"/>
              </a:ext>
              <a:ext uri="{C183D7F6-B498-43B3-948B-1728B52AA6E4}">
                <adec:decorative xmlns:adec="http://schemas.microsoft.com/office/drawing/2017/decorative" val="1"/>
              </a:ext>
            </a:extLst>
          </p:cNvPr>
          <p:cNvSpPr>
            <a:spLocks/>
          </p:cNvSpPr>
          <p:nvPr/>
        </p:nvSpPr>
        <p:spPr bwMode="auto">
          <a:xfrm>
            <a:off x="4054604"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4" name="TextBox 13">
            <a:extLst>
              <a:ext uri="{FF2B5EF4-FFF2-40B4-BE49-F238E27FC236}">
                <a16:creationId xmlns:a16="http://schemas.microsoft.com/office/drawing/2014/main" id="{862B1CA8-0614-1A43-2CDA-D34808B2C201}"/>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1" name="Rectangle 10">
            <a:extLst>
              <a:ext uri="{FF2B5EF4-FFF2-40B4-BE49-F238E27FC236}">
                <a16:creationId xmlns:a16="http://schemas.microsoft.com/office/drawing/2014/main" id="{6C203694-5648-A5A1-A5A1-7E6F1E2544E8}"/>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marL="173038" indent="-173038">
              <a:spcAft>
                <a:spcPts val="1200"/>
              </a:spcAft>
              <a:buFont typeface="Arial" panose="020B0604020202020204" pitchFamily="34" charset="0"/>
              <a:buChar char="•"/>
            </a:pPr>
            <a:r>
              <a:rPr lang="en-US" sz="1400" cap="none">
                <a:solidFill>
                  <a:schemeClr val="tx1"/>
                </a:solidFill>
              </a:rPr>
              <a:t>Parents of younger children 6-12 were much more likely than parents of teens to employ platform-based safety tools. This held true across all safety tools used</a:t>
            </a:r>
          </a:p>
          <a:p>
            <a:pPr marL="173038" indent="-173038">
              <a:spcAft>
                <a:spcPts val="1200"/>
              </a:spcAft>
              <a:buFont typeface="Arial" panose="020B0604020202020204" pitchFamily="34" charset="0"/>
              <a:buChar char="•"/>
            </a:pPr>
            <a:r>
              <a:rPr lang="en-US" sz="1400" cap="none">
                <a:solidFill>
                  <a:schemeClr val="tx1"/>
                </a:solidFill>
              </a:rPr>
              <a:t>On average, parents of 6-12 used 4.4 tools compared to parents of teens (3.5)</a:t>
            </a:r>
          </a:p>
          <a:p>
            <a:pPr marL="173038" indent="-173038">
              <a:spcAft>
                <a:spcPts val="1200"/>
              </a:spcAft>
              <a:buFont typeface="Arial" panose="020B0604020202020204" pitchFamily="34" charset="0"/>
              <a:buChar char="•"/>
            </a:pPr>
            <a:r>
              <a:rPr lang="en-US" sz="1400" cap="none">
                <a:solidFill>
                  <a:schemeClr val="tx1"/>
                </a:solidFill>
              </a:rPr>
              <a:t>One quarter of parents of teens have not set up any platform based parental control tools</a:t>
            </a:r>
          </a:p>
        </p:txBody>
      </p:sp>
      <p:grpSp>
        <p:nvGrpSpPr>
          <p:cNvPr id="54" name="Group 53" descr="A column chart showing % used. The legends include Parents of 6-12 dark blue and parents of 13-17 as blue. The data includes: My children have child-specific accounts on apps or other online services they use at 56% (Dark blue) and 42% (Blue). I set up safe search on my children’s browsers to block explicit content at 46% (Dark Blue) and 35% (Blue). I use parental device-level controls that sets limits on the digital devices they use at 47% (Dark Blue) and 30% (Blue). I have set limits or other controls on my child’s online spending at 39% (Dark Blue) and 35% (Blue).I use parental controls on apps or other services my children use at 44% (Dark Blue) and 29% (Blue). I use content filtering on my children’s accounts that limit and/or block inappropriate content at 41% (Dark Blue) and 28% (Blue). I have set up filtering for messages to my children from unknown senders(blocks messages from people not on your child’s friends or contacts list) at 33% (Dark Blue) and  26% (Blue). I have not yet set up any of these safety tools for my children at 10% (Dark Blue) and 25% (Blue)">
            <a:extLst>
              <a:ext uri="{FF2B5EF4-FFF2-40B4-BE49-F238E27FC236}">
                <a16:creationId xmlns:a16="http://schemas.microsoft.com/office/drawing/2014/main" id="{EE777FE3-F1BA-4EAC-9F3C-7EF0DCFD36DB}"/>
              </a:ext>
            </a:extLst>
          </p:cNvPr>
          <p:cNvGrpSpPr/>
          <p:nvPr/>
        </p:nvGrpSpPr>
        <p:grpSpPr>
          <a:xfrm>
            <a:off x="4189629" y="2031712"/>
            <a:ext cx="7222373" cy="3911888"/>
            <a:chOff x="4189629" y="2031712"/>
            <a:chExt cx="7222373" cy="3911888"/>
          </a:xfrm>
        </p:grpSpPr>
        <p:graphicFrame>
          <p:nvGraphicFramePr>
            <p:cNvPr id="23" name="Chart 22">
              <a:extLst>
                <a:ext uri="{FF2B5EF4-FFF2-40B4-BE49-F238E27FC236}">
                  <a16:creationId xmlns:a16="http://schemas.microsoft.com/office/drawing/2014/main" id="{605A63E7-A4FD-2D1B-A0B0-A1AAEAA7FC76}"/>
                </a:ext>
              </a:extLst>
            </p:cNvPr>
            <p:cNvGraphicFramePr>
              <a:graphicFrameLocks/>
            </p:cNvGraphicFramePr>
            <p:nvPr>
              <p:extLst>
                <p:ext uri="{D42A27DB-BD31-4B8C-83A1-F6EECF244321}">
                  <p14:modId xmlns:p14="http://schemas.microsoft.com/office/powerpoint/2010/main" val="3287107321"/>
                </p:ext>
              </p:extLst>
            </p:nvPr>
          </p:nvGraphicFramePr>
          <p:xfrm>
            <a:off x="4189629" y="2198598"/>
            <a:ext cx="7222373" cy="37450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30B49AA-402A-EE60-F59A-2A231833FC9D}"/>
                </a:ext>
              </a:extLst>
            </p:cNvPr>
            <p:cNvSpPr txBox="1"/>
            <p:nvPr/>
          </p:nvSpPr>
          <p:spPr>
            <a:xfrm>
              <a:off x="7929100" y="2031712"/>
              <a:ext cx="529101" cy="184667"/>
            </a:xfrm>
            <a:prstGeom prst="rect">
              <a:avLst/>
            </a:prstGeom>
            <a:noFill/>
          </p:spPr>
          <p:txBody>
            <a:bodyPr wrap="square" lIns="0" tIns="0" rIns="0" bIns="0" rtlCol="0">
              <a:spAutoFit/>
            </a:bodyPr>
            <a:lstStyle/>
            <a:p>
              <a:pPr algn="l"/>
              <a:r>
                <a:rPr lang="en-US" sz="1200" i="1"/>
                <a:t>% used</a:t>
              </a:r>
            </a:p>
          </p:txBody>
        </p:sp>
      </p:grpSp>
      <p:sp>
        <p:nvSpPr>
          <p:cNvPr id="16" name="TextBox 15">
            <a:extLst>
              <a:ext uri="{FF2B5EF4-FFF2-40B4-BE49-F238E27FC236}">
                <a16:creationId xmlns:a16="http://schemas.microsoft.com/office/drawing/2014/main" id="{F46CAF6E-3CFB-7A04-5269-2ED9FF4AC055}"/>
              </a:ext>
            </a:extLst>
          </p:cNvPr>
          <p:cNvSpPr txBox="1"/>
          <p:nvPr/>
        </p:nvSpPr>
        <p:spPr>
          <a:xfrm>
            <a:off x="6886803" y="5882737"/>
            <a:ext cx="1737655" cy="153888"/>
          </a:xfrm>
          <a:prstGeom prst="rect">
            <a:avLst/>
          </a:prstGeom>
          <a:noFill/>
        </p:spPr>
        <p:txBody>
          <a:bodyPr wrap="none" lIns="0" tIns="0" rIns="0" bIns="0" rtlCol="0">
            <a:spAutoFit/>
          </a:bodyPr>
          <a:lstStyle/>
          <a:p>
            <a:pPr algn="l"/>
            <a:r>
              <a:rPr lang="en-US" sz="1000"/>
              <a:t>Base: Parents of 6-17, N=3,188</a:t>
            </a:r>
          </a:p>
        </p:txBody>
      </p:sp>
      <p:sp>
        <p:nvSpPr>
          <p:cNvPr id="15" name="TextBox 14">
            <a:extLst>
              <a:ext uri="{FF2B5EF4-FFF2-40B4-BE49-F238E27FC236}">
                <a16:creationId xmlns:a16="http://schemas.microsoft.com/office/drawing/2014/main" id="{ECE186DD-7D53-EA00-8F3D-C13F41FDF7D9}"/>
              </a:ext>
            </a:extLst>
          </p:cNvPr>
          <p:cNvSpPr txBox="1"/>
          <p:nvPr/>
        </p:nvSpPr>
        <p:spPr>
          <a:xfrm>
            <a:off x="588263" y="6623383"/>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QP3. Please tell us all the parental controls or other platform-provided safety tools you currently use to help keep your children safe online (select all that apply)</a:t>
            </a:r>
          </a:p>
        </p:txBody>
      </p:sp>
    </p:spTree>
    <p:extLst>
      <p:ext uri="{BB962C8B-B14F-4D97-AF65-F5344CB8AC3E}">
        <p14:creationId xmlns:p14="http://schemas.microsoft.com/office/powerpoint/2010/main" val="21351950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D18F-DBDF-38F6-A215-AD134ECEBBFE}"/>
              </a:ext>
            </a:extLst>
          </p:cNvPr>
          <p:cNvSpPr>
            <a:spLocks noGrp="1"/>
          </p:cNvSpPr>
          <p:nvPr>
            <p:ph type="title"/>
          </p:nvPr>
        </p:nvSpPr>
        <p:spPr/>
        <p:txBody>
          <a:bodyPr/>
          <a:lstStyle/>
          <a:p>
            <a:r>
              <a:rPr lang="en-US"/>
              <a:t>Parents said safety tools were effective</a:t>
            </a:r>
          </a:p>
        </p:txBody>
      </p:sp>
      <p:sp>
        <p:nvSpPr>
          <p:cNvPr id="11" name="Rectangle 10">
            <a:extLst>
              <a:ext uri="{FF2B5EF4-FFF2-40B4-BE49-F238E27FC236}">
                <a16:creationId xmlns:a16="http://schemas.microsoft.com/office/drawing/2014/main" id="{BA723919-3AEB-FD02-2AF5-591E43556DA6}"/>
              </a:ext>
              <a:ext uri="{C183D7F6-B498-43B3-948B-1728B52AA6E4}">
                <adec:decorative xmlns:adec="http://schemas.microsoft.com/office/drawing/2017/decorative" val="1"/>
              </a:ext>
            </a:extLst>
          </p:cNvPr>
          <p:cNvSpPr>
            <a:spLocks/>
          </p:cNvSpPr>
          <p:nvPr/>
        </p:nvSpPr>
        <p:spPr bwMode="auto">
          <a:xfrm>
            <a:off x="4054604"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2" name="TextBox 11">
            <a:extLst>
              <a:ext uri="{FF2B5EF4-FFF2-40B4-BE49-F238E27FC236}">
                <a16:creationId xmlns:a16="http://schemas.microsoft.com/office/drawing/2014/main" id="{05F95BD2-E51F-BAB2-BD25-09D36621DFAD}"/>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0" name="Rectangle 9">
            <a:extLst>
              <a:ext uri="{FF2B5EF4-FFF2-40B4-BE49-F238E27FC236}">
                <a16:creationId xmlns:a16="http://schemas.microsoft.com/office/drawing/2014/main" id="{1C117B3C-9113-6FE3-7CCA-C5B2F3FA73A5}"/>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marL="173038" indent="-173038">
              <a:spcAft>
                <a:spcPts val="1200"/>
              </a:spcAft>
              <a:buFont typeface="Arial" panose="020B0604020202020204" pitchFamily="34" charset="0"/>
              <a:buChar char="•"/>
            </a:pPr>
            <a:r>
              <a:rPr lang="en-US" sz="1400" cap="none">
                <a:solidFill>
                  <a:schemeClr val="tx1"/>
                </a:solidFill>
              </a:rPr>
              <a:t>Review of friend/follow requests (75%) and limits to online spending (73%) were deemed most effective</a:t>
            </a:r>
          </a:p>
          <a:p>
            <a:pPr marL="173038" indent="-173038">
              <a:spcAft>
                <a:spcPts val="1200"/>
              </a:spcAft>
              <a:buFont typeface="Arial" panose="020B0604020202020204" pitchFamily="34" charset="0"/>
              <a:buChar char="•"/>
            </a:pPr>
            <a:r>
              <a:rPr lang="en-US" sz="1400" cap="none">
                <a:solidFill>
                  <a:schemeClr val="tx1"/>
                </a:solidFill>
              </a:rPr>
              <a:t>On average, parents of younger children 6-12 had greater faith in the effectiveness of safety tools (68%) than parents of teens (62%)</a:t>
            </a:r>
          </a:p>
          <a:p>
            <a:pPr marL="173038" indent="-173038">
              <a:spcAft>
                <a:spcPts val="1200"/>
              </a:spcAft>
              <a:buFont typeface="Arial" panose="020B0604020202020204" pitchFamily="34" charset="0"/>
              <a:buChar char="•"/>
            </a:pPr>
            <a:r>
              <a:rPr lang="en-US" sz="1400" cap="none">
                <a:solidFill>
                  <a:schemeClr val="tx1"/>
                </a:solidFill>
              </a:rPr>
              <a:t>Message filtering was the only safety tool both groups of parent rated equally effective</a:t>
            </a:r>
          </a:p>
        </p:txBody>
      </p:sp>
      <p:sp>
        <p:nvSpPr>
          <p:cNvPr id="23" name="TextBox 22">
            <a:extLst>
              <a:ext uri="{FF2B5EF4-FFF2-40B4-BE49-F238E27FC236}">
                <a16:creationId xmlns:a16="http://schemas.microsoft.com/office/drawing/2014/main" id="{E90EFF9C-8E81-2B89-8984-87E317497B9A}"/>
              </a:ext>
            </a:extLst>
          </p:cNvPr>
          <p:cNvSpPr txBox="1"/>
          <p:nvPr/>
        </p:nvSpPr>
        <p:spPr>
          <a:xfrm>
            <a:off x="5924065" y="1921883"/>
            <a:ext cx="3753501" cy="215444"/>
          </a:xfrm>
          <a:prstGeom prst="rect">
            <a:avLst/>
          </a:prstGeom>
          <a:noFill/>
        </p:spPr>
        <p:txBody>
          <a:bodyPr wrap="square" lIns="0" tIns="0" rIns="0" bIns="0" rtlCol="0">
            <a:spAutoFit/>
          </a:bodyPr>
          <a:lstStyle/>
          <a:p>
            <a:pPr algn="ctr"/>
            <a:r>
              <a:rPr lang="en-US" sz="1400" i="1">
                <a:latin typeface="+mj-lt"/>
              </a:rPr>
              <a:t>% Agree completely, a lot tool was effective</a:t>
            </a:r>
          </a:p>
        </p:txBody>
      </p:sp>
      <p:graphicFrame>
        <p:nvGraphicFramePr>
          <p:cNvPr id="24" name="Chart 23" descr="A Clustered Bar graph showing the percentage of agree completely, a lot tool was effective with 7% (Parents of 6-12) and 42% (Parents of 13-17) for &quot;My children have child-specific accounts on apps or other online services they use&quot;, ">
            <a:extLst>
              <a:ext uri="{FF2B5EF4-FFF2-40B4-BE49-F238E27FC236}">
                <a16:creationId xmlns:a16="http://schemas.microsoft.com/office/drawing/2014/main" id="{6F16BAA6-D700-740B-500C-66683C2564C2}"/>
              </a:ext>
            </a:extLst>
          </p:cNvPr>
          <p:cNvGraphicFramePr>
            <a:graphicFrameLocks/>
          </p:cNvGraphicFramePr>
          <p:nvPr>
            <p:extLst>
              <p:ext uri="{D42A27DB-BD31-4B8C-83A1-F6EECF244321}">
                <p14:modId xmlns:p14="http://schemas.microsoft.com/office/powerpoint/2010/main" val="1914322961"/>
              </p:ext>
            </p:extLst>
          </p:nvPr>
        </p:nvGraphicFramePr>
        <p:xfrm>
          <a:off x="4189629" y="2106550"/>
          <a:ext cx="7222373" cy="37474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0295A76-AAB1-414E-E6B2-0D2D651CB2F0}"/>
              </a:ext>
            </a:extLst>
          </p:cNvPr>
          <p:cNvSpPr txBox="1"/>
          <p:nvPr/>
        </p:nvSpPr>
        <p:spPr>
          <a:xfrm>
            <a:off x="6886803" y="5882737"/>
            <a:ext cx="1737655" cy="153888"/>
          </a:xfrm>
          <a:prstGeom prst="rect">
            <a:avLst/>
          </a:prstGeom>
          <a:noFill/>
        </p:spPr>
        <p:txBody>
          <a:bodyPr wrap="none" lIns="0" tIns="0" rIns="0" bIns="0" rtlCol="0">
            <a:spAutoFit/>
          </a:bodyPr>
          <a:lstStyle/>
          <a:p>
            <a:pPr algn="l"/>
            <a:r>
              <a:rPr lang="en-US" sz="1000"/>
              <a:t>Base: Parents of 6-17, N=3,188</a:t>
            </a:r>
          </a:p>
        </p:txBody>
      </p:sp>
      <p:sp>
        <p:nvSpPr>
          <p:cNvPr id="13" name="TextBox 12">
            <a:extLst>
              <a:ext uri="{FF2B5EF4-FFF2-40B4-BE49-F238E27FC236}">
                <a16:creationId xmlns:a16="http://schemas.microsoft.com/office/drawing/2014/main" id="{EB3636FA-1FE1-0811-5244-146A02FBE579}"/>
              </a:ext>
            </a:extLst>
          </p:cNvPr>
          <p:cNvSpPr txBox="1"/>
          <p:nvPr/>
        </p:nvSpPr>
        <p:spPr>
          <a:xfrm>
            <a:off x="588263" y="6623383"/>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QP3a. How much do you agree or disagree that using parental controls or other platform-provided safety tools have been effective in keeping your children safer online?</a:t>
            </a:r>
          </a:p>
        </p:txBody>
      </p:sp>
    </p:spTree>
    <p:extLst>
      <p:ext uri="{BB962C8B-B14F-4D97-AF65-F5344CB8AC3E}">
        <p14:creationId xmlns:p14="http://schemas.microsoft.com/office/powerpoint/2010/main" val="40039112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D7DA-C661-FDFC-DFC3-0D52A2843EF0}"/>
              </a:ext>
            </a:extLst>
          </p:cNvPr>
          <p:cNvSpPr>
            <a:spLocks noGrp="1"/>
          </p:cNvSpPr>
          <p:nvPr>
            <p:ph type="title"/>
          </p:nvPr>
        </p:nvSpPr>
        <p:spPr>
          <a:xfrm>
            <a:off x="588263" y="457200"/>
            <a:ext cx="11018520" cy="553998"/>
          </a:xfrm>
        </p:spPr>
        <p:txBody>
          <a:bodyPr/>
          <a:lstStyle/>
          <a:p>
            <a:r>
              <a:rPr lang="en-US"/>
              <a:t>Barriers to safety tool adoption</a:t>
            </a:r>
            <a:endParaRPr lang="en-US" i="1"/>
          </a:p>
        </p:txBody>
      </p:sp>
      <p:sp>
        <p:nvSpPr>
          <p:cNvPr id="33" name="TextBox 32">
            <a:extLst>
              <a:ext uri="{FF2B5EF4-FFF2-40B4-BE49-F238E27FC236}">
                <a16:creationId xmlns:a16="http://schemas.microsoft.com/office/drawing/2014/main" id="{130C1502-7083-B761-37B7-80B0E6230FE2}"/>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cxnSp>
        <p:nvCxnSpPr>
          <p:cNvPr id="36" name="Straight Connector 35">
            <a:extLst>
              <a:ext uri="{FF2B5EF4-FFF2-40B4-BE49-F238E27FC236}">
                <a16:creationId xmlns:a16="http://schemas.microsoft.com/office/drawing/2014/main" id="{B04959DA-0EC8-C11E-69BC-D40BAF1E34CC}"/>
              </a:ext>
              <a:ext uri="{C183D7F6-B498-43B3-948B-1728B52AA6E4}">
                <adec:decorative xmlns:adec="http://schemas.microsoft.com/office/drawing/2017/decorative" val="1"/>
              </a:ext>
            </a:extLst>
          </p:cNvPr>
          <p:cNvCxnSpPr>
            <a:cxnSpLocks/>
          </p:cNvCxnSpPr>
          <p:nvPr/>
        </p:nvCxnSpPr>
        <p:spPr>
          <a:xfrm>
            <a:off x="5884324" y="6621490"/>
            <a:ext cx="0" cy="111507"/>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188553F-525B-E494-C1BA-004EAC0566EE}"/>
              </a:ext>
            </a:extLst>
          </p:cNvPr>
          <p:cNvSpPr txBox="1"/>
          <p:nvPr/>
        </p:nvSpPr>
        <p:spPr>
          <a:xfrm>
            <a:off x="588263" y="1087865"/>
            <a:ext cx="11018519" cy="369332"/>
          </a:xfrm>
          <a:prstGeom prst="rect">
            <a:avLst/>
          </a:prstGeom>
          <a:noFill/>
        </p:spPr>
        <p:txBody>
          <a:bodyPr wrap="square" lIns="0" tIns="0" rIns="0" bIns="0">
            <a:spAutoFit/>
          </a:bodyPr>
          <a:lstStyle/>
          <a:p>
            <a:r>
              <a:rPr lang="en-US" sz="2400">
                <a:solidFill>
                  <a:schemeClr val="accent1"/>
                </a:solidFill>
                <a:latin typeface="+mj-lt"/>
              </a:rPr>
              <a:t>Lack of awareness, Less necessary for teens</a:t>
            </a:r>
            <a:endParaRPr lang="en-IN" sz="2400">
              <a:solidFill>
                <a:schemeClr val="accent1"/>
              </a:solidFill>
              <a:latin typeface="+mj-lt"/>
            </a:endParaRPr>
          </a:p>
        </p:txBody>
      </p:sp>
      <p:graphicFrame>
        <p:nvGraphicFramePr>
          <p:cNvPr id="13" name="Chart 12" descr="A column chart showing Reasons for not using safety tools (among Other adults) where by the data are: Was not aware of these safety tools at 49%. I don't think safety tools are necessary at 21%. I don't think these safety tools really work at 20%. These safety tools seem too complicated to set up or use at 19%&#10;">
            <a:extLst>
              <a:ext uri="{FF2B5EF4-FFF2-40B4-BE49-F238E27FC236}">
                <a16:creationId xmlns:a16="http://schemas.microsoft.com/office/drawing/2014/main" id="{E71701D4-5B1C-D01A-F21E-FAE4324D5A36}"/>
              </a:ext>
            </a:extLst>
          </p:cNvPr>
          <p:cNvGraphicFramePr>
            <a:graphicFrameLocks/>
          </p:cNvGraphicFramePr>
          <p:nvPr>
            <p:extLst>
              <p:ext uri="{D42A27DB-BD31-4B8C-83A1-F6EECF244321}">
                <p14:modId xmlns:p14="http://schemas.microsoft.com/office/powerpoint/2010/main" val="2544181692"/>
              </p:ext>
            </p:extLst>
          </p:nvPr>
        </p:nvGraphicFramePr>
        <p:xfrm>
          <a:off x="588262" y="1770340"/>
          <a:ext cx="5440155" cy="429269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A6597EA3-6108-0E88-BDF4-B7E3E6A6DAA4}"/>
              </a:ext>
            </a:extLst>
          </p:cNvPr>
          <p:cNvSpPr txBox="1"/>
          <p:nvPr/>
        </p:nvSpPr>
        <p:spPr>
          <a:xfrm>
            <a:off x="1810333" y="6192819"/>
            <a:ext cx="2996013" cy="153888"/>
          </a:xfrm>
          <a:prstGeom prst="rect">
            <a:avLst/>
          </a:prstGeom>
          <a:noFill/>
        </p:spPr>
        <p:txBody>
          <a:bodyPr wrap="none" lIns="0" tIns="0" rIns="0" bIns="0" rtlCol="0">
            <a:spAutoFit/>
          </a:bodyPr>
          <a:lstStyle/>
          <a:p>
            <a:pPr algn="l"/>
            <a:r>
              <a:rPr lang="en-US" sz="1000"/>
              <a:t>Base: Other adults who don’t use safety tools, N=733</a:t>
            </a:r>
          </a:p>
        </p:txBody>
      </p:sp>
      <p:graphicFrame>
        <p:nvGraphicFramePr>
          <p:cNvPr id="16" name="Chart 15" descr="A column chart showing Reasons for not using safety tools (among Parents of 6-17) whereby the data are: I don't think they are necessary for my children at 61%. I was not aware of these parental controls or safety tools at 20%. Parental control tools seem too complicated to set up or use at 17%. I don't think parental controls or safety tools really work at 10%. Parental control tools are not a good value compared to the cost 6%&#10;">
            <a:extLst>
              <a:ext uri="{FF2B5EF4-FFF2-40B4-BE49-F238E27FC236}">
                <a16:creationId xmlns:a16="http://schemas.microsoft.com/office/drawing/2014/main" id="{08C1A5F7-0868-03D9-72D9-FD4100754700}"/>
              </a:ext>
            </a:extLst>
          </p:cNvPr>
          <p:cNvGraphicFramePr>
            <a:graphicFrameLocks/>
          </p:cNvGraphicFramePr>
          <p:nvPr>
            <p:extLst>
              <p:ext uri="{D42A27DB-BD31-4B8C-83A1-F6EECF244321}">
                <p14:modId xmlns:p14="http://schemas.microsoft.com/office/powerpoint/2010/main" val="1724749670"/>
              </p:ext>
            </p:extLst>
          </p:nvPr>
        </p:nvGraphicFramePr>
        <p:xfrm>
          <a:off x="6166628" y="1770744"/>
          <a:ext cx="5440155" cy="4292695"/>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descr="A grouping that has the text 87% of these were parents of teens pointing to I don't think they are necessary for my children at 61%">
            <a:extLst>
              <a:ext uri="{FF2B5EF4-FFF2-40B4-BE49-F238E27FC236}">
                <a16:creationId xmlns:a16="http://schemas.microsoft.com/office/drawing/2014/main" id="{DE89A6EE-6CE5-4C24-6A56-73BF3A050D06}"/>
              </a:ext>
            </a:extLst>
          </p:cNvPr>
          <p:cNvGrpSpPr/>
          <p:nvPr/>
        </p:nvGrpSpPr>
        <p:grpSpPr>
          <a:xfrm>
            <a:off x="9080125" y="2461860"/>
            <a:ext cx="2361597" cy="454877"/>
            <a:chOff x="9080125" y="2461860"/>
            <a:chExt cx="2361597" cy="454877"/>
          </a:xfrm>
        </p:grpSpPr>
        <p:sp>
          <p:nvSpPr>
            <p:cNvPr id="18" name="TextBox 17">
              <a:extLst>
                <a:ext uri="{FF2B5EF4-FFF2-40B4-BE49-F238E27FC236}">
                  <a16:creationId xmlns:a16="http://schemas.microsoft.com/office/drawing/2014/main" id="{9E90ADC7-C38F-CFD5-78C6-FB1835C3A034}"/>
                </a:ext>
              </a:extLst>
            </p:cNvPr>
            <p:cNvSpPr txBox="1"/>
            <p:nvPr/>
          </p:nvSpPr>
          <p:spPr>
            <a:xfrm>
              <a:off x="9080125" y="2461860"/>
              <a:ext cx="2361597" cy="169277"/>
            </a:xfrm>
            <a:prstGeom prst="rect">
              <a:avLst/>
            </a:prstGeom>
            <a:noFill/>
          </p:spPr>
          <p:txBody>
            <a:bodyPr wrap="square" lIns="0" tIns="0" rIns="0" bIns="0" rtlCol="0">
              <a:spAutoFit/>
            </a:bodyPr>
            <a:lstStyle/>
            <a:p>
              <a:pPr algn="l"/>
              <a:r>
                <a:rPr lang="en-US" sz="1100"/>
                <a:t>87% of these were parents of teens</a:t>
              </a:r>
            </a:p>
          </p:txBody>
        </p:sp>
        <p:cxnSp>
          <p:nvCxnSpPr>
            <p:cNvPr id="24" name="Straight Arrow Connector 23">
              <a:extLst>
                <a:ext uri="{FF2B5EF4-FFF2-40B4-BE49-F238E27FC236}">
                  <a16:creationId xmlns:a16="http://schemas.microsoft.com/office/drawing/2014/main" id="{AC9E78AB-3DEF-157D-E26E-FE3B4722D094}"/>
                </a:ext>
              </a:extLst>
            </p:cNvPr>
            <p:cNvCxnSpPr>
              <a:cxnSpLocks/>
              <a:stCxn id="18" idx="3"/>
            </p:cNvCxnSpPr>
            <p:nvPr/>
          </p:nvCxnSpPr>
          <p:spPr>
            <a:xfrm flipH="1">
              <a:off x="11036300" y="2546499"/>
              <a:ext cx="405422" cy="370238"/>
            </a:xfrm>
            <a:prstGeom prst="bentConnector3">
              <a:avLst>
                <a:gd name="adj1" fmla="val -18795"/>
              </a:avLst>
            </a:prstGeom>
            <a:ln w="25400">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F466C3DE-7CC8-728B-1598-8E045D02AF1E}"/>
              </a:ext>
            </a:extLst>
          </p:cNvPr>
          <p:cNvSpPr txBox="1"/>
          <p:nvPr/>
        </p:nvSpPr>
        <p:spPr>
          <a:xfrm>
            <a:off x="7164687" y="6192819"/>
            <a:ext cx="3510576" cy="153888"/>
          </a:xfrm>
          <a:prstGeom prst="rect">
            <a:avLst/>
          </a:prstGeom>
          <a:noFill/>
        </p:spPr>
        <p:txBody>
          <a:bodyPr wrap="none" lIns="0" tIns="0" rIns="0" bIns="0" rtlCol="0">
            <a:spAutoFit/>
          </a:bodyPr>
          <a:lstStyle/>
          <a:p>
            <a:pPr algn="l"/>
            <a:r>
              <a:rPr lang="en-US" sz="1000"/>
              <a:t>Base: Parents who have not yet set up any safety tools, N=608</a:t>
            </a:r>
          </a:p>
        </p:txBody>
      </p:sp>
      <p:sp>
        <p:nvSpPr>
          <p:cNvPr id="34" name="TextBox 33">
            <a:extLst>
              <a:ext uri="{FF2B5EF4-FFF2-40B4-BE49-F238E27FC236}">
                <a16:creationId xmlns:a16="http://schemas.microsoft.com/office/drawing/2014/main" id="{F45635FA-278B-90FE-F818-3AB64395671C}"/>
              </a:ext>
            </a:extLst>
          </p:cNvPr>
          <p:cNvSpPr txBox="1">
            <a:spLocks/>
          </p:cNvSpPr>
          <p:nvPr/>
        </p:nvSpPr>
        <p:spPr>
          <a:xfrm>
            <a:off x="588263" y="6615688"/>
            <a:ext cx="5136021" cy="123111"/>
          </a:xfrm>
          <a:prstGeom prst="rect">
            <a:avLst/>
          </a:prstGeom>
          <a:noFill/>
        </p:spPr>
        <p:txBody>
          <a:bodyPr wrap="none" lIns="0" tIns="0" rIns="0" bIns="0" anchor="b">
            <a:spAutoFit/>
          </a:bodyPr>
          <a:lstStyle/>
          <a:p>
            <a:r>
              <a:rPr lang="en-US" sz="800">
                <a:latin typeface="+mj-lt"/>
              </a:rPr>
              <a:t>QST2b. Please tell us the reason why you don’t currently use any of these safety features? Select all that apply</a:t>
            </a:r>
          </a:p>
        </p:txBody>
      </p:sp>
      <p:sp>
        <p:nvSpPr>
          <p:cNvPr id="35" name="TextBox 34">
            <a:extLst>
              <a:ext uri="{FF2B5EF4-FFF2-40B4-BE49-F238E27FC236}">
                <a16:creationId xmlns:a16="http://schemas.microsoft.com/office/drawing/2014/main" id="{4D561DFF-7823-85E0-1752-CAE90B01AC93}"/>
              </a:ext>
            </a:extLst>
          </p:cNvPr>
          <p:cNvSpPr txBox="1">
            <a:spLocks/>
          </p:cNvSpPr>
          <p:nvPr/>
        </p:nvSpPr>
        <p:spPr>
          <a:xfrm>
            <a:off x="6044363" y="6615688"/>
            <a:ext cx="5562420" cy="123111"/>
          </a:xfrm>
          <a:prstGeom prst="rect">
            <a:avLst/>
          </a:prstGeom>
          <a:noFill/>
        </p:spPr>
        <p:txBody>
          <a:bodyPr wrap="none" lIns="0" tIns="0" rIns="0" bIns="0" anchor="b">
            <a:spAutoFit/>
          </a:bodyPr>
          <a:lstStyle/>
          <a:p>
            <a:r>
              <a:rPr lang="en-US" sz="800">
                <a:latin typeface="+mj-lt"/>
              </a:rPr>
              <a:t>P3b: Please tell us the reason why you don't currently use any parental controls or other platform-provided safety tools</a:t>
            </a:r>
          </a:p>
        </p:txBody>
      </p:sp>
    </p:spTree>
    <p:extLst>
      <p:ext uri="{BB962C8B-B14F-4D97-AF65-F5344CB8AC3E}">
        <p14:creationId xmlns:p14="http://schemas.microsoft.com/office/powerpoint/2010/main" val="37543637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5EE6-0201-95EF-2A3E-F8BFF85DB26B}"/>
              </a:ext>
            </a:extLst>
          </p:cNvPr>
          <p:cNvSpPr>
            <a:spLocks noGrp="1"/>
          </p:cNvSpPr>
          <p:nvPr>
            <p:ph type="title"/>
          </p:nvPr>
        </p:nvSpPr>
        <p:spPr>
          <a:xfrm>
            <a:off x="588263" y="457200"/>
            <a:ext cx="11018520" cy="1107996"/>
          </a:xfrm>
        </p:spPr>
        <p:txBody>
          <a:bodyPr/>
          <a:lstStyle/>
          <a:p>
            <a:r>
              <a:rPr lang="en-US"/>
              <a:t>Teens protect themselves by limiting access to messages &amp; content</a:t>
            </a:r>
          </a:p>
        </p:txBody>
      </p:sp>
      <p:sp>
        <p:nvSpPr>
          <p:cNvPr id="9" name="Rectangle 8">
            <a:extLst>
              <a:ext uri="{FF2B5EF4-FFF2-40B4-BE49-F238E27FC236}">
                <a16:creationId xmlns:a16="http://schemas.microsoft.com/office/drawing/2014/main" id="{B0E39FF4-04F6-7718-5775-80B7FAD42AF9}"/>
              </a:ext>
              <a:ext uri="{C183D7F6-B498-43B3-948B-1728B52AA6E4}">
                <adec:decorative xmlns:adec="http://schemas.microsoft.com/office/drawing/2017/decorative" val="1"/>
              </a:ext>
            </a:extLst>
          </p:cNvPr>
          <p:cNvSpPr>
            <a:spLocks/>
          </p:cNvSpPr>
          <p:nvPr/>
        </p:nvSpPr>
        <p:spPr bwMode="auto">
          <a:xfrm>
            <a:off x="588263" y="1916113"/>
            <a:ext cx="5438735" cy="4025463"/>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E5AF6582-6259-51C5-10F0-DA0E8F22DE1D}"/>
              </a:ext>
              <a:ext uri="{C183D7F6-B498-43B3-948B-1728B52AA6E4}">
                <adec:decorative xmlns:adec="http://schemas.microsoft.com/office/drawing/2017/decorative" val="1"/>
              </a:ext>
            </a:extLst>
          </p:cNvPr>
          <p:cNvSpPr>
            <a:spLocks/>
          </p:cNvSpPr>
          <p:nvPr/>
        </p:nvSpPr>
        <p:spPr bwMode="auto">
          <a:xfrm>
            <a:off x="6202382" y="1916113"/>
            <a:ext cx="5401355" cy="4025463"/>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3" name="TextBox 12">
            <a:extLst>
              <a:ext uri="{FF2B5EF4-FFF2-40B4-BE49-F238E27FC236}">
                <a16:creationId xmlns:a16="http://schemas.microsoft.com/office/drawing/2014/main" id="{7DFDC720-0E90-7807-26CB-9BFF87BFE3AE}"/>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graphicFrame>
        <p:nvGraphicFramePr>
          <p:cNvPr id="5" name="Chart 4" descr="A column chart that shows the data of the following poll: I set up my account so only people that I have approved can message me at 56%. I use private accounts (so only people who you approve can access your content) at 49%. I use content filtering to limit and/or block inappropriate content at 39%. I regularly report illegal or harmful content using the online reporting tools on a platform at 37%. I adhere to the minimum age requirements for the services I use at 37%. I use messaging filters that limit and/or block inappropriate content at 32%. I use a child account where the option is available at 15%. I don't use any of these safety tools at 9%">
            <a:extLst>
              <a:ext uri="{FF2B5EF4-FFF2-40B4-BE49-F238E27FC236}">
                <a16:creationId xmlns:a16="http://schemas.microsoft.com/office/drawing/2014/main" id="{70BFDDFA-1331-F096-DCE4-639117068A48}"/>
              </a:ext>
            </a:extLst>
          </p:cNvPr>
          <p:cNvGraphicFramePr/>
          <p:nvPr>
            <p:extLst>
              <p:ext uri="{D42A27DB-BD31-4B8C-83A1-F6EECF244321}">
                <p14:modId xmlns:p14="http://schemas.microsoft.com/office/powerpoint/2010/main" val="1541948081"/>
              </p:ext>
            </p:extLst>
          </p:nvPr>
        </p:nvGraphicFramePr>
        <p:xfrm>
          <a:off x="91440" y="2024353"/>
          <a:ext cx="5935557" cy="37524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0ECA418-4099-D22B-B9D3-B1445752D847}"/>
              </a:ext>
            </a:extLst>
          </p:cNvPr>
          <p:cNvSpPr txBox="1"/>
          <p:nvPr/>
        </p:nvSpPr>
        <p:spPr>
          <a:xfrm>
            <a:off x="2375388" y="6060865"/>
            <a:ext cx="1864485" cy="184666"/>
          </a:xfrm>
          <a:prstGeom prst="rect">
            <a:avLst/>
          </a:prstGeom>
          <a:noFill/>
        </p:spPr>
        <p:txBody>
          <a:bodyPr wrap="square" lIns="0" tIns="0" rIns="0" bIns="0" rtlCol="0">
            <a:spAutoFit/>
          </a:bodyPr>
          <a:lstStyle/>
          <a:p>
            <a:pPr algn="ctr"/>
            <a:r>
              <a:rPr lang="en-US" sz="1200"/>
              <a:t>Base: Teens 13-17, N=8,007</a:t>
            </a:r>
          </a:p>
        </p:txBody>
      </p:sp>
      <p:sp>
        <p:nvSpPr>
          <p:cNvPr id="7" name="TextBox 6">
            <a:extLst>
              <a:ext uri="{FF2B5EF4-FFF2-40B4-BE49-F238E27FC236}">
                <a16:creationId xmlns:a16="http://schemas.microsoft.com/office/drawing/2014/main" id="{4B36EF2A-AA74-C9F7-4396-0371E1DC09C3}"/>
              </a:ext>
            </a:extLst>
          </p:cNvPr>
          <p:cNvSpPr txBox="1"/>
          <p:nvPr/>
        </p:nvSpPr>
        <p:spPr>
          <a:xfrm>
            <a:off x="7217149" y="2024353"/>
            <a:ext cx="3371820" cy="184666"/>
          </a:xfrm>
          <a:prstGeom prst="rect">
            <a:avLst/>
          </a:prstGeom>
          <a:noFill/>
        </p:spPr>
        <p:txBody>
          <a:bodyPr wrap="none" lIns="0" tIns="0" rIns="0" bIns="0" rtlCol="0">
            <a:spAutoFit/>
          </a:bodyPr>
          <a:lstStyle/>
          <a:p>
            <a:pPr algn="l"/>
            <a:r>
              <a:rPr lang="en-US" sz="1200" i="1">
                <a:latin typeface="+mj-lt"/>
              </a:rPr>
              <a:t>Teen girls were more likely to take safety actions </a:t>
            </a:r>
          </a:p>
        </p:txBody>
      </p:sp>
      <p:graphicFrame>
        <p:nvGraphicFramePr>
          <p:cNvPr id="6" name="Chart 5" descr="A column chart that shows the data of the following poll: I set up my account so only people that I have approved can message me at 51% (Male) and 60% (Female). I use private accounts (so only people who you approve can access your content) at 43% (Male) and 55% (Female). I use content filtering to limit and/or block inappropriate content at 37% (Male) and 41% (Female). I regularly report illegal or harmful content using the online reporting tools on a platform at 33% (Male) and 40% (Female). I adhere to the minimum age requirements for the services I use at 36% (Male) and 37% (Female). I use messaging filters that limit and/or block inappropriate content at 30% (Male) and 35% (Female). I use a child account where the option is available at 17% (Male) and 13% (Female). I don't use any of these safety tools at 11% (Male) and 7% (Female)">
            <a:extLst>
              <a:ext uri="{FF2B5EF4-FFF2-40B4-BE49-F238E27FC236}">
                <a16:creationId xmlns:a16="http://schemas.microsoft.com/office/drawing/2014/main" id="{67D2F7EF-072F-B343-7545-B5BA3E3FED7B}"/>
              </a:ext>
            </a:extLst>
          </p:cNvPr>
          <p:cNvGraphicFramePr/>
          <p:nvPr>
            <p:extLst>
              <p:ext uri="{D42A27DB-BD31-4B8C-83A1-F6EECF244321}">
                <p14:modId xmlns:p14="http://schemas.microsoft.com/office/powerpoint/2010/main" val="3832764602"/>
              </p:ext>
            </p:extLst>
          </p:nvPr>
        </p:nvGraphicFramePr>
        <p:xfrm>
          <a:off x="5892800" y="2348037"/>
          <a:ext cx="5710937" cy="342879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13BEFBC-C6DA-2686-879A-6537649B30BC}"/>
              </a:ext>
            </a:extLst>
          </p:cNvPr>
          <p:cNvSpPr txBox="1"/>
          <p:nvPr/>
        </p:nvSpPr>
        <p:spPr>
          <a:xfrm>
            <a:off x="7970817" y="6060865"/>
            <a:ext cx="1864485" cy="184666"/>
          </a:xfrm>
          <a:prstGeom prst="rect">
            <a:avLst/>
          </a:prstGeom>
          <a:noFill/>
        </p:spPr>
        <p:txBody>
          <a:bodyPr wrap="square" lIns="0" tIns="0" rIns="0" bIns="0" rtlCol="0">
            <a:spAutoFit/>
          </a:bodyPr>
          <a:lstStyle/>
          <a:p>
            <a:pPr algn="ctr"/>
            <a:r>
              <a:rPr lang="pt-BR" sz="1200"/>
              <a:t>Base: Teens 13-17, N=8,007</a:t>
            </a:r>
          </a:p>
        </p:txBody>
      </p:sp>
      <p:sp>
        <p:nvSpPr>
          <p:cNvPr id="14" name="TextBox 13">
            <a:extLst>
              <a:ext uri="{FF2B5EF4-FFF2-40B4-BE49-F238E27FC236}">
                <a16:creationId xmlns:a16="http://schemas.microsoft.com/office/drawing/2014/main" id="{7FF1D82E-5F36-4D5C-99A0-733AC91E7973}"/>
              </a:ext>
            </a:extLst>
          </p:cNvPr>
          <p:cNvSpPr txBox="1">
            <a:spLocks/>
          </p:cNvSpPr>
          <p:nvPr/>
        </p:nvSpPr>
        <p:spPr>
          <a:xfrm>
            <a:off x="588263" y="6615688"/>
            <a:ext cx="4118115" cy="123111"/>
          </a:xfrm>
          <a:prstGeom prst="rect">
            <a:avLst/>
          </a:prstGeom>
          <a:noFill/>
        </p:spPr>
        <p:txBody>
          <a:bodyPr wrap="none" lIns="0" tIns="0" rIns="0" bIns="0" anchor="b">
            <a:spAutoFit/>
          </a:bodyPr>
          <a:lstStyle/>
          <a:p>
            <a:r>
              <a:rPr lang="en-US" sz="800">
                <a:latin typeface="+mj-lt"/>
              </a:rPr>
              <a:t>QT2. Please tell us all the ways you try to keep yourself safe online. (select all that apply)</a:t>
            </a:r>
          </a:p>
        </p:txBody>
      </p:sp>
    </p:spTree>
    <p:extLst>
      <p:ext uri="{BB962C8B-B14F-4D97-AF65-F5344CB8AC3E}">
        <p14:creationId xmlns:p14="http://schemas.microsoft.com/office/powerpoint/2010/main" val="28294101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2583-ED90-378E-0BCC-BFEC526A0AF8}"/>
              </a:ext>
            </a:extLst>
          </p:cNvPr>
          <p:cNvSpPr>
            <a:spLocks noGrp="1"/>
          </p:cNvSpPr>
          <p:nvPr>
            <p:ph type="title"/>
          </p:nvPr>
        </p:nvSpPr>
        <p:spPr>
          <a:xfrm>
            <a:off x="588263" y="457200"/>
            <a:ext cx="11018520" cy="1107996"/>
          </a:xfrm>
        </p:spPr>
        <p:txBody>
          <a:bodyPr/>
          <a:lstStyle/>
          <a:p>
            <a:r>
              <a:rPr lang="en-US"/>
              <a:t>Teens said limiting access was most effective for keeping them safer online</a:t>
            </a:r>
          </a:p>
        </p:txBody>
      </p:sp>
      <p:sp>
        <p:nvSpPr>
          <p:cNvPr id="14" name="Rectangle 13">
            <a:extLst>
              <a:ext uri="{FF2B5EF4-FFF2-40B4-BE49-F238E27FC236}">
                <a16:creationId xmlns:a16="http://schemas.microsoft.com/office/drawing/2014/main" id="{0823A49F-C576-8E8B-23FA-FECEF00F7379}"/>
              </a:ext>
              <a:ext uri="{C183D7F6-B498-43B3-948B-1728B52AA6E4}">
                <adec:decorative xmlns:adec="http://schemas.microsoft.com/office/drawing/2017/decorative" val="1"/>
              </a:ext>
            </a:extLst>
          </p:cNvPr>
          <p:cNvSpPr>
            <a:spLocks/>
          </p:cNvSpPr>
          <p:nvPr/>
        </p:nvSpPr>
        <p:spPr bwMode="auto">
          <a:xfrm>
            <a:off x="4057649"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5" name="TextBox 14">
            <a:extLst>
              <a:ext uri="{FF2B5EF4-FFF2-40B4-BE49-F238E27FC236}">
                <a16:creationId xmlns:a16="http://schemas.microsoft.com/office/drawing/2014/main" id="{EA432A66-0974-F63B-9E60-415A4AADF1FD}"/>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3" name="Rectangle 12">
            <a:extLst>
              <a:ext uri="{FF2B5EF4-FFF2-40B4-BE49-F238E27FC236}">
                <a16:creationId xmlns:a16="http://schemas.microsoft.com/office/drawing/2014/main" id="{EA79EE97-1481-B752-BE45-94D74A0D999F}"/>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0" bIns="137160" numCol="1" spcCol="0" rtlCol="0" fromWordArt="0" anchor="t" anchorCtr="0" forceAA="0" compatLnSpc="1">
            <a:prstTxWarp prst="textNoShape">
              <a:avLst/>
            </a:prstTxWarp>
            <a:noAutofit/>
          </a:bodyPr>
          <a:lstStyle/>
          <a:p>
            <a:pPr marL="173038" indent="-173038">
              <a:spcAft>
                <a:spcPts val="1200"/>
              </a:spcAft>
              <a:buFont typeface="Arial" panose="020B0604020202020204" pitchFamily="34" charset="0"/>
              <a:buChar char="•"/>
            </a:pPr>
            <a:r>
              <a:rPr lang="en-US" sz="1400" cap="none">
                <a:solidFill>
                  <a:schemeClr val="tx1"/>
                </a:solidFill>
              </a:rPr>
              <a:t>The effectiveness ratings teens gave for limiting access mirrored ratings given by parents</a:t>
            </a:r>
          </a:p>
          <a:p>
            <a:pPr marL="173038" indent="-173038">
              <a:spcAft>
                <a:spcPts val="1200"/>
              </a:spcAft>
              <a:buFont typeface="Arial" panose="020B0604020202020204" pitchFamily="34" charset="0"/>
              <a:buChar char="•"/>
            </a:pPr>
            <a:r>
              <a:rPr lang="en-US" sz="1400" cap="none">
                <a:solidFill>
                  <a:schemeClr val="tx1"/>
                </a:solidFill>
              </a:rPr>
              <a:t>Female teens reported greater effectiveness than males across all methods except for…</a:t>
            </a:r>
          </a:p>
          <a:p>
            <a:pPr marL="173038" indent="-173038">
              <a:spcAft>
                <a:spcPts val="1200"/>
              </a:spcAft>
              <a:buFont typeface="Arial" panose="020B0604020202020204" pitchFamily="34" charset="0"/>
              <a:buChar char="•"/>
            </a:pPr>
            <a:r>
              <a:rPr lang="en-US" sz="1400" cap="none">
                <a:solidFill>
                  <a:schemeClr val="tx1"/>
                </a:solidFill>
              </a:rPr>
              <a:t>I set up my account so only people that I have approved can message me</a:t>
            </a:r>
          </a:p>
          <a:p>
            <a:pPr marL="173038" indent="-173038">
              <a:spcAft>
                <a:spcPts val="1200"/>
              </a:spcAft>
              <a:buFont typeface="Arial" panose="020B0604020202020204" pitchFamily="34" charset="0"/>
              <a:buChar char="•"/>
            </a:pPr>
            <a:r>
              <a:rPr lang="en-US" sz="1400" cap="none">
                <a:solidFill>
                  <a:schemeClr val="tx1"/>
                </a:solidFill>
              </a:rPr>
              <a:t>I regularly report illegal or harmful content using the online reporting tools on a platform</a:t>
            </a:r>
          </a:p>
        </p:txBody>
      </p:sp>
      <p:grpSp>
        <p:nvGrpSpPr>
          <p:cNvPr id="3" name="Group 2" descr="A column chart that shows the data of the following poll: I use private accounts (so only people who you approve can access your content), I set up my account so only people that I have approved can message me, I use messaging filters that limit and/or block inappropriate content, I use content filtering to limit and/or block inappropriate content, I adhere to the minimum age requirements for the services I use, I use a child account where the option is available, I regularly report illegal or harmful content using the online reporting tools on a platform. Whereby majority agreed completely a lot and less people chose Disagree completely, a lot and the rest are in the average">
            <a:extLst>
              <a:ext uri="{FF2B5EF4-FFF2-40B4-BE49-F238E27FC236}">
                <a16:creationId xmlns:a16="http://schemas.microsoft.com/office/drawing/2014/main" id="{B7D207DA-3942-1D6D-8131-9DC5FC37C8AA}"/>
              </a:ext>
            </a:extLst>
          </p:cNvPr>
          <p:cNvGrpSpPr/>
          <p:nvPr/>
        </p:nvGrpSpPr>
        <p:grpSpPr>
          <a:xfrm>
            <a:off x="4189631" y="1925819"/>
            <a:ext cx="7222373" cy="3928157"/>
            <a:chOff x="4189631" y="1925819"/>
            <a:chExt cx="7222373" cy="3928157"/>
          </a:xfrm>
        </p:grpSpPr>
        <p:graphicFrame>
          <p:nvGraphicFramePr>
            <p:cNvPr id="18" name="Chart 17">
              <a:extLst>
                <a:ext uri="{FF2B5EF4-FFF2-40B4-BE49-F238E27FC236}">
                  <a16:creationId xmlns:a16="http://schemas.microsoft.com/office/drawing/2014/main" id="{A56DE69C-3DFB-F0A2-A601-510C62043E11}"/>
                </a:ext>
              </a:extLst>
            </p:cNvPr>
            <p:cNvGraphicFramePr>
              <a:graphicFrameLocks/>
            </p:cNvGraphicFramePr>
            <p:nvPr>
              <p:extLst>
                <p:ext uri="{D42A27DB-BD31-4B8C-83A1-F6EECF244321}">
                  <p14:modId xmlns:p14="http://schemas.microsoft.com/office/powerpoint/2010/main" val="1921897054"/>
                </p:ext>
              </p:extLst>
            </p:nvPr>
          </p:nvGraphicFramePr>
          <p:xfrm>
            <a:off x="4189631" y="2215025"/>
            <a:ext cx="7222373" cy="363895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EC2E87E8-3327-2860-140B-EB0CF0367EFC}"/>
                </a:ext>
              </a:extLst>
            </p:cNvPr>
            <p:cNvSpPr txBox="1"/>
            <p:nvPr/>
          </p:nvSpPr>
          <p:spPr>
            <a:xfrm>
              <a:off x="7660071" y="2026911"/>
              <a:ext cx="881728" cy="246221"/>
            </a:xfrm>
            <a:prstGeom prst="rect">
              <a:avLst/>
            </a:prstGeom>
            <a:noFill/>
          </p:spPr>
          <p:txBody>
            <a:bodyPr wrap="square" lIns="0" tIns="0" rIns="0" bIns="0" rtlCol="0" anchor="b">
              <a:noAutofit/>
            </a:bodyPr>
            <a:lstStyle/>
            <a:p>
              <a:pPr algn="ctr"/>
              <a:r>
                <a:rPr lang="en-US" sz="800" b="1">
                  <a:solidFill>
                    <a:schemeClr val="tx2">
                      <a:lumMod val="50000"/>
                    </a:schemeClr>
                  </a:solidFill>
                </a:rPr>
                <a:t>Disagree completely, a lot</a:t>
              </a:r>
            </a:p>
          </p:txBody>
        </p:sp>
        <p:cxnSp>
          <p:nvCxnSpPr>
            <p:cNvPr id="20" name="Straight Connector 19">
              <a:extLst>
                <a:ext uri="{FF2B5EF4-FFF2-40B4-BE49-F238E27FC236}">
                  <a16:creationId xmlns:a16="http://schemas.microsoft.com/office/drawing/2014/main" id="{78E72260-EDAE-32C2-C095-88D07061E54D}"/>
                </a:ext>
                <a:ext uri="{C183D7F6-B498-43B3-948B-1728B52AA6E4}">
                  <adec:decorative xmlns:adec="http://schemas.microsoft.com/office/drawing/2017/decorative" val="1"/>
                </a:ext>
              </a:extLst>
            </p:cNvPr>
            <p:cNvCxnSpPr>
              <a:cxnSpLocks/>
            </p:cNvCxnSpPr>
            <p:nvPr/>
          </p:nvCxnSpPr>
          <p:spPr>
            <a:xfrm>
              <a:off x="8100935" y="227898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1" name="Straight Connector 20">
              <a:extLst>
                <a:ext uri="{FF2B5EF4-FFF2-40B4-BE49-F238E27FC236}">
                  <a16:creationId xmlns:a16="http://schemas.microsoft.com/office/drawing/2014/main" id="{D7AC0E77-54E4-B977-0424-3CF6D16AC16A}"/>
                </a:ext>
                <a:ext uri="{C183D7F6-B498-43B3-948B-1728B52AA6E4}">
                  <adec:decorative xmlns:adec="http://schemas.microsoft.com/office/drawing/2017/decorative" val="1"/>
                </a:ext>
              </a:extLst>
            </p:cNvPr>
            <p:cNvCxnSpPr>
              <a:cxnSpLocks/>
            </p:cNvCxnSpPr>
            <p:nvPr/>
          </p:nvCxnSpPr>
          <p:spPr>
            <a:xfrm>
              <a:off x="10049084" y="227898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3" name="TextBox 22">
              <a:extLst>
                <a:ext uri="{FF2B5EF4-FFF2-40B4-BE49-F238E27FC236}">
                  <a16:creationId xmlns:a16="http://schemas.microsoft.com/office/drawing/2014/main" id="{06326909-40E4-D3CD-1F22-C96BB845AE23}"/>
                </a:ext>
              </a:extLst>
            </p:cNvPr>
            <p:cNvSpPr txBox="1"/>
            <p:nvPr/>
          </p:nvSpPr>
          <p:spPr>
            <a:xfrm>
              <a:off x="9611460" y="1925819"/>
              <a:ext cx="875248" cy="347314"/>
            </a:xfrm>
            <a:prstGeom prst="rect">
              <a:avLst/>
            </a:prstGeom>
            <a:noFill/>
          </p:spPr>
          <p:txBody>
            <a:bodyPr wrap="square" lIns="0" tIns="0" rIns="0" bIns="0" rtlCol="0" anchor="b">
              <a:noAutofit/>
            </a:bodyPr>
            <a:lstStyle/>
            <a:p>
              <a:pPr algn="ctr"/>
              <a:r>
                <a:rPr lang="en-US" sz="800" b="1">
                  <a:solidFill>
                    <a:schemeClr val="accent1"/>
                  </a:solidFill>
                </a:rPr>
                <a:t>Agree completely, a lot</a:t>
              </a:r>
            </a:p>
          </p:txBody>
        </p:sp>
      </p:grpSp>
      <p:sp>
        <p:nvSpPr>
          <p:cNvPr id="17" name="TextBox 16">
            <a:extLst>
              <a:ext uri="{FF2B5EF4-FFF2-40B4-BE49-F238E27FC236}">
                <a16:creationId xmlns:a16="http://schemas.microsoft.com/office/drawing/2014/main" id="{3645EDF9-E62F-C726-626C-B53D6BF9FF5F}"/>
              </a:ext>
            </a:extLst>
          </p:cNvPr>
          <p:cNvSpPr txBox="1"/>
          <p:nvPr/>
        </p:nvSpPr>
        <p:spPr>
          <a:xfrm>
            <a:off x="6886803" y="5882737"/>
            <a:ext cx="1564531" cy="153888"/>
          </a:xfrm>
          <a:prstGeom prst="rect">
            <a:avLst/>
          </a:prstGeom>
          <a:noFill/>
        </p:spPr>
        <p:txBody>
          <a:bodyPr wrap="none" lIns="0" tIns="0" rIns="0" bIns="0" rtlCol="0">
            <a:spAutoFit/>
          </a:bodyPr>
          <a:lstStyle/>
          <a:p>
            <a:pPr algn="l"/>
            <a:r>
              <a:rPr lang="pt-BR" sz="1000"/>
              <a:t>Base: Teens 13-17, N=8,007</a:t>
            </a:r>
          </a:p>
        </p:txBody>
      </p:sp>
      <p:sp>
        <p:nvSpPr>
          <p:cNvPr id="16" name="TextBox 15">
            <a:extLst>
              <a:ext uri="{FF2B5EF4-FFF2-40B4-BE49-F238E27FC236}">
                <a16:creationId xmlns:a16="http://schemas.microsoft.com/office/drawing/2014/main" id="{C1B5FC5E-0FA9-7278-42C4-E8F4BAA82D91}"/>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QT2a. How much do you agree or disagree that the methods you use to keep yourself safer online are effective? </a:t>
            </a:r>
          </a:p>
        </p:txBody>
      </p:sp>
    </p:spTree>
    <p:extLst>
      <p:ext uri="{BB962C8B-B14F-4D97-AF65-F5344CB8AC3E}">
        <p14:creationId xmlns:p14="http://schemas.microsoft.com/office/powerpoint/2010/main" val="9961493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378198-7051-75FF-9F94-8C73FE824FA2}"/>
              </a:ext>
              <a:ext uri="{C183D7F6-B498-43B3-948B-1728B52AA6E4}">
                <adec:decorative xmlns:adec="http://schemas.microsoft.com/office/drawing/2017/decorative" val="1"/>
              </a:ext>
            </a:extLst>
          </p:cNvPr>
          <p:cNvSpPr/>
          <p:nvPr/>
        </p:nvSpPr>
        <p:spPr bwMode="auto">
          <a:xfrm>
            <a:off x="584199" y="585788"/>
            <a:ext cx="5177972" cy="56864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8" name="Title 7">
            <a:extLst>
              <a:ext uri="{FF2B5EF4-FFF2-40B4-BE49-F238E27FC236}">
                <a16:creationId xmlns:a16="http://schemas.microsoft.com/office/drawing/2014/main" id="{EF916BA2-D575-28AA-4D96-79927EF9B2E6}"/>
              </a:ext>
            </a:extLst>
          </p:cNvPr>
          <p:cNvSpPr>
            <a:spLocks noGrp="1"/>
          </p:cNvSpPr>
          <p:nvPr>
            <p:ph type="title"/>
          </p:nvPr>
        </p:nvSpPr>
        <p:spPr>
          <a:xfrm>
            <a:off x="1001486" y="2724647"/>
            <a:ext cx="4238171" cy="1495794"/>
          </a:xfrm>
        </p:spPr>
        <p:txBody>
          <a:bodyPr wrap="square">
            <a:spAutoFit/>
          </a:bodyPr>
          <a:lstStyle/>
          <a:p>
            <a:r>
              <a:rPr lang="en-US" sz="3600" cap="none"/>
              <a:t>Parents &amp; teens are engaged with the topic of online safety</a:t>
            </a:r>
          </a:p>
        </p:txBody>
      </p:sp>
      <p:sp>
        <p:nvSpPr>
          <p:cNvPr id="2" name="Rectangle 1">
            <a:extLst>
              <a:ext uri="{FF2B5EF4-FFF2-40B4-BE49-F238E27FC236}">
                <a16:creationId xmlns:a16="http://schemas.microsoft.com/office/drawing/2014/main" id="{5B4DB03C-2DC1-71DF-6B2D-3425E6642FFE}"/>
              </a:ext>
              <a:ext uri="{C183D7F6-B498-43B3-948B-1728B52AA6E4}">
                <adec:decorative xmlns:adec="http://schemas.microsoft.com/office/drawing/2017/decorative" val="1"/>
              </a:ext>
            </a:extLst>
          </p:cNvPr>
          <p:cNvSpPr>
            <a:spLocks/>
          </p:cNvSpPr>
          <p:nvPr/>
        </p:nvSpPr>
        <p:spPr bwMode="auto">
          <a:xfrm>
            <a:off x="584199" y="585788"/>
            <a:ext cx="11023602" cy="568642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4" name="Oval 3">
            <a:extLst>
              <a:ext uri="{FF2B5EF4-FFF2-40B4-BE49-F238E27FC236}">
                <a16:creationId xmlns:a16="http://schemas.microsoft.com/office/drawing/2014/main" id="{D5DAFDD5-A8B8-B796-F22D-64823FFE3B6F}"/>
              </a:ext>
              <a:ext uri="{C183D7F6-B498-43B3-948B-1728B52AA6E4}">
                <adec:decorative xmlns:adec="http://schemas.microsoft.com/office/drawing/2017/decorative" val="1"/>
              </a:ext>
            </a:extLst>
          </p:cNvPr>
          <p:cNvSpPr/>
          <p:nvPr/>
        </p:nvSpPr>
        <p:spPr bwMode="auto">
          <a:xfrm>
            <a:off x="1001486" y="1848761"/>
            <a:ext cx="696686" cy="6966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5" name="people_11" title="Icon of two people with a chat bubble">
            <a:extLst>
              <a:ext uri="{FF2B5EF4-FFF2-40B4-BE49-F238E27FC236}">
                <a16:creationId xmlns:a16="http://schemas.microsoft.com/office/drawing/2014/main" id="{19C232A8-14E2-7A78-5CA5-467D503182A0}"/>
              </a:ext>
            </a:extLst>
          </p:cNvPr>
          <p:cNvSpPr>
            <a:spLocks noChangeAspect="1" noEditPoints="1"/>
          </p:cNvSpPr>
          <p:nvPr/>
        </p:nvSpPr>
        <p:spPr bwMode="auto">
          <a:xfrm>
            <a:off x="1149722" y="2004938"/>
            <a:ext cx="400214" cy="384332"/>
          </a:xfrm>
          <a:custGeom>
            <a:avLst/>
            <a:gdLst>
              <a:gd name="T0" fmla="*/ 72 w 348"/>
              <a:gd name="T1" fmla="*/ 196 h 334"/>
              <a:gd name="T2" fmla="*/ 128 w 348"/>
              <a:gd name="T3" fmla="*/ 140 h 334"/>
              <a:gd name="T4" fmla="*/ 184 w 348"/>
              <a:gd name="T5" fmla="*/ 196 h 334"/>
              <a:gd name="T6" fmla="*/ 128 w 348"/>
              <a:gd name="T7" fmla="*/ 252 h 334"/>
              <a:gd name="T8" fmla="*/ 72 w 348"/>
              <a:gd name="T9" fmla="*/ 196 h 334"/>
              <a:gd name="T10" fmla="*/ 210 w 348"/>
              <a:gd name="T11" fmla="*/ 334 h 334"/>
              <a:gd name="T12" fmla="*/ 128 w 348"/>
              <a:gd name="T13" fmla="*/ 252 h 334"/>
              <a:gd name="T14" fmla="*/ 47 w 348"/>
              <a:gd name="T15" fmla="*/ 334 h 334"/>
              <a:gd name="T16" fmla="*/ 265 w 348"/>
              <a:gd name="T17" fmla="*/ 118 h 334"/>
              <a:gd name="T18" fmla="*/ 321 w 348"/>
              <a:gd name="T19" fmla="*/ 62 h 334"/>
              <a:gd name="T20" fmla="*/ 265 w 348"/>
              <a:gd name="T21" fmla="*/ 6 h 334"/>
              <a:gd name="T22" fmla="*/ 209 w 348"/>
              <a:gd name="T23" fmla="*/ 62 h 334"/>
              <a:gd name="T24" fmla="*/ 265 w 348"/>
              <a:gd name="T25" fmla="*/ 118 h 334"/>
              <a:gd name="T26" fmla="*/ 348 w 348"/>
              <a:gd name="T27" fmla="*/ 200 h 334"/>
              <a:gd name="T28" fmla="*/ 266 w 348"/>
              <a:gd name="T29" fmla="*/ 118 h 334"/>
              <a:gd name="T30" fmla="*/ 184 w 348"/>
              <a:gd name="T31" fmla="*/ 200 h 334"/>
              <a:gd name="T32" fmla="*/ 141 w 348"/>
              <a:gd name="T33" fmla="*/ 71 h 334"/>
              <a:gd name="T34" fmla="*/ 141 w 348"/>
              <a:gd name="T35" fmla="*/ 31 h 334"/>
              <a:gd name="T36" fmla="*/ 110 w 348"/>
              <a:gd name="T37" fmla="*/ 0 h 334"/>
              <a:gd name="T38" fmla="*/ 29 w 348"/>
              <a:gd name="T39" fmla="*/ 0 h 334"/>
              <a:gd name="T40" fmla="*/ 29 w 348"/>
              <a:gd name="T41" fmla="*/ 0 h 334"/>
              <a:gd name="T42" fmla="*/ 0 w 348"/>
              <a:gd name="T43" fmla="*/ 31 h 334"/>
              <a:gd name="T44" fmla="*/ 0 w 348"/>
              <a:gd name="T45" fmla="*/ 71 h 334"/>
              <a:gd name="T46" fmla="*/ 0 w 348"/>
              <a:gd name="T47" fmla="*/ 71 h 334"/>
              <a:gd name="T48" fmla="*/ 29 w 348"/>
              <a:gd name="T49" fmla="*/ 102 h 334"/>
              <a:gd name="T50" fmla="*/ 29 w 348"/>
              <a:gd name="T51" fmla="*/ 102 h 334"/>
              <a:gd name="T52" fmla="*/ 110 w 348"/>
              <a:gd name="T53" fmla="*/ 102 h 334"/>
              <a:gd name="T54" fmla="*/ 179 w 348"/>
              <a:gd name="T55" fmla="*/ 102 h 334"/>
              <a:gd name="T56" fmla="*/ 141 w 348"/>
              <a:gd name="T57"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34">
                <a:moveTo>
                  <a:pt x="72" y="196"/>
                </a:moveTo>
                <a:cubicBezTo>
                  <a:pt x="72" y="165"/>
                  <a:pt x="97" y="140"/>
                  <a:pt x="128" y="140"/>
                </a:cubicBezTo>
                <a:cubicBezTo>
                  <a:pt x="159" y="140"/>
                  <a:pt x="184" y="165"/>
                  <a:pt x="184" y="196"/>
                </a:cubicBezTo>
                <a:cubicBezTo>
                  <a:pt x="184" y="227"/>
                  <a:pt x="159" y="252"/>
                  <a:pt x="128" y="252"/>
                </a:cubicBezTo>
                <a:cubicBezTo>
                  <a:pt x="97" y="252"/>
                  <a:pt x="72" y="227"/>
                  <a:pt x="72" y="196"/>
                </a:cubicBezTo>
                <a:close/>
                <a:moveTo>
                  <a:pt x="210" y="334"/>
                </a:moveTo>
                <a:cubicBezTo>
                  <a:pt x="210" y="289"/>
                  <a:pt x="173" y="252"/>
                  <a:pt x="128" y="252"/>
                </a:cubicBezTo>
                <a:cubicBezTo>
                  <a:pt x="83" y="252"/>
                  <a:pt x="47" y="289"/>
                  <a:pt x="47" y="334"/>
                </a:cubicBezTo>
                <a:moveTo>
                  <a:pt x="265" y="118"/>
                </a:moveTo>
                <a:cubicBezTo>
                  <a:pt x="296" y="118"/>
                  <a:pt x="321" y="93"/>
                  <a:pt x="321" y="62"/>
                </a:cubicBezTo>
                <a:cubicBezTo>
                  <a:pt x="321" y="31"/>
                  <a:pt x="296" y="6"/>
                  <a:pt x="265" y="6"/>
                </a:cubicBezTo>
                <a:cubicBezTo>
                  <a:pt x="234" y="6"/>
                  <a:pt x="209" y="31"/>
                  <a:pt x="209" y="62"/>
                </a:cubicBezTo>
                <a:cubicBezTo>
                  <a:pt x="209" y="93"/>
                  <a:pt x="234" y="118"/>
                  <a:pt x="265" y="118"/>
                </a:cubicBezTo>
                <a:close/>
                <a:moveTo>
                  <a:pt x="348" y="200"/>
                </a:moveTo>
                <a:cubicBezTo>
                  <a:pt x="348" y="155"/>
                  <a:pt x="311" y="118"/>
                  <a:pt x="266" y="118"/>
                </a:cubicBezTo>
                <a:cubicBezTo>
                  <a:pt x="221" y="118"/>
                  <a:pt x="184" y="155"/>
                  <a:pt x="184" y="200"/>
                </a:cubicBezTo>
                <a:moveTo>
                  <a:pt x="141" y="71"/>
                </a:moveTo>
                <a:cubicBezTo>
                  <a:pt x="141" y="31"/>
                  <a:pt x="141" y="31"/>
                  <a:pt x="141" y="31"/>
                </a:cubicBezTo>
                <a:cubicBezTo>
                  <a:pt x="141" y="14"/>
                  <a:pt x="127" y="0"/>
                  <a:pt x="110" y="0"/>
                </a:cubicBezTo>
                <a:cubicBezTo>
                  <a:pt x="29" y="0"/>
                  <a:pt x="29" y="0"/>
                  <a:pt x="29" y="0"/>
                </a:cubicBezTo>
                <a:cubicBezTo>
                  <a:pt x="29" y="0"/>
                  <a:pt x="29" y="0"/>
                  <a:pt x="29" y="0"/>
                </a:cubicBezTo>
                <a:cubicBezTo>
                  <a:pt x="13" y="1"/>
                  <a:pt x="0" y="15"/>
                  <a:pt x="0" y="31"/>
                </a:cubicBezTo>
                <a:cubicBezTo>
                  <a:pt x="0" y="71"/>
                  <a:pt x="0" y="71"/>
                  <a:pt x="0" y="71"/>
                </a:cubicBezTo>
                <a:cubicBezTo>
                  <a:pt x="0" y="71"/>
                  <a:pt x="0" y="71"/>
                  <a:pt x="0" y="71"/>
                </a:cubicBezTo>
                <a:cubicBezTo>
                  <a:pt x="0" y="88"/>
                  <a:pt x="13" y="101"/>
                  <a:pt x="29" y="102"/>
                </a:cubicBezTo>
                <a:cubicBezTo>
                  <a:pt x="29" y="102"/>
                  <a:pt x="29" y="102"/>
                  <a:pt x="29" y="102"/>
                </a:cubicBezTo>
                <a:cubicBezTo>
                  <a:pt x="110" y="102"/>
                  <a:pt x="110" y="102"/>
                  <a:pt x="110" y="102"/>
                </a:cubicBezTo>
                <a:cubicBezTo>
                  <a:pt x="179" y="102"/>
                  <a:pt x="179" y="102"/>
                  <a:pt x="179" y="102"/>
                </a:cubicBezTo>
                <a:lnTo>
                  <a:pt x="141" y="71"/>
                </a:lnTo>
                <a:close/>
              </a:path>
            </a:pathLst>
          </a:custGeom>
          <a:noFill/>
          <a:ln w="1270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pic>
        <p:nvPicPr>
          <p:cNvPr id="10" name="Picture Placeholder 9" descr="A mother and daughter looking at the phone">
            <a:extLst>
              <a:ext uri="{FF2B5EF4-FFF2-40B4-BE49-F238E27FC236}">
                <a16:creationId xmlns:a16="http://schemas.microsoft.com/office/drawing/2014/main" id="{BCF7AABD-4B8C-9AD3-4A98-5351A3F87431}"/>
              </a:ext>
            </a:extLst>
          </p:cNvPr>
          <p:cNvPicPr>
            <a:picLocks noGrp="1" noChangeAspect="1"/>
          </p:cNvPicPr>
          <p:nvPr>
            <p:ph type="pic" sz="quarter" idx="11"/>
          </p:nvPr>
        </p:nvPicPr>
        <p:blipFill rotWithShape="1">
          <a:blip r:embed="rId2"/>
          <a:srcRect l="17513" t="2459" r="17513" b="3930"/>
          <a:stretch/>
        </p:blipFill>
        <p:spPr>
          <a:xfrm>
            <a:off x="6059713" y="888237"/>
            <a:ext cx="5290458" cy="5081529"/>
          </a:xfrm>
          <a:custGeom>
            <a:avLst/>
            <a:gdLst>
              <a:gd name="connsiteX0" fmla="*/ 0 w 5290458"/>
              <a:gd name="connsiteY0" fmla="*/ 0 h 5081529"/>
              <a:gd name="connsiteX1" fmla="*/ 5290458 w 5290458"/>
              <a:gd name="connsiteY1" fmla="*/ 0 h 5081529"/>
              <a:gd name="connsiteX2" fmla="*/ 5290458 w 5290458"/>
              <a:gd name="connsiteY2" fmla="*/ 5081529 h 5081529"/>
              <a:gd name="connsiteX3" fmla="*/ 0 w 5290458"/>
              <a:gd name="connsiteY3" fmla="*/ 5081529 h 5081529"/>
            </a:gdLst>
            <a:ahLst/>
            <a:cxnLst>
              <a:cxn ang="0">
                <a:pos x="connsiteX0" y="connsiteY0"/>
              </a:cxn>
              <a:cxn ang="0">
                <a:pos x="connsiteX1" y="connsiteY1"/>
              </a:cxn>
              <a:cxn ang="0">
                <a:pos x="connsiteX2" y="connsiteY2"/>
              </a:cxn>
              <a:cxn ang="0">
                <a:pos x="connsiteX3" y="connsiteY3"/>
              </a:cxn>
            </a:cxnLst>
            <a:rect l="l" t="t" r="r" b="b"/>
            <a:pathLst>
              <a:path w="5290458" h="5081529">
                <a:moveTo>
                  <a:pt x="0" y="0"/>
                </a:moveTo>
                <a:lnTo>
                  <a:pt x="5290458" y="0"/>
                </a:lnTo>
                <a:lnTo>
                  <a:pt x="5290458" y="5081529"/>
                </a:lnTo>
                <a:lnTo>
                  <a:pt x="0" y="5081529"/>
                </a:lnTo>
                <a:close/>
              </a:path>
            </a:pathLst>
          </a:custGeom>
          <a:blipFill>
            <a:blip r:embed="rId3"/>
            <a:stretch>
              <a:fillRect/>
            </a:stretch>
          </a:blipFill>
        </p:spPr>
      </p:pic>
    </p:spTree>
    <p:extLst>
      <p:ext uri="{BB962C8B-B14F-4D97-AF65-F5344CB8AC3E}">
        <p14:creationId xmlns:p14="http://schemas.microsoft.com/office/powerpoint/2010/main" val="16755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EE4E-27AB-15E2-E9C6-7F9948308479}"/>
              </a:ext>
            </a:extLst>
          </p:cNvPr>
          <p:cNvSpPr>
            <a:spLocks noGrp="1"/>
          </p:cNvSpPr>
          <p:nvPr>
            <p:ph type="title"/>
          </p:nvPr>
        </p:nvSpPr>
        <p:spPr>
          <a:xfrm>
            <a:off x="588263" y="457200"/>
            <a:ext cx="11018520" cy="1107996"/>
          </a:xfrm>
        </p:spPr>
        <p:txBody>
          <a:bodyPr/>
          <a:lstStyle/>
          <a:p>
            <a:r>
              <a:rPr lang="en-US">
                <a:solidFill>
                  <a:schemeClr val="accent1"/>
                </a:solidFill>
              </a:rPr>
              <a:t>59% </a:t>
            </a:r>
            <a:r>
              <a:rPr lang="en-US"/>
              <a:t>of parents said they regularly check in with their children about online activities </a:t>
            </a:r>
          </a:p>
        </p:txBody>
      </p:sp>
      <p:sp>
        <p:nvSpPr>
          <p:cNvPr id="17" name="Rectangle 16">
            <a:extLst>
              <a:ext uri="{FF2B5EF4-FFF2-40B4-BE49-F238E27FC236}">
                <a16:creationId xmlns:a16="http://schemas.microsoft.com/office/drawing/2014/main" id="{3ACC66B2-4DDA-AE14-F500-94FE2DEE9655}"/>
              </a:ext>
              <a:ext uri="{C183D7F6-B498-43B3-948B-1728B52AA6E4}">
                <adec:decorative xmlns:adec="http://schemas.microsoft.com/office/drawing/2017/decorative" val="1"/>
              </a:ext>
            </a:extLst>
          </p:cNvPr>
          <p:cNvSpPr>
            <a:spLocks/>
          </p:cNvSpPr>
          <p:nvPr/>
        </p:nvSpPr>
        <p:spPr bwMode="auto">
          <a:xfrm>
            <a:off x="4057649"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8" name="TextBox 17">
            <a:extLst>
              <a:ext uri="{FF2B5EF4-FFF2-40B4-BE49-F238E27FC236}">
                <a16:creationId xmlns:a16="http://schemas.microsoft.com/office/drawing/2014/main" id="{87548484-CA64-47B5-7C7D-835BCBFE88A2}"/>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6" name="Rectangle 15">
            <a:extLst>
              <a:ext uri="{FF2B5EF4-FFF2-40B4-BE49-F238E27FC236}">
                <a16:creationId xmlns:a16="http://schemas.microsoft.com/office/drawing/2014/main" id="{09CB9A08-9E86-55DF-CFAD-C91E1CDBAC23}"/>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a:spcAft>
                <a:spcPts val="200"/>
              </a:spcAft>
            </a:pPr>
            <a:r>
              <a:rPr lang="en-US" sz="1400" cap="none">
                <a:solidFill>
                  <a:schemeClr val="tx1"/>
                </a:solidFill>
              </a:rPr>
              <a:t>Age of the child drove predictable differences on safety practices between parents of younger vs. older children. Parents of 6-12 were more likely to…</a:t>
            </a:r>
          </a:p>
          <a:p>
            <a:pPr marL="274638" indent="-190500">
              <a:spcAft>
                <a:spcPts val="600"/>
              </a:spcAft>
              <a:buFont typeface="Arial" panose="020B0604020202020204" pitchFamily="34" charset="0"/>
              <a:buChar char="•"/>
            </a:pPr>
            <a:r>
              <a:rPr lang="en-US" sz="1200" cap="none">
                <a:solidFill>
                  <a:schemeClr val="tx1"/>
                </a:solidFill>
              </a:rPr>
              <a:t>Regularly check-in (65% vs. 55%)</a:t>
            </a:r>
          </a:p>
          <a:p>
            <a:pPr marL="274638" indent="-190500">
              <a:spcAft>
                <a:spcPts val="600"/>
              </a:spcAft>
              <a:buFont typeface="Arial" panose="020B0604020202020204" pitchFamily="34" charset="0"/>
              <a:buChar char="•"/>
            </a:pPr>
            <a:r>
              <a:rPr lang="en-US" sz="1200" cap="none">
                <a:solidFill>
                  <a:schemeClr val="tx1"/>
                </a:solidFill>
              </a:rPr>
              <a:t>Agree that parental software controls were effective (48%, vs. 41%)</a:t>
            </a:r>
          </a:p>
          <a:p>
            <a:pPr marL="274638" indent="-190500">
              <a:spcAft>
                <a:spcPts val="600"/>
              </a:spcAft>
              <a:buFont typeface="Arial" panose="020B0604020202020204" pitchFamily="34" charset="0"/>
              <a:buChar char="•"/>
            </a:pPr>
            <a:r>
              <a:rPr lang="en-US" sz="1200" cap="none">
                <a:solidFill>
                  <a:schemeClr val="tx1"/>
                </a:solidFill>
              </a:rPr>
              <a:t>Agree that Parental rules and restrictions were effective (53% vs. 43%)</a:t>
            </a:r>
          </a:p>
          <a:p>
            <a:pPr>
              <a:spcAft>
                <a:spcPts val="600"/>
              </a:spcAft>
            </a:pPr>
            <a:r>
              <a:rPr lang="en-US" sz="1400" cap="none">
                <a:solidFill>
                  <a:schemeClr val="tx1"/>
                </a:solidFill>
              </a:rPr>
              <a:t>Parents of teenagers had greater trust in their children to act responsibly online (41% vs. 32%) than parents of younger children</a:t>
            </a:r>
          </a:p>
        </p:txBody>
      </p:sp>
      <p:grpSp>
        <p:nvGrpSpPr>
          <p:cNvPr id="3" name="Group 2" descr="A column chart that shows the data of the following poll: I regularly check in with my child about their online activities and ask if they are experiencing any problems at 7% (Disagree) 34% (Average) and 59% (Agree). Parental rules and restrictions about what&#10;my child(ren) can do online are effective at&#10;keeping my children safe online at  10% (Disagree) 43% (Average) and 47% (Agree). Parental software controls or other&#10;technical tools, are effective at keeping my&#10;children safe online at 9% (Disagree) 47% (Average) and 44% (Agree). I trust my child to act responsibly online and don't feel the need to actively monitor them at 20% (Disagree) 42% (Average) and 38% (Agree). Parental controls, tools, md rules infringe too much on my children's' privacy online at  39% (Disagree) 40% (Average) and 21% (Agree)&#10;">
            <a:extLst>
              <a:ext uri="{FF2B5EF4-FFF2-40B4-BE49-F238E27FC236}">
                <a16:creationId xmlns:a16="http://schemas.microsoft.com/office/drawing/2014/main" id="{F2821668-7121-25A1-32E9-8BBC4C25E382}"/>
              </a:ext>
            </a:extLst>
          </p:cNvPr>
          <p:cNvGrpSpPr/>
          <p:nvPr/>
        </p:nvGrpSpPr>
        <p:grpSpPr>
          <a:xfrm>
            <a:off x="4189631" y="1925819"/>
            <a:ext cx="7222373" cy="3928157"/>
            <a:chOff x="4189631" y="1925819"/>
            <a:chExt cx="7222373" cy="3928157"/>
          </a:xfrm>
        </p:grpSpPr>
        <p:graphicFrame>
          <p:nvGraphicFramePr>
            <p:cNvPr id="20" name="Chart 19">
              <a:extLst>
                <a:ext uri="{FF2B5EF4-FFF2-40B4-BE49-F238E27FC236}">
                  <a16:creationId xmlns:a16="http://schemas.microsoft.com/office/drawing/2014/main" id="{508F4EC7-8ED0-3660-A25B-9DCE2C5CC0D4}"/>
                </a:ext>
              </a:extLst>
            </p:cNvPr>
            <p:cNvGraphicFramePr>
              <a:graphicFrameLocks/>
            </p:cNvGraphicFramePr>
            <p:nvPr>
              <p:extLst>
                <p:ext uri="{D42A27DB-BD31-4B8C-83A1-F6EECF244321}">
                  <p14:modId xmlns:p14="http://schemas.microsoft.com/office/powerpoint/2010/main" val="2287410671"/>
                </p:ext>
              </p:extLst>
            </p:nvPr>
          </p:nvGraphicFramePr>
          <p:xfrm>
            <a:off x="4189631" y="2215025"/>
            <a:ext cx="7222373" cy="363895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EDEEF321-1082-8BDD-1395-6F69467B0662}"/>
                </a:ext>
                <a:ext uri="{C183D7F6-B498-43B3-948B-1728B52AA6E4}">
                  <adec:decorative xmlns:adec="http://schemas.microsoft.com/office/drawing/2017/decorative" val="1"/>
                </a:ext>
              </a:extLst>
            </p:cNvPr>
            <p:cNvCxnSpPr>
              <a:cxnSpLocks/>
            </p:cNvCxnSpPr>
            <p:nvPr/>
          </p:nvCxnSpPr>
          <p:spPr>
            <a:xfrm>
              <a:off x="10374204" y="231708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5" name="TextBox 24">
              <a:extLst>
                <a:ext uri="{FF2B5EF4-FFF2-40B4-BE49-F238E27FC236}">
                  <a16:creationId xmlns:a16="http://schemas.microsoft.com/office/drawing/2014/main" id="{BC6EE042-0947-9D87-B0F8-EAE9547B4303}"/>
                </a:ext>
              </a:extLst>
            </p:cNvPr>
            <p:cNvSpPr txBox="1"/>
            <p:nvPr/>
          </p:nvSpPr>
          <p:spPr>
            <a:xfrm>
              <a:off x="9918174" y="1925819"/>
              <a:ext cx="912060" cy="347314"/>
            </a:xfrm>
            <a:prstGeom prst="rect">
              <a:avLst/>
            </a:prstGeom>
            <a:noFill/>
          </p:spPr>
          <p:txBody>
            <a:bodyPr wrap="square" lIns="0" tIns="0" rIns="0" bIns="0" rtlCol="0" anchor="b">
              <a:noAutofit/>
            </a:bodyPr>
            <a:lstStyle/>
            <a:p>
              <a:pPr algn="ctr"/>
              <a:r>
                <a:rPr lang="en-US" sz="800" b="1">
                  <a:solidFill>
                    <a:schemeClr val="accent1"/>
                  </a:solidFill>
                </a:rPr>
                <a:t>Agree completely, a lot</a:t>
              </a:r>
            </a:p>
          </p:txBody>
        </p:sp>
        <p:sp>
          <p:nvSpPr>
            <p:cNvPr id="4" name="TextBox 3">
              <a:extLst>
                <a:ext uri="{FF2B5EF4-FFF2-40B4-BE49-F238E27FC236}">
                  <a16:creationId xmlns:a16="http://schemas.microsoft.com/office/drawing/2014/main" id="{229A42E6-1AF5-15D3-1115-5FD2F7DECE84}"/>
                </a:ext>
              </a:extLst>
            </p:cNvPr>
            <p:cNvSpPr txBox="1"/>
            <p:nvPr/>
          </p:nvSpPr>
          <p:spPr>
            <a:xfrm>
              <a:off x="7697759" y="2026911"/>
              <a:ext cx="816322" cy="246221"/>
            </a:xfrm>
            <a:prstGeom prst="rect">
              <a:avLst/>
            </a:prstGeom>
            <a:noFill/>
          </p:spPr>
          <p:txBody>
            <a:bodyPr wrap="square" lIns="0" tIns="0" rIns="0" bIns="0" rtlCol="0" anchor="b">
              <a:noAutofit/>
            </a:bodyPr>
            <a:lstStyle/>
            <a:p>
              <a:pPr algn="ctr"/>
              <a:r>
                <a:rPr lang="en-US" sz="800" b="1">
                  <a:solidFill>
                    <a:schemeClr val="tx2">
                      <a:lumMod val="50000"/>
                    </a:schemeClr>
                  </a:solidFill>
                </a:rPr>
                <a:t>Disagree completely, a lot</a:t>
              </a:r>
            </a:p>
          </p:txBody>
        </p:sp>
        <p:cxnSp>
          <p:nvCxnSpPr>
            <p:cNvPr id="5" name="Straight Connector 4">
              <a:extLst>
                <a:ext uri="{FF2B5EF4-FFF2-40B4-BE49-F238E27FC236}">
                  <a16:creationId xmlns:a16="http://schemas.microsoft.com/office/drawing/2014/main" id="{4D3799CA-BC56-3142-E7D5-F6D807923DBA}"/>
                </a:ext>
                <a:ext uri="{C183D7F6-B498-43B3-948B-1728B52AA6E4}">
                  <adec:decorative xmlns:adec="http://schemas.microsoft.com/office/drawing/2017/decorative" val="1"/>
                </a:ext>
              </a:extLst>
            </p:cNvPr>
            <p:cNvCxnSpPr>
              <a:cxnSpLocks/>
            </p:cNvCxnSpPr>
            <p:nvPr/>
          </p:nvCxnSpPr>
          <p:spPr>
            <a:xfrm>
              <a:off x="8100935" y="231708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19" name="TextBox 18">
            <a:extLst>
              <a:ext uri="{FF2B5EF4-FFF2-40B4-BE49-F238E27FC236}">
                <a16:creationId xmlns:a16="http://schemas.microsoft.com/office/drawing/2014/main" id="{9946487E-9D74-103D-62E1-617200BAE32E}"/>
              </a:ext>
            </a:extLst>
          </p:cNvPr>
          <p:cNvSpPr txBox="1"/>
          <p:nvPr/>
        </p:nvSpPr>
        <p:spPr>
          <a:xfrm>
            <a:off x="6886803" y="5882737"/>
            <a:ext cx="1293624" cy="153888"/>
          </a:xfrm>
          <a:prstGeom prst="rect">
            <a:avLst/>
          </a:prstGeom>
          <a:noFill/>
        </p:spPr>
        <p:txBody>
          <a:bodyPr wrap="none" lIns="0" tIns="0" rIns="0" bIns="0" rtlCol="0">
            <a:spAutoFit/>
          </a:bodyPr>
          <a:lstStyle/>
          <a:p>
            <a:pPr algn="l"/>
            <a:r>
              <a:rPr lang="en-US" sz="1000"/>
              <a:t>Base: Parents, N=3,188</a:t>
            </a:r>
          </a:p>
        </p:txBody>
      </p:sp>
      <p:sp>
        <p:nvSpPr>
          <p:cNvPr id="26" name="TextBox 25">
            <a:extLst>
              <a:ext uri="{FF2B5EF4-FFF2-40B4-BE49-F238E27FC236}">
                <a16:creationId xmlns:a16="http://schemas.microsoft.com/office/drawing/2014/main" id="{E0522AB3-0E91-29CA-654D-F813A2A3F4A3}"/>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QP1. How much do you agree or disagree with the following statement?</a:t>
            </a:r>
          </a:p>
        </p:txBody>
      </p:sp>
    </p:spTree>
    <p:extLst>
      <p:ext uri="{BB962C8B-B14F-4D97-AF65-F5344CB8AC3E}">
        <p14:creationId xmlns:p14="http://schemas.microsoft.com/office/powerpoint/2010/main" val="151120412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B9C6-6B73-8760-83D4-51D31CBEB284}"/>
              </a:ext>
            </a:extLst>
          </p:cNvPr>
          <p:cNvSpPr>
            <a:spLocks noGrp="1"/>
          </p:cNvSpPr>
          <p:nvPr>
            <p:ph type="title"/>
          </p:nvPr>
        </p:nvSpPr>
        <p:spPr>
          <a:xfrm>
            <a:off x="588263" y="457200"/>
            <a:ext cx="11018520" cy="1107996"/>
          </a:xfrm>
        </p:spPr>
        <p:txBody>
          <a:bodyPr/>
          <a:lstStyle/>
          <a:p>
            <a:r>
              <a:rPr lang="en-US">
                <a:solidFill>
                  <a:schemeClr val="accent1"/>
                </a:solidFill>
              </a:rPr>
              <a:t>60% </a:t>
            </a:r>
            <a:r>
              <a:rPr lang="en-US"/>
              <a:t>of teens talked with someone after experiencing a risk</a:t>
            </a:r>
          </a:p>
        </p:txBody>
      </p:sp>
      <p:graphicFrame>
        <p:nvGraphicFramePr>
          <p:cNvPr id="9" name="Chart 8" descr="A pie chart showing data on Did you talk with anyone after experiencing a risk? With no at 40% and Yes at 60%">
            <a:extLst>
              <a:ext uri="{FF2B5EF4-FFF2-40B4-BE49-F238E27FC236}">
                <a16:creationId xmlns:a16="http://schemas.microsoft.com/office/drawing/2014/main" id="{D30FE75D-53C8-6439-EA30-40EC7FBCDF2C}"/>
              </a:ext>
            </a:extLst>
          </p:cNvPr>
          <p:cNvGraphicFramePr/>
          <p:nvPr>
            <p:extLst>
              <p:ext uri="{D42A27DB-BD31-4B8C-83A1-F6EECF244321}">
                <p14:modId xmlns:p14="http://schemas.microsoft.com/office/powerpoint/2010/main" val="2929983716"/>
              </p:ext>
            </p:extLst>
          </p:nvPr>
        </p:nvGraphicFramePr>
        <p:xfrm>
          <a:off x="588261" y="1689462"/>
          <a:ext cx="5440680" cy="43525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D6DCB67-9EA4-5316-5D68-5F169D364491}"/>
              </a:ext>
            </a:extLst>
          </p:cNvPr>
          <p:cNvSpPr txBox="1"/>
          <p:nvPr/>
        </p:nvSpPr>
        <p:spPr>
          <a:xfrm>
            <a:off x="2277870" y="6163438"/>
            <a:ext cx="2061462" cy="153888"/>
          </a:xfrm>
          <a:prstGeom prst="rect">
            <a:avLst/>
          </a:prstGeom>
          <a:noFill/>
        </p:spPr>
        <p:txBody>
          <a:bodyPr wrap="none" lIns="0" tIns="0" rIns="0" bIns="0" rtlCol="0">
            <a:spAutoFit/>
          </a:bodyPr>
          <a:lstStyle/>
          <a:p>
            <a:pPr algn="l"/>
            <a:r>
              <a:rPr lang="en-US" sz="1000"/>
              <a:t>Base: Teens reported a risk, N=5,912</a:t>
            </a:r>
          </a:p>
        </p:txBody>
      </p:sp>
      <p:graphicFrame>
        <p:nvGraphicFramePr>
          <p:cNvPr id="13" name="Chart 12" descr="A column chart showing data of Teens talked to parents most often where parents are at 71%, Friends at 32%, Adult who isn't my parent at 14%, Platform where incident occurred at 11%, Law enforcement/government at 7%">
            <a:extLst>
              <a:ext uri="{FF2B5EF4-FFF2-40B4-BE49-F238E27FC236}">
                <a16:creationId xmlns:a16="http://schemas.microsoft.com/office/drawing/2014/main" id="{AFCB71B3-8E1D-6F3F-BC4B-72862883E2BE}"/>
              </a:ext>
            </a:extLst>
          </p:cNvPr>
          <p:cNvGraphicFramePr/>
          <p:nvPr>
            <p:extLst>
              <p:ext uri="{D42A27DB-BD31-4B8C-83A1-F6EECF244321}">
                <p14:modId xmlns:p14="http://schemas.microsoft.com/office/powerpoint/2010/main" val="1193831364"/>
              </p:ext>
            </p:extLst>
          </p:nvPr>
        </p:nvGraphicFramePr>
        <p:xfrm>
          <a:off x="6166103" y="1689462"/>
          <a:ext cx="5440680" cy="435254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013088F-2BDF-1188-7EF6-513A11494B0D}"/>
              </a:ext>
            </a:extLst>
          </p:cNvPr>
          <p:cNvSpPr txBox="1"/>
          <p:nvPr/>
        </p:nvSpPr>
        <p:spPr>
          <a:xfrm>
            <a:off x="7738693" y="6163438"/>
            <a:ext cx="2295500" cy="153888"/>
          </a:xfrm>
          <a:prstGeom prst="rect">
            <a:avLst/>
          </a:prstGeom>
          <a:noFill/>
        </p:spPr>
        <p:txBody>
          <a:bodyPr wrap="none" lIns="0" tIns="0" rIns="0" bIns="0" rtlCol="0">
            <a:spAutoFit/>
          </a:bodyPr>
          <a:lstStyle/>
          <a:p>
            <a:pPr algn="l"/>
            <a:r>
              <a:rPr lang="en-US" sz="1000"/>
              <a:t>Base: Teens talked to someone, N=3,538</a:t>
            </a:r>
          </a:p>
        </p:txBody>
      </p:sp>
      <p:sp>
        <p:nvSpPr>
          <p:cNvPr id="19" name="TextBox 18">
            <a:extLst>
              <a:ext uri="{FF2B5EF4-FFF2-40B4-BE49-F238E27FC236}">
                <a16:creationId xmlns:a16="http://schemas.microsoft.com/office/drawing/2014/main" id="{2E3C516D-5A2E-A45C-5915-4F11D2194B86}"/>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0" name="TextBox 19">
            <a:extLst>
              <a:ext uri="{FF2B5EF4-FFF2-40B4-BE49-F238E27FC236}">
                <a16:creationId xmlns:a16="http://schemas.microsoft.com/office/drawing/2014/main" id="{412A7A4C-F505-55C1-896C-10CBA40BB408}"/>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err="1">
                <a:latin typeface="+mj-lt"/>
                <a:cs typeface="Arial" panose="020B0604020202020204" pitchFamily="34" charset="0"/>
              </a:rPr>
              <a:t>Qtalk</a:t>
            </a:r>
            <a:r>
              <a:rPr lang="en-US" sz="800">
                <a:latin typeface="+mj-lt"/>
                <a:cs typeface="Arial" panose="020B0604020202020204" pitchFamily="34" charset="0"/>
              </a:rPr>
              <a:t>. You mentioned that you experienced incidents online in the last year. After what happened to you, did you talk with or seek help from anyone?</a:t>
            </a:r>
          </a:p>
        </p:txBody>
      </p:sp>
    </p:spTree>
    <p:extLst>
      <p:ext uri="{BB962C8B-B14F-4D97-AF65-F5344CB8AC3E}">
        <p14:creationId xmlns:p14="http://schemas.microsoft.com/office/powerpoint/2010/main" val="37508686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B9C6-6B73-8760-83D4-51D31CBEB284}"/>
              </a:ext>
            </a:extLst>
          </p:cNvPr>
          <p:cNvSpPr>
            <a:spLocks noGrp="1"/>
          </p:cNvSpPr>
          <p:nvPr>
            <p:ph type="title"/>
          </p:nvPr>
        </p:nvSpPr>
        <p:spPr/>
        <p:txBody>
          <a:bodyPr/>
          <a:lstStyle/>
          <a:p>
            <a:r>
              <a:rPr lang="en-US"/>
              <a:t>Teens were more likely to talk with parents about higher incidence risks</a:t>
            </a:r>
          </a:p>
        </p:txBody>
      </p:sp>
      <p:graphicFrame>
        <p:nvGraphicFramePr>
          <p:cNvPr id="8" name="Chart 7" descr="A column chart showing data on Teens most likely to talk with parents about: Hate speech at 77% Cyberbullying and harassment at 76%, Dis/Misinformation at 75%, Threats of violence at 75% ">
            <a:extLst>
              <a:ext uri="{FF2B5EF4-FFF2-40B4-BE49-F238E27FC236}">
                <a16:creationId xmlns:a16="http://schemas.microsoft.com/office/drawing/2014/main" id="{FBC6B054-21F1-4385-7360-7243E5DDD1C4}"/>
              </a:ext>
            </a:extLst>
          </p:cNvPr>
          <p:cNvGraphicFramePr/>
          <p:nvPr>
            <p:extLst>
              <p:ext uri="{D42A27DB-BD31-4B8C-83A1-F6EECF244321}">
                <p14:modId xmlns:p14="http://schemas.microsoft.com/office/powerpoint/2010/main" val="548040673"/>
              </p:ext>
            </p:extLst>
          </p:nvPr>
        </p:nvGraphicFramePr>
        <p:xfrm>
          <a:off x="576388" y="1854169"/>
          <a:ext cx="3483864" cy="435254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35F14AF6-39BF-68E1-D7A4-80B0F467D081}"/>
              </a:ext>
              <a:ext uri="{C183D7F6-B498-43B3-948B-1728B52AA6E4}">
                <adec:decorative xmlns:adec="http://schemas.microsoft.com/office/drawing/2017/decorative" val="1"/>
              </a:ext>
            </a:extLst>
          </p:cNvPr>
          <p:cNvSpPr/>
          <p:nvPr/>
        </p:nvSpPr>
        <p:spPr bwMode="auto">
          <a:xfrm>
            <a:off x="4239490" y="1854170"/>
            <a:ext cx="7376121" cy="435254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err="1">
              <a:solidFill>
                <a:srgbClr val="FFFFFF"/>
              </a:solidFill>
              <a:cs typeface="Segoe UI" pitchFamily="34" charset="0"/>
            </a:endParaRPr>
          </a:p>
        </p:txBody>
      </p:sp>
      <p:grpSp>
        <p:nvGrpSpPr>
          <p:cNvPr id="6" name="Group 5" descr="A column chart on Teens least likely to talk with parents about: Cyberbullying and harassment at 34%, Dis/Misinformation at 37% Child sexual exploitation at 36%, Sexual solicitation at 34%&#10;">
            <a:extLst>
              <a:ext uri="{FF2B5EF4-FFF2-40B4-BE49-F238E27FC236}">
                <a16:creationId xmlns:a16="http://schemas.microsoft.com/office/drawing/2014/main" id="{1676DA82-9330-3D5E-47F3-84B365D5A32A}"/>
              </a:ext>
            </a:extLst>
          </p:cNvPr>
          <p:cNvGrpSpPr/>
          <p:nvPr/>
        </p:nvGrpSpPr>
        <p:grpSpPr>
          <a:xfrm>
            <a:off x="4443686" y="1974060"/>
            <a:ext cx="7161755" cy="4232652"/>
            <a:chOff x="4443686" y="1974060"/>
            <a:chExt cx="7161755" cy="4232652"/>
          </a:xfrm>
        </p:grpSpPr>
        <p:graphicFrame>
          <p:nvGraphicFramePr>
            <p:cNvPr id="4" name="Chart 3">
              <a:extLst>
                <a:ext uri="{FF2B5EF4-FFF2-40B4-BE49-F238E27FC236}">
                  <a16:creationId xmlns:a16="http://schemas.microsoft.com/office/drawing/2014/main" id="{B398F4B1-520F-CE3C-78BC-F8EEFCE592B2}"/>
                </a:ext>
              </a:extLst>
            </p:cNvPr>
            <p:cNvGraphicFramePr>
              <a:graphicFrameLocks/>
            </p:cNvGraphicFramePr>
            <p:nvPr>
              <p:extLst>
                <p:ext uri="{D42A27DB-BD31-4B8C-83A1-F6EECF244321}">
                  <p14:modId xmlns:p14="http://schemas.microsoft.com/office/powerpoint/2010/main" val="3424203044"/>
                </p:ext>
              </p:extLst>
            </p:nvPr>
          </p:nvGraphicFramePr>
          <p:xfrm>
            <a:off x="8121577" y="2537754"/>
            <a:ext cx="3483864" cy="366895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36FFA4D-1D73-D1FE-6122-877A00372BE8}"/>
                </a:ext>
              </a:extLst>
            </p:cNvPr>
            <p:cNvSpPr txBox="1"/>
            <p:nvPr/>
          </p:nvSpPr>
          <p:spPr>
            <a:xfrm>
              <a:off x="4540114" y="1974060"/>
              <a:ext cx="6774872" cy="258532"/>
            </a:xfrm>
            <a:prstGeom prst="rect">
              <a:avLst/>
            </a:prstGeom>
            <a:noFill/>
          </p:spPr>
          <p:txBody>
            <a:bodyPr wrap="square" lIns="0" tIns="0" rIns="0" bIns="0">
              <a:spAutoFit/>
            </a:bodyPr>
            <a:lstStyle/>
            <a:p>
              <a:pPr algn="ctr" rtl="0">
                <a:defRPr sz="1680" b="0" i="0" u="none" strike="noStrike" kern="1200" spc="0" baseline="0">
                  <a:solidFill>
                    <a:srgbClr val="000000"/>
                  </a:solidFill>
                  <a:latin typeface="+mn-lt"/>
                  <a:ea typeface="+mn-ea"/>
                  <a:cs typeface="+mn-cs"/>
                </a:defRPr>
              </a:pPr>
              <a:r>
                <a:rPr lang="en-US"/>
                <a:t>Teens </a:t>
              </a:r>
              <a:r>
                <a:rPr lang="en-US">
                  <a:latin typeface="+mj-lt"/>
                </a:rPr>
                <a:t>least likely </a:t>
              </a:r>
              <a:r>
                <a:rPr lang="en-US"/>
                <a:t>to talk with parents about…</a:t>
              </a:r>
            </a:p>
          </p:txBody>
        </p:sp>
        <p:graphicFrame>
          <p:nvGraphicFramePr>
            <p:cNvPr id="7" name="Chart 6">
              <a:extLst>
                <a:ext uri="{FF2B5EF4-FFF2-40B4-BE49-F238E27FC236}">
                  <a16:creationId xmlns:a16="http://schemas.microsoft.com/office/drawing/2014/main" id="{7E26159F-F7EB-DAAF-0F96-B743C399C682}"/>
                </a:ext>
              </a:extLst>
            </p:cNvPr>
            <p:cNvGraphicFramePr>
              <a:graphicFrameLocks/>
            </p:cNvGraphicFramePr>
            <p:nvPr>
              <p:extLst>
                <p:ext uri="{D42A27DB-BD31-4B8C-83A1-F6EECF244321}">
                  <p14:modId xmlns:p14="http://schemas.microsoft.com/office/powerpoint/2010/main" val="3424203044"/>
                </p:ext>
              </p:extLst>
            </p:nvPr>
          </p:nvGraphicFramePr>
          <p:xfrm>
            <a:off x="4443686" y="2537754"/>
            <a:ext cx="3483864" cy="3668958"/>
          </p:xfrm>
          <a:graphic>
            <a:graphicData uri="http://schemas.openxmlformats.org/drawingml/2006/chart">
              <c:chart xmlns:c="http://schemas.openxmlformats.org/drawingml/2006/chart" xmlns:r="http://schemas.openxmlformats.org/officeDocument/2006/relationships" r:id="rId5"/>
            </a:graphicData>
          </a:graphic>
        </p:graphicFrame>
      </p:grpSp>
      <p:sp>
        <p:nvSpPr>
          <p:cNvPr id="3" name="TextBox 2">
            <a:extLst>
              <a:ext uri="{FF2B5EF4-FFF2-40B4-BE49-F238E27FC236}">
                <a16:creationId xmlns:a16="http://schemas.microsoft.com/office/drawing/2014/main" id="{CF70B665-7D5C-6B98-1B67-3E2DEDD7299C}"/>
              </a:ext>
            </a:extLst>
          </p:cNvPr>
          <p:cNvSpPr txBox="1"/>
          <p:nvPr/>
        </p:nvSpPr>
        <p:spPr>
          <a:xfrm>
            <a:off x="657224" y="6297093"/>
            <a:ext cx="2295500" cy="153888"/>
          </a:xfrm>
          <a:prstGeom prst="rect">
            <a:avLst/>
          </a:prstGeom>
          <a:noFill/>
        </p:spPr>
        <p:txBody>
          <a:bodyPr wrap="none" lIns="0" tIns="0" rIns="0" bIns="0" rtlCol="0">
            <a:spAutoFit/>
          </a:bodyPr>
          <a:lstStyle/>
          <a:p>
            <a:pPr algn="l"/>
            <a:r>
              <a:rPr lang="en-US" sz="1000"/>
              <a:t>Base: Teens talked to someone, N=3,538</a:t>
            </a:r>
          </a:p>
        </p:txBody>
      </p:sp>
      <p:sp>
        <p:nvSpPr>
          <p:cNvPr id="5" name="TextBox 4">
            <a:extLst>
              <a:ext uri="{FF2B5EF4-FFF2-40B4-BE49-F238E27FC236}">
                <a16:creationId xmlns:a16="http://schemas.microsoft.com/office/drawing/2014/main" id="{E3A57083-E92D-8F7B-EF77-3BC2506E5100}"/>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1" name="TextBox 10">
            <a:extLst>
              <a:ext uri="{FF2B5EF4-FFF2-40B4-BE49-F238E27FC236}">
                <a16:creationId xmlns:a16="http://schemas.microsoft.com/office/drawing/2014/main" id="{80E64F1A-CD65-F1B9-EA78-DAA9B3D8F0E5}"/>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err="1">
                <a:latin typeface="+mj-lt"/>
                <a:cs typeface="Arial" panose="020B0604020202020204" pitchFamily="34" charset="0"/>
              </a:rPr>
              <a:t>Qtalk</a:t>
            </a:r>
            <a:r>
              <a:rPr lang="en-US" sz="800">
                <a:latin typeface="+mj-lt"/>
                <a:cs typeface="Arial" panose="020B0604020202020204" pitchFamily="34" charset="0"/>
              </a:rPr>
              <a:t>. You mentioned that you experienced incidents online in the last year. After what happened to you, did you talk with or seek help from anyone?</a:t>
            </a:r>
          </a:p>
        </p:txBody>
      </p:sp>
    </p:spTree>
    <p:extLst>
      <p:ext uri="{BB962C8B-B14F-4D97-AF65-F5344CB8AC3E}">
        <p14:creationId xmlns:p14="http://schemas.microsoft.com/office/powerpoint/2010/main" val="34146484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B9C6-6B73-8760-83D4-51D31CBEB284}"/>
              </a:ext>
            </a:extLst>
          </p:cNvPr>
          <p:cNvSpPr>
            <a:spLocks noGrp="1"/>
          </p:cNvSpPr>
          <p:nvPr>
            <p:ph type="title"/>
          </p:nvPr>
        </p:nvSpPr>
        <p:spPr>
          <a:xfrm>
            <a:off x="588263" y="457200"/>
            <a:ext cx="11018520" cy="1107996"/>
          </a:xfrm>
        </p:spPr>
        <p:txBody>
          <a:bodyPr/>
          <a:lstStyle/>
          <a:p>
            <a:r>
              <a:rPr lang="en-US"/>
              <a:t>Teens were more likely to talk with parents about higher incidence risks </a:t>
            </a:r>
          </a:p>
        </p:txBody>
      </p:sp>
      <p:sp>
        <p:nvSpPr>
          <p:cNvPr id="5" name="Text Placeholder 4">
            <a:extLst>
              <a:ext uri="{FF2B5EF4-FFF2-40B4-BE49-F238E27FC236}">
                <a16:creationId xmlns:a16="http://schemas.microsoft.com/office/drawing/2014/main" id="{565B3027-4844-E332-5942-958FDC74C4F8}"/>
              </a:ext>
            </a:extLst>
          </p:cNvPr>
          <p:cNvSpPr>
            <a:spLocks noGrp="1"/>
          </p:cNvSpPr>
          <p:nvPr>
            <p:ph type="body" sz="quarter" idx="10"/>
          </p:nvPr>
        </p:nvSpPr>
        <p:spPr>
          <a:xfrm>
            <a:off x="586390" y="1983010"/>
            <a:ext cx="11018520" cy="2308324"/>
          </a:xfrm>
        </p:spPr>
        <p:txBody>
          <a:bodyPr/>
          <a:lstStyle/>
          <a:p>
            <a:endParaRPr lang="en-IN"/>
          </a:p>
        </p:txBody>
      </p:sp>
      <p:sp>
        <p:nvSpPr>
          <p:cNvPr id="13" name="TextBox 12">
            <a:extLst>
              <a:ext uri="{FF2B5EF4-FFF2-40B4-BE49-F238E27FC236}">
                <a16:creationId xmlns:a16="http://schemas.microsoft.com/office/drawing/2014/main" id="{D8CCED5D-6FD2-CA29-4F68-6C6FD721F21A}"/>
              </a:ext>
            </a:extLst>
          </p:cNvPr>
          <p:cNvSpPr txBox="1"/>
          <p:nvPr/>
        </p:nvSpPr>
        <p:spPr>
          <a:xfrm>
            <a:off x="4892946" y="6163056"/>
            <a:ext cx="2406108" cy="161583"/>
          </a:xfrm>
          <a:prstGeom prst="rect">
            <a:avLst/>
          </a:prstGeom>
          <a:noFill/>
        </p:spPr>
        <p:txBody>
          <a:bodyPr wrap="none" lIns="0" tIns="0" rIns="0" bIns="0" rtlCol="0">
            <a:spAutoFit/>
          </a:bodyPr>
          <a:lstStyle>
            <a:defPPr>
              <a:defRPr lang="en-US"/>
            </a:defPPr>
            <a:lvl1pPr>
              <a:defRPr sz="1050"/>
            </a:lvl1pPr>
          </a:lstStyle>
          <a:p>
            <a:r>
              <a:rPr lang="en-US"/>
              <a:t>Base: Teens talked to someone, N=3,538</a:t>
            </a:r>
          </a:p>
        </p:txBody>
      </p:sp>
      <p:sp>
        <p:nvSpPr>
          <p:cNvPr id="3" name="TextBox 2">
            <a:extLst>
              <a:ext uri="{FF2B5EF4-FFF2-40B4-BE49-F238E27FC236}">
                <a16:creationId xmlns:a16="http://schemas.microsoft.com/office/drawing/2014/main" id="{D7BDF108-ABD7-1098-9426-9A61D90FD287}"/>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4" name="TextBox 3">
            <a:extLst>
              <a:ext uri="{FF2B5EF4-FFF2-40B4-BE49-F238E27FC236}">
                <a16:creationId xmlns:a16="http://schemas.microsoft.com/office/drawing/2014/main" id="{FD1D1C58-780F-4995-AA00-313661800049}"/>
              </a:ext>
            </a:extLst>
          </p:cNvPr>
          <p:cNvSpPr txBox="1">
            <a:spLocks/>
          </p:cNvSpPr>
          <p:nvPr/>
        </p:nvSpPr>
        <p:spPr>
          <a:xfrm>
            <a:off x="588263" y="6615688"/>
            <a:ext cx="6979475" cy="123111"/>
          </a:xfrm>
          <a:prstGeom prst="rect">
            <a:avLst/>
          </a:prstGeom>
          <a:noFill/>
        </p:spPr>
        <p:txBody>
          <a:bodyPr wrap="none" lIns="0" tIns="0" rIns="0" bIns="0" anchor="b">
            <a:spAutoFit/>
          </a:bodyPr>
          <a:lstStyle/>
          <a:p>
            <a:r>
              <a:rPr lang="en-US" sz="800" err="1">
                <a:latin typeface="+mj-lt"/>
              </a:rPr>
              <a:t>Qtalk</a:t>
            </a:r>
            <a:r>
              <a:rPr lang="en-US" sz="800">
                <a:latin typeface="+mj-lt"/>
              </a:rPr>
              <a:t>. You mentioned that you experienced incidents online in the last year. After what happened to you, did you talk with or seek help from anyone?</a:t>
            </a:r>
          </a:p>
        </p:txBody>
      </p:sp>
    </p:spTree>
    <p:extLst>
      <p:ext uri="{BB962C8B-B14F-4D97-AF65-F5344CB8AC3E}">
        <p14:creationId xmlns:p14="http://schemas.microsoft.com/office/powerpoint/2010/main" val="8771278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BDD8-6F6A-22B6-C7AA-747A431D9D30}"/>
              </a:ext>
            </a:extLst>
          </p:cNvPr>
          <p:cNvSpPr>
            <a:spLocks noGrp="1"/>
          </p:cNvSpPr>
          <p:nvPr>
            <p:ph type="title"/>
          </p:nvPr>
        </p:nvSpPr>
        <p:spPr>
          <a:xfrm>
            <a:off x="588263" y="457200"/>
            <a:ext cx="11018520" cy="553998"/>
          </a:xfrm>
        </p:spPr>
        <p:txBody>
          <a:bodyPr/>
          <a:lstStyle/>
          <a:p>
            <a:r>
              <a:rPr lang="en-US"/>
              <a:t>Changes in wave 7</a:t>
            </a:r>
          </a:p>
        </p:txBody>
      </p:sp>
      <p:graphicFrame>
        <p:nvGraphicFramePr>
          <p:cNvPr id="6" name="Table 17">
            <a:extLst>
              <a:ext uri="{FF2B5EF4-FFF2-40B4-BE49-F238E27FC236}">
                <a16:creationId xmlns:a16="http://schemas.microsoft.com/office/drawing/2014/main" id="{187BDB87-997E-821E-52BA-7A4D9E8E6377}"/>
              </a:ext>
            </a:extLst>
          </p:cNvPr>
          <p:cNvGraphicFramePr>
            <a:graphicFrameLocks noGrp="1"/>
          </p:cNvGraphicFramePr>
          <p:nvPr>
            <p:extLst>
              <p:ext uri="{D42A27DB-BD31-4B8C-83A1-F6EECF244321}">
                <p14:modId xmlns:p14="http://schemas.microsoft.com/office/powerpoint/2010/main" val="3703990551"/>
              </p:ext>
            </p:extLst>
          </p:nvPr>
        </p:nvGraphicFramePr>
        <p:xfrm>
          <a:off x="588263" y="1107996"/>
          <a:ext cx="11006837" cy="5051108"/>
        </p:xfrm>
        <a:graphic>
          <a:graphicData uri="http://schemas.openxmlformats.org/drawingml/2006/table">
            <a:tbl>
              <a:tblPr firstRow="1" bandRow="1">
                <a:tableStyleId>{2D5ABB26-0587-4C30-8999-92F81FD0307C}</a:tableStyleId>
              </a:tblPr>
              <a:tblGrid>
                <a:gridCol w="3795051">
                  <a:extLst>
                    <a:ext uri="{9D8B030D-6E8A-4147-A177-3AD203B41FA5}">
                      <a16:colId xmlns:a16="http://schemas.microsoft.com/office/drawing/2014/main" val="3479906021"/>
                    </a:ext>
                  </a:extLst>
                </a:gridCol>
                <a:gridCol w="7211786">
                  <a:extLst>
                    <a:ext uri="{9D8B030D-6E8A-4147-A177-3AD203B41FA5}">
                      <a16:colId xmlns:a16="http://schemas.microsoft.com/office/drawing/2014/main" val="927248200"/>
                    </a:ext>
                  </a:extLst>
                </a:gridCol>
              </a:tblGrid>
              <a:tr h="735648">
                <a:tc>
                  <a:txBody>
                    <a:bodyPr/>
                    <a:lstStyle/>
                    <a:p>
                      <a:pPr marL="0" marR="0" lvl="0" indent="0" algn="l" defTabSz="932742" rtl="0" eaLnBrk="1" fontAlgn="auto" hangingPunct="1">
                        <a:lnSpc>
                          <a:spcPct val="100000"/>
                        </a:lnSpc>
                        <a:spcBef>
                          <a:spcPts val="200"/>
                        </a:spcBef>
                        <a:spcAft>
                          <a:spcPts val="300"/>
                        </a:spcAft>
                        <a:buFontTx/>
                        <a:buNone/>
                      </a:pPr>
                      <a:r>
                        <a:rPr lang="en-US" sz="1600" b="0" i="0" u="none" strike="noStrike" kern="1200" cap="none" spc="0" normalizeH="0" baseline="0">
                          <a:solidFill>
                            <a:schemeClr val="accent1">
                              <a:lumMod val="100000"/>
                            </a:schemeClr>
                          </a:solidFill>
                          <a:latin typeface="Segoe UI Semibold" panose="020B0702040204020203" pitchFamily="34" charset="0"/>
                          <a:ea typeface="+mn-ea"/>
                          <a:cs typeface="+mn-cs"/>
                          <a:sym typeface=""/>
                        </a:rPr>
                        <a:t>Summary of changes in Wave 7</a:t>
                      </a:r>
                    </a:p>
                  </a:txBody>
                  <a:tcPr marL="182880" marR="182880" marT="91440" marB="91440" anchor="ctr">
                    <a:lnB w="28575" cap="flat" cmpd="sng" algn="ctr">
                      <a:solidFill>
                        <a:schemeClr val="tx2">
                          <a:lumMod val="100000"/>
                        </a:schemeClr>
                      </a:solidFill>
                      <a:prstDash val="solid"/>
                      <a:round/>
                      <a:headEnd type="none" w="med" len="med"/>
                      <a:tailEnd type="none" w="med" len="med"/>
                    </a:lnB>
                  </a:tcPr>
                </a:tc>
                <a:tc>
                  <a:txBody>
                    <a:bodyPr/>
                    <a:lstStyle/>
                    <a:p>
                      <a:pPr marL="0" marR="0" lvl="0" indent="0" algn="l" defTabSz="932742" rtl="0" eaLnBrk="1" fontAlgn="auto" hangingPunct="1">
                        <a:lnSpc>
                          <a:spcPct val="100000"/>
                        </a:lnSpc>
                        <a:spcBef>
                          <a:spcPts val="200"/>
                        </a:spcBef>
                        <a:spcAft>
                          <a:spcPts val="300"/>
                        </a:spcAft>
                        <a:buFontTx/>
                        <a:buNone/>
                      </a:pPr>
                      <a:r>
                        <a:rPr lang="en-US" sz="1600" b="0" i="0" u="none" strike="noStrike" kern="1200" cap="none" spc="0" normalizeH="0" baseline="0">
                          <a:solidFill>
                            <a:schemeClr val="accent1">
                              <a:lumMod val="100000"/>
                            </a:schemeClr>
                          </a:solidFill>
                          <a:latin typeface="Segoe UI Semibold" panose="020B0702040204020203" pitchFamily="34" charset="0"/>
                          <a:ea typeface="+mn-ea"/>
                          <a:cs typeface="+mn-cs"/>
                          <a:sym typeface=""/>
                        </a:rPr>
                        <a:t>Description</a:t>
                      </a:r>
                    </a:p>
                  </a:txBody>
                  <a:tcPr marL="182880" marR="182880" marT="91440" marB="91440" anchor="ctr">
                    <a:lnB w="28575" cap="flat" cmpd="sng" algn="ctr">
                      <a:solidFill>
                        <a:schemeClr val="tx2">
                          <a:lumMod val="100000"/>
                        </a:schemeClr>
                      </a:solidFill>
                      <a:prstDash val="solid"/>
                      <a:round/>
                      <a:headEnd type="none" w="med" len="med"/>
                      <a:tailEnd type="none" w="med" len="med"/>
                    </a:lnB>
                  </a:tcPr>
                </a:tc>
                <a:extLst>
                  <a:ext uri="{0D108BD9-81ED-4DB2-BD59-A6C34878D82A}">
                    <a16:rowId xmlns:a16="http://schemas.microsoft.com/office/drawing/2014/main" val="144182373"/>
                  </a:ext>
                </a:extLst>
              </a:tr>
              <a:tr h="615697">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Semibold" panose="020B0702040204020203" pitchFamily="34" charset="0"/>
                          <a:ea typeface="+mn-ea"/>
                          <a:cs typeface="+mn-cs"/>
                          <a:sym typeface=""/>
                        </a:rPr>
                        <a:t>Sample</a:t>
                      </a:r>
                    </a:p>
                  </a:txBody>
                  <a:tcPr marL="182880" marR="182880" marT="91440" marB="91440" anchor="ctr">
                    <a:lnL w="6350" cap="flat" cmpd="sng" algn="ctr">
                      <a:solidFill>
                        <a:schemeClr val="bg1">
                          <a:lumMod val="75000"/>
                        </a:schemeClr>
                      </a:solidFill>
                      <a:prstDash val="solid"/>
                      <a:round/>
                      <a:headEnd type="none" w="med" len="med"/>
                      <a:tailEnd type="none" w="med" len="med"/>
                    </a:lnL>
                    <a:lnT w="28575" cap="flat" cmpd="sng" algn="ctr">
                      <a:solidFill>
                        <a:schemeClr val="tx2">
                          <a:lumMod val="10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2x larger samples per country, N=1000</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Sub-quota of parents of 6-12 &amp; 13–17-year-olds</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16 countries vs. 22 in 2021</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Lowered top age from 74 to 64</a:t>
                      </a:r>
                    </a:p>
                  </a:txBody>
                  <a:tcPr marL="182880" marR="182880" marT="91440" marB="91440" anchor="ctr">
                    <a:lnR w="6350" cap="flat" cmpd="sng" algn="ctr">
                      <a:solidFill>
                        <a:schemeClr val="bg1">
                          <a:lumMod val="75000"/>
                        </a:schemeClr>
                      </a:solidFill>
                      <a:prstDash val="solid"/>
                      <a:round/>
                      <a:headEnd type="none" w="med" len="med"/>
                      <a:tailEnd type="none" w="med" len="med"/>
                    </a:lnR>
                    <a:lnT w="28575" cap="flat" cmpd="sng" algn="ctr">
                      <a:solidFill>
                        <a:schemeClr val="tx2">
                          <a:lumMod val="10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39065"/>
                  </a:ext>
                </a:extLst>
              </a:tr>
              <a:tr h="615697">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Semibold" panose="020B0702040204020203" pitchFamily="34" charset="0"/>
                          <a:ea typeface="+mn-ea"/>
                          <a:cs typeface="+mn-cs"/>
                          <a:sym typeface=""/>
                        </a:rPr>
                        <a:t>Online risks</a:t>
                      </a:r>
                    </a:p>
                  </a:txBody>
                  <a:tcPr marL="182880" marR="18288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Shorter number of risks, updated definitions, occur within the last year</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Digital civility index trend discontinued</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Most worried about</a:t>
                      </a:r>
                    </a:p>
                  </a:txBody>
                  <a:tcPr marL="182880" marR="18288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05713017"/>
                  </a:ext>
                </a:extLst>
              </a:tr>
              <a:tr h="226836">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Semibold" panose="020B0702040204020203" pitchFamily="34" charset="0"/>
                          <a:ea typeface="+mn-ea"/>
                          <a:cs typeface="+mn-cs"/>
                          <a:sym typeface=""/>
                        </a:rPr>
                        <a:t>Safety tools &amp; child safety actions</a:t>
                      </a:r>
                    </a:p>
                  </a:txBody>
                  <a:tcPr marL="182880" marR="18288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Awareness, usage &amp; effectiveness </a:t>
                      </a:r>
                    </a:p>
                  </a:txBody>
                  <a:tcPr marL="182880" marR="18288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63018207"/>
                  </a:ext>
                </a:extLst>
              </a:tr>
              <a:tr h="356456">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Semibold" panose="020B0702040204020203" pitchFamily="34" charset="0"/>
                          <a:ea typeface="+mn-ea"/>
                          <a:cs typeface="+mn-cs"/>
                          <a:sym typeface=""/>
                        </a:rPr>
                        <a:t>Attitudes towards platform moderation</a:t>
                      </a:r>
                    </a:p>
                  </a:txBody>
                  <a:tcPr marL="182880" marR="18288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Safety actions online platforms should be doing</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How much content moderation should happen</a:t>
                      </a:r>
                    </a:p>
                  </a:txBody>
                  <a:tcPr marL="182880" marR="18288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92639517"/>
                  </a:ext>
                </a:extLst>
              </a:tr>
              <a:tr h="356456">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Semibold" panose="020B0702040204020203" pitchFamily="34" charset="0"/>
                          <a:ea typeface="+mn-ea"/>
                          <a:cs typeface="+mn-cs"/>
                          <a:sym typeface=""/>
                        </a:rPr>
                        <a:t>Government &amp; online safety</a:t>
                      </a:r>
                    </a:p>
                  </a:txBody>
                  <a:tcPr marL="182880" marR="18288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Awareness of government actions around online safety</a:t>
                      </a:r>
                    </a:p>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Effectiveness of government safety actions</a:t>
                      </a:r>
                    </a:p>
                  </a:txBody>
                  <a:tcPr marL="182880" marR="18288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20850260"/>
                  </a:ext>
                </a:extLst>
              </a:tr>
              <a:tr h="356456">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Semibold" panose="020B0702040204020203" pitchFamily="34" charset="0"/>
                          <a:ea typeface="+mn-ea"/>
                          <a:cs typeface="+mn-cs"/>
                          <a:sym typeface=""/>
                        </a:rPr>
                        <a:t>Future online safety issues</a:t>
                      </a:r>
                    </a:p>
                  </a:txBody>
                  <a:tcPr marL="182880" marR="182880" marT="91440" marB="9144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b" hangingPunct="1">
                        <a:lnSpc>
                          <a:spcPct val="100000"/>
                        </a:lnSpc>
                        <a:spcBef>
                          <a:spcPts val="200"/>
                        </a:spcBef>
                        <a:spcAft>
                          <a:spcPts val="300"/>
                        </a:spcAft>
                        <a:buFontTx/>
                        <a:buNone/>
                      </a:pPr>
                      <a:r>
                        <a:rPr lang="en-US" sz="1400" b="0" i="0" u="none" strike="noStrike" kern="1200" cap="none" spc="0" normalizeH="0" baseline="0">
                          <a:solidFill>
                            <a:schemeClr val="tx1">
                              <a:lumMod val="100000"/>
                            </a:schemeClr>
                          </a:solidFill>
                          <a:latin typeface="Segoe UI" panose="020B0502040204020203" pitchFamily="34" charset="0"/>
                          <a:ea typeface="+mn-ea"/>
                          <a:cs typeface="+mn-cs"/>
                          <a:sym typeface=""/>
                        </a:rPr>
                        <a:t>Which future technological developments pose the greatest challenge to online safety</a:t>
                      </a:r>
                    </a:p>
                  </a:txBody>
                  <a:tcPr marL="182880" marR="182880" marT="91440" marB="9144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86338438"/>
                  </a:ext>
                </a:extLst>
              </a:tr>
            </a:tbl>
          </a:graphicData>
        </a:graphic>
      </p:graphicFrame>
      <p:sp>
        <p:nvSpPr>
          <p:cNvPr id="7" name="Oval 6">
            <a:extLst>
              <a:ext uri="{FF2B5EF4-FFF2-40B4-BE49-F238E27FC236}">
                <a16:creationId xmlns:a16="http://schemas.microsoft.com/office/drawing/2014/main" id="{CFE5BD9C-0502-0F9C-C436-E700AD2DF65B}"/>
              </a:ext>
              <a:ext uri="{C183D7F6-B498-43B3-948B-1728B52AA6E4}">
                <adec:decorative xmlns:adec="http://schemas.microsoft.com/office/drawing/2017/decorative" val="1"/>
              </a:ext>
            </a:extLst>
          </p:cNvPr>
          <p:cNvSpPr/>
          <p:nvPr/>
        </p:nvSpPr>
        <p:spPr bwMode="auto">
          <a:xfrm>
            <a:off x="3822475" y="1242582"/>
            <a:ext cx="438036" cy="43803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8" name="Oval 7">
            <a:extLst>
              <a:ext uri="{FF2B5EF4-FFF2-40B4-BE49-F238E27FC236}">
                <a16:creationId xmlns:a16="http://schemas.microsoft.com/office/drawing/2014/main" id="{7063C979-AE63-F400-9257-3AAEB4EBFAF1}"/>
              </a:ext>
              <a:ext uri="{C183D7F6-B498-43B3-948B-1728B52AA6E4}">
                <adec:decorative xmlns:adec="http://schemas.microsoft.com/office/drawing/2017/decorative" val="1"/>
              </a:ext>
            </a:extLst>
          </p:cNvPr>
          <p:cNvSpPr/>
          <p:nvPr/>
        </p:nvSpPr>
        <p:spPr bwMode="auto">
          <a:xfrm>
            <a:off x="10977563" y="1242582"/>
            <a:ext cx="438036" cy="43803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9" name="BulletedList_E8FD" descr="An icon of a bulleted  list">
            <a:extLst>
              <a:ext uri="{FF2B5EF4-FFF2-40B4-BE49-F238E27FC236}">
                <a16:creationId xmlns:a16="http://schemas.microsoft.com/office/drawing/2014/main" id="{ECAE23A1-AF4F-3878-283F-B22ADBFB6C5C}"/>
              </a:ext>
            </a:extLst>
          </p:cNvPr>
          <p:cNvSpPr>
            <a:spLocks noChangeAspect="1" noEditPoints="1"/>
          </p:cNvSpPr>
          <p:nvPr/>
        </p:nvSpPr>
        <p:spPr bwMode="auto">
          <a:xfrm>
            <a:off x="3893799" y="1378459"/>
            <a:ext cx="295388" cy="166282"/>
          </a:xfrm>
          <a:custGeom>
            <a:avLst/>
            <a:gdLst>
              <a:gd name="T0" fmla="*/ 1321 w 7040"/>
              <a:gd name="T1" fmla="*/ 0 h 3963"/>
              <a:gd name="T2" fmla="*/ 7040 w 7040"/>
              <a:gd name="T3" fmla="*/ 0 h 3963"/>
              <a:gd name="T4" fmla="*/ 0 w 7040"/>
              <a:gd name="T5" fmla="*/ 0 h 3963"/>
              <a:gd name="T6" fmla="*/ 442 w 7040"/>
              <a:gd name="T7" fmla="*/ 0 h 3963"/>
              <a:gd name="T8" fmla="*/ 1321 w 7040"/>
              <a:gd name="T9" fmla="*/ 1321 h 3963"/>
              <a:gd name="T10" fmla="*/ 7040 w 7040"/>
              <a:gd name="T11" fmla="*/ 1321 h 3963"/>
              <a:gd name="T12" fmla="*/ 0 w 7040"/>
              <a:gd name="T13" fmla="*/ 1321 h 3963"/>
              <a:gd name="T14" fmla="*/ 442 w 7040"/>
              <a:gd name="T15" fmla="*/ 1321 h 3963"/>
              <a:gd name="T16" fmla="*/ 1321 w 7040"/>
              <a:gd name="T17" fmla="*/ 2643 h 3963"/>
              <a:gd name="T18" fmla="*/ 7040 w 7040"/>
              <a:gd name="T19" fmla="*/ 2643 h 3963"/>
              <a:gd name="T20" fmla="*/ 0 w 7040"/>
              <a:gd name="T21" fmla="*/ 2643 h 3963"/>
              <a:gd name="T22" fmla="*/ 442 w 7040"/>
              <a:gd name="T23" fmla="*/ 2643 h 3963"/>
              <a:gd name="T24" fmla="*/ 1321 w 7040"/>
              <a:gd name="T25" fmla="*/ 3963 h 3963"/>
              <a:gd name="T26" fmla="*/ 7040 w 7040"/>
              <a:gd name="T27" fmla="*/ 3963 h 3963"/>
              <a:gd name="T28" fmla="*/ 0 w 7040"/>
              <a:gd name="T29" fmla="*/ 3963 h 3963"/>
              <a:gd name="T30" fmla="*/ 442 w 7040"/>
              <a:gd name="T31" fmla="*/ 3963 h 3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40" h="3963">
                <a:moveTo>
                  <a:pt x="1321" y="0"/>
                </a:moveTo>
                <a:lnTo>
                  <a:pt x="7040" y="0"/>
                </a:lnTo>
                <a:moveTo>
                  <a:pt x="0" y="0"/>
                </a:moveTo>
                <a:lnTo>
                  <a:pt x="442" y="0"/>
                </a:lnTo>
                <a:moveTo>
                  <a:pt x="1321" y="1321"/>
                </a:moveTo>
                <a:lnTo>
                  <a:pt x="7040" y="1321"/>
                </a:lnTo>
                <a:moveTo>
                  <a:pt x="0" y="1321"/>
                </a:moveTo>
                <a:lnTo>
                  <a:pt x="442" y="1321"/>
                </a:lnTo>
                <a:moveTo>
                  <a:pt x="1321" y="2643"/>
                </a:moveTo>
                <a:lnTo>
                  <a:pt x="7040" y="2643"/>
                </a:lnTo>
                <a:moveTo>
                  <a:pt x="0" y="2643"/>
                </a:moveTo>
                <a:lnTo>
                  <a:pt x="442" y="2643"/>
                </a:lnTo>
                <a:moveTo>
                  <a:pt x="1321" y="3963"/>
                </a:moveTo>
                <a:lnTo>
                  <a:pt x="7040" y="3963"/>
                </a:lnTo>
                <a:moveTo>
                  <a:pt x="0" y="3963"/>
                </a:moveTo>
                <a:lnTo>
                  <a:pt x="442" y="3963"/>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phic 9" descr="An icon of a paper with a magnifying glass on it">
            <a:extLst>
              <a:ext uri="{FF2B5EF4-FFF2-40B4-BE49-F238E27FC236}">
                <a16:creationId xmlns:a16="http://schemas.microsoft.com/office/drawing/2014/main" id="{11D6ED7B-8D22-69CC-8A6B-D91F31DD48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0877" y="1333500"/>
            <a:ext cx="231408" cy="256200"/>
          </a:xfrm>
          <a:prstGeom prst="rect">
            <a:avLst/>
          </a:prstGeom>
        </p:spPr>
      </p:pic>
    </p:spTree>
    <p:extLst>
      <p:ext uri="{BB962C8B-B14F-4D97-AF65-F5344CB8AC3E}">
        <p14:creationId xmlns:p14="http://schemas.microsoft.com/office/powerpoint/2010/main" val="16088083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56598D9-CC38-BC47-0D03-602F5D38BD73}"/>
              </a:ext>
            </a:extLst>
          </p:cNvPr>
          <p:cNvSpPr>
            <a:spLocks noGrp="1"/>
          </p:cNvSpPr>
          <p:nvPr>
            <p:ph type="title"/>
          </p:nvPr>
        </p:nvSpPr>
        <p:spPr>
          <a:xfrm>
            <a:off x="588263" y="457200"/>
            <a:ext cx="11018520" cy="1661993"/>
          </a:xfrm>
        </p:spPr>
        <p:txBody>
          <a:bodyPr/>
          <a:lstStyle/>
          <a:p>
            <a:r>
              <a:rPr lang="en-US" b="1">
                <a:solidFill>
                  <a:schemeClr val="accent1"/>
                </a:solidFill>
              </a:rPr>
              <a:t>57% </a:t>
            </a:r>
            <a:r>
              <a:rPr lang="en-US"/>
              <a:t>of teens reported their parents don’t need to actively monitor them online</a:t>
            </a:r>
            <a:br>
              <a:rPr lang="en-US" sz="4000" i="1"/>
            </a:br>
            <a:endParaRPr lang="en-IN"/>
          </a:p>
        </p:txBody>
      </p:sp>
      <p:sp>
        <p:nvSpPr>
          <p:cNvPr id="31" name="TextBox 30">
            <a:extLst>
              <a:ext uri="{FF2B5EF4-FFF2-40B4-BE49-F238E27FC236}">
                <a16:creationId xmlns:a16="http://schemas.microsoft.com/office/drawing/2014/main" id="{92D898B0-41A5-41FC-D55A-B7E9C31C589F}"/>
              </a:ext>
              <a:ext uri="{C183D7F6-B498-43B3-948B-1728B52AA6E4}">
                <adec:decorative xmlns:adec="http://schemas.microsoft.com/office/drawing/2017/decorative" val="1"/>
              </a:ext>
            </a:extLst>
          </p:cNvPr>
          <p:cNvSpPr txBox="1">
            <a:spLocks/>
          </p:cNvSpPr>
          <p:nvPr/>
        </p:nvSpPr>
        <p:spPr>
          <a:xfrm>
            <a:off x="0" y="6511554"/>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6" name="Rectangle 25">
            <a:extLst>
              <a:ext uri="{FF2B5EF4-FFF2-40B4-BE49-F238E27FC236}">
                <a16:creationId xmlns:a16="http://schemas.microsoft.com/office/drawing/2014/main" id="{D98C77AC-9B1C-46BD-EE9A-61756D285F12}"/>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7" name="Rectangle 26">
            <a:extLst>
              <a:ext uri="{FF2B5EF4-FFF2-40B4-BE49-F238E27FC236}">
                <a16:creationId xmlns:a16="http://schemas.microsoft.com/office/drawing/2014/main" id="{94906780-E25E-05DC-3A89-D2C2C71A4C22}"/>
              </a:ext>
              <a:ext uri="{C183D7F6-B498-43B3-948B-1728B52AA6E4}">
                <adec:decorative xmlns:adec="http://schemas.microsoft.com/office/drawing/2017/decorative" val="1"/>
              </a:ext>
            </a:extLst>
          </p:cNvPr>
          <p:cNvSpPr/>
          <p:nvPr/>
        </p:nvSpPr>
        <p:spPr bwMode="auto">
          <a:xfrm>
            <a:off x="724297" y="1964272"/>
            <a:ext cx="3367231"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33363" indent="-233363">
              <a:spcAft>
                <a:spcPts val="1200"/>
              </a:spcAft>
              <a:buSzPct val="100000"/>
              <a:buFont typeface="Arial" panose="020B0604020202020204" pitchFamily="34" charset="0"/>
              <a:buChar char="•"/>
            </a:pPr>
            <a:endParaRPr lang="en-US" sz="1800">
              <a:solidFill>
                <a:schemeClr val="tx1"/>
              </a:solidFill>
            </a:endParaRPr>
          </a:p>
        </p:txBody>
      </p:sp>
      <p:cxnSp>
        <p:nvCxnSpPr>
          <p:cNvPr id="42" name="Straight Connector 41">
            <a:extLst>
              <a:ext uri="{FF2B5EF4-FFF2-40B4-BE49-F238E27FC236}">
                <a16:creationId xmlns:a16="http://schemas.microsoft.com/office/drawing/2014/main" id="{FD4C0574-7D92-4D48-89D5-75F94F7C1D6C}"/>
              </a:ext>
              <a:ext uri="{C183D7F6-B498-43B3-948B-1728B52AA6E4}">
                <adec:decorative xmlns:adec="http://schemas.microsoft.com/office/drawing/2017/decorative" val="1"/>
              </a:ext>
            </a:extLst>
          </p:cNvPr>
          <p:cNvCxnSpPr>
            <a:cxnSpLocks/>
          </p:cNvCxnSpPr>
          <p:nvPr/>
        </p:nvCxnSpPr>
        <p:spPr>
          <a:xfrm>
            <a:off x="979679" y="3413633"/>
            <a:ext cx="2856467" cy="0"/>
          </a:xfrm>
          <a:prstGeom prst="line">
            <a:avLst/>
          </a:prstGeom>
          <a:ln>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7187DA2-5B79-CFBC-183D-144300A95B42}"/>
              </a:ext>
              <a:ext uri="{C183D7F6-B498-43B3-948B-1728B52AA6E4}">
                <adec:decorative xmlns:adec="http://schemas.microsoft.com/office/drawing/2017/decorative" val="1"/>
              </a:ext>
            </a:extLst>
          </p:cNvPr>
          <p:cNvCxnSpPr>
            <a:cxnSpLocks/>
          </p:cNvCxnSpPr>
          <p:nvPr/>
        </p:nvCxnSpPr>
        <p:spPr>
          <a:xfrm>
            <a:off x="10374204" y="231708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53" name="Straight Connector 52">
            <a:extLst>
              <a:ext uri="{FF2B5EF4-FFF2-40B4-BE49-F238E27FC236}">
                <a16:creationId xmlns:a16="http://schemas.microsoft.com/office/drawing/2014/main" id="{8F805ABD-A41D-5949-F605-330F8B749497}"/>
              </a:ext>
              <a:ext uri="{C183D7F6-B498-43B3-948B-1728B52AA6E4}">
                <adec:decorative xmlns:adec="http://schemas.microsoft.com/office/drawing/2017/decorative" val="1"/>
              </a:ext>
            </a:extLst>
          </p:cNvPr>
          <p:cNvCxnSpPr>
            <a:cxnSpLocks/>
          </p:cNvCxnSpPr>
          <p:nvPr/>
        </p:nvCxnSpPr>
        <p:spPr>
          <a:xfrm>
            <a:off x="8262860" y="2317082"/>
            <a:ext cx="0" cy="176563"/>
          </a:xfrm>
          <a:prstGeom prst="line">
            <a:avLst/>
          </a:prstGeom>
          <a:noFill/>
          <a:ln w="63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6" name="Text Placeholder 1">
            <a:extLst>
              <a:ext uri="{FF2B5EF4-FFF2-40B4-BE49-F238E27FC236}">
                <a16:creationId xmlns:a16="http://schemas.microsoft.com/office/drawing/2014/main" id="{48F8700C-AF12-DF89-CBFF-E588032FCD91}"/>
              </a:ext>
            </a:extLst>
          </p:cNvPr>
          <p:cNvSpPr txBox="1">
            <a:spLocks/>
          </p:cNvSpPr>
          <p:nvPr/>
        </p:nvSpPr>
        <p:spPr>
          <a:xfrm>
            <a:off x="979679" y="2209523"/>
            <a:ext cx="2856467" cy="864734"/>
          </a:xfrm>
          <a:prstGeom prst="rect">
            <a:avLst/>
          </a:prstGeom>
          <a:ln>
            <a:noFill/>
          </a:ln>
        </p:spPr>
        <p:txBody>
          <a:bodyPr lIns="0" tIns="0" rIns="0" bIns="0" anchor="t" anchorCtr="0"/>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1600"/>
              <a:t>45% of teens said they regularly talk to their parents about online activities and problems</a:t>
            </a:r>
          </a:p>
        </p:txBody>
      </p:sp>
      <p:sp>
        <p:nvSpPr>
          <p:cNvPr id="41" name="Text Placeholder 1">
            <a:extLst>
              <a:ext uri="{FF2B5EF4-FFF2-40B4-BE49-F238E27FC236}">
                <a16:creationId xmlns:a16="http://schemas.microsoft.com/office/drawing/2014/main" id="{793BAA51-5C15-B594-4709-09AAB7D23614}"/>
              </a:ext>
            </a:extLst>
          </p:cNvPr>
          <p:cNvSpPr txBox="1">
            <a:spLocks/>
          </p:cNvSpPr>
          <p:nvPr/>
        </p:nvSpPr>
        <p:spPr>
          <a:xfrm>
            <a:off x="979679" y="3753009"/>
            <a:ext cx="2856467" cy="2133442"/>
          </a:xfrm>
          <a:prstGeom prst="rect">
            <a:avLst/>
          </a:prstGeom>
          <a:ln>
            <a:noFill/>
          </a:ln>
        </p:spPr>
        <p:txBody>
          <a:bodyPr lIns="0" tIns="0" rIns="0" bIns="0" anchor="t" anchorCtr="0"/>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1600"/>
              <a:t>23% reported that parental software controls, tools and rules infringe on teens’ privacy. However, this was balanced by a slightly higher proportion (26%) who disagreed with that statement</a:t>
            </a:r>
          </a:p>
        </p:txBody>
      </p:sp>
      <p:grpSp>
        <p:nvGrpSpPr>
          <p:cNvPr id="54" name="Group 53" descr="A column chart that shows the data of the following poll: My parents trust me to act responsibly online and don't feel the need to actively monitor me at 10% (Disagree) 33% (Average) and 57% (Agree). I regularly talk to my parents or other trusted adults about my online activities and any problems I'm having at 19% (Disagree) 36% (Average) and 45% (Agree). Parental rules and restrictions about what you can do online are effective at keeping me safe online at 14% (Disagree) 45% (Average) and 41% (Agree). Parental software controls or other technical tools are effective at keeping me safe online at 14% (Disagree) 49% (Average) and 37% (Agree). Parental software controls, tools, and rules infringe too much on my privacy online at 29% (Disagree) 52% (Average) and 23% (Agree). &#10;&#10;">
            <a:extLst>
              <a:ext uri="{FF2B5EF4-FFF2-40B4-BE49-F238E27FC236}">
                <a16:creationId xmlns:a16="http://schemas.microsoft.com/office/drawing/2014/main" id="{3DEB9A63-0C17-3A26-1BAB-CA9F0FCC5A58}"/>
              </a:ext>
            </a:extLst>
          </p:cNvPr>
          <p:cNvGrpSpPr/>
          <p:nvPr/>
        </p:nvGrpSpPr>
        <p:grpSpPr>
          <a:xfrm>
            <a:off x="4126230" y="1925819"/>
            <a:ext cx="7480552" cy="3957186"/>
            <a:chOff x="4126230" y="1925819"/>
            <a:chExt cx="7480552" cy="3957186"/>
          </a:xfrm>
        </p:grpSpPr>
        <p:graphicFrame>
          <p:nvGraphicFramePr>
            <p:cNvPr id="34" name="Chart 33">
              <a:extLst>
                <a:ext uri="{FF2B5EF4-FFF2-40B4-BE49-F238E27FC236}">
                  <a16:creationId xmlns:a16="http://schemas.microsoft.com/office/drawing/2014/main" id="{4D857736-512D-3D65-DE93-48C4476E2F6A}"/>
                </a:ext>
              </a:extLst>
            </p:cNvPr>
            <p:cNvGraphicFramePr/>
            <p:nvPr>
              <p:extLst>
                <p:ext uri="{D42A27DB-BD31-4B8C-83A1-F6EECF244321}">
                  <p14:modId xmlns:p14="http://schemas.microsoft.com/office/powerpoint/2010/main" val="2573580347"/>
                </p:ext>
              </p:extLst>
            </p:nvPr>
          </p:nvGraphicFramePr>
          <p:xfrm>
            <a:off x="4126230" y="1993301"/>
            <a:ext cx="7480552" cy="3889704"/>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87A09910-F426-30EC-A6D1-A15AACB3D366}"/>
                </a:ext>
              </a:extLst>
            </p:cNvPr>
            <p:cNvSpPr txBox="1"/>
            <p:nvPr/>
          </p:nvSpPr>
          <p:spPr>
            <a:xfrm>
              <a:off x="9918174" y="1925819"/>
              <a:ext cx="912060" cy="347314"/>
            </a:xfrm>
            <a:prstGeom prst="rect">
              <a:avLst/>
            </a:prstGeom>
            <a:noFill/>
          </p:spPr>
          <p:txBody>
            <a:bodyPr wrap="square" lIns="0" tIns="0" rIns="0" bIns="0" rtlCol="0" anchor="b">
              <a:noAutofit/>
            </a:bodyPr>
            <a:lstStyle/>
            <a:p>
              <a:pPr algn="ctr"/>
              <a:r>
                <a:rPr lang="en-US" sz="800" b="1">
                  <a:solidFill>
                    <a:schemeClr val="accent1"/>
                  </a:solidFill>
                </a:rPr>
                <a:t>Agree completely, a lot</a:t>
              </a:r>
            </a:p>
          </p:txBody>
        </p:sp>
        <p:sp>
          <p:nvSpPr>
            <p:cNvPr id="44" name="TextBox 43">
              <a:extLst>
                <a:ext uri="{FF2B5EF4-FFF2-40B4-BE49-F238E27FC236}">
                  <a16:creationId xmlns:a16="http://schemas.microsoft.com/office/drawing/2014/main" id="{20628431-0C62-96E0-17CE-240B854B71E2}"/>
                </a:ext>
              </a:extLst>
            </p:cNvPr>
            <p:cNvSpPr txBox="1"/>
            <p:nvPr/>
          </p:nvSpPr>
          <p:spPr>
            <a:xfrm>
              <a:off x="7825236" y="2026911"/>
              <a:ext cx="816322" cy="246221"/>
            </a:xfrm>
            <a:prstGeom prst="rect">
              <a:avLst/>
            </a:prstGeom>
            <a:noFill/>
          </p:spPr>
          <p:txBody>
            <a:bodyPr wrap="square" lIns="0" tIns="0" rIns="0" bIns="0" rtlCol="0" anchor="b">
              <a:noAutofit/>
            </a:bodyPr>
            <a:lstStyle/>
            <a:p>
              <a:pPr algn="ctr"/>
              <a:r>
                <a:rPr lang="en-US" sz="800" b="1">
                  <a:solidFill>
                    <a:schemeClr val="tx2">
                      <a:lumMod val="50000"/>
                    </a:schemeClr>
                  </a:solidFill>
                </a:rPr>
                <a:t>Disagree completely, a lot</a:t>
              </a:r>
            </a:p>
          </p:txBody>
        </p:sp>
      </p:grpSp>
      <p:sp>
        <p:nvSpPr>
          <p:cNvPr id="35" name="TextBox 34">
            <a:extLst>
              <a:ext uri="{FF2B5EF4-FFF2-40B4-BE49-F238E27FC236}">
                <a16:creationId xmlns:a16="http://schemas.microsoft.com/office/drawing/2014/main" id="{2BFF9633-CA43-B446-3AAF-B645EEDC3A8E}"/>
              </a:ext>
            </a:extLst>
          </p:cNvPr>
          <p:cNvSpPr txBox="1"/>
          <p:nvPr/>
        </p:nvSpPr>
        <p:spPr>
          <a:xfrm>
            <a:off x="9143122" y="5986311"/>
            <a:ext cx="1550104" cy="153888"/>
          </a:xfrm>
          <a:prstGeom prst="rect">
            <a:avLst/>
          </a:prstGeom>
          <a:noFill/>
        </p:spPr>
        <p:txBody>
          <a:bodyPr wrap="none" lIns="0" tIns="0" rIns="0" bIns="0" rtlCol="0">
            <a:spAutoFit/>
          </a:bodyPr>
          <a:lstStyle/>
          <a:p>
            <a:pPr algn="l"/>
            <a:r>
              <a:rPr lang="en-US" sz="1000"/>
              <a:t>Base: Teens 13-17, N=8,007</a:t>
            </a:r>
          </a:p>
        </p:txBody>
      </p:sp>
      <p:sp>
        <p:nvSpPr>
          <p:cNvPr id="33" name="TextBox 32">
            <a:extLst>
              <a:ext uri="{FF2B5EF4-FFF2-40B4-BE49-F238E27FC236}">
                <a16:creationId xmlns:a16="http://schemas.microsoft.com/office/drawing/2014/main" id="{D771037B-C624-633E-EAE8-4E4C8FFDCA47}"/>
              </a:ext>
            </a:extLst>
          </p:cNvPr>
          <p:cNvSpPr txBox="1"/>
          <p:nvPr/>
        </p:nvSpPr>
        <p:spPr>
          <a:xfrm>
            <a:off x="823434" y="6607672"/>
            <a:ext cx="7953862" cy="153888"/>
          </a:xfrm>
          <a:prstGeom prst="rect">
            <a:avLst/>
          </a:prstGeom>
          <a:noFill/>
        </p:spPr>
        <p:txBody>
          <a:bodyPr wrap="square" lIns="0" tIns="0" rIns="0" bIns="0">
            <a:spAutoFit/>
          </a:bodyPr>
          <a:lstStyle/>
          <a:p>
            <a:r>
              <a:rPr lang="en-US" sz="1000">
                <a:latin typeface="+mj-lt"/>
              </a:rPr>
              <a:t>QT1. How much do you agree or disagree with the following statement?</a:t>
            </a:r>
          </a:p>
        </p:txBody>
      </p:sp>
    </p:spTree>
    <p:extLst>
      <p:ext uri="{BB962C8B-B14F-4D97-AF65-F5344CB8AC3E}">
        <p14:creationId xmlns:p14="http://schemas.microsoft.com/office/powerpoint/2010/main" val="244365324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09E0-1EEB-509E-3D2A-7A98B80250AC}"/>
              </a:ext>
            </a:extLst>
          </p:cNvPr>
          <p:cNvSpPr>
            <a:spLocks noGrp="1"/>
          </p:cNvSpPr>
          <p:nvPr>
            <p:ph type="title"/>
          </p:nvPr>
        </p:nvSpPr>
        <p:spPr>
          <a:xfrm>
            <a:off x="588263" y="457200"/>
            <a:ext cx="11018520" cy="1107996"/>
          </a:xfrm>
        </p:spPr>
        <p:txBody>
          <a:bodyPr/>
          <a:lstStyle/>
          <a:p>
            <a:r>
              <a:rPr lang="en-US"/>
              <a:t>Parents had slightly more confidence in software controls than teens</a:t>
            </a:r>
          </a:p>
        </p:txBody>
      </p:sp>
      <p:sp>
        <p:nvSpPr>
          <p:cNvPr id="4" name="TextBox 3">
            <a:extLst>
              <a:ext uri="{FF2B5EF4-FFF2-40B4-BE49-F238E27FC236}">
                <a16:creationId xmlns:a16="http://schemas.microsoft.com/office/drawing/2014/main" id="{F3487FD7-DE63-2DD4-F5E5-7FC05C5E5191}"/>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cxnSp>
        <p:nvCxnSpPr>
          <p:cNvPr id="19" name="Straight Connector 18">
            <a:extLst>
              <a:ext uri="{FF2B5EF4-FFF2-40B4-BE49-F238E27FC236}">
                <a16:creationId xmlns:a16="http://schemas.microsoft.com/office/drawing/2014/main" id="{09BA7759-1B0B-B7F0-69B2-B0671C0D3A86}"/>
              </a:ext>
              <a:ext uri="{C183D7F6-B498-43B3-948B-1728B52AA6E4}">
                <adec:decorative xmlns:adec="http://schemas.microsoft.com/office/drawing/2017/decorative" val="1"/>
              </a:ext>
            </a:extLst>
          </p:cNvPr>
          <p:cNvCxnSpPr>
            <a:cxnSpLocks/>
          </p:cNvCxnSpPr>
          <p:nvPr/>
        </p:nvCxnSpPr>
        <p:spPr>
          <a:xfrm>
            <a:off x="5803391" y="6621490"/>
            <a:ext cx="0" cy="111507"/>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 name="Group 2" descr="A stacked column chart on Parental software controls or other technical tools are effective at keeping me (my children) safe online whereby Parents of 13-17: 41% Agree completely, a lot, 50% Agree a little, neither agree or disagree, 9% Disagree completely, a lot. Teens 13-17: 37% Agree completely, a lot, 49% Agree a little, neither agree or disagree, 14% Disagree completely, a lot">
            <a:extLst>
              <a:ext uri="{FF2B5EF4-FFF2-40B4-BE49-F238E27FC236}">
                <a16:creationId xmlns:a16="http://schemas.microsoft.com/office/drawing/2014/main" id="{98E16EF7-5ACB-AC36-E082-8E61A331DEBE}"/>
              </a:ext>
            </a:extLst>
          </p:cNvPr>
          <p:cNvGrpSpPr/>
          <p:nvPr/>
        </p:nvGrpSpPr>
        <p:grpSpPr>
          <a:xfrm>
            <a:off x="588262" y="1691511"/>
            <a:ext cx="5236465" cy="4272408"/>
            <a:chOff x="588262" y="1570648"/>
            <a:chExt cx="5236465" cy="4393271"/>
          </a:xfrm>
        </p:grpSpPr>
        <p:graphicFrame>
          <p:nvGraphicFramePr>
            <p:cNvPr id="5" name="Chart 4" descr="A column graph for &quot;Parental software controls or other technical tools are effective at keeping me (my children) safe online&quot; where in &quot;Parents of 13-17&quot;, 9 percent &quot;disagree completely, a lot&quot;, 50 percent &quot;Agree a little, neither agree or disagree&quot;, 41 percent &quot;Agree completely, a lot&quot;. In  &quot;Teens 13-17&quot;, 14 percent &quot;disagree completely, a lot&quot; 49 percent &quot;agree a little, neither agree or disagree&quot; 37 percent &quot;agree completely, a lot&quot;.&#10;">
              <a:extLst>
                <a:ext uri="{FF2B5EF4-FFF2-40B4-BE49-F238E27FC236}">
                  <a16:creationId xmlns:a16="http://schemas.microsoft.com/office/drawing/2014/main" id="{90C4E94F-DB7B-830E-D61A-BFB6872F0C63}"/>
                </a:ext>
              </a:extLst>
            </p:cNvPr>
            <p:cNvGraphicFramePr/>
            <p:nvPr>
              <p:extLst>
                <p:ext uri="{D42A27DB-BD31-4B8C-83A1-F6EECF244321}">
                  <p14:modId xmlns:p14="http://schemas.microsoft.com/office/powerpoint/2010/main" val="1066544164"/>
                </p:ext>
              </p:extLst>
            </p:nvPr>
          </p:nvGraphicFramePr>
          <p:xfrm>
            <a:off x="588262" y="1570648"/>
            <a:ext cx="5236465" cy="43932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AC7493F-A807-7599-E22B-1890079EED25}"/>
                </a:ext>
              </a:extLst>
            </p:cNvPr>
            <p:cNvSpPr txBox="1"/>
            <p:nvPr/>
          </p:nvSpPr>
          <p:spPr>
            <a:xfrm>
              <a:off x="704173" y="2978315"/>
              <a:ext cx="1195747" cy="369332"/>
            </a:xfrm>
            <a:prstGeom prst="rect">
              <a:avLst/>
            </a:prstGeom>
            <a:noFill/>
          </p:spPr>
          <p:txBody>
            <a:bodyPr wrap="square" lIns="0" tIns="0" rIns="0" bIns="0" rtlCol="0" anchor="ctr">
              <a:spAutoFit/>
            </a:bodyPr>
            <a:lstStyle/>
            <a:p>
              <a:pPr algn="l"/>
              <a:r>
                <a:rPr lang="en-US" sz="1200">
                  <a:latin typeface="+mj-lt"/>
                </a:rPr>
                <a:t>Agree completely, a lot</a:t>
              </a:r>
            </a:p>
          </p:txBody>
        </p:sp>
        <p:sp>
          <p:nvSpPr>
            <p:cNvPr id="7" name="TextBox 6">
              <a:extLst>
                <a:ext uri="{FF2B5EF4-FFF2-40B4-BE49-F238E27FC236}">
                  <a16:creationId xmlns:a16="http://schemas.microsoft.com/office/drawing/2014/main" id="{B24F78B8-048D-5B7B-0D84-28F68F7B6EC1}"/>
                </a:ext>
              </a:extLst>
            </p:cNvPr>
            <p:cNvSpPr txBox="1"/>
            <p:nvPr/>
          </p:nvSpPr>
          <p:spPr>
            <a:xfrm>
              <a:off x="704173" y="4108982"/>
              <a:ext cx="1195747" cy="553998"/>
            </a:xfrm>
            <a:prstGeom prst="rect">
              <a:avLst/>
            </a:prstGeom>
            <a:noFill/>
          </p:spPr>
          <p:txBody>
            <a:bodyPr wrap="square" lIns="0" tIns="0" rIns="0" bIns="0" rtlCol="0" anchor="ctr">
              <a:spAutoFit/>
            </a:bodyPr>
            <a:lstStyle/>
            <a:p>
              <a:pPr algn="l"/>
              <a:r>
                <a:rPr lang="en-US" sz="1200">
                  <a:latin typeface="+mj-lt"/>
                </a:rPr>
                <a:t>Agree a little, neither agree or disagree</a:t>
              </a:r>
            </a:p>
          </p:txBody>
        </p:sp>
        <p:sp>
          <p:nvSpPr>
            <p:cNvPr id="8" name="TextBox 7">
              <a:extLst>
                <a:ext uri="{FF2B5EF4-FFF2-40B4-BE49-F238E27FC236}">
                  <a16:creationId xmlns:a16="http://schemas.microsoft.com/office/drawing/2014/main" id="{5BF905A1-30C1-5482-4FC3-571ECB5E4B7E}"/>
                </a:ext>
              </a:extLst>
            </p:cNvPr>
            <p:cNvSpPr txBox="1"/>
            <p:nvPr/>
          </p:nvSpPr>
          <p:spPr>
            <a:xfrm>
              <a:off x="704173" y="5191175"/>
              <a:ext cx="1195747" cy="369332"/>
            </a:xfrm>
            <a:prstGeom prst="rect">
              <a:avLst/>
            </a:prstGeom>
            <a:noFill/>
          </p:spPr>
          <p:txBody>
            <a:bodyPr wrap="square" lIns="0" tIns="0" rIns="0" bIns="0" rtlCol="0" anchor="ctr">
              <a:spAutoFit/>
            </a:bodyPr>
            <a:lstStyle/>
            <a:p>
              <a:pPr algn="l"/>
              <a:r>
                <a:rPr lang="en-US" sz="1200">
                  <a:latin typeface="+mj-lt"/>
                </a:rPr>
                <a:t>Disagree completely, a lot</a:t>
              </a:r>
            </a:p>
          </p:txBody>
        </p:sp>
      </p:grpSp>
      <p:grpSp>
        <p:nvGrpSpPr>
          <p:cNvPr id="13" name="Group 12" descr="A stacked column chart on Parental rules and restrictions about what you can do online are effective at keeping me (my children) safe online whereby Parents of 13-17: 43% Agree completely, a lot, 48% Agree a little, neither agree or disagree, 9% Disagree completely, a lot. Teens 13-17: 41% Agree completely, a lot, 45% Agree a little, neither agree or disagree, 14% Disagree completely, a lot">
            <a:extLst>
              <a:ext uri="{FF2B5EF4-FFF2-40B4-BE49-F238E27FC236}">
                <a16:creationId xmlns:a16="http://schemas.microsoft.com/office/drawing/2014/main" id="{0EF22E37-73A9-C65D-247F-0BE5EEE67CA2}"/>
              </a:ext>
            </a:extLst>
          </p:cNvPr>
          <p:cNvGrpSpPr/>
          <p:nvPr/>
        </p:nvGrpSpPr>
        <p:grpSpPr>
          <a:xfrm>
            <a:off x="6236209" y="1691511"/>
            <a:ext cx="5367528" cy="4272408"/>
            <a:chOff x="6236209" y="1570648"/>
            <a:chExt cx="5367528" cy="4393271"/>
          </a:xfrm>
        </p:grpSpPr>
        <p:graphicFrame>
          <p:nvGraphicFramePr>
            <p:cNvPr id="9" name="Chart 8" descr="A column graph for &quot;Parental rules and restrictions about what you can do online are effective at keeping me (my children) safe online&quot; where in &quot;Parents of 13-17&quot;, 9 percent &quot;disagree completely, a lot&quot;, 48 percent &quot;Agree a little, neither agree or disagree&quot;, 43 percent &quot;Agree completely, a lot&quot;. In  &quot;Teens 13-17&quot;, 14 percent &quot;disagree completely, a lot&quot; 45 percent &quot;agree a little, neither agree or disagree&quot; 41 percent &quot;agree completely, a lot&quot;.">
              <a:extLst>
                <a:ext uri="{FF2B5EF4-FFF2-40B4-BE49-F238E27FC236}">
                  <a16:creationId xmlns:a16="http://schemas.microsoft.com/office/drawing/2014/main" id="{04BF8130-FD4C-84CB-C7F0-737DF99FE382}"/>
                </a:ext>
              </a:extLst>
            </p:cNvPr>
            <p:cNvGraphicFramePr/>
            <p:nvPr>
              <p:extLst>
                <p:ext uri="{D42A27DB-BD31-4B8C-83A1-F6EECF244321}">
                  <p14:modId xmlns:p14="http://schemas.microsoft.com/office/powerpoint/2010/main" val="1624764589"/>
                </p:ext>
              </p:extLst>
            </p:nvPr>
          </p:nvGraphicFramePr>
          <p:xfrm>
            <a:off x="6236209" y="1570648"/>
            <a:ext cx="5367528" cy="43932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7380DA9-325B-921C-F0E5-A155B57D7BF4}"/>
                </a:ext>
              </a:extLst>
            </p:cNvPr>
            <p:cNvSpPr txBox="1"/>
            <p:nvPr/>
          </p:nvSpPr>
          <p:spPr>
            <a:xfrm>
              <a:off x="6367272" y="2978315"/>
              <a:ext cx="1195747" cy="369332"/>
            </a:xfrm>
            <a:prstGeom prst="rect">
              <a:avLst/>
            </a:prstGeom>
            <a:noFill/>
          </p:spPr>
          <p:txBody>
            <a:bodyPr wrap="square" lIns="0" tIns="0" rIns="0" bIns="0" rtlCol="0" anchor="ctr">
              <a:spAutoFit/>
            </a:bodyPr>
            <a:lstStyle/>
            <a:p>
              <a:pPr algn="l"/>
              <a:r>
                <a:rPr lang="en-US" sz="1200">
                  <a:latin typeface="+mj-lt"/>
                </a:rPr>
                <a:t>Agree completely, a lot</a:t>
              </a:r>
            </a:p>
          </p:txBody>
        </p:sp>
        <p:sp>
          <p:nvSpPr>
            <p:cNvPr id="11" name="TextBox 10">
              <a:extLst>
                <a:ext uri="{FF2B5EF4-FFF2-40B4-BE49-F238E27FC236}">
                  <a16:creationId xmlns:a16="http://schemas.microsoft.com/office/drawing/2014/main" id="{43CEFD3B-B578-C316-30D0-FD0F5D2F09E6}"/>
                </a:ext>
              </a:extLst>
            </p:cNvPr>
            <p:cNvSpPr txBox="1"/>
            <p:nvPr/>
          </p:nvSpPr>
          <p:spPr>
            <a:xfrm>
              <a:off x="6367272" y="4108982"/>
              <a:ext cx="1195747" cy="553998"/>
            </a:xfrm>
            <a:prstGeom prst="rect">
              <a:avLst/>
            </a:prstGeom>
            <a:noFill/>
          </p:spPr>
          <p:txBody>
            <a:bodyPr wrap="square" lIns="0" tIns="0" rIns="0" bIns="0" rtlCol="0" anchor="ctr">
              <a:spAutoFit/>
            </a:bodyPr>
            <a:lstStyle/>
            <a:p>
              <a:pPr algn="l"/>
              <a:r>
                <a:rPr lang="en-US" sz="1200">
                  <a:latin typeface="+mj-lt"/>
                </a:rPr>
                <a:t>Agree a little, neither agree or disagree</a:t>
              </a:r>
            </a:p>
          </p:txBody>
        </p:sp>
        <p:sp>
          <p:nvSpPr>
            <p:cNvPr id="12" name="TextBox 11">
              <a:extLst>
                <a:ext uri="{FF2B5EF4-FFF2-40B4-BE49-F238E27FC236}">
                  <a16:creationId xmlns:a16="http://schemas.microsoft.com/office/drawing/2014/main" id="{5F128D61-7173-27FC-6E2C-BCBE1DED84CC}"/>
                </a:ext>
              </a:extLst>
            </p:cNvPr>
            <p:cNvSpPr txBox="1"/>
            <p:nvPr/>
          </p:nvSpPr>
          <p:spPr>
            <a:xfrm>
              <a:off x="6367272" y="5191175"/>
              <a:ext cx="1195747" cy="369332"/>
            </a:xfrm>
            <a:prstGeom prst="rect">
              <a:avLst/>
            </a:prstGeom>
            <a:noFill/>
          </p:spPr>
          <p:txBody>
            <a:bodyPr wrap="square" lIns="0" tIns="0" rIns="0" bIns="0" rtlCol="0" anchor="ctr">
              <a:spAutoFit/>
            </a:bodyPr>
            <a:lstStyle/>
            <a:p>
              <a:pPr algn="l"/>
              <a:r>
                <a:rPr lang="en-US" sz="1200">
                  <a:latin typeface="+mj-lt"/>
                </a:rPr>
                <a:t>Disagree completely, a lot</a:t>
              </a:r>
            </a:p>
          </p:txBody>
        </p:sp>
      </p:grpSp>
      <p:sp>
        <p:nvSpPr>
          <p:cNvPr id="16" name="TextBox 15">
            <a:extLst>
              <a:ext uri="{FF2B5EF4-FFF2-40B4-BE49-F238E27FC236}">
                <a16:creationId xmlns:a16="http://schemas.microsoft.com/office/drawing/2014/main" id="{A8ECDA70-AA27-508A-BD9E-568C0151FF7B}"/>
              </a:ext>
            </a:extLst>
          </p:cNvPr>
          <p:cNvSpPr txBox="1"/>
          <p:nvPr/>
        </p:nvSpPr>
        <p:spPr>
          <a:xfrm>
            <a:off x="593199" y="6061022"/>
            <a:ext cx="1792157" cy="153888"/>
          </a:xfrm>
          <a:prstGeom prst="rect">
            <a:avLst/>
          </a:prstGeom>
          <a:noFill/>
        </p:spPr>
        <p:txBody>
          <a:bodyPr wrap="none" lIns="0" tIns="0" rIns="0" bIns="0" rtlCol="0">
            <a:spAutoFit/>
          </a:bodyPr>
          <a:lstStyle/>
          <a:p>
            <a:pPr algn="l"/>
            <a:r>
              <a:rPr lang="en-US" sz="1000"/>
              <a:t>Base: Parents of 13-17, N=1,898</a:t>
            </a:r>
          </a:p>
        </p:txBody>
      </p:sp>
      <p:sp>
        <p:nvSpPr>
          <p:cNvPr id="15" name="TextBox 14">
            <a:extLst>
              <a:ext uri="{FF2B5EF4-FFF2-40B4-BE49-F238E27FC236}">
                <a16:creationId xmlns:a16="http://schemas.microsoft.com/office/drawing/2014/main" id="{040F3AF2-F562-1B72-33CC-19155A44943E}"/>
              </a:ext>
            </a:extLst>
          </p:cNvPr>
          <p:cNvSpPr txBox="1"/>
          <p:nvPr/>
        </p:nvSpPr>
        <p:spPr>
          <a:xfrm>
            <a:off x="592932" y="6231673"/>
            <a:ext cx="1550104" cy="153888"/>
          </a:xfrm>
          <a:prstGeom prst="rect">
            <a:avLst/>
          </a:prstGeom>
          <a:noFill/>
        </p:spPr>
        <p:txBody>
          <a:bodyPr wrap="none" lIns="0" tIns="0" rIns="0" bIns="0" rtlCol="0">
            <a:spAutoFit/>
          </a:bodyPr>
          <a:lstStyle/>
          <a:p>
            <a:pPr algn="l"/>
            <a:r>
              <a:rPr lang="en-US" sz="1000"/>
              <a:t>Base: Teens 13-17, N=8,007</a:t>
            </a:r>
          </a:p>
        </p:txBody>
      </p:sp>
      <p:sp>
        <p:nvSpPr>
          <p:cNvPr id="17" name="TextBox 16">
            <a:extLst>
              <a:ext uri="{FF2B5EF4-FFF2-40B4-BE49-F238E27FC236}">
                <a16:creationId xmlns:a16="http://schemas.microsoft.com/office/drawing/2014/main" id="{8F481A27-8B28-069D-B3FA-274D75C81DD4}"/>
              </a:ext>
            </a:extLst>
          </p:cNvPr>
          <p:cNvSpPr txBox="1">
            <a:spLocks/>
          </p:cNvSpPr>
          <p:nvPr/>
        </p:nvSpPr>
        <p:spPr>
          <a:xfrm>
            <a:off x="588263" y="6615688"/>
            <a:ext cx="3348674" cy="123111"/>
          </a:xfrm>
          <a:prstGeom prst="rect">
            <a:avLst/>
          </a:prstGeom>
          <a:noFill/>
        </p:spPr>
        <p:txBody>
          <a:bodyPr wrap="none" lIns="0" tIns="0" rIns="0" bIns="0" anchor="b">
            <a:spAutoFit/>
          </a:bodyPr>
          <a:lstStyle/>
          <a:p>
            <a:r>
              <a:rPr lang="en-US" sz="800">
                <a:latin typeface="+mj-lt"/>
              </a:rPr>
              <a:t>QP1. How much do you agree or disagree with the following statement?</a:t>
            </a:r>
          </a:p>
        </p:txBody>
      </p:sp>
      <p:sp>
        <p:nvSpPr>
          <p:cNvPr id="18" name="TextBox 17">
            <a:extLst>
              <a:ext uri="{FF2B5EF4-FFF2-40B4-BE49-F238E27FC236}">
                <a16:creationId xmlns:a16="http://schemas.microsoft.com/office/drawing/2014/main" id="{FD204315-FD2F-4F29-D346-CDFE6CCFBDC6}"/>
              </a:ext>
            </a:extLst>
          </p:cNvPr>
          <p:cNvSpPr txBox="1">
            <a:spLocks/>
          </p:cNvSpPr>
          <p:nvPr/>
        </p:nvSpPr>
        <p:spPr>
          <a:xfrm>
            <a:off x="7669846" y="6615688"/>
            <a:ext cx="3348674" cy="123111"/>
          </a:xfrm>
          <a:prstGeom prst="rect">
            <a:avLst/>
          </a:prstGeom>
          <a:noFill/>
        </p:spPr>
        <p:txBody>
          <a:bodyPr wrap="none" lIns="0" tIns="0" rIns="0" bIns="0" anchor="b">
            <a:spAutoFit/>
          </a:bodyPr>
          <a:lstStyle/>
          <a:p>
            <a:r>
              <a:rPr lang="en-US" sz="800">
                <a:latin typeface="+mj-lt"/>
              </a:rPr>
              <a:t>QT1. How much do you agree or disagree with the following statement?</a:t>
            </a:r>
          </a:p>
        </p:txBody>
      </p:sp>
    </p:spTree>
    <p:extLst>
      <p:ext uri="{BB962C8B-B14F-4D97-AF65-F5344CB8AC3E}">
        <p14:creationId xmlns:p14="http://schemas.microsoft.com/office/powerpoint/2010/main" val="1255685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094150-99FA-DABF-2F8A-B6791A19D8C7}"/>
              </a:ext>
              <a:ext uri="{C183D7F6-B498-43B3-948B-1728B52AA6E4}">
                <adec:decorative xmlns:adec="http://schemas.microsoft.com/office/drawing/2017/decorative" val="1"/>
              </a:ext>
            </a:extLst>
          </p:cNvPr>
          <p:cNvSpPr/>
          <p:nvPr/>
        </p:nvSpPr>
        <p:spPr bwMode="auto">
          <a:xfrm>
            <a:off x="584199" y="585789"/>
            <a:ext cx="5177972" cy="56864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2286D4E7-FC92-7C21-1386-981E8C952196}"/>
              </a:ext>
              <a:ext uri="{C183D7F6-B498-43B3-948B-1728B52AA6E4}">
                <adec:decorative xmlns:adec="http://schemas.microsoft.com/office/drawing/2017/decorative" val="1"/>
              </a:ext>
            </a:extLst>
          </p:cNvPr>
          <p:cNvSpPr>
            <a:spLocks/>
          </p:cNvSpPr>
          <p:nvPr/>
        </p:nvSpPr>
        <p:spPr bwMode="auto">
          <a:xfrm>
            <a:off x="584199" y="585788"/>
            <a:ext cx="11023602" cy="568642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FFE6E9E-6519-1CFA-F222-D455DB449F31}"/>
              </a:ext>
            </a:extLst>
          </p:cNvPr>
          <p:cNvSpPr>
            <a:spLocks noGrp="1"/>
          </p:cNvSpPr>
          <p:nvPr>
            <p:ph type="title"/>
          </p:nvPr>
        </p:nvSpPr>
        <p:spPr>
          <a:xfrm>
            <a:off x="1001484" y="3141910"/>
            <a:ext cx="4319815" cy="997196"/>
          </a:xfrm>
        </p:spPr>
        <p:txBody>
          <a:bodyPr/>
          <a:lstStyle/>
          <a:p>
            <a:r>
              <a:rPr lang="en-US"/>
              <a:t>Online platforms &amp; content moderation</a:t>
            </a:r>
          </a:p>
        </p:txBody>
      </p:sp>
      <p:sp>
        <p:nvSpPr>
          <p:cNvPr id="17" name="Oval 16">
            <a:extLst>
              <a:ext uri="{FF2B5EF4-FFF2-40B4-BE49-F238E27FC236}">
                <a16:creationId xmlns:a16="http://schemas.microsoft.com/office/drawing/2014/main" id="{CB66ED1A-A965-76BD-6C89-F3ACC46334ED}"/>
              </a:ext>
              <a:ext uri="{C183D7F6-B498-43B3-948B-1728B52AA6E4}">
                <adec:decorative xmlns:adec="http://schemas.microsoft.com/office/drawing/2017/decorative" val="1"/>
              </a:ext>
            </a:extLst>
          </p:cNvPr>
          <p:cNvSpPr/>
          <p:nvPr/>
        </p:nvSpPr>
        <p:spPr bwMode="auto">
          <a:xfrm>
            <a:off x="1001486" y="2209804"/>
            <a:ext cx="696686" cy="6966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1" name="CRMArticles_EFF5" title="Icon of two documents stacked together with writing on them">
            <a:extLst>
              <a:ext uri="{FF2B5EF4-FFF2-40B4-BE49-F238E27FC236}">
                <a16:creationId xmlns:a16="http://schemas.microsoft.com/office/drawing/2014/main" id="{86279BF2-9095-01E7-E525-1E6133ED1E1A}"/>
              </a:ext>
            </a:extLst>
          </p:cNvPr>
          <p:cNvSpPr>
            <a:spLocks noChangeAspect="1" noEditPoints="1"/>
          </p:cNvSpPr>
          <p:nvPr/>
        </p:nvSpPr>
        <p:spPr bwMode="auto">
          <a:xfrm>
            <a:off x="1191401" y="2375267"/>
            <a:ext cx="316856" cy="365760"/>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Shape 19" descr="A view of a hand holding a phone and another hand tapping on it with a web of connectors surrounding the phone">
            <a:extLst>
              <a:ext uri="{FF2B5EF4-FFF2-40B4-BE49-F238E27FC236}">
                <a16:creationId xmlns:a16="http://schemas.microsoft.com/office/drawing/2014/main" id="{4B6971D3-77BC-183A-9BD4-A0D1015F9E3D}"/>
              </a:ext>
            </a:extLst>
          </p:cNvPr>
          <p:cNvSpPr/>
          <p:nvPr/>
        </p:nvSpPr>
        <p:spPr bwMode="auto">
          <a:xfrm>
            <a:off x="6059713" y="888238"/>
            <a:ext cx="5290458" cy="5081529"/>
          </a:xfrm>
          <a:custGeom>
            <a:avLst/>
            <a:gdLst>
              <a:gd name="connsiteX0" fmla="*/ 0 w 5290458"/>
              <a:gd name="connsiteY0" fmla="*/ 0 h 5081529"/>
              <a:gd name="connsiteX1" fmla="*/ 5290458 w 5290458"/>
              <a:gd name="connsiteY1" fmla="*/ 0 h 5081529"/>
              <a:gd name="connsiteX2" fmla="*/ 5290458 w 5290458"/>
              <a:gd name="connsiteY2" fmla="*/ 5081529 h 5081529"/>
              <a:gd name="connsiteX3" fmla="*/ 0 w 5290458"/>
              <a:gd name="connsiteY3" fmla="*/ 5081529 h 5081529"/>
            </a:gdLst>
            <a:ahLst/>
            <a:cxnLst>
              <a:cxn ang="0">
                <a:pos x="connsiteX0" y="connsiteY0"/>
              </a:cxn>
              <a:cxn ang="0">
                <a:pos x="connsiteX1" y="connsiteY1"/>
              </a:cxn>
              <a:cxn ang="0">
                <a:pos x="connsiteX2" y="connsiteY2"/>
              </a:cxn>
              <a:cxn ang="0">
                <a:pos x="connsiteX3" y="connsiteY3"/>
              </a:cxn>
            </a:cxnLst>
            <a:rect l="l" t="t" r="r" b="b"/>
            <a:pathLst>
              <a:path w="5290458" h="5081529">
                <a:moveTo>
                  <a:pt x="0" y="0"/>
                </a:moveTo>
                <a:lnTo>
                  <a:pt x="5290458" y="0"/>
                </a:lnTo>
                <a:lnTo>
                  <a:pt x="5290458" y="5081529"/>
                </a:lnTo>
                <a:lnTo>
                  <a:pt x="0" y="5081529"/>
                </a:lnTo>
                <a:close/>
              </a:path>
            </a:pathLst>
          </a:custGeom>
          <a:blipFill>
            <a:blip r:embed="rId2"/>
            <a:srcRect/>
            <a:stretch>
              <a:fillRect t="-2056" b="-2056"/>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6811442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5F99-9485-027F-C60B-0D8495F6FCF4}"/>
              </a:ext>
            </a:extLst>
          </p:cNvPr>
          <p:cNvSpPr>
            <a:spLocks noGrp="1"/>
          </p:cNvSpPr>
          <p:nvPr>
            <p:ph type="title"/>
          </p:nvPr>
        </p:nvSpPr>
        <p:spPr/>
        <p:txBody>
          <a:bodyPr/>
          <a:lstStyle/>
          <a:p>
            <a:r>
              <a:rPr lang="en-US"/>
              <a:t>Online platforms used</a:t>
            </a:r>
          </a:p>
        </p:txBody>
      </p:sp>
      <p:graphicFrame>
        <p:nvGraphicFramePr>
          <p:cNvPr id="19" name="Chart 18" descr="A column graph for online platforms used where social media is at 92 percent, Email is at 91 percent, messaging is at 90 percent, video sharing is at 90 percent, video sharing is at 83 percent, marketplace is at 71 percent, app stores is at 70 percent, gaming is at 70 percent and cloud storage is at 68 percent.">
            <a:extLst>
              <a:ext uri="{FF2B5EF4-FFF2-40B4-BE49-F238E27FC236}">
                <a16:creationId xmlns:a16="http://schemas.microsoft.com/office/drawing/2014/main" id="{C45C5619-6BE4-8A08-915D-BD4491563148}"/>
              </a:ext>
            </a:extLst>
          </p:cNvPr>
          <p:cNvGraphicFramePr/>
          <p:nvPr>
            <p:extLst>
              <p:ext uri="{D42A27DB-BD31-4B8C-83A1-F6EECF244321}">
                <p14:modId xmlns:p14="http://schemas.microsoft.com/office/powerpoint/2010/main" val="1536734144"/>
              </p:ext>
            </p:extLst>
          </p:nvPr>
        </p:nvGraphicFramePr>
        <p:xfrm>
          <a:off x="588263" y="1278251"/>
          <a:ext cx="11018520" cy="5063933"/>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Group 40">
            <a:extLst>
              <a:ext uri="{FF2B5EF4-FFF2-40B4-BE49-F238E27FC236}">
                <a16:creationId xmlns:a16="http://schemas.microsoft.com/office/drawing/2014/main" id="{35736D6E-914D-A3F9-F2FC-646D4D1B9660}"/>
              </a:ext>
              <a:ext uri="{C183D7F6-B498-43B3-948B-1728B52AA6E4}">
                <adec:decorative xmlns:adec="http://schemas.microsoft.com/office/drawing/2017/decorative" val="1"/>
              </a:ext>
            </a:extLst>
          </p:cNvPr>
          <p:cNvGrpSpPr/>
          <p:nvPr/>
        </p:nvGrpSpPr>
        <p:grpSpPr>
          <a:xfrm>
            <a:off x="3881072" y="5474265"/>
            <a:ext cx="397120" cy="397120"/>
            <a:chOff x="3732312" y="5691631"/>
            <a:chExt cx="381986" cy="381986"/>
          </a:xfrm>
        </p:grpSpPr>
        <p:sp>
          <p:nvSpPr>
            <p:cNvPr id="22" name="Oval 21">
              <a:extLst>
                <a:ext uri="{FF2B5EF4-FFF2-40B4-BE49-F238E27FC236}">
                  <a16:creationId xmlns:a16="http://schemas.microsoft.com/office/drawing/2014/main" id="{0D714B37-C168-29DB-6736-4A4C9E0BD45A}"/>
                </a:ext>
                <a:ext uri="{C183D7F6-B498-43B3-948B-1728B52AA6E4}">
                  <adec:decorative xmlns:adec="http://schemas.microsoft.com/office/drawing/2017/decorative" val="1"/>
                </a:ext>
              </a:extLst>
            </p:cNvPr>
            <p:cNvSpPr/>
            <p:nvPr/>
          </p:nvSpPr>
          <p:spPr bwMode="auto">
            <a:xfrm>
              <a:off x="3732312"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7" name="speech_2">
              <a:extLst>
                <a:ext uri="{FF2B5EF4-FFF2-40B4-BE49-F238E27FC236}">
                  <a16:creationId xmlns:a16="http://schemas.microsoft.com/office/drawing/2014/main" id="{1D122545-2C72-8220-2D26-2A340DE967FF}"/>
                </a:ext>
                <a:ext uri="{C183D7F6-B498-43B3-948B-1728B52AA6E4}">
                  <adec:decorative xmlns:adec="http://schemas.microsoft.com/office/drawing/2017/decorative" val="1"/>
                </a:ext>
              </a:extLst>
            </p:cNvPr>
            <p:cNvSpPr>
              <a:spLocks noChangeAspect="1" noEditPoints="1"/>
            </p:cNvSpPr>
            <p:nvPr/>
          </p:nvSpPr>
          <p:spPr bwMode="auto">
            <a:xfrm>
              <a:off x="3821663" y="5792328"/>
              <a:ext cx="203284" cy="18059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43" name="Group 42">
            <a:extLst>
              <a:ext uri="{FF2B5EF4-FFF2-40B4-BE49-F238E27FC236}">
                <a16:creationId xmlns:a16="http://schemas.microsoft.com/office/drawing/2014/main" id="{7DBD5191-E99E-2EF0-A6B7-52D24632CF0A}"/>
              </a:ext>
              <a:ext uri="{C183D7F6-B498-43B3-948B-1728B52AA6E4}">
                <adec:decorative xmlns:adec="http://schemas.microsoft.com/office/drawing/2017/decorative" val="1"/>
              </a:ext>
            </a:extLst>
          </p:cNvPr>
          <p:cNvGrpSpPr/>
          <p:nvPr/>
        </p:nvGrpSpPr>
        <p:grpSpPr>
          <a:xfrm>
            <a:off x="6565655" y="5474265"/>
            <a:ext cx="397120" cy="397120"/>
            <a:chOff x="6399942" y="5691631"/>
            <a:chExt cx="381986" cy="381986"/>
          </a:xfrm>
        </p:grpSpPr>
        <p:sp>
          <p:nvSpPr>
            <p:cNvPr id="26" name="Oval 25">
              <a:extLst>
                <a:ext uri="{FF2B5EF4-FFF2-40B4-BE49-F238E27FC236}">
                  <a16:creationId xmlns:a16="http://schemas.microsoft.com/office/drawing/2014/main" id="{D564B2BA-2F8E-3D5F-5143-1CC0925EDE3D}"/>
                </a:ext>
                <a:ext uri="{C183D7F6-B498-43B3-948B-1728B52AA6E4}">
                  <adec:decorative xmlns:adec="http://schemas.microsoft.com/office/drawing/2017/decorative" val="1"/>
                </a:ext>
              </a:extLst>
            </p:cNvPr>
            <p:cNvSpPr/>
            <p:nvPr/>
          </p:nvSpPr>
          <p:spPr bwMode="auto">
            <a:xfrm>
              <a:off x="6399942"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pic>
          <p:nvPicPr>
            <p:cNvPr id="29" name="Graphic 28">
              <a:extLst>
                <a:ext uri="{FF2B5EF4-FFF2-40B4-BE49-F238E27FC236}">
                  <a16:creationId xmlns:a16="http://schemas.microsoft.com/office/drawing/2014/main" id="{DBE16E8F-9090-03E5-CBF3-0AE3E1CF2C2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6338" y="5812893"/>
              <a:ext cx="209194" cy="139462"/>
            </a:xfrm>
            <a:prstGeom prst="rect">
              <a:avLst/>
            </a:prstGeom>
          </p:spPr>
        </p:pic>
      </p:grpSp>
      <p:grpSp>
        <p:nvGrpSpPr>
          <p:cNvPr id="45" name="Group 44">
            <a:extLst>
              <a:ext uri="{FF2B5EF4-FFF2-40B4-BE49-F238E27FC236}">
                <a16:creationId xmlns:a16="http://schemas.microsoft.com/office/drawing/2014/main" id="{627FC6D0-938F-265C-F8F4-B9B77E47D1AD}"/>
              </a:ext>
              <a:ext uri="{C183D7F6-B498-43B3-948B-1728B52AA6E4}">
                <adec:decorative xmlns:adec="http://schemas.microsoft.com/office/drawing/2017/decorative" val="1"/>
              </a:ext>
            </a:extLst>
          </p:cNvPr>
          <p:cNvGrpSpPr/>
          <p:nvPr/>
        </p:nvGrpSpPr>
        <p:grpSpPr>
          <a:xfrm>
            <a:off x="9264161" y="5474265"/>
            <a:ext cx="397120" cy="397120"/>
            <a:chOff x="9352564" y="5691631"/>
            <a:chExt cx="381986" cy="381986"/>
          </a:xfrm>
        </p:grpSpPr>
        <p:sp>
          <p:nvSpPr>
            <p:cNvPr id="30" name="Oval 29">
              <a:extLst>
                <a:ext uri="{FF2B5EF4-FFF2-40B4-BE49-F238E27FC236}">
                  <a16:creationId xmlns:a16="http://schemas.microsoft.com/office/drawing/2014/main" id="{8F1949CF-7071-43EA-CC54-F71E7B0B8528}"/>
                </a:ext>
                <a:ext uri="{C183D7F6-B498-43B3-948B-1728B52AA6E4}">
                  <adec:decorative xmlns:adec="http://schemas.microsoft.com/office/drawing/2017/decorative" val="1"/>
                </a:ext>
              </a:extLst>
            </p:cNvPr>
            <p:cNvSpPr/>
            <p:nvPr/>
          </p:nvSpPr>
          <p:spPr bwMode="auto">
            <a:xfrm>
              <a:off x="9352564"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31" name="Game_E7FC">
              <a:extLst>
                <a:ext uri="{FF2B5EF4-FFF2-40B4-BE49-F238E27FC236}">
                  <a16:creationId xmlns:a16="http://schemas.microsoft.com/office/drawing/2014/main" id="{581F0E1E-BAB7-0E98-3897-96AF1E7AB798}"/>
                </a:ext>
                <a:ext uri="{C183D7F6-B498-43B3-948B-1728B52AA6E4}">
                  <adec:decorative xmlns:adec="http://schemas.microsoft.com/office/drawing/2017/decorative" val="1"/>
                </a:ext>
              </a:extLst>
            </p:cNvPr>
            <p:cNvSpPr>
              <a:spLocks noChangeAspect="1" noEditPoints="1"/>
            </p:cNvSpPr>
            <p:nvPr/>
          </p:nvSpPr>
          <p:spPr bwMode="auto">
            <a:xfrm>
              <a:off x="9429513" y="5814160"/>
              <a:ext cx="228088" cy="136928"/>
            </a:xfrm>
            <a:custGeom>
              <a:avLst/>
              <a:gdLst>
                <a:gd name="T0" fmla="*/ 1375 w 3750"/>
                <a:gd name="T1" fmla="*/ 1750 h 2250"/>
                <a:gd name="T2" fmla="*/ 625 w 3750"/>
                <a:gd name="T3" fmla="*/ 2250 h 2250"/>
                <a:gd name="T4" fmla="*/ 0 w 3750"/>
                <a:gd name="T5" fmla="*/ 1000 h 2250"/>
                <a:gd name="T6" fmla="*/ 1000 w 3750"/>
                <a:gd name="T7" fmla="*/ 0 h 2250"/>
                <a:gd name="T8" fmla="*/ 2750 w 3750"/>
                <a:gd name="T9" fmla="*/ 0 h 2250"/>
                <a:gd name="T10" fmla="*/ 3750 w 3750"/>
                <a:gd name="T11" fmla="*/ 1000 h 2250"/>
                <a:gd name="T12" fmla="*/ 3125 w 3750"/>
                <a:gd name="T13" fmla="*/ 2250 h 2250"/>
                <a:gd name="T14" fmla="*/ 2375 w 3750"/>
                <a:gd name="T15" fmla="*/ 1750 h 2250"/>
                <a:gd name="T16" fmla="*/ 1375 w 3750"/>
                <a:gd name="T17" fmla="*/ 1750 h 2250"/>
                <a:gd name="T18" fmla="*/ 3125 w 3750"/>
                <a:gd name="T19" fmla="*/ 1246 h 2250"/>
                <a:gd name="T20" fmla="*/ 2996 w 3750"/>
                <a:gd name="T21" fmla="*/ 1375 h 2250"/>
                <a:gd name="T22" fmla="*/ 3125 w 3750"/>
                <a:gd name="T23" fmla="*/ 1504 h 2250"/>
                <a:gd name="T24" fmla="*/ 3254 w 3750"/>
                <a:gd name="T25" fmla="*/ 1375 h 2250"/>
                <a:gd name="T26" fmla="*/ 3125 w 3750"/>
                <a:gd name="T27" fmla="*/ 1246 h 2250"/>
                <a:gd name="T28" fmla="*/ 2625 w 3750"/>
                <a:gd name="T29" fmla="*/ 747 h 2250"/>
                <a:gd name="T30" fmla="*/ 2497 w 3750"/>
                <a:gd name="T31" fmla="*/ 875 h 2250"/>
                <a:gd name="T32" fmla="*/ 2625 w 3750"/>
                <a:gd name="T33" fmla="*/ 1003 h 2250"/>
                <a:gd name="T34" fmla="*/ 2753 w 3750"/>
                <a:gd name="T35" fmla="*/ 875 h 2250"/>
                <a:gd name="T36" fmla="*/ 2625 w 3750"/>
                <a:gd name="T37" fmla="*/ 747 h 2250"/>
                <a:gd name="T38" fmla="*/ 1125 w 3750"/>
                <a:gd name="T39" fmla="*/ 1000 h 2250"/>
                <a:gd name="T40" fmla="*/ 375 w 3750"/>
                <a:gd name="T41" fmla="*/ 1000 h 2250"/>
                <a:gd name="T42" fmla="*/ 750 w 3750"/>
                <a:gd name="T43" fmla="*/ 1375 h 2250"/>
                <a:gd name="T44" fmla="*/ 750 w 3750"/>
                <a:gd name="T45" fmla="*/ 6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0" h="2250">
                  <a:moveTo>
                    <a:pt x="1375" y="1750"/>
                  </a:moveTo>
                  <a:cubicBezTo>
                    <a:pt x="997" y="1762"/>
                    <a:pt x="877" y="2250"/>
                    <a:pt x="625" y="2250"/>
                  </a:cubicBezTo>
                  <a:cubicBezTo>
                    <a:pt x="96" y="2250"/>
                    <a:pt x="0" y="1441"/>
                    <a:pt x="0" y="1000"/>
                  </a:cubicBezTo>
                  <a:cubicBezTo>
                    <a:pt x="0" y="448"/>
                    <a:pt x="448" y="0"/>
                    <a:pt x="1000" y="0"/>
                  </a:cubicBezTo>
                  <a:cubicBezTo>
                    <a:pt x="2750" y="0"/>
                    <a:pt x="2750" y="0"/>
                    <a:pt x="2750" y="0"/>
                  </a:cubicBezTo>
                  <a:cubicBezTo>
                    <a:pt x="3302" y="0"/>
                    <a:pt x="3750" y="448"/>
                    <a:pt x="3750" y="1000"/>
                  </a:cubicBezTo>
                  <a:cubicBezTo>
                    <a:pt x="3750" y="1441"/>
                    <a:pt x="3654" y="2250"/>
                    <a:pt x="3125" y="2250"/>
                  </a:cubicBezTo>
                  <a:cubicBezTo>
                    <a:pt x="2873" y="2250"/>
                    <a:pt x="2753" y="1762"/>
                    <a:pt x="2375" y="1750"/>
                  </a:cubicBezTo>
                  <a:lnTo>
                    <a:pt x="1375" y="1750"/>
                  </a:lnTo>
                  <a:close/>
                  <a:moveTo>
                    <a:pt x="3125" y="1246"/>
                  </a:moveTo>
                  <a:cubicBezTo>
                    <a:pt x="3054" y="1246"/>
                    <a:pt x="2996" y="1304"/>
                    <a:pt x="2996" y="1375"/>
                  </a:cubicBezTo>
                  <a:cubicBezTo>
                    <a:pt x="2996" y="1446"/>
                    <a:pt x="3054" y="1504"/>
                    <a:pt x="3125" y="1504"/>
                  </a:cubicBezTo>
                  <a:cubicBezTo>
                    <a:pt x="3196" y="1504"/>
                    <a:pt x="3254" y="1446"/>
                    <a:pt x="3254" y="1375"/>
                  </a:cubicBezTo>
                  <a:cubicBezTo>
                    <a:pt x="3254" y="1304"/>
                    <a:pt x="3196" y="1246"/>
                    <a:pt x="3125" y="1246"/>
                  </a:cubicBezTo>
                  <a:close/>
                  <a:moveTo>
                    <a:pt x="2625" y="747"/>
                  </a:moveTo>
                  <a:cubicBezTo>
                    <a:pt x="2554" y="747"/>
                    <a:pt x="2497" y="804"/>
                    <a:pt x="2497" y="875"/>
                  </a:cubicBezTo>
                  <a:cubicBezTo>
                    <a:pt x="2497" y="946"/>
                    <a:pt x="2554" y="1003"/>
                    <a:pt x="2625" y="1003"/>
                  </a:cubicBezTo>
                  <a:cubicBezTo>
                    <a:pt x="2696" y="1003"/>
                    <a:pt x="2753" y="946"/>
                    <a:pt x="2753" y="875"/>
                  </a:cubicBezTo>
                  <a:cubicBezTo>
                    <a:pt x="2753" y="804"/>
                    <a:pt x="2696" y="747"/>
                    <a:pt x="2625" y="747"/>
                  </a:cubicBezTo>
                  <a:close/>
                  <a:moveTo>
                    <a:pt x="1125" y="1000"/>
                  </a:moveTo>
                  <a:cubicBezTo>
                    <a:pt x="375" y="1000"/>
                    <a:pt x="375" y="1000"/>
                    <a:pt x="375" y="1000"/>
                  </a:cubicBezTo>
                  <a:moveTo>
                    <a:pt x="750" y="1375"/>
                  </a:moveTo>
                  <a:cubicBezTo>
                    <a:pt x="750" y="625"/>
                    <a:pt x="750" y="625"/>
                    <a:pt x="750" y="625"/>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46" name="Group 45">
            <a:extLst>
              <a:ext uri="{FF2B5EF4-FFF2-40B4-BE49-F238E27FC236}">
                <a16:creationId xmlns:a16="http://schemas.microsoft.com/office/drawing/2014/main" id="{5EF0FE17-03D6-316E-B0BF-A50C7B530ADA}"/>
              </a:ext>
              <a:ext uri="{C183D7F6-B498-43B3-948B-1728B52AA6E4}">
                <adec:decorative xmlns:adec="http://schemas.microsoft.com/office/drawing/2017/decorative" val="1"/>
              </a:ext>
            </a:extLst>
          </p:cNvPr>
          <p:cNvGrpSpPr/>
          <p:nvPr/>
        </p:nvGrpSpPr>
        <p:grpSpPr>
          <a:xfrm>
            <a:off x="10598394" y="5474265"/>
            <a:ext cx="397120" cy="397120"/>
            <a:chOff x="10636534" y="5691631"/>
            <a:chExt cx="381986" cy="381986"/>
          </a:xfrm>
        </p:grpSpPr>
        <p:sp>
          <p:nvSpPr>
            <p:cNvPr id="34" name="Oval 33">
              <a:extLst>
                <a:ext uri="{FF2B5EF4-FFF2-40B4-BE49-F238E27FC236}">
                  <a16:creationId xmlns:a16="http://schemas.microsoft.com/office/drawing/2014/main" id="{57CC6315-A68D-DC84-EAE2-55183C8D7890}"/>
                </a:ext>
                <a:ext uri="{C183D7F6-B498-43B3-948B-1728B52AA6E4}">
                  <adec:decorative xmlns:adec="http://schemas.microsoft.com/office/drawing/2017/decorative" val="1"/>
                </a:ext>
              </a:extLst>
            </p:cNvPr>
            <p:cNvSpPr/>
            <p:nvPr/>
          </p:nvSpPr>
          <p:spPr bwMode="auto">
            <a:xfrm>
              <a:off x="10636534"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35" name="Freeform 13">
              <a:extLst>
                <a:ext uri="{FF2B5EF4-FFF2-40B4-BE49-F238E27FC236}">
                  <a16:creationId xmlns:a16="http://schemas.microsoft.com/office/drawing/2014/main" id="{1BB988E6-1295-90B8-67F8-F6987FFD4D32}"/>
                </a:ext>
                <a:ext uri="{C183D7F6-B498-43B3-948B-1728B52AA6E4}">
                  <adec:decorative xmlns:adec="http://schemas.microsoft.com/office/drawing/2017/decorative" val="1"/>
                </a:ext>
              </a:extLst>
            </p:cNvPr>
            <p:cNvSpPr>
              <a:spLocks noChangeAspect="1"/>
            </p:cNvSpPr>
            <p:nvPr/>
          </p:nvSpPr>
          <p:spPr bwMode="auto">
            <a:xfrm>
              <a:off x="10691601" y="5808060"/>
              <a:ext cx="271852" cy="149128"/>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40" name="Group 39">
            <a:extLst>
              <a:ext uri="{FF2B5EF4-FFF2-40B4-BE49-F238E27FC236}">
                <a16:creationId xmlns:a16="http://schemas.microsoft.com/office/drawing/2014/main" id="{C994DF4F-EA28-1B03-3D97-D00CC6F4CED7}"/>
              </a:ext>
              <a:ext uri="{C183D7F6-B498-43B3-948B-1728B52AA6E4}">
                <adec:decorative xmlns:adec="http://schemas.microsoft.com/office/drawing/2017/decorative" val="1"/>
              </a:ext>
            </a:extLst>
          </p:cNvPr>
          <p:cNvGrpSpPr/>
          <p:nvPr/>
        </p:nvGrpSpPr>
        <p:grpSpPr>
          <a:xfrm>
            <a:off x="2544641" y="5474265"/>
            <a:ext cx="397120" cy="397120"/>
            <a:chOff x="2581608" y="5691631"/>
            <a:chExt cx="381986" cy="381986"/>
          </a:xfrm>
        </p:grpSpPr>
        <p:sp>
          <p:nvSpPr>
            <p:cNvPr id="20" name="Oval 19">
              <a:extLst>
                <a:ext uri="{FF2B5EF4-FFF2-40B4-BE49-F238E27FC236}">
                  <a16:creationId xmlns:a16="http://schemas.microsoft.com/office/drawing/2014/main" id="{6019C781-0280-735F-C176-7723F9D67402}"/>
                </a:ext>
                <a:ext uri="{C183D7F6-B498-43B3-948B-1728B52AA6E4}">
                  <adec:decorative xmlns:adec="http://schemas.microsoft.com/office/drawing/2017/decorative" val="1"/>
                </a:ext>
              </a:extLst>
            </p:cNvPr>
            <p:cNvSpPr/>
            <p:nvPr/>
          </p:nvSpPr>
          <p:spPr bwMode="auto">
            <a:xfrm>
              <a:off x="2581608"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37" name="mail_2">
              <a:extLst>
                <a:ext uri="{FF2B5EF4-FFF2-40B4-BE49-F238E27FC236}">
                  <a16:creationId xmlns:a16="http://schemas.microsoft.com/office/drawing/2014/main" id="{6587A16E-A0A6-19D2-27CC-6E139DA3A53D}"/>
                </a:ext>
                <a:ext uri="{C183D7F6-B498-43B3-948B-1728B52AA6E4}">
                  <adec:decorative xmlns:adec="http://schemas.microsoft.com/office/drawing/2017/decorative" val="1"/>
                </a:ext>
              </a:extLst>
            </p:cNvPr>
            <p:cNvSpPr>
              <a:spLocks noChangeAspect="1" noEditPoints="1"/>
            </p:cNvSpPr>
            <p:nvPr/>
          </p:nvSpPr>
          <p:spPr bwMode="auto">
            <a:xfrm>
              <a:off x="2661811" y="5802671"/>
              <a:ext cx="221580" cy="159906"/>
            </a:xfrm>
            <a:custGeom>
              <a:avLst/>
              <a:gdLst>
                <a:gd name="T0" fmla="*/ 341 w 600"/>
                <a:gd name="T1" fmla="*/ 356 h 433"/>
                <a:gd name="T2" fmla="*/ 0 w 600"/>
                <a:gd name="T3" fmla="*/ 356 h 433"/>
                <a:gd name="T4" fmla="*/ 0 w 600"/>
                <a:gd name="T5" fmla="*/ 0 h 433"/>
                <a:gd name="T6" fmla="*/ 600 w 600"/>
                <a:gd name="T7" fmla="*/ 0 h 433"/>
                <a:gd name="T8" fmla="*/ 600 w 600"/>
                <a:gd name="T9" fmla="*/ 269 h 433"/>
                <a:gd name="T10" fmla="*/ 0 w 600"/>
                <a:gd name="T11" fmla="*/ 0 h 433"/>
                <a:gd name="T12" fmla="*/ 300 w 600"/>
                <a:gd name="T13" fmla="*/ 178 h 433"/>
                <a:gd name="T14" fmla="*/ 600 w 600"/>
                <a:gd name="T15" fmla="*/ 0 h 433"/>
                <a:gd name="T16" fmla="*/ 392 w 600"/>
                <a:gd name="T17" fmla="*/ 356 h 433"/>
                <a:gd name="T18" fmla="*/ 600 w 600"/>
                <a:gd name="T19" fmla="*/ 356 h 433"/>
                <a:gd name="T20" fmla="*/ 524 w 600"/>
                <a:gd name="T21" fmla="*/ 433 h 433"/>
                <a:gd name="T22" fmla="*/ 600 w 600"/>
                <a:gd name="T23" fmla="*/ 356 h 433"/>
                <a:gd name="T24" fmla="*/ 524 w 600"/>
                <a:gd name="T25" fmla="*/ 28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433">
                  <a:moveTo>
                    <a:pt x="341" y="356"/>
                  </a:moveTo>
                  <a:lnTo>
                    <a:pt x="0" y="356"/>
                  </a:lnTo>
                  <a:lnTo>
                    <a:pt x="0" y="0"/>
                  </a:lnTo>
                  <a:lnTo>
                    <a:pt x="600" y="0"/>
                  </a:lnTo>
                  <a:lnTo>
                    <a:pt x="600" y="269"/>
                  </a:lnTo>
                  <a:moveTo>
                    <a:pt x="0" y="0"/>
                  </a:moveTo>
                  <a:lnTo>
                    <a:pt x="300" y="178"/>
                  </a:lnTo>
                  <a:lnTo>
                    <a:pt x="600" y="0"/>
                  </a:lnTo>
                  <a:moveTo>
                    <a:pt x="392" y="356"/>
                  </a:moveTo>
                  <a:lnTo>
                    <a:pt x="600" y="356"/>
                  </a:lnTo>
                  <a:moveTo>
                    <a:pt x="524" y="433"/>
                  </a:moveTo>
                  <a:lnTo>
                    <a:pt x="600" y="356"/>
                  </a:lnTo>
                  <a:lnTo>
                    <a:pt x="524" y="280"/>
                  </a:lnTo>
                </a:path>
              </a:pathLst>
            </a:custGeom>
            <a:noFill/>
            <a:ln w="1270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42" name="Group 41">
            <a:extLst>
              <a:ext uri="{FF2B5EF4-FFF2-40B4-BE49-F238E27FC236}">
                <a16:creationId xmlns:a16="http://schemas.microsoft.com/office/drawing/2014/main" id="{F34B32FD-EE42-E55C-C627-E6B9E8920828}"/>
              </a:ext>
              <a:ext uri="{C183D7F6-B498-43B3-948B-1728B52AA6E4}">
                <adec:decorative xmlns:adec="http://schemas.microsoft.com/office/drawing/2017/decorative" val="1"/>
              </a:ext>
            </a:extLst>
          </p:cNvPr>
          <p:cNvGrpSpPr/>
          <p:nvPr/>
        </p:nvGrpSpPr>
        <p:grpSpPr>
          <a:xfrm>
            <a:off x="5229225" y="5474265"/>
            <a:ext cx="397120" cy="397120"/>
            <a:chOff x="5249238" y="5691631"/>
            <a:chExt cx="381986" cy="381986"/>
          </a:xfrm>
        </p:grpSpPr>
        <p:sp>
          <p:nvSpPr>
            <p:cNvPr id="24" name="Oval 23">
              <a:extLst>
                <a:ext uri="{FF2B5EF4-FFF2-40B4-BE49-F238E27FC236}">
                  <a16:creationId xmlns:a16="http://schemas.microsoft.com/office/drawing/2014/main" id="{ACB1B7FA-8227-430D-A4C6-29AFF775F42D}"/>
                </a:ext>
                <a:ext uri="{C183D7F6-B498-43B3-948B-1728B52AA6E4}">
                  <adec:decorative xmlns:adec="http://schemas.microsoft.com/office/drawing/2017/decorative" val="1"/>
                </a:ext>
              </a:extLst>
            </p:cNvPr>
            <p:cNvSpPr/>
            <p:nvPr/>
          </p:nvSpPr>
          <p:spPr bwMode="auto">
            <a:xfrm>
              <a:off x="5249238"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pic>
          <p:nvPicPr>
            <p:cNvPr id="23" name="Graphic 22">
              <a:extLst>
                <a:ext uri="{FF2B5EF4-FFF2-40B4-BE49-F238E27FC236}">
                  <a16:creationId xmlns:a16="http://schemas.microsoft.com/office/drawing/2014/main" id="{F9BE6DBD-0DF6-6428-96AD-F8BCE30BA21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3797" y="5803105"/>
              <a:ext cx="172868" cy="159038"/>
            </a:xfrm>
            <a:prstGeom prst="rect">
              <a:avLst/>
            </a:prstGeom>
          </p:spPr>
        </p:pic>
      </p:grpSp>
      <p:grpSp>
        <p:nvGrpSpPr>
          <p:cNvPr id="44" name="Group 43">
            <a:extLst>
              <a:ext uri="{FF2B5EF4-FFF2-40B4-BE49-F238E27FC236}">
                <a16:creationId xmlns:a16="http://schemas.microsoft.com/office/drawing/2014/main" id="{D21DA230-9B14-0D94-D7B5-648AE327A558}"/>
              </a:ext>
              <a:ext uri="{C183D7F6-B498-43B3-948B-1728B52AA6E4}">
                <adec:decorative xmlns:adec="http://schemas.microsoft.com/office/drawing/2017/decorative" val="1"/>
              </a:ext>
            </a:extLst>
          </p:cNvPr>
          <p:cNvGrpSpPr/>
          <p:nvPr/>
        </p:nvGrpSpPr>
        <p:grpSpPr>
          <a:xfrm>
            <a:off x="7913809" y="5474265"/>
            <a:ext cx="397120" cy="397120"/>
            <a:chOff x="7884074" y="5691631"/>
            <a:chExt cx="381986" cy="381986"/>
          </a:xfrm>
        </p:grpSpPr>
        <p:sp>
          <p:nvSpPr>
            <p:cNvPr id="28" name="Oval 27">
              <a:extLst>
                <a:ext uri="{FF2B5EF4-FFF2-40B4-BE49-F238E27FC236}">
                  <a16:creationId xmlns:a16="http://schemas.microsoft.com/office/drawing/2014/main" id="{B8C65A06-2E21-D3DD-A8D0-079E2EE0CC05}"/>
                </a:ext>
                <a:ext uri="{C183D7F6-B498-43B3-948B-1728B52AA6E4}">
                  <adec:decorative xmlns:adec="http://schemas.microsoft.com/office/drawing/2017/decorative" val="1"/>
                </a:ext>
              </a:extLst>
            </p:cNvPr>
            <p:cNvSpPr/>
            <p:nvPr/>
          </p:nvSpPr>
          <p:spPr bwMode="auto">
            <a:xfrm>
              <a:off x="7884074"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5" name="CellPhone_E8EA">
              <a:extLst>
                <a:ext uri="{FF2B5EF4-FFF2-40B4-BE49-F238E27FC236}">
                  <a16:creationId xmlns:a16="http://schemas.microsoft.com/office/drawing/2014/main" id="{DAFA283B-5B6F-2674-94F1-84A5D12B02B1}"/>
                </a:ext>
                <a:ext uri="{C183D7F6-B498-43B3-948B-1728B52AA6E4}">
                  <adec:decorative xmlns:adec="http://schemas.microsoft.com/office/drawing/2017/decorative" val="1"/>
                </a:ext>
              </a:extLst>
            </p:cNvPr>
            <p:cNvSpPr>
              <a:spLocks noChangeAspect="1" noEditPoints="1"/>
            </p:cNvSpPr>
            <p:nvPr/>
          </p:nvSpPr>
          <p:spPr bwMode="auto">
            <a:xfrm>
              <a:off x="8010340" y="5774763"/>
              <a:ext cx="129454" cy="21572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39" name="Group 38">
            <a:extLst>
              <a:ext uri="{FF2B5EF4-FFF2-40B4-BE49-F238E27FC236}">
                <a16:creationId xmlns:a16="http://schemas.microsoft.com/office/drawing/2014/main" id="{EEDB998A-AEE4-F378-7312-DF2EC501ACE1}"/>
              </a:ext>
              <a:ext uri="{C183D7F6-B498-43B3-948B-1728B52AA6E4}">
                <adec:decorative xmlns:adec="http://schemas.microsoft.com/office/drawing/2017/decorative" val="1"/>
              </a:ext>
            </a:extLst>
          </p:cNvPr>
          <p:cNvGrpSpPr/>
          <p:nvPr/>
        </p:nvGrpSpPr>
        <p:grpSpPr>
          <a:xfrm>
            <a:off x="1196487" y="5474265"/>
            <a:ext cx="397120" cy="397120"/>
            <a:chOff x="1202950" y="5691631"/>
            <a:chExt cx="381986" cy="381986"/>
          </a:xfrm>
        </p:grpSpPr>
        <p:sp>
          <p:nvSpPr>
            <p:cNvPr id="32" name="Oval 31">
              <a:extLst>
                <a:ext uri="{FF2B5EF4-FFF2-40B4-BE49-F238E27FC236}">
                  <a16:creationId xmlns:a16="http://schemas.microsoft.com/office/drawing/2014/main" id="{F45836CB-0184-7C7A-A892-B5104D32E5C2}"/>
                </a:ext>
                <a:ext uri="{C183D7F6-B498-43B3-948B-1728B52AA6E4}">
                  <adec:decorative xmlns:adec="http://schemas.microsoft.com/office/drawing/2017/decorative" val="1"/>
                </a:ext>
              </a:extLst>
            </p:cNvPr>
            <p:cNvSpPr/>
            <p:nvPr/>
          </p:nvSpPr>
          <p:spPr bwMode="auto">
            <a:xfrm>
              <a:off x="1202950" y="5691631"/>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36" name="CellPhone_video">
              <a:extLst>
                <a:ext uri="{FF2B5EF4-FFF2-40B4-BE49-F238E27FC236}">
                  <a16:creationId xmlns:a16="http://schemas.microsoft.com/office/drawing/2014/main" id="{800F95F7-0D9E-39DE-F2F7-7D34780FB8C7}"/>
                </a:ext>
                <a:ext uri="{C183D7F6-B498-43B3-948B-1728B52AA6E4}">
                  <adec:decorative xmlns:adec="http://schemas.microsoft.com/office/drawing/2017/decorative" val="1"/>
                </a:ext>
              </a:extLst>
            </p:cNvPr>
            <p:cNvSpPr>
              <a:spLocks noChangeAspect="1" noEditPoints="1"/>
            </p:cNvSpPr>
            <p:nvPr/>
          </p:nvSpPr>
          <p:spPr bwMode="auto">
            <a:xfrm>
              <a:off x="1330620" y="5777103"/>
              <a:ext cx="126646" cy="21104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 name="T22" fmla="*/ 1433 w 2250"/>
                <a:gd name="T23" fmla="*/ 1453 h 3750"/>
                <a:gd name="T24" fmla="*/ 817 w 2250"/>
                <a:gd name="T25" fmla="*/ 1064 h 3750"/>
                <a:gd name="T26" fmla="*/ 817 w 2250"/>
                <a:gd name="T27" fmla="*/ 1843 h 3750"/>
                <a:gd name="T28" fmla="*/ 1433 w 2250"/>
                <a:gd name="T29" fmla="*/ 1453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moveTo>
                    <a:pt x="1433" y="1453"/>
                  </a:moveTo>
                  <a:cubicBezTo>
                    <a:pt x="817" y="1064"/>
                    <a:pt x="817" y="1064"/>
                    <a:pt x="817" y="1064"/>
                  </a:cubicBezTo>
                  <a:cubicBezTo>
                    <a:pt x="817" y="1843"/>
                    <a:pt x="817" y="1843"/>
                    <a:pt x="817" y="1843"/>
                  </a:cubicBezTo>
                  <a:lnTo>
                    <a:pt x="1433" y="1453"/>
                  </a:lnTo>
                  <a:close/>
                </a:path>
              </a:pathLst>
            </a:custGeom>
            <a:noFill/>
            <a:ln w="1270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sp>
        <p:nvSpPr>
          <p:cNvPr id="7" name="TextBox 6">
            <a:extLst>
              <a:ext uri="{FF2B5EF4-FFF2-40B4-BE49-F238E27FC236}">
                <a16:creationId xmlns:a16="http://schemas.microsoft.com/office/drawing/2014/main" id="{EF8DCADF-4DF5-AC07-D8EA-FE7EBCB4A921}"/>
              </a:ext>
            </a:extLst>
          </p:cNvPr>
          <p:cNvSpPr txBox="1"/>
          <p:nvPr/>
        </p:nvSpPr>
        <p:spPr>
          <a:xfrm>
            <a:off x="738579" y="6090934"/>
            <a:ext cx="1187826" cy="153888"/>
          </a:xfrm>
          <a:prstGeom prst="rect">
            <a:avLst/>
          </a:prstGeom>
          <a:noFill/>
        </p:spPr>
        <p:txBody>
          <a:bodyPr wrap="none" lIns="0" tIns="0" rIns="0" bIns="0" rtlCol="0">
            <a:spAutoFit/>
          </a:bodyPr>
          <a:lstStyle/>
          <a:p>
            <a:pPr algn="l"/>
            <a:r>
              <a:rPr lang="en-US" sz="1000"/>
              <a:t>Base: Total N=16,222</a:t>
            </a:r>
          </a:p>
        </p:txBody>
      </p:sp>
      <p:sp>
        <p:nvSpPr>
          <p:cNvPr id="16" name="TextBox 15">
            <a:extLst>
              <a:ext uri="{FF2B5EF4-FFF2-40B4-BE49-F238E27FC236}">
                <a16:creationId xmlns:a16="http://schemas.microsoft.com/office/drawing/2014/main" id="{D6A91589-26A8-6B67-D263-5448443751D3}"/>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7" name="TextBox 16">
            <a:extLst>
              <a:ext uri="{FF2B5EF4-FFF2-40B4-BE49-F238E27FC236}">
                <a16:creationId xmlns:a16="http://schemas.microsoft.com/office/drawing/2014/main" id="{01D4B6DA-296C-4E8E-381E-30E422E0B34F}"/>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QS1. Which of the following types of online platforms do you use? </a:t>
            </a:r>
          </a:p>
        </p:txBody>
      </p:sp>
    </p:spTree>
    <p:extLst>
      <p:ext uri="{BB962C8B-B14F-4D97-AF65-F5344CB8AC3E}">
        <p14:creationId xmlns:p14="http://schemas.microsoft.com/office/powerpoint/2010/main" val="228959732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6D2E-EC98-E77E-2BA0-517406364316}"/>
              </a:ext>
            </a:extLst>
          </p:cNvPr>
          <p:cNvSpPr>
            <a:spLocks noGrp="1"/>
          </p:cNvSpPr>
          <p:nvPr>
            <p:ph type="title"/>
          </p:nvPr>
        </p:nvSpPr>
        <p:spPr>
          <a:xfrm>
            <a:off x="588263" y="457200"/>
            <a:ext cx="11018520" cy="553998"/>
          </a:xfrm>
        </p:spPr>
        <p:txBody>
          <a:bodyPr/>
          <a:lstStyle/>
          <a:p>
            <a:r>
              <a:rPr lang="en-US"/>
              <a:t>There was strong support for moderation of illegal &amp; harmful content</a:t>
            </a:r>
          </a:p>
        </p:txBody>
      </p:sp>
      <p:sp>
        <p:nvSpPr>
          <p:cNvPr id="5" name="Text Placeholder 1">
            <a:extLst>
              <a:ext uri="{FF2B5EF4-FFF2-40B4-BE49-F238E27FC236}">
                <a16:creationId xmlns:a16="http://schemas.microsoft.com/office/drawing/2014/main" id="{228BAFBE-3092-EF28-3D7A-0F3F204E7759}"/>
              </a:ext>
            </a:extLst>
          </p:cNvPr>
          <p:cNvSpPr txBox="1">
            <a:spLocks/>
          </p:cNvSpPr>
          <p:nvPr/>
        </p:nvSpPr>
        <p:spPr>
          <a:xfrm>
            <a:off x="588264" y="2017712"/>
            <a:ext cx="2793566" cy="692369"/>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tx1"/>
                </a:solidFill>
              </a:rPr>
              <a:t>Respondents reported feeling most strongly about content moderation on the following platforms:</a:t>
            </a:r>
          </a:p>
        </p:txBody>
      </p:sp>
      <p:grpSp>
        <p:nvGrpSpPr>
          <p:cNvPr id="44" name="Group 43">
            <a:extLst>
              <a:ext uri="{FF2B5EF4-FFF2-40B4-BE49-F238E27FC236}">
                <a16:creationId xmlns:a16="http://schemas.microsoft.com/office/drawing/2014/main" id="{71725BEF-30BB-9D35-40AB-8B780E596C3F}"/>
              </a:ext>
              <a:ext uri="{C183D7F6-B498-43B3-948B-1728B52AA6E4}">
                <adec:decorative xmlns:adec="http://schemas.microsoft.com/office/drawing/2017/decorative" val="1"/>
              </a:ext>
            </a:extLst>
          </p:cNvPr>
          <p:cNvGrpSpPr>
            <a:grpSpLocks/>
          </p:cNvGrpSpPr>
          <p:nvPr/>
        </p:nvGrpSpPr>
        <p:grpSpPr>
          <a:xfrm>
            <a:off x="585217" y="2921648"/>
            <a:ext cx="302606" cy="302606"/>
            <a:chOff x="2505694" y="4966049"/>
            <a:chExt cx="381986" cy="381986"/>
          </a:xfrm>
        </p:grpSpPr>
        <p:sp>
          <p:nvSpPr>
            <p:cNvPr id="40" name="Oval 39">
              <a:extLst>
                <a:ext uri="{FF2B5EF4-FFF2-40B4-BE49-F238E27FC236}">
                  <a16:creationId xmlns:a16="http://schemas.microsoft.com/office/drawing/2014/main" id="{C268CF3E-25F9-195B-D8DB-73A3D4B6D1BD}"/>
                </a:ext>
                <a:ext uri="{C183D7F6-B498-43B3-948B-1728B52AA6E4}">
                  <adec:decorative xmlns:adec="http://schemas.microsoft.com/office/drawing/2017/decorative" val="1"/>
                </a:ext>
              </a:extLst>
            </p:cNvPr>
            <p:cNvSpPr/>
            <p:nvPr/>
          </p:nvSpPr>
          <p:spPr bwMode="auto">
            <a:xfrm>
              <a:off x="2505694"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1" name="CellPhone_video">
              <a:extLst>
                <a:ext uri="{FF2B5EF4-FFF2-40B4-BE49-F238E27FC236}">
                  <a16:creationId xmlns:a16="http://schemas.microsoft.com/office/drawing/2014/main" id="{528848C5-1807-0F6D-8722-F8FFAD75C551}"/>
                </a:ext>
                <a:ext uri="{C183D7F6-B498-43B3-948B-1728B52AA6E4}">
                  <adec:decorative xmlns:adec="http://schemas.microsoft.com/office/drawing/2017/decorative" val="1"/>
                </a:ext>
              </a:extLst>
            </p:cNvPr>
            <p:cNvSpPr>
              <a:spLocks noChangeAspect="1" noEditPoints="1"/>
            </p:cNvSpPr>
            <p:nvPr/>
          </p:nvSpPr>
          <p:spPr bwMode="auto">
            <a:xfrm>
              <a:off x="2633364" y="5051522"/>
              <a:ext cx="126646" cy="21104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 name="T22" fmla="*/ 1433 w 2250"/>
                <a:gd name="T23" fmla="*/ 1453 h 3750"/>
                <a:gd name="T24" fmla="*/ 817 w 2250"/>
                <a:gd name="T25" fmla="*/ 1064 h 3750"/>
                <a:gd name="T26" fmla="*/ 817 w 2250"/>
                <a:gd name="T27" fmla="*/ 1843 h 3750"/>
                <a:gd name="T28" fmla="*/ 1433 w 2250"/>
                <a:gd name="T29" fmla="*/ 1453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moveTo>
                    <a:pt x="1433" y="1453"/>
                  </a:moveTo>
                  <a:cubicBezTo>
                    <a:pt x="817" y="1064"/>
                    <a:pt x="817" y="1064"/>
                    <a:pt x="817" y="1064"/>
                  </a:cubicBezTo>
                  <a:cubicBezTo>
                    <a:pt x="817" y="1843"/>
                    <a:pt x="817" y="1843"/>
                    <a:pt x="817" y="1843"/>
                  </a:cubicBezTo>
                  <a:lnTo>
                    <a:pt x="1433" y="1453"/>
                  </a:ln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sp>
        <p:nvSpPr>
          <p:cNvPr id="47" name="TextBox 46">
            <a:extLst>
              <a:ext uri="{FF2B5EF4-FFF2-40B4-BE49-F238E27FC236}">
                <a16:creationId xmlns:a16="http://schemas.microsoft.com/office/drawing/2014/main" id="{4447C163-B8E6-E835-F95F-A16CE5F5C16A}"/>
              </a:ext>
            </a:extLst>
          </p:cNvPr>
          <p:cNvSpPr txBox="1"/>
          <p:nvPr/>
        </p:nvSpPr>
        <p:spPr>
          <a:xfrm>
            <a:off x="588264" y="3342871"/>
            <a:ext cx="946757"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Social media</a:t>
            </a:r>
          </a:p>
        </p:txBody>
      </p:sp>
      <p:grpSp>
        <p:nvGrpSpPr>
          <p:cNvPr id="45" name="Group 44">
            <a:extLst>
              <a:ext uri="{FF2B5EF4-FFF2-40B4-BE49-F238E27FC236}">
                <a16:creationId xmlns:a16="http://schemas.microsoft.com/office/drawing/2014/main" id="{7E16A675-607A-7384-5696-B37D6AD2DA72}"/>
              </a:ext>
              <a:ext uri="{C183D7F6-B498-43B3-948B-1728B52AA6E4}">
                <adec:decorative xmlns:adec="http://schemas.microsoft.com/office/drawing/2017/decorative" val="1"/>
              </a:ext>
            </a:extLst>
          </p:cNvPr>
          <p:cNvGrpSpPr>
            <a:grpSpLocks/>
          </p:cNvGrpSpPr>
          <p:nvPr/>
        </p:nvGrpSpPr>
        <p:grpSpPr>
          <a:xfrm>
            <a:off x="2079744" y="2921648"/>
            <a:ext cx="302606" cy="302606"/>
            <a:chOff x="3656398" y="4966049"/>
            <a:chExt cx="381986" cy="381986"/>
          </a:xfrm>
        </p:grpSpPr>
        <p:sp>
          <p:nvSpPr>
            <p:cNvPr id="42" name="Oval 41">
              <a:extLst>
                <a:ext uri="{FF2B5EF4-FFF2-40B4-BE49-F238E27FC236}">
                  <a16:creationId xmlns:a16="http://schemas.microsoft.com/office/drawing/2014/main" id="{A666CAC7-6CDA-5811-9B12-B54656F89ADF}"/>
                </a:ext>
                <a:ext uri="{C183D7F6-B498-43B3-948B-1728B52AA6E4}">
                  <adec:decorative xmlns:adec="http://schemas.microsoft.com/office/drawing/2017/decorative" val="1"/>
                </a:ext>
              </a:extLst>
            </p:cNvPr>
            <p:cNvSpPr/>
            <p:nvPr/>
          </p:nvSpPr>
          <p:spPr bwMode="auto">
            <a:xfrm>
              <a:off x="3656398"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pic>
          <p:nvPicPr>
            <p:cNvPr id="43" name="Graphic 42">
              <a:extLst>
                <a:ext uri="{FF2B5EF4-FFF2-40B4-BE49-F238E27FC236}">
                  <a16:creationId xmlns:a16="http://schemas.microsoft.com/office/drawing/2014/main" id="{E146C3D2-93B0-4F2F-CE91-BA02CA65416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0958" y="5077524"/>
              <a:ext cx="172868" cy="159038"/>
            </a:xfrm>
            <a:prstGeom prst="rect">
              <a:avLst/>
            </a:prstGeom>
          </p:spPr>
        </p:pic>
      </p:grpSp>
      <p:sp>
        <p:nvSpPr>
          <p:cNvPr id="48" name="TextBox 47">
            <a:extLst>
              <a:ext uri="{FF2B5EF4-FFF2-40B4-BE49-F238E27FC236}">
                <a16:creationId xmlns:a16="http://schemas.microsoft.com/office/drawing/2014/main" id="{C4931F33-E2C9-5EF9-79FD-AE5BA83A3F76}"/>
              </a:ext>
            </a:extLst>
          </p:cNvPr>
          <p:cNvSpPr txBox="1"/>
          <p:nvPr/>
        </p:nvSpPr>
        <p:spPr>
          <a:xfrm>
            <a:off x="2079744" y="3342871"/>
            <a:ext cx="946757"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Video-sharing</a:t>
            </a:r>
          </a:p>
        </p:txBody>
      </p:sp>
      <p:sp>
        <p:nvSpPr>
          <p:cNvPr id="37" name="Text Placeholder 1">
            <a:extLst>
              <a:ext uri="{FF2B5EF4-FFF2-40B4-BE49-F238E27FC236}">
                <a16:creationId xmlns:a16="http://schemas.microsoft.com/office/drawing/2014/main" id="{11076945-5DFA-AA98-B093-798CC085727B}"/>
              </a:ext>
            </a:extLst>
          </p:cNvPr>
          <p:cNvSpPr txBox="1">
            <a:spLocks/>
          </p:cNvSpPr>
          <p:nvPr/>
        </p:nvSpPr>
        <p:spPr>
          <a:xfrm>
            <a:off x="584200" y="4216969"/>
            <a:ext cx="2793566" cy="692369"/>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tx1"/>
                </a:solidFill>
              </a:rPr>
              <a:t>Demand for content moderation was slightly lower on these platforms:</a:t>
            </a:r>
          </a:p>
        </p:txBody>
      </p:sp>
      <p:grpSp>
        <p:nvGrpSpPr>
          <p:cNvPr id="61" name="Group 60">
            <a:extLst>
              <a:ext uri="{FF2B5EF4-FFF2-40B4-BE49-F238E27FC236}">
                <a16:creationId xmlns:a16="http://schemas.microsoft.com/office/drawing/2014/main" id="{77CCF605-AFEE-362B-20F1-F70C643CEEBE}"/>
              </a:ext>
              <a:ext uri="{C183D7F6-B498-43B3-948B-1728B52AA6E4}">
                <adec:decorative xmlns:adec="http://schemas.microsoft.com/office/drawing/2017/decorative" val="1"/>
              </a:ext>
            </a:extLst>
          </p:cNvPr>
          <p:cNvGrpSpPr>
            <a:grpSpLocks/>
          </p:cNvGrpSpPr>
          <p:nvPr/>
        </p:nvGrpSpPr>
        <p:grpSpPr>
          <a:xfrm>
            <a:off x="584200" y="5146539"/>
            <a:ext cx="302606" cy="302606"/>
            <a:chOff x="2949946" y="5357680"/>
            <a:chExt cx="381986" cy="381986"/>
          </a:xfrm>
        </p:grpSpPr>
        <p:sp>
          <p:nvSpPr>
            <p:cNvPr id="55" name="Oval 54">
              <a:extLst>
                <a:ext uri="{FF2B5EF4-FFF2-40B4-BE49-F238E27FC236}">
                  <a16:creationId xmlns:a16="http://schemas.microsoft.com/office/drawing/2014/main" id="{6CCE0166-85C8-1D1F-F1B3-3398AEF2BB80}"/>
                </a:ext>
                <a:ext uri="{C183D7F6-B498-43B3-948B-1728B52AA6E4}">
                  <adec:decorative xmlns:adec="http://schemas.microsoft.com/office/drawing/2017/decorative" val="1"/>
                </a:ext>
              </a:extLst>
            </p:cNvPr>
            <p:cNvSpPr/>
            <p:nvPr/>
          </p:nvSpPr>
          <p:spPr bwMode="auto">
            <a:xfrm>
              <a:off x="2949946" y="5357680"/>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56" name="Freeform 13">
              <a:extLst>
                <a:ext uri="{FF2B5EF4-FFF2-40B4-BE49-F238E27FC236}">
                  <a16:creationId xmlns:a16="http://schemas.microsoft.com/office/drawing/2014/main" id="{D8C70576-0D12-EE6A-EC07-57248792E2B8}"/>
                </a:ext>
                <a:ext uri="{C183D7F6-B498-43B3-948B-1728B52AA6E4}">
                  <adec:decorative xmlns:adec="http://schemas.microsoft.com/office/drawing/2017/decorative" val="1"/>
                </a:ext>
              </a:extLst>
            </p:cNvPr>
            <p:cNvSpPr>
              <a:spLocks noChangeAspect="1"/>
            </p:cNvSpPr>
            <p:nvPr/>
          </p:nvSpPr>
          <p:spPr bwMode="auto">
            <a:xfrm>
              <a:off x="3005013" y="5474109"/>
              <a:ext cx="271852" cy="149128"/>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sp>
        <p:nvSpPr>
          <p:cNvPr id="62" name="TextBox 61">
            <a:extLst>
              <a:ext uri="{FF2B5EF4-FFF2-40B4-BE49-F238E27FC236}">
                <a16:creationId xmlns:a16="http://schemas.microsoft.com/office/drawing/2014/main" id="{07AC7178-B167-A506-9DA8-09C39F5684DE}"/>
              </a:ext>
            </a:extLst>
          </p:cNvPr>
          <p:cNvSpPr txBox="1"/>
          <p:nvPr/>
        </p:nvSpPr>
        <p:spPr>
          <a:xfrm>
            <a:off x="584199" y="5604348"/>
            <a:ext cx="1034321"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Cloud Storage</a:t>
            </a:r>
          </a:p>
        </p:txBody>
      </p:sp>
      <p:grpSp>
        <p:nvGrpSpPr>
          <p:cNvPr id="60" name="Group 59">
            <a:extLst>
              <a:ext uri="{FF2B5EF4-FFF2-40B4-BE49-F238E27FC236}">
                <a16:creationId xmlns:a16="http://schemas.microsoft.com/office/drawing/2014/main" id="{5A01E7A8-4F55-2BA7-3599-33B9ADC41E3E}"/>
              </a:ext>
              <a:ext uri="{C183D7F6-B498-43B3-948B-1728B52AA6E4}">
                <adec:decorative xmlns:adec="http://schemas.microsoft.com/office/drawing/2017/decorative" val="1"/>
              </a:ext>
            </a:extLst>
          </p:cNvPr>
          <p:cNvGrpSpPr>
            <a:grpSpLocks/>
          </p:cNvGrpSpPr>
          <p:nvPr/>
        </p:nvGrpSpPr>
        <p:grpSpPr>
          <a:xfrm>
            <a:off x="1949503" y="5146539"/>
            <a:ext cx="302606" cy="302606"/>
            <a:chOff x="1799244" y="5357680"/>
            <a:chExt cx="381986" cy="381986"/>
          </a:xfrm>
        </p:grpSpPr>
        <p:sp>
          <p:nvSpPr>
            <p:cNvPr id="53" name="Oval 52">
              <a:extLst>
                <a:ext uri="{FF2B5EF4-FFF2-40B4-BE49-F238E27FC236}">
                  <a16:creationId xmlns:a16="http://schemas.microsoft.com/office/drawing/2014/main" id="{C33FA2EF-B3DC-EABB-7F70-0235CCD370AD}"/>
                </a:ext>
                <a:ext uri="{C183D7F6-B498-43B3-948B-1728B52AA6E4}">
                  <adec:decorative xmlns:adec="http://schemas.microsoft.com/office/drawing/2017/decorative" val="1"/>
                </a:ext>
              </a:extLst>
            </p:cNvPr>
            <p:cNvSpPr/>
            <p:nvPr/>
          </p:nvSpPr>
          <p:spPr bwMode="auto">
            <a:xfrm>
              <a:off x="1799244" y="5357680"/>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54" name="mail_2">
              <a:extLst>
                <a:ext uri="{FF2B5EF4-FFF2-40B4-BE49-F238E27FC236}">
                  <a16:creationId xmlns:a16="http://schemas.microsoft.com/office/drawing/2014/main" id="{F8F9A62E-0198-55F1-9C66-6154621DD8C7}"/>
                </a:ext>
                <a:ext uri="{C183D7F6-B498-43B3-948B-1728B52AA6E4}">
                  <adec:decorative xmlns:adec="http://schemas.microsoft.com/office/drawing/2017/decorative" val="1"/>
                </a:ext>
              </a:extLst>
            </p:cNvPr>
            <p:cNvSpPr>
              <a:spLocks noChangeAspect="1" noEditPoints="1"/>
            </p:cNvSpPr>
            <p:nvPr/>
          </p:nvSpPr>
          <p:spPr bwMode="auto">
            <a:xfrm>
              <a:off x="1879447" y="5468720"/>
              <a:ext cx="221580" cy="159906"/>
            </a:xfrm>
            <a:custGeom>
              <a:avLst/>
              <a:gdLst>
                <a:gd name="T0" fmla="*/ 341 w 600"/>
                <a:gd name="T1" fmla="*/ 356 h 433"/>
                <a:gd name="T2" fmla="*/ 0 w 600"/>
                <a:gd name="T3" fmla="*/ 356 h 433"/>
                <a:gd name="T4" fmla="*/ 0 w 600"/>
                <a:gd name="T5" fmla="*/ 0 h 433"/>
                <a:gd name="T6" fmla="*/ 600 w 600"/>
                <a:gd name="T7" fmla="*/ 0 h 433"/>
                <a:gd name="T8" fmla="*/ 600 w 600"/>
                <a:gd name="T9" fmla="*/ 269 h 433"/>
                <a:gd name="T10" fmla="*/ 0 w 600"/>
                <a:gd name="T11" fmla="*/ 0 h 433"/>
                <a:gd name="T12" fmla="*/ 300 w 600"/>
                <a:gd name="T13" fmla="*/ 178 h 433"/>
                <a:gd name="T14" fmla="*/ 600 w 600"/>
                <a:gd name="T15" fmla="*/ 0 h 433"/>
                <a:gd name="T16" fmla="*/ 392 w 600"/>
                <a:gd name="T17" fmla="*/ 356 h 433"/>
                <a:gd name="T18" fmla="*/ 600 w 600"/>
                <a:gd name="T19" fmla="*/ 356 h 433"/>
                <a:gd name="T20" fmla="*/ 524 w 600"/>
                <a:gd name="T21" fmla="*/ 433 h 433"/>
                <a:gd name="T22" fmla="*/ 600 w 600"/>
                <a:gd name="T23" fmla="*/ 356 h 433"/>
                <a:gd name="T24" fmla="*/ 524 w 600"/>
                <a:gd name="T25" fmla="*/ 28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433">
                  <a:moveTo>
                    <a:pt x="341" y="356"/>
                  </a:moveTo>
                  <a:lnTo>
                    <a:pt x="0" y="356"/>
                  </a:lnTo>
                  <a:lnTo>
                    <a:pt x="0" y="0"/>
                  </a:lnTo>
                  <a:lnTo>
                    <a:pt x="600" y="0"/>
                  </a:lnTo>
                  <a:lnTo>
                    <a:pt x="600" y="269"/>
                  </a:lnTo>
                  <a:moveTo>
                    <a:pt x="0" y="0"/>
                  </a:moveTo>
                  <a:lnTo>
                    <a:pt x="300" y="178"/>
                  </a:lnTo>
                  <a:lnTo>
                    <a:pt x="600" y="0"/>
                  </a:lnTo>
                  <a:moveTo>
                    <a:pt x="392" y="356"/>
                  </a:moveTo>
                  <a:lnTo>
                    <a:pt x="600" y="356"/>
                  </a:lnTo>
                  <a:moveTo>
                    <a:pt x="524" y="433"/>
                  </a:moveTo>
                  <a:lnTo>
                    <a:pt x="600" y="356"/>
                  </a:lnTo>
                  <a:lnTo>
                    <a:pt x="524" y="280"/>
                  </a:lnTo>
                </a:path>
              </a:pathLst>
            </a:custGeom>
            <a:noFill/>
            <a:ln w="952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sp>
        <p:nvSpPr>
          <p:cNvPr id="63" name="TextBox 62">
            <a:extLst>
              <a:ext uri="{FF2B5EF4-FFF2-40B4-BE49-F238E27FC236}">
                <a16:creationId xmlns:a16="http://schemas.microsoft.com/office/drawing/2014/main" id="{725BC3E2-E0E3-E1D9-6E29-DD0B928D97BE}"/>
              </a:ext>
            </a:extLst>
          </p:cNvPr>
          <p:cNvSpPr txBox="1"/>
          <p:nvPr/>
        </p:nvSpPr>
        <p:spPr>
          <a:xfrm>
            <a:off x="1949503" y="5604348"/>
            <a:ext cx="548640"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Email</a:t>
            </a:r>
          </a:p>
        </p:txBody>
      </p:sp>
      <p:grpSp>
        <p:nvGrpSpPr>
          <p:cNvPr id="59" name="Group 58">
            <a:extLst>
              <a:ext uri="{FF2B5EF4-FFF2-40B4-BE49-F238E27FC236}">
                <a16:creationId xmlns:a16="http://schemas.microsoft.com/office/drawing/2014/main" id="{B0C79418-BD09-3533-3682-05D63D8036E2}"/>
              </a:ext>
              <a:ext uri="{C183D7F6-B498-43B3-948B-1728B52AA6E4}">
                <adec:decorative xmlns:adec="http://schemas.microsoft.com/office/drawing/2017/decorative" val="1"/>
              </a:ext>
            </a:extLst>
          </p:cNvPr>
          <p:cNvGrpSpPr>
            <a:grpSpLocks/>
          </p:cNvGrpSpPr>
          <p:nvPr/>
        </p:nvGrpSpPr>
        <p:grpSpPr>
          <a:xfrm>
            <a:off x="2829126" y="5146539"/>
            <a:ext cx="302606" cy="302606"/>
            <a:chOff x="648540" y="5357680"/>
            <a:chExt cx="381986" cy="381986"/>
          </a:xfrm>
        </p:grpSpPr>
        <p:sp>
          <p:nvSpPr>
            <p:cNvPr id="51" name="Oval 50">
              <a:extLst>
                <a:ext uri="{FF2B5EF4-FFF2-40B4-BE49-F238E27FC236}">
                  <a16:creationId xmlns:a16="http://schemas.microsoft.com/office/drawing/2014/main" id="{789A1990-91B6-AAD4-D952-23813E845C9F}"/>
                </a:ext>
                <a:ext uri="{C183D7F6-B498-43B3-948B-1728B52AA6E4}">
                  <adec:decorative xmlns:adec="http://schemas.microsoft.com/office/drawing/2017/decorative" val="1"/>
                </a:ext>
              </a:extLst>
            </p:cNvPr>
            <p:cNvSpPr/>
            <p:nvPr/>
          </p:nvSpPr>
          <p:spPr bwMode="auto">
            <a:xfrm>
              <a:off x="648540" y="5357680"/>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52" name="Game_E7FC">
              <a:extLst>
                <a:ext uri="{FF2B5EF4-FFF2-40B4-BE49-F238E27FC236}">
                  <a16:creationId xmlns:a16="http://schemas.microsoft.com/office/drawing/2014/main" id="{013E21ED-BA33-6E17-4C62-45B358C36FB3}"/>
                </a:ext>
                <a:ext uri="{C183D7F6-B498-43B3-948B-1728B52AA6E4}">
                  <adec:decorative xmlns:adec="http://schemas.microsoft.com/office/drawing/2017/decorative" val="1"/>
                </a:ext>
              </a:extLst>
            </p:cNvPr>
            <p:cNvSpPr>
              <a:spLocks noChangeAspect="1" noEditPoints="1"/>
            </p:cNvSpPr>
            <p:nvPr/>
          </p:nvSpPr>
          <p:spPr bwMode="auto">
            <a:xfrm>
              <a:off x="725489" y="5480209"/>
              <a:ext cx="228088" cy="136928"/>
            </a:xfrm>
            <a:custGeom>
              <a:avLst/>
              <a:gdLst>
                <a:gd name="T0" fmla="*/ 1375 w 3750"/>
                <a:gd name="T1" fmla="*/ 1750 h 2250"/>
                <a:gd name="T2" fmla="*/ 625 w 3750"/>
                <a:gd name="T3" fmla="*/ 2250 h 2250"/>
                <a:gd name="T4" fmla="*/ 0 w 3750"/>
                <a:gd name="T5" fmla="*/ 1000 h 2250"/>
                <a:gd name="T6" fmla="*/ 1000 w 3750"/>
                <a:gd name="T7" fmla="*/ 0 h 2250"/>
                <a:gd name="T8" fmla="*/ 2750 w 3750"/>
                <a:gd name="T9" fmla="*/ 0 h 2250"/>
                <a:gd name="T10" fmla="*/ 3750 w 3750"/>
                <a:gd name="T11" fmla="*/ 1000 h 2250"/>
                <a:gd name="T12" fmla="*/ 3125 w 3750"/>
                <a:gd name="T13" fmla="*/ 2250 h 2250"/>
                <a:gd name="T14" fmla="*/ 2375 w 3750"/>
                <a:gd name="T15" fmla="*/ 1750 h 2250"/>
                <a:gd name="T16" fmla="*/ 1375 w 3750"/>
                <a:gd name="T17" fmla="*/ 1750 h 2250"/>
                <a:gd name="T18" fmla="*/ 3125 w 3750"/>
                <a:gd name="T19" fmla="*/ 1246 h 2250"/>
                <a:gd name="T20" fmla="*/ 2996 w 3750"/>
                <a:gd name="T21" fmla="*/ 1375 h 2250"/>
                <a:gd name="T22" fmla="*/ 3125 w 3750"/>
                <a:gd name="T23" fmla="*/ 1504 h 2250"/>
                <a:gd name="T24" fmla="*/ 3254 w 3750"/>
                <a:gd name="T25" fmla="*/ 1375 h 2250"/>
                <a:gd name="T26" fmla="*/ 3125 w 3750"/>
                <a:gd name="T27" fmla="*/ 1246 h 2250"/>
                <a:gd name="T28" fmla="*/ 2625 w 3750"/>
                <a:gd name="T29" fmla="*/ 747 h 2250"/>
                <a:gd name="T30" fmla="*/ 2497 w 3750"/>
                <a:gd name="T31" fmla="*/ 875 h 2250"/>
                <a:gd name="T32" fmla="*/ 2625 w 3750"/>
                <a:gd name="T33" fmla="*/ 1003 h 2250"/>
                <a:gd name="T34" fmla="*/ 2753 w 3750"/>
                <a:gd name="T35" fmla="*/ 875 h 2250"/>
                <a:gd name="T36" fmla="*/ 2625 w 3750"/>
                <a:gd name="T37" fmla="*/ 747 h 2250"/>
                <a:gd name="T38" fmla="*/ 1125 w 3750"/>
                <a:gd name="T39" fmla="*/ 1000 h 2250"/>
                <a:gd name="T40" fmla="*/ 375 w 3750"/>
                <a:gd name="T41" fmla="*/ 1000 h 2250"/>
                <a:gd name="T42" fmla="*/ 750 w 3750"/>
                <a:gd name="T43" fmla="*/ 1375 h 2250"/>
                <a:gd name="T44" fmla="*/ 750 w 3750"/>
                <a:gd name="T45" fmla="*/ 6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0" h="2250">
                  <a:moveTo>
                    <a:pt x="1375" y="1750"/>
                  </a:moveTo>
                  <a:cubicBezTo>
                    <a:pt x="997" y="1762"/>
                    <a:pt x="877" y="2250"/>
                    <a:pt x="625" y="2250"/>
                  </a:cubicBezTo>
                  <a:cubicBezTo>
                    <a:pt x="96" y="2250"/>
                    <a:pt x="0" y="1441"/>
                    <a:pt x="0" y="1000"/>
                  </a:cubicBezTo>
                  <a:cubicBezTo>
                    <a:pt x="0" y="448"/>
                    <a:pt x="448" y="0"/>
                    <a:pt x="1000" y="0"/>
                  </a:cubicBezTo>
                  <a:cubicBezTo>
                    <a:pt x="2750" y="0"/>
                    <a:pt x="2750" y="0"/>
                    <a:pt x="2750" y="0"/>
                  </a:cubicBezTo>
                  <a:cubicBezTo>
                    <a:pt x="3302" y="0"/>
                    <a:pt x="3750" y="448"/>
                    <a:pt x="3750" y="1000"/>
                  </a:cubicBezTo>
                  <a:cubicBezTo>
                    <a:pt x="3750" y="1441"/>
                    <a:pt x="3654" y="2250"/>
                    <a:pt x="3125" y="2250"/>
                  </a:cubicBezTo>
                  <a:cubicBezTo>
                    <a:pt x="2873" y="2250"/>
                    <a:pt x="2753" y="1762"/>
                    <a:pt x="2375" y="1750"/>
                  </a:cubicBezTo>
                  <a:lnTo>
                    <a:pt x="1375" y="1750"/>
                  </a:lnTo>
                  <a:close/>
                  <a:moveTo>
                    <a:pt x="3125" y="1246"/>
                  </a:moveTo>
                  <a:cubicBezTo>
                    <a:pt x="3054" y="1246"/>
                    <a:pt x="2996" y="1304"/>
                    <a:pt x="2996" y="1375"/>
                  </a:cubicBezTo>
                  <a:cubicBezTo>
                    <a:pt x="2996" y="1446"/>
                    <a:pt x="3054" y="1504"/>
                    <a:pt x="3125" y="1504"/>
                  </a:cubicBezTo>
                  <a:cubicBezTo>
                    <a:pt x="3196" y="1504"/>
                    <a:pt x="3254" y="1446"/>
                    <a:pt x="3254" y="1375"/>
                  </a:cubicBezTo>
                  <a:cubicBezTo>
                    <a:pt x="3254" y="1304"/>
                    <a:pt x="3196" y="1246"/>
                    <a:pt x="3125" y="1246"/>
                  </a:cubicBezTo>
                  <a:close/>
                  <a:moveTo>
                    <a:pt x="2625" y="747"/>
                  </a:moveTo>
                  <a:cubicBezTo>
                    <a:pt x="2554" y="747"/>
                    <a:pt x="2497" y="804"/>
                    <a:pt x="2497" y="875"/>
                  </a:cubicBezTo>
                  <a:cubicBezTo>
                    <a:pt x="2497" y="946"/>
                    <a:pt x="2554" y="1003"/>
                    <a:pt x="2625" y="1003"/>
                  </a:cubicBezTo>
                  <a:cubicBezTo>
                    <a:pt x="2696" y="1003"/>
                    <a:pt x="2753" y="946"/>
                    <a:pt x="2753" y="875"/>
                  </a:cubicBezTo>
                  <a:cubicBezTo>
                    <a:pt x="2753" y="804"/>
                    <a:pt x="2696" y="747"/>
                    <a:pt x="2625" y="747"/>
                  </a:cubicBezTo>
                  <a:close/>
                  <a:moveTo>
                    <a:pt x="1125" y="1000"/>
                  </a:moveTo>
                  <a:cubicBezTo>
                    <a:pt x="375" y="1000"/>
                    <a:pt x="375" y="1000"/>
                    <a:pt x="375" y="1000"/>
                  </a:cubicBezTo>
                  <a:moveTo>
                    <a:pt x="750" y="1375"/>
                  </a:moveTo>
                  <a:cubicBezTo>
                    <a:pt x="750" y="625"/>
                    <a:pt x="750" y="625"/>
                    <a:pt x="750" y="625"/>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sp>
        <p:nvSpPr>
          <p:cNvPr id="67" name="TextBox 66">
            <a:extLst>
              <a:ext uri="{FF2B5EF4-FFF2-40B4-BE49-F238E27FC236}">
                <a16:creationId xmlns:a16="http://schemas.microsoft.com/office/drawing/2014/main" id="{32DDDBA3-FABD-AF89-34E7-E35A017E5E5E}"/>
              </a:ext>
            </a:extLst>
          </p:cNvPr>
          <p:cNvSpPr txBox="1"/>
          <p:nvPr/>
        </p:nvSpPr>
        <p:spPr>
          <a:xfrm>
            <a:off x="2829126" y="5604348"/>
            <a:ext cx="548640"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Gaming</a:t>
            </a:r>
          </a:p>
        </p:txBody>
      </p:sp>
      <p:sp>
        <p:nvSpPr>
          <p:cNvPr id="15" name="Rectangle 14">
            <a:extLst>
              <a:ext uri="{FF2B5EF4-FFF2-40B4-BE49-F238E27FC236}">
                <a16:creationId xmlns:a16="http://schemas.microsoft.com/office/drawing/2014/main" id="{F662FF25-E915-0E9D-8B21-0149479C42DA}"/>
              </a:ext>
              <a:ext uri="{C183D7F6-B498-43B3-948B-1728B52AA6E4}">
                <adec:decorative xmlns:adec="http://schemas.microsoft.com/office/drawing/2017/decorative" val="1"/>
              </a:ext>
            </a:extLst>
          </p:cNvPr>
          <p:cNvSpPr>
            <a:spLocks/>
          </p:cNvSpPr>
          <p:nvPr/>
        </p:nvSpPr>
        <p:spPr bwMode="auto">
          <a:xfrm>
            <a:off x="3670300" y="2017713"/>
            <a:ext cx="7936483" cy="4204956"/>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18" name="Group 17" descr="A combo chart of stacked column that shows the Expected level of content moderation (average across all platforms) which contains the following: Low to none at 15%, Illegal content only at 28% and Illegal and harmful content at 57%. It also shows the total of Illegal content only and illegal and harmful content is at 85%.">
            <a:extLst>
              <a:ext uri="{FF2B5EF4-FFF2-40B4-BE49-F238E27FC236}">
                <a16:creationId xmlns:a16="http://schemas.microsoft.com/office/drawing/2014/main" id="{D9B63494-7914-DA5D-9650-C039F0BBF53B}"/>
              </a:ext>
            </a:extLst>
          </p:cNvPr>
          <p:cNvGrpSpPr/>
          <p:nvPr/>
        </p:nvGrpSpPr>
        <p:grpSpPr>
          <a:xfrm>
            <a:off x="3767616" y="2210702"/>
            <a:ext cx="7739658" cy="3739161"/>
            <a:chOff x="723370" y="2210702"/>
            <a:chExt cx="10745260" cy="3739161"/>
          </a:xfrm>
        </p:grpSpPr>
        <p:sp>
          <p:nvSpPr>
            <p:cNvPr id="23" name="TextBox 22">
              <a:extLst>
                <a:ext uri="{FF2B5EF4-FFF2-40B4-BE49-F238E27FC236}">
                  <a16:creationId xmlns:a16="http://schemas.microsoft.com/office/drawing/2014/main" id="{E1121A20-84B4-78F2-22AA-9AF078463FC1}"/>
                </a:ext>
              </a:extLst>
            </p:cNvPr>
            <p:cNvSpPr txBox="1"/>
            <p:nvPr/>
          </p:nvSpPr>
          <p:spPr>
            <a:xfrm>
              <a:off x="864422" y="2210702"/>
              <a:ext cx="9756568" cy="466795"/>
            </a:xfrm>
            <a:prstGeom prst="rect">
              <a:avLst/>
            </a:prstGeom>
            <a:noFill/>
          </p:spPr>
          <p:txBody>
            <a:bodyPr wrap="square" lIns="0" tIns="0" rIns="0" bIns="0" rtlCol="0" anchor="ctr">
              <a:noAutofit/>
            </a:bodyPr>
            <a:lstStyle/>
            <a:p>
              <a:r>
                <a:rPr lang="en-US" sz="1600">
                  <a:solidFill>
                    <a:schemeClr val="accent1"/>
                  </a:solidFill>
                  <a:latin typeface="+mj-lt"/>
                </a:rPr>
                <a:t>Expected level of content moderation</a:t>
              </a:r>
            </a:p>
            <a:p>
              <a:r>
                <a:rPr lang="en-US" sz="1200" i="1"/>
                <a:t>(average across all platforms)</a:t>
              </a:r>
            </a:p>
          </p:txBody>
        </p:sp>
        <p:grpSp>
          <p:nvGrpSpPr>
            <p:cNvPr id="24" name="Group 23">
              <a:extLst>
                <a:ext uri="{FF2B5EF4-FFF2-40B4-BE49-F238E27FC236}">
                  <a16:creationId xmlns:a16="http://schemas.microsoft.com/office/drawing/2014/main" id="{EBF52838-3F8D-24A5-A91B-BDC992F1A064}"/>
                </a:ext>
              </a:extLst>
            </p:cNvPr>
            <p:cNvGrpSpPr/>
            <p:nvPr/>
          </p:nvGrpSpPr>
          <p:grpSpPr>
            <a:xfrm>
              <a:off x="723370" y="2382411"/>
              <a:ext cx="10745260" cy="3567452"/>
              <a:chOff x="723370" y="2500395"/>
              <a:chExt cx="10745260" cy="3567452"/>
            </a:xfrm>
          </p:grpSpPr>
          <p:grpSp>
            <p:nvGrpSpPr>
              <p:cNvPr id="25" name="Group 24">
                <a:extLst>
                  <a:ext uri="{FF2B5EF4-FFF2-40B4-BE49-F238E27FC236}">
                    <a16:creationId xmlns:a16="http://schemas.microsoft.com/office/drawing/2014/main" id="{72754250-17B3-3E2D-8147-8B073E01F828}"/>
                  </a:ext>
                </a:extLst>
              </p:cNvPr>
              <p:cNvGrpSpPr/>
              <p:nvPr/>
            </p:nvGrpSpPr>
            <p:grpSpPr>
              <a:xfrm>
                <a:off x="723370" y="2500395"/>
                <a:ext cx="10745260" cy="3567452"/>
                <a:chOff x="723370" y="2665495"/>
                <a:chExt cx="10745260" cy="3567452"/>
              </a:xfrm>
            </p:grpSpPr>
            <p:graphicFrame>
              <p:nvGraphicFramePr>
                <p:cNvPr id="28" name="Chart 27">
                  <a:extLst>
                    <a:ext uri="{FF2B5EF4-FFF2-40B4-BE49-F238E27FC236}">
                      <a16:creationId xmlns:a16="http://schemas.microsoft.com/office/drawing/2014/main" id="{AE470522-B0F4-7446-167E-62D6D6E685AF}"/>
                    </a:ext>
                  </a:extLst>
                </p:cNvPr>
                <p:cNvGraphicFramePr/>
                <p:nvPr>
                  <p:extLst>
                    <p:ext uri="{D42A27DB-BD31-4B8C-83A1-F6EECF244321}">
                      <p14:modId xmlns:p14="http://schemas.microsoft.com/office/powerpoint/2010/main" val="2441576662"/>
                    </p:ext>
                  </p:extLst>
                </p:nvPr>
              </p:nvGraphicFramePr>
              <p:xfrm>
                <a:off x="723370" y="2665495"/>
                <a:ext cx="10745260" cy="356745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919C4C1D-6866-9974-AE11-B2444E05DFF0}"/>
                    </a:ext>
                  </a:extLst>
                </p:cNvPr>
                <p:cNvSpPr txBox="1"/>
                <p:nvPr/>
              </p:nvSpPr>
              <p:spPr>
                <a:xfrm>
                  <a:off x="864422" y="4274513"/>
                  <a:ext cx="1694105" cy="286560"/>
                </a:xfrm>
                <a:prstGeom prst="rect">
                  <a:avLst/>
                </a:prstGeom>
                <a:noFill/>
              </p:spPr>
              <p:txBody>
                <a:bodyPr wrap="square" lIns="0" tIns="0" rIns="0" bIns="0" rtlCol="0" anchor="ctr">
                  <a:noAutofit/>
                </a:bodyPr>
                <a:lstStyle/>
                <a:p>
                  <a:pPr algn="ctr"/>
                  <a:r>
                    <a:rPr lang="en-US" sz="1200">
                      <a:latin typeface="+mj-lt"/>
                    </a:rPr>
                    <a:t>Low to none</a:t>
                  </a:r>
                </a:p>
              </p:txBody>
            </p:sp>
            <p:sp>
              <p:nvSpPr>
                <p:cNvPr id="30" name="TextBox 29">
                  <a:extLst>
                    <a:ext uri="{FF2B5EF4-FFF2-40B4-BE49-F238E27FC236}">
                      <a16:creationId xmlns:a16="http://schemas.microsoft.com/office/drawing/2014/main" id="{0C763ADE-394D-B7CE-097B-042FDE9F6486}"/>
                    </a:ext>
                  </a:extLst>
                </p:cNvPr>
                <p:cNvSpPr txBox="1"/>
                <p:nvPr/>
              </p:nvSpPr>
              <p:spPr>
                <a:xfrm>
                  <a:off x="2939545" y="3904827"/>
                  <a:ext cx="2185688" cy="246221"/>
                </a:xfrm>
                <a:prstGeom prst="rect">
                  <a:avLst/>
                </a:prstGeom>
                <a:noFill/>
              </p:spPr>
              <p:txBody>
                <a:bodyPr wrap="square" lIns="0" tIns="0" rIns="0" bIns="0" rtlCol="0" anchor="ctr">
                  <a:noAutofit/>
                </a:bodyPr>
                <a:lstStyle/>
                <a:p>
                  <a:pPr algn="ctr"/>
                  <a:r>
                    <a:rPr lang="en-US" sz="1200">
                      <a:latin typeface="+mj-lt"/>
                    </a:rPr>
                    <a:t>Illegal content only</a:t>
                  </a:r>
                </a:p>
              </p:txBody>
            </p:sp>
            <p:sp>
              <p:nvSpPr>
                <p:cNvPr id="31" name="TextBox 30">
                  <a:extLst>
                    <a:ext uri="{FF2B5EF4-FFF2-40B4-BE49-F238E27FC236}">
                      <a16:creationId xmlns:a16="http://schemas.microsoft.com/office/drawing/2014/main" id="{5273E8C7-DEC6-9068-316E-56D460CB6DA3}"/>
                    </a:ext>
                  </a:extLst>
                </p:cNvPr>
                <p:cNvSpPr txBox="1"/>
                <p:nvPr/>
              </p:nvSpPr>
              <p:spPr>
                <a:xfrm>
                  <a:off x="6791163" y="3531692"/>
                  <a:ext cx="3242635" cy="246221"/>
                </a:xfrm>
                <a:prstGeom prst="rect">
                  <a:avLst/>
                </a:prstGeom>
                <a:noFill/>
              </p:spPr>
              <p:txBody>
                <a:bodyPr wrap="square" lIns="0" tIns="0" rIns="0" bIns="0" rtlCol="0" anchor="ctr">
                  <a:noAutofit/>
                </a:bodyPr>
                <a:lstStyle/>
                <a:p>
                  <a:pPr algn="ctr"/>
                  <a:r>
                    <a:rPr lang="en-US" sz="1200">
                      <a:latin typeface="+mj-lt"/>
                    </a:rPr>
                    <a:t>Illegal &amp; harmful content</a:t>
                  </a:r>
                </a:p>
              </p:txBody>
            </p:sp>
          </p:grpSp>
          <p:sp>
            <p:nvSpPr>
              <p:cNvPr id="26" name="Right Brace 20">
                <a:extLst>
                  <a:ext uri="{FF2B5EF4-FFF2-40B4-BE49-F238E27FC236}">
                    <a16:creationId xmlns:a16="http://schemas.microsoft.com/office/drawing/2014/main" id="{52B8FD08-D1AD-F2C7-0057-AA6FB548BFDB}"/>
                  </a:ext>
                </a:extLst>
              </p:cNvPr>
              <p:cNvSpPr/>
              <p:nvPr/>
            </p:nvSpPr>
            <p:spPr>
              <a:xfrm rot="16200000" flipV="1">
                <a:off x="6099323" y="2864827"/>
                <a:ext cx="246221" cy="4380092"/>
              </a:xfrm>
              <a:prstGeom prst="leftBrace">
                <a:avLst>
                  <a:gd name="adj1" fmla="val 0"/>
                  <a:gd name="adj2" fmla="val 50000"/>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D45F63EC-6D7C-0F9A-70E4-3DE8108D12F6}"/>
                  </a:ext>
                </a:extLst>
              </p:cNvPr>
              <p:cNvSpPr txBox="1"/>
              <p:nvPr/>
            </p:nvSpPr>
            <p:spPr>
              <a:xfrm>
                <a:off x="5815175" y="5244503"/>
                <a:ext cx="814513" cy="276999"/>
              </a:xfrm>
              <a:prstGeom prst="rect">
                <a:avLst/>
              </a:prstGeom>
            </p:spPr>
            <p:txBody>
              <a:bodyPr wrap="square" lIns="0" tIns="0" rIns="0" bIns="0" rtlCol="0">
                <a:noAutofit/>
              </a:bodyPr>
              <a:lstStyle/>
              <a:p>
                <a:pPr algn="ctr"/>
                <a:r>
                  <a:rPr lang="en-US" sz="1800">
                    <a:gradFill>
                      <a:gsLst>
                        <a:gs pos="2917">
                          <a:schemeClr val="tx1"/>
                        </a:gs>
                        <a:gs pos="30000">
                          <a:schemeClr val="tx1"/>
                        </a:gs>
                      </a:gsLst>
                      <a:lin ang="5400000" scaled="0"/>
                    </a:gradFill>
                    <a:latin typeface="+mj-lt"/>
                  </a:rPr>
                  <a:t>85%</a:t>
                </a:r>
              </a:p>
            </p:txBody>
          </p:sp>
        </p:grpSp>
      </p:grpSp>
      <p:sp>
        <p:nvSpPr>
          <p:cNvPr id="32" name="TextBox 31">
            <a:extLst>
              <a:ext uri="{FF2B5EF4-FFF2-40B4-BE49-F238E27FC236}">
                <a16:creationId xmlns:a16="http://schemas.microsoft.com/office/drawing/2014/main" id="{3D28E5B3-D567-92A6-5DD6-4B60B4D0ED58}"/>
              </a:ext>
            </a:extLst>
          </p:cNvPr>
          <p:cNvSpPr txBox="1"/>
          <p:nvPr/>
        </p:nvSpPr>
        <p:spPr>
          <a:xfrm>
            <a:off x="3869214" y="5934884"/>
            <a:ext cx="4614384" cy="184666"/>
          </a:xfrm>
          <a:prstGeom prst="rect">
            <a:avLst/>
          </a:prstGeom>
          <a:noFill/>
        </p:spPr>
        <p:txBody>
          <a:bodyPr wrap="square" lIns="0" tIns="0" rIns="0" bIns="0" rtlCol="0">
            <a:spAutoFit/>
          </a:bodyPr>
          <a:lstStyle/>
          <a:p>
            <a:pPr algn="l"/>
            <a:r>
              <a:rPr lang="en-US" sz="1200"/>
              <a:t>Base: Those using each platform, N=11,050-14,898</a:t>
            </a:r>
          </a:p>
        </p:txBody>
      </p:sp>
      <p:sp>
        <p:nvSpPr>
          <p:cNvPr id="35" name="TextBox 34">
            <a:extLst>
              <a:ext uri="{FF2B5EF4-FFF2-40B4-BE49-F238E27FC236}">
                <a16:creationId xmlns:a16="http://schemas.microsoft.com/office/drawing/2014/main" id="{4EF57804-5E5A-EF44-6855-7D3F9BDED143}"/>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36" name="TextBox 35">
            <a:extLst>
              <a:ext uri="{FF2B5EF4-FFF2-40B4-BE49-F238E27FC236}">
                <a16:creationId xmlns:a16="http://schemas.microsoft.com/office/drawing/2014/main" id="{23BA3A97-8A32-3ACA-C62D-4453D3FB8BB2}"/>
              </a:ext>
            </a:extLst>
          </p:cNvPr>
          <p:cNvSpPr txBox="1">
            <a:spLocks/>
          </p:cNvSpPr>
          <p:nvPr/>
        </p:nvSpPr>
        <p:spPr>
          <a:xfrm>
            <a:off x="588263" y="6623383"/>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cxnSp>
        <p:nvCxnSpPr>
          <p:cNvPr id="38" name="Straight Connector 37">
            <a:extLst>
              <a:ext uri="{FF2B5EF4-FFF2-40B4-BE49-F238E27FC236}">
                <a16:creationId xmlns:a16="http://schemas.microsoft.com/office/drawing/2014/main" id="{F7D8DA94-4F75-281B-A402-AC526327F061}"/>
              </a:ext>
              <a:ext uri="{C183D7F6-B498-43B3-948B-1728B52AA6E4}">
                <adec:decorative xmlns:adec="http://schemas.microsoft.com/office/drawing/2017/decorative" val="1"/>
              </a:ext>
            </a:extLst>
          </p:cNvPr>
          <p:cNvCxnSpPr>
            <a:cxnSpLocks/>
          </p:cNvCxnSpPr>
          <p:nvPr/>
        </p:nvCxnSpPr>
        <p:spPr>
          <a:xfrm>
            <a:off x="588263" y="3886203"/>
            <a:ext cx="2793566" cy="0"/>
          </a:xfrm>
          <a:prstGeom prst="line">
            <a:avLst/>
          </a:prstGeom>
          <a:ln>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8411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a:xfrm>
            <a:off x="588263" y="457200"/>
            <a:ext cx="11018520" cy="1107996"/>
          </a:xfrm>
        </p:spPr>
        <p:txBody>
          <a:bodyPr/>
          <a:lstStyle/>
          <a:p>
            <a:r>
              <a:rPr lang="en-US">
                <a:solidFill>
                  <a:schemeClr val="accent1"/>
                </a:solidFill>
              </a:rPr>
              <a:t>63% </a:t>
            </a:r>
            <a:r>
              <a:rPr lang="en-US"/>
              <a:t>expected restrictions on illegal &amp; harmful content on social media &amp; video sharing platforms</a:t>
            </a:r>
          </a:p>
        </p:txBody>
      </p:sp>
      <p:sp>
        <p:nvSpPr>
          <p:cNvPr id="22" name="Rectangle 21">
            <a:extLst>
              <a:ext uri="{FF2B5EF4-FFF2-40B4-BE49-F238E27FC236}">
                <a16:creationId xmlns:a16="http://schemas.microsoft.com/office/drawing/2014/main" id="{0A9963C5-EDDB-D510-9A6D-F7F3873289B7}"/>
              </a:ext>
              <a:ext uri="{C183D7F6-B498-43B3-948B-1728B52AA6E4}">
                <adec:decorative xmlns:adec="http://schemas.microsoft.com/office/drawing/2017/decorative" val="1"/>
              </a:ext>
            </a:extLst>
          </p:cNvPr>
          <p:cNvSpPr>
            <a:spLocks/>
          </p:cNvSpPr>
          <p:nvPr/>
        </p:nvSpPr>
        <p:spPr bwMode="auto">
          <a:xfrm>
            <a:off x="588263" y="1785624"/>
            <a:ext cx="11018520" cy="4437046"/>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23" name="Group 22" descr="A stacked column chart that shows the Expectations on content restrictions by type of platform that are divided into three categories that are No restrictions (1-3), Illegal content only (4) and Illegal &amp; harmful content (5-7). Under No restrictions (1-3) contains the following: Social media at 11, Video sharing at 11, App stores at 14, Messaging at 18, Marketplace at 15, Gaming at 16, Email at 19 and Cloud storage at 20. Under Illegal content only (4) contains the following: Social media at 26, Video sharing at 26, App stores at 29, Messaging at 27, Marketplace at 30, Gaming at 29, Email at 28 and Cloud storage at 28. Under Illegal &amp; harmful content (5-7) contains the following: Social media at 63, Video sharing at 63, App stores at 57, Messaging at 55, Marketplace at 55, Gaming at 55, Email at 53 and Cloud storage at 52. ">
            <a:extLst>
              <a:ext uri="{FF2B5EF4-FFF2-40B4-BE49-F238E27FC236}">
                <a16:creationId xmlns:a16="http://schemas.microsoft.com/office/drawing/2014/main" id="{AB01E683-0D30-78EA-9664-86B870412853}"/>
              </a:ext>
            </a:extLst>
          </p:cNvPr>
          <p:cNvGrpSpPr/>
          <p:nvPr/>
        </p:nvGrpSpPr>
        <p:grpSpPr>
          <a:xfrm>
            <a:off x="595160" y="1826264"/>
            <a:ext cx="10838390" cy="3134281"/>
            <a:chOff x="595160" y="1826264"/>
            <a:chExt cx="10838390" cy="3134281"/>
          </a:xfrm>
        </p:grpSpPr>
        <p:sp>
          <p:nvSpPr>
            <p:cNvPr id="28" name="TextBox 27">
              <a:extLst>
                <a:ext uri="{FF2B5EF4-FFF2-40B4-BE49-F238E27FC236}">
                  <a16:creationId xmlns:a16="http://schemas.microsoft.com/office/drawing/2014/main" id="{49CD2980-55B8-C05F-73E4-002F9E7A2C48}"/>
                </a:ext>
              </a:extLst>
            </p:cNvPr>
            <p:cNvSpPr txBox="1"/>
            <p:nvPr/>
          </p:nvSpPr>
          <p:spPr>
            <a:xfrm>
              <a:off x="723370" y="1826264"/>
              <a:ext cx="9756568" cy="302301"/>
            </a:xfrm>
            <a:prstGeom prst="rect">
              <a:avLst/>
            </a:prstGeom>
            <a:noFill/>
          </p:spPr>
          <p:txBody>
            <a:bodyPr wrap="square" lIns="0" tIns="0" rIns="0" bIns="0" rtlCol="0" anchor="ctr">
              <a:noAutofit/>
            </a:bodyPr>
            <a:lstStyle/>
            <a:p>
              <a:r>
                <a:rPr lang="en-US" sz="1600">
                  <a:solidFill>
                    <a:schemeClr val="accent1"/>
                  </a:solidFill>
                  <a:latin typeface="+mj-lt"/>
                </a:rPr>
                <a:t>Expectations on content restrictions by type of Platform</a:t>
              </a:r>
            </a:p>
          </p:txBody>
        </p:sp>
        <p:grpSp>
          <p:nvGrpSpPr>
            <p:cNvPr id="29" name="Group 28">
              <a:extLst>
                <a:ext uri="{FF2B5EF4-FFF2-40B4-BE49-F238E27FC236}">
                  <a16:creationId xmlns:a16="http://schemas.microsoft.com/office/drawing/2014/main" id="{56BE8A5C-2057-E304-FD90-D8AF446D9325}"/>
                </a:ext>
              </a:extLst>
            </p:cNvPr>
            <p:cNvGrpSpPr/>
            <p:nvPr/>
          </p:nvGrpSpPr>
          <p:grpSpPr>
            <a:xfrm>
              <a:off x="595160" y="2226736"/>
              <a:ext cx="10838390" cy="2733809"/>
              <a:chOff x="595160" y="2226736"/>
              <a:chExt cx="10838390" cy="2733809"/>
            </a:xfrm>
          </p:grpSpPr>
          <p:graphicFrame>
            <p:nvGraphicFramePr>
              <p:cNvPr id="30" name="Chart 29">
                <a:extLst>
                  <a:ext uri="{FF2B5EF4-FFF2-40B4-BE49-F238E27FC236}">
                    <a16:creationId xmlns:a16="http://schemas.microsoft.com/office/drawing/2014/main" id="{680CA47F-A4B2-D9F1-53D0-A0E1D5E1BFA8}"/>
                  </a:ext>
                </a:extLst>
              </p:cNvPr>
              <p:cNvGraphicFramePr/>
              <p:nvPr>
                <p:extLst>
                  <p:ext uri="{D42A27DB-BD31-4B8C-83A1-F6EECF244321}">
                    <p14:modId xmlns:p14="http://schemas.microsoft.com/office/powerpoint/2010/main" val="1905448844"/>
                  </p:ext>
                </p:extLst>
              </p:nvPr>
            </p:nvGraphicFramePr>
            <p:xfrm>
              <a:off x="1971445" y="2226736"/>
              <a:ext cx="9462105" cy="2733809"/>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CA4CCAD9-0B79-E589-A2F4-4A28517CCB7D}"/>
                  </a:ext>
                </a:extLst>
              </p:cNvPr>
              <p:cNvSpPr txBox="1">
                <a:spLocks/>
              </p:cNvSpPr>
              <p:nvPr/>
            </p:nvSpPr>
            <p:spPr>
              <a:xfrm>
                <a:off x="595160" y="3664823"/>
                <a:ext cx="1609022" cy="369332"/>
              </a:xfrm>
              <a:prstGeom prst="rect">
                <a:avLst/>
              </a:prstGeom>
              <a:noFill/>
            </p:spPr>
            <p:txBody>
              <a:bodyPr wrap="square" lIns="0" tIns="0" rIns="0" bIns="0" rtlCol="0" anchor="ctr">
                <a:noAutofit/>
              </a:bodyPr>
              <a:lstStyle/>
              <a:p>
                <a:pPr algn="r"/>
                <a:r>
                  <a:rPr lang="en-US" sz="1100">
                    <a:latin typeface="+mj-lt"/>
                  </a:rPr>
                  <a:t>Illegal &amp; harmful</a:t>
                </a:r>
                <a:br>
                  <a:rPr lang="en-US" sz="1100">
                    <a:latin typeface="+mj-lt"/>
                  </a:rPr>
                </a:br>
                <a:r>
                  <a:rPr lang="en-US" sz="1100">
                    <a:latin typeface="+mj-lt"/>
                  </a:rPr>
                  <a:t>content (5-7)</a:t>
                </a:r>
              </a:p>
            </p:txBody>
          </p:sp>
          <p:sp>
            <p:nvSpPr>
              <p:cNvPr id="32" name="TextBox 31">
                <a:extLst>
                  <a:ext uri="{FF2B5EF4-FFF2-40B4-BE49-F238E27FC236}">
                    <a16:creationId xmlns:a16="http://schemas.microsoft.com/office/drawing/2014/main" id="{1CD92689-CD3C-CD8B-B21A-3B4640C4237B}"/>
                  </a:ext>
                </a:extLst>
              </p:cNvPr>
              <p:cNvSpPr txBox="1">
                <a:spLocks/>
              </p:cNvSpPr>
              <p:nvPr/>
            </p:nvSpPr>
            <p:spPr>
              <a:xfrm>
                <a:off x="595160" y="2384801"/>
                <a:ext cx="1609022" cy="184666"/>
              </a:xfrm>
              <a:prstGeom prst="rect">
                <a:avLst/>
              </a:prstGeom>
              <a:noFill/>
            </p:spPr>
            <p:txBody>
              <a:bodyPr wrap="square" lIns="0" tIns="0" rIns="0" bIns="0" rtlCol="0" anchor="ctr">
                <a:noAutofit/>
              </a:bodyPr>
              <a:lstStyle/>
              <a:p>
                <a:pPr algn="r"/>
                <a:r>
                  <a:rPr lang="en-US" sz="1100">
                    <a:latin typeface="+mj-lt"/>
                  </a:rPr>
                  <a:t>No restrictions (1-3)</a:t>
                </a:r>
              </a:p>
            </p:txBody>
          </p:sp>
          <p:sp>
            <p:nvSpPr>
              <p:cNvPr id="33" name="TextBox 32">
                <a:extLst>
                  <a:ext uri="{FF2B5EF4-FFF2-40B4-BE49-F238E27FC236}">
                    <a16:creationId xmlns:a16="http://schemas.microsoft.com/office/drawing/2014/main" id="{841D1195-2A78-BC12-0641-7307070946DE}"/>
                  </a:ext>
                </a:extLst>
              </p:cNvPr>
              <p:cNvSpPr txBox="1">
                <a:spLocks/>
              </p:cNvSpPr>
              <p:nvPr/>
            </p:nvSpPr>
            <p:spPr>
              <a:xfrm>
                <a:off x="595160" y="2717117"/>
                <a:ext cx="1609022" cy="369332"/>
              </a:xfrm>
              <a:prstGeom prst="rect">
                <a:avLst/>
              </a:prstGeom>
              <a:noFill/>
            </p:spPr>
            <p:txBody>
              <a:bodyPr wrap="square" lIns="0" tIns="0" rIns="0" bIns="0" rtlCol="0" anchor="ctr">
                <a:noAutofit/>
              </a:bodyPr>
              <a:lstStyle/>
              <a:p>
                <a:pPr algn="r"/>
                <a:r>
                  <a:rPr lang="en-US" sz="1100">
                    <a:latin typeface="+mj-lt"/>
                  </a:rPr>
                  <a:t>Illegal content only (4)</a:t>
                </a:r>
              </a:p>
            </p:txBody>
          </p:sp>
        </p:grpSp>
      </p:grpSp>
      <p:sp>
        <p:nvSpPr>
          <p:cNvPr id="34" name="Oval 33">
            <a:extLst>
              <a:ext uri="{FF2B5EF4-FFF2-40B4-BE49-F238E27FC236}">
                <a16:creationId xmlns:a16="http://schemas.microsoft.com/office/drawing/2014/main" id="{70E3F4A6-C914-433E-6B61-4B5C300CC4AA}"/>
              </a:ext>
              <a:ext uri="{C183D7F6-B498-43B3-948B-1728B52AA6E4}">
                <adec:decorative xmlns:adec="http://schemas.microsoft.com/office/drawing/2017/decorative" val="1"/>
              </a:ext>
            </a:extLst>
          </p:cNvPr>
          <p:cNvSpPr/>
          <p:nvPr/>
        </p:nvSpPr>
        <p:spPr bwMode="auto">
          <a:xfrm>
            <a:off x="2505694"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35" name="CellPhone_video">
            <a:extLst>
              <a:ext uri="{FF2B5EF4-FFF2-40B4-BE49-F238E27FC236}">
                <a16:creationId xmlns:a16="http://schemas.microsoft.com/office/drawing/2014/main" id="{ED0DC8B5-A6BA-53C9-360C-633C7034549A}"/>
              </a:ext>
              <a:ext uri="{C183D7F6-B498-43B3-948B-1728B52AA6E4}">
                <adec:decorative xmlns:adec="http://schemas.microsoft.com/office/drawing/2017/decorative" val="1"/>
              </a:ext>
            </a:extLst>
          </p:cNvPr>
          <p:cNvSpPr>
            <a:spLocks noChangeAspect="1" noEditPoints="1"/>
          </p:cNvSpPr>
          <p:nvPr/>
        </p:nvSpPr>
        <p:spPr bwMode="auto">
          <a:xfrm>
            <a:off x="2633364" y="5051522"/>
            <a:ext cx="126646" cy="21104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 name="T22" fmla="*/ 1433 w 2250"/>
              <a:gd name="T23" fmla="*/ 1453 h 3750"/>
              <a:gd name="T24" fmla="*/ 817 w 2250"/>
              <a:gd name="T25" fmla="*/ 1064 h 3750"/>
              <a:gd name="T26" fmla="*/ 817 w 2250"/>
              <a:gd name="T27" fmla="*/ 1843 h 3750"/>
              <a:gd name="T28" fmla="*/ 1433 w 2250"/>
              <a:gd name="T29" fmla="*/ 1453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moveTo>
                  <a:pt x="1433" y="1453"/>
                </a:moveTo>
                <a:cubicBezTo>
                  <a:pt x="817" y="1064"/>
                  <a:pt x="817" y="1064"/>
                  <a:pt x="817" y="1064"/>
                </a:cubicBezTo>
                <a:cubicBezTo>
                  <a:pt x="817" y="1843"/>
                  <a:pt x="817" y="1843"/>
                  <a:pt x="817" y="1843"/>
                </a:cubicBezTo>
                <a:lnTo>
                  <a:pt x="1433" y="1453"/>
                </a:ln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36" name="Oval 35">
            <a:extLst>
              <a:ext uri="{FF2B5EF4-FFF2-40B4-BE49-F238E27FC236}">
                <a16:creationId xmlns:a16="http://schemas.microsoft.com/office/drawing/2014/main" id="{C80E8245-2B78-8371-7B93-AB0C1D45E50D}"/>
              </a:ext>
              <a:ext uri="{C183D7F6-B498-43B3-948B-1728B52AA6E4}">
                <adec:decorative xmlns:adec="http://schemas.microsoft.com/office/drawing/2017/decorative" val="1"/>
              </a:ext>
            </a:extLst>
          </p:cNvPr>
          <p:cNvSpPr/>
          <p:nvPr/>
        </p:nvSpPr>
        <p:spPr bwMode="auto">
          <a:xfrm>
            <a:off x="3656398"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pic>
        <p:nvPicPr>
          <p:cNvPr id="37" name="Graphic 36">
            <a:extLst>
              <a:ext uri="{FF2B5EF4-FFF2-40B4-BE49-F238E27FC236}">
                <a16:creationId xmlns:a16="http://schemas.microsoft.com/office/drawing/2014/main" id="{FF262629-930D-B9FB-8A0B-909BF2274CE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0958" y="5077524"/>
            <a:ext cx="172868" cy="159038"/>
          </a:xfrm>
          <a:prstGeom prst="rect">
            <a:avLst/>
          </a:prstGeom>
        </p:spPr>
      </p:pic>
      <p:sp>
        <p:nvSpPr>
          <p:cNvPr id="38" name="Oval 37">
            <a:extLst>
              <a:ext uri="{FF2B5EF4-FFF2-40B4-BE49-F238E27FC236}">
                <a16:creationId xmlns:a16="http://schemas.microsoft.com/office/drawing/2014/main" id="{DBA25BCD-BEE3-5CD0-2556-E47A86966159}"/>
              </a:ext>
              <a:ext uri="{C183D7F6-B498-43B3-948B-1728B52AA6E4}">
                <adec:decorative xmlns:adec="http://schemas.microsoft.com/office/drawing/2017/decorative" val="1"/>
              </a:ext>
            </a:extLst>
          </p:cNvPr>
          <p:cNvSpPr/>
          <p:nvPr/>
        </p:nvSpPr>
        <p:spPr bwMode="auto">
          <a:xfrm>
            <a:off x="4807102"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39" name="CellPhone_E8EA">
            <a:extLst>
              <a:ext uri="{FF2B5EF4-FFF2-40B4-BE49-F238E27FC236}">
                <a16:creationId xmlns:a16="http://schemas.microsoft.com/office/drawing/2014/main" id="{39015C8F-509C-FCE8-3AFD-EAFAC8FB6685}"/>
              </a:ext>
              <a:ext uri="{C183D7F6-B498-43B3-948B-1728B52AA6E4}">
                <adec:decorative xmlns:adec="http://schemas.microsoft.com/office/drawing/2017/decorative" val="1"/>
              </a:ext>
            </a:extLst>
          </p:cNvPr>
          <p:cNvSpPr>
            <a:spLocks noChangeAspect="1" noEditPoints="1"/>
          </p:cNvSpPr>
          <p:nvPr/>
        </p:nvSpPr>
        <p:spPr bwMode="auto">
          <a:xfrm>
            <a:off x="4933368" y="5049181"/>
            <a:ext cx="129454" cy="21572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0" name="Oval 39">
            <a:extLst>
              <a:ext uri="{FF2B5EF4-FFF2-40B4-BE49-F238E27FC236}">
                <a16:creationId xmlns:a16="http://schemas.microsoft.com/office/drawing/2014/main" id="{4246CF54-3C4D-8CA8-E017-4EBD736F9F77}"/>
              </a:ext>
              <a:ext uri="{C183D7F6-B498-43B3-948B-1728B52AA6E4}">
                <adec:decorative xmlns:adec="http://schemas.microsoft.com/office/drawing/2017/decorative" val="1"/>
              </a:ext>
            </a:extLst>
          </p:cNvPr>
          <p:cNvSpPr/>
          <p:nvPr/>
        </p:nvSpPr>
        <p:spPr bwMode="auto">
          <a:xfrm>
            <a:off x="5957806"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1" name="speech_2">
            <a:extLst>
              <a:ext uri="{FF2B5EF4-FFF2-40B4-BE49-F238E27FC236}">
                <a16:creationId xmlns:a16="http://schemas.microsoft.com/office/drawing/2014/main" id="{C98DEADE-903D-7CCA-62F4-81E68E9CCE3C}"/>
              </a:ext>
              <a:ext uri="{C183D7F6-B498-43B3-948B-1728B52AA6E4}">
                <adec:decorative xmlns:adec="http://schemas.microsoft.com/office/drawing/2017/decorative" val="1"/>
              </a:ext>
            </a:extLst>
          </p:cNvPr>
          <p:cNvSpPr>
            <a:spLocks noChangeAspect="1" noEditPoints="1"/>
          </p:cNvSpPr>
          <p:nvPr/>
        </p:nvSpPr>
        <p:spPr bwMode="auto">
          <a:xfrm>
            <a:off x="6047157" y="5066746"/>
            <a:ext cx="203284" cy="18059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2" name="Oval 41">
            <a:extLst>
              <a:ext uri="{FF2B5EF4-FFF2-40B4-BE49-F238E27FC236}">
                <a16:creationId xmlns:a16="http://schemas.microsoft.com/office/drawing/2014/main" id="{7491C06E-135E-3F13-5AE6-5D4FAE533D63}"/>
              </a:ext>
              <a:ext uri="{C183D7F6-B498-43B3-948B-1728B52AA6E4}">
                <adec:decorative xmlns:adec="http://schemas.microsoft.com/office/drawing/2017/decorative" val="1"/>
              </a:ext>
            </a:extLst>
          </p:cNvPr>
          <p:cNvSpPr/>
          <p:nvPr/>
        </p:nvSpPr>
        <p:spPr bwMode="auto">
          <a:xfrm>
            <a:off x="7108510"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pic>
        <p:nvPicPr>
          <p:cNvPr id="43" name="Graphic 42">
            <a:extLst>
              <a:ext uri="{FF2B5EF4-FFF2-40B4-BE49-F238E27FC236}">
                <a16:creationId xmlns:a16="http://schemas.microsoft.com/office/drawing/2014/main" id="{C15D8F1B-9C46-5E95-971D-1C22AC394F5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4907" y="5087311"/>
            <a:ext cx="209194" cy="139462"/>
          </a:xfrm>
          <a:prstGeom prst="rect">
            <a:avLst/>
          </a:prstGeom>
        </p:spPr>
      </p:pic>
      <p:sp>
        <p:nvSpPr>
          <p:cNvPr id="44" name="Oval 43">
            <a:extLst>
              <a:ext uri="{FF2B5EF4-FFF2-40B4-BE49-F238E27FC236}">
                <a16:creationId xmlns:a16="http://schemas.microsoft.com/office/drawing/2014/main" id="{FAC6B285-FEC6-F1E8-0C6D-E11E3CB5D78D}"/>
              </a:ext>
              <a:ext uri="{C183D7F6-B498-43B3-948B-1728B52AA6E4}">
                <adec:decorative xmlns:adec="http://schemas.microsoft.com/office/drawing/2017/decorative" val="1"/>
              </a:ext>
            </a:extLst>
          </p:cNvPr>
          <p:cNvSpPr/>
          <p:nvPr/>
        </p:nvSpPr>
        <p:spPr bwMode="auto">
          <a:xfrm>
            <a:off x="8259214"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5" name="Game_E7FC">
            <a:extLst>
              <a:ext uri="{FF2B5EF4-FFF2-40B4-BE49-F238E27FC236}">
                <a16:creationId xmlns:a16="http://schemas.microsoft.com/office/drawing/2014/main" id="{65650237-5588-67D8-CF47-64ADB85D1DEA}"/>
              </a:ext>
              <a:ext uri="{C183D7F6-B498-43B3-948B-1728B52AA6E4}">
                <adec:decorative xmlns:adec="http://schemas.microsoft.com/office/drawing/2017/decorative" val="1"/>
              </a:ext>
            </a:extLst>
          </p:cNvPr>
          <p:cNvSpPr>
            <a:spLocks noChangeAspect="1" noEditPoints="1"/>
          </p:cNvSpPr>
          <p:nvPr/>
        </p:nvSpPr>
        <p:spPr bwMode="auto">
          <a:xfrm>
            <a:off x="8336163" y="5088578"/>
            <a:ext cx="228088" cy="136928"/>
          </a:xfrm>
          <a:custGeom>
            <a:avLst/>
            <a:gdLst>
              <a:gd name="T0" fmla="*/ 1375 w 3750"/>
              <a:gd name="T1" fmla="*/ 1750 h 2250"/>
              <a:gd name="T2" fmla="*/ 625 w 3750"/>
              <a:gd name="T3" fmla="*/ 2250 h 2250"/>
              <a:gd name="T4" fmla="*/ 0 w 3750"/>
              <a:gd name="T5" fmla="*/ 1000 h 2250"/>
              <a:gd name="T6" fmla="*/ 1000 w 3750"/>
              <a:gd name="T7" fmla="*/ 0 h 2250"/>
              <a:gd name="T8" fmla="*/ 2750 w 3750"/>
              <a:gd name="T9" fmla="*/ 0 h 2250"/>
              <a:gd name="T10" fmla="*/ 3750 w 3750"/>
              <a:gd name="T11" fmla="*/ 1000 h 2250"/>
              <a:gd name="T12" fmla="*/ 3125 w 3750"/>
              <a:gd name="T13" fmla="*/ 2250 h 2250"/>
              <a:gd name="T14" fmla="*/ 2375 w 3750"/>
              <a:gd name="T15" fmla="*/ 1750 h 2250"/>
              <a:gd name="T16" fmla="*/ 1375 w 3750"/>
              <a:gd name="T17" fmla="*/ 1750 h 2250"/>
              <a:gd name="T18" fmla="*/ 3125 w 3750"/>
              <a:gd name="T19" fmla="*/ 1246 h 2250"/>
              <a:gd name="T20" fmla="*/ 2996 w 3750"/>
              <a:gd name="T21" fmla="*/ 1375 h 2250"/>
              <a:gd name="T22" fmla="*/ 3125 w 3750"/>
              <a:gd name="T23" fmla="*/ 1504 h 2250"/>
              <a:gd name="T24" fmla="*/ 3254 w 3750"/>
              <a:gd name="T25" fmla="*/ 1375 h 2250"/>
              <a:gd name="T26" fmla="*/ 3125 w 3750"/>
              <a:gd name="T27" fmla="*/ 1246 h 2250"/>
              <a:gd name="T28" fmla="*/ 2625 w 3750"/>
              <a:gd name="T29" fmla="*/ 747 h 2250"/>
              <a:gd name="T30" fmla="*/ 2497 w 3750"/>
              <a:gd name="T31" fmla="*/ 875 h 2250"/>
              <a:gd name="T32" fmla="*/ 2625 w 3750"/>
              <a:gd name="T33" fmla="*/ 1003 h 2250"/>
              <a:gd name="T34" fmla="*/ 2753 w 3750"/>
              <a:gd name="T35" fmla="*/ 875 h 2250"/>
              <a:gd name="T36" fmla="*/ 2625 w 3750"/>
              <a:gd name="T37" fmla="*/ 747 h 2250"/>
              <a:gd name="T38" fmla="*/ 1125 w 3750"/>
              <a:gd name="T39" fmla="*/ 1000 h 2250"/>
              <a:gd name="T40" fmla="*/ 375 w 3750"/>
              <a:gd name="T41" fmla="*/ 1000 h 2250"/>
              <a:gd name="T42" fmla="*/ 750 w 3750"/>
              <a:gd name="T43" fmla="*/ 1375 h 2250"/>
              <a:gd name="T44" fmla="*/ 750 w 3750"/>
              <a:gd name="T45" fmla="*/ 6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0" h="2250">
                <a:moveTo>
                  <a:pt x="1375" y="1750"/>
                </a:moveTo>
                <a:cubicBezTo>
                  <a:pt x="997" y="1762"/>
                  <a:pt x="877" y="2250"/>
                  <a:pt x="625" y="2250"/>
                </a:cubicBezTo>
                <a:cubicBezTo>
                  <a:pt x="96" y="2250"/>
                  <a:pt x="0" y="1441"/>
                  <a:pt x="0" y="1000"/>
                </a:cubicBezTo>
                <a:cubicBezTo>
                  <a:pt x="0" y="448"/>
                  <a:pt x="448" y="0"/>
                  <a:pt x="1000" y="0"/>
                </a:cubicBezTo>
                <a:cubicBezTo>
                  <a:pt x="2750" y="0"/>
                  <a:pt x="2750" y="0"/>
                  <a:pt x="2750" y="0"/>
                </a:cubicBezTo>
                <a:cubicBezTo>
                  <a:pt x="3302" y="0"/>
                  <a:pt x="3750" y="448"/>
                  <a:pt x="3750" y="1000"/>
                </a:cubicBezTo>
                <a:cubicBezTo>
                  <a:pt x="3750" y="1441"/>
                  <a:pt x="3654" y="2250"/>
                  <a:pt x="3125" y="2250"/>
                </a:cubicBezTo>
                <a:cubicBezTo>
                  <a:pt x="2873" y="2250"/>
                  <a:pt x="2753" y="1762"/>
                  <a:pt x="2375" y="1750"/>
                </a:cubicBezTo>
                <a:lnTo>
                  <a:pt x="1375" y="1750"/>
                </a:lnTo>
                <a:close/>
                <a:moveTo>
                  <a:pt x="3125" y="1246"/>
                </a:moveTo>
                <a:cubicBezTo>
                  <a:pt x="3054" y="1246"/>
                  <a:pt x="2996" y="1304"/>
                  <a:pt x="2996" y="1375"/>
                </a:cubicBezTo>
                <a:cubicBezTo>
                  <a:pt x="2996" y="1446"/>
                  <a:pt x="3054" y="1504"/>
                  <a:pt x="3125" y="1504"/>
                </a:cubicBezTo>
                <a:cubicBezTo>
                  <a:pt x="3196" y="1504"/>
                  <a:pt x="3254" y="1446"/>
                  <a:pt x="3254" y="1375"/>
                </a:cubicBezTo>
                <a:cubicBezTo>
                  <a:pt x="3254" y="1304"/>
                  <a:pt x="3196" y="1246"/>
                  <a:pt x="3125" y="1246"/>
                </a:cubicBezTo>
                <a:close/>
                <a:moveTo>
                  <a:pt x="2625" y="747"/>
                </a:moveTo>
                <a:cubicBezTo>
                  <a:pt x="2554" y="747"/>
                  <a:pt x="2497" y="804"/>
                  <a:pt x="2497" y="875"/>
                </a:cubicBezTo>
                <a:cubicBezTo>
                  <a:pt x="2497" y="946"/>
                  <a:pt x="2554" y="1003"/>
                  <a:pt x="2625" y="1003"/>
                </a:cubicBezTo>
                <a:cubicBezTo>
                  <a:pt x="2696" y="1003"/>
                  <a:pt x="2753" y="946"/>
                  <a:pt x="2753" y="875"/>
                </a:cubicBezTo>
                <a:cubicBezTo>
                  <a:pt x="2753" y="804"/>
                  <a:pt x="2696" y="747"/>
                  <a:pt x="2625" y="747"/>
                </a:cubicBezTo>
                <a:close/>
                <a:moveTo>
                  <a:pt x="1125" y="1000"/>
                </a:moveTo>
                <a:cubicBezTo>
                  <a:pt x="375" y="1000"/>
                  <a:pt x="375" y="1000"/>
                  <a:pt x="375" y="1000"/>
                </a:cubicBezTo>
                <a:moveTo>
                  <a:pt x="750" y="1375"/>
                </a:moveTo>
                <a:cubicBezTo>
                  <a:pt x="750" y="625"/>
                  <a:pt x="750" y="625"/>
                  <a:pt x="750" y="625"/>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6" name="Oval 45">
            <a:extLst>
              <a:ext uri="{FF2B5EF4-FFF2-40B4-BE49-F238E27FC236}">
                <a16:creationId xmlns:a16="http://schemas.microsoft.com/office/drawing/2014/main" id="{CFB9AB03-853E-87DC-2FC9-A8699CD2A656}"/>
              </a:ext>
              <a:ext uri="{C183D7F6-B498-43B3-948B-1728B52AA6E4}">
                <adec:decorative xmlns:adec="http://schemas.microsoft.com/office/drawing/2017/decorative" val="1"/>
              </a:ext>
            </a:extLst>
          </p:cNvPr>
          <p:cNvSpPr/>
          <p:nvPr/>
        </p:nvSpPr>
        <p:spPr bwMode="auto">
          <a:xfrm>
            <a:off x="9409918"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7" name="mail_2">
            <a:extLst>
              <a:ext uri="{FF2B5EF4-FFF2-40B4-BE49-F238E27FC236}">
                <a16:creationId xmlns:a16="http://schemas.microsoft.com/office/drawing/2014/main" id="{9A3066C4-5870-E4E6-2282-0EBA75AC58B9}"/>
              </a:ext>
              <a:ext uri="{C183D7F6-B498-43B3-948B-1728B52AA6E4}">
                <adec:decorative xmlns:adec="http://schemas.microsoft.com/office/drawing/2017/decorative" val="1"/>
              </a:ext>
            </a:extLst>
          </p:cNvPr>
          <p:cNvSpPr>
            <a:spLocks noChangeAspect="1" noEditPoints="1"/>
          </p:cNvSpPr>
          <p:nvPr/>
        </p:nvSpPr>
        <p:spPr bwMode="auto">
          <a:xfrm>
            <a:off x="9490121" y="5077089"/>
            <a:ext cx="221580" cy="159906"/>
          </a:xfrm>
          <a:custGeom>
            <a:avLst/>
            <a:gdLst>
              <a:gd name="T0" fmla="*/ 341 w 600"/>
              <a:gd name="T1" fmla="*/ 356 h 433"/>
              <a:gd name="T2" fmla="*/ 0 w 600"/>
              <a:gd name="T3" fmla="*/ 356 h 433"/>
              <a:gd name="T4" fmla="*/ 0 w 600"/>
              <a:gd name="T5" fmla="*/ 0 h 433"/>
              <a:gd name="T6" fmla="*/ 600 w 600"/>
              <a:gd name="T7" fmla="*/ 0 h 433"/>
              <a:gd name="T8" fmla="*/ 600 w 600"/>
              <a:gd name="T9" fmla="*/ 269 h 433"/>
              <a:gd name="T10" fmla="*/ 0 w 600"/>
              <a:gd name="T11" fmla="*/ 0 h 433"/>
              <a:gd name="T12" fmla="*/ 300 w 600"/>
              <a:gd name="T13" fmla="*/ 178 h 433"/>
              <a:gd name="T14" fmla="*/ 600 w 600"/>
              <a:gd name="T15" fmla="*/ 0 h 433"/>
              <a:gd name="T16" fmla="*/ 392 w 600"/>
              <a:gd name="T17" fmla="*/ 356 h 433"/>
              <a:gd name="T18" fmla="*/ 600 w 600"/>
              <a:gd name="T19" fmla="*/ 356 h 433"/>
              <a:gd name="T20" fmla="*/ 524 w 600"/>
              <a:gd name="T21" fmla="*/ 433 h 433"/>
              <a:gd name="T22" fmla="*/ 600 w 600"/>
              <a:gd name="T23" fmla="*/ 356 h 433"/>
              <a:gd name="T24" fmla="*/ 524 w 600"/>
              <a:gd name="T25" fmla="*/ 28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433">
                <a:moveTo>
                  <a:pt x="341" y="356"/>
                </a:moveTo>
                <a:lnTo>
                  <a:pt x="0" y="356"/>
                </a:lnTo>
                <a:lnTo>
                  <a:pt x="0" y="0"/>
                </a:lnTo>
                <a:lnTo>
                  <a:pt x="600" y="0"/>
                </a:lnTo>
                <a:lnTo>
                  <a:pt x="600" y="269"/>
                </a:lnTo>
                <a:moveTo>
                  <a:pt x="0" y="0"/>
                </a:moveTo>
                <a:lnTo>
                  <a:pt x="300" y="178"/>
                </a:lnTo>
                <a:lnTo>
                  <a:pt x="600" y="0"/>
                </a:lnTo>
                <a:moveTo>
                  <a:pt x="392" y="356"/>
                </a:moveTo>
                <a:lnTo>
                  <a:pt x="600" y="356"/>
                </a:lnTo>
                <a:moveTo>
                  <a:pt x="524" y="433"/>
                </a:moveTo>
                <a:lnTo>
                  <a:pt x="600" y="356"/>
                </a:lnTo>
                <a:lnTo>
                  <a:pt x="524" y="280"/>
                </a:lnTo>
              </a:path>
            </a:pathLst>
          </a:custGeom>
          <a:noFill/>
          <a:ln w="952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8" name="Oval 47">
            <a:extLst>
              <a:ext uri="{FF2B5EF4-FFF2-40B4-BE49-F238E27FC236}">
                <a16:creationId xmlns:a16="http://schemas.microsoft.com/office/drawing/2014/main" id="{064AB785-3C59-178E-F536-17FA5292401E}"/>
              </a:ext>
              <a:ext uri="{C183D7F6-B498-43B3-948B-1728B52AA6E4}">
                <adec:decorative xmlns:adec="http://schemas.microsoft.com/office/drawing/2017/decorative" val="1"/>
              </a:ext>
            </a:extLst>
          </p:cNvPr>
          <p:cNvSpPr/>
          <p:nvPr/>
        </p:nvSpPr>
        <p:spPr bwMode="auto">
          <a:xfrm>
            <a:off x="10560620"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9" name="Freeform 13">
            <a:extLst>
              <a:ext uri="{FF2B5EF4-FFF2-40B4-BE49-F238E27FC236}">
                <a16:creationId xmlns:a16="http://schemas.microsoft.com/office/drawing/2014/main" id="{C4CC8AB3-46D2-C41D-BF2B-A9AE3375235B}"/>
              </a:ext>
              <a:ext uri="{C183D7F6-B498-43B3-948B-1728B52AA6E4}">
                <adec:decorative xmlns:adec="http://schemas.microsoft.com/office/drawing/2017/decorative" val="1"/>
              </a:ext>
            </a:extLst>
          </p:cNvPr>
          <p:cNvSpPr>
            <a:spLocks noChangeAspect="1"/>
          </p:cNvSpPr>
          <p:nvPr/>
        </p:nvSpPr>
        <p:spPr bwMode="auto">
          <a:xfrm>
            <a:off x="10615687" y="5082478"/>
            <a:ext cx="271852" cy="149128"/>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cxnSp>
        <p:nvCxnSpPr>
          <p:cNvPr id="50" name="Straight Connector 49">
            <a:extLst>
              <a:ext uri="{FF2B5EF4-FFF2-40B4-BE49-F238E27FC236}">
                <a16:creationId xmlns:a16="http://schemas.microsoft.com/office/drawing/2014/main" id="{3827967D-777D-1CCA-7893-CF37DC10DA20}"/>
              </a:ext>
              <a:ext uri="{C183D7F6-B498-43B3-948B-1728B52AA6E4}">
                <adec:decorative xmlns:adec="http://schemas.microsoft.com/office/drawing/2017/decorative" val="1"/>
              </a:ext>
            </a:extLst>
          </p:cNvPr>
          <p:cNvCxnSpPr>
            <a:cxnSpLocks/>
          </p:cNvCxnSpPr>
          <p:nvPr/>
        </p:nvCxnSpPr>
        <p:spPr>
          <a:xfrm>
            <a:off x="759973" y="5473772"/>
            <a:ext cx="10675100" cy="0"/>
          </a:xfrm>
          <a:prstGeom prst="line">
            <a:avLst/>
          </a:prstGeom>
          <a:ln>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A5B7EFF-E38E-37E3-D956-C9F7A29C6013}"/>
              </a:ext>
            </a:extLst>
          </p:cNvPr>
          <p:cNvSpPr txBox="1"/>
          <p:nvPr/>
        </p:nvSpPr>
        <p:spPr>
          <a:xfrm>
            <a:off x="758449" y="5656933"/>
            <a:ext cx="1194175" cy="461665"/>
          </a:xfrm>
          <a:prstGeom prst="rect">
            <a:avLst/>
          </a:prstGeom>
          <a:noFill/>
        </p:spPr>
        <p:txBody>
          <a:bodyPr wrap="square" lIns="0" tIns="0" rIns="0" bIns="0" rtlCol="0">
            <a:spAutoFit/>
          </a:bodyPr>
          <a:lstStyle/>
          <a:p>
            <a:pPr algn="l"/>
            <a:r>
              <a:rPr lang="en-US" sz="1000"/>
              <a:t>Base: Those using each platform, </a:t>
            </a:r>
          </a:p>
          <a:p>
            <a:pPr algn="l"/>
            <a:r>
              <a:rPr lang="en-US" sz="1000"/>
              <a:t>N=11,050-14,898</a:t>
            </a:r>
          </a:p>
        </p:txBody>
      </p:sp>
      <p:sp>
        <p:nvSpPr>
          <p:cNvPr id="52" name="TextBox 51">
            <a:extLst>
              <a:ext uri="{FF2B5EF4-FFF2-40B4-BE49-F238E27FC236}">
                <a16:creationId xmlns:a16="http://schemas.microsoft.com/office/drawing/2014/main" id="{9BF2BF5D-FC3C-E63E-9986-F2C3C2CEA41B}"/>
              </a:ext>
            </a:extLst>
          </p:cNvPr>
          <p:cNvSpPr txBox="1"/>
          <p:nvPr/>
        </p:nvSpPr>
        <p:spPr>
          <a:xfrm>
            <a:off x="2286000" y="5599510"/>
            <a:ext cx="2000250" cy="461665"/>
          </a:xfrm>
          <a:prstGeom prst="rect">
            <a:avLst/>
          </a:prstGeom>
          <a:noFill/>
        </p:spPr>
        <p:txBody>
          <a:bodyPr wrap="square" lIns="0" tIns="0" rIns="0" bIns="0" rtlCol="0">
            <a:spAutoFit/>
          </a:bodyPr>
          <a:lstStyle/>
          <a:p>
            <a:r>
              <a:rPr lang="en-US" sz="1000" b="1"/>
              <a:t>Social media &amp; Video sharing (63%)</a:t>
            </a:r>
            <a:r>
              <a:rPr lang="en-US" sz="1000"/>
              <a:t> were expected to have the highest restrictions</a:t>
            </a:r>
          </a:p>
        </p:txBody>
      </p:sp>
      <p:sp>
        <p:nvSpPr>
          <p:cNvPr id="53" name="TextBox 52">
            <a:extLst>
              <a:ext uri="{FF2B5EF4-FFF2-40B4-BE49-F238E27FC236}">
                <a16:creationId xmlns:a16="http://schemas.microsoft.com/office/drawing/2014/main" id="{FFDA4D96-A184-8EEE-79C8-6375FE80AC14}"/>
              </a:ext>
            </a:extLst>
          </p:cNvPr>
          <p:cNvSpPr txBox="1"/>
          <p:nvPr/>
        </p:nvSpPr>
        <p:spPr>
          <a:xfrm>
            <a:off x="6885659" y="5599510"/>
            <a:ext cx="1285874" cy="461665"/>
          </a:xfrm>
          <a:prstGeom prst="rect">
            <a:avLst/>
          </a:prstGeom>
          <a:noFill/>
        </p:spPr>
        <p:txBody>
          <a:bodyPr wrap="square" lIns="0" tIns="0" rIns="0" bIns="0" rtlCol="0">
            <a:spAutoFit/>
          </a:bodyPr>
          <a:lstStyle/>
          <a:p>
            <a:r>
              <a:rPr lang="en-US" sz="1000" b="1"/>
              <a:t>Marketplace (30%) </a:t>
            </a:r>
            <a:r>
              <a:rPr lang="en-US" sz="1000"/>
              <a:t>was highest on illegal content only</a:t>
            </a:r>
          </a:p>
        </p:txBody>
      </p:sp>
      <p:sp>
        <p:nvSpPr>
          <p:cNvPr id="54" name="TextBox 53">
            <a:extLst>
              <a:ext uri="{FF2B5EF4-FFF2-40B4-BE49-F238E27FC236}">
                <a16:creationId xmlns:a16="http://schemas.microsoft.com/office/drawing/2014/main" id="{068C6914-99D3-6A8A-6438-1547E284398D}"/>
              </a:ext>
            </a:extLst>
          </p:cNvPr>
          <p:cNvSpPr txBox="1"/>
          <p:nvPr/>
        </p:nvSpPr>
        <p:spPr>
          <a:xfrm>
            <a:off x="10306049" y="5599510"/>
            <a:ext cx="1194176" cy="461665"/>
          </a:xfrm>
          <a:prstGeom prst="rect">
            <a:avLst/>
          </a:prstGeom>
          <a:noFill/>
        </p:spPr>
        <p:txBody>
          <a:bodyPr wrap="square" lIns="0" tIns="0" rIns="0" bIns="0" rtlCol="0">
            <a:spAutoFit/>
          </a:bodyPr>
          <a:lstStyle/>
          <a:p>
            <a:r>
              <a:rPr lang="en-US" sz="1000" b="1"/>
              <a:t>Cloud storage (20%) </a:t>
            </a:r>
            <a:r>
              <a:rPr lang="en-US" sz="1000"/>
              <a:t>was highest on no restrictions</a:t>
            </a:r>
          </a:p>
        </p:txBody>
      </p:sp>
      <p:sp>
        <p:nvSpPr>
          <p:cNvPr id="15" name="TextBox 14">
            <a:extLst>
              <a:ext uri="{FF2B5EF4-FFF2-40B4-BE49-F238E27FC236}">
                <a16:creationId xmlns:a16="http://schemas.microsoft.com/office/drawing/2014/main" id="{05FD157B-19BF-E4BE-50E6-07A1840B5A96}"/>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6" name="TextBox 15">
            <a:extLst>
              <a:ext uri="{FF2B5EF4-FFF2-40B4-BE49-F238E27FC236}">
                <a16:creationId xmlns:a16="http://schemas.microsoft.com/office/drawing/2014/main" id="{539E1BD6-4506-0B59-F560-C230B562D67E}"/>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19748387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9E87-009F-2E0B-7541-619909FC69AE}"/>
              </a:ext>
            </a:extLst>
          </p:cNvPr>
          <p:cNvSpPr>
            <a:spLocks noGrp="1"/>
          </p:cNvSpPr>
          <p:nvPr>
            <p:ph type="title"/>
          </p:nvPr>
        </p:nvSpPr>
        <p:spPr>
          <a:xfrm>
            <a:off x="588263" y="457200"/>
            <a:ext cx="11018520" cy="1107996"/>
          </a:xfrm>
        </p:spPr>
        <p:txBody>
          <a:bodyPr/>
          <a:lstStyle/>
          <a:p>
            <a:r>
              <a:rPr lang="en-US"/>
              <a:t>Desired content moderation varied by parent status &amp; gender</a:t>
            </a:r>
          </a:p>
        </p:txBody>
      </p:sp>
      <p:sp>
        <p:nvSpPr>
          <p:cNvPr id="32" name="Rectangle 31">
            <a:extLst>
              <a:ext uri="{FF2B5EF4-FFF2-40B4-BE49-F238E27FC236}">
                <a16:creationId xmlns:a16="http://schemas.microsoft.com/office/drawing/2014/main" id="{516E13D7-640C-E934-3FC9-6A88708B6839}"/>
              </a:ext>
            </a:extLst>
          </p:cNvPr>
          <p:cNvSpPr>
            <a:spLocks/>
          </p:cNvSpPr>
          <p:nvPr/>
        </p:nvSpPr>
        <p:spPr bwMode="auto">
          <a:xfrm>
            <a:off x="588263" y="1840868"/>
            <a:ext cx="3370271" cy="43818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marL="220663" indent="-220663">
              <a:spcBef>
                <a:spcPts val="200"/>
              </a:spcBef>
              <a:spcAft>
                <a:spcPts val="300"/>
              </a:spcAft>
              <a:buFont typeface="Arial" panose="020B0604020202020204" pitchFamily="34" charset="0"/>
              <a:buChar char="•"/>
            </a:pPr>
            <a:r>
              <a:rPr lang="en-US" sz="1400" cap="none">
                <a:solidFill>
                  <a:schemeClr val="tx1"/>
                </a:solidFill>
              </a:rPr>
              <a:t>Parents of 6-17 wanted the highest levels of content moderation,</a:t>
            </a:r>
            <a:br>
              <a:rPr lang="en-US" sz="1400" cap="none">
                <a:solidFill>
                  <a:schemeClr val="tx1"/>
                </a:solidFill>
              </a:rPr>
            </a:br>
            <a:r>
              <a:rPr lang="en-US" sz="1400" cap="none">
                <a:solidFill>
                  <a:schemeClr val="tx1"/>
                </a:solidFill>
              </a:rPr>
              <a:t>8-points higher than Other adults</a:t>
            </a:r>
          </a:p>
          <a:p>
            <a:pPr marL="511175" indent="-219075" defTabSz="932742">
              <a:spcBef>
                <a:spcPts val="200"/>
              </a:spcBef>
              <a:spcAft>
                <a:spcPts val="600"/>
              </a:spcAft>
              <a:buSzPct val="100000"/>
              <a:buFont typeface="Segoe UI" panose="020B0502040204020203" pitchFamily="34" charset="0"/>
              <a:buChar char="–"/>
            </a:pPr>
            <a:r>
              <a:rPr lang="en-US" sz="1200">
                <a:solidFill>
                  <a:schemeClr val="tx1"/>
                </a:solidFill>
                <a:cs typeface="Segoe UI" panose="020B0502040204020203" pitchFamily="34" charset="0"/>
              </a:rPr>
              <a:t>This was especially true for Gaming (+9), Messaging (+8), and Video sharing platforms (+7)</a:t>
            </a:r>
          </a:p>
          <a:p>
            <a:pPr marL="220663" indent="-220663">
              <a:spcBef>
                <a:spcPts val="200"/>
              </a:spcBef>
              <a:spcAft>
                <a:spcPts val="300"/>
              </a:spcAft>
              <a:buFont typeface="Arial" panose="020B0604020202020204" pitchFamily="34" charset="0"/>
              <a:buChar char="•"/>
            </a:pPr>
            <a:r>
              <a:rPr lang="en-US" sz="1400" cap="none">
                <a:solidFill>
                  <a:schemeClr val="tx1"/>
                </a:solidFill>
              </a:rPr>
              <a:t>Adult females agreed more strongly than male adults about the need for the moderation of harmful content. This was also true for female teens vs. male teens, but to a lesser degree. Adult females felt most strongly about these platforms:</a:t>
            </a:r>
          </a:p>
          <a:p>
            <a:pPr marL="511175" indent="-219075" defTabSz="932742">
              <a:spcBef>
                <a:spcPts val="200"/>
              </a:spcBef>
              <a:spcAft>
                <a:spcPts val="300"/>
              </a:spcAft>
              <a:buSzPct val="100000"/>
              <a:buFont typeface="Segoe UI" panose="020B0502040204020203" pitchFamily="34" charset="0"/>
              <a:buChar char="–"/>
            </a:pPr>
            <a:r>
              <a:rPr lang="en-US" sz="1200">
                <a:solidFill>
                  <a:schemeClr val="tx1"/>
                </a:solidFill>
                <a:cs typeface="Segoe UI" panose="020B0502040204020203" pitchFamily="34" charset="0"/>
              </a:rPr>
              <a:t>Gaming (+11), Video sharing (+11), Messaging (+10) and Social media (+10)</a:t>
            </a:r>
          </a:p>
        </p:txBody>
      </p:sp>
      <p:sp>
        <p:nvSpPr>
          <p:cNvPr id="17" name="Rectangle 16">
            <a:extLst>
              <a:ext uri="{FF2B5EF4-FFF2-40B4-BE49-F238E27FC236}">
                <a16:creationId xmlns:a16="http://schemas.microsoft.com/office/drawing/2014/main" id="{20786519-5B6F-F8CA-10C3-164E75F881C9}"/>
              </a:ext>
              <a:ext uri="{C183D7F6-B498-43B3-948B-1728B52AA6E4}">
                <adec:decorative xmlns:adec="http://schemas.microsoft.com/office/drawing/2017/decorative" val="1"/>
              </a:ext>
            </a:extLst>
          </p:cNvPr>
          <p:cNvSpPr>
            <a:spLocks/>
          </p:cNvSpPr>
          <p:nvPr/>
        </p:nvSpPr>
        <p:spPr bwMode="auto">
          <a:xfrm>
            <a:off x="4057649" y="1840868"/>
            <a:ext cx="7549133"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3" name="TextBox 32">
            <a:extLst>
              <a:ext uri="{FF2B5EF4-FFF2-40B4-BE49-F238E27FC236}">
                <a16:creationId xmlns:a16="http://schemas.microsoft.com/office/drawing/2014/main" id="{6C2D4EAC-E5D8-4FD3-8096-4FF78BD8259B}"/>
              </a:ext>
            </a:extLst>
          </p:cNvPr>
          <p:cNvSpPr txBox="1"/>
          <p:nvPr/>
        </p:nvSpPr>
        <p:spPr>
          <a:xfrm>
            <a:off x="6184575" y="1921883"/>
            <a:ext cx="3753501" cy="184666"/>
          </a:xfrm>
          <a:prstGeom prst="rect">
            <a:avLst/>
          </a:prstGeom>
          <a:noFill/>
        </p:spPr>
        <p:txBody>
          <a:bodyPr wrap="square" lIns="0" tIns="0" rIns="0" bIns="0" rtlCol="0">
            <a:spAutoFit/>
          </a:bodyPr>
          <a:lstStyle/>
          <a:p>
            <a:pPr algn="ctr"/>
            <a:r>
              <a:rPr lang="en-US" sz="1200" i="1">
                <a:latin typeface="+mj-lt"/>
              </a:rPr>
              <a:t>Average across all platforms</a:t>
            </a:r>
          </a:p>
        </p:txBody>
      </p:sp>
      <p:sp>
        <p:nvSpPr>
          <p:cNvPr id="21" name="TextBox 20">
            <a:extLst>
              <a:ext uri="{FF2B5EF4-FFF2-40B4-BE49-F238E27FC236}">
                <a16:creationId xmlns:a16="http://schemas.microsoft.com/office/drawing/2014/main" id="{88469965-0526-1F14-592A-0FBF97938F60}"/>
              </a:ext>
            </a:extLst>
          </p:cNvPr>
          <p:cNvSpPr txBox="1"/>
          <p:nvPr/>
        </p:nvSpPr>
        <p:spPr>
          <a:xfrm>
            <a:off x="5527333" y="2360412"/>
            <a:ext cx="777763" cy="246221"/>
          </a:xfrm>
          <a:prstGeom prst="rect">
            <a:avLst/>
          </a:prstGeom>
          <a:noFill/>
        </p:spPr>
        <p:txBody>
          <a:bodyPr wrap="square" lIns="0" tIns="0" rIns="0" bIns="0" rtlCol="0" anchor="b">
            <a:noAutofit/>
          </a:bodyPr>
          <a:lstStyle/>
          <a:p>
            <a:pPr algn="ctr"/>
            <a:r>
              <a:rPr lang="en-US" sz="800" b="1">
                <a:solidFill>
                  <a:schemeClr val="tx2">
                    <a:lumMod val="50000"/>
                  </a:schemeClr>
                </a:solidFill>
              </a:rPr>
              <a:t>No Restrictions</a:t>
            </a:r>
          </a:p>
        </p:txBody>
      </p:sp>
      <p:sp>
        <p:nvSpPr>
          <p:cNvPr id="47" name="TextBox 46">
            <a:extLst>
              <a:ext uri="{FF2B5EF4-FFF2-40B4-BE49-F238E27FC236}">
                <a16:creationId xmlns:a16="http://schemas.microsoft.com/office/drawing/2014/main" id="{D46D342D-AF91-6B46-51F3-1878DC99DEFB}"/>
              </a:ext>
            </a:extLst>
          </p:cNvPr>
          <p:cNvSpPr txBox="1"/>
          <p:nvPr/>
        </p:nvSpPr>
        <p:spPr>
          <a:xfrm>
            <a:off x="6794159" y="2360412"/>
            <a:ext cx="777763" cy="246221"/>
          </a:xfrm>
          <a:prstGeom prst="rect">
            <a:avLst/>
          </a:prstGeom>
          <a:noFill/>
        </p:spPr>
        <p:txBody>
          <a:bodyPr wrap="square" lIns="0" tIns="0" rIns="0" bIns="0" rtlCol="0" anchor="b">
            <a:noAutofit/>
          </a:bodyPr>
          <a:lstStyle/>
          <a:p>
            <a:pPr algn="ctr"/>
            <a:r>
              <a:rPr lang="en-US" sz="800" b="1">
                <a:solidFill>
                  <a:schemeClr val="tx2"/>
                </a:solidFill>
              </a:rPr>
              <a:t>Illegal content only</a:t>
            </a:r>
          </a:p>
        </p:txBody>
      </p:sp>
      <p:sp>
        <p:nvSpPr>
          <p:cNvPr id="48" name="TextBox 47">
            <a:extLst>
              <a:ext uri="{FF2B5EF4-FFF2-40B4-BE49-F238E27FC236}">
                <a16:creationId xmlns:a16="http://schemas.microsoft.com/office/drawing/2014/main" id="{D7B38129-4A4C-1B48-1B10-8D67ABA9196F}"/>
              </a:ext>
            </a:extLst>
          </p:cNvPr>
          <p:cNvSpPr txBox="1"/>
          <p:nvPr/>
        </p:nvSpPr>
        <p:spPr>
          <a:xfrm>
            <a:off x="9105901" y="2360412"/>
            <a:ext cx="1054100" cy="246221"/>
          </a:xfrm>
          <a:prstGeom prst="rect">
            <a:avLst/>
          </a:prstGeom>
          <a:noFill/>
        </p:spPr>
        <p:txBody>
          <a:bodyPr wrap="square" lIns="0" tIns="0" rIns="0" bIns="0" rtlCol="0" anchor="b">
            <a:noAutofit/>
          </a:bodyPr>
          <a:lstStyle/>
          <a:p>
            <a:pPr algn="ctr"/>
            <a:r>
              <a:rPr lang="en-US" sz="800" b="1">
                <a:solidFill>
                  <a:schemeClr val="accent1"/>
                </a:solidFill>
              </a:rPr>
              <a:t>Illegal and harmful content</a:t>
            </a:r>
          </a:p>
        </p:txBody>
      </p:sp>
      <p:grpSp>
        <p:nvGrpSpPr>
          <p:cNvPr id="12" name="Group 11">
            <a:extLst>
              <a:ext uri="{FF2B5EF4-FFF2-40B4-BE49-F238E27FC236}">
                <a16:creationId xmlns:a16="http://schemas.microsoft.com/office/drawing/2014/main" id="{4F630491-C309-9D45-FD3F-FA1CC6593254}"/>
              </a:ext>
              <a:ext uri="{C183D7F6-B498-43B3-948B-1728B52AA6E4}">
                <adec:decorative xmlns:adec="http://schemas.microsoft.com/office/drawing/2017/decorative" val="1"/>
              </a:ext>
            </a:extLst>
          </p:cNvPr>
          <p:cNvGrpSpPr/>
          <p:nvPr/>
        </p:nvGrpSpPr>
        <p:grpSpPr>
          <a:xfrm>
            <a:off x="5916214" y="2610190"/>
            <a:ext cx="3716736" cy="190501"/>
            <a:chOff x="5916214" y="2516465"/>
            <a:chExt cx="3716736" cy="176563"/>
          </a:xfrm>
        </p:grpSpPr>
        <p:cxnSp>
          <p:nvCxnSpPr>
            <p:cNvPr id="23" name="Straight Connector 22">
              <a:extLst>
                <a:ext uri="{FF2B5EF4-FFF2-40B4-BE49-F238E27FC236}">
                  <a16:creationId xmlns:a16="http://schemas.microsoft.com/office/drawing/2014/main" id="{AF7239CD-4762-EDC9-5E85-5519F7C9255E}"/>
                </a:ext>
                <a:ext uri="{C183D7F6-B498-43B3-948B-1728B52AA6E4}">
                  <adec:decorative xmlns:adec="http://schemas.microsoft.com/office/drawing/2017/decorative" val="1"/>
                </a:ext>
              </a:extLst>
            </p:cNvPr>
            <p:cNvCxnSpPr>
              <a:cxnSpLocks/>
            </p:cNvCxnSpPr>
            <p:nvPr/>
          </p:nvCxnSpPr>
          <p:spPr>
            <a:xfrm>
              <a:off x="7183040" y="2516465"/>
              <a:ext cx="0" cy="176563"/>
            </a:xfrm>
            <a:prstGeom prst="line">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4" name="Straight Connector 23">
              <a:extLst>
                <a:ext uri="{FF2B5EF4-FFF2-40B4-BE49-F238E27FC236}">
                  <a16:creationId xmlns:a16="http://schemas.microsoft.com/office/drawing/2014/main" id="{E3DBDFA7-F5D6-370B-048B-203F19835F2D}"/>
                </a:ext>
                <a:ext uri="{C183D7F6-B498-43B3-948B-1728B52AA6E4}">
                  <adec:decorative xmlns:adec="http://schemas.microsoft.com/office/drawing/2017/decorative" val="1"/>
                </a:ext>
              </a:extLst>
            </p:cNvPr>
            <p:cNvCxnSpPr>
              <a:cxnSpLocks/>
            </p:cNvCxnSpPr>
            <p:nvPr/>
          </p:nvCxnSpPr>
          <p:spPr>
            <a:xfrm>
              <a:off x="9632950" y="2516465"/>
              <a:ext cx="0" cy="176563"/>
            </a:xfrm>
            <a:prstGeom prst="line">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3" name="Straight Connector 42">
              <a:extLst>
                <a:ext uri="{FF2B5EF4-FFF2-40B4-BE49-F238E27FC236}">
                  <a16:creationId xmlns:a16="http://schemas.microsoft.com/office/drawing/2014/main" id="{F18BEC51-9F30-23E2-44AA-65D12CF37D9E}"/>
                </a:ext>
                <a:ext uri="{C183D7F6-B498-43B3-948B-1728B52AA6E4}">
                  <adec:decorative xmlns:adec="http://schemas.microsoft.com/office/drawing/2017/decorative" val="1"/>
                </a:ext>
              </a:extLst>
            </p:cNvPr>
            <p:cNvCxnSpPr>
              <a:cxnSpLocks/>
            </p:cNvCxnSpPr>
            <p:nvPr/>
          </p:nvCxnSpPr>
          <p:spPr>
            <a:xfrm>
              <a:off x="5916214" y="2516465"/>
              <a:ext cx="0" cy="176563"/>
            </a:xfrm>
            <a:prstGeom prst="line">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aphicFrame>
        <p:nvGraphicFramePr>
          <p:cNvPr id="39" name="Chart 38" descr="A bar chart for &quot;Average across all platforms&quot; where for Teens, &quot;No restrictions&quot; is at 16 percent, &quot;Illegal content only&quot; at 27 percent and &quot;Illegal and harmful content&quot; is at 57 percent. For parents, &quot;No restrictions&quot; is at 12 percent, &quot;Illegal content only&quot; is at 26 percent and &quot;Illegal and harmful content&quot; is at 32 percent. For other adults, &quot;No Restrictions&quot; is at 16 percent, &quot;Illegal content only&quot; is at 30 percent and  &quot;Illegal and harmful content&quot; is at 54 percent. For adult females, &quot;No restrictions&quot; is at 13 percent, &quot;Illegal content only&quot; is at 27 percent and &quot;illegal and harmful content&quot; is at 60 percent. For adult males, &quot;No restrictions&quot; is at 16 percent, &quot;Illegal content only&quot; is at 31 percent and &quot;Illegal and harmful content&quot; is at 53 percent.">
            <a:extLst>
              <a:ext uri="{FF2B5EF4-FFF2-40B4-BE49-F238E27FC236}">
                <a16:creationId xmlns:a16="http://schemas.microsoft.com/office/drawing/2014/main" id="{9EA45906-4F09-7D82-87D7-7C1CC34E3A17}"/>
              </a:ext>
            </a:extLst>
          </p:cNvPr>
          <p:cNvGraphicFramePr>
            <a:graphicFrameLocks/>
          </p:cNvGraphicFramePr>
          <p:nvPr>
            <p:extLst>
              <p:ext uri="{D42A27DB-BD31-4B8C-83A1-F6EECF244321}">
                <p14:modId xmlns:p14="http://schemas.microsoft.com/office/powerpoint/2010/main" val="4017867323"/>
              </p:ext>
            </p:extLst>
          </p:nvPr>
        </p:nvGraphicFramePr>
        <p:xfrm>
          <a:off x="4189631" y="2498684"/>
          <a:ext cx="7222373" cy="370261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9F57CF40-61BB-AB81-F999-BCE317F0E7BB}"/>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6" name="TextBox 25">
            <a:extLst>
              <a:ext uri="{FF2B5EF4-FFF2-40B4-BE49-F238E27FC236}">
                <a16:creationId xmlns:a16="http://schemas.microsoft.com/office/drawing/2014/main" id="{159DB1EE-46AC-466C-2BCB-5D884B13C3C1}"/>
              </a:ext>
            </a:extLst>
          </p:cNvPr>
          <p:cNvSpPr txBox="1">
            <a:spLocks/>
          </p:cNvSpPr>
          <p:nvPr/>
        </p:nvSpPr>
        <p:spPr>
          <a:xfrm>
            <a:off x="588263" y="6623383"/>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140577456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AF8E49-20A5-7A04-A4EB-8AB46BCE6E2D}"/>
              </a:ext>
              <a:ext uri="{C183D7F6-B498-43B3-948B-1728B52AA6E4}">
                <adec:decorative xmlns:adec="http://schemas.microsoft.com/office/drawing/2017/decorative" val="1"/>
              </a:ext>
            </a:extLst>
          </p:cNvPr>
          <p:cNvSpPr/>
          <p:nvPr/>
        </p:nvSpPr>
        <p:spPr bwMode="auto">
          <a:xfrm>
            <a:off x="584199" y="585788"/>
            <a:ext cx="5177972" cy="56864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7F079E54-334E-840A-A32C-D59539FDA6B0}"/>
              </a:ext>
              <a:ext uri="{C183D7F6-B498-43B3-948B-1728B52AA6E4}">
                <adec:decorative xmlns:adec="http://schemas.microsoft.com/office/drawing/2017/decorative" val="1"/>
              </a:ext>
            </a:extLst>
          </p:cNvPr>
          <p:cNvSpPr>
            <a:spLocks/>
          </p:cNvSpPr>
          <p:nvPr/>
        </p:nvSpPr>
        <p:spPr bwMode="auto">
          <a:xfrm>
            <a:off x="584199" y="585788"/>
            <a:ext cx="11023602" cy="568642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9B68779-803C-78D5-EB20-D1DA33D6F128}"/>
              </a:ext>
            </a:extLst>
          </p:cNvPr>
          <p:cNvSpPr>
            <a:spLocks noGrp="1"/>
          </p:cNvSpPr>
          <p:nvPr>
            <p:ph type="title"/>
          </p:nvPr>
        </p:nvSpPr>
        <p:spPr>
          <a:xfrm>
            <a:off x="1001485" y="3141910"/>
            <a:ext cx="3388652" cy="997196"/>
          </a:xfrm>
        </p:spPr>
        <p:txBody>
          <a:bodyPr wrap="square">
            <a:spAutoFit/>
          </a:bodyPr>
          <a:lstStyle/>
          <a:p>
            <a:r>
              <a:rPr lang="en-US"/>
              <a:t>Government &amp; online safety</a:t>
            </a:r>
          </a:p>
        </p:txBody>
      </p:sp>
      <p:sp>
        <p:nvSpPr>
          <p:cNvPr id="14" name="Oval 13">
            <a:extLst>
              <a:ext uri="{FF2B5EF4-FFF2-40B4-BE49-F238E27FC236}">
                <a16:creationId xmlns:a16="http://schemas.microsoft.com/office/drawing/2014/main" id="{6126BCE9-2AC2-4963-4AD4-7911593FF498}"/>
              </a:ext>
              <a:ext uri="{C183D7F6-B498-43B3-948B-1728B52AA6E4}">
                <adec:decorative xmlns:adec="http://schemas.microsoft.com/office/drawing/2017/decorative" val="1"/>
              </a:ext>
            </a:extLst>
          </p:cNvPr>
          <p:cNvSpPr/>
          <p:nvPr/>
        </p:nvSpPr>
        <p:spPr bwMode="auto">
          <a:xfrm>
            <a:off x="1001486" y="2209804"/>
            <a:ext cx="696686" cy="6966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17" name="building_5" title="Icon of a building with columns in a row and a triangular top">
            <a:extLst>
              <a:ext uri="{FF2B5EF4-FFF2-40B4-BE49-F238E27FC236}">
                <a16:creationId xmlns:a16="http://schemas.microsoft.com/office/drawing/2014/main" id="{747606DC-C1DE-DBD3-6AB0-FAA4BA392ED9}"/>
              </a:ext>
            </a:extLst>
          </p:cNvPr>
          <p:cNvSpPr>
            <a:spLocks noChangeAspect="1" noEditPoints="1"/>
          </p:cNvSpPr>
          <p:nvPr/>
        </p:nvSpPr>
        <p:spPr bwMode="auto">
          <a:xfrm>
            <a:off x="1136324" y="2375267"/>
            <a:ext cx="427011" cy="365760"/>
          </a:xfrm>
          <a:custGeom>
            <a:avLst/>
            <a:gdLst>
              <a:gd name="T0" fmla="*/ 178 w 244"/>
              <a:gd name="T1" fmla="*/ 28 h 209"/>
              <a:gd name="T2" fmla="*/ 244 w 244"/>
              <a:gd name="T3" fmla="*/ 62 h 209"/>
              <a:gd name="T4" fmla="*/ 0 w 244"/>
              <a:gd name="T5" fmla="*/ 62 h 209"/>
              <a:gd name="T6" fmla="*/ 122 w 244"/>
              <a:gd name="T7" fmla="*/ 0 h 209"/>
              <a:gd name="T8" fmla="*/ 178 w 244"/>
              <a:gd name="T9" fmla="*/ 28 h 209"/>
              <a:gd name="T10" fmla="*/ 20 w 244"/>
              <a:gd name="T11" fmla="*/ 190 h 209"/>
              <a:gd name="T12" fmla="*/ 13 w 244"/>
              <a:gd name="T13" fmla="*/ 209 h 209"/>
              <a:gd name="T14" fmla="*/ 232 w 244"/>
              <a:gd name="T15" fmla="*/ 209 h 209"/>
              <a:gd name="T16" fmla="*/ 217 w 244"/>
              <a:gd name="T17" fmla="*/ 171 h 209"/>
              <a:gd name="T18" fmla="*/ 27 w 244"/>
              <a:gd name="T19" fmla="*/ 171 h 209"/>
              <a:gd name="T20" fmla="*/ 20 w 244"/>
              <a:gd name="T21" fmla="*/ 190 h 209"/>
              <a:gd name="T22" fmla="*/ 27 w 244"/>
              <a:gd name="T23" fmla="*/ 171 h 209"/>
              <a:gd name="T24" fmla="*/ 27 w 244"/>
              <a:gd name="T25" fmla="*/ 62 h 209"/>
              <a:gd name="T26" fmla="*/ 217 w 244"/>
              <a:gd name="T27" fmla="*/ 171 h 209"/>
              <a:gd name="T28" fmla="*/ 217 w 244"/>
              <a:gd name="T29" fmla="*/ 62 h 209"/>
              <a:gd name="T30" fmla="*/ 185 w 244"/>
              <a:gd name="T31" fmla="*/ 171 h 209"/>
              <a:gd name="T32" fmla="*/ 185 w 244"/>
              <a:gd name="T33" fmla="*/ 62 h 209"/>
              <a:gd name="T34" fmla="*/ 154 w 244"/>
              <a:gd name="T35" fmla="*/ 171 h 209"/>
              <a:gd name="T36" fmla="*/ 154 w 244"/>
              <a:gd name="T37" fmla="*/ 62 h 209"/>
              <a:gd name="T38" fmla="*/ 122 w 244"/>
              <a:gd name="T39" fmla="*/ 171 h 209"/>
              <a:gd name="T40" fmla="*/ 122 w 244"/>
              <a:gd name="T41" fmla="*/ 62 h 209"/>
              <a:gd name="T42" fmla="*/ 90 w 244"/>
              <a:gd name="T43" fmla="*/ 171 h 209"/>
              <a:gd name="T44" fmla="*/ 90 w 244"/>
              <a:gd name="T45" fmla="*/ 62 h 209"/>
              <a:gd name="T46" fmla="*/ 59 w 244"/>
              <a:gd name="T47" fmla="*/ 171 h 209"/>
              <a:gd name="T48" fmla="*/ 59 w 244"/>
              <a:gd name="T49"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209">
                <a:moveTo>
                  <a:pt x="178" y="28"/>
                </a:moveTo>
                <a:lnTo>
                  <a:pt x="244" y="62"/>
                </a:lnTo>
                <a:lnTo>
                  <a:pt x="0" y="62"/>
                </a:lnTo>
                <a:lnTo>
                  <a:pt x="122" y="0"/>
                </a:lnTo>
                <a:lnTo>
                  <a:pt x="178" y="28"/>
                </a:lnTo>
                <a:moveTo>
                  <a:pt x="20" y="190"/>
                </a:moveTo>
                <a:lnTo>
                  <a:pt x="13" y="209"/>
                </a:lnTo>
                <a:lnTo>
                  <a:pt x="232" y="209"/>
                </a:lnTo>
                <a:lnTo>
                  <a:pt x="217" y="171"/>
                </a:lnTo>
                <a:lnTo>
                  <a:pt x="27" y="171"/>
                </a:lnTo>
                <a:lnTo>
                  <a:pt x="20" y="190"/>
                </a:lnTo>
                <a:moveTo>
                  <a:pt x="27" y="171"/>
                </a:moveTo>
                <a:lnTo>
                  <a:pt x="27" y="62"/>
                </a:lnTo>
                <a:moveTo>
                  <a:pt x="217" y="171"/>
                </a:moveTo>
                <a:lnTo>
                  <a:pt x="217" y="62"/>
                </a:lnTo>
                <a:moveTo>
                  <a:pt x="185" y="171"/>
                </a:moveTo>
                <a:lnTo>
                  <a:pt x="185" y="62"/>
                </a:lnTo>
                <a:moveTo>
                  <a:pt x="154" y="171"/>
                </a:moveTo>
                <a:lnTo>
                  <a:pt x="154" y="62"/>
                </a:lnTo>
                <a:moveTo>
                  <a:pt x="122" y="171"/>
                </a:moveTo>
                <a:lnTo>
                  <a:pt x="122" y="62"/>
                </a:lnTo>
                <a:moveTo>
                  <a:pt x="90" y="171"/>
                </a:moveTo>
                <a:lnTo>
                  <a:pt x="90" y="62"/>
                </a:lnTo>
                <a:moveTo>
                  <a:pt x="59" y="171"/>
                </a:moveTo>
                <a:lnTo>
                  <a:pt x="59" y="62"/>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descr="A view of the front of a government building">
            <a:extLst>
              <a:ext uri="{FF2B5EF4-FFF2-40B4-BE49-F238E27FC236}">
                <a16:creationId xmlns:a16="http://schemas.microsoft.com/office/drawing/2014/main" id="{044131C4-5CD3-ECF2-21DC-26C35DACA629}"/>
              </a:ext>
            </a:extLst>
          </p:cNvPr>
          <p:cNvSpPr>
            <a:spLocks noChangeAspect="1"/>
          </p:cNvSpPr>
          <p:nvPr/>
        </p:nvSpPr>
        <p:spPr bwMode="auto">
          <a:xfrm>
            <a:off x="6059713" y="888237"/>
            <a:ext cx="5290458" cy="5081529"/>
          </a:xfrm>
          <a:custGeom>
            <a:avLst/>
            <a:gdLst>
              <a:gd name="connsiteX0" fmla="*/ 0 w 5290458"/>
              <a:gd name="connsiteY0" fmla="*/ 0 h 5081529"/>
              <a:gd name="connsiteX1" fmla="*/ 5290458 w 5290458"/>
              <a:gd name="connsiteY1" fmla="*/ 0 h 5081529"/>
              <a:gd name="connsiteX2" fmla="*/ 5290458 w 5290458"/>
              <a:gd name="connsiteY2" fmla="*/ 5081529 h 5081529"/>
              <a:gd name="connsiteX3" fmla="*/ 0 w 5290458"/>
              <a:gd name="connsiteY3" fmla="*/ 5081529 h 5081529"/>
            </a:gdLst>
            <a:ahLst/>
            <a:cxnLst>
              <a:cxn ang="0">
                <a:pos x="connsiteX0" y="connsiteY0"/>
              </a:cxn>
              <a:cxn ang="0">
                <a:pos x="connsiteX1" y="connsiteY1"/>
              </a:cxn>
              <a:cxn ang="0">
                <a:pos x="connsiteX2" y="connsiteY2"/>
              </a:cxn>
              <a:cxn ang="0">
                <a:pos x="connsiteX3" y="connsiteY3"/>
              </a:cxn>
            </a:cxnLst>
            <a:rect l="l" t="t" r="r" b="b"/>
            <a:pathLst>
              <a:path w="5290458" h="5081529">
                <a:moveTo>
                  <a:pt x="0" y="0"/>
                </a:moveTo>
                <a:lnTo>
                  <a:pt x="5290458" y="0"/>
                </a:lnTo>
                <a:lnTo>
                  <a:pt x="5290458" y="5081529"/>
                </a:lnTo>
                <a:lnTo>
                  <a:pt x="0" y="5081529"/>
                </a:lnTo>
                <a:close/>
              </a:path>
            </a:pathLst>
          </a:custGeom>
          <a:blipFill>
            <a:blip r:embed="rId2"/>
            <a:srcRect/>
            <a:stretch>
              <a:fillRect l="-10052" r="-4850"/>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594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EB2A-43E3-5978-9AD0-C0C5DB995C25}"/>
              </a:ext>
            </a:extLst>
          </p:cNvPr>
          <p:cNvSpPr>
            <a:spLocks noGrp="1"/>
          </p:cNvSpPr>
          <p:nvPr>
            <p:ph type="title"/>
          </p:nvPr>
        </p:nvSpPr>
        <p:spPr>
          <a:xfrm>
            <a:off x="588263" y="457200"/>
            <a:ext cx="11018520" cy="1107996"/>
          </a:xfrm>
        </p:spPr>
        <p:txBody>
          <a:bodyPr/>
          <a:lstStyle/>
          <a:p>
            <a:r>
              <a:rPr lang="en-US"/>
              <a:t>Most were unaware of government efforts to protect users safety online</a:t>
            </a:r>
          </a:p>
        </p:txBody>
      </p:sp>
      <p:sp>
        <p:nvSpPr>
          <p:cNvPr id="9" name="Rectangle 8">
            <a:extLst>
              <a:ext uri="{FF2B5EF4-FFF2-40B4-BE49-F238E27FC236}">
                <a16:creationId xmlns:a16="http://schemas.microsoft.com/office/drawing/2014/main" id="{4D0C1E67-62DB-5F71-7F6F-67C1375A383F}"/>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5" name="Rectangle 4">
            <a:extLst>
              <a:ext uri="{FF2B5EF4-FFF2-40B4-BE49-F238E27FC236}">
                <a16:creationId xmlns:a16="http://schemas.microsoft.com/office/drawing/2014/main" id="{FE6C6F7A-425F-F8E3-99EF-396084377717}"/>
              </a:ext>
            </a:extLst>
          </p:cNvPr>
          <p:cNvSpPr>
            <a:spLocks/>
          </p:cNvSpPr>
          <p:nvPr/>
        </p:nvSpPr>
        <p:spPr bwMode="auto">
          <a:xfrm>
            <a:off x="724297" y="1985684"/>
            <a:ext cx="4990559"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0" bIns="137160" numCol="1" spcCol="0" rtlCol="0" fromWordArt="0" anchor="t" anchorCtr="0" forceAA="0" compatLnSpc="1">
            <a:prstTxWarp prst="textNoShape">
              <a:avLst/>
            </a:prstTxWarp>
            <a:noAutofit/>
          </a:bodyPr>
          <a:lstStyle/>
          <a:p>
            <a:pPr marL="173038" indent="-173038">
              <a:spcAft>
                <a:spcPts val="1200"/>
              </a:spcAft>
              <a:buFont typeface="Arial" panose="020B0604020202020204" pitchFamily="34" charset="0"/>
              <a:buChar char="•"/>
            </a:pPr>
            <a:r>
              <a:rPr lang="en-US" sz="1800" cap="none">
                <a:solidFill>
                  <a:schemeClr val="tx1"/>
                </a:solidFill>
              </a:rPr>
              <a:t>Low awareness corresponded to a lower belief in governments’ ability to protect</a:t>
            </a:r>
            <a:br>
              <a:rPr lang="en-US" sz="1800" cap="none">
                <a:solidFill>
                  <a:schemeClr val="tx1"/>
                </a:solidFill>
              </a:rPr>
            </a:br>
            <a:r>
              <a:rPr lang="en-US" sz="1800" cap="none">
                <a:solidFill>
                  <a:schemeClr val="tx1"/>
                </a:solidFill>
              </a:rPr>
              <a:t>users’ safety online. Those who were aware</a:t>
            </a:r>
            <a:br>
              <a:rPr lang="en-US" sz="1800" cap="none">
                <a:solidFill>
                  <a:schemeClr val="tx1"/>
                </a:solidFill>
              </a:rPr>
            </a:br>
            <a:r>
              <a:rPr lang="en-US" sz="1800" cap="none">
                <a:solidFill>
                  <a:schemeClr val="tx1"/>
                </a:solidFill>
              </a:rPr>
              <a:t>of governments’ efforts had more faith they could help reduce risks online</a:t>
            </a:r>
          </a:p>
          <a:p>
            <a:pPr marL="173038" indent="-173038">
              <a:spcAft>
                <a:spcPts val="1200"/>
              </a:spcAft>
              <a:buFont typeface="Arial" panose="020B0604020202020204" pitchFamily="34" charset="0"/>
              <a:buChar char="•"/>
            </a:pPr>
            <a:r>
              <a:rPr lang="en-US" sz="1800" cap="none">
                <a:solidFill>
                  <a:schemeClr val="tx1"/>
                </a:solidFill>
              </a:rPr>
              <a:t>Respondents had more faith in online platforms than government to help reduce the risks and threats to users</a:t>
            </a:r>
          </a:p>
        </p:txBody>
      </p:sp>
      <p:graphicFrame>
        <p:nvGraphicFramePr>
          <p:cNvPr id="3" name="Chart 2" descr="A pie chart of &quot;Awareness of government efforts to protect your safety online&quot; where 65 percent is No and 35 percent is Yes">
            <a:extLst>
              <a:ext uri="{FF2B5EF4-FFF2-40B4-BE49-F238E27FC236}">
                <a16:creationId xmlns:a16="http://schemas.microsoft.com/office/drawing/2014/main" id="{E015A3D6-58C5-78DC-B27B-25E1D491888D}"/>
              </a:ext>
            </a:extLst>
          </p:cNvPr>
          <p:cNvGraphicFramePr>
            <a:graphicFrameLocks/>
          </p:cNvGraphicFramePr>
          <p:nvPr>
            <p:extLst>
              <p:ext uri="{D42A27DB-BD31-4B8C-83A1-F6EECF244321}">
                <p14:modId xmlns:p14="http://schemas.microsoft.com/office/powerpoint/2010/main" val="4082585456"/>
              </p:ext>
            </p:extLst>
          </p:nvPr>
        </p:nvGraphicFramePr>
        <p:xfrm>
          <a:off x="5850891" y="1905001"/>
          <a:ext cx="5616812" cy="41757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A562218-E8DC-2F57-472C-FBEF09EFAE86}"/>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5" name="TextBox 14">
            <a:extLst>
              <a:ext uri="{FF2B5EF4-FFF2-40B4-BE49-F238E27FC236}">
                <a16:creationId xmlns:a16="http://schemas.microsoft.com/office/drawing/2014/main" id="{7E51ED48-C2AA-1C91-35C9-410D87C3E3D2}"/>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G1. Are you aware of any efforts by your country’s government to protect your safety online? </a:t>
            </a:r>
          </a:p>
        </p:txBody>
      </p:sp>
    </p:spTree>
    <p:extLst>
      <p:ext uri="{BB962C8B-B14F-4D97-AF65-F5344CB8AC3E}">
        <p14:creationId xmlns:p14="http://schemas.microsoft.com/office/powerpoint/2010/main" val="236612268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a:xfrm>
            <a:off x="588263" y="457200"/>
            <a:ext cx="11018520" cy="1107996"/>
          </a:xfrm>
        </p:spPr>
        <p:txBody>
          <a:bodyPr/>
          <a:lstStyle/>
          <a:p>
            <a:r>
              <a:rPr lang="en-US"/>
              <a:t>Respondents are unsure if government actions will reduce risks on online platforms</a:t>
            </a:r>
          </a:p>
        </p:txBody>
      </p:sp>
      <p:sp>
        <p:nvSpPr>
          <p:cNvPr id="23" name="Rectangle 22">
            <a:extLst>
              <a:ext uri="{FF2B5EF4-FFF2-40B4-BE49-F238E27FC236}">
                <a16:creationId xmlns:a16="http://schemas.microsoft.com/office/drawing/2014/main" id="{341B0A2A-979A-005F-D08A-AFDF31AC7F9C}"/>
              </a:ext>
              <a:ext uri="{C183D7F6-B498-43B3-948B-1728B52AA6E4}">
                <adec:decorative xmlns:adec="http://schemas.microsoft.com/office/drawing/2017/decorative" val="1"/>
              </a:ext>
            </a:extLst>
          </p:cNvPr>
          <p:cNvSpPr>
            <a:spLocks/>
          </p:cNvSpPr>
          <p:nvPr/>
        </p:nvSpPr>
        <p:spPr bwMode="auto">
          <a:xfrm>
            <a:off x="585220" y="1851669"/>
            <a:ext cx="5378691" cy="4254170"/>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aphicFrame>
        <p:nvGraphicFramePr>
          <p:cNvPr id="4" name="Chart 3" descr="A bar chart for &quot;I feel our government’s actions around online safety will help reduce risks on online platforms&quot;, 29 percent &quot;disagree completely, a lot&quot;, 52 percent &quot;disagree a little, neither agree or disagree, agree a little&quot;, 19 percent &quot;agree completely, a lot&quot;">
            <a:extLst>
              <a:ext uri="{FF2B5EF4-FFF2-40B4-BE49-F238E27FC236}">
                <a16:creationId xmlns:a16="http://schemas.microsoft.com/office/drawing/2014/main" id="{0C82B048-D49D-1168-15D8-E9FED2187E2F}"/>
              </a:ext>
            </a:extLst>
          </p:cNvPr>
          <p:cNvGraphicFramePr/>
          <p:nvPr>
            <p:extLst>
              <p:ext uri="{D42A27DB-BD31-4B8C-83A1-F6EECF244321}">
                <p14:modId xmlns:p14="http://schemas.microsoft.com/office/powerpoint/2010/main" val="426325112"/>
              </p:ext>
            </p:extLst>
          </p:nvPr>
        </p:nvGraphicFramePr>
        <p:xfrm>
          <a:off x="785744" y="1981199"/>
          <a:ext cx="4970364" cy="3975387"/>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2899E4CC-9692-2EAF-9785-F6B205120D57}"/>
              </a:ext>
              <a:ext uri="{C183D7F6-B498-43B3-948B-1728B52AA6E4}">
                <adec:decorative xmlns:adec="http://schemas.microsoft.com/office/drawing/2017/decorative" val="1"/>
              </a:ext>
            </a:extLst>
          </p:cNvPr>
          <p:cNvCxnSpPr>
            <a:cxnSpLocks/>
          </p:cNvCxnSpPr>
          <p:nvPr/>
        </p:nvCxnSpPr>
        <p:spPr>
          <a:xfrm>
            <a:off x="588263" y="3059116"/>
            <a:ext cx="5375648" cy="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EE75E2-2C50-01ED-C095-0DCEB5EE45F5}"/>
              </a:ext>
            </a:extLst>
          </p:cNvPr>
          <p:cNvSpPr txBox="1"/>
          <p:nvPr/>
        </p:nvSpPr>
        <p:spPr>
          <a:xfrm>
            <a:off x="882190" y="3716014"/>
            <a:ext cx="1371600" cy="369332"/>
          </a:xfrm>
          <a:prstGeom prst="rect">
            <a:avLst/>
          </a:prstGeom>
          <a:noFill/>
        </p:spPr>
        <p:txBody>
          <a:bodyPr wrap="square" lIns="0" tIns="0" rIns="0" bIns="0" rtlCol="0">
            <a:spAutoFit/>
          </a:bodyPr>
          <a:lstStyle/>
          <a:p>
            <a:pPr algn="ctr"/>
            <a:r>
              <a:rPr lang="en-US" sz="1200"/>
              <a:t>Disagree completely, A lot</a:t>
            </a:r>
          </a:p>
        </p:txBody>
      </p:sp>
      <p:cxnSp>
        <p:nvCxnSpPr>
          <p:cNvPr id="15" name="Straight Connector 14">
            <a:extLst>
              <a:ext uri="{FF2B5EF4-FFF2-40B4-BE49-F238E27FC236}">
                <a16:creationId xmlns:a16="http://schemas.microsoft.com/office/drawing/2014/main" id="{04254976-2895-00BC-163A-7F760A71CC11}"/>
              </a:ext>
              <a:ext uri="{C183D7F6-B498-43B3-948B-1728B52AA6E4}">
                <adec:decorative xmlns:adec="http://schemas.microsoft.com/office/drawing/2017/decorative" val="1"/>
              </a:ext>
            </a:extLst>
          </p:cNvPr>
          <p:cNvCxnSpPr>
            <a:cxnSpLocks/>
          </p:cNvCxnSpPr>
          <p:nvPr/>
        </p:nvCxnSpPr>
        <p:spPr>
          <a:xfrm>
            <a:off x="1567990" y="4168613"/>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5F83B7E-7D12-F956-3A73-587EB77EA3AA}"/>
              </a:ext>
            </a:extLst>
          </p:cNvPr>
          <p:cNvSpPr txBox="1"/>
          <p:nvPr/>
        </p:nvSpPr>
        <p:spPr>
          <a:xfrm>
            <a:off x="2628901" y="3531348"/>
            <a:ext cx="1572062" cy="553998"/>
          </a:xfrm>
          <a:prstGeom prst="rect">
            <a:avLst/>
          </a:prstGeom>
          <a:noFill/>
        </p:spPr>
        <p:txBody>
          <a:bodyPr wrap="square" lIns="0" tIns="0" rIns="0" bIns="0" rtlCol="0">
            <a:spAutoFit/>
          </a:bodyPr>
          <a:lstStyle/>
          <a:p>
            <a:pPr algn="ctr"/>
            <a:r>
              <a:rPr lang="en-US" sz="1200"/>
              <a:t>Disagree a little, Neither agree or disagree, Agree a little</a:t>
            </a:r>
          </a:p>
        </p:txBody>
      </p:sp>
      <p:cxnSp>
        <p:nvCxnSpPr>
          <p:cNvPr id="16" name="Straight Connector 15">
            <a:extLst>
              <a:ext uri="{FF2B5EF4-FFF2-40B4-BE49-F238E27FC236}">
                <a16:creationId xmlns:a16="http://schemas.microsoft.com/office/drawing/2014/main" id="{6CD8D184-4AFE-52A3-8200-828642E2A187}"/>
              </a:ext>
              <a:ext uri="{C183D7F6-B498-43B3-948B-1728B52AA6E4}">
                <adec:decorative xmlns:adec="http://schemas.microsoft.com/office/drawing/2017/decorative" val="1"/>
              </a:ext>
            </a:extLst>
          </p:cNvPr>
          <p:cNvCxnSpPr>
            <a:cxnSpLocks/>
          </p:cNvCxnSpPr>
          <p:nvPr/>
        </p:nvCxnSpPr>
        <p:spPr>
          <a:xfrm>
            <a:off x="3494514" y="4168613"/>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0E7600-C457-C2AF-F437-19A9D7AE0A32}"/>
              </a:ext>
            </a:extLst>
          </p:cNvPr>
          <p:cNvSpPr txBox="1"/>
          <p:nvPr/>
        </p:nvSpPr>
        <p:spPr>
          <a:xfrm>
            <a:off x="4498638" y="3716014"/>
            <a:ext cx="1320970" cy="369332"/>
          </a:xfrm>
          <a:prstGeom prst="rect">
            <a:avLst/>
          </a:prstGeom>
          <a:noFill/>
        </p:spPr>
        <p:txBody>
          <a:bodyPr wrap="square" lIns="0" tIns="0" rIns="0" bIns="0" rtlCol="0">
            <a:spAutoFit/>
          </a:bodyPr>
          <a:lstStyle/>
          <a:p>
            <a:pPr algn="ctr"/>
            <a:r>
              <a:rPr lang="en-US" sz="1200"/>
              <a:t>Agree completely, A lot</a:t>
            </a:r>
          </a:p>
        </p:txBody>
      </p:sp>
      <p:cxnSp>
        <p:nvCxnSpPr>
          <p:cNvPr id="17" name="Straight Connector 16">
            <a:extLst>
              <a:ext uri="{FF2B5EF4-FFF2-40B4-BE49-F238E27FC236}">
                <a16:creationId xmlns:a16="http://schemas.microsoft.com/office/drawing/2014/main" id="{50DEFD5B-C445-35D9-FBCA-829A951ED35A}"/>
              </a:ext>
              <a:ext uri="{C183D7F6-B498-43B3-948B-1728B52AA6E4}">
                <adec:decorative xmlns:adec="http://schemas.microsoft.com/office/drawing/2017/decorative" val="1"/>
              </a:ext>
            </a:extLst>
          </p:cNvPr>
          <p:cNvCxnSpPr>
            <a:cxnSpLocks/>
          </p:cNvCxnSpPr>
          <p:nvPr/>
        </p:nvCxnSpPr>
        <p:spPr>
          <a:xfrm>
            <a:off x="5159123" y="4168613"/>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8490F7F-BF27-156C-A61D-616CC72ADECB}"/>
              </a:ext>
              <a:ext uri="{C183D7F6-B498-43B3-948B-1728B52AA6E4}">
                <adec:decorative xmlns:adec="http://schemas.microsoft.com/office/drawing/2017/decorative" val="1"/>
              </a:ext>
            </a:extLst>
          </p:cNvPr>
          <p:cNvSpPr>
            <a:spLocks/>
          </p:cNvSpPr>
          <p:nvPr/>
        </p:nvSpPr>
        <p:spPr bwMode="auto">
          <a:xfrm>
            <a:off x="6228092" y="1851669"/>
            <a:ext cx="5378691" cy="4254170"/>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3" name="TextBox 12">
            <a:extLst>
              <a:ext uri="{FF2B5EF4-FFF2-40B4-BE49-F238E27FC236}">
                <a16:creationId xmlns:a16="http://schemas.microsoft.com/office/drawing/2014/main" id="{4250652A-569C-DF88-23EF-3783D9F558AD}"/>
              </a:ext>
            </a:extLst>
          </p:cNvPr>
          <p:cNvSpPr txBox="1"/>
          <p:nvPr/>
        </p:nvSpPr>
        <p:spPr>
          <a:xfrm>
            <a:off x="6964680" y="2219827"/>
            <a:ext cx="1237760" cy="369332"/>
          </a:xfrm>
          <a:prstGeom prst="rect">
            <a:avLst/>
          </a:prstGeom>
          <a:noFill/>
        </p:spPr>
        <p:txBody>
          <a:bodyPr wrap="square" lIns="0" tIns="0" rIns="0" bIns="0" rtlCol="0">
            <a:spAutoFit/>
          </a:bodyPr>
          <a:lstStyle>
            <a:defPPr>
              <a:defRPr lang="en-US"/>
            </a:defPPr>
            <a:lvl1pPr algn="ctr">
              <a:defRPr sz="1200"/>
            </a:lvl1pPr>
          </a:lstStyle>
          <a:p>
            <a:r>
              <a:rPr lang="en-US"/>
              <a:t>Disagree completely, A lot</a:t>
            </a:r>
          </a:p>
        </p:txBody>
      </p:sp>
      <p:cxnSp>
        <p:nvCxnSpPr>
          <p:cNvPr id="8" name="Straight Connector 7">
            <a:extLst>
              <a:ext uri="{FF2B5EF4-FFF2-40B4-BE49-F238E27FC236}">
                <a16:creationId xmlns:a16="http://schemas.microsoft.com/office/drawing/2014/main" id="{E8C63719-A493-ECB3-72FC-D67C59C01822}"/>
              </a:ext>
              <a:ext uri="{C183D7F6-B498-43B3-948B-1728B52AA6E4}">
                <adec:decorative xmlns:adec="http://schemas.microsoft.com/office/drawing/2017/decorative" val="1"/>
              </a:ext>
            </a:extLst>
          </p:cNvPr>
          <p:cNvCxnSpPr>
            <a:cxnSpLocks/>
          </p:cNvCxnSpPr>
          <p:nvPr/>
        </p:nvCxnSpPr>
        <p:spPr>
          <a:xfrm>
            <a:off x="8011959" y="2743320"/>
            <a:ext cx="0" cy="185738"/>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A827CFB-20A3-C9A7-8D97-47547DEB46B0}"/>
              </a:ext>
            </a:extLst>
          </p:cNvPr>
          <p:cNvSpPr txBox="1"/>
          <p:nvPr/>
        </p:nvSpPr>
        <p:spPr>
          <a:xfrm>
            <a:off x="8471691" y="2035161"/>
            <a:ext cx="1561406" cy="553998"/>
          </a:xfrm>
          <a:prstGeom prst="rect">
            <a:avLst/>
          </a:prstGeom>
          <a:noFill/>
        </p:spPr>
        <p:txBody>
          <a:bodyPr wrap="square" lIns="0" tIns="0" rIns="0" bIns="0" rtlCol="0">
            <a:spAutoFit/>
          </a:bodyPr>
          <a:lstStyle>
            <a:defPPr>
              <a:defRPr lang="en-US"/>
            </a:defPPr>
            <a:lvl1pPr algn="ctr">
              <a:defRPr sz="1200"/>
            </a:lvl1pPr>
          </a:lstStyle>
          <a:p>
            <a:r>
              <a:rPr lang="en-US"/>
              <a:t>Disagree a little, Neither agree or disagree, Agree a little</a:t>
            </a:r>
          </a:p>
        </p:txBody>
      </p:sp>
      <p:cxnSp>
        <p:nvCxnSpPr>
          <p:cNvPr id="19" name="Straight Connector 18">
            <a:extLst>
              <a:ext uri="{FF2B5EF4-FFF2-40B4-BE49-F238E27FC236}">
                <a16:creationId xmlns:a16="http://schemas.microsoft.com/office/drawing/2014/main" id="{94FD3327-E4D7-D13B-51A5-EC7C232C82C7}"/>
              </a:ext>
              <a:ext uri="{C183D7F6-B498-43B3-948B-1728B52AA6E4}">
                <adec:decorative xmlns:adec="http://schemas.microsoft.com/office/drawing/2017/decorative" val="1"/>
              </a:ext>
            </a:extLst>
          </p:cNvPr>
          <p:cNvCxnSpPr>
            <a:cxnSpLocks/>
          </p:cNvCxnSpPr>
          <p:nvPr/>
        </p:nvCxnSpPr>
        <p:spPr>
          <a:xfrm>
            <a:off x="9252394" y="2743320"/>
            <a:ext cx="0" cy="185738"/>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2DF4E9-2432-2E33-729E-010D56FD87B2}"/>
              </a:ext>
            </a:extLst>
          </p:cNvPr>
          <p:cNvSpPr txBox="1"/>
          <p:nvPr/>
        </p:nvSpPr>
        <p:spPr>
          <a:xfrm>
            <a:off x="10332505" y="2219827"/>
            <a:ext cx="1177412" cy="369332"/>
          </a:xfrm>
          <a:prstGeom prst="rect">
            <a:avLst/>
          </a:prstGeom>
          <a:noFill/>
        </p:spPr>
        <p:txBody>
          <a:bodyPr wrap="square" lIns="0" tIns="0" rIns="0" bIns="0" rtlCol="0">
            <a:spAutoFit/>
          </a:bodyPr>
          <a:lstStyle>
            <a:defPPr>
              <a:defRPr lang="en-US"/>
            </a:defPPr>
            <a:lvl1pPr algn="ctr">
              <a:defRPr sz="1200"/>
            </a:lvl1pPr>
          </a:lstStyle>
          <a:p>
            <a:r>
              <a:rPr lang="en-US"/>
              <a:t>Agree completely, A lot</a:t>
            </a:r>
          </a:p>
        </p:txBody>
      </p:sp>
      <p:cxnSp>
        <p:nvCxnSpPr>
          <p:cNvPr id="14" name="Straight Connector 13">
            <a:extLst>
              <a:ext uri="{FF2B5EF4-FFF2-40B4-BE49-F238E27FC236}">
                <a16:creationId xmlns:a16="http://schemas.microsoft.com/office/drawing/2014/main" id="{3D914B9C-1D25-FB4B-D64E-BC6B21AEB126}"/>
              </a:ext>
              <a:ext uri="{C183D7F6-B498-43B3-948B-1728B52AA6E4}">
                <adec:decorative xmlns:adec="http://schemas.microsoft.com/office/drawing/2017/decorative" val="1"/>
              </a:ext>
            </a:extLst>
          </p:cNvPr>
          <p:cNvCxnSpPr>
            <a:cxnSpLocks/>
          </p:cNvCxnSpPr>
          <p:nvPr/>
        </p:nvCxnSpPr>
        <p:spPr>
          <a:xfrm>
            <a:off x="10921211" y="2743320"/>
            <a:ext cx="0" cy="185738"/>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1" name="Chart 10" descr="A bar chart where for &quot;Teens&quot;, 19 percent &quot;Disagree completely, a lot&quot; 52 percent &quot;Disagree a little, neither agree or disagree, agree a little and 29 percent &quot;agree completely, a lot&quot;. For &quot;Parents of 6-17 year olds&quot;, 17 percent &quot;Disagree completely, a lot&quot; 49 percent &quot;Disagree a little, neither agree or disagree, agree a little and 34 percent &quot;agree completely, a lot&quot;. For &quot;Other Adults&quot;, 21 percent &quot;Disagree completely, a lot&quot; 52 percent &quot;Disagree a little, neither agree or disagree, agree a little and 27 percent &quot;agree completely, a lot&quot;. For &quot;APAC&quot;, 9 percent &quot;Disagree completely, a lot&quot; 50 percent &quot;Disagree a little, neither agree or disagree, agree a little and 41 percent &quot;agree completely, a lot&quot;. For &quot;Latam&quot;, 24 percent &quot;Disagree completely, a lot&quot; 44 percent &quot;Disagree a little, neither agree or disagree, agree a little and 31 percent &quot;agree completely, a lot&quot;. For &quot;Western Europe&quot;, 21 percent &quot;Disagree completely, a lot&quot; 61 percent &quot;Disagree a little, neither agree or disagree, agree a little and 17 percent &quot;agree completely, a lot&quot;">
            <a:extLst>
              <a:ext uri="{FF2B5EF4-FFF2-40B4-BE49-F238E27FC236}">
                <a16:creationId xmlns:a16="http://schemas.microsoft.com/office/drawing/2014/main" id="{4888C7CF-5320-6E3B-0F83-241D70E545F2}"/>
              </a:ext>
            </a:extLst>
          </p:cNvPr>
          <p:cNvGraphicFramePr/>
          <p:nvPr>
            <p:extLst>
              <p:ext uri="{D42A27DB-BD31-4B8C-83A1-F6EECF244321}">
                <p14:modId xmlns:p14="http://schemas.microsoft.com/office/powerpoint/2010/main" val="3549215403"/>
              </p:ext>
            </p:extLst>
          </p:nvPr>
        </p:nvGraphicFramePr>
        <p:xfrm>
          <a:off x="6339022" y="2659380"/>
          <a:ext cx="5170895" cy="344646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8D29E49B-F26B-89A9-BC1A-06069A68DFE0}"/>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29" name="TextBox 28">
            <a:extLst>
              <a:ext uri="{FF2B5EF4-FFF2-40B4-BE49-F238E27FC236}">
                <a16:creationId xmlns:a16="http://schemas.microsoft.com/office/drawing/2014/main" id="{64B1BF71-282F-1E2A-14AC-480A3A783385}"/>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G2_1 I feel our government’s actions around online safety will help reduce risks on online platforms</a:t>
            </a:r>
          </a:p>
        </p:txBody>
      </p:sp>
    </p:spTree>
    <p:extLst>
      <p:ext uri="{BB962C8B-B14F-4D97-AF65-F5344CB8AC3E}">
        <p14:creationId xmlns:p14="http://schemas.microsoft.com/office/powerpoint/2010/main" val="22222648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3A31-DC43-EC1D-7625-6B9197859493}"/>
              </a:ext>
            </a:extLst>
          </p:cNvPr>
          <p:cNvSpPr>
            <a:spLocks noGrp="1"/>
          </p:cNvSpPr>
          <p:nvPr>
            <p:ph type="title"/>
          </p:nvPr>
        </p:nvSpPr>
        <p:spPr>
          <a:xfrm>
            <a:off x="588263" y="457200"/>
            <a:ext cx="11018520" cy="1107996"/>
          </a:xfrm>
        </p:spPr>
        <p:txBody>
          <a:bodyPr/>
          <a:lstStyle/>
          <a:p>
            <a:r>
              <a:rPr lang="en-US">
                <a:solidFill>
                  <a:schemeClr val="accent1"/>
                </a:solidFill>
              </a:rPr>
              <a:t>Theme 1: </a:t>
            </a:r>
            <a:r>
              <a:rPr lang="en-US"/>
              <a:t>Online civility deteriorated during the pandemic</a:t>
            </a:r>
          </a:p>
        </p:txBody>
      </p:sp>
      <p:sp>
        <p:nvSpPr>
          <p:cNvPr id="16" name="Rectangle 15">
            <a:extLst>
              <a:ext uri="{FF2B5EF4-FFF2-40B4-BE49-F238E27FC236}">
                <a16:creationId xmlns:a16="http://schemas.microsoft.com/office/drawing/2014/main" id="{C9A49903-ED35-CE21-6B11-9E63AB62A0BF}"/>
              </a:ext>
              <a:ext uri="{C183D7F6-B498-43B3-948B-1728B52AA6E4}">
                <adec:decorative xmlns:adec="http://schemas.microsoft.com/office/drawing/2017/decorative" val="1"/>
              </a:ext>
            </a:extLst>
          </p:cNvPr>
          <p:cNvSpPr/>
          <p:nvPr/>
        </p:nvSpPr>
        <p:spPr bwMode="auto">
          <a:xfrm>
            <a:off x="588262" y="1821644"/>
            <a:ext cx="11018520" cy="4560673"/>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6F36FA48-4E3C-E8E0-35E3-D875FAEB240D}"/>
              </a:ext>
              <a:ext uri="{C183D7F6-B498-43B3-948B-1728B52AA6E4}">
                <adec:decorative xmlns:adec="http://schemas.microsoft.com/office/drawing/2017/decorative" val="1"/>
              </a:ext>
            </a:extLst>
          </p:cNvPr>
          <p:cNvSpPr/>
          <p:nvPr/>
        </p:nvSpPr>
        <p:spPr bwMode="auto">
          <a:xfrm>
            <a:off x="724297" y="1985684"/>
            <a:ext cx="4990559" cy="427541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33363" indent="-233363">
              <a:lnSpc>
                <a:spcPct val="100000"/>
              </a:lnSpc>
              <a:spcAft>
                <a:spcPts val="1200"/>
              </a:spcAft>
              <a:buSzPct val="100000"/>
              <a:buFont typeface="Arial" panose="020B0604020202020204" pitchFamily="34" charset="0"/>
              <a:buChar char="•"/>
            </a:pPr>
            <a:r>
              <a:rPr lang="en-US" sz="1600">
                <a:solidFill>
                  <a:schemeClr val="tx1"/>
                </a:solidFill>
              </a:rPr>
              <a:t>Adults (38%) were more likely to report</a:t>
            </a:r>
            <a:br>
              <a:rPr lang="en-US" sz="1600">
                <a:solidFill>
                  <a:schemeClr val="tx1"/>
                </a:solidFill>
              </a:rPr>
            </a:br>
            <a:r>
              <a:rPr lang="en-US" sz="1600">
                <a:solidFill>
                  <a:schemeClr val="tx1"/>
                </a:solidFill>
              </a:rPr>
              <a:t>civility was bad in their country compared to teens (30%)</a:t>
            </a:r>
          </a:p>
          <a:p>
            <a:pPr marL="233363" indent="-233363">
              <a:lnSpc>
                <a:spcPct val="100000"/>
              </a:lnSpc>
              <a:spcAft>
                <a:spcPts val="1200"/>
              </a:spcAft>
              <a:buSzPct val="100000"/>
              <a:buFont typeface="Arial" panose="020B0604020202020204" pitchFamily="34" charset="0"/>
              <a:buChar char="•"/>
            </a:pPr>
            <a:r>
              <a:rPr lang="en-US" sz="1600">
                <a:solidFill>
                  <a:schemeClr val="tx1"/>
                </a:solidFill>
              </a:rPr>
              <a:t>Among adults, more females (40%) than males (36%) said civility was bad</a:t>
            </a:r>
          </a:p>
          <a:p>
            <a:pPr marL="233363" indent="-233363">
              <a:lnSpc>
                <a:spcPct val="100000"/>
              </a:lnSpc>
              <a:spcAft>
                <a:spcPts val="1200"/>
              </a:spcAft>
              <a:buSzPct val="100000"/>
              <a:buFont typeface="Arial" panose="020B0604020202020204" pitchFamily="34" charset="0"/>
              <a:buChar char="•"/>
            </a:pPr>
            <a:r>
              <a:rPr lang="en-US" sz="1600">
                <a:solidFill>
                  <a:schemeClr val="tx1"/>
                </a:solidFill>
              </a:rPr>
              <a:t>More Millennials and Gen X (40%) said civility was bad compared to Gen Z and Boomers (30%)</a:t>
            </a:r>
          </a:p>
          <a:p>
            <a:pPr marL="233363" indent="-233363">
              <a:lnSpc>
                <a:spcPct val="100000"/>
              </a:lnSpc>
              <a:spcAft>
                <a:spcPts val="1200"/>
              </a:spcAft>
              <a:buSzPct val="100000"/>
              <a:buFont typeface="Arial" panose="020B0604020202020204" pitchFamily="34" charset="0"/>
              <a:buChar char="•"/>
            </a:pPr>
            <a:r>
              <a:rPr lang="en-US" sz="1600">
                <a:solidFill>
                  <a:schemeClr val="tx1"/>
                </a:solidFill>
              </a:rPr>
              <a:t>Regionally, APAC geos reported the highest marks for good civility (43%) and the lowest bad civility (16%). This was in stark contrast to LATAM and Western Europe which had bad civility ratings of 44% each</a:t>
            </a:r>
          </a:p>
        </p:txBody>
      </p:sp>
      <p:graphicFrame>
        <p:nvGraphicFramePr>
          <p:cNvPr id="3" name="Content Placeholder 6" descr="A line chart of &quot;Online civility has deteriorated since 2020&quot; where in 2020 the Neutral was at 42 percent, in 2021 at 41 percent and in 2022 at 37 percent. In 2020 the Bad was at 22 percent, in 2021 at 27 percent and in 2022 at 34 percent. In 2020 the Good was at 37 percent, in 2021 at 33 percent and 2022 at 29 percent.">
            <a:extLst>
              <a:ext uri="{FF2B5EF4-FFF2-40B4-BE49-F238E27FC236}">
                <a16:creationId xmlns:a16="http://schemas.microsoft.com/office/drawing/2014/main" id="{F46A99EF-FE69-AD0B-1657-19BCAACB19CC}"/>
              </a:ext>
            </a:extLst>
          </p:cNvPr>
          <p:cNvGraphicFramePr>
            <a:graphicFrameLocks/>
          </p:cNvGraphicFramePr>
          <p:nvPr>
            <p:extLst>
              <p:ext uri="{D42A27DB-BD31-4B8C-83A1-F6EECF244321}">
                <p14:modId xmlns:p14="http://schemas.microsoft.com/office/powerpoint/2010/main" val="2891057623"/>
              </p:ext>
            </p:extLst>
          </p:nvPr>
        </p:nvGraphicFramePr>
        <p:xfrm>
          <a:off x="5685084" y="2024416"/>
          <a:ext cx="5613400" cy="415512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descr="&quot;12- point jump since 2020&quot; with an arrow pointing to &quot;Bad&quot;">
            <a:extLst>
              <a:ext uri="{FF2B5EF4-FFF2-40B4-BE49-F238E27FC236}">
                <a16:creationId xmlns:a16="http://schemas.microsoft.com/office/drawing/2014/main" id="{2648C440-4B9C-5D8D-5ED0-1EDF9964D211}"/>
              </a:ext>
            </a:extLst>
          </p:cNvPr>
          <p:cNvGrpSpPr/>
          <p:nvPr/>
        </p:nvGrpSpPr>
        <p:grpSpPr>
          <a:xfrm>
            <a:off x="9321047" y="3085026"/>
            <a:ext cx="1732868" cy="1002692"/>
            <a:chOff x="9321047" y="3085026"/>
            <a:chExt cx="1732868" cy="1002692"/>
          </a:xfrm>
        </p:grpSpPr>
        <p:grpSp>
          <p:nvGrpSpPr>
            <p:cNvPr id="4" name="Group 3">
              <a:extLst>
                <a:ext uri="{FF2B5EF4-FFF2-40B4-BE49-F238E27FC236}">
                  <a16:creationId xmlns:a16="http://schemas.microsoft.com/office/drawing/2014/main" id="{838834DD-3CEE-B080-DECF-B47A76CB3E87}"/>
                </a:ext>
              </a:extLst>
            </p:cNvPr>
            <p:cNvGrpSpPr/>
            <p:nvPr/>
          </p:nvGrpSpPr>
          <p:grpSpPr>
            <a:xfrm>
              <a:off x="10613089" y="3486118"/>
              <a:ext cx="440826" cy="601600"/>
              <a:chOff x="10192940" y="3177068"/>
              <a:chExt cx="502662" cy="630183"/>
            </a:xfrm>
          </p:grpSpPr>
          <p:sp>
            <p:nvSpPr>
              <p:cNvPr id="9" name="TextBox 8">
                <a:extLst>
                  <a:ext uri="{FF2B5EF4-FFF2-40B4-BE49-F238E27FC236}">
                    <a16:creationId xmlns:a16="http://schemas.microsoft.com/office/drawing/2014/main" id="{985569E9-D445-71B1-3BCC-CF2DBC1AC83C}"/>
                  </a:ext>
                </a:extLst>
              </p:cNvPr>
              <p:cNvSpPr txBox="1"/>
              <p:nvPr/>
            </p:nvSpPr>
            <p:spPr>
              <a:xfrm>
                <a:off x="10200181" y="3637991"/>
                <a:ext cx="374712" cy="169260"/>
              </a:xfrm>
              <a:prstGeom prst="rect">
                <a:avLst/>
              </a:prstGeom>
              <a:noFill/>
            </p:spPr>
            <p:txBody>
              <a:bodyPr wrap="none" lIns="0" tIns="0" rIns="0" bIns="0" rtlCol="0">
                <a:spAutoFit/>
              </a:bodyPr>
              <a:lstStyle/>
              <a:p>
                <a:pPr algn="l"/>
                <a:r>
                  <a:rPr lang="en-US" sz="1050"/>
                  <a:t>Good</a:t>
                </a:r>
              </a:p>
            </p:txBody>
          </p:sp>
          <p:sp>
            <p:nvSpPr>
              <p:cNvPr id="11" name="TextBox 10">
                <a:extLst>
                  <a:ext uri="{FF2B5EF4-FFF2-40B4-BE49-F238E27FC236}">
                    <a16:creationId xmlns:a16="http://schemas.microsoft.com/office/drawing/2014/main" id="{761F5136-B55F-0280-6064-F9D995547B5A}"/>
                  </a:ext>
                </a:extLst>
              </p:cNvPr>
              <p:cNvSpPr txBox="1"/>
              <p:nvPr/>
            </p:nvSpPr>
            <p:spPr>
              <a:xfrm>
                <a:off x="10200181" y="3375742"/>
                <a:ext cx="309786" cy="169260"/>
              </a:xfrm>
              <a:prstGeom prst="rect">
                <a:avLst/>
              </a:prstGeom>
              <a:noFill/>
            </p:spPr>
            <p:txBody>
              <a:bodyPr wrap="none" lIns="0" tIns="0" rIns="46800" bIns="0" rtlCol="0">
                <a:spAutoFit/>
              </a:bodyPr>
              <a:lstStyle/>
              <a:p>
                <a:pPr algn="l"/>
                <a:r>
                  <a:rPr lang="en-US" sz="1050"/>
                  <a:t>Bad</a:t>
                </a:r>
              </a:p>
            </p:txBody>
          </p:sp>
          <p:sp>
            <p:nvSpPr>
              <p:cNvPr id="7" name="TextBox 6">
                <a:extLst>
                  <a:ext uri="{FF2B5EF4-FFF2-40B4-BE49-F238E27FC236}">
                    <a16:creationId xmlns:a16="http://schemas.microsoft.com/office/drawing/2014/main" id="{7838934E-A80A-28F2-FA58-75AF9EB32C43}"/>
                  </a:ext>
                </a:extLst>
              </p:cNvPr>
              <p:cNvSpPr txBox="1"/>
              <p:nvPr/>
            </p:nvSpPr>
            <p:spPr>
              <a:xfrm>
                <a:off x="10192940" y="3177068"/>
                <a:ext cx="502662" cy="169260"/>
              </a:xfrm>
              <a:prstGeom prst="rect">
                <a:avLst/>
              </a:prstGeom>
              <a:noFill/>
            </p:spPr>
            <p:txBody>
              <a:bodyPr wrap="none" lIns="0" tIns="0" rIns="0" bIns="0" rtlCol="0">
                <a:spAutoFit/>
              </a:bodyPr>
              <a:lstStyle/>
              <a:p>
                <a:pPr algn="l"/>
                <a:r>
                  <a:rPr lang="en-US" sz="1050"/>
                  <a:t>Neutral</a:t>
                </a:r>
              </a:p>
            </p:txBody>
          </p:sp>
        </p:grpSp>
        <p:sp>
          <p:nvSpPr>
            <p:cNvPr id="10" name="TextBox 9">
              <a:extLst>
                <a:ext uri="{FF2B5EF4-FFF2-40B4-BE49-F238E27FC236}">
                  <a16:creationId xmlns:a16="http://schemas.microsoft.com/office/drawing/2014/main" id="{7008688E-E95E-7E79-7359-03D3501A21AD}"/>
                </a:ext>
              </a:extLst>
            </p:cNvPr>
            <p:cNvSpPr txBox="1"/>
            <p:nvPr/>
          </p:nvSpPr>
          <p:spPr>
            <a:xfrm>
              <a:off x="9321047" y="3085026"/>
              <a:ext cx="1619601" cy="169277"/>
            </a:xfrm>
            <a:prstGeom prst="rect">
              <a:avLst/>
            </a:prstGeom>
            <a:noFill/>
          </p:spPr>
          <p:txBody>
            <a:bodyPr wrap="none" lIns="0" tIns="0" rIns="86400" bIns="0" rtlCol="0">
              <a:spAutoFit/>
            </a:bodyPr>
            <a:lstStyle/>
            <a:p>
              <a:pPr algn="l"/>
              <a:r>
                <a:rPr lang="en-US" sz="1100" i="1"/>
                <a:t>12-point jump since 2020</a:t>
              </a:r>
            </a:p>
          </p:txBody>
        </p:sp>
      </p:grpSp>
      <p:cxnSp>
        <p:nvCxnSpPr>
          <p:cNvPr id="26" name="Straight Arrow Connector 25" descr="Arrow pointing from 12-point jump since 2020 towards 34% Bad">
            <a:extLst>
              <a:ext uri="{FF2B5EF4-FFF2-40B4-BE49-F238E27FC236}">
                <a16:creationId xmlns:a16="http://schemas.microsoft.com/office/drawing/2014/main" id="{779303EE-FA7E-BCE9-9C51-4D22175244FC}"/>
              </a:ext>
            </a:extLst>
          </p:cNvPr>
          <p:cNvCxnSpPr>
            <a:cxnSpLocks/>
          </p:cNvCxnSpPr>
          <p:nvPr/>
        </p:nvCxnSpPr>
        <p:spPr>
          <a:xfrm flipH="1">
            <a:off x="10891116" y="3169665"/>
            <a:ext cx="49532" cy="586907"/>
          </a:xfrm>
          <a:prstGeom prst="bentConnector3">
            <a:avLst>
              <a:gd name="adj1" fmla="val -461520"/>
            </a:avLst>
          </a:prstGeom>
          <a:ln w="25400">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5A256E-A844-1098-B54D-1A982E3DFC52}"/>
              </a:ext>
            </a:extLst>
          </p:cNvPr>
          <p:cNvSpPr txBox="1"/>
          <p:nvPr/>
        </p:nvSpPr>
        <p:spPr>
          <a:xfrm>
            <a:off x="6096000" y="6010042"/>
            <a:ext cx="1197444" cy="153888"/>
          </a:xfrm>
          <a:prstGeom prst="rect">
            <a:avLst/>
          </a:prstGeom>
          <a:noFill/>
        </p:spPr>
        <p:txBody>
          <a:bodyPr wrap="none" lIns="0" tIns="0" rIns="0" bIns="0" rtlCol="0">
            <a:spAutoFit/>
          </a:bodyPr>
          <a:lstStyle/>
          <a:p>
            <a:pPr algn="l"/>
            <a:r>
              <a:rPr lang="en-US" sz="1000"/>
              <a:t>Base: Total N=16,222</a:t>
            </a:r>
          </a:p>
        </p:txBody>
      </p:sp>
      <p:sp>
        <p:nvSpPr>
          <p:cNvPr id="24" name="TextBox 23">
            <a:extLst>
              <a:ext uri="{FF2B5EF4-FFF2-40B4-BE49-F238E27FC236}">
                <a16:creationId xmlns:a16="http://schemas.microsoft.com/office/drawing/2014/main" id="{202B5068-D5C9-F582-4548-6A9837295FA1}"/>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5" name="TextBox 24">
            <a:extLst>
              <a:ext uri="{FF2B5EF4-FFF2-40B4-BE49-F238E27FC236}">
                <a16:creationId xmlns:a16="http://schemas.microsoft.com/office/drawing/2014/main" id="{09BA5085-0B27-132B-A6C5-7EAD84858E1A}"/>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Q1. How would you rate the overall state of online civility in your country? By online civility we mean people’s interactions online are courteous, reasonable and respectful is it?</a:t>
            </a:r>
          </a:p>
        </p:txBody>
      </p:sp>
    </p:spTree>
    <p:extLst>
      <p:ext uri="{BB962C8B-B14F-4D97-AF65-F5344CB8AC3E}">
        <p14:creationId xmlns:p14="http://schemas.microsoft.com/office/powerpoint/2010/main" val="20939947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ED34-7E74-584E-7EB5-D492D2B942E2}"/>
              </a:ext>
            </a:extLst>
          </p:cNvPr>
          <p:cNvSpPr>
            <a:spLocks noGrp="1"/>
          </p:cNvSpPr>
          <p:nvPr>
            <p:ph type="title"/>
          </p:nvPr>
        </p:nvSpPr>
        <p:spPr>
          <a:xfrm>
            <a:off x="588263" y="457200"/>
            <a:ext cx="11018520" cy="1107996"/>
          </a:xfrm>
        </p:spPr>
        <p:txBody>
          <a:bodyPr/>
          <a:lstStyle/>
          <a:p>
            <a:r>
              <a:rPr lang="en-US"/>
              <a:t>Greater awareness can improve perceptions of governments’ online safety efforts </a:t>
            </a:r>
          </a:p>
        </p:txBody>
      </p:sp>
      <p:sp>
        <p:nvSpPr>
          <p:cNvPr id="3" name="TextBox 2">
            <a:extLst>
              <a:ext uri="{FF2B5EF4-FFF2-40B4-BE49-F238E27FC236}">
                <a16:creationId xmlns:a16="http://schemas.microsoft.com/office/drawing/2014/main" id="{DCA10984-5DAA-82E4-5FDB-C380DD668008}"/>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cxnSp>
        <p:nvCxnSpPr>
          <p:cNvPr id="30" name="Straight Connector 29">
            <a:extLst>
              <a:ext uri="{FF2B5EF4-FFF2-40B4-BE49-F238E27FC236}">
                <a16:creationId xmlns:a16="http://schemas.microsoft.com/office/drawing/2014/main" id="{4A3B4433-4D75-387B-15F3-D0489FDA2F82}"/>
              </a:ext>
              <a:ext uri="{C183D7F6-B498-43B3-948B-1728B52AA6E4}">
                <adec:decorative xmlns:adec="http://schemas.microsoft.com/office/drawing/2017/decorative" val="1"/>
              </a:ext>
            </a:extLst>
          </p:cNvPr>
          <p:cNvCxnSpPr>
            <a:cxnSpLocks/>
          </p:cNvCxnSpPr>
          <p:nvPr/>
        </p:nvCxnSpPr>
        <p:spPr>
          <a:xfrm>
            <a:off x="6631437" y="6601489"/>
            <a:ext cx="0" cy="173062"/>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1EF3C6-C8C8-5F52-AC11-F1F6445BFAAD}"/>
              </a:ext>
              <a:ext uri="{C183D7F6-B498-43B3-948B-1728B52AA6E4}">
                <adec:decorative xmlns:adec="http://schemas.microsoft.com/office/drawing/2017/decorative" val="1"/>
              </a:ext>
            </a:extLst>
          </p:cNvPr>
          <p:cNvSpPr/>
          <p:nvPr/>
        </p:nvSpPr>
        <p:spPr bwMode="auto">
          <a:xfrm>
            <a:off x="589884" y="1742133"/>
            <a:ext cx="3476565" cy="43768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defTabSz="932472" fontAlgn="base">
              <a:spcBef>
                <a:spcPct val="0"/>
              </a:spcBef>
              <a:spcAft>
                <a:spcPct val="0"/>
              </a:spcAft>
            </a:pPr>
            <a:r>
              <a:rPr lang="en-US" sz="2400">
                <a:solidFill>
                  <a:schemeClr val="tx1"/>
                </a:solidFill>
              </a:rPr>
              <a:t>I feel our government’s actions around online safety will help reduce risks on online platforms</a:t>
            </a:r>
          </a:p>
        </p:txBody>
      </p:sp>
      <p:sp>
        <p:nvSpPr>
          <p:cNvPr id="5" name="Oval 4">
            <a:extLst>
              <a:ext uri="{FF2B5EF4-FFF2-40B4-BE49-F238E27FC236}">
                <a16:creationId xmlns:a16="http://schemas.microsoft.com/office/drawing/2014/main" id="{8AC487AB-A69C-26B4-9CA5-61E6CE372D15}"/>
              </a:ext>
              <a:ext uri="{C183D7F6-B498-43B3-948B-1728B52AA6E4}">
                <adec:decorative xmlns:adec="http://schemas.microsoft.com/office/drawing/2017/decorative" val="1"/>
              </a:ext>
            </a:extLst>
          </p:cNvPr>
          <p:cNvSpPr/>
          <p:nvPr/>
        </p:nvSpPr>
        <p:spPr bwMode="auto">
          <a:xfrm>
            <a:off x="819347" y="4166138"/>
            <a:ext cx="799712" cy="799712"/>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grpSp>
        <p:nvGrpSpPr>
          <p:cNvPr id="6" name="Group 5" descr="Icon of a cloud with a pad lock at the bottom ">
            <a:extLst>
              <a:ext uri="{FF2B5EF4-FFF2-40B4-BE49-F238E27FC236}">
                <a16:creationId xmlns:a16="http://schemas.microsoft.com/office/drawing/2014/main" id="{E79E1EBC-825E-12E1-9904-CB8D3C1A73B8}"/>
              </a:ext>
            </a:extLst>
          </p:cNvPr>
          <p:cNvGrpSpPr/>
          <p:nvPr/>
        </p:nvGrpSpPr>
        <p:grpSpPr>
          <a:xfrm>
            <a:off x="931087" y="4329180"/>
            <a:ext cx="576241" cy="473628"/>
            <a:chOff x="5337174" y="2773361"/>
            <a:chExt cx="1766792" cy="1452181"/>
          </a:xfrm>
        </p:grpSpPr>
        <p:sp>
          <p:nvSpPr>
            <p:cNvPr id="7" name="Freeform: Shape 6">
              <a:extLst>
                <a:ext uri="{FF2B5EF4-FFF2-40B4-BE49-F238E27FC236}">
                  <a16:creationId xmlns:a16="http://schemas.microsoft.com/office/drawing/2014/main" id="{A07BFA61-FBCE-D58F-A6BE-04AC7868242D}"/>
                </a:ext>
              </a:extLst>
            </p:cNvPr>
            <p:cNvSpPr/>
            <p:nvPr/>
          </p:nvSpPr>
          <p:spPr>
            <a:xfrm>
              <a:off x="5969253" y="3147598"/>
              <a:ext cx="745140" cy="1077944"/>
            </a:xfrm>
            <a:custGeom>
              <a:avLst/>
              <a:gdLst>
                <a:gd name="connsiteX0" fmla="*/ 745141 w 745140"/>
                <a:gd name="connsiteY0" fmla="*/ 1077944 h 1077944"/>
                <a:gd name="connsiteX1" fmla="*/ 0 w 745140"/>
                <a:gd name="connsiteY1" fmla="*/ 1077944 h 1077944"/>
                <a:gd name="connsiteX2" fmla="*/ 0 w 745140"/>
                <a:gd name="connsiteY2" fmla="*/ 505206 h 1077944"/>
                <a:gd name="connsiteX3" fmla="*/ 745141 w 745140"/>
                <a:gd name="connsiteY3" fmla="*/ 505206 h 1077944"/>
                <a:gd name="connsiteX4" fmla="*/ 745141 w 745140"/>
                <a:gd name="connsiteY4" fmla="*/ 1077944 h 1077944"/>
                <a:gd name="connsiteX5" fmla="*/ 745141 w 745140"/>
                <a:gd name="connsiteY5" fmla="*/ 1077944 h 1077944"/>
                <a:gd name="connsiteX6" fmla="*/ 745141 w 745140"/>
                <a:gd name="connsiteY6" fmla="*/ 1077944 h 1077944"/>
                <a:gd name="connsiteX7" fmla="*/ 611029 w 745140"/>
                <a:gd name="connsiteY7" fmla="*/ 505206 h 1077944"/>
                <a:gd name="connsiteX8" fmla="*/ 611029 w 745140"/>
                <a:gd name="connsiteY8" fmla="*/ 241363 h 1077944"/>
                <a:gd name="connsiteX9" fmla="*/ 377190 w 745140"/>
                <a:gd name="connsiteY9" fmla="*/ 0 h 1077944"/>
                <a:gd name="connsiteX10" fmla="*/ 143351 w 745140"/>
                <a:gd name="connsiteY10" fmla="*/ 241363 h 1077944"/>
                <a:gd name="connsiteX11" fmla="*/ 143351 w 745140"/>
                <a:gd name="connsiteY11" fmla="*/ 505206 h 10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140" h="1077944">
                  <a:moveTo>
                    <a:pt x="745141" y="1077944"/>
                  </a:moveTo>
                  <a:cubicBezTo>
                    <a:pt x="0" y="1077944"/>
                    <a:pt x="0" y="1077944"/>
                    <a:pt x="0" y="1077944"/>
                  </a:cubicBezTo>
                  <a:cubicBezTo>
                    <a:pt x="0" y="505206"/>
                    <a:pt x="0" y="505206"/>
                    <a:pt x="0" y="505206"/>
                  </a:cubicBezTo>
                  <a:cubicBezTo>
                    <a:pt x="745141" y="505206"/>
                    <a:pt x="745141" y="505206"/>
                    <a:pt x="745141" y="505206"/>
                  </a:cubicBezTo>
                  <a:lnTo>
                    <a:pt x="745141" y="1077944"/>
                  </a:lnTo>
                  <a:lnTo>
                    <a:pt x="745141" y="1077944"/>
                  </a:lnTo>
                  <a:lnTo>
                    <a:pt x="745141" y="1077944"/>
                  </a:lnTo>
                  <a:close/>
                  <a:moveTo>
                    <a:pt x="611029" y="505206"/>
                  </a:moveTo>
                  <a:cubicBezTo>
                    <a:pt x="611029" y="241363"/>
                    <a:pt x="611029" y="241363"/>
                    <a:pt x="611029" y="241363"/>
                  </a:cubicBezTo>
                  <a:cubicBezTo>
                    <a:pt x="611029" y="109442"/>
                    <a:pt x="508159" y="0"/>
                    <a:pt x="377190" y="0"/>
                  </a:cubicBezTo>
                  <a:cubicBezTo>
                    <a:pt x="246221" y="0"/>
                    <a:pt x="143351" y="109347"/>
                    <a:pt x="143351" y="241363"/>
                  </a:cubicBezTo>
                  <a:cubicBezTo>
                    <a:pt x="143351" y="505206"/>
                    <a:pt x="143351" y="505206"/>
                    <a:pt x="143351" y="505206"/>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0816D690-DF78-23FD-80CB-C57E055B1299}"/>
                </a:ext>
              </a:extLst>
            </p:cNvPr>
            <p:cNvSpPr/>
            <p:nvPr/>
          </p:nvSpPr>
          <p:spPr>
            <a:xfrm>
              <a:off x="5337174" y="2773361"/>
              <a:ext cx="1766792" cy="1133093"/>
            </a:xfrm>
            <a:custGeom>
              <a:avLst/>
              <a:gdLst>
                <a:gd name="connsiteX0" fmla="*/ 1443228 w 1766792"/>
                <a:gd name="connsiteY0" fmla="*/ 1127855 h 1133093"/>
                <a:gd name="connsiteX1" fmla="*/ 1443228 w 1766792"/>
                <a:gd name="connsiteY1" fmla="*/ 1127855 h 1133093"/>
                <a:gd name="connsiteX2" fmla="*/ 1766792 w 1766792"/>
                <a:gd name="connsiteY2" fmla="*/ 788480 h 1133093"/>
                <a:gd name="connsiteX3" fmla="*/ 1427798 w 1766792"/>
                <a:gd name="connsiteY3" fmla="*/ 443865 h 1133093"/>
                <a:gd name="connsiteX4" fmla="*/ 1427798 w 1766792"/>
                <a:gd name="connsiteY4" fmla="*/ 443865 h 1133093"/>
                <a:gd name="connsiteX5" fmla="*/ 944975 w 1766792"/>
                <a:gd name="connsiteY5" fmla="*/ 0 h 1133093"/>
                <a:gd name="connsiteX6" fmla="*/ 534067 w 1766792"/>
                <a:gd name="connsiteY6" fmla="*/ 234982 h 1133093"/>
                <a:gd name="connsiteX7" fmla="*/ 441579 w 1766792"/>
                <a:gd name="connsiteY7" fmla="*/ 229743 h 1133093"/>
                <a:gd name="connsiteX8" fmla="*/ 0 w 1766792"/>
                <a:gd name="connsiteY8" fmla="*/ 678847 h 1133093"/>
                <a:gd name="connsiteX9" fmla="*/ 441674 w 1766792"/>
                <a:gd name="connsiteY9" fmla="*/ 1133094 h 1133093"/>
                <a:gd name="connsiteX10" fmla="*/ 451961 w 1766792"/>
                <a:gd name="connsiteY10" fmla="*/ 1133094 h 1133093"/>
                <a:gd name="connsiteX11" fmla="*/ 451961 w 1766792"/>
                <a:gd name="connsiteY11" fmla="*/ 1133094 h 1133093"/>
                <a:gd name="connsiteX12" fmla="*/ 576453 w 1766792"/>
                <a:gd name="connsiteY12" fmla="*/ 1133094 h 113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6792" h="1133093">
                  <a:moveTo>
                    <a:pt x="1443228" y="1127855"/>
                  </a:moveTo>
                  <a:lnTo>
                    <a:pt x="1443228" y="1127855"/>
                  </a:lnTo>
                  <a:cubicBezTo>
                    <a:pt x="1622965" y="1122617"/>
                    <a:pt x="1766792" y="971169"/>
                    <a:pt x="1766792" y="788480"/>
                  </a:cubicBezTo>
                  <a:cubicBezTo>
                    <a:pt x="1766792" y="595313"/>
                    <a:pt x="1617821" y="443865"/>
                    <a:pt x="1427798" y="443865"/>
                  </a:cubicBezTo>
                  <a:lnTo>
                    <a:pt x="1427798" y="443865"/>
                  </a:lnTo>
                  <a:cubicBezTo>
                    <a:pt x="1402080" y="193262"/>
                    <a:pt x="1196626" y="0"/>
                    <a:pt x="944975" y="0"/>
                  </a:cubicBezTo>
                  <a:cubicBezTo>
                    <a:pt x="770382" y="0"/>
                    <a:pt x="621411" y="94012"/>
                    <a:pt x="534067" y="234982"/>
                  </a:cubicBezTo>
                  <a:cubicBezTo>
                    <a:pt x="503206" y="229743"/>
                    <a:pt x="472440" y="229743"/>
                    <a:pt x="441579" y="229743"/>
                  </a:cubicBezTo>
                  <a:cubicBezTo>
                    <a:pt x="200311" y="229743"/>
                    <a:pt x="0" y="428149"/>
                    <a:pt x="0" y="678847"/>
                  </a:cubicBezTo>
                  <a:cubicBezTo>
                    <a:pt x="0" y="929545"/>
                    <a:pt x="200311" y="1133094"/>
                    <a:pt x="441674" y="1133094"/>
                  </a:cubicBezTo>
                  <a:cubicBezTo>
                    <a:pt x="446818" y="1133094"/>
                    <a:pt x="446818" y="1133094"/>
                    <a:pt x="451961" y="1133094"/>
                  </a:cubicBezTo>
                  <a:lnTo>
                    <a:pt x="451961" y="1133094"/>
                  </a:lnTo>
                  <a:lnTo>
                    <a:pt x="576453" y="1133094"/>
                  </a:ln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descr="A stacked bar chart on How awareness affects perceptions of government efforts to protect your safety online whereby Aware: 13% Completely disagree, a lot, a little, 16% Neither agree or disagree, 71% Completely agree, a lot, a little. Unaware: 23% Completely disagree, a lot, a little, 31% Neither agree or disagree, 46% Completely agree, a lot, a little.&#10;">
            <a:extLst>
              <a:ext uri="{FF2B5EF4-FFF2-40B4-BE49-F238E27FC236}">
                <a16:creationId xmlns:a16="http://schemas.microsoft.com/office/drawing/2014/main" id="{B19D263F-1579-DA85-93FC-8FE4BF485AA6}"/>
              </a:ext>
            </a:extLst>
          </p:cNvPr>
          <p:cNvGrpSpPr/>
          <p:nvPr/>
        </p:nvGrpSpPr>
        <p:grpSpPr>
          <a:xfrm>
            <a:off x="4239744" y="1747763"/>
            <a:ext cx="7369644" cy="4376825"/>
            <a:chOff x="4239744" y="1747763"/>
            <a:chExt cx="7369644" cy="4376825"/>
          </a:xfrm>
        </p:grpSpPr>
        <p:graphicFrame>
          <p:nvGraphicFramePr>
            <p:cNvPr id="17" name="Chart 16">
              <a:extLst>
                <a:ext uri="{FF2B5EF4-FFF2-40B4-BE49-F238E27FC236}">
                  <a16:creationId xmlns:a16="http://schemas.microsoft.com/office/drawing/2014/main" id="{C9A3815D-FB2C-F277-48F4-DC68F1977CFF}"/>
                </a:ext>
              </a:extLst>
            </p:cNvPr>
            <p:cNvGraphicFramePr/>
            <p:nvPr>
              <p:extLst>
                <p:ext uri="{D42A27DB-BD31-4B8C-83A1-F6EECF244321}">
                  <p14:modId xmlns:p14="http://schemas.microsoft.com/office/powerpoint/2010/main" val="931138255"/>
                </p:ext>
              </p:extLst>
            </p:nvPr>
          </p:nvGraphicFramePr>
          <p:xfrm>
            <a:off x="4239744" y="1747763"/>
            <a:ext cx="7369644" cy="437682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1B3A0366-3175-A495-57B2-B9E87C9BC2FE}"/>
                </a:ext>
              </a:extLst>
            </p:cNvPr>
            <p:cNvSpPr txBox="1"/>
            <p:nvPr/>
          </p:nvSpPr>
          <p:spPr>
            <a:xfrm>
              <a:off x="9311687" y="2471215"/>
              <a:ext cx="1149059" cy="338554"/>
            </a:xfrm>
            <a:prstGeom prst="rect">
              <a:avLst/>
            </a:prstGeom>
            <a:noFill/>
          </p:spPr>
          <p:txBody>
            <a:bodyPr wrap="square" lIns="0" tIns="0" rIns="0" bIns="0" rtlCol="0">
              <a:spAutoFit/>
            </a:bodyPr>
            <a:lstStyle/>
            <a:p>
              <a:pPr algn="l"/>
              <a:r>
                <a:rPr lang="en-US" sz="1100"/>
                <a:t>Completely agree, a lot, a little</a:t>
              </a:r>
            </a:p>
          </p:txBody>
        </p:sp>
        <p:sp>
          <p:nvSpPr>
            <p:cNvPr id="21" name="TextBox 20">
              <a:extLst>
                <a:ext uri="{FF2B5EF4-FFF2-40B4-BE49-F238E27FC236}">
                  <a16:creationId xmlns:a16="http://schemas.microsoft.com/office/drawing/2014/main" id="{3B0DF41B-A5B7-2DC2-76C3-3063C4936F98}"/>
                </a:ext>
              </a:extLst>
            </p:cNvPr>
            <p:cNvSpPr txBox="1"/>
            <p:nvPr/>
          </p:nvSpPr>
          <p:spPr>
            <a:xfrm>
              <a:off x="6462322" y="2409660"/>
              <a:ext cx="626787" cy="461665"/>
            </a:xfrm>
            <a:prstGeom prst="rect">
              <a:avLst/>
            </a:prstGeom>
            <a:noFill/>
          </p:spPr>
          <p:txBody>
            <a:bodyPr wrap="square" lIns="0" tIns="0" rIns="0" bIns="0" rtlCol="0">
              <a:spAutoFit/>
            </a:bodyPr>
            <a:lstStyle/>
            <a:p>
              <a:pPr algn="l"/>
              <a:r>
                <a:rPr lang="en-US" sz="1000"/>
                <a:t>Neither agree or disagree</a:t>
              </a:r>
            </a:p>
          </p:txBody>
        </p:sp>
        <p:sp>
          <p:nvSpPr>
            <p:cNvPr id="22" name="TextBox 21">
              <a:extLst>
                <a:ext uri="{FF2B5EF4-FFF2-40B4-BE49-F238E27FC236}">
                  <a16:creationId xmlns:a16="http://schemas.microsoft.com/office/drawing/2014/main" id="{39035CD4-F7ED-58BA-2622-9F5C8D64F649}"/>
                </a:ext>
              </a:extLst>
            </p:cNvPr>
            <p:cNvSpPr txBox="1"/>
            <p:nvPr/>
          </p:nvSpPr>
          <p:spPr>
            <a:xfrm>
              <a:off x="5460356" y="2409660"/>
              <a:ext cx="815723" cy="461665"/>
            </a:xfrm>
            <a:prstGeom prst="rect">
              <a:avLst/>
            </a:prstGeom>
            <a:noFill/>
          </p:spPr>
          <p:txBody>
            <a:bodyPr wrap="square" lIns="0" tIns="0" rIns="0" bIns="0" rtlCol="0">
              <a:spAutoFit/>
            </a:bodyPr>
            <a:lstStyle/>
            <a:p>
              <a:pPr algn="l"/>
              <a:r>
                <a:rPr lang="en-US" sz="1000"/>
                <a:t>Completely disagree, a lot, a little</a:t>
              </a:r>
            </a:p>
          </p:txBody>
        </p:sp>
        <p:sp>
          <p:nvSpPr>
            <p:cNvPr id="23" name="TextBox 22">
              <a:extLst>
                <a:ext uri="{FF2B5EF4-FFF2-40B4-BE49-F238E27FC236}">
                  <a16:creationId xmlns:a16="http://schemas.microsoft.com/office/drawing/2014/main" id="{30E02FEF-D0FA-BD4E-C2D8-88D5DB6A1A85}"/>
                </a:ext>
              </a:extLst>
            </p:cNvPr>
            <p:cNvSpPr txBox="1"/>
            <p:nvPr/>
          </p:nvSpPr>
          <p:spPr>
            <a:xfrm>
              <a:off x="4384422" y="1899611"/>
              <a:ext cx="7051671" cy="215444"/>
            </a:xfrm>
            <a:prstGeom prst="rect">
              <a:avLst/>
            </a:prstGeom>
            <a:noFill/>
          </p:spPr>
          <p:txBody>
            <a:bodyPr wrap="square" lIns="0" tIns="0" rIns="0" bIns="0" rtlCol="0">
              <a:spAutoFit/>
            </a:bodyPr>
            <a:lstStyle/>
            <a:p>
              <a:pPr algn="l"/>
              <a:r>
                <a:rPr lang="en-US" sz="1400" i="1">
                  <a:latin typeface="+mj-lt"/>
                </a:rPr>
                <a:t>How awareness affects perceptions of government efforts to protect your safety online</a:t>
              </a:r>
            </a:p>
          </p:txBody>
        </p:sp>
        <p:cxnSp>
          <p:nvCxnSpPr>
            <p:cNvPr id="26" name="Straight Connector 25">
              <a:extLst>
                <a:ext uri="{FF2B5EF4-FFF2-40B4-BE49-F238E27FC236}">
                  <a16:creationId xmlns:a16="http://schemas.microsoft.com/office/drawing/2014/main" id="{81CCDE6D-D911-F324-2647-E6F7CBCC95E3}"/>
                </a:ext>
              </a:extLst>
            </p:cNvPr>
            <p:cNvCxnSpPr>
              <a:cxnSpLocks/>
            </p:cNvCxnSpPr>
            <p:nvPr/>
          </p:nvCxnSpPr>
          <p:spPr>
            <a:xfrm>
              <a:off x="5802717" y="2950331"/>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A71A76-6A3B-F69D-71CF-07ED4E74558A}"/>
                </a:ext>
              </a:extLst>
            </p:cNvPr>
            <p:cNvCxnSpPr>
              <a:cxnSpLocks/>
            </p:cNvCxnSpPr>
            <p:nvPr/>
          </p:nvCxnSpPr>
          <p:spPr>
            <a:xfrm>
              <a:off x="6670137" y="2950331"/>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C7480D0-D705-2FDD-559E-AC39E6E9D43C}"/>
                </a:ext>
              </a:extLst>
            </p:cNvPr>
            <p:cNvCxnSpPr>
              <a:cxnSpLocks/>
            </p:cNvCxnSpPr>
            <p:nvPr/>
          </p:nvCxnSpPr>
          <p:spPr>
            <a:xfrm>
              <a:off x="9886216" y="2950331"/>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BFD5DF9-E22C-15E6-8C34-11D8CF9AF540}"/>
              </a:ext>
            </a:extLst>
          </p:cNvPr>
          <p:cNvSpPr txBox="1"/>
          <p:nvPr/>
        </p:nvSpPr>
        <p:spPr>
          <a:xfrm>
            <a:off x="4353942" y="5872299"/>
            <a:ext cx="1187826" cy="153888"/>
          </a:xfrm>
          <a:prstGeom prst="rect">
            <a:avLst/>
          </a:prstGeom>
          <a:noFill/>
        </p:spPr>
        <p:txBody>
          <a:bodyPr wrap="none" lIns="0" tIns="0" rIns="0" bIns="0" rtlCol="0">
            <a:spAutoFit/>
          </a:bodyPr>
          <a:lstStyle/>
          <a:p>
            <a:pPr algn="l"/>
            <a:r>
              <a:rPr lang="en-US" sz="1000"/>
              <a:t>Base: Total N=16,222</a:t>
            </a:r>
          </a:p>
        </p:txBody>
      </p:sp>
      <p:sp>
        <p:nvSpPr>
          <p:cNvPr id="12" name="TextBox 11">
            <a:extLst>
              <a:ext uri="{FF2B5EF4-FFF2-40B4-BE49-F238E27FC236}">
                <a16:creationId xmlns:a16="http://schemas.microsoft.com/office/drawing/2014/main" id="{FEB8E275-2D02-64F2-923E-37CB26A4A3DD}"/>
              </a:ext>
            </a:extLst>
          </p:cNvPr>
          <p:cNvSpPr txBox="1"/>
          <p:nvPr/>
        </p:nvSpPr>
        <p:spPr>
          <a:xfrm>
            <a:off x="588262" y="6623383"/>
            <a:ext cx="5507738" cy="123111"/>
          </a:xfrm>
          <a:prstGeom prst="rect">
            <a:avLst/>
          </a:prstGeom>
          <a:noFill/>
        </p:spPr>
        <p:txBody>
          <a:bodyPr wrap="square" lIns="0" tIns="0" rIns="0" bIns="0">
            <a:spAutoFit/>
          </a:bodyPr>
          <a:lstStyle/>
          <a:p>
            <a:r>
              <a:rPr lang="en-US" sz="800">
                <a:latin typeface="+mj-lt"/>
              </a:rPr>
              <a:t>G1. Are you aware of any efforts by your country’s government to protect your safety online?</a:t>
            </a:r>
          </a:p>
        </p:txBody>
      </p:sp>
      <p:sp>
        <p:nvSpPr>
          <p:cNvPr id="29" name="TextBox 28">
            <a:extLst>
              <a:ext uri="{FF2B5EF4-FFF2-40B4-BE49-F238E27FC236}">
                <a16:creationId xmlns:a16="http://schemas.microsoft.com/office/drawing/2014/main" id="{6963ED14-179A-6D87-50C7-769B5AB3F313}"/>
              </a:ext>
            </a:extLst>
          </p:cNvPr>
          <p:cNvSpPr txBox="1"/>
          <p:nvPr/>
        </p:nvSpPr>
        <p:spPr>
          <a:xfrm>
            <a:off x="7166873" y="6623383"/>
            <a:ext cx="4436865" cy="123111"/>
          </a:xfrm>
          <a:prstGeom prst="rect">
            <a:avLst/>
          </a:prstGeom>
          <a:noFill/>
        </p:spPr>
        <p:txBody>
          <a:bodyPr wrap="square" lIns="0" tIns="0" rIns="0" bIns="0">
            <a:spAutoFit/>
          </a:bodyPr>
          <a:lstStyle/>
          <a:p>
            <a:r>
              <a:rPr lang="en-US" sz="800">
                <a:latin typeface="+mj-lt"/>
              </a:rPr>
              <a:t>G2_1. How much do you agree or disagree with the following statement?</a:t>
            </a:r>
          </a:p>
        </p:txBody>
      </p:sp>
    </p:spTree>
    <p:extLst>
      <p:ext uri="{BB962C8B-B14F-4D97-AF65-F5344CB8AC3E}">
        <p14:creationId xmlns:p14="http://schemas.microsoft.com/office/powerpoint/2010/main" val="341499693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D9569F-578B-8CDA-4E7C-7064BA0091B2}"/>
              </a:ext>
              <a:ext uri="{C183D7F6-B498-43B3-948B-1728B52AA6E4}">
                <adec:decorative xmlns:adec="http://schemas.microsoft.com/office/drawing/2017/decorative" val="1"/>
              </a:ext>
            </a:extLst>
          </p:cNvPr>
          <p:cNvSpPr/>
          <p:nvPr/>
        </p:nvSpPr>
        <p:spPr bwMode="auto">
          <a:xfrm>
            <a:off x="667964" y="2081334"/>
            <a:ext cx="3494461" cy="366948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solidFill>
                <a:schemeClr val="tx1"/>
              </a:solidFill>
            </a:endParaRPr>
          </a:p>
        </p:txBody>
      </p:sp>
      <p:sp>
        <p:nvSpPr>
          <p:cNvPr id="2" name="Title 1">
            <a:extLst>
              <a:ext uri="{FF2B5EF4-FFF2-40B4-BE49-F238E27FC236}">
                <a16:creationId xmlns:a16="http://schemas.microsoft.com/office/drawing/2014/main" id="{3C3EE200-F909-8208-8A05-8C6846C30C05}"/>
              </a:ext>
            </a:extLst>
          </p:cNvPr>
          <p:cNvSpPr>
            <a:spLocks noGrp="1"/>
          </p:cNvSpPr>
          <p:nvPr>
            <p:ph type="title"/>
          </p:nvPr>
        </p:nvSpPr>
        <p:spPr>
          <a:xfrm>
            <a:off x="588263" y="457200"/>
            <a:ext cx="11018520" cy="1107996"/>
          </a:xfrm>
        </p:spPr>
        <p:txBody>
          <a:bodyPr/>
          <a:lstStyle/>
          <a:p>
            <a:r>
              <a:rPr lang="en-US">
                <a:solidFill>
                  <a:schemeClr val="accent1"/>
                </a:solidFill>
              </a:rPr>
              <a:t>36% </a:t>
            </a:r>
            <a:r>
              <a:rPr lang="en-US"/>
              <a:t>of parents said the world would be better off without social media, in stark contrast to teens (15%)</a:t>
            </a:r>
          </a:p>
        </p:txBody>
      </p:sp>
      <p:sp>
        <p:nvSpPr>
          <p:cNvPr id="19" name="TextBox 18">
            <a:extLst>
              <a:ext uri="{FF2B5EF4-FFF2-40B4-BE49-F238E27FC236}">
                <a16:creationId xmlns:a16="http://schemas.microsoft.com/office/drawing/2014/main" id="{55D7F475-C9A9-1966-D709-AC2570A0688B}"/>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28" name="Rectangle 27">
            <a:extLst>
              <a:ext uri="{FF2B5EF4-FFF2-40B4-BE49-F238E27FC236}">
                <a16:creationId xmlns:a16="http://schemas.microsoft.com/office/drawing/2014/main" id="{C863BD64-A0B8-64EC-17F3-159425A0D538}"/>
              </a:ext>
              <a:ext uri="{C183D7F6-B498-43B3-948B-1728B52AA6E4}">
                <adec:decorative xmlns:adec="http://schemas.microsoft.com/office/drawing/2017/decorative" val="1"/>
              </a:ext>
            </a:extLst>
          </p:cNvPr>
          <p:cNvSpPr>
            <a:spLocks/>
          </p:cNvSpPr>
          <p:nvPr/>
        </p:nvSpPr>
        <p:spPr bwMode="auto">
          <a:xfrm>
            <a:off x="585220" y="2004069"/>
            <a:ext cx="11021564" cy="3824019"/>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20739BC0-D33D-087B-0C75-E19271095070}"/>
              </a:ext>
              <a:ext uri="{C183D7F6-B498-43B3-948B-1728B52AA6E4}">
                <adec:decorative xmlns:adec="http://schemas.microsoft.com/office/drawing/2017/decorative" val="1"/>
              </a:ext>
            </a:extLst>
          </p:cNvPr>
          <p:cNvSpPr/>
          <p:nvPr/>
        </p:nvSpPr>
        <p:spPr bwMode="auto">
          <a:xfrm>
            <a:off x="804597" y="2249567"/>
            <a:ext cx="492442" cy="492442"/>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5" name="shield_3" title="Icon of a shield with an exclamation point inside">
            <a:extLst>
              <a:ext uri="{FF2B5EF4-FFF2-40B4-BE49-F238E27FC236}">
                <a16:creationId xmlns:a16="http://schemas.microsoft.com/office/drawing/2014/main" id="{81A9E9F0-E0F5-E914-5C09-D9C86DF92A2B}"/>
              </a:ext>
            </a:extLst>
          </p:cNvPr>
          <p:cNvSpPr>
            <a:spLocks noChangeAspect="1" noEditPoints="1"/>
          </p:cNvSpPr>
          <p:nvPr/>
        </p:nvSpPr>
        <p:spPr bwMode="auto">
          <a:xfrm>
            <a:off x="938736" y="2382192"/>
            <a:ext cx="224164" cy="227193"/>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lin ang="5400000" scaled="1"/>
              </a:gradFill>
            </a:endParaRPr>
          </a:p>
        </p:txBody>
      </p:sp>
      <p:sp>
        <p:nvSpPr>
          <p:cNvPr id="21" name="Text Placeholder 1">
            <a:extLst>
              <a:ext uri="{FF2B5EF4-FFF2-40B4-BE49-F238E27FC236}">
                <a16:creationId xmlns:a16="http://schemas.microsoft.com/office/drawing/2014/main" id="{46E3670B-B4D7-B51A-0D70-3B294E8D4E7B}"/>
              </a:ext>
            </a:extLst>
          </p:cNvPr>
          <p:cNvSpPr txBox="1">
            <a:spLocks/>
          </p:cNvSpPr>
          <p:nvPr/>
        </p:nvSpPr>
        <p:spPr>
          <a:xfrm>
            <a:off x="1472278" y="2249567"/>
            <a:ext cx="2558581" cy="1292662"/>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cap="none">
                <a:solidFill>
                  <a:schemeClr val="tx1"/>
                </a:solidFill>
              </a:rPr>
              <a:t>Parents of 6-17 more easily see the negative influences of social media compared to teens. As digital natives, teens have never known a world without social media unlike their parents</a:t>
            </a:r>
          </a:p>
        </p:txBody>
      </p:sp>
      <p:grpSp>
        <p:nvGrpSpPr>
          <p:cNvPr id="15" name="Group 14" descr="A stack bar chart on The world would be better off without social media whereby Parents 6-17 yo: 17% Disagree completely, A lot, 48% Average, 36% Agree completely, A lot. Teens: 41% Disagree completely, A lot, 44% Average, 15% Agree completely, A lot.">
            <a:extLst>
              <a:ext uri="{FF2B5EF4-FFF2-40B4-BE49-F238E27FC236}">
                <a16:creationId xmlns:a16="http://schemas.microsoft.com/office/drawing/2014/main" id="{706DB6C9-A285-F36E-C293-5840AC25E1F9}"/>
              </a:ext>
            </a:extLst>
          </p:cNvPr>
          <p:cNvGrpSpPr/>
          <p:nvPr/>
        </p:nvGrpSpPr>
        <p:grpSpPr>
          <a:xfrm>
            <a:off x="4728832" y="2392034"/>
            <a:ext cx="6658576" cy="1365635"/>
            <a:chOff x="4728832" y="2392034"/>
            <a:chExt cx="6658576" cy="1365635"/>
          </a:xfrm>
        </p:grpSpPr>
        <p:graphicFrame>
          <p:nvGraphicFramePr>
            <p:cNvPr id="6" name="Chart 5">
              <a:extLst>
                <a:ext uri="{FF2B5EF4-FFF2-40B4-BE49-F238E27FC236}">
                  <a16:creationId xmlns:a16="http://schemas.microsoft.com/office/drawing/2014/main" id="{558DA1E7-33B4-C02D-564B-E16F6FE1CF3E}"/>
                </a:ext>
              </a:extLst>
            </p:cNvPr>
            <p:cNvGraphicFramePr/>
            <p:nvPr>
              <p:extLst>
                <p:ext uri="{D42A27DB-BD31-4B8C-83A1-F6EECF244321}">
                  <p14:modId xmlns:p14="http://schemas.microsoft.com/office/powerpoint/2010/main" val="1891864417"/>
                </p:ext>
              </p:extLst>
            </p:nvPr>
          </p:nvGraphicFramePr>
          <p:xfrm>
            <a:off x="6815408" y="2712258"/>
            <a:ext cx="4572000" cy="104541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3D666B02-432A-05B5-3FED-81A458ACFF77}"/>
                </a:ext>
              </a:extLst>
            </p:cNvPr>
            <p:cNvSpPr txBox="1">
              <a:spLocks/>
            </p:cNvSpPr>
            <p:nvPr/>
          </p:nvSpPr>
          <p:spPr>
            <a:xfrm>
              <a:off x="4728832" y="2465007"/>
              <a:ext cx="1867200" cy="1292662"/>
            </a:xfrm>
            <a:prstGeom prst="rect">
              <a:avLst/>
            </a:prstGeom>
            <a:noFill/>
          </p:spPr>
          <p:txBody>
            <a:bodyPr wrap="square" lIns="0" tIns="0" rIns="0" bIns="0" anchor="ctr">
              <a:noAutofit/>
            </a:bodyPr>
            <a:lstStyle>
              <a:defPPr>
                <a:defRPr lang="en-US"/>
              </a:defPPr>
              <a:lvl1pPr marR="0" indent="0" defTabSz="932742" fontAlgn="auto">
                <a:lnSpc>
                  <a:spcPct val="100000"/>
                </a:lnSpc>
                <a:spcBef>
                  <a:spcPts val="0"/>
                </a:spcBef>
                <a:spcAft>
                  <a:spcPts val="800"/>
                </a:spcAft>
                <a:buClrTx/>
                <a:buSzPct val="90000"/>
                <a:buFont typeface="Arial" panose="020B0604020202020204" pitchFamily="34" charset="0"/>
                <a:buNone/>
                <a:tabLst/>
                <a:defRPr sz="1600" cap="none" spc="0" baseline="0">
                  <a:cs typeface="Segoe UI" panose="020B0502040204020203" pitchFamily="34" charset="0"/>
                </a:defRPr>
              </a:lvl1pPr>
              <a:lvl2pPr marL="219456"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defRPr>
              </a:lvl2pPr>
              <a:lvl3pPr marL="329184" marR="0" indent="-109728" defTabSz="932742" fontAlgn="auto">
                <a:lnSpc>
                  <a:spcPct val="110000"/>
                </a:lnSpc>
                <a:spcBef>
                  <a:spcPts val="0"/>
                </a:spcBef>
                <a:spcAft>
                  <a:spcPts val="800"/>
                </a:spcAft>
                <a:buClrTx/>
                <a:buSzPct val="90000"/>
                <a:buFont typeface="Arial" panose="020B0604020202020204" pitchFamily="34" charset="0"/>
                <a:buChar char="•"/>
                <a:tabLst/>
                <a:defRPr sz="12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0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8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latin typeface="+mj-lt"/>
                </a:rPr>
                <a:t>The world would be better off without social media</a:t>
              </a:r>
            </a:p>
          </p:txBody>
        </p:sp>
        <p:sp>
          <p:nvSpPr>
            <p:cNvPr id="12" name="TextBox 11">
              <a:extLst>
                <a:ext uri="{FF2B5EF4-FFF2-40B4-BE49-F238E27FC236}">
                  <a16:creationId xmlns:a16="http://schemas.microsoft.com/office/drawing/2014/main" id="{49263F5D-FCEC-D351-AE8D-A0FD56CA9941}"/>
                </a:ext>
              </a:extLst>
            </p:cNvPr>
            <p:cNvSpPr txBox="1"/>
            <p:nvPr/>
          </p:nvSpPr>
          <p:spPr>
            <a:xfrm>
              <a:off x="9704405" y="2392034"/>
              <a:ext cx="1670972" cy="184666"/>
            </a:xfrm>
            <a:prstGeom prst="rect">
              <a:avLst/>
            </a:prstGeom>
            <a:noFill/>
          </p:spPr>
          <p:txBody>
            <a:bodyPr wrap="square" lIns="0" tIns="0" rIns="0" bIns="0" rtlCol="0">
              <a:spAutoFit/>
            </a:bodyPr>
            <a:lstStyle/>
            <a:p>
              <a:pPr algn="ctr"/>
              <a:r>
                <a:rPr lang="en-US" sz="1200"/>
                <a:t>Agree completely, A lot</a:t>
              </a:r>
            </a:p>
          </p:txBody>
        </p:sp>
        <p:sp>
          <p:nvSpPr>
            <p:cNvPr id="13" name="TextBox 12">
              <a:extLst>
                <a:ext uri="{FF2B5EF4-FFF2-40B4-BE49-F238E27FC236}">
                  <a16:creationId xmlns:a16="http://schemas.microsoft.com/office/drawing/2014/main" id="{DD6D29B1-E59A-5DDA-9A23-EF0AAB4B57D0}"/>
                </a:ext>
              </a:extLst>
            </p:cNvPr>
            <p:cNvSpPr txBox="1"/>
            <p:nvPr/>
          </p:nvSpPr>
          <p:spPr>
            <a:xfrm>
              <a:off x="7419259" y="2398350"/>
              <a:ext cx="1846756" cy="184666"/>
            </a:xfrm>
            <a:prstGeom prst="rect">
              <a:avLst/>
            </a:prstGeom>
            <a:noFill/>
          </p:spPr>
          <p:txBody>
            <a:bodyPr wrap="square" lIns="0" tIns="0" rIns="0" bIns="0" rtlCol="0">
              <a:spAutoFit/>
            </a:bodyPr>
            <a:lstStyle/>
            <a:p>
              <a:pPr algn="ctr"/>
              <a:r>
                <a:rPr lang="en-US" sz="1200"/>
                <a:t>Disagree completely, A lot</a:t>
              </a:r>
            </a:p>
          </p:txBody>
        </p:sp>
        <p:cxnSp>
          <p:nvCxnSpPr>
            <p:cNvPr id="9" name="Straight Connector 8">
              <a:extLst>
                <a:ext uri="{FF2B5EF4-FFF2-40B4-BE49-F238E27FC236}">
                  <a16:creationId xmlns:a16="http://schemas.microsoft.com/office/drawing/2014/main" id="{3F3FB848-11C9-C7F4-F230-48E1C1D5FCF6}"/>
                </a:ext>
              </a:extLst>
            </p:cNvPr>
            <p:cNvCxnSpPr>
              <a:cxnSpLocks/>
            </p:cNvCxnSpPr>
            <p:nvPr/>
          </p:nvCxnSpPr>
          <p:spPr>
            <a:xfrm>
              <a:off x="8342636" y="2634029"/>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527005-5057-391D-25AB-99656127DF71}"/>
                </a:ext>
              </a:extLst>
            </p:cNvPr>
            <p:cNvCxnSpPr>
              <a:cxnSpLocks/>
            </p:cNvCxnSpPr>
            <p:nvPr/>
          </p:nvCxnSpPr>
          <p:spPr>
            <a:xfrm>
              <a:off x="10539891" y="2634029"/>
              <a:ext cx="0" cy="182880"/>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FEA51869-40C9-AFA1-6EC2-63D9A0E5998A}"/>
              </a:ext>
              <a:ext uri="{C183D7F6-B498-43B3-948B-1728B52AA6E4}">
                <adec:decorative xmlns:adec="http://schemas.microsoft.com/office/drawing/2017/decorative" val="1"/>
              </a:ext>
            </a:extLst>
          </p:cNvPr>
          <p:cNvSpPr>
            <a:spLocks/>
          </p:cNvSpPr>
          <p:nvPr/>
        </p:nvSpPr>
        <p:spPr bwMode="auto">
          <a:xfrm>
            <a:off x="804597" y="4060038"/>
            <a:ext cx="492442" cy="492442"/>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46" name="CRMArticles_EFF5" title="Icon of two documents stacked together with writing on them">
            <a:extLst>
              <a:ext uri="{FF2B5EF4-FFF2-40B4-BE49-F238E27FC236}">
                <a16:creationId xmlns:a16="http://schemas.microsoft.com/office/drawing/2014/main" id="{78FD000C-BF57-091D-693B-0508C8911B33}"/>
              </a:ext>
            </a:extLst>
          </p:cNvPr>
          <p:cNvSpPr>
            <a:spLocks noChangeAspect="1" noEditPoints="1"/>
          </p:cNvSpPr>
          <p:nvPr/>
        </p:nvSpPr>
        <p:spPr bwMode="auto">
          <a:xfrm>
            <a:off x="936733" y="4174566"/>
            <a:ext cx="228171" cy="263387"/>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 Placeholder 1">
            <a:extLst>
              <a:ext uri="{FF2B5EF4-FFF2-40B4-BE49-F238E27FC236}">
                <a16:creationId xmlns:a16="http://schemas.microsoft.com/office/drawing/2014/main" id="{DFA2CC3D-A430-35A2-F3A1-DA6420619BDD}"/>
              </a:ext>
            </a:extLst>
          </p:cNvPr>
          <p:cNvSpPr txBox="1">
            <a:spLocks/>
          </p:cNvSpPr>
          <p:nvPr/>
        </p:nvSpPr>
        <p:spPr>
          <a:xfrm>
            <a:off x="1472278" y="4060038"/>
            <a:ext cx="2558581" cy="1292662"/>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cap="none">
                <a:solidFill>
                  <a:schemeClr val="tx1"/>
                </a:solidFill>
              </a:rPr>
              <a:t>About one in five of parents and teens </a:t>
            </a:r>
            <a:r>
              <a:rPr lang="en-US">
                <a:solidFill>
                  <a:schemeClr val="tx1"/>
                </a:solidFill>
              </a:rPr>
              <a:t>agreed that social media had a positive influence on my life. However, an equal number held exactly the opposite opinion</a:t>
            </a:r>
            <a:endParaRPr lang="en-US" cap="none">
              <a:solidFill>
                <a:schemeClr val="tx1"/>
              </a:solidFill>
            </a:endParaRPr>
          </a:p>
        </p:txBody>
      </p:sp>
      <p:grpSp>
        <p:nvGrpSpPr>
          <p:cNvPr id="16" name="Group 15" descr="A stack bar chart on Social media has a positive influence on my life whereby Parents 6-17 yo: 25% Disagree completely, A lot, 55% Average, 19% Agree completely, A lot. Teens: 20% Disagree completely, A lot, 58% Average, 21% Agree completely, A lot. Total: 24% Disagree completely, A lot, 58% Average, 19% Agree completely, A lot.">
            <a:extLst>
              <a:ext uri="{FF2B5EF4-FFF2-40B4-BE49-F238E27FC236}">
                <a16:creationId xmlns:a16="http://schemas.microsoft.com/office/drawing/2014/main" id="{C746AA3A-1FB3-4C1F-4DB9-BCAF624F8614}"/>
              </a:ext>
            </a:extLst>
          </p:cNvPr>
          <p:cNvGrpSpPr/>
          <p:nvPr/>
        </p:nvGrpSpPr>
        <p:grpSpPr>
          <a:xfrm>
            <a:off x="4728832" y="4053840"/>
            <a:ext cx="6658576" cy="1737384"/>
            <a:chOff x="4728832" y="4053840"/>
            <a:chExt cx="6658576" cy="1737384"/>
          </a:xfrm>
        </p:grpSpPr>
        <p:graphicFrame>
          <p:nvGraphicFramePr>
            <p:cNvPr id="5" name="Chart 4">
              <a:extLst>
                <a:ext uri="{FF2B5EF4-FFF2-40B4-BE49-F238E27FC236}">
                  <a16:creationId xmlns:a16="http://schemas.microsoft.com/office/drawing/2014/main" id="{906EB115-6AE8-925E-0299-C37241B100D9}"/>
                </a:ext>
              </a:extLst>
            </p:cNvPr>
            <p:cNvGraphicFramePr/>
            <p:nvPr>
              <p:extLst>
                <p:ext uri="{D42A27DB-BD31-4B8C-83A1-F6EECF244321}">
                  <p14:modId xmlns:p14="http://schemas.microsoft.com/office/powerpoint/2010/main" val="722125542"/>
                </p:ext>
              </p:extLst>
            </p:nvPr>
          </p:nvGraphicFramePr>
          <p:xfrm>
            <a:off x="6815408" y="4053840"/>
            <a:ext cx="4572000" cy="173738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E5F2D26-937D-EC65-D654-E64697BED907}"/>
                </a:ext>
              </a:extLst>
            </p:cNvPr>
            <p:cNvSpPr txBox="1">
              <a:spLocks/>
            </p:cNvSpPr>
            <p:nvPr/>
          </p:nvSpPr>
          <p:spPr>
            <a:xfrm>
              <a:off x="4728832" y="4200516"/>
              <a:ext cx="1867200" cy="1292662"/>
            </a:xfrm>
            <a:prstGeom prst="rect">
              <a:avLst/>
            </a:prstGeom>
            <a:noFill/>
          </p:spPr>
          <p:txBody>
            <a:bodyPr wrap="square" lIns="0" tIns="0" rIns="0" bIns="0" anchor="ctr">
              <a:noAutofit/>
            </a:bodyPr>
            <a:lstStyle>
              <a:defPPr>
                <a:defRPr lang="en-US"/>
              </a:defPPr>
              <a:lvl1pPr marR="0" indent="0" defTabSz="932742" fontAlgn="auto">
                <a:lnSpc>
                  <a:spcPct val="100000"/>
                </a:lnSpc>
                <a:spcBef>
                  <a:spcPts val="0"/>
                </a:spcBef>
                <a:spcAft>
                  <a:spcPts val="800"/>
                </a:spcAft>
                <a:buClrTx/>
                <a:buSzPct val="90000"/>
                <a:buFont typeface="Arial" panose="020B0604020202020204" pitchFamily="34" charset="0"/>
                <a:buNone/>
                <a:tabLst/>
                <a:defRPr sz="1600" cap="none" spc="0" baseline="0">
                  <a:cs typeface="Segoe UI" panose="020B0502040204020203" pitchFamily="34" charset="0"/>
                </a:defRPr>
              </a:lvl1pPr>
              <a:lvl2pPr marL="219456"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defRPr>
              </a:lvl2pPr>
              <a:lvl3pPr marL="329184" marR="0" indent="-109728" defTabSz="932742" fontAlgn="auto">
                <a:lnSpc>
                  <a:spcPct val="110000"/>
                </a:lnSpc>
                <a:spcBef>
                  <a:spcPts val="0"/>
                </a:spcBef>
                <a:spcAft>
                  <a:spcPts val="800"/>
                </a:spcAft>
                <a:buClrTx/>
                <a:buSzPct val="90000"/>
                <a:buFont typeface="Arial" panose="020B0604020202020204" pitchFamily="34" charset="0"/>
                <a:buChar char="•"/>
                <a:tabLst/>
                <a:defRPr sz="12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0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8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latin typeface="+mj-lt"/>
                </a:rPr>
                <a:t>Social media has a positive influence on my life </a:t>
              </a:r>
            </a:p>
          </p:txBody>
        </p:sp>
      </p:grpSp>
      <p:sp>
        <p:nvSpPr>
          <p:cNvPr id="3" name="TextBox 2">
            <a:extLst>
              <a:ext uri="{FF2B5EF4-FFF2-40B4-BE49-F238E27FC236}">
                <a16:creationId xmlns:a16="http://schemas.microsoft.com/office/drawing/2014/main" id="{7D8CF362-D971-AD5B-EC6B-DC3EEB8A4B8C}"/>
              </a:ext>
            </a:extLst>
          </p:cNvPr>
          <p:cNvSpPr txBox="1"/>
          <p:nvPr/>
        </p:nvSpPr>
        <p:spPr>
          <a:xfrm>
            <a:off x="4603546" y="6094001"/>
            <a:ext cx="1202252" cy="153888"/>
          </a:xfrm>
          <a:prstGeom prst="rect">
            <a:avLst/>
          </a:prstGeom>
          <a:noFill/>
        </p:spPr>
        <p:txBody>
          <a:bodyPr wrap="none" lIns="0" tIns="0" rIns="0" bIns="0" rtlCol="0">
            <a:spAutoFit/>
          </a:bodyPr>
          <a:lstStyle/>
          <a:p>
            <a:pPr algn="l"/>
            <a:r>
              <a:rPr lang="en-US" sz="1000"/>
              <a:t>Base: Teens, N=8,007</a:t>
            </a:r>
          </a:p>
        </p:txBody>
      </p:sp>
      <p:sp>
        <p:nvSpPr>
          <p:cNvPr id="7" name="TextBox 6">
            <a:extLst>
              <a:ext uri="{FF2B5EF4-FFF2-40B4-BE49-F238E27FC236}">
                <a16:creationId xmlns:a16="http://schemas.microsoft.com/office/drawing/2014/main" id="{D727BB8B-79BB-22DD-E701-66408F2F1C2D}"/>
              </a:ext>
            </a:extLst>
          </p:cNvPr>
          <p:cNvSpPr txBox="1"/>
          <p:nvPr/>
        </p:nvSpPr>
        <p:spPr>
          <a:xfrm>
            <a:off x="6302846" y="6094001"/>
            <a:ext cx="1285608" cy="153888"/>
          </a:xfrm>
          <a:prstGeom prst="rect">
            <a:avLst/>
          </a:prstGeom>
          <a:noFill/>
        </p:spPr>
        <p:txBody>
          <a:bodyPr wrap="none" lIns="0" tIns="0" rIns="0" bIns="0" rtlCol="0">
            <a:spAutoFit/>
          </a:bodyPr>
          <a:lstStyle/>
          <a:p>
            <a:pPr algn="l"/>
            <a:r>
              <a:rPr lang="en-US" sz="1000"/>
              <a:t>Base: Parents, N=3,188</a:t>
            </a:r>
          </a:p>
        </p:txBody>
      </p:sp>
      <p:sp>
        <p:nvSpPr>
          <p:cNvPr id="22" name="TextBox 21">
            <a:extLst>
              <a:ext uri="{FF2B5EF4-FFF2-40B4-BE49-F238E27FC236}">
                <a16:creationId xmlns:a16="http://schemas.microsoft.com/office/drawing/2014/main" id="{DC4C1690-BD49-3328-0962-879107D14398}"/>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err="1">
                <a:latin typeface="+mj-lt"/>
                <a:cs typeface="Arial" panose="020B0604020202020204" pitchFamily="34" charset="0"/>
              </a:rPr>
              <a:t>Qsocial</a:t>
            </a:r>
            <a:r>
              <a:rPr lang="en-US" sz="800">
                <a:latin typeface="+mj-lt"/>
                <a:cs typeface="Arial" panose="020B0604020202020204" pitchFamily="34" charset="0"/>
              </a:rPr>
              <a:t>. How strongly do you agree or disagree with the following?</a:t>
            </a:r>
          </a:p>
        </p:txBody>
      </p:sp>
    </p:spTree>
    <p:extLst>
      <p:ext uri="{BB962C8B-B14F-4D97-AF65-F5344CB8AC3E}">
        <p14:creationId xmlns:p14="http://schemas.microsoft.com/office/powerpoint/2010/main" val="18060486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1DE25A-69AF-A25C-8FB9-A36F16CED575}"/>
              </a:ext>
              <a:ext uri="{C183D7F6-B498-43B3-948B-1728B52AA6E4}">
                <adec:decorative xmlns:adec="http://schemas.microsoft.com/office/drawing/2017/decorative" val="1"/>
              </a:ext>
            </a:extLst>
          </p:cNvPr>
          <p:cNvSpPr/>
          <p:nvPr/>
        </p:nvSpPr>
        <p:spPr bwMode="auto">
          <a:xfrm>
            <a:off x="584199" y="595879"/>
            <a:ext cx="5177972" cy="566624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517E9470-D71A-0BF2-C130-43F2679852BA}"/>
              </a:ext>
              <a:ext uri="{C183D7F6-B498-43B3-948B-1728B52AA6E4}">
                <adec:decorative xmlns:adec="http://schemas.microsoft.com/office/drawing/2017/decorative" val="1"/>
              </a:ext>
            </a:extLst>
          </p:cNvPr>
          <p:cNvSpPr>
            <a:spLocks/>
          </p:cNvSpPr>
          <p:nvPr/>
        </p:nvSpPr>
        <p:spPr bwMode="auto">
          <a:xfrm>
            <a:off x="584199" y="585788"/>
            <a:ext cx="11023602" cy="568642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65A267F-57B8-03FE-0BED-222C151A196D}"/>
              </a:ext>
            </a:extLst>
          </p:cNvPr>
          <p:cNvSpPr>
            <a:spLocks noGrp="1"/>
          </p:cNvSpPr>
          <p:nvPr>
            <p:ph type="title"/>
          </p:nvPr>
        </p:nvSpPr>
        <p:spPr>
          <a:xfrm>
            <a:off x="1001486" y="3141910"/>
            <a:ext cx="3388651" cy="553998"/>
          </a:xfrm>
        </p:spPr>
        <p:txBody>
          <a:bodyPr/>
          <a:lstStyle/>
          <a:p>
            <a:r>
              <a:rPr lang="en-US"/>
              <a:t>Country detail</a:t>
            </a:r>
          </a:p>
        </p:txBody>
      </p:sp>
      <p:sp>
        <p:nvSpPr>
          <p:cNvPr id="15" name="Oval 14">
            <a:extLst>
              <a:ext uri="{FF2B5EF4-FFF2-40B4-BE49-F238E27FC236}">
                <a16:creationId xmlns:a16="http://schemas.microsoft.com/office/drawing/2014/main" id="{5A5B7A76-350A-EFE1-0C77-5F1AE9C92D64}"/>
              </a:ext>
              <a:ext uri="{C183D7F6-B498-43B3-948B-1728B52AA6E4}">
                <adec:decorative xmlns:adec="http://schemas.microsoft.com/office/drawing/2017/decorative" val="1"/>
              </a:ext>
            </a:extLst>
          </p:cNvPr>
          <p:cNvSpPr/>
          <p:nvPr/>
        </p:nvSpPr>
        <p:spPr bwMode="auto">
          <a:xfrm>
            <a:off x="1001486" y="2209804"/>
            <a:ext cx="696686" cy="6966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1" name="PageEdit_EFB8" title="Icon of a document with a pencil on top of it">
            <a:extLst>
              <a:ext uri="{FF2B5EF4-FFF2-40B4-BE49-F238E27FC236}">
                <a16:creationId xmlns:a16="http://schemas.microsoft.com/office/drawing/2014/main" id="{1B15EA75-4B40-7B8C-2FC2-F387BF0AFA93}"/>
              </a:ext>
            </a:extLst>
          </p:cNvPr>
          <p:cNvSpPr>
            <a:spLocks noChangeAspect="1" noEditPoints="1"/>
          </p:cNvSpPr>
          <p:nvPr/>
        </p:nvSpPr>
        <p:spPr bwMode="auto">
          <a:xfrm>
            <a:off x="1178307" y="2375267"/>
            <a:ext cx="343044" cy="365760"/>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A bottom to top view of Flags of different country on poles ">
            <a:extLst>
              <a:ext uri="{FF2B5EF4-FFF2-40B4-BE49-F238E27FC236}">
                <a16:creationId xmlns:a16="http://schemas.microsoft.com/office/drawing/2014/main" id="{D13D4998-276F-9050-835A-829F6DB2D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592"/>
          <a:stretch/>
        </p:blipFill>
        <p:spPr bwMode="auto">
          <a:xfrm>
            <a:off x="6059713" y="888236"/>
            <a:ext cx="5290458" cy="50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1419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1EC4-E178-4138-9AA8-93EB51685F31}"/>
              </a:ext>
            </a:extLst>
          </p:cNvPr>
          <p:cNvSpPr>
            <a:spLocks noGrp="1"/>
          </p:cNvSpPr>
          <p:nvPr>
            <p:ph type="title"/>
          </p:nvPr>
        </p:nvSpPr>
        <p:spPr/>
        <p:txBody>
          <a:bodyPr/>
          <a:lstStyle/>
          <a:p>
            <a:r>
              <a:rPr lang="en-US"/>
              <a:t>2022 Risk exposure by Country*</a:t>
            </a:r>
          </a:p>
        </p:txBody>
      </p:sp>
      <p:sp>
        <p:nvSpPr>
          <p:cNvPr id="12" name="Rectangle 11">
            <a:extLst>
              <a:ext uri="{FF2B5EF4-FFF2-40B4-BE49-F238E27FC236}">
                <a16:creationId xmlns:a16="http://schemas.microsoft.com/office/drawing/2014/main" id="{F430FAB1-7FA4-DAFF-22F7-9C023D24BD73}"/>
              </a:ext>
              <a:ext uri="{C183D7F6-B498-43B3-948B-1728B52AA6E4}">
                <adec:decorative xmlns:adec="http://schemas.microsoft.com/office/drawing/2017/decorative" val="1"/>
              </a:ext>
            </a:extLst>
          </p:cNvPr>
          <p:cNvSpPr>
            <a:spLocks/>
          </p:cNvSpPr>
          <p:nvPr/>
        </p:nvSpPr>
        <p:spPr bwMode="auto">
          <a:xfrm>
            <a:off x="588263" y="1436688"/>
            <a:ext cx="11018520" cy="4832350"/>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3" name="TextBox 12">
            <a:extLst>
              <a:ext uri="{FF2B5EF4-FFF2-40B4-BE49-F238E27FC236}">
                <a16:creationId xmlns:a16="http://schemas.microsoft.com/office/drawing/2014/main" id="{A9B82525-EBFD-1229-CBD7-A3AEFBB57297}"/>
              </a:ext>
            </a:extLst>
          </p:cNvPr>
          <p:cNvSpPr txBox="1"/>
          <p:nvPr/>
        </p:nvSpPr>
        <p:spPr>
          <a:xfrm>
            <a:off x="1217716" y="1505709"/>
            <a:ext cx="9756568" cy="302301"/>
          </a:xfrm>
          <a:prstGeom prst="rect">
            <a:avLst/>
          </a:prstGeom>
          <a:noFill/>
        </p:spPr>
        <p:txBody>
          <a:bodyPr wrap="square" lIns="0" tIns="0" rIns="0" bIns="0" rtlCol="0" anchor="ctr">
            <a:noAutofit/>
          </a:bodyPr>
          <a:lstStyle/>
          <a:p>
            <a:pPr algn="ctr"/>
            <a:r>
              <a:rPr lang="en-US" sz="1600">
                <a:solidFill>
                  <a:schemeClr val="accent1"/>
                </a:solidFill>
                <a:latin typeface="+mj-lt"/>
              </a:rPr>
              <a:t>Percentage who experienced a risk online in the last year</a:t>
            </a:r>
          </a:p>
        </p:txBody>
      </p:sp>
      <p:graphicFrame>
        <p:nvGraphicFramePr>
          <p:cNvPr id="14" name="Content Placeholder 5" descr="A clustered column chart that shows the Percentage of respondents from different countries that contains the following: UK at 50%, DE at 56%, FR at 59%, AU at 62%, IT at 62%, CA at 64%, US at 65%, BR at 69%, AR at 73%, IN at 74%, CO at 76%, SG at 77%, MX at 78%, CL at 78%, PE at 79% and PL at 86%. ">
            <a:extLst>
              <a:ext uri="{FF2B5EF4-FFF2-40B4-BE49-F238E27FC236}">
                <a16:creationId xmlns:a16="http://schemas.microsoft.com/office/drawing/2014/main" id="{C344D3DD-B817-F832-AF3F-CC745C276071}"/>
              </a:ext>
            </a:extLst>
          </p:cNvPr>
          <p:cNvGraphicFramePr>
            <a:graphicFrameLocks/>
          </p:cNvGraphicFramePr>
          <p:nvPr>
            <p:extLst>
              <p:ext uri="{D42A27DB-BD31-4B8C-83A1-F6EECF244321}">
                <p14:modId xmlns:p14="http://schemas.microsoft.com/office/powerpoint/2010/main" val="3756445499"/>
              </p:ext>
            </p:extLst>
          </p:nvPr>
        </p:nvGraphicFramePr>
        <p:xfrm>
          <a:off x="588263" y="1559308"/>
          <a:ext cx="11015474" cy="42231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B0C03B7-F34A-E6F8-3F3E-54970FFB96D7}"/>
              </a:ext>
            </a:extLst>
          </p:cNvPr>
          <p:cNvSpPr txBox="1"/>
          <p:nvPr/>
        </p:nvSpPr>
        <p:spPr>
          <a:xfrm>
            <a:off x="722866" y="5941113"/>
            <a:ext cx="9756566" cy="169277"/>
          </a:xfrm>
          <a:prstGeom prst="rect">
            <a:avLst/>
          </a:prstGeom>
          <a:noFill/>
        </p:spPr>
        <p:txBody>
          <a:bodyPr wrap="square" lIns="0" tIns="0" rIns="0" bIns="0">
            <a:spAutoFit/>
          </a:bodyPr>
          <a:lstStyle/>
          <a:p>
            <a:r>
              <a:rPr lang="en-US" sz="1100" b="0" i="1" u="none" strike="noStrike" baseline="0">
                <a:effectLst/>
              </a:rPr>
              <a:t> *This </a:t>
            </a:r>
            <a:r>
              <a:rPr lang="en-US" sz="1100" i="1"/>
              <a:t>corresponds</a:t>
            </a:r>
            <a:r>
              <a:rPr lang="en-US" sz="1100" b="0" i="1" u="none" strike="noStrike" baseline="0">
                <a:effectLst/>
              </a:rPr>
              <a:t> to the DCI index number reported in prior waves, though the list </a:t>
            </a:r>
            <a:r>
              <a:rPr lang="en-US" sz="1100" i="1"/>
              <a:t>of risks have changed </a:t>
            </a:r>
            <a:r>
              <a:rPr lang="en-US" sz="1100" b="0" i="1" u="none" strike="noStrike" baseline="0">
                <a:effectLst/>
              </a:rPr>
              <a:t>along with adding a 1-year timeframe</a:t>
            </a:r>
            <a:endParaRPr lang="en-US" sz="1100" i="1"/>
          </a:p>
        </p:txBody>
      </p:sp>
      <p:sp>
        <p:nvSpPr>
          <p:cNvPr id="9" name="TextBox 8">
            <a:extLst>
              <a:ext uri="{FF2B5EF4-FFF2-40B4-BE49-F238E27FC236}">
                <a16:creationId xmlns:a16="http://schemas.microsoft.com/office/drawing/2014/main" id="{9C5F6299-0B85-7DA6-7BA6-F03C46CCE91B}"/>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10" name="TextBox 9">
            <a:extLst>
              <a:ext uri="{FF2B5EF4-FFF2-40B4-BE49-F238E27FC236}">
                <a16:creationId xmlns:a16="http://schemas.microsoft.com/office/drawing/2014/main" id="{36FCDA05-174A-5EB0-324A-4745BF5B74A0}"/>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Q2: Which, if any, of these have you experienced in the last year ONLINE using the Internet on your phone, tablet, or any other device? (percent citing any risk)</a:t>
            </a:r>
          </a:p>
        </p:txBody>
      </p:sp>
    </p:spTree>
    <p:extLst>
      <p:ext uri="{BB962C8B-B14F-4D97-AF65-F5344CB8AC3E}">
        <p14:creationId xmlns:p14="http://schemas.microsoft.com/office/powerpoint/2010/main" val="267958770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6E49-40DA-4AAF-A900-BFAB3755E00D}"/>
              </a:ext>
            </a:extLst>
          </p:cNvPr>
          <p:cNvSpPr>
            <a:spLocks noGrp="1"/>
          </p:cNvSpPr>
          <p:nvPr>
            <p:ph type="title"/>
          </p:nvPr>
        </p:nvSpPr>
        <p:spPr/>
        <p:txBody>
          <a:bodyPr/>
          <a:lstStyle/>
          <a:p>
            <a:r>
              <a:rPr lang="en-US"/>
              <a:t>Current state of civility by Country</a:t>
            </a:r>
          </a:p>
        </p:txBody>
      </p:sp>
      <p:sp>
        <p:nvSpPr>
          <p:cNvPr id="6" name="TextBox 5">
            <a:extLst>
              <a:ext uri="{FF2B5EF4-FFF2-40B4-BE49-F238E27FC236}">
                <a16:creationId xmlns:a16="http://schemas.microsoft.com/office/drawing/2014/main" id="{34CEA4DC-258C-0318-942D-1E2C28062CBD}"/>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7" name="TextBox 6">
            <a:extLst>
              <a:ext uri="{FF2B5EF4-FFF2-40B4-BE49-F238E27FC236}">
                <a16:creationId xmlns:a16="http://schemas.microsoft.com/office/drawing/2014/main" id="{EFA38739-887A-0C36-3FE8-4F550F8FE841}"/>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Q1. How would you rate the overall state of online civility in your country? By online civility we mean people’s interactions online are courteous, reasonable and respectful. Is it</a:t>
            </a:r>
          </a:p>
        </p:txBody>
      </p:sp>
      <p:sp>
        <p:nvSpPr>
          <p:cNvPr id="15" name="Rectangle 14">
            <a:extLst>
              <a:ext uri="{FF2B5EF4-FFF2-40B4-BE49-F238E27FC236}">
                <a16:creationId xmlns:a16="http://schemas.microsoft.com/office/drawing/2014/main" id="{5B75DE97-7555-F97D-6974-534E5DB47AB2}"/>
              </a:ext>
              <a:ext uri="{C183D7F6-B498-43B3-948B-1728B52AA6E4}">
                <adec:decorative xmlns:adec="http://schemas.microsoft.com/office/drawing/2017/decorative" val="1"/>
              </a:ext>
            </a:extLst>
          </p:cNvPr>
          <p:cNvSpPr>
            <a:spLocks/>
          </p:cNvSpPr>
          <p:nvPr/>
        </p:nvSpPr>
        <p:spPr bwMode="auto">
          <a:xfrm>
            <a:off x="588263" y="1436688"/>
            <a:ext cx="11018520" cy="478598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3" name="Group 2" descr="A stacked column chart having the legends Bad, Neutral and Good. APAC regions: Australia at 15% (Bad) 38% (Neutral) 47% (Good). India at 14% (Bad) 38% (Neutral) 48% (Good). Philippines at 19% (Bad) 49% (Neutral) 32% (Good). Singapore at 14% (Bad) 42% (Neutral) 44% (Good). LATAM: Argentina at 45% (Bad) 36% (Neutral) 19% (Good). Brazil at 44% (Bad) 27% (Neutral) 28% (Good). Chile at 47% (Bad) 34% (Neutral) 19% (Good). Colombia at 40% (Bad) 39% (Neutral) 21% (Good). Mexico at 42% (Bad) 37% (Neutral) 21% (Good). Peru at 46% (Bad) 38% (Neutral) 47% (Good). WE: France at 60% (Bad) 24% (Neutral) 15% (Good). Germany at 39% (Bad) 39% (Neutral) 23% (Good). Italy at 44% (Bad) 33% (Neutral) 23% (Good). UK at 23% (Bad) 45% (Neutral) 32% (Good). NA: Canada at 20% (Bad) 40% (Neutral) 40% (Good). US at 32% (Bad) 39% (Neutral) 29% (Good)&#10;&#10; &#10;&#10;&#10;">
            <a:extLst>
              <a:ext uri="{FF2B5EF4-FFF2-40B4-BE49-F238E27FC236}">
                <a16:creationId xmlns:a16="http://schemas.microsoft.com/office/drawing/2014/main" id="{FDFA320E-21C1-0350-C90B-CC6FB4144584}"/>
              </a:ext>
            </a:extLst>
          </p:cNvPr>
          <p:cNvGrpSpPr/>
          <p:nvPr/>
        </p:nvGrpSpPr>
        <p:grpSpPr>
          <a:xfrm>
            <a:off x="805641" y="1663104"/>
            <a:ext cx="10662653" cy="4559565"/>
            <a:chOff x="805641" y="1663104"/>
            <a:chExt cx="10662653" cy="4559565"/>
          </a:xfrm>
        </p:grpSpPr>
        <p:graphicFrame>
          <p:nvGraphicFramePr>
            <p:cNvPr id="4" name="Content Placeholder 5">
              <a:extLst>
                <a:ext uri="{FF2B5EF4-FFF2-40B4-BE49-F238E27FC236}">
                  <a16:creationId xmlns:a16="http://schemas.microsoft.com/office/drawing/2014/main" id="{A3953FAF-BBAC-4B86-B87C-798F305CCE75}"/>
                </a:ext>
              </a:extLst>
            </p:cNvPr>
            <p:cNvGraphicFramePr>
              <a:graphicFrameLocks/>
            </p:cNvGraphicFramePr>
            <p:nvPr>
              <p:extLst>
                <p:ext uri="{D42A27DB-BD31-4B8C-83A1-F6EECF244321}">
                  <p14:modId xmlns:p14="http://schemas.microsoft.com/office/powerpoint/2010/main" val="3327943439"/>
                </p:ext>
              </p:extLst>
            </p:nvPr>
          </p:nvGraphicFramePr>
          <p:xfrm>
            <a:off x="805641" y="2236767"/>
            <a:ext cx="10662653" cy="3985902"/>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DCFFC5A9-8150-742A-8AFF-9F26F4B3E580}"/>
                </a:ext>
              </a:extLst>
            </p:cNvPr>
            <p:cNvSpPr txBox="1">
              <a:spLocks/>
            </p:cNvSpPr>
            <p:nvPr/>
          </p:nvSpPr>
          <p:spPr>
            <a:xfrm flipH="1">
              <a:off x="1344611" y="1663104"/>
              <a:ext cx="2194560" cy="353820"/>
            </a:xfrm>
            <a:prstGeom prst="rect">
              <a:avLst/>
            </a:prstGeom>
            <a:solidFill>
              <a:schemeClr val="bg1">
                <a:lumMod val="95000"/>
              </a:schemeClr>
            </a:solidFill>
          </p:spPr>
          <p:txBody>
            <a:bodyPr wrap="square" lIns="91440" tIns="45720" rIns="91440" bIns="45720" rtlCol="0" anchor="ctr">
              <a:noAutofit/>
            </a:bodyPr>
            <a:lstStyle/>
            <a:p>
              <a:pPr algn="ctr"/>
              <a:r>
                <a:rPr lang="en-US" sz="1200">
                  <a:latin typeface="+mj-lt"/>
                </a:rPr>
                <a:t>APAC</a:t>
              </a:r>
            </a:p>
          </p:txBody>
        </p:sp>
        <p:sp>
          <p:nvSpPr>
            <p:cNvPr id="22" name="TextBox 21">
              <a:extLst>
                <a:ext uri="{FF2B5EF4-FFF2-40B4-BE49-F238E27FC236}">
                  <a16:creationId xmlns:a16="http://schemas.microsoft.com/office/drawing/2014/main" id="{EA70931C-1D4B-DE58-C0EB-80F6F549247E}"/>
                </a:ext>
              </a:extLst>
            </p:cNvPr>
            <p:cNvSpPr txBox="1">
              <a:spLocks/>
            </p:cNvSpPr>
            <p:nvPr/>
          </p:nvSpPr>
          <p:spPr>
            <a:xfrm flipH="1">
              <a:off x="3788514" y="1663104"/>
              <a:ext cx="3456621" cy="353820"/>
            </a:xfrm>
            <a:prstGeom prst="rect">
              <a:avLst/>
            </a:prstGeom>
            <a:solidFill>
              <a:schemeClr val="bg1">
                <a:lumMod val="95000"/>
              </a:schemeClr>
            </a:solidFill>
          </p:spPr>
          <p:txBody>
            <a:bodyPr wrap="square" lIns="91440" tIns="45720" rIns="91440" bIns="45720" rtlCol="0" anchor="ctr">
              <a:noAutofit/>
            </a:bodyPr>
            <a:lstStyle/>
            <a:p>
              <a:pPr algn="ctr"/>
              <a:r>
                <a:rPr lang="en-US" sz="1200">
                  <a:latin typeface="+mj-lt"/>
                </a:rPr>
                <a:t>LATAM</a:t>
              </a:r>
            </a:p>
          </p:txBody>
        </p:sp>
        <p:sp>
          <p:nvSpPr>
            <p:cNvPr id="23" name="TextBox 22">
              <a:extLst>
                <a:ext uri="{FF2B5EF4-FFF2-40B4-BE49-F238E27FC236}">
                  <a16:creationId xmlns:a16="http://schemas.microsoft.com/office/drawing/2014/main" id="{8DA22986-C186-E9EF-CC29-C3F7DACDF45E}"/>
                </a:ext>
              </a:extLst>
            </p:cNvPr>
            <p:cNvSpPr txBox="1">
              <a:spLocks/>
            </p:cNvSpPr>
            <p:nvPr/>
          </p:nvSpPr>
          <p:spPr>
            <a:xfrm flipH="1">
              <a:off x="7494478" y="1663104"/>
              <a:ext cx="2390778" cy="353820"/>
            </a:xfrm>
            <a:prstGeom prst="rect">
              <a:avLst/>
            </a:prstGeom>
            <a:solidFill>
              <a:schemeClr val="bg1">
                <a:lumMod val="95000"/>
              </a:schemeClr>
            </a:solidFill>
          </p:spPr>
          <p:txBody>
            <a:bodyPr wrap="square" lIns="91440" tIns="45720" rIns="91440" bIns="45720" rtlCol="0" anchor="ctr">
              <a:noAutofit/>
            </a:bodyPr>
            <a:lstStyle/>
            <a:p>
              <a:pPr algn="ctr"/>
              <a:r>
                <a:rPr lang="en-US" sz="1200">
                  <a:latin typeface="+mj-lt"/>
                </a:rPr>
                <a:t>WE</a:t>
              </a:r>
            </a:p>
          </p:txBody>
        </p:sp>
        <p:sp>
          <p:nvSpPr>
            <p:cNvPr id="24" name="TextBox 23">
              <a:extLst>
                <a:ext uri="{FF2B5EF4-FFF2-40B4-BE49-F238E27FC236}">
                  <a16:creationId xmlns:a16="http://schemas.microsoft.com/office/drawing/2014/main" id="{98389508-8C0A-F699-639A-5FA9598D2BE4}"/>
                </a:ext>
              </a:extLst>
            </p:cNvPr>
            <p:cNvSpPr txBox="1">
              <a:spLocks/>
            </p:cNvSpPr>
            <p:nvPr/>
          </p:nvSpPr>
          <p:spPr>
            <a:xfrm flipH="1">
              <a:off x="10134600" y="1663104"/>
              <a:ext cx="1247960" cy="353820"/>
            </a:xfrm>
            <a:prstGeom prst="rect">
              <a:avLst/>
            </a:prstGeom>
            <a:solidFill>
              <a:schemeClr val="bg1">
                <a:lumMod val="95000"/>
              </a:schemeClr>
            </a:solidFill>
          </p:spPr>
          <p:txBody>
            <a:bodyPr wrap="square" lIns="91440" tIns="45720" rIns="91440" bIns="45720" rtlCol="0" anchor="ctr">
              <a:noAutofit/>
            </a:bodyPr>
            <a:lstStyle/>
            <a:p>
              <a:pPr algn="ctr"/>
              <a:r>
                <a:rPr lang="en-US" sz="1200">
                  <a:latin typeface="+mj-lt"/>
                </a:rPr>
                <a:t>NA</a:t>
              </a:r>
            </a:p>
          </p:txBody>
        </p:sp>
      </p:grpSp>
    </p:spTree>
    <p:extLst>
      <p:ext uri="{BB962C8B-B14F-4D97-AF65-F5344CB8AC3E}">
        <p14:creationId xmlns:p14="http://schemas.microsoft.com/office/powerpoint/2010/main" val="206845233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21D6-51FE-AFE5-FC95-804251792F72}"/>
              </a:ext>
            </a:extLst>
          </p:cNvPr>
          <p:cNvSpPr>
            <a:spLocks noGrp="1"/>
          </p:cNvSpPr>
          <p:nvPr>
            <p:ph type="title"/>
          </p:nvPr>
        </p:nvSpPr>
        <p:spPr>
          <a:xfrm>
            <a:off x="588263" y="457200"/>
            <a:ext cx="11018520" cy="553998"/>
          </a:xfrm>
        </p:spPr>
        <p:txBody>
          <a:bodyPr/>
          <a:lstStyle/>
          <a:p>
            <a:r>
              <a:rPr lang="en-US"/>
              <a:t>Online risk Country heatmap</a:t>
            </a:r>
          </a:p>
        </p:txBody>
      </p:sp>
      <p:graphicFrame>
        <p:nvGraphicFramePr>
          <p:cNvPr id="8" name="Table 7">
            <a:extLst>
              <a:ext uri="{FF2B5EF4-FFF2-40B4-BE49-F238E27FC236}">
                <a16:creationId xmlns:a16="http://schemas.microsoft.com/office/drawing/2014/main" id="{E1321637-4A9A-8D51-D98F-7BDFDBDE74E8}"/>
              </a:ext>
            </a:extLst>
          </p:cNvPr>
          <p:cNvGraphicFramePr>
            <a:graphicFrameLocks noGrp="1"/>
          </p:cNvGraphicFramePr>
          <p:nvPr>
            <p:extLst>
              <p:ext uri="{D42A27DB-BD31-4B8C-83A1-F6EECF244321}">
                <p14:modId xmlns:p14="http://schemas.microsoft.com/office/powerpoint/2010/main" val="975920573"/>
              </p:ext>
            </p:extLst>
          </p:nvPr>
        </p:nvGraphicFramePr>
        <p:xfrm>
          <a:off x="588263" y="1420812"/>
          <a:ext cx="11018519" cy="4848225"/>
        </p:xfrm>
        <a:graphic>
          <a:graphicData uri="http://schemas.openxmlformats.org/drawingml/2006/table">
            <a:tbl>
              <a:tblPr firstRow="1"/>
              <a:tblGrid>
                <a:gridCol w="1227837">
                  <a:extLst>
                    <a:ext uri="{9D8B030D-6E8A-4147-A177-3AD203B41FA5}">
                      <a16:colId xmlns:a16="http://schemas.microsoft.com/office/drawing/2014/main" val="1030114942"/>
                    </a:ext>
                  </a:extLst>
                </a:gridCol>
                <a:gridCol w="469900">
                  <a:extLst>
                    <a:ext uri="{9D8B030D-6E8A-4147-A177-3AD203B41FA5}">
                      <a16:colId xmlns:a16="http://schemas.microsoft.com/office/drawing/2014/main" val="1914906218"/>
                    </a:ext>
                  </a:extLst>
                </a:gridCol>
                <a:gridCol w="762000">
                  <a:extLst>
                    <a:ext uri="{9D8B030D-6E8A-4147-A177-3AD203B41FA5}">
                      <a16:colId xmlns:a16="http://schemas.microsoft.com/office/drawing/2014/main" val="4105484483"/>
                    </a:ext>
                  </a:extLst>
                </a:gridCol>
                <a:gridCol w="749300">
                  <a:extLst>
                    <a:ext uri="{9D8B030D-6E8A-4147-A177-3AD203B41FA5}">
                      <a16:colId xmlns:a16="http://schemas.microsoft.com/office/drawing/2014/main" val="267690611"/>
                    </a:ext>
                  </a:extLst>
                </a:gridCol>
                <a:gridCol w="508000">
                  <a:extLst>
                    <a:ext uri="{9D8B030D-6E8A-4147-A177-3AD203B41FA5}">
                      <a16:colId xmlns:a16="http://schemas.microsoft.com/office/drawing/2014/main" val="766677369"/>
                    </a:ext>
                  </a:extLst>
                </a:gridCol>
                <a:gridCol w="584200">
                  <a:extLst>
                    <a:ext uri="{9D8B030D-6E8A-4147-A177-3AD203B41FA5}">
                      <a16:colId xmlns:a16="http://schemas.microsoft.com/office/drawing/2014/main" val="99641071"/>
                    </a:ext>
                  </a:extLst>
                </a:gridCol>
                <a:gridCol w="457200">
                  <a:extLst>
                    <a:ext uri="{9D8B030D-6E8A-4147-A177-3AD203B41FA5}">
                      <a16:colId xmlns:a16="http://schemas.microsoft.com/office/drawing/2014/main" val="1540023195"/>
                    </a:ext>
                  </a:extLst>
                </a:gridCol>
                <a:gridCol w="622300">
                  <a:extLst>
                    <a:ext uri="{9D8B030D-6E8A-4147-A177-3AD203B41FA5}">
                      <a16:colId xmlns:a16="http://schemas.microsoft.com/office/drawing/2014/main" val="3921722275"/>
                    </a:ext>
                  </a:extLst>
                </a:gridCol>
                <a:gridCol w="593129">
                  <a:extLst>
                    <a:ext uri="{9D8B030D-6E8A-4147-A177-3AD203B41FA5}">
                      <a16:colId xmlns:a16="http://schemas.microsoft.com/office/drawing/2014/main" val="1380173380"/>
                    </a:ext>
                  </a:extLst>
                </a:gridCol>
                <a:gridCol w="538373">
                  <a:extLst>
                    <a:ext uri="{9D8B030D-6E8A-4147-A177-3AD203B41FA5}">
                      <a16:colId xmlns:a16="http://schemas.microsoft.com/office/drawing/2014/main" val="3645009407"/>
                    </a:ext>
                  </a:extLst>
                </a:gridCol>
                <a:gridCol w="506449">
                  <a:extLst>
                    <a:ext uri="{9D8B030D-6E8A-4147-A177-3AD203B41FA5}">
                      <a16:colId xmlns:a16="http://schemas.microsoft.com/office/drawing/2014/main" val="1378919261"/>
                    </a:ext>
                  </a:extLst>
                </a:gridCol>
                <a:gridCol w="506449">
                  <a:extLst>
                    <a:ext uri="{9D8B030D-6E8A-4147-A177-3AD203B41FA5}">
                      <a16:colId xmlns:a16="http://schemas.microsoft.com/office/drawing/2014/main" val="1137458196"/>
                    </a:ext>
                  </a:extLst>
                </a:gridCol>
                <a:gridCol w="506449">
                  <a:extLst>
                    <a:ext uri="{9D8B030D-6E8A-4147-A177-3AD203B41FA5}">
                      <a16:colId xmlns:a16="http://schemas.microsoft.com/office/drawing/2014/main" val="3915042127"/>
                    </a:ext>
                  </a:extLst>
                </a:gridCol>
                <a:gridCol w="460651">
                  <a:extLst>
                    <a:ext uri="{9D8B030D-6E8A-4147-A177-3AD203B41FA5}">
                      <a16:colId xmlns:a16="http://schemas.microsoft.com/office/drawing/2014/main" val="2496831200"/>
                    </a:ext>
                  </a:extLst>
                </a:gridCol>
                <a:gridCol w="736600">
                  <a:extLst>
                    <a:ext uri="{9D8B030D-6E8A-4147-A177-3AD203B41FA5}">
                      <a16:colId xmlns:a16="http://schemas.microsoft.com/office/drawing/2014/main" val="1457698141"/>
                    </a:ext>
                  </a:extLst>
                </a:gridCol>
                <a:gridCol w="655131">
                  <a:extLst>
                    <a:ext uri="{9D8B030D-6E8A-4147-A177-3AD203B41FA5}">
                      <a16:colId xmlns:a16="http://schemas.microsoft.com/office/drawing/2014/main" val="1485781209"/>
                    </a:ext>
                  </a:extLst>
                </a:gridCol>
                <a:gridCol w="628102">
                  <a:extLst>
                    <a:ext uri="{9D8B030D-6E8A-4147-A177-3AD203B41FA5}">
                      <a16:colId xmlns:a16="http://schemas.microsoft.com/office/drawing/2014/main" val="97555687"/>
                    </a:ext>
                  </a:extLst>
                </a:gridCol>
                <a:gridCol w="506449">
                  <a:extLst>
                    <a:ext uri="{9D8B030D-6E8A-4147-A177-3AD203B41FA5}">
                      <a16:colId xmlns:a16="http://schemas.microsoft.com/office/drawing/2014/main" val="3798439383"/>
                    </a:ext>
                  </a:extLst>
                </a:gridCol>
              </a:tblGrid>
              <a:tr h="666205">
                <a:tc>
                  <a:txBody>
                    <a:bodyPr/>
                    <a:lstStyle/>
                    <a:p>
                      <a:pPr marL="60325" indent="0" algn="l" defTabSz="932742" rtl="0" eaLnBrk="1" fontAlgn="b" latinLnBrk="0" hangingPunct="1"/>
                      <a:r>
                        <a:rPr lang="en-US" sz="900" b="1" i="0" u="none" strike="noStrike" kern="1200">
                          <a:solidFill>
                            <a:schemeClr val="tx1"/>
                          </a:solidFill>
                          <a:effectLst/>
                          <a:latin typeface="+mn-lt"/>
                          <a:ea typeface="+mn-ea"/>
                          <a:cs typeface="+mn-cs"/>
                        </a:rPr>
                        <a:t>Online risk</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Total</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Argentina</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Australia</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Brazil</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Canada</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Chile</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Colombia</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France</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Germany</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India</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Italy</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Mexico</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Peru</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Philippines</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Singapore</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United Kingdom</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932742" rtl="0" eaLnBrk="1" fontAlgn="b" latinLnBrk="0" hangingPunct="1"/>
                      <a:r>
                        <a:rPr lang="en-US" sz="900" b="1" i="0" u="none" strike="noStrike" kern="1200">
                          <a:solidFill>
                            <a:schemeClr val="tx1"/>
                          </a:solidFill>
                          <a:effectLst/>
                          <a:latin typeface="+mn-lt"/>
                          <a:ea typeface="+mn-ea"/>
                          <a:cs typeface="+mn-cs"/>
                        </a:rPr>
                        <a:t>United States</a:t>
                      </a:r>
                    </a:p>
                  </a:txBody>
                  <a:tcPr marL="18288" marR="18288"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487267"/>
                  </a:ext>
                </a:extLst>
              </a:tr>
              <a:tr h="370086">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Misinformation or disinformation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51%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9E76"/>
                    </a:solidFill>
                  </a:tcPr>
                </a:tc>
                <a:tc>
                  <a:txBody>
                    <a:bodyPr/>
                    <a:lstStyle/>
                    <a:p>
                      <a:pPr algn="ctr" fontAlgn="ctr"/>
                      <a:r>
                        <a:rPr lang="en-US" sz="900" b="0" i="0" u="none" strike="noStrike" kern="1200">
                          <a:solidFill>
                            <a:schemeClr val="tx1"/>
                          </a:solidFill>
                          <a:effectLst/>
                          <a:latin typeface="+mn-lt"/>
                          <a:ea typeface="+mn-ea"/>
                          <a:cs typeface="+mn-cs"/>
                        </a:rPr>
                        <a:t>53%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9A75"/>
                    </a:solidFill>
                  </a:tcPr>
                </a:tc>
                <a:tc>
                  <a:txBody>
                    <a:bodyPr/>
                    <a:lstStyle/>
                    <a:p>
                      <a:pPr algn="ctr" fontAlgn="ctr"/>
                      <a:r>
                        <a:rPr lang="en-US" sz="900" b="0" i="0" u="none" strike="noStrike" kern="1200">
                          <a:solidFill>
                            <a:schemeClr val="tx1"/>
                          </a:solidFill>
                          <a:effectLst/>
                          <a:latin typeface="+mn-lt"/>
                          <a:ea typeface="+mn-ea"/>
                          <a:cs typeface="+mn-cs"/>
                        </a:rPr>
                        <a:t>38%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BC7B"/>
                    </a:solidFill>
                  </a:tcPr>
                </a:tc>
                <a:tc>
                  <a:txBody>
                    <a:bodyPr/>
                    <a:lstStyle/>
                    <a:p>
                      <a:pPr algn="ctr" fontAlgn="ctr"/>
                      <a:r>
                        <a:rPr lang="en-US" sz="900" b="0" i="0" u="none" strike="noStrike" kern="1200">
                          <a:solidFill>
                            <a:schemeClr val="tx1"/>
                          </a:solidFill>
                          <a:effectLst/>
                          <a:latin typeface="+mn-lt"/>
                          <a:ea typeface="+mn-ea"/>
                          <a:cs typeface="+mn-cs"/>
                        </a:rPr>
                        <a:t>53%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9B75"/>
                    </a:solidFill>
                  </a:tcPr>
                </a:tc>
                <a:tc>
                  <a:txBody>
                    <a:bodyPr/>
                    <a:lstStyle/>
                    <a:p>
                      <a:pPr algn="ctr" fontAlgn="ctr"/>
                      <a:r>
                        <a:rPr lang="en-US" sz="900" b="0" i="0" u="none" strike="noStrike" kern="1200">
                          <a:solidFill>
                            <a:schemeClr val="tx1"/>
                          </a:solidFill>
                          <a:effectLst/>
                          <a:latin typeface="+mn-lt"/>
                          <a:ea typeface="+mn-ea"/>
                          <a:cs typeface="+mn-cs"/>
                        </a:rPr>
                        <a:t>47%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A878"/>
                    </a:solidFill>
                  </a:tcPr>
                </a:tc>
                <a:tc>
                  <a:txBody>
                    <a:bodyPr/>
                    <a:lstStyle/>
                    <a:p>
                      <a:pPr algn="ctr" fontAlgn="ctr"/>
                      <a:r>
                        <a:rPr lang="en-US" sz="900" b="0" i="0" u="none" strike="noStrike" kern="1200">
                          <a:solidFill>
                            <a:schemeClr val="tx1"/>
                          </a:solidFill>
                          <a:effectLst/>
                          <a:latin typeface="+mn-lt"/>
                          <a:ea typeface="+mn-ea"/>
                          <a:cs typeface="+mn-cs"/>
                        </a:rPr>
                        <a:t>60%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A8972"/>
                    </a:solidFill>
                  </a:tcPr>
                </a:tc>
                <a:tc>
                  <a:txBody>
                    <a:bodyPr/>
                    <a:lstStyle/>
                    <a:p>
                      <a:pPr algn="ctr" fontAlgn="ctr"/>
                      <a:r>
                        <a:rPr lang="en-US" sz="900" b="0" i="0" u="none" strike="noStrike" kern="1200">
                          <a:solidFill>
                            <a:schemeClr val="tx1"/>
                          </a:solidFill>
                          <a:effectLst/>
                          <a:latin typeface="+mn-lt"/>
                          <a:ea typeface="+mn-ea"/>
                          <a:cs typeface="+mn-cs"/>
                        </a:rPr>
                        <a:t>59%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A8B72"/>
                    </a:solidFill>
                  </a:tcPr>
                </a:tc>
                <a:tc>
                  <a:txBody>
                    <a:bodyPr/>
                    <a:lstStyle/>
                    <a:p>
                      <a:pPr algn="ctr" fontAlgn="ctr"/>
                      <a:r>
                        <a:rPr lang="en-US" sz="900" b="0" i="0" u="none" strike="noStrike" kern="1200">
                          <a:solidFill>
                            <a:schemeClr val="tx1"/>
                          </a:solidFill>
                          <a:effectLst/>
                          <a:latin typeface="+mn-lt"/>
                          <a:ea typeface="+mn-ea"/>
                          <a:cs typeface="+mn-cs"/>
                        </a:rPr>
                        <a:t>43%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B079"/>
                    </a:solidFill>
                  </a:tcPr>
                </a:tc>
                <a:tc>
                  <a:txBody>
                    <a:bodyPr/>
                    <a:lstStyle/>
                    <a:p>
                      <a:pPr algn="ctr" fontAlgn="ctr"/>
                      <a:r>
                        <a:rPr lang="en-US" sz="900" b="0" i="0" u="none" strike="noStrike" kern="1200">
                          <a:solidFill>
                            <a:schemeClr val="tx1"/>
                          </a:solidFill>
                          <a:effectLst/>
                          <a:latin typeface="+mn-lt"/>
                          <a:ea typeface="+mn-ea"/>
                          <a:cs typeface="+mn-cs"/>
                        </a:rPr>
                        <a:t>39%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B97B"/>
                    </a:solidFill>
                  </a:tcPr>
                </a:tc>
                <a:tc>
                  <a:txBody>
                    <a:bodyPr/>
                    <a:lstStyle/>
                    <a:p>
                      <a:pPr algn="ctr" fontAlgn="ctr"/>
                      <a:r>
                        <a:rPr lang="en-US" sz="900" b="0" i="0" u="none" strike="noStrike" kern="1200">
                          <a:solidFill>
                            <a:schemeClr val="tx1"/>
                          </a:solidFill>
                          <a:effectLst/>
                          <a:latin typeface="+mn-lt"/>
                          <a:ea typeface="+mn-ea"/>
                          <a:cs typeface="+mn-cs"/>
                        </a:rPr>
                        <a:t>50%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A076"/>
                    </a:solidFill>
                  </a:tcPr>
                </a:tc>
                <a:tc>
                  <a:txBody>
                    <a:bodyPr/>
                    <a:lstStyle/>
                    <a:p>
                      <a:pPr algn="ctr" fontAlgn="ctr"/>
                      <a:r>
                        <a:rPr lang="en-US" sz="900" b="0" i="0" u="none" strike="noStrike" kern="1200">
                          <a:solidFill>
                            <a:schemeClr val="tx1"/>
                          </a:solidFill>
                          <a:effectLst/>
                          <a:latin typeface="+mn-lt"/>
                          <a:ea typeface="+mn-ea"/>
                          <a:cs typeface="+mn-cs"/>
                        </a:rPr>
                        <a:t>49%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A377"/>
                    </a:solidFill>
                  </a:tcPr>
                </a:tc>
                <a:tc>
                  <a:txBody>
                    <a:bodyPr/>
                    <a:lstStyle/>
                    <a:p>
                      <a:pPr algn="ctr" fontAlgn="ctr"/>
                      <a:r>
                        <a:rPr lang="en-US" sz="900" b="0" i="0" u="none" strike="noStrike" kern="1200">
                          <a:solidFill>
                            <a:schemeClr val="tx1"/>
                          </a:solidFill>
                          <a:effectLst/>
                          <a:latin typeface="+mn-lt"/>
                          <a:ea typeface="+mn-ea"/>
                          <a:cs typeface="+mn-cs"/>
                        </a:rPr>
                        <a:t>57%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9073"/>
                    </a:solidFill>
                  </a:tcPr>
                </a:tc>
                <a:tc>
                  <a:txBody>
                    <a:bodyPr/>
                    <a:lstStyle/>
                    <a:p>
                      <a:pPr algn="ctr" fontAlgn="ctr"/>
                      <a:r>
                        <a:rPr lang="en-US" sz="900" b="0" i="0" u="none" strike="noStrike" kern="1200">
                          <a:solidFill>
                            <a:schemeClr val="tx1"/>
                          </a:solidFill>
                          <a:effectLst/>
                          <a:latin typeface="+mn-lt"/>
                          <a:ea typeface="+mn-ea"/>
                          <a:cs typeface="+mn-cs"/>
                        </a:rPr>
                        <a:t>61%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A8771"/>
                    </a:solidFill>
                  </a:tcPr>
                </a:tc>
                <a:tc>
                  <a:txBody>
                    <a:bodyPr/>
                    <a:lstStyle/>
                    <a:p>
                      <a:pPr algn="ctr" fontAlgn="ctr"/>
                      <a:r>
                        <a:rPr lang="en-US" sz="900" b="0" i="0" u="none" strike="noStrike" kern="1200">
                          <a:solidFill>
                            <a:schemeClr val="tx1"/>
                          </a:solidFill>
                          <a:effectLst/>
                          <a:latin typeface="+mn-lt"/>
                          <a:ea typeface="+mn-ea"/>
                          <a:cs typeface="+mn-cs"/>
                        </a:rPr>
                        <a:t>74%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8696B"/>
                    </a:solidFill>
                  </a:tcPr>
                </a:tc>
                <a:tc>
                  <a:txBody>
                    <a:bodyPr/>
                    <a:lstStyle/>
                    <a:p>
                      <a:pPr algn="ctr" fontAlgn="ctr"/>
                      <a:r>
                        <a:rPr lang="en-US" sz="900" b="0" i="0" u="none" strike="noStrike" kern="1200">
                          <a:solidFill>
                            <a:schemeClr val="tx1"/>
                          </a:solidFill>
                          <a:effectLst/>
                          <a:latin typeface="+mn-lt"/>
                          <a:ea typeface="+mn-ea"/>
                          <a:cs typeface="+mn-cs"/>
                        </a:rPr>
                        <a:t>55%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9574"/>
                    </a:solidFill>
                  </a:tcPr>
                </a:tc>
                <a:tc>
                  <a:txBody>
                    <a:bodyPr/>
                    <a:lstStyle/>
                    <a:p>
                      <a:pPr algn="ctr" fontAlgn="ctr"/>
                      <a:r>
                        <a:rPr lang="en-US" sz="900" b="0" i="0" u="none" strike="noStrike" kern="1200">
                          <a:solidFill>
                            <a:schemeClr val="tx1"/>
                          </a:solidFill>
                          <a:effectLst/>
                          <a:latin typeface="+mn-lt"/>
                          <a:ea typeface="+mn-ea"/>
                          <a:cs typeface="+mn-cs"/>
                        </a:rPr>
                        <a:t>35%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47D"/>
                    </a:solidFill>
                  </a:tcPr>
                </a:tc>
                <a:tc>
                  <a:txBody>
                    <a:bodyPr/>
                    <a:lstStyle/>
                    <a:p>
                      <a:pPr algn="ctr" fontAlgn="ctr"/>
                      <a:r>
                        <a:rPr lang="en-US" sz="900" b="0" i="0" u="none" strike="noStrike" kern="1200">
                          <a:solidFill>
                            <a:schemeClr val="tx1"/>
                          </a:solidFill>
                          <a:effectLst/>
                          <a:latin typeface="+mn-lt"/>
                          <a:ea typeface="+mn-ea"/>
                          <a:cs typeface="+mn-cs"/>
                        </a:rPr>
                        <a:t>42%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B37A"/>
                    </a:solidFill>
                  </a:tcPr>
                </a:tc>
                <a:extLst>
                  <a:ext uri="{0D108BD9-81ED-4DB2-BD59-A6C34878D82A}">
                    <a16:rowId xmlns:a16="http://schemas.microsoft.com/office/drawing/2014/main" val="3202545027"/>
                  </a:ext>
                </a:extLst>
              </a:tr>
              <a:tr h="333102">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Hate speech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35%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583"/>
                    </a:solidFill>
                  </a:tcPr>
                </a:tc>
                <a:tc>
                  <a:txBody>
                    <a:bodyPr/>
                    <a:lstStyle/>
                    <a:p>
                      <a:pPr algn="ctr" fontAlgn="ctr"/>
                      <a:r>
                        <a:rPr lang="en-US" sz="900" b="0" i="0" u="none" strike="noStrike" kern="1200">
                          <a:solidFill>
                            <a:schemeClr val="tx1"/>
                          </a:solidFill>
                          <a:effectLst/>
                          <a:latin typeface="+mn-lt"/>
                          <a:ea typeface="+mn-ea"/>
                          <a:cs typeface="+mn-cs"/>
                        </a:rPr>
                        <a:t>39%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6E482"/>
                    </a:solidFill>
                  </a:tcPr>
                </a:tc>
                <a:tc>
                  <a:txBody>
                    <a:bodyPr/>
                    <a:lstStyle/>
                    <a:p>
                      <a:pPr algn="ctr" fontAlgn="ctr"/>
                      <a:r>
                        <a:rPr lang="en-US" sz="900" b="0" i="0" u="none" strike="noStrike" kern="1200">
                          <a:solidFill>
                            <a:schemeClr val="tx1"/>
                          </a:solidFill>
                          <a:effectLst/>
                          <a:latin typeface="+mn-lt"/>
                          <a:ea typeface="+mn-ea"/>
                          <a:cs typeface="+mn-cs"/>
                        </a:rPr>
                        <a:t>27%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C81"/>
                    </a:solidFill>
                  </a:tcPr>
                </a:tc>
                <a:tc>
                  <a:txBody>
                    <a:bodyPr/>
                    <a:lstStyle/>
                    <a:p>
                      <a:pPr algn="ctr" fontAlgn="ctr"/>
                      <a:r>
                        <a:rPr lang="en-US" sz="900" b="0" i="0" u="none" strike="noStrike" kern="1200">
                          <a:solidFill>
                            <a:schemeClr val="tx1"/>
                          </a:solidFill>
                          <a:effectLst/>
                          <a:latin typeface="+mn-lt"/>
                          <a:ea typeface="+mn-ea"/>
                          <a:cs typeface="+mn-cs"/>
                        </a:rPr>
                        <a:t>36%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B84"/>
                    </a:solidFill>
                  </a:tcPr>
                </a:tc>
                <a:tc>
                  <a:txBody>
                    <a:bodyPr/>
                    <a:lstStyle/>
                    <a:p>
                      <a:pPr algn="ctr" fontAlgn="ctr"/>
                      <a:r>
                        <a:rPr lang="en-US" sz="900" b="0" i="0" u="none" strike="noStrike" kern="1200">
                          <a:solidFill>
                            <a:schemeClr val="tx1"/>
                          </a:solidFill>
                          <a:effectLst/>
                          <a:latin typeface="+mn-lt"/>
                          <a:ea typeface="+mn-ea"/>
                          <a:cs typeface="+mn-cs"/>
                        </a:rPr>
                        <a:t>33%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283"/>
                    </a:solidFill>
                  </a:tcPr>
                </a:tc>
                <a:tc>
                  <a:txBody>
                    <a:bodyPr/>
                    <a:lstStyle/>
                    <a:p>
                      <a:pPr algn="ctr" fontAlgn="ctr"/>
                      <a:r>
                        <a:rPr lang="en-US" sz="900" b="0" i="0" u="none" strike="noStrike" kern="1200">
                          <a:solidFill>
                            <a:schemeClr val="tx1"/>
                          </a:solidFill>
                          <a:effectLst/>
                          <a:latin typeface="+mn-lt"/>
                          <a:ea typeface="+mn-ea"/>
                          <a:cs typeface="+mn-cs"/>
                        </a:rPr>
                        <a:t>43%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0E683"/>
                    </a:solidFill>
                  </a:tcPr>
                </a:tc>
                <a:tc>
                  <a:txBody>
                    <a:bodyPr/>
                    <a:lstStyle/>
                    <a:p>
                      <a:pPr algn="ctr" fontAlgn="ctr"/>
                      <a:r>
                        <a:rPr lang="en-US" sz="900" b="0" i="0" u="none" strike="noStrike" kern="1200">
                          <a:solidFill>
                            <a:schemeClr val="tx1"/>
                          </a:solidFill>
                          <a:effectLst/>
                          <a:latin typeface="+mn-lt"/>
                          <a:ea typeface="+mn-ea"/>
                          <a:cs typeface="+mn-cs"/>
                        </a:rPr>
                        <a:t>39%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E081"/>
                    </a:solidFill>
                  </a:tcPr>
                </a:tc>
                <a:tc>
                  <a:txBody>
                    <a:bodyPr/>
                    <a:lstStyle/>
                    <a:p>
                      <a:pPr algn="ctr" fontAlgn="ctr"/>
                      <a:r>
                        <a:rPr lang="en-US" sz="900" b="0" i="0" u="none" strike="noStrike" kern="1200">
                          <a:solidFill>
                            <a:schemeClr val="tx1"/>
                          </a:solidFill>
                          <a:effectLst/>
                          <a:latin typeface="+mn-lt"/>
                          <a:ea typeface="+mn-ea"/>
                          <a:cs typeface="+mn-cs"/>
                        </a:rPr>
                        <a:t>29%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AD780"/>
                    </a:solidFill>
                  </a:tcPr>
                </a:tc>
                <a:tc>
                  <a:txBody>
                    <a:bodyPr/>
                    <a:lstStyle/>
                    <a:p>
                      <a:pPr algn="ctr" fontAlgn="ctr"/>
                      <a:r>
                        <a:rPr lang="en-US" sz="900" b="0" i="0" u="none" strike="noStrike" kern="1200">
                          <a:solidFill>
                            <a:schemeClr val="tx1"/>
                          </a:solidFill>
                          <a:effectLst/>
                          <a:latin typeface="+mn-lt"/>
                          <a:ea typeface="+mn-ea"/>
                          <a:cs typeface="+mn-cs"/>
                        </a:rPr>
                        <a:t>27%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EA83"/>
                    </a:solidFill>
                  </a:tcPr>
                </a:tc>
                <a:tc>
                  <a:txBody>
                    <a:bodyPr/>
                    <a:lstStyle/>
                    <a:p>
                      <a:pPr algn="ctr" fontAlgn="ctr"/>
                      <a:r>
                        <a:rPr lang="en-US" sz="900" b="0" i="0" u="none" strike="noStrike" kern="1200">
                          <a:solidFill>
                            <a:schemeClr val="tx1"/>
                          </a:solidFill>
                          <a:effectLst/>
                          <a:latin typeface="+mn-lt"/>
                          <a:ea typeface="+mn-ea"/>
                          <a:cs typeface="+mn-cs"/>
                        </a:rPr>
                        <a:t>42%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CD7F"/>
                    </a:solidFill>
                  </a:tcPr>
                </a:tc>
                <a:tc>
                  <a:txBody>
                    <a:bodyPr/>
                    <a:lstStyle/>
                    <a:p>
                      <a:pPr algn="ctr" fontAlgn="ctr"/>
                      <a:r>
                        <a:rPr lang="en-US" sz="900" b="0" i="0" u="none" strike="noStrike" kern="1200">
                          <a:solidFill>
                            <a:schemeClr val="tx1"/>
                          </a:solidFill>
                          <a:effectLst/>
                          <a:latin typeface="+mn-lt"/>
                          <a:ea typeface="+mn-ea"/>
                          <a:cs typeface="+mn-cs"/>
                        </a:rPr>
                        <a:t>26%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3D57F"/>
                    </a:solidFill>
                  </a:tcPr>
                </a:tc>
                <a:tc>
                  <a:txBody>
                    <a:bodyPr/>
                    <a:lstStyle/>
                    <a:p>
                      <a:pPr algn="ctr" fontAlgn="ctr"/>
                      <a:r>
                        <a:rPr lang="en-US" sz="900" b="0" i="0" u="none" strike="noStrike" kern="1200">
                          <a:solidFill>
                            <a:schemeClr val="tx1"/>
                          </a:solidFill>
                          <a:effectLst/>
                          <a:latin typeface="+mn-lt"/>
                          <a:ea typeface="+mn-ea"/>
                          <a:cs typeface="+mn-cs"/>
                        </a:rPr>
                        <a:t>36%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082"/>
                    </a:solidFill>
                  </a:tcPr>
                </a:tc>
                <a:tc>
                  <a:txBody>
                    <a:bodyPr/>
                    <a:lstStyle/>
                    <a:p>
                      <a:pPr algn="ctr" fontAlgn="ctr"/>
                      <a:r>
                        <a:rPr lang="en-US" sz="900" b="0" i="0" u="none" strike="noStrike" kern="1200">
                          <a:solidFill>
                            <a:schemeClr val="tx1"/>
                          </a:solidFill>
                          <a:effectLst/>
                          <a:latin typeface="+mn-lt"/>
                          <a:ea typeface="+mn-ea"/>
                          <a:cs typeface="+mn-cs"/>
                        </a:rPr>
                        <a:t>39%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F82"/>
                    </a:solidFill>
                  </a:tcPr>
                </a:tc>
                <a:tc>
                  <a:txBody>
                    <a:bodyPr/>
                    <a:lstStyle/>
                    <a:p>
                      <a:pPr algn="ctr" fontAlgn="ctr"/>
                      <a:r>
                        <a:rPr lang="en-US" sz="900" b="0" i="0" u="none" strike="noStrike" kern="1200">
                          <a:solidFill>
                            <a:schemeClr val="tx1"/>
                          </a:solidFill>
                          <a:effectLst/>
                          <a:latin typeface="+mn-lt"/>
                          <a:ea typeface="+mn-ea"/>
                          <a:cs typeface="+mn-cs"/>
                        </a:rPr>
                        <a:t>55%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BF7C"/>
                    </a:solidFill>
                  </a:tcPr>
                </a:tc>
                <a:tc>
                  <a:txBody>
                    <a:bodyPr/>
                    <a:lstStyle/>
                    <a:p>
                      <a:pPr algn="ctr" fontAlgn="ctr"/>
                      <a:r>
                        <a:rPr lang="en-US" sz="900" b="0" i="0" u="none" strike="noStrike" kern="1200">
                          <a:solidFill>
                            <a:schemeClr val="tx1"/>
                          </a:solidFill>
                          <a:effectLst/>
                          <a:latin typeface="+mn-lt"/>
                          <a:ea typeface="+mn-ea"/>
                          <a:cs typeface="+mn-cs"/>
                        </a:rPr>
                        <a:t>33%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781"/>
                    </a:solidFill>
                  </a:tcPr>
                </a:tc>
                <a:tc>
                  <a:txBody>
                    <a:bodyPr/>
                    <a:lstStyle/>
                    <a:p>
                      <a:pPr algn="ctr" fontAlgn="ctr"/>
                      <a:r>
                        <a:rPr lang="en-US" sz="900" b="0" i="0" u="none" strike="noStrike" kern="1200">
                          <a:solidFill>
                            <a:schemeClr val="tx1"/>
                          </a:solidFill>
                          <a:effectLst/>
                          <a:latin typeface="+mn-lt"/>
                          <a:ea typeface="+mn-ea"/>
                          <a:cs typeface="+mn-cs"/>
                        </a:rPr>
                        <a:t>24%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3E382"/>
                    </a:solidFill>
                  </a:tcPr>
                </a:tc>
                <a:tc>
                  <a:txBody>
                    <a:bodyPr/>
                    <a:lstStyle/>
                    <a:p>
                      <a:pPr algn="ctr" fontAlgn="ctr"/>
                      <a:r>
                        <a:rPr lang="en-US" sz="900" b="0" i="0" u="none" strike="noStrike" kern="1200">
                          <a:solidFill>
                            <a:schemeClr val="tx1"/>
                          </a:solidFill>
                          <a:effectLst/>
                          <a:latin typeface="+mn-lt"/>
                          <a:ea typeface="+mn-ea"/>
                          <a:cs typeface="+mn-cs"/>
                        </a:rPr>
                        <a:t>31%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C82"/>
                    </a:solidFill>
                  </a:tcPr>
                </a:tc>
                <a:extLst>
                  <a:ext uri="{0D108BD9-81ED-4DB2-BD59-A6C34878D82A}">
                    <a16:rowId xmlns:a16="http://schemas.microsoft.com/office/drawing/2014/main" val="4204366940"/>
                  </a:ext>
                </a:extLst>
              </a:tr>
              <a:tr h="370086">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Real-world graphic violence and gore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28%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37D"/>
                    </a:solidFill>
                  </a:tcPr>
                </a:tc>
                <a:tc>
                  <a:txBody>
                    <a:bodyPr/>
                    <a:lstStyle/>
                    <a:p>
                      <a:pPr algn="ctr" fontAlgn="ctr"/>
                      <a:r>
                        <a:rPr lang="en-US" sz="900" b="0" i="0" u="none" strike="noStrike" kern="1200">
                          <a:solidFill>
                            <a:schemeClr val="tx1"/>
                          </a:solidFill>
                          <a:effectLst/>
                          <a:latin typeface="+mn-lt"/>
                          <a:ea typeface="+mn-ea"/>
                          <a:cs typeface="+mn-cs"/>
                        </a:rPr>
                        <a:t>26%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BB7B"/>
                    </a:solidFill>
                  </a:tcPr>
                </a:tc>
                <a:tc>
                  <a:txBody>
                    <a:bodyPr/>
                    <a:lstStyle/>
                    <a:p>
                      <a:pPr algn="ctr" fontAlgn="ctr"/>
                      <a:r>
                        <a:rPr lang="en-US" sz="900" b="0" i="0" u="none" strike="noStrike" kern="1200">
                          <a:solidFill>
                            <a:schemeClr val="tx1"/>
                          </a:solidFill>
                          <a:effectLst/>
                          <a:latin typeface="+mn-lt"/>
                          <a:ea typeface="+mn-ea"/>
                          <a:cs typeface="+mn-cs"/>
                        </a:rPr>
                        <a:t>26%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680"/>
                    </a:solidFill>
                  </a:tcPr>
                </a:tc>
                <a:tc>
                  <a:txBody>
                    <a:bodyPr/>
                    <a:lstStyle/>
                    <a:p>
                      <a:pPr algn="ctr" fontAlgn="ctr"/>
                      <a:r>
                        <a:rPr lang="en-US" sz="900" b="0" i="0" u="none" strike="noStrike" kern="1200">
                          <a:solidFill>
                            <a:schemeClr val="tx1"/>
                          </a:solidFill>
                          <a:effectLst/>
                          <a:latin typeface="+mn-lt"/>
                          <a:ea typeface="+mn-ea"/>
                          <a:cs typeface="+mn-cs"/>
                        </a:rPr>
                        <a:t>25%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07C"/>
                    </a:solidFill>
                  </a:tcPr>
                </a:tc>
                <a:tc>
                  <a:txBody>
                    <a:bodyPr/>
                    <a:lstStyle/>
                    <a:p>
                      <a:pPr algn="ctr" fontAlgn="ctr"/>
                      <a:r>
                        <a:rPr lang="en-US" sz="900" b="0" i="0" u="none" strike="noStrike" kern="1200">
                          <a:solidFill>
                            <a:schemeClr val="tx1"/>
                          </a:solidFill>
                          <a:effectLst/>
                          <a:latin typeface="+mn-lt"/>
                          <a:ea typeface="+mn-ea"/>
                          <a:cs typeface="+mn-cs"/>
                        </a:rPr>
                        <a:t>25%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C87E"/>
                    </a:solidFill>
                  </a:tcPr>
                </a:tc>
                <a:tc>
                  <a:txBody>
                    <a:bodyPr/>
                    <a:lstStyle/>
                    <a:p>
                      <a:pPr algn="ctr" fontAlgn="ctr"/>
                      <a:r>
                        <a:rPr lang="en-US" sz="900" b="0" i="0" u="none" strike="noStrike" kern="1200">
                          <a:solidFill>
                            <a:schemeClr val="tx1"/>
                          </a:solidFill>
                          <a:effectLst/>
                          <a:latin typeface="+mn-lt"/>
                          <a:ea typeface="+mn-ea"/>
                          <a:cs typeface="+mn-cs"/>
                        </a:rPr>
                        <a:t>31%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B079"/>
                    </a:solidFill>
                  </a:tcPr>
                </a:tc>
                <a:tc>
                  <a:txBody>
                    <a:bodyPr/>
                    <a:lstStyle/>
                    <a:p>
                      <a:pPr algn="ctr" fontAlgn="ctr"/>
                      <a:r>
                        <a:rPr lang="en-US" sz="900" b="0" i="0" u="none" strike="noStrike" kern="1200">
                          <a:solidFill>
                            <a:schemeClr val="tx1"/>
                          </a:solidFill>
                          <a:effectLst/>
                          <a:latin typeface="+mn-lt"/>
                          <a:ea typeface="+mn-ea"/>
                          <a:cs typeface="+mn-cs"/>
                        </a:rPr>
                        <a:t>34%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BA7B"/>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280"/>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680"/>
                    </a:solidFill>
                  </a:tcPr>
                </a:tc>
                <a:tc>
                  <a:txBody>
                    <a:bodyPr/>
                    <a:lstStyle/>
                    <a:p>
                      <a:pPr algn="ctr" fontAlgn="ctr"/>
                      <a:r>
                        <a:rPr lang="en-US" sz="900" b="0" i="0" u="none" strike="noStrike" kern="1200">
                          <a:solidFill>
                            <a:schemeClr val="tx1"/>
                          </a:solidFill>
                          <a:effectLst/>
                          <a:latin typeface="+mn-lt"/>
                          <a:ea typeface="+mn-ea"/>
                          <a:cs typeface="+mn-cs"/>
                        </a:rPr>
                        <a:t>33%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B37A"/>
                    </a:solidFill>
                  </a:tcPr>
                </a:tc>
                <a:tc>
                  <a:txBody>
                    <a:bodyPr/>
                    <a:lstStyle/>
                    <a:p>
                      <a:pPr algn="ctr" fontAlgn="ctr"/>
                      <a:r>
                        <a:rPr lang="en-US" sz="900" b="0" i="0" u="none" strike="noStrike" kern="1200">
                          <a:solidFill>
                            <a:schemeClr val="tx1"/>
                          </a:solidFill>
                          <a:effectLst/>
                          <a:latin typeface="+mn-lt"/>
                          <a:ea typeface="+mn-ea"/>
                          <a:cs typeface="+mn-cs"/>
                        </a:rPr>
                        <a:t>23%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881"/>
                    </a:solidFill>
                  </a:tcPr>
                </a:tc>
                <a:tc>
                  <a:txBody>
                    <a:bodyPr/>
                    <a:lstStyle/>
                    <a:p>
                      <a:pPr algn="ctr" fontAlgn="ctr"/>
                      <a:r>
                        <a:rPr lang="en-US" sz="900" b="0" i="0" u="none" strike="noStrike" kern="1200">
                          <a:solidFill>
                            <a:schemeClr val="tx1"/>
                          </a:solidFill>
                          <a:effectLst/>
                          <a:latin typeface="+mn-lt"/>
                          <a:ea typeface="+mn-ea"/>
                          <a:cs typeface="+mn-cs"/>
                        </a:rPr>
                        <a:t>35%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07C"/>
                    </a:solidFill>
                  </a:tcPr>
                </a:tc>
                <a:tc>
                  <a:txBody>
                    <a:bodyPr/>
                    <a:lstStyle/>
                    <a:p>
                      <a:pPr algn="ctr" fontAlgn="ctr"/>
                      <a:r>
                        <a:rPr lang="en-US" sz="900" b="0" i="0" u="none" strike="noStrike" kern="1200">
                          <a:solidFill>
                            <a:schemeClr val="tx1"/>
                          </a:solidFill>
                          <a:effectLst/>
                          <a:latin typeface="+mn-lt"/>
                          <a:ea typeface="+mn-ea"/>
                          <a:cs typeface="+mn-cs"/>
                        </a:rPr>
                        <a:t>34%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BA7B"/>
                    </a:solidFill>
                  </a:tcPr>
                </a:tc>
                <a:tc>
                  <a:txBody>
                    <a:bodyPr/>
                    <a:lstStyle/>
                    <a:p>
                      <a:pPr algn="ctr" fontAlgn="ctr"/>
                      <a:r>
                        <a:rPr lang="en-US" sz="900" b="0" i="0" u="none" strike="noStrike" kern="1200">
                          <a:solidFill>
                            <a:schemeClr val="tx1"/>
                          </a:solidFill>
                          <a:effectLst/>
                          <a:latin typeface="+mn-lt"/>
                          <a:ea typeface="+mn-ea"/>
                          <a:cs typeface="+mn-cs"/>
                        </a:rPr>
                        <a:t>46%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9574"/>
                    </a:solidFill>
                  </a:tcPr>
                </a:tc>
                <a:tc>
                  <a:txBody>
                    <a:bodyPr/>
                    <a:lstStyle/>
                    <a:p>
                      <a:pPr algn="ctr" fontAlgn="ctr"/>
                      <a:r>
                        <a:rPr lang="en-US" sz="900" b="0" i="0" u="none" strike="noStrike" kern="1200">
                          <a:solidFill>
                            <a:schemeClr val="tx1"/>
                          </a:solidFill>
                          <a:effectLst/>
                          <a:latin typeface="+mn-lt"/>
                          <a:ea typeface="+mn-ea"/>
                          <a:cs typeface="+mn-cs"/>
                        </a:rPr>
                        <a:t>34%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C77D"/>
                    </a:solidFill>
                  </a:tcPr>
                </a:tc>
                <a:tc>
                  <a:txBody>
                    <a:bodyPr/>
                    <a:lstStyle/>
                    <a:p>
                      <a:pPr algn="ctr" fontAlgn="ctr"/>
                      <a:r>
                        <a:rPr lang="en-US" sz="900" b="0" i="0" u="none" strike="noStrike" kern="1200">
                          <a:solidFill>
                            <a:schemeClr val="tx1"/>
                          </a:solidFill>
                          <a:effectLst/>
                          <a:latin typeface="+mn-lt"/>
                          <a:ea typeface="+mn-ea"/>
                          <a:cs typeface="+mn-cs"/>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D82"/>
                    </a:solidFill>
                  </a:tcPr>
                </a:tc>
                <a:tc>
                  <a:txBody>
                    <a:bodyPr/>
                    <a:lstStyle/>
                    <a:p>
                      <a:pPr algn="ctr" fontAlgn="ctr"/>
                      <a:r>
                        <a:rPr lang="en-US" sz="900" b="0" i="0" u="none" strike="noStrike" kern="1200">
                          <a:solidFill>
                            <a:schemeClr val="tx1"/>
                          </a:solidFill>
                          <a:effectLst/>
                          <a:latin typeface="+mn-lt"/>
                          <a:ea typeface="+mn-ea"/>
                          <a:cs typeface="+mn-cs"/>
                        </a:rPr>
                        <a:t>29%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CD7F"/>
                    </a:solidFill>
                  </a:tcPr>
                </a:tc>
                <a:extLst>
                  <a:ext uri="{0D108BD9-81ED-4DB2-BD59-A6C34878D82A}">
                    <a16:rowId xmlns:a16="http://schemas.microsoft.com/office/drawing/2014/main" val="3082768202"/>
                  </a:ext>
                </a:extLst>
              </a:tr>
              <a:tr h="508868">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Cyberbullying, harassment, or abuse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20%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5E382"/>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6E482"/>
                    </a:solidFill>
                  </a:tcPr>
                </a:tc>
                <a:tc>
                  <a:txBody>
                    <a:bodyPr/>
                    <a:lstStyle/>
                    <a:p>
                      <a:pPr algn="ctr" fontAlgn="ctr"/>
                      <a:r>
                        <a:rPr lang="en-US" sz="900" b="0" i="0" u="none" strike="noStrike" kern="1200">
                          <a:solidFill>
                            <a:schemeClr val="tx1"/>
                          </a:solidFill>
                          <a:effectLst/>
                          <a:latin typeface="+mn-lt"/>
                          <a:ea typeface="+mn-ea"/>
                          <a:cs typeface="+mn-cs"/>
                        </a:rPr>
                        <a:t>24%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1E282"/>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FE683"/>
                    </a:solidFill>
                  </a:tcPr>
                </a:tc>
                <a:tc>
                  <a:txBody>
                    <a:bodyPr/>
                    <a:lstStyle/>
                    <a:p>
                      <a:pPr algn="ctr" fontAlgn="ctr"/>
                      <a:r>
                        <a:rPr lang="en-US" sz="900" b="0" i="0" u="none" strike="noStrike" kern="1200">
                          <a:solidFill>
                            <a:schemeClr val="tx1"/>
                          </a:solidFill>
                          <a:effectLst/>
                          <a:latin typeface="+mn-lt"/>
                          <a:ea typeface="+mn-ea"/>
                          <a:cs typeface="+mn-cs"/>
                        </a:rPr>
                        <a:t>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8DB80"/>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B84"/>
                    </a:solidFill>
                  </a:tcPr>
                </a:tc>
                <a:tc>
                  <a:txBody>
                    <a:bodyPr/>
                    <a:lstStyle/>
                    <a:p>
                      <a:pPr algn="ctr" fontAlgn="ctr"/>
                      <a:r>
                        <a:rPr lang="en-US" sz="900" b="0" i="0" u="none" strike="noStrike" kern="1200">
                          <a:solidFill>
                            <a:schemeClr val="tx1"/>
                          </a:solidFill>
                          <a:effectLst/>
                          <a:latin typeface="+mn-lt"/>
                          <a:ea typeface="+mn-ea"/>
                          <a:cs typeface="+mn-cs"/>
                        </a:rPr>
                        <a:t>14%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8E883"/>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7CD7E"/>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1CF7E"/>
                    </a:solidFill>
                  </a:tcPr>
                </a:tc>
                <a:tc>
                  <a:txBody>
                    <a:bodyPr/>
                    <a:lstStyle/>
                    <a:p>
                      <a:pPr algn="ctr" fontAlgn="ctr"/>
                      <a:r>
                        <a:rPr lang="en-US" sz="900" b="0" i="0" u="none" strike="noStrike" kern="1200">
                          <a:solidFill>
                            <a:schemeClr val="tx1"/>
                          </a:solidFill>
                          <a:effectLst/>
                          <a:latin typeface="+mn-lt"/>
                          <a:ea typeface="+mn-ea"/>
                          <a:cs typeface="+mn-cs"/>
                        </a:rPr>
                        <a:t>31%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884"/>
                    </a:solidFill>
                  </a:tcPr>
                </a:tc>
                <a:tc>
                  <a:txBody>
                    <a:bodyPr/>
                    <a:lstStyle/>
                    <a:p>
                      <a:pPr algn="ctr" fontAlgn="ctr"/>
                      <a:r>
                        <a:rPr lang="en-US" sz="900" b="0" i="0" u="none" strike="noStrike" kern="1200">
                          <a:solidFill>
                            <a:schemeClr val="tx1"/>
                          </a:solidFill>
                          <a:effectLst/>
                          <a:latin typeface="+mn-lt"/>
                          <a:ea typeface="+mn-ea"/>
                          <a:cs typeface="+mn-cs"/>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7CD7E"/>
                    </a:solidFill>
                  </a:tcPr>
                </a:tc>
                <a:tc>
                  <a:txBody>
                    <a:bodyPr/>
                    <a:lstStyle/>
                    <a:p>
                      <a:pPr algn="ctr" fontAlgn="ctr"/>
                      <a:r>
                        <a:rPr lang="en-US" sz="900" b="0" i="0" u="none" strike="noStrike" kern="1200">
                          <a:solidFill>
                            <a:schemeClr val="tx1"/>
                          </a:solidFill>
                          <a:effectLst/>
                          <a:latin typeface="+mn-lt"/>
                          <a:ea typeface="+mn-ea"/>
                          <a:cs typeface="+mn-cs"/>
                        </a:rPr>
                        <a:t>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EA83"/>
                    </a:solidFill>
                  </a:tcPr>
                </a:tc>
                <a:tc>
                  <a:txBody>
                    <a:bodyPr/>
                    <a:lstStyle/>
                    <a:p>
                      <a:pPr algn="ctr" fontAlgn="ctr"/>
                      <a:r>
                        <a:rPr lang="en-US" sz="900" b="0" i="0" u="none" strike="noStrike" kern="1200">
                          <a:solidFill>
                            <a:schemeClr val="tx1"/>
                          </a:solidFill>
                          <a:effectLst/>
                          <a:latin typeface="+mn-lt"/>
                          <a:ea typeface="+mn-ea"/>
                          <a:cs typeface="+mn-cs"/>
                        </a:rPr>
                        <a:t>23%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483"/>
                    </a:solidFill>
                  </a:tcPr>
                </a:tc>
                <a:tc>
                  <a:txBody>
                    <a:bodyPr/>
                    <a:lstStyle/>
                    <a:p>
                      <a:pPr algn="ctr" fontAlgn="ctr"/>
                      <a:r>
                        <a:rPr lang="en-US" sz="900" b="0" i="0" u="none" strike="noStrike" kern="1200">
                          <a:solidFill>
                            <a:schemeClr val="tx1"/>
                          </a:solidFill>
                          <a:effectLst/>
                          <a:latin typeface="+mn-lt"/>
                          <a:ea typeface="+mn-ea"/>
                          <a:cs typeface="+mn-cs"/>
                        </a:rPr>
                        <a:t>37%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E82"/>
                    </a:solidFill>
                  </a:tcPr>
                </a:tc>
                <a:tc>
                  <a:txBody>
                    <a:bodyPr/>
                    <a:lstStyle/>
                    <a:p>
                      <a:pPr algn="ctr" fontAlgn="ctr"/>
                      <a:r>
                        <a:rPr lang="en-US" sz="900" b="0" i="0" u="none" strike="noStrike" kern="1200">
                          <a:solidFill>
                            <a:schemeClr val="tx1"/>
                          </a:solidFill>
                          <a:effectLst/>
                          <a:latin typeface="+mn-lt"/>
                          <a:ea typeface="+mn-ea"/>
                          <a:cs typeface="+mn-cs"/>
                        </a:rPr>
                        <a:t>26%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EA83"/>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0D47F"/>
                    </a:solidFill>
                  </a:tcPr>
                </a:tc>
                <a:tc>
                  <a:txBody>
                    <a:bodyPr/>
                    <a:lstStyle/>
                    <a:p>
                      <a:pPr algn="ctr" fontAlgn="ctr"/>
                      <a:r>
                        <a:rPr lang="en-US" sz="900" b="0" i="0" u="none" strike="noStrike" kern="1200">
                          <a:solidFill>
                            <a:schemeClr val="tx1"/>
                          </a:solidFill>
                          <a:effectLst/>
                          <a:latin typeface="+mn-lt"/>
                          <a:ea typeface="+mn-ea"/>
                          <a:cs typeface="+mn-cs"/>
                        </a:rPr>
                        <a:t>24%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BE983"/>
                    </a:solidFill>
                  </a:tcPr>
                </a:tc>
                <a:extLst>
                  <a:ext uri="{0D108BD9-81ED-4DB2-BD59-A6C34878D82A}">
                    <a16:rowId xmlns:a16="http://schemas.microsoft.com/office/drawing/2014/main" val="3953216419"/>
                  </a:ext>
                </a:extLst>
              </a:tr>
              <a:tr h="508868">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Threats of violence towards me or other people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2D07E"/>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89C97D"/>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9D27F"/>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8DCA7D"/>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8AC97D"/>
                    </a:solidFill>
                  </a:tcPr>
                </a:tc>
                <a:tc>
                  <a:txBody>
                    <a:bodyPr/>
                    <a:lstStyle/>
                    <a:p>
                      <a:pPr algn="ctr" fontAlgn="ctr"/>
                      <a:r>
                        <a:rPr lang="en-US" sz="900" b="0" i="0" u="none" strike="noStrike" kern="1200">
                          <a:solidFill>
                            <a:schemeClr val="tx1"/>
                          </a:solidFill>
                          <a:effectLst/>
                          <a:latin typeface="+mn-lt"/>
                          <a:ea typeface="+mn-ea"/>
                          <a:cs typeface="+mn-cs"/>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BCE7E"/>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5D17E"/>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7BF7B"/>
                    </a:solidFill>
                  </a:tcPr>
                </a:tc>
                <a:tc>
                  <a:txBody>
                    <a:bodyPr/>
                    <a:lstStyle/>
                    <a:p>
                      <a:pPr algn="ctr" fontAlgn="ctr"/>
                      <a:r>
                        <a:rPr lang="en-US" sz="900" b="0" i="0" u="none" strike="noStrike" kern="1200">
                          <a:solidFill>
                            <a:schemeClr val="tx1"/>
                          </a:solidFill>
                          <a:effectLst/>
                          <a:latin typeface="+mn-lt"/>
                          <a:ea typeface="+mn-ea"/>
                          <a:cs typeface="+mn-cs"/>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7EC67C"/>
                    </a:solidFill>
                  </a:tcPr>
                </a:tc>
                <a:tc>
                  <a:txBody>
                    <a:bodyPr/>
                    <a:lstStyle/>
                    <a:p>
                      <a:pPr algn="ctr" fontAlgn="ctr"/>
                      <a:r>
                        <a:rPr lang="en-US" sz="900" b="0" i="0" u="none" strike="noStrike" kern="1200">
                          <a:solidFill>
                            <a:schemeClr val="tx1"/>
                          </a:solidFill>
                          <a:effectLst/>
                          <a:latin typeface="+mn-lt"/>
                          <a:ea typeface="+mn-ea"/>
                          <a:cs typeface="+mn-cs"/>
                        </a:rPr>
                        <a:t>23%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383"/>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EC17B"/>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8CD7E"/>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CD37F"/>
                    </a:solidFill>
                  </a:tcPr>
                </a:tc>
                <a:tc>
                  <a:txBody>
                    <a:bodyPr/>
                    <a:lstStyle/>
                    <a:p>
                      <a:pPr algn="ctr" fontAlgn="ctr"/>
                      <a:r>
                        <a:rPr lang="en-US" sz="900" b="0" i="0" u="none" strike="noStrike" kern="1200">
                          <a:solidFill>
                            <a:schemeClr val="tx1"/>
                          </a:solidFill>
                          <a:effectLst/>
                          <a:latin typeface="+mn-lt"/>
                          <a:ea typeface="+mn-ea"/>
                          <a:cs typeface="+mn-cs"/>
                        </a:rPr>
                        <a:t>25%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8E883"/>
                    </a:solidFill>
                  </a:tcPr>
                </a:tc>
                <a:tc>
                  <a:txBody>
                    <a:bodyPr/>
                    <a:lstStyle/>
                    <a:p>
                      <a:pPr algn="ctr" fontAlgn="ctr"/>
                      <a:r>
                        <a:rPr lang="en-US" sz="900" b="0" i="0" u="none" strike="noStrike" kern="1200">
                          <a:solidFill>
                            <a:schemeClr val="tx1"/>
                          </a:solidFill>
                          <a:effectLst/>
                          <a:latin typeface="+mn-lt"/>
                          <a:ea typeface="+mn-ea"/>
                          <a:cs typeface="+mn-cs"/>
                        </a:rPr>
                        <a:t>20%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2DE81"/>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3BE7B"/>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5D17E"/>
                    </a:solidFill>
                  </a:tcPr>
                </a:tc>
                <a:extLst>
                  <a:ext uri="{0D108BD9-81ED-4DB2-BD59-A6C34878D82A}">
                    <a16:rowId xmlns:a16="http://schemas.microsoft.com/office/drawing/2014/main" val="1336643559"/>
                  </a:ext>
                </a:extLst>
              </a:tr>
              <a:tr h="333102">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Sexual solicitation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780"/>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7D17E"/>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E081"/>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DCF7E"/>
                    </a:solidFill>
                  </a:tcPr>
                </a:tc>
                <a:tc>
                  <a:txBody>
                    <a:bodyPr/>
                    <a:lstStyle/>
                    <a:p>
                      <a:pPr algn="ctr" fontAlgn="ctr"/>
                      <a:r>
                        <a:rPr lang="en-US" sz="900" b="0" i="0" u="none" strike="noStrike" kern="1200">
                          <a:solidFill>
                            <a:schemeClr val="tx1"/>
                          </a:solidFill>
                          <a:effectLst/>
                          <a:latin typeface="+mn-lt"/>
                          <a:ea typeface="+mn-ea"/>
                          <a:cs typeface="+mn-cs"/>
                        </a:rPr>
                        <a:t>13%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0CA7D"/>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9D27F"/>
                    </a:solidFill>
                  </a:tcPr>
                </a:tc>
                <a:tc>
                  <a:txBody>
                    <a:bodyPr/>
                    <a:lstStyle/>
                    <a:p>
                      <a:pPr algn="ctr" fontAlgn="ctr"/>
                      <a:r>
                        <a:rPr lang="en-US" sz="900" b="0" i="0" u="none" strike="noStrike" kern="1200">
                          <a:solidFill>
                            <a:schemeClr val="tx1"/>
                          </a:solidFill>
                          <a:effectLst/>
                          <a:latin typeface="+mn-lt"/>
                          <a:ea typeface="+mn-ea"/>
                          <a:cs typeface="+mn-cs"/>
                        </a:rPr>
                        <a:t>20%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BDC81"/>
                    </a:solidFill>
                  </a:tcPr>
                </a:tc>
                <a:tc>
                  <a:txBody>
                    <a:bodyPr/>
                    <a:lstStyle/>
                    <a:p>
                      <a:pPr algn="ctr" fontAlgn="ctr"/>
                      <a:r>
                        <a:rPr lang="en-US" sz="900" b="0" i="0" u="none" strike="noStrike" kern="1200">
                          <a:solidFill>
                            <a:schemeClr val="tx1"/>
                          </a:solidFill>
                          <a:effectLst/>
                          <a:latin typeface="+mn-lt"/>
                          <a:ea typeface="+mn-ea"/>
                          <a:cs typeface="+mn-cs"/>
                        </a:rPr>
                        <a:t>14%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84C77C"/>
                    </a:solidFill>
                  </a:tcPr>
                </a:tc>
                <a:tc>
                  <a:txBody>
                    <a:bodyPr/>
                    <a:lstStyle/>
                    <a:p>
                      <a:pPr algn="ctr" fontAlgn="ctr"/>
                      <a:r>
                        <a:rPr lang="en-US" sz="900" b="0" i="0" u="none" strike="noStrike" kern="1200">
                          <a:solidFill>
                            <a:schemeClr val="tx1"/>
                          </a:solidFill>
                          <a:effectLst/>
                          <a:latin typeface="+mn-lt"/>
                          <a:ea typeface="+mn-ea"/>
                          <a:cs typeface="+mn-cs"/>
                        </a:rPr>
                        <a:t>14%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83C77C"/>
                    </a:solidFill>
                  </a:tcPr>
                </a:tc>
                <a:tc>
                  <a:txBody>
                    <a:bodyPr/>
                    <a:lstStyle/>
                    <a:p>
                      <a:pPr algn="ctr" fontAlgn="ctr"/>
                      <a:r>
                        <a:rPr lang="en-US" sz="900" b="0" i="0" u="none" strike="noStrike" kern="1200">
                          <a:solidFill>
                            <a:schemeClr val="tx1"/>
                          </a:solidFill>
                          <a:effectLst/>
                          <a:latin typeface="+mn-lt"/>
                          <a:ea typeface="+mn-ea"/>
                          <a:cs typeface="+mn-cs"/>
                        </a:rPr>
                        <a:t>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182"/>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79C47C"/>
                    </a:solidFill>
                  </a:tcPr>
                </a:tc>
                <a:tc>
                  <a:txBody>
                    <a:bodyPr/>
                    <a:lstStyle/>
                    <a:p>
                      <a:pPr algn="ctr" fontAlgn="ctr"/>
                      <a:r>
                        <a:rPr lang="en-US" sz="900" b="0" i="0" u="none" strike="noStrike" kern="1200">
                          <a:solidFill>
                            <a:schemeClr val="tx1"/>
                          </a:solidFill>
                          <a:effectLst/>
                          <a:latin typeface="+mn-lt"/>
                          <a:ea typeface="+mn-ea"/>
                          <a:cs typeface="+mn-cs"/>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6DA80"/>
                    </a:solidFill>
                  </a:tcPr>
                </a:tc>
                <a:tc>
                  <a:txBody>
                    <a:bodyPr/>
                    <a:lstStyle/>
                    <a:p>
                      <a:pPr algn="ctr" fontAlgn="ctr"/>
                      <a:r>
                        <a:rPr lang="en-US" sz="900" b="0" i="0" u="none" strike="noStrike" kern="1200">
                          <a:solidFill>
                            <a:schemeClr val="tx1"/>
                          </a:solidFill>
                          <a:effectLst/>
                          <a:latin typeface="+mn-lt"/>
                          <a:ea typeface="+mn-ea"/>
                          <a:cs typeface="+mn-cs"/>
                        </a:rPr>
                        <a:t>20%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4E382"/>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283"/>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5E883"/>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7AC47C"/>
                    </a:solidFill>
                  </a:tcPr>
                </a:tc>
                <a:tc>
                  <a:txBody>
                    <a:bodyPr/>
                    <a:lstStyle/>
                    <a:p>
                      <a:pPr algn="ctr" fontAlgn="ctr"/>
                      <a:r>
                        <a:rPr lang="en-US" sz="900" b="0" i="0" u="none" strike="noStrike" kern="1200">
                          <a:solidFill>
                            <a:schemeClr val="tx1"/>
                          </a:solidFill>
                          <a:effectLst/>
                          <a:latin typeface="+mn-lt"/>
                          <a:ea typeface="+mn-ea"/>
                          <a:cs typeface="+mn-cs"/>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AFD37F"/>
                    </a:solidFill>
                  </a:tcPr>
                </a:tc>
                <a:extLst>
                  <a:ext uri="{0D108BD9-81ED-4DB2-BD59-A6C34878D82A}">
                    <a16:rowId xmlns:a16="http://schemas.microsoft.com/office/drawing/2014/main" val="3822704055"/>
                  </a:ext>
                </a:extLst>
              </a:tr>
              <a:tr h="370086">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Suicide and</a:t>
                      </a:r>
                      <a:br>
                        <a:rPr lang="en-US" sz="900" b="0" i="0" u="none" strike="noStrike" kern="1200">
                          <a:solidFill>
                            <a:schemeClr val="tx1"/>
                          </a:solidFill>
                          <a:effectLst/>
                          <a:latin typeface="+mn-lt"/>
                          <a:ea typeface="+mn-ea"/>
                          <a:cs typeface="+mn-cs"/>
                        </a:rPr>
                      </a:br>
                      <a:r>
                        <a:rPr lang="en-US" sz="900" b="0" i="0" u="none" strike="noStrike" kern="1200">
                          <a:solidFill>
                            <a:schemeClr val="tx1"/>
                          </a:solidFill>
                          <a:effectLst/>
                          <a:latin typeface="+mn-lt"/>
                          <a:ea typeface="+mn-ea"/>
                          <a:cs typeface="+mn-cs"/>
                        </a:rPr>
                        <a:t>self-harm content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DE582"/>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4E883"/>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3E382"/>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8DB80"/>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DF81"/>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984"/>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583"/>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6DF81"/>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7DF81"/>
                    </a:solidFill>
                  </a:tcPr>
                </a:tc>
                <a:tc>
                  <a:txBody>
                    <a:bodyPr/>
                    <a:lstStyle/>
                    <a:p>
                      <a:pPr algn="ctr" fontAlgn="ctr"/>
                      <a:r>
                        <a:rPr lang="en-US" sz="900" b="0" i="0" u="none" strike="noStrike" kern="1200">
                          <a:solidFill>
                            <a:schemeClr val="tx1"/>
                          </a:solidFill>
                          <a:effectLst/>
                          <a:latin typeface="+mn-lt"/>
                          <a:ea typeface="+mn-ea"/>
                          <a:cs typeface="+mn-cs"/>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082"/>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7CD7E"/>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784"/>
                    </a:solidFill>
                  </a:tcPr>
                </a:tc>
                <a:tc>
                  <a:txBody>
                    <a:bodyPr/>
                    <a:lstStyle/>
                    <a:p>
                      <a:pPr algn="ctr" fontAlgn="ctr"/>
                      <a:r>
                        <a:rPr lang="en-US" sz="900" b="0" i="0" u="none" strike="noStrike" kern="1200">
                          <a:solidFill>
                            <a:schemeClr val="tx1"/>
                          </a:solidFill>
                          <a:effectLst/>
                          <a:latin typeface="+mn-lt"/>
                          <a:ea typeface="+mn-ea"/>
                          <a:cs typeface="+mn-cs"/>
                        </a:rPr>
                        <a:t>21%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83"/>
                    </a:solidFill>
                  </a:tcPr>
                </a:tc>
                <a:tc>
                  <a:txBody>
                    <a:bodyPr/>
                    <a:lstStyle/>
                    <a:p>
                      <a:pPr algn="ctr" fontAlgn="ctr"/>
                      <a:r>
                        <a:rPr lang="en-US" sz="900" b="0" i="0" u="none" strike="noStrike" kern="1200">
                          <a:solidFill>
                            <a:schemeClr val="tx1"/>
                          </a:solidFill>
                          <a:effectLst/>
                          <a:latin typeface="+mn-lt"/>
                          <a:ea typeface="+mn-ea"/>
                          <a:cs typeface="+mn-cs"/>
                        </a:rPr>
                        <a:t>23%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A84"/>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BE582"/>
                    </a:solidFill>
                  </a:tcPr>
                </a:tc>
                <a:tc>
                  <a:txBody>
                    <a:bodyPr/>
                    <a:lstStyle/>
                    <a:p>
                      <a:pPr algn="ctr" fontAlgn="ctr"/>
                      <a:r>
                        <a:rPr lang="en-US" sz="900" b="0" i="0" u="none" strike="noStrike" kern="1200">
                          <a:solidFill>
                            <a:schemeClr val="tx1"/>
                          </a:solidFill>
                          <a:effectLst/>
                          <a:latin typeface="+mn-lt"/>
                          <a:ea typeface="+mn-ea"/>
                          <a:cs typeface="+mn-cs"/>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6CC7D"/>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884"/>
                    </a:solidFill>
                  </a:tcPr>
                </a:tc>
                <a:extLst>
                  <a:ext uri="{0D108BD9-81ED-4DB2-BD59-A6C34878D82A}">
                    <a16:rowId xmlns:a16="http://schemas.microsoft.com/office/drawing/2014/main" val="3240904985"/>
                  </a:ext>
                </a:extLst>
              </a:tr>
              <a:tr h="370086">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Terrorist and violent extremist content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280"/>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781"/>
                    </a:solidFill>
                  </a:tcPr>
                </a:tc>
                <a:tc>
                  <a:txBody>
                    <a:bodyPr/>
                    <a:lstStyle/>
                    <a:p>
                      <a:pPr algn="ctr" fontAlgn="ctr"/>
                      <a:r>
                        <a:rPr lang="en-US" sz="900" b="0" i="0" u="none" strike="noStrike" kern="1200">
                          <a:solidFill>
                            <a:schemeClr val="tx1"/>
                          </a:solidFill>
                          <a:effectLst/>
                          <a:latin typeface="+mn-lt"/>
                          <a:ea typeface="+mn-ea"/>
                          <a:cs typeface="+mn-cs"/>
                        </a:rPr>
                        <a:t>13%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881"/>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B81"/>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981"/>
                    </a:solidFill>
                  </a:tcPr>
                </a:tc>
                <a:tc>
                  <a:txBody>
                    <a:bodyPr/>
                    <a:lstStyle/>
                    <a:p>
                      <a:pPr algn="ctr" fontAlgn="ctr"/>
                      <a:r>
                        <a:rPr lang="en-US" sz="900" b="0" i="0" u="none" strike="noStrike" kern="1200">
                          <a:solidFill>
                            <a:schemeClr val="tx1"/>
                          </a:solidFill>
                          <a:effectLst/>
                          <a:latin typeface="+mn-lt"/>
                          <a:ea typeface="+mn-ea"/>
                          <a:cs typeface="+mn-cs"/>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CB7E"/>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67D"/>
                    </a:solidFill>
                  </a:tcPr>
                </a:tc>
                <a:tc>
                  <a:txBody>
                    <a:bodyPr/>
                    <a:lstStyle/>
                    <a:p>
                      <a:pPr algn="ctr" fontAlgn="ctr"/>
                      <a:r>
                        <a:rPr lang="en-US" sz="900" b="0" i="0" u="none" strike="noStrike" kern="1200">
                          <a:solidFill>
                            <a:schemeClr val="tx1"/>
                          </a:solidFill>
                          <a:effectLst/>
                          <a:latin typeface="+mn-lt"/>
                          <a:ea typeface="+mn-ea"/>
                          <a:cs typeface="+mn-cs"/>
                        </a:rPr>
                        <a:t>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984"/>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B84"/>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C87E"/>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DF82"/>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47D"/>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47D"/>
                    </a:solidFill>
                  </a:tcPr>
                </a:tc>
                <a:tc>
                  <a:txBody>
                    <a:bodyPr/>
                    <a:lstStyle/>
                    <a:p>
                      <a:pPr algn="ctr" fontAlgn="ctr"/>
                      <a:r>
                        <a:rPr lang="en-US" sz="900" b="0" i="0" u="none" strike="noStrike" kern="1200">
                          <a:solidFill>
                            <a:schemeClr val="tx1"/>
                          </a:solidFill>
                          <a:effectLst/>
                          <a:latin typeface="+mn-lt"/>
                          <a:ea typeface="+mn-ea"/>
                          <a:cs typeface="+mn-cs"/>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CA978"/>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DC67D"/>
                    </a:solidFill>
                  </a:tcPr>
                </a:tc>
                <a:tc>
                  <a:txBody>
                    <a:bodyPr/>
                    <a:lstStyle/>
                    <a:p>
                      <a:pPr algn="ctr" fontAlgn="ctr"/>
                      <a:r>
                        <a:rPr lang="en-US" sz="900" b="0" i="0" u="none" strike="noStrike" kern="1200">
                          <a:solidFill>
                            <a:schemeClr val="tx1"/>
                          </a:solidFill>
                          <a:effectLst/>
                          <a:latin typeface="+mn-lt"/>
                          <a:ea typeface="+mn-ea"/>
                          <a:cs typeface="+mn-cs"/>
                        </a:rPr>
                        <a:t>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984"/>
                    </a:solidFill>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ED07F"/>
                    </a:solidFill>
                  </a:tcPr>
                </a:tc>
                <a:extLst>
                  <a:ext uri="{0D108BD9-81ED-4DB2-BD59-A6C34878D82A}">
                    <a16:rowId xmlns:a16="http://schemas.microsoft.com/office/drawing/2014/main" val="3231154525"/>
                  </a:ext>
                </a:extLst>
              </a:tr>
              <a:tr h="508868">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Release of intimate images without your consent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11%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9DB80"/>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780"/>
                    </a:solidFill>
                  </a:tcPr>
                </a:tc>
                <a:tc>
                  <a:txBody>
                    <a:bodyPr/>
                    <a:lstStyle/>
                    <a:p>
                      <a:pPr algn="ctr" fontAlgn="ctr"/>
                      <a:r>
                        <a:rPr lang="en-US" sz="900" b="0" i="0" u="none" strike="noStrike" kern="1200">
                          <a:solidFill>
                            <a:schemeClr val="tx1"/>
                          </a:solidFill>
                          <a:effectLst/>
                          <a:latin typeface="+mn-lt"/>
                          <a:ea typeface="+mn-ea"/>
                          <a:cs typeface="+mn-cs"/>
                        </a:rPr>
                        <a:t>14%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CDC81"/>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9D780"/>
                    </a:solidFill>
                  </a:tcPr>
                </a:tc>
                <a:tc>
                  <a:txBody>
                    <a:bodyPr/>
                    <a:lstStyle/>
                    <a:p>
                      <a:pPr algn="ctr" fontAlgn="ctr"/>
                      <a:r>
                        <a:rPr lang="en-US" sz="900" b="0" i="0" u="none" strike="noStrike" kern="1200">
                          <a:solidFill>
                            <a:schemeClr val="tx1"/>
                          </a:solidFill>
                          <a:effectLst/>
                          <a:latin typeface="+mn-lt"/>
                          <a:ea typeface="+mn-ea"/>
                          <a:cs typeface="+mn-cs"/>
                        </a:rPr>
                        <a:t>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9CD7E"/>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A84"/>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4E883"/>
                    </a:solidFill>
                  </a:tcPr>
                </a:tc>
                <a:tc>
                  <a:txBody>
                    <a:bodyPr/>
                    <a:lstStyle/>
                    <a:p>
                      <a:pPr algn="ctr" fontAlgn="ctr"/>
                      <a:r>
                        <a:rPr lang="en-US" sz="900" b="0" i="0" u="none" strike="noStrike" kern="1200">
                          <a:solidFill>
                            <a:schemeClr val="tx1"/>
                          </a:solidFill>
                          <a:effectLst/>
                          <a:latin typeface="+mn-lt"/>
                          <a:ea typeface="+mn-ea"/>
                          <a:cs typeface="+mn-cs"/>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8CCA7D"/>
                    </a:solidFill>
                  </a:tcPr>
                </a:tc>
                <a:tc>
                  <a:txBody>
                    <a:bodyPr/>
                    <a:lstStyle/>
                    <a:p>
                      <a:pPr algn="ctr" fontAlgn="ctr"/>
                      <a:r>
                        <a:rPr lang="en-US" sz="900" b="0" i="0" u="none" strike="noStrike" kern="1200">
                          <a:solidFill>
                            <a:schemeClr val="tx1"/>
                          </a:solidFill>
                          <a:effectLst/>
                          <a:latin typeface="+mn-lt"/>
                          <a:ea typeface="+mn-ea"/>
                          <a:cs typeface="+mn-cs"/>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9DCF7E"/>
                    </a:solidFill>
                  </a:tcPr>
                </a:tc>
                <a:tc>
                  <a:txBody>
                    <a:bodyPr/>
                    <a:lstStyle/>
                    <a:p>
                      <a:pPr algn="ctr" fontAlgn="ctr"/>
                      <a:r>
                        <a:rPr lang="en-US" sz="900" b="0" i="0" u="none" strike="noStrike" kern="1200">
                          <a:solidFill>
                            <a:schemeClr val="tx1"/>
                          </a:solidFill>
                          <a:effectLst/>
                          <a:latin typeface="+mn-lt"/>
                          <a:ea typeface="+mn-ea"/>
                          <a:cs typeface="+mn-cs"/>
                        </a:rPr>
                        <a:t>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B84"/>
                    </a:solidFill>
                  </a:tcPr>
                </a:tc>
                <a:tc>
                  <a:txBody>
                    <a:bodyPr/>
                    <a:lstStyle/>
                    <a:p>
                      <a:pPr algn="ctr" fontAlgn="ctr"/>
                      <a:r>
                        <a:rPr lang="en-US" sz="900" b="0" i="0" u="none" strike="noStrike" kern="1200">
                          <a:solidFill>
                            <a:schemeClr val="tx1"/>
                          </a:solidFill>
                          <a:effectLst/>
                          <a:latin typeface="+mn-lt"/>
                          <a:ea typeface="+mn-ea"/>
                          <a:cs typeface="+mn-cs"/>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2D980"/>
                    </a:solidFill>
                  </a:tcPr>
                </a:tc>
                <a:tc>
                  <a:txBody>
                    <a:bodyPr/>
                    <a:lstStyle/>
                    <a:p>
                      <a:pPr algn="ctr" fontAlgn="ctr"/>
                      <a:r>
                        <a:rPr lang="en-US" sz="900" b="0" i="0" u="none" strike="noStrike" kern="1200">
                          <a:solidFill>
                            <a:schemeClr val="tx1"/>
                          </a:solidFill>
                          <a:effectLst/>
                          <a:latin typeface="+mn-lt"/>
                          <a:ea typeface="+mn-ea"/>
                          <a:cs typeface="+mn-cs"/>
                        </a:rPr>
                        <a:t>12%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3E783"/>
                    </a:solidFill>
                  </a:tcPr>
                </a:tc>
                <a:tc>
                  <a:txBody>
                    <a:bodyPr/>
                    <a:lstStyle/>
                    <a:p>
                      <a:pPr algn="ctr" fontAlgn="ctr"/>
                      <a:r>
                        <a:rPr lang="en-US" sz="900" b="0" i="0" u="none" strike="noStrike" kern="1200">
                          <a:solidFill>
                            <a:schemeClr val="tx1"/>
                          </a:solidFill>
                          <a:effectLst/>
                          <a:latin typeface="+mn-lt"/>
                          <a:ea typeface="+mn-ea"/>
                          <a:cs typeface="+mn-cs"/>
                        </a:rPr>
                        <a:t>15%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7DB80"/>
                    </a:solidFill>
                  </a:tcPr>
                </a:tc>
                <a:tc>
                  <a:txBody>
                    <a:bodyPr/>
                    <a:lstStyle/>
                    <a:p>
                      <a:pPr algn="ctr" fontAlgn="ctr"/>
                      <a:r>
                        <a:rPr lang="en-US" sz="900" b="0" i="0" u="none" strike="noStrike" kern="1200">
                          <a:solidFill>
                            <a:schemeClr val="tx1"/>
                          </a:solidFill>
                          <a:effectLst/>
                          <a:latin typeface="+mn-lt"/>
                          <a:ea typeface="+mn-ea"/>
                          <a:cs typeface="+mn-cs"/>
                        </a:rPr>
                        <a:t>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884"/>
                    </a:solidFill>
                  </a:tcPr>
                </a:tc>
                <a:tc>
                  <a:txBody>
                    <a:bodyPr/>
                    <a:lstStyle/>
                    <a:p>
                      <a:pPr algn="ctr" fontAlgn="ctr"/>
                      <a:r>
                        <a:rPr lang="en-US" sz="900" b="0" i="0" u="none" strike="noStrike" kern="1200">
                          <a:solidFill>
                            <a:schemeClr val="tx1"/>
                          </a:solidFill>
                          <a:effectLst/>
                          <a:latin typeface="+mn-lt"/>
                          <a:ea typeface="+mn-ea"/>
                          <a:cs typeface="+mn-cs"/>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CE582"/>
                    </a:solidFill>
                  </a:tcPr>
                </a:tc>
                <a:tc>
                  <a:txBody>
                    <a:bodyPr/>
                    <a:lstStyle/>
                    <a:p>
                      <a:pPr algn="ctr" fontAlgn="ctr"/>
                      <a:r>
                        <a:rPr lang="en-US" sz="900" b="0" i="0" u="none" strike="noStrike" kern="1200">
                          <a:solidFill>
                            <a:schemeClr val="tx1"/>
                          </a:solidFill>
                          <a:effectLst/>
                          <a:latin typeface="+mn-lt"/>
                          <a:ea typeface="+mn-ea"/>
                          <a:cs typeface="+mn-cs"/>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73C27B"/>
                    </a:solidFill>
                  </a:tcPr>
                </a:tc>
                <a:tc>
                  <a:txBody>
                    <a:bodyPr/>
                    <a:lstStyle/>
                    <a:p>
                      <a:pPr algn="ctr" fontAlgn="ctr"/>
                      <a:r>
                        <a:rPr lang="en-US" sz="900" b="0" i="0" u="none" strike="noStrike" kern="1200">
                          <a:solidFill>
                            <a:schemeClr val="tx1"/>
                          </a:solidFill>
                          <a:effectLst/>
                          <a:latin typeface="+mn-lt"/>
                          <a:ea typeface="+mn-ea"/>
                          <a:cs typeface="+mn-cs"/>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7D67F"/>
                    </a:solidFill>
                  </a:tcPr>
                </a:tc>
                <a:extLst>
                  <a:ext uri="{0D108BD9-81ED-4DB2-BD59-A6C34878D82A}">
                    <a16:rowId xmlns:a16="http://schemas.microsoft.com/office/drawing/2014/main" val="2856004605"/>
                  </a:ext>
                </a:extLst>
              </a:tr>
              <a:tr h="508868">
                <a:tc>
                  <a:txBody>
                    <a:bodyPr/>
                    <a:lstStyle/>
                    <a:p>
                      <a:pPr marL="0" algn="l" defTabSz="932742" rtl="0" eaLnBrk="1" fontAlgn="b" latinLnBrk="0" hangingPunct="1"/>
                      <a:r>
                        <a:rPr lang="en-US" sz="900" b="0" i="0" u="none" strike="noStrike" kern="1200">
                          <a:solidFill>
                            <a:schemeClr val="tx1"/>
                          </a:solidFill>
                          <a:effectLst/>
                          <a:latin typeface="+mn-lt"/>
                          <a:ea typeface="+mn-ea"/>
                          <a:cs typeface="+mn-cs"/>
                        </a:rPr>
                        <a:t>Child sexual exploitation and abuse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FE683"/>
                    </a:solidFill>
                  </a:tcPr>
                </a:tc>
                <a:tc>
                  <a:txBody>
                    <a:bodyPr/>
                    <a:lstStyle/>
                    <a:p>
                      <a:pPr algn="ctr" fontAlgn="ctr"/>
                      <a:r>
                        <a:rPr lang="en-US" sz="900" b="0" i="0" u="none" strike="noStrike" kern="1200">
                          <a:solidFill>
                            <a:schemeClr val="tx1"/>
                          </a:solidFill>
                          <a:effectLst/>
                          <a:latin typeface="+mn-lt"/>
                          <a:ea typeface="+mn-ea"/>
                          <a:cs typeface="+mn-cs"/>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AE482"/>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B84"/>
                    </a:solidFill>
                  </a:tcPr>
                </a:tc>
                <a:tc>
                  <a:txBody>
                    <a:bodyPr/>
                    <a:lstStyle/>
                    <a:p>
                      <a:pPr algn="ctr" fontAlgn="ctr"/>
                      <a:r>
                        <a:rPr lang="en-US" sz="900" b="0" i="0" u="none" strike="noStrike" kern="1200">
                          <a:solidFill>
                            <a:schemeClr val="tx1"/>
                          </a:solidFill>
                          <a:effectLst/>
                          <a:latin typeface="+mn-lt"/>
                          <a:ea typeface="+mn-ea"/>
                          <a:cs typeface="+mn-cs"/>
                        </a:rPr>
                        <a:t>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4DA80"/>
                    </a:solidFill>
                  </a:tcPr>
                </a:tc>
                <a:tc>
                  <a:txBody>
                    <a:bodyPr/>
                    <a:lstStyle/>
                    <a:p>
                      <a:pPr algn="ctr" fontAlgn="ctr"/>
                      <a:r>
                        <a:rPr lang="en-US" sz="900" b="0" i="0" u="none" strike="noStrike" kern="1200">
                          <a:solidFill>
                            <a:schemeClr val="tx1"/>
                          </a:solidFill>
                          <a:effectLst/>
                          <a:latin typeface="+mn-lt"/>
                          <a:ea typeface="+mn-ea"/>
                          <a:cs typeface="+mn-cs"/>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EEA83"/>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884"/>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8D67F"/>
                    </a:solidFill>
                  </a:tcPr>
                </a:tc>
                <a:tc>
                  <a:txBody>
                    <a:bodyPr/>
                    <a:lstStyle/>
                    <a:p>
                      <a:pPr algn="ctr" fontAlgn="ctr"/>
                      <a:r>
                        <a:rPr lang="en-US" sz="900" b="0" i="0" u="none" strike="noStrike" kern="1200">
                          <a:solidFill>
                            <a:schemeClr val="tx1"/>
                          </a:solidFill>
                          <a:effectLst/>
                          <a:latin typeface="+mn-lt"/>
                          <a:ea typeface="+mn-ea"/>
                          <a:cs typeface="+mn-cs"/>
                        </a:rPr>
                        <a:t>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BD780"/>
                    </a:solidFill>
                  </a:tcPr>
                </a:tc>
                <a:tc>
                  <a:txBody>
                    <a:bodyPr/>
                    <a:lstStyle/>
                    <a:p>
                      <a:pPr algn="ctr" fontAlgn="ctr"/>
                      <a:r>
                        <a:rPr lang="en-US" sz="900" b="0" i="0" u="none" strike="noStrike" kern="1200">
                          <a:solidFill>
                            <a:schemeClr val="tx1"/>
                          </a:solidFill>
                          <a:effectLst/>
                          <a:latin typeface="+mn-lt"/>
                          <a:ea typeface="+mn-ea"/>
                          <a:cs typeface="+mn-cs"/>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5D57F"/>
                    </a:solidFill>
                  </a:tcPr>
                </a:tc>
                <a:tc>
                  <a:txBody>
                    <a:bodyPr/>
                    <a:lstStyle/>
                    <a:p>
                      <a:pPr algn="ctr" fontAlgn="ctr"/>
                      <a:r>
                        <a:rPr lang="en-US" sz="900" b="0" i="0" u="none" strike="noStrike" kern="1200">
                          <a:solidFill>
                            <a:schemeClr val="tx1"/>
                          </a:solidFill>
                          <a:effectLst/>
                          <a:latin typeface="+mn-lt"/>
                          <a:ea typeface="+mn-ea"/>
                          <a:cs typeface="+mn-cs"/>
                        </a:rPr>
                        <a:t>21%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DD82"/>
                    </a:solidFill>
                  </a:tcPr>
                </a:tc>
                <a:tc>
                  <a:txBody>
                    <a:bodyPr/>
                    <a:lstStyle/>
                    <a:p>
                      <a:pPr algn="ctr" fontAlgn="ctr"/>
                      <a:r>
                        <a:rPr lang="en-US" sz="900" b="0" i="0" u="none" strike="noStrike" kern="1200">
                          <a:solidFill>
                            <a:schemeClr val="tx1"/>
                          </a:solidFill>
                          <a:effectLst/>
                          <a:latin typeface="+mn-lt"/>
                          <a:ea typeface="+mn-ea"/>
                          <a:cs typeface="+mn-cs"/>
                        </a:rPr>
                        <a:t>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D27F"/>
                    </a:solidFill>
                  </a:tcPr>
                </a:tc>
                <a:tc>
                  <a:txBody>
                    <a:bodyPr/>
                    <a:lstStyle/>
                    <a:p>
                      <a:pPr algn="ctr" fontAlgn="ctr"/>
                      <a:r>
                        <a:rPr lang="en-US" sz="900" b="0" i="0" u="none" strike="noStrike" kern="1200">
                          <a:solidFill>
                            <a:schemeClr val="tx1"/>
                          </a:solidFill>
                          <a:effectLst/>
                          <a:latin typeface="+mn-lt"/>
                          <a:ea typeface="+mn-ea"/>
                          <a:cs typeface="+mn-cs"/>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E783"/>
                    </a:solidFill>
                  </a:tcPr>
                </a:tc>
                <a:tc>
                  <a:txBody>
                    <a:bodyPr/>
                    <a:lstStyle/>
                    <a:p>
                      <a:pPr algn="ctr" fontAlgn="ctr"/>
                      <a:r>
                        <a:rPr lang="en-US" sz="900" b="0" i="0" u="none" strike="noStrike" kern="1200">
                          <a:solidFill>
                            <a:schemeClr val="tx1"/>
                          </a:solidFill>
                          <a:effectLst/>
                          <a:latin typeface="+mn-lt"/>
                          <a:ea typeface="+mn-ea"/>
                          <a:cs typeface="+mn-cs"/>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B84"/>
                    </a:solidFill>
                  </a:tcPr>
                </a:tc>
                <a:tc>
                  <a:txBody>
                    <a:bodyPr/>
                    <a:lstStyle/>
                    <a:p>
                      <a:pPr algn="ctr" fontAlgn="ctr"/>
                      <a:r>
                        <a:rPr lang="en-US" sz="900" b="0" i="0" u="none" strike="noStrike" kern="1200">
                          <a:solidFill>
                            <a:schemeClr val="tx1"/>
                          </a:solidFill>
                          <a:effectLst/>
                          <a:latin typeface="+mn-lt"/>
                          <a:ea typeface="+mn-ea"/>
                          <a:cs typeface="+mn-cs"/>
                        </a:rPr>
                        <a:t>17%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DA81"/>
                    </a:solidFill>
                  </a:tcPr>
                </a:tc>
                <a:tc>
                  <a:txBody>
                    <a:bodyPr/>
                    <a:lstStyle/>
                    <a:p>
                      <a:pPr algn="ctr" fontAlgn="ctr"/>
                      <a:r>
                        <a:rPr lang="en-US" sz="900" b="0" i="0" u="none" strike="noStrike" kern="1200">
                          <a:solidFill>
                            <a:schemeClr val="tx1"/>
                          </a:solidFill>
                          <a:effectLst/>
                          <a:latin typeface="+mn-lt"/>
                          <a:ea typeface="+mn-ea"/>
                          <a:cs typeface="+mn-cs"/>
                        </a:rPr>
                        <a:t>13%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683"/>
                    </a:solidFill>
                  </a:tcPr>
                </a:tc>
                <a:tc>
                  <a:txBody>
                    <a:bodyPr/>
                    <a:lstStyle/>
                    <a:p>
                      <a:pPr algn="ctr" fontAlgn="ctr"/>
                      <a:r>
                        <a:rPr lang="en-US" sz="900" b="0" i="0" u="none" strike="noStrike" kern="1200">
                          <a:solidFill>
                            <a:schemeClr val="tx1"/>
                          </a:solidFill>
                          <a:effectLst/>
                          <a:latin typeface="+mn-lt"/>
                          <a:ea typeface="+mn-ea"/>
                          <a:cs typeface="+mn-cs"/>
                        </a:rPr>
                        <a:t>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DD780"/>
                    </a:solidFill>
                  </a:tcPr>
                </a:tc>
                <a:tc>
                  <a:txBody>
                    <a:bodyPr/>
                    <a:lstStyle/>
                    <a:p>
                      <a:pPr algn="ctr" fontAlgn="ctr"/>
                      <a:r>
                        <a:rPr lang="en-US" sz="900" b="0" i="0" u="none" strike="noStrike" kern="1200">
                          <a:solidFill>
                            <a:schemeClr val="tx1"/>
                          </a:solidFill>
                          <a:effectLst/>
                          <a:latin typeface="+mn-lt"/>
                          <a:ea typeface="+mn-ea"/>
                          <a:cs typeface="+mn-cs"/>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984"/>
                    </a:solidFill>
                  </a:tcPr>
                </a:tc>
                <a:extLst>
                  <a:ext uri="{0D108BD9-81ED-4DB2-BD59-A6C34878D82A}">
                    <a16:rowId xmlns:a16="http://schemas.microsoft.com/office/drawing/2014/main" val="1659051331"/>
                  </a:ext>
                </a:extLst>
              </a:tr>
            </a:tbl>
          </a:graphicData>
        </a:graphic>
      </p:graphicFrame>
    </p:spTree>
    <p:extLst>
      <p:ext uri="{BB962C8B-B14F-4D97-AF65-F5344CB8AC3E}">
        <p14:creationId xmlns:p14="http://schemas.microsoft.com/office/powerpoint/2010/main" val="106963700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6E49-40DA-4AAF-A900-BFAB3755E00D}"/>
              </a:ext>
            </a:extLst>
          </p:cNvPr>
          <p:cNvSpPr>
            <a:spLocks noGrp="1"/>
          </p:cNvSpPr>
          <p:nvPr>
            <p:ph type="title"/>
          </p:nvPr>
        </p:nvSpPr>
        <p:spPr/>
        <p:txBody>
          <a:bodyPr/>
          <a:lstStyle/>
          <a:p>
            <a:r>
              <a:rPr lang="en-US"/>
              <a:t>Awareness of government efforts to protect online safety is generally low outside APAC</a:t>
            </a:r>
          </a:p>
        </p:txBody>
      </p:sp>
      <p:sp>
        <p:nvSpPr>
          <p:cNvPr id="6" name="TextBox 5">
            <a:extLst>
              <a:ext uri="{FF2B5EF4-FFF2-40B4-BE49-F238E27FC236}">
                <a16:creationId xmlns:a16="http://schemas.microsoft.com/office/drawing/2014/main" id="{486EE2D8-4778-C621-3A85-E04A25CAC432}"/>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7" name="TextBox 6">
            <a:extLst>
              <a:ext uri="{FF2B5EF4-FFF2-40B4-BE49-F238E27FC236}">
                <a16:creationId xmlns:a16="http://schemas.microsoft.com/office/drawing/2014/main" id="{4B16DC58-A4EB-43EC-5DBB-65DEAD4476B2}"/>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G1: Are you aware of any efforts by your country's government to protect your safety online?</a:t>
            </a:r>
          </a:p>
        </p:txBody>
      </p:sp>
      <p:sp>
        <p:nvSpPr>
          <p:cNvPr id="21" name="Rectangle 20">
            <a:extLst>
              <a:ext uri="{FF2B5EF4-FFF2-40B4-BE49-F238E27FC236}">
                <a16:creationId xmlns:a16="http://schemas.microsoft.com/office/drawing/2014/main" id="{569D6E29-2F22-15E7-0EFA-3A1497D477B8}"/>
              </a:ext>
              <a:ext uri="{C183D7F6-B498-43B3-948B-1728B52AA6E4}">
                <adec:decorative xmlns:adec="http://schemas.microsoft.com/office/drawing/2017/decorative" val="1"/>
              </a:ext>
            </a:extLst>
          </p:cNvPr>
          <p:cNvSpPr>
            <a:spLocks/>
          </p:cNvSpPr>
          <p:nvPr/>
        </p:nvSpPr>
        <p:spPr bwMode="auto">
          <a:xfrm>
            <a:off x="588263" y="1840869"/>
            <a:ext cx="11018520" cy="4381169"/>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11" name="Group 10" descr="A clustered column chart showing Asia Pacific region: Australia at 43 percent, India at 74 percent, Philippines at 71 percent, Singapore at 59 percent. Latin American region: Argentina at 13 percent, Brazil at 36 percent, Chile at 14 percent, Colombia at 20 percent, Mexico at 22 percent and Peru at 14 percent. Western European region: France at 35 percent, Denmark at 32 percent, Italy at 34 percent and United Kingdom at 32 percent. North American region: Canada at 29 percent and United States at 37 percent">
            <a:extLst>
              <a:ext uri="{FF2B5EF4-FFF2-40B4-BE49-F238E27FC236}">
                <a16:creationId xmlns:a16="http://schemas.microsoft.com/office/drawing/2014/main" id="{6E4B4F18-FBB9-4D83-B2FF-76D14B0F3CFE}"/>
              </a:ext>
            </a:extLst>
          </p:cNvPr>
          <p:cNvGrpSpPr/>
          <p:nvPr/>
        </p:nvGrpSpPr>
        <p:grpSpPr>
          <a:xfrm>
            <a:off x="585217" y="1840869"/>
            <a:ext cx="11018519" cy="4381801"/>
            <a:chOff x="585217" y="1840869"/>
            <a:chExt cx="11018519" cy="4381801"/>
          </a:xfrm>
        </p:grpSpPr>
        <p:graphicFrame>
          <p:nvGraphicFramePr>
            <p:cNvPr id="23" name="Content Placeholder 5">
              <a:extLst>
                <a:ext uri="{FF2B5EF4-FFF2-40B4-BE49-F238E27FC236}">
                  <a16:creationId xmlns:a16="http://schemas.microsoft.com/office/drawing/2014/main" id="{91768E46-0ABD-BB07-AFF0-C705890B510D}"/>
                </a:ext>
              </a:extLst>
            </p:cNvPr>
            <p:cNvGraphicFramePr>
              <a:graphicFrameLocks/>
            </p:cNvGraphicFramePr>
            <p:nvPr>
              <p:extLst>
                <p:ext uri="{D42A27DB-BD31-4B8C-83A1-F6EECF244321}">
                  <p14:modId xmlns:p14="http://schemas.microsoft.com/office/powerpoint/2010/main" val="1112165018"/>
                </p:ext>
              </p:extLst>
            </p:nvPr>
          </p:nvGraphicFramePr>
          <p:xfrm>
            <a:off x="585217" y="1840869"/>
            <a:ext cx="11018519" cy="438180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48E7E658-9B57-DB9F-3488-AC21676A7D38}"/>
                </a:ext>
              </a:extLst>
            </p:cNvPr>
            <p:cNvGrpSpPr/>
            <p:nvPr/>
          </p:nvGrpSpPr>
          <p:grpSpPr>
            <a:xfrm>
              <a:off x="1178476" y="1963850"/>
              <a:ext cx="10359434" cy="340236"/>
              <a:chOff x="1227572" y="1981899"/>
              <a:chExt cx="10359434" cy="340236"/>
            </a:xfrm>
          </p:grpSpPr>
          <p:sp>
            <p:nvSpPr>
              <p:cNvPr id="4" name="TextBox 3">
                <a:extLst>
                  <a:ext uri="{FF2B5EF4-FFF2-40B4-BE49-F238E27FC236}">
                    <a16:creationId xmlns:a16="http://schemas.microsoft.com/office/drawing/2014/main" id="{4A489992-689D-B633-9E85-651583D2EF4E}"/>
                  </a:ext>
                </a:extLst>
              </p:cNvPr>
              <p:cNvSpPr txBox="1"/>
              <p:nvPr/>
            </p:nvSpPr>
            <p:spPr>
              <a:xfrm flipH="1">
                <a:off x="1227572" y="1981899"/>
                <a:ext cx="2103120"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APAC</a:t>
                </a:r>
              </a:p>
            </p:txBody>
          </p:sp>
          <p:sp>
            <p:nvSpPr>
              <p:cNvPr id="5" name="TextBox 4">
                <a:extLst>
                  <a:ext uri="{FF2B5EF4-FFF2-40B4-BE49-F238E27FC236}">
                    <a16:creationId xmlns:a16="http://schemas.microsoft.com/office/drawing/2014/main" id="{005AE3A2-3350-89FA-6731-2817204F805B}"/>
                  </a:ext>
                </a:extLst>
              </p:cNvPr>
              <p:cNvSpPr txBox="1"/>
              <p:nvPr/>
            </p:nvSpPr>
            <p:spPr>
              <a:xfrm flipH="1">
                <a:off x="3852600" y="1985834"/>
                <a:ext cx="3378346"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LATAM</a:t>
                </a:r>
              </a:p>
            </p:txBody>
          </p:sp>
          <p:sp>
            <p:nvSpPr>
              <p:cNvPr id="8" name="TextBox 7">
                <a:extLst>
                  <a:ext uri="{FF2B5EF4-FFF2-40B4-BE49-F238E27FC236}">
                    <a16:creationId xmlns:a16="http://schemas.microsoft.com/office/drawing/2014/main" id="{DCD9661D-208F-4D51-136A-D0E1E18E738D}"/>
                  </a:ext>
                </a:extLst>
              </p:cNvPr>
              <p:cNvSpPr txBox="1"/>
              <p:nvPr/>
            </p:nvSpPr>
            <p:spPr>
              <a:xfrm flipH="1">
                <a:off x="7707197" y="1992951"/>
                <a:ext cx="2238374"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WE</a:t>
                </a:r>
              </a:p>
            </p:txBody>
          </p:sp>
          <p:sp>
            <p:nvSpPr>
              <p:cNvPr id="9" name="TextBox 8">
                <a:extLst>
                  <a:ext uri="{FF2B5EF4-FFF2-40B4-BE49-F238E27FC236}">
                    <a16:creationId xmlns:a16="http://schemas.microsoft.com/office/drawing/2014/main" id="{11E43E33-C043-2A6A-2CFD-0FF754E0714B}"/>
                  </a:ext>
                </a:extLst>
              </p:cNvPr>
              <p:cNvSpPr txBox="1"/>
              <p:nvPr/>
            </p:nvSpPr>
            <p:spPr>
              <a:xfrm flipH="1">
                <a:off x="10355146" y="1981899"/>
                <a:ext cx="1231860"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NA</a:t>
                </a:r>
              </a:p>
            </p:txBody>
          </p:sp>
        </p:grpSp>
      </p:grpSp>
    </p:spTree>
    <p:extLst>
      <p:ext uri="{BB962C8B-B14F-4D97-AF65-F5344CB8AC3E}">
        <p14:creationId xmlns:p14="http://schemas.microsoft.com/office/powerpoint/2010/main" val="8160325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6E49-40DA-4AAF-A900-BFAB3755E00D}"/>
              </a:ext>
            </a:extLst>
          </p:cNvPr>
          <p:cNvSpPr>
            <a:spLocks noGrp="1"/>
          </p:cNvSpPr>
          <p:nvPr>
            <p:ph type="title"/>
          </p:nvPr>
        </p:nvSpPr>
        <p:spPr>
          <a:xfrm>
            <a:off x="588263" y="457200"/>
            <a:ext cx="11018520" cy="1107996"/>
          </a:xfrm>
        </p:spPr>
        <p:txBody>
          <a:bodyPr/>
          <a:lstStyle/>
          <a:p>
            <a:r>
              <a:rPr lang="en-US" cap="none" spc="-150"/>
              <a:t>Belief that government actions will reduce risks on online platforms is strongest in APAC, weakest in western Europe</a:t>
            </a:r>
          </a:p>
        </p:txBody>
      </p:sp>
      <p:sp>
        <p:nvSpPr>
          <p:cNvPr id="7" name="TextBox 6">
            <a:extLst>
              <a:ext uri="{FF2B5EF4-FFF2-40B4-BE49-F238E27FC236}">
                <a16:creationId xmlns:a16="http://schemas.microsoft.com/office/drawing/2014/main" id="{B9EDE702-E5BF-F417-3970-5D7C14D243C8}"/>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grpSp>
        <p:nvGrpSpPr>
          <p:cNvPr id="5" name="Group 4" descr="A stacked column chart having the legends Disagree, Unsure, agree a little and Agree completely, a lot. APAC: Australia at 10% (Disagree) 61% (Unsure, agree a little) 29% (Agree completely, a lot). India at 8% (Disagree) 39% (Unsure, agree a little) 53% (Agree completely, a lot). Philippines at 11% (Disagree) 46% (Unsure, agree a little) 43% (Agree completely, a lot). Singapore at 5% (Disagree) 54% (Unsure, agree a little) 41% (Agree completely, a lot). LATAM: Argentina at 28% (Disagree) 44% (Unsure, agree a little) 27% (Agree completely, a lot). Brazil at 15% (Disagree) 48% (Unsure, agree a little) 37% (Agree completely, a lot). Chile at 25% (Disagree) 44% (Unsure, agree a little) 31% (Agree completely, a lot). Colombia at 24% (Disagree) 46% (Unsure, agree a little) 30% (Agree completely, a lot). Mexico at 24% (Disagree) 42% (Unsure, agree a little) 34% (Agree completely, a lot). Peru at 29% (Disagree) 42% (Unsure, agree a little) 29% (Agree completely, a lot). WE: France at 22% (Disagree) 61% (Unsure, agree a little) 17% (Agree completely, a lot). Germany at 28% (Disagree) 61% (Unsure, agree a little) 12% (Agree completely, a lot). Italy at 19% (Disagree) 57% (Unsure, agree a little) 24% (Agree completely, a lot). UK at 17% (Disagree) 66% (Unsure, agree a little) 17% (Agree completely, a lot). NA: Canada at 20% (Disagree) 60% (Unsure, agree a little) 20% (Agree completely, a lot). US at 23% (Disagree) 54% (Unsure, agree a little) 24% (Agree completely, a lot)&#10;&#10;&#10;&#10;&#10;">
            <a:extLst>
              <a:ext uri="{FF2B5EF4-FFF2-40B4-BE49-F238E27FC236}">
                <a16:creationId xmlns:a16="http://schemas.microsoft.com/office/drawing/2014/main" id="{7A4CFF8F-B8C9-E0EA-AAF0-38CCDD2C4530}"/>
              </a:ext>
            </a:extLst>
          </p:cNvPr>
          <p:cNvGrpSpPr/>
          <p:nvPr/>
        </p:nvGrpSpPr>
        <p:grpSpPr>
          <a:xfrm>
            <a:off x="588264" y="1840869"/>
            <a:ext cx="11021124" cy="4435964"/>
            <a:chOff x="588264" y="1840869"/>
            <a:chExt cx="11021124" cy="4435964"/>
          </a:xfrm>
        </p:grpSpPr>
        <p:graphicFrame>
          <p:nvGraphicFramePr>
            <p:cNvPr id="4" name="Content Placeholder 5">
              <a:extLst>
                <a:ext uri="{FF2B5EF4-FFF2-40B4-BE49-F238E27FC236}">
                  <a16:creationId xmlns:a16="http://schemas.microsoft.com/office/drawing/2014/main" id="{A3953FAF-BBAC-4B86-B87C-798F305CCE75}"/>
                </a:ext>
              </a:extLst>
            </p:cNvPr>
            <p:cNvGraphicFramePr>
              <a:graphicFrameLocks/>
            </p:cNvGraphicFramePr>
            <p:nvPr>
              <p:extLst>
                <p:ext uri="{D42A27DB-BD31-4B8C-83A1-F6EECF244321}">
                  <p14:modId xmlns:p14="http://schemas.microsoft.com/office/powerpoint/2010/main" val="4051014000"/>
                </p:ext>
              </p:extLst>
            </p:nvPr>
          </p:nvGraphicFramePr>
          <p:xfrm>
            <a:off x="588264" y="1840869"/>
            <a:ext cx="11021124" cy="4435964"/>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340FC932-3169-4417-989C-A853612CE16D}"/>
                </a:ext>
              </a:extLst>
            </p:cNvPr>
            <p:cNvGrpSpPr/>
            <p:nvPr/>
          </p:nvGrpSpPr>
          <p:grpSpPr>
            <a:xfrm>
              <a:off x="1126322" y="1963849"/>
              <a:ext cx="10411588" cy="338328"/>
              <a:chOff x="1175418" y="1981899"/>
              <a:chExt cx="10411588" cy="340236"/>
            </a:xfrm>
          </p:grpSpPr>
          <p:sp>
            <p:nvSpPr>
              <p:cNvPr id="10" name="TextBox 9">
                <a:extLst>
                  <a:ext uri="{FF2B5EF4-FFF2-40B4-BE49-F238E27FC236}">
                    <a16:creationId xmlns:a16="http://schemas.microsoft.com/office/drawing/2014/main" id="{D3725C27-4E46-4956-8245-87F0E3B5CEFE}"/>
                  </a:ext>
                </a:extLst>
              </p:cNvPr>
              <p:cNvSpPr txBox="1"/>
              <p:nvPr/>
            </p:nvSpPr>
            <p:spPr>
              <a:xfrm flipH="1">
                <a:off x="1175418" y="1981899"/>
                <a:ext cx="2207428"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APAC</a:t>
                </a:r>
              </a:p>
            </p:txBody>
          </p:sp>
          <p:sp>
            <p:nvSpPr>
              <p:cNvPr id="11" name="TextBox 10">
                <a:extLst>
                  <a:ext uri="{FF2B5EF4-FFF2-40B4-BE49-F238E27FC236}">
                    <a16:creationId xmlns:a16="http://schemas.microsoft.com/office/drawing/2014/main" id="{F77DB8F0-2A32-4BFA-9003-250BD9278780}"/>
                  </a:ext>
                </a:extLst>
              </p:cNvPr>
              <p:cNvSpPr txBox="1"/>
              <p:nvPr/>
            </p:nvSpPr>
            <p:spPr>
              <a:xfrm flipH="1">
                <a:off x="3881175" y="1985834"/>
                <a:ext cx="3321196"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LATAM</a:t>
                </a:r>
              </a:p>
            </p:txBody>
          </p:sp>
          <p:sp>
            <p:nvSpPr>
              <p:cNvPr id="12" name="TextBox 11">
                <a:extLst>
                  <a:ext uri="{FF2B5EF4-FFF2-40B4-BE49-F238E27FC236}">
                    <a16:creationId xmlns:a16="http://schemas.microsoft.com/office/drawing/2014/main" id="{E594FC18-DFB7-4BDD-9258-485A0FC2EDE7}"/>
                  </a:ext>
                </a:extLst>
              </p:cNvPr>
              <p:cNvSpPr txBox="1"/>
              <p:nvPr/>
            </p:nvSpPr>
            <p:spPr>
              <a:xfrm flipH="1">
                <a:off x="7735772" y="1992951"/>
                <a:ext cx="2181224"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WE</a:t>
                </a:r>
              </a:p>
            </p:txBody>
          </p:sp>
          <p:sp>
            <p:nvSpPr>
              <p:cNvPr id="14" name="TextBox 13">
                <a:extLst>
                  <a:ext uri="{FF2B5EF4-FFF2-40B4-BE49-F238E27FC236}">
                    <a16:creationId xmlns:a16="http://schemas.microsoft.com/office/drawing/2014/main" id="{9E150F91-40D4-46FE-812E-737160444F55}"/>
                  </a:ext>
                </a:extLst>
              </p:cNvPr>
              <p:cNvSpPr txBox="1"/>
              <p:nvPr/>
            </p:nvSpPr>
            <p:spPr>
              <a:xfrm flipH="1">
                <a:off x="10355146" y="1981899"/>
                <a:ext cx="1231860" cy="329184"/>
              </a:xfrm>
              <a:prstGeom prst="rect">
                <a:avLst/>
              </a:prstGeom>
              <a:solidFill>
                <a:schemeClr val="bg1">
                  <a:lumMod val="95000"/>
                </a:schemeClr>
              </a:solidFill>
            </p:spPr>
            <p:txBody>
              <a:bodyPr wrap="square" lIns="3600" tIns="18000" rIns="3600" bIns="18000" rtlCol="0" anchor="ctr">
                <a:noAutofit/>
              </a:bodyPr>
              <a:lstStyle/>
              <a:p>
                <a:pPr algn="ctr"/>
                <a:r>
                  <a:rPr lang="en-US" sz="1200">
                    <a:latin typeface="+mj-lt"/>
                  </a:rPr>
                  <a:t>NA</a:t>
                </a:r>
              </a:p>
            </p:txBody>
          </p:sp>
        </p:grpSp>
      </p:grpSp>
      <p:sp>
        <p:nvSpPr>
          <p:cNvPr id="8" name="TextBox 7">
            <a:extLst>
              <a:ext uri="{FF2B5EF4-FFF2-40B4-BE49-F238E27FC236}">
                <a16:creationId xmlns:a16="http://schemas.microsoft.com/office/drawing/2014/main" id="{249DED55-2E6A-35CE-83DE-70C339355749}"/>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G2_1 I feel our government’s actions around online safety will help reduce risks on online platforms</a:t>
            </a:r>
          </a:p>
        </p:txBody>
      </p:sp>
    </p:spTree>
    <p:extLst>
      <p:ext uri="{BB962C8B-B14F-4D97-AF65-F5344CB8AC3E}">
        <p14:creationId xmlns:p14="http://schemas.microsoft.com/office/powerpoint/2010/main" val="241201480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6E49-40DA-4AAF-A900-BFAB3755E00D}"/>
              </a:ext>
            </a:extLst>
          </p:cNvPr>
          <p:cNvSpPr>
            <a:spLocks noGrp="1"/>
          </p:cNvSpPr>
          <p:nvPr>
            <p:ph type="title"/>
          </p:nvPr>
        </p:nvSpPr>
        <p:spPr>
          <a:xfrm>
            <a:off x="588263" y="457200"/>
            <a:ext cx="11018520" cy="553998"/>
          </a:xfrm>
        </p:spPr>
        <p:txBody>
          <a:bodyPr/>
          <a:lstStyle/>
          <a:p>
            <a:r>
              <a:rPr lang="en-US"/>
              <a:t>Desire for content moderation is strongest in APAC</a:t>
            </a:r>
          </a:p>
        </p:txBody>
      </p:sp>
      <p:sp>
        <p:nvSpPr>
          <p:cNvPr id="5" name="TextBox 4">
            <a:extLst>
              <a:ext uri="{FF2B5EF4-FFF2-40B4-BE49-F238E27FC236}">
                <a16:creationId xmlns:a16="http://schemas.microsoft.com/office/drawing/2014/main" id="{0BE2AB70-370A-99F4-AEEF-2DCDD6C427B6}"/>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17" name="Rectangle 16">
            <a:extLst>
              <a:ext uri="{FF2B5EF4-FFF2-40B4-BE49-F238E27FC236}">
                <a16:creationId xmlns:a16="http://schemas.microsoft.com/office/drawing/2014/main" id="{57A255CF-A116-F796-25DE-D69246FBB666}"/>
              </a:ext>
              <a:ext uri="{C183D7F6-B498-43B3-948B-1728B52AA6E4}">
                <adec:decorative xmlns:adec="http://schemas.microsoft.com/office/drawing/2017/decorative" val="1"/>
              </a:ext>
            </a:extLst>
          </p:cNvPr>
          <p:cNvSpPr>
            <a:spLocks/>
          </p:cNvSpPr>
          <p:nvPr/>
        </p:nvSpPr>
        <p:spPr bwMode="auto">
          <a:xfrm>
            <a:off x="588263" y="1713868"/>
            <a:ext cx="11018520" cy="438180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6" name="TextBox 5">
            <a:extLst>
              <a:ext uri="{FF2B5EF4-FFF2-40B4-BE49-F238E27FC236}">
                <a16:creationId xmlns:a16="http://schemas.microsoft.com/office/drawing/2014/main" id="{7814EA3F-6D37-39F3-F0C3-B05EB2924D13}"/>
              </a:ext>
            </a:extLst>
          </p:cNvPr>
          <p:cNvSpPr txBox="1"/>
          <p:nvPr/>
        </p:nvSpPr>
        <p:spPr>
          <a:xfrm>
            <a:off x="588263" y="1309061"/>
            <a:ext cx="2936560" cy="307777"/>
          </a:xfrm>
          <a:prstGeom prst="rect">
            <a:avLst/>
          </a:prstGeom>
          <a:noFill/>
        </p:spPr>
        <p:txBody>
          <a:bodyPr wrap="square">
            <a:spAutoFit/>
          </a:bodyPr>
          <a:lstStyle/>
          <a:p>
            <a:pPr rtl="0">
              <a:defRPr sz="1862" b="0" i="0" u="none" strike="noStrike" kern="1200" spc="0" baseline="0">
                <a:solidFill>
                  <a:prstClr val="black">
                    <a:lumMod val="65000"/>
                    <a:lumOff val="35000"/>
                  </a:prstClr>
                </a:solidFill>
                <a:latin typeface="+mn-lt"/>
                <a:ea typeface="+mn-ea"/>
                <a:cs typeface="+mn-cs"/>
              </a:defRPr>
            </a:pPr>
            <a:r>
              <a:rPr lang="en-US" sz="1400" i="1">
                <a:solidFill>
                  <a:schemeClr val="accent1"/>
                </a:solidFill>
              </a:rPr>
              <a:t>Average across all platforms</a:t>
            </a:r>
          </a:p>
        </p:txBody>
      </p:sp>
      <p:sp>
        <p:nvSpPr>
          <p:cNvPr id="9" name="TextBox 8">
            <a:extLst>
              <a:ext uri="{FF2B5EF4-FFF2-40B4-BE49-F238E27FC236}">
                <a16:creationId xmlns:a16="http://schemas.microsoft.com/office/drawing/2014/main" id="{7F954BDD-BA93-465A-E5BA-87DD6D0F3945}"/>
              </a:ext>
            </a:extLst>
          </p:cNvPr>
          <p:cNvSpPr txBox="1"/>
          <p:nvPr/>
        </p:nvSpPr>
        <p:spPr>
          <a:xfrm>
            <a:off x="727829" y="2368687"/>
            <a:ext cx="1019691" cy="307777"/>
          </a:xfrm>
          <a:prstGeom prst="rect">
            <a:avLst/>
          </a:prstGeom>
          <a:noFill/>
        </p:spPr>
        <p:txBody>
          <a:bodyPr wrap="square" lIns="0" tIns="0" rIns="0" bIns="0" rtlCol="0">
            <a:spAutoFit/>
          </a:bodyPr>
          <a:lstStyle/>
          <a:p>
            <a:pPr algn="l"/>
            <a:r>
              <a:rPr lang="en-US" sz="1000">
                <a:solidFill>
                  <a:schemeClr val="tx2">
                    <a:lumMod val="50000"/>
                  </a:schemeClr>
                </a:solidFill>
                <a:latin typeface="+mj-lt"/>
              </a:rPr>
              <a:t>No restrictions</a:t>
            </a:r>
            <a:br>
              <a:rPr lang="en-US" sz="1000">
                <a:solidFill>
                  <a:schemeClr val="tx2">
                    <a:lumMod val="50000"/>
                  </a:schemeClr>
                </a:solidFill>
                <a:latin typeface="+mj-lt"/>
              </a:rPr>
            </a:br>
            <a:r>
              <a:rPr lang="en-US" sz="1000">
                <a:solidFill>
                  <a:schemeClr val="tx2">
                    <a:lumMod val="50000"/>
                  </a:schemeClr>
                </a:solidFill>
                <a:latin typeface="+mj-lt"/>
              </a:rPr>
              <a:t>(1-3)</a:t>
            </a:r>
          </a:p>
        </p:txBody>
      </p:sp>
      <p:sp>
        <p:nvSpPr>
          <p:cNvPr id="13" name="TextBox 12">
            <a:extLst>
              <a:ext uri="{FF2B5EF4-FFF2-40B4-BE49-F238E27FC236}">
                <a16:creationId xmlns:a16="http://schemas.microsoft.com/office/drawing/2014/main" id="{30555A07-FCA7-0AB7-C835-D641C1C330D9}"/>
              </a:ext>
            </a:extLst>
          </p:cNvPr>
          <p:cNvSpPr txBox="1"/>
          <p:nvPr/>
        </p:nvSpPr>
        <p:spPr>
          <a:xfrm>
            <a:off x="693017" y="2938783"/>
            <a:ext cx="1109931" cy="307777"/>
          </a:xfrm>
          <a:prstGeom prst="rect">
            <a:avLst/>
          </a:prstGeom>
          <a:noFill/>
        </p:spPr>
        <p:txBody>
          <a:bodyPr wrap="square" lIns="0" tIns="0" rIns="0" bIns="0" rtlCol="0">
            <a:spAutoFit/>
          </a:bodyPr>
          <a:lstStyle/>
          <a:p>
            <a:pPr algn="l"/>
            <a:r>
              <a:rPr lang="en-US" sz="1000">
                <a:solidFill>
                  <a:schemeClr val="tx2"/>
                </a:solidFill>
                <a:latin typeface="+mj-lt"/>
              </a:rPr>
              <a:t>Illegal content</a:t>
            </a:r>
            <a:br>
              <a:rPr lang="en-US" sz="1000">
                <a:solidFill>
                  <a:schemeClr val="tx2"/>
                </a:solidFill>
                <a:latin typeface="+mj-lt"/>
              </a:rPr>
            </a:br>
            <a:r>
              <a:rPr lang="en-US" sz="1000">
                <a:solidFill>
                  <a:schemeClr val="tx2"/>
                </a:solidFill>
                <a:latin typeface="+mj-lt"/>
              </a:rPr>
              <a:t>only (4)</a:t>
            </a:r>
          </a:p>
        </p:txBody>
      </p:sp>
      <p:sp>
        <p:nvSpPr>
          <p:cNvPr id="8" name="TextBox 7">
            <a:extLst>
              <a:ext uri="{FF2B5EF4-FFF2-40B4-BE49-F238E27FC236}">
                <a16:creationId xmlns:a16="http://schemas.microsoft.com/office/drawing/2014/main" id="{64ED0CA9-C4C1-F52F-74F2-1B0D389C6D44}"/>
              </a:ext>
            </a:extLst>
          </p:cNvPr>
          <p:cNvSpPr txBox="1"/>
          <p:nvPr/>
        </p:nvSpPr>
        <p:spPr>
          <a:xfrm>
            <a:off x="693017" y="4400391"/>
            <a:ext cx="1022151" cy="307777"/>
          </a:xfrm>
          <a:prstGeom prst="rect">
            <a:avLst/>
          </a:prstGeom>
          <a:noFill/>
        </p:spPr>
        <p:txBody>
          <a:bodyPr wrap="square" lIns="0" tIns="0" rIns="0" bIns="0" rtlCol="0">
            <a:spAutoFit/>
          </a:bodyPr>
          <a:lstStyle/>
          <a:p>
            <a:pPr algn="l"/>
            <a:r>
              <a:rPr lang="en-US" sz="1000">
                <a:solidFill>
                  <a:schemeClr val="accent1"/>
                </a:solidFill>
                <a:latin typeface="+mj-lt"/>
              </a:rPr>
              <a:t>Illegal &amp; harmful content (5-7)</a:t>
            </a:r>
          </a:p>
        </p:txBody>
      </p:sp>
      <p:grpSp>
        <p:nvGrpSpPr>
          <p:cNvPr id="7" name="Group 6" descr="A stacked column chart having the legends Illegal and harmful content, Illegal content only, No Restrictions. APAC: Australia at 65% (Illegal and harmful content) 25% (Illegal content only) 11% (No Restrictions). India at 59% (Illegal and harmful content) 21% (Illegal content only) 20% (No Restrictions). Philippines at 57% (Illegal and harmful content) 26% (Illegal content only) 17% (No Restrictions).  Singapore at 67% (Illegal and harmful content) 23% (Illegal content only) 10% (No Restrictions). LATAM: Argentina at 47% (Illegal and harmful content) 33% (Illegal content only) 20% (No Restrictions). Brazil at 58% (Illegal and harmful content) 29% (Illegal content only) 13% (No Restrictions). Chile at 52% (Illegal and harmful content) 31% (Illegal content only) 16% (No Restrictions). Colombia at 53% (Illegal and harmful content) 27% (Illegal content only) 20% (No Restrictions). Mexico at 53% (Illegal and harmful content) 29% (Illegal content only) 18% (No Restrictions). Peru at 54% (Illegal and harmful content) 29% (Illegal content only) 17% (No Restrictions). WE: France at 55% (Illegal and harmful content) 31% (Illegal content only) 15% (No Restrictions). Germany at 54% (Illegal and harmful content) 33% (Illegal content only) 13% (No Restrictions). Italy at 60% (Illegal and harmful content) 27% (Illegal content only) 13% (No Restrictions). UK at 63% (Illegal and harmful content) 27% (Illegal content only) 11% (No Restrictions). NA: Canada at 55% (Illegal and harmful content) 29% (Illegal content only) 16% (No Restrictions). US at 55% (Illegal and harmful content) 29% (Illegal content only) 16% (No Restrictions)">
            <a:extLst>
              <a:ext uri="{FF2B5EF4-FFF2-40B4-BE49-F238E27FC236}">
                <a16:creationId xmlns:a16="http://schemas.microsoft.com/office/drawing/2014/main" id="{9FCFE5BB-D05D-0E11-AB8D-983418A95894}"/>
              </a:ext>
            </a:extLst>
          </p:cNvPr>
          <p:cNvGrpSpPr/>
          <p:nvPr/>
        </p:nvGrpSpPr>
        <p:grpSpPr>
          <a:xfrm>
            <a:off x="1505956" y="1850463"/>
            <a:ext cx="10027768" cy="4197966"/>
            <a:chOff x="1505956" y="1850463"/>
            <a:chExt cx="10027768" cy="4197966"/>
          </a:xfrm>
        </p:grpSpPr>
        <p:graphicFrame>
          <p:nvGraphicFramePr>
            <p:cNvPr id="4" name="Content Placeholder 5">
              <a:extLst>
                <a:ext uri="{FF2B5EF4-FFF2-40B4-BE49-F238E27FC236}">
                  <a16:creationId xmlns:a16="http://schemas.microsoft.com/office/drawing/2014/main" id="{A3953FAF-BBAC-4B86-B87C-798F305CCE75}"/>
                </a:ext>
              </a:extLst>
            </p:cNvPr>
            <p:cNvGraphicFramePr>
              <a:graphicFrameLocks/>
            </p:cNvGraphicFramePr>
            <p:nvPr>
              <p:extLst>
                <p:ext uri="{D42A27DB-BD31-4B8C-83A1-F6EECF244321}">
                  <p14:modId xmlns:p14="http://schemas.microsoft.com/office/powerpoint/2010/main" val="3855917556"/>
                </p:ext>
              </p:extLst>
            </p:nvPr>
          </p:nvGraphicFramePr>
          <p:xfrm>
            <a:off x="1505956" y="2233624"/>
            <a:ext cx="10027768" cy="3814805"/>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340FC932-3169-4417-989C-A853612CE16D}"/>
                </a:ext>
              </a:extLst>
            </p:cNvPr>
            <p:cNvGrpSpPr/>
            <p:nvPr/>
          </p:nvGrpSpPr>
          <p:grpSpPr>
            <a:xfrm>
              <a:off x="1765966" y="1850463"/>
              <a:ext cx="9767758" cy="338328"/>
              <a:chOff x="1600457" y="1489419"/>
              <a:chExt cx="9767758" cy="276999"/>
            </a:xfrm>
          </p:grpSpPr>
          <p:sp>
            <p:nvSpPr>
              <p:cNvPr id="10" name="TextBox 9">
                <a:extLst>
                  <a:ext uri="{FF2B5EF4-FFF2-40B4-BE49-F238E27FC236}">
                    <a16:creationId xmlns:a16="http://schemas.microsoft.com/office/drawing/2014/main" id="{D3725C27-4E46-4956-8245-87F0E3B5CEFE}"/>
                  </a:ext>
                </a:extLst>
              </p:cNvPr>
              <p:cNvSpPr txBox="1"/>
              <p:nvPr/>
            </p:nvSpPr>
            <p:spPr>
              <a:xfrm flipH="1">
                <a:off x="1600457" y="1489419"/>
                <a:ext cx="1823050" cy="276999"/>
              </a:xfrm>
              <a:prstGeom prst="rect">
                <a:avLst/>
              </a:prstGeom>
              <a:solidFill>
                <a:schemeClr val="bg1">
                  <a:lumMod val="95000"/>
                </a:schemeClr>
              </a:solidFill>
            </p:spPr>
            <p:txBody>
              <a:bodyPr wrap="square" lIns="91440" tIns="45720" rIns="91440" bIns="45720" rtlCol="0" anchor="ctr">
                <a:spAutoFit/>
              </a:bodyPr>
              <a:lstStyle>
                <a:defPPr>
                  <a:defRPr lang="en-US"/>
                </a:defPPr>
                <a:lvl1pPr algn="ctr">
                  <a:defRPr sz="1200">
                    <a:latin typeface="+mj-lt"/>
                  </a:defRPr>
                </a:lvl1pPr>
              </a:lstStyle>
              <a:p>
                <a:r>
                  <a:rPr lang="en-US"/>
                  <a:t>APAC</a:t>
                </a:r>
              </a:p>
            </p:txBody>
          </p:sp>
          <p:sp>
            <p:nvSpPr>
              <p:cNvPr id="11" name="TextBox 10">
                <a:extLst>
                  <a:ext uri="{FF2B5EF4-FFF2-40B4-BE49-F238E27FC236}">
                    <a16:creationId xmlns:a16="http://schemas.microsoft.com/office/drawing/2014/main" id="{F77DB8F0-2A32-4BFA-9003-250BD9278780}"/>
                  </a:ext>
                </a:extLst>
              </p:cNvPr>
              <p:cNvSpPr txBox="1"/>
              <p:nvPr/>
            </p:nvSpPr>
            <p:spPr>
              <a:xfrm flipH="1">
                <a:off x="4124551" y="1489419"/>
                <a:ext cx="2910836" cy="276999"/>
              </a:xfrm>
              <a:prstGeom prst="rect">
                <a:avLst/>
              </a:prstGeom>
              <a:solidFill>
                <a:schemeClr val="bg1">
                  <a:lumMod val="95000"/>
                </a:schemeClr>
              </a:solidFill>
            </p:spPr>
            <p:txBody>
              <a:bodyPr wrap="square" lIns="91440" tIns="45720" rIns="91440" bIns="45720" rtlCol="0" anchor="ctr">
                <a:noAutofit/>
              </a:bodyPr>
              <a:lstStyle>
                <a:defPPr>
                  <a:defRPr lang="en-US"/>
                </a:defPPr>
                <a:lvl1pPr algn="ctr">
                  <a:defRPr sz="1200">
                    <a:latin typeface="+mj-lt"/>
                  </a:defRPr>
                </a:lvl1pPr>
              </a:lstStyle>
              <a:p>
                <a:r>
                  <a:rPr lang="en-US"/>
                  <a:t>LATAM</a:t>
                </a:r>
              </a:p>
            </p:txBody>
          </p:sp>
          <p:sp>
            <p:nvSpPr>
              <p:cNvPr id="12" name="TextBox 11">
                <a:extLst>
                  <a:ext uri="{FF2B5EF4-FFF2-40B4-BE49-F238E27FC236}">
                    <a16:creationId xmlns:a16="http://schemas.microsoft.com/office/drawing/2014/main" id="{E594FC18-DFB7-4BDD-9258-485A0FC2EDE7}"/>
                  </a:ext>
                </a:extLst>
              </p:cNvPr>
              <p:cNvSpPr txBox="1"/>
              <p:nvPr/>
            </p:nvSpPr>
            <p:spPr>
              <a:xfrm flipH="1">
                <a:off x="7736431" y="1489419"/>
                <a:ext cx="1851659" cy="276999"/>
              </a:xfrm>
              <a:prstGeom prst="rect">
                <a:avLst/>
              </a:prstGeom>
              <a:solidFill>
                <a:schemeClr val="bg1">
                  <a:lumMod val="95000"/>
                </a:schemeClr>
              </a:solidFill>
            </p:spPr>
            <p:txBody>
              <a:bodyPr wrap="square" lIns="91440" tIns="45720" rIns="91440" bIns="45720" rtlCol="0" anchor="ctr">
                <a:noAutofit/>
              </a:bodyPr>
              <a:lstStyle>
                <a:defPPr>
                  <a:defRPr lang="en-US"/>
                </a:defPPr>
                <a:lvl1pPr algn="ctr">
                  <a:defRPr sz="1200">
                    <a:latin typeface="+mj-lt"/>
                  </a:defRPr>
                </a:lvl1pPr>
              </a:lstStyle>
              <a:p>
                <a:r>
                  <a:rPr lang="en-US"/>
                  <a:t>WE</a:t>
                </a:r>
              </a:p>
            </p:txBody>
          </p:sp>
          <p:sp>
            <p:nvSpPr>
              <p:cNvPr id="14" name="TextBox 13">
                <a:extLst>
                  <a:ext uri="{FF2B5EF4-FFF2-40B4-BE49-F238E27FC236}">
                    <a16:creationId xmlns:a16="http://schemas.microsoft.com/office/drawing/2014/main" id="{9E150F91-40D4-46FE-812E-737160444F55}"/>
                  </a:ext>
                </a:extLst>
              </p:cNvPr>
              <p:cNvSpPr txBox="1"/>
              <p:nvPr/>
            </p:nvSpPr>
            <p:spPr>
              <a:xfrm flipH="1">
                <a:off x="10140541" y="1489419"/>
                <a:ext cx="1227674" cy="276999"/>
              </a:xfrm>
              <a:prstGeom prst="rect">
                <a:avLst/>
              </a:prstGeom>
              <a:solidFill>
                <a:schemeClr val="bg1">
                  <a:lumMod val="95000"/>
                </a:schemeClr>
              </a:solidFill>
            </p:spPr>
            <p:txBody>
              <a:bodyPr wrap="square" lIns="91440" tIns="45720" rIns="91440" bIns="45720" rtlCol="0" anchor="ctr">
                <a:noAutofit/>
              </a:bodyPr>
              <a:lstStyle>
                <a:defPPr>
                  <a:defRPr lang="en-US"/>
                </a:defPPr>
                <a:lvl1pPr algn="ctr">
                  <a:defRPr sz="1200">
                    <a:latin typeface="+mj-lt"/>
                  </a:defRPr>
                </a:lvl1pPr>
              </a:lstStyle>
              <a:p>
                <a:r>
                  <a:rPr lang="en-US"/>
                  <a:t>NA</a:t>
                </a:r>
              </a:p>
            </p:txBody>
          </p:sp>
        </p:grpSp>
      </p:grpSp>
      <p:sp>
        <p:nvSpPr>
          <p:cNvPr id="15" name="TextBox 14">
            <a:extLst>
              <a:ext uri="{FF2B5EF4-FFF2-40B4-BE49-F238E27FC236}">
                <a16:creationId xmlns:a16="http://schemas.microsoft.com/office/drawing/2014/main" id="{7340A1DD-BFE2-84C7-AA70-E3BABC01ECEB}"/>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68495071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p:txBody>
          <a:bodyPr/>
          <a:lstStyle/>
          <a:p>
            <a:r>
              <a:rPr lang="en-US"/>
              <a:t>Expectations on content restrictions by type of platform</a:t>
            </a:r>
          </a:p>
        </p:txBody>
      </p:sp>
      <p:sp>
        <p:nvSpPr>
          <p:cNvPr id="3" name="TextBox 2">
            <a:extLst>
              <a:ext uri="{FF2B5EF4-FFF2-40B4-BE49-F238E27FC236}">
                <a16:creationId xmlns:a16="http://schemas.microsoft.com/office/drawing/2014/main" id="{D92BF50E-69BD-F573-E2D8-35A8139866CF}"/>
              </a:ext>
            </a:extLst>
          </p:cNvPr>
          <p:cNvSpPr txBox="1"/>
          <p:nvPr/>
        </p:nvSpPr>
        <p:spPr>
          <a:xfrm flipH="1">
            <a:off x="580006" y="1810041"/>
            <a:ext cx="11026777" cy="338554"/>
          </a:xfrm>
          <a:prstGeom prst="rect">
            <a:avLst/>
          </a:prstGeom>
          <a:solidFill>
            <a:schemeClr val="bg1">
              <a:lumMod val="95000"/>
            </a:schemeClr>
          </a:solidFill>
        </p:spPr>
        <p:txBody>
          <a:bodyPr wrap="square" lIns="91440" tIns="45720" rIns="91440" bIns="45720" rtlCol="0">
            <a:spAutoFit/>
          </a:bodyPr>
          <a:lstStyle/>
          <a:p>
            <a:pPr algn="ctr"/>
            <a:r>
              <a:rPr lang="en-US" sz="1600">
                <a:latin typeface="+mj-lt"/>
              </a:rPr>
              <a:t>LATAM</a:t>
            </a:r>
          </a:p>
        </p:txBody>
      </p:sp>
      <p:sp>
        <p:nvSpPr>
          <p:cNvPr id="9" name="Rectangle 8">
            <a:extLst>
              <a:ext uri="{FF2B5EF4-FFF2-40B4-BE49-F238E27FC236}">
                <a16:creationId xmlns:a16="http://schemas.microsoft.com/office/drawing/2014/main" id="{775B7BBC-D355-BDB3-CF89-1D14DBFB566E}"/>
              </a:ext>
              <a:ext uri="{C183D7F6-B498-43B3-948B-1728B52AA6E4}">
                <adec:decorative xmlns:adec="http://schemas.microsoft.com/office/drawing/2017/decorative" val="1"/>
              </a:ext>
            </a:extLst>
          </p:cNvPr>
          <p:cNvSpPr>
            <a:spLocks/>
          </p:cNvSpPr>
          <p:nvPr/>
        </p:nvSpPr>
        <p:spPr bwMode="auto">
          <a:xfrm>
            <a:off x="582611" y="1723512"/>
            <a:ext cx="11026777" cy="4091357"/>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4" name="Group 3" descr="A stacked bar chart that shows the no restrictions, illegal content only and illegal harmful content for Argentina: Cloud storage (no restrictions at 27, illegal content only at 30, illegal and harmful content at 42), Email (no restrictions at 24, illegal content only at 33, illegal and harmful content at 43), Gaming (no restrictions at 21, illegal content only at 36, illegal and harmful content at 44), Marketplace (no restrictions at 19, illegal content only at 35, illegal and harmful content at 44), Messaging (no restrictions at 24, illegal content only at 31, illegal and harmful content at 45), App stores (no restrictions at 18, illegal content only at 38, illegal and harmful content at 44), Video sharing (no restrictions at 13, illegal content only at 34, illegal and harmful content at 54), Social media (no restrictions at 14, illegal content only at 30, illegal and harmful content at 56)">
            <a:extLst>
              <a:ext uri="{FF2B5EF4-FFF2-40B4-BE49-F238E27FC236}">
                <a16:creationId xmlns:a16="http://schemas.microsoft.com/office/drawing/2014/main" id="{7F81F9A9-45E1-4EBA-4479-96964C9DFDE1}"/>
              </a:ext>
            </a:extLst>
          </p:cNvPr>
          <p:cNvGrpSpPr/>
          <p:nvPr/>
        </p:nvGrpSpPr>
        <p:grpSpPr>
          <a:xfrm>
            <a:off x="674118" y="2120165"/>
            <a:ext cx="2646094" cy="3558578"/>
            <a:chOff x="674118" y="2120165"/>
            <a:chExt cx="2646094" cy="3558578"/>
          </a:xfrm>
        </p:grpSpPr>
        <p:graphicFrame>
          <p:nvGraphicFramePr>
            <p:cNvPr id="6" name="Chart 5">
              <a:extLst>
                <a:ext uri="{FF2B5EF4-FFF2-40B4-BE49-F238E27FC236}">
                  <a16:creationId xmlns:a16="http://schemas.microsoft.com/office/drawing/2014/main" id="{AEC8425A-6DA7-2821-86C6-4FDB7958F5CF}"/>
                </a:ext>
              </a:extLst>
            </p:cNvPr>
            <p:cNvGraphicFramePr/>
            <p:nvPr>
              <p:extLst>
                <p:ext uri="{D42A27DB-BD31-4B8C-83A1-F6EECF244321}">
                  <p14:modId xmlns:p14="http://schemas.microsoft.com/office/powerpoint/2010/main" val="750961398"/>
                </p:ext>
              </p:extLst>
            </p:nvPr>
          </p:nvGraphicFramePr>
          <p:xfrm>
            <a:off x="674118" y="2120165"/>
            <a:ext cx="2646094" cy="352272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E65DFEC0-851E-8D3E-4F96-DE6A8D551A30}"/>
                </a:ext>
              </a:extLst>
            </p:cNvPr>
            <p:cNvSpPr txBox="1"/>
            <p:nvPr/>
          </p:nvSpPr>
          <p:spPr>
            <a:xfrm>
              <a:off x="1892307" y="5494077"/>
              <a:ext cx="663195" cy="184666"/>
            </a:xfrm>
            <a:prstGeom prst="rect">
              <a:avLst/>
            </a:prstGeom>
            <a:noFill/>
          </p:spPr>
          <p:txBody>
            <a:bodyPr wrap="none" lIns="0" tIns="0" rIns="0" bIns="0" rtlCol="0">
              <a:spAutoFit/>
            </a:bodyPr>
            <a:lstStyle/>
            <a:p>
              <a:pPr algn="l"/>
              <a:r>
                <a:rPr lang="en-US" sz="1200" b="0" i="0" u="none" strike="noStrike">
                  <a:effectLst/>
                </a:rPr>
                <a:t>Argentina</a:t>
              </a:r>
            </a:p>
          </p:txBody>
        </p:sp>
      </p:grpSp>
      <p:grpSp>
        <p:nvGrpSpPr>
          <p:cNvPr id="5" name="Group 4" descr="A stacked bar chart that shows the no restrictions, illegal content only and illegal harmful content for Brazil: Cloud storage (no restrictions at 17, illegal content only at 29, illegal and harmful content at 54), Email (no restrictions at 16, illegal content only at 29, illegal and harmful content at 55), Gaming (no restrictions at 14, illegal content only at 31, illegal and harmful content at 55), Marketplace (no restrictions at 14, illegal content only at 31, illegal and harmful content at 56), Messaging (no restrictions at 14, illegal content only at 29, illegal and harmful content at 57), App stores (no restrictions at 11, illegal content only at 30, illegal and harmful content at 60), Video sharing (no restrictions at 10, illegal content only at 28, illegal and harmful content at 63), Social media (no restrictions at 9, illegal content only at 28, illegal and harmful content at 63)">
            <a:extLst>
              <a:ext uri="{FF2B5EF4-FFF2-40B4-BE49-F238E27FC236}">
                <a16:creationId xmlns:a16="http://schemas.microsoft.com/office/drawing/2014/main" id="{657D1728-FD14-594C-0544-D1314CDEA5AC}"/>
              </a:ext>
            </a:extLst>
          </p:cNvPr>
          <p:cNvGrpSpPr/>
          <p:nvPr/>
        </p:nvGrpSpPr>
        <p:grpSpPr>
          <a:xfrm>
            <a:off x="3339430" y="2087365"/>
            <a:ext cx="1625600" cy="3591378"/>
            <a:chOff x="3339430" y="2087365"/>
            <a:chExt cx="1625600" cy="3591378"/>
          </a:xfrm>
        </p:grpSpPr>
        <p:graphicFrame>
          <p:nvGraphicFramePr>
            <p:cNvPr id="31" name="Chart 30">
              <a:extLst>
                <a:ext uri="{FF2B5EF4-FFF2-40B4-BE49-F238E27FC236}">
                  <a16:creationId xmlns:a16="http://schemas.microsoft.com/office/drawing/2014/main" id="{B1B152BC-7B7A-0009-3DF7-E032B9C52049}"/>
                </a:ext>
              </a:extLst>
            </p:cNvPr>
            <p:cNvGraphicFramePr/>
            <p:nvPr>
              <p:extLst>
                <p:ext uri="{D42A27DB-BD31-4B8C-83A1-F6EECF244321}">
                  <p14:modId xmlns:p14="http://schemas.microsoft.com/office/powerpoint/2010/main" val="678459346"/>
                </p:ext>
              </p:extLst>
            </p:nvPr>
          </p:nvGraphicFramePr>
          <p:xfrm>
            <a:off x="3339430" y="2087365"/>
            <a:ext cx="1625600" cy="355552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3B69D261-20A1-48AF-E70C-40AA6D9E1E02}"/>
                </a:ext>
              </a:extLst>
            </p:cNvPr>
            <p:cNvSpPr txBox="1"/>
            <p:nvPr/>
          </p:nvSpPr>
          <p:spPr>
            <a:xfrm>
              <a:off x="3971091" y="5494077"/>
              <a:ext cx="362279" cy="184666"/>
            </a:xfrm>
            <a:prstGeom prst="rect">
              <a:avLst/>
            </a:prstGeom>
            <a:noFill/>
          </p:spPr>
          <p:txBody>
            <a:bodyPr wrap="none" lIns="0" tIns="0" rIns="0" bIns="0" rtlCol="0">
              <a:spAutoFit/>
            </a:bodyPr>
            <a:lstStyle/>
            <a:p>
              <a:pPr algn="l"/>
              <a:r>
                <a:rPr lang="en-US" sz="1200" b="0" i="0" u="none" strike="noStrike">
                  <a:effectLst/>
                </a:rPr>
                <a:t>Brazil</a:t>
              </a:r>
            </a:p>
          </p:txBody>
        </p:sp>
      </p:grpSp>
      <p:grpSp>
        <p:nvGrpSpPr>
          <p:cNvPr id="10" name="Group 9" descr="A stacked bar chart that shows the no restrictions, illegal content only and illegal harmful content for Chile: Cloud storage (no restrictions at 23, illegal content only at 31, illegal and harmful content at 46), Email (no restrictions at 21, illegal content only at 29, illegal and harmful content at 50), Gaming (no restrictions at 15, illegal content only at 32, illegal and harmful content at 52), Marketplace (no restrictions at 16, illegal content only at 33, illegal and harmful content at 51), Messaging (no restrictions at 20, illegal content only at 29, illegal and harmful content at 51), App stores (no restrictions at 15, illegal content only at 36, illegal and harmful content at 49), Video sharing (no restrictions at 10, illegal content only at 32, illegal and harmful content at 59), Social media (no restrictions at 11, illegal content only at 28, illegal and harmful content at 62)">
            <a:extLst>
              <a:ext uri="{FF2B5EF4-FFF2-40B4-BE49-F238E27FC236}">
                <a16:creationId xmlns:a16="http://schemas.microsoft.com/office/drawing/2014/main" id="{0914FD78-9F02-FE2E-1328-1556C4A7D2E7}"/>
              </a:ext>
            </a:extLst>
          </p:cNvPr>
          <p:cNvGrpSpPr/>
          <p:nvPr/>
        </p:nvGrpSpPr>
        <p:grpSpPr>
          <a:xfrm>
            <a:off x="4984248" y="2087365"/>
            <a:ext cx="1625600" cy="3591378"/>
            <a:chOff x="4984248" y="2087365"/>
            <a:chExt cx="1625600" cy="3591378"/>
          </a:xfrm>
        </p:grpSpPr>
        <p:graphicFrame>
          <p:nvGraphicFramePr>
            <p:cNvPr id="32" name="Chart 31">
              <a:extLst>
                <a:ext uri="{FF2B5EF4-FFF2-40B4-BE49-F238E27FC236}">
                  <a16:creationId xmlns:a16="http://schemas.microsoft.com/office/drawing/2014/main" id="{DEDC6084-1827-A021-441B-85538133E161}"/>
                </a:ext>
              </a:extLst>
            </p:cNvPr>
            <p:cNvGraphicFramePr/>
            <p:nvPr>
              <p:extLst>
                <p:ext uri="{D42A27DB-BD31-4B8C-83A1-F6EECF244321}">
                  <p14:modId xmlns:p14="http://schemas.microsoft.com/office/powerpoint/2010/main" val="2450207217"/>
                </p:ext>
              </p:extLst>
            </p:nvPr>
          </p:nvGraphicFramePr>
          <p:xfrm>
            <a:off x="4984248" y="2087365"/>
            <a:ext cx="1625600" cy="357276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AC638660-1A5B-1F80-C66E-9FE14680FB40}"/>
                </a:ext>
              </a:extLst>
            </p:cNvPr>
            <p:cNvSpPr txBox="1"/>
            <p:nvPr/>
          </p:nvSpPr>
          <p:spPr>
            <a:xfrm>
              <a:off x="5629534" y="5494077"/>
              <a:ext cx="335028" cy="184666"/>
            </a:xfrm>
            <a:prstGeom prst="rect">
              <a:avLst/>
            </a:prstGeom>
            <a:noFill/>
          </p:spPr>
          <p:txBody>
            <a:bodyPr wrap="none" lIns="0" tIns="0" rIns="0" bIns="0" rtlCol="0">
              <a:spAutoFit/>
            </a:bodyPr>
            <a:lstStyle/>
            <a:p>
              <a:pPr algn="l"/>
              <a:r>
                <a:rPr lang="en-US" sz="1200" b="0" i="0" u="none" strike="noStrike">
                  <a:effectLst/>
                </a:rPr>
                <a:t>Chile</a:t>
              </a:r>
            </a:p>
          </p:txBody>
        </p:sp>
      </p:grpSp>
      <p:grpSp>
        <p:nvGrpSpPr>
          <p:cNvPr id="11" name="Group 10" descr="A stacked bar chart that shows the no restrictions, illegal content only and illegal harmful content for Colombia: Cloud storage (no restrictions at 24, illegal content only at 26, illegal and harmful content at 50), Email (no restrictions at 21, illegal content only at 25, illegal and harmful content at 53), Gaming (no restrictions at 21, illegal content only at 26, illegal and harmful content at 53), Marketplace (no restrictions at 18, illegal content only at 33, illegal and harmful content at 49), Messaging (no restrictions at 23, illegal content only at 27, illegal and harmful content at 51), App stores (no restrictions at 18, illegal content only at 30, illegal and harmful content at 53), Video sharing (no restrictions at 16, illegal content only at 25, illegal and harmful content at 59), Social media (no restrictions at 16, illegal content only at 26, illegal and harmful content at 58)">
            <a:extLst>
              <a:ext uri="{FF2B5EF4-FFF2-40B4-BE49-F238E27FC236}">
                <a16:creationId xmlns:a16="http://schemas.microsoft.com/office/drawing/2014/main" id="{E96DB3F6-C1AC-DC3D-D057-222743265B1D}"/>
              </a:ext>
            </a:extLst>
          </p:cNvPr>
          <p:cNvGrpSpPr/>
          <p:nvPr/>
        </p:nvGrpSpPr>
        <p:grpSpPr>
          <a:xfrm>
            <a:off x="6629066" y="2068175"/>
            <a:ext cx="1625600" cy="3610568"/>
            <a:chOff x="6629066" y="2068175"/>
            <a:chExt cx="1625600" cy="3610568"/>
          </a:xfrm>
        </p:grpSpPr>
        <p:graphicFrame>
          <p:nvGraphicFramePr>
            <p:cNvPr id="29" name="Chart 28">
              <a:extLst>
                <a:ext uri="{FF2B5EF4-FFF2-40B4-BE49-F238E27FC236}">
                  <a16:creationId xmlns:a16="http://schemas.microsoft.com/office/drawing/2014/main" id="{C12E4DD4-A4AF-DA88-264F-2FAE49B09852}"/>
                </a:ext>
              </a:extLst>
            </p:cNvPr>
            <p:cNvGraphicFramePr/>
            <p:nvPr>
              <p:extLst>
                <p:ext uri="{D42A27DB-BD31-4B8C-83A1-F6EECF244321}">
                  <p14:modId xmlns:p14="http://schemas.microsoft.com/office/powerpoint/2010/main" val="1398845984"/>
                </p:ext>
              </p:extLst>
            </p:nvPr>
          </p:nvGraphicFramePr>
          <p:xfrm>
            <a:off x="6629066" y="2068175"/>
            <a:ext cx="1625600" cy="3572767"/>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2F3FE10A-3ACD-3290-A5D7-4EE6FB2EB037}"/>
                </a:ext>
              </a:extLst>
            </p:cNvPr>
            <p:cNvSpPr txBox="1"/>
            <p:nvPr/>
          </p:nvSpPr>
          <p:spPr>
            <a:xfrm>
              <a:off x="7117258" y="5494077"/>
              <a:ext cx="649217" cy="184666"/>
            </a:xfrm>
            <a:prstGeom prst="rect">
              <a:avLst/>
            </a:prstGeom>
            <a:noFill/>
          </p:spPr>
          <p:txBody>
            <a:bodyPr wrap="none" lIns="0" tIns="0" rIns="0" bIns="0" rtlCol="0">
              <a:spAutoFit/>
            </a:bodyPr>
            <a:lstStyle/>
            <a:p>
              <a:pPr algn="l"/>
              <a:r>
                <a:rPr lang="en-US" sz="1200" b="0" i="0" u="none" strike="noStrike">
                  <a:effectLst/>
                </a:rPr>
                <a:t>Colombia</a:t>
              </a:r>
            </a:p>
          </p:txBody>
        </p:sp>
      </p:grpSp>
      <p:grpSp>
        <p:nvGrpSpPr>
          <p:cNvPr id="12" name="Group 11" descr="A stacked bar chart that shows the no restrictions, illegal content only and illegal harmful content for Mexico: Cloud storage (no restrictions at 26, illegal content only at 25, illegal and harmful content at 48), Email (no restrictions at 23, illegal content only at 27, illegal and harmful content at 50), Gaming (no restrictions at 19, illegal content only at 31, illegal and harmful content at 50, Marketplace (no restrictions at 15, illegal content only at 33, illegal and harmful content at 52), Messaging (no restrictions at 23, illegal content only at 28, illegal and harmful content at 50), App stores (no restrictions at 16, illegal content only at 32, illegal and harmful content at 52), Video sharing (no restrictions at 11, illegal content only at 28, illegal and harmful content at 61), Social media (no restrictions at 12, illegal content only at 28, illegal and harmful content at 60)">
            <a:extLst>
              <a:ext uri="{FF2B5EF4-FFF2-40B4-BE49-F238E27FC236}">
                <a16:creationId xmlns:a16="http://schemas.microsoft.com/office/drawing/2014/main" id="{29591661-DD54-DDA6-4F4B-F01E4854F95F}"/>
              </a:ext>
            </a:extLst>
          </p:cNvPr>
          <p:cNvGrpSpPr/>
          <p:nvPr/>
        </p:nvGrpSpPr>
        <p:grpSpPr>
          <a:xfrm>
            <a:off x="8273884" y="2048985"/>
            <a:ext cx="1625600" cy="3629758"/>
            <a:chOff x="8273884" y="2048985"/>
            <a:chExt cx="1625600" cy="3629758"/>
          </a:xfrm>
        </p:grpSpPr>
        <p:graphicFrame>
          <p:nvGraphicFramePr>
            <p:cNvPr id="30" name="Chart 29">
              <a:extLst>
                <a:ext uri="{FF2B5EF4-FFF2-40B4-BE49-F238E27FC236}">
                  <a16:creationId xmlns:a16="http://schemas.microsoft.com/office/drawing/2014/main" id="{AED198F9-A6C8-8297-2FF0-DC6C8C645857}"/>
                </a:ext>
              </a:extLst>
            </p:cNvPr>
            <p:cNvGraphicFramePr/>
            <p:nvPr>
              <p:extLst>
                <p:ext uri="{D42A27DB-BD31-4B8C-83A1-F6EECF244321}">
                  <p14:modId xmlns:p14="http://schemas.microsoft.com/office/powerpoint/2010/main" val="1472938334"/>
                </p:ext>
              </p:extLst>
            </p:nvPr>
          </p:nvGraphicFramePr>
          <p:xfrm>
            <a:off x="8273884" y="2048985"/>
            <a:ext cx="1625600" cy="357276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a:extLst>
                <a:ext uri="{FF2B5EF4-FFF2-40B4-BE49-F238E27FC236}">
                  <a16:creationId xmlns:a16="http://schemas.microsoft.com/office/drawing/2014/main" id="{1773BA80-861F-3A73-DCD3-F94C811C43B9}"/>
                </a:ext>
              </a:extLst>
            </p:cNvPr>
            <p:cNvSpPr txBox="1"/>
            <p:nvPr/>
          </p:nvSpPr>
          <p:spPr>
            <a:xfrm>
              <a:off x="8843829" y="5494077"/>
              <a:ext cx="485710" cy="184666"/>
            </a:xfrm>
            <a:prstGeom prst="rect">
              <a:avLst/>
            </a:prstGeom>
            <a:noFill/>
          </p:spPr>
          <p:txBody>
            <a:bodyPr wrap="none" lIns="0" tIns="0" rIns="0" bIns="0" rtlCol="0">
              <a:spAutoFit/>
            </a:bodyPr>
            <a:lstStyle/>
            <a:p>
              <a:pPr algn="l"/>
              <a:r>
                <a:rPr lang="en-US" sz="1200" b="0" i="0" u="none" strike="noStrike">
                  <a:effectLst/>
                </a:rPr>
                <a:t>Mexico</a:t>
              </a:r>
            </a:p>
          </p:txBody>
        </p:sp>
      </p:grpSp>
      <p:grpSp>
        <p:nvGrpSpPr>
          <p:cNvPr id="13" name="Group 12" descr="A stacked bar chart that shows the no restrictions, illegal content only and illegal harmful content for Peru: Cloud storage (no restrictions at 21, illegal content only at 28, illegal and harmful content at 51), Email (no restrictions at 21, illegal content only at 29, illegal and harmful content at 51), Gaming (no restrictions at 17, illegal content only at 31, illegal and harmful content at 52, Marketplace (no restrictions at 17, illegal content only at 30, illegal and harmful content at 53), Messaging (no restrictions at 21, illegal content only at 30, illegal and harmful content at 50), App stores (no restrictions at 15, illegal content only at 28, illegal and harmful content at 57), Video sharing (no restrictions at 13, illegal content only at 28, illegal and harmful content at 59), Social media (no restrictions at 14, illegal content only at 28, illegal and harmful content at 58)">
            <a:extLst>
              <a:ext uri="{FF2B5EF4-FFF2-40B4-BE49-F238E27FC236}">
                <a16:creationId xmlns:a16="http://schemas.microsoft.com/office/drawing/2014/main" id="{2C523A7B-083E-3ABC-4300-62A3DDB92A82}"/>
              </a:ext>
            </a:extLst>
          </p:cNvPr>
          <p:cNvGrpSpPr/>
          <p:nvPr/>
        </p:nvGrpSpPr>
        <p:grpSpPr>
          <a:xfrm>
            <a:off x="9918700" y="2048985"/>
            <a:ext cx="1625600" cy="3629758"/>
            <a:chOff x="9918700" y="2048985"/>
            <a:chExt cx="1625600" cy="3629758"/>
          </a:xfrm>
        </p:grpSpPr>
        <p:graphicFrame>
          <p:nvGraphicFramePr>
            <p:cNvPr id="33" name="Chart 32">
              <a:extLst>
                <a:ext uri="{FF2B5EF4-FFF2-40B4-BE49-F238E27FC236}">
                  <a16:creationId xmlns:a16="http://schemas.microsoft.com/office/drawing/2014/main" id="{EE7476E4-9C69-955F-00E4-4437F2C4BAA3}"/>
                </a:ext>
              </a:extLst>
            </p:cNvPr>
            <p:cNvGraphicFramePr/>
            <p:nvPr>
              <p:extLst>
                <p:ext uri="{D42A27DB-BD31-4B8C-83A1-F6EECF244321}">
                  <p14:modId xmlns:p14="http://schemas.microsoft.com/office/powerpoint/2010/main" val="324146388"/>
                </p:ext>
              </p:extLst>
            </p:nvPr>
          </p:nvGraphicFramePr>
          <p:xfrm>
            <a:off x="9918700" y="2048985"/>
            <a:ext cx="1625600" cy="357276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54594A4-39B1-F92D-1249-42C6AFDA580E}"/>
                </a:ext>
              </a:extLst>
            </p:cNvPr>
            <p:cNvSpPr txBox="1"/>
            <p:nvPr/>
          </p:nvSpPr>
          <p:spPr>
            <a:xfrm>
              <a:off x="10581267" y="5494077"/>
              <a:ext cx="300467" cy="184666"/>
            </a:xfrm>
            <a:prstGeom prst="rect">
              <a:avLst/>
            </a:prstGeom>
            <a:noFill/>
          </p:spPr>
          <p:txBody>
            <a:bodyPr wrap="none" lIns="0" tIns="0" rIns="0" bIns="0" rtlCol="0">
              <a:spAutoFit/>
            </a:bodyPr>
            <a:lstStyle/>
            <a:p>
              <a:pPr algn="l"/>
              <a:r>
                <a:rPr lang="en-US" sz="1200" b="0" i="0" u="none" strike="noStrike">
                  <a:effectLst/>
                </a:rPr>
                <a:t>Peru</a:t>
              </a:r>
            </a:p>
          </p:txBody>
        </p:sp>
      </p:grpSp>
      <p:sp>
        <p:nvSpPr>
          <p:cNvPr id="40" name="TextBox 39">
            <a:extLst>
              <a:ext uri="{FF2B5EF4-FFF2-40B4-BE49-F238E27FC236}">
                <a16:creationId xmlns:a16="http://schemas.microsoft.com/office/drawing/2014/main" id="{FB1A8244-D1A7-E3F3-6841-FA5E089CF266}"/>
              </a:ext>
            </a:extLst>
          </p:cNvPr>
          <p:cNvSpPr txBox="1"/>
          <p:nvPr/>
        </p:nvSpPr>
        <p:spPr>
          <a:xfrm>
            <a:off x="725422" y="5956695"/>
            <a:ext cx="2459701" cy="323165"/>
          </a:xfrm>
          <a:prstGeom prst="rect">
            <a:avLst/>
          </a:prstGeom>
          <a:noFill/>
        </p:spPr>
        <p:txBody>
          <a:bodyPr wrap="square" lIns="0" tIns="0" rIns="0" bIns="0" rtlCol="0">
            <a:spAutoFit/>
          </a:bodyPr>
          <a:lstStyle/>
          <a:p>
            <a:pPr algn="l"/>
            <a:r>
              <a:rPr lang="en-US" sz="1050"/>
              <a:t>Base: Those using each platform, </a:t>
            </a:r>
          </a:p>
          <a:p>
            <a:pPr algn="l"/>
            <a:r>
              <a:rPr lang="en-US" sz="1050"/>
              <a:t>N=4,679-5,770</a:t>
            </a:r>
          </a:p>
        </p:txBody>
      </p:sp>
      <p:grpSp>
        <p:nvGrpSpPr>
          <p:cNvPr id="22" name="Group 21">
            <a:extLst>
              <a:ext uri="{FF2B5EF4-FFF2-40B4-BE49-F238E27FC236}">
                <a16:creationId xmlns:a16="http://schemas.microsoft.com/office/drawing/2014/main" id="{D627901A-0CCD-50EA-9746-F7FA09377AA4}"/>
              </a:ext>
              <a:ext uri="{C183D7F6-B498-43B3-948B-1728B52AA6E4}">
                <adec:decorative xmlns:adec="http://schemas.microsoft.com/office/drawing/2017/decorative" val="1"/>
              </a:ext>
            </a:extLst>
          </p:cNvPr>
          <p:cNvGrpSpPr/>
          <p:nvPr/>
        </p:nvGrpSpPr>
        <p:grpSpPr>
          <a:xfrm>
            <a:off x="3560787" y="5960542"/>
            <a:ext cx="4936308" cy="153888"/>
            <a:chOff x="3791732" y="6273784"/>
            <a:chExt cx="4936308" cy="153888"/>
          </a:xfrm>
        </p:grpSpPr>
        <p:grpSp>
          <p:nvGrpSpPr>
            <p:cNvPr id="23" name="Group 22">
              <a:extLst>
                <a:ext uri="{FF2B5EF4-FFF2-40B4-BE49-F238E27FC236}">
                  <a16:creationId xmlns:a16="http://schemas.microsoft.com/office/drawing/2014/main" id="{899D9D1F-D0A1-0CD7-78C4-C8C4DC4CF900}"/>
                </a:ext>
              </a:extLst>
            </p:cNvPr>
            <p:cNvGrpSpPr/>
            <p:nvPr/>
          </p:nvGrpSpPr>
          <p:grpSpPr>
            <a:xfrm>
              <a:off x="3791732" y="6273784"/>
              <a:ext cx="1006914" cy="153888"/>
              <a:chOff x="5803391" y="2717800"/>
              <a:chExt cx="1006914" cy="153888"/>
            </a:xfrm>
          </p:grpSpPr>
          <p:sp>
            <p:nvSpPr>
              <p:cNvPr id="38" name="TextBox 37">
                <a:extLst>
                  <a:ext uri="{FF2B5EF4-FFF2-40B4-BE49-F238E27FC236}">
                    <a16:creationId xmlns:a16="http://schemas.microsoft.com/office/drawing/2014/main" id="{5E4FE066-2E9D-A397-04B8-C115945C2DA6}"/>
                  </a:ext>
                </a:extLst>
              </p:cNvPr>
              <p:cNvSpPr txBox="1"/>
              <p:nvPr/>
            </p:nvSpPr>
            <p:spPr>
              <a:xfrm>
                <a:off x="5952698" y="2717800"/>
                <a:ext cx="857607" cy="153888"/>
              </a:xfrm>
              <a:prstGeom prst="rect">
                <a:avLst/>
              </a:prstGeom>
              <a:noFill/>
            </p:spPr>
            <p:txBody>
              <a:bodyPr wrap="none" lIns="0" tIns="0" rIns="0" bIns="0" rtlCol="0">
                <a:spAutoFit/>
              </a:bodyPr>
              <a:lstStyle/>
              <a:p>
                <a:pPr algn="l"/>
                <a:r>
                  <a:rPr lang="en-US" sz="1000">
                    <a:latin typeface="+mj-lt"/>
                  </a:rPr>
                  <a:t>No restrictions</a:t>
                </a:r>
              </a:p>
            </p:txBody>
          </p:sp>
          <p:sp>
            <p:nvSpPr>
              <p:cNvPr id="39" name="Rectangle 38">
                <a:extLst>
                  <a:ext uri="{FF2B5EF4-FFF2-40B4-BE49-F238E27FC236}">
                    <a16:creationId xmlns:a16="http://schemas.microsoft.com/office/drawing/2014/main" id="{416D68EA-16B7-C478-87DF-7487E8743D4D}"/>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4" name="Group 23">
              <a:extLst>
                <a:ext uri="{FF2B5EF4-FFF2-40B4-BE49-F238E27FC236}">
                  <a16:creationId xmlns:a16="http://schemas.microsoft.com/office/drawing/2014/main" id="{451AFE99-4331-448E-8CBA-50F0AB78646B}"/>
                </a:ext>
              </a:extLst>
            </p:cNvPr>
            <p:cNvGrpSpPr/>
            <p:nvPr/>
          </p:nvGrpSpPr>
          <p:grpSpPr>
            <a:xfrm>
              <a:off x="5323617" y="6273784"/>
              <a:ext cx="1273013" cy="153888"/>
              <a:chOff x="6890776" y="2717800"/>
              <a:chExt cx="1273013" cy="153888"/>
            </a:xfrm>
          </p:grpSpPr>
          <p:sp>
            <p:nvSpPr>
              <p:cNvPr id="35" name="TextBox 34">
                <a:extLst>
                  <a:ext uri="{FF2B5EF4-FFF2-40B4-BE49-F238E27FC236}">
                    <a16:creationId xmlns:a16="http://schemas.microsoft.com/office/drawing/2014/main" id="{8699B3BE-5384-1202-5952-A5955DB78B27}"/>
                  </a:ext>
                </a:extLst>
              </p:cNvPr>
              <p:cNvSpPr txBox="1"/>
              <p:nvPr/>
            </p:nvSpPr>
            <p:spPr>
              <a:xfrm>
                <a:off x="7040083" y="2717800"/>
                <a:ext cx="1123706" cy="153888"/>
              </a:xfrm>
              <a:prstGeom prst="rect">
                <a:avLst/>
              </a:prstGeom>
              <a:noFill/>
            </p:spPr>
            <p:txBody>
              <a:bodyPr wrap="none" lIns="0" tIns="0" rIns="0" bIns="0" rtlCol="0">
                <a:spAutoFit/>
              </a:bodyPr>
              <a:lstStyle/>
              <a:p>
                <a:pPr algn="l"/>
                <a:r>
                  <a:rPr lang="en-US" sz="1000">
                    <a:latin typeface="+mj-lt"/>
                  </a:rPr>
                  <a:t>Illegal content only</a:t>
                </a:r>
              </a:p>
            </p:txBody>
          </p:sp>
          <p:sp>
            <p:nvSpPr>
              <p:cNvPr id="36" name="Rectangle 35">
                <a:extLst>
                  <a:ext uri="{FF2B5EF4-FFF2-40B4-BE49-F238E27FC236}">
                    <a16:creationId xmlns:a16="http://schemas.microsoft.com/office/drawing/2014/main" id="{AC85F059-61CC-3B30-5D9B-7AD18F93EC0D}"/>
                  </a:ext>
                </a:extLst>
              </p:cNvPr>
              <p:cNvSpPr/>
              <p:nvPr/>
            </p:nvSpPr>
            <p:spPr bwMode="auto">
              <a:xfrm>
                <a:off x="6890776"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5" name="Group 24">
              <a:extLst>
                <a:ext uri="{FF2B5EF4-FFF2-40B4-BE49-F238E27FC236}">
                  <a16:creationId xmlns:a16="http://schemas.microsoft.com/office/drawing/2014/main" id="{C45BEA46-C716-B0B6-6543-675250C3247D}"/>
                </a:ext>
              </a:extLst>
            </p:cNvPr>
            <p:cNvGrpSpPr/>
            <p:nvPr/>
          </p:nvGrpSpPr>
          <p:grpSpPr>
            <a:xfrm>
              <a:off x="7121601" y="6273784"/>
              <a:ext cx="1606439" cy="153888"/>
              <a:chOff x="8244260" y="2717800"/>
              <a:chExt cx="1606439" cy="153888"/>
            </a:xfrm>
          </p:grpSpPr>
          <p:sp>
            <p:nvSpPr>
              <p:cNvPr id="26" name="TextBox 25">
                <a:extLst>
                  <a:ext uri="{FF2B5EF4-FFF2-40B4-BE49-F238E27FC236}">
                    <a16:creationId xmlns:a16="http://schemas.microsoft.com/office/drawing/2014/main" id="{1C20F637-6CC3-095F-326C-D09E233E475F}"/>
                  </a:ext>
                </a:extLst>
              </p:cNvPr>
              <p:cNvSpPr txBox="1"/>
              <p:nvPr/>
            </p:nvSpPr>
            <p:spPr>
              <a:xfrm>
                <a:off x="8393569" y="2717800"/>
                <a:ext cx="1457130" cy="153888"/>
              </a:xfrm>
              <a:prstGeom prst="rect">
                <a:avLst/>
              </a:prstGeom>
              <a:noFill/>
            </p:spPr>
            <p:txBody>
              <a:bodyPr wrap="none" lIns="0" tIns="0" rIns="0" bIns="0" rtlCol="0">
                <a:spAutoFit/>
              </a:bodyPr>
              <a:lstStyle/>
              <a:p>
                <a:pPr algn="l"/>
                <a:r>
                  <a:rPr lang="en-US" sz="1000">
                    <a:latin typeface="+mj-lt"/>
                  </a:rPr>
                  <a:t>Illegal &amp; harmful content</a:t>
                </a:r>
              </a:p>
            </p:txBody>
          </p:sp>
          <p:sp>
            <p:nvSpPr>
              <p:cNvPr id="27" name="Rectangle 26">
                <a:extLst>
                  <a:ext uri="{FF2B5EF4-FFF2-40B4-BE49-F238E27FC236}">
                    <a16:creationId xmlns:a16="http://schemas.microsoft.com/office/drawing/2014/main" id="{0EB8F6FA-3523-657F-DDFA-6122CAF90D7D}"/>
                  </a:ext>
                </a:extLst>
              </p:cNvPr>
              <p:cNvSpPr/>
              <p:nvPr/>
            </p:nvSpPr>
            <p:spPr bwMode="auto">
              <a:xfrm>
                <a:off x="8244260"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7" name="TextBox 6">
            <a:extLst>
              <a:ext uri="{FF2B5EF4-FFF2-40B4-BE49-F238E27FC236}">
                <a16:creationId xmlns:a16="http://schemas.microsoft.com/office/drawing/2014/main" id="{F0419A5A-21AB-7782-8520-F4594C519CC9}"/>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8" name="TextBox 7">
            <a:extLst>
              <a:ext uri="{FF2B5EF4-FFF2-40B4-BE49-F238E27FC236}">
                <a16:creationId xmlns:a16="http://schemas.microsoft.com/office/drawing/2014/main" id="{1AD1B071-EC40-4B8D-2D35-7EA0D6D7189B}"/>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28338228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489F-8E31-2C1D-7A65-63E0F428FA8E}"/>
              </a:ext>
            </a:extLst>
          </p:cNvPr>
          <p:cNvSpPr>
            <a:spLocks noGrp="1"/>
          </p:cNvSpPr>
          <p:nvPr>
            <p:ph type="title"/>
          </p:nvPr>
        </p:nvSpPr>
        <p:spPr>
          <a:xfrm>
            <a:off x="588263" y="457200"/>
            <a:ext cx="11018520" cy="1107996"/>
          </a:xfrm>
        </p:spPr>
        <p:txBody>
          <a:bodyPr/>
          <a:lstStyle/>
          <a:p>
            <a:r>
              <a:rPr lang="en-US" spc="-150">
                <a:solidFill>
                  <a:schemeClr val="accent1"/>
                </a:solidFill>
              </a:rPr>
              <a:t>Theme 2: </a:t>
            </a:r>
            <a:r>
              <a:rPr lang="en-US" spc="-150"/>
              <a:t>Parents &amp; teens used multiple safety tools</a:t>
            </a:r>
            <a:br>
              <a:rPr lang="en-US" spc="-150"/>
            </a:br>
            <a:r>
              <a:rPr lang="en-US" spc="-150"/>
              <a:t>&amp; actions</a:t>
            </a:r>
          </a:p>
        </p:txBody>
      </p:sp>
      <p:sp>
        <p:nvSpPr>
          <p:cNvPr id="14" name="Rectangle 13">
            <a:extLst>
              <a:ext uri="{FF2B5EF4-FFF2-40B4-BE49-F238E27FC236}">
                <a16:creationId xmlns:a16="http://schemas.microsoft.com/office/drawing/2014/main" id="{58CC4BF6-8650-0CE8-3A85-0B473DECDDAE}"/>
              </a:ext>
              <a:ext uri="{C183D7F6-B498-43B3-948B-1728B52AA6E4}">
                <adec:decorative xmlns:adec="http://schemas.microsoft.com/office/drawing/2017/decorative" val="1"/>
              </a:ext>
            </a:extLst>
          </p:cNvPr>
          <p:cNvSpPr/>
          <p:nvPr/>
        </p:nvSpPr>
        <p:spPr bwMode="auto">
          <a:xfrm>
            <a:off x="0" y="6278137"/>
            <a:ext cx="12192000" cy="57986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aphicFrame>
        <p:nvGraphicFramePr>
          <p:cNvPr id="15" name="Chart 14" descr="A column chart of &quot;Average number of safety tools &amp; child safety actions used&quot; where Safety tools for &quot;Other Adults&quot; are at 2.9, for &quot;Teens&quot; it is at 3.4, for &quot;Parents of 13-17&quot; it is at 3.5 and for &quot;Parents of 6-12&quot; it is at 4.4. The &quot;Child Safety Actions&quot; is at 2.6 for &quot;Teens&quot;, 3.2 for &quot;Parents of 13-17&quot; and 4.2 for &quot;Parents of 6-12&quot;. ">
            <a:extLst>
              <a:ext uri="{FF2B5EF4-FFF2-40B4-BE49-F238E27FC236}">
                <a16:creationId xmlns:a16="http://schemas.microsoft.com/office/drawing/2014/main" id="{363699B0-0732-99F6-4622-BBD5C9C32E89}"/>
              </a:ext>
            </a:extLst>
          </p:cNvPr>
          <p:cNvGraphicFramePr/>
          <p:nvPr>
            <p:extLst>
              <p:ext uri="{D42A27DB-BD31-4B8C-83A1-F6EECF244321}">
                <p14:modId xmlns:p14="http://schemas.microsoft.com/office/powerpoint/2010/main" val="2990155122"/>
              </p:ext>
            </p:extLst>
          </p:nvPr>
        </p:nvGraphicFramePr>
        <p:xfrm>
          <a:off x="588263" y="1866900"/>
          <a:ext cx="11018519" cy="430597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Average number of safety tools and child safety actions for &quot;Other adults&quot; is at 3, for &quot;Teens&quot;, it is at 6, for &quot;Parents of 13-17&quot;, it is at 7, for &quot;Parents of 6-12&quot;, it is at 9. ">
            <a:extLst>
              <a:ext uri="{FF2B5EF4-FFF2-40B4-BE49-F238E27FC236}">
                <a16:creationId xmlns:a16="http://schemas.microsoft.com/office/drawing/2014/main" id="{DA4D9B59-9B19-C9A8-C4AE-CB503469FB9C}"/>
              </a:ext>
            </a:extLst>
          </p:cNvPr>
          <p:cNvGrpSpPr/>
          <p:nvPr/>
        </p:nvGrpSpPr>
        <p:grpSpPr>
          <a:xfrm>
            <a:off x="2279766" y="2659340"/>
            <a:ext cx="7814072" cy="1939400"/>
            <a:chOff x="2279766" y="2659340"/>
            <a:chExt cx="7814072" cy="1939400"/>
          </a:xfrm>
        </p:grpSpPr>
        <p:sp>
          <p:nvSpPr>
            <p:cNvPr id="16" name="TextBox 15">
              <a:extLst>
                <a:ext uri="{FF2B5EF4-FFF2-40B4-BE49-F238E27FC236}">
                  <a16:creationId xmlns:a16="http://schemas.microsoft.com/office/drawing/2014/main" id="{9A1E9B7B-CFD5-1D78-82E0-43170764A709}"/>
                </a:ext>
              </a:extLst>
            </p:cNvPr>
            <p:cNvSpPr txBox="1"/>
            <p:nvPr/>
          </p:nvSpPr>
          <p:spPr>
            <a:xfrm>
              <a:off x="2279766" y="4290963"/>
              <a:ext cx="147476" cy="307777"/>
            </a:xfrm>
            <a:prstGeom prst="rect">
              <a:avLst/>
            </a:prstGeom>
            <a:noFill/>
          </p:spPr>
          <p:txBody>
            <a:bodyPr wrap="none" lIns="0" tIns="0" rIns="0" bIns="0" rtlCol="0">
              <a:spAutoFit/>
            </a:bodyPr>
            <a:lstStyle/>
            <a:p>
              <a:pPr algn="l"/>
              <a:r>
                <a:rPr lang="en-US" sz="2000" b="1"/>
                <a:t>3</a:t>
              </a:r>
            </a:p>
          </p:txBody>
        </p:sp>
        <p:sp>
          <p:nvSpPr>
            <p:cNvPr id="17" name="TextBox 16">
              <a:extLst>
                <a:ext uri="{FF2B5EF4-FFF2-40B4-BE49-F238E27FC236}">
                  <a16:creationId xmlns:a16="http://schemas.microsoft.com/office/drawing/2014/main" id="{A1929389-6261-A43B-E70C-577AAF44E048}"/>
                </a:ext>
              </a:extLst>
            </p:cNvPr>
            <p:cNvSpPr txBox="1"/>
            <p:nvPr/>
          </p:nvSpPr>
          <p:spPr>
            <a:xfrm>
              <a:off x="4870792" y="3372727"/>
              <a:ext cx="147476" cy="307777"/>
            </a:xfrm>
            <a:prstGeom prst="rect">
              <a:avLst/>
            </a:prstGeom>
            <a:noFill/>
          </p:spPr>
          <p:txBody>
            <a:bodyPr wrap="none" lIns="0" tIns="0" rIns="0" bIns="0" rtlCol="0">
              <a:spAutoFit/>
            </a:bodyPr>
            <a:lstStyle/>
            <a:p>
              <a:pPr algn="l"/>
              <a:r>
                <a:rPr lang="en-US" sz="2000" b="1"/>
                <a:t>6</a:t>
              </a:r>
            </a:p>
          </p:txBody>
        </p:sp>
        <p:sp>
          <p:nvSpPr>
            <p:cNvPr id="18" name="TextBox 17">
              <a:extLst>
                <a:ext uri="{FF2B5EF4-FFF2-40B4-BE49-F238E27FC236}">
                  <a16:creationId xmlns:a16="http://schemas.microsoft.com/office/drawing/2014/main" id="{C68B101F-5A35-9071-BF67-3E4E84ABACA6}"/>
                </a:ext>
              </a:extLst>
            </p:cNvPr>
            <p:cNvSpPr txBox="1"/>
            <p:nvPr/>
          </p:nvSpPr>
          <p:spPr>
            <a:xfrm>
              <a:off x="7404690" y="3188359"/>
              <a:ext cx="147476" cy="307777"/>
            </a:xfrm>
            <a:prstGeom prst="rect">
              <a:avLst/>
            </a:prstGeom>
            <a:noFill/>
          </p:spPr>
          <p:txBody>
            <a:bodyPr wrap="none" lIns="0" tIns="0" rIns="0" bIns="0" rtlCol="0">
              <a:spAutoFit/>
            </a:bodyPr>
            <a:lstStyle/>
            <a:p>
              <a:pPr algn="l"/>
              <a:r>
                <a:rPr lang="en-US" sz="2000" b="1"/>
                <a:t>7</a:t>
              </a:r>
            </a:p>
          </p:txBody>
        </p:sp>
        <p:sp>
          <p:nvSpPr>
            <p:cNvPr id="19" name="TextBox 18">
              <a:extLst>
                <a:ext uri="{FF2B5EF4-FFF2-40B4-BE49-F238E27FC236}">
                  <a16:creationId xmlns:a16="http://schemas.microsoft.com/office/drawing/2014/main" id="{C48D01F2-BC96-9E88-9C81-D8D1B4870944}"/>
                </a:ext>
              </a:extLst>
            </p:cNvPr>
            <p:cNvSpPr txBox="1"/>
            <p:nvPr/>
          </p:nvSpPr>
          <p:spPr>
            <a:xfrm>
              <a:off x="9946362" y="2659340"/>
              <a:ext cx="147476" cy="307777"/>
            </a:xfrm>
            <a:prstGeom prst="rect">
              <a:avLst/>
            </a:prstGeom>
            <a:noFill/>
          </p:spPr>
          <p:txBody>
            <a:bodyPr wrap="none" lIns="0" tIns="0" rIns="0" bIns="0" rtlCol="0">
              <a:spAutoFit/>
            </a:bodyPr>
            <a:lstStyle/>
            <a:p>
              <a:pPr algn="l"/>
              <a:r>
                <a:rPr lang="en-US" sz="2000" b="1"/>
                <a:t>9</a:t>
              </a:r>
            </a:p>
          </p:txBody>
        </p:sp>
      </p:grpSp>
      <p:sp>
        <p:nvSpPr>
          <p:cNvPr id="23" name="TextBox 22">
            <a:extLst>
              <a:ext uri="{FF2B5EF4-FFF2-40B4-BE49-F238E27FC236}">
                <a16:creationId xmlns:a16="http://schemas.microsoft.com/office/drawing/2014/main" id="{65B6BA57-9920-EAE7-F8EF-C4F8AACE6D2E}"/>
              </a:ext>
            </a:extLst>
          </p:cNvPr>
          <p:cNvSpPr txBox="1"/>
          <p:nvPr/>
        </p:nvSpPr>
        <p:spPr>
          <a:xfrm>
            <a:off x="588263" y="6383402"/>
            <a:ext cx="7117230" cy="369332"/>
          </a:xfrm>
          <a:prstGeom prst="rect">
            <a:avLst/>
          </a:prstGeom>
          <a:noFill/>
        </p:spPr>
        <p:txBody>
          <a:bodyPr wrap="square" lIns="0" tIns="0" rIns="0" bIns="0">
            <a:spAutoFit/>
          </a:bodyPr>
          <a:lstStyle/>
          <a:p>
            <a:r>
              <a:rPr lang="en-US" sz="800">
                <a:latin typeface="+mj-lt"/>
              </a:rPr>
              <a:t>QST1. Here are some different safety features you can use online to keep yourself safe or deal with people or content that you feel is inappropriate or makes you uncomfortable.  Let us know if you are aware of any of these features and have used any of them.</a:t>
            </a:r>
          </a:p>
          <a:p>
            <a:r>
              <a:rPr lang="en-US" sz="800">
                <a:latin typeface="+mj-lt"/>
              </a:rPr>
              <a:t>QP2. Please tell us all ways you monitor and guide your children's online activities and usage </a:t>
            </a:r>
          </a:p>
        </p:txBody>
      </p:sp>
      <p:sp>
        <p:nvSpPr>
          <p:cNvPr id="22" name="TextBox 21">
            <a:extLst>
              <a:ext uri="{FF2B5EF4-FFF2-40B4-BE49-F238E27FC236}">
                <a16:creationId xmlns:a16="http://schemas.microsoft.com/office/drawing/2014/main" id="{08185589-D5F7-EEFF-0117-8755F57F9702}"/>
              </a:ext>
            </a:extLst>
          </p:cNvPr>
          <p:cNvSpPr txBox="1"/>
          <p:nvPr/>
        </p:nvSpPr>
        <p:spPr>
          <a:xfrm>
            <a:off x="8218449" y="6383402"/>
            <a:ext cx="3553270" cy="369332"/>
          </a:xfrm>
          <a:prstGeom prst="rect">
            <a:avLst/>
          </a:prstGeom>
          <a:noFill/>
        </p:spPr>
        <p:txBody>
          <a:bodyPr wrap="square" lIns="0" tIns="0" rIns="0" bIns="0">
            <a:spAutoFit/>
          </a:bodyPr>
          <a:lstStyle/>
          <a:p>
            <a:r>
              <a:rPr lang="en-US" sz="800">
                <a:latin typeface="+mj-lt"/>
              </a:rPr>
              <a:t>QP3. Please tell us all the parental controls or other platform-provided safety tools you currently use to help keep your children safe online</a:t>
            </a:r>
          </a:p>
          <a:p>
            <a:r>
              <a:rPr lang="en-US" sz="800">
                <a:latin typeface="+mj-lt"/>
              </a:rPr>
              <a:t>QT2. Please tell us all the ways you try to keep yourself safe online</a:t>
            </a:r>
          </a:p>
        </p:txBody>
      </p:sp>
      <p:sp>
        <p:nvSpPr>
          <p:cNvPr id="20" name="TextBox 19">
            <a:extLst>
              <a:ext uri="{FF2B5EF4-FFF2-40B4-BE49-F238E27FC236}">
                <a16:creationId xmlns:a16="http://schemas.microsoft.com/office/drawing/2014/main" id="{A45FE278-9AC2-0D73-221D-DF24E32BFB69}"/>
              </a:ext>
              <a:ext uri="{C183D7F6-B498-43B3-948B-1728B52AA6E4}">
                <adec:decorative xmlns:adec="http://schemas.microsoft.com/office/drawing/2017/decorative" val="1"/>
              </a:ext>
            </a:extLst>
          </p:cNvPr>
          <p:cNvSpPr txBox="1"/>
          <p:nvPr/>
        </p:nvSpPr>
        <p:spPr>
          <a:xfrm>
            <a:off x="5909121" y="2572206"/>
            <a:ext cx="3286089" cy="430887"/>
          </a:xfrm>
          <a:prstGeom prst="rect">
            <a:avLst/>
          </a:prstGeom>
          <a:noFill/>
        </p:spPr>
        <p:txBody>
          <a:bodyPr wrap="square" lIns="0" tIns="0" rIns="0" bIns="0" rtlCol="0">
            <a:spAutoFit/>
          </a:bodyPr>
          <a:lstStyle/>
          <a:p>
            <a:pPr algn="r"/>
            <a:r>
              <a:rPr lang="en-US" sz="1400" i="1"/>
              <a:t>Parents of 6-12 used 2 more ways to protect their children than parents of teens </a:t>
            </a:r>
          </a:p>
        </p:txBody>
      </p:sp>
      <p:cxnSp>
        <p:nvCxnSpPr>
          <p:cNvPr id="24" name="Straight Arrow Connector 23">
            <a:extLst>
              <a:ext uri="{FF2B5EF4-FFF2-40B4-BE49-F238E27FC236}">
                <a16:creationId xmlns:a16="http://schemas.microsoft.com/office/drawing/2014/main" id="{C9597E87-0443-D8AF-1AAE-2810BE1E6D08}"/>
              </a:ext>
              <a:ext uri="{C183D7F6-B498-43B3-948B-1728B52AA6E4}">
                <adec:decorative xmlns:adec="http://schemas.microsoft.com/office/drawing/2017/decorative" val="1"/>
              </a:ext>
            </a:extLst>
          </p:cNvPr>
          <p:cNvCxnSpPr/>
          <p:nvPr/>
        </p:nvCxnSpPr>
        <p:spPr>
          <a:xfrm>
            <a:off x="9382089" y="2787650"/>
            <a:ext cx="479461" cy="0"/>
          </a:xfrm>
          <a:prstGeom prst="straightConnector1">
            <a:avLst/>
          </a:prstGeom>
          <a:ln w="25400">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80685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a:xfrm>
            <a:off x="588263" y="457200"/>
            <a:ext cx="11018520" cy="1107996"/>
          </a:xfrm>
        </p:spPr>
        <p:txBody>
          <a:bodyPr/>
          <a:lstStyle/>
          <a:p>
            <a:r>
              <a:rPr lang="en-US"/>
              <a:t>Expectations on content restrictions by type of platform </a:t>
            </a:r>
          </a:p>
        </p:txBody>
      </p:sp>
      <p:grpSp>
        <p:nvGrpSpPr>
          <p:cNvPr id="4" name="Group 3">
            <a:extLst>
              <a:ext uri="{FF2B5EF4-FFF2-40B4-BE49-F238E27FC236}">
                <a16:creationId xmlns:a16="http://schemas.microsoft.com/office/drawing/2014/main" id="{D84FC7CE-2CA7-A05C-FC59-2FCEBE30CCE3}"/>
              </a:ext>
              <a:ext uri="{C183D7F6-B498-43B3-948B-1728B52AA6E4}">
                <adec:decorative xmlns:adec="http://schemas.microsoft.com/office/drawing/2017/decorative" val="1"/>
              </a:ext>
            </a:extLst>
          </p:cNvPr>
          <p:cNvGrpSpPr/>
          <p:nvPr/>
        </p:nvGrpSpPr>
        <p:grpSpPr>
          <a:xfrm>
            <a:off x="582612" y="1723512"/>
            <a:ext cx="11024171" cy="4091357"/>
            <a:chOff x="582612" y="1723512"/>
            <a:chExt cx="11024171" cy="4091357"/>
          </a:xfrm>
        </p:grpSpPr>
        <p:sp>
          <p:nvSpPr>
            <p:cNvPr id="12" name="Rectangle 11">
              <a:extLst>
                <a:ext uri="{FF2B5EF4-FFF2-40B4-BE49-F238E27FC236}">
                  <a16:creationId xmlns:a16="http://schemas.microsoft.com/office/drawing/2014/main" id="{78B4B0C0-6004-797A-B146-365CF22D58D6}"/>
                </a:ext>
                <a:ext uri="{C183D7F6-B498-43B3-948B-1728B52AA6E4}">
                  <adec:decorative xmlns:adec="http://schemas.microsoft.com/office/drawing/2017/decorative" val="1"/>
                </a:ext>
              </a:extLst>
            </p:cNvPr>
            <p:cNvSpPr>
              <a:spLocks/>
            </p:cNvSpPr>
            <p:nvPr/>
          </p:nvSpPr>
          <p:spPr bwMode="auto">
            <a:xfrm>
              <a:off x="8361258" y="1723512"/>
              <a:ext cx="3245525" cy="4091357"/>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F305F298-B3E3-7953-F17E-666EA5D8D9B4}"/>
                </a:ext>
                <a:ext uri="{C183D7F6-B498-43B3-948B-1728B52AA6E4}">
                  <adec:decorative xmlns:adec="http://schemas.microsoft.com/office/drawing/2017/decorative" val="1"/>
                </a:ext>
              </a:extLst>
            </p:cNvPr>
            <p:cNvSpPr>
              <a:spLocks/>
            </p:cNvSpPr>
            <p:nvPr/>
          </p:nvSpPr>
          <p:spPr bwMode="auto">
            <a:xfrm>
              <a:off x="582612" y="1723512"/>
              <a:ext cx="7423808" cy="4091357"/>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sp>
        <p:nvSpPr>
          <p:cNvPr id="3" name="TextBox 2">
            <a:extLst>
              <a:ext uri="{FF2B5EF4-FFF2-40B4-BE49-F238E27FC236}">
                <a16:creationId xmlns:a16="http://schemas.microsoft.com/office/drawing/2014/main" id="{03E4805C-62B0-F60A-FFBF-5BF7CB8B8CEB}"/>
              </a:ext>
            </a:extLst>
          </p:cNvPr>
          <p:cNvSpPr txBox="1"/>
          <p:nvPr/>
        </p:nvSpPr>
        <p:spPr>
          <a:xfrm flipH="1">
            <a:off x="580005" y="1810041"/>
            <a:ext cx="7423807" cy="338554"/>
          </a:xfrm>
          <a:prstGeom prst="rect">
            <a:avLst/>
          </a:prstGeom>
          <a:solidFill>
            <a:schemeClr val="bg1">
              <a:lumMod val="95000"/>
            </a:schemeClr>
          </a:solidFill>
        </p:spPr>
        <p:txBody>
          <a:bodyPr wrap="square" lIns="91440" tIns="45720" rIns="91440" bIns="45720" rtlCol="0">
            <a:spAutoFit/>
          </a:bodyPr>
          <a:lstStyle/>
          <a:p>
            <a:pPr algn="ctr"/>
            <a:r>
              <a:rPr lang="en-US" sz="1600">
                <a:latin typeface="+mj-lt"/>
              </a:rPr>
              <a:t>Western Europe</a:t>
            </a:r>
          </a:p>
        </p:txBody>
      </p:sp>
      <p:grpSp>
        <p:nvGrpSpPr>
          <p:cNvPr id="5" name="Group 4" descr="A stacked bar chart that shows the no restrictions, illegal content only and illegal harmful content for France: Cloud storage (no restrictions at 19, illegal content only at 32, illegal and harmful content at 48.7), Email (no restrictions at 18, illegal content only at 30, illegal and harmful content at 52.1), Gaming (no restrictions at 15, illegal content only at 31, illegal and harmful content at 54.3), Marketplace (no restrictions at 14, illegal content only at 33, illegal and harmful content at 53), Messaging (no restrictions at 14, illegal content only at 30, illegal and harmful content at 55.3), App stores (no restrictions at 15, illegal content only at 34, illegal and harmful content at 50.8), Video sharing (no restrictions at 10, illegal content only at 28, illegal and harmful content at 61.6), Social media (no restrictions at 11, illegal content only at 27, illegal and harmful content at 62.6)">
            <a:extLst>
              <a:ext uri="{FF2B5EF4-FFF2-40B4-BE49-F238E27FC236}">
                <a16:creationId xmlns:a16="http://schemas.microsoft.com/office/drawing/2014/main" id="{E2E61BFB-9938-3F67-F167-9539D2BF3049}"/>
              </a:ext>
            </a:extLst>
          </p:cNvPr>
          <p:cNvGrpSpPr/>
          <p:nvPr/>
        </p:nvGrpSpPr>
        <p:grpSpPr>
          <a:xfrm>
            <a:off x="657135" y="2260102"/>
            <a:ext cx="2482199" cy="3418641"/>
            <a:chOff x="585217" y="2260102"/>
            <a:chExt cx="2482199" cy="3418641"/>
          </a:xfrm>
        </p:grpSpPr>
        <p:graphicFrame>
          <p:nvGraphicFramePr>
            <p:cNvPr id="6" name="Chart 5">
              <a:extLst>
                <a:ext uri="{FF2B5EF4-FFF2-40B4-BE49-F238E27FC236}">
                  <a16:creationId xmlns:a16="http://schemas.microsoft.com/office/drawing/2014/main" id="{AEC8425A-6DA7-2821-86C6-4FDB7958F5CF}"/>
                </a:ext>
              </a:extLst>
            </p:cNvPr>
            <p:cNvGraphicFramePr/>
            <p:nvPr>
              <p:extLst>
                <p:ext uri="{D42A27DB-BD31-4B8C-83A1-F6EECF244321}">
                  <p14:modId xmlns:p14="http://schemas.microsoft.com/office/powerpoint/2010/main" val="3309641453"/>
                </p:ext>
              </p:extLst>
            </p:nvPr>
          </p:nvGraphicFramePr>
          <p:xfrm>
            <a:off x="585217" y="2260102"/>
            <a:ext cx="2482199" cy="338706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7153084-B92F-C836-F5A3-5EFFA844452F}"/>
                </a:ext>
              </a:extLst>
            </p:cNvPr>
            <p:cNvSpPr txBox="1"/>
            <p:nvPr/>
          </p:nvSpPr>
          <p:spPr>
            <a:xfrm>
              <a:off x="1636634" y="5494077"/>
              <a:ext cx="444032" cy="184666"/>
            </a:xfrm>
            <a:prstGeom prst="rect">
              <a:avLst/>
            </a:prstGeom>
            <a:noFill/>
          </p:spPr>
          <p:txBody>
            <a:bodyPr wrap="none" lIns="0" tIns="0" rIns="0" bIns="0" rtlCol="0">
              <a:spAutoFit/>
            </a:bodyPr>
            <a:lstStyle/>
            <a:p>
              <a:pPr algn="l"/>
              <a:r>
                <a:rPr lang="en-US" sz="1200" b="0" i="0" u="none" strike="noStrike">
                  <a:effectLst/>
                </a:rPr>
                <a:t>France</a:t>
              </a:r>
            </a:p>
          </p:txBody>
        </p:sp>
      </p:grpSp>
      <p:grpSp>
        <p:nvGrpSpPr>
          <p:cNvPr id="7" name="Group 6" descr="A stacked bar chart that shows the no restrictions, illegal content only and illegal harmful content for Germany: Cloud storage (no restrictions at 17, illegal content only at 32, illegal and harmful content at 51), Email (no restrictions at 18, illegal content only at 33, illegal and harmful content at 50), Gaming (no restrictions at 15, illegal content only at 31, illegal and harmful content at 54), Marketplace (no restrictions at 11, illegal content only at 36, illegal and harmful content at 53), Messaging (no restrictions at 13, illegal content only at 36, illegal and harmful content at 51), App stores (no restrictions at 14, illegal content only at 30, illegal and harmful content at 56), Video sharing (no restrictions at 10, illegal content only at 32, illegal and harmful content at 58), Social media (no restrictions at 9, illegal content only at 31, illegal and harmful content at 60)">
            <a:extLst>
              <a:ext uri="{FF2B5EF4-FFF2-40B4-BE49-F238E27FC236}">
                <a16:creationId xmlns:a16="http://schemas.microsoft.com/office/drawing/2014/main" id="{6A976E38-BE67-9579-502F-407E3977F2E0}"/>
              </a:ext>
            </a:extLst>
          </p:cNvPr>
          <p:cNvGrpSpPr/>
          <p:nvPr/>
        </p:nvGrpSpPr>
        <p:grpSpPr>
          <a:xfrm>
            <a:off x="3183594" y="2132816"/>
            <a:ext cx="1579758" cy="3654812"/>
            <a:chOff x="3111676" y="2132816"/>
            <a:chExt cx="1579758" cy="3654812"/>
          </a:xfrm>
        </p:grpSpPr>
        <p:graphicFrame>
          <p:nvGraphicFramePr>
            <p:cNvPr id="31" name="Chart 30">
              <a:extLst>
                <a:ext uri="{FF2B5EF4-FFF2-40B4-BE49-F238E27FC236}">
                  <a16:creationId xmlns:a16="http://schemas.microsoft.com/office/drawing/2014/main" id="{B1B152BC-7B7A-0009-3DF7-E032B9C52049}"/>
                </a:ext>
              </a:extLst>
            </p:cNvPr>
            <p:cNvGraphicFramePr/>
            <p:nvPr>
              <p:extLst>
                <p:ext uri="{D42A27DB-BD31-4B8C-83A1-F6EECF244321}">
                  <p14:modId xmlns:p14="http://schemas.microsoft.com/office/powerpoint/2010/main" val="2574868904"/>
                </p:ext>
              </p:extLst>
            </p:nvPr>
          </p:nvGraphicFramePr>
          <p:xfrm>
            <a:off x="3111676" y="2132816"/>
            <a:ext cx="1579758" cy="365481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696A99C8-5D26-DA7A-D807-96FC34EC7166}"/>
                </a:ext>
              </a:extLst>
            </p:cNvPr>
            <p:cNvSpPr txBox="1"/>
            <p:nvPr/>
          </p:nvSpPr>
          <p:spPr>
            <a:xfrm>
              <a:off x="3596343" y="5494077"/>
              <a:ext cx="610424" cy="184666"/>
            </a:xfrm>
            <a:prstGeom prst="rect">
              <a:avLst/>
            </a:prstGeom>
            <a:noFill/>
          </p:spPr>
          <p:txBody>
            <a:bodyPr wrap="none" lIns="0" tIns="0" rIns="0" bIns="0" rtlCol="0">
              <a:spAutoFit/>
            </a:bodyPr>
            <a:lstStyle/>
            <a:p>
              <a:pPr algn="l"/>
              <a:r>
                <a:rPr lang="en-US" sz="1200" b="0" i="0" u="none" strike="noStrike">
                  <a:effectLst/>
                </a:rPr>
                <a:t>Germany</a:t>
              </a:r>
            </a:p>
          </p:txBody>
        </p:sp>
      </p:grpSp>
      <p:grpSp>
        <p:nvGrpSpPr>
          <p:cNvPr id="8" name="Group 7" descr="A stacked bar chart that shows the no restrictions, illegal content only and illegal harmful content for Italy: Cloud storage (no restrictions at 17, illegal content only at 25, illegal and harmful content at 58), Email (no restrictions at 15, illegal content only at 28, illegal and harmful content at 58), Gaming (no restrictions at 14, illegal content only at 29, illegal and harmful content at 57), Marketplace (no restrictions at 14, illegal content only at 29, illegal and harmful content at 57), Messaging (no restrictions at 15, illegal content only at 26, illegal and harmful content at 59), App stores (no restrictions at 13, illegal content only at 29, illegal and harmful content at 58), Video sharing (no restrictions at 9, illegal content only at 25, illegal and harmful content at 67), Social media (no restrictions at 7, illegal content only at 23, illegal and harmful content at 70)">
            <a:extLst>
              <a:ext uri="{FF2B5EF4-FFF2-40B4-BE49-F238E27FC236}">
                <a16:creationId xmlns:a16="http://schemas.microsoft.com/office/drawing/2014/main" id="{A1D00663-EA02-5328-865A-FCFC994ADDA0}"/>
              </a:ext>
            </a:extLst>
          </p:cNvPr>
          <p:cNvGrpSpPr/>
          <p:nvPr/>
        </p:nvGrpSpPr>
        <p:grpSpPr>
          <a:xfrm>
            <a:off x="4807612" y="2132815"/>
            <a:ext cx="1597711" cy="3654812"/>
            <a:chOff x="4735694" y="2132815"/>
            <a:chExt cx="1597711" cy="3654812"/>
          </a:xfrm>
        </p:grpSpPr>
        <p:graphicFrame>
          <p:nvGraphicFramePr>
            <p:cNvPr id="32" name="Chart 31">
              <a:extLst>
                <a:ext uri="{FF2B5EF4-FFF2-40B4-BE49-F238E27FC236}">
                  <a16:creationId xmlns:a16="http://schemas.microsoft.com/office/drawing/2014/main" id="{DEDC6084-1827-A021-441B-85538133E161}"/>
                </a:ext>
              </a:extLst>
            </p:cNvPr>
            <p:cNvGraphicFramePr/>
            <p:nvPr>
              <p:extLst>
                <p:ext uri="{D42A27DB-BD31-4B8C-83A1-F6EECF244321}">
                  <p14:modId xmlns:p14="http://schemas.microsoft.com/office/powerpoint/2010/main" val="1223507194"/>
                </p:ext>
              </p:extLst>
            </p:nvPr>
          </p:nvGraphicFramePr>
          <p:xfrm>
            <a:off x="4735694" y="2132815"/>
            <a:ext cx="1597711" cy="3654812"/>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0D8FE066-C07D-A302-46A8-69AB92B87F95}"/>
                </a:ext>
              </a:extLst>
            </p:cNvPr>
            <p:cNvSpPr txBox="1"/>
            <p:nvPr/>
          </p:nvSpPr>
          <p:spPr>
            <a:xfrm>
              <a:off x="5392683" y="5494077"/>
              <a:ext cx="283732" cy="184666"/>
            </a:xfrm>
            <a:prstGeom prst="rect">
              <a:avLst/>
            </a:prstGeom>
            <a:noFill/>
          </p:spPr>
          <p:txBody>
            <a:bodyPr wrap="none" lIns="0" tIns="0" rIns="0" bIns="0" rtlCol="0">
              <a:spAutoFit/>
            </a:bodyPr>
            <a:lstStyle/>
            <a:p>
              <a:pPr algn="l"/>
              <a:r>
                <a:rPr lang="en-US" sz="1200" b="0" i="0" u="none" strike="noStrike">
                  <a:effectLst/>
                </a:rPr>
                <a:t>Italy</a:t>
              </a:r>
            </a:p>
          </p:txBody>
        </p:sp>
      </p:grpSp>
      <p:grpSp>
        <p:nvGrpSpPr>
          <p:cNvPr id="9" name="Group 8" descr="A stacked bar chart that shows the no restrictions, illegal content only and illegal harmful content for UK: Cloud storage (no restrictions at 15, illegal content only at 28, illegal and harmful content at 57), Email (no restrictions at 17, illegal content only at 28, illegal and harmful content at 55), Gaming (no restrictions at 8, illegal content only at 27, illegal and harmful content at 64), Marketplace (no restrictions at 10, illegal content only at 31, illegal and harmful content at 60), Messaging (no restrictions at 14, illegal content only at 27, illegal and harmful content at 60), App stores (no restrictions at 9, illegal content only at 27, illegal and harmful content at 64), Video sharing (no restrictions at 7, illegal content only at 24, illegal and harmful content at 69), Social media (no restrictions at 7, illegal content only at 21, illegal and harmful content at 71)">
            <a:extLst>
              <a:ext uri="{FF2B5EF4-FFF2-40B4-BE49-F238E27FC236}">
                <a16:creationId xmlns:a16="http://schemas.microsoft.com/office/drawing/2014/main" id="{F334F057-7229-D916-3666-09E55D50D8C5}"/>
              </a:ext>
            </a:extLst>
          </p:cNvPr>
          <p:cNvGrpSpPr/>
          <p:nvPr/>
        </p:nvGrpSpPr>
        <p:grpSpPr>
          <a:xfrm>
            <a:off x="6449582" y="2132815"/>
            <a:ext cx="1579758" cy="3654812"/>
            <a:chOff x="6377664" y="2132815"/>
            <a:chExt cx="1579758" cy="3654812"/>
          </a:xfrm>
        </p:grpSpPr>
        <p:graphicFrame>
          <p:nvGraphicFramePr>
            <p:cNvPr id="29" name="Chart 28">
              <a:extLst>
                <a:ext uri="{FF2B5EF4-FFF2-40B4-BE49-F238E27FC236}">
                  <a16:creationId xmlns:a16="http://schemas.microsoft.com/office/drawing/2014/main" id="{C12E4DD4-A4AF-DA88-264F-2FAE49B09852}"/>
                </a:ext>
              </a:extLst>
            </p:cNvPr>
            <p:cNvGraphicFramePr/>
            <p:nvPr>
              <p:extLst>
                <p:ext uri="{D42A27DB-BD31-4B8C-83A1-F6EECF244321}">
                  <p14:modId xmlns:p14="http://schemas.microsoft.com/office/powerpoint/2010/main" val="2928245149"/>
                </p:ext>
              </p:extLst>
            </p:nvPr>
          </p:nvGraphicFramePr>
          <p:xfrm>
            <a:off x="6377664" y="2132815"/>
            <a:ext cx="1579758" cy="3654812"/>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0266A5A7-8E1F-BAEE-12AA-84AC94ED2B57}"/>
                </a:ext>
              </a:extLst>
            </p:cNvPr>
            <p:cNvSpPr txBox="1"/>
            <p:nvPr/>
          </p:nvSpPr>
          <p:spPr>
            <a:xfrm>
              <a:off x="7069760" y="5494077"/>
              <a:ext cx="195566" cy="184666"/>
            </a:xfrm>
            <a:prstGeom prst="rect">
              <a:avLst/>
            </a:prstGeom>
            <a:noFill/>
          </p:spPr>
          <p:txBody>
            <a:bodyPr wrap="none" lIns="0" tIns="0" rIns="0" bIns="0" rtlCol="0">
              <a:spAutoFit/>
            </a:bodyPr>
            <a:lstStyle/>
            <a:p>
              <a:pPr algn="l"/>
              <a:r>
                <a:rPr lang="en-US" sz="1200" b="0" i="0" u="none" strike="noStrike">
                  <a:effectLst/>
                </a:rPr>
                <a:t>UK</a:t>
              </a:r>
            </a:p>
          </p:txBody>
        </p:sp>
      </p:grpSp>
      <p:sp>
        <p:nvSpPr>
          <p:cNvPr id="13" name="TextBox 12">
            <a:extLst>
              <a:ext uri="{FF2B5EF4-FFF2-40B4-BE49-F238E27FC236}">
                <a16:creationId xmlns:a16="http://schemas.microsoft.com/office/drawing/2014/main" id="{FAD8DB4E-0CAC-AA33-DA00-480900BEACCC}"/>
              </a:ext>
            </a:extLst>
          </p:cNvPr>
          <p:cNvSpPr txBox="1"/>
          <p:nvPr/>
        </p:nvSpPr>
        <p:spPr>
          <a:xfrm flipH="1">
            <a:off x="8361258" y="1810041"/>
            <a:ext cx="3245525" cy="338554"/>
          </a:xfrm>
          <a:prstGeom prst="rect">
            <a:avLst/>
          </a:prstGeom>
          <a:solidFill>
            <a:schemeClr val="bg1">
              <a:lumMod val="95000"/>
            </a:schemeClr>
          </a:solidFill>
        </p:spPr>
        <p:txBody>
          <a:bodyPr wrap="square" lIns="91440" tIns="45720" rIns="91440" bIns="45720" rtlCol="0">
            <a:spAutoFit/>
          </a:bodyPr>
          <a:lstStyle/>
          <a:p>
            <a:pPr algn="ctr"/>
            <a:r>
              <a:rPr lang="en-US" sz="1600">
                <a:latin typeface="+mj-lt"/>
              </a:rPr>
              <a:t>North America</a:t>
            </a:r>
          </a:p>
        </p:txBody>
      </p:sp>
      <p:grpSp>
        <p:nvGrpSpPr>
          <p:cNvPr id="10" name="Group 9" descr="A stacked bar chart that shows the no restrictions, illegal content only and illegal harmful content for Canada: Cloud storage (no restrictions at 24, illegal content only at 28, illegal and harmful content at 48), Email (no restrictions at 20, illegal content only at 30, illegal and harmful content at 50), Gaming (no restrictions at 15, illegal content only at 32, illegal and harmful content at 53), Marketplace (no restrictions at 16, illegal content only at 30, illegal and harmful content at 54), Messaging (no restrictions at 19, illegal content only at 29, illegal and harmful content at 52), App stores (no restrictions at 14, illegal content only at 31, illegal and harmful content at 56), Video sharing (no restrictions at 11, illegal content only at 26, illegal and harmful content at 63), Social media (no restrictions at 12, illegal content only at 26, illegal and harmful content at 62)">
            <a:extLst>
              <a:ext uri="{FF2B5EF4-FFF2-40B4-BE49-F238E27FC236}">
                <a16:creationId xmlns:a16="http://schemas.microsoft.com/office/drawing/2014/main" id="{139BCFBE-1BE3-115C-1B09-53D2DB4BC63F}"/>
              </a:ext>
            </a:extLst>
          </p:cNvPr>
          <p:cNvGrpSpPr/>
          <p:nvPr/>
        </p:nvGrpSpPr>
        <p:grpSpPr>
          <a:xfrm>
            <a:off x="8448684" y="2126573"/>
            <a:ext cx="1515073" cy="3661436"/>
            <a:chOff x="8509880" y="2126573"/>
            <a:chExt cx="1515073" cy="3661436"/>
          </a:xfrm>
        </p:grpSpPr>
        <p:graphicFrame>
          <p:nvGraphicFramePr>
            <p:cNvPr id="30" name="Chart 29">
              <a:extLst>
                <a:ext uri="{FF2B5EF4-FFF2-40B4-BE49-F238E27FC236}">
                  <a16:creationId xmlns:a16="http://schemas.microsoft.com/office/drawing/2014/main" id="{AED198F9-A6C8-8297-2FF0-DC6C8C645857}"/>
                </a:ext>
              </a:extLst>
            </p:cNvPr>
            <p:cNvGraphicFramePr/>
            <p:nvPr>
              <p:extLst>
                <p:ext uri="{D42A27DB-BD31-4B8C-83A1-F6EECF244321}">
                  <p14:modId xmlns:p14="http://schemas.microsoft.com/office/powerpoint/2010/main" val="3106045718"/>
                </p:ext>
              </p:extLst>
            </p:nvPr>
          </p:nvGraphicFramePr>
          <p:xfrm>
            <a:off x="8509880" y="2126573"/>
            <a:ext cx="1515073" cy="3661436"/>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a:extLst>
                <a:ext uri="{FF2B5EF4-FFF2-40B4-BE49-F238E27FC236}">
                  <a16:creationId xmlns:a16="http://schemas.microsoft.com/office/drawing/2014/main" id="{1207057C-4AA4-1326-0F69-CC5D40CA06B0}"/>
                </a:ext>
              </a:extLst>
            </p:cNvPr>
            <p:cNvSpPr txBox="1"/>
            <p:nvPr/>
          </p:nvSpPr>
          <p:spPr>
            <a:xfrm>
              <a:off x="9013340" y="5494077"/>
              <a:ext cx="508152" cy="184666"/>
            </a:xfrm>
            <a:prstGeom prst="rect">
              <a:avLst/>
            </a:prstGeom>
            <a:noFill/>
          </p:spPr>
          <p:txBody>
            <a:bodyPr wrap="none" lIns="0" tIns="0" rIns="0" bIns="0" rtlCol="0">
              <a:spAutoFit/>
            </a:bodyPr>
            <a:lstStyle/>
            <a:p>
              <a:pPr algn="l"/>
              <a:r>
                <a:rPr lang="en-US" sz="1200" b="0" i="0" u="none" strike="noStrike">
                  <a:effectLst/>
                </a:rPr>
                <a:t>Canada</a:t>
              </a:r>
            </a:p>
          </p:txBody>
        </p:sp>
      </p:grpSp>
      <p:grpSp>
        <p:nvGrpSpPr>
          <p:cNvPr id="15" name="Group 14" descr="A stacked bar chart that shows the no restrictions, illegal content only and illegal harmful content for US: Cloud storage (no restrictions at 21, illegal content only at 31, illegal and harmful content at 49), Email (no restrictions at 18, illegal content only at 32, illegal and harmful content at 51), Gaming (no restrictions at 15, illegal content only at 28, illegal and harmful content at 57), Marketplace (no restrictions at 16, illegal content only at 31, illegal and harmful content at 53), Messaging (no restrictions at 17, illegal content only at 28, illegal and harmful content at 55), App stores (no restrictions at 16, illegal content only at 30, illegal and harmful content at 54), Video sharing (no restrictions at 10, illegal content only at 28, illegal and harmful content at 62), Social media (no restrictions at 12, illegal content only at 25, illegal and harmful content at 62)">
            <a:extLst>
              <a:ext uri="{FF2B5EF4-FFF2-40B4-BE49-F238E27FC236}">
                <a16:creationId xmlns:a16="http://schemas.microsoft.com/office/drawing/2014/main" id="{E3298890-6D9C-7465-19D4-BDED954A78A9}"/>
              </a:ext>
            </a:extLst>
          </p:cNvPr>
          <p:cNvGrpSpPr/>
          <p:nvPr/>
        </p:nvGrpSpPr>
        <p:grpSpPr>
          <a:xfrm>
            <a:off x="10030514" y="2126573"/>
            <a:ext cx="1515073" cy="3661435"/>
            <a:chOff x="10091710" y="2126573"/>
            <a:chExt cx="1515073" cy="3661435"/>
          </a:xfrm>
        </p:grpSpPr>
        <p:graphicFrame>
          <p:nvGraphicFramePr>
            <p:cNvPr id="33" name="Chart 32">
              <a:extLst>
                <a:ext uri="{FF2B5EF4-FFF2-40B4-BE49-F238E27FC236}">
                  <a16:creationId xmlns:a16="http://schemas.microsoft.com/office/drawing/2014/main" id="{EE7476E4-9C69-955F-00E4-4437F2C4BAA3}"/>
                </a:ext>
              </a:extLst>
            </p:cNvPr>
            <p:cNvGraphicFramePr/>
            <p:nvPr>
              <p:extLst>
                <p:ext uri="{D42A27DB-BD31-4B8C-83A1-F6EECF244321}">
                  <p14:modId xmlns:p14="http://schemas.microsoft.com/office/powerpoint/2010/main" val="2729878023"/>
                </p:ext>
              </p:extLst>
            </p:nvPr>
          </p:nvGraphicFramePr>
          <p:xfrm>
            <a:off x="10091710" y="2126573"/>
            <a:ext cx="1515073" cy="3661435"/>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Box 23">
              <a:extLst>
                <a:ext uri="{FF2B5EF4-FFF2-40B4-BE49-F238E27FC236}">
                  <a16:creationId xmlns:a16="http://schemas.microsoft.com/office/drawing/2014/main" id="{2D6D0D51-D854-7509-8932-81FA4A093312}"/>
                </a:ext>
              </a:extLst>
            </p:cNvPr>
            <p:cNvSpPr txBox="1"/>
            <p:nvPr/>
          </p:nvSpPr>
          <p:spPr>
            <a:xfrm>
              <a:off x="10755470" y="5494077"/>
              <a:ext cx="187552" cy="184666"/>
            </a:xfrm>
            <a:prstGeom prst="rect">
              <a:avLst/>
            </a:prstGeom>
            <a:noFill/>
          </p:spPr>
          <p:txBody>
            <a:bodyPr wrap="none" lIns="0" tIns="0" rIns="0" bIns="0" rtlCol="0">
              <a:spAutoFit/>
            </a:bodyPr>
            <a:lstStyle/>
            <a:p>
              <a:pPr algn="l"/>
              <a:r>
                <a:rPr lang="en-US" sz="1200" b="0" i="0" u="none" strike="noStrike">
                  <a:effectLst/>
                </a:rPr>
                <a:t>US</a:t>
              </a:r>
            </a:p>
          </p:txBody>
        </p:sp>
      </p:grpSp>
      <p:sp>
        <p:nvSpPr>
          <p:cNvPr id="43" name="TextBox 42">
            <a:extLst>
              <a:ext uri="{FF2B5EF4-FFF2-40B4-BE49-F238E27FC236}">
                <a16:creationId xmlns:a16="http://schemas.microsoft.com/office/drawing/2014/main" id="{BB4B9CBE-0AFE-EAF6-66AE-8BA6E5A0989B}"/>
              </a:ext>
            </a:extLst>
          </p:cNvPr>
          <p:cNvSpPr txBox="1"/>
          <p:nvPr/>
        </p:nvSpPr>
        <p:spPr>
          <a:xfrm>
            <a:off x="725422" y="5956695"/>
            <a:ext cx="2459701" cy="323165"/>
          </a:xfrm>
          <a:prstGeom prst="rect">
            <a:avLst/>
          </a:prstGeom>
          <a:noFill/>
        </p:spPr>
        <p:txBody>
          <a:bodyPr wrap="square" lIns="0" tIns="0" rIns="0" bIns="0" rtlCol="0">
            <a:spAutoFit/>
          </a:bodyPr>
          <a:lstStyle/>
          <a:p>
            <a:pPr algn="l"/>
            <a:r>
              <a:rPr lang="en-US" sz="1050"/>
              <a:t>Base: Those using each platform, </a:t>
            </a:r>
          </a:p>
          <a:p>
            <a:pPr algn="l"/>
            <a:r>
              <a:rPr lang="en-US" sz="1050"/>
              <a:t>Europe N=2,338-3,602. NA=1,281-1,805</a:t>
            </a:r>
          </a:p>
        </p:txBody>
      </p:sp>
      <p:grpSp>
        <p:nvGrpSpPr>
          <p:cNvPr id="26" name="Group 25">
            <a:extLst>
              <a:ext uri="{FF2B5EF4-FFF2-40B4-BE49-F238E27FC236}">
                <a16:creationId xmlns:a16="http://schemas.microsoft.com/office/drawing/2014/main" id="{412C9D7C-A44F-CFDE-2993-BAAAFACCD88A}"/>
              </a:ext>
              <a:ext uri="{C183D7F6-B498-43B3-948B-1728B52AA6E4}">
                <adec:decorative xmlns:adec="http://schemas.microsoft.com/office/drawing/2017/decorative" val="1"/>
              </a:ext>
            </a:extLst>
          </p:cNvPr>
          <p:cNvGrpSpPr/>
          <p:nvPr/>
        </p:nvGrpSpPr>
        <p:grpSpPr>
          <a:xfrm>
            <a:off x="3560787" y="5960542"/>
            <a:ext cx="4936308" cy="153888"/>
            <a:chOff x="3791732" y="6273784"/>
            <a:chExt cx="4936308" cy="153888"/>
          </a:xfrm>
        </p:grpSpPr>
        <p:grpSp>
          <p:nvGrpSpPr>
            <p:cNvPr id="27" name="Group 26">
              <a:extLst>
                <a:ext uri="{FF2B5EF4-FFF2-40B4-BE49-F238E27FC236}">
                  <a16:creationId xmlns:a16="http://schemas.microsoft.com/office/drawing/2014/main" id="{AE784A58-FDBE-CA9A-CC8B-AFABE2C16D17}"/>
                </a:ext>
              </a:extLst>
            </p:cNvPr>
            <p:cNvGrpSpPr/>
            <p:nvPr/>
          </p:nvGrpSpPr>
          <p:grpSpPr>
            <a:xfrm>
              <a:off x="3791732" y="6273784"/>
              <a:ext cx="1006914" cy="153888"/>
              <a:chOff x="5803391" y="2717800"/>
              <a:chExt cx="1006914" cy="153888"/>
            </a:xfrm>
          </p:grpSpPr>
          <p:sp>
            <p:nvSpPr>
              <p:cNvPr id="41" name="TextBox 40">
                <a:extLst>
                  <a:ext uri="{FF2B5EF4-FFF2-40B4-BE49-F238E27FC236}">
                    <a16:creationId xmlns:a16="http://schemas.microsoft.com/office/drawing/2014/main" id="{FF0F56A2-57AB-D56F-250B-0A9065FA98C8}"/>
                  </a:ext>
                </a:extLst>
              </p:cNvPr>
              <p:cNvSpPr txBox="1"/>
              <p:nvPr/>
            </p:nvSpPr>
            <p:spPr>
              <a:xfrm>
                <a:off x="5952698" y="2717800"/>
                <a:ext cx="857607" cy="153888"/>
              </a:xfrm>
              <a:prstGeom prst="rect">
                <a:avLst/>
              </a:prstGeom>
              <a:noFill/>
            </p:spPr>
            <p:txBody>
              <a:bodyPr wrap="none" lIns="0" tIns="0" rIns="0" bIns="0" rtlCol="0">
                <a:spAutoFit/>
              </a:bodyPr>
              <a:lstStyle/>
              <a:p>
                <a:pPr algn="l"/>
                <a:r>
                  <a:rPr lang="en-US" sz="1000">
                    <a:latin typeface="+mj-lt"/>
                  </a:rPr>
                  <a:t>No restrictions</a:t>
                </a:r>
              </a:p>
            </p:txBody>
          </p:sp>
          <p:sp>
            <p:nvSpPr>
              <p:cNvPr id="42" name="Rectangle 41">
                <a:extLst>
                  <a:ext uri="{FF2B5EF4-FFF2-40B4-BE49-F238E27FC236}">
                    <a16:creationId xmlns:a16="http://schemas.microsoft.com/office/drawing/2014/main" id="{CF0EBE3A-C334-B1AB-0F43-71A3780EC6E5}"/>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5" name="Group 34">
              <a:extLst>
                <a:ext uri="{FF2B5EF4-FFF2-40B4-BE49-F238E27FC236}">
                  <a16:creationId xmlns:a16="http://schemas.microsoft.com/office/drawing/2014/main" id="{A44228FF-E156-69F9-05F0-165D68FFCFE1}"/>
                </a:ext>
              </a:extLst>
            </p:cNvPr>
            <p:cNvGrpSpPr/>
            <p:nvPr/>
          </p:nvGrpSpPr>
          <p:grpSpPr>
            <a:xfrm>
              <a:off x="5323617" y="6273784"/>
              <a:ext cx="1273013" cy="153888"/>
              <a:chOff x="6890776" y="2717800"/>
              <a:chExt cx="1273013" cy="153888"/>
            </a:xfrm>
          </p:grpSpPr>
          <p:sp>
            <p:nvSpPr>
              <p:cNvPr id="39" name="TextBox 38">
                <a:extLst>
                  <a:ext uri="{FF2B5EF4-FFF2-40B4-BE49-F238E27FC236}">
                    <a16:creationId xmlns:a16="http://schemas.microsoft.com/office/drawing/2014/main" id="{C6BAB368-C452-8248-9CE9-2761B14E2A53}"/>
                  </a:ext>
                </a:extLst>
              </p:cNvPr>
              <p:cNvSpPr txBox="1"/>
              <p:nvPr/>
            </p:nvSpPr>
            <p:spPr>
              <a:xfrm>
                <a:off x="7040083" y="2717800"/>
                <a:ext cx="1123706" cy="153888"/>
              </a:xfrm>
              <a:prstGeom prst="rect">
                <a:avLst/>
              </a:prstGeom>
              <a:noFill/>
            </p:spPr>
            <p:txBody>
              <a:bodyPr wrap="none" lIns="0" tIns="0" rIns="0" bIns="0" rtlCol="0">
                <a:spAutoFit/>
              </a:bodyPr>
              <a:lstStyle/>
              <a:p>
                <a:pPr algn="l"/>
                <a:r>
                  <a:rPr lang="en-US" sz="1000">
                    <a:latin typeface="+mj-lt"/>
                  </a:rPr>
                  <a:t>Illegal content only</a:t>
                </a:r>
              </a:p>
            </p:txBody>
          </p:sp>
          <p:sp>
            <p:nvSpPr>
              <p:cNvPr id="40" name="Rectangle 39">
                <a:extLst>
                  <a:ext uri="{FF2B5EF4-FFF2-40B4-BE49-F238E27FC236}">
                    <a16:creationId xmlns:a16="http://schemas.microsoft.com/office/drawing/2014/main" id="{F81D3CFD-E5A7-EA92-0618-F388D6F1D2F1}"/>
                  </a:ext>
                </a:extLst>
              </p:cNvPr>
              <p:cNvSpPr/>
              <p:nvPr/>
            </p:nvSpPr>
            <p:spPr bwMode="auto">
              <a:xfrm>
                <a:off x="6890776"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6" name="Group 35">
              <a:extLst>
                <a:ext uri="{FF2B5EF4-FFF2-40B4-BE49-F238E27FC236}">
                  <a16:creationId xmlns:a16="http://schemas.microsoft.com/office/drawing/2014/main" id="{149D5548-A198-81A4-80B5-CAA859958BA1}"/>
                </a:ext>
              </a:extLst>
            </p:cNvPr>
            <p:cNvGrpSpPr/>
            <p:nvPr/>
          </p:nvGrpSpPr>
          <p:grpSpPr>
            <a:xfrm>
              <a:off x="7121601" y="6273784"/>
              <a:ext cx="1606439" cy="153888"/>
              <a:chOff x="8244260" y="2717800"/>
              <a:chExt cx="1606439" cy="153888"/>
            </a:xfrm>
          </p:grpSpPr>
          <p:sp>
            <p:nvSpPr>
              <p:cNvPr id="37" name="TextBox 36">
                <a:extLst>
                  <a:ext uri="{FF2B5EF4-FFF2-40B4-BE49-F238E27FC236}">
                    <a16:creationId xmlns:a16="http://schemas.microsoft.com/office/drawing/2014/main" id="{DF3C4E25-FAF1-5CD8-23E7-003B4420126F}"/>
                  </a:ext>
                </a:extLst>
              </p:cNvPr>
              <p:cNvSpPr txBox="1"/>
              <p:nvPr/>
            </p:nvSpPr>
            <p:spPr>
              <a:xfrm>
                <a:off x="8393569" y="2717800"/>
                <a:ext cx="1457130" cy="153888"/>
              </a:xfrm>
              <a:prstGeom prst="rect">
                <a:avLst/>
              </a:prstGeom>
              <a:noFill/>
            </p:spPr>
            <p:txBody>
              <a:bodyPr wrap="none" lIns="0" tIns="0" rIns="0" bIns="0" rtlCol="0">
                <a:spAutoFit/>
              </a:bodyPr>
              <a:lstStyle/>
              <a:p>
                <a:pPr algn="l"/>
                <a:r>
                  <a:rPr lang="en-US" sz="1000">
                    <a:latin typeface="+mj-lt"/>
                  </a:rPr>
                  <a:t>Illegal &amp; harmful content</a:t>
                </a:r>
              </a:p>
            </p:txBody>
          </p:sp>
          <p:sp>
            <p:nvSpPr>
              <p:cNvPr id="38" name="Rectangle 37">
                <a:extLst>
                  <a:ext uri="{FF2B5EF4-FFF2-40B4-BE49-F238E27FC236}">
                    <a16:creationId xmlns:a16="http://schemas.microsoft.com/office/drawing/2014/main" id="{3CB17FC2-8D63-FFAA-FA1A-B36527FB159B}"/>
                  </a:ext>
                </a:extLst>
              </p:cNvPr>
              <p:cNvSpPr/>
              <p:nvPr/>
            </p:nvSpPr>
            <p:spPr bwMode="auto">
              <a:xfrm>
                <a:off x="8244260"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14" name="TextBox 13">
            <a:extLst>
              <a:ext uri="{FF2B5EF4-FFF2-40B4-BE49-F238E27FC236}">
                <a16:creationId xmlns:a16="http://schemas.microsoft.com/office/drawing/2014/main" id="{9919F7C6-0C4A-5214-B456-6F021619858A}"/>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16" name="TextBox 15">
            <a:extLst>
              <a:ext uri="{FF2B5EF4-FFF2-40B4-BE49-F238E27FC236}">
                <a16:creationId xmlns:a16="http://schemas.microsoft.com/office/drawing/2014/main" id="{82BBB4EE-5BF1-A886-ACF0-0FB6303F2ECA}"/>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199691576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a:xfrm>
            <a:off x="588263" y="457200"/>
            <a:ext cx="11018520" cy="1107996"/>
          </a:xfrm>
        </p:spPr>
        <p:txBody>
          <a:bodyPr/>
          <a:lstStyle/>
          <a:p>
            <a:r>
              <a:rPr lang="en-US"/>
              <a:t>Expectations on content restrictions by type of platform  </a:t>
            </a:r>
          </a:p>
        </p:txBody>
      </p:sp>
      <p:sp>
        <p:nvSpPr>
          <p:cNvPr id="5" name="TextBox 4">
            <a:extLst>
              <a:ext uri="{FF2B5EF4-FFF2-40B4-BE49-F238E27FC236}">
                <a16:creationId xmlns:a16="http://schemas.microsoft.com/office/drawing/2014/main" id="{C7C63AF3-324E-6543-FEB3-9422A3B8BECC}"/>
              </a:ext>
            </a:extLst>
          </p:cNvPr>
          <p:cNvSpPr txBox="1"/>
          <p:nvPr/>
        </p:nvSpPr>
        <p:spPr>
          <a:xfrm flipH="1">
            <a:off x="580006" y="1810041"/>
            <a:ext cx="11026777" cy="338554"/>
          </a:xfrm>
          <a:prstGeom prst="rect">
            <a:avLst/>
          </a:prstGeom>
          <a:solidFill>
            <a:schemeClr val="bg1">
              <a:lumMod val="95000"/>
            </a:schemeClr>
          </a:solidFill>
        </p:spPr>
        <p:txBody>
          <a:bodyPr wrap="square" lIns="91440" tIns="45720" rIns="91440" bIns="45720" rtlCol="0">
            <a:spAutoFit/>
          </a:bodyPr>
          <a:lstStyle/>
          <a:p>
            <a:pPr algn="ctr"/>
            <a:r>
              <a:rPr lang="en-US" sz="1600">
                <a:latin typeface="+mj-lt"/>
              </a:rPr>
              <a:t>APAC</a:t>
            </a:r>
          </a:p>
        </p:txBody>
      </p:sp>
      <p:sp>
        <p:nvSpPr>
          <p:cNvPr id="3" name="Rectangle 2">
            <a:extLst>
              <a:ext uri="{FF2B5EF4-FFF2-40B4-BE49-F238E27FC236}">
                <a16:creationId xmlns:a16="http://schemas.microsoft.com/office/drawing/2014/main" id="{C48C6A68-1D31-AC72-ADF9-D5058B65E075}"/>
              </a:ext>
              <a:ext uri="{C183D7F6-B498-43B3-948B-1728B52AA6E4}">
                <adec:decorative xmlns:adec="http://schemas.microsoft.com/office/drawing/2017/decorative" val="1"/>
              </a:ext>
            </a:extLst>
          </p:cNvPr>
          <p:cNvSpPr>
            <a:spLocks/>
          </p:cNvSpPr>
          <p:nvPr/>
        </p:nvSpPr>
        <p:spPr bwMode="auto">
          <a:xfrm>
            <a:off x="582611" y="1723512"/>
            <a:ext cx="11026777" cy="4091357"/>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4" name="Group 3" descr="A stacked bar chart that shows the no restrictions, illegal content only and illegal harmful content for Australia: Cloud storage (no restrictions at 14, illegal content only at 26, illegal and harmful content at 60), Email (no restrictions at 13, illegal content only at 28, illegal and harmful content at 59), Gaming (no restrictions at 10, illegal content only at 24, illegal and harmful content at 66), Marketplace (no restrictions at 11, illegal content only at 26, illegal and harmful content at 64), Messaging (no restrictions at 13, illegal content only at 23, illegal and harmful content at 64), App stores (no restrictions at 9, illegal content only at 27, illegal and harmful content at 64), Video sharing (no restrictions at 8, illegal content only at 23, illegal and harmful content at 69), Social media (no restrictions at 7, illegal content only at 23, illegal and harmful content at 70).">
            <a:extLst>
              <a:ext uri="{FF2B5EF4-FFF2-40B4-BE49-F238E27FC236}">
                <a16:creationId xmlns:a16="http://schemas.microsoft.com/office/drawing/2014/main" id="{7419F49A-50CA-B3F3-FBF4-92E2140C54E9}"/>
              </a:ext>
            </a:extLst>
          </p:cNvPr>
          <p:cNvGrpSpPr/>
          <p:nvPr/>
        </p:nvGrpSpPr>
        <p:grpSpPr>
          <a:xfrm>
            <a:off x="584200" y="2056261"/>
            <a:ext cx="3289299" cy="3733987"/>
            <a:chOff x="584200" y="2056261"/>
            <a:chExt cx="3289299" cy="3733987"/>
          </a:xfrm>
        </p:grpSpPr>
        <p:graphicFrame>
          <p:nvGraphicFramePr>
            <p:cNvPr id="6" name="Chart 5">
              <a:extLst>
                <a:ext uri="{FF2B5EF4-FFF2-40B4-BE49-F238E27FC236}">
                  <a16:creationId xmlns:a16="http://schemas.microsoft.com/office/drawing/2014/main" id="{AEC8425A-6DA7-2821-86C6-4FDB7958F5CF}"/>
                </a:ext>
              </a:extLst>
            </p:cNvPr>
            <p:cNvGraphicFramePr/>
            <p:nvPr>
              <p:extLst>
                <p:ext uri="{D42A27DB-BD31-4B8C-83A1-F6EECF244321}">
                  <p14:modId xmlns:p14="http://schemas.microsoft.com/office/powerpoint/2010/main" val="1410300723"/>
                </p:ext>
              </p:extLst>
            </p:nvPr>
          </p:nvGraphicFramePr>
          <p:xfrm>
            <a:off x="584200" y="2056261"/>
            <a:ext cx="3289299" cy="3733987"/>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CC8BF6DC-C52D-303A-E596-B8FCFAAD6968}"/>
                </a:ext>
              </a:extLst>
            </p:cNvPr>
            <p:cNvSpPr txBox="1"/>
            <p:nvPr/>
          </p:nvSpPr>
          <p:spPr>
            <a:xfrm>
              <a:off x="1934698" y="5494077"/>
              <a:ext cx="588303" cy="184666"/>
            </a:xfrm>
            <a:prstGeom prst="rect">
              <a:avLst/>
            </a:prstGeom>
            <a:noFill/>
          </p:spPr>
          <p:txBody>
            <a:bodyPr wrap="none" lIns="0" tIns="0" rIns="0" bIns="0" rtlCol="0">
              <a:spAutoFit/>
            </a:bodyPr>
            <a:lstStyle/>
            <a:p>
              <a:pPr algn="l"/>
              <a:r>
                <a:rPr lang="en-US" sz="1200" b="0" i="0" u="none" strike="noStrike">
                  <a:effectLst/>
                </a:rPr>
                <a:t>Australia</a:t>
              </a:r>
              <a:endParaRPr lang="en-US" sz="1200"/>
            </a:p>
          </p:txBody>
        </p:sp>
      </p:grpSp>
      <p:grpSp>
        <p:nvGrpSpPr>
          <p:cNvPr id="8" name="Group 7" descr="A stacked bar chart that shows the no restrictions, illegal content only and illegal harmful content for India: Cloud storage (no restrictions at 25, illegal content only at 20, illegal and harmful content at 55), Email (no restrictions at 23, illegal content only at 20, illegal and harmful content at 57), Gaming (no restrictions at 22, illegal content only at 20, illegal and harmful content at 58), Marketplace (no restrictions at 22, illegal content only at 20, illegal and harmful content at 58), Messaging (no restrictions at 22, illegal content only at 22, illegal and harmful content at 56), App stores (no restrictions at 18, illegal content only at 22, illegal and harmful content at 60), Video sharing (no restrictions at 15, illegal content only at 22, illegal and harmful content at 63), Social media (no restrictions at 15, illegal content only at 22, illegal and harmful content at 63)">
            <a:extLst>
              <a:ext uri="{FF2B5EF4-FFF2-40B4-BE49-F238E27FC236}">
                <a16:creationId xmlns:a16="http://schemas.microsoft.com/office/drawing/2014/main" id="{F153D43E-226E-B539-8D13-D4F19942547D}"/>
              </a:ext>
            </a:extLst>
          </p:cNvPr>
          <p:cNvGrpSpPr/>
          <p:nvPr/>
        </p:nvGrpSpPr>
        <p:grpSpPr>
          <a:xfrm>
            <a:off x="4193755" y="2056262"/>
            <a:ext cx="2225382" cy="3733986"/>
            <a:chOff x="4193755" y="2056262"/>
            <a:chExt cx="2225382" cy="3733986"/>
          </a:xfrm>
        </p:grpSpPr>
        <p:graphicFrame>
          <p:nvGraphicFramePr>
            <p:cNvPr id="31" name="Chart 30">
              <a:extLst>
                <a:ext uri="{FF2B5EF4-FFF2-40B4-BE49-F238E27FC236}">
                  <a16:creationId xmlns:a16="http://schemas.microsoft.com/office/drawing/2014/main" id="{B1B152BC-7B7A-0009-3DF7-E032B9C52049}"/>
                </a:ext>
              </a:extLst>
            </p:cNvPr>
            <p:cNvGraphicFramePr/>
            <p:nvPr>
              <p:extLst>
                <p:ext uri="{D42A27DB-BD31-4B8C-83A1-F6EECF244321}">
                  <p14:modId xmlns:p14="http://schemas.microsoft.com/office/powerpoint/2010/main" val="1343462408"/>
                </p:ext>
              </p:extLst>
            </p:nvPr>
          </p:nvGraphicFramePr>
          <p:xfrm>
            <a:off x="4193755" y="2056262"/>
            <a:ext cx="2225382" cy="3733986"/>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a:extLst>
                <a:ext uri="{FF2B5EF4-FFF2-40B4-BE49-F238E27FC236}">
                  <a16:creationId xmlns:a16="http://schemas.microsoft.com/office/drawing/2014/main" id="{F27DD2ED-8E7F-2A2C-7D9B-3A8571B62661}"/>
                </a:ext>
              </a:extLst>
            </p:cNvPr>
            <p:cNvSpPr txBox="1"/>
            <p:nvPr/>
          </p:nvSpPr>
          <p:spPr>
            <a:xfrm>
              <a:off x="5138932" y="5494077"/>
              <a:ext cx="335028" cy="184666"/>
            </a:xfrm>
            <a:prstGeom prst="rect">
              <a:avLst/>
            </a:prstGeom>
            <a:noFill/>
          </p:spPr>
          <p:txBody>
            <a:bodyPr wrap="none" lIns="0" tIns="0" rIns="0" bIns="0" rtlCol="0">
              <a:spAutoFit/>
            </a:bodyPr>
            <a:lstStyle/>
            <a:p>
              <a:pPr algn="l"/>
              <a:r>
                <a:rPr lang="en-US" sz="1200" b="0" i="0" u="none" strike="noStrike">
                  <a:effectLst/>
                </a:rPr>
                <a:t>India</a:t>
              </a:r>
            </a:p>
          </p:txBody>
        </p:sp>
      </p:grpSp>
      <p:grpSp>
        <p:nvGrpSpPr>
          <p:cNvPr id="9" name="Group 8" descr="A stacked bar chart that shows the no restrictions, illegal content only and illegal harmful content for Philippines: Cloud storage (no restrictions at 21, illegal content only at 26, illegal and harmful content at 52), Email (no restrictions at 28, illegal content only at 25, illegal and harmful content at 58), Gaming (no restrictions at 19, illegal content only at 29, illegal and harmful content at 52), Marketplace (no restrictions at 17, illegal content only at 28, illegal and harmful content at 55), Messaging (no restrictions at 20, illegal content only at 24, illegal and harmful content at 57), App stores (no restrictions at 16, illegal content only at 30, illegal and harmful content at 55), Video sharing (no restrictions at 11, illegal content only at 25, illegal and harmful content at 64), Social media (no restrictions at 12, illegal content only at 25, illegal and harmful content at 62)">
            <a:extLst>
              <a:ext uri="{FF2B5EF4-FFF2-40B4-BE49-F238E27FC236}">
                <a16:creationId xmlns:a16="http://schemas.microsoft.com/office/drawing/2014/main" id="{61DBFEA2-8ABF-458F-CB21-D7F80A97E95D}"/>
              </a:ext>
            </a:extLst>
          </p:cNvPr>
          <p:cNvGrpSpPr/>
          <p:nvPr/>
        </p:nvGrpSpPr>
        <p:grpSpPr>
          <a:xfrm>
            <a:off x="6739393" y="2056261"/>
            <a:ext cx="2258374" cy="3733987"/>
            <a:chOff x="6739393" y="2056261"/>
            <a:chExt cx="2258374" cy="3733987"/>
          </a:xfrm>
        </p:grpSpPr>
        <p:graphicFrame>
          <p:nvGraphicFramePr>
            <p:cNvPr id="32" name="Chart 31">
              <a:extLst>
                <a:ext uri="{FF2B5EF4-FFF2-40B4-BE49-F238E27FC236}">
                  <a16:creationId xmlns:a16="http://schemas.microsoft.com/office/drawing/2014/main" id="{DEDC6084-1827-A021-441B-85538133E161}"/>
                </a:ext>
              </a:extLst>
            </p:cNvPr>
            <p:cNvGraphicFramePr/>
            <p:nvPr>
              <p:extLst>
                <p:ext uri="{D42A27DB-BD31-4B8C-83A1-F6EECF244321}">
                  <p14:modId xmlns:p14="http://schemas.microsoft.com/office/powerpoint/2010/main" val="2978129005"/>
                </p:ext>
              </p:extLst>
            </p:nvPr>
          </p:nvGraphicFramePr>
          <p:xfrm>
            <a:off x="6739393" y="2056261"/>
            <a:ext cx="2258374" cy="3733987"/>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030AF871-50C7-A016-18E7-91E3308B3C74}"/>
                </a:ext>
              </a:extLst>
            </p:cNvPr>
            <p:cNvSpPr txBox="1"/>
            <p:nvPr/>
          </p:nvSpPr>
          <p:spPr>
            <a:xfrm>
              <a:off x="7502294" y="5494077"/>
              <a:ext cx="732573" cy="184666"/>
            </a:xfrm>
            <a:prstGeom prst="rect">
              <a:avLst/>
            </a:prstGeom>
            <a:noFill/>
          </p:spPr>
          <p:txBody>
            <a:bodyPr wrap="none" lIns="0" tIns="0" rIns="0" bIns="0" rtlCol="0">
              <a:spAutoFit/>
            </a:bodyPr>
            <a:lstStyle/>
            <a:p>
              <a:pPr algn="l"/>
              <a:r>
                <a:rPr lang="en-US" sz="1200" b="0" i="0" u="none" strike="noStrike">
                  <a:effectLst/>
                </a:rPr>
                <a:t>Philippines</a:t>
              </a:r>
            </a:p>
          </p:txBody>
        </p:sp>
      </p:grpSp>
      <p:grpSp>
        <p:nvGrpSpPr>
          <p:cNvPr id="12" name="Group 11" descr="A stacked bar chart that shows the no restrictions, illegal content only and illegal harmful content for Singapore: Cloud storage (no restrictions at 12, illegal content only at 23, illegal and harmful content at 65), Email (no restrictions at 12, illegal content only at 26, illegal and harmful content at 62), Gaming (no restrictions at 9, illegal content only at 23, illegal and harmful content at 68), Marketplace (no restrictions at 8, illegal content only at 26, illegal and harmful content at 66), Messaging (no restrictions at 12, illegal content only at 22, illegal and harmful content at 66), App stores (no restrictions at 7, illegal content only at 24, illegal and harmful content at 69), Video sharing (no restrictions at 7, illegal content only at 22, illegal and harmful content at 71), Social media (no restrictions at 8, illegal content only at 21, illegal and harmful content at 71)">
            <a:extLst>
              <a:ext uri="{FF2B5EF4-FFF2-40B4-BE49-F238E27FC236}">
                <a16:creationId xmlns:a16="http://schemas.microsoft.com/office/drawing/2014/main" id="{80BBDD8B-5900-7EBD-611E-C278599632D5}"/>
              </a:ext>
            </a:extLst>
          </p:cNvPr>
          <p:cNvGrpSpPr/>
          <p:nvPr/>
        </p:nvGrpSpPr>
        <p:grpSpPr>
          <a:xfrm>
            <a:off x="9318023" y="2056262"/>
            <a:ext cx="2291366" cy="3733986"/>
            <a:chOff x="9318023" y="2056262"/>
            <a:chExt cx="2291366" cy="3733986"/>
          </a:xfrm>
        </p:grpSpPr>
        <p:graphicFrame>
          <p:nvGraphicFramePr>
            <p:cNvPr id="7" name="Chart 6">
              <a:extLst>
                <a:ext uri="{FF2B5EF4-FFF2-40B4-BE49-F238E27FC236}">
                  <a16:creationId xmlns:a16="http://schemas.microsoft.com/office/drawing/2014/main" id="{C1D3BA13-3A91-6F79-6463-CB76A9A51A0B}"/>
                </a:ext>
              </a:extLst>
            </p:cNvPr>
            <p:cNvGraphicFramePr/>
            <p:nvPr>
              <p:extLst>
                <p:ext uri="{D42A27DB-BD31-4B8C-83A1-F6EECF244321}">
                  <p14:modId xmlns:p14="http://schemas.microsoft.com/office/powerpoint/2010/main" val="2871810179"/>
                </p:ext>
              </p:extLst>
            </p:nvPr>
          </p:nvGraphicFramePr>
          <p:xfrm>
            <a:off x="9318023" y="2056262"/>
            <a:ext cx="2291366" cy="3733986"/>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4468F570-3403-26CD-1417-4A0C8B112C07}"/>
                </a:ext>
              </a:extLst>
            </p:cNvPr>
            <p:cNvSpPr txBox="1"/>
            <p:nvPr/>
          </p:nvSpPr>
          <p:spPr>
            <a:xfrm>
              <a:off x="10120888" y="5494077"/>
              <a:ext cx="685637" cy="184666"/>
            </a:xfrm>
            <a:prstGeom prst="rect">
              <a:avLst/>
            </a:prstGeom>
            <a:noFill/>
          </p:spPr>
          <p:txBody>
            <a:bodyPr wrap="none" lIns="0" tIns="0" rIns="0" bIns="0" rtlCol="0">
              <a:spAutoFit/>
            </a:bodyPr>
            <a:lstStyle/>
            <a:p>
              <a:pPr algn="l"/>
              <a:r>
                <a:rPr lang="en-US" sz="1200" b="0" i="0" u="none" strike="noStrike">
                  <a:effectLst/>
                </a:rPr>
                <a:t>Singapore</a:t>
              </a:r>
            </a:p>
          </p:txBody>
        </p:sp>
      </p:grpSp>
      <p:sp>
        <p:nvSpPr>
          <p:cNvPr id="41" name="TextBox 40">
            <a:extLst>
              <a:ext uri="{FF2B5EF4-FFF2-40B4-BE49-F238E27FC236}">
                <a16:creationId xmlns:a16="http://schemas.microsoft.com/office/drawing/2014/main" id="{186E3A6E-AF9F-CF82-4731-48CF4B59BFC6}"/>
              </a:ext>
            </a:extLst>
          </p:cNvPr>
          <p:cNvSpPr txBox="1"/>
          <p:nvPr/>
        </p:nvSpPr>
        <p:spPr>
          <a:xfrm>
            <a:off x="725422" y="5956695"/>
            <a:ext cx="2459701" cy="323165"/>
          </a:xfrm>
          <a:prstGeom prst="rect">
            <a:avLst/>
          </a:prstGeom>
          <a:noFill/>
        </p:spPr>
        <p:txBody>
          <a:bodyPr wrap="square" lIns="0" tIns="0" rIns="0" bIns="0" rtlCol="0">
            <a:spAutoFit/>
          </a:bodyPr>
          <a:lstStyle/>
          <a:p>
            <a:pPr algn="l"/>
            <a:r>
              <a:rPr lang="en-US" sz="1050"/>
              <a:t>Base: Those using each platform, </a:t>
            </a:r>
          </a:p>
          <a:p>
            <a:pPr algn="l"/>
            <a:r>
              <a:rPr lang="en-US" sz="1050"/>
              <a:t>APAC N=2,752-3721</a:t>
            </a:r>
          </a:p>
        </p:txBody>
      </p:sp>
      <p:grpSp>
        <p:nvGrpSpPr>
          <p:cNvPr id="29" name="Group 28">
            <a:extLst>
              <a:ext uri="{FF2B5EF4-FFF2-40B4-BE49-F238E27FC236}">
                <a16:creationId xmlns:a16="http://schemas.microsoft.com/office/drawing/2014/main" id="{B1134A0F-2119-2661-46C8-2AFD35FEB7C9}"/>
              </a:ext>
              <a:ext uri="{C183D7F6-B498-43B3-948B-1728B52AA6E4}">
                <adec:decorative xmlns:adec="http://schemas.microsoft.com/office/drawing/2017/decorative" val="1"/>
              </a:ext>
            </a:extLst>
          </p:cNvPr>
          <p:cNvGrpSpPr/>
          <p:nvPr/>
        </p:nvGrpSpPr>
        <p:grpSpPr>
          <a:xfrm>
            <a:off x="3560787" y="5960542"/>
            <a:ext cx="4936308" cy="153888"/>
            <a:chOff x="3791732" y="6273784"/>
            <a:chExt cx="4936308" cy="153888"/>
          </a:xfrm>
        </p:grpSpPr>
        <p:grpSp>
          <p:nvGrpSpPr>
            <p:cNvPr id="30" name="Group 29">
              <a:extLst>
                <a:ext uri="{FF2B5EF4-FFF2-40B4-BE49-F238E27FC236}">
                  <a16:creationId xmlns:a16="http://schemas.microsoft.com/office/drawing/2014/main" id="{216F3DA8-188D-251A-F96B-BFDE11B88DEE}"/>
                </a:ext>
              </a:extLst>
            </p:cNvPr>
            <p:cNvGrpSpPr/>
            <p:nvPr/>
          </p:nvGrpSpPr>
          <p:grpSpPr>
            <a:xfrm>
              <a:off x="3791732" y="6273784"/>
              <a:ext cx="1006914" cy="153888"/>
              <a:chOff x="5803391" y="2717800"/>
              <a:chExt cx="1006914" cy="153888"/>
            </a:xfrm>
          </p:grpSpPr>
          <p:sp>
            <p:nvSpPr>
              <p:cNvPr id="39" name="TextBox 38">
                <a:extLst>
                  <a:ext uri="{FF2B5EF4-FFF2-40B4-BE49-F238E27FC236}">
                    <a16:creationId xmlns:a16="http://schemas.microsoft.com/office/drawing/2014/main" id="{D1B218E3-69B2-1DF9-6FEE-4B6AC5E91FB6}"/>
                  </a:ext>
                </a:extLst>
              </p:cNvPr>
              <p:cNvSpPr txBox="1"/>
              <p:nvPr/>
            </p:nvSpPr>
            <p:spPr>
              <a:xfrm>
                <a:off x="5952698" y="2717800"/>
                <a:ext cx="857607" cy="153888"/>
              </a:xfrm>
              <a:prstGeom prst="rect">
                <a:avLst/>
              </a:prstGeom>
              <a:noFill/>
            </p:spPr>
            <p:txBody>
              <a:bodyPr wrap="none" lIns="0" tIns="0" rIns="0" bIns="0" rtlCol="0">
                <a:spAutoFit/>
              </a:bodyPr>
              <a:lstStyle/>
              <a:p>
                <a:pPr algn="l"/>
                <a:r>
                  <a:rPr lang="en-US" sz="1000">
                    <a:latin typeface="+mj-lt"/>
                  </a:rPr>
                  <a:t>No restrictions</a:t>
                </a:r>
              </a:p>
            </p:txBody>
          </p:sp>
          <p:sp>
            <p:nvSpPr>
              <p:cNvPr id="40" name="Rectangle 39">
                <a:extLst>
                  <a:ext uri="{FF2B5EF4-FFF2-40B4-BE49-F238E27FC236}">
                    <a16:creationId xmlns:a16="http://schemas.microsoft.com/office/drawing/2014/main" id="{8B8C9630-3E41-16FC-770B-BC2E5172BDE6}"/>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3" name="Group 32">
              <a:extLst>
                <a:ext uri="{FF2B5EF4-FFF2-40B4-BE49-F238E27FC236}">
                  <a16:creationId xmlns:a16="http://schemas.microsoft.com/office/drawing/2014/main" id="{5C47B428-6696-FC9E-2A93-281F8704A690}"/>
                </a:ext>
              </a:extLst>
            </p:cNvPr>
            <p:cNvGrpSpPr/>
            <p:nvPr/>
          </p:nvGrpSpPr>
          <p:grpSpPr>
            <a:xfrm>
              <a:off x="5323617" y="6273784"/>
              <a:ext cx="1273013" cy="153888"/>
              <a:chOff x="6890776" y="2717800"/>
              <a:chExt cx="1273013" cy="153888"/>
            </a:xfrm>
          </p:grpSpPr>
          <p:sp>
            <p:nvSpPr>
              <p:cNvPr id="37" name="TextBox 36">
                <a:extLst>
                  <a:ext uri="{FF2B5EF4-FFF2-40B4-BE49-F238E27FC236}">
                    <a16:creationId xmlns:a16="http://schemas.microsoft.com/office/drawing/2014/main" id="{979E3983-4AC6-5C46-527D-464F2D046F20}"/>
                  </a:ext>
                </a:extLst>
              </p:cNvPr>
              <p:cNvSpPr txBox="1"/>
              <p:nvPr/>
            </p:nvSpPr>
            <p:spPr>
              <a:xfrm>
                <a:off x="7040083" y="2717800"/>
                <a:ext cx="1123706" cy="153888"/>
              </a:xfrm>
              <a:prstGeom prst="rect">
                <a:avLst/>
              </a:prstGeom>
              <a:noFill/>
            </p:spPr>
            <p:txBody>
              <a:bodyPr wrap="none" lIns="0" tIns="0" rIns="0" bIns="0" rtlCol="0">
                <a:spAutoFit/>
              </a:bodyPr>
              <a:lstStyle/>
              <a:p>
                <a:pPr algn="l"/>
                <a:r>
                  <a:rPr lang="en-US" sz="1000">
                    <a:latin typeface="+mj-lt"/>
                  </a:rPr>
                  <a:t>Illegal content only</a:t>
                </a:r>
              </a:p>
            </p:txBody>
          </p:sp>
          <p:sp>
            <p:nvSpPr>
              <p:cNvPr id="38" name="Rectangle 37">
                <a:extLst>
                  <a:ext uri="{FF2B5EF4-FFF2-40B4-BE49-F238E27FC236}">
                    <a16:creationId xmlns:a16="http://schemas.microsoft.com/office/drawing/2014/main" id="{7BE7E781-C328-0026-EE6F-DD00973CA056}"/>
                  </a:ext>
                </a:extLst>
              </p:cNvPr>
              <p:cNvSpPr/>
              <p:nvPr/>
            </p:nvSpPr>
            <p:spPr bwMode="auto">
              <a:xfrm>
                <a:off x="6890776"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4" name="Group 33">
              <a:extLst>
                <a:ext uri="{FF2B5EF4-FFF2-40B4-BE49-F238E27FC236}">
                  <a16:creationId xmlns:a16="http://schemas.microsoft.com/office/drawing/2014/main" id="{4FECE74A-7237-9334-33CD-A98C2B7F5713}"/>
                </a:ext>
              </a:extLst>
            </p:cNvPr>
            <p:cNvGrpSpPr/>
            <p:nvPr/>
          </p:nvGrpSpPr>
          <p:grpSpPr>
            <a:xfrm>
              <a:off x="7121601" y="6273784"/>
              <a:ext cx="1606439" cy="153888"/>
              <a:chOff x="8244260" y="2717800"/>
              <a:chExt cx="1606439" cy="153888"/>
            </a:xfrm>
          </p:grpSpPr>
          <p:sp>
            <p:nvSpPr>
              <p:cNvPr id="35" name="TextBox 34">
                <a:extLst>
                  <a:ext uri="{FF2B5EF4-FFF2-40B4-BE49-F238E27FC236}">
                    <a16:creationId xmlns:a16="http://schemas.microsoft.com/office/drawing/2014/main" id="{EF483964-7933-8470-584D-33252A02A005}"/>
                  </a:ext>
                </a:extLst>
              </p:cNvPr>
              <p:cNvSpPr txBox="1"/>
              <p:nvPr/>
            </p:nvSpPr>
            <p:spPr>
              <a:xfrm>
                <a:off x="8393569" y="2717800"/>
                <a:ext cx="1457130" cy="153888"/>
              </a:xfrm>
              <a:prstGeom prst="rect">
                <a:avLst/>
              </a:prstGeom>
              <a:noFill/>
            </p:spPr>
            <p:txBody>
              <a:bodyPr wrap="none" lIns="0" tIns="0" rIns="0" bIns="0" rtlCol="0">
                <a:spAutoFit/>
              </a:bodyPr>
              <a:lstStyle/>
              <a:p>
                <a:pPr algn="l"/>
                <a:r>
                  <a:rPr lang="en-US" sz="1000">
                    <a:latin typeface="+mj-lt"/>
                  </a:rPr>
                  <a:t>Illegal &amp; harmful content</a:t>
                </a:r>
              </a:p>
            </p:txBody>
          </p:sp>
          <p:sp>
            <p:nvSpPr>
              <p:cNvPr id="36" name="Rectangle 35">
                <a:extLst>
                  <a:ext uri="{FF2B5EF4-FFF2-40B4-BE49-F238E27FC236}">
                    <a16:creationId xmlns:a16="http://schemas.microsoft.com/office/drawing/2014/main" id="{F4C5C576-B6EC-18E0-24CF-3BF0B386E779}"/>
                  </a:ext>
                </a:extLst>
              </p:cNvPr>
              <p:cNvSpPr/>
              <p:nvPr/>
            </p:nvSpPr>
            <p:spPr bwMode="auto">
              <a:xfrm>
                <a:off x="8244260"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10" name="TextBox 9">
            <a:extLst>
              <a:ext uri="{FF2B5EF4-FFF2-40B4-BE49-F238E27FC236}">
                <a16:creationId xmlns:a16="http://schemas.microsoft.com/office/drawing/2014/main" id="{B29A5AEE-0492-1D23-C7CD-1CC011316BD8}"/>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11" name="TextBox 10">
            <a:extLst>
              <a:ext uri="{FF2B5EF4-FFF2-40B4-BE49-F238E27FC236}">
                <a16:creationId xmlns:a16="http://schemas.microsoft.com/office/drawing/2014/main" id="{416C255C-FA08-271C-5CFA-D26417CDC306}"/>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422366292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p:txBody>
          <a:bodyPr/>
          <a:lstStyle/>
          <a:p>
            <a:r>
              <a:rPr lang="en-US"/>
              <a:t>Top three worries by Country</a:t>
            </a:r>
          </a:p>
        </p:txBody>
      </p:sp>
      <p:graphicFrame>
        <p:nvGraphicFramePr>
          <p:cNvPr id="8" name="Table 7">
            <a:extLst>
              <a:ext uri="{FF2B5EF4-FFF2-40B4-BE49-F238E27FC236}">
                <a16:creationId xmlns:a16="http://schemas.microsoft.com/office/drawing/2014/main" id="{70B6F4F8-175D-6766-8060-6AC789044456}"/>
              </a:ext>
            </a:extLst>
          </p:cNvPr>
          <p:cNvGraphicFramePr>
            <a:graphicFrameLocks noGrp="1"/>
          </p:cNvGraphicFramePr>
          <p:nvPr>
            <p:extLst>
              <p:ext uri="{D42A27DB-BD31-4B8C-83A1-F6EECF244321}">
                <p14:modId xmlns:p14="http://schemas.microsoft.com/office/powerpoint/2010/main" val="1303186163"/>
              </p:ext>
            </p:extLst>
          </p:nvPr>
        </p:nvGraphicFramePr>
        <p:xfrm>
          <a:off x="588262" y="1533754"/>
          <a:ext cx="7765164" cy="2268565"/>
        </p:xfrm>
        <a:graphic>
          <a:graphicData uri="http://schemas.openxmlformats.org/drawingml/2006/table">
            <a:tbl>
              <a:tblPr firstRow="1" bandRow="1">
                <a:tableStyleId>{B301B821-A1FF-4177-AEE7-76D212191A09}</a:tableStyleId>
              </a:tblPr>
              <a:tblGrid>
                <a:gridCol w="1294194">
                  <a:extLst>
                    <a:ext uri="{9D8B030D-6E8A-4147-A177-3AD203B41FA5}">
                      <a16:colId xmlns:a16="http://schemas.microsoft.com/office/drawing/2014/main" val="1168223833"/>
                    </a:ext>
                  </a:extLst>
                </a:gridCol>
                <a:gridCol w="1294194">
                  <a:extLst>
                    <a:ext uri="{9D8B030D-6E8A-4147-A177-3AD203B41FA5}">
                      <a16:colId xmlns:a16="http://schemas.microsoft.com/office/drawing/2014/main" val="3479154512"/>
                    </a:ext>
                  </a:extLst>
                </a:gridCol>
                <a:gridCol w="1294194">
                  <a:extLst>
                    <a:ext uri="{9D8B030D-6E8A-4147-A177-3AD203B41FA5}">
                      <a16:colId xmlns:a16="http://schemas.microsoft.com/office/drawing/2014/main" val="3383584172"/>
                    </a:ext>
                  </a:extLst>
                </a:gridCol>
                <a:gridCol w="1294194">
                  <a:extLst>
                    <a:ext uri="{9D8B030D-6E8A-4147-A177-3AD203B41FA5}">
                      <a16:colId xmlns:a16="http://schemas.microsoft.com/office/drawing/2014/main" val="614666605"/>
                    </a:ext>
                  </a:extLst>
                </a:gridCol>
                <a:gridCol w="1294194">
                  <a:extLst>
                    <a:ext uri="{9D8B030D-6E8A-4147-A177-3AD203B41FA5}">
                      <a16:colId xmlns:a16="http://schemas.microsoft.com/office/drawing/2014/main" val="3715722219"/>
                    </a:ext>
                  </a:extLst>
                </a:gridCol>
                <a:gridCol w="1294194">
                  <a:extLst>
                    <a:ext uri="{9D8B030D-6E8A-4147-A177-3AD203B41FA5}">
                      <a16:colId xmlns:a16="http://schemas.microsoft.com/office/drawing/2014/main" val="922402254"/>
                    </a:ext>
                  </a:extLst>
                </a:gridCol>
              </a:tblGrid>
              <a:tr h="378094">
                <a:tc>
                  <a:txBody>
                    <a:bodyPr/>
                    <a:lstStyle/>
                    <a:p>
                      <a:pPr algn="l" rtl="0" fontAlgn="ctr"/>
                      <a:r>
                        <a:rPr lang="en-US" sz="1600" b="0" u="none" strike="noStrike">
                          <a:solidFill>
                            <a:schemeClr val="accent1"/>
                          </a:solidFill>
                          <a:effectLst/>
                          <a:latin typeface="+mj-lt"/>
                        </a:rPr>
                        <a:t>LATAM</a:t>
                      </a:r>
                      <a:endParaRPr lang="en-US" sz="1600" b="0" i="0" u="none" strike="noStrike">
                        <a:solidFill>
                          <a:schemeClr val="accent1"/>
                        </a:solidFill>
                        <a:effectLst/>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59472776"/>
                  </a:ext>
                </a:extLst>
              </a:tr>
              <a:tr h="343722">
                <a:tc>
                  <a:txBody>
                    <a:bodyPr/>
                    <a:lstStyle/>
                    <a:p>
                      <a:pPr algn="l" fontAlgn="b"/>
                      <a:r>
                        <a:rPr lang="en-US" sz="1400" b="0" u="none" strike="noStrike">
                          <a:solidFill>
                            <a:schemeClr val="tx1"/>
                          </a:solidFill>
                          <a:effectLst/>
                          <a:latin typeface="+mj-lt"/>
                        </a:rPr>
                        <a:t>Argentina</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Brazil</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Chile</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Colombia</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Mexico</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Peru</a:t>
                      </a:r>
                      <a:endParaRPr lang="en-US" sz="1400" b="0" i="0" u="none" strike="noStrike">
                        <a:solidFill>
                          <a:schemeClr val="tx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7483884"/>
                  </a:ext>
                </a:extLst>
              </a:tr>
              <a:tr h="515583">
                <a:tc>
                  <a:txBody>
                    <a:bodyPr/>
                    <a:lstStyle/>
                    <a:p>
                      <a:pPr algn="l" fontAlgn="ctr"/>
                      <a:r>
                        <a:rPr lang="en-US" sz="1200" b="0" u="none" strike="noStrike">
                          <a:solidFill>
                            <a:schemeClr val="tx1"/>
                          </a:solidFill>
                          <a:effectLst/>
                        </a:rPr>
                        <a:t>Child sexual exploitation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Child sexual exploitation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Child sexual exploitation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Child sexual exploitation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Child sexual exploitation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Cyberbullying</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4811651"/>
                  </a:ext>
                </a:extLst>
              </a:tr>
              <a:tr h="515583">
                <a:tc>
                  <a:txBody>
                    <a:bodyPr/>
                    <a:lstStyle/>
                    <a:p>
                      <a:pPr algn="l" fontAlgn="ctr"/>
                      <a:r>
                        <a:rPr lang="en-US" sz="1200" b="0" u="none" strike="noStrike">
                          <a:solidFill>
                            <a:schemeClr val="tx1"/>
                          </a:solidFill>
                          <a:effectLst/>
                        </a:rPr>
                        <a:t>Cyberbullying</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Cyberbullying</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Cyberbullying</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Cyberbullying</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Cyberbullying</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Child sexual exploitation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2521018"/>
                  </a:ext>
                </a:extLst>
              </a:tr>
              <a:tr h="515583">
                <a:tc>
                  <a:txBody>
                    <a:bodyPr/>
                    <a:lstStyle/>
                    <a:p>
                      <a:pPr algn="l" fontAlgn="ctr"/>
                      <a:r>
                        <a:rPr lang="en-US" sz="1200" b="0" u="none" strike="noStrike">
                          <a:solidFill>
                            <a:schemeClr val="tx1"/>
                          </a:solidFill>
                          <a:effectLst/>
                        </a:rPr>
                        <a:t>Hate Speech</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Misinformation/</a:t>
                      </a:r>
                      <a:br>
                        <a:rPr lang="en-US" sz="1200" b="0" u="none" strike="noStrike">
                          <a:solidFill>
                            <a:schemeClr val="tx1"/>
                          </a:solidFill>
                          <a:effectLst/>
                        </a:rPr>
                      </a:br>
                      <a:r>
                        <a:rPr lang="en-US" sz="1200" b="0" u="none" strike="noStrike">
                          <a:solidFill>
                            <a:schemeClr val="tx1"/>
                          </a:solidFill>
                          <a:effectLst/>
                        </a:rPr>
                        <a:t>Disinformation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Threats of Violence</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Misinformation/</a:t>
                      </a:r>
                      <a:br>
                        <a:rPr lang="en-US" sz="1200" b="0" u="none" strike="noStrike">
                          <a:solidFill>
                            <a:schemeClr val="tx1"/>
                          </a:solidFill>
                          <a:effectLst/>
                        </a:rPr>
                      </a:br>
                      <a:r>
                        <a:rPr lang="en-US" sz="1200" b="0" u="none" strike="noStrike">
                          <a:solidFill>
                            <a:schemeClr val="tx1"/>
                          </a:solidFill>
                          <a:effectLst/>
                        </a:rPr>
                        <a:t>Disinformation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Threats of Violence</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rPr>
                        <a:t>Misinformation/</a:t>
                      </a:r>
                      <a:br>
                        <a:rPr lang="en-US" sz="1200" b="0" u="none" strike="noStrike">
                          <a:solidFill>
                            <a:schemeClr val="tx1"/>
                          </a:solidFill>
                          <a:effectLst/>
                        </a:rPr>
                      </a:br>
                      <a:r>
                        <a:rPr lang="en-US" sz="1200" b="0" u="none" strike="noStrike">
                          <a:solidFill>
                            <a:schemeClr val="tx1"/>
                          </a:solidFill>
                          <a:effectLst/>
                        </a:rPr>
                        <a:t>Disinformation</a:t>
                      </a:r>
                      <a:endParaRPr lang="en-US" sz="1200" b="0" i="0" u="none" strike="noStrike">
                        <a:solidFill>
                          <a:schemeClr val="tx1"/>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0845507"/>
                  </a:ext>
                </a:extLst>
              </a:tr>
            </a:tbl>
          </a:graphicData>
        </a:graphic>
      </p:graphicFrame>
      <p:graphicFrame>
        <p:nvGraphicFramePr>
          <p:cNvPr id="9" name="Table 8">
            <a:extLst>
              <a:ext uri="{FF2B5EF4-FFF2-40B4-BE49-F238E27FC236}">
                <a16:creationId xmlns:a16="http://schemas.microsoft.com/office/drawing/2014/main" id="{B99BFAC8-C063-846C-A6CA-2AC065285CBA}"/>
              </a:ext>
            </a:extLst>
          </p:cNvPr>
          <p:cNvGraphicFramePr>
            <a:graphicFrameLocks noGrp="1"/>
          </p:cNvGraphicFramePr>
          <p:nvPr>
            <p:extLst>
              <p:ext uri="{D42A27DB-BD31-4B8C-83A1-F6EECF244321}">
                <p14:modId xmlns:p14="http://schemas.microsoft.com/office/powerpoint/2010/main" val="672740667"/>
              </p:ext>
            </p:extLst>
          </p:nvPr>
        </p:nvGraphicFramePr>
        <p:xfrm>
          <a:off x="8499730" y="1533755"/>
          <a:ext cx="3109658" cy="2268565"/>
        </p:xfrm>
        <a:graphic>
          <a:graphicData uri="http://schemas.openxmlformats.org/drawingml/2006/table">
            <a:tbl>
              <a:tblPr firstRow="1" bandRow="1">
                <a:tableStyleId>{B301B821-A1FF-4177-AEE7-76D212191A09}</a:tableStyleId>
              </a:tblPr>
              <a:tblGrid>
                <a:gridCol w="1554829">
                  <a:extLst>
                    <a:ext uri="{9D8B030D-6E8A-4147-A177-3AD203B41FA5}">
                      <a16:colId xmlns:a16="http://schemas.microsoft.com/office/drawing/2014/main" val="3270598508"/>
                    </a:ext>
                  </a:extLst>
                </a:gridCol>
                <a:gridCol w="1554829">
                  <a:extLst>
                    <a:ext uri="{9D8B030D-6E8A-4147-A177-3AD203B41FA5}">
                      <a16:colId xmlns:a16="http://schemas.microsoft.com/office/drawing/2014/main" val="2075267556"/>
                    </a:ext>
                  </a:extLst>
                </a:gridCol>
              </a:tblGrid>
              <a:tr h="378094">
                <a:tc>
                  <a:txBody>
                    <a:bodyPr/>
                    <a:lstStyle/>
                    <a:p>
                      <a:pPr algn="l" fontAlgn="b"/>
                      <a:r>
                        <a:rPr lang="en-US" sz="1600" b="0" u="none" strike="noStrike">
                          <a:solidFill>
                            <a:schemeClr val="accent1"/>
                          </a:solidFill>
                          <a:effectLst/>
                          <a:latin typeface="+mj-lt"/>
                        </a:rPr>
                        <a:t>North America</a:t>
                      </a:r>
                      <a:endParaRPr lang="en-US" sz="1600" b="0" i="0" u="none" strike="noStrike">
                        <a:solidFill>
                          <a:schemeClr val="accent1"/>
                        </a:solidFill>
                        <a:effectLst/>
                        <a:latin typeface="+mj-lt"/>
                      </a:endParaRPr>
                    </a:p>
                  </a:txBody>
                  <a:tcPr anchor="b">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fontAlgn="b"/>
                      <a:endParaRPr lang="en-US" sz="1600" b="0" i="0" u="none" strike="noStrike">
                        <a:solidFill>
                          <a:schemeClr val="accent1"/>
                        </a:solidFill>
                        <a:effectLst/>
                        <a:latin typeface="+mj-lt"/>
                      </a:endParaRPr>
                    </a:p>
                  </a:txBody>
                  <a:tcPr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19897554"/>
                  </a:ext>
                </a:extLst>
              </a:tr>
              <a:tr h="343722">
                <a:tc>
                  <a:txBody>
                    <a:bodyPr/>
                    <a:lstStyle/>
                    <a:p>
                      <a:pPr marL="0" algn="l" defTabSz="932742" rtl="0" eaLnBrk="1" fontAlgn="b" latinLnBrk="0" hangingPunct="1"/>
                      <a:r>
                        <a:rPr lang="en-US" sz="1400" b="0" u="none" strike="noStrike" kern="1200">
                          <a:solidFill>
                            <a:srgbClr val="000000"/>
                          </a:solidFill>
                          <a:effectLst/>
                          <a:latin typeface="+mj-lt"/>
                        </a:rPr>
                        <a:t>Canada</a:t>
                      </a:r>
                      <a:endParaRPr lang="en-US" sz="1400" b="0" i="0" u="none" strike="noStrike" kern="1200">
                        <a:solidFill>
                          <a:srgbClr val="000000"/>
                        </a:solidFill>
                        <a:effectLst/>
                        <a:latin typeface="+mj-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fontAlgn="b" latinLnBrk="0" hangingPunct="1"/>
                      <a:r>
                        <a:rPr lang="en-US" sz="1400" b="0" u="none" strike="noStrike" kern="1200">
                          <a:solidFill>
                            <a:srgbClr val="000000"/>
                          </a:solidFill>
                          <a:effectLst/>
                          <a:latin typeface="+mj-lt"/>
                        </a:rPr>
                        <a:t>United States</a:t>
                      </a:r>
                      <a:endParaRPr lang="en-US" sz="1400" b="0" i="0" u="none" strike="noStrike" kern="1200">
                        <a:solidFill>
                          <a:srgbClr val="000000"/>
                        </a:solidFill>
                        <a:effectLst/>
                        <a:latin typeface="+mj-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942445"/>
                  </a:ext>
                </a:extLst>
              </a:tr>
              <a:tr h="515583">
                <a:tc>
                  <a:txBody>
                    <a:bodyPr/>
                    <a:lstStyle/>
                    <a:p>
                      <a:pPr marL="0" algn="l" defTabSz="932742" rtl="0" eaLnBrk="1" fontAlgn="ctr" latinLnBrk="0" hangingPunct="1"/>
                      <a:r>
                        <a:rPr lang="en-US" sz="1200" b="0" u="none" strike="noStrike" kern="1200">
                          <a:solidFill>
                            <a:srgbClr val="000000"/>
                          </a:solidFill>
                          <a:effectLst/>
                        </a:rPr>
                        <a:t>Cyberbullying</a:t>
                      </a:r>
                      <a:endParaRPr lang="en-US" sz="1200" b="0" i="0" u="none" strike="noStrike" kern="1200">
                        <a:solidFill>
                          <a:srgbClr val="000000"/>
                        </a:solidFill>
                        <a:effectLst/>
                        <a:latin typeface="Calibri" panose="020F0502020204030204" pitchFamily="34" charset="0"/>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32742" rtl="0" eaLnBrk="1" fontAlgn="ctr" latinLnBrk="0" hangingPunct="1"/>
                      <a:r>
                        <a:rPr lang="en-US" sz="1200" b="0" u="none" strike="noStrike" kern="1200">
                          <a:solidFill>
                            <a:srgbClr val="000000"/>
                          </a:solidFill>
                          <a:effectLst/>
                        </a:rPr>
                        <a:t>Child sexual exploitation</a:t>
                      </a:r>
                      <a:endParaRPr lang="en-US" sz="1200" b="0" i="0" u="none" strike="noStrike" kern="1200">
                        <a:solidFill>
                          <a:srgbClr val="000000"/>
                        </a:solidFill>
                        <a:effectLst/>
                        <a:latin typeface="Calibri" panose="020F0502020204030204" pitchFamily="34" charset="0"/>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3005568"/>
                  </a:ext>
                </a:extLst>
              </a:tr>
              <a:tr h="515583">
                <a:tc>
                  <a:txBody>
                    <a:bodyPr/>
                    <a:lstStyle/>
                    <a:p>
                      <a:pPr marL="0" algn="l" defTabSz="932742" rtl="0" eaLnBrk="1" fontAlgn="ctr" latinLnBrk="0" hangingPunct="1"/>
                      <a:r>
                        <a:rPr lang="en-US" sz="1200" b="0" u="none" strike="noStrike" kern="1200">
                          <a:solidFill>
                            <a:srgbClr val="000000"/>
                          </a:solidFill>
                          <a:effectLst/>
                        </a:rPr>
                        <a:t>Misinformation/</a:t>
                      </a:r>
                      <a:br>
                        <a:rPr lang="en-US" sz="1200" b="0" u="none" strike="noStrike" kern="1200">
                          <a:solidFill>
                            <a:srgbClr val="000000"/>
                          </a:solidFill>
                          <a:effectLst/>
                        </a:rPr>
                      </a:br>
                      <a:r>
                        <a:rPr lang="en-US" sz="1200" b="0" u="none" strike="noStrike" kern="1200">
                          <a:solidFill>
                            <a:srgbClr val="000000"/>
                          </a:solidFill>
                          <a:effectLst/>
                        </a:rPr>
                        <a:t>Disinformation</a:t>
                      </a:r>
                      <a:endParaRPr lang="en-US" sz="1200" b="0" i="0" u="none" strike="noStrike" kern="1200">
                        <a:solidFill>
                          <a:srgbClr val="000000"/>
                        </a:solidFill>
                        <a:effectLst/>
                        <a:latin typeface="Calibri" panose="020F0502020204030204" pitchFamily="34" charset="0"/>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32742" rtl="0" eaLnBrk="1" fontAlgn="ctr" latinLnBrk="0" hangingPunct="1"/>
                      <a:r>
                        <a:rPr lang="en-US" sz="1200" b="0" u="none" strike="noStrike" kern="1200">
                          <a:solidFill>
                            <a:srgbClr val="000000"/>
                          </a:solidFill>
                          <a:effectLst/>
                        </a:rPr>
                        <a:t>Cyberbullying</a:t>
                      </a:r>
                      <a:endParaRPr lang="en-US" sz="1200" b="0" i="0" u="none" strike="noStrike" kern="1200">
                        <a:solidFill>
                          <a:srgbClr val="000000"/>
                        </a:solidFill>
                        <a:effectLst/>
                        <a:latin typeface="Calibri" panose="020F0502020204030204" pitchFamily="34" charset="0"/>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1067027"/>
                  </a:ext>
                </a:extLst>
              </a:tr>
              <a:tr h="515583">
                <a:tc>
                  <a:txBody>
                    <a:bodyPr/>
                    <a:lstStyle/>
                    <a:p>
                      <a:pPr marL="0" algn="l" defTabSz="932742" rtl="0" eaLnBrk="1" fontAlgn="ctr" latinLnBrk="0" hangingPunct="1"/>
                      <a:r>
                        <a:rPr lang="en-US" sz="1200" b="0" u="none" strike="noStrike" kern="1200">
                          <a:solidFill>
                            <a:srgbClr val="000000"/>
                          </a:solidFill>
                          <a:effectLst/>
                        </a:rPr>
                        <a:t>Child sexual exploitation</a:t>
                      </a:r>
                      <a:endParaRPr lang="en-US" sz="1200" b="0" i="0" u="none" strike="noStrike" kern="1200">
                        <a:solidFill>
                          <a:srgbClr val="000000"/>
                        </a:solidFill>
                        <a:effectLst/>
                        <a:latin typeface="Calibri" panose="020F0502020204030204" pitchFamily="34" charset="0"/>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32742" rtl="0" eaLnBrk="1" fontAlgn="ctr" latinLnBrk="0" hangingPunct="1"/>
                      <a:r>
                        <a:rPr lang="en-US" sz="1200" b="0" u="none" strike="noStrike" kern="1200">
                          <a:solidFill>
                            <a:srgbClr val="000000"/>
                          </a:solidFill>
                          <a:effectLst/>
                        </a:rPr>
                        <a:t>Misinformation/</a:t>
                      </a:r>
                      <a:br>
                        <a:rPr lang="en-US" sz="1200" b="0" u="none" strike="noStrike" kern="1200">
                          <a:solidFill>
                            <a:srgbClr val="000000"/>
                          </a:solidFill>
                          <a:effectLst/>
                        </a:rPr>
                      </a:br>
                      <a:r>
                        <a:rPr lang="en-US" sz="1200" b="0" u="none" strike="noStrike" kern="1200">
                          <a:solidFill>
                            <a:srgbClr val="000000"/>
                          </a:solidFill>
                          <a:effectLst/>
                        </a:rPr>
                        <a:t>Disinformation</a:t>
                      </a:r>
                      <a:endParaRPr lang="en-US" sz="1200" b="0" i="0" u="none" strike="noStrike" kern="1200">
                        <a:solidFill>
                          <a:srgbClr val="000000"/>
                        </a:solidFill>
                        <a:effectLst/>
                        <a:latin typeface="Calibri" panose="020F0502020204030204" pitchFamily="34" charset="0"/>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5468495"/>
                  </a:ext>
                </a:extLst>
              </a:tr>
            </a:tbl>
          </a:graphicData>
        </a:graphic>
      </p:graphicFrame>
      <p:graphicFrame>
        <p:nvGraphicFramePr>
          <p:cNvPr id="10" name="Table 9">
            <a:extLst>
              <a:ext uri="{FF2B5EF4-FFF2-40B4-BE49-F238E27FC236}">
                <a16:creationId xmlns:a16="http://schemas.microsoft.com/office/drawing/2014/main" id="{12220773-9957-579B-04CD-FB14851AB62D}"/>
              </a:ext>
            </a:extLst>
          </p:cNvPr>
          <p:cNvGraphicFramePr>
            <a:graphicFrameLocks noGrp="1"/>
          </p:cNvGraphicFramePr>
          <p:nvPr>
            <p:extLst>
              <p:ext uri="{D42A27DB-BD31-4B8C-83A1-F6EECF244321}">
                <p14:modId xmlns:p14="http://schemas.microsoft.com/office/powerpoint/2010/main" val="2886653931"/>
              </p:ext>
            </p:extLst>
          </p:nvPr>
        </p:nvGraphicFramePr>
        <p:xfrm>
          <a:off x="588262" y="3938016"/>
          <a:ext cx="5361436" cy="2051304"/>
        </p:xfrm>
        <a:graphic>
          <a:graphicData uri="http://schemas.openxmlformats.org/drawingml/2006/table">
            <a:tbl>
              <a:tblPr firstRow="1" bandRow="1">
                <a:tableStyleId>{B301B821-A1FF-4177-AEE7-76D212191A09}</a:tableStyleId>
              </a:tblPr>
              <a:tblGrid>
                <a:gridCol w="1340359">
                  <a:extLst>
                    <a:ext uri="{9D8B030D-6E8A-4147-A177-3AD203B41FA5}">
                      <a16:colId xmlns:a16="http://schemas.microsoft.com/office/drawing/2014/main" val="4006405278"/>
                    </a:ext>
                  </a:extLst>
                </a:gridCol>
                <a:gridCol w="1340359">
                  <a:extLst>
                    <a:ext uri="{9D8B030D-6E8A-4147-A177-3AD203B41FA5}">
                      <a16:colId xmlns:a16="http://schemas.microsoft.com/office/drawing/2014/main" val="924006331"/>
                    </a:ext>
                  </a:extLst>
                </a:gridCol>
                <a:gridCol w="1340359">
                  <a:extLst>
                    <a:ext uri="{9D8B030D-6E8A-4147-A177-3AD203B41FA5}">
                      <a16:colId xmlns:a16="http://schemas.microsoft.com/office/drawing/2014/main" val="1569808808"/>
                    </a:ext>
                  </a:extLst>
                </a:gridCol>
                <a:gridCol w="1340359">
                  <a:extLst>
                    <a:ext uri="{9D8B030D-6E8A-4147-A177-3AD203B41FA5}">
                      <a16:colId xmlns:a16="http://schemas.microsoft.com/office/drawing/2014/main" val="983435216"/>
                    </a:ext>
                  </a:extLst>
                </a:gridCol>
              </a:tblGrid>
              <a:tr h="374904">
                <a:tc>
                  <a:txBody>
                    <a:bodyPr/>
                    <a:lstStyle/>
                    <a:p>
                      <a:pPr algn="l" rtl="0" fontAlgn="ctr"/>
                      <a:r>
                        <a:rPr lang="en-US" sz="1600" b="0" u="none" strike="noStrike">
                          <a:solidFill>
                            <a:schemeClr val="accent1"/>
                          </a:solidFill>
                          <a:effectLst/>
                          <a:latin typeface="+mj-lt"/>
                        </a:rPr>
                        <a:t>APAC</a:t>
                      </a:r>
                      <a:endParaRPr lang="en-US" sz="1600" b="0" i="0" u="none" strike="noStrike">
                        <a:solidFill>
                          <a:schemeClr val="accent1"/>
                        </a:solidFill>
                        <a:effectLst/>
                        <a:latin typeface="+mj-lt"/>
                      </a:endParaRPr>
                    </a:p>
                  </a:txBody>
                  <a:tcPr anchor="ctr">
                    <a:lnL w="12700" cmpd="sng">
                      <a:noFill/>
                    </a:lnL>
                    <a:lnR w="6350" cap="flat" cmpd="sng" algn="ctr">
                      <a:solidFill>
                        <a:schemeClr val="bg1"/>
                      </a:solidFill>
                      <a:prstDash val="solid"/>
                      <a:round/>
                      <a:headEnd type="none" w="med" len="med"/>
                      <a:tailEnd type="none" w="med" len="med"/>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1600" b="0" i="0" u="none" strike="noStrike">
                        <a:solidFill>
                          <a:schemeClr val="accent1"/>
                        </a:solidFill>
                        <a:effectLst/>
                        <a:latin typeface="+mj-lt"/>
                      </a:endParaRPr>
                    </a:p>
                  </a:txBody>
                  <a:tcPr anchor="ctr">
                    <a:lnL w="635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95105"/>
                  </a:ext>
                </a:extLst>
              </a:tr>
              <a:tr h="0">
                <a:tc>
                  <a:txBody>
                    <a:bodyPr/>
                    <a:lstStyle/>
                    <a:p>
                      <a:pPr algn="l" fontAlgn="b"/>
                      <a:r>
                        <a:rPr lang="en-US" sz="1400" b="0" u="none" strike="noStrike">
                          <a:effectLst/>
                          <a:latin typeface="+mj-lt"/>
                        </a:rPr>
                        <a:t>Australia</a:t>
                      </a:r>
                      <a:endParaRPr lang="en-US" sz="1400" b="0" i="0" u="none" strike="noStrike">
                        <a:solidFill>
                          <a:srgbClr val="000000"/>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effectLst/>
                          <a:latin typeface="+mj-lt"/>
                        </a:rPr>
                        <a:t>India</a:t>
                      </a:r>
                      <a:endParaRPr lang="en-US" sz="1400" b="0" i="0" u="none" strike="noStrike">
                        <a:solidFill>
                          <a:srgbClr val="000000"/>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effectLst/>
                          <a:latin typeface="+mj-lt"/>
                        </a:rPr>
                        <a:t>Singapore</a:t>
                      </a:r>
                      <a:endParaRPr lang="en-US" sz="1400" b="0" i="0" u="none" strike="noStrike">
                        <a:solidFill>
                          <a:srgbClr val="000000"/>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effectLst/>
                          <a:latin typeface="+mj-lt"/>
                        </a:rPr>
                        <a:t>Philippines</a:t>
                      </a:r>
                      <a:endParaRPr lang="en-US" sz="1400" b="0" i="0" u="none" strike="noStrike">
                        <a:solidFill>
                          <a:srgbClr val="000000"/>
                        </a:solidFill>
                        <a:effectLst/>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0936592"/>
                  </a:ext>
                </a:extLst>
              </a:tr>
              <a:tr h="0">
                <a:tc>
                  <a:txBody>
                    <a:bodyPr/>
                    <a:lstStyle/>
                    <a:p>
                      <a:pPr algn="l" fontAlgn="ctr"/>
                      <a:r>
                        <a:rPr lang="en-US" sz="1200" u="none" strike="noStrike">
                          <a:effectLst/>
                        </a:rPr>
                        <a:t>Cyberbullying</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Misinformation/</a:t>
                      </a:r>
                      <a:br>
                        <a:rPr lang="en-US" sz="1200" u="none" strike="noStrike">
                          <a:effectLst/>
                        </a:rPr>
                      </a:br>
                      <a:r>
                        <a:rPr lang="en-US" sz="1200" u="none" strike="noStrike">
                          <a:effectLst/>
                        </a:rPr>
                        <a:t>Disinformation</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Cyberbullying</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Cyberbullying</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7416433"/>
                  </a:ext>
                </a:extLst>
              </a:tr>
              <a:tr h="0">
                <a:tc>
                  <a:txBody>
                    <a:bodyPr/>
                    <a:lstStyle/>
                    <a:p>
                      <a:pPr algn="l" fontAlgn="ctr"/>
                      <a:r>
                        <a:rPr lang="en-US" sz="1200" u="none" strike="noStrike">
                          <a:effectLst/>
                        </a:rPr>
                        <a:t>Child sexual exploitation</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Cyberbullying</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Misinformation/</a:t>
                      </a:r>
                      <a:br>
                        <a:rPr lang="en-US" sz="1200" u="none" strike="noStrike">
                          <a:effectLst/>
                        </a:rPr>
                      </a:br>
                      <a:r>
                        <a:rPr lang="en-US" sz="1200" u="none" strike="noStrike">
                          <a:effectLst/>
                        </a:rPr>
                        <a:t>Disinformation</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Misinformation/</a:t>
                      </a:r>
                      <a:br>
                        <a:rPr lang="en-US" sz="1200" u="none" strike="noStrike">
                          <a:effectLst/>
                        </a:rPr>
                      </a:br>
                      <a:r>
                        <a:rPr lang="en-US" sz="1200" u="none" strike="noStrike">
                          <a:effectLst/>
                        </a:rPr>
                        <a:t>Disinformation</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9434472"/>
                  </a:ext>
                </a:extLst>
              </a:tr>
              <a:tr h="0">
                <a:tc>
                  <a:txBody>
                    <a:bodyPr/>
                    <a:lstStyle/>
                    <a:p>
                      <a:pPr algn="l" fontAlgn="ctr"/>
                      <a:r>
                        <a:rPr lang="en-US" sz="1200" u="none" strike="noStrike">
                          <a:effectLst/>
                        </a:rPr>
                        <a:t>Misinformation/</a:t>
                      </a:r>
                      <a:br>
                        <a:rPr lang="en-US" sz="1200" u="none" strike="noStrike">
                          <a:effectLst/>
                        </a:rPr>
                      </a:br>
                      <a:r>
                        <a:rPr lang="en-US" sz="1200" u="none" strike="noStrike">
                          <a:effectLst/>
                        </a:rPr>
                        <a:t>Disinformation</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Hate Speech</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Threats of Violence</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a:effectLst/>
                        </a:rPr>
                        <a:t>Child sexual exploitation</a:t>
                      </a:r>
                      <a:endParaRPr lang="en-US" sz="1200" b="0" i="0" u="none" strike="noStrike">
                        <a:solidFill>
                          <a:srgbClr val="000000"/>
                        </a:solidFill>
                        <a:effectLst/>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0572767"/>
                  </a:ext>
                </a:extLst>
              </a:tr>
            </a:tbl>
          </a:graphicData>
        </a:graphic>
      </p:graphicFrame>
      <p:sp>
        <p:nvSpPr>
          <p:cNvPr id="4" name="TextBox 3">
            <a:extLst>
              <a:ext uri="{FF2B5EF4-FFF2-40B4-BE49-F238E27FC236}">
                <a16:creationId xmlns:a16="http://schemas.microsoft.com/office/drawing/2014/main" id="{69458B20-A678-1AE0-82A6-1B7452CA7DB0}"/>
              </a:ext>
            </a:extLst>
          </p:cNvPr>
          <p:cNvSpPr txBox="1"/>
          <p:nvPr/>
        </p:nvSpPr>
        <p:spPr>
          <a:xfrm>
            <a:off x="6089650" y="3951926"/>
            <a:ext cx="4105495" cy="340727"/>
          </a:xfrm>
          <a:prstGeom prst="rect">
            <a:avLst/>
          </a:prstGeom>
          <a:noFill/>
        </p:spPr>
        <p:txBody>
          <a:bodyPr wrap="square">
            <a:spAutoFit/>
          </a:bodyPr>
          <a:lstStyle/>
          <a:p>
            <a:pPr algn="l" rtl="0" fontAlgn="ctr"/>
            <a:r>
              <a:rPr lang="en-US" sz="1600">
                <a:solidFill>
                  <a:schemeClr val="accent1"/>
                </a:solidFill>
                <a:latin typeface="+mj-lt"/>
              </a:rPr>
              <a:t>Western Europe</a:t>
            </a:r>
          </a:p>
        </p:txBody>
      </p:sp>
      <p:graphicFrame>
        <p:nvGraphicFramePr>
          <p:cNvPr id="13" name="Table 12">
            <a:extLst>
              <a:ext uri="{FF2B5EF4-FFF2-40B4-BE49-F238E27FC236}">
                <a16:creationId xmlns:a16="http://schemas.microsoft.com/office/drawing/2014/main" id="{F13B4832-0EB5-C4C3-A02A-48386607C8AC}"/>
              </a:ext>
            </a:extLst>
          </p:cNvPr>
          <p:cNvGraphicFramePr>
            <a:graphicFrameLocks noGrp="1"/>
          </p:cNvGraphicFramePr>
          <p:nvPr>
            <p:extLst>
              <p:ext uri="{D42A27DB-BD31-4B8C-83A1-F6EECF244321}">
                <p14:modId xmlns:p14="http://schemas.microsoft.com/office/powerpoint/2010/main" val="1369386227"/>
              </p:ext>
            </p:extLst>
          </p:nvPr>
        </p:nvGraphicFramePr>
        <p:xfrm>
          <a:off x="6096000" y="4311283"/>
          <a:ext cx="5507737" cy="1678037"/>
        </p:xfrm>
        <a:graphic>
          <a:graphicData uri="http://schemas.openxmlformats.org/drawingml/2006/table">
            <a:tbl>
              <a:tblPr firstRow="1" bandRow="1">
                <a:tableStyleId>{B301B821-A1FF-4177-AEE7-76D212191A09}</a:tableStyleId>
              </a:tblPr>
              <a:tblGrid>
                <a:gridCol w="1131735">
                  <a:extLst>
                    <a:ext uri="{9D8B030D-6E8A-4147-A177-3AD203B41FA5}">
                      <a16:colId xmlns:a16="http://schemas.microsoft.com/office/drawing/2014/main" val="4006405278"/>
                    </a:ext>
                  </a:extLst>
                </a:gridCol>
                <a:gridCol w="1291548">
                  <a:extLst>
                    <a:ext uri="{9D8B030D-6E8A-4147-A177-3AD203B41FA5}">
                      <a16:colId xmlns:a16="http://schemas.microsoft.com/office/drawing/2014/main" val="924006331"/>
                    </a:ext>
                  </a:extLst>
                </a:gridCol>
                <a:gridCol w="1539117">
                  <a:extLst>
                    <a:ext uri="{9D8B030D-6E8A-4147-A177-3AD203B41FA5}">
                      <a16:colId xmlns:a16="http://schemas.microsoft.com/office/drawing/2014/main" val="1569808808"/>
                    </a:ext>
                  </a:extLst>
                </a:gridCol>
                <a:gridCol w="1545337">
                  <a:extLst>
                    <a:ext uri="{9D8B030D-6E8A-4147-A177-3AD203B41FA5}">
                      <a16:colId xmlns:a16="http://schemas.microsoft.com/office/drawing/2014/main" val="983435216"/>
                    </a:ext>
                  </a:extLst>
                </a:gridCol>
              </a:tblGrid>
              <a:tr h="326077">
                <a:tc>
                  <a:txBody>
                    <a:bodyPr/>
                    <a:lstStyle/>
                    <a:p>
                      <a:pPr algn="l" fontAlgn="b"/>
                      <a:r>
                        <a:rPr lang="en-US" sz="1400" b="0" u="none" strike="noStrike">
                          <a:solidFill>
                            <a:schemeClr val="tx1"/>
                          </a:solidFill>
                          <a:effectLst/>
                          <a:latin typeface="+mj-lt"/>
                        </a:rPr>
                        <a:t>France</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Germany</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Italy</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en-US" sz="1400" b="0" u="none" strike="noStrike">
                          <a:solidFill>
                            <a:schemeClr val="tx1"/>
                          </a:solidFill>
                          <a:effectLst/>
                          <a:latin typeface="+mj-lt"/>
                        </a:rPr>
                        <a:t>United Kingdom</a:t>
                      </a:r>
                      <a:endParaRPr lang="en-US" sz="1400" b="0" i="0" u="none" strike="noStrike">
                        <a:solidFill>
                          <a:schemeClr val="tx1"/>
                        </a:solidFill>
                        <a:effectLst/>
                        <a:latin typeface="+mj-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0936592"/>
                  </a:ext>
                </a:extLst>
              </a:tr>
              <a:tr h="307961">
                <a:tc>
                  <a:txBody>
                    <a:bodyPr/>
                    <a:lstStyle/>
                    <a:p>
                      <a:pPr algn="l" fontAlgn="ctr"/>
                      <a:r>
                        <a:rPr lang="en-US" sz="1200" b="0" u="none" strike="noStrike">
                          <a:solidFill>
                            <a:schemeClr val="tx1"/>
                          </a:solidFill>
                          <a:effectLst/>
                          <a:latin typeface="+mn-lt"/>
                        </a:rPr>
                        <a:t>Cyberbullying</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Cyberbullying</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Cyberbullying</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Cyberbullying</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7416433"/>
                  </a:ext>
                </a:extLst>
              </a:tr>
              <a:tr h="507230">
                <a:tc>
                  <a:txBody>
                    <a:bodyPr/>
                    <a:lstStyle/>
                    <a:p>
                      <a:pPr algn="l" fontAlgn="ctr"/>
                      <a:r>
                        <a:rPr lang="en-US" sz="1200" b="0" u="none" strike="noStrike">
                          <a:solidFill>
                            <a:schemeClr val="tx1"/>
                          </a:solidFill>
                          <a:effectLst/>
                          <a:latin typeface="+mn-lt"/>
                        </a:rPr>
                        <a:t>Child sexual exploitation</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Child sexual exploitation</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Misinformation/</a:t>
                      </a:r>
                      <a:br>
                        <a:rPr lang="en-US" sz="1200" b="0" u="none" strike="noStrike">
                          <a:solidFill>
                            <a:schemeClr val="tx1"/>
                          </a:solidFill>
                          <a:effectLst/>
                          <a:latin typeface="+mn-lt"/>
                        </a:rPr>
                      </a:br>
                      <a:r>
                        <a:rPr lang="en-US" sz="1200" b="0" u="none" strike="noStrike">
                          <a:solidFill>
                            <a:schemeClr val="tx1"/>
                          </a:solidFill>
                          <a:effectLst/>
                          <a:latin typeface="+mn-lt"/>
                        </a:rPr>
                        <a:t>Disinformation</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Child sexual exploitation</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9434472"/>
                  </a:ext>
                </a:extLst>
              </a:tr>
              <a:tr h="536769">
                <a:tc>
                  <a:txBody>
                    <a:bodyPr/>
                    <a:lstStyle/>
                    <a:p>
                      <a:pPr algn="l" fontAlgn="ctr"/>
                      <a:r>
                        <a:rPr lang="en-US" sz="1200" b="0" u="none" strike="noStrike">
                          <a:solidFill>
                            <a:schemeClr val="tx1"/>
                          </a:solidFill>
                          <a:effectLst/>
                          <a:latin typeface="+mn-lt"/>
                        </a:rPr>
                        <a:t>Hate Speech</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Misinformation/</a:t>
                      </a:r>
                      <a:br>
                        <a:rPr lang="en-US" sz="1200" b="0" u="none" strike="noStrike">
                          <a:solidFill>
                            <a:schemeClr val="tx1"/>
                          </a:solidFill>
                          <a:effectLst/>
                          <a:latin typeface="+mn-lt"/>
                        </a:rPr>
                      </a:br>
                      <a:r>
                        <a:rPr lang="en-US" sz="1200" b="0" u="none" strike="noStrike">
                          <a:solidFill>
                            <a:schemeClr val="tx1"/>
                          </a:solidFill>
                          <a:effectLst/>
                          <a:latin typeface="+mn-lt"/>
                        </a:rPr>
                        <a:t>Disinformation</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Hate Speech</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b="0" u="none" strike="noStrike">
                          <a:solidFill>
                            <a:schemeClr val="tx1"/>
                          </a:solidFill>
                          <a:effectLst/>
                          <a:latin typeface="+mn-lt"/>
                        </a:rPr>
                        <a:t>Suicide and Self Harm</a:t>
                      </a:r>
                      <a:endParaRPr lang="en-US" sz="1200" b="0" i="0" u="none" strike="noStrike">
                        <a:solidFill>
                          <a:schemeClr val="tx1"/>
                        </a:solidFill>
                        <a:effectLst/>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0572767"/>
                  </a:ext>
                </a:extLst>
              </a:tr>
            </a:tbl>
          </a:graphicData>
        </a:graphic>
      </p:graphicFrame>
      <p:sp>
        <p:nvSpPr>
          <p:cNvPr id="6" name="TextBox 5">
            <a:extLst>
              <a:ext uri="{FF2B5EF4-FFF2-40B4-BE49-F238E27FC236}">
                <a16:creationId xmlns:a16="http://schemas.microsoft.com/office/drawing/2014/main" id="{F59EE23B-617E-932E-CE21-91B90023AE26}"/>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4" name="TextBox 13">
            <a:extLst>
              <a:ext uri="{FF2B5EF4-FFF2-40B4-BE49-F238E27FC236}">
                <a16:creationId xmlns:a16="http://schemas.microsoft.com/office/drawing/2014/main" id="{1B78C73D-A62B-37A2-58A1-1434CA27EC9D}"/>
              </a:ext>
            </a:extLst>
          </p:cNvPr>
          <p:cNvSpPr txBox="1"/>
          <p:nvPr/>
        </p:nvSpPr>
        <p:spPr>
          <a:xfrm>
            <a:off x="588262" y="6623383"/>
            <a:ext cx="8858251" cy="123111"/>
          </a:xfrm>
          <a:prstGeom prst="rect">
            <a:avLst/>
          </a:prstGeom>
          <a:noFill/>
        </p:spPr>
        <p:txBody>
          <a:bodyPr wrap="square" lIns="0" tIns="0" rIns="0" bIns="0">
            <a:spAutoFit/>
          </a:bodyPr>
          <a:lstStyle/>
          <a:p>
            <a:r>
              <a:rPr lang="en-US" sz="800">
                <a:latin typeface="+mj-lt"/>
              </a:rPr>
              <a:t>Q5.7. Whether you have experienced them or not, which online risks worry you the most? Select up to three risks</a:t>
            </a:r>
          </a:p>
        </p:txBody>
      </p:sp>
    </p:spTree>
    <p:extLst>
      <p:ext uri="{BB962C8B-B14F-4D97-AF65-F5344CB8AC3E}">
        <p14:creationId xmlns:p14="http://schemas.microsoft.com/office/powerpoint/2010/main" val="240766240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8F5A3D-E75F-E805-E9F6-692B7AFB70FF}"/>
              </a:ext>
              <a:ext uri="{C183D7F6-B498-43B3-948B-1728B52AA6E4}">
                <adec:decorative xmlns:adec="http://schemas.microsoft.com/office/drawing/2017/decorative" val="1"/>
              </a:ext>
            </a:extLst>
          </p:cNvPr>
          <p:cNvSpPr/>
          <p:nvPr/>
        </p:nvSpPr>
        <p:spPr bwMode="auto">
          <a:xfrm>
            <a:off x="0" y="2496459"/>
            <a:ext cx="12192000" cy="18650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5D47D6C4-9DC4-32E7-3C43-155473FCEE2B}"/>
              </a:ext>
            </a:extLst>
          </p:cNvPr>
          <p:cNvSpPr>
            <a:spLocks noGrp="1"/>
          </p:cNvSpPr>
          <p:nvPr>
            <p:ph type="title"/>
          </p:nvPr>
        </p:nvSpPr>
        <p:spPr>
          <a:xfrm>
            <a:off x="585216" y="3013502"/>
            <a:ext cx="9144000" cy="830997"/>
          </a:xfrm>
        </p:spPr>
        <p:txBody>
          <a:bodyPr/>
          <a:lstStyle/>
          <a:p>
            <a:r>
              <a:rPr lang="en-US" sz="6000">
                <a:solidFill>
                  <a:schemeClr val="accent1"/>
                </a:solidFill>
              </a:rPr>
              <a:t>Appendix</a:t>
            </a:r>
          </a:p>
        </p:txBody>
      </p:sp>
    </p:spTree>
    <p:extLst>
      <p:ext uri="{BB962C8B-B14F-4D97-AF65-F5344CB8AC3E}">
        <p14:creationId xmlns:p14="http://schemas.microsoft.com/office/powerpoint/2010/main" val="30636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B79EDE9-E7E3-5D68-1252-33DE9189A6EB}"/>
              </a:ext>
              <a:ext uri="{C183D7F6-B498-43B3-948B-1728B52AA6E4}">
                <adec:decorative xmlns:adec="http://schemas.microsoft.com/office/drawing/2017/decorative" val="1"/>
              </a:ext>
            </a:extLst>
          </p:cNvPr>
          <p:cNvSpPr>
            <a:spLocks/>
          </p:cNvSpPr>
          <p:nvPr/>
        </p:nvSpPr>
        <p:spPr bwMode="auto">
          <a:xfrm>
            <a:off x="715263" y="1295400"/>
            <a:ext cx="11018520" cy="4762500"/>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9DA184DE-A7E4-D07F-D082-801690CCAEE3}"/>
              </a:ext>
            </a:extLst>
          </p:cNvPr>
          <p:cNvSpPr>
            <a:spLocks noGrp="1"/>
          </p:cNvSpPr>
          <p:nvPr>
            <p:ph type="title"/>
          </p:nvPr>
        </p:nvSpPr>
        <p:spPr>
          <a:xfrm>
            <a:off x="588263" y="457200"/>
            <a:ext cx="11018520" cy="553998"/>
          </a:xfrm>
        </p:spPr>
        <p:txBody>
          <a:bodyPr/>
          <a:lstStyle/>
          <a:p>
            <a:r>
              <a:rPr lang="en-US"/>
              <a:t>Glossary</a:t>
            </a:r>
          </a:p>
        </p:txBody>
      </p:sp>
      <p:sp>
        <p:nvSpPr>
          <p:cNvPr id="19" name="Rectangle 18">
            <a:extLst>
              <a:ext uri="{FF2B5EF4-FFF2-40B4-BE49-F238E27FC236}">
                <a16:creationId xmlns:a16="http://schemas.microsoft.com/office/drawing/2014/main" id="{3270E375-CE4D-572E-A55E-EB0FB00DA2AB}"/>
              </a:ext>
              <a:ext uri="{C183D7F6-B498-43B3-948B-1728B52AA6E4}">
                <adec:decorative xmlns:adec="http://schemas.microsoft.com/office/drawing/2017/decorative" val="1"/>
              </a:ext>
            </a:extLst>
          </p:cNvPr>
          <p:cNvSpPr/>
          <p:nvPr/>
        </p:nvSpPr>
        <p:spPr bwMode="auto">
          <a:xfrm>
            <a:off x="588262" y="1276350"/>
            <a:ext cx="2599438" cy="4800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1" name="TextBox 20">
            <a:extLst>
              <a:ext uri="{FF2B5EF4-FFF2-40B4-BE49-F238E27FC236}">
                <a16:creationId xmlns:a16="http://schemas.microsoft.com/office/drawing/2014/main" id="{2C2ACA3A-84F5-A786-C72C-7E8658C78437}"/>
              </a:ext>
            </a:extLst>
          </p:cNvPr>
          <p:cNvSpPr txBox="1"/>
          <p:nvPr/>
        </p:nvSpPr>
        <p:spPr>
          <a:xfrm>
            <a:off x="866774" y="1663936"/>
            <a:ext cx="2143126" cy="307777"/>
          </a:xfrm>
          <a:prstGeom prst="rect">
            <a:avLst/>
          </a:prstGeom>
          <a:noFill/>
        </p:spPr>
        <p:txBody>
          <a:bodyPr wrap="square" lIns="0" tIns="0" rIns="0" bIns="0">
            <a:spAutoFit/>
          </a:bodyPr>
          <a:lstStyle/>
          <a:p>
            <a:r>
              <a:rPr kumimoji="0" lang="en-US" sz="2000" b="0" i="0" u="none" strike="noStrike" kern="1200" cap="none" spc="0" normalizeH="0" baseline="0" noProof="0" dirty="0">
                <a:ln>
                  <a:noFill/>
                </a:ln>
                <a:solidFill>
                  <a:schemeClr val="accent1"/>
                </a:solidFill>
                <a:effectLst/>
                <a:uLnTx/>
                <a:uFillTx/>
                <a:latin typeface="+mj-lt"/>
                <a:ea typeface="+mn-ea"/>
                <a:cs typeface="+mn-cs"/>
              </a:rPr>
              <a:t>Civility</a:t>
            </a:r>
            <a:endParaRPr lang="en-IN" sz="2000" dirty="0">
              <a:solidFill>
                <a:schemeClr val="accent1"/>
              </a:solidFill>
              <a:latin typeface="+mj-lt"/>
            </a:endParaRPr>
          </a:p>
        </p:txBody>
      </p:sp>
      <p:sp>
        <p:nvSpPr>
          <p:cNvPr id="14" name="TextBox 11, chunk 1">
            <a:extLst>
              <a:ext uri="{FF2B5EF4-FFF2-40B4-BE49-F238E27FC236}">
                <a16:creationId xmlns:a16="http://schemas.microsoft.com/office/drawing/2014/main" id="{DDB268B7-A5ED-5047-3D80-2929A2D0467A}"/>
              </a:ext>
            </a:extLst>
          </p:cNvPr>
          <p:cNvSpPr txBox="1"/>
          <p:nvPr/>
        </p:nvSpPr>
        <p:spPr>
          <a:xfrm>
            <a:off x="3524615" y="1682018"/>
            <a:ext cx="7952122" cy="307777"/>
          </a:xfrm>
          <a:prstGeom prst="rect">
            <a:avLst/>
          </a:prstGeom>
          <a:noFill/>
        </p:spPr>
        <p:txBody>
          <a:bodyPr wrap="square" lIns="0" tIns="0" rIns="0" bIns="0" numCol="1">
            <a:spAutoFit/>
          </a:bodyPr>
          <a:lstStyle>
            <a:defPPr>
              <a:defRPr lang="en-US"/>
            </a:def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ea typeface="+mn-ea"/>
                <a:cs typeface="+mn-cs"/>
              </a:rPr>
              <a:t>People’s interactions online </a:t>
            </a:r>
            <a:r>
              <a:rPr kumimoji="0" lang="en-US" sz="2000" b="0" i="0" u="none" strike="noStrike" kern="1200" cap="none" spc="0" normalizeH="0" baseline="0" noProof="0" dirty="0">
                <a:ln>
                  <a:noFill/>
                </a:ln>
                <a:effectLst/>
                <a:uLnTx/>
                <a:uFillTx/>
                <a:ea typeface="Times New Roman" panose="02020603050405020304" pitchFamily="18" charset="0"/>
                <a:cs typeface="+mn-cs"/>
              </a:rPr>
              <a:t>are courteous, reasonable and respectful.</a:t>
            </a:r>
            <a:endParaRPr kumimoji="0" lang="en-US" sz="2000" b="0" i="0" u="none" strike="noStrike" kern="1200" cap="none" spc="0" normalizeH="0" baseline="0" noProof="0" dirty="0">
              <a:ln>
                <a:noFill/>
              </a:ln>
              <a:effectLst/>
              <a:uLnTx/>
              <a:uFillTx/>
              <a:ea typeface="+mn-ea"/>
              <a:cs typeface="+mn-cs"/>
            </a:endParaRPr>
          </a:p>
        </p:txBody>
      </p:sp>
      <p:cxnSp>
        <p:nvCxnSpPr>
          <p:cNvPr id="27" name="Straight Connector 26">
            <a:extLst>
              <a:ext uri="{FF2B5EF4-FFF2-40B4-BE49-F238E27FC236}">
                <a16:creationId xmlns:a16="http://schemas.microsoft.com/office/drawing/2014/main" id="{0D00564A-BEB0-7569-A509-405ABF48EEC9}"/>
              </a:ext>
              <a:ext uri="{C183D7F6-B498-43B3-948B-1728B52AA6E4}">
                <adec:decorative xmlns:adec="http://schemas.microsoft.com/office/drawing/2017/decorative" val="1"/>
              </a:ext>
            </a:extLst>
          </p:cNvPr>
          <p:cNvCxnSpPr>
            <a:cxnSpLocks/>
          </p:cNvCxnSpPr>
          <p:nvPr/>
        </p:nvCxnSpPr>
        <p:spPr>
          <a:xfrm>
            <a:off x="956284" y="2279503"/>
            <a:ext cx="10463048"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835B3B0-2259-86DA-5318-D93CEE8286CD}"/>
              </a:ext>
            </a:extLst>
          </p:cNvPr>
          <p:cNvSpPr txBox="1"/>
          <p:nvPr/>
        </p:nvSpPr>
        <p:spPr>
          <a:xfrm>
            <a:off x="866774" y="2587293"/>
            <a:ext cx="2143126" cy="307777"/>
          </a:xfrm>
          <a:prstGeom prst="rect">
            <a:avLst/>
          </a:prstGeom>
          <a:noFill/>
        </p:spPr>
        <p:txBody>
          <a:bodyPr wrap="square" lIns="0" tIns="0" rIns="0" bIns="0">
            <a:spAutoFit/>
          </a:bodyPr>
          <a:lstStyle/>
          <a:p>
            <a:r>
              <a:rPr kumimoji="0" lang="en-US" sz="2000" b="0" i="0" u="none" strike="noStrike" kern="1200" cap="none" spc="0" normalizeH="0" baseline="0" noProof="0">
                <a:ln>
                  <a:noFill/>
                </a:ln>
                <a:solidFill>
                  <a:schemeClr val="accent1"/>
                </a:solidFill>
                <a:effectLst/>
                <a:uLnTx/>
                <a:uFillTx/>
                <a:latin typeface="+mj-lt"/>
                <a:ea typeface="+mn-ea"/>
                <a:cs typeface="+mn-cs"/>
              </a:rPr>
              <a:t>Safety tools</a:t>
            </a:r>
            <a:endParaRPr lang="en-IN" sz="2000">
              <a:solidFill>
                <a:schemeClr val="accent1"/>
              </a:solidFill>
              <a:latin typeface="+mj-lt"/>
            </a:endParaRPr>
          </a:p>
        </p:txBody>
      </p:sp>
      <p:sp>
        <p:nvSpPr>
          <p:cNvPr id="15" name="TextBox 11, chunk 2">
            <a:extLst>
              <a:ext uri="{FF2B5EF4-FFF2-40B4-BE49-F238E27FC236}">
                <a16:creationId xmlns:a16="http://schemas.microsoft.com/office/drawing/2014/main" id="{BB561BCB-80BB-F5A7-DEE8-88EFB4F90CD3}"/>
              </a:ext>
            </a:extLst>
          </p:cNvPr>
          <p:cNvSpPr txBox="1"/>
          <p:nvPr/>
        </p:nvSpPr>
        <p:spPr>
          <a:xfrm>
            <a:off x="3524615" y="2605375"/>
            <a:ext cx="7952122" cy="307777"/>
          </a:xfrm>
          <a:prstGeom prst="rect">
            <a:avLst/>
          </a:prstGeom>
          <a:noFill/>
        </p:spPr>
        <p:txBody>
          <a:bodyPr wrap="square" lIns="0" tIns="0" rIns="0" bIns="0" numCol="1">
            <a:spAutoFit/>
          </a:bodyPr>
          <a:lstStyle>
            <a:defPPr>
              <a:defRPr lang="en-US"/>
            </a:def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ea typeface="Calibri" panose="020F0502020204030204" pitchFamily="34" charset="0"/>
                <a:cs typeface="+mn-cs"/>
              </a:rPr>
              <a:t>Specific technical steps to try and limit potential risk exposure.</a:t>
            </a:r>
            <a:endParaRPr kumimoji="0" lang="en-US" sz="2000" b="0" i="0" u="none" strike="noStrike" kern="1200" cap="none" spc="0" normalizeH="0" baseline="0" noProof="0">
              <a:ln>
                <a:noFill/>
              </a:ln>
              <a:effectLst/>
              <a:uLnTx/>
              <a:uFillTx/>
              <a:ea typeface="+mn-ea"/>
              <a:cs typeface="+mn-cs"/>
            </a:endParaRPr>
          </a:p>
        </p:txBody>
      </p:sp>
      <p:cxnSp>
        <p:nvCxnSpPr>
          <p:cNvPr id="28" name="Straight Connector 27">
            <a:extLst>
              <a:ext uri="{FF2B5EF4-FFF2-40B4-BE49-F238E27FC236}">
                <a16:creationId xmlns:a16="http://schemas.microsoft.com/office/drawing/2014/main" id="{D0A08E6E-9E36-AA74-F899-3C5DBC876C98}"/>
              </a:ext>
              <a:ext uri="{C183D7F6-B498-43B3-948B-1728B52AA6E4}">
                <adec:decorative xmlns:adec="http://schemas.microsoft.com/office/drawing/2017/decorative" val="1"/>
              </a:ext>
            </a:extLst>
          </p:cNvPr>
          <p:cNvCxnSpPr>
            <a:cxnSpLocks/>
          </p:cNvCxnSpPr>
          <p:nvPr/>
        </p:nvCxnSpPr>
        <p:spPr>
          <a:xfrm>
            <a:off x="956284" y="3202860"/>
            <a:ext cx="10463048"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FBF6DB4-8799-49DD-65DC-4765012B4EEE}"/>
              </a:ext>
            </a:extLst>
          </p:cNvPr>
          <p:cNvSpPr txBox="1"/>
          <p:nvPr/>
        </p:nvSpPr>
        <p:spPr>
          <a:xfrm>
            <a:off x="866774" y="3510650"/>
            <a:ext cx="2143126" cy="307777"/>
          </a:xfrm>
          <a:prstGeom prst="rect">
            <a:avLst/>
          </a:prstGeom>
          <a:noFill/>
        </p:spPr>
        <p:txBody>
          <a:bodyPr wrap="square" lIns="0" tIns="0" rIns="0" bIns="0">
            <a:spAutoFit/>
          </a:bodyPr>
          <a:lstStyle/>
          <a:p>
            <a:r>
              <a:rPr kumimoji="0" lang="en-US" sz="2000" b="0" i="0" u="none" strike="noStrike" kern="1200" cap="none" spc="0" normalizeH="0" baseline="0" noProof="0">
                <a:ln>
                  <a:noFill/>
                </a:ln>
                <a:solidFill>
                  <a:schemeClr val="accent1"/>
                </a:solidFill>
                <a:effectLst/>
                <a:uLnTx/>
                <a:uFillTx/>
                <a:latin typeface="+mj-lt"/>
                <a:ea typeface="+mn-ea"/>
                <a:cs typeface="+mn-cs"/>
              </a:rPr>
              <a:t>Illegal content</a:t>
            </a:r>
            <a:endParaRPr lang="en-IN" sz="2000">
              <a:solidFill>
                <a:schemeClr val="accent1"/>
              </a:solidFill>
              <a:latin typeface="+mj-lt"/>
            </a:endParaRPr>
          </a:p>
        </p:txBody>
      </p:sp>
      <p:sp>
        <p:nvSpPr>
          <p:cNvPr id="16" name="TextBox 11, chunk 3">
            <a:extLst>
              <a:ext uri="{FF2B5EF4-FFF2-40B4-BE49-F238E27FC236}">
                <a16:creationId xmlns:a16="http://schemas.microsoft.com/office/drawing/2014/main" id="{F887E188-31A0-C0CB-FBFA-31F629C8C666}"/>
              </a:ext>
            </a:extLst>
          </p:cNvPr>
          <p:cNvSpPr txBox="1"/>
          <p:nvPr/>
        </p:nvSpPr>
        <p:spPr>
          <a:xfrm>
            <a:off x="3524615" y="3528732"/>
            <a:ext cx="7952122" cy="307777"/>
          </a:xfrm>
          <a:prstGeom prst="rect">
            <a:avLst/>
          </a:prstGeom>
          <a:noFill/>
        </p:spPr>
        <p:txBody>
          <a:bodyPr wrap="square" lIns="0" tIns="0" rIns="0" bIns="0" numCol="1">
            <a:spAutoFit/>
          </a:bodyPr>
          <a:lstStyle>
            <a:defPPr>
              <a:defRPr lang="en-US"/>
            </a:def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ea typeface="+mn-ea"/>
                <a:cs typeface="Segoe UI"/>
              </a:rPr>
              <a:t>Content that violates a law in the jurisdiction of the respondent.</a:t>
            </a:r>
            <a:endParaRPr kumimoji="0" lang="en-US" sz="2000" b="0" i="0" u="none" strike="noStrike" kern="1200" cap="none" spc="0" normalizeH="0" baseline="0" noProof="0">
              <a:ln>
                <a:noFill/>
              </a:ln>
              <a:effectLst/>
              <a:uLnTx/>
              <a:uFillTx/>
              <a:ea typeface="+mn-ea"/>
              <a:cs typeface="+mn-cs"/>
            </a:endParaRPr>
          </a:p>
        </p:txBody>
      </p:sp>
      <p:cxnSp>
        <p:nvCxnSpPr>
          <p:cNvPr id="29" name="Straight Connector 28">
            <a:extLst>
              <a:ext uri="{FF2B5EF4-FFF2-40B4-BE49-F238E27FC236}">
                <a16:creationId xmlns:a16="http://schemas.microsoft.com/office/drawing/2014/main" id="{2803BAA1-6432-DC7B-DA89-1A5D4BFC230F}"/>
              </a:ext>
              <a:ext uri="{C183D7F6-B498-43B3-948B-1728B52AA6E4}">
                <adec:decorative xmlns:adec="http://schemas.microsoft.com/office/drawing/2017/decorative" val="1"/>
              </a:ext>
            </a:extLst>
          </p:cNvPr>
          <p:cNvCxnSpPr>
            <a:cxnSpLocks/>
          </p:cNvCxnSpPr>
          <p:nvPr/>
        </p:nvCxnSpPr>
        <p:spPr>
          <a:xfrm>
            <a:off x="956284" y="4126217"/>
            <a:ext cx="10463048"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53AEB0D-7BB2-C92E-82F2-5B51E95270C4}"/>
              </a:ext>
            </a:extLst>
          </p:cNvPr>
          <p:cNvSpPr txBox="1"/>
          <p:nvPr/>
        </p:nvSpPr>
        <p:spPr>
          <a:xfrm>
            <a:off x="866774" y="4434007"/>
            <a:ext cx="2143126" cy="307777"/>
          </a:xfrm>
          <a:prstGeom prst="rect">
            <a:avLst/>
          </a:prstGeom>
          <a:noFill/>
        </p:spPr>
        <p:txBody>
          <a:bodyPr wrap="square" lIns="0" tIns="0" rIns="0" bIns="0">
            <a:spAutoFit/>
          </a:bodyPr>
          <a:lstStyle/>
          <a:p>
            <a:r>
              <a:rPr kumimoji="0" lang="en-US" sz="2000" b="0" i="0" u="none" strike="noStrike" kern="1200" cap="none" spc="0" normalizeH="0" baseline="0" noProof="0">
                <a:ln>
                  <a:noFill/>
                </a:ln>
                <a:solidFill>
                  <a:schemeClr val="accent1"/>
                </a:solidFill>
                <a:effectLst/>
                <a:uLnTx/>
                <a:uFillTx/>
                <a:latin typeface="+mj-lt"/>
                <a:ea typeface="+mn-ea"/>
                <a:cs typeface="+mn-cs"/>
              </a:rPr>
              <a:t>Harmful content</a:t>
            </a:r>
            <a:endParaRPr lang="en-IN" sz="2000">
              <a:solidFill>
                <a:schemeClr val="accent1"/>
              </a:solidFill>
              <a:latin typeface="+mj-lt"/>
            </a:endParaRPr>
          </a:p>
        </p:txBody>
      </p:sp>
      <p:sp>
        <p:nvSpPr>
          <p:cNvPr id="17" name="TextBox 11, chunk 4">
            <a:extLst>
              <a:ext uri="{FF2B5EF4-FFF2-40B4-BE49-F238E27FC236}">
                <a16:creationId xmlns:a16="http://schemas.microsoft.com/office/drawing/2014/main" id="{BF96CEA5-7134-43EB-6CBB-EF897127E899}"/>
              </a:ext>
            </a:extLst>
          </p:cNvPr>
          <p:cNvSpPr txBox="1"/>
          <p:nvPr/>
        </p:nvSpPr>
        <p:spPr>
          <a:xfrm>
            <a:off x="3524615" y="4452089"/>
            <a:ext cx="7952122" cy="307777"/>
          </a:xfrm>
          <a:prstGeom prst="rect">
            <a:avLst/>
          </a:prstGeom>
          <a:noFill/>
        </p:spPr>
        <p:txBody>
          <a:bodyPr wrap="square" lIns="0" tIns="0" rIns="0" bIns="0" numCol="1">
            <a:spAutoFit/>
          </a:bodyPr>
          <a:lstStyle>
            <a:defPPr>
              <a:defRPr lang="en-US"/>
            </a:def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ea typeface="+mn-ea"/>
                <a:cs typeface="Segoe UI"/>
              </a:rPr>
              <a:t>Content that is not illegal, but causes harm.</a:t>
            </a:r>
          </a:p>
        </p:txBody>
      </p:sp>
      <p:cxnSp>
        <p:nvCxnSpPr>
          <p:cNvPr id="30" name="Straight Connector 29">
            <a:extLst>
              <a:ext uri="{FF2B5EF4-FFF2-40B4-BE49-F238E27FC236}">
                <a16:creationId xmlns:a16="http://schemas.microsoft.com/office/drawing/2014/main" id="{BE828416-E9FC-00F5-3D4E-FCD7261C29E8}"/>
              </a:ext>
              <a:ext uri="{C183D7F6-B498-43B3-948B-1728B52AA6E4}">
                <adec:decorative xmlns:adec="http://schemas.microsoft.com/office/drawing/2017/decorative" val="1"/>
              </a:ext>
            </a:extLst>
          </p:cNvPr>
          <p:cNvCxnSpPr>
            <a:cxnSpLocks/>
          </p:cNvCxnSpPr>
          <p:nvPr/>
        </p:nvCxnSpPr>
        <p:spPr>
          <a:xfrm>
            <a:off x="956284" y="5049574"/>
            <a:ext cx="10463048"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FD56BC-B88F-5F28-83D5-544F7D60FB4C}"/>
              </a:ext>
            </a:extLst>
          </p:cNvPr>
          <p:cNvSpPr txBox="1"/>
          <p:nvPr/>
        </p:nvSpPr>
        <p:spPr>
          <a:xfrm>
            <a:off x="866774" y="5357367"/>
            <a:ext cx="2143126" cy="307777"/>
          </a:xfrm>
          <a:prstGeom prst="rect">
            <a:avLst/>
          </a:prstGeom>
          <a:noFill/>
        </p:spPr>
        <p:txBody>
          <a:bodyPr wrap="square" lIns="0" tIns="0" rIns="0" bIns="0">
            <a:spAutoFit/>
          </a:bodyPr>
          <a:lstStyle/>
          <a:p>
            <a:r>
              <a:rPr kumimoji="0" lang="en-US" sz="2000" b="0" i="0" u="none" strike="noStrike" kern="1200" cap="none" spc="0" normalizeH="0" baseline="0" noProof="0">
                <a:ln>
                  <a:noFill/>
                </a:ln>
                <a:solidFill>
                  <a:schemeClr val="accent1"/>
                </a:solidFill>
                <a:effectLst/>
                <a:uLnTx/>
                <a:uFillTx/>
                <a:latin typeface="+mj-lt"/>
                <a:ea typeface="+mn-ea"/>
                <a:cs typeface="+mn-cs"/>
              </a:rPr>
              <a:t>Risk</a:t>
            </a:r>
            <a:endParaRPr lang="en-IN" sz="2000">
              <a:solidFill>
                <a:schemeClr val="accent1"/>
              </a:solidFill>
              <a:latin typeface="+mj-lt"/>
            </a:endParaRPr>
          </a:p>
        </p:txBody>
      </p:sp>
      <p:sp>
        <p:nvSpPr>
          <p:cNvPr id="18" name="TextBox 11, chunk 5">
            <a:extLst>
              <a:ext uri="{FF2B5EF4-FFF2-40B4-BE49-F238E27FC236}">
                <a16:creationId xmlns:a16="http://schemas.microsoft.com/office/drawing/2014/main" id="{D4929EEA-8736-7FFB-7495-FA8844C24D40}"/>
              </a:ext>
            </a:extLst>
          </p:cNvPr>
          <p:cNvSpPr txBox="1"/>
          <p:nvPr/>
        </p:nvSpPr>
        <p:spPr>
          <a:xfrm>
            <a:off x="3524615" y="5375449"/>
            <a:ext cx="7952122" cy="307777"/>
          </a:xfrm>
          <a:prstGeom prst="rect">
            <a:avLst/>
          </a:prstGeom>
          <a:noFill/>
        </p:spPr>
        <p:txBody>
          <a:bodyPr wrap="square" lIns="0" tIns="0" rIns="0" bIns="0" numCol="1">
            <a:spAutoFit/>
          </a:bodyPr>
          <a:lstStyle>
            <a:defPPr>
              <a:defRPr lang="en-US"/>
            </a:defPPr>
          </a:lstStyle>
          <a:p>
            <a:r>
              <a:rPr kumimoji="0" lang="en-US" sz="2000" b="0" i="0" u="none" strike="noStrike" kern="1200" cap="none" spc="0" normalizeH="0" baseline="0" noProof="0">
                <a:ln>
                  <a:noFill/>
                </a:ln>
                <a:effectLst/>
                <a:uLnTx/>
                <a:uFillTx/>
                <a:ea typeface="+mn-ea"/>
                <a:cs typeface="+mn-cs"/>
              </a:rPr>
              <a:t>A situation involving exposure to danger.</a:t>
            </a:r>
            <a:endParaRPr lang="en-IN" sz="2000" err="1"/>
          </a:p>
        </p:txBody>
      </p:sp>
    </p:spTree>
    <p:extLst>
      <p:ext uri="{BB962C8B-B14F-4D97-AF65-F5344CB8AC3E}">
        <p14:creationId xmlns:p14="http://schemas.microsoft.com/office/powerpoint/2010/main" val="190788033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0A5B3A-43E3-8B27-B608-3C4872B6155E}"/>
              </a:ext>
            </a:extLst>
          </p:cNvPr>
          <p:cNvSpPr>
            <a:spLocks noGrp="1"/>
          </p:cNvSpPr>
          <p:nvPr>
            <p:ph type="title"/>
          </p:nvPr>
        </p:nvSpPr>
        <p:spPr/>
        <p:txBody>
          <a:bodyPr/>
          <a:lstStyle/>
          <a:p>
            <a:r>
              <a:rPr lang="en-US"/>
              <a:t>Risk definitions: Wave 7 </a:t>
            </a:r>
          </a:p>
        </p:txBody>
      </p:sp>
      <p:graphicFrame>
        <p:nvGraphicFramePr>
          <p:cNvPr id="8" name="Table 4">
            <a:extLst>
              <a:ext uri="{FF2B5EF4-FFF2-40B4-BE49-F238E27FC236}">
                <a16:creationId xmlns:a16="http://schemas.microsoft.com/office/drawing/2014/main" id="{786DD240-79A0-AB2B-3FA5-002967456457}"/>
              </a:ext>
            </a:extLst>
          </p:cNvPr>
          <p:cNvGraphicFramePr>
            <a:graphicFrameLocks/>
          </p:cNvGraphicFramePr>
          <p:nvPr>
            <p:extLst>
              <p:ext uri="{D42A27DB-BD31-4B8C-83A1-F6EECF244321}">
                <p14:modId xmlns:p14="http://schemas.microsoft.com/office/powerpoint/2010/main" val="1901846550"/>
              </p:ext>
            </p:extLst>
          </p:nvPr>
        </p:nvGraphicFramePr>
        <p:xfrm>
          <a:off x="581595" y="1215483"/>
          <a:ext cx="11025188" cy="5057795"/>
        </p:xfrm>
        <a:graphic>
          <a:graphicData uri="http://schemas.openxmlformats.org/drawingml/2006/table">
            <a:tbl>
              <a:tblPr firstRow="1" bandRow="1">
                <a:tableStyleId>{D27102A9-8310-4765-A935-A1911B00CA55}</a:tableStyleId>
              </a:tblPr>
              <a:tblGrid>
                <a:gridCol w="2283525">
                  <a:extLst>
                    <a:ext uri="{9D8B030D-6E8A-4147-A177-3AD203B41FA5}">
                      <a16:colId xmlns:a16="http://schemas.microsoft.com/office/drawing/2014/main" val="3741510541"/>
                    </a:ext>
                  </a:extLst>
                </a:gridCol>
                <a:gridCol w="1356360">
                  <a:extLst>
                    <a:ext uri="{9D8B030D-6E8A-4147-A177-3AD203B41FA5}">
                      <a16:colId xmlns:a16="http://schemas.microsoft.com/office/drawing/2014/main" val="4282038424"/>
                    </a:ext>
                  </a:extLst>
                </a:gridCol>
                <a:gridCol w="7385303">
                  <a:extLst>
                    <a:ext uri="{9D8B030D-6E8A-4147-A177-3AD203B41FA5}">
                      <a16:colId xmlns:a16="http://schemas.microsoft.com/office/drawing/2014/main" val="419032751"/>
                    </a:ext>
                  </a:extLst>
                </a:gridCol>
              </a:tblGrid>
              <a:tr h="380507">
                <a:tc>
                  <a:txBody>
                    <a:bodyPr/>
                    <a:lstStyle/>
                    <a:p>
                      <a:r>
                        <a:rPr lang="en-US" sz="1400" b="0">
                          <a:solidFill>
                            <a:schemeClr val="accent1"/>
                          </a:solidFill>
                          <a:latin typeface="+mj-lt"/>
                        </a:rPr>
                        <a:t>Risk</a:t>
                      </a:r>
                    </a:p>
                  </a:txBody>
                  <a:tcPr anchor="ct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r>
                        <a:rPr lang="en-US" sz="1400" b="0">
                          <a:solidFill>
                            <a:schemeClr val="accent1"/>
                          </a:solidFill>
                          <a:latin typeface="+mj-lt"/>
                        </a:rPr>
                        <a:t>Category</a:t>
                      </a:r>
                    </a:p>
                  </a:txBody>
                  <a:tcPr anchor="ct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r>
                        <a:rPr lang="en-US" sz="1400" b="0">
                          <a:solidFill>
                            <a:schemeClr val="accent1"/>
                          </a:solidFill>
                          <a:latin typeface="+mj-lt"/>
                        </a:rPr>
                        <a:t>Definition</a:t>
                      </a:r>
                    </a:p>
                  </a:txBody>
                  <a:tcPr anchor="ctr">
                    <a:lnT w="63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78052528"/>
                  </a:ext>
                </a:extLst>
              </a:tr>
              <a:tr h="435032">
                <a:tc>
                  <a:txBody>
                    <a:bodyPr/>
                    <a:lstStyle/>
                    <a:p>
                      <a:pPr algn="l" fontAlgn="b"/>
                      <a:r>
                        <a:rPr lang="en-US" sz="1100" b="0" i="0" u="none" strike="noStrike">
                          <a:solidFill>
                            <a:schemeClr val="tx1"/>
                          </a:solidFill>
                          <a:effectLst/>
                          <a:latin typeface="+mj-lt"/>
                        </a:rPr>
                        <a:t>Misinformation or disinformation </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Misinformation</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I received false information that may have been spread with the intention to mislead or deceive me or other people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7721705"/>
                  </a:ext>
                </a:extLst>
              </a:tr>
              <a:tr h="435032">
                <a:tc>
                  <a:txBody>
                    <a:bodyPr/>
                    <a:lstStyle/>
                    <a:p>
                      <a:pPr algn="l" fontAlgn="b"/>
                      <a:r>
                        <a:rPr lang="en-US" sz="1100" b="0" i="0" u="none" strike="noStrike">
                          <a:solidFill>
                            <a:schemeClr val="tx1"/>
                          </a:solidFill>
                          <a:effectLst/>
                          <a:latin typeface="+mj-lt"/>
                        </a:rPr>
                        <a:t>Hate speech</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Personal</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I received or was exposed to speech that attacked a person or group based on factors such as age, gender, national origin, religion, race, disability, pregnancy or sexual orientation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8712556"/>
                  </a:ext>
                </a:extLst>
              </a:tr>
              <a:tr h="435032">
                <a:tc>
                  <a:txBody>
                    <a:bodyPr/>
                    <a:lstStyle/>
                    <a:p>
                      <a:pPr algn="l" fontAlgn="b"/>
                      <a:r>
                        <a:rPr lang="en-US" sz="1100" b="0" i="0" u="none" strike="noStrike">
                          <a:solidFill>
                            <a:schemeClr val="tx1"/>
                          </a:solidFill>
                          <a:effectLst/>
                          <a:latin typeface="+mj-lt"/>
                        </a:rPr>
                        <a:t>Cyberbullying, harassment,</a:t>
                      </a:r>
                      <a:br>
                        <a:rPr lang="en-US" sz="1100" b="0" i="0" u="none" strike="noStrike">
                          <a:solidFill>
                            <a:schemeClr val="tx1"/>
                          </a:solidFill>
                          <a:effectLst/>
                          <a:latin typeface="+mj-lt"/>
                        </a:rPr>
                      </a:br>
                      <a:r>
                        <a:rPr lang="en-US" sz="1100" b="0" i="0" u="none" strike="noStrike">
                          <a:solidFill>
                            <a:schemeClr val="tx1"/>
                          </a:solidFill>
                          <a:effectLst/>
                          <a:latin typeface="+mj-lt"/>
                        </a:rPr>
                        <a:t>or abuse </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Personal</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I was bullied, harassed, or abused online. Includes one-time incidents or repeated targeting over time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1928092"/>
                  </a:ext>
                </a:extLst>
              </a:tr>
              <a:tr h="435032">
                <a:tc>
                  <a:txBody>
                    <a:bodyPr/>
                    <a:lstStyle/>
                    <a:p>
                      <a:pPr algn="l" fontAlgn="b"/>
                      <a:r>
                        <a:rPr lang="en-US" sz="1100" b="0" i="0" u="none" strike="noStrike">
                          <a:solidFill>
                            <a:schemeClr val="tx1"/>
                          </a:solidFill>
                          <a:effectLst/>
                          <a:latin typeface="+mj-lt"/>
                        </a:rPr>
                        <a:t>Threats of violence towards me or other people</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Personal</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Someone online threatened to harm me, another person, group, or place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156039"/>
                  </a:ext>
                </a:extLst>
              </a:tr>
              <a:tr h="435032">
                <a:tc>
                  <a:txBody>
                    <a:bodyPr/>
                    <a:lstStyle/>
                    <a:p>
                      <a:pPr algn="l" fontAlgn="b"/>
                      <a:r>
                        <a:rPr lang="en-US" sz="1100" b="0" i="0" u="none" strike="noStrike">
                          <a:solidFill>
                            <a:schemeClr val="tx1"/>
                          </a:solidFill>
                          <a:effectLst/>
                          <a:latin typeface="+mj-lt"/>
                        </a:rPr>
                        <a:t>Suicide and self-harm content</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Self-harm</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I was sent or exposed to content that promoted, encouraged or provided instruction related to suicide or self harm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7959566"/>
                  </a:ext>
                </a:extLst>
              </a:tr>
              <a:tr h="757762">
                <a:tc>
                  <a:txBody>
                    <a:bodyPr/>
                    <a:lstStyle/>
                    <a:p>
                      <a:pPr algn="l" fontAlgn="b"/>
                      <a:r>
                        <a:rPr lang="en-US" sz="1100" b="0" i="0" u="none" strike="noStrike">
                          <a:solidFill>
                            <a:schemeClr val="tx1"/>
                          </a:solidFill>
                          <a:effectLst/>
                          <a:latin typeface="+mj-lt"/>
                        </a:rPr>
                        <a:t>Child sexual exploitation and abuse</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Sexual</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mn-lt"/>
                        </a:rPr>
                        <a:t>ADULT non-parent version: I was sent or exposed to child sexual exploitation imagery or content or witnessed instances online of adults targeting minors for sexual purposes. TEENS and Parents: “I was sent or exposed to child sexual exploitation imagery or content, or witnessed or experienced instances online of adults targeting minors for sexual purpose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2742296"/>
                  </a:ext>
                </a:extLst>
              </a:tr>
              <a:tr h="435032">
                <a:tc>
                  <a:txBody>
                    <a:bodyPr/>
                    <a:lstStyle/>
                    <a:p>
                      <a:pPr algn="l" fontAlgn="b"/>
                      <a:r>
                        <a:rPr lang="en-US" sz="1100" b="0" i="0" u="none" strike="noStrike">
                          <a:solidFill>
                            <a:schemeClr val="tx1"/>
                          </a:solidFill>
                          <a:effectLst/>
                          <a:latin typeface="+mj-lt"/>
                        </a:rPr>
                        <a:t>Release of intimate images without your consent</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Sexual</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Sexually explicit, private content of me was distributed without my consent or of other people depicted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8992736"/>
                  </a:ext>
                </a:extLst>
              </a:tr>
              <a:tr h="435032">
                <a:tc>
                  <a:txBody>
                    <a:bodyPr/>
                    <a:lstStyle/>
                    <a:p>
                      <a:pPr algn="l" fontAlgn="b"/>
                      <a:r>
                        <a:rPr lang="en-US" sz="1100" b="0" i="0" u="none" strike="noStrike">
                          <a:solidFill>
                            <a:schemeClr val="tx1"/>
                          </a:solidFill>
                          <a:effectLst/>
                          <a:latin typeface="+mj-lt"/>
                        </a:rPr>
                        <a:t>Sexual solicitation </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Sexual</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A person asked me to engage in sexual activities or sexual talk, or to provide personal sexual information, including asking for or demanding nude images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7093267"/>
                  </a:ext>
                </a:extLst>
              </a:tr>
              <a:tr h="435032">
                <a:tc>
                  <a:txBody>
                    <a:bodyPr/>
                    <a:lstStyle/>
                    <a:p>
                      <a:pPr algn="l" fontAlgn="b"/>
                      <a:r>
                        <a:rPr lang="en-US" sz="1100" b="0" i="0" u="none" strike="noStrike">
                          <a:solidFill>
                            <a:schemeClr val="tx1"/>
                          </a:solidFill>
                          <a:effectLst/>
                          <a:latin typeface="+mj-lt"/>
                        </a:rPr>
                        <a:t>Terrorist and violent extremist content </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Violent content</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I was sent or exposed to terrorist or violent extremist content that showed or glorified acts of violence to promote an ideology or belief</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6416438"/>
                  </a:ext>
                </a:extLst>
              </a:tr>
              <a:tr h="435032">
                <a:tc>
                  <a:txBody>
                    <a:bodyPr/>
                    <a:lstStyle/>
                    <a:p>
                      <a:pPr algn="l" fontAlgn="b"/>
                      <a:r>
                        <a:rPr lang="en-US" sz="1100" b="0" i="0" u="none" strike="noStrike">
                          <a:solidFill>
                            <a:schemeClr val="tx1"/>
                          </a:solidFill>
                          <a:effectLst/>
                          <a:latin typeface="+mj-lt"/>
                        </a:rPr>
                        <a:t>Real-world graphic violence </a:t>
                      </a:r>
                      <a:br>
                        <a:rPr lang="en-US" sz="1100" b="0" i="0" u="none" strike="noStrike">
                          <a:solidFill>
                            <a:schemeClr val="tx1"/>
                          </a:solidFill>
                          <a:effectLst/>
                          <a:latin typeface="+mj-lt"/>
                        </a:rPr>
                      </a:br>
                      <a:r>
                        <a:rPr lang="en-US" sz="1100" b="0" i="0" u="none" strike="noStrike">
                          <a:solidFill>
                            <a:schemeClr val="tx1"/>
                          </a:solidFill>
                          <a:effectLst/>
                          <a:latin typeface="+mj-lt"/>
                        </a:rPr>
                        <a:t>and gore  </a:t>
                      </a: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b"/>
                      <a:r>
                        <a:rPr lang="en-US" sz="1100" b="0" i="0" u="none" strike="noStrike">
                          <a:solidFill>
                            <a:schemeClr val="tx1"/>
                          </a:solidFill>
                          <a:effectLst/>
                          <a:latin typeface="+mn-lt"/>
                        </a:rPr>
                        <a:t>Violent content</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mn-lt"/>
                        </a:rPr>
                        <a:t>I received or was exposed to content that depicted death, violence, medical procedures, or serious physical injury in graphic detail that I found gratuitous or disturbing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2962394"/>
                  </a:ext>
                </a:extLst>
              </a:tr>
            </a:tbl>
          </a:graphicData>
        </a:graphic>
      </p:graphicFrame>
    </p:spTree>
    <p:extLst>
      <p:ext uri="{BB962C8B-B14F-4D97-AF65-F5344CB8AC3E}">
        <p14:creationId xmlns:p14="http://schemas.microsoft.com/office/powerpoint/2010/main" val="423312250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3DE3-7CA1-23B6-F578-4FC127A11A04}"/>
              </a:ext>
            </a:extLst>
          </p:cNvPr>
          <p:cNvSpPr>
            <a:spLocks noGrp="1"/>
          </p:cNvSpPr>
          <p:nvPr>
            <p:ph type="title"/>
          </p:nvPr>
        </p:nvSpPr>
        <p:spPr>
          <a:xfrm>
            <a:off x="588263" y="457200"/>
            <a:ext cx="11018520" cy="553998"/>
          </a:xfrm>
        </p:spPr>
        <p:txBody>
          <a:bodyPr/>
          <a:lstStyle/>
          <a:p>
            <a:r>
              <a:rPr lang="en-US"/>
              <a:t>Cyberbullying was the most worrisome risk and had above average incidence</a:t>
            </a:r>
          </a:p>
        </p:txBody>
      </p:sp>
      <p:sp>
        <p:nvSpPr>
          <p:cNvPr id="13" name="TextBox 12">
            <a:extLst>
              <a:ext uri="{FF2B5EF4-FFF2-40B4-BE49-F238E27FC236}">
                <a16:creationId xmlns:a16="http://schemas.microsoft.com/office/drawing/2014/main" id="{3BF05AB0-3D17-E31E-69F5-A7A03B50FD6B}"/>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cxnSp>
        <p:nvCxnSpPr>
          <p:cNvPr id="20" name="Straight Connector 19">
            <a:extLst>
              <a:ext uri="{FF2B5EF4-FFF2-40B4-BE49-F238E27FC236}">
                <a16:creationId xmlns:a16="http://schemas.microsoft.com/office/drawing/2014/main" id="{ECD94C82-4EB3-BC1C-C107-33E3615558A0}"/>
              </a:ext>
              <a:ext uri="{C183D7F6-B498-43B3-948B-1728B52AA6E4}">
                <adec:decorative xmlns:adec="http://schemas.microsoft.com/office/drawing/2017/decorative" val="1"/>
              </a:ext>
            </a:extLst>
          </p:cNvPr>
          <p:cNvCxnSpPr>
            <a:cxnSpLocks/>
          </p:cNvCxnSpPr>
          <p:nvPr/>
        </p:nvCxnSpPr>
        <p:spPr>
          <a:xfrm>
            <a:off x="588263" y="2450830"/>
            <a:ext cx="3896651" cy="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FF0D85-02BD-A430-E0CE-1E2AB988832C}"/>
              </a:ext>
              <a:ext uri="{C183D7F6-B498-43B3-948B-1728B52AA6E4}">
                <adec:decorative xmlns:adec="http://schemas.microsoft.com/office/drawing/2017/decorative" val="1"/>
              </a:ext>
            </a:extLst>
          </p:cNvPr>
          <p:cNvCxnSpPr>
            <a:cxnSpLocks/>
          </p:cNvCxnSpPr>
          <p:nvPr/>
        </p:nvCxnSpPr>
        <p:spPr>
          <a:xfrm>
            <a:off x="588263" y="3552383"/>
            <a:ext cx="3896651" cy="0"/>
          </a:xfrm>
          <a:prstGeom prst="line">
            <a:avLst/>
          </a:prstGeom>
          <a:ln>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00B37A-3909-59C7-08D5-3F5FF7E4CC5B}"/>
              </a:ext>
              <a:ext uri="{C183D7F6-B498-43B3-948B-1728B52AA6E4}">
                <adec:decorative xmlns:adec="http://schemas.microsoft.com/office/drawing/2017/decorative" val="1"/>
              </a:ext>
            </a:extLst>
          </p:cNvPr>
          <p:cNvCxnSpPr>
            <a:cxnSpLocks/>
          </p:cNvCxnSpPr>
          <p:nvPr/>
        </p:nvCxnSpPr>
        <p:spPr>
          <a:xfrm>
            <a:off x="588263" y="4704171"/>
            <a:ext cx="3896651" cy="0"/>
          </a:xfrm>
          <a:prstGeom prst="line">
            <a:avLst/>
          </a:prstGeom>
          <a:ln>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735398-294F-5136-9548-CBEBC1B0F825}"/>
              </a:ext>
              <a:ext uri="{C183D7F6-B498-43B3-948B-1728B52AA6E4}">
                <adec:decorative xmlns:adec="http://schemas.microsoft.com/office/drawing/2017/decorative" val="1"/>
              </a:ext>
            </a:extLst>
          </p:cNvPr>
          <p:cNvCxnSpPr>
            <a:cxnSpLocks/>
          </p:cNvCxnSpPr>
          <p:nvPr/>
        </p:nvCxnSpPr>
        <p:spPr>
          <a:xfrm>
            <a:off x="588263" y="5478933"/>
            <a:ext cx="3896651" cy="0"/>
          </a:xfrm>
          <a:prstGeom prst="line">
            <a:avLst/>
          </a:prstGeom>
          <a:ln>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0F0395-BB7A-22E6-523A-EFE93FD1C38B}"/>
              </a:ext>
            </a:extLst>
          </p:cNvPr>
          <p:cNvSpPr txBox="1">
            <a:spLocks/>
          </p:cNvSpPr>
          <p:nvPr/>
        </p:nvSpPr>
        <p:spPr>
          <a:xfrm>
            <a:off x="588263" y="2075998"/>
            <a:ext cx="3896651" cy="276999"/>
          </a:xfrm>
          <a:prstGeom prst="rect">
            <a:avLst/>
          </a:prstGeom>
          <a:noFill/>
        </p:spPr>
        <p:txBody>
          <a:bodyPr wrap="square" lIns="0" tIns="0" rIns="0" bIns="0">
            <a:spAutoFit/>
          </a:bodyPr>
          <a:lstStyle/>
          <a:p>
            <a:pPr marL="0" indent="0">
              <a:buNone/>
            </a:pPr>
            <a:r>
              <a:rPr lang="en-US" sz="1800">
                <a:solidFill>
                  <a:schemeClr val="accent1"/>
                </a:solidFill>
                <a:latin typeface="+mj-lt"/>
              </a:rPr>
              <a:t>Risks by quadrant</a:t>
            </a:r>
          </a:p>
        </p:txBody>
      </p:sp>
      <p:sp>
        <p:nvSpPr>
          <p:cNvPr id="3" name="Text Placeholder 1">
            <a:extLst>
              <a:ext uri="{FF2B5EF4-FFF2-40B4-BE49-F238E27FC236}">
                <a16:creationId xmlns:a16="http://schemas.microsoft.com/office/drawing/2014/main" id="{7F9DC138-982B-E3D0-58B3-29D9395C7CD6}"/>
              </a:ext>
            </a:extLst>
          </p:cNvPr>
          <p:cNvSpPr txBox="1">
            <a:spLocks/>
          </p:cNvSpPr>
          <p:nvPr/>
        </p:nvSpPr>
        <p:spPr>
          <a:xfrm>
            <a:off x="588263" y="2568685"/>
            <a:ext cx="3896651" cy="815608"/>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Aft>
                <a:spcPts val="300"/>
              </a:spcAft>
              <a:buNone/>
            </a:pPr>
            <a:r>
              <a:rPr lang="en-US">
                <a:solidFill>
                  <a:schemeClr val="tx1"/>
                </a:solidFill>
                <a:latin typeface="+mj-lt"/>
              </a:rPr>
              <a:t>Quadrant 2</a:t>
            </a:r>
          </a:p>
          <a:p>
            <a:pPr marL="0" lvl="1" indent="0">
              <a:lnSpc>
                <a:spcPct val="100000"/>
              </a:lnSpc>
              <a:spcAft>
                <a:spcPts val="300"/>
              </a:spcAft>
              <a:buNone/>
            </a:pPr>
            <a:r>
              <a:rPr lang="en-US" sz="1200">
                <a:solidFill>
                  <a:schemeClr val="tx1"/>
                </a:solidFill>
              </a:rPr>
              <a:t>High incidence, high worry</a:t>
            </a:r>
          </a:p>
          <a:p>
            <a:pPr marL="285750" lvl="2" indent="-171450">
              <a:lnSpc>
                <a:spcPct val="100000"/>
              </a:lnSpc>
              <a:spcAft>
                <a:spcPts val="300"/>
              </a:spcAft>
              <a:buSzPct val="100000"/>
            </a:pPr>
            <a:r>
              <a:rPr lang="en-US" sz="1100">
                <a:solidFill>
                  <a:schemeClr val="tx1"/>
                </a:solidFill>
              </a:rPr>
              <a:t>Elevated worry about these risks is justified by their above average incidence</a:t>
            </a:r>
          </a:p>
        </p:txBody>
      </p:sp>
      <p:sp>
        <p:nvSpPr>
          <p:cNvPr id="28" name="Text Placeholder 1">
            <a:extLst>
              <a:ext uri="{FF2B5EF4-FFF2-40B4-BE49-F238E27FC236}">
                <a16:creationId xmlns:a16="http://schemas.microsoft.com/office/drawing/2014/main" id="{B6DAACC8-1C95-1796-B96B-2954F956CAF7}"/>
              </a:ext>
            </a:extLst>
          </p:cNvPr>
          <p:cNvSpPr txBox="1">
            <a:spLocks/>
          </p:cNvSpPr>
          <p:nvPr/>
        </p:nvSpPr>
        <p:spPr>
          <a:xfrm>
            <a:off x="588263" y="3720473"/>
            <a:ext cx="3896651" cy="815608"/>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Aft>
                <a:spcPts val="300"/>
              </a:spcAft>
              <a:buNone/>
            </a:pPr>
            <a:r>
              <a:rPr lang="en-US">
                <a:solidFill>
                  <a:schemeClr val="tx1"/>
                </a:solidFill>
                <a:latin typeface="+mj-lt"/>
              </a:rPr>
              <a:t>Quadrant 4 </a:t>
            </a:r>
          </a:p>
          <a:p>
            <a:pPr marL="0" lvl="1" indent="0">
              <a:lnSpc>
                <a:spcPct val="100000"/>
              </a:lnSpc>
              <a:spcAft>
                <a:spcPts val="300"/>
              </a:spcAft>
              <a:buNone/>
            </a:pPr>
            <a:r>
              <a:rPr lang="en-US" sz="1200">
                <a:solidFill>
                  <a:schemeClr val="tx1"/>
                </a:solidFill>
              </a:rPr>
              <a:t>Low incidence, high worry</a:t>
            </a:r>
          </a:p>
          <a:p>
            <a:pPr marL="285750" lvl="2" indent="-171450">
              <a:lnSpc>
                <a:spcPct val="100000"/>
              </a:lnSpc>
              <a:spcAft>
                <a:spcPts val="300"/>
              </a:spcAft>
              <a:buSzPct val="100000"/>
            </a:pPr>
            <a:r>
              <a:rPr lang="en-US" sz="1100">
                <a:solidFill>
                  <a:schemeClr val="tx1"/>
                </a:solidFill>
              </a:rPr>
              <a:t>Child sexual exploitation has the 2</a:t>
            </a:r>
            <a:r>
              <a:rPr lang="en-US" sz="1100" baseline="30000">
                <a:solidFill>
                  <a:schemeClr val="tx1"/>
                </a:solidFill>
              </a:rPr>
              <a:t>nd</a:t>
            </a:r>
            <a:r>
              <a:rPr lang="en-US" sz="1100">
                <a:solidFill>
                  <a:schemeClr val="tx1"/>
                </a:solidFill>
              </a:rPr>
              <a:t> highest worry level, but the lowest reported incidence</a:t>
            </a:r>
          </a:p>
        </p:txBody>
      </p:sp>
      <p:sp>
        <p:nvSpPr>
          <p:cNvPr id="29" name="Text Placeholder 1">
            <a:extLst>
              <a:ext uri="{FF2B5EF4-FFF2-40B4-BE49-F238E27FC236}">
                <a16:creationId xmlns:a16="http://schemas.microsoft.com/office/drawing/2014/main" id="{BF79DF00-FD0B-157E-9A0D-A436B5C2D6D4}"/>
              </a:ext>
            </a:extLst>
          </p:cNvPr>
          <p:cNvSpPr txBox="1">
            <a:spLocks/>
          </p:cNvSpPr>
          <p:nvPr/>
        </p:nvSpPr>
        <p:spPr>
          <a:xfrm>
            <a:off x="588263" y="4872261"/>
            <a:ext cx="3896651" cy="438582"/>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Aft>
                <a:spcPts val="300"/>
              </a:spcAft>
              <a:buNone/>
            </a:pPr>
            <a:r>
              <a:rPr lang="en-US">
                <a:solidFill>
                  <a:schemeClr val="tx1"/>
                </a:solidFill>
                <a:latin typeface="+mj-lt"/>
              </a:rPr>
              <a:t>Quadrant 1</a:t>
            </a:r>
          </a:p>
          <a:p>
            <a:pPr marL="0" lvl="1" indent="0">
              <a:lnSpc>
                <a:spcPct val="100000"/>
              </a:lnSpc>
              <a:spcAft>
                <a:spcPts val="300"/>
              </a:spcAft>
              <a:buNone/>
            </a:pPr>
            <a:r>
              <a:rPr lang="en-US" sz="1200">
                <a:solidFill>
                  <a:schemeClr val="tx1"/>
                </a:solidFill>
              </a:rPr>
              <a:t>High incidence, low worry</a:t>
            </a:r>
          </a:p>
        </p:txBody>
      </p:sp>
      <p:sp>
        <p:nvSpPr>
          <p:cNvPr id="30" name="Text Placeholder 1">
            <a:extLst>
              <a:ext uri="{FF2B5EF4-FFF2-40B4-BE49-F238E27FC236}">
                <a16:creationId xmlns:a16="http://schemas.microsoft.com/office/drawing/2014/main" id="{4EDAF693-9633-D3C9-EECA-7E8731486539}"/>
              </a:ext>
            </a:extLst>
          </p:cNvPr>
          <p:cNvSpPr txBox="1">
            <a:spLocks/>
          </p:cNvSpPr>
          <p:nvPr/>
        </p:nvSpPr>
        <p:spPr>
          <a:xfrm>
            <a:off x="588263" y="5647021"/>
            <a:ext cx="3896651" cy="438582"/>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Aft>
                <a:spcPts val="300"/>
              </a:spcAft>
              <a:buNone/>
            </a:pPr>
            <a:r>
              <a:rPr lang="en-US">
                <a:solidFill>
                  <a:schemeClr val="tx1"/>
                </a:solidFill>
                <a:latin typeface="+mj-lt"/>
              </a:rPr>
              <a:t>Quadrant 3</a:t>
            </a:r>
          </a:p>
          <a:p>
            <a:pPr marL="0" lvl="1" indent="0">
              <a:lnSpc>
                <a:spcPct val="100000"/>
              </a:lnSpc>
              <a:spcAft>
                <a:spcPts val="300"/>
              </a:spcAft>
              <a:buNone/>
            </a:pPr>
            <a:r>
              <a:rPr lang="en-US" sz="1200">
                <a:solidFill>
                  <a:schemeClr val="tx1"/>
                </a:solidFill>
              </a:rPr>
              <a:t>Low incidence, low worry</a:t>
            </a:r>
          </a:p>
        </p:txBody>
      </p:sp>
      <p:graphicFrame>
        <p:nvGraphicFramePr>
          <p:cNvPr id="6" name="Content Placeholder 5" descr="A scatter chart where the X axis has &quot;Risk you worry the most about&quot; and the y-axis &quot;Risk Incident&quot;. Sexual solicitation, Self-harm content, Threats of violence are in Quadrant 1. Misinformation or disinformation, hate speech, real-world graphic violence and gone, cyberbullying harassment, or abuse are in Quadrant 2. Terrorist and violence extremist content, release of intimate images w/o your content are in Quadrant 3. Child sexual exploitation and abuse is in Quadrant 4">
            <a:extLst>
              <a:ext uri="{FF2B5EF4-FFF2-40B4-BE49-F238E27FC236}">
                <a16:creationId xmlns:a16="http://schemas.microsoft.com/office/drawing/2014/main" id="{A6BEB3F3-06F1-1040-341F-58A09AC079D4}"/>
              </a:ext>
            </a:extLst>
          </p:cNvPr>
          <p:cNvGraphicFramePr>
            <a:graphicFrameLocks noGrp="1"/>
          </p:cNvGraphicFramePr>
          <p:nvPr>
            <p:ph idx="4294967295"/>
            <p:extLst>
              <p:ext uri="{D42A27DB-BD31-4B8C-83A1-F6EECF244321}">
                <p14:modId xmlns:p14="http://schemas.microsoft.com/office/powerpoint/2010/main" val="318997914"/>
              </p:ext>
            </p:extLst>
          </p:nvPr>
        </p:nvGraphicFramePr>
        <p:xfrm>
          <a:off x="4964437" y="2025198"/>
          <a:ext cx="6643480" cy="425618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8DA2D9B8-405C-65D3-5DA9-32D52FF4FA16}"/>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Q5.7 Whether you have experienced them or not, which online risks worry you the most? Select up to three risks</a:t>
            </a:r>
          </a:p>
        </p:txBody>
      </p:sp>
      <p:sp>
        <p:nvSpPr>
          <p:cNvPr id="39" name="Oval 38">
            <a:extLst>
              <a:ext uri="{FF2B5EF4-FFF2-40B4-BE49-F238E27FC236}">
                <a16:creationId xmlns:a16="http://schemas.microsoft.com/office/drawing/2014/main" id="{0EFFCE00-C49F-8A4C-B962-139E753D6492}"/>
              </a:ext>
              <a:ext uri="{C183D7F6-B498-43B3-948B-1728B52AA6E4}">
                <adec:decorative xmlns:adec="http://schemas.microsoft.com/office/drawing/2017/decorative" val="1"/>
              </a:ext>
            </a:extLst>
          </p:cNvPr>
          <p:cNvSpPr/>
          <p:nvPr/>
        </p:nvSpPr>
        <p:spPr bwMode="auto">
          <a:xfrm>
            <a:off x="5667488" y="2332975"/>
            <a:ext cx="261026" cy="261026"/>
          </a:xfrm>
          <a:prstGeom prst="ellipse">
            <a:avLst/>
          </a:prstGeom>
          <a:solidFill>
            <a:schemeClr val="accent1">
              <a:lumMod val="75000"/>
            </a:schemeClr>
          </a:solidFill>
          <a:ln w="9525">
            <a:gradFill flip="none" rotWithShape="1">
              <a:gsLst>
                <a:gs pos="0">
                  <a:schemeClr val="accent1"/>
                </a:gs>
                <a:gs pos="100000">
                  <a:schemeClr val="accent1">
                    <a:lumMod val="5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bg1"/>
                </a:solidFill>
              </a:rPr>
              <a:t>1</a:t>
            </a:r>
          </a:p>
        </p:txBody>
      </p:sp>
      <p:sp>
        <p:nvSpPr>
          <p:cNvPr id="40" name="Oval 39">
            <a:extLst>
              <a:ext uri="{FF2B5EF4-FFF2-40B4-BE49-F238E27FC236}">
                <a16:creationId xmlns:a16="http://schemas.microsoft.com/office/drawing/2014/main" id="{4FB84090-DF93-5C64-A987-86240D8A2CE6}"/>
              </a:ext>
              <a:ext uri="{C183D7F6-B498-43B3-948B-1728B52AA6E4}">
                <adec:decorative xmlns:adec="http://schemas.microsoft.com/office/drawing/2017/decorative" val="1"/>
              </a:ext>
            </a:extLst>
          </p:cNvPr>
          <p:cNvSpPr/>
          <p:nvPr/>
        </p:nvSpPr>
        <p:spPr bwMode="auto">
          <a:xfrm>
            <a:off x="11179288" y="2332975"/>
            <a:ext cx="261026" cy="261026"/>
          </a:xfrm>
          <a:prstGeom prst="ellipse">
            <a:avLst/>
          </a:prstGeom>
          <a:solidFill>
            <a:schemeClr val="accent1">
              <a:lumMod val="75000"/>
            </a:schemeClr>
          </a:solidFill>
          <a:ln w="9525">
            <a:gradFill flip="none" rotWithShape="1">
              <a:gsLst>
                <a:gs pos="0">
                  <a:schemeClr val="accent1"/>
                </a:gs>
                <a:gs pos="100000">
                  <a:schemeClr val="accent1">
                    <a:lumMod val="5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bg1"/>
                </a:solidFill>
              </a:rPr>
              <a:t>2</a:t>
            </a:r>
          </a:p>
        </p:txBody>
      </p:sp>
      <p:sp>
        <p:nvSpPr>
          <p:cNvPr id="41" name="Oval 40">
            <a:extLst>
              <a:ext uri="{FF2B5EF4-FFF2-40B4-BE49-F238E27FC236}">
                <a16:creationId xmlns:a16="http://schemas.microsoft.com/office/drawing/2014/main" id="{EFB32F5D-9CC6-986B-5402-E64372A2A65F}"/>
              </a:ext>
              <a:ext uri="{C183D7F6-B498-43B3-948B-1728B52AA6E4}">
                <adec:decorative xmlns:adec="http://schemas.microsoft.com/office/drawing/2017/decorative" val="1"/>
              </a:ext>
            </a:extLst>
          </p:cNvPr>
          <p:cNvSpPr/>
          <p:nvPr/>
        </p:nvSpPr>
        <p:spPr bwMode="auto">
          <a:xfrm>
            <a:off x="5667488" y="5461934"/>
            <a:ext cx="261026" cy="261026"/>
          </a:xfrm>
          <a:prstGeom prst="ellipse">
            <a:avLst/>
          </a:prstGeom>
          <a:solidFill>
            <a:schemeClr val="accent1">
              <a:lumMod val="75000"/>
            </a:schemeClr>
          </a:solidFill>
          <a:ln w="9525">
            <a:gradFill flip="none" rotWithShape="1">
              <a:gsLst>
                <a:gs pos="0">
                  <a:schemeClr val="accent1"/>
                </a:gs>
                <a:gs pos="100000">
                  <a:schemeClr val="accent1">
                    <a:lumMod val="5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bg1"/>
                </a:solidFill>
              </a:rPr>
              <a:t>3</a:t>
            </a:r>
          </a:p>
        </p:txBody>
      </p:sp>
      <p:sp>
        <p:nvSpPr>
          <p:cNvPr id="42" name="Oval 41">
            <a:extLst>
              <a:ext uri="{FF2B5EF4-FFF2-40B4-BE49-F238E27FC236}">
                <a16:creationId xmlns:a16="http://schemas.microsoft.com/office/drawing/2014/main" id="{AD2262B5-4717-014E-4C17-B61A374AA924}"/>
              </a:ext>
              <a:ext uri="{C183D7F6-B498-43B3-948B-1728B52AA6E4}">
                <adec:decorative xmlns:adec="http://schemas.microsoft.com/office/drawing/2017/decorative" val="1"/>
              </a:ext>
            </a:extLst>
          </p:cNvPr>
          <p:cNvSpPr/>
          <p:nvPr/>
        </p:nvSpPr>
        <p:spPr bwMode="auto">
          <a:xfrm>
            <a:off x="11179288" y="5461934"/>
            <a:ext cx="261026" cy="261026"/>
          </a:xfrm>
          <a:prstGeom prst="ellipse">
            <a:avLst/>
          </a:prstGeom>
          <a:solidFill>
            <a:schemeClr val="accent1">
              <a:lumMod val="75000"/>
            </a:schemeClr>
          </a:solidFill>
          <a:ln w="9525">
            <a:gradFill flip="none" rotWithShape="1">
              <a:gsLst>
                <a:gs pos="0">
                  <a:schemeClr val="accent1"/>
                </a:gs>
                <a:gs pos="100000">
                  <a:schemeClr val="accent1">
                    <a:lumMod val="5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bg1"/>
                </a:solidFill>
              </a:rPr>
              <a:t>4</a:t>
            </a:r>
          </a:p>
        </p:txBody>
      </p:sp>
    </p:spTree>
    <p:extLst>
      <p:ext uri="{BB962C8B-B14F-4D97-AF65-F5344CB8AC3E}">
        <p14:creationId xmlns:p14="http://schemas.microsoft.com/office/powerpoint/2010/main" val="213288653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5568-8737-F5DD-4A29-D884A0708DD4}"/>
              </a:ext>
            </a:extLst>
          </p:cNvPr>
          <p:cNvSpPr>
            <a:spLocks noGrp="1"/>
          </p:cNvSpPr>
          <p:nvPr>
            <p:ph type="title"/>
          </p:nvPr>
        </p:nvSpPr>
        <p:spPr>
          <a:xfrm>
            <a:off x="588263" y="457200"/>
            <a:ext cx="11018520" cy="553998"/>
          </a:xfrm>
        </p:spPr>
        <p:txBody>
          <a:bodyPr/>
          <a:lstStyle/>
          <a:p>
            <a:r>
              <a:rPr lang="en-US"/>
              <a:t>Teens experienced the most risks</a:t>
            </a:r>
          </a:p>
        </p:txBody>
      </p:sp>
      <p:sp>
        <p:nvSpPr>
          <p:cNvPr id="7" name="Rectangle 6">
            <a:extLst>
              <a:ext uri="{FF2B5EF4-FFF2-40B4-BE49-F238E27FC236}">
                <a16:creationId xmlns:a16="http://schemas.microsoft.com/office/drawing/2014/main" id="{2B964F42-00F8-17F1-F5A2-D64D86D327E3}"/>
              </a:ext>
              <a:ext uri="{C183D7F6-B498-43B3-948B-1728B52AA6E4}">
                <adec:decorative xmlns:adec="http://schemas.microsoft.com/office/drawing/2017/decorative" val="0"/>
              </a:ext>
            </a:extLst>
          </p:cNvPr>
          <p:cNvSpPr/>
          <p:nvPr/>
        </p:nvSpPr>
        <p:spPr bwMode="auto">
          <a:xfrm>
            <a:off x="589884" y="1484657"/>
            <a:ext cx="3476565" cy="458814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92100" indent="-292100" defTabSz="932472" fontAlgn="base">
              <a:spcBef>
                <a:spcPct val="0"/>
              </a:spcBef>
              <a:spcAft>
                <a:spcPct val="0"/>
              </a:spcAft>
              <a:buFont typeface="Arial" panose="020B0604020202020204" pitchFamily="34" charset="0"/>
              <a:buChar char="•"/>
              <a:tabLst>
                <a:tab pos="285750" algn="l"/>
              </a:tabLst>
            </a:pPr>
            <a:r>
              <a:rPr lang="en-US" sz="1800" cap="none">
                <a:solidFill>
                  <a:schemeClr val="tx1"/>
                </a:solidFill>
              </a:rPr>
              <a:t>Nonparents match teen’s exposure to misinformation and sexual solicitation</a:t>
            </a:r>
          </a:p>
          <a:p>
            <a:pPr algn="l" defTabSz="932472" fontAlgn="base">
              <a:spcBef>
                <a:spcPct val="0"/>
              </a:spcBef>
              <a:spcAft>
                <a:spcPct val="0"/>
              </a:spcAft>
            </a:pPr>
            <a:endParaRPr lang="en-IN" sz="1800">
              <a:solidFill>
                <a:srgbClr val="FFFFFF"/>
              </a:solidFill>
              <a:ea typeface="Segoe UI" pitchFamily="34" charset="0"/>
              <a:cs typeface="Segoe UI" pitchFamily="34" charset="0"/>
            </a:endParaRPr>
          </a:p>
        </p:txBody>
      </p:sp>
      <p:grpSp>
        <p:nvGrpSpPr>
          <p:cNvPr id="5" name="Group 4" descr="A clustered bar graph showing Parents underestimate their children’s risk exposure with 74% (Teens), 62% (Parents of 6-17) and 66% (Non-parents) for &quot;Any Risk&quot;, 52% (Teens),  45% (Parents of 6-17)  and 52% (Non-parents) for &quot;Misinformation or disinformation&quot;, 39% (Teens), 29% (Parents of 6-17)  and 32% (Non-parents) for &quot;Hate speech&quot;, 31% (Teens), 25% (Parents of 6-17)  and 26% (Non-parents) for &quot;Real-world graphic violence and gore&quot;, 23% (Teens), 19% (Parents of 6-17)  and 17% (Non-parents) for &quot;Cyberbullying, harassment, or abuse&quot;, 17% (Teens), 11% (Parents of 6-17)  and 17% (Non-parents) for &quot;Sexual solicitation&quot;, 19% (Teens), 11% (Parents of 6-17)  and 14% (Non-parents) for &quot;Threats of violence towards me or other people&quot;, 18% (Teens), 12% (Parents of 6-17)  and 11% (Non-parents) for &quot;Suicide and self-harm content&quot;, 14% (Teens), 11% (Parents of 6-17)  and 11% (Non-parents) for &quot;Terrorist and violent extremist content&quot;, 12% (Teens), 12% (Parents of 6-17)  and 9% (Non-parents) for &quot;Release of intimate images without your consent&quot; and 10% (Teens), 8% (Parents of 6-17)  and 7% (Non-parents) for &quot;Child sexual exploitation and abuse&quot;.">
            <a:extLst>
              <a:ext uri="{FF2B5EF4-FFF2-40B4-BE49-F238E27FC236}">
                <a16:creationId xmlns:a16="http://schemas.microsoft.com/office/drawing/2014/main" id="{8F9D4CE4-4EED-B79F-45DA-CE91B5B74737}"/>
              </a:ext>
            </a:extLst>
          </p:cNvPr>
          <p:cNvGrpSpPr/>
          <p:nvPr/>
        </p:nvGrpSpPr>
        <p:grpSpPr>
          <a:xfrm>
            <a:off x="4254500" y="1468546"/>
            <a:ext cx="7392988" cy="4588141"/>
            <a:chOff x="4254500" y="1468546"/>
            <a:chExt cx="7392988" cy="4588141"/>
          </a:xfrm>
        </p:grpSpPr>
        <p:graphicFrame>
          <p:nvGraphicFramePr>
            <p:cNvPr id="44" name="Chart 43">
              <a:extLst>
                <a:ext uri="{FF2B5EF4-FFF2-40B4-BE49-F238E27FC236}">
                  <a16:creationId xmlns:a16="http://schemas.microsoft.com/office/drawing/2014/main" id="{B1AB4167-EB18-1FD9-5375-6B410F915531}"/>
                </a:ext>
              </a:extLst>
            </p:cNvPr>
            <p:cNvGraphicFramePr/>
            <p:nvPr>
              <p:extLst>
                <p:ext uri="{D42A27DB-BD31-4B8C-83A1-F6EECF244321}">
                  <p14:modId xmlns:p14="http://schemas.microsoft.com/office/powerpoint/2010/main" val="4040687268"/>
                </p:ext>
              </p:extLst>
            </p:nvPr>
          </p:nvGraphicFramePr>
          <p:xfrm>
            <a:off x="4292600" y="1626317"/>
            <a:ext cx="7354888" cy="44303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6ED0FBC-D18F-B0F2-135E-E460A670C0CA}"/>
                </a:ext>
              </a:extLst>
            </p:cNvPr>
            <p:cNvSpPr txBox="1"/>
            <p:nvPr/>
          </p:nvSpPr>
          <p:spPr>
            <a:xfrm>
              <a:off x="4254500" y="1608742"/>
              <a:ext cx="7354888" cy="276999"/>
            </a:xfrm>
            <a:prstGeom prst="rect">
              <a:avLst/>
            </a:prstGeom>
            <a:solidFill>
              <a:schemeClr val="bg1">
                <a:lumMod val="95000"/>
              </a:schemeClr>
            </a:solidFill>
          </p:spPr>
          <p:txBody>
            <a:bodyPr wrap="square" lIns="91440" tIns="45720" rIns="91440" bIns="45720" rtlCol="0" anchor="ctr">
              <a:spAutoFit/>
            </a:bodyPr>
            <a:lstStyle/>
            <a:p>
              <a:pPr algn="ctr">
                <a:defRPr/>
              </a:pPr>
              <a:r>
                <a:rPr lang="en-US" sz="1200" i="1">
                  <a:solidFill>
                    <a:schemeClr val="accent1">
                      <a:lumMod val="75000"/>
                    </a:schemeClr>
                  </a:solidFill>
                  <a:latin typeface="+mj-lt"/>
                </a:rPr>
                <a:t>Parents underestimate their children’s risk exposure</a:t>
              </a:r>
            </a:p>
          </p:txBody>
        </p:sp>
        <p:sp>
          <p:nvSpPr>
            <p:cNvPr id="12" name="Rectangle 11">
              <a:extLst>
                <a:ext uri="{FF2B5EF4-FFF2-40B4-BE49-F238E27FC236}">
                  <a16:creationId xmlns:a16="http://schemas.microsoft.com/office/drawing/2014/main" id="{F40D91CE-E95A-8B94-7F59-121E4433FBD1}"/>
                </a:ext>
                <a:ext uri="{C183D7F6-B498-43B3-948B-1728B52AA6E4}">
                  <adec:decorative xmlns:adec="http://schemas.microsoft.com/office/drawing/2017/decorative" val="1"/>
                </a:ext>
              </a:extLst>
            </p:cNvPr>
            <p:cNvSpPr>
              <a:spLocks/>
            </p:cNvSpPr>
            <p:nvPr/>
          </p:nvSpPr>
          <p:spPr bwMode="auto">
            <a:xfrm>
              <a:off x="4254500" y="1468546"/>
              <a:ext cx="7354888" cy="458814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sp>
        <p:nvSpPr>
          <p:cNvPr id="26" name="TextBox 25">
            <a:extLst>
              <a:ext uri="{FF2B5EF4-FFF2-40B4-BE49-F238E27FC236}">
                <a16:creationId xmlns:a16="http://schemas.microsoft.com/office/drawing/2014/main" id="{5076B0FD-52C0-408C-AA2D-0FC46639FA8F}"/>
              </a:ext>
            </a:extLst>
          </p:cNvPr>
          <p:cNvSpPr txBox="1"/>
          <p:nvPr/>
        </p:nvSpPr>
        <p:spPr>
          <a:xfrm>
            <a:off x="725422" y="6164347"/>
            <a:ext cx="2459701" cy="161583"/>
          </a:xfrm>
          <a:prstGeom prst="rect">
            <a:avLst/>
          </a:prstGeom>
          <a:noFill/>
        </p:spPr>
        <p:txBody>
          <a:bodyPr wrap="square" lIns="0" tIns="0" rIns="0" bIns="0" rtlCol="0">
            <a:spAutoFit/>
          </a:bodyPr>
          <a:lstStyle/>
          <a:p>
            <a:pPr algn="l"/>
            <a:r>
              <a:rPr lang="en-US" sz="1050"/>
              <a:t>Base: Total N=16,222</a:t>
            </a:r>
          </a:p>
        </p:txBody>
      </p:sp>
      <p:grpSp>
        <p:nvGrpSpPr>
          <p:cNvPr id="27" name="Group 26">
            <a:extLst>
              <a:ext uri="{FF2B5EF4-FFF2-40B4-BE49-F238E27FC236}">
                <a16:creationId xmlns:a16="http://schemas.microsoft.com/office/drawing/2014/main" id="{1591AB1B-3A3F-35D0-CC65-0355C9665570}"/>
              </a:ext>
              <a:ext uri="{C183D7F6-B498-43B3-948B-1728B52AA6E4}">
                <adec:decorative xmlns:adec="http://schemas.microsoft.com/office/drawing/2017/decorative" val="1"/>
              </a:ext>
            </a:extLst>
          </p:cNvPr>
          <p:cNvGrpSpPr/>
          <p:nvPr/>
        </p:nvGrpSpPr>
        <p:grpSpPr>
          <a:xfrm>
            <a:off x="3560787" y="6168194"/>
            <a:ext cx="3817412" cy="153888"/>
            <a:chOff x="3791732" y="6273784"/>
            <a:chExt cx="3817412" cy="153888"/>
          </a:xfrm>
        </p:grpSpPr>
        <p:grpSp>
          <p:nvGrpSpPr>
            <p:cNvPr id="28" name="Group 27">
              <a:extLst>
                <a:ext uri="{FF2B5EF4-FFF2-40B4-BE49-F238E27FC236}">
                  <a16:creationId xmlns:a16="http://schemas.microsoft.com/office/drawing/2014/main" id="{6D7DE6A5-0427-3DEA-40DC-459CFBE348A6}"/>
                </a:ext>
              </a:extLst>
            </p:cNvPr>
            <p:cNvGrpSpPr/>
            <p:nvPr/>
          </p:nvGrpSpPr>
          <p:grpSpPr>
            <a:xfrm>
              <a:off x="3791732" y="6273784"/>
              <a:ext cx="832186" cy="153888"/>
              <a:chOff x="5803391" y="2717800"/>
              <a:chExt cx="832186" cy="153888"/>
            </a:xfrm>
          </p:grpSpPr>
          <p:sp>
            <p:nvSpPr>
              <p:cNvPr id="35" name="TextBox 34">
                <a:extLst>
                  <a:ext uri="{FF2B5EF4-FFF2-40B4-BE49-F238E27FC236}">
                    <a16:creationId xmlns:a16="http://schemas.microsoft.com/office/drawing/2014/main" id="{56C173DF-BA9A-374E-9F65-CB5F8ED94F27}"/>
                  </a:ext>
                </a:extLst>
              </p:cNvPr>
              <p:cNvSpPr txBox="1"/>
              <p:nvPr/>
            </p:nvSpPr>
            <p:spPr>
              <a:xfrm>
                <a:off x="5952698" y="2717800"/>
                <a:ext cx="682879" cy="153888"/>
              </a:xfrm>
              <a:prstGeom prst="rect">
                <a:avLst/>
              </a:prstGeom>
              <a:noFill/>
            </p:spPr>
            <p:txBody>
              <a:bodyPr wrap="none" lIns="0" tIns="0" rIns="0" bIns="0" rtlCol="0">
                <a:spAutoFit/>
              </a:bodyPr>
              <a:lstStyle/>
              <a:p>
                <a:pPr algn="l"/>
                <a:r>
                  <a:rPr lang="en-US" sz="1000"/>
                  <a:t>Non-Parent</a:t>
                </a:r>
              </a:p>
            </p:txBody>
          </p:sp>
          <p:sp>
            <p:nvSpPr>
              <p:cNvPr id="36" name="Rectangle 35">
                <a:extLst>
                  <a:ext uri="{FF2B5EF4-FFF2-40B4-BE49-F238E27FC236}">
                    <a16:creationId xmlns:a16="http://schemas.microsoft.com/office/drawing/2014/main" id="{3CE15F85-534D-2307-7D36-32FD755D700E}"/>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9" name="Group 28">
              <a:extLst>
                <a:ext uri="{FF2B5EF4-FFF2-40B4-BE49-F238E27FC236}">
                  <a16:creationId xmlns:a16="http://schemas.microsoft.com/office/drawing/2014/main" id="{D66C987B-54DD-AA2B-504F-5D3E9739E826}"/>
                </a:ext>
              </a:extLst>
            </p:cNvPr>
            <p:cNvGrpSpPr/>
            <p:nvPr/>
          </p:nvGrpSpPr>
          <p:grpSpPr>
            <a:xfrm>
              <a:off x="5323617" y="6273784"/>
              <a:ext cx="1172023" cy="153888"/>
              <a:chOff x="6890776" y="2717800"/>
              <a:chExt cx="1172023" cy="153888"/>
            </a:xfrm>
          </p:grpSpPr>
          <p:sp>
            <p:nvSpPr>
              <p:cNvPr id="33" name="TextBox 32">
                <a:extLst>
                  <a:ext uri="{FF2B5EF4-FFF2-40B4-BE49-F238E27FC236}">
                    <a16:creationId xmlns:a16="http://schemas.microsoft.com/office/drawing/2014/main" id="{5F22454E-923B-AEBA-BCC2-51819B522085}"/>
                  </a:ext>
                </a:extLst>
              </p:cNvPr>
              <p:cNvSpPr txBox="1"/>
              <p:nvPr/>
            </p:nvSpPr>
            <p:spPr>
              <a:xfrm>
                <a:off x="7040083" y="2717800"/>
                <a:ext cx="1022716" cy="153888"/>
              </a:xfrm>
              <a:prstGeom prst="rect">
                <a:avLst/>
              </a:prstGeom>
              <a:noFill/>
            </p:spPr>
            <p:txBody>
              <a:bodyPr wrap="none" lIns="0" tIns="0" rIns="0" bIns="0" rtlCol="0">
                <a:spAutoFit/>
              </a:bodyPr>
              <a:lstStyle/>
              <a:p>
                <a:pPr algn="l"/>
                <a:r>
                  <a:rPr lang="en-US" sz="1000"/>
                  <a:t>Parent of 6-17 YO</a:t>
                </a:r>
              </a:p>
            </p:txBody>
          </p:sp>
          <p:sp>
            <p:nvSpPr>
              <p:cNvPr id="34" name="Rectangle 33">
                <a:extLst>
                  <a:ext uri="{FF2B5EF4-FFF2-40B4-BE49-F238E27FC236}">
                    <a16:creationId xmlns:a16="http://schemas.microsoft.com/office/drawing/2014/main" id="{366F228B-3235-76F6-53C3-0CF8725B9047}"/>
                  </a:ext>
                </a:extLst>
              </p:cNvPr>
              <p:cNvSpPr/>
              <p:nvPr/>
            </p:nvSpPr>
            <p:spPr bwMode="auto">
              <a:xfrm>
                <a:off x="6890776"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0" name="Group 29">
              <a:extLst>
                <a:ext uri="{FF2B5EF4-FFF2-40B4-BE49-F238E27FC236}">
                  <a16:creationId xmlns:a16="http://schemas.microsoft.com/office/drawing/2014/main" id="{C075C839-E8CF-5C2D-AE13-AF4D3DC8B84D}"/>
                </a:ext>
              </a:extLst>
            </p:cNvPr>
            <p:cNvGrpSpPr/>
            <p:nvPr/>
          </p:nvGrpSpPr>
          <p:grpSpPr>
            <a:xfrm>
              <a:off x="7121601" y="6273784"/>
              <a:ext cx="487543" cy="153888"/>
              <a:chOff x="8244260" y="2717800"/>
              <a:chExt cx="487543" cy="153888"/>
            </a:xfrm>
          </p:grpSpPr>
          <p:sp>
            <p:nvSpPr>
              <p:cNvPr id="31" name="TextBox 30">
                <a:extLst>
                  <a:ext uri="{FF2B5EF4-FFF2-40B4-BE49-F238E27FC236}">
                    <a16:creationId xmlns:a16="http://schemas.microsoft.com/office/drawing/2014/main" id="{65B30850-193B-801A-67DD-35F49E8F6DA6}"/>
                  </a:ext>
                </a:extLst>
              </p:cNvPr>
              <p:cNvSpPr txBox="1"/>
              <p:nvPr/>
            </p:nvSpPr>
            <p:spPr>
              <a:xfrm>
                <a:off x="8393569" y="2717800"/>
                <a:ext cx="338234" cy="153888"/>
              </a:xfrm>
              <a:prstGeom prst="rect">
                <a:avLst/>
              </a:prstGeom>
              <a:noFill/>
            </p:spPr>
            <p:txBody>
              <a:bodyPr wrap="none" lIns="0" tIns="0" rIns="0" bIns="0" rtlCol="0">
                <a:spAutoFit/>
              </a:bodyPr>
              <a:lstStyle/>
              <a:p>
                <a:pPr algn="l"/>
                <a:r>
                  <a:rPr lang="en-US" sz="1000"/>
                  <a:t>Teens</a:t>
                </a:r>
              </a:p>
            </p:txBody>
          </p:sp>
          <p:sp>
            <p:nvSpPr>
              <p:cNvPr id="32" name="Rectangle 31">
                <a:extLst>
                  <a:ext uri="{FF2B5EF4-FFF2-40B4-BE49-F238E27FC236}">
                    <a16:creationId xmlns:a16="http://schemas.microsoft.com/office/drawing/2014/main" id="{5B94DF6A-D310-C82E-E68A-B9A71BFC4901}"/>
                  </a:ext>
                </a:extLst>
              </p:cNvPr>
              <p:cNvSpPr/>
              <p:nvPr/>
            </p:nvSpPr>
            <p:spPr bwMode="auto">
              <a:xfrm>
                <a:off x="8244260"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6" name="TextBox 5">
            <a:extLst>
              <a:ext uri="{FF2B5EF4-FFF2-40B4-BE49-F238E27FC236}">
                <a16:creationId xmlns:a16="http://schemas.microsoft.com/office/drawing/2014/main" id="{B7C9D746-53FD-3CA7-7FE7-49FC62527D2A}"/>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8" name="TextBox 7">
            <a:extLst>
              <a:ext uri="{FF2B5EF4-FFF2-40B4-BE49-F238E27FC236}">
                <a16:creationId xmlns:a16="http://schemas.microsoft.com/office/drawing/2014/main" id="{DD47D2E5-EC8D-3D19-3182-DEF167DE9E0D}"/>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Q2. Which, if any, of these have you [parent version: your children] experienced in the last year ONLINE using the Internet on your phone, tablet, or any other device? Select all that apply</a:t>
            </a:r>
          </a:p>
        </p:txBody>
      </p:sp>
    </p:spTree>
    <p:extLst>
      <p:ext uri="{BB962C8B-B14F-4D97-AF65-F5344CB8AC3E}">
        <p14:creationId xmlns:p14="http://schemas.microsoft.com/office/powerpoint/2010/main" val="307612229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5568-8737-F5DD-4A29-D884A0708DD4}"/>
              </a:ext>
            </a:extLst>
          </p:cNvPr>
          <p:cNvSpPr>
            <a:spLocks noGrp="1"/>
          </p:cNvSpPr>
          <p:nvPr>
            <p:ph type="title"/>
          </p:nvPr>
        </p:nvSpPr>
        <p:spPr/>
        <p:txBody>
          <a:bodyPr/>
          <a:lstStyle/>
          <a:p>
            <a:r>
              <a:rPr lang="en-US"/>
              <a:t>Parents worry most about sexual risks online</a:t>
            </a:r>
          </a:p>
        </p:txBody>
      </p:sp>
      <p:sp>
        <p:nvSpPr>
          <p:cNvPr id="10" name="Rectangle 9">
            <a:extLst>
              <a:ext uri="{FF2B5EF4-FFF2-40B4-BE49-F238E27FC236}">
                <a16:creationId xmlns:a16="http://schemas.microsoft.com/office/drawing/2014/main" id="{177ECD70-034F-2184-C107-8DCA4AA5E403}"/>
              </a:ext>
              <a:ext uri="{C183D7F6-B498-43B3-948B-1728B52AA6E4}">
                <adec:decorative xmlns:adec="http://schemas.microsoft.com/office/drawing/2017/decorative" val="0"/>
              </a:ext>
            </a:extLst>
          </p:cNvPr>
          <p:cNvSpPr/>
          <p:nvPr/>
        </p:nvSpPr>
        <p:spPr bwMode="auto">
          <a:xfrm>
            <a:off x="589884" y="1484657"/>
            <a:ext cx="3476565" cy="458814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92100" lvl="1" indent="-292100" defTabSz="932742">
              <a:lnSpc>
                <a:spcPct val="110000"/>
              </a:lnSpc>
              <a:spcAft>
                <a:spcPts val="800"/>
              </a:spcAft>
              <a:buSzPct val="100000"/>
              <a:buFont typeface="Arial" panose="020B0604020202020204" pitchFamily="34" charset="0"/>
              <a:buChar char="•"/>
              <a:tabLst>
                <a:tab pos="285750" algn="l"/>
              </a:tabLst>
            </a:pPr>
            <a:r>
              <a:rPr lang="en-US" sz="1600">
                <a:solidFill>
                  <a:srgbClr val="000000"/>
                </a:solidFill>
              </a:rPr>
              <a:t>Cyberbullying tops teen’s worries, who are more concerned with threats of violence than their parents</a:t>
            </a:r>
          </a:p>
          <a:p>
            <a:pPr marL="292100" lvl="1" indent="-292100" defTabSz="932742">
              <a:lnSpc>
                <a:spcPct val="110000"/>
              </a:lnSpc>
              <a:spcAft>
                <a:spcPts val="800"/>
              </a:spcAft>
              <a:buSzPct val="100000"/>
              <a:buFont typeface="Arial" panose="020B0604020202020204" pitchFamily="34" charset="0"/>
              <a:buChar char="•"/>
              <a:tabLst>
                <a:tab pos="285750" algn="l"/>
              </a:tabLst>
            </a:pPr>
            <a:r>
              <a:rPr lang="en-US" sz="1600">
                <a:solidFill>
                  <a:srgbClr val="000000"/>
                </a:solidFill>
              </a:rPr>
              <a:t>Parents also worry about their children’s exposure to suicide and self harm content</a:t>
            </a:r>
          </a:p>
          <a:p>
            <a:pPr marL="292100" lvl="1" indent="-292100" defTabSz="932742">
              <a:lnSpc>
                <a:spcPct val="110000"/>
              </a:lnSpc>
              <a:spcAft>
                <a:spcPts val="800"/>
              </a:spcAft>
              <a:buSzPct val="100000"/>
              <a:buFont typeface="Arial" panose="020B0604020202020204" pitchFamily="34" charset="0"/>
              <a:buChar char="•"/>
              <a:tabLst>
                <a:tab pos="285750" algn="l"/>
              </a:tabLst>
            </a:pPr>
            <a:r>
              <a:rPr lang="en-US" sz="1600">
                <a:solidFill>
                  <a:srgbClr val="000000"/>
                </a:solidFill>
              </a:rPr>
              <a:t>Other adults worry about misinformation and cyberbullying, but are also concerned with child sexual exploitation online and hate speech</a:t>
            </a:r>
          </a:p>
        </p:txBody>
      </p:sp>
      <p:grpSp>
        <p:nvGrpSpPr>
          <p:cNvPr id="36" name="Group 35" descr="A clustered bar graph showing the Online risks that worry you the most with 40% (Teens), 42% (Parents of 6-17)  and 34% (Non-parents) for &quot;Cyberbullying, harassment, or abuse&quot;, 29% (Teens), 40% (Parents of 6-17)  and 36% (Non-parents) for &quot;Child sexual exploitation and abuse&quot;, 29% (Teens), 28% (Parents of 6-17)  and 40% (Non-parents) for &quot;Misinformation or disinformation&quot;, 25% (Teens), 24% (Parents of 6-17)  and 26% (Non-parents) for &quot;Hate speech &quot;, 28% (Teens), 19% (Parents of 6-17)  and 24% (Non-parents) for &quot;Threats of violence towards me or other people&quot;, 21% (Teens), 34% (Parents of 6-17)  and 14% (Non-parents) for &quot;Sexual solicitation&quot;, 21% (Teens), 27% (Parents of 6-17)  and 16% (Non-parents) for &quot;Suicide and self-harm content&quot;, 22% (Teens), 22% (Parents of 6-17)  and 19%(Non-parents) for &quot;Release of intimate images without your consent&quot;, 15% (Teens), 17% (Parents of 6-17)  and 16% (Non-parents) for &quot;Real-world graphic violence and gore&quot; and 14% (Teens), 12% (Parents of 6-17)  and 18% (Non-parents) for &quot;Terrorist and violent extremist content&quot;, ">
            <a:extLst>
              <a:ext uri="{FF2B5EF4-FFF2-40B4-BE49-F238E27FC236}">
                <a16:creationId xmlns:a16="http://schemas.microsoft.com/office/drawing/2014/main" id="{A2D5C487-663D-D4C1-DB09-55A0D96920EA}"/>
              </a:ext>
            </a:extLst>
          </p:cNvPr>
          <p:cNvGrpSpPr/>
          <p:nvPr/>
        </p:nvGrpSpPr>
        <p:grpSpPr>
          <a:xfrm>
            <a:off x="4254500" y="1468546"/>
            <a:ext cx="7487316" cy="4588141"/>
            <a:chOff x="4254500" y="1468546"/>
            <a:chExt cx="7487316" cy="4588141"/>
          </a:xfrm>
        </p:grpSpPr>
        <p:grpSp>
          <p:nvGrpSpPr>
            <p:cNvPr id="35" name="Group 34">
              <a:extLst>
                <a:ext uri="{FF2B5EF4-FFF2-40B4-BE49-F238E27FC236}">
                  <a16:creationId xmlns:a16="http://schemas.microsoft.com/office/drawing/2014/main" id="{CE5E8EBC-E8AE-FDDF-A3BE-75EA4CCBA3E7}"/>
                </a:ext>
              </a:extLst>
            </p:cNvPr>
            <p:cNvGrpSpPr/>
            <p:nvPr/>
          </p:nvGrpSpPr>
          <p:grpSpPr>
            <a:xfrm>
              <a:off x="4254500" y="1608742"/>
              <a:ext cx="7487316" cy="4432165"/>
              <a:chOff x="4254500" y="1608742"/>
              <a:chExt cx="7487316" cy="4432165"/>
            </a:xfrm>
          </p:grpSpPr>
          <p:graphicFrame>
            <p:nvGraphicFramePr>
              <p:cNvPr id="44" name="Chart 43">
                <a:extLst>
                  <a:ext uri="{FF2B5EF4-FFF2-40B4-BE49-F238E27FC236}">
                    <a16:creationId xmlns:a16="http://schemas.microsoft.com/office/drawing/2014/main" id="{B1AB4167-EB18-1FD9-5375-6B410F915531}"/>
                  </a:ext>
                </a:extLst>
              </p:cNvPr>
              <p:cNvGraphicFramePr/>
              <p:nvPr>
                <p:extLst>
                  <p:ext uri="{D42A27DB-BD31-4B8C-83A1-F6EECF244321}">
                    <p14:modId xmlns:p14="http://schemas.microsoft.com/office/powerpoint/2010/main" val="3428401218"/>
                  </p:ext>
                </p:extLst>
              </p:nvPr>
            </p:nvGraphicFramePr>
            <p:xfrm>
              <a:off x="4394200" y="1608742"/>
              <a:ext cx="7347616" cy="443216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EE3C4F6-48DC-8443-E29E-99AA2360574C}"/>
                  </a:ext>
                </a:extLst>
              </p:cNvPr>
              <p:cNvSpPr txBox="1"/>
              <p:nvPr/>
            </p:nvSpPr>
            <p:spPr>
              <a:xfrm>
                <a:off x="4254500" y="1608742"/>
                <a:ext cx="7354888" cy="276999"/>
              </a:xfrm>
              <a:prstGeom prst="rect">
                <a:avLst/>
              </a:prstGeom>
              <a:solidFill>
                <a:schemeClr val="bg1">
                  <a:lumMod val="95000"/>
                </a:schemeClr>
              </a:solidFill>
            </p:spPr>
            <p:txBody>
              <a:bodyPr wrap="square" lIns="91440" tIns="45720" rIns="91440" bIns="4572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chemeClr val="accent1">
                        <a:lumMod val="75000"/>
                      </a:schemeClr>
                    </a:solidFill>
                    <a:effectLst/>
                    <a:uLnTx/>
                    <a:uFillTx/>
                    <a:latin typeface="+mj-lt"/>
                    <a:ea typeface="+mn-ea"/>
                    <a:cs typeface="+mn-cs"/>
                  </a:rPr>
                  <a:t>Online risks that worry you the most</a:t>
                </a:r>
              </a:p>
            </p:txBody>
          </p:sp>
        </p:grpSp>
        <p:sp>
          <p:nvSpPr>
            <p:cNvPr id="11" name="Rectangle 10">
              <a:extLst>
                <a:ext uri="{FF2B5EF4-FFF2-40B4-BE49-F238E27FC236}">
                  <a16:creationId xmlns:a16="http://schemas.microsoft.com/office/drawing/2014/main" id="{0A410EE6-1C36-D49E-4CE4-0F235CDC3477}"/>
                </a:ext>
                <a:ext uri="{C183D7F6-B498-43B3-948B-1728B52AA6E4}">
                  <adec:decorative xmlns:adec="http://schemas.microsoft.com/office/drawing/2017/decorative" val="1"/>
                </a:ext>
              </a:extLst>
            </p:cNvPr>
            <p:cNvSpPr>
              <a:spLocks/>
            </p:cNvSpPr>
            <p:nvPr/>
          </p:nvSpPr>
          <p:spPr bwMode="auto">
            <a:xfrm>
              <a:off x="4254500" y="1468546"/>
              <a:ext cx="7354888" cy="458814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sp>
        <p:nvSpPr>
          <p:cNvPr id="13" name="TextBox 12">
            <a:extLst>
              <a:ext uri="{FF2B5EF4-FFF2-40B4-BE49-F238E27FC236}">
                <a16:creationId xmlns:a16="http://schemas.microsoft.com/office/drawing/2014/main" id="{FE450F02-FB83-D823-ADDD-2500C314B4F4}"/>
              </a:ext>
            </a:extLst>
          </p:cNvPr>
          <p:cNvSpPr txBox="1"/>
          <p:nvPr/>
        </p:nvSpPr>
        <p:spPr>
          <a:xfrm>
            <a:off x="725422" y="6164347"/>
            <a:ext cx="2459701" cy="161583"/>
          </a:xfrm>
          <a:prstGeom prst="rect">
            <a:avLst/>
          </a:prstGeom>
          <a:noFill/>
        </p:spPr>
        <p:txBody>
          <a:bodyPr wrap="square" lIns="0" tIns="0" rIns="0" bIns="0" rtlCol="0">
            <a:spAutoFit/>
          </a:bodyPr>
          <a:lstStyle/>
          <a:p>
            <a:pPr algn="l"/>
            <a:r>
              <a:rPr lang="en-US" sz="1050"/>
              <a:t>Base: Total N=16,222</a:t>
            </a:r>
          </a:p>
        </p:txBody>
      </p:sp>
      <p:sp>
        <p:nvSpPr>
          <p:cNvPr id="8" name="TextBox 7">
            <a:extLst>
              <a:ext uri="{FF2B5EF4-FFF2-40B4-BE49-F238E27FC236}">
                <a16:creationId xmlns:a16="http://schemas.microsoft.com/office/drawing/2014/main" id="{452102F5-0C90-B5B3-EBFE-6EA090936123}"/>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9" name="TextBox 8">
            <a:extLst>
              <a:ext uri="{FF2B5EF4-FFF2-40B4-BE49-F238E27FC236}">
                <a16:creationId xmlns:a16="http://schemas.microsoft.com/office/drawing/2014/main" id="{F5B9BF29-EC41-D3C5-98F8-007B35AC91A7}"/>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Q5.7. Whether you have experienced them or not, which online risks worry you the most? Select up to three risks</a:t>
            </a:r>
          </a:p>
        </p:txBody>
      </p:sp>
      <p:grpSp>
        <p:nvGrpSpPr>
          <p:cNvPr id="3" name="Group 2">
            <a:extLst>
              <a:ext uri="{FF2B5EF4-FFF2-40B4-BE49-F238E27FC236}">
                <a16:creationId xmlns:a16="http://schemas.microsoft.com/office/drawing/2014/main" id="{B0C6AB80-9480-FD9A-5439-26A8A90F8A2A}"/>
              </a:ext>
              <a:ext uri="{C183D7F6-B498-43B3-948B-1728B52AA6E4}">
                <adec:decorative xmlns:adec="http://schemas.microsoft.com/office/drawing/2017/decorative" val="1"/>
              </a:ext>
            </a:extLst>
          </p:cNvPr>
          <p:cNvGrpSpPr>
            <a:grpSpLocks/>
          </p:cNvGrpSpPr>
          <p:nvPr/>
        </p:nvGrpSpPr>
        <p:grpSpPr>
          <a:xfrm>
            <a:off x="3560785" y="6194716"/>
            <a:ext cx="3588464" cy="153888"/>
            <a:chOff x="3791732" y="6273784"/>
            <a:chExt cx="2775080" cy="153888"/>
          </a:xfrm>
        </p:grpSpPr>
        <p:grpSp>
          <p:nvGrpSpPr>
            <p:cNvPr id="4" name="Group 3">
              <a:extLst>
                <a:ext uri="{FF2B5EF4-FFF2-40B4-BE49-F238E27FC236}">
                  <a16:creationId xmlns:a16="http://schemas.microsoft.com/office/drawing/2014/main" id="{8BEC7B8F-2607-4CD8-4417-FF17838F5DD0}"/>
                </a:ext>
              </a:extLst>
            </p:cNvPr>
            <p:cNvGrpSpPr/>
            <p:nvPr/>
          </p:nvGrpSpPr>
          <p:grpSpPr>
            <a:xfrm>
              <a:off x="3791732" y="6273784"/>
              <a:ext cx="660045" cy="153888"/>
              <a:chOff x="5803391" y="2717800"/>
              <a:chExt cx="660045" cy="153888"/>
            </a:xfrm>
          </p:grpSpPr>
          <p:sp>
            <p:nvSpPr>
              <p:cNvPr id="19" name="TextBox 18">
                <a:extLst>
                  <a:ext uri="{FF2B5EF4-FFF2-40B4-BE49-F238E27FC236}">
                    <a16:creationId xmlns:a16="http://schemas.microsoft.com/office/drawing/2014/main" id="{55DEB66A-A898-2331-EC47-828AEA69BE46}"/>
                  </a:ext>
                </a:extLst>
              </p:cNvPr>
              <p:cNvSpPr txBox="1"/>
              <p:nvPr/>
            </p:nvSpPr>
            <p:spPr>
              <a:xfrm>
                <a:off x="5952698" y="2717800"/>
                <a:ext cx="510738" cy="153888"/>
              </a:xfrm>
              <a:prstGeom prst="rect">
                <a:avLst/>
              </a:prstGeom>
              <a:noFill/>
            </p:spPr>
            <p:txBody>
              <a:bodyPr wrap="none" lIns="0" tIns="0" rIns="0" bIns="0" rtlCol="0">
                <a:spAutoFit/>
              </a:bodyPr>
              <a:lstStyle/>
              <a:p>
                <a:pPr algn="l"/>
                <a:r>
                  <a:rPr lang="en-US" sz="1000"/>
                  <a:t>Non-Parent</a:t>
                </a:r>
              </a:p>
            </p:txBody>
          </p:sp>
          <p:sp>
            <p:nvSpPr>
              <p:cNvPr id="20" name="Rectangle 19">
                <a:extLst>
                  <a:ext uri="{FF2B5EF4-FFF2-40B4-BE49-F238E27FC236}">
                    <a16:creationId xmlns:a16="http://schemas.microsoft.com/office/drawing/2014/main" id="{B38C94B6-4A9B-52F0-12E4-D213EAC6320D}"/>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5" name="Group 4">
              <a:extLst>
                <a:ext uri="{FF2B5EF4-FFF2-40B4-BE49-F238E27FC236}">
                  <a16:creationId xmlns:a16="http://schemas.microsoft.com/office/drawing/2014/main" id="{3D0C2304-7B26-54FF-BF5C-3A7D63E4E8FD}"/>
                </a:ext>
              </a:extLst>
            </p:cNvPr>
            <p:cNvGrpSpPr/>
            <p:nvPr/>
          </p:nvGrpSpPr>
          <p:grpSpPr>
            <a:xfrm>
              <a:off x="4841812" y="6273784"/>
              <a:ext cx="931529" cy="153888"/>
              <a:chOff x="6408971" y="2717800"/>
              <a:chExt cx="931529" cy="153888"/>
            </a:xfrm>
          </p:grpSpPr>
          <p:sp>
            <p:nvSpPr>
              <p:cNvPr id="17" name="TextBox 16">
                <a:extLst>
                  <a:ext uri="{FF2B5EF4-FFF2-40B4-BE49-F238E27FC236}">
                    <a16:creationId xmlns:a16="http://schemas.microsoft.com/office/drawing/2014/main" id="{8DC34010-DD3F-2388-541F-B9D75A106130}"/>
                  </a:ext>
                </a:extLst>
              </p:cNvPr>
              <p:cNvSpPr txBox="1"/>
              <p:nvPr/>
            </p:nvSpPr>
            <p:spPr>
              <a:xfrm>
                <a:off x="6558277" y="2717800"/>
                <a:ext cx="782223" cy="153888"/>
              </a:xfrm>
              <a:prstGeom prst="rect">
                <a:avLst/>
              </a:prstGeom>
              <a:noFill/>
            </p:spPr>
            <p:txBody>
              <a:bodyPr wrap="none" lIns="0" tIns="0" rIns="0" bIns="0" rtlCol="0">
                <a:spAutoFit/>
              </a:bodyPr>
              <a:lstStyle/>
              <a:p>
                <a:pPr algn="l"/>
                <a:r>
                  <a:rPr lang="en-US" sz="1000"/>
                  <a:t>Parent of 6-17 YO</a:t>
                </a:r>
              </a:p>
            </p:txBody>
          </p:sp>
          <p:sp>
            <p:nvSpPr>
              <p:cNvPr id="18" name="Rectangle 17">
                <a:extLst>
                  <a:ext uri="{FF2B5EF4-FFF2-40B4-BE49-F238E27FC236}">
                    <a16:creationId xmlns:a16="http://schemas.microsoft.com/office/drawing/2014/main" id="{EA47A6BC-D487-76EC-6468-234E05C4FA6C}"/>
                  </a:ext>
                </a:extLst>
              </p:cNvPr>
              <p:cNvSpPr/>
              <p:nvPr/>
            </p:nvSpPr>
            <p:spPr bwMode="auto">
              <a:xfrm>
                <a:off x="6408971"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6125C60B-AA24-252F-F642-B8865A020A79}"/>
                </a:ext>
              </a:extLst>
            </p:cNvPr>
            <p:cNvGrpSpPr/>
            <p:nvPr/>
          </p:nvGrpSpPr>
          <p:grpSpPr>
            <a:xfrm>
              <a:off x="6163372" y="6273784"/>
              <a:ext cx="403440" cy="153888"/>
              <a:chOff x="7286031" y="2717800"/>
              <a:chExt cx="403440" cy="153888"/>
            </a:xfrm>
          </p:grpSpPr>
          <p:sp>
            <p:nvSpPr>
              <p:cNvPr id="7" name="TextBox 6">
                <a:extLst>
                  <a:ext uri="{FF2B5EF4-FFF2-40B4-BE49-F238E27FC236}">
                    <a16:creationId xmlns:a16="http://schemas.microsoft.com/office/drawing/2014/main" id="{839F60B7-160E-99A7-EE19-781CF0E862E4}"/>
                  </a:ext>
                </a:extLst>
              </p:cNvPr>
              <p:cNvSpPr txBox="1"/>
              <p:nvPr/>
            </p:nvSpPr>
            <p:spPr>
              <a:xfrm>
                <a:off x="7435341" y="2717800"/>
                <a:ext cx="254130" cy="153888"/>
              </a:xfrm>
              <a:prstGeom prst="rect">
                <a:avLst/>
              </a:prstGeom>
              <a:noFill/>
            </p:spPr>
            <p:txBody>
              <a:bodyPr wrap="none" lIns="0" tIns="0" rIns="0" bIns="0" rtlCol="0">
                <a:spAutoFit/>
              </a:bodyPr>
              <a:lstStyle/>
              <a:p>
                <a:pPr algn="l"/>
                <a:r>
                  <a:rPr lang="en-US" sz="1000"/>
                  <a:t>Teens</a:t>
                </a:r>
              </a:p>
            </p:txBody>
          </p:sp>
          <p:sp>
            <p:nvSpPr>
              <p:cNvPr id="12" name="Rectangle 11">
                <a:extLst>
                  <a:ext uri="{FF2B5EF4-FFF2-40B4-BE49-F238E27FC236}">
                    <a16:creationId xmlns:a16="http://schemas.microsoft.com/office/drawing/2014/main" id="{5CADE41F-53AE-6843-13A4-A39F73354B9C}"/>
                  </a:ext>
                </a:extLst>
              </p:cNvPr>
              <p:cNvSpPr/>
              <p:nvPr/>
            </p:nvSpPr>
            <p:spPr bwMode="auto">
              <a:xfrm>
                <a:off x="7286031"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Tree>
    <p:extLst>
      <p:ext uri="{BB962C8B-B14F-4D97-AF65-F5344CB8AC3E}">
        <p14:creationId xmlns:p14="http://schemas.microsoft.com/office/powerpoint/2010/main" val="106440836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5EE6-0201-95EF-2A3E-F8BFF85DB26B}"/>
              </a:ext>
            </a:extLst>
          </p:cNvPr>
          <p:cNvSpPr>
            <a:spLocks noGrp="1"/>
          </p:cNvSpPr>
          <p:nvPr>
            <p:ph type="title"/>
          </p:nvPr>
        </p:nvSpPr>
        <p:spPr>
          <a:xfrm>
            <a:off x="588263" y="457200"/>
            <a:ext cx="11018520" cy="1107996"/>
          </a:xfrm>
        </p:spPr>
        <p:txBody>
          <a:bodyPr/>
          <a:lstStyle/>
          <a:p>
            <a:r>
              <a:rPr lang="en-US"/>
              <a:t>Teens experience the most risks, and are more concerned with threats of violence than their parents</a:t>
            </a:r>
            <a:endParaRPr lang="en-US" sz="2000" i="1" cap="none"/>
          </a:p>
        </p:txBody>
      </p:sp>
      <p:grpSp>
        <p:nvGrpSpPr>
          <p:cNvPr id="38" name="Group 37">
            <a:extLst>
              <a:ext uri="{FF2B5EF4-FFF2-40B4-BE49-F238E27FC236}">
                <a16:creationId xmlns:a16="http://schemas.microsoft.com/office/drawing/2014/main" id="{C8D47B48-2938-E4D8-C74B-94F4B2339E8E}"/>
              </a:ext>
              <a:ext uri="{C183D7F6-B498-43B3-948B-1728B52AA6E4}">
                <adec:decorative xmlns:adec="http://schemas.microsoft.com/office/drawing/2017/decorative" val="1"/>
              </a:ext>
            </a:extLst>
          </p:cNvPr>
          <p:cNvGrpSpPr/>
          <p:nvPr/>
        </p:nvGrpSpPr>
        <p:grpSpPr>
          <a:xfrm>
            <a:off x="584200" y="1812688"/>
            <a:ext cx="11025188" cy="4270612"/>
            <a:chOff x="584200" y="1812688"/>
            <a:chExt cx="11025188" cy="4270612"/>
          </a:xfrm>
        </p:grpSpPr>
        <p:sp>
          <p:nvSpPr>
            <p:cNvPr id="10" name="Rectangle 9">
              <a:extLst>
                <a:ext uri="{FF2B5EF4-FFF2-40B4-BE49-F238E27FC236}">
                  <a16:creationId xmlns:a16="http://schemas.microsoft.com/office/drawing/2014/main" id="{1FB3AACF-CE44-A83D-4674-24BA47A4D39C}"/>
                </a:ext>
                <a:ext uri="{C183D7F6-B498-43B3-948B-1728B52AA6E4}">
                  <adec:decorative xmlns:adec="http://schemas.microsoft.com/office/drawing/2017/decorative" val="1"/>
                </a:ext>
              </a:extLst>
            </p:cNvPr>
            <p:cNvSpPr>
              <a:spLocks/>
            </p:cNvSpPr>
            <p:nvPr/>
          </p:nvSpPr>
          <p:spPr bwMode="auto">
            <a:xfrm>
              <a:off x="584200" y="1812688"/>
              <a:ext cx="5448420" cy="4270612"/>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2630FF7C-BC66-5B7F-69E8-58267C44BE54}"/>
                </a:ext>
                <a:ext uri="{C183D7F6-B498-43B3-948B-1728B52AA6E4}">
                  <adec:decorative xmlns:adec="http://schemas.microsoft.com/office/drawing/2017/decorative" val="1"/>
                </a:ext>
              </a:extLst>
            </p:cNvPr>
            <p:cNvSpPr>
              <a:spLocks/>
            </p:cNvSpPr>
            <p:nvPr/>
          </p:nvSpPr>
          <p:spPr bwMode="auto">
            <a:xfrm>
              <a:off x="6160968" y="1812688"/>
              <a:ext cx="5448420" cy="4270612"/>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sp>
        <p:nvSpPr>
          <p:cNvPr id="8" name="TextBox 7">
            <a:extLst>
              <a:ext uri="{FF2B5EF4-FFF2-40B4-BE49-F238E27FC236}">
                <a16:creationId xmlns:a16="http://schemas.microsoft.com/office/drawing/2014/main" id="{0F47D7D4-9A19-4E1E-4C45-1D42E1514580}"/>
              </a:ext>
            </a:extLst>
          </p:cNvPr>
          <p:cNvSpPr txBox="1"/>
          <p:nvPr/>
        </p:nvSpPr>
        <p:spPr>
          <a:xfrm>
            <a:off x="584200" y="1908412"/>
            <a:ext cx="5442770" cy="461665"/>
          </a:xfrm>
          <a:prstGeom prst="rect">
            <a:avLst/>
          </a:prstGeom>
          <a:solidFill>
            <a:schemeClr val="bg1">
              <a:lumMod val="95000"/>
            </a:schemeClr>
          </a:solidFill>
        </p:spPr>
        <p:txBody>
          <a:bodyPr wrap="square" lIns="91440" tIns="45720" rIns="91440" bIns="4572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chemeClr val="accent1">
                    <a:lumMod val="75000"/>
                  </a:schemeClr>
                </a:solidFill>
                <a:effectLst/>
                <a:uLnTx/>
                <a:uFillTx/>
                <a:latin typeface="+mj-lt"/>
                <a:ea typeface="+mn-ea"/>
                <a:cs typeface="+mn-cs"/>
              </a:rPr>
              <a:t>Nonparents match teen’s exposure</a:t>
            </a:r>
            <a:br>
              <a:rPr kumimoji="0" lang="en-US" sz="1200" b="0" u="none" strike="noStrike" kern="1200" cap="none" spc="0" normalizeH="0" baseline="0" noProof="0">
                <a:ln>
                  <a:noFill/>
                </a:ln>
                <a:solidFill>
                  <a:schemeClr val="accent1">
                    <a:lumMod val="75000"/>
                  </a:schemeClr>
                </a:solidFill>
                <a:effectLst/>
                <a:uLnTx/>
                <a:uFillTx/>
                <a:latin typeface="+mj-lt"/>
                <a:ea typeface="+mn-ea"/>
                <a:cs typeface="+mn-cs"/>
              </a:rPr>
            </a:br>
            <a:r>
              <a:rPr kumimoji="0" lang="en-US" sz="1200" b="0" u="none" strike="noStrike" kern="1200" cap="none" spc="0" normalizeH="0" baseline="0" noProof="0">
                <a:ln>
                  <a:noFill/>
                </a:ln>
                <a:solidFill>
                  <a:schemeClr val="accent1">
                    <a:lumMod val="75000"/>
                  </a:schemeClr>
                </a:solidFill>
                <a:effectLst/>
                <a:uLnTx/>
                <a:uFillTx/>
                <a:latin typeface="+mj-lt"/>
                <a:ea typeface="+mn-ea"/>
                <a:cs typeface="+mn-cs"/>
              </a:rPr>
              <a:t>to misinformation and sexual solicitation</a:t>
            </a:r>
          </a:p>
        </p:txBody>
      </p:sp>
      <p:graphicFrame>
        <p:nvGraphicFramePr>
          <p:cNvPr id="9" name="Chart 8" descr="A clustered bar graph showing the Risk experienced with 52% (Teens), 42% (Parents of 6-17)  and 52% (Non-parents) for &quot;Misinformation and disinformation&quot;, 39% (Teens), 29% (Parents of 6-17)  and 32% (Non-parents) for &quot;Hate speech&quot;, 31% (Teens), 25% (Parents of 6-17)  and 26% (Non-parents) for &quot;Real-world graphic violence and gore&quot;, 23% (Teens), 19% (Parents of 6-17)  and 17% (Non-parents) for &quot;Cyberbullying, harassment, or abuse&quot;, 17% (Teens), 11% (Parents of 6-17)  and 17% (Non-parents) for &quot;Sexual solicitation&quot;, 19% (Teens), 11% (Parents of 6-17)  and 14% (Non-parents) for &quot;Threats of violence towards me or other people&quot;, 18% (Teens), 12% (Parents of 6-17)  and 11% (Non-parents) for &quot;Suicide and self-harm content&quot;, 14% (Teens), 11% (Parents of 6-17)  and 11% (Non-parents) for &quot;Terrorist and violent extremist content&quot;, 12% (Teens), 12% (Parents of 6-17)  and 9% (Non-parents) for &quot;Release of intimate images without your consent&quot; and 10% (Teens), 8% (Parents of 6-17)  and 7%(Non-parents) for &quot;Child sexual exploitation and abuse&quot;, ">
            <a:extLst>
              <a:ext uri="{FF2B5EF4-FFF2-40B4-BE49-F238E27FC236}">
                <a16:creationId xmlns:a16="http://schemas.microsoft.com/office/drawing/2014/main" id="{9D16B88A-E908-0CC4-3C31-DEE05B9BED2C}"/>
              </a:ext>
            </a:extLst>
          </p:cNvPr>
          <p:cNvGraphicFramePr/>
          <p:nvPr>
            <p:extLst>
              <p:ext uri="{D42A27DB-BD31-4B8C-83A1-F6EECF244321}">
                <p14:modId xmlns:p14="http://schemas.microsoft.com/office/powerpoint/2010/main" val="3307945705"/>
              </p:ext>
            </p:extLst>
          </p:nvPr>
        </p:nvGraphicFramePr>
        <p:xfrm>
          <a:off x="584200" y="2370076"/>
          <a:ext cx="5446833" cy="3718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184043C-DA0A-A854-A92D-069DFE869111}"/>
              </a:ext>
            </a:extLst>
          </p:cNvPr>
          <p:cNvSpPr txBox="1"/>
          <p:nvPr/>
        </p:nvSpPr>
        <p:spPr>
          <a:xfrm>
            <a:off x="6161188" y="1908412"/>
            <a:ext cx="5448420" cy="461665"/>
          </a:xfrm>
          <a:prstGeom prst="rect">
            <a:avLst/>
          </a:prstGeom>
          <a:solidFill>
            <a:schemeClr val="bg1">
              <a:lumMod val="95000"/>
            </a:schemeClr>
          </a:solidFill>
        </p:spPr>
        <p:txBody>
          <a:bodyPr wrap="square" lIns="91440" tIns="45720" rIns="91440" bIns="4572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chemeClr val="accent1">
                    <a:lumMod val="75000"/>
                  </a:schemeClr>
                </a:solidFill>
                <a:effectLst/>
                <a:uLnTx/>
                <a:uFillTx/>
                <a:latin typeface="+mj-lt"/>
                <a:ea typeface="+mn-ea"/>
                <a:cs typeface="+mn-cs"/>
              </a:rPr>
              <a:t>Parents worry most about sexual risks online</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1200" cap="none">
                <a:solidFill>
                  <a:schemeClr val="accent1">
                    <a:lumMod val="75000"/>
                  </a:schemeClr>
                </a:solidFill>
                <a:latin typeface="+mj-lt"/>
              </a:rPr>
              <a:t>Other adults are also concerned with child sexual exploitation online</a:t>
            </a:r>
          </a:p>
        </p:txBody>
      </p:sp>
      <p:graphicFrame>
        <p:nvGraphicFramePr>
          <p:cNvPr id="11" name="Chart 10" descr="A clustered bar graph showing the Risk worry about with 40% (Teens), 42% (Parents of 6-17)  and 34% (Non-parents) for &quot;Cyberbullying, harassment, or abuse&quot;, 29% (Teens), 40% (Parents of 6-17)  and 36% (Non-parents) for &quot;Child sexual exploitation and abuse&quot;, 29% (Teens), 28% (Parents of 6-17)  and 0.39 (Non-parents) for &quot;Misinformation or disinformation&quot;, 0.25 (Teens), 0.24 (Parents of 6-17)  and 0.26 (Non-parents) for &quot;Hate speech&quot;, 28% (Teens), 19% (Parents of 6-17)  and 24% (Non-parents) for &quot;Threats of violence towards me or other people&quot;, 22% (Teens), 34% (Parents of 6-17)  and 14% (Non-parents) for &quot;Sexual solicitation&quot;, 21% (Teens), 0.27 (Parents of 6-17)  and 16% (Non-parents) for &quot;Suicide and self-harm content&quot;, 22% (Teens), 22% (Parents of 6-17)  and 19% (Non-parents) for &quot;Release of intimate images without your consent&quot;, 15% (Teens), 17% (Parents of 6-17)  and 16% (Non-parents) for &quot;Real-world graphic violence and gore&quot; and 14% (Teens), 12% (Parents of 6-17)  and 18% (Non-parents) for &quot;Terrorist and violent extremist content&quot;.">
            <a:extLst>
              <a:ext uri="{FF2B5EF4-FFF2-40B4-BE49-F238E27FC236}">
                <a16:creationId xmlns:a16="http://schemas.microsoft.com/office/drawing/2014/main" id="{18E3824A-375C-A2F9-513C-6C47B451F0C2}"/>
              </a:ext>
            </a:extLst>
          </p:cNvPr>
          <p:cNvGraphicFramePr/>
          <p:nvPr>
            <p:extLst>
              <p:ext uri="{D42A27DB-BD31-4B8C-83A1-F6EECF244321}">
                <p14:modId xmlns:p14="http://schemas.microsoft.com/office/powerpoint/2010/main" val="1879677057"/>
              </p:ext>
            </p:extLst>
          </p:nvPr>
        </p:nvGraphicFramePr>
        <p:xfrm>
          <a:off x="6158363" y="2370076"/>
          <a:ext cx="5448420" cy="3713224"/>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E481C05E-2225-91C1-A0AA-9EFC05AF8DBE}"/>
              </a:ext>
            </a:extLst>
          </p:cNvPr>
          <p:cNvSpPr txBox="1">
            <a:spLocks/>
          </p:cNvSpPr>
          <p:nvPr/>
        </p:nvSpPr>
        <p:spPr>
          <a:xfrm>
            <a:off x="725422" y="6190869"/>
            <a:ext cx="2459701" cy="161583"/>
          </a:xfrm>
          <a:prstGeom prst="rect">
            <a:avLst/>
          </a:prstGeom>
          <a:noFill/>
        </p:spPr>
        <p:txBody>
          <a:bodyPr wrap="square" lIns="0" tIns="0" rIns="0" bIns="0" rtlCol="0">
            <a:spAutoFit/>
          </a:bodyPr>
          <a:lstStyle/>
          <a:p>
            <a:pPr algn="l"/>
            <a:r>
              <a:rPr lang="en-US" sz="1050"/>
              <a:t>Base: Total N=16,222</a:t>
            </a:r>
          </a:p>
        </p:txBody>
      </p:sp>
      <p:grpSp>
        <p:nvGrpSpPr>
          <p:cNvPr id="20" name="Group 19">
            <a:extLst>
              <a:ext uri="{FF2B5EF4-FFF2-40B4-BE49-F238E27FC236}">
                <a16:creationId xmlns:a16="http://schemas.microsoft.com/office/drawing/2014/main" id="{FDF17110-49D3-8154-E797-F3F681B2C2D1}"/>
              </a:ext>
              <a:ext uri="{C183D7F6-B498-43B3-948B-1728B52AA6E4}">
                <adec:decorative xmlns:adec="http://schemas.microsoft.com/office/drawing/2017/decorative" val="1"/>
              </a:ext>
            </a:extLst>
          </p:cNvPr>
          <p:cNvGrpSpPr>
            <a:grpSpLocks/>
          </p:cNvGrpSpPr>
          <p:nvPr/>
        </p:nvGrpSpPr>
        <p:grpSpPr>
          <a:xfrm>
            <a:off x="3560785" y="6194716"/>
            <a:ext cx="3588464" cy="153888"/>
            <a:chOff x="3791732" y="6273784"/>
            <a:chExt cx="2775080" cy="153888"/>
          </a:xfrm>
        </p:grpSpPr>
        <p:grpSp>
          <p:nvGrpSpPr>
            <p:cNvPr id="21" name="Group 20">
              <a:extLst>
                <a:ext uri="{FF2B5EF4-FFF2-40B4-BE49-F238E27FC236}">
                  <a16:creationId xmlns:a16="http://schemas.microsoft.com/office/drawing/2014/main" id="{008F7B6F-F452-4B5D-93FE-094C787D520D}"/>
                </a:ext>
              </a:extLst>
            </p:cNvPr>
            <p:cNvGrpSpPr/>
            <p:nvPr/>
          </p:nvGrpSpPr>
          <p:grpSpPr>
            <a:xfrm>
              <a:off x="3791732" y="6273784"/>
              <a:ext cx="660045" cy="153888"/>
              <a:chOff x="5803391" y="2717800"/>
              <a:chExt cx="660045" cy="153888"/>
            </a:xfrm>
          </p:grpSpPr>
          <p:sp>
            <p:nvSpPr>
              <p:cNvPr id="28" name="TextBox 27">
                <a:extLst>
                  <a:ext uri="{FF2B5EF4-FFF2-40B4-BE49-F238E27FC236}">
                    <a16:creationId xmlns:a16="http://schemas.microsoft.com/office/drawing/2014/main" id="{D54190BC-25EA-C3F2-28A3-76552D0DA871}"/>
                  </a:ext>
                </a:extLst>
              </p:cNvPr>
              <p:cNvSpPr txBox="1"/>
              <p:nvPr/>
            </p:nvSpPr>
            <p:spPr>
              <a:xfrm>
                <a:off x="5952698" y="2717800"/>
                <a:ext cx="510738" cy="153888"/>
              </a:xfrm>
              <a:prstGeom prst="rect">
                <a:avLst/>
              </a:prstGeom>
              <a:noFill/>
            </p:spPr>
            <p:txBody>
              <a:bodyPr wrap="none" lIns="0" tIns="0" rIns="0" bIns="0" rtlCol="0">
                <a:spAutoFit/>
              </a:bodyPr>
              <a:lstStyle/>
              <a:p>
                <a:pPr algn="l"/>
                <a:r>
                  <a:rPr lang="en-US" sz="1000"/>
                  <a:t>Non-Parent</a:t>
                </a:r>
              </a:p>
            </p:txBody>
          </p:sp>
          <p:sp>
            <p:nvSpPr>
              <p:cNvPr id="29" name="Rectangle 28">
                <a:extLst>
                  <a:ext uri="{FF2B5EF4-FFF2-40B4-BE49-F238E27FC236}">
                    <a16:creationId xmlns:a16="http://schemas.microsoft.com/office/drawing/2014/main" id="{2DE5969D-F16A-1036-6859-8D5D760B568B}"/>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315906AC-2DB2-BA5D-2E02-F0F4597060E9}"/>
                </a:ext>
              </a:extLst>
            </p:cNvPr>
            <p:cNvGrpSpPr/>
            <p:nvPr/>
          </p:nvGrpSpPr>
          <p:grpSpPr>
            <a:xfrm>
              <a:off x="4841812" y="6273784"/>
              <a:ext cx="931529" cy="153888"/>
              <a:chOff x="6408971" y="2717800"/>
              <a:chExt cx="931529" cy="153888"/>
            </a:xfrm>
          </p:grpSpPr>
          <p:sp>
            <p:nvSpPr>
              <p:cNvPr id="26" name="TextBox 25">
                <a:extLst>
                  <a:ext uri="{FF2B5EF4-FFF2-40B4-BE49-F238E27FC236}">
                    <a16:creationId xmlns:a16="http://schemas.microsoft.com/office/drawing/2014/main" id="{1627BAC3-E8C1-D65E-4534-A6F1C8B33BE3}"/>
                  </a:ext>
                </a:extLst>
              </p:cNvPr>
              <p:cNvSpPr txBox="1"/>
              <p:nvPr/>
            </p:nvSpPr>
            <p:spPr>
              <a:xfrm>
                <a:off x="6558277" y="2717800"/>
                <a:ext cx="782223" cy="153888"/>
              </a:xfrm>
              <a:prstGeom prst="rect">
                <a:avLst/>
              </a:prstGeom>
              <a:noFill/>
            </p:spPr>
            <p:txBody>
              <a:bodyPr wrap="none" lIns="0" tIns="0" rIns="0" bIns="0" rtlCol="0">
                <a:spAutoFit/>
              </a:bodyPr>
              <a:lstStyle/>
              <a:p>
                <a:pPr algn="l"/>
                <a:r>
                  <a:rPr lang="en-US" sz="1000"/>
                  <a:t>Parent of 6-17 YO</a:t>
                </a:r>
              </a:p>
            </p:txBody>
          </p:sp>
          <p:sp>
            <p:nvSpPr>
              <p:cNvPr id="27" name="Rectangle 26">
                <a:extLst>
                  <a:ext uri="{FF2B5EF4-FFF2-40B4-BE49-F238E27FC236}">
                    <a16:creationId xmlns:a16="http://schemas.microsoft.com/office/drawing/2014/main" id="{1965E3BA-3702-B037-6736-A27E44E5622A}"/>
                  </a:ext>
                </a:extLst>
              </p:cNvPr>
              <p:cNvSpPr/>
              <p:nvPr/>
            </p:nvSpPr>
            <p:spPr bwMode="auto">
              <a:xfrm>
                <a:off x="6408971"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3" name="Group 22">
              <a:extLst>
                <a:ext uri="{FF2B5EF4-FFF2-40B4-BE49-F238E27FC236}">
                  <a16:creationId xmlns:a16="http://schemas.microsoft.com/office/drawing/2014/main" id="{53863D6D-85AE-BF0A-B3A8-BD915518BC8F}"/>
                </a:ext>
              </a:extLst>
            </p:cNvPr>
            <p:cNvGrpSpPr/>
            <p:nvPr/>
          </p:nvGrpSpPr>
          <p:grpSpPr>
            <a:xfrm>
              <a:off x="6163372" y="6273784"/>
              <a:ext cx="403440" cy="153888"/>
              <a:chOff x="7286031" y="2717800"/>
              <a:chExt cx="403440" cy="153888"/>
            </a:xfrm>
          </p:grpSpPr>
          <p:sp>
            <p:nvSpPr>
              <p:cNvPr id="24" name="TextBox 23">
                <a:extLst>
                  <a:ext uri="{FF2B5EF4-FFF2-40B4-BE49-F238E27FC236}">
                    <a16:creationId xmlns:a16="http://schemas.microsoft.com/office/drawing/2014/main" id="{0040FB17-A8BF-3C01-EAC5-4CD372F99BEC}"/>
                  </a:ext>
                </a:extLst>
              </p:cNvPr>
              <p:cNvSpPr txBox="1"/>
              <p:nvPr/>
            </p:nvSpPr>
            <p:spPr>
              <a:xfrm>
                <a:off x="7435341" y="2717800"/>
                <a:ext cx="254130" cy="153888"/>
              </a:xfrm>
              <a:prstGeom prst="rect">
                <a:avLst/>
              </a:prstGeom>
              <a:noFill/>
            </p:spPr>
            <p:txBody>
              <a:bodyPr wrap="none" lIns="0" tIns="0" rIns="0" bIns="0" rtlCol="0">
                <a:spAutoFit/>
              </a:bodyPr>
              <a:lstStyle/>
              <a:p>
                <a:pPr algn="l"/>
                <a:r>
                  <a:rPr lang="en-US" sz="1000"/>
                  <a:t>Teens</a:t>
                </a:r>
              </a:p>
            </p:txBody>
          </p:sp>
          <p:sp>
            <p:nvSpPr>
              <p:cNvPr id="25" name="Rectangle 24">
                <a:extLst>
                  <a:ext uri="{FF2B5EF4-FFF2-40B4-BE49-F238E27FC236}">
                    <a16:creationId xmlns:a16="http://schemas.microsoft.com/office/drawing/2014/main" id="{EF3423CF-F441-BB1C-6ACB-8EA4B2E8F73B}"/>
                  </a:ext>
                </a:extLst>
              </p:cNvPr>
              <p:cNvSpPr/>
              <p:nvPr/>
            </p:nvSpPr>
            <p:spPr bwMode="auto">
              <a:xfrm>
                <a:off x="7286031"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5" name="TextBox 4">
            <a:extLst>
              <a:ext uri="{FF2B5EF4-FFF2-40B4-BE49-F238E27FC236}">
                <a16:creationId xmlns:a16="http://schemas.microsoft.com/office/drawing/2014/main" id="{8E9650E1-C9EE-0672-FEE5-9795F34E5EC9}"/>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14" name="TextBox 13">
            <a:extLst>
              <a:ext uri="{FF2B5EF4-FFF2-40B4-BE49-F238E27FC236}">
                <a16:creationId xmlns:a16="http://schemas.microsoft.com/office/drawing/2014/main" id="{89C9018F-8FA2-C492-2E91-42440B62C8FC}"/>
              </a:ext>
            </a:extLst>
          </p:cNvPr>
          <p:cNvSpPr txBox="1"/>
          <p:nvPr/>
        </p:nvSpPr>
        <p:spPr>
          <a:xfrm>
            <a:off x="588263" y="6577216"/>
            <a:ext cx="5029200" cy="215444"/>
          </a:xfrm>
          <a:prstGeom prst="rect">
            <a:avLst/>
          </a:prstGeom>
          <a:noFill/>
        </p:spPr>
        <p:txBody>
          <a:bodyPr wrap="square" lIns="0" tIns="0" rIns="0" bIns="0">
            <a:spAutoFit/>
          </a:bodyPr>
          <a:lstStyle/>
          <a:p>
            <a:pPr>
              <a:spcAft>
                <a:spcPts val="100"/>
              </a:spcAft>
            </a:pPr>
            <a:r>
              <a:rPr lang="en-US" sz="700">
                <a:latin typeface="+mj-lt"/>
                <a:cs typeface="Arial" panose="020B0604020202020204" pitchFamily="34" charset="0"/>
              </a:rPr>
              <a:t>Q2. Which, if any, of these have you [parent version: Your children] experienced in the last year ONLINE using the Internet on your phone, tablet, or any other device? Select all that apply</a:t>
            </a:r>
          </a:p>
        </p:txBody>
      </p:sp>
      <p:cxnSp>
        <p:nvCxnSpPr>
          <p:cNvPr id="15" name="Straight Connector 14">
            <a:extLst>
              <a:ext uri="{FF2B5EF4-FFF2-40B4-BE49-F238E27FC236}">
                <a16:creationId xmlns:a16="http://schemas.microsoft.com/office/drawing/2014/main" id="{2D3581D6-BDD8-8482-3A9A-6A932F529BC8}"/>
              </a:ext>
              <a:ext uri="{C183D7F6-B498-43B3-948B-1728B52AA6E4}">
                <adec:decorative xmlns:adec="http://schemas.microsoft.com/office/drawing/2017/decorative" val="1"/>
              </a:ext>
            </a:extLst>
          </p:cNvPr>
          <p:cNvCxnSpPr>
            <a:cxnSpLocks/>
          </p:cNvCxnSpPr>
          <p:nvPr/>
        </p:nvCxnSpPr>
        <p:spPr>
          <a:xfrm>
            <a:off x="6096000" y="6598407"/>
            <a:ext cx="0" cy="173062"/>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B4919D0-A0C7-A77E-1DE0-577C6BC7BF42}"/>
              </a:ext>
            </a:extLst>
          </p:cNvPr>
          <p:cNvSpPr txBox="1"/>
          <p:nvPr/>
        </p:nvSpPr>
        <p:spPr>
          <a:xfrm>
            <a:off x="6577582" y="6577216"/>
            <a:ext cx="5029200" cy="107722"/>
          </a:xfrm>
          <a:prstGeom prst="rect">
            <a:avLst/>
          </a:prstGeom>
          <a:noFill/>
        </p:spPr>
        <p:txBody>
          <a:bodyPr wrap="square" lIns="0" tIns="0" rIns="0" bIns="0">
            <a:spAutoFit/>
          </a:bodyPr>
          <a:lstStyle/>
          <a:p>
            <a:pPr>
              <a:spcAft>
                <a:spcPts val="100"/>
              </a:spcAft>
            </a:pPr>
            <a:r>
              <a:rPr lang="en-US" sz="700">
                <a:latin typeface="+mj-lt"/>
                <a:cs typeface="Arial" panose="020B0604020202020204" pitchFamily="34" charset="0"/>
              </a:rPr>
              <a:t>Q5.7. Whether you have experienced them or not, which online risks worry you the most? Select up to three risks</a:t>
            </a:r>
          </a:p>
        </p:txBody>
      </p:sp>
    </p:spTree>
    <p:extLst>
      <p:ext uri="{BB962C8B-B14F-4D97-AF65-F5344CB8AC3E}">
        <p14:creationId xmlns:p14="http://schemas.microsoft.com/office/powerpoint/2010/main" val="22980270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6D2E-EC98-E77E-2BA0-517406364316}"/>
              </a:ext>
            </a:extLst>
          </p:cNvPr>
          <p:cNvSpPr>
            <a:spLocks noGrp="1"/>
          </p:cNvSpPr>
          <p:nvPr>
            <p:ph type="title"/>
          </p:nvPr>
        </p:nvSpPr>
        <p:spPr>
          <a:xfrm>
            <a:off x="588263" y="457200"/>
            <a:ext cx="11018520" cy="1107996"/>
          </a:xfrm>
        </p:spPr>
        <p:txBody>
          <a:bodyPr/>
          <a:lstStyle/>
          <a:p>
            <a:r>
              <a:rPr lang="en-US">
                <a:solidFill>
                  <a:schemeClr val="accent1"/>
                </a:solidFill>
              </a:rPr>
              <a:t>Theme 3: </a:t>
            </a:r>
            <a:r>
              <a:rPr lang="en-US"/>
              <a:t>There was strong support for moderation of illegal &amp; harmful content</a:t>
            </a:r>
          </a:p>
        </p:txBody>
      </p:sp>
      <p:sp>
        <p:nvSpPr>
          <p:cNvPr id="4" name="Text Placeholder 1">
            <a:extLst>
              <a:ext uri="{FF2B5EF4-FFF2-40B4-BE49-F238E27FC236}">
                <a16:creationId xmlns:a16="http://schemas.microsoft.com/office/drawing/2014/main" id="{25C6BD07-DCF6-63BB-6B37-C7544A5970AD}"/>
              </a:ext>
            </a:extLst>
          </p:cNvPr>
          <p:cNvSpPr txBox="1">
            <a:spLocks/>
          </p:cNvSpPr>
          <p:nvPr/>
        </p:nvSpPr>
        <p:spPr>
          <a:xfrm>
            <a:off x="588264" y="2017712"/>
            <a:ext cx="2793566" cy="692369"/>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tx1"/>
                </a:solidFill>
              </a:rPr>
              <a:t>Respondents reported feeling most strongly about content moderation on the following platforms:</a:t>
            </a:r>
          </a:p>
        </p:txBody>
      </p:sp>
      <p:sp>
        <p:nvSpPr>
          <p:cNvPr id="15" name="TextBox 14">
            <a:extLst>
              <a:ext uri="{FF2B5EF4-FFF2-40B4-BE49-F238E27FC236}">
                <a16:creationId xmlns:a16="http://schemas.microsoft.com/office/drawing/2014/main" id="{0D3129A4-1E47-98A6-B488-68179ADB94D7}"/>
              </a:ext>
            </a:extLst>
          </p:cNvPr>
          <p:cNvSpPr txBox="1"/>
          <p:nvPr/>
        </p:nvSpPr>
        <p:spPr>
          <a:xfrm>
            <a:off x="588264" y="3342871"/>
            <a:ext cx="946757"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Social media</a:t>
            </a:r>
          </a:p>
        </p:txBody>
      </p:sp>
      <p:sp>
        <p:nvSpPr>
          <p:cNvPr id="16" name="TextBox 15">
            <a:extLst>
              <a:ext uri="{FF2B5EF4-FFF2-40B4-BE49-F238E27FC236}">
                <a16:creationId xmlns:a16="http://schemas.microsoft.com/office/drawing/2014/main" id="{17C7E3F8-692A-5DF2-43DA-BE85CA2FDF63}"/>
              </a:ext>
            </a:extLst>
          </p:cNvPr>
          <p:cNvSpPr txBox="1"/>
          <p:nvPr/>
        </p:nvSpPr>
        <p:spPr>
          <a:xfrm>
            <a:off x="2079744" y="3342871"/>
            <a:ext cx="946757"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Video-sharing</a:t>
            </a:r>
          </a:p>
        </p:txBody>
      </p:sp>
      <p:sp>
        <p:nvSpPr>
          <p:cNvPr id="5" name="Text Placeholder 1">
            <a:extLst>
              <a:ext uri="{FF2B5EF4-FFF2-40B4-BE49-F238E27FC236}">
                <a16:creationId xmlns:a16="http://schemas.microsoft.com/office/drawing/2014/main" id="{3BAB4F46-C4E0-E66D-260D-F2586C4380CE}"/>
              </a:ext>
            </a:extLst>
          </p:cNvPr>
          <p:cNvSpPr txBox="1">
            <a:spLocks/>
          </p:cNvSpPr>
          <p:nvPr/>
        </p:nvSpPr>
        <p:spPr>
          <a:xfrm>
            <a:off x="584200" y="4216969"/>
            <a:ext cx="2793566" cy="692369"/>
          </a:xfrm>
          <a:prstGeom prst="rect">
            <a:avLst/>
          </a:prstGeom>
        </p:spPr>
        <p:txBody>
          <a:bodyPr wrap="square" lIns="0" tIns="0" rIns="0" bIns="0">
            <a:spAutoFit/>
          </a:bodyPr>
          <a:lstStyle>
            <a:lvl1pPr marL="109728"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Segoe UI" panose="020B0502040204020203" pitchFamily="34" charset="0"/>
              </a:defRPr>
            </a:lvl1pPr>
            <a:lvl2pPr marL="219456"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400" kern="1200" spc="0" baseline="0">
                <a:solidFill>
                  <a:srgbClr val="000000"/>
                </a:solidFill>
                <a:latin typeface="+mn-lt"/>
                <a:ea typeface="+mn-ea"/>
                <a:cs typeface="+mn-cs"/>
              </a:defRPr>
            </a:lvl2pPr>
            <a:lvl3pPr marL="329184" marR="0" indent="-109728" algn="l" defTabSz="932742" rtl="0" eaLnBrk="1" fontAlgn="auto" latinLnBrk="0" hangingPunct="1">
              <a:lnSpc>
                <a:spcPct val="110000"/>
              </a:lnSpc>
              <a:spcBef>
                <a:spcPts val="0"/>
              </a:spcBef>
              <a:spcAft>
                <a:spcPts val="800"/>
              </a:spcAft>
              <a:buClrTx/>
              <a:buSzPct val="90000"/>
              <a:buFont typeface="Arial" panose="020B0604020202020204" pitchFamily="34" charset="0"/>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tx1"/>
                </a:solidFill>
              </a:rPr>
              <a:t>Demand for content moderation was slightly lower on these platforms:</a:t>
            </a:r>
          </a:p>
        </p:txBody>
      </p:sp>
      <p:sp>
        <p:nvSpPr>
          <p:cNvPr id="20" name="TextBox 19">
            <a:extLst>
              <a:ext uri="{FF2B5EF4-FFF2-40B4-BE49-F238E27FC236}">
                <a16:creationId xmlns:a16="http://schemas.microsoft.com/office/drawing/2014/main" id="{DF7A66F1-E71E-A94C-4DAC-D786E8EF92E4}"/>
              </a:ext>
            </a:extLst>
          </p:cNvPr>
          <p:cNvSpPr txBox="1"/>
          <p:nvPr/>
        </p:nvSpPr>
        <p:spPr>
          <a:xfrm>
            <a:off x="584199" y="5604348"/>
            <a:ext cx="1034321"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Cloud Storage</a:t>
            </a:r>
          </a:p>
        </p:txBody>
      </p:sp>
      <p:sp>
        <p:nvSpPr>
          <p:cNvPr id="24" name="TextBox 23">
            <a:extLst>
              <a:ext uri="{FF2B5EF4-FFF2-40B4-BE49-F238E27FC236}">
                <a16:creationId xmlns:a16="http://schemas.microsoft.com/office/drawing/2014/main" id="{AD89CAF5-C6EF-73D9-5A9C-E380A26B5985}"/>
              </a:ext>
            </a:extLst>
          </p:cNvPr>
          <p:cNvSpPr txBox="1"/>
          <p:nvPr/>
        </p:nvSpPr>
        <p:spPr>
          <a:xfrm>
            <a:off x="1949503" y="5604348"/>
            <a:ext cx="548640"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Email</a:t>
            </a:r>
          </a:p>
        </p:txBody>
      </p:sp>
      <p:sp>
        <p:nvSpPr>
          <p:cNvPr id="31" name="TextBox 30">
            <a:extLst>
              <a:ext uri="{FF2B5EF4-FFF2-40B4-BE49-F238E27FC236}">
                <a16:creationId xmlns:a16="http://schemas.microsoft.com/office/drawing/2014/main" id="{4D42BE17-1AD5-03E5-397C-5FCDAC0008AF}"/>
              </a:ext>
            </a:extLst>
          </p:cNvPr>
          <p:cNvSpPr txBox="1"/>
          <p:nvPr/>
        </p:nvSpPr>
        <p:spPr>
          <a:xfrm>
            <a:off x="2829126" y="5604348"/>
            <a:ext cx="548640" cy="187167"/>
          </a:xfrm>
          <a:prstGeom prst="rect">
            <a:avLst/>
          </a:prstGeom>
          <a:noFill/>
        </p:spPr>
        <p:txBody>
          <a:bodyPr wrap="square" lIns="0" tIns="0" rIns="0" bIns="0">
            <a:spAutoFit/>
          </a:bodyPr>
          <a:lstStyle/>
          <a:p>
            <a:pPr marL="0" lvl="1" defTabSz="932742">
              <a:lnSpc>
                <a:spcPct val="110000"/>
              </a:lnSpc>
              <a:spcAft>
                <a:spcPts val="800"/>
              </a:spcAft>
              <a:buSzPct val="90000"/>
            </a:pPr>
            <a:r>
              <a:rPr lang="en-US" sz="1200">
                <a:cs typeface="Segoe UI" panose="020B0502040204020203" pitchFamily="34" charset="0"/>
              </a:rPr>
              <a:t>Gaming</a:t>
            </a:r>
          </a:p>
        </p:txBody>
      </p:sp>
      <p:grpSp>
        <p:nvGrpSpPr>
          <p:cNvPr id="43" name="Group 42" descr="A combo chart of stacked column that shows the Expected level of content moderation (average across all platforms) which contains the following: Low to none at 15%, Illegal content only at 28% and Illegal and harmful content at 57%. It also shows the total of Illegal content only and illegal and harmful content is at 85%.">
            <a:extLst>
              <a:ext uri="{FF2B5EF4-FFF2-40B4-BE49-F238E27FC236}">
                <a16:creationId xmlns:a16="http://schemas.microsoft.com/office/drawing/2014/main" id="{E231C5BC-A989-B380-7AEA-F3B0A5816EEF}"/>
              </a:ext>
            </a:extLst>
          </p:cNvPr>
          <p:cNvGrpSpPr/>
          <p:nvPr/>
        </p:nvGrpSpPr>
        <p:grpSpPr>
          <a:xfrm>
            <a:off x="3767616" y="2210702"/>
            <a:ext cx="7739658" cy="3739161"/>
            <a:chOff x="723370" y="2210702"/>
            <a:chExt cx="10745260" cy="3739161"/>
          </a:xfrm>
        </p:grpSpPr>
        <p:sp>
          <p:nvSpPr>
            <p:cNvPr id="44" name="TextBox 43">
              <a:extLst>
                <a:ext uri="{FF2B5EF4-FFF2-40B4-BE49-F238E27FC236}">
                  <a16:creationId xmlns:a16="http://schemas.microsoft.com/office/drawing/2014/main" id="{0D1D2575-42DA-9A37-EBB1-C0FBA112C289}"/>
                </a:ext>
              </a:extLst>
            </p:cNvPr>
            <p:cNvSpPr txBox="1"/>
            <p:nvPr/>
          </p:nvSpPr>
          <p:spPr>
            <a:xfrm>
              <a:off x="864422" y="2210702"/>
              <a:ext cx="10334869" cy="466795"/>
            </a:xfrm>
            <a:prstGeom prst="rect">
              <a:avLst/>
            </a:prstGeom>
            <a:noFill/>
          </p:spPr>
          <p:txBody>
            <a:bodyPr wrap="square" lIns="0" tIns="0" rIns="0" bIns="0" rtlCol="0" anchor="ctr">
              <a:noAutofit/>
            </a:bodyPr>
            <a:lstStyle/>
            <a:p>
              <a:pPr algn="ctr"/>
              <a:r>
                <a:rPr lang="en-US" sz="1800">
                  <a:solidFill>
                    <a:schemeClr val="accent1"/>
                  </a:solidFill>
                  <a:latin typeface="+mj-lt"/>
                </a:rPr>
                <a:t>Expected level of content moderation</a:t>
              </a:r>
            </a:p>
            <a:p>
              <a:pPr algn="ctr"/>
              <a:r>
                <a:rPr lang="en-US" sz="1400" i="1"/>
                <a:t>(average across all platforms)</a:t>
              </a:r>
            </a:p>
          </p:txBody>
        </p:sp>
        <p:grpSp>
          <p:nvGrpSpPr>
            <p:cNvPr id="45" name="Group 44">
              <a:extLst>
                <a:ext uri="{FF2B5EF4-FFF2-40B4-BE49-F238E27FC236}">
                  <a16:creationId xmlns:a16="http://schemas.microsoft.com/office/drawing/2014/main" id="{45808DDF-FF13-EE83-B200-8A08060BD45F}"/>
                </a:ext>
              </a:extLst>
            </p:cNvPr>
            <p:cNvGrpSpPr/>
            <p:nvPr/>
          </p:nvGrpSpPr>
          <p:grpSpPr>
            <a:xfrm>
              <a:off x="723370" y="2382411"/>
              <a:ext cx="10745260" cy="3567452"/>
              <a:chOff x="723370" y="2500395"/>
              <a:chExt cx="10745260" cy="3567452"/>
            </a:xfrm>
          </p:grpSpPr>
          <p:grpSp>
            <p:nvGrpSpPr>
              <p:cNvPr id="46" name="Group 45">
                <a:extLst>
                  <a:ext uri="{FF2B5EF4-FFF2-40B4-BE49-F238E27FC236}">
                    <a16:creationId xmlns:a16="http://schemas.microsoft.com/office/drawing/2014/main" id="{09F113F4-00D5-E1F1-2D7A-660D8E22CC28}"/>
                  </a:ext>
                </a:extLst>
              </p:cNvPr>
              <p:cNvGrpSpPr/>
              <p:nvPr/>
            </p:nvGrpSpPr>
            <p:grpSpPr>
              <a:xfrm>
                <a:off x="723370" y="2500395"/>
                <a:ext cx="10745260" cy="3567452"/>
                <a:chOff x="723370" y="2665495"/>
                <a:chExt cx="10745260" cy="3567452"/>
              </a:xfrm>
            </p:grpSpPr>
            <p:graphicFrame>
              <p:nvGraphicFramePr>
                <p:cNvPr id="49" name="Chart 48">
                  <a:extLst>
                    <a:ext uri="{FF2B5EF4-FFF2-40B4-BE49-F238E27FC236}">
                      <a16:creationId xmlns:a16="http://schemas.microsoft.com/office/drawing/2014/main" id="{283C0474-7050-C2E4-E4A3-58DB5C88AB5C}"/>
                    </a:ext>
                  </a:extLst>
                </p:cNvPr>
                <p:cNvGraphicFramePr/>
                <p:nvPr>
                  <p:extLst>
                    <p:ext uri="{D42A27DB-BD31-4B8C-83A1-F6EECF244321}">
                      <p14:modId xmlns:p14="http://schemas.microsoft.com/office/powerpoint/2010/main" val="3882144116"/>
                    </p:ext>
                  </p:extLst>
                </p:nvPr>
              </p:nvGraphicFramePr>
              <p:xfrm>
                <a:off x="723370" y="2665495"/>
                <a:ext cx="10745260" cy="3567452"/>
              </p:xfrm>
              <a:graphic>
                <a:graphicData uri="http://schemas.openxmlformats.org/drawingml/2006/chart">
                  <c:chart xmlns:c="http://schemas.openxmlformats.org/drawingml/2006/chart" xmlns:r="http://schemas.openxmlformats.org/officeDocument/2006/relationships" r:id="rId2"/>
                </a:graphicData>
              </a:graphic>
            </p:graphicFrame>
            <p:sp>
              <p:nvSpPr>
                <p:cNvPr id="50" name="TextBox 49">
                  <a:extLst>
                    <a:ext uri="{FF2B5EF4-FFF2-40B4-BE49-F238E27FC236}">
                      <a16:creationId xmlns:a16="http://schemas.microsoft.com/office/drawing/2014/main" id="{7175162C-5570-1D9B-0768-F8212523898D}"/>
                    </a:ext>
                  </a:extLst>
                </p:cNvPr>
                <p:cNvSpPr txBox="1"/>
                <p:nvPr/>
              </p:nvSpPr>
              <p:spPr>
                <a:xfrm>
                  <a:off x="864422" y="4274513"/>
                  <a:ext cx="1694105" cy="286560"/>
                </a:xfrm>
                <a:prstGeom prst="rect">
                  <a:avLst/>
                </a:prstGeom>
                <a:noFill/>
              </p:spPr>
              <p:txBody>
                <a:bodyPr wrap="square" lIns="0" tIns="0" rIns="0" bIns="0" rtlCol="0" anchor="ctr">
                  <a:noAutofit/>
                </a:bodyPr>
                <a:lstStyle/>
                <a:p>
                  <a:pPr algn="ctr"/>
                  <a:r>
                    <a:rPr lang="en-US" sz="1200">
                      <a:latin typeface="+mj-lt"/>
                    </a:rPr>
                    <a:t>Low to none</a:t>
                  </a:r>
                </a:p>
              </p:txBody>
            </p:sp>
            <p:sp>
              <p:nvSpPr>
                <p:cNvPr id="51" name="TextBox 50">
                  <a:extLst>
                    <a:ext uri="{FF2B5EF4-FFF2-40B4-BE49-F238E27FC236}">
                      <a16:creationId xmlns:a16="http://schemas.microsoft.com/office/drawing/2014/main" id="{041AD106-3299-1E79-5FBB-26275E2D607B}"/>
                    </a:ext>
                  </a:extLst>
                </p:cNvPr>
                <p:cNvSpPr txBox="1"/>
                <p:nvPr/>
              </p:nvSpPr>
              <p:spPr>
                <a:xfrm>
                  <a:off x="2939545" y="3904827"/>
                  <a:ext cx="2185688" cy="246221"/>
                </a:xfrm>
                <a:prstGeom prst="rect">
                  <a:avLst/>
                </a:prstGeom>
                <a:noFill/>
              </p:spPr>
              <p:txBody>
                <a:bodyPr wrap="square" lIns="0" tIns="0" rIns="0" bIns="0" rtlCol="0" anchor="ctr">
                  <a:noAutofit/>
                </a:bodyPr>
                <a:lstStyle/>
                <a:p>
                  <a:pPr algn="ctr"/>
                  <a:r>
                    <a:rPr lang="en-US" sz="1200">
                      <a:latin typeface="+mj-lt"/>
                    </a:rPr>
                    <a:t>Illegal content only</a:t>
                  </a:r>
                </a:p>
              </p:txBody>
            </p:sp>
            <p:sp>
              <p:nvSpPr>
                <p:cNvPr id="52" name="TextBox 51">
                  <a:extLst>
                    <a:ext uri="{FF2B5EF4-FFF2-40B4-BE49-F238E27FC236}">
                      <a16:creationId xmlns:a16="http://schemas.microsoft.com/office/drawing/2014/main" id="{A0FDA2C0-F7C3-D682-6460-F705966895A2}"/>
                    </a:ext>
                  </a:extLst>
                </p:cNvPr>
                <p:cNvSpPr txBox="1"/>
                <p:nvPr/>
              </p:nvSpPr>
              <p:spPr>
                <a:xfrm>
                  <a:off x="6791163" y="3531692"/>
                  <a:ext cx="3242635" cy="246221"/>
                </a:xfrm>
                <a:prstGeom prst="rect">
                  <a:avLst/>
                </a:prstGeom>
                <a:noFill/>
              </p:spPr>
              <p:txBody>
                <a:bodyPr wrap="square" lIns="0" tIns="0" rIns="0" bIns="0" rtlCol="0" anchor="ctr">
                  <a:noAutofit/>
                </a:bodyPr>
                <a:lstStyle/>
                <a:p>
                  <a:pPr algn="ctr"/>
                  <a:r>
                    <a:rPr lang="en-US" sz="1200">
                      <a:latin typeface="+mj-lt"/>
                    </a:rPr>
                    <a:t>Illegal &amp; harmful content</a:t>
                  </a:r>
                </a:p>
              </p:txBody>
            </p:sp>
          </p:grpSp>
          <p:sp>
            <p:nvSpPr>
              <p:cNvPr id="47" name="Right Brace 20">
                <a:extLst>
                  <a:ext uri="{FF2B5EF4-FFF2-40B4-BE49-F238E27FC236}">
                    <a16:creationId xmlns:a16="http://schemas.microsoft.com/office/drawing/2014/main" id="{19C7E2DF-B460-E852-3C13-772E2496EEC8}"/>
                  </a:ext>
                </a:extLst>
              </p:cNvPr>
              <p:cNvSpPr/>
              <p:nvPr/>
            </p:nvSpPr>
            <p:spPr>
              <a:xfrm rot="16200000" flipV="1">
                <a:off x="6099323" y="2864827"/>
                <a:ext cx="246221" cy="4380092"/>
              </a:xfrm>
              <a:prstGeom prst="leftBrace">
                <a:avLst>
                  <a:gd name="adj1" fmla="val 0"/>
                  <a:gd name="adj2" fmla="val 50000"/>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DFD33FBE-B2E0-9751-AA11-CDA85224A142}"/>
                  </a:ext>
                </a:extLst>
              </p:cNvPr>
              <p:cNvSpPr txBox="1"/>
              <p:nvPr/>
            </p:nvSpPr>
            <p:spPr>
              <a:xfrm>
                <a:off x="5815175" y="5244503"/>
                <a:ext cx="814513" cy="276999"/>
              </a:xfrm>
              <a:prstGeom prst="rect">
                <a:avLst/>
              </a:prstGeom>
            </p:spPr>
            <p:txBody>
              <a:bodyPr wrap="square" lIns="0" tIns="0" rIns="0" bIns="0" rtlCol="0">
                <a:noAutofit/>
              </a:bodyPr>
              <a:lstStyle/>
              <a:p>
                <a:pPr algn="ctr"/>
                <a:r>
                  <a:rPr lang="en-US" sz="1800">
                    <a:gradFill>
                      <a:gsLst>
                        <a:gs pos="2917">
                          <a:schemeClr val="tx1"/>
                        </a:gs>
                        <a:gs pos="30000">
                          <a:schemeClr val="tx1"/>
                        </a:gs>
                      </a:gsLst>
                      <a:lin ang="5400000" scaled="0"/>
                    </a:gradFill>
                    <a:latin typeface="+mj-lt"/>
                  </a:rPr>
                  <a:t>85%</a:t>
                </a:r>
              </a:p>
            </p:txBody>
          </p:sp>
        </p:grpSp>
      </p:grpSp>
      <p:sp>
        <p:nvSpPr>
          <p:cNvPr id="32" name="Rectangle 31">
            <a:extLst>
              <a:ext uri="{FF2B5EF4-FFF2-40B4-BE49-F238E27FC236}">
                <a16:creationId xmlns:a16="http://schemas.microsoft.com/office/drawing/2014/main" id="{B58C2BA4-63C1-EB51-4078-2E002E641579}"/>
              </a:ext>
              <a:ext uri="{C183D7F6-B498-43B3-948B-1728B52AA6E4}">
                <adec:decorative xmlns:adec="http://schemas.microsoft.com/office/drawing/2017/decorative" val="1"/>
              </a:ext>
            </a:extLst>
          </p:cNvPr>
          <p:cNvSpPr>
            <a:spLocks/>
          </p:cNvSpPr>
          <p:nvPr/>
        </p:nvSpPr>
        <p:spPr bwMode="auto">
          <a:xfrm>
            <a:off x="3670300" y="2017713"/>
            <a:ext cx="7936483" cy="4204956"/>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 name="TextBox 2">
            <a:extLst>
              <a:ext uri="{FF2B5EF4-FFF2-40B4-BE49-F238E27FC236}">
                <a16:creationId xmlns:a16="http://schemas.microsoft.com/office/drawing/2014/main" id="{4314DD02-2F6D-3AD2-ECB1-231218D2E50F}"/>
              </a:ext>
            </a:extLst>
          </p:cNvPr>
          <p:cNvSpPr txBox="1"/>
          <p:nvPr/>
        </p:nvSpPr>
        <p:spPr>
          <a:xfrm>
            <a:off x="3767616" y="5997808"/>
            <a:ext cx="2949926" cy="153888"/>
          </a:xfrm>
          <a:prstGeom prst="rect">
            <a:avLst/>
          </a:prstGeom>
          <a:noFill/>
        </p:spPr>
        <p:txBody>
          <a:bodyPr wrap="none" lIns="0" tIns="0" rIns="0" bIns="0" rtlCol="0">
            <a:spAutoFit/>
          </a:bodyPr>
          <a:lstStyle>
            <a:defPPr>
              <a:defRPr lang="en-US"/>
            </a:defPPr>
            <a:lvl1pPr>
              <a:defRPr sz="1000">
                <a:gradFill>
                  <a:gsLst>
                    <a:gs pos="2917">
                      <a:schemeClr val="tx1"/>
                    </a:gs>
                    <a:gs pos="30000">
                      <a:schemeClr val="tx1"/>
                    </a:gs>
                  </a:gsLst>
                  <a:lin ang="5400000" scaled="0"/>
                </a:gradFill>
              </a:defRPr>
            </a:lvl1pPr>
          </a:lstStyle>
          <a:p>
            <a:r>
              <a:rPr lang="en-US">
                <a:solidFill>
                  <a:schemeClr val="tx1"/>
                </a:solidFill>
              </a:rPr>
              <a:t>Base: Those using each platform, N=11,050-14,898</a:t>
            </a:r>
          </a:p>
        </p:txBody>
      </p:sp>
      <p:sp>
        <p:nvSpPr>
          <p:cNvPr id="29" name="TextBox 28">
            <a:extLst>
              <a:ext uri="{FF2B5EF4-FFF2-40B4-BE49-F238E27FC236}">
                <a16:creationId xmlns:a16="http://schemas.microsoft.com/office/drawing/2014/main" id="{08C13093-1F25-6260-DF6F-860811F53E6E}"/>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30" name="TextBox 29">
            <a:extLst>
              <a:ext uri="{FF2B5EF4-FFF2-40B4-BE49-F238E27FC236}">
                <a16:creationId xmlns:a16="http://schemas.microsoft.com/office/drawing/2014/main" id="{5B705463-ED3C-6BFE-32BB-239E3CE664C4}"/>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cxnSp>
        <p:nvCxnSpPr>
          <p:cNvPr id="6" name="Straight Connector 5">
            <a:extLst>
              <a:ext uri="{FF2B5EF4-FFF2-40B4-BE49-F238E27FC236}">
                <a16:creationId xmlns:a16="http://schemas.microsoft.com/office/drawing/2014/main" id="{DE9D3927-48B7-74EC-D8B5-7685EBA9984A}"/>
              </a:ext>
              <a:ext uri="{C183D7F6-B498-43B3-948B-1728B52AA6E4}">
                <adec:decorative xmlns:adec="http://schemas.microsoft.com/office/drawing/2017/decorative" val="1"/>
              </a:ext>
            </a:extLst>
          </p:cNvPr>
          <p:cNvCxnSpPr>
            <a:cxnSpLocks/>
          </p:cNvCxnSpPr>
          <p:nvPr/>
        </p:nvCxnSpPr>
        <p:spPr>
          <a:xfrm>
            <a:off x="588263" y="3886203"/>
            <a:ext cx="2793566" cy="0"/>
          </a:xfrm>
          <a:prstGeom prst="line">
            <a:avLst/>
          </a:prstGeom>
          <a:ln>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0A9C65F-D947-38BD-70CC-86828E5891A7}"/>
              </a:ext>
              <a:ext uri="{C183D7F6-B498-43B3-948B-1728B52AA6E4}">
                <adec:decorative xmlns:adec="http://schemas.microsoft.com/office/drawing/2017/decorative" val="1"/>
              </a:ext>
            </a:extLst>
          </p:cNvPr>
          <p:cNvGrpSpPr>
            <a:grpSpLocks/>
          </p:cNvGrpSpPr>
          <p:nvPr/>
        </p:nvGrpSpPr>
        <p:grpSpPr>
          <a:xfrm>
            <a:off x="585217" y="2921648"/>
            <a:ext cx="302606" cy="302606"/>
            <a:chOff x="2505694" y="4966049"/>
            <a:chExt cx="381986" cy="381986"/>
          </a:xfrm>
        </p:grpSpPr>
        <p:sp>
          <p:nvSpPr>
            <p:cNvPr id="8" name="Oval 7">
              <a:extLst>
                <a:ext uri="{FF2B5EF4-FFF2-40B4-BE49-F238E27FC236}">
                  <a16:creationId xmlns:a16="http://schemas.microsoft.com/office/drawing/2014/main" id="{C9D99540-8AC0-5A79-31C4-F9F5B2C3C98B}"/>
                </a:ext>
                <a:ext uri="{C183D7F6-B498-43B3-948B-1728B52AA6E4}">
                  <adec:decorative xmlns:adec="http://schemas.microsoft.com/office/drawing/2017/decorative" val="1"/>
                </a:ext>
              </a:extLst>
            </p:cNvPr>
            <p:cNvSpPr/>
            <p:nvPr/>
          </p:nvSpPr>
          <p:spPr bwMode="auto">
            <a:xfrm>
              <a:off x="2505694"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9" name="CellPhone_video">
              <a:extLst>
                <a:ext uri="{FF2B5EF4-FFF2-40B4-BE49-F238E27FC236}">
                  <a16:creationId xmlns:a16="http://schemas.microsoft.com/office/drawing/2014/main" id="{870CC0EF-972C-9E7C-6B09-A9AF60D364BC}"/>
                </a:ext>
                <a:ext uri="{C183D7F6-B498-43B3-948B-1728B52AA6E4}">
                  <adec:decorative xmlns:adec="http://schemas.microsoft.com/office/drawing/2017/decorative" val="1"/>
                </a:ext>
              </a:extLst>
            </p:cNvPr>
            <p:cNvSpPr>
              <a:spLocks noChangeAspect="1" noEditPoints="1"/>
            </p:cNvSpPr>
            <p:nvPr/>
          </p:nvSpPr>
          <p:spPr bwMode="auto">
            <a:xfrm>
              <a:off x="2633364" y="5051522"/>
              <a:ext cx="126646" cy="21104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 name="T22" fmla="*/ 1433 w 2250"/>
                <a:gd name="T23" fmla="*/ 1453 h 3750"/>
                <a:gd name="T24" fmla="*/ 817 w 2250"/>
                <a:gd name="T25" fmla="*/ 1064 h 3750"/>
                <a:gd name="T26" fmla="*/ 817 w 2250"/>
                <a:gd name="T27" fmla="*/ 1843 h 3750"/>
                <a:gd name="T28" fmla="*/ 1433 w 2250"/>
                <a:gd name="T29" fmla="*/ 1453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moveTo>
                    <a:pt x="1433" y="1453"/>
                  </a:moveTo>
                  <a:cubicBezTo>
                    <a:pt x="817" y="1064"/>
                    <a:pt x="817" y="1064"/>
                    <a:pt x="817" y="1064"/>
                  </a:cubicBezTo>
                  <a:cubicBezTo>
                    <a:pt x="817" y="1843"/>
                    <a:pt x="817" y="1843"/>
                    <a:pt x="817" y="1843"/>
                  </a:cubicBezTo>
                  <a:lnTo>
                    <a:pt x="1433" y="1453"/>
                  </a:ln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10" name="Group 9">
            <a:extLst>
              <a:ext uri="{FF2B5EF4-FFF2-40B4-BE49-F238E27FC236}">
                <a16:creationId xmlns:a16="http://schemas.microsoft.com/office/drawing/2014/main" id="{6BCFADEE-8D27-12C2-68E7-3E535EA0D544}"/>
              </a:ext>
              <a:ext uri="{C183D7F6-B498-43B3-948B-1728B52AA6E4}">
                <adec:decorative xmlns:adec="http://schemas.microsoft.com/office/drawing/2017/decorative" val="1"/>
              </a:ext>
            </a:extLst>
          </p:cNvPr>
          <p:cNvGrpSpPr>
            <a:grpSpLocks/>
          </p:cNvGrpSpPr>
          <p:nvPr/>
        </p:nvGrpSpPr>
        <p:grpSpPr>
          <a:xfrm>
            <a:off x="2079744" y="2921648"/>
            <a:ext cx="302606" cy="302606"/>
            <a:chOff x="3656398" y="4966049"/>
            <a:chExt cx="381986" cy="381986"/>
          </a:xfrm>
        </p:grpSpPr>
        <p:sp>
          <p:nvSpPr>
            <p:cNvPr id="12" name="Oval 11">
              <a:extLst>
                <a:ext uri="{FF2B5EF4-FFF2-40B4-BE49-F238E27FC236}">
                  <a16:creationId xmlns:a16="http://schemas.microsoft.com/office/drawing/2014/main" id="{C825B70C-7477-FE93-B172-D8D67F502F1A}"/>
                </a:ext>
                <a:ext uri="{C183D7F6-B498-43B3-948B-1728B52AA6E4}">
                  <adec:decorative xmlns:adec="http://schemas.microsoft.com/office/drawing/2017/decorative" val="1"/>
                </a:ext>
              </a:extLst>
            </p:cNvPr>
            <p:cNvSpPr/>
            <p:nvPr/>
          </p:nvSpPr>
          <p:spPr bwMode="auto">
            <a:xfrm>
              <a:off x="3656398" y="4966049"/>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pic>
          <p:nvPicPr>
            <p:cNvPr id="14" name="Graphic 13">
              <a:extLst>
                <a:ext uri="{FF2B5EF4-FFF2-40B4-BE49-F238E27FC236}">
                  <a16:creationId xmlns:a16="http://schemas.microsoft.com/office/drawing/2014/main" id="{B343C43B-F76A-5C1F-E93A-02029D05463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0958" y="5077524"/>
              <a:ext cx="172868" cy="159038"/>
            </a:xfrm>
            <a:prstGeom prst="rect">
              <a:avLst/>
            </a:prstGeom>
          </p:spPr>
        </p:pic>
      </p:grpSp>
      <p:grpSp>
        <p:nvGrpSpPr>
          <p:cNvPr id="17" name="Group 16">
            <a:extLst>
              <a:ext uri="{FF2B5EF4-FFF2-40B4-BE49-F238E27FC236}">
                <a16:creationId xmlns:a16="http://schemas.microsoft.com/office/drawing/2014/main" id="{98188599-BF81-DBC0-BC77-008372CB74EB}"/>
              </a:ext>
              <a:ext uri="{C183D7F6-B498-43B3-948B-1728B52AA6E4}">
                <adec:decorative xmlns:adec="http://schemas.microsoft.com/office/drawing/2017/decorative" val="1"/>
              </a:ext>
            </a:extLst>
          </p:cNvPr>
          <p:cNvGrpSpPr>
            <a:grpSpLocks/>
          </p:cNvGrpSpPr>
          <p:nvPr/>
        </p:nvGrpSpPr>
        <p:grpSpPr>
          <a:xfrm>
            <a:off x="584200" y="5146539"/>
            <a:ext cx="302606" cy="302606"/>
            <a:chOff x="2949946" y="5357680"/>
            <a:chExt cx="381986" cy="381986"/>
          </a:xfrm>
        </p:grpSpPr>
        <p:sp>
          <p:nvSpPr>
            <p:cNvPr id="18" name="Oval 17">
              <a:extLst>
                <a:ext uri="{FF2B5EF4-FFF2-40B4-BE49-F238E27FC236}">
                  <a16:creationId xmlns:a16="http://schemas.microsoft.com/office/drawing/2014/main" id="{5A1B6011-CE12-B393-04E8-C892A1C82A01}"/>
                </a:ext>
                <a:ext uri="{C183D7F6-B498-43B3-948B-1728B52AA6E4}">
                  <adec:decorative xmlns:adec="http://schemas.microsoft.com/office/drawing/2017/decorative" val="1"/>
                </a:ext>
              </a:extLst>
            </p:cNvPr>
            <p:cNvSpPr/>
            <p:nvPr/>
          </p:nvSpPr>
          <p:spPr bwMode="auto">
            <a:xfrm>
              <a:off x="2949946" y="5357680"/>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19" name="Freeform 13">
              <a:extLst>
                <a:ext uri="{FF2B5EF4-FFF2-40B4-BE49-F238E27FC236}">
                  <a16:creationId xmlns:a16="http://schemas.microsoft.com/office/drawing/2014/main" id="{BD7913D0-0D2C-FF99-3B02-54E9C554A04A}"/>
                </a:ext>
                <a:ext uri="{C183D7F6-B498-43B3-948B-1728B52AA6E4}">
                  <adec:decorative xmlns:adec="http://schemas.microsoft.com/office/drawing/2017/decorative" val="1"/>
                </a:ext>
              </a:extLst>
            </p:cNvPr>
            <p:cNvSpPr>
              <a:spLocks noChangeAspect="1"/>
            </p:cNvSpPr>
            <p:nvPr/>
          </p:nvSpPr>
          <p:spPr bwMode="auto">
            <a:xfrm>
              <a:off x="3005013" y="5474109"/>
              <a:ext cx="271852" cy="149128"/>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21" name="Group 20">
            <a:extLst>
              <a:ext uri="{FF2B5EF4-FFF2-40B4-BE49-F238E27FC236}">
                <a16:creationId xmlns:a16="http://schemas.microsoft.com/office/drawing/2014/main" id="{1DBE400B-D004-2D0B-8153-2E146EDD524A}"/>
              </a:ext>
              <a:ext uri="{C183D7F6-B498-43B3-948B-1728B52AA6E4}">
                <adec:decorative xmlns:adec="http://schemas.microsoft.com/office/drawing/2017/decorative" val="1"/>
              </a:ext>
            </a:extLst>
          </p:cNvPr>
          <p:cNvGrpSpPr>
            <a:grpSpLocks/>
          </p:cNvGrpSpPr>
          <p:nvPr/>
        </p:nvGrpSpPr>
        <p:grpSpPr>
          <a:xfrm>
            <a:off x="1949503" y="5146539"/>
            <a:ext cx="302606" cy="302606"/>
            <a:chOff x="1799244" y="5357680"/>
            <a:chExt cx="381986" cy="381986"/>
          </a:xfrm>
        </p:grpSpPr>
        <p:sp>
          <p:nvSpPr>
            <p:cNvPr id="22" name="Oval 21">
              <a:extLst>
                <a:ext uri="{FF2B5EF4-FFF2-40B4-BE49-F238E27FC236}">
                  <a16:creationId xmlns:a16="http://schemas.microsoft.com/office/drawing/2014/main" id="{7472CFA1-F1B9-2919-0F6A-D2D6103E1E51}"/>
                </a:ext>
                <a:ext uri="{C183D7F6-B498-43B3-948B-1728B52AA6E4}">
                  <adec:decorative xmlns:adec="http://schemas.microsoft.com/office/drawing/2017/decorative" val="1"/>
                </a:ext>
              </a:extLst>
            </p:cNvPr>
            <p:cNvSpPr/>
            <p:nvPr/>
          </p:nvSpPr>
          <p:spPr bwMode="auto">
            <a:xfrm>
              <a:off x="1799244" y="5357680"/>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3" name="mail_2">
              <a:extLst>
                <a:ext uri="{FF2B5EF4-FFF2-40B4-BE49-F238E27FC236}">
                  <a16:creationId xmlns:a16="http://schemas.microsoft.com/office/drawing/2014/main" id="{8194B968-DBCC-49C8-0C17-0229005571BB}"/>
                </a:ext>
                <a:ext uri="{C183D7F6-B498-43B3-948B-1728B52AA6E4}">
                  <adec:decorative xmlns:adec="http://schemas.microsoft.com/office/drawing/2017/decorative" val="1"/>
                </a:ext>
              </a:extLst>
            </p:cNvPr>
            <p:cNvSpPr>
              <a:spLocks noChangeAspect="1" noEditPoints="1"/>
            </p:cNvSpPr>
            <p:nvPr/>
          </p:nvSpPr>
          <p:spPr bwMode="auto">
            <a:xfrm>
              <a:off x="1879447" y="5468720"/>
              <a:ext cx="221580" cy="159906"/>
            </a:xfrm>
            <a:custGeom>
              <a:avLst/>
              <a:gdLst>
                <a:gd name="T0" fmla="*/ 341 w 600"/>
                <a:gd name="T1" fmla="*/ 356 h 433"/>
                <a:gd name="T2" fmla="*/ 0 w 600"/>
                <a:gd name="T3" fmla="*/ 356 h 433"/>
                <a:gd name="T4" fmla="*/ 0 w 600"/>
                <a:gd name="T5" fmla="*/ 0 h 433"/>
                <a:gd name="T6" fmla="*/ 600 w 600"/>
                <a:gd name="T7" fmla="*/ 0 h 433"/>
                <a:gd name="T8" fmla="*/ 600 w 600"/>
                <a:gd name="T9" fmla="*/ 269 h 433"/>
                <a:gd name="T10" fmla="*/ 0 w 600"/>
                <a:gd name="T11" fmla="*/ 0 h 433"/>
                <a:gd name="T12" fmla="*/ 300 w 600"/>
                <a:gd name="T13" fmla="*/ 178 h 433"/>
                <a:gd name="T14" fmla="*/ 600 w 600"/>
                <a:gd name="T15" fmla="*/ 0 h 433"/>
                <a:gd name="T16" fmla="*/ 392 w 600"/>
                <a:gd name="T17" fmla="*/ 356 h 433"/>
                <a:gd name="T18" fmla="*/ 600 w 600"/>
                <a:gd name="T19" fmla="*/ 356 h 433"/>
                <a:gd name="T20" fmla="*/ 524 w 600"/>
                <a:gd name="T21" fmla="*/ 433 h 433"/>
                <a:gd name="T22" fmla="*/ 600 w 600"/>
                <a:gd name="T23" fmla="*/ 356 h 433"/>
                <a:gd name="T24" fmla="*/ 524 w 600"/>
                <a:gd name="T25" fmla="*/ 28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433">
                  <a:moveTo>
                    <a:pt x="341" y="356"/>
                  </a:moveTo>
                  <a:lnTo>
                    <a:pt x="0" y="356"/>
                  </a:lnTo>
                  <a:lnTo>
                    <a:pt x="0" y="0"/>
                  </a:lnTo>
                  <a:lnTo>
                    <a:pt x="600" y="0"/>
                  </a:lnTo>
                  <a:lnTo>
                    <a:pt x="600" y="269"/>
                  </a:lnTo>
                  <a:moveTo>
                    <a:pt x="0" y="0"/>
                  </a:moveTo>
                  <a:lnTo>
                    <a:pt x="300" y="178"/>
                  </a:lnTo>
                  <a:lnTo>
                    <a:pt x="600" y="0"/>
                  </a:lnTo>
                  <a:moveTo>
                    <a:pt x="392" y="356"/>
                  </a:moveTo>
                  <a:lnTo>
                    <a:pt x="600" y="356"/>
                  </a:lnTo>
                  <a:moveTo>
                    <a:pt x="524" y="433"/>
                  </a:moveTo>
                  <a:lnTo>
                    <a:pt x="600" y="356"/>
                  </a:lnTo>
                  <a:lnTo>
                    <a:pt x="524" y="280"/>
                  </a:lnTo>
                </a:path>
              </a:pathLst>
            </a:custGeom>
            <a:noFill/>
            <a:ln w="952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nvGrpSpPr>
          <p:cNvPr id="25" name="Group 24">
            <a:extLst>
              <a:ext uri="{FF2B5EF4-FFF2-40B4-BE49-F238E27FC236}">
                <a16:creationId xmlns:a16="http://schemas.microsoft.com/office/drawing/2014/main" id="{1C07BE8E-73AB-164C-FB5E-D5BD660EFC99}"/>
              </a:ext>
              <a:ext uri="{C183D7F6-B498-43B3-948B-1728B52AA6E4}">
                <adec:decorative xmlns:adec="http://schemas.microsoft.com/office/drawing/2017/decorative" val="1"/>
              </a:ext>
            </a:extLst>
          </p:cNvPr>
          <p:cNvGrpSpPr>
            <a:grpSpLocks/>
          </p:cNvGrpSpPr>
          <p:nvPr/>
        </p:nvGrpSpPr>
        <p:grpSpPr>
          <a:xfrm>
            <a:off x="2829126" y="5146539"/>
            <a:ext cx="302606" cy="302606"/>
            <a:chOff x="648540" y="5357680"/>
            <a:chExt cx="381986" cy="381986"/>
          </a:xfrm>
        </p:grpSpPr>
        <p:sp>
          <p:nvSpPr>
            <p:cNvPr id="26" name="Oval 25">
              <a:extLst>
                <a:ext uri="{FF2B5EF4-FFF2-40B4-BE49-F238E27FC236}">
                  <a16:creationId xmlns:a16="http://schemas.microsoft.com/office/drawing/2014/main" id="{8D487CDC-622A-CC5D-978D-631D112D6658}"/>
                </a:ext>
                <a:ext uri="{C183D7F6-B498-43B3-948B-1728B52AA6E4}">
                  <adec:decorative xmlns:adec="http://schemas.microsoft.com/office/drawing/2017/decorative" val="1"/>
                </a:ext>
              </a:extLst>
            </p:cNvPr>
            <p:cNvSpPr/>
            <p:nvPr/>
          </p:nvSpPr>
          <p:spPr bwMode="auto">
            <a:xfrm>
              <a:off x="648540" y="5357680"/>
              <a:ext cx="381986" cy="3819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7" name="Game_E7FC">
              <a:extLst>
                <a:ext uri="{FF2B5EF4-FFF2-40B4-BE49-F238E27FC236}">
                  <a16:creationId xmlns:a16="http://schemas.microsoft.com/office/drawing/2014/main" id="{DFC2312F-F829-8D9E-80B7-0056702F5CDD}"/>
                </a:ext>
                <a:ext uri="{C183D7F6-B498-43B3-948B-1728B52AA6E4}">
                  <adec:decorative xmlns:adec="http://schemas.microsoft.com/office/drawing/2017/decorative" val="1"/>
                </a:ext>
              </a:extLst>
            </p:cNvPr>
            <p:cNvSpPr>
              <a:spLocks noChangeAspect="1" noEditPoints="1"/>
            </p:cNvSpPr>
            <p:nvPr/>
          </p:nvSpPr>
          <p:spPr bwMode="auto">
            <a:xfrm>
              <a:off x="725489" y="5480209"/>
              <a:ext cx="228088" cy="136928"/>
            </a:xfrm>
            <a:custGeom>
              <a:avLst/>
              <a:gdLst>
                <a:gd name="T0" fmla="*/ 1375 w 3750"/>
                <a:gd name="T1" fmla="*/ 1750 h 2250"/>
                <a:gd name="T2" fmla="*/ 625 w 3750"/>
                <a:gd name="T3" fmla="*/ 2250 h 2250"/>
                <a:gd name="T4" fmla="*/ 0 w 3750"/>
                <a:gd name="T5" fmla="*/ 1000 h 2250"/>
                <a:gd name="T6" fmla="*/ 1000 w 3750"/>
                <a:gd name="T7" fmla="*/ 0 h 2250"/>
                <a:gd name="T8" fmla="*/ 2750 w 3750"/>
                <a:gd name="T9" fmla="*/ 0 h 2250"/>
                <a:gd name="T10" fmla="*/ 3750 w 3750"/>
                <a:gd name="T11" fmla="*/ 1000 h 2250"/>
                <a:gd name="T12" fmla="*/ 3125 w 3750"/>
                <a:gd name="T13" fmla="*/ 2250 h 2250"/>
                <a:gd name="T14" fmla="*/ 2375 w 3750"/>
                <a:gd name="T15" fmla="*/ 1750 h 2250"/>
                <a:gd name="T16" fmla="*/ 1375 w 3750"/>
                <a:gd name="T17" fmla="*/ 1750 h 2250"/>
                <a:gd name="T18" fmla="*/ 3125 w 3750"/>
                <a:gd name="T19" fmla="*/ 1246 h 2250"/>
                <a:gd name="T20" fmla="*/ 2996 w 3750"/>
                <a:gd name="T21" fmla="*/ 1375 h 2250"/>
                <a:gd name="T22" fmla="*/ 3125 w 3750"/>
                <a:gd name="T23" fmla="*/ 1504 h 2250"/>
                <a:gd name="T24" fmla="*/ 3254 w 3750"/>
                <a:gd name="T25" fmla="*/ 1375 h 2250"/>
                <a:gd name="T26" fmla="*/ 3125 w 3750"/>
                <a:gd name="T27" fmla="*/ 1246 h 2250"/>
                <a:gd name="T28" fmla="*/ 2625 w 3750"/>
                <a:gd name="T29" fmla="*/ 747 h 2250"/>
                <a:gd name="T30" fmla="*/ 2497 w 3750"/>
                <a:gd name="T31" fmla="*/ 875 h 2250"/>
                <a:gd name="T32" fmla="*/ 2625 w 3750"/>
                <a:gd name="T33" fmla="*/ 1003 h 2250"/>
                <a:gd name="T34" fmla="*/ 2753 w 3750"/>
                <a:gd name="T35" fmla="*/ 875 h 2250"/>
                <a:gd name="T36" fmla="*/ 2625 w 3750"/>
                <a:gd name="T37" fmla="*/ 747 h 2250"/>
                <a:gd name="T38" fmla="*/ 1125 w 3750"/>
                <a:gd name="T39" fmla="*/ 1000 h 2250"/>
                <a:gd name="T40" fmla="*/ 375 w 3750"/>
                <a:gd name="T41" fmla="*/ 1000 h 2250"/>
                <a:gd name="T42" fmla="*/ 750 w 3750"/>
                <a:gd name="T43" fmla="*/ 1375 h 2250"/>
                <a:gd name="T44" fmla="*/ 750 w 3750"/>
                <a:gd name="T45" fmla="*/ 6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0" h="2250">
                  <a:moveTo>
                    <a:pt x="1375" y="1750"/>
                  </a:moveTo>
                  <a:cubicBezTo>
                    <a:pt x="997" y="1762"/>
                    <a:pt x="877" y="2250"/>
                    <a:pt x="625" y="2250"/>
                  </a:cubicBezTo>
                  <a:cubicBezTo>
                    <a:pt x="96" y="2250"/>
                    <a:pt x="0" y="1441"/>
                    <a:pt x="0" y="1000"/>
                  </a:cubicBezTo>
                  <a:cubicBezTo>
                    <a:pt x="0" y="448"/>
                    <a:pt x="448" y="0"/>
                    <a:pt x="1000" y="0"/>
                  </a:cubicBezTo>
                  <a:cubicBezTo>
                    <a:pt x="2750" y="0"/>
                    <a:pt x="2750" y="0"/>
                    <a:pt x="2750" y="0"/>
                  </a:cubicBezTo>
                  <a:cubicBezTo>
                    <a:pt x="3302" y="0"/>
                    <a:pt x="3750" y="448"/>
                    <a:pt x="3750" y="1000"/>
                  </a:cubicBezTo>
                  <a:cubicBezTo>
                    <a:pt x="3750" y="1441"/>
                    <a:pt x="3654" y="2250"/>
                    <a:pt x="3125" y="2250"/>
                  </a:cubicBezTo>
                  <a:cubicBezTo>
                    <a:pt x="2873" y="2250"/>
                    <a:pt x="2753" y="1762"/>
                    <a:pt x="2375" y="1750"/>
                  </a:cubicBezTo>
                  <a:lnTo>
                    <a:pt x="1375" y="1750"/>
                  </a:lnTo>
                  <a:close/>
                  <a:moveTo>
                    <a:pt x="3125" y="1246"/>
                  </a:moveTo>
                  <a:cubicBezTo>
                    <a:pt x="3054" y="1246"/>
                    <a:pt x="2996" y="1304"/>
                    <a:pt x="2996" y="1375"/>
                  </a:cubicBezTo>
                  <a:cubicBezTo>
                    <a:pt x="2996" y="1446"/>
                    <a:pt x="3054" y="1504"/>
                    <a:pt x="3125" y="1504"/>
                  </a:cubicBezTo>
                  <a:cubicBezTo>
                    <a:pt x="3196" y="1504"/>
                    <a:pt x="3254" y="1446"/>
                    <a:pt x="3254" y="1375"/>
                  </a:cubicBezTo>
                  <a:cubicBezTo>
                    <a:pt x="3254" y="1304"/>
                    <a:pt x="3196" y="1246"/>
                    <a:pt x="3125" y="1246"/>
                  </a:cubicBezTo>
                  <a:close/>
                  <a:moveTo>
                    <a:pt x="2625" y="747"/>
                  </a:moveTo>
                  <a:cubicBezTo>
                    <a:pt x="2554" y="747"/>
                    <a:pt x="2497" y="804"/>
                    <a:pt x="2497" y="875"/>
                  </a:cubicBezTo>
                  <a:cubicBezTo>
                    <a:pt x="2497" y="946"/>
                    <a:pt x="2554" y="1003"/>
                    <a:pt x="2625" y="1003"/>
                  </a:cubicBezTo>
                  <a:cubicBezTo>
                    <a:pt x="2696" y="1003"/>
                    <a:pt x="2753" y="946"/>
                    <a:pt x="2753" y="875"/>
                  </a:cubicBezTo>
                  <a:cubicBezTo>
                    <a:pt x="2753" y="804"/>
                    <a:pt x="2696" y="747"/>
                    <a:pt x="2625" y="747"/>
                  </a:cubicBezTo>
                  <a:close/>
                  <a:moveTo>
                    <a:pt x="1125" y="1000"/>
                  </a:moveTo>
                  <a:cubicBezTo>
                    <a:pt x="375" y="1000"/>
                    <a:pt x="375" y="1000"/>
                    <a:pt x="375" y="1000"/>
                  </a:cubicBezTo>
                  <a:moveTo>
                    <a:pt x="750" y="1375"/>
                  </a:moveTo>
                  <a:cubicBezTo>
                    <a:pt x="750" y="625"/>
                    <a:pt x="750" y="625"/>
                    <a:pt x="750" y="625"/>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spTree>
    <p:extLst>
      <p:ext uri="{BB962C8B-B14F-4D97-AF65-F5344CB8AC3E}">
        <p14:creationId xmlns:p14="http://schemas.microsoft.com/office/powerpoint/2010/main" val="422249621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4E79-8F89-6E33-7DCE-20B499615589}"/>
              </a:ext>
            </a:extLst>
          </p:cNvPr>
          <p:cNvSpPr>
            <a:spLocks noGrp="1"/>
          </p:cNvSpPr>
          <p:nvPr>
            <p:ph type="title"/>
          </p:nvPr>
        </p:nvSpPr>
        <p:spPr/>
        <p:txBody>
          <a:bodyPr/>
          <a:lstStyle/>
          <a:p>
            <a:r>
              <a:rPr lang="en-US">
                <a:solidFill>
                  <a:schemeClr val="accent1"/>
                </a:solidFill>
              </a:rPr>
              <a:t>68% </a:t>
            </a:r>
            <a:r>
              <a:rPr lang="en-US"/>
              <a:t>of parents of 6-12 said safety tools were effective</a:t>
            </a:r>
          </a:p>
        </p:txBody>
      </p:sp>
      <p:sp>
        <p:nvSpPr>
          <p:cNvPr id="3" name="TextBox 2">
            <a:extLst>
              <a:ext uri="{FF2B5EF4-FFF2-40B4-BE49-F238E27FC236}">
                <a16:creationId xmlns:a16="http://schemas.microsoft.com/office/drawing/2014/main" id="{ECE81E5A-1FEB-53B1-32C6-DAE8A4546ADF}"/>
              </a:ext>
            </a:extLst>
          </p:cNvPr>
          <p:cNvSpPr txBox="1"/>
          <p:nvPr/>
        </p:nvSpPr>
        <p:spPr>
          <a:xfrm>
            <a:off x="588263" y="1087865"/>
            <a:ext cx="11018519" cy="276999"/>
          </a:xfrm>
          <a:prstGeom prst="rect">
            <a:avLst/>
          </a:prstGeom>
          <a:noFill/>
        </p:spPr>
        <p:txBody>
          <a:bodyPr wrap="square" lIns="0" tIns="0" rIns="0" bIns="0">
            <a:spAutoFit/>
          </a:bodyPr>
          <a:lstStyle/>
          <a:p>
            <a:r>
              <a:rPr lang="en-US" sz="1800">
                <a:solidFill>
                  <a:schemeClr val="accent1"/>
                </a:solidFill>
                <a:latin typeface="+mj-lt"/>
              </a:rPr>
              <a:t>Tool use and effectiveness scores are slightly lower than Parents of 6-12, with ratings within a narrow band</a:t>
            </a:r>
          </a:p>
        </p:txBody>
      </p:sp>
      <p:sp>
        <p:nvSpPr>
          <p:cNvPr id="43" name="Rectangle 42">
            <a:extLst>
              <a:ext uri="{FF2B5EF4-FFF2-40B4-BE49-F238E27FC236}">
                <a16:creationId xmlns:a16="http://schemas.microsoft.com/office/drawing/2014/main" id="{A4141200-6E4A-6B54-EF32-43B8082C24AB}"/>
              </a:ext>
              <a:ext uri="{C183D7F6-B498-43B3-948B-1728B52AA6E4}">
                <adec:decorative xmlns:adec="http://schemas.microsoft.com/office/drawing/2017/decorative" val="1"/>
              </a:ext>
            </a:extLst>
          </p:cNvPr>
          <p:cNvSpPr>
            <a:spLocks/>
          </p:cNvSpPr>
          <p:nvPr/>
        </p:nvSpPr>
        <p:spPr bwMode="auto">
          <a:xfrm>
            <a:off x="588262" y="1534160"/>
            <a:ext cx="11018520" cy="4734878"/>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7" name="Group 6" descr="A scatter chart where the Y axis has &quot;Percentage Agree completely or a lot, tool was effective&quot; and the value ranges from 0 to 100 percent. The X axis has &quot;Used tool&quot; and the value ranges from 0 to 100 percent. The bracket ranges from approximately 60 to 75 percent on the Y axis and approximately 30 to 65 percent on the X axis. 46 percent of the parents of 6 to 12 year olds use the safety tool and 68 percent found the tools were effective. The safety tools included are content filtering, limits to online spending, safe search features, review friend/ follow requests, message filtering, parental controls on apps/services, child-specific accounts and parental device-level controls.">
            <a:extLst>
              <a:ext uri="{FF2B5EF4-FFF2-40B4-BE49-F238E27FC236}">
                <a16:creationId xmlns:a16="http://schemas.microsoft.com/office/drawing/2014/main" id="{B70B59B2-9995-FB66-2064-710F945B52C0}"/>
              </a:ext>
            </a:extLst>
          </p:cNvPr>
          <p:cNvGrpSpPr/>
          <p:nvPr/>
        </p:nvGrpSpPr>
        <p:grpSpPr>
          <a:xfrm>
            <a:off x="763523" y="1972731"/>
            <a:ext cx="10659193" cy="4166078"/>
            <a:chOff x="763523" y="1972731"/>
            <a:chExt cx="10659193" cy="4166078"/>
          </a:xfrm>
        </p:grpSpPr>
        <p:sp>
          <p:nvSpPr>
            <p:cNvPr id="14" name="Rectangle 13">
              <a:extLst>
                <a:ext uri="{FF2B5EF4-FFF2-40B4-BE49-F238E27FC236}">
                  <a16:creationId xmlns:a16="http://schemas.microsoft.com/office/drawing/2014/main" id="{72C647BA-2436-3335-C7B9-FE00ED0B9757}"/>
                </a:ext>
                <a:ext uri="{C183D7F6-B498-43B3-948B-1728B52AA6E4}">
                  <adec:decorative xmlns:adec="http://schemas.microsoft.com/office/drawing/2017/decorative" val="1"/>
                </a:ext>
              </a:extLst>
            </p:cNvPr>
            <p:cNvSpPr/>
            <p:nvPr/>
          </p:nvSpPr>
          <p:spPr bwMode="auto">
            <a:xfrm>
              <a:off x="1878479" y="3091560"/>
              <a:ext cx="8441803" cy="531316"/>
            </a:xfrm>
            <a:prstGeom prst="rect">
              <a:avLst/>
            </a:prstGeom>
            <a:solidFill>
              <a:schemeClr val="accent1">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aphicFrame>
          <p:nvGraphicFramePr>
            <p:cNvPr id="4" name="Content Placeholder 5">
              <a:extLst>
                <a:ext uri="{FF2B5EF4-FFF2-40B4-BE49-F238E27FC236}">
                  <a16:creationId xmlns:a16="http://schemas.microsoft.com/office/drawing/2014/main" id="{4EC020BD-7EFC-4558-6C43-6D23F8B965FF}"/>
                </a:ext>
              </a:extLst>
            </p:cNvPr>
            <p:cNvGraphicFramePr>
              <a:graphicFrameLocks/>
            </p:cNvGraphicFramePr>
            <p:nvPr>
              <p:extLst>
                <p:ext uri="{D42A27DB-BD31-4B8C-83A1-F6EECF244321}">
                  <p14:modId xmlns:p14="http://schemas.microsoft.com/office/powerpoint/2010/main" val="3118026049"/>
                </p:ext>
              </p:extLst>
            </p:nvPr>
          </p:nvGraphicFramePr>
          <p:xfrm>
            <a:off x="763523" y="2055437"/>
            <a:ext cx="9865298" cy="408337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E45E147F-6DB0-5F98-0BF1-4E92C2DD142E}"/>
                </a:ext>
                <a:ext uri="{C183D7F6-B498-43B3-948B-1728B52AA6E4}">
                  <adec:decorative xmlns:adec="http://schemas.microsoft.com/office/drawing/2017/decorative" val="1"/>
                </a:ext>
              </a:extLst>
            </p:cNvPr>
            <p:cNvCxnSpPr>
              <a:cxnSpLocks/>
            </p:cNvCxnSpPr>
            <p:nvPr/>
          </p:nvCxnSpPr>
          <p:spPr>
            <a:xfrm flipV="1">
              <a:off x="1871718" y="2303362"/>
              <a:ext cx="8435864" cy="3225901"/>
            </a:xfrm>
            <a:prstGeom prst="line">
              <a:avLst/>
            </a:prstGeom>
            <a:ln w="3175">
              <a:solidFill>
                <a:schemeClr val="tx1">
                  <a:alpha val="39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36BB180-9AD8-6A51-4EDB-21CD088D35B1}"/>
                </a:ext>
              </a:extLst>
            </p:cNvPr>
            <p:cNvSpPr txBox="1"/>
            <p:nvPr/>
          </p:nvSpPr>
          <p:spPr>
            <a:xfrm>
              <a:off x="1878479" y="1972731"/>
              <a:ext cx="987771" cy="215444"/>
            </a:xfrm>
            <a:prstGeom prst="rect">
              <a:avLst/>
            </a:prstGeom>
            <a:noFill/>
          </p:spPr>
          <p:txBody>
            <a:bodyPr wrap="none" lIns="0" tIns="0" rIns="0" bIns="0" rtlCol="0">
              <a:spAutoFit/>
            </a:bodyPr>
            <a:lstStyle/>
            <a:p>
              <a:pPr algn="l"/>
              <a:r>
                <a:rPr lang="en-US" sz="1400">
                  <a:latin typeface="+mj-lt"/>
                </a:rPr>
                <a:t>Parents 6-12</a:t>
              </a:r>
            </a:p>
          </p:txBody>
        </p:sp>
        <p:sp>
          <p:nvSpPr>
            <p:cNvPr id="36" name="TextBox 35">
              <a:extLst>
                <a:ext uri="{FF2B5EF4-FFF2-40B4-BE49-F238E27FC236}">
                  <a16:creationId xmlns:a16="http://schemas.microsoft.com/office/drawing/2014/main" id="{C0E0D8AE-D10F-3FD2-4848-4421A17468A1}"/>
                </a:ext>
              </a:extLst>
            </p:cNvPr>
            <p:cNvSpPr txBox="1"/>
            <p:nvPr/>
          </p:nvSpPr>
          <p:spPr>
            <a:xfrm>
              <a:off x="4918932" y="1975515"/>
              <a:ext cx="1554480" cy="184666"/>
            </a:xfrm>
            <a:prstGeom prst="rect">
              <a:avLst/>
            </a:prstGeom>
            <a:noFill/>
          </p:spPr>
          <p:txBody>
            <a:bodyPr wrap="square" lIns="0" tIns="0" rIns="0" bIns="0" rtlCol="0">
              <a:spAutoFit/>
            </a:bodyPr>
            <a:lstStyle/>
            <a:p>
              <a:pPr algn="ctr"/>
              <a:r>
                <a:rPr lang="en-US" sz="1200"/>
                <a:t>Average usage = 46%</a:t>
              </a:r>
            </a:p>
          </p:txBody>
        </p:sp>
        <p:sp>
          <p:nvSpPr>
            <p:cNvPr id="37" name="TextBox 36">
              <a:extLst>
                <a:ext uri="{FF2B5EF4-FFF2-40B4-BE49-F238E27FC236}">
                  <a16:creationId xmlns:a16="http://schemas.microsoft.com/office/drawing/2014/main" id="{3C008315-A681-0613-9CC1-B89B26A5E138}"/>
                </a:ext>
              </a:extLst>
            </p:cNvPr>
            <p:cNvSpPr txBox="1"/>
            <p:nvPr/>
          </p:nvSpPr>
          <p:spPr>
            <a:xfrm>
              <a:off x="10426038" y="3096718"/>
              <a:ext cx="996678" cy="553998"/>
            </a:xfrm>
            <a:prstGeom prst="rect">
              <a:avLst/>
            </a:prstGeom>
            <a:noFill/>
          </p:spPr>
          <p:txBody>
            <a:bodyPr wrap="square" lIns="0" tIns="0" rIns="0" bIns="0" rtlCol="0">
              <a:spAutoFit/>
            </a:bodyPr>
            <a:lstStyle/>
            <a:p>
              <a:pPr algn="l"/>
              <a:r>
                <a:rPr lang="en-US" sz="1200"/>
                <a:t>Average effectiveness = 68%</a:t>
              </a:r>
            </a:p>
          </p:txBody>
        </p:sp>
      </p:grpSp>
      <p:sp>
        <p:nvSpPr>
          <p:cNvPr id="16" name="TextBox 15">
            <a:extLst>
              <a:ext uri="{FF2B5EF4-FFF2-40B4-BE49-F238E27FC236}">
                <a16:creationId xmlns:a16="http://schemas.microsoft.com/office/drawing/2014/main" id="{91F861E1-9308-1934-93AB-FCC7B7AB1B1F}"/>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17" name="TextBox 16">
            <a:extLst>
              <a:ext uri="{FF2B5EF4-FFF2-40B4-BE49-F238E27FC236}">
                <a16:creationId xmlns:a16="http://schemas.microsoft.com/office/drawing/2014/main" id="{5A7A2610-9C71-FA0A-E69D-9F830A2EB975}"/>
              </a:ext>
            </a:extLst>
          </p:cNvPr>
          <p:cNvSpPr txBox="1"/>
          <p:nvPr/>
        </p:nvSpPr>
        <p:spPr>
          <a:xfrm>
            <a:off x="588263" y="6577216"/>
            <a:ext cx="5029200" cy="215444"/>
          </a:xfrm>
          <a:prstGeom prst="rect">
            <a:avLst/>
          </a:prstGeom>
          <a:noFill/>
        </p:spPr>
        <p:txBody>
          <a:bodyPr wrap="square" lIns="0" tIns="0" rIns="0" bIns="0">
            <a:spAutoFit/>
          </a:bodyPr>
          <a:lstStyle/>
          <a:p>
            <a:pPr>
              <a:spcAft>
                <a:spcPts val="100"/>
              </a:spcAft>
            </a:pPr>
            <a:r>
              <a:rPr lang="en-US" sz="700">
                <a:latin typeface="+mj-lt"/>
                <a:cs typeface="Arial" panose="020B0604020202020204" pitchFamily="34" charset="0"/>
              </a:rPr>
              <a:t>QP3. Please tell us all the parental controls or other platform-provided safety tools you currently use to help keep your children safe online (select all that apply)</a:t>
            </a:r>
          </a:p>
        </p:txBody>
      </p:sp>
      <p:cxnSp>
        <p:nvCxnSpPr>
          <p:cNvPr id="18" name="Straight Connector 17">
            <a:extLst>
              <a:ext uri="{FF2B5EF4-FFF2-40B4-BE49-F238E27FC236}">
                <a16:creationId xmlns:a16="http://schemas.microsoft.com/office/drawing/2014/main" id="{F85B4AC9-8A81-7C38-E4AD-4C6C44E039D5}"/>
              </a:ext>
              <a:ext uri="{C183D7F6-B498-43B3-948B-1728B52AA6E4}">
                <adec:decorative xmlns:adec="http://schemas.microsoft.com/office/drawing/2017/decorative" val="1"/>
              </a:ext>
            </a:extLst>
          </p:cNvPr>
          <p:cNvCxnSpPr>
            <a:cxnSpLocks/>
          </p:cNvCxnSpPr>
          <p:nvPr/>
        </p:nvCxnSpPr>
        <p:spPr>
          <a:xfrm>
            <a:off x="6096000" y="6598407"/>
            <a:ext cx="0" cy="173062"/>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BD13A2-165E-870C-1E0F-478182EBBBD9}"/>
              </a:ext>
            </a:extLst>
          </p:cNvPr>
          <p:cNvSpPr txBox="1"/>
          <p:nvPr/>
        </p:nvSpPr>
        <p:spPr>
          <a:xfrm>
            <a:off x="6577582" y="6577216"/>
            <a:ext cx="5029200" cy="215444"/>
          </a:xfrm>
          <a:prstGeom prst="rect">
            <a:avLst/>
          </a:prstGeom>
          <a:noFill/>
        </p:spPr>
        <p:txBody>
          <a:bodyPr wrap="square" lIns="0" tIns="0" rIns="0" bIns="0">
            <a:spAutoFit/>
          </a:bodyPr>
          <a:lstStyle/>
          <a:p>
            <a:pPr>
              <a:spcAft>
                <a:spcPts val="100"/>
              </a:spcAft>
            </a:pPr>
            <a:r>
              <a:rPr lang="en-US" sz="700">
                <a:latin typeface="+mj-lt"/>
                <a:cs typeface="Arial" panose="020B0604020202020204" pitchFamily="34" charset="0"/>
              </a:rPr>
              <a:t>QP3a. How much do you agree or disagree that using parental controls or other platform-provided safety tools have been effective in keeping your children safer online?</a:t>
            </a:r>
          </a:p>
        </p:txBody>
      </p:sp>
    </p:spTree>
    <p:extLst>
      <p:ext uri="{BB962C8B-B14F-4D97-AF65-F5344CB8AC3E}">
        <p14:creationId xmlns:p14="http://schemas.microsoft.com/office/powerpoint/2010/main" val="196003486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4E79-8F89-6E33-7DCE-20B499615589}"/>
              </a:ext>
            </a:extLst>
          </p:cNvPr>
          <p:cNvSpPr>
            <a:spLocks noGrp="1"/>
          </p:cNvSpPr>
          <p:nvPr>
            <p:ph type="title"/>
          </p:nvPr>
        </p:nvSpPr>
        <p:spPr/>
        <p:txBody>
          <a:bodyPr/>
          <a:lstStyle/>
          <a:p>
            <a:r>
              <a:rPr lang="en-US">
                <a:solidFill>
                  <a:schemeClr val="accent1"/>
                </a:solidFill>
              </a:rPr>
              <a:t>62% </a:t>
            </a:r>
            <a:r>
              <a:rPr lang="en-US"/>
              <a:t>of teen parents said safety tools were effective</a:t>
            </a:r>
          </a:p>
        </p:txBody>
      </p:sp>
      <p:sp>
        <p:nvSpPr>
          <p:cNvPr id="3" name="TextBox 2">
            <a:extLst>
              <a:ext uri="{FF2B5EF4-FFF2-40B4-BE49-F238E27FC236}">
                <a16:creationId xmlns:a16="http://schemas.microsoft.com/office/drawing/2014/main" id="{C9B2A31D-EFC9-6923-2773-D9AEDE91458C}"/>
              </a:ext>
            </a:extLst>
          </p:cNvPr>
          <p:cNvSpPr txBox="1"/>
          <p:nvPr/>
        </p:nvSpPr>
        <p:spPr>
          <a:xfrm>
            <a:off x="588263" y="1087865"/>
            <a:ext cx="11018519" cy="276999"/>
          </a:xfrm>
          <a:prstGeom prst="rect">
            <a:avLst/>
          </a:prstGeom>
          <a:noFill/>
        </p:spPr>
        <p:txBody>
          <a:bodyPr wrap="square" lIns="0" tIns="0" rIns="0" bIns="0">
            <a:spAutoFit/>
          </a:bodyPr>
          <a:lstStyle/>
          <a:p>
            <a:r>
              <a:rPr lang="en-US" sz="1800">
                <a:solidFill>
                  <a:schemeClr val="accent1"/>
                </a:solidFill>
                <a:latin typeface="+mj-lt"/>
              </a:rPr>
              <a:t>Tool use and effectiveness scores are slightly lower than Parents of 6-12, with ratings within a narrow band</a:t>
            </a:r>
          </a:p>
        </p:txBody>
      </p:sp>
      <p:sp>
        <p:nvSpPr>
          <p:cNvPr id="13" name="Rectangle 12">
            <a:extLst>
              <a:ext uri="{FF2B5EF4-FFF2-40B4-BE49-F238E27FC236}">
                <a16:creationId xmlns:a16="http://schemas.microsoft.com/office/drawing/2014/main" id="{9235F169-6CB8-0D61-9BB4-1F4B66536D71}"/>
              </a:ext>
              <a:ext uri="{C183D7F6-B498-43B3-948B-1728B52AA6E4}">
                <adec:decorative xmlns:adec="http://schemas.microsoft.com/office/drawing/2017/decorative" val="1"/>
              </a:ext>
            </a:extLst>
          </p:cNvPr>
          <p:cNvSpPr>
            <a:spLocks/>
          </p:cNvSpPr>
          <p:nvPr/>
        </p:nvSpPr>
        <p:spPr bwMode="auto">
          <a:xfrm>
            <a:off x="588262" y="1534160"/>
            <a:ext cx="11018520" cy="4734878"/>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nvGrpSpPr>
          <p:cNvPr id="6" name="Group 5" descr="A scatter chart where the Y axis has &quot;Percentage Agree completely or a lot, tool was effective&quot; and the value ranges from 0 to 100 percent. The X axis has &quot;Used tool&quot; and the value ranges from 0 to 100 percent. The bracket ranges from approximately 48 to 72 percent on the Y axis and approximately 25 to 45 percent on the X axis. 31 percent of the parents of 13 to 17 year olds use the safety tool and 62 percent found the tools were effective. The safety tools included are content filtering, limits to online spending, safe search features, review friend/ follow requests, message filtering, parental controls on apps/services, child-specific accounts and parental device-level controls.">
            <a:extLst>
              <a:ext uri="{FF2B5EF4-FFF2-40B4-BE49-F238E27FC236}">
                <a16:creationId xmlns:a16="http://schemas.microsoft.com/office/drawing/2014/main" id="{0A17FAA0-4236-E766-0008-4B791AC702A7}"/>
              </a:ext>
            </a:extLst>
          </p:cNvPr>
          <p:cNvGrpSpPr/>
          <p:nvPr/>
        </p:nvGrpSpPr>
        <p:grpSpPr>
          <a:xfrm>
            <a:off x="769284" y="1972731"/>
            <a:ext cx="10653432" cy="4263896"/>
            <a:chOff x="769284" y="1972731"/>
            <a:chExt cx="10653432" cy="4263896"/>
          </a:xfrm>
        </p:grpSpPr>
        <p:sp>
          <p:nvSpPr>
            <p:cNvPr id="14" name="Rectangle 13">
              <a:extLst>
                <a:ext uri="{FF2B5EF4-FFF2-40B4-BE49-F238E27FC236}">
                  <a16:creationId xmlns:a16="http://schemas.microsoft.com/office/drawing/2014/main" id="{72C647BA-2436-3335-C7B9-FE00ED0B9757}"/>
                </a:ext>
                <a:ext uri="{C183D7F6-B498-43B3-948B-1728B52AA6E4}">
                  <adec:decorative xmlns:adec="http://schemas.microsoft.com/office/drawing/2017/decorative" val="1"/>
                </a:ext>
              </a:extLst>
            </p:cNvPr>
            <p:cNvSpPr/>
            <p:nvPr/>
          </p:nvSpPr>
          <p:spPr bwMode="auto">
            <a:xfrm>
              <a:off x="1878479" y="3248739"/>
              <a:ext cx="8447222" cy="769245"/>
            </a:xfrm>
            <a:prstGeom prst="rect">
              <a:avLst/>
            </a:prstGeom>
            <a:solidFill>
              <a:schemeClr val="accent1">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 name="Content Placeholder 5">
              <a:extLst>
                <a:ext uri="{FF2B5EF4-FFF2-40B4-BE49-F238E27FC236}">
                  <a16:creationId xmlns:a16="http://schemas.microsoft.com/office/drawing/2014/main" id="{4EC020BD-7EFC-4558-6C43-6D23F8B965FF}"/>
                </a:ext>
              </a:extLst>
            </p:cNvPr>
            <p:cNvGraphicFramePr>
              <a:graphicFrameLocks/>
            </p:cNvGraphicFramePr>
            <p:nvPr>
              <p:extLst>
                <p:ext uri="{D42A27DB-BD31-4B8C-83A1-F6EECF244321}">
                  <p14:modId xmlns:p14="http://schemas.microsoft.com/office/powerpoint/2010/main" val="4079524942"/>
                </p:ext>
              </p:extLst>
            </p:nvPr>
          </p:nvGraphicFramePr>
          <p:xfrm>
            <a:off x="769284" y="2161088"/>
            <a:ext cx="9846367" cy="40755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067E3D5-EADB-D0E1-FAD1-40E453DD47B4}"/>
                </a:ext>
              </a:extLst>
            </p:cNvPr>
            <p:cNvSpPr txBox="1"/>
            <p:nvPr/>
          </p:nvSpPr>
          <p:spPr>
            <a:xfrm>
              <a:off x="1878479" y="1972731"/>
              <a:ext cx="1059201" cy="215444"/>
            </a:xfrm>
            <a:prstGeom prst="rect">
              <a:avLst/>
            </a:prstGeom>
            <a:noFill/>
          </p:spPr>
          <p:txBody>
            <a:bodyPr wrap="none" lIns="0" tIns="0" rIns="0" bIns="0" rtlCol="0">
              <a:spAutoFit/>
            </a:bodyPr>
            <a:lstStyle/>
            <a:p>
              <a:pPr algn="l"/>
              <a:r>
                <a:rPr lang="en-US" sz="1400">
                  <a:latin typeface="+mj-lt"/>
                </a:rPr>
                <a:t>Parents 13-17</a:t>
              </a:r>
            </a:p>
          </p:txBody>
        </p:sp>
        <p:sp>
          <p:nvSpPr>
            <p:cNvPr id="8" name="TextBox 7">
              <a:extLst>
                <a:ext uri="{FF2B5EF4-FFF2-40B4-BE49-F238E27FC236}">
                  <a16:creationId xmlns:a16="http://schemas.microsoft.com/office/drawing/2014/main" id="{66818904-BBA8-FCBB-9F8C-07CA71A96BAA}"/>
                </a:ext>
              </a:extLst>
            </p:cNvPr>
            <p:cNvSpPr txBox="1"/>
            <p:nvPr/>
          </p:nvSpPr>
          <p:spPr>
            <a:xfrm>
              <a:off x="10426038" y="3298898"/>
              <a:ext cx="996678" cy="553998"/>
            </a:xfrm>
            <a:prstGeom prst="rect">
              <a:avLst/>
            </a:prstGeom>
            <a:noFill/>
          </p:spPr>
          <p:txBody>
            <a:bodyPr wrap="square" lIns="0" tIns="0" rIns="0" bIns="0" rtlCol="0">
              <a:spAutoFit/>
            </a:bodyPr>
            <a:lstStyle/>
            <a:p>
              <a:pPr algn="l"/>
              <a:r>
                <a:rPr lang="en-US" sz="1200"/>
                <a:t>Average effectiveness = 62%</a:t>
              </a:r>
            </a:p>
          </p:txBody>
        </p:sp>
        <p:sp>
          <p:nvSpPr>
            <p:cNvPr id="9" name="TextBox 8">
              <a:extLst>
                <a:ext uri="{FF2B5EF4-FFF2-40B4-BE49-F238E27FC236}">
                  <a16:creationId xmlns:a16="http://schemas.microsoft.com/office/drawing/2014/main" id="{F3AB5F56-8066-DBD4-F053-9FF73C70D580}"/>
                </a:ext>
              </a:extLst>
            </p:cNvPr>
            <p:cNvSpPr txBox="1"/>
            <p:nvPr/>
          </p:nvSpPr>
          <p:spPr>
            <a:xfrm>
              <a:off x="3645026" y="1975515"/>
              <a:ext cx="1554480" cy="184666"/>
            </a:xfrm>
            <a:prstGeom prst="rect">
              <a:avLst/>
            </a:prstGeom>
            <a:noFill/>
          </p:spPr>
          <p:txBody>
            <a:bodyPr wrap="square" lIns="0" tIns="0" rIns="0" bIns="0" rtlCol="0">
              <a:spAutoFit/>
            </a:bodyPr>
            <a:lstStyle/>
            <a:p>
              <a:pPr algn="ctr"/>
              <a:r>
                <a:rPr lang="en-US" sz="1200"/>
                <a:t>Average usage = 31%</a:t>
              </a:r>
            </a:p>
          </p:txBody>
        </p:sp>
        <p:cxnSp>
          <p:nvCxnSpPr>
            <p:cNvPr id="11" name="Straight Connector 10">
              <a:extLst>
                <a:ext uri="{FF2B5EF4-FFF2-40B4-BE49-F238E27FC236}">
                  <a16:creationId xmlns:a16="http://schemas.microsoft.com/office/drawing/2014/main" id="{8E3CD501-B751-7C6B-0AEE-6F042DD79C7C}"/>
                </a:ext>
                <a:ext uri="{C183D7F6-B498-43B3-948B-1728B52AA6E4}">
                  <adec:decorative xmlns:adec="http://schemas.microsoft.com/office/drawing/2017/decorative" val="1"/>
                </a:ext>
              </a:extLst>
            </p:cNvPr>
            <p:cNvCxnSpPr>
              <a:cxnSpLocks/>
            </p:cNvCxnSpPr>
            <p:nvPr/>
          </p:nvCxnSpPr>
          <p:spPr>
            <a:xfrm flipV="1">
              <a:off x="1866299" y="2312262"/>
              <a:ext cx="8459402" cy="3224521"/>
            </a:xfrm>
            <a:prstGeom prst="line">
              <a:avLst/>
            </a:prstGeom>
            <a:ln w="3175">
              <a:solidFill>
                <a:schemeClr val="tx1">
                  <a:alpha val="39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A94E51B2-5745-3FF6-2C74-0DC14149004A}"/>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4" name="TextBox 23">
            <a:extLst>
              <a:ext uri="{FF2B5EF4-FFF2-40B4-BE49-F238E27FC236}">
                <a16:creationId xmlns:a16="http://schemas.microsoft.com/office/drawing/2014/main" id="{8DA4B277-37D8-3384-7908-67A713F2B6C4}"/>
              </a:ext>
            </a:extLst>
          </p:cNvPr>
          <p:cNvSpPr txBox="1"/>
          <p:nvPr/>
        </p:nvSpPr>
        <p:spPr>
          <a:xfrm>
            <a:off x="588263" y="6577216"/>
            <a:ext cx="5029200" cy="215444"/>
          </a:xfrm>
          <a:prstGeom prst="rect">
            <a:avLst/>
          </a:prstGeom>
          <a:noFill/>
        </p:spPr>
        <p:txBody>
          <a:bodyPr wrap="square" lIns="0" tIns="0" rIns="0" bIns="0">
            <a:spAutoFit/>
          </a:bodyPr>
          <a:lstStyle/>
          <a:p>
            <a:pPr>
              <a:spcAft>
                <a:spcPts val="100"/>
              </a:spcAft>
            </a:pPr>
            <a:r>
              <a:rPr lang="en-US" sz="700">
                <a:latin typeface="+mj-lt"/>
                <a:cs typeface="Arial" panose="020B0604020202020204" pitchFamily="34" charset="0"/>
              </a:rPr>
              <a:t>QP3. Please tell us all the parental controls or other platform-provided safety tools you currently use to help keep your children safe online (select all that apply)</a:t>
            </a:r>
          </a:p>
        </p:txBody>
      </p:sp>
      <p:cxnSp>
        <p:nvCxnSpPr>
          <p:cNvPr id="25" name="Straight Connector 24">
            <a:extLst>
              <a:ext uri="{FF2B5EF4-FFF2-40B4-BE49-F238E27FC236}">
                <a16:creationId xmlns:a16="http://schemas.microsoft.com/office/drawing/2014/main" id="{63883E86-9ADC-497E-96B8-64AEDF5A8899}"/>
              </a:ext>
              <a:ext uri="{C183D7F6-B498-43B3-948B-1728B52AA6E4}">
                <adec:decorative xmlns:adec="http://schemas.microsoft.com/office/drawing/2017/decorative" val="1"/>
              </a:ext>
            </a:extLst>
          </p:cNvPr>
          <p:cNvCxnSpPr>
            <a:cxnSpLocks/>
          </p:cNvCxnSpPr>
          <p:nvPr/>
        </p:nvCxnSpPr>
        <p:spPr>
          <a:xfrm>
            <a:off x="6096000" y="6598407"/>
            <a:ext cx="0" cy="173062"/>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BA1D383-C77D-8682-8C94-CB3A7F18BEFC}"/>
              </a:ext>
            </a:extLst>
          </p:cNvPr>
          <p:cNvSpPr txBox="1"/>
          <p:nvPr/>
        </p:nvSpPr>
        <p:spPr>
          <a:xfrm>
            <a:off x="6577582" y="6577216"/>
            <a:ext cx="5029200" cy="215444"/>
          </a:xfrm>
          <a:prstGeom prst="rect">
            <a:avLst/>
          </a:prstGeom>
          <a:noFill/>
        </p:spPr>
        <p:txBody>
          <a:bodyPr wrap="square" lIns="0" tIns="0" rIns="0" bIns="0">
            <a:spAutoFit/>
          </a:bodyPr>
          <a:lstStyle/>
          <a:p>
            <a:pPr>
              <a:spcAft>
                <a:spcPts val="100"/>
              </a:spcAft>
            </a:pPr>
            <a:r>
              <a:rPr lang="en-US" sz="700">
                <a:latin typeface="+mj-lt"/>
                <a:cs typeface="Arial" panose="020B0604020202020204" pitchFamily="34" charset="0"/>
              </a:rPr>
              <a:t>QP3a. How much do you agree or disagree that using parental controls or other platform-provided safety tools have been effective in keeping your children safer online?</a:t>
            </a:r>
          </a:p>
        </p:txBody>
      </p:sp>
    </p:spTree>
    <p:extLst>
      <p:ext uri="{BB962C8B-B14F-4D97-AF65-F5344CB8AC3E}">
        <p14:creationId xmlns:p14="http://schemas.microsoft.com/office/powerpoint/2010/main" val="31645282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p:txBody>
          <a:bodyPr/>
          <a:lstStyle/>
          <a:p>
            <a:r>
              <a:rPr lang="en-US"/>
              <a:t>Parents favor the most content moderation with teens seeking more than adults without children</a:t>
            </a:r>
          </a:p>
        </p:txBody>
      </p:sp>
      <p:graphicFrame>
        <p:nvGraphicFramePr>
          <p:cNvPr id="6" name="Chart 5" descr="A stacked bar chart that shows the no restrictions, illegal content only and illegal harmful content among the parents: Cloud storage (no restrictions at 15, illegal content only at 26, illegal and harmful content at 58), Email (no restrictions at 15, illegal content only at 26, illegal and harmful content at 59), Gaming (no restrictions at 12, illegal content only at 28, illegal and harmful content at 61), Marketplace (no restrictions at 12, illegal content only at 28, illegal and harmful content at 61), Messaging (no restrictions at 13, illegal content only at 27, illegal and harmful content at 60), App stores (no restrictions at 11, illegal content only at 28, illegal and harmful content at 61), Video sharing (no restrictions at 8, illegal content only at 24, illegal and harmful content at 68), Social media (no restrictions at 10, illegal content only at 24, illegal and harmful content at 67)">
            <a:extLst>
              <a:ext uri="{FF2B5EF4-FFF2-40B4-BE49-F238E27FC236}">
                <a16:creationId xmlns:a16="http://schemas.microsoft.com/office/drawing/2014/main" id="{AEC8425A-6DA7-2821-86C6-4FDB7958F5CF}"/>
              </a:ext>
            </a:extLst>
          </p:cNvPr>
          <p:cNvGraphicFramePr>
            <a:graphicFrameLocks noChangeAspect="1"/>
          </p:cNvGraphicFramePr>
          <p:nvPr>
            <p:extLst>
              <p:ext uri="{D42A27DB-BD31-4B8C-83A1-F6EECF244321}">
                <p14:modId xmlns:p14="http://schemas.microsoft.com/office/powerpoint/2010/main" val="1307639460"/>
              </p:ext>
            </p:extLst>
          </p:nvPr>
        </p:nvGraphicFramePr>
        <p:xfrm>
          <a:off x="588263" y="1816086"/>
          <a:ext cx="3448988" cy="3889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descr="A stacked bar chart that shows the no restrictions, illegal content only and illegal harmful content among the teens: Cloud storage (no restrictions at 21, illegal content only at 27, illegal and harmful content at 52), Email (no restrictions at 20, illegal content only at 28, illegal and harmful content at 53), Gaming (no restrictions at 17, illegal content only at 28, illegal and harmful content at 55), Marketplace (no restrictions at 16, illegal content only at 30, illegal and harmful content at 55), Messaging (no restrictions at 18, illegal content only at 27, illegal and harmful content at 55), App stores (no restrictions at 15, illegal content only at 28, illegal and harmful content at 57), Video sharing (no restrictions at 11, illegal content only at 26, illegal and harmful content at 62), Social media (no restrictions at 11, illegal content only at 25, illegal and harmful content at 63)">
            <a:extLst>
              <a:ext uri="{FF2B5EF4-FFF2-40B4-BE49-F238E27FC236}">
                <a16:creationId xmlns:a16="http://schemas.microsoft.com/office/drawing/2014/main" id="{B1B152BC-7B7A-0009-3DF7-E032B9C52049}"/>
              </a:ext>
            </a:extLst>
          </p:cNvPr>
          <p:cNvGraphicFramePr>
            <a:graphicFrameLocks noChangeAspect="1"/>
          </p:cNvGraphicFramePr>
          <p:nvPr>
            <p:extLst>
              <p:ext uri="{D42A27DB-BD31-4B8C-83A1-F6EECF244321}">
                <p14:modId xmlns:p14="http://schemas.microsoft.com/office/powerpoint/2010/main" val="374977891"/>
              </p:ext>
            </p:extLst>
          </p:nvPr>
        </p:nvGraphicFramePr>
        <p:xfrm>
          <a:off x="4374332" y="1816086"/>
          <a:ext cx="3448988" cy="3893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descr="A stacked bar chart that shows the no restrictions, illegal content only and illegal harmful content among the Other Adults (Non-Parents): Cloud storage (no restrictions at 23, illegal content only at 29, illegal and harmful content at 49), Email (no restrictions at 19, illegal content only at 30, illegal and harmful content at 52), Gaming (no restrictions at 18, illegal content only at 32, illegal and harmful content at 50), Marketplace (no restrictions at 15, illegal content only at 32, illegal and harmful content at 53), Messaging (no restrictions at 20, illegal content only at 29, illegal and harmful content at 51), App stores (no restrictions at 14, illegal content only at 32, illegal and harmful content at 54), Video sharing (no restrictions at 11, illegal content only at 29, illegal and harmful content at 59), Social media (no restrictions at 11, illegal content only at 28, illegal and harmful content at 61)">
            <a:extLst>
              <a:ext uri="{FF2B5EF4-FFF2-40B4-BE49-F238E27FC236}">
                <a16:creationId xmlns:a16="http://schemas.microsoft.com/office/drawing/2014/main" id="{DEDC6084-1827-A021-441B-85538133E161}"/>
              </a:ext>
            </a:extLst>
          </p:cNvPr>
          <p:cNvGraphicFramePr>
            <a:graphicFrameLocks noChangeAspect="1"/>
          </p:cNvGraphicFramePr>
          <p:nvPr>
            <p:extLst>
              <p:ext uri="{D42A27DB-BD31-4B8C-83A1-F6EECF244321}">
                <p14:modId xmlns:p14="http://schemas.microsoft.com/office/powerpoint/2010/main" val="3250624953"/>
              </p:ext>
            </p:extLst>
          </p:nvPr>
        </p:nvGraphicFramePr>
        <p:xfrm>
          <a:off x="8160401" y="1816086"/>
          <a:ext cx="3448987" cy="3893321"/>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A89F4D39-092C-8873-152F-998DB4955DD3}"/>
              </a:ext>
            </a:extLst>
          </p:cNvPr>
          <p:cNvSpPr txBox="1"/>
          <p:nvPr/>
        </p:nvSpPr>
        <p:spPr>
          <a:xfrm>
            <a:off x="725422" y="5956695"/>
            <a:ext cx="2459701" cy="161583"/>
          </a:xfrm>
          <a:prstGeom prst="rect">
            <a:avLst/>
          </a:prstGeom>
          <a:noFill/>
        </p:spPr>
        <p:txBody>
          <a:bodyPr wrap="square" lIns="0" tIns="0" rIns="0" bIns="0" rtlCol="0">
            <a:spAutoFit/>
          </a:bodyPr>
          <a:lstStyle/>
          <a:p>
            <a:pPr algn="l"/>
            <a:r>
              <a:rPr lang="en-US" sz="1050"/>
              <a:t>Base: Those using each platform </a:t>
            </a:r>
          </a:p>
        </p:txBody>
      </p:sp>
      <p:grpSp>
        <p:nvGrpSpPr>
          <p:cNvPr id="18" name="Group 17">
            <a:extLst>
              <a:ext uri="{FF2B5EF4-FFF2-40B4-BE49-F238E27FC236}">
                <a16:creationId xmlns:a16="http://schemas.microsoft.com/office/drawing/2014/main" id="{78AD50C5-6A6B-9E67-2826-22950F925BF7}"/>
              </a:ext>
              <a:ext uri="{C183D7F6-B498-43B3-948B-1728B52AA6E4}">
                <adec:decorative xmlns:adec="http://schemas.microsoft.com/office/drawing/2017/decorative" val="1"/>
              </a:ext>
            </a:extLst>
          </p:cNvPr>
          <p:cNvGrpSpPr/>
          <p:nvPr/>
        </p:nvGrpSpPr>
        <p:grpSpPr>
          <a:xfrm>
            <a:off x="3560787" y="5960542"/>
            <a:ext cx="4936308" cy="153888"/>
            <a:chOff x="3791732" y="6273784"/>
            <a:chExt cx="4936308" cy="153888"/>
          </a:xfrm>
        </p:grpSpPr>
        <p:grpSp>
          <p:nvGrpSpPr>
            <p:cNvPr id="19" name="Group 18">
              <a:extLst>
                <a:ext uri="{FF2B5EF4-FFF2-40B4-BE49-F238E27FC236}">
                  <a16:creationId xmlns:a16="http://schemas.microsoft.com/office/drawing/2014/main" id="{A8E56AEA-980E-A1C0-D382-5422A08A6241}"/>
                </a:ext>
              </a:extLst>
            </p:cNvPr>
            <p:cNvGrpSpPr/>
            <p:nvPr/>
          </p:nvGrpSpPr>
          <p:grpSpPr>
            <a:xfrm>
              <a:off x="3791732" y="6273784"/>
              <a:ext cx="1006914" cy="153888"/>
              <a:chOff x="5803391" y="2717800"/>
              <a:chExt cx="1006914" cy="153888"/>
            </a:xfrm>
          </p:grpSpPr>
          <p:sp>
            <p:nvSpPr>
              <p:cNvPr id="26" name="TextBox 25">
                <a:extLst>
                  <a:ext uri="{FF2B5EF4-FFF2-40B4-BE49-F238E27FC236}">
                    <a16:creationId xmlns:a16="http://schemas.microsoft.com/office/drawing/2014/main" id="{4CC52C7F-ADCF-9711-5378-5AB58271A166}"/>
                  </a:ext>
                </a:extLst>
              </p:cNvPr>
              <p:cNvSpPr txBox="1"/>
              <p:nvPr/>
            </p:nvSpPr>
            <p:spPr>
              <a:xfrm>
                <a:off x="5952698" y="2717800"/>
                <a:ext cx="857607" cy="153888"/>
              </a:xfrm>
              <a:prstGeom prst="rect">
                <a:avLst/>
              </a:prstGeom>
              <a:noFill/>
            </p:spPr>
            <p:txBody>
              <a:bodyPr wrap="none" lIns="0" tIns="0" rIns="0" bIns="0" rtlCol="0">
                <a:spAutoFit/>
              </a:bodyPr>
              <a:lstStyle/>
              <a:p>
                <a:pPr algn="l"/>
                <a:r>
                  <a:rPr lang="en-US" sz="1000">
                    <a:latin typeface="+mj-lt"/>
                  </a:rPr>
                  <a:t>No restrictions</a:t>
                </a:r>
              </a:p>
            </p:txBody>
          </p:sp>
          <p:sp>
            <p:nvSpPr>
              <p:cNvPr id="27" name="Rectangle 26">
                <a:extLst>
                  <a:ext uri="{FF2B5EF4-FFF2-40B4-BE49-F238E27FC236}">
                    <a16:creationId xmlns:a16="http://schemas.microsoft.com/office/drawing/2014/main" id="{44D91B19-B840-14E7-A419-52380DBA08B7}"/>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322C9FDB-1D87-C597-DEAF-2B55E5A56340}"/>
                </a:ext>
              </a:extLst>
            </p:cNvPr>
            <p:cNvGrpSpPr/>
            <p:nvPr/>
          </p:nvGrpSpPr>
          <p:grpSpPr>
            <a:xfrm>
              <a:off x="5323617" y="6273784"/>
              <a:ext cx="1273013" cy="153888"/>
              <a:chOff x="6890776" y="2717800"/>
              <a:chExt cx="1273013" cy="153888"/>
            </a:xfrm>
          </p:grpSpPr>
          <p:sp>
            <p:nvSpPr>
              <p:cNvPr id="24" name="TextBox 23">
                <a:extLst>
                  <a:ext uri="{FF2B5EF4-FFF2-40B4-BE49-F238E27FC236}">
                    <a16:creationId xmlns:a16="http://schemas.microsoft.com/office/drawing/2014/main" id="{EFC6D65D-B0BA-D928-B08D-EB36F2E112E0}"/>
                  </a:ext>
                </a:extLst>
              </p:cNvPr>
              <p:cNvSpPr txBox="1"/>
              <p:nvPr/>
            </p:nvSpPr>
            <p:spPr>
              <a:xfrm>
                <a:off x="7040083" y="2717800"/>
                <a:ext cx="1123706" cy="153888"/>
              </a:xfrm>
              <a:prstGeom prst="rect">
                <a:avLst/>
              </a:prstGeom>
              <a:noFill/>
            </p:spPr>
            <p:txBody>
              <a:bodyPr wrap="none" lIns="0" tIns="0" rIns="0" bIns="0" rtlCol="0">
                <a:spAutoFit/>
              </a:bodyPr>
              <a:lstStyle/>
              <a:p>
                <a:pPr algn="l"/>
                <a:r>
                  <a:rPr lang="en-US" sz="1000">
                    <a:latin typeface="+mj-lt"/>
                  </a:rPr>
                  <a:t>Illegal content only</a:t>
                </a:r>
              </a:p>
            </p:txBody>
          </p:sp>
          <p:sp>
            <p:nvSpPr>
              <p:cNvPr id="25" name="Rectangle 24">
                <a:extLst>
                  <a:ext uri="{FF2B5EF4-FFF2-40B4-BE49-F238E27FC236}">
                    <a16:creationId xmlns:a16="http://schemas.microsoft.com/office/drawing/2014/main" id="{A26F0869-4E38-60C9-8B56-6F5340AFF700}"/>
                  </a:ext>
                </a:extLst>
              </p:cNvPr>
              <p:cNvSpPr/>
              <p:nvPr/>
            </p:nvSpPr>
            <p:spPr bwMode="auto">
              <a:xfrm>
                <a:off x="6890776"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 name="Group 20">
              <a:extLst>
                <a:ext uri="{FF2B5EF4-FFF2-40B4-BE49-F238E27FC236}">
                  <a16:creationId xmlns:a16="http://schemas.microsoft.com/office/drawing/2014/main" id="{728254F1-CD90-6719-0A39-31F687DC1983}"/>
                </a:ext>
              </a:extLst>
            </p:cNvPr>
            <p:cNvGrpSpPr/>
            <p:nvPr/>
          </p:nvGrpSpPr>
          <p:grpSpPr>
            <a:xfrm>
              <a:off x="7121601" y="6273784"/>
              <a:ext cx="1606439" cy="153888"/>
              <a:chOff x="8244260" y="2717800"/>
              <a:chExt cx="1606439" cy="153888"/>
            </a:xfrm>
          </p:grpSpPr>
          <p:sp>
            <p:nvSpPr>
              <p:cNvPr id="22" name="TextBox 21">
                <a:extLst>
                  <a:ext uri="{FF2B5EF4-FFF2-40B4-BE49-F238E27FC236}">
                    <a16:creationId xmlns:a16="http://schemas.microsoft.com/office/drawing/2014/main" id="{F4DCBF56-EB1E-F2ED-0F2D-1BC5538FC23E}"/>
                  </a:ext>
                </a:extLst>
              </p:cNvPr>
              <p:cNvSpPr txBox="1"/>
              <p:nvPr/>
            </p:nvSpPr>
            <p:spPr>
              <a:xfrm>
                <a:off x="8393569" y="2717800"/>
                <a:ext cx="1457130" cy="153888"/>
              </a:xfrm>
              <a:prstGeom prst="rect">
                <a:avLst/>
              </a:prstGeom>
              <a:noFill/>
            </p:spPr>
            <p:txBody>
              <a:bodyPr wrap="none" lIns="0" tIns="0" rIns="0" bIns="0" rtlCol="0">
                <a:spAutoFit/>
              </a:bodyPr>
              <a:lstStyle/>
              <a:p>
                <a:pPr algn="l"/>
                <a:r>
                  <a:rPr lang="en-US" sz="1000">
                    <a:latin typeface="+mj-lt"/>
                  </a:rPr>
                  <a:t>Illegal &amp; harmful content</a:t>
                </a:r>
              </a:p>
            </p:txBody>
          </p:sp>
          <p:sp>
            <p:nvSpPr>
              <p:cNvPr id="23" name="Rectangle 22">
                <a:extLst>
                  <a:ext uri="{FF2B5EF4-FFF2-40B4-BE49-F238E27FC236}">
                    <a16:creationId xmlns:a16="http://schemas.microsoft.com/office/drawing/2014/main" id="{A56C2151-DA5A-7802-457F-EF8952FCECC9}"/>
                  </a:ext>
                </a:extLst>
              </p:cNvPr>
              <p:cNvSpPr/>
              <p:nvPr/>
            </p:nvSpPr>
            <p:spPr bwMode="auto">
              <a:xfrm>
                <a:off x="8244260"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7" name="TextBox 6">
            <a:extLst>
              <a:ext uri="{FF2B5EF4-FFF2-40B4-BE49-F238E27FC236}">
                <a16:creationId xmlns:a16="http://schemas.microsoft.com/office/drawing/2014/main" id="{15928690-C158-F850-44A6-EAFBE900EEE7}"/>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9" name="TextBox 8">
            <a:extLst>
              <a:ext uri="{FF2B5EF4-FFF2-40B4-BE49-F238E27FC236}">
                <a16:creationId xmlns:a16="http://schemas.microsoft.com/office/drawing/2014/main" id="{F7F7DD98-71BD-AC9D-DBEA-4A5722B1788C}"/>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336663144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17-1889-6590-2013-BD9E156FDC17}"/>
              </a:ext>
            </a:extLst>
          </p:cNvPr>
          <p:cNvSpPr>
            <a:spLocks noGrp="1"/>
          </p:cNvSpPr>
          <p:nvPr>
            <p:ph type="title"/>
          </p:nvPr>
        </p:nvSpPr>
        <p:spPr/>
        <p:txBody>
          <a:bodyPr/>
          <a:lstStyle/>
          <a:p>
            <a:r>
              <a:rPr lang="en-US"/>
              <a:t>Adult females seek more content moderation</a:t>
            </a:r>
          </a:p>
        </p:txBody>
      </p:sp>
      <p:grpSp>
        <p:nvGrpSpPr>
          <p:cNvPr id="3" name="Group 2">
            <a:extLst>
              <a:ext uri="{FF2B5EF4-FFF2-40B4-BE49-F238E27FC236}">
                <a16:creationId xmlns:a16="http://schemas.microsoft.com/office/drawing/2014/main" id="{3706DAAC-2CDD-6C2A-78F4-27DAFEB89C8A}"/>
              </a:ext>
              <a:ext uri="{C183D7F6-B498-43B3-948B-1728B52AA6E4}">
                <adec:decorative xmlns:adec="http://schemas.microsoft.com/office/drawing/2017/decorative" val="1"/>
              </a:ext>
            </a:extLst>
          </p:cNvPr>
          <p:cNvGrpSpPr/>
          <p:nvPr/>
        </p:nvGrpSpPr>
        <p:grpSpPr>
          <a:xfrm>
            <a:off x="584200" y="1812688"/>
            <a:ext cx="11023599" cy="3893321"/>
            <a:chOff x="584200" y="1812688"/>
            <a:chExt cx="11023599" cy="3893321"/>
          </a:xfrm>
        </p:grpSpPr>
        <p:sp>
          <p:nvSpPr>
            <p:cNvPr id="27" name="Rectangle 26">
              <a:extLst>
                <a:ext uri="{FF2B5EF4-FFF2-40B4-BE49-F238E27FC236}">
                  <a16:creationId xmlns:a16="http://schemas.microsoft.com/office/drawing/2014/main" id="{1550B09C-1522-E35F-0C1C-D5C72A600AC6}"/>
                </a:ext>
                <a:ext uri="{C183D7F6-B498-43B3-948B-1728B52AA6E4}">
                  <adec:decorative xmlns:adec="http://schemas.microsoft.com/office/drawing/2017/decorative" val="1"/>
                </a:ext>
              </a:extLst>
            </p:cNvPr>
            <p:cNvSpPr>
              <a:spLocks/>
            </p:cNvSpPr>
            <p:nvPr/>
          </p:nvSpPr>
          <p:spPr bwMode="auto">
            <a:xfrm>
              <a:off x="584200" y="1812688"/>
              <a:ext cx="5736335" cy="389332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95A0D3BD-AE95-1A63-0ACD-74BAF647433D}"/>
                </a:ext>
                <a:ext uri="{C183D7F6-B498-43B3-948B-1728B52AA6E4}">
                  <adec:decorative xmlns:adec="http://schemas.microsoft.com/office/drawing/2017/decorative" val="1"/>
                </a:ext>
              </a:extLst>
            </p:cNvPr>
            <p:cNvSpPr>
              <a:spLocks/>
            </p:cNvSpPr>
            <p:nvPr/>
          </p:nvSpPr>
          <p:spPr bwMode="auto">
            <a:xfrm>
              <a:off x="6738338" y="1812688"/>
              <a:ext cx="4869461" cy="3893321"/>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grpSp>
        <p:nvGrpSpPr>
          <p:cNvPr id="4" name="Group 3" descr="A stacked column chart showing the Adult females content moderation that are divided into three categories that are No restrictions (1-3), Illegal content only (4) and Illegal &amp; harmful content (5-7). Under No restrictions (1-3) contains the following: Cloud storage at 19, Email at 16, Gaming at 14, Marketplace at 13, Messaging at 15, Apps stores at 12, Video sharing at 9, Social media at 10. Under Illegal content only (4) contains the following: Cloud storage at 26, Email at 27, Gaming at 28, Marketplace at 29, Messaging at 26, Apps stores at 29, Video sharing at 25, Social media at 24. Under Illegal &amp; harmful content (5-7) contains the following: Cloud storage at 55, Email at 57, Gaming at 59, Marketplace at 58, Messaging at 59, Apps stores at 60, Video sharing at 67, Social media at 67.">
            <a:extLst>
              <a:ext uri="{FF2B5EF4-FFF2-40B4-BE49-F238E27FC236}">
                <a16:creationId xmlns:a16="http://schemas.microsoft.com/office/drawing/2014/main" id="{FDFB9A19-DCDA-0B79-A4A5-CFA359F7CA9B}"/>
              </a:ext>
            </a:extLst>
          </p:cNvPr>
          <p:cNvGrpSpPr/>
          <p:nvPr/>
        </p:nvGrpSpPr>
        <p:grpSpPr>
          <a:xfrm>
            <a:off x="740759" y="1859359"/>
            <a:ext cx="5541513" cy="3789338"/>
            <a:chOff x="740759" y="1859359"/>
            <a:chExt cx="5541513" cy="3789338"/>
          </a:xfrm>
        </p:grpSpPr>
        <p:graphicFrame>
          <p:nvGraphicFramePr>
            <p:cNvPr id="6" name="Chart 5">
              <a:extLst>
                <a:ext uri="{FF2B5EF4-FFF2-40B4-BE49-F238E27FC236}">
                  <a16:creationId xmlns:a16="http://schemas.microsoft.com/office/drawing/2014/main" id="{AEC8425A-6DA7-2821-86C6-4FDB7958F5CF}"/>
                </a:ext>
              </a:extLst>
            </p:cNvPr>
            <p:cNvGraphicFramePr>
              <a:graphicFrameLocks noChangeAspect="1"/>
            </p:cNvGraphicFramePr>
            <p:nvPr>
              <p:extLst>
                <p:ext uri="{D42A27DB-BD31-4B8C-83A1-F6EECF244321}">
                  <p14:modId xmlns:p14="http://schemas.microsoft.com/office/powerpoint/2010/main" val="3153249762"/>
                </p:ext>
              </p:extLst>
            </p:nvPr>
          </p:nvGraphicFramePr>
          <p:xfrm>
            <a:off x="1414611" y="1859359"/>
            <a:ext cx="4867661" cy="3789338"/>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9A3A97AC-97AA-0F3E-1489-DE598A3EB81B}"/>
                </a:ext>
              </a:extLst>
            </p:cNvPr>
            <p:cNvSpPr txBox="1"/>
            <p:nvPr/>
          </p:nvSpPr>
          <p:spPr>
            <a:xfrm>
              <a:off x="740760" y="4162791"/>
              <a:ext cx="932814" cy="461665"/>
            </a:xfrm>
            <a:prstGeom prst="rect">
              <a:avLst/>
            </a:prstGeom>
            <a:noFill/>
          </p:spPr>
          <p:txBody>
            <a:bodyPr wrap="square" lIns="0" tIns="0" rIns="0" bIns="0" rtlCol="0">
              <a:spAutoFit/>
            </a:bodyPr>
            <a:lstStyle/>
            <a:p>
              <a:pPr algn="l"/>
              <a:r>
                <a:rPr lang="en-US" sz="1000" b="1">
                  <a:solidFill>
                    <a:schemeClr val="accent1"/>
                  </a:solidFill>
                  <a:latin typeface="+mj-lt"/>
                </a:rPr>
                <a:t>Illegal &amp; harmful content (5-7)</a:t>
              </a:r>
            </a:p>
          </p:txBody>
        </p:sp>
        <p:sp>
          <p:nvSpPr>
            <p:cNvPr id="36" name="TextBox 35">
              <a:extLst>
                <a:ext uri="{FF2B5EF4-FFF2-40B4-BE49-F238E27FC236}">
                  <a16:creationId xmlns:a16="http://schemas.microsoft.com/office/drawing/2014/main" id="{905CCBCE-66EC-BAA5-F6BD-D3A9AEF7BF15}"/>
                </a:ext>
              </a:extLst>
            </p:cNvPr>
            <p:cNvSpPr txBox="1"/>
            <p:nvPr/>
          </p:nvSpPr>
          <p:spPr>
            <a:xfrm>
              <a:off x="740759" y="2532078"/>
              <a:ext cx="905161" cy="307777"/>
            </a:xfrm>
            <a:prstGeom prst="rect">
              <a:avLst/>
            </a:prstGeom>
            <a:noFill/>
          </p:spPr>
          <p:txBody>
            <a:bodyPr wrap="square" lIns="0" tIns="0" rIns="0" bIns="0" rtlCol="0">
              <a:spAutoFit/>
            </a:bodyPr>
            <a:lstStyle/>
            <a:p>
              <a:pPr algn="l"/>
              <a:r>
                <a:rPr lang="en-US" sz="1000" b="1">
                  <a:solidFill>
                    <a:schemeClr val="tx2">
                      <a:lumMod val="50000"/>
                    </a:schemeClr>
                  </a:solidFill>
                  <a:latin typeface="+mj-lt"/>
                </a:rPr>
                <a:t>No restrictions</a:t>
              </a:r>
            </a:p>
            <a:p>
              <a:pPr algn="l"/>
              <a:r>
                <a:rPr lang="en-US" sz="1000" b="1">
                  <a:solidFill>
                    <a:schemeClr val="tx2">
                      <a:lumMod val="50000"/>
                    </a:schemeClr>
                  </a:solidFill>
                  <a:latin typeface="+mj-lt"/>
                </a:rPr>
                <a:t>(1-3)</a:t>
              </a:r>
            </a:p>
          </p:txBody>
        </p:sp>
        <p:sp>
          <p:nvSpPr>
            <p:cNvPr id="37" name="TextBox 36">
              <a:extLst>
                <a:ext uri="{FF2B5EF4-FFF2-40B4-BE49-F238E27FC236}">
                  <a16:creationId xmlns:a16="http://schemas.microsoft.com/office/drawing/2014/main" id="{46EC3243-8AD8-8B1A-7A01-1823865DC158}"/>
                </a:ext>
              </a:extLst>
            </p:cNvPr>
            <p:cNvSpPr txBox="1"/>
            <p:nvPr/>
          </p:nvSpPr>
          <p:spPr>
            <a:xfrm>
              <a:off x="740759" y="3112016"/>
              <a:ext cx="880983" cy="307777"/>
            </a:xfrm>
            <a:prstGeom prst="rect">
              <a:avLst/>
            </a:prstGeom>
            <a:noFill/>
          </p:spPr>
          <p:txBody>
            <a:bodyPr wrap="square" lIns="0" tIns="0" rIns="0" bIns="0" rtlCol="0">
              <a:spAutoFit/>
            </a:bodyPr>
            <a:lstStyle/>
            <a:p>
              <a:pPr algn="l"/>
              <a:r>
                <a:rPr lang="en-US" sz="1000" b="1">
                  <a:solidFill>
                    <a:schemeClr val="tx2"/>
                  </a:solidFill>
                  <a:latin typeface="+mj-lt"/>
                </a:rPr>
                <a:t>Illegal content only (4)</a:t>
              </a:r>
            </a:p>
          </p:txBody>
        </p:sp>
        <p:sp>
          <p:nvSpPr>
            <p:cNvPr id="17" name="TextBox 16">
              <a:extLst>
                <a:ext uri="{FF2B5EF4-FFF2-40B4-BE49-F238E27FC236}">
                  <a16:creationId xmlns:a16="http://schemas.microsoft.com/office/drawing/2014/main" id="{36C71491-3C5F-DCD7-4E29-8C838F710910}"/>
                </a:ext>
              </a:extLst>
            </p:cNvPr>
            <p:cNvSpPr txBox="1"/>
            <p:nvPr/>
          </p:nvSpPr>
          <p:spPr>
            <a:xfrm>
              <a:off x="2374877" y="1900492"/>
              <a:ext cx="2154980" cy="215444"/>
            </a:xfrm>
            <a:prstGeom prst="rect">
              <a:avLst/>
            </a:prstGeom>
            <a:noFill/>
          </p:spPr>
          <p:txBody>
            <a:bodyPr wrap="square" lIns="0" tIns="0" rIns="0" bIns="0">
              <a:spAutoFit/>
            </a:bodyPr>
            <a:lstStyle/>
            <a:p>
              <a:pPr algn="ctr"/>
              <a:r>
                <a:rPr lang="en-US" sz="1400" b="0" i="0" u="none" strike="noStrike">
                  <a:solidFill>
                    <a:srgbClr val="000000"/>
                  </a:solidFill>
                  <a:effectLst/>
                  <a:latin typeface="+mj-lt"/>
                </a:rPr>
                <a:t> Adult Females</a:t>
              </a:r>
              <a:endParaRPr lang="en-US" sz="1400">
                <a:latin typeface="+mj-lt"/>
              </a:endParaRPr>
            </a:p>
          </p:txBody>
        </p:sp>
      </p:grpSp>
      <p:grpSp>
        <p:nvGrpSpPr>
          <p:cNvPr id="5" name="Group 4" descr="A stacked column chart showing the Adult males content moderation that are divided into three categories that are No restrictions (1-3), Illegal content only (4) and Illegal &amp; harmful content (5-7). Under No restrictions (1-3) contains the following: Cloud storage at 22, Email at 20, Gaming at 16, Marketplace at 16, Messaging at 19, Apps stores at 14, Video sharing at 12, Social media at 12. Under Illegal content only (4) contains the following: Cloud storage at 29, Email at 30, Gaming at 32, Marketplace at 32, Messaging at 31, Apps stores at 33, Video sharing at 30, Social media at 29. Under Illegal &amp; harmful content (5-7) contains the following: Cloud storage at 49, Email at 51, Gaming at 52, Marketplace at 52, Messaging at 50, Apps stores at 53, Video sharing at 59, Social media at 59.">
            <a:extLst>
              <a:ext uri="{FF2B5EF4-FFF2-40B4-BE49-F238E27FC236}">
                <a16:creationId xmlns:a16="http://schemas.microsoft.com/office/drawing/2014/main" id="{12AE93FA-F4BA-CBEC-7624-83AF50FD00C1}"/>
              </a:ext>
            </a:extLst>
          </p:cNvPr>
          <p:cNvGrpSpPr/>
          <p:nvPr/>
        </p:nvGrpSpPr>
        <p:grpSpPr>
          <a:xfrm>
            <a:off x="6723307" y="1900492"/>
            <a:ext cx="4884492" cy="3748205"/>
            <a:chOff x="6723307" y="1900492"/>
            <a:chExt cx="4884492" cy="3748205"/>
          </a:xfrm>
        </p:grpSpPr>
        <p:graphicFrame>
          <p:nvGraphicFramePr>
            <p:cNvPr id="31" name="Chart 30">
              <a:extLst>
                <a:ext uri="{FF2B5EF4-FFF2-40B4-BE49-F238E27FC236}">
                  <a16:creationId xmlns:a16="http://schemas.microsoft.com/office/drawing/2014/main" id="{B1B152BC-7B7A-0009-3DF7-E032B9C52049}"/>
                </a:ext>
              </a:extLst>
            </p:cNvPr>
            <p:cNvGraphicFramePr>
              <a:graphicFrameLocks noChangeAspect="1"/>
            </p:cNvGraphicFramePr>
            <p:nvPr>
              <p:extLst>
                <p:ext uri="{D42A27DB-BD31-4B8C-83A1-F6EECF244321}">
                  <p14:modId xmlns:p14="http://schemas.microsoft.com/office/powerpoint/2010/main" val="1685712082"/>
                </p:ext>
              </p:extLst>
            </p:nvPr>
          </p:nvGraphicFramePr>
          <p:xfrm>
            <a:off x="6723307" y="1900493"/>
            <a:ext cx="4884492" cy="374820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6C7568F3-35AB-5035-0C55-08BEB3329478}"/>
                </a:ext>
              </a:extLst>
            </p:cNvPr>
            <p:cNvSpPr txBox="1"/>
            <p:nvPr/>
          </p:nvSpPr>
          <p:spPr>
            <a:xfrm>
              <a:off x="8310636" y="1900492"/>
              <a:ext cx="1709834" cy="215444"/>
            </a:xfrm>
            <a:prstGeom prst="rect">
              <a:avLst/>
            </a:prstGeom>
            <a:noFill/>
          </p:spPr>
          <p:txBody>
            <a:bodyPr wrap="square" lIns="0" tIns="0" rIns="0" bIns="0">
              <a:spAutoFit/>
            </a:bodyPr>
            <a:lstStyle/>
            <a:p>
              <a:pPr algn="ctr"/>
              <a:r>
                <a:rPr lang="en-US" sz="1400" b="0" i="0" u="none" strike="noStrike">
                  <a:solidFill>
                    <a:srgbClr val="000000"/>
                  </a:solidFill>
                  <a:effectLst/>
                  <a:latin typeface="+mj-lt"/>
                </a:rPr>
                <a:t> Adult Males</a:t>
              </a:r>
              <a:endParaRPr lang="en-US" sz="1400">
                <a:latin typeface="+mj-lt"/>
              </a:endParaRPr>
            </a:p>
          </p:txBody>
        </p:sp>
      </p:grpSp>
      <p:sp>
        <p:nvSpPr>
          <p:cNvPr id="56" name="TextBox 55">
            <a:extLst>
              <a:ext uri="{FF2B5EF4-FFF2-40B4-BE49-F238E27FC236}">
                <a16:creationId xmlns:a16="http://schemas.microsoft.com/office/drawing/2014/main" id="{C7C025B2-19E0-3C3E-BA60-0463AC3056AC}"/>
              </a:ext>
            </a:extLst>
          </p:cNvPr>
          <p:cNvSpPr txBox="1"/>
          <p:nvPr/>
        </p:nvSpPr>
        <p:spPr>
          <a:xfrm>
            <a:off x="725422" y="5956695"/>
            <a:ext cx="2459701" cy="161583"/>
          </a:xfrm>
          <a:prstGeom prst="rect">
            <a:avLst/>
          </a:prstGeom>
          <a:noFill/>
        </p:spPr>
        <p:txBody>
          <a:bodyPr wrap="square" lIns="0" tIns="0" rIns="0" bIns="0" rtlCol="0">
            <a:spAutoFit/>
          </a:bodyPr>
          <a:lstStyle/>
          <a:p>
            <a:pPr algn="l"/>
            <a:r>
              <a:rPr lang="en-US" sz="1050"/>
              <a:t>Base: Those using each platform </a:t>
            </a:r>
          </a:p>
        </p:txBody>
      </p:sp>
      <p:grpSp>
        <p:nvGrpSpPr>
          <p:cNvPr id="46" name="Group 45">
            <a:extLst>
              <a:ext uri="{FF2B5EF4-FFF2-40B4-BE49-F238E27FC236}">
                <a16:creationId xmlns:a16="http://schemas.microsoft.com/office/drawing/2014/main" id="{A3C2A451-A34F-F5E9-0123-F91CCC147E13}"/>
              </a:ext>
              <a:ext uri="{C183D7F6-B498-43B3-948B-1728B52AA6E4}">
                <adec:decorative xmlns:adec="http://schemas.microsoft.com/office/drawing/2017/decorative" val="1"/>
              </a:ext>
            </a:extLst>
          </p:cNvPr>
          <p:cNvGrpSpPr/>
          <p:nvPr/>
        </p:nvGrpSpPr>
        <p:grpSpPr>
          <a:xfrm>
            <a:off x="3560787" y="5960542"/>
            <a:ext cx="4936308" cy="153888"/>
            <a:chOff x="3791732" y="6273784"/>
            <a:chExt cx="4936308" cy="153888"/>
          </a:xfrm>
        </p:grpSpPr>
        <p:grpSp>
          <p:nvGrpSpPr>
            <p:cNvPr id="47" name="Group 46">
              <a:extLst>
                <a:ext uri="{FF2B5EF4-FFF2-40B4-BE49-F238E27FC236}">
                  <a16:creationId xmlns:a16="http://schemas.microsoft.com/office/drawing/2014/main" id="{5E9CAD7C-2449-F179-4AA3-049DB6C146EF}"/>
                </a:ext>
              </a:extLst>
            </p:cNvPr>
            <p:cNvGrpSpPr/>
            <p:nvPr/>
          </p:nvGrpSpPr>
          <p:grpSpPr>
            <a:xfrm>
              <a:off x="3791732" y="6273784"/>
              <a:ext cx="1006914" cy="153888"/>
              <a:chOff x="5803391" y="2717800"/>
              <a:chExt cx="1006914" cy="153888"/>
            </a:xfrm>
          </p:grpSpPr>
          <p:sp>
            <p:nvSpPr>
              <p:cNvPr id="54" name="TextBox 53">
                <a:extLst>
                  <a:ext uri="{FF2B5EF4-FFF2-40B4-BE49-F238E27FC236}">
                    <a16:creationId xmlns:a16="http://schemas.microsoft.com/office/drawing/2014/main" id="{62D5003A-D81B-987C-B661-D120A2C72784}"/>
                  </a:ext>
                </a:extLst>
              </p:cNvPr>
              <p:cNvSpPr txBox="1"/>
              <p:nvPr/>
            </p:nvSpPr>
            <p:spPr>
              <a:xfrm>
                <a:off x="5952698" y="2717800"/>
                <a:ext cx="857607" cy="153888"/>
              </a:xfrm>
              <a:prstGeom prst="rect">
                <a:avLst/>
              </a:prstGeom>
              <a:noFill/>
            </p:spPr>
            <p:txBody>
              <a:bodyPr wrap="none" lIns="0" tIns="0" rIns="0" bIns="0" rtlCol="0">
                <a:spAutoFit/>
              </a:bodyPr>
              <a:lstStyle/>
              <a:p>
                <a:pPr algn="l"/>
                <a:r>
                  <a:rPr lang="en-US" sz="1000"/>
                  <a:t>No restrictions</a:t>
                </a:r>
              </a:p>
            </p:txBody>
          </p:sp>
          <p:sp>
            <p:nvSpPr>
              <p:cNvPr id="55" name="Rectangle 54">
                <a:extLst>
                  <a:ext uri="{FF2B5EF4-FFF2-40B4-BE49-F238E27FC236}">
                    <a16:creationId xmlns:a16="http://schemas.microsoft.com/office/drawing/2014/main" id="{7254969F-2C90-5FC8-AC64-FEBD58B9013C}"/>
                  </a:ext>
                </a:extLst>
              </p:cNvPr>
              <p:cNvSpPr/>
              <p:nvPr/>
            </p:nvSpPr>
            <p:spPr bwMode="auto">
              <a:xfrm>
                <a:off x="5803391" y="2760326"/>
                <a:ext cx="68836" cy="6883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48" name="Group 47">
              <a:extLst>
                <a:ext uri="{FF2B5EF4-FFF2-40B4-BE49-F238E27FC236}">
                  <a16:creationId xmlns:a16="http://schemas.microsoft.com/office/drawing/2014/main" id="{6849B51D-07B6-27D0-609D-51FB8B7BB754}"/>
                </a:ext>
              </a:extLst>
            </p:cNvPr>
            <p:cNvGrpSpPr/>
            <p:nvPr/>
          </p:nvGrpSpPr>
          <p:grpSpPr>
            <a:xfrm>
              <a:off x="5323617" y="6273784"/>
              <a:ext cx="1226525" cy="153888"/>
              <a:chOff x="6890776" y="2717800"/>
              <a:chExt cx="1226525" cy="153888"/>
            </a:xfrm>
          </p:grpSpPr>
          <p:sp>
            <p:nvSpPr>
              <p:cNvPr id="52" name="TextBox 51">
                <a:extLst>
                  <a:ext uri="{FF2B5EF4-FFF2-40B4-BE49-F238E27FC236}">
                    <a16:creationId xmlns:a16="http://schemas.microsoft.com/office/drawing/2014/main" id="{9827F7BD-445A-A1E3-A4B7-C05F66AF2EC4}"/>
                  </a:ext>
                </a:extLst>
              </p:cNvPr>
              <p:cNvSpPr txBox="1"/>
              <p:nvPr/>
            </p:nvSpPr>
            <p:spPr>
              <a:xfrm>
                <a:off x="7040083" y="2717800"/>
                <a:ext cx="1077218" cy="153888"/>
              </a:xfrm>
              <a:prstGeom prst="rect">
                <a:avLst/>
              </a:prstGeom>
              <a:noFill/>
            </p:spPr>
            <p:txBody>
              <a:bodyPr wrap="none" lIns="0" tIns="0" rIns="0" bIns="0" rtlCol="0">
                <a:spAutoFit/>
              </a:bodyPr>
              <a:lstStyle/>
              <a:p>
                <a:pPr algn="l"/>
                <a:r>
                  <a:rPr lang="en-US" sz="1000"/>
                  <a:t>Illegal content only</a:t>
                </a:r>
              </a:p>
            </p:txBody>
          </p:sp>
          <p:sp>
            <p:nvSpPr>
              <p:cNvPr id="53" name="Rectangle 52">
                <a:extLst>
                  <a:ext uri="{FF2B5EF4-FFF2-40B4-BE49-F238E27FC236}">
                    <a16:creationId xmlns:a16="http://schemas.microsoft.com/office/drawing/2014/main" id="{F30E6CA7-AD33-B6FA-6947-BC6470B6FC0A}"/>
                  </a:ext>
                </a:extLst>
              </p:cNvPr>
              <p:cNvSpPr/>
              <p:nvPr/>
            </p:nvSpPr>
            <p:spPr bwMode="auto">
              <a:xfrm>
                <a:off x="6890776" y="2760326"/>
                <a:ext cx="68836" cy="6883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49" name="Group 48">
              <a:extLst>
                <a:ext uri="{FF2B5EF4-FFF2-40B4-BE49-F238E27FC236}">
                  <a16:creationId xmlns:a16="http://schemas.microsoft.com/office/drawing/2014/main" id="{68E0044D-1EEC-0430-8E3A-77622F8CAD88}"/>
                </a:ext>
              </a:extLst>
            </p:cNvPr>
            <p:cNvGrpSpPr/>
            <p:nvPr/>
          </p:nvGrpSpPr>
          <p:grpSpPr>
            <a:xfrm>
              <a:off x="7121601" y="6273784"/>
              <a:ext cx="1606439" cy="153888"/>
              <a:chOff x="8244260" y="2717800"/>
              <a:chExt cx="1606439" cy="153888"/>
            </a:xfrm>
          </p:grpSpPr>
          <p:sp>
            <p:nvSpPr>
              <p:cNvPr id="50" name="TextBox 49">
                <a:extLst>
                  <a:ext uri="{FF2B5EF4-FFF2-40B4-BE49-F238E27FC236}">
                    <a16:creationId xmlns:a16="http://schemas.microsoft.com/office/drawing/2014/main" id="{E9B8506F-34F6-5835-A6EF-01D4764198CD}"/>
                  </a:ext>
                </a:extLst>
              </p:cNvPr>
              <p:cNvSpPr txBox="1"/>
              <p:nvPr/>
            </p:nvSpPr>
            <p:spPr>
              <a:xfrm>
                <a:off x="8393569" y="2717800"/>
                <a:ext cx="1457130" cy="153888"/>
              </a:xfrm>
              <a:prstGeom prst="rect">
                <a:avLst/>
              </a:prstGeom>
              <a:noFill/>
            </p:spPr>
            <p:txBody>
              <a:bodyPr wrap="none" lIns="0" tIns="0" rIns="0" bIns="0" rtlCol="0">
                <a:spAutoFit/>
              </a:bodyPr>
              <a:lstStyle/>
              <a:p>
                <a:pPr algn="l"/>
                <a:r>
                  <a:rPr lang="en-US" sz="1000"/>
                  <a:t>Illegal &amp; harmful content</a:t>
                </a:r>
              </a:p>
            </p:txBody>
          </p:sp>
          <p:sp>
            <p:nvSpPr>
              <p:cNvPr id="51" name="Rectangle 50">
                <a:extLst>
                  <a:ext uri="{FF2B5EF4-FFF2-40B4-BE49-F238E27FC236}">
                    <a16:creationId xmlns:a16="http://schemas.microsoft.com/office/drawing/2014/main" id="{33006780-B81C-52E1-A816-95060D9FB116}"/>
                  </a:ext>
                </a:extLst>
              </p:cNvPr>
              <p:cNvSpPr/>
              <p:nvPr/>
            </p:nvSpPr>
            <p:spPr bwMode="auto">
              <a:xfrm>
                <a:off x="8244260" y="2760326"/>
                <a:ext cx="68836" cy="688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10" name="TextBox 9">
            <a:extLst>
              <a:ext uri="{FF2B5EF4-FFF2-40B4-BE49-F238E27FC236}">
                <a16:creationId xmlns:a16="http://schemas.microsoft.com/office/drawing/2014/main" id="{3320AF64-12FC-24C7-972B-BB0E6DD8D575}"/>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1000">
              <a:latin typeface="+mj-lt"/>
              <a:cs typeface="Arial" panose="020B0604020202020204" pitchFamily="34" charset="0"/>
            </a:endParaRPr>
          </a:p>
        </p:txBody>
      </p:sp>
      <p:sp>
        <p:nvSpPr>
          <p:cNvPr id="11" name="TextBox 10">
            <a:extLst>
              <a:ext uri="{FF2B5EF4-FFF2-40B4-BE49-F238E27FC236}">
                <a16:creationId xmlns:a16="http://schemas.microsoft.com/office/drawing/2014/main" id="{1D6BDE5F-2F76-964C-144E-09C6614E17D2}"/>
              </a:ext>
            </a:extLst>
          </p:cNvPr>
          <p:cNvSpPr txBox="1">
            <a:spLocks/>
          </p:cNvSpPr>
          <p:nvPr/>
        </p:nvSpPr>
        <p:spPr>
          <a:xfrm>
            <a:off x="588263" y="6623383"/>
            <a:ext cx="11018520" cy="123111"/>
          </a:xfrm>
          <a:prstGeom prst="rect">
            <a:avLst/>
          </a:prstGeom>
          <a:noFill/>
        </p:spPr>
        <p:txBody>
          <a:bodyPr wrap="square" lIns="0" tIns="0" rIns="0" bIns="0">
            <a:spAutoFit/>
          </a:bodyPr>
          <a:lstStyle/>
          <a:p>
            <a:pPr>
              <a:spcAft>
                <a:spcPts val="100"/>
              </a:spcAft>
            </a:pPr>
            <a:r>
              <a:rPr lang="en-US" sz="800">
                <a:latin typeface="+mj-lt"/>
                <a:cs typeface="Arial" panose="020B0604020202020204" pitchFamily="34" charset="0"/>
              </a:rPr>
              <a:t>QS3: How do your expectations change about how actively companies try to limit and or remove illegal and harmful speech change depending on the type of platform that you are using? </a:t>
            </a:r>
          </a:p>
        </p:txBody>
      </p:sp>
    </p:spTree>
    <p:extLst>
      <p:ext uri="{BB962C8B-B14F-4D97-AF65-F5344CB8AC3E}">
        <p14:creationId xmlns:p14="http://schemas.microsoft.com/office/powerpoint/2010/main" val="26404994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EB2A-43E3-5978-9AD0-C0C5DB995C25}"/>
              </a:ext>
            </a:extLst>
          </p:cNvPr>
          <p:cNvSpPr>
            <a:spLocks noGrp="1"/>
          </p:cNvSpPr>
          <p:nvPr>
            <p:ph type="title"/>
          </p:nvPr>
        </p:nvSpPr>
        <p:spPr>
          <a:xfrm>
            <a:off x="588263" y="457200"/>
            <a:ext cx="11018520" cy="1107996"/>
          </a:xfrm>
        </p:spPr>
        <p:txBody>
          <a:bodyPr/>
          <a:lstStyle/>
          <a:p>
            <a:r>
              <a:rPr lang="en-US">
                <a:solidFill>
                  <a:schemeClr val="accent1"/>
                </a:solidFill>
              </a:rPr>
              <a:t>Theme 4: </a:t>
            </a:r>
            <a:r>
              <a:rPr lang="en-US"/>
              <a:t>Most were unaware of Government efforts to protect users safety online</a:t>
            </a:r>
          </a:p>
        </p:txBody>
      </p:sp>
      <p:sp>
        <p:nvSpPr>
          <p:cNvPr id="11" name="Rectangle 10">
            <a:extLst>
              <a:ext uri="{FF2B5EF4-FFF2-40B4-BE49-F238E27FC236}">
                <a16:creationId xmlns:a16="http://schemas.microsoft.com/office/drawing/2014/main" id="{24790577-7101-B4DC-FCA0-84A15E7F1E15}"/>
              </a:ext>
              <a:ext uri="{C183D7F6-B498-43B3-948B-1728B52AA6E4}">
                <adec:decorative xmlns:adec="http://schemas.microsoft.com/office/drawing/2017/decorative" val="1"/>
              </a:ext>
            </a:extLst>
          </p:cNvPr>
          <p:cNvSpPr>
            <a:spLocks/>
          </p:cNvSpPr>
          <p:nvPr/>
        </p:nvSpPr>
        <p:spPr bwMode="auto">
          <a:xfrm>
            <a:off x="588263" y="1847432"/>
            <a:ext cx="11018520" cy="4553368"/>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cxnSp>
        <p:nvCxnSpPr>
          <p:cNvPr id="35" name="Straight Connector 34">
            <a:extLst>
              <a:ext uri="{FF2B5EF4-FFF2-40B4-BE49-F238E27FC236}">
                <a16:creationId xmlns:a16="http://schemas.microsoft.com/office/drawing/2014/main" id="{53F021FD-11D6-FED8-979D-A8DB6B100E5A}"/>
              </a:ext>
              <a:ext uri="{C183D7F6-B498-43B3-948B-1728B52AA6E4}">
                <adec:decorative xmlns:adec="http://schemas.microsoft.com/office/drawing/2017/decorative" val="1"/>
              </a:ext>
            </a:extLst>
          </p:cNvPr>
          <p:cNvCxnSpPr>
            <a:cxnSpLocks/>
          </p:cNvCxnSpPr>
          <p:nvPr/>
        </p:nvCxnSpPr>
        <p:spPr>
          <a:xfrm>
            <a:off x="4420692" y="2151777"/>
            <a:ext cx="0" cy="3944678"/>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B6628FB-865D-5E18-C188-2BA390C13CB7}"/>
              </a:ext>
              <a:ext uri="{C183D7F6-B498-43B3-948B-1728B52AA6E4}">
                <adec:decorative xmlns:adec="http://schemas.microsoft.com/office/drawing/2017/decorative" val="1"/>
              </a:ext>
            </a:extLst>
          </p:cNvPr>
          <p:cNvCxnSpPr>
            <a:cxnSpLocks/>
          </p:cNvCxnSpPr>
          <p:nvPr/>
        </p:nvCxnSpPr>
        <p:spPr>
          <a:xfrm>
            <a:off x="8398251" y="2151777"/>
            <a:ext cx="0" cy="3944678"/>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4F00642-3D16-807F-D115-32715B577207}"/>
              </a:ext>
              <a:ext uri="{C183D7F6-B498-43B3-948B-1728B52AA6E4}">
                <adec:decorative xmlns:adec="http://schemas.microsoft.com/office/drawing/2017/decorative" val="1"/>
              </a:ext>
            </a:extLst>
          </p:cNvPr>
          <p:cNvSpPr/>
          <p:nvPr/>
        </p:nvSpPr>
        <p:spPr bwMode="auto">
          <a:xfrm>
            <a:off x="772855" y="3492320"/>
            <a:ext cx="528382" cy="528382"/>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2"/>
              </a:solidFill>
            </a:endParaRPr>
          </a:p>
        </p:txBody>
      </p:sp>
      <p:sp>
        <p:nvSpPr>
          <p:cNvPr id="15" name="Oval 14">
            <a:extLst>
              <a:ext uri="{FF2B5EF4-FFF2-40B4-BE49-F238E27FC236}">
                <a16:creationId xmlns:a16="http://schemas.microsoft.com/office/drawing/2014/main" id="{1BA2A8C5-F543-734C-E9C9-2BBF53D0DCC9}"/>
              </a:ext>
              <a:ext uri="{C183D7F6-B498-43B3-948B-1728B52AA6E4}">
                <adec:decorative xmlns:adec="http://schemas.microsoft.com/office/drawing/2017/decorative" val="1"/>
              </a:ext>
            </a:extLst>
          </p:cNvPr>
          <p:cNvSpPr/>
          <p:nvPr/>
        </p:nvSpPr>
        <p:spPr bwMode="auto">
          <a:xfrm>
            <a:off x="772855" y="2127974"/>
            <a:ext cx="528382" cy="528382"/>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19" name="Oval 18">
            <a:extLst>
              <a:ext uri="{FF2B5EF4-FFF2-40B4-BE49-F238E27FC236}">
                <a16:creationId xmlns:a16="http://schemas.microsoft.com/office/drawing/2014/main" id="{C14CFFEE-5795-88D1-BABE-ACBDB106D039}"/>
              </a:ext>
              <a:ext uri="{C183D7F6-B498-43B3-948B-1728B52AA6E4}">
                <adec:decorative xmlns:adec="http://schemas.microsoft.com/office/drawing/2017/decorative" val="1"/>
              </a:ext>
            </a:extLst>
          </p:cNvPr>
          <p:cNvSpPr/>
          <p:nvPr/>
        </p:nvSpPr>
        <p:spPr bwMode="auto">
          <a:xfrm>
            <a:off x="772855" y="5057151"/>
            <a:ext cx="528382" cy="528382"/>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cxnSp>
        <p:nvCxnSpPr>
          <p:cNvPr id="46" name="Straight Connector 45">
            <a:extLst>
              <a:ext uri="{FF2B5EF4-FFF2-40B4-BE49-F238E27FC236}">
                <a16:creationId xmlns:a16="http://schemas.microsoft.com/office/drawing/2014/main" id="{DB7DB0DA-63CA-35A0-F1C6-82726C5DC2C9}"/>
              </a:ext>
              <a:ext uri="{C183D7F6-B498-43B3-948B-1728B52AA6E4}">
                <adec:decorative xmlns:adec="http://schemas.microsoft.com/office/drawing/2017/decorative" val="1"/>
              </a:ext>
            </a:extLst>
          </p:cNvPr>
          <p:cNvCxnSpPr>
            <a:cxnSpLocks/>
          </p:cNvCxnSpPr>
          <p:nvPr/>
        </p:nvCxnSpPr>
        <p:spPr>
          <a:xfrm>
            <a:off x="1485829" y="2990990"/>
            <a:ext cx="2558633" cy="0"/>
          </a:xfrm>
          <a:prstGeom prst="line">
            <a:avLst/>
          </a:prstGeom>
          <a:ln w="6350">
            <a:solidFill>
              <a:schemeClr val="bg1">
                <a:lumMod val="9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9B7BCB8-0896-DBEE-0C9B-16B4C9437229}"/>
              </a:ext>
              <a:ext uri="{C183D7F6-B498-43B3-948B-1728B52AA6E4}">
                <adec:decorative xmlns:adec="http://schemas.microsoft.com/office/drawing/2017/decorative" val="1"/>
              </a:ext>
            </a:extLst>
          </p:cNvPr>
          <p:cNvCxnSpPr>
            <a:cxnSpLocks/>
          </p:cNvCxnSpPr>
          <p:nvPr/>
        </p:nvCxnSpPr>
        <p:spPr>
          <a:xfrm>
            <a:off x="1485829" y="4522032"/>
            <a:ext cx="2558633" cy="0"/>
          </a:xfrm>
          <a:prstGeom prst="line">
            <a:avLst/>
          </a:prstGeom>
          <a:ln w="6350">
            <a:solidFill>
              <a:schemeClr val="bg1">
                <a:lumMod val="9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C0B337E-19EA-A108-937C-4E7A234FB569}"/>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42" name="building_5" title="Icon of a building with columns in a row and a triangular top">
            <a:extLst>
              <a:ext uri="{FF2B5EF4-FFF2-40B4-BE49-F238E27FC236}">
                <a16:creationId xmlns:a16="http://schemas.microsoft.com/office/drawing/2014/main" id="{87F17424-158C-F1F4-93EC-95E263618257}"/>
              </a:ext>
            </a:extLst>
          </p:cNvPr>
          <p:cNvSpPr>
            <a:spLocks noChangeAspect="1" noEditPoints="1"/>
          </p:cNvSpPr>
          <p:nvPr/>
        </p:nvSpPr>
        <p:spPr bwMode="auto">
          <a:xfrm>
            <a:off x="890523" y="2266660"/>
            <a:ext cx="293046" cy="251010"/>
          </a:xfrm>
          <a:custGeom>
            <a:avLst/>
            <a:gdLst>
              <a:gd name="T0" fmla="*/ 178 w 244"/>
              <a:gd name="T1" fmla="*/ 28 h 209"/>
              <a:gd name="T2" fmla="*/ 244 w 244"/>
              <a:gd name="T3" fmla="*/ 62 h 209"/>
              <a:gd name="T4" fmla="*/ 0 w 244"/>
              <a:gd name="T5" fmla="*/ 62 h 209"/>
              <a:gd name="T6" fmla="*/ 122 w 244"/>
              <a:gd name="T7" fmla="*/ 0 h 209"/>
              <a:gd name="T8" fmla="*/ 178 w 244"/>
              <a:gd name="T9" fmla="*/ 28 h 209"/>
              <a:gd name="T10" fmla="*/ 20 w 244"/>
              <a:gd name="T11" fmla="*/ 190 h 209"/>
              <a:gd name="T12" fmla="*/ 13 w 244"/>
              <a:gd name="T13" fmla="*/ 209 h 209"/>
              <a:gd name="T14" fmla="*/ 232 w 244"/>
              <a:gd name="T15" fmla="*/ 209 h 209"/>
              <a:gd name="T16" fmla="*/ 217 w 244"/>
              <a:gd name="T17" fmla="*/ 171 h 209"/>
              <a:gd name="T18" fmla="*/ 27 w 244"/>
              <a:gd name="T19" fmla="*/ 171 h 209"/>
              <a:gd name="T20" fmla="*/ 20 w 244"/>
              <a:gd name="T21" fmla="*/ 190 h 209"/>
              <a:gd name="T22" fmla="*/ 27 w 244"/>
              <a:gd name="T23" fmla="*/ 171 h 209"/>
              <a:gd name="T24" fmla="*/ 27 w 244"/>
              <a:gd name="T25" fmla="*/ 62 h 209"/>
              <a:gd name="T26" fmla="*/ 217 w 244"/>
              <a:gd name="T27" fmla="*/ 171 h 209"/>
              <a:gd name="T28" fmla="*/ 217 w 244"/>
              <a:gd name="T29" fmla="*/ 62 h 209"/>
              <a:gd name="T30" fmla="*/ 185 w 244"/>
              <a:gd name="T31" fmla="*/ 171 h 209"/>
              <a:gd name="T32" fmla="*/ 185 w 244"/>
              <a:gd name="T33" fmla="*/ 62 h 209"/>
              <a:gd name="T34" fmla="*/ 154 w 244"/>
              <a:gd name="T35" fmla="*/ 171 h 209"/>
              <a:gd name="T36" fmla="*/ 154 w 244"/>
              <a:gd name="T37" fmla="*/ 62 h 209"/>
              <a:gd name="T38" fmla="*/ 122 w 244"/>
              <a:gd name="T39" fmla="*/ 171 h 209"/>
              <a:gd name="T40" fmla="*/ 122 w 244"/>
              <a:gd name="T41" fmla="*/ 62 h 209"/>
              <a:gd name="T42" fmla="*/ 90 w 244"/>
              <a:gd name="T43" fmla="*/ 171 h 209"/>
              <a:gd name="T44" fmla="*/ 90 w 244"/>
              <a:gd name="T45" fmla="*/ 62 h 209"/>
              <a:gd name="T46" fmla="*/ 59 w 244"/>
              <a:gd name="T47" fmla="*/ 171 h 209"/>
              <a:gd name="T48" fmla="*/ 59 w 244"/>
              <a:gd name="T49"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209">
                <a:moveTo>
                  <a:pt x="178" y="28"/>
                </a:moveTo>
                <a:lnTo>
                  <a:pt x="244" y="62"/>
                </a:lnTo>
                <a:lnTo>
                  <a:pt x="0" y="62"/>
                </a:lnTo>
                <a:lnTo>
                  <a:pt x="122" y="0"/>
                </a:lnTo>
                <a:lnTo>
                  <a:pt x="178" y="28"/>
                </a:lnTo>
                <a:moveTo>
                  <a:pt x="20" y="190"/>
                </a:moveTo>
                <a:lnTo>
                  <a:pt x="13" y="209"/>
                </a:lnTo>
                <a:lnTo>
                  <a:pt x="232" y="209"/>
                </a:lnTo>
                <a:lnTo>
                  <a:pt x="217" y="171"/>
                </a:lnTo>
                <a:lnTo>
                  <a:pt x="27" y="171"/>
                </a:lnTo>
                <a:lnTo>
                  <a:pt x="20" y="190"/>
                </a:lnTo>
                <a:moveTo>
                  <a:pt x="27" y="171"/>
                </a:moveTo>
                <a:lnTo>
                  <a:pt x="27" y="62"/>
                </a:lnTo>
                <a:moveTo>
                  <a:pt x="217" y="171"/>
                </a:moveTo>
                <a:lnTo>
                  <a:pt x="217" y="62"/>
                </a:lnTo>
                <a:moveTo>
                  <a:pt x="185" y="171"/>
                </a:moveTo>
                <a:lnTo>
                  <a:pt x="185" y="62"/>
                </a:lnTo>
                <a:moveTo>
                  <a:pt x="154" y="171"/>
                </a:moveTo>
                <a:lnTo>
                  <a:pt x="154" y="62"/>
                </a:lnTo>
                <a:moveTo>
                  <a:pt x="122" y="171"/>
                </a:moveTo>
                <a:lnTo>
                  <a:pt x="122" y="62"/>
                </a:lnTo>
                <a:moveTo>
                  <a:pt x="90" y="171"/>
                </a:moveTo>
                <a:lnTo>
                  <a:pt x="90" y="62"/>
                </a:lnTo>
                <a:moveTo>
                  <a:pt x="59" y="171"/>
                </a:moveTo>
                <a:lnTo>
                  <a:pt x="59" y="62"/>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12" name="Text Placeholder 1, chunk 1">
            <a:extLst>
              <a:ext uri="{FF2B5EF4-FFF2-40B4-BE49-F238E27FC236}">
                <a16:creationId xmlns:a16="http://schemas.microsoft.com/office/drawing/2014/main" id="{D1602312-32BF-8708-5C93-43C6E8540D72}"/>
              </a:ext>
            </a:extLst>
          </p:cNvPr>
          <p:cNvSpPr txBox="1"/>
          <p:nvPr/>
        </p:nvSpPr>
        <p:spPr>
          <a:xfrm>
            <a:off x="1485829" y="2176722"/>
            <a:ext cx="2558633" cy="430887"/>
          </a:xfrm>
          <a:prstGeom prst="rect">
            <a:avLst/>
          </a:prstGeom>
        </p:spPr>
        <p:txBody>
          <a:bodyPr wrap="square" lIns="0" tIns="0" rIns="0" bIns="0" numCol="1">
            <a:spAutoFit/>
          </a:bodyPr>
          <a:lstStyle>
            <a:defPPr>
              <a:defRPr lang="en-US"/>
            </a:defPPr>
            <a:lvl1pPr marL="109728"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cs typeface="Segoe UI" panose="020B0502040204020203" pitchFamily="34" charset="0"/>
              </a:defRPr>
            </a:lvl1pPr>
            <a:lvl2pPr marL="219456"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defRPr>
            </a:lvl2pPr>
            <a:lvl3pPr marL="329184" marR="0" indent="-109728" defTabSz="932742" fontAlgn="auto">
              <a:lnSpc>
                <a:spcPct val="110000"/>
              </a:lnSpc>
              <a:spcBef>
                <a:spcPts val="0"/>
              </a:spcBef>
              <a:spcAft>
                <a:spcPts val="800"/>
              </a:spcAft>
              <a:buClrTx/>
              <a:buSzPct val="90000"/>
              <a:buFont typeface="Arial" panose="020B0604020202020204" pitchFamily="34" charset="0"/>
              <a:buChar char="•"/>
              <a:tabLst/>
              <a:defRPr sz="12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0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8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indent="0" defTabSz="914367">
              <a:lnSpc>
                <a:spcPct val="100000"/>
              </a:lnSpc>
              <a:spcAft>
                <a:spcPts val="0"/>
              </a:spcAft>
              <a:buSzTx/>
              <a:buNone/>
              <a:defRPr/>
            </a:pPr>
            <a:r>
              <a:rPr kumimoji="0" lang="en-US" b="0" i="0" u="none" strike="noStrike" kern="1200" cap="none" spc="0" normalizeH="0" baseline="0" noProof="0">
                <a:ln>
                  <a:noFill/>
                </a:ln>
                <a:solidFill>
                  <a:srgbClr val="000000"/>
                </a:solidFill>
                <a:effectLst/>
                <a:uLnTx/>
                <a:uFillTx/>
                <a:ea typeface="+mn-ea"/>
                <a:cs typeface="+mn-cs"/>
              </a:rPr>
              <a:t>Almost two-thirds were unaware of their government’s efforts</a:t>
            </a:r>
          </a:p>
        </p:txBody>
      </p:sp>
      <p:sp>
        <p:nvSpPr>
          <p:cNvPr id="41" name="shield_3" title="Icon of a shield with an exclamation point inside">
            <a:extLst>
              <a:ext uri="{FF2B5EF4-FFF2-40B4-BE49-F238E27FC236}">
                <a16:creationId xmlns:a16="http://schemas.microsoft.com/office/drawing/2014/main" id="{EB28968F-D30A-ADD9-D010-A11C80A3CBD1}"/>
              </a:ext>
            </a:extLst>
          </p:cNvPr>
          <p:cNvSpPr>
            <a:spLocks noChangeAspect="1" noEditPoints="1"/>
          </p:cNvSpPr>
          <p:nvPr/>
        </p:nvSpPr>
        <p:spPr bwMode="auto">
          <a:xfrm>
            <a:off x="896896" y="3614467"/>
            <a:ext cx="280300" cy="284088"/>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1, chunk 2">
            <a:extLst>
              <a:ext uri="{FF2B5EF4-FFF2-40B4-BE49-F238E27FC236}">
                <a16:creationId xmlns:a16="http://schemas.microsoft.com/office/drawing/2014/main" id="{0F5160E5-1609-EABA-D3CF-B903734B2AC5}"/>
              </a:ext>
            </a:extLst>
          </p:cNvPr>
          <p:cNvSpPr txBox="1"/>
          <p:nvPr/>
        </p:nvSpPr>
        <p:spPr>
          <a:xfrm>
            <a:off x="1485829" y="3325624"/>
            <a:ext cx="2558633" cy="861774"/>
          </a:xfrm>
          <a:prstGeom prst="rect">
            <a:avLst/>
          </a:prstGeom>
        </p:spPr>
        <p:txBody>
          <a:bodyPr wrap="square" lIns="0" tIns="0" rIns="0" bIns="0" numCol="1">
            <a:spAutoFit/>
          </a:bodyPr>
          <a:lstStyle>
            <a:defPPr>
              <a:defRPr lang="en-US"/>
            </a:defPPr>
            <a:lvl1pPr marL="109728"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cs typeface="Segoe UI" panose="020B0502040204020203" pitchFamily="34" charset="0"/>
              </a:defRPr>
            </a:lvl1pPr>
            <a:lvl2pPr marL="219456"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defRPr>
            </a:lvl2pPr>
            <a:lvl3pPr marL="329184" marR="0" indent="-109728" defTabSz="932742" fontAlgn="auto">
              <a:lnSpc>
                <a:spcPct val="110000"/>
              </a:lnSpc>
              <a:spcBef>
                <a:spcPts val="0"/>
              </a:spcBef>
              <a:spcAft>
                <a:spcPts val="800"/>
              </a:spcAft>
              <a:buClrTx/>
              <a:buSzPct val="90000"/>
              <a:buFont typeface="Arial" panose="020B0604020202020204" pitchFamily="34" charset="0"/>
              <a:buChar char="•"/>
              <a:tabLst/>
              <a:defRPr sz="12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0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8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indent="0" defTabSz="914367">
              <a:lnSpc>
                <a:spcPct val="100000"/>
              </a:lnSpc>
              <a:spcAft>
                <a:spcPts val="0"/>
              </a:spcAft>
              <a:buSzTx/>
              <a:buNone/>
              <a:defRPr/>
            </a:pPr>
            <a:r>
              <a:rPr kumimoji="0" lang="en-US" b="0" i="0" u="none" strike="noStrike" kern="1200" cap="none" spc="0" normalizeH="0" baseline="0" noProof="0">
                <a:ln>
                  <a:noFill/>
                </a:ln>
                <a:solidFill>
                  <a:srgbClr val="000000"/>
                </a:solidFill>
                <a:effectLst/>
                <a:uLnTx/>
                <a:uFillTx/>
                <a:ea typeface="+mn-ea"/>
                <a:cs typeface="+mn-cs"/>
              </a:rPr>
              <a:t>Those who were aware of governments’ efforts had more faith they could help reduce risks online</a:t>
            </a:r>
          </a:p>
        </p:txBody>
      </p:sp>
      <p:pic>
        <p:nvPicPr>
          <p:cNvPr id="44" name="Graphic 43" descr="An icon of a screen with a person in it">
            <a:extLst>
              <a:ext uri="{FF2B5EF4-FFF2-40B4-BE49-F238E27FC236}">
                <a16:creationId xmlns:a16="http://schemas.microsoft.com/office/drawing/2014/main" id="{36288E02-EDFC-8D69-68C7-B4DFF2A0E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99" y="5197776"/>
            <a:ext cx="315094" cy="247132"/>
          </a:xfrm>
          <a:prstGeom prst="rect">
            <a:avLst/>
          </a:prstGeom>
        </p:spPr>
      </p:pic>
      <p:sp>
        <p:nvSpPr>
          <p:cNvPr id="14" name="Text Placeholder 1, chunk 3">
            <a:extLst>
              <a:ext uri="{FF2B5EF4-FFF2-40B4-BE49-F238E27FC236}">
                <a16:creationId xmlns:a16="http://schemas.microsoft.com/office/drawing/2014/main" id="{A3229FDC-9F0A-9593-8E82-CCCBE9E468CC}"/>
              </a:ext>
            </a:extLst>
          </p:cNvPr>
          <p:cNvSpPr txBox="1"/>
          <p:nvPr/>
        </p:nvSpPr>
        <p:spPr>
          <a:xfrm>
            <a:off x="1485829" y="4856664"/>
            <a:ext cx="2558633" cy="929357"/>
          </a:xfrm>
          <a:prstGeom prst="rect">
            <a:avLst/>
          </a:prstGeom>
        </p:spPr>
        <p:txBody>
          <a:bodyPr wrap="square" lIns="0" tIns="0" rIns="0" bIns="0" numCol="1">
            <a:spAutoFit/>
          </a:bodyPr>
          <a:lstStyle>
            <a:defPPr>
              <a:defRPr lang="en-US"/>
            </a:defPPr>
            <a:lvl1pPr marL="109728"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cs typeface="Segoe UI" panose="020B0502040204020203" pitchFamily="34" charset="0"/>
              </a:defRPr>
            </a:lvl1pPr>
            <a:lvl2pPr marL="219456" marR="0" indent="-109728" defTabSz="932742" fontAlgn="auto">
              <a:lnSpc>
                <a:spcPct val="110000"/>
              </a:lnSpc>
              <a:spcBef>
                <a:spcPts val="0"/>
              </a:spcBef>
              <a:spcAft>
                <a:spcPts val="800"/>
              </a:spcAft>
              <a:buClrTx/>
              <a:buSzPct val="90000"/>
              <a:buFont typeface="Arial" panose="020B0604020202020204" pitchFamily="34" charset="0"/>
              <a:buChar char="•"/>
              <a:tabLst/>
              <a:defRPr sz="1400" spc="0" baseline="0">
                <a:solidFill>
                  <a:srgbClr val="000000"/>
                </a:solidFill>
              </a:defRPr>
            </a:lvl2pPr>
            <a:lvl3pPr marL="329184" marR="0" indent="-109728" defTabSz="932742" fontAlgn="auto">
              <a:lnSpc>
                <a:spcPct val="110000"/>
              </a:lnSpc>
              <a:spcBef>
                <a:spcPts val="0"/>
              </a:spcBef>
              <a:spcAft>
                <a:spcPts val="800"/>
              </a:spcAft>
              <a:buClrTx/>
              <a:buSzPct val="90000"/>
              <a:buFont typeface="Arial" panose="020B0604020202020204" pitchFamily="34" charset="0"/>
              <a:buChar char="•"/>
              <a:tabLst/>
              <a:defRPr sz="12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0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8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indent="0">
              <a:buNone/>
            </a:pPr>
            <a:r>
              <a:rPr kumimoji="0" lang="en-US" b="0" i="0" u="none" strike="noStrike" kern="1200" cap="none" spc="0" normalizeH="0" baseline="0" noProof="0">
                <a:ln>
                  <a:noFill/>
                </a:ln>
                <a:solidFill>
                  <a:srgbClr val="000000"/>
                </a:solidFill>
                <a:effectLst/>
                <a:uLnTx/>
                <a:uFillTx/>
                <a:ea typeface="+mn-ea"/>
                <a:cs typeface="+mn-cs"/>
              </a:rPr>
              <a:t>Respondents had more faith in online platforms than government to help reduce the risks and threats to users</a:t>
            </a:r>
            <a:endParaRPr lang="en-IN" err="1"/>
          </a:p>
        </p:txBody>
      </p:sp>
      <p:graphicFrame>
        <p:nvGraphicFramePr>
          <p:cNvPr id="3" name="Chart 2" descr="A pie chart of &quot;Awareness of government efforts to protect your safety online&quot; where 65 percent is &quot;No&quot; and 35 percent is &quot;Yes&quot;">
            <a:extLst>
              <a:ext uri="{FF2B5EF4-FFF2-40B4-BE49-F238E27FC236}">
                <a16:creationId xmlns:a16="http://schemas.microsoft.com/office/drawing/2014/main" id="{E015A3D6-58C5-78DC-B27B-25E1D491888D}"/>
              </a:ext>
            </a:extLst>
          </p:cNvPr>
          <p:cNvGraphicFramePr/>
          <p:nvPr>
            <p:extLst>
              <p:ext uri="{D42A27DB-BD31-4B8C-83A1-F6EECF244321}">
                <p14:modId xmlns:p14="http://schemas.microsoft.com/office/powerpoint/2010/main" val="3791903478"/>
              </p:ext>
            </p:extLst>
          </p:nvPr>
        </p:nvGraphicFramePr>
        <p:xfrm>
          <a:off x="4796922" y="1911676"/>
          <a:ext cx="3225099" cy="442488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C6F15072-B433-D89C-8C1A-F22C666A1E55}"/>
              </a:ext>
            </a:extLst>
          </p:cNvPr>
          <p:cNvSpPr txBox="1"/>
          <p:nvPr/>
        </p:nvSpPr>
        <p:spPr>
          <a:xfrm>
            <a:off x="8969091" y="2127974"/>
            <a:ext cx="2392511" cy="861774"/>
          </a:xfrm>
          <a:prstGeom prst="rect">
            <a:avLst/>
          </a:prstGeom>
          <a:noFill/>
        </p:spPr>
        <p:txBody>
          <a:bodyPr wrap="square" lIns="0" tIns="0" rIns="0" bIns="0">
            <a:spAutoFit/>
          </a:bodyPr>
          <a:lstStyle/>
          <a:p>
            <a:pPr algn="l"/>
            <a:r>
              <a:rPr lang="en-US" sz="1400"/>
              <a:t>I feel our government’s actions around online safety will help reduce risks on online platforms</a:t>
            </a:r>
          </a:p>
        </p:txBody>
      </p:sp>
      <p:sp>
        <p:nvSpPr>
          <p:cNvPr id="8" name="TextBox 7">
            <a:extLst>
              <a:ext uri="{FF2B5EF4-FFF2-40B4-BE49-F238E27FC236}">
                <a16:creationId xmlns:a16="http://schemas.microsoft.com/office/drawing/2014/main" id="{12323CB3-2AD7-3201-8588-81CA2FA149E3}"/>
              </a:ext>
            </a:extLst>
          </p:cNvPr>
          <p:cNvSpPr txBox="1"/>
          <p:nvPr/>
        </p:nvSpPr>
        <p:spPr>
          <a:xfrm>
            <a:off x="8969090" y="3058048"/>
            <a:ext cx="2271429" cy="184666"/>
          </a:xfrm>
          <a:prstGeom prst="rect">
            <a:avLst/>
          </a:prstGeom>
          <a:noFill/>
        </p:spPr>
        <p:txBody>
          <a:bodyPr wrap="square" lIns="0" tIns="0" rIns="0" bIns="0" rtlCol="0">
            <a:spAutoFit/>
          </a:bodyPr>
          <a:lstStyle/>
          <a:p>
            <a:pPr algn="l"/>
            <a:r>
              <a:rPr lang="en-US" sz="1200"/>
              <a:t>% completely agree, a lot, a little</a:t>
            </a:r>
          </a:p>
        </p:txBody>
      </p:sp>
      <p:graphicFrame>
        <p:nvGraphicFramePr>
          <p:cNvPr id="5" name="Chart 4" descr="A column chart where &quot;Unaware Government actions&quot; is at 46 percent and &quot;Aware Government Actions&quot; are at 71 percent">
            <a:extLst>
              <a:ext uri="{FF2B5EF4-FFF2-40B4-BE49-F238E27FC236}">
                <a16:creationId xmlns:a16="http://schemas.microsoft.com/office/drawing/2014/main" id="{253F1766-7496-584B-0545-EB6FF7A6469F}"/>
              </a:ext>
            </a:extLst>
          </p:cNvPr>
          <p:cNvGraphicFramePr/>
          <p:nvPr>
            <p:extLst>
              <p:ext uri="{D42A27DB-BD31-4B8C-83A1-F6EECF244321}">
                <p14:modId xmlns:p14="http://schemas.microsoft.com/office/powerpoint/2010/main" val="3997789995"/>
              </p:ext>
            </p:extLst>
          </p:nvPr>
        </p:nvGraphicFramePr>
        <p:xfrm>
          <a:off x="8774480" y="3458543"/>
          <a:ext cx="2644665" cy="2878014"/>
        </p:xfrm>
        <a:graphic>
          <a:graphicData uri="http://schemas.openxmlformats.org/drawingml/2006/chart">
            <c:chart xmlns:c="http://schemas.openxmlformats.org/drawingml/2006/chart" xmlns:r="http://schemas.openxmlformats.org/officeDocument/2006/relationships" r:id="rId6"/>
          </a:graphicData>
        </a:graphic>
      </p:graphicFrame>
      <p:sp>
        <p:nvSpPr>
          <p:cNvPr id="55" name="TextBox 54">
            <a:extLst>
              <a:ext uri="{FF2B5EF4-FFF2-40B4-BE49-F238E27FC236}">
                <a16:creationId xmlns:a16="http://schemas.microsoft.com/office/drawing/2014/main" id="{AABE334C-3D71-DA96-9131-3B31D6470D8B}"/>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G1. Are you aware of any efforts by your country’s government to protect your safety online? </a:t>
            </a:r>
          </a:p>
        </p:txBody>
      </p:sp>
    </p:spTree>
    <p:extLst>
      <p:ext uri="{BB962C8B-B14F-4D97-AF65-F5344CB8AC3E}">
        <p14:creationId xmlns:p14="http://schemas.microsoft.com/office/powerpoint/2010/main" val="21911378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F33A7-8E57-972A-EC56-20EDD3262E55}"/>
              </a:ext>
              <a:ext uri="{C183D7F6-B498-43B3-948B-1728B52AA6E4}">
                <adec:decorative xmlns:adec="http://schemas.microsoft.com/office/drawing/2017/decorative" val="1"/>
              </a:ext>
            </a:extLst>
          </p:cNvPr>
          <p:cNvSpPr/>
          <p:nvPr/>
        </p:nvSpPr>
        <p:spPr bwMode="auto">
          <a:xfrm>
            <a:off x="584199" y="585788"/>
            <a:ext cx="5177972" cy="56864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F6A9567E-FD35-42AF-E69C-F45A8EF00592}"/>
              </a:ext>
              <a:ext uri="{C183D7F6-B498-43B3-948B-1728B52AA6E4}">
                <adec:decorative xmlns:adec="http://schemas.microsoft.com/office/drawing/2017/decorative" val="1"/>
              </a:ext>
            </a:extLst>
          </p:cNvPr>
          <p:cNvSpPr>
            <a:spLocks/>
          </p:cNvSpPr>
          <p:nvPr/>
        </p:nvSpPr>
        <p:spPr bwMode="auto">
          <a:xfrm>
            <a:off x="584199" y="585788"/>
            <a:ext cx="11023602" cy="568642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72F93344-C644-79EF-8E81-7622EBFEA28C}"/>
              </a:ext>
              <a:ext uri="{C183D7F6-B498-43B3-948B-1728B52AA6E4}">
                <adec:decorative xmlns:adec="http://schemas.microsoft.com/office/drawing/2017/decorative" val="1"/>
              </a:ext>
            </a:extLst>
          </p:cNvPr>
          <p:cNvSpPr/>
          <p:nvPr/>
        </p:nvSpPr>
        <p:spPr bwMode="auto">
          <a:xfrm>
            <a:off x="1001486" y="2251823"/>
            <a:ext cx="696686" cy="696686"/>
          </a:xfrm>
          <a:prstGeom prst="ellipse">
            <a:avLst/>
          </a:prstGeom>
          <a:solidFill>
            <a:schemeClr val="bg1"/>
          </a:solidFill>
          <a:ln w="9525">
            <a:gradFill flip="none" rotWithShape="1">
              <a:gsLst>
                <a:gs pos="0">
                  <a:schemeClr val="bg1"/>
                </a:gs>
                <a:gs pos="100000">
                  <a:schemeClr val="accent1">
                    <a:lumMod val="60000"/>
                    <a:lumOff val="40000"/>
                  </a:schemeClr>
                </a:gs>
              </a:gsLst>
              <a:lin ang="13500000" scaled="1"/>
              <a:tileRect/>
            </a:gradFill>
          </a:ln>
          <a:effectLst>
            <a:outerShdw blurRad="88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err="1">
              <a:solidFill>
                <a:schemeClr val="tx2"/>
              </a:solidFill>
            </a:endParaRPr>
          </a:p>
        </p:txBody>
      </p:sp>
      <p:sp>
        <p:nvSpPr>
          <p:cNvPr id="2" name="Title 1">
            <a:extLst>
              <a:ext uri="{FF2B5EF4-FFF2-40B4-BE49-F238E27FC236}">
                <a16:creationId xmlns:a16="http://schemas.microsoft.com/office/drawing/2014/main" id="{8BDBCD5D-CDE0-1310-EE09-B95859467796}"/>
              </a:ext>
            </a:extLst>
          </p:cNvPr>
          <p:cNvSpPr>
            <a:spLocks noGrp="1"/>
          </p:cNvSpPr>
          <p:nvPr>
            <p:ph type="title"/>
          </p:nvPr>
        </p:nvSpPr>
        <p:spPr>
          <a:xfrm>
            <a:off x="1001486" y="3152001"/>
            <a:ext cx="4238171" cy="553998"/>
          </a:xfrm>
        </p:spPr>
        <p:txBody>
          <a:bodyPr>
            <a:spAutoFit/>
          </a:bodyPr>
          <a:lstStyle/>
          <a:p>
            <a:r>
              <a:rPr lang="en-US"/>
              <a:t>Online risks</a:t>
            </a:r>
          </a:p>
        </p:txBody>
      </p:sp>
      <p:sp>
        <p:nvSpPr>
          <p:cNvPr id="18" name="shield_3" title="Icon of a shield with an exclamation point inside">
            <a:extLst>
              <a:ext uri="{FF2B5EF4-FFF2-40B4-BE49-F238E27FC236}">
                <a16:creationId xmlns:a16="http://schemas.microsoft.com/office/drawing/2014/main" id="{93AF205E-DBBA-17B1-0534-C55EB2579C89}"/>
              </a:ext>
            </a:extLst>
          </p:cNvPr>
          <p:cNvSpPr>
            <a:spLocks noChangeAspect="1" noEditPoints="1"/>
          </p:cNvSpPr>
          <p:nvPr/>
        </p:nvSpPr>
        <p:spPr bwMode="auto">
          <a:xfrm>
            <a:off x="1170668" y="2418584"/>
            <a:ext cx="358323" cy="363165"/>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Shape 16" descr="Network World Internet Digital devices on space Earth 3D illustration">
            <a:extLst>
              <a:ext uri="{FF2B5EF4-FFF2-40B4-BE49-F238E27FC236}">
                <a16:creationId xmlns:a16="http://schemas.microsoft.com/office/drawing/2014/main" id="{888C8D24-D02F-EA8A-2BAF-6F8F4C789B62}"/>
              </a:ext>
            </a:extLst>
          </p:cNvPr>
          <p:cNvSpPr>
            <a:spLocks noChangeAspect="1"/>
          </p:cNvSpPr>
          <p:nvPr/>
        </p:nvSpPr>
        <p:spPr bwMode="auto">
          <a:xfrm>
            <a:off x="6059713" y="888239"/>
            <a:ext cx="5290458" cy="5081529"/>
          </a:xfrm>
          <a:custGeom>
            <a:avLst/>
            <a:gdLst>
              <a:gd name="connsiteX0" fmla="*/ 0 w 5290458"/>
              <a:gd name="connsiteY0" fmla="*/ 0 h 5081529"/>
              <a:gd name="connsiteX1" fmla="*/ 5290458 w 5290458"/>
              <a:gd name="connsiteY1" fmla="*/ 0 h 5081529"/>
              <a:gd name="connsiteX2" fmla="*/ 5290458 w 5290458"/>
              <a:gd name="connsiteY2" fmla="*/ 5081529 h 5081529"/>
              <a:gd name="connsiteX3" fmla="*/ 0 w 5290458"/>
              <a:gd name="connsiteY3" fmla="*/ 5081529 h 5081529"/>
            </a:gdLst>
            <a:ahLst/>
            <a:cxnLst>
              <a:cxn ang="0">
                <a:pos x="connsiteX0" y="connsiteY0"/>
              </a:cxn>
              <a:cxn ang="0">
                <a:pos x="connsiteX1" y="connsiteY1"/>
              </a:cxn>
              <a:cxn ang="0">
                <a:pos x="connsiteX2" y="connsiteY2"/>
              </a:cxn>
              <a:cxn ang="0">
                <a:pos x="connsiteX3" y="connsiteY3"/>
              </a:cxn>
            </a:cxnLst>
            <a:rect l="l" t="t" r="r" b="b"/>
            <a:pathLst>
              <a:path w="5290458" h="5081529">
                <a:moveTo>
                  <a:pt x="0" y="0"/>
                </a:moveTo>
                <a:lnTo>
                  <a:pt x="5290458" y="0"/>
                </a:lnTo>
                <a:lnTo>
                  <a:pt x="5290458" y="5081529"/>
                </a:lnTo>
                <a:lnTo>
                  <a:pt x="0" y="5081529"/>
                </a:lnTo>
                <a:close/>
              </a:path>
            </a:pathLst>
          </a:custGeom>
          <a:blipFill dpi="0" rotWithShape="1">
            <a:blip r:embed="rId2"/>
            <a:srcRect/>
            <a:stretch>
              <a:fillRect l="-22038" r="-22038"/>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109576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B9C6-6B73-8760-83D4-51D31CBEB284}"/>
              </a:ext>
            </a:extLst>
          </p:cNvPr>
          <p:cNvSpPr>
            <a:spLocks noGrp="1"/>
          </p:cNvSpPr>
          <p:nvPr>
            <p:ph type="title"/>
          </p:nvPr>
        </p:nvSpPr>
        <p:spPr>
          <a:xfrm>
            <a:off x="588263" y="457200"/>
            <a:ext cx="11018520" cy="553998"/>
          </a:xfrm>
        </p:spPr>
        <p:txBody>
          <a:bodyPr/>
          <a:lstStyle/>
          <a:p>
            <a:r>
              <a:rPr lang="en-US">
                <a:solidFill>
                  <a:schemeClr val="accent1"/>
                </a:solidFill>
              </a:rPr>
              <a:t>69% </a:t>
            </a:r>
            <a:r>
              <a:rPr lang="en-US"/>
              <a:t>reported experiencing a risk in the past year</a:t>
            </a:r>
          </a:p>
        </p:txBody>
      </p:sp>
      <p:sp>
        <p:nvSpPr>
          <p:cNvPr id="14" name="TextBox 13">
            <a:extLst>
              <a:ext uri="{FF2B5EF4-FFF2-40B4-BE49-F238E27FC236}">
                <a16:creationId xmlns:a16="http://schemas.microsoft.com/office/drawing/2014/main" id="{58F11E2C-AFF0-1BF4-6A08-C791F55D1604}"/>
              </a:ext>
            </a:extLst>
          </p:cNvPr>
          <p:cNvSpPr txBox="1"/>
          <p:nvPr/>
        </p:nvSpPr>
        <p:spPr>
          <a:xfrm>
            <a:off x="588262" y="1087865"/>
            <a:ext cx="11018519" cy="369332"/>
          </a:xfrm>
          <a:prstGeom prst="rect">
            <a:avLst/>
          </a:prstGeom>
          <a:noFill/>
        </p:spPr>
        <p:txBody>
          <a:bodyPr wrap="square" lIns="0" tIns="0" rIns="0" bIns="0">
            <a:spAutoFit/>
          </a:bodyPr>
          <a:lstStyle/>
          <a:p>
            <a:r>
              <a:rPr lang="en-US" sz="2400">
                <a:solidFill>
                  <a:schemeClr val="accent1"/>
                </a:solidFill>
                <a:latin typeface="+mj-lt"/>
              </a:rPr>
              <a:t>Parents significantly underestimated their teenager’s exposure to risks</a:t>
            </a:r>
            <a:endParaRPr lang="en-IN" sz="2400">
              <a:solidFill>
                <a:schemeClr val="accent1"/>
              </a:solidFill>
              <a:latin typeface="+mj-lt"/>
            </a:endParaRPr>
          </a:p>
        </p:txBody>
      </p:sp>
      <p:sp>
        <p:nvSpPr>
          <p:cNvPr id="16" name="Rectangle 15">
            <a:extLst>
              <a:ext uri="{FF2B5EF4-FFF2-40B4-BE49-F238E27FC236}">
                <a16:creationId xmlns:a16="http://schemas.microsoft.com/office/drawing/2014/main" id="{70E5C519-285C-40FF-0B1E-4B94750A9553}"/>
              </a:ext>
              <a:ext uri="{C183D7F6-B498-43B3-948B-1728B52AA6E4}">
                <adec:decorative xmlns:adec="http://schemas.microsoft.com/office/drawing/2017/decorative" val="1"/>
              </a:ext>
            </a:extLst>
          </p:cNvPr>
          <p:cNvSpPr>
            <a:spLocks/>
          </p:cNvSpPr>
          <p:nvPr/>
        </p:nvSpPr>
        <p:spPr bwMode="auto">
          <a:xfrm>
            <a:off x="588263" y="1731560"/>
            <a:ext cx="5438735" cy="4541267"/>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aphicFrame>
        <p:nvGraphicFramePr>
          <p:cNvPr id="10" name="Chart 9" descr="A pie chart of &quot;Experienced at least one risk during the past year (average = 3.1 risks)&quot; with &quot;Yes&quot; at 69 percent and &quot;No&quot; at 31 percent">
            <a:extLst>
              <a:ext uri="{FF2B5EF4-FFF2-40B4-BE49-F238E27FC236}">
                <a16:creationId xmlns:a16="http://schemas.microsoft.com/office/drawing/2014/main" id="{0AC9C2BD-D589-A22A-1FF8-0494223EFF50}"/>
              </a:ext>
            </a:extLst>
          </p:cNvPr>
          <p:cNvGraphicFramePr/>
          <p:nvPr>
            <p:extLst>
              <p:ext uri="{D42A27DB-BD31-4B8C-83A1-F6EECF244321}">
                <p14:modId xmlns:p14="http://schemas.microsoft.com/office/powerpoint/2010/main" val="881138651"/>
              </p:ext>
            </p:extLst>
          </p:nvPr>
        </p:nvGraphicFramePr>
        <p:xfrm>
          <a:off x="623866" y="1825921"/>
          <a:ext cx="5367528" cy="43525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947B3F1-E9B3-9666-CD52-BF0A43066132}"/>
              </a:ext>
              <a:ext uri="{C183D7F6-B498-43B3-948B-1728B52AA6E4}">
                <adec:decorative xmlns:adec="http://schemas.microsoft.com/office/drawing/2017/decorative" val="1"/>
              </a:ext>
            </a:extLst>
          </p:cNvPr>
          <p:cNvSpPr txBox="1"/>
          <p:nvPr/>
        </p:nvSpPr>
        <p:spPr>
          <a:xfrm>
            <a:off x="1130798" y="5950012"/>
            <a:ext cx="1221488" cy="153888"/>
          </a:xfrm>
          <a:prstGeom prst="rect">
            <a:avLst/>
          </a:prstGeom>
          <a:noFill/>
        </p:spPr>
        <p:txBody>
          <a:bodyPr wrap="none" lIns="0" tIns="0" rIns="0" bIns="0" rtlCol="0">
            <a:spAutoFit/>
          </a:bodyPr>
          <a:lstStyle/>
          <a:p>
            <a:pPr algn="l"/>
            <a:r>
              <a:rPr lang="en-US" sz="1000"/>
              <a:t>Base: Total, N=16,222</a:t>
            </a:r>
          </a:p>
        </p:txBody>
      </p:sp>
      <p:sp>
        <p:nvSpPr>
          <p:cNvPr id="17" name="Rectangle 16">
            <a:extLst>
              <a:ext uri="{FF2B5EF4-FFF2-40B4-BE49-F238E27FC236}">
                <a16:creationId xmlns:a16="http://schemas.microsoft.com/office/drawing/2014/main" id="{1343B54C-43E1-A390-6E22-1339FF1D07C5}"/>
              </a:ext>
              <a:ext uri="{C183D7F6-B498-43B3-948B-1728B52AA6E4}">
                <adec:decorative xmlns:adec="http://schemas.microsoft.com/office/drawing/2017/decorative" val="1"/>
              </a:ext>
            </a:extLst>
          </p:cNvPr>
          <p:cNvSpPr>
            <a:spLocks/>
          </p:cNvSpPr>
          <p:nvPr/>
        </p:nvSpPr>
        <p:spPr bwMode="auto">
          <a:xfrm>
            <a:off x="6202382" y="1731560"/>
            <a:ext cx="5401355" cy="4541267"/>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aphicFrame>
        <p:nvGraphicFramePr>
          <p:cNvPr id="5" name="Chart 4" descr="A column chart of Risk Incidence by Segment where &quot;Teens 13-17&quot; is at 74 percent, &quot;Parents of 13-17&quot; is at 62 percent, &quot;Parents of 6-12&quot; is at 62 percent and &quot;Other Adults&quot; is at 66 percent.">
            <a:extLst>
              <a:ext uri="{FF2B5EF4-FFF2-40B4-BE49-F238E27FC236}">
                <a16:creationId xmlns:a16="http://schemas.microsoft.com/office/drawing/2014/main" id="{DCD2D76E-CF00-9B39-BC88-0E6D4332EE09}"/>
              </a:ext>
            </a:extLst>
          </p:cNvPr>
          <p:cNvGraphicFramePr/>
          <p:nvPr>
            <p:extLst>
              <p:ext uri="{D42A27DB-BD31-4B8C-83A1-F6EECF244321}">
                <p14:modId xmlns:p14="http://schemas.microsoft.com/office/powerpoint/2010/main" val="4263944344"/>
              </p:ext>
            </p:extLst>
          </p:nvPr>
        </p:nvGraphicFramePr>
        <p:xfrm>
          <a:off x="6245352" y="1733003"/>
          <a:ext cx="5367528" cy="444546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0FDC784F-5739-FE4E-77FB-8B6D48B62A4A}"/>
              </a:ext>
              <a:ext uri="{C183D7F6-B498-43B3-948B-1728B52AA6E4}">
                <adec:decorative xmlns:adec="http://schemas.microsoft.com/office/drawing/2017/decorative" val="1"/>
              </a:ext>
            </a:extLst>
          </p:cNvPr>
          <p:cNvSpPr/>
          <p:nvPr/>
        </p:nvSpPr>
        <p:spPr bwMode="auto">
          <a:xfrm>
            <a:off x="7340599" y="2613373"/>
            <a:ext cx="1273176" cy="1884420"/>
          </a:xfrm>
          <a:prstGeom prst="rect">
            <a:avLst/>
          </a:prstGeom>
          <a:solidFill>
            <a:schemeClr val="accent1">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descr="12 point gap between &quot;Teens 13-17&quot; and &quot;Parents of 13-17&quot;">
            <a:extLst>
              <a:ext uri="{FF2B5EF4-FFF2-40B4-BE49-F238E27FC236}">
                <a16:creationId xmlns:a16="http://schemas.microsoft.com/office/drawing/2014/main" id="{2ED9D94E-F3A9-2412-F908-CC7811F00893}"/>
              </a:ext>
            </a:extLst>
          </p:cNvPr>
          <p:cNvGrpSpPr/>
          <p:nvPr/>
        </p:nvGrpSpPr>
        <p:grpSpPr>
          <a:xfrm>
            <a:off x="7340599" y="2614643"/>
            <a:ext cx="1273176" cy="1880033"/>
            <a:chOff x="7340599" y="2614643"/>
            <a:chExt cx="1273176" cy="1880033"/>
          </a:xfrm>
        </p:grpSpPr>
        <p:sp>
          <p:nvSpPr>
            <p:cNvPr id="8" name="TextBox 7">
              <a:extLst>
                <a:ext uri="{FF2B5EF4-FFF2-40B4-BE49-F238E27FC236}">
                  <a16:creationId xmlns:a16="http://schemas.microsoft.com/office/drawing/2014/main" id="{A0C9F358-BB38-1343-0635-112F1071265E}"/>
                </a:ext>
              </a:extLst>
            </p:cNvPr>
            <p:cNvSpPr txBox="1"/>
            <p:nvPr/>
          </p:nvSpPr>
          <p:spPr>
            <a:xfrm>
              <a:off x="7562381" y="3446938"/>
              <a:ext cx="893879" cy="215444"/>
            </a:xfrm>
            <a:prstGeom prst="rect">
              <a:avLst/>
            </a:prstGeom>
            <a:noFill/>
          </p:spPr>
          <p:txBody>
            <a:bodyPr wrap="square" lIns="0" tIns="0" rIns="0" bIns="0" rtlCol="0">
              <a:spAutoFit/>
            </a:bodyPr>
            <a:lstStyle/>
            <a:p>
              <a:pPr algn="l"/>
              <a:r>
                <a:rPr lang="en-US" sz="1400"/>
                <a:t>12-pt. gap</a:t>
              </a:r>
            </a:p>
          </p:txBody>
        </p:sp>
        <p:cxnSp>
          <p:nvCxnSpPr>
            <p:cNvPr id="4" name="Straight Connector 3">
              <a:extLst>
                <a:ext uri="{FF2B5EF4-FFF2-40B4-BE49-F238E27FC236}">
                  <a16:creationId xmlns:a16="http://schemas.microsoft.com/office/drawing/2014/main" id="{5DAF37A5-BEED-DFD6-8ECE-A9C90254AE0B}"/>
                </a:ext>
              </a:extLst>
            </p:cNvPr>
            <p:cNvCxnSpPr>
              <a:cxnSpLocks/>
            </p:cNvCxnSpPr>
            <p:nvPr/>
          </p:nvCxnSpPr>
          <p:spPr>
            <a:xfrm>
              <a:off x="7340599" y="2614643"/>
              <a:ext cx="1273176" cy="0"/>
            </a:xfrm>
            <a:prstGeom prst="line">
              <a:avLst/>
            </a:prstGeom>
            <a:ln w="9525">
              <a:solidFill>
                <a:schemeClr val="tx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0D9176-0211-0C09-5928-AD24BA4B7849}"/>
                </a:ext>
              </a:extLst>
            </p:cNvPr>
            <p:cNvCxnSpPr>
              <a:cxnSpLocks/>
            </p:cNvCxnSpPr>
            <p:nvPr/>
          </p:nvCxnSpPr>
          <p:spPr>
            <a:xfrm>
              <a:off x="7340599" y="4494676"/>
              <a:ext cx="1273176" cy="0"/>
            </a:xfrm>
            <a:prstGeom prst="line">
              <a:avLst/>
            </a:prstGeom>
            <a:ln w="9525">
              <a:solidFill>
                <a:schemeClr val="tx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126B104-7F4E-253A-851B-CE0FCEF3E4CC}"/>
              </a:ext>
              <a:ext uri="{C183D7F6-B498-43B3-948B-1728B52AA6E4}">
                <adec:decorative xmlns:adec="http://schemas.microsoft.com/office/drawing/2017/decorative" val="1"/>
              </a:ext>
            </a:extLst>
          </p:cNvPr>
          <p:cNvSpPr txBox="1">
            <a:spLocks/>
          </p:cNvSpPr>
          <p:nvPr/>
        </p:nvSpPr>
        <p:spPr>
          <a:xfrm>
            <a:off x="0" y="6511876"/>
            <a:ext cx="12195044" cy="346124"/>
          </a:xfrm>
          <a:prstGeom prst="rect">
            <a:avLst/>
          </a:prstGeom>
          <a:solidFill>
            <a:schemeClr val="bg1">
              <a:lumMod val="95000"/>
            </a:schemeClr>
          </a:solidFill>
        </p:spPr>
        <p:txBody>
          <a:bodyPr wrap="square" lIns="594360" tIns="45720" rIns="594360" bIns="45720" rtlCol="0" anchor="ctr">
            <a:noAutofit/>
          </a:bodyPr>
          <a:lstStyle/>
          <a:p>
            <a:pPr>
              <a:spcAft>
                <a:spcPts val="100"/>
              </a:spcAft>
            </a:pPr>
            <a:endParaRPr lang="en-US" sz="900">
              <a:latin typeface="+mj-lt"/>
              <a:cs typeface="Arial" panose="020B0604020202020204" pitchFamily="34" charset="0"/>
            </a:endParaRPr>
          </a:p>
        </p:txBody>
      </p:sp>
      <p:sp>
        <p:nvSpPr>
          <p:cNvPr id="23" name="TextBox 22">
            <a:extLst>
              <a:ext uri="{FF2B5EF4-FFF2-40B4-BE49-F238E27FC236}">
                <a16:creationId xmlns:a16="http://schemas.microsoft.com/office/drawing/2014/main" id="{EF4DC1A2-57B3-4511-E465-115BEF714EE9}"/>
              </a:ext>
            </a:extLst>
          </p:cNvPr>
          <p:cNvSpPr txBox="1">
            <a:spLocks/>
          </p:cNvSpPr>
          <p:nvPr/>
        </p:nvSpPr>
        <p:spPr>
          <a:xfrm>
            <a:off x="588263" y="6615688"/>
            <a:ext cx="11018520" cy="123111"/>
          </a:xfrm>
          <a:prstGeom prst="rect">
            <a:avLst/>
          </a:prstGeom>
          <a:noFill/>
        </p:spPr>
        <p:txBody>
          <a:bodyPr wrap="square" lIns="0" tIns="0" rIns="0" bIns="0" anchor="b">
            <a:spAutoFit/>
          </a:bodyPr>
          <a:lstStyle/>
          <a:p>
            <a:pPr>
              <a:spcAft>
                <a:spcPts val="100"/>
              </a:spcAft>
            </a:pPr>
            <a:r>
              <a:rPr lang="en-US" sz="800">
                <a:latin typeface="+mj-lt"/>
                <a:cs typeface="Arial" panose="020B0604020202020204" pitchFamily="34" charset="0"/>
              </a:rPr>
              <a:t>Q2. Which, if any, of these have you [parent version: Your children] experienced in the last year ONLINE using the Internet on your phone, tablet, or any other device? Select all that apply</a:t>
            </a:r>
          </a:p>
        </p:txBody>
      </p:sp>
    </p:spTree>
    <p:extLst>
      <p:ext uri="{BB962C8B-B14F-4D97-AF65-F5344CB8AC3E}">
        <p14:creationId xmlns:p14="http://schemas.microsoft.com/office/powerpoint/2010/main" val="1798205069"/>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2cc7923-7bd6-4c52-a535-c267c30bc123" xsi:nil="true"/>
    <lcf76f155ced4ddcb4097134ff3c332f xmlns="59afee55-fc30-40da-a84e-ff6fc62c4efa">
      <Terms xmlns="http://schemas.microsoft.com/office/infopath/2007/PartnerControls"/>
    </lcf76f155ced4ddcb4097134ff3c332f>
    <Done xmlns="59afee55-fc30-40da-a84e-ff6fc62c4efa">true</Don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AB3889E58DB141A6E1281B02136174" ma:contentTypeVersion="37" ma:contentTypeDescription="Create a new document." ma:contentTypeScope="" ma:versionID="76b1df086c683f2379f1df93075d9377">
  <xsd:schema xmlns:xsd="http://www.w3.org/2001/XMLSchema" xmlns:xs="http://www.w3.org/2001/XMLSchema" xmlns:p="http://schemas.microsoft.com/office/2006/metadata/properties" xmlns:ns1="http://schemas.microsoft.com/sharepoint/v3" xmlns:ns2="92cc7923-7bd6-4c52-a535-c267c30bc123" xmlns:ns3="59afee55-fc30-40da-a84e-ff6fc62c4efa" targetNamespace="http://schemas.microsoft.com/office/2006/metadata/properties" ma:root="true" ma:fieldsID="6d75d79c38aa5c7b4fcca3cc15b3bf50" ns1:_="" ns2:_="" ns3:_="">
    <xsd:import namespace="http://schemas.microsoft.com/sharepoint/v3"/>
    <xsd:import namespace="92cc7923-7bd6-4c52-a535-c267c30bc123"/>
    <xsd:import namespace="59afee55-fc30-40da-a84e-ff6fc62c4e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Done" minOccurs="0"/>
                <xsd:element ref="ns3:MediaLengthInSeconds" minOccurs="0"/>
                <xsd:element ref="ns3:lcf76f155ced4ddcb4097134ff3c332f" minOccurs="0"/>
                <xsd:element ref="ns2:TaxCatchAll"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_dlc_Exempt" ma:index="27" nillable="true" ma:displayName="Exempt from Policy" ma:hidden="true" ma:internalName="_dlc_Exempt" ma:readOnly="true">
      <xsd:simpleType>
        <xsd:restriction base="dms:Unknown"/>
      </xsd:simpleType>
    </xsd:element>
    <xsd:element name="_dlc_ExpireDateSaved" ma:index="28" nillable="true" ma:displayName="Original Expiration Date" ma:hidden="true" ma:internalName="_dlc_ExpireDateSaved" ma:readOnly="true">
      <xsd:simpleType>
        <xsd:restriction base="dms:DateTime"/>
      </xsd:simpleType>
    </xsd:element>
    <xsd:element name="_dlc_ExpireDate" ma:index="29"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cc7923-7bd6-4c52-a535-c267c30bc1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4b90c701-0043-4a89-a988-32e4a8df2906}" ma:internalName="TaxCatchAll" ma:showField="CatchAllData" ma:web="92cc7923-7bd6-4c52-a535-c267c30bc1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afee55-fc30-40da-a84e-ff6fc62c4e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Done" ma:index="22" nillable="true" ma:displayName="Done" ma:default="1" ma:format="Dropdown" ma:internalName="Done">
      <xsd:simpleType>
        <xsd:restriction base="dms:Boolea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6d14119-9ae9-4cc6-a406-008d392c1a1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59afee55-fc30-40da-a84e-ff6fc62c4efa"/>
    <ds:schemaRef ds:uri="92cc7923-7bd6-4c52-a535-c267c30bc1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103CD2-BF4A-4E1C-9F5B-6DDD7A414516}">
  <ds:schemaRefs>
    <ds:schemaRef ds:uri="59afee55-fc30-40da-a84e-ff6fc62c4efa"/>
    <ds:schemaRef ds:uri="92cc7923-7bd6-4c52-a535-c267c30bc1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WHITE TEMPLATE</Template>
  <TotalTime>162</TotalTime>
  <Words>7011</Words>
  <Application>Microsoft Office PowerPoint</Application>
  <PresentationFormat>Widescreen</PresentationFormat>
  <Paragraphs>972</Paragraphs>
  <Slides>63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Consolas</vt:lpstr>
      <vt:lpstr>Segoe UI</vt:lpstr>
      <vt:lpstr>Segoe UI Light</vt:lpstr>
      <vt:lpstr>Segoe UI Semibold</vt:lpstr>
      <vt:lpstr>Tenorite</vt:lpstr>
      <vt:lpstr>Tenorite Display</vt:lpstr>
      <vt:lpstr>Wingdings</vt:lpstr>
      <vt:lpstr>White Template</vt:lpstr>
      <vt:lpstr>Global Online Safety Survey 2023  </vt:lpstr>
      <vt:lpstr>Study methodology</vt:lpstr>
      <vt:lpstr>Changes in wave 7</vt:lpstr>
      <vt:lpstr>Theme 1: Online civility deteriorated during the pandemic</vt:lpstr>
      <vt:lpstr>Theme 2: Parents &amp; teens used multiple safety tools &amp; actions</vt:lpstr>
      <vt:lpstr>Theme 3: There was strong support for moderation of illegal &amp; harmful content</vt:lpstr>
      <vt:lpstr>Theme 4: Most were unaware of Government efforts to protect users safety online</vt:lpstr>
      <vt:lpstr>Online risks</vt:lpstr>
      <vt:lpstr>69% reported experiencing a risk in the past year</vt:lpstr>
      <vt:lpstr>The single most common risk was misinformation, disinformation, followed closely by personal attacks</vt:lpstr>
      <vt:lpstr>Parents of teens underestimated every risk their teenager might have been exposed to</vt:lpstr>
      <vt:lpstr>Sexual &amp; personal risks caused the most worry</vt:lpstr>
      <vt:lpstr>What parents &amp; their teens worried about varied by risk</vt:lpstr>
      <vt:lpstr>Loss of trust was the most common consequence of risks</vt:lpstr>
      <vt:lpstr>Teen Girls experienced and worried more about sexual risks, and self harm </vt:lpstr>
      <vt:lpstr>80% of LGBTQ+ experienced a risk</vt:lpstr>
      <vt:lpstr>Safety tools &amp; child safety actions</vt:lpstr>
      <vt:lpstr>Private accounts &amp; reviewing friends &amp; follow requests were the most used safety tools</vt:lpstr>
      <vt:lpstr>91% of parents took at least one child safety action</vt:lpstr>
      <vt:lpstr>81% of parents used at least one parental safety tool</vt:lpstr>
      <vt:lpstr>Parents said safety tools were effective</vt:lpstr>
      <vt:lpstr>Barriers to safety tool adoption</vt:lpstr>
      <vt:lpstr>Teens protect themselves by limiting access to messages &amp; content</vt:lpstr>
      <vt:lpstr>Teens said limiting access was most effective for keeping them safer online</vt:lpstr>
      <vt:lpstr>Parents &amp; teens are engaged with the topic of online safety</vt:lpstr>
      <vt:lpstr>59% of parents said they regularly check in with their children about online activities </vt:lpstr>
      <vt:lpstr>60% of teens talked with someone after experiencing a risk</vt:lpstr>
      <vt:lpstr>Teens were more likely to talk with parents about higher incidence risks</vt:lpstr>
      <vt:lpstr>Teens were more likely to talk with parents about higher incidence risks </vt:lpstr>
      <vt:lpstr>57% of teens reported their parents don’t need to actively monitor them online </vt:lpstr>
      <vt:lpstr>Parents had slightly more confidence in software controls than teens</vt:lpstr>
      <vt:lpstr>Online platforms &amp; content moderation</vt:lpstr>
      <vt:lpstr>Online platforms used</vt:lpstr>
      <vt:lpstr>There was strong support for moderation of illegal &amp; harmful content</vt:lpstr>
      <vt:lpstr>63% expected restrictions on illegal &amp; harmful content on social media &amp; video sharing platforms</vt:lpstr>
      <vt:lpstr>Desired content moderation varied by parent status &amp; gender</vt:lpstr>
      <vt:lpstr>Government &amp; online safety</vt:lpstr>
      <vt:lpstr>Most were unaware of government efforts to protect users safety online</vt:lpstr>
      <vt:lpstr>Respondents are unsure if government actions will reduce risks on online platforms</vt:lpstr>
      <vt:lpstr>Greater awareness can improve perceptions of governments’ online safety efforts </vt:lpstr>
      <vt:lpstr>36% of parents said the world would be better off without social media, in stark contrast to teens (15%)</vt:lpstr>
      <vt:lpstr>Country detail</vt:lpstr>
      <vt:lpstr>2022 Risk exposure by Country*</vt:lpstr>
      <vt:lpstr>Current state of civility by Country</vt:lpstr>
      <vt:lpstr>Online risk Country heatmap</vt:lpstr>
      <vt:lpstr>Awareness of government efforts to protect online safety is generally low outside APAC</vt:lpstr>
      <vt:lpstr>Belief that government actions will reduce risks on online platforms is strongest in APAC, weakest in western Europe</vt:lpstr>
      <vt:lpstr>Desire for content moderation is strongest in APAC</vt:lpstr>
      <vt:lpstr>Expectations on content restrictions by type of platform</vt:lpstr>
      <vt:lpstr>Expectations on content restrictions by type of platform </vt:lpstr>
      <vt:lpstr>Expectations on content restrictions by type of platform  </vt:lpstr>
      <vt:lpstr>Top three worries by Country</vt:lpstr>
      <vt:lpstr>Appendix</vt:lpstr>
      <vt:lpstr>Glossary</vt:lpstr>
      <vt:lpstr>Risk definitions: Wave 7 </vt:lpstr>
      <vt:lpstr>Cyberbullying was the most worrisome risk and had above average incidence</vt:lpstr>
      <vt:lpstr>Teens experienced the most risks</vt:lpstr>
      <vt:lpstr>Parents worry most about sexual risks online</vt:lpstr>
      <vt:lpstr>Teens experience the most risks, and are more concerned with threats of violence than their parents</vt:lpstr>
      <vt:lpstr>68% of parents of 6-12 said safety tools were effective</vt:lpstr>
      <vt:lpstr>62% of teen parents said safety tools were effective</vt:lpstr>
      <vt:lpstr>Parents favor the most content moderation with teens seeking more than adults without children</vt:lpstr>
      <vt:lpstr>Adult females seek more content moderation</vt:lpstr>
    </vt:vector>
  </TitlesOfParts>
  <Manager>&lt;Comms manager name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Digital Well-Being</dc:title>
  <dc:subject>&lt;Event name&gt;</dc:subject>
  <dc:creator>tomwo@trgwest.com;johnru@trgwest.com</dc:creator>
  <cp:keywords/>
  <dc:description/>
  <cp:lastModifiedBy>Delight Roberts (CELA)</cp:lastModifiedBy>
  <cp:revision>14</cp:revision>
  <dcterms:created xsi:type="dcterms:W3CDTF">2019-11-21T22:32:51Z</dcterms:created>
  <dcterms:modified xsi:type="dcterms:W3CDTF">2023-02-02T18:56:15Z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
    <vt:lpwstr/>
  </property>
  <property fmtid="{D5CDD505-2E9C-101B-9397-08002B2CF9AE}" pid="3" name="Event1">
    <vt:lpwstr>622;#Unassigned|2c8af875-f38a-40b8-a0a9-056aed3fc8c0</vt:lpwstr>
  </property>
  <property fmtid="{D5CDD505-2E9C-101B-9397-08002B2CF9AE}" pid="4" name="Audience">
    <vt:lpwstr/>
  </property>
  <property fmtid="{D5CDD505-2E9C-101B-9397-08002B2CF9AE}" pid="5" name="Event Venue">
    <vt:lpwstr/>
  </property>
  <property fmtid="{D5CDD505-2E9C-101B-9397-08002B2CF9AE}" pid="6" name="Track">
    <vt:lpwstr/>
  </property>
  <property fmtid="{D5CDD505-2E9C-101B-9397-08002B2CF9AE}" pid="7" name="Event Location">
    <vt:lpwstr/>
  </property>
  <property fmtid="{D5CDD505-2E9C-101B-9397-08002B2CF9AE}" pid="8" name="Campaign">
    <vt:lpwstr/>
  </property>
  <property fmtid="{D5CDD505-2E9C-101B-9397-08002B2CF9AE}" pid="9" name="IsMyDocuments">
    <vt:bool>true</vt:bool>
  </property>
  <property fmtid="{D5CDD505-2E9C-101B-9397-08002B2CF9AE}" pid="10" name="MSIP_Label_f42aa342-8706-4288-bd11-ebb85995028c_Enabled">
    <vt:lpwstr>True</vt:lpwstr>
  </property>
  <property fmtid="{D5CDD505-2E9C-101B-9397-08002B2CF9AE}" pid="11" name="MSIP_Label_f42aa342-8706-4288-bd11-ebb85995028c_SiteId">
    <vt:lpwstr>72f988bf-86f1-41af-91ab-2d7cd011db47</vt:lpwstr>
  </property>
  <property fmtid="{D5CDD505-2E9C-101B-9397-08002B2CF9AE}" pid="12" name="MSIP_Label_f42aa342-8706-4288-bd11-ebb85995028c_Ref">
    <vt:lpwstr>https://api.informationprotection.azure.com/api/72f988bf-86f1-41af-91ab-2d7cd011db47</vt:lpwstr>
  </property>
  <property fmtid="{D5CDD505-2E9C-101B-9397-08002B2CF9AE}" pid="13" name="MSIP_Label_f42aa342-8706-4288-bd11-ebb85995028c_Owner">
    <vt:lpwstr>maryfj@microsoft.com</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y fmtid="{D5CDD505-2E9C-101B-9397-08002B2CF9AE}" pid="19" name="ContentTypeId">
    <vt:lpwstr>0x01010070AB3889E58DB141A6E1281B02136174</vt:lpwstr>
  </property>
  <property fmtid="{D5CDD505-2E9C-101B-9397-08002B2CF9AE}" pid="20" name="_dlc_policyId">
    <vt:lpwstr/>
  </property>
  <property fmtid="{D5CDD505-2E9C-101B-9397-08002B2CF9AE}" pid="21" name="ItemRetentionFormula">
    <vt:lpwstr/>
  </property>
  <property fmtid="{D5CDD505-2E9C-101B-9397-08002B2CF9AE}" pid="22" name="MediaServiceImageTags">
    <vt:lpwstr/>
  </property>
</Properties>
</file>