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8D7"/>
    <a:srgbClr val="505050"/>
    <a:srgbClr val="008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1EE8-169C-48BB-98D2-39B2FC018F8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F44A-4343-4133-824E-19851162C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77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1EE8-169C-48BB-98D2-39B2FC018F8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F44A-4343-4133-824E-19851162C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20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1EE8-169C-48BB-98D2-39B2FC018F8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F44A-4343-4133-824E-19851162C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177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1EE8-169C-48BB-98D2-39B2FC018F8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F44A-4343-4133-824E-19851162C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298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1EE8-169C-48BB-98D2-39B2FC018F8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F44A-4343-4133-824E-19851162C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840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1EE8-169C-48BB-98D2-39B2FC018F8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F44A-4343-4133-824E-19851162C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38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1EE8-169C-48BB-98D2-39B2FC018F8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F44A-4343-4133-824E-19851162C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297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1EE8-169C-48BB-98D2-39B2FC018F8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F44A-4343-4133-824E-19851162C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7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1EE8-169C-48BB-98D2-39B2FC018F8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F44A-4343-4133-824E-19851162C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03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1EE8-169C-48BB-98D2-39B2FC018F8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F44A-4343-4133-824E-19851162C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031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1EE8-169C-48BB-98D2-39B2FC018F8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F44A-4343-4133-824E-19851162C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27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41EE8-169C-48BB-98D2-39B2FC018F8F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2F44A-4343-4133-824E-19851162C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86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8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34778" y="1043401"/>
            <a:ext cx="11627708" cy="960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Readiness communications schedule</a:t>
            </a:r>
            <a:endParaRPr lang="en-US" sz="5400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82146" y="2759365"/>
            <a:ext cx="11627708" cy="133927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This template is for informational purposes only. MICROSOFT MAKES NO WARRANTIES, EXPRESS, IMPLIED, OR STATUTORY, AS TO THE INFORMATION IN THIS DOCUMENT. © 2016 Microsoft Corporation.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37730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525700"/>
              </p:ext>
            </p:extLst>
          </p:nvPr>
        </p:nvGraphicFramePr>
        <p:xfrm>
          <a:off x="324393" y="1048541"/>
          <a:ext cx="11644449" cy="5496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9293">
                  <a:extLst>
                    <a:ext uri="{9D8B030D-6E8A-4147-A177-3AD203B41FA5}">
                      <a16:colId xmlns="" xmlns:a16="http://schemas.microsoft.com/office/drawing/2014/main" val="4019037323"/>
                    </a:ext>
                  </a:extLst>
                </a:gridCol>
                <a:gridCol w="2628900">
                  <a:extLst>
                    <a:ext uri="{9D8B030D-6E8A-4147-A177-3AD203B41FA5}">
                      <a16:colId xmlns="" xmlns:a16="http://schemas.microsoft.com/office/drawing/2014/main" val="2563746356"/>
                    </a:ext>
                  </a:extLst>
                </a:gridCol>
                <a:gridCol w="3038917">
                  <a:extLst>
                    <a:ext uri="{9D8B030D-6E8A-4147-A177-3AD203B41FA5}">
                      <a16:colId xmlns="" xmlns:a16="http://schemas.microsoft.com/office/drawing/2014/main" val="1775389919"/>
                    </a:ext>
                  </a:extLst>
                </a:gridCol>
                <a:gridCol w="2937339">
                  <a:extLst>
                    <a:ext uri="{9D8B030D-6E8A-4147-A177-3AD203B41FA5}">
                      <a16:colId xmlns="" xmlns:a16="http://schemas.microsoft.com/office/drawing/2014/main" val="2655090738"/>
                    </a:ext>
                  </a:extLst>
                </a:gridCol>
              </a:tblGrid>
              <a:tr h="354960"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Segoe UI" pitchFamily="34" charset="0"/>
                          <a:cs typeface="Segoe UI" pitchFamily="34" charset="0"/>
                        </a:rPr>
                        <a:t>Work Streams</a:t>
                      </a:r>
                    </a:p>
                  </a:txBody>
                  <a:tcPr marL="124347" marR="124347" marT="62174" marB="62174">
                    <a:solidFill>
                      <a:srgbClr val="0078D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Segoe UI" pitchFamily="34" charset="0"/>
                          <a:cs typeface="Segoe UI" pitchFamily="34" charset="0"/>
                        </a:rPr>
                        <a:t>T-1 Week</a:t>
                      </a:r>
                    </a:p>
                  </a:txBody>
                  <a:tcPr marL="124347" marR="124347" marT="62174" marB="62174">
                    <a:solidFill>
                      <a:srgbClr val="0078D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Segoe UI" pitchFamily="34" charset="0"/>
                          <a:cs typeface="Segoe UI" pitchFamily="34" charset="0"/>
                        </a:rPr>
                        <a:t>Launch</a:t>
                      </a:r>
                    </a:p>
                  </a:txBody>
                  <a:tcPr marL="124347" marR="124347" marT="62174" marB="62174">
                    <a:solidFill>
                      <a:srgbClr val="0078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Segoe UI" pitchFamily="34" charset="0"/>
                          <a:cs typeface="Segoe UI" pitchFamily="34" charset="0"/>
                        </a:rPr>
                        <a:t>Post</a:t>
                      </a:r>
                      <a:r>
                        <a:rPr lang="en-US" sz="1500" baseline="0" dirty="0">
                          <a:latin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en-US" sz="1500" baseline="0" dirty="0" smtClean="0">
                          <a:latin typeface="Segoe UI" pitchFamily="34" charset="0"/>
                          <a:cs typeface="Segoe UI" pitchFamily="34" charset="0"/>
                        </a:rPr>
                        <a:t>Launch (</a:t>
                      </a:r>
                      <a:r>
                        <a:rPr lang="en-US" sz="1500" baseline="0" dirty="0">
                          <a:latin typeface="Segoe UI" pitchFamily="34" charset="0"/>
                          <a:cs typeface="Segoe UI" pitchFamily="34" charset="0"/>
                        </a:rPr>
                        <a:t>weekly phases)</a:t>
                      </a:r>
                      <a:endParaRPr lang="en-US" sz="1500" dirty="0"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marL="124347" marR="124347" marT="62174" marB="62174">
                    <a:solidFill>
                      <a:srgbClr val="0078D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39940736"/>
                  </a:ext>
                </a:extLst>
              </a:tr>
              <a:tr h="942994">
                <a:tc>
                  <a:txBody>
                    <a:bodyPr/>
                    <a:lstStyle/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Comms for IT staff supporting field employees:</a:t>
                      </a:r>
                      <a:endParaRPr lang="en-US" sz="1400" b="0" baseline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baseline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Windows 10 r</a:t>
                      </a:r>
                      <a:r>
                        <a:rPr lang="en-US" sz="1200" b="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eadiness newsletter</a:t>
                      </a:r>
                      <a:endParaRPr lang="en-US" sz="1200" b="0" baseline="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baseline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Memo to </a:t>
                      </a:r>
                      <a:r>
                        <a:rPr lang="en-US" sz="1200" b="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area </a:t>
                      </a:r>
                      <a:r>
                        <a:rPr lang="en-US" sz="1200" b="0" baseline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</a:t>
                      </a:r>
                      <a:r>
                        <a:rPr lang="en-US" sz="1200" b="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eadership</a:t>
                      </a:r>
                      <a:endParaRPr lang="en-US" sz="1200" b="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4347" marR="124347" marT="62174" marB="62174">
                    <a:solidFill>
                      <a:srgbClr val="0078D7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Final approvals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Release to 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IT managers in the field (which they will then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 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send to 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stakeholders)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Segoe UI" pitchFamily="34" charset="0"/>
                        <a:ea typeface="+mn-ea"/>
                        <a:cs typeface="Segoe UI" pitchFamily="34" charset="0"/>
                      </a:endParaRPr>
                    </a:p>
                  </a:txBody>
                  <a:tcPr marL="124347" marR="124347" marT="62174" marB="62174">
                    <a:solidFill>
                      <a:srgbClr val="0078D7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Support deployment with local comms</a:t>
                      </a:r>
                    </a:p>
                  </a:txBody>
                  <a:tcPr marL="124347" marR="124347" marT="62174" marB="62174">
                    <a:solidFill>
                      <a:srgbClr val="0078D7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Support deployment with local comms</a:t>
                      </a:r>
                    </a:p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Segoe UI" pitchFamily="34" charset="0"/>
                        <a:ea typeface="+mn-ea"/>
                        <a:cs typeface="Segoe UI" pitchFamily="34" charset="0"/>
                      </a:endParaRPr>
                    </a:p>
                  </a:txBody>
                  <a:tcPr marL="124347" marR="124347" marT="62174" marB="62174">
                    <a:solidFill>
                      <a:srgbClr val="0078D7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39877542"/>
                  </a:ext>
                </a:extLst>
              </a:tr>
              <a:tr h="870430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IT </a:t>
                      </a:r>
                      <a:r>
                        <a:rPr lang="en-US" sz="1400" b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Email Comms:</a:t>
                      </a:r>
                      <a:endParaRPr lang="en-US" sz="1400" b="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Enterprise</a:t>
                      </a:r>
                      <a:r>
                        <a:rPr lang="en-US" sz="1200" b="0" baseline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200" b="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announcement</a:t>
                      </a:r>
                      <a:endParaRPr lang="en-US" sz="1200" b="0" baseline="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baseline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Deployment </a:t>
                      </a:r>
                      <a:r>
                        <a:rPr lang="en-US" sz="1200" b="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invite</a:t>
                      </a:r>
                      <a:endParaRPr lang="en-US" sz="1200" b="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4347" marR="124347" marT="62174" marB="62174">
                    <a:solidFill>
                      <a:srgbClr val="0078D7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Final approvals</a:t>
                      </a:r>
                    </a:p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Segoe UI" pitchFamily="34" charset="0"/>
                        <a:ea typeface="+mn-ea"/>
                        <a:cs typeface="Segoe UI" pitchFamily="34" charset="0"/>
                      </a:endParaRPr>
                    </a:p>
                  </a:txBody>
                  <a:tcPr marL="124347" marR="124347" marT="62174" marB="62174">
                    <a:solidFill>
                      <a:srgbClr val="0078D7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Month</a:t>
                      </a:r>
                      <a:r>
                        <a:rPr lang="en-US" sz="1200" b="1" kern="1200" baseline="300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1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 DD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–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Send enterprise announcement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Month</a:t>
                      </a:r>
                      <a:r>
                        <a:rPr lang="en-US" sz="1200" b="1" kern="1200" baseline="300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1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 DD+1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 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–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Send deployment invite to phase 1a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Segoe UI" pitchFamily="34" charset="0"/>
                        <a:ea typeface="+mn-ea"/>
                        <a:cs typeface="Segoe UI" pitchFamily="34" charset="0"/>
                      </a:endParaRPr>
                    </a:p>
                  </a:txBody>
                  <a:tcPr marL="124347" marR="124347" marT="62174" marB="62174">
                    <a:solidFill>
                      <a:srgbClr val="0078D7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Send comms according to phased schedule</a:t>
                      </a:r>
                    </a:p>
                  </a:txBody>
                  <a:tcPr marL="124347" marR="124347" marT="62174" marB="62174">
                    <a:solidFill>
                      <a:srgbClr val="0078D7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98053825"/>
                  </a:ext>
                </a:extLst>
              </a:tr>
              <a:tr h="497388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IT </a:t>
                      </a:r>
                      <a:r>
                        <a:rPr lang="en-US" sz="1400" b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Intranet</a:t>
                      </a:r>
                      <a:endParaRPr lang="en-US" sz="1400" b="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4347" marR="124347" marT="62174" marB="62174">
                    <a:solidFill>
                      <a:srgbClr val="0078D7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Final approvals</a:t>
                      </a:r>
                    </a:p>
                  </a:txBody>
                  <a:tcPr marL="124347" marR="124347" marT="62174" marB="62174">
                    <a:solidFill>
                      <a:srgbClr val="0078D7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Month</a:t>
                      </a:r>
                      <a:r>
                        <a:rPr lang="en-US" sz="1200" b="1" kern="1200" baseline="300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1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 DD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–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 </a:t>
                      </a:r>
                      <a:br>
                        <a:rPr lang="en-US" sz="1200" kern="1200" baseline="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</a:b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Publish Windows 10 content to IT intranet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Segoe UI" pitchFamily="34" charset="0"/>
                        <a:ea typeface="+mn-ea"/>
                        <a:cs typeface="Segoe UI" pitchFamily="34" charset="0"/>
                      </a:endParaRPr>
                    </a:p>
                  </a:txBody>
                  <a:tcPr marL="124347" marR="124347" marT="62174" marB="62174">
                    <a:solidFill>
                      <a:srgbClr val="0078D7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Update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content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as needed</a:t>
                      </a:r>
                    </a:p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Segoe UI" pitchFamily="34" charset="0"/>
                        <a:ea typeface="+mn-ea"/>
                        <a:cs typeface="Segoe UI" pitchFamily="34" charset="0"/>
                      </a:endParaRPr>
                    </a:p>
                  </a:txBody>
                  <a:tcPr marL="124347" marR="124347" marT="62174" marB="62174">
                    <a:solidFill>
                      <a:srgbClr val="0078D7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0875257"/>
                  </a:ext>
                </a:extLst>
              </a:tr>
              <a:tr h="684794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Online/Social Promotions</a:t>
                      </a:r>
                      <a:endParaRPr lang="en-US" sz="1400" b="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4347" marR="124347" marT="62174" marB="62174">
                    <a:solidFill>
                      <a:srgbClr val="0078D7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Final approvals - promos for IT intranet, Microsoft intranet,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digital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ignage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Segoe UI" pitchFamily="34" charset="0"/>
                        <a:ea typeface="+mn-ea"/>
                        <a:cs typeface="Segoe UI" pitchFamily="34" charset="0"/>
                      </a:endParaRPr>
                    </a:p>
                  </a:txBody>
                  <a:tcPr marL="124347" marR="124347" marT="62174" marB="62174">
                    <a:solidFill>
                      <a:srgbClr val="0078D7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Publish IT intranet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 promos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(Month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1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 DD 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– 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Month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2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 DD)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Segoe UI" pitchFamily="34" charset="0"/>
                        <a:ea typeface="+mn-ea"/>
                        <a:cs typeface="Segoe UI" pitchFamily="34" charset="0"/>
                      </a:endParaRPr>
                    </a:p>
                  </a:txBody>
                  <a:tcPr marL="124347" marR="124347" marT="62174" marB="62174">
                    <a:solidFill>
                      <a:srgbClr val="0078D7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Month</a:t>
                      </a:r>
                      <a:r>
                        <a:rPr lang="en-US" sz="1200" b="1" kern="1200" baseline="300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1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 DD+7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–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 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/>
                      </a:r>
                      <a:br>
                        <a:rPr lang="en-US" sz="1200" kern="1200" baseline="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</a:b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Publish Microsoft intranet promos, digital signage &amp; social promos</a:t>
                      </a:r>
                    </a:p>
                  </a:txBody>
                  <a:tcPr marL="124347" marR="124347" marT="62174" marB="62174">
                    <a:solidFill>
                      <a:srgbClr val="0078D7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86132370"/>
                  </a:ext>
                </a:extLst>
              </a:tr>
              <a:tr h="651203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Employee Productivity Guidance</a:t>
                      </a:r>
                      <a:endParaRPr lang="en-US" sz="1400" b="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4347" marR="124347" marT="62174" marB="62174">
                    <a:solidFill>
                      <a:srgbClr val="0078D7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Final approvals</a:t>
                      </a:r>
                    </a:p>
                    <a:p>
                      <a:endParaRPr lang="en-US" sz="1200" kern="1200" dirty="0">
                        <a:solidFill>
                          <a:schemeClr val="dk1"/>
                        </a:solidFill>
                        <a:latin typeface="Segoe UI" pitchFamily="34" charset="0"/>
                        <a:ea typeface="+mn-ea"/>
                        <a:cs typeface="Segoe UI" pitchFamily="34" charset="0"/>
                      </a:endParaRPr>
                    </a:p>
                  </a:txBody>
                  <a:tcPr marL="124347" marR="124347" marT="62174" marB="62174">
                    <a:solidFill>
                      <a:srgbClr val="0078D7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Month</a:t>
                      </a:r>
                      <a:r>
                        <a:rPr lang="en-US" sz="1200" b="1" kern="1200" baseline="300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1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 DD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 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– </a:t>
                      </a:r>
                    </a:p>
                    <a:p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Publish internal productivity guides</a:t>
                      </a:r>
                      <a:br>
                        <a:rPr lang="en-US" sz="1200" kern="1200" baseline="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</a:br>
                      <a:endParaRPr lang="en-US" sz="1200" kern="1200" dirty="0">
                        <a:solidFill>
                          <a:schemeClr val="dk1"/>
                        </a:solidFill>
                        <a:latin typeface="Segoe UI" pitchFamily="34" charset="0"/>
                        <a:ea typeface="+mn-ea"/>
                        <a:cs typeface="Segoe UI" pitchFamily="34" charset="0"/>
                      </a:endParaRPr>
                    </a:p>
                  </a:txBody>
                  <a:tcPr marL="124347" marR="124347" marT="62174" marB="62174">
                    <a:solidFill>
                      <a:srgbClr val="0078D7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Month</a:t>
                      </a:r>
                      <a:r>
                        <a:rPr lang="en-US" sz="1200" b="1" kern="1200" baseline="300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1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 DD+7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–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 </a:t>
                      </a:r>
                      <a:b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Publish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 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external productivity guides</a:t>
                      </a:r>
                    </a:p>
                  </a:txBody>
                  <a:tcPr marL="124347" marR="124347" marT="62174" marB="62174">
                    <a:solidFill>
                      <a:srgbClr val="0078D7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05173070"/>
                  </a:ext>
                </a:extLst>
              </a:tr>
              <a:tr h="1171070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IT </a:t>
                      </a:r>
                      <a:r>
                        <a:rPr lang="en-US" sz="1400" b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Readiness Kit </a:t>
                      </a:r>
                      <a:r>
                        <a:rPr lang="en-US" sz="1400" b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&amp; </a:t>
                      </a:r>
                      <a:r>
                        <a:rPr lang="en-US" sz="1400" b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Briefings</a:t>
                      </a:r>
                      <a:endParaRPr lang="en-US" sz="1400" b="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4347" marR="124347" marT="62174" marB="62174">
                    <a:solidFill>
                      <a:srgbClr val="0078D7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Send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memo to IT field support leadership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, 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including deployment and comms schedule &amp; high-level messaging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Share digital promos and emails in IT Readiness Kit once 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finalized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Segoe UI" pitchFamily="34" charset="0"/>
                        <a:ea typeface="+mn-ea"/>
                        <a:cs typeface="Segoe UI" pitchFamily="34" charset="0"/>
                      </a:endParaRPr>
                    </a:p>
                  </a:txBody>
                  <a:tcPr marL="124347" marR="124347" marT="62174" marB="62174">
                    <a:solidFill>
                      <a:srgbClr val="0078D7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Segoe UI" pitchFamily="34" charset="0"/>
                        <a:ea typeface="+mn-ea"/>
                        <a:cs typeface="Segoe UI" pitchFamily="34" charset="0"/>
                      </a:endParaRPr>
                    </a:p>
                  </a:txBody>
                  <a:tcPr marL="124347" marR="124347" marT="62174" marB="62174">
                    <a:solidFill>
                      <a:srgbClr val="0078D7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Segoe UI" pitchFamily="34" charset="0"/>
                          <a:ea typeface="+mn-ea"/>
                          <a:cs typeface="Segoe UI" pitchFamily="34" charset="0"/>
                        </a:rPr>
                        <a:t>Share promo content</a:t>
                      </a:r>
                    </a:p>
                  </a:txBody>
                  <a:tcPr marL="124347" marR="124347" marT="62174" marB="62174">
                    <a:solidFill>
                      <a:srgbClr val="0078D7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47046822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121718" y="192928"/>
            <a:ext cx="11668391" cy="5852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Readiness communications schedule </a:t>
            </a:r>
            <a:r>
              <a:rPr lang="en-US" sz="3600" dirty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- </a:t>
            </a:r>
            <a:r>
              <a:rPr lang="en-US" sz="360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Windows </a:t>
            </a:r>
            <a:r>
              <a:rPr lang="en-US" sz="3600" smtClean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10</a:t>
            </a:r>
            <a:endParaRPr lang="en-US" sz="3600" dirty="0">
              <a:solidFill>
                <a:srgbClr val="505050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118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Widescreen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Segoe UI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revision>1</cp:revision>
  <dcterms:created xsi:type="dcterms:W3CDTF">2016-07-07T00:36:20Z</dcterms:created>
  <dcterms:modified xsi:type="dcterms:W3CDTF">2016-07-07T23:04:38Z</dcterms:modified>
</cp:coreProperties>
</file>