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8D7"/>
    <a:srgbClr val="5C2D91"/>
    <a:srgbClr val="E81123"/>
    <a:srgbClr val="008272"/>
    <a:srgbClr val="505050"/>
    <a:srgbClr val="D2DEEF"/>
    <a:srgbClr val="BFBFB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8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9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7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2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40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74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1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91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88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3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4A39-85E0-4F8E-BF61-3DBC43D5F5A9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ADC00-7C8D-4FA7-B4C9-1E5932FC7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4778" y="1043401"/>
            <a:ext cx="11627708" cy="960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Deployment timeline</a:t>
            </a:r>
            <a:endParaRPr lang="en-US" sz="54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2146" y="2759365"/>
            <a:ext cx="11627708" cy="133927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This template is for informational purposes only. MICROSOFT MAKES NO WARRANTIES, EXPRESS, IMPLIED, OR STATUTORY, AS TO THE INFORMATION IN THIS DOCUMENT. </a:t>
            </a:r>
            <a:r>
              <a:rPr lang="en-US" sz="2400" i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/>
            </a:r>
            <a:br>
              <a:rPr lang="en-US" sz="2400" i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2400" i="1" dirty="0" smtClean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© </a:t>
            </a:r>
            <a:r>
              <a:rPr lang="en-US" sz="2400" i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2016 Microsoft Corporation.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899986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21718" y="192928"/>
            <a:ext cx="11668391" cy="5852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Deployment </a:t>
            </a:r>
            <a:r>
              <a:rPr lang="en-US" sz="3600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timeline </a:t>
            </a:r>
            <a:r>
              <a:rPr lang="en-US" sz="36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 </a:t>
            </a:r>
            <a:r>
              <a:rPr lang="en-US" sz="360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Windows </a:t>
            </a:r>
            <a:r>
              <a:rPr lang="en-US" sz="360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10</a:t>
            </a:r>
            <a:endParaRPr lang="en-US" sz="3600" dirty="0">
              <a:solidFill>
                <a:srgbClr val="50505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90421"/>
              </p:ext>
            </p:extLst>
          </p:nvPr>
        </p:nvGraphicFramePr>
        <p:xfrm>
          <a:off x="0" y="1131334"/>
          <a:ext cx="12192000" cy="457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">
                  <a:extLst>
                    <a:ext uri="{9D8B030D-6E8A-4147-A177-3AD203B41FA5}">
                      <a16:colId xmlns="" xmlns:a16="http://schemas.microsoft.com/office/drawing/2014/main" val="211112669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95163955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368278789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5240954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56897213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527638768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481924668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850627495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94642546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150613717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97253606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06171087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922866833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411671849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25513820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4128877127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4149949345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1642545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41163906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66695205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059899200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733817413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743564074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334210474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187259527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471871965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4174786728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853089730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02184846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77229173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832539437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710168579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810996041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559038216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638516993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29816880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58354468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360133556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978779523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35191890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618916168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874551336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8527849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2184120524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886730343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965020642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3964057247"/>
                    </a:ext>
                  </a:extLst>
                </a:gridCol>
                <a:gridCol w="254000">
                  <a:extLst>
                    <a:ext uri="{9D8B030D-6E8A-4147-A177-3AD203B41FA5}">
                      <a16:colId xmlns="" xmlns:a16="http://schemas.microsoft.com/office/drawing/2014/main" val="1082315888"/>
                    </a:ext>
                  </a:extLst>
                </a:gridCol>
              </a:tblGrid>
              <a:tr h="287846">
                <a:tc gridSpan="30"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Month 1</a:t>
                      </a:r>
                      <a:endParaRPr lang="en-US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078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Month 2</a:t>
                      </a:r>
                      <a:endParaRPr lang="en-US" sz="11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078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2793483"/>
                  </a:ext>
                </a:extLst>
              </a:tr>
              <a:tr h="169321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21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22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26</a:t>
                      </a:r>
                    </a:p>
                  </a:txBody>
                  <a:tcPr marL="0" marR="0" marT="0" marB="0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27</a:t>
                      </a:r>
                    </a:p>
                  </a:txBody>
                  <a:tcPr marL="0" marR="0" marT="0" marB="0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28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29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5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6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12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13</a:t>
                      </a:r>
                    </a:p>
                  </a:txBody>
                  <a:tcPr marL="0" marR="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18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97227716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295522" y="1733251"/>
            <a:ext cx="3810824" cy="274982"/>
          </a:xfrm>
          <a:prstGeom prst="rect">
            <a:avLst/>
          </a:prstGeom>
          <a:solidFill>
            <a:srgbClr val="E7E6E6"/>
          </a:solidFill>
          <a:ln>
            <a:solidFill>
              <a:srgbClr val="E7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4079489" y="1731965"/>
            <a:ext cx="242889" cy="276268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5843645" y="1731666"/>
            <a:ext cx="262700" cy="281030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95521" y="1733250"/>
            <a:ext cx="245683" cy="274983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59634" y="1731966"/>
            <a:ext cx="250712" cy="276268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5718" y="4812731"/>
            <a:ext cx="258416" cy="238125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35718" y="4524401"/>
            <a:ext cx="258416" cy="238125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2319" y="5103859"/>
            <a:ext cx="258416" cy="238125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32781" y="5390950"/>
            <a:ext cx="258416" cy="238125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8960" y="4507708"/>
            <a:ext cx="3492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Personalized email to users with deployment details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8960" y="4784476"/>
            <a:ext cx="52005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Opt-Out deadline for employees with business need to remain on existing OS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55" y="5089272"/>
            <a:ext cx="6889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Upgrade is available in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&lt;software deployment tool&gt;</a:t>
            </a:r>
            <a:r>
              <a:rPr lang="en-US" sz="1200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for </a:t>
            </a:r>
            <a:r>
              <a:rPr lang="en-US" sz="12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voluntary update at the employee’s convenience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8960" y="5371512"/>
            <a:ext cx="1300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Mandatory Install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809718" y="2244816"/>
            <a:ext cx="4775600" cy="256686"/>
          </a:xfrm>
          <a:prstGeom prst="rect">
            <a:avLst/>
          </a:prstGeom>
          <a:solidFill>
            <a:srgbClr val="E7E6E6"/>
          </a:solidFill>
          <a:ln>
            <a:solidFill>
              <a:srgbClr val="E7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93686" y="2243530"/>
            <a:ext cx="242889" cy="276268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85318" y="2235611"/>
            <a:ext cx="262700" cy="282316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09718" y="2244815"/>
            <a:ext cx="245683" cy="274983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1177" y="2256559"/>
            <a:ext cx="235132" cy="244943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079489" y="2728428"/>
            <a:ext cx="4034016" cy="290193"/>
          </a:xfrm>
          <a:prstGeom prst="rect">
            <a:avLst/>
          </a:prstGeom>
          <a:solidFill>
            <a:srgbClr val="E7E6E6"/>
          </a:solidFill>
          <a:ln>
            <a:solidFill>
              <a:srgbClr val="E7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63457" y="2727143"/>
            <a:ext cx="242889" cy="276268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113505" y="2727143"/>
            <a:ext cx="262700" cy="278810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079489" y="2728428"/>
            <a:ext cx="245683" cy="274983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43602" y="2727144"/>
            <a:ext cx="250712" cy="276268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593686" y="3266948"/>
            <a:ext cx="5071845" cy="274982"/>
          </a:xfrm>
          <a:prstGeom prst="rect">
            <a:avLst/>
          </a:prstGeom>
          <a:solidFill>
            <a:srgbClr val="E7E6E6"/>
          </a:solidFill>
          <a:ln>
            <a:solidFill>
              <a:srgbClr val="E7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594221" y="3275187"/>
            <a:ext cx="242889" cy="276268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33" name="Rectangle 32"/>
          <p:cNvSpPr/>
          <p:nvPr/>
        </p:nvSpPr>
        <p:spPr>
          <a:xfrm>
            <a:off x="9402831" y="3265662"/>
            <a:ext cx="262700" cy="278810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595473" y="3266947"/>
            <a:ext cx="245683" cy="274983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098540" y="3282159"/>
            <a:ext cx="250712" cy="266744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868529" y="3768438"/>
            <a:ext cx="4284932" cy="274982"/>
          </a:xfrm>
          <a:prstGeom prst="rect">
            <a:avLst/>
          </a:prstGeom>
          <a:solidFill>
            <a:srgbClr val="E7E6E6"/>
          </a:solidFill>
          <a:ln>
            <a:solidFill>
              <a:srgbClr val="E7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087067" y="3776677"/>
            <a:ext cx="242889" cy="276268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890761" y="3765464"/>
            <a:ext cx="262700" cy="278810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51157" y="3768437"/>
            <a:ext cx="245683" cy="274983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334943" y="3768168"/>
            <a:ext cx="250712" cy="276268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643751" y="4249122"/>
            <a:ext cx="3716845" cy="274128"/>
          </a:xfrm>
          <a:prstGeom prst="rect">
            <a:avLst/>
          </a:prstGeom>
          <a:solidFill>
            <a:srgbClr val="E7E6E6"/>
          </a:solidFill>
          <a:ln>
            <a:solidFill>
              <a:srgbClr val="E7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      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377664" y="4256507"/>
            <a:ext cx="242889" cy="276268"/>
          </a:xfrm>
          <a:prstGeom prst="rect">
            <a:avLst/>
          </a:prstGeom>
          <a:solidFill>
            <a:srgbClr val="008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1097896" y="4245294"/>
            <a:ext cx="262700" cy="278810"/>
          </a:xfrm>
          <a:prstGeom prst="rect">
            <a:avLst/>
          </a:prstGeom>
          <a:solidFill>
            <a:srgbClr val="E811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617883" y="4248267"/>
            <a:ext cx="245683" cy="274983"/>
          </a:xfrm>
          <a:prstGeom prst="rect">
            <a:avLst/>
          </a:prstGeom>
          <a:solidFill>
            <a:srgbClr val="0078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357053" y="4256507"/>
            <a:ext cx="250712" cy="276268"/>
          </a:xfrm>
          <a:prstGeom prst="rect">
            <a:avLst/>
          </a:prstGeom>
          <a:solidFill>
            <a:srgbClr val="5C2D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32319" y="5969346"/>
            <a:ext cx="11791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Microsoft divides each Windows 10 deployment into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phases to </a:t>
            </a:r>
            <a:r>
              <a:rPr lang="en-US" sz="1200" i="1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minimize risk of unforeseen issues and potential impact on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support </a:t>
            </a:r>
            <a:r>
              <a:rPr lang="en-US" sz="1200" i="1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staff. A cross-section of 10,000 – 15,000 global employees is targeted for each deployment phase. We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suspend </a:t>
            </a:r>
            <a:r>
              <a:rPr lang="en-US" sz="1200" i="1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deployments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 </a:t>
            </a:r>
            <a:r>
              <a:rPr lang="en-US" sz="1200" i="1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accommodate holiday vacations and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stage additional </a:t>
            </a:r>
            <a:r>
              <a:rPr lang="en-US" sz="1200" i="1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deployments </a:t>
            </a:r>
            <a:r>
              <a:rPr lang="en-US" sz="1200" i="1" dirty="0" smtClean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as necessary. </a:t>
            </a:r>
            <a:endParaRPr lang="en-US" sz="1200" i="1" dirty="0">
              <a:solidFill>
                <a:srgbClr val="50505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22957" y="1978513"/>
            <a:ext cx="117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 1a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738907" y="2520578"/>
            <a:ext cx="117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 1b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005857" y="3028542"/>
            <a:ext cx="117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 2a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44146" y="3548903"/>
            <a:ext cx="117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 2b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742219" y="4033381"/>
            <a:ext cx="117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 3a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84427" y="4541638"/>
            <a:ext cx="1175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505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Phase 3b</a:t>
            </a:r>
          </a:p>
        </p:txBody>
      </p:sp>
    </p:spTree>
    <p:extLst>
      <p:ext uri="{BB962C8B-B14F-4D97-AF65-F5344CB8AC3E}">
        <p14:creationId xmlns:p14="http://schemas.microsoft.com/office/powerpoint/2010/main" val="2607225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Widescreen</PresentationFormat>
  <Paragraphs>98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Segoe UI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created xsi:type="dcterms:W3CDTF">2016-07-07T00:36:43Z</dcterms:created>
  <dcterms:modified xsi:type="dcterms:W3CDTF">2016-07-07T23:04:47Z</dcterms:modified>
</cp:coreProperties>
</file>