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22" r:id="rId5"/>
    <p:sldMasterId id="2147484233" r:id="rId6"/>
    <p:sldMasterId id="2147484244" r:id="rId7"/>
    <p:sldMasterId id="2147484255" r:id="rId8"/>
    <p:sldMasterId id="2147484266" r:id="rId9"/>
    <p:sldMasterId id="2147484279" r:id="rId10"/>
  </p:sldMasterIdLst>
  <p:notesMasterIdLst>
    <p:notesMasterId r:id="rId39"/>
  </p:notesMasterIdLst>
  <p:handoutMasterIdLst>
    <p:handoutMasterId r:id="rId40"/>
  </p:handoutMasterIdLst>
  <p:sldIdLst>
    <p:sldId id="1076" r:id="rId11"/>
    <p:sldId id="1103" r:id="rId12"/>
    <p:sldId id="1078" r:id="rId13"/>
    <p:sldId id="1106" r:id="rId14"/>
    <p:sldId id="1124" r:id="rId15"/>
    <p:sldId id="1107" r:id="rId16"/>
    <p:sldId id="1082" r:id="rId17"/>
    <p:sldId id="1083" r:id="rId18"/>
    <p:sldId id="1108" r:id="rId19"/>
    <p:sldId id="1085" r:id="rId20"/>
    <p:sldId id="1109" r:id="rId21"/>
    <p:sldId id="1110" r:id="rId22"/>
    <p:sldId id="1111" r:id="rId23"/>
    <p:sldId id="1089" r:id="rId24"/>
    <p:sldId id="1090" r:id="rId25"/>
    <p:sldId id="1091" r:id="rId26"/>
    <p:sldId id="1112" r:id="rId27"/>
    <p:sldId id="1113" r:id="rId28"/>
    <p:sldId id="1114" r:id="rId29"/>
    <p:sldId id="1126" r:id="rId30"/>
    <p:sldId id="1116" r:id="rId31"/>
    <p:sldId id="1117" r:id="rId32"/>
    <p:sldId id="1118" r:id="rId33"/>
    <p:sldId id="1119" r:id="rId34"/>
    <p:sldId id="1120" r:id="rId35"/>
    <p:sldId id="1121" r:id="rId36"/>
    <p:sldId id="1122" r:id="rId37"/>
    <p:sldId id="1127"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910091"/>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8493" autoAdjust="0"/>
  </p:normalViewPr>
  <p:slideViewPr>
    <p:cSldViewPr>
      <p:cViewPr varScale="1">
        <p:scale>
          <a:sx n="101" d="100"/>
          <a:sy n="101" d="100"/>
        </p:scale>
        <p:origin x="846" y="13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61318051575931E-2"/>
          <c:y val="0.4060440361621464"/>
          <c:w val="0.97707736389684818"/>
          <c:h val="0.43103929717118694"/>
        </c:manualLayout>
      </c:layout>
      <c:barChart>
        <c:barDir val="col"/>
        <c:grouping val="clustered"/>
        <c:varyColors val="0"/>
        <c:ser>
          <c:idx val="0"/>
          <c:order val="0"/>
          <c:tx>
            <c:strRef>
              <c:f>Sheet1!$B$1</c:f>
              <c:strCache>
                <c:ptCount val="1"/>
                <c:pt idx="0">
                  <c:v>Parents</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Gaming Console</c:v>
                </c:pt>
                <c:pt idx="1">
                  <c:v>Internet</c:v>
                </c:pt>
                <c:pt idx="2">
                  <c:v>Email</c:v>
                </c:pt>
                <c:pt idx="3">
                  <c:v>Mobile Phone</c:v>
                </c:pt>
                <c:pt idx="4">
                  <c:v>Texting</c:v>
                </c:pt>
                <c:pt idx="5">
                  <c:v>Social Networks</c:v>
                </c:pt>
                <c:pt idx="6">
                  <c:v>Computer</c:v>
                </c:pt>
                <c:pt idx="7">
                  <c:v>Apps</c:v>
                </c:pt>
                <c:pt idx="8">
                  <c:v>Online Games</c:v>
                </c:pt>
              </c:strCache>
            </c:strRef>
          </c:cat>
          <c:val>
            <c:numRef>
              <c:f>Sheet1!$B$2:$B$10</c:f>
              <c:numCache>
                <c:formatCode>General</c:formatCode>
                <c:ptCount val="9"/>
                <c:pt idx="0">
                  <c:v>8</c:v>
                </c:pt>
                <c:pt idx="1">
                  <c:v>10</c:v>
                </c:pt>
                <c:pt idx="2">
                  <c:v>11</c:v>
                </c:pt>
                <c:pt idx="3">
                  <c:v>11</c:v>
                </c:pt>
                <c:pt idx="4">
                  <c:v>11</c:v>
                </c:pt>
                <c:pt idx="5">
                  <c:v>12</c:v>
                </c:pt>
                <c:pt idx="6">
                  <c:v>8</c:v>
                </c:pt>
                <c:pt idx="7">
                  <c:v>9</c:v>
                </c:pt>
                <c:pt idx="8">
                  <c:v>10</c:v>
                </c:pt>
              </c:numCache>
            </c:numRef>
          </c:val>
        </c:ser>
        <c:ser>
          <c:idx val="1"/>
          <c:order val="1"/>
          <c:tx>
            <c:strRef>
              <c:f>Sheet1!$C$1</c:f>
              <c:strCache>
                <c:ptCount val="1"/>
                <c:pt idx="0">
                  <c:v>Non-parents</c:v>
                </c:pt>
              </c:strCache>
            </c:strRef>
          </c:tx>
          <c:spPr>
            <a:solidFill>
              <a:srgbClr val="91009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Gaming Console</c:v>
                </c:pt>
                <c:pt idx="1">
                  <c:v>Internet</c:v>
                </c:pt>
                <c:pt idx="2">
                  <c:v>Email</c:v>
                </c:pt>
                <c:pt idx="3">
                  <c:v>Mobile Phone</c:v>
                </c:pt>
                <c:pt idx="4">
                  <c:v>Texting</c:v>
                </c:pt>
                <c:pt idx="5">
                  <c:v>Social Networks</c:v>
                </c:pt>
                <c:pt idx="6">
                  <c:v>Computer</c:v>
                </c:pt>
                <c:pt idx="7">
                  <c:v>Apps</c:v>
                </c:pt>
                <c:pt idx="8">
                  <c:v>Online Games</c:v>
                </c:pt>
              </c:strCache>
            </c:strRef>
          </c:cat>
          <c:val>
            <c:numRef>
              <c:f>Sheet1!$C$2:$C$10</c:f>
              <c:numCache>
                <c:formatCode>General</c:formatCode>
                <c:ptCount val="9"/>
                <c:pt idx="0">
                  <c:v>10</c:v>
                </c:pt>
                <c:pt idx="1">
                  <c:v>12</c:v>
                </c:pt>
                <c:pt idx="2">
                  <c:v>13</c:v>
                </c:pt>
                <c:pt idx="3">
                  <c:v>13</c:v>
                </c:pt>
                <c:pt idx="4">
                  <c:v>13</c:v>
                </c:pt>
                <c:pt idx="5">
                  <c:v>14</c:v>
                </c:pt>
                <c:pt idx="6">
                  <c:v>11</c:v>
                </c:pt>
                <c:pt idx="7">
                  <c:v>12</c:v>
                </c:pt>
                <c:pt idx="8">
                  <c:v>13</c:v>
                </c:pt>
              </c:numCache>
            </c:numRef>
          </c:val>
        </c:ser>
        <c:dLbls>
          <c:showLegendKey val="0"/>
          <c:showVal val="1"/>
          <c:showCatName val="0"/>
          <c:showSerName val="0"/>
          <c:showPercent val="0"/>
          <c:showBubbleSize val="0"/>
        </c:dLbls>
        <c:gapWidth val="150"/>
        <c:overlap val="-25"/>
        <c:axId val="253585040"/>
        <c:axId val="7723928"/>
      </c:barChart>
      <c:catAx>
        <c:axId val="253585040"/>
        <c:scaling>
          <c:orientation val="minMax"/>
        </c:scaling>
        <c:delete val="0"/>
        <c:axPos val="b"/>
        <c:numFmt formatCode="General" sourceLinked="0"/>
        <c:majorTickMark val="none"/>
        <c:minorTickMark val="none"/>
        <c:tickLblPos val="nextTo"/>
        <c:txPr>
          <a:bodyPr/>
          <a:lstStyle/>
          <a:p>
            <a:pPr>
              <a:defRPr sz="1400">
                <a:solidFill>
                  <a:srgbClr val="002060"/>
                </a:solidFill>
              </a:defRPr>
            </a:pPr>
            <a:endParaRPr lang="en-US"/>
          </a:p>
        </c:txPr>
        <c:crossAx val="7723928"/>
        <c:crosses val="autoZero"/>
        <c:auto val="1"/>
        <c:lblAlgn val="ctr"/>
        <c:lblOffset val="100"/>
        <c:noMultiLvlLbl val="0"/>
      </c:catAx>
      <c:valAx>
        <c:axId val="7723928"/>
        <c:scaling>
          <c:orientation val="minMax"/>
        </c:scaling>
        <c:delete val="1"/>
        <c:axPos val="l"/>
        <c:numFmt formatCode="General" sourceLinked="1"/>
        <c:majorTickMark val="out"/>
        <c:minorTickMark val="none"/>
        <c:tickLblPos val="nextTo"/>
        <c:crossAx val="253585040"/>
        <c:crosses val="autoZero"/>
        <c:crossBetween val="between"/>
      </c:valAx>
    </c:plotArea>
    <c:legend>
      <c:legendPos val="t"/>
      <c:layout>
        <c:manualLayout>
          <c:xMode val="edge"/>
          <c:yMode val="edge"/>
          <c:x val="3.0541910315391354E-3"/>
          <c:y val="0"/>
          <c:w val="0.24994780054681234"/>
          <c:h val="0.13752551764362789"/>
        </c:manualLayout>
      </c:layout>
      <c:overlay val="0"/>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18153219183793"/>
          <c:y val="6.3360076982769672E-2"/>
          <c:w val="0.65589674103109952"/>
          <c:h val="0.77134740360071952"/>
        </c:manualLayout>
      </c:layout>
      <c:barChart>
        <c:barDir val="bar"/>
        <c:grouping val="clustered"/>
        <c:varyColors val="0"/>
        <c:ser>
          <c:idx val="0"/>
          <c:order val="0"/>
          <c:tx>
            <c:strRef>
              <c:f>Sheet1!$B$1</c:f>
              <c:strCache>
                <c:ptCount val="1"/>
                <c:pt idx="0">
                  <c:v>Parents (n=660)</c:v>
                </c:pt>
              </c:strCache>
            </c:strRef>
          </c:tx>
          <c:spPr>
            <a:solidFill>
              <a:schemeClr val="accent5">
                <a:lumMod val="75000"/>
              </a:schemeClr>
            </a:solidFill>
            <a:ln>
              <a:noFill/>
            </a:ln>
            <a:effectLst/>
          </c:spPr>
          <c:invertIfNegative val="0"/>
          <c:dPt>
            <c:idx val="1"/>
            <c:invertIfNegative val="0"/>
            <c:bubble3D val="0"/>
          </c:dPt>
          <c:dPt>
            <c:idx val="2"/>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Lbls>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5"/>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Parent</c:v>
                </c:pt>
                <c:pt idx="1">
                  <c:v>Teachers</c:v>
                </c:pt>
                <c:pt idx="2">
                  <c:v>Tech Companies</c:v>
                </c:pt>
                <c:pt idx="3">
                  <c:v>Relatives</c:v>
                </c:pt>
                <c:pt idx="4">
                  <c:v>Friends</c:v>
                </c:pt>
                <c:pt idx="5">
                  <c:v>Government</c:v>
                </c:pt>
                <c:pt idx="6">
                  <c:v>Community</c:v>
                </c:pt>
                <c:pt idx="7">
                  <c:v>Other</c:v>
                </c:pt>
                <c:pt idx="8">
                  <c:v>none</c:v>
                </c:pt>
              </c:strCache>
            </c:strRef>
          </c:cat>
          <c:val>
            <c:numRef>
              <c:f>Sheet1!$B$2:$B$10</c:f>
              <c:numCache>
                <c:formatCode>0%</c:formatCode>
                <c:ptCount val="9"/>
                <c:pt idx="0">
                  <c:v>0.74242424242424199</c:v>
                </c:pt>
                <c:pt idx="1">
                  <c:v>0.5060606060606061</c:v>
                </c:pt>
                <c:pt idx="2">
                  <c:v>0.28333333333333333</c:v>
                </c:pt>
                <c:pt idx="3">
                  <c:v>0.28333333333333333</c:v>
                </c:pt>
                <c:pt idx="4">
                  <c:v>0.25454545454545452</c:v>
                </c:pt>
                <c:pt idx="5">
                  <c:v>0.21515151515151515</c:v>
                </c:pt>
                <c:pt idx="6">
                  <c:v>0.19696969696969696</c:v>
                </c:pt>
                <c:pt idx="7">
                  <c:v>3.787878787878788E-2</c:v>
                </c:pt>
                <c:pt idx="8">
                  <c:v>8.7878787878787876E-2</c:v>
                </c:pt>
              </c:numCache>
            </c:numRef>
          </c:val>
        </c:ser>
        <c:ser>
          <c:idx val="1"/>
          <c:order val="1"/>
          <c:tx>
            <c:strRef>
              <c:f>Sheet1!$C$1</c:f>
              <c:strCache>
                <c:ptCount val="1"/>
                <c:pt idx="0">
                  <c:v>Non-parents (n=365)</c:v>
                </c:pt>
              </c:strCache>
            </c:strRef>
          </c:tx>
          <c:spPr>
            <a:solidFill>
              <a:srgbClr val="910091"/>
            </a:solidFill>
          </c:spPr>
          <c:invertIfNegative val="0"/>
          <c:dLbls>
            <c:spPr>
              <a:noFill/>
              <a:ln>
                <a:noFill/>
              </a:ln>
              <a:effectLst/>
            </c:spPr>
            <c:txPr>
              <a:bodyPr/>
              <a:lstStyle/>
              <a:p>
                <a:pPr algn="ctr">
                  <a:defRPr lang="en-GB" sz="1400" b="0" i="0" u="none" strike="noStrike" kern="1200" baseline="0">
                    <a:solidFill>
                      <a:srgbClr val="0071BC"/>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Parent</c:v>
                </c:pt>
                <c:pt idx="1">
                  <c:v>Teachers</c:v>
                </c:pt>
                <c:pt idx="2">
                  <c:v>Tech Companies</c:v>
                </c:pt>
                <c:pt idx="3">
                  <c:v>Relatives</c:v>
                </c:pt>
                <c:pt idx="4">
                  <c:v>Friends</c:v>
                </c:pt>
                <c:pt idx="5">
                  <c:v>Government</c:v>
                </c:pt>
                <c:pt idx="6">
                  <c:v>Community</c:v>
                </c:pt>
                <c:pt idx="7">
                  <c:v>Other</c:v>
                </c:pt>
                <c:pt idx="8">
                  <c:v>none</c:v>
                </c:pt>
              </c:strCache>
            </c:strRef>
          </c:cat>
          <c:val>
            <c:numRef>
              <c:f>Sheet1!$C$2:$C$10</c:f>
              <c:numCache>
                <c:formatCode>0%</c:formatCode>
                <c:ptCount val="9"/>
                <c:pt idx="0">
                  <c:v>0.89</c:v>
                </c:pt>
                <c:pt idx="1">
                  <c:v>0.6</c:v>
                </c:pt>
                <c:pt idx="2">
                  <c:v>0.35</c:v>
                </c:pt>
                <c:pt idx="3">
                  <c:v>0.38</c:v>
                </c:pt>
                <c:pt idx="4">
                  <c:v>0.27</c:v>
                </c:pt>
                <c:pt idx="5">
                  <c:v>0.26</c:v>
                </c:pt>
                <c:pt idx="6">
                  <c:v>0.19</c:v>
                </c:pt>
                <c:pt idx="7">
                  <c:v>0.02</c:v>
                </c:pt>
                <c:pt idx="8">
                  <c:v>0.02</c:v>
                </c:pt>
              </c:numCache>
            </c:numRef>
          </c:val>
        </c:ser>
        <c:dLbls>
          <c:dLblPos val="outEnd"/>
          <c:showLegendKey val="0"/>
          <c:showVal val="1"/>
          <c:showCatName val="0"/>
          <c:showSerName val="0"/>
          <c:showPercent val="0"/>
          <c:showBubbleSize val="0"/>
        </c:dLbls>
        <c:gapWidth val="60"/>
        <c:axId val="310013008"/>
        <c:axId val="310013400"/>
      </c:barChart>
      <c:catAx>
        <c:axId val="310013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5"/>
                </a:solidFill>
                <a:latin typeface="+mj-lt"/>
                <a:ea typeface="+mn-ea"/>
                <a:cs typeface="+mn-cs"/>
              </a:defRPr>
            </a:pPr>
            <a:endParaRPr lang="en-US"/>
          </a:p>
        </c:txPr>
        <c:crossAx val="310013400"/>
        <c:crosses val="autoZero"/>
        <c:auto val="1"/>
        <c:lblAlgn val="ctr"/>
        <c:lblOffset val="100"/>
        <c:noMultiLvlLbl val="0"/>
      </c:catAx>
      <c:valAx>
        <c:axId val="310013400"/>
        <c:scaling>
          <c:orientation val="minMax"/>
        </c:scaling>
        <c:delete val="1"/>
        <c:axPos val="t"/>
        <c:numFmt formatCode="0%" sourceLinked="1"/>
        <c:majorTickMark val="none"/>
        <c:minorTickMark val="none"/>
        <c:tickLblPos val="nextTo"/>
        <c:crossAx val="310013008"/>
        <c:crosses val="autoZero"/>
        <c:crossBetween val="between"/>
      </c:valAx>
      <c:spPr>
        <a:noFill/>
        <a:ln w="25400">
          <a:noFill/>
        </a:ln>
        <a:effectLst/>
      </c:spPr>
    </c:plotArea>
    <c:legend>
      <c:legendPos val="l"/>
      <c:layout>
        <c:manualLayout>
          <c:xMode val="edge"/>
          <c:yMode val="edge"/>
          <c:x val="0.85483395645012217"/>
          <c:y val="0.47751481758456377"/>
          <c:w val="8.3402163041275332E-2"/>
          <c:h val="0.27553908813913386"/>
        </c:manualLayout>
      </c:layout>
      <c:overlay val="0"/>
      <c:txPr>
        <a:bodyPr/>
        <a:lstStyle/>
        <a:p>
          <a:pPr>
            <a:defRPr lang="en-US" sz="1400" b="0" kern="1200">
              <a:solidFill>
                <a:schemeClr val="accent5">
                  <a:lumMod val="7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8"/>
      <c:rAngAx val="0"/>
    </c:view3D>
    <c:floor>
      <c:thickness val="0"/>
    </c:floor>
    <c:sideWall>
      <c:thickness val="0"/>
    </c:sideWall>
    <c:backWall>
      <c:thickness val="0"/>
    </c:backWall>
    <c:plotArea>
      <c:layout/>
      <c:pie3DChart>
        <c:varyColors val="1"/>
        <c:ser>
          <c:idx val="0"/>
          <c:order val="0"/>
          <c:tx>
            <c:strRef>
              <c:f>Sheet1!$B$1</c:f>
              <c:strCache>
                <c:ptCount val="1"/>
                <c:pt idx="0">
                  <c:v>Gender</c:v>
                </c:pt>
              </c:strCache>
            </c:strRef>
          </c:tx>
          <c:explosion val="25"/>
          <c:dPt>
            <c:idx val="0"/>
            <c:bubble3D val="0"/>
            <c:spPr>
              <a:solidFill>
                <a:srgbClr val="159F9C"/>
              </a:solidFill>
            </c:spPr>
          </c:dPt>
          <c:dPt>
            <c:idx val="1"/>
            <c:bubble3D val="0"/>
            <c:spPr>
              <a:solidFill>
                <a:srgbClr val="910091"/>
              </a:solidFill>
            </c:spPr>
          </c:dPt>
          <c:dLbls>
            <c:spPr>
              <a:noFill/>
              <a:ln>
                <a:noFill/>
              </a:ln>
              <a:effectLst/>
            </c:spPr>
            <c:txPr>
              <a:bodyPr/>
              <a:lstStyle/>
              <a:p>
                <a:pPr>
                  <a:defRPr sz="1200">
                    <a:solidFill>
                      <a:schemeClr val="tx1"/>
                    </a:solidFill>
                    <a:latin typeface="+mj-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 </c:v>
                </c:pt>
                <c:pt idx="1">
                  <c:v>Female</c:v>
                </c:pt>
              </c:strCache>
            </c:strRef>
          </c:cat>
          <c:val>
            <c:numRef>
              <c:f>Sheet1!$B$2:$B$3</c:f>
              <c:numCache>
                <c:formatCode>0%</c:formatCode>
                <c:ptCount val="2"/>
                <c:pt idx="0">
                  <c:v>0.73706400000000005</c:v>
                </c:pt>
                <c:pt idx="1">
                  <c:v>0.262936</c:v>
                </c:pt>
              </c:numCache>
            </c:numRef>
          </c:val>
        </c:ser>
        <c:dLbls>
          <c:showLegendKey val="0"/>
          <c:showVal val="0"/>
          <c:showCatName val="0"/>
          <c:showSerName val="0"/>
          <c:showPercent val="1"/>
          <c:showBubbleSize val="0"/>
          <c:showLeaderLines val="1"/>
        </c:dLbls>
      </c:pie3DChart>
    </c:plotArea>
    <c:legend>
      <c:legendPos val="t"/>
      <c:legendEntry>
        <c:idx val="0"/>
        <c:txPr>
          <a:bodyPr/>
          <a:lstStyle/>
          <a:p>
            <a:pPr>
              <a:defRPr>
                <a:solidFill>
                  <a:schemeClr val="accent5">
                    <a:lumMod val="75000"/>
                  </a:schemeClr>
                </a:solidFill>
              </a:defRPr>
            </a:pPr>
            <a:endParaRPr lang="en-US"/>
          </a:p>
        </c:txPr>
      </c:legendEntry>
      <c:legendEntry>
        <c:idx val="1"/>
        <c:txPr>
          <a:bodyPr/>
          <a:lstStyle/>
          <a:p>
            <a:pPr>
              <a:defRPr>
                <a:solidFill>
                  <a:schemeClr val="accent5">
                    <a:lumMod val="75000"/>
                  </a:schemeClr>
                </a:solidFill>
              </a:defRPr>
            </a:pPr>
            <a:endParaRPr lang="en-US"/>
          </a:p>
        </c:txPr>
      </c:legendEntry>
      <c:layout>
        <c:manualLayout>
          <c:xMode val="edge"/>
          <c:yMode val="edge"/>
          <c:x val="0"/>
          <c:y val="0.93532577689489493"/>
          <c:w val="1"/>
          <c:h val="6.4674155469634204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28901376878577E-2"/>
          <c:y val="0.1019964373495541"/>
          <c:w val="0.96841228832811777"/>
          <c:h val="0.6416161717206168"/>
        </c:manualLayout>
      </c:layout>
      <c:barChart>
        <c:barDir val="col"/>
        <c:grouping val="clustered"/>
        <c:varyColors val="0"/>
        <c:ser>
          <c:idx val="0"/>
          <c:order val="0"/>
          <c:tx>
            <c:strRef>
              <c:f>Sheet1!$B$1</c:f>
              <c:strCache>
                <c:ptCount val="1"/>
                <c:pt idx="0">
                  <c:v>18-24</c:v>
                </c:pt>
              </c:strCache>
            </c:strRef>
          </c:tx>
          <c:spPr>
            <a:solidFill>
              <a:srgbClr val="159F9C"/>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accent5">
                        <a:lumMod val="7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18-24</c:v>
                </c:pt>
                <c:pt idx="1">
                  <c:v>25-39</c:v>
                </c:pt>
                <c:pt idx="2">
                  <c:v>40-59</c:v>
                </c:pt>
                <c:pt idx="3">
                  <c:v>60+</c:v>
                </c:pt>
              </c:strCache>
            </c:strRef>
          </c:cat>
          <c:val>
            <c:numRef>
              <c:f>Sheet1!$B$2:$B$5</c:f>
              <c:numCache>
                <c:formatCode>0%</c:formatCode>
                <c:ptCount val="4"/>
                <c:pt idx="0">
                  <c:v>0.30395499999999998</c:v>
                </c:pt>
                <c:pt idx="1">
                  <c:v>0.33446300000000001</c:v>
                </c:pt>
                <c:pt idx="2">
                  <c:v>0.29491499999999998</c:v>
                </c:pt>
                <c:pt idx="3">
                  <c:v>6.6667000000000004E-2</c:v>
                </c:pt>
              </c:numCache>
            </c:numRef>
          </c:val>
        </c:ser>
        <c:dLbls>
          <c:dLblPos val="outEnd"/>
          <c:showLegendKey val="0"/>
          <c:showVal val="1"/>
          <c:showCatName val="0"/>
          <c:showSerName val="0"/>
          <c:showPercent val="0"/>
          <c:showBubbleSize val="0"/>
        </c:dLbls>
        <c:gapWidth val="126"/>
        <c:overlap val="-38"/>
        <c:axId val="308438344"/>
        <c:axId val="308440304"/>
      </c:barChart>
      <c:catAx>
        <c:axId val="30843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accent5">
                    <a:lumMod val="75000"/>
                  </a:schemeClr>
                </a:solidFill>
                <a:latin typeface="+mj-lt"/>
                <a:ea typeface="+mn-ea"/>
                <a:cs typeface="+mn-cs"/>
              </a:defRPr>
            </a:pPr>
            <a:endParaRPr lang="en-US"/>
          </a:p>
        </c:txPr>
        <c:crossAx val="308440304"/>
        <c:crosses val="autoZero"/>
        <c:auto val="1"/>
        <c:lblAlgn val="ctr"/>
        <c:lblOffset val="100"/>
        <c:noMultiLvlLbl val="0"/>
      </c:catAx>
      <c:valAx>
        <c:axId val="308440304"/>
        <c:scaling>
          <c:orientation val="minMax"/>
        </c:scaling>
        <c:delete val="1"/>
        <c:axPos val="l"/>
        <c:numFmt formatCode="0%" sourceLinked="1"/>
        <c:majorTickMark val="none"/>
        <c:minorTickMark val="none"/>
        <c:tickLblPos val="nextTo"/>
        <c:crossAx val="308438344"/>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8"/>
      <c:rAngAx val="0"/>
    </c:view3D>
    <c:floor>
      <c:thickness val="0"/>
    </c:floor>
    <c:sideWall>
      <c:thickness val="0"/>
    </c:sideWall>
    <c:backWall>
      <c:thickness val="0"/>
    </c:backWall>
    <c:plotArea>
      <c:layout/>
      <c:pie3DChart>
        <c:varyColors val="1"/>
        <c:ser>
          <c:idx val="0"/>
          <c:order val="0"/>
          <c:tx>
            <c:strRef>
              <c:f>Sheet1!$B$1</c:f>
              <c:strCache>
                <c:ptCount val="1"/>
                <c:pt idx="0">
                  <c:v>Gender</c:v>
                </c:pt>
              </c:strCache>
            </c:strRef>
          </c:tx>
          <c:explosion val="25"/>
          <c:dPt>
            <c:idx val="0"/>
            <c:bubble3D val="0"/>
            <c:spPr>
              <a:solidFill>
                <a:srgbClr val="159F9C"/>
              </a:solidFill>
            </c:spPr>
          </c:dPt>
          <c:dPt>
            <c:idx val="1"/>
            <c:bubble3D val="0"/>
            <c:explosion val="0"/>
            <c:spPr>
              <a:solidFill>
                <a:srgbClr val="910091"/>
              </a:solidFill>
            </c:spPr>
          </c:dPt>
          <c:dLbls>
            <c:spPr>
              <a:noFill/>
              <a:ln>
                <a:noFill/>
              </a:ln>
              <a:effectLst/>
            </c:spPr>
            <c:txPr>
              <a:bodyPr/>
              <a:lstStyle/>
              <a:p>
                <a:pPr>
                  <a:defRPr sz="1200">
                    <a:solidFill>
                      <a:schemeClr val="tx1"/>
                    </a:solidFill>
                    <a:latin typeface="+mj-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 </c:v>
                </c:pt>
                <c:pt idx="1">
                  <c:v>Female</c:v>
                </c:pt>
              </c:strCache>
            </c:strRef>
          </c:cat>
          <c:val>
            <c:numRef>
              <c:f>Sheet1!$B$2:$B$3</c:f>
              <c:numCache>
                <c:formatCode>0%</c:formatCode>
                <c:ptCount val="2"/>
                <c:pt idx="0">
                  <c:v>0.75</c:v>
                </c:pt>
                <c:pt idx="1">
                  <c:v>0.25</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10523871729021594"/>
          <c:y val="0.81664221373746693"/>
          <c:w val="0.77157798696892455"/>
          <c:h val="0.178750231524998"/>
        </c:manualLayout>
      </c:layout>
      <c:overlay val="0"/>
      <c:txPr>
        <a:bodyPr/>
        <a:lstStyle/>
        <a:p>
          <a:pPr>
            <a:defRPr>
              <a:solidFill>
                <a:schemeClr val="accent5">
                  <a:lumMod val="7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8"/>
      <c:rAngAx val="0"/>
    </c:view3D>
    <c:floor>
      <c:thickness val="0"/>
    </c:floor>
    <c:sideWall>
      <c:thickness val="0"/>
    </c:sideWall>
    <c:backWall>
      <c:thickness val="0"/>
    </c:backWall>
    <c:plotArea>
      <c:layout/>
      <c:pie3DChart>
        <c:varyColors val="1"/>
        <c:ser>
          <c:idx val="0"/>
          <c:order val="0"/>
          <c:tx>
            <c:strRef>
              <c:f>Sheet1!$B$1</c:f>
              <c:strCache>
                <c:ptCount val="1"/>
                <c:pt idx="0">
                  <c:v>Gender</c:v>
                </c:pt>
              </c:strCache>
            </c:strRef>
          </c:tx>
          <c:explosion val="25"/>
          <c:dPt>
            <c:idx val="0"/>
            <c:bubble3D val="0"/>
            <c:spPr>
              <a:solidFill>
                <a:srgbClr val="159F9C"/>
              </a:solidFill>
            </c:spPr>
          </c:dPt>
          <c:dPt>
            <c:idx val="1"/>
            <c:bubble3D val="0"/>
            <c:explosion val="0"/>
            <c:spPr>
              <a:solidFill>
                <a:srgbClr val="910091"/>
              </a:solidFill>
            </c:spPr>
          </c:dPt>
          <c:dLbls>
            <c:spPr>
              <a:noFill/>
              <a:ln>
                <a:noFill/>
              </a:ln>
              <a:effectLst/>
            </c:spPr>
            <c:txPr>
              <a:bodyPr/>
              <a:lstStyle/>
              <a:p>
                <a:pPr>
                  <a:defRPr sz="1200">
                    <a:solidFill>
                      <a:schemeClr val="tx1"/>
                    </a:solidFill>
                    <a:latin typeface="+mj-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 </c:v>
                </c:pt>
                <c:pt idx="1">
                  <c:v>Female</c:v>
                </c:pt>
              </c:strCache>
            </c:strRef>
          </c:cat>
          <c:val>
            <c:numRef>
              <c:f>Sheet1!$B$2:$B$3</c:f>
              <c:numCache>
                <c:formatCode>0%</c:formatCode>
                <c:ptCount val="2"/>
                <c:pt idx="0">
                  <c:v>0.72</c:v>
                </c:pt>
                <c:pt idx="1">
                  <c:v>0.28000000000000003</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10523871729021594"/>
          <c:y val="0.81664221373746693"/>
          <c:w val="0.77157798696892455"/>
          <c:h val="0.178750231524998"/>
        </c:manualLayout>
      </c:layout>
      <c:overlay val="0"/>
      <c:txPr>
        <a:bodyPr/>
        <a:lstStyle/>
        <a:p>
          <a:pPr>
            <a:defRPr>
              <a:solidFill>
                <a:schemeClr val="accent5">
                  <a:lumMod val="7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28901376878577E-2"/>
          <c:y val="0.1019964373495541"/>
          <c:w val="0.96841228832811777"/>
          <c:h val="0.6416161717206168"/>
        </c:manualLayout>
      </c:layout>
      <c:barChart>
        <c:barDir val="col"/>
        <c:grouping val="clustered"/>
        <c:varyColors val="0"/>
        <c:ser>
          <c:idx val="0"/>
          <c:order val="0"/>
          <c:tx>
            <c:strRef>
              <c:f>Sheet1!$B$1</c:f>
              <c:strCache>
                <c:ptCount val="1"/>
                <c:pt idx="0">
                  <c:v>18-24</c:v>
                </c:pt>
              </c:strCache>
            </c:strRef>
          </c:tx>
          <c:spPr>
            <a:solidFill>
              <a:srgbClr val="159F9C"/>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accent5">
                        <a:lumMod val="7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18-24</c:v>
                </c:pt>
                <c:pt idx="1">
                  <c:v>25-39</c:v>
                </c:pt>
                <c:pt idx="2">
                  <c:v>40-59</c:v>
                </c:pt>
                <c:pt idx="3">
                  <c:v>60+</c:v>
                </c:pt>
              </c:strCache>
            </c:strRef>
          </c:cat>
          <c:val>
            <c:numRef>
              <c:f>Sheet1!$B$2:$B$5</c:f>
              <c:numCache>
                <c:formatCode>0%</c:formatCode>
                <c:ptCount val="4"/>
                <c:pt idx="0">
                  <c:v>0.19</c:v>
                </c:pt>
                <c:pt idx="1">
                  <c:v>0.36</c:v>
                </c:pt>
                <c:pt idx="2">
                  <c:v>0.39</c:v>
                </c:pt>
                <c:pt idx="3">
                  <c:v>0.06</c:v>
                </c:pt>
              </c:numCache>
            </c:numRef>
          </c:val>
        </c:ser>
        <c:dLbls>
          <c:dLblPos val="outEnd"/>
          <c:showLegendKey val="0"/>
          <c:showVal val="1"/>
          <c:showCatName val="0"/>
          <c:showSerName val="0"/>
          <c:showPercent val="0"/>
          <c:showBubbleSize val="0"/>
        </c:dLbls>
        <c:gapWidth val="126"/>
        <c:overlap val="-38"/>
        <c:axId val="308385632"/>
        <c:axId val="308385240"/>
      </c:barChart>
      <c:catAx>
        <c:axId val="30838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accent5">
                    <a:lumMod val="75000"/>
                  </a:schemeClr>
                </a:solidFill>
                <a:latin typeface="+mj-lt"/>
                <a:ea typeface="+mn-ea"/>
                <a:cs typeface="+mn-cs"/>
              </a:defRPr>
            </a:pPr>
            <a:endParaRPr lang="en-US"/>
          </a:p>
        </c:txPr>
        <c:crossAx val="308385240"/>
        <c:crosses val="autoZero"/>
        <c:auto val="1"/>
        <c:lblAlgn val="ctr"/>
        <c:lblOffset val="100"/>
        <c:noMultiLvlLbl val="0"/>
      </c:catAx>
      <c:valAx>
        <c:axId val="308385240"/>
        <c:scaling>
          <c:orientation val="minMax"/>
        </c:scaling>
        <c:delete val="1"/>
        <c:axPos val="l"/>
        <c:numFmt formatCode="0%" sourceLinked="1"/>
        <c:majorTickMark val="none"/>
        <c:minorTickMark val="none"/>
        <c:tickLblPos val="nextTo"/>
        <c:crossAx val="308385632"/>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28901376878577E-2"/>
          <c:y val="0.1019964373495541"/>
          <c:w val="0.96841228832811777"/>
          <c:h val="0.6416161717206168"/>
        </c:manualLayout>
      </c:layout>
      <c:barChart>
        <c:barDir val="col"/>
        <c:grouping val="clustered"/>
        <c:varyColors val="0"/>
        <c:ser>
          <c:idx val="0"/>
          <c:order val="0"/>
          <c:tx>
            <c:strRef>
              <c:f>Sheet1!$B$1</c:f>
              <c:strCache>
                <c:ptCount val="1"/>
                <c:pt idx="0">
                  <c:v>18-24</c:v>
                </c:pt>
              </c:strCache>
            </c:strRef>
          </c:tx>
          <c:spPr>
            <a:solidFill>
              <a:srgbClr val="159F9C"/>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accent5">
                        <a:lumMod val="7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18-24</c:v>
                </c:pt>
                <c:pt idx="1">
                  <c:v>25-39</c:v>
                </c:pt>
                <c:pt idx="2">
                  <c:v>40-59</c:v>
                </c:pt>
                <c:pt idx="3">
                  <c:v>60+</c:v>
                </c:pt>
              </c:strCache>
            </c:strRef>
          </c:cat>
          <c:val>
            <c:numRef>
              <c:f>Sheet1!$B$2:$B$5</c:f>
              <c:numCache>
                <c:formatCode>0%</c:formatCode>
                <c:ptCount val="4"/>
                <c:pt idx="0">
                  <c:v>0.51</c:v>
                </c:pt>
                <c:pt idx="1">
                  <c:v>0.28999999999999998</c:v>
                </c:pt>
                <c:pt idx="2">
                  <c:v>0.1</c:v>
                </c:pt>
                <c:pt idx="3">
                  <c:v>0.09</c:v>
                </c:pt>
              </c:numCache>
            </c:numRef>
          </c:val>
        </c:ser>
        <c:dLbls>
          <c:dLblPos val="outEnd"/>
          <c:showLegendKey val="0"/>
          <c:showVal val="1"/>
          <c:showCatName val="0"/>
          <c:showSerName val="0"/>
          <c:showPercent val="0"/>
          <c:showBubbleSize val="0"/>
        </c:dLbls>
        <c:gapWidth val="126"/>
        <c:overlap val="-38"/>
        <c:axId val="308387984"/>
        <c:axId val="308386416"/>
      </c:barChart>
      <c:catAx>
        <c:axId val="30838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accent5">
                    <a:lumMod val="75000"/>
                  </a:schemeClr>
                </a:solidFill>
                <a:latin typeface="+mj-lt"/>
                <a:ea typeface="+mn-ea"/>
                <a:cs typeface="+mn-cs"/>
              </a:defRPr>
            </a:pPr>
            <a:endParaRPr lang="en-US"/>
          </a:p>
        </c:txPr>
        <c:crossAx val="308386416"/>
        <c:crosses val="autoZero"/>
        <c:auto val="1"/>
        <c:lblAlgn val="ctr"/>
        <c:lblOffset val="100"/>
        <c:noMultiLvlLbl val="0"/>
      </c:catAx>
      <c:valAx>
        <c:axId val="308386416"/>
        <c:scaling>
          <c:orientation val="minMax"/>
        </c:scaling>
        <c:delete val="1"/>
        <c:axPos val="l"/>
        <c:numFmt formatCode="0%" sourceLinked="1"/>
        <c:majorTickMark val="none"/>
        <c:minorTickMark val="none"/>
        <c:tickLblPos val="nextTo"/>
        <c:crossAx val="308387984"/>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18158365655498"/>
          <c:y val="6.3360045673388918E-2"/>
          <c:w val="0.65589674103109952"/>
          <c:h val="0.7713474036007195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rgbClr val="159F9C"/>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6"/>
              </a:solidFill>
              <a:ln>
                <a:noFill/>
              </a:ln>
              <a:effectLst/>
            </c:spPr>
          </c:dPt>
          <c:dPt>
            <c:idx val="3"/>
            <c:invertIfNegative val="0"/>
            <c:bubble3D val="0"/>
            <c:spPr>
              <a:solidFill>
                <a:srgbClr val="159F9C"/>
              </a:solidFill>
              <a:ln>
                <a:noFill/>
              </a:ln>
              <a:effectLst/>
            </c:spPr>
          </c:dPt>
          <c:dPt>
            <c:idx val="4"/>
            <c:invertIfNegative val="0"/>
            <c:bubble3D val="0"/>
            <c:spPr>
              <a:solidFill>
                <a:srgbClr val="159F9C"/>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6"/>
              </a:solidFill>
              <a:ln>
                <a:noFill/>
              </a:ln>
              <a:effectLst/>
            </c:spPr>
          </c:dPt>
          <c:dPt>
            <c:idx val="7"/>
            <c:invertIfNegative val="0"/>
            <c:bubble3D val="0"/>
            <c:spPr>
              <a:solidFill>
                <a:schemeClr val="accent6"/>
              </a:solidFill>
              <a:ln>
                <a:noFill/>
              </a:ln>
              <a:effectLst/>
            </c:spPr>
          </c:dPt>
          <c:dPt>
            <c:idx val="8"/>
            <c:invertIfNegative val="0"/>
            <c:bubble3D val="0"/>
            <c:spPr>
              <a:solidFill>
                <a:schemeClr val="accent6"/>
              </a:solidFill>
              <a:ln>
                <a:noFill/>
              </a:ln>
              <a:effectLst/>
            </c:spPr>
          </c:dPt>
          <c:dPt>
            <c:idx val="9"/>
            <c:invertIfNegative val="0"/>
            <c:bubble3D val="0"/>
            <c:spPr>
              <a:solidFill>
                <a:schemeClr val="tx1"/>
              </a:solidFill>
              <a:ln>
                <a:noFill/>
              </a:ln>
              <a:effectLst/>
            </c:spPr>
          </c:dPt>
          <c:dLbls>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5"/>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Computer</c:v>
                </c:pt>
                <c:pt idx="1">
                  <c:v>Apps</c:v>
                </c:pt>
                <c:pt idx="2">
                  <c:v>Internet</c:v>
                </c:pt>
                <c:pt idx="3">
                  <c:v>Mobile phone</c:v>
                </c:pt>
                <c:pt idx="4">
                  <c:v>Gaming console</c:v>
                </c:pt>
                <c:pt idx="5">
                  <c:v>Email</c:v>
                </c:pt>
                <c:pt idx="6">
                  <c:v>Online games</c:v>
                </c:pt>
                <c:pt idx="7">
                  <c:v>Texting</c:v>
                </c:pt>
                <c:pt idx="8">
                  <c:v>Social networks</c:v>
                </c:pt>
              </c:strCache>
            </c:strRef>
          </c:cat>
          <c:val>
            <c:numRef>
              <c:f>Sheet1!$B$2:$B$10</c:f>
              <c:numCache>
                <c:formatCode>0%</c:formatCode>
                <c:ptCount val="9"/>
                <c:pt idx="0">
                  <c:v>0.78</c:v>
                </c:pt>
                <c:pt idx="1">
                  <c:v>0.56000000000000005</c:v>
                </c:pt>
                <c:pt idx="2">
                  <c:v>0.54</c:v>
                </c:pt>
                <c:pt idx="3">
                  <c:v>0.53</c:v>
                </c:pt>
                <c:pt idx="4">
                  <c:v>0.48</c:v>
                </c:pt>
                <c:pt idx="5">
                  <c:v>0.46</c:v>
                </c:pt>
                <c:pt idx="6">
                  <c:v>0.43</c:v>
                </c:pt>
                <c:pt idx="7">
                  <c:v>0.41</c:v>
                </c:pt>
                <c:pt idx="8">
                  <c:v>0.4</c:v>
                </c:pt>
              </c:numCache>
            </c:numRef>
          </c:val>
        </c:ser>
        <c:dLbls>
          <c:dLblPos val="outEnd"/>
          <c:showLegendKey val="0"/>
          <c:showVal val="1"/>
          <c:showCatName val="0"/>
          <c:showSerName val="0"/>
          <c:showPercent val="0"/>
          <c:showBubbleSize val="0"/>
        </c:dLbls>
        <c:gapWidth val="60"/>
        <c:axId val="309428176"/>
        <c:axId val="309429744"/>
      </c:barChart>
      <c:catAx>
        <c:axId val="309428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5"/>
                </a:solidFill>
                <a:latin typeface="+mj-lt"/>
                <a:ea typeface="+mn-ea"/>
                <a:cs typeface="+mn-cs"/>
              </a:defRPr>
            </a:pPr>
            <a:endParaRPr lang="en-US"/>
          </a:p>
        </c:txPr>
        <c:crossAx val="309429744"/>
        <c:crosses val="autoZero"/>
        <c:auto val="1"/>
        <c:lblAlgn val="ctr"/>
        <c:lblOffset val="100"/>
        <c:noMultiLvlLbl val="0"/>
      </c:catAx>
      <c:valAx>
        <c:axId val="309429744"/>
        <c:scaling>
          <c:orientation val="minMax"/>
        </c:scaling>
        <c:delete val="1"/>
        <c:axPos val="t"/>
        <c:numFmt formatCode="0%" sourceLinked="1"/>
        <c:majorTickMark val="none"/>
        <c:minorTickMark val="none"/>
        <c:tickLblPos val="nextTo"/>
        <c:crossAx val="309428176"/>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66054986261803E-2"/>
          <c:y val="0.10199655337356582"/>
          <c:w val="0.96841228832811777"/>
          <c:h val="0.6416161717206168"/>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rgbClr val="159F9C"/>
              </a:solidFill>
              <a:ln>
                <a:noFill/>
              </a:ln>
              <a:effectLst/>
            </c:spPr>
          </c:dPt>
          <c:dPt>
            <c:idx val="1"/>
            <c:invertIfNegative val="0"/>
            <c:bubble3D val="0"/>
            <c:spPr>
              <a:solidFill>
                <a:srgbClr val="159F9C"/>
              </a:solidFill>
              <a:ln>
                <a:noFill/>
              </a:ln>
              <a:effectLst/>
            </c:spPr>
          </c:dPt>
          <c:dPt>
            <c:idx val="2"/>
            <c:invertIfNegative val="0"/>
            <c:bubble3D val="0"/>
            <c:spPr>
              <a:solidFill>
                <a:srgbClr val="910091"/>
              </a:solidFill>
              <a:ln>
                <a:noFill/>
              </a:ln>
              <a:effectLst/>
            </c:spPr>
          </c:dPt>
          <c:dPt>
            <c:idx val="3"/>
            <c:invertIfNegative val="0"/>
            <c:bubble3D val="0"/>
            <c:spPr>
              <a:solidFill>
                <a:srgbClr val="910091"/>
              </a:solidFill>
              <a:ln>
                <a:noFill/>
              </a:ln>
              <a:effectLst/>
            </c:spPr>
          </c:dPt>
          <c:dPt>
            <c:idx val="4"/>
            <c:invertIfNegative val="0"/>
            <c:bubble3D val="0"/>
            <c:spPr>
              <a:solidFill>
                <a:schemeClr val="accent6"/>
              </a:solidFill>
              <a:ln>
                <a:noFill/>
              </a:ln>
              <a:effectLst/>
            </c:spPr>
          </c:dPt>
          <c:dPt>
            <c:idx val="5"/>
            <c:invertIfNegative val="0"/>
            <c:bubble3D val="0"/>
            <c:spPr>
              <a:solidFill>
                <a:srgbClr val="910091"/>
              </a:solidFill>
              <a:ln>
                <a:noFill/>
              </a:ln>
              <a:effectLst/>
            </c:spPr>
          </c:dPt>
          <c:dPt>
            <c:idx val="6"/>
            <c:invertIfNegative val="0"/>
            <c:bubble3D val="0"/>
            <c:spPr>
              <a:solidFill>
                <a:srgbClr val="159F9C"/>
              </a:solidFill>
              <a:ln>
                <a:noFill/>
              </a:ln>
              <a:effectLst/>
            </c:spPr>
          </c:dPt>
          <c:dPt>
            <c:idx val="7"/>
            <c:invertIfNegative val="0"/>
            <c:bubble3D val="0"/>
            <c:spPr>
              <a:solidFill>
                <a:schemeClr val="accent6"/>
              </a:solidFill>
              <a:ln>
                <a:noFill/>
              </a:ln>
              <a:effectLst/>
            </c:spPr>
          </c:dPt>
          <c:dPt>
            <c:idx val="8"/>
            <c:invertIfNegative val="0"/>
            <c:bubble3D val="0"/>
            <c:spPr>
              <a:solidFill>
                <a:schemeClr val="accent6"/>
              </a:solidFill>
              <a:ln>
                <a:noFill/>
              </a:ln>
              <a:effectLst/>
            </c:spPr>
          </c:dPt>
          <c:dPt>
            <c:idx val="9"/>
            <c:invertIfNegative val="0"/>
            <c:bubble3D val="0"/>
            <c:spPr>
              <a:solidFill>
                <a:schemeClr val="tx1"/>
              </a:solidFill>
              <a:ln>
                <a:noFill/>
              </a:ln>
              <a:effectLst/>
            </c:spPr>
          </c:dPt>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Computer (n=486)</c:v>
                </c:pt>
                <c:pt idx="1">
                  <c:v>Gaming console (n=267)</c:v>
                </c:pt>
                <c:pt idx="2">
                  <c:v>Apps (n=349)</c:v>
                </c:pt>
                <c:pt idx="3">
                  <c:v>Internet (n=394)</c:v>
                </c:pt>
                <c:pt idx="4">
                  <c:v>Online games (n=267)</c:v>
                </c:pt>
                <c:pt idx="5">
                  <c:v>Email (n=284)</c:v>
                </c:pt>
                <c:pt idx="6">
                  <c:v>Mobile phone (n=326)</c:v>
                </c:pt>
                <c:pt idx="7">
                  <c:v>Texting (n=253)</c:v>
                </c:pt>
                <c:pt idx="8">
                  <c:v>Social networks (n=249)</c:v>
                </c:pt>
              </c:strCache>
            </c:strRef>
          </c:cat>
          <c:val>
            <c:numRef>
              <c:f>Sheet1!$B$2:$B$10</c:f>
              <c:numCache>
                <c:formatCode>General</c:formatCode>
                <c:ptCount val="9"/>
                <c:pt idx="0">
                  <c:v>8</c:v>
                </c:pt>
                <c:pt idx="1">
                  <c:v>8</c:v>
                </c:pt>
                <c:pt idx="2">
                  <c:v>9</c:v>
                </c:pt>
                <c:pt idx="3">
                  <c:v>10</c:v>
                </c:pt>
                <c:pt idx="4">
                  <c:v>10</c:v>
                </c:pt>
                <c:pt idx="5">
                  <c:v>11</c:v>
                </c:pt>
                <c:pt idx="6">
                  <c:v>11</c:v>
                </c:pt>
                <c:pt idx="7">
                  <c:v>11</c:v>
                </c:pt>
                <c:pt idx="8">
                  <c:v>12</c:v>
                </c:pt>
              </c:numCache>
            </c:numRef>
          </c:val>
        </c:ser>
        <c:dLbls>
          <c:dLblPos val="outEnd"/>
          <c:showLegendKey val="0"/>
          <c:showVal val="1"/>
          <c:showCatName val="0"/>
          <c:showSerName val="0"/>
          <c:showPercent val="0"/>
          <c:showBubbleSize val="0"/>
        </c:dLbls>
        <c:gapWidth val="126"/>
        <c:overlap val="-38"/>
        <c:axId val="309428960"/>
        <c:axId val="309429352"/>
      </c:barChart>
      <c:catAx>
        <c:axId val="30942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kern="1200">
                <a:solidFill>
                  <a:schemeClr val="accent5">
                    <a:lumMod val="75000"/>
                  </a:schemeClr>
                </a:solidFill>
                <a:latin typeface="+mj-lt"/>
                <a:ea typeface="+mn-ea"/>
                <a:cs typeface="+mn-cs"/>
              </a:defRPr>
            </a:pPr>
            <a:endParaRPr lang="en-US"/>
          </a:p>
        </c:txPr>
        <c:crossAx val="309429352"/>
        <c:crosses val="autoZero"/>
        <c:auto val="1"/>
        <c:lblAlgn val="ctr"/>
        <c:lblOffset val="100"/>
        <c:noMultiLvlLbl val="0"/>
      </c:catAx>
      <c:valAx>
        <c:axId val="309429352"/>
        <c:scaling>
          <c:orientation val="minMax"/>
        </c:scaling>
        <c:delete val="1"/>
        <c:axPos val="l"/>
        <c:numFmt formatCode="General" sourceLinked="1"/>
        <c:majorTickMark val="none"/>
        <c:minorTickMark val="none"/>
        <c:tickLblPos val="nextTo"/>
        <c:crossAx val="309428960"/>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87805812421224E-2"/>
          <c:y val="8.9970984228967349E-2"/>
          <c:w val="0.96841228832811777"/>
          <c:h val="0.6416161717206168"/>
        </c:manualLayout>
      </c:layout>
      <c:barChart>
        <c:barDir val="col"/>
        <c:grouping val="clustered"/>
        <c:varyColors val="0"/>
        <c:ser>
          <c:idx val="0"/>
          <c:order val="0"/>
          <c:tx>
            <c:strRef>
              <c:f>Sheet1!$B$1</c:f>
              <c:strCache>
                <c:ptCount val="1"/>
                <c:pt idx="0">
                  <c:v>Age</c:v>
                </c:pt>
              </c:strCache>
            </c:strRef>
          </c:tx>
          <c:spPr>
            <a:solidFill>
              <a:srgbClr val="159F9C"/>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accent5">
                        <a:lumMod val="7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Sheet1!$A$2:$A$18</c:f>
              <c:numCache>
                <c:formatCode>General</c:formatCode>
                <c:ptCount val="1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numCache>
            </c:numRef>
          </c:cat>
          <c:val>
            <c:numRef>
              <c:f>Sheet1!$B$2:$B$18</c:f>
              <c:numCache>
                <c:formatCode>0%</c:formatCode>
                <c:ptCount val="17"/>
                <c:pt idx="0">
                  <c:v>1.8264840000000001E-2</c:v>
                </c:pt>
                <c:pt idx="1">
                  <c:v>7.0000000000000007E-2</c:v>
                </c:pt>
                <c:pt idx="2">
                  <c:v>0.06</c:v>
                </c:pt>
                <c:pt idx="3">
                  <c:v>0.1</c:v>
                </c:pt>
                <c:pt idx="4">
                  <c:v>0.11</c:v>
                </c:pt>
                <c:pt idx="5">
                  <c:v>0.15</c:v>
                </c:pt>
                <c:pt idx="6">
                  <c:v>0.11</c:v>
                </c:pt>
                <c:pt idx="7">
                  <c:v>0.04</c:v>
                </c:pt>
                <c:pt idx="8">
                  <c:v>0.11</c:v>
                </c:pt>
                <c:pt idx="9">
                  <c:v>7.0000000000000007E-2</c:v>
                </c:pt>
                <c:pt idx="10">
                  <c:v>0.04</c:v>
                </c:pt>
                <c:pt idx="11">
                  <c:v>0.02</c:v>
                </c:pt>
                <c:pt idx="12">
                  <c:v>0.02</c:v>
                </c:pt>
                <c:pt idx="13">
                  <c:v>0.04</c:v>
                </c:pt>
                <c:pt idx="14">
                  <c:v>0.01</c:v>
                </c:pt>
                <c:pt idx="15">
                  <c:v>0.01</c:v>
                </c:pt>
                <c:pt idx="16">
                  <c:v>0.02</c:v>
                </c:pt>
              </c:numCache>
            </c:numRef>
          </c:val>
        </c:ser>
        <c:dLbls>
          <c:dLblPos val="outEnd"/>
          <c:showLegendKey val="0"/>
          <c:showVal val="1"/>
          <c:showCatName val="0"/>
          <c:showSerName val="0"/>
          <c:showPercent val="0"/>
          <c:showBubbleSize val="0"/>
        </c:dLbls>
        <c:gapWidth val="126"/>
        <c:overlap val="-38"/>
        <c:axId val="310010656"/>
        <c:axId val="310012616"/>
      </c:barChart>
      <c:catAx>
        <c:axId val="31001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accent5">
                    <a:lumMod val="75000"/>
                  </a:schemeClr>
                </a:solidFill>
                <a:latin typeface="+mj-lt"/>
                <a:ea typeface="+mn-ea"/>
                <a:cs typeface="+mn-cs"/>
              </a:defRPr>
            </a:pPr>
            <a:endParaRPr lang="en-US"/>
          </a:p>
        </c:txPr>
        <c:crossAx val="310012616"/>
        <c:crosses val="autoZero"/>
        <c:auto val="1"/>
        <c:lblAlgn val="ctr"/>
        <c:lblOffset val="100"/>
        <c:noMultiLvlLbl val="0"/>
      </c:catAx>
      <c:valAx>
        <c:axId val="310012616"/>
        <c:scaling>
          <c:orientation val="minMax"/>
        </c:scaling>
        <c:delete val="1"/>
        <c:axPos val="l"/>
        <c:numFmt formatCode="0%" sourceLinked="1"/>
        <c:majorTickMark val="none"/>
        <c:minorTickMark val="none"/>
        <c:tickLblPos val="nextTo"/>
        <c:crossAx val="310010656"/>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63688544277953E-2"/>
          <c:y val="0"/>
          <c:w val="0.97071189369736877"/>
          <c:h val="1"/>
        </c:manualLayout>
      </c:layout>
      <c:barChart>
        <c:barDir val="col"/>
        <c:grouping val="clustered"/>
        <c:varyColors val="0"/>
        <c:ser>
          <c:idx val="0"/>
          <c:order val="0"/>
          <c:tx>
            <c:strRef>
              <c:f>Sheet1!$B$1</c:f>
              <c:strCache>
                <c:ptCount val="1"/>
                <c:pt idx="0">
                  <c:v>Parents Allowed (a)
</c:v>
                </c:pt>
              </c:strCache>
            </c:strRef>
          </c:tx>
          <c:spPr>
            <a:solidFill>
              <a:schemeClr val="accent5">
                <a:lumMod val="75000"/>
              </a:schemeClr>
            </a:solidFill>
            <a:ln>
              <a:noFill/>
            </a:ln>
            <a:effectLst/>
          </c:spPr>
          <c:invertIfNegative val="0"/>
          <c:dPt>
            <c:idx val="1"/>
            <c:invertIfNegative val="0"/>
            <c:bubble3D val="0"/>
          </c:dPt>
          <c:dPt>
            <c:idx val="2"/>
            <c:invertIfNegative val="0"/>
            <c:bubble3D val="0"/>
          </c:dPt>
          <c:dPt>
            <c:idx val="3"/>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Computer 
(n=486, 144, 341)</c:v>
                </c:pt>
                <c:pt idx="1">
                  <c:v>Gaming console (n=300, 287, 341)</c:v>
                </c:pt>
                <c:pt idx="2">
                  <c:v>Apps 
(n=349, 256, 338)</c:v>
                </c:pt>
                <c:pt idx="3">
                  <c:v>Internet 
(n=394, 220, 335)</c:v>
                </c:pt>
                <c:pt idx="4">
                  <c:v>Online games (n=267, 286, 321)</c:v>
                </c:pt>
                <c:pt idx="5">
                  <c:v>Email 
(n=284, 307, 344)</c:v>
                </c:pt>
                <c:pt idx="6">
                  <c:v>Mobile phone (n=326, 277, 339)</c:v>
                </c:pt>
                <c:pt idx="7">
                  <c:v>Texting (n=253, 340, 331)</c:v>
                </c:pt>
                <c:pt idx="8">
                  <c:v>Social networks (n=249, 320, 320)</c:v>
                </c:pt>
              </c:strCache>
            </c:strRef>
          </c:cat>
          <c:val>
            <c:numRef>
              <c:f>Sheet1!$B$2:$B$10</c:f>
              <c:numCache>
                <c:formatCode>General</c:formatCode>
                <c:ptCount val="9"/>
                <c:pt idx="0">
                  <c:v>8</c:v>
                </c:pt>
                <c:pt idx="1">
                  <c:v>8</c:v>
                </c:pt>
                <c:pt idx="2">
                  <c:v>9</c:v>
                </c:pt>
                <c:pt idx="3">
                  <c:v>10</c:v>
                </c:pt>
                <c:pt idx="4">
                  <c:v>10</c:v>
                </c:pt>
                <c:pt idx="5">
                  <c:v>11</c:v>
                </c:pt>
                <c:pt idx="6">
                  <c:v>11</c:v>
                </c:pt>
                <c:pt idx="7">
                  <c:v>11</c:v>
                </c:pt>
                <c:pt idx="8">
                  <c:v>12</c:v>
                </c:pt>
              </c:numCache>
            </c:numRef>
          </c:val>
        </c:ser>
        <c:ser>
          <c:idx val="1"/>
          <c:order val="1"/>
          <c:tx>
            <c:strRef>
              <c:f>Sheet1!$C$1</c:f>
              <c:strCache>
                <c:ptCount val="1"/>
                <c:pt idx="0">
                  <c:v>Parents Would Allow but don’t currently (b)</c:v>
                </c:pt>
              </c:strCache>
            </c:strRef>
          </c:tx>
          <c:spPr>
            <a:solidFill>
              <a:srgbClr val="159F9C"/>
            </a:solidFill>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Computer 
(n=486, 144, 341)</c:v>
                </c:pt>
                <c:pt idx="1">
                  <c:v>Gaming console (n=300, 287, 341)</c:v>
                </c:pt>
                <c:pt idx="2">
                  <c:v>Apps 
(n=349, 256, 338)</c:v>
                </c:pt>
                <c:pt idx="3">
                  <c:v>Internet 
(n=394, 220, 335)</c:v>
                </c:pt>
                <c:pt idx="4">
                  <c:v>Online games (n=267, 286, 321)</c:v>
                </c:pt>
                <c:pt idx="5">
                  <c:v>Email 
(n=284, 307, 344)</c:v>
                </c:pt>
                <c:pt idx="6">
                  <c:v>Mobile phone (n=326, 277, 339)</c:v>
                </c:pt>
                <c:pt idx="7">
                  <c:v>Texting (n=253, 340, 331)</c:v>
                </c:pt>
                <c:pt idx="8">
                  <c:v>Social networks (n=249, 320, 320)</c:v>
                </c:pt>
              </c:strCache>
            </c:strRef>
          </c:cat>
          <c:val>
            <c:numRef>
              <c:f>Sheet1!$C$2:$C$10</c:f>
              <c:numCache>
                <c:formatCode>General</c:formatCode>
                <c:ptCount val="9"/>
                <c:pt idx="0">
                  <c:v>10</c:v>
                </c:pt>
                <c:pt idx="1">
                  <c:v>10</c:v>
                </c:pt>
                <c:pt idx="2">
                  <c:v>11</c:v>
                </c:pt>
                <c:pt idx="3">
                  <c:v>12</c:v>
                </c:pt>
                <c:pt idx="4">
                  <c:v>12</c:v>
                </c:pt>
                <c:pt idx="5">
                  <c:v>12</c:v>
                </c:pt>
                <c:pt idx="6">
                  <c:v>11</c:v>
                </c:pt>
                <c:pt idx="7">
                  <c:v>12</c:v>
                </c:pt>
                <c:pt idx="8">
                  <c:v>13</c:v>
                </c:pt>
              </c:numCache>
            </c:numRef>
          </c:val>
        </c:ser>
        <c:ser>
          <c:idx val="2"/>
          <c:order val="2"/>
          <c:tx>
            <c:strRef>
              <c:f>Sheet1!$D$1</c:f>
              <c:strCache>
                <c:ptCount val="1"/>
                <c:pt idx="0">
                  <c:v>Non-parents Would  Allow (c)</c:v>
                </c:pt>
              </c:strCache>
            </c:strRef>
          </c:tx>
          <c:spPr>
            <a:solidFill>
              <a:schemeClr val="accent6"/>
            </a:solidFill>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Computer 
(n=486, 144, 341)</c:v>
                </c:pt>
                <c:pt idx="1">
                  <c:v>Gaming console (n=300, 287, 341)</c:v>
                </c:pt>
                <c:pt idx="2">
                  <c:v>Apps 
(n=349, 256, 338)</c:v>
                </c:pt>
                <c:pt idx="3">
                  <c:v>Internet 
(n=394, 220, 335)</c:v>
                </c:pt>
                <c:pt idx="4">
                  <c:v>Online games (n=267, 286, 321)</c:v>
                </c:pt>
                <c:pt idx="5">
                  <c:v>Email 
(n=284, 307, 344)</c:v>
                </c:pt>
                <c:pt idx="6">
                  <c:v>Mobile phone (n=326, 277, 339)</c:v>
                </c:pt>
                <c:pt idx="7">
                  <c:v>Texting (n=253, 340, 331)</c:v>
                </c:pt>
                <c:pt idx="8">
                  <c:v>Social networks (n=249, 320, 320)</c:v>
                </c:pt>
              </c:strCache>
            </c:strRef>
          </c:cat>
          <c:val>
            <c:numRef>
              <c:f>Sheet1!$D$2:$D$10</c:f>
              <c:numCache>
                <c:formatCode>General</c:formatCode>
                <c:ptCount val="9"/>
                <c:pt idx="0">
                  <c:v>11</c:v>
                </c:pt>
                <c:pt idx="1">
                  <c:v>10</c:v>
                </c:pt>
                <c:pt idx="2">
                  <c:v>12</c:v>
                </c:pt>
                <c:pt idx="3">
                  <c:v>12</c:v>
                </c:pt>
                <c:pt idx="4">
                  <c:v>13</c:v>
                </c:pt>
                <c:pt idx="5">
                  <c:v>13</c:v>
                </c:pt>
                <c:pt idx="6">
                  <c:v>13</c:v>
                </c:pt>
                <c:pt idx="7">
                  <c:v>13</c:v>
                </c:pt>
                <c:pt idx="8">
                  <c:v>14</c:v>
                </c:pt>
              </c:numCache>
            </c:numRef>
          </c:val>
        </c:ser>
        <c:dLbls>
          <c:dLblPos val="outEnd"/>
          <c:showLegendKey val="0"/>
          <c:showVal val="1"/>
          <c:showCatName val="0"/>
          <c:showSerName val="0"/>
          <c:showPercent val="0"/>
          <c:showBubbleSize val="0"/>
        </c:dLbls>
        <c:gapWidth val="126"/>
        <c:axId val="310012224"/>
        <c:axId val="310011048"/>
      </c:barChart>
      <c:catAx>
        <c:axId val="31001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kern="1200">
                <a:solidFill>
                  <a:schemeClr val="accent5">
                    <a:lumMod val="75000"/>
                  </a:schemeClr>
                </a:solidFill>
                <a:latin typeface="+mj-lt"/>
                <a:ea typeface="+mn-ea"/>
                <a:cs typeface="+mn-cs"/>
              </a:defRPr>
            </a:pPr>
            <a:endParaRPr lang="en-US"/>
          </a:p>
        </c:txPr>
        <c:crossAx val="310011048"/>
        <c:crosses val="autoZero"/>
        <c:auto val="1"/>
        <c:lblAlgn val="ctr"/>
        <c:lblOffset val="100"/>
        <c:noMultiLvlLbl val="0"/>
      </c:catAx>
      <c:valAx>
        <c:axId val="310011048"/>
        <c:scaling>
          <c:orientation val="minMax"/>
        </c:scaling>
        <c:delete val="1"/>
        <c:axPos val="l"/>
        <c:numFmt formatCode="General" sourceLinked="1"/>
        <c:majorTickMark val="none"/>
        <c:minorTickMark val="none"/>
        <c:tickLblPos val="nextTo"/>
        <c:crossAx val="310012224"/>
        <c:crosses val="autoZero"/>
        <c:crossBetween val="between"/>
      </c:valAx>
      <c:spPr>
        <a:noFill/>
        <a:ln w="25400">
          <a:noFill/>
        </a:ln>
        <a:effectLst/>
      </c:spPr>
    </c:plotArea>
    <c:legend>
      <c:legendPos val="r"/>
      <c:layout>
        <c:manualLayout>
          <c:xMode val="edge"/>
          <c:yMode val="edge"/>
          <c:x val="4.7247847084538911E-3"/>
          <c:y val="0"/>
          <c:w val="0.62618847298112479"/>
          <c:h val="0.13460636493770384"/>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0.32318</cdr:x>
      <cdr:y>0.71249</cdr:y>
    </cdr:from>
    <cdr:to>
      <cdr:x>0.63259</cdr:x>
      <cdr:y>0.92415</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325746" y="4249870"/>
          <a:ext cx="1269250" cy="126249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10/16/2013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10/16/2013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3481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smtClean="0">
                <a:solidFill>
                  <a:schemeClr val="tx1"/>
                </a:solidFill>
                <a:effectLst/>
                <a:latin typeface="Segoe UI" pitchFamily="34" charset="0"/>
                <a:ea typeface="+mn-ea"/>
                <a:cs typeface="+mn-cs"/>
              </a:rPr>
              <a:t>Q2: Which, if any, of the following do you allow your child to use? </a:t>
            </a:r>
            <a:endParaRPr lang="en-US" sz="9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b="1" dirty="0" smtClean="0">
                <a:solidFill>
                  <a:schemeClr val="accent5">
                    <a:lumMod val="75000"/>
                  </a:schemeClr>
                </a:solidFill>
              </a:rPr>
              <a:t>Q3/Q4:</a:t>
            </a:r>
            <a:r>
              <a:rPr lang="en-US" b="1" baseline="0" dirty="0" smtClean="0">
                <a:solidFill>
                  <a:schemeClr val="accent5">
                    <a:lumMod val="75000"/>
                  </a:schemeClr>
                </a:solidFill>
              </a:rPr>
              <a:t> </a:t>
            </a:r>
            <a:r>
              <a:rPr lang="en-US" b="1" dirty="0" smtClean="0">
                <a:solidFill>
                  <a:schemeClr val="accent5">
                    <a:lumMod val="75000"/>
                  </a:schemeClr>
                </a:solidFill>
              </a:rPr>
              <a:t>How old was your child when you first allowed them to use the following devices/online</a:t>
            </a:r>
            <a:r>
              <a:rPr lang="en-US" b="1" baseline="0" dirty="0" smtClean="0">
                <a:solidFill>
                  <a:schemeClr val="accent5">
                    <a:lumMod val="75000"/>
                  </a:schemeClr>
                </a:solidFill>
              </a:rPr>
              <a:t> services</a:t>
            </a:r>
            <a:r>
              <a:rPr lang="en-US" b="1" dirty="0" smtClean="0">
                <a:solidFill>
                  <a:schemeClr val="accent5">
                    <a:lumMod val="75000"/>
                  </a:schemeClr>
                </a:solidFill>
              </a:rPr>
              <a:t> without supervision? </a:t>
            </a:r>
          </a:p>
          <a:p>
            <a:pPr lvl="0"/>
            <a:r>
              <a:rPr lang="en-US" dirty="0" smtClean="0"/>
              <a:t>**Calculation</a:t>
            </a:r>
            <a:r>
              <a:rPr lang="en-US" baseline="0" dirty="0" smtClean="0"/>
              <a:t>: </a:t>
            </a:r>
            <a:r>
              <a:rPr lang="en-US" sz="900" kern="1200" dirty="0" smtClean="0">
                <a:solidFill>
                  <a:schemeClr val="tx1"/>
                </a:solidFill>
                <a:effectLst/>
                <a:latin typeface="Segoe UI" pitchFamily="34" charset="0"/>
                <a:ea typeface="+mn-ea"/>
                <a:cs typeface="+mn-cs"/>
              </a:rPr>
              <a:t>The mean</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age</a:t>
            </a:r>
            <a:r>
              <a:rPr lang="en-US" sz="900" kern="1200" baseline="0" dirty="0" smtClean="0">
                <a:solidFill>
                  <a:schemeClr val="tx1"/>
                </a:solidFill>
                <a:effectLst/>
                <a:latin typeface="Segoe UI" pitchFamily="34" charset="0"/>
                <a:ea typeface="+mn-ea"/>
                <a:cs typeface="+mn-cs"/>
              </a:rPr>
              <a:t> is calculated</a:t>
            </a:r>
            <a:r>
              <a:rPr lang="en-US" sz="900" kern="1200" dirty="0" smtClean="0">
                <a:solidFill>
                  <a:schemeClr val="tx1"/>
                </a:solidFill>
                <a:effectLst/>
                <a:latin typeface="Segoe UI" pitchFamily="34" charset="0"/>
                <a:ea typeface="+mn-ea"/>
                <a:cs typeface="+mn-cs"/>
              </a:rPr>
              <a:t> by using the average of the age groups as individual data points.</a:t>
            </a:r>
            <a:endParaRPr lang="en-GB" sz="9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3692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Q3/Q4: </a:t>
            </a:r>
            <a:r>
              <a:rPr lang="en-US" sz="900" b="1" dirty="0" smtClean="0">
                <a:solidFill>
                  <a:schemeClr val="accent5">
                    <a:lumMod val="75000"/>
                  </a:schemeClr>
                </a:solidFill>
              </a:rPr>
              <a:t>How old was your child when you first allowed them to use the following devices/online services without supervision?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dirty="0" smtClean="0"/>
              <a:t>**Calculation</a:t>
            </a:r>
            <a:r>
              <a:rPr lang="en-US" baseline="0" dirty="0" smtClean="0"/>
              <a:t>: </a:t>
            </a:r>
            <a:r>
              <a:rPr lang="en-US" sz="900" kern="1200" dirty="0" smtClean="0">
                <a:solidFill>
                  <a:schemeClr val="tx1"/>
                </a:solidFill>
                <a:effectLst/>
                <a:latin typeface="Segoe UI" pitchFamily="34" charset="0"/>
                <a:ea typeface="+mn-ea"/>
                <a:cs typeface="+mn-cs"/>
              </a:rPr>
              <a:t>The mean</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age</a:t>
            </a:r>
            <a:r>
              <a:rPr lang="en-US" sz="900" kern="1200" baseline="0" dirty="0" smtClean="0">
                <a:solidFill>
                  <a:schemeClr val="tx1"/>
                </a:solidFill>
                <a:effectLst/>
                <a:latin typeface="Segoe UI" pitchFamily="34" charset="0"/>
                <a:ea typeface="+mn-ea"/>
                <a:cs typeface="+mn-cs"/>
              </a:rPr>
              <a:t> is calculated</a:t>
            </a:r>
            <a:r>
              <a:rPr lang="en-US" sz="900" kern="1200" dirty="0" smtClean="0">
                <a:solidFill>
                  <a:schemeClr val="tx1"/>
                </a:solidFill>
                <a:effectLst/>
                <a:latin typeface="Segoe UI" pitchFamily="34" charset="0"/>
                <a:ea typeface="+mn-ea"/>
                <a:cs typeface="+mn-cs"/>
              </a:rPr>
              <a:t> by using the average of the age groups as individual data points.</a:t>
            </a:r>
            <a:endParaRPr lang="en-GB" sz="900" kern="1200" dirty="0" smtClean="0">
              <a:solidFill>
                <a:schemeClr val="tx1"/>
              </a:solidFill>
              <a:effectLst/>
              <a:latin typeface="Segoe UI" pitchFamily="34" charset="0"/>
              <a:ea typeface="+mn-ea"/>
              <a:cs typeface="+mn-cs"/>
            </a:endParaRPr>
          </a:p>
          <a:p>
            <a:endParaRPr lang="en-US" sz="900" b="1" dirty="0" smtClean="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6170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Q7: Have you had the chance to set rules or have a conversation with your children about the safe use of devices (like computers and phones) or online services (such as texting, apps, or online games)?</a:t>
            </a:r>
            <a:r>
              <a:rPr lang="en-US" sz="900" kern="1200" dirty="0" smtClean="0">
                <a:solidFill>
                  <a:schemeClr val="tx1"/>
                </a:solidFill>
                <a:effectLst/>
                <a:latin typeface="Segoe UI" pitchFamily="34" charset="0"/>
                <a:ea typeface="+mn-ea"/>
                <a:cs typeface="+mn-cs"/>
              </a:rPr>
              <a:t>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Q8: How old were your children when you established these rules or had this safety conversation?</a:t>
            </a:r>
            <a:r>
              <a:rPr lang="en-US" sz="900" kern="1200" dirty="0" smtClean="0">
                <a:solidFill>
                  <a:schemeClr val="tx1"/>
                </a:solidFill>
                <a:effectLst/>
                <a:latin typeface="Segoe UI" pitchFamily="34" charset="0"/>
                <a:ea typeface="+mn-ea"/>
                <a:cs typeface="+mn-cs"/>
              </a:rPr>
              <a:t> </a:t>
            </a: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80368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Q9: Please briefly describe the guidance or rules you’ve given your children for using devices or online services safely. </a:t>
            </a:r>
            <a:endParaRPr lang="en-US" sz="9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EA1E9394-F1C9-49CE-B5F5-ED7852506968}" type="slidenum">
              <a:rPr lang="en-US" smtClean="0"/>
              <a:t>15</a:t>
            </a:fld>
            <a:endParaRPr lang="en-US"/>
          </a:p>
        </p:txBody>
      </p:sp>
    </p:spTree>
    <p:extLst>
      <p:ext uri="{BB962C8B-B14F-4D97-AF65-F5344CB8AC3E}">
        <p14:creationId xmlns:p14="http://schemas.microsoft.com/office/powerpoint/2010/main" val="251375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Q9: Please briefly describe the guidance or rules you’ve given your children for using devices or online services safely. </a:t>
            </a:r>
            <a:endParaRPr lang="en-US" sz="9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24619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Q3/Q4: </a:t>
            </a:r>
            <a:r>
              <a:rPr lang="en-US" sz="900" b="1" dirty="0" smtClean="0">
                <a:solidFill>
                  <a:schemeClr val="accent5">
                    <a:lumMod val="75000"/>
                  </a:schemeClr>
                </a:solidFill>
              </a:rPr>
              <a:t>How old was your child when you first allowed them to use the following devices/online services without supervision?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Q5/Q6: At what age, if any, do you think children should be allowed to use the following </a:t>
            </a:r>
            <a:r>
              <a:rPr lang="en-US" b="1" dirty="0" smtClean="0">
                <a:solidFill>
                  <a:schemeClr val="accent5">
                    <a:lumMod val="75000"/>
                  </a:schemeClr>
                </a:solidFill>
              </a:rPr>
              <a:t>devices/online</a:t>
            </a:r>
            <a:r>
              <a:rPr lang="en-US" b="1" baseline="0" dirty="0" smtClean="0">
                <a:solidFill>
                  <a:schemeClr val="accent5">
                    <a:lumMod val="75000"/>
                  </a:schemeClr>
                </a:solidFill>
              </a:rPr>
              <a:t> services</a:t>
            </a:r>
            <a:r>
              <a:rPr lang="en-US" b="1" dirty="0" smtClean="0">
                <a:solidFill>
                  <a:schemeClr val="accent5">
                    <a:lumMod val="75000"/>
                  </a:schemeClr>
                </a:solidFill>
              </a:rPr>
              <a:t> </a:t>
            </a:r>
            <a:r>
              <a:rPr lang="en-US" sz="900" b="1" kern="1200" dirty="0" smtClean="0">
                <a:solidFill>
                  <a:schemeClr val="tx1"/>
                </a:solidFill>
                <a:effectLst/>
                <a:latin typeface="Segoe UI" pitchFamily="34" charset="0"/>
                <a:ea typeface="+mn-ea"/>
                <a:cs typeface="+mn-cs"/>
              </a:rPr>
              <a:t>without supervision?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0" kern="1200" dirty="0" err="1" smtClean="0">
                <a:solidFill>
                  <a:schemeClr val="tx1"/>
                </a:solidFill>
                <a:effectLst/>
                <a:latin typeface="Segoe UI" pitchFamily="34" charset="0"/>
                <a:ea typeface="+mn-ea"/>
                <a:cs typeface="+mn-cs"/>
              </a:rPr>
              <a:t>abc</a:t>
            </a:r>
            <a:r>
              <a:rPr lang="en-US" sz="900" b="0" kern="1200" baseline="0" dirty="0" smtClean="0">
                <a:solidFill>
                  <a:schemeClr val="tx1"/>
                </a:solidFill>
                <a:effectLst/>
                <a:latin typeface="Segoe UI" pitchFamily="34" charset="0"/>
                <a:ea typeface="+mn-ea"/>
                <a:cs typeface="+mn-cs"/>
              </a:rPr>
              <a:t> indicates significance at a 95% confidence interval</a:t>
            </a:r>
            <a:endParaRPr lang="en-US" sz="900" b="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42470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Q10: Whose responsibility is it to give children the guidance they need to safely use devices (like computers and phones) or online services (such as texting, apps, or online games)?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0" kern="1200" baseline="0" dirty="0" smtClean="0">
                <a:solidFill>
                  <a:schemeClr val="tx1"/>
                </a:solidFill>
                <a:effectLst/>
                <a:latin typeface="Segoe UI" pitchFamily="34" charset="0"/>
                <a:ea typeface="+mn-ea"/>
                <a:cs typeface="+mn-cs"/>
              </a:rPr>
              <a:t>Green box indicates statistically significant difference than the other group at a 95% confidence interval</a:t>
            </a:r>
            <a:endParaRPr lang="en-US" sz="900" b="0" kern="1200" dirty="0" smtClean="0">
              <a:solidFill>
                <a:schemeClr val="tx1"/>
              </a:solidFill>
              <a:effectLst/>
              <a:latin typeface="Segoe UI" pitchFamily="34" charset="0"/>
              <a:ea typeface="+mn-ea"/>
              <a:cs typeface="+mn-cs"/>
            </a:endParaRPr>
          </a:p>
          <a:p>
            <a:endParaRPr lang="en-GB"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59900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smtClean="0">
                <a:solidFill>
                  <a:schemeClr val="tx1"/>
                </a:solidFill>
                <a:effectLst/>
                <a:latin typeface="Segoe UI" pitchFamily="34" charset="0"/>
                <a:ea typeface="+mn-ea"/>
                <a:cs typeface="+mn-cs"/>
              </a:rPr>
              <a:t>Q3:</a:t>
            </a:r>
            <a:r>
              <a:rPr lang="en-US" sz="900" b="1" kern="1200" baseline="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How old was your child when you first allowed them to use the following device(s) without supervision? </a:t>
            </a:r>
            <a:endParaRPr lang="en-US"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Boxes indicate data is statistically</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significantly higher than at least</a:t>
            </a:r>
            <a:r>
              <a:rPr lang="en-US" sz="900" kern="1200" baseline="0" dirty="0" smtClean="0">
                <a:solidFill>
                  <a:schemeClr val="tx1"/>
                </a:solidFill>
                <a:effectLst/>
                <a:latin typeface="Segoe UI" pitchFamily="34" charset="0"/>
                <a:ea typeface="+mn-ea"/>
                <a:cs typeface="+mn-cs"/>
              </a:rPr>
              <a:t> two other ages </a:t>
            </a:r>
            <a:r>
              <a:rPr lang="en-US" sz="900" kern="1200" dirty="0" smtClean="0">
                <a:solidFill>
                  <a:schemeClr val="tx1"/>
                </a:solidFill>
                <a:effectLst/>
                <a:latin typeface="Segoe UI" pitchFamily="34" charset="0"/>
                <a:ea typeface="+mn-ea"/>
                <a:cs typeface="+mn-cs"/>
              </a:rPr>
              <a:t>at a 95% confidence interval</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5111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Q4: How old was your child when you first allowed them to use the following online service(s) without supervision? </a:t>
            </a:r>
          </a:p>
          <a:p>
            <a:pPr lvl="0"/>
            <a:r>
              <a:rPr lang="en-US" sz="900" kern="1200" dirty="0" smtClean="0">
                <a:solidFill>
                  <a:schemeClr val="tx1"/>
                </a:solidFill>
                <a:effectLst/>
                <a:latin typeface="Segoe UI" pitchFamily="34" charset="0"/>
                <a:ea typeface="+mn-ea"/>
                <a:cs typeface="+mn-cs"/>
              </a:rPr>
              <a:t>Boxes indicate data is statistically</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significantly higher than at least</a:t>
            </a:r>
            <a:r>
              <a:rPr lang="en-US" sz="900" kern="1200" baseline="0" dirty="0" smtClean="0">
                <a:solidFill>
                  <a:schemeClr val="tx1"/>
                </a:solidFill>
                <a:effectLst/>
                <a:latin typeface="Segoe UI" pitchFamily="34" charset="0"/>
                <a:ea typeface="+mn-ea"/>
                <a:cs typeface="+mn-cs"/>
              </a:rPr>
              <a:t> two other ages </a:t>
            </a:r>
            <a:r>
              <a:rPr lang="en-US" sz="900" kern="1200" dirty="0" smtClean="0">
                <a:solidFill>
                  <a:schemeClr val="tx1"/>
                </a:solidFill>
                <a:effectLst/>
                <a:latin typeface="Segoe UI" pitchFamily="34" charset="0"/>
                <a:ea typeface="+mn-ea"/>
                <a:cs typeface="+mn-cs"/>
              </a:rPr>
              <a:t>at a 95% confidence interval</a:t>
            </a: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3241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Q5: At what age, if any, do you think children should be allowed to use the following device(s) without supervision? </a:t>
            </a:r>
          </a:p>
          <a:p>
            <a:pPr lvl="0"/>
            <a:r>
              <a:rPr lang="en-US" sz="900" kern="1200" dirty="0" smtClean="0">
                <a:solidFill>
                  <a:schemeClr val="tx1"/>
                </a:solidFill>
                <a:effectLst/>
                <a:latin typeface="Segoe UI" pitchFamily="34" charset="0"/>
                <a:ea typeface="+mn-ea"/>
                <a:cs typeface="+mn-cs"/>
              </a:rPr>
              <a:t>Boxes indicate data is statistically</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significantly higher than at least</a:t>
            </a:r>
            <a:r>
              <a:rPr lang="en-US" sz="900" kern="1200" baseline="0" dirty="0" smtClean="0">
                <a:solidFill>
                  <a:schemeClr val="tx1"/>
                </a:solidFill>
                <a:effectLst/>
                <a:latin typeface="Segoe UI" pitchFamily="34" charset="0"/>
                <a:ea typeface="+mn-ea"/>
                <a:cs typeface="+mn-cs"/>
              </a:rPr>
              <a:t> two other ages </a:t>
            </a:r>
            <a:r>
              <a:rPr lang="en-US" sz="900" kern="1200" dirty="0" smtClean="0">
                <a:solidFill>
                  <a:schemeClr val="tx1"/>
                </a:solidFill>
                <a:effectLst/>
                <a:latin typeface="Segoe UI" pitchFamily="34" charset="0"/>
                <a:ea typeface="+mn-ea"/>
                <a:cs typeface="+mn-cs"/>
              </a:rPr>
              <a:t>at a 95% confidence interval</a:t>
            </a: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3518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177755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Q6: At what age, if any, do you think children should be allowed to use the following online service(s) without supervision? </a:t>
            </a:r>
          </a:p>
          <a:p>
            <a:pPr lvl="0"/>
            <a:r>
              <a:rPr lang="en-US" sz="900" kern="1200" dirty="0" smtClean="0">
                <a:solidFill>
                  <a:schemeClr val="tx1"/>
                </a:solidFill>
                <a:effectLst/>
                <a:latin typeface="Segoe UI" pitchFamily="34" charset="0"/>
                <a:ea typeface="+mn-ea"/>
                <a:cs typeface="+mn-cs"/>
              </a:rPr>
              <a:t>Boxes indicate data is statistically</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significantly higher than at least</a:t>
            </a:r>
            <a:r>
              <a:rPr lang="en-US" sz="900" kern="1200" baseline="0" dirty="0" smtClean="0">
                <a:solidFill>
                  <a:schemeClr val="tx1"/>
                </a:solidFill>
                <a:effectLst/>
                <a:latin typeface="Segoe UI" pitchFamily="34" charset="0"/>
                <a:ea typeface="+mn-ea"/>
                <a:cs typeface="+mn-cs"/>
              </a:rPr>
              <a:t> two other ages </a:t>
            </a:r>
            <a:r>
              <a:rPr lang="en-US" sz="900" kern="1200" dirty="0" smtClean="0">
                <a:solidFill>
                  <a:schemeClr val="tx1"/>
                </a:solidFill>
                <a:effectLst/>
                <a:latin typeface="Segoe UI" pitchFamily="34" charset="0"/>
                <a:ea typeface="+mn-ea"/>
                <a:cs typeface="+mn-cs"/>
              </a:rPr>
              <a:t>at a 95% confidence interval</a:t>
            </a: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82364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Q5: At what age, if any, do you think children should be allowed to use the following device(s) without supervision? </a:t>
            </a:r>
          </a:p>
          <a:p>
            <a:pPr lvl="0"/>
            <a:r>
              <a:rPr lang="en-US" sz="900" kern="1200" dirty="0" smtClean="0">
                <a:solidFill>
                  <a:schemeClr val="tx1"/>
                </a:solidFill>
                <a:effectLst/>
                <a:latin typeface="Segoe UI" pitchFamily="34" charset="0"/>
                <a:ea typeface="+mn-ea"/>
                <a:cs typeface="+mn-cs"/>
              </a:rPr>
              <a:t>Boxes indicate data is statistically</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significantly higher than at least</a:t>
            </a:r>
            <a:r>
              <a:rPr lang="en-US" sz="900" kern="1200" baseline="0" dirty="0" smtClean="0">
                <a:solidFill>
                  <a:schemeClr val="tx1"/>
                </a:solidFill>
                <a:effectLst/>
                <a:latin typeface="Segoe UI" pitchFamily="34" charset="0"/>
                <a:ea typeface="+mn-ea"/>
                <a:cs typeface="+mn-cs"/>
              </a:rPr>
              <a:t> two other ages </a:t>
            </a:r>
            <a:r>
              <a:rPr lang="en-US" sz="900" kern="1200" dirty="0" smtClean="0">
                <a:solidFill>
                  <a:schemeClr val="tx1"/>
                </a:solidFill>
                <a:effectLst/>
                <a:latin typeface="Segoe UI" pitchFamily="34" charset="0"/>
                <a:ea typeface="+mn-ea"/>
                <a:cs typeface="+mn-cs"/>
              </a:rPr>
              <a:t>at a 95% confidence interval</a:t>
            </a: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510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Q6: At what age, if any, do you think children should be allowed to use the following online service(s) without supervision? </a:t>
            </a:r>
          </a:p>
          <a:p>
            <a:pPr lvl="0"/>
            <a:r>
              <a:rPr lang="en-US" sz="900" kern="1200" dirty="0" smtClean="0">
                <a:solidFill>
                  <a:schemeClr val="tx1"/>
                </a:solidFill>
                <a:effectLst/>
                <a:latin typeface="Segoe UI" pitchFamily="34" charset="0"/>
                <a:ea typeface="+mn-ea"/>
                <a:cs typeface="+mn-cs"/>
              </a:rPr>
              <a:t>Boxes indicate data is statistically</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significantly higher than at least</a:t>
            </a:r>
            <a:r>
              <a:rPr lang="en-US" sz="900" kern="1200" baseline="0" dirty="0" smtClean="0">
                <a:solidFill>
                  <a:schemeClr val="tx1"/>
                </a:solidFill>
                <a:effectLst/>
                <a:latin typeface="Segoe UI" pitchFamily="34" charset="0"/>
                <a:ea typeface="+mn-ea"/>
                <a:cs typeface="+mn-cs"/>
              </a:rPr>
              <a:t> two other ages </a:t>
            </a:r>
            <a:r>
              <a:rPr lang="en-US" sz="900" kern="1200" dirty="0" smtClean="0">
                <a:solidFill>
                  <a:schemeClr val="tx1"/>
                </a:solidFill>
                <a:effectLst/>
                <a:latin typeface="Segoe UI" pitchFamily="34" charset="0"/>
                <a:ea typeface="+mn-ea"/>
                <a:cs typeface="+mn-cs"/>
              </a:rPr>
              <a:t>at a 95% confidence interval</a:t>
            </a:r>
          </a:p>
          <a:p>
            <a:pPr marL="0" marR="0" lvl="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6191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Q11: Are you M/F? (Gender)</a:t>
            </a:r>
          </a:p>
          <a:p>
            <a:r>
              <a:rPr lang="en-US" sz="900" b="1" kern="1200" dirty="0" smtClean="0">
                <a:solidFill>
                  <a:schemeClr val="tx1"/>
                </a:solidFill>
                <a:effectLst/>
                <a:latin typeface="Segoe UI" pitchFamily="34" charset="0"/>
                <a:ea typeface="+mn-ea"/>
                <a:cs typeface="+mn-cs"/>
              </a:rPr>
              <a:t>Q12:</a:t>
            </a:r>
            <a:r>
              <a:rPr lang="en-US" sz="900" b="1" kern="1200" baseline="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Please select your age.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4631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10/16/2013 10:58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66469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99858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56820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1" dirty="0" smtClean="0">
                <a:solidFill>
                  <a:schemeClr val="accent5">
                    <a:lumMod val="75000"/>
                  </a:schemeClr>
                </a:solidFill>
              </a:rPr>
              <a:t>Q3/Q4 (for parents):</a:t>
            </a:r>
            <a:r>
              <a:rPr lang="en-US" b="1" baseline="0" dirty="0" smtClean="0">
                <a:solidFill>
                  <a:schemeClr val="accent5">
                    <a:lumMod val="75000"/>
                  </a:schemeClr>
                </a:solidFill>
              </a:rPr>
              <a:t> </a:t>
            </a:r>
            <a:r>
              <a:rPr lang="en-US" b="1" dirty="0" smtClean="0">
                <a:solidFill>
                  <a:schemeClr val="accent5">
                    <a:lumMod val="75000"/>
                  </a:schemeClr>
                </a:solidFill>
              </a:rPr>
              <a:t>How old was your child when you first allowed them to use the following devices/online</a:t>
            </a:r>
            <a:r>
              <a:rPr lang="en-US" b="1" baseline="0" dirty="0" smtClean="0">
                <a:solidFill>
                  <a:schemeClr val="accent5">
                    <a:lumMod val="75000"/>
                  </a:schemeClr>
                </a:solidFill>
              </a:rPr>
              <a:t> services</a:t>
            </a:r>
            <a:r>
              <a:rPr lang="en-US" b="1" dirty="0" smtClean="0">
                <a:solidFill>
                  <a:schemeClr val="accent5">
                    <a:lumMod val="75000"/>
                  </a:schemeClr>
                </a:solidFill>
              </a:rPr>
              <a:t> without supervision?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Q5/Q6 (for non-parents): At what age, if any, do you think children should be allowed to use the following </a:t>
            </a:r>
            <a:r>
              <a:rPr lang="en-US" b="1" dirty="0" smtClean="0">
                <a:solidFill>
                  <a:schemeClr val="accent5">
                    <a:lumMod val="75000"/>
                  </a:schemeClr>
                </a:solidFill>
              </a:rPr>
              <a:t>devices/online</a:t>
            </a:r>
            <a:r>
              <a:rPr lang="en-US" b="1" baseline="0" dirty="0" smtClean="0">
                <a:solidFill>
                  <a:schemeClr val="accent5">
                    <a:lumMod val="75000"/>
                  </a:schemeClr>
                </a:solidFill>
              </a:rPr>
              <a:t> services</a:t>
            </a:r>
            <a:r>
              <a:rPr lang="en-US" b="1" dirty="0" smtClean="0">
                <a:solidFill>
                  <a:schemeClr val="accent5">
                    <a:lumMod val="75000"/>
                  </a:schemeClr>
                </a:solidFill>
              </a:rPr>
              <a:t> </a:t>
            </a:r>
            <a:r>
              <a:rPr lang="en-US" sz="900" b="1" kern="1200" dirty="0" smtClean="0">
                <a:solidFill>
                  <a:schemeClr val="tx1"/>
                </a:solidFill>
                <a:effectLst/>
                <a:latin typeface="Segoe UI" pitchFamily="34" charset="0"/>
                <a:ea typeface="+mn-ea"/>
                <a:cs typeface="+mn-cs"/>
              </a:rPr>
              <a:t>without supervision? </a:t>
            </a:r>
          </a:p>
          <a:p>
            <a:pPr lvl="0"/>
            <a:r>
              <a:rPr lang="en-US" dirty="0" smtClean="0"/>
              <a:t>**Calculation</a:t>
            </a:r>
            <a:r>
              <a:rPr lang="en-US" baseline="0" dirty="0" smtClean="0"/>
              <a:t>: </a:t>
            </a:r>
            <a:r>
              <a:rPr lang="en-US" sz="900" kern="1200" dirty="0" smtClean="0">
                <a:solidFill>
                  <a:schemeClr val="tx1"/>
                </a:solidFill>
                <a:effectLst/>
                <a:latin typeface="Segoe UI" pitchFamily="34" charset="0"/>
                <a:ea typeface="+mn-ea"/>
                <a:cs typeface="+mn-cs"/>
              </a:rPr>
              <a:t>The mean</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age</a:t>
            </a:r>
            <a:r>
              <a:rPr lang="en-US" sz="900" kern="1200" baseline="0" dirty="0" smtClean="0">
                <a:solidFill>
                  <a:schemeClr val="tx1"/>
                </a:solidFill>
                <a:effectLst/>
                <a:latin typeface="Segoe UI" pitchFamily="34" charset="0"/>
                <a:ea typeface="+mn-ea"/>
                <a:cs typeface="+mn-cs"/>
              </a:rPr>
              <a:t> is calculated</a:t>
            </a:r>
            <a:r>
              <a:rPr lang="en-US" sz="900" kern="1200" dirty="0" smtClean="0">
                <a:solidFill>
                  <a:schemeClr val="tx1"/>
                </a:solidFill>
                <a:effectLst/>
                <a:latin typeface="Segoe UI" pitchFamily="34" charset="0"/>
                <a:ea typeface="+mn-ea"/>
                <a:cs typeface="+mn-cs"/>
              </a:rPr>
              <a:t> by using the average of the age groups as individual data points.</a:t>
            </a: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12 is average for non-parents</a:t>
            </a:r>
          </a:p>
          <a:p>
            <a:r>
              <a:rPr lang="en-US" dirty="0" smtClean="0">
                <a:solidFill>
                  <a:schemeClr val="bg1"/>
                </a:solidFill>
              </a:rPr>
              <a:t>10 is average for parents that allow</a:t>
            </a:r>
          </a:p>
          <a:p>
            <a:r>
              <a:rPr lang="en-US" dirty="0" smtClean="0">
                <a:solidFill>
                  <a:schemeClr val="bg1"/>
                </a:solidFill>
              </a:rPr>
              <a:t>11 is average for parents</a:t>
            </a:r>
            <a:r>
              <a:rPr lang="en-US" baseline="0" dirty="0" smtClean="0">
                <a:solidFill>
                  <a:schemeClr val="bg1"/>
                </a:solidFill>
              </a:rPr>
              <a:t> who don’t allow but will in the future</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2671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Q1:</a:t>
            </a:r>
            <a:r>
              <a:rPr lang="en-US" sz="900" b="1" kern="1200" baseline="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Are you the parent or guardian of a person who is 18 or younger?</a:t>
            </a:r>
            <a:r>
              <a:rPr lang="en-US" sz="900" kern="1200" dirty="0" smtClean="0">
                <a:solidFill>
                  <a:schemeClr val="tx1"/>
                </a:solidFill>
                <a:effectLst/>
                <a:latin typeface="Segoe UI" pitchFamily="34" charset="0"/>
                <a:ea typeface="+mn-ea"/>
                <a:cs typeface="+mn-cs"/>
              </a:rPr>
              <a:t> </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5550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Q1:</a:t>
            </a:r>
            <a:r>
              <a:rPr lang="en-US" sz="900" b="1" kern="1200" baseline="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Are you the parent or guardian of a person who is 18 or younger? </a:t>
            </a:r>
          </a:p>
          <a:p>
            <a:r>
              <a:rPr lang="en-US" sz="900" b="1" kern="1200" dirty="0" smtClean="0">
                <a:solidFill>
                  <a:schemeClr val="tx1"/>
                </a:solidFill>
                <a:effectLst/>
                <a:latin typeface="Segoe UI" pitchFamily="34" charset="0"/>
                <a:ea typeface="+mn-ea"/>
                <a:cs typeface="+mn-cs"/>
              </a:rPr>
              <a:t>Q11: Are you M/F? </a:t>
            </a:r>
            <a:r>
              <a:rPr lang="en-US" sz="900" b="1" kern="1200" smtClean="0">
                <a:solidFill>
                  <a:schemeClr val="tx1"/>
                </a:solidFill>
                <a:effectLst/>
                <a:latin typeface="Segoe UI" pitchFamily="34" charset="0"/>
                <a:ea typeface="+mn-ea"/>
                <a:cs typeface="+mn-cs"/>
              </a:rPr>
              <a:t>(Gender)</a:t>
            </a:r>
            <a:endParaRPr lang="en-US" sz="900" b="1"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Q12: Please select your age. </a:t>
            </a:r>
          </a:p>
          <a:p>
            <a:pPr marL="0" marR="0" indent="0" algn="l" defTabSz="914363" rtl="0" eaLnBrk="1" fontAlgn="auto" latinLnBrk="0" hangingPunct="1">
              <a:lnSpc>
                <a:spcPct val="90000"/>
              </a:lnSpc>
              <a:spcBef>
                <a:spcPts val="0"/>
              </a:spcBef>
              <a:spcAft>
                <a:spcPts val="333"/>
              </a:spcAft>
              <a:buClrTx/>
              <a:buSzTx/>
              <a:buFontTx/>
              <a:buNone/>
              <a:tabLst/>
              <a:defRPr/>
            </a:pPr>
            <a:r>
              <a:rPr lang="en-US" sz="700" b="0" kern="1200" dirty="0" smtClean="0">
                <a:solidFill>
                  <a:schemeClr val="tx1"/>
                </a:solidFill>
                <a:effectLst/>
                <a:latin typeface="Segoe UI" pitchFamily="34" charset="0"/>
                <a:ea typeface="+mn-ea"/>
                <a:cs typeface="+mn-cs"/>
              </a:rPr>
              <a:t>*Prefer not to answer excluded from</a:t>
            </a:r>
            <a:r>
              <a:rPr lang="en-US" sz="700" b="0" kern="1200" baseline="0" dirty="0" smtClean="0">
                <a:solidFill>
                  <a:schemeClr val="tx1"/>
                </a:solidFill>
                <a:effectLst/>
                <a:latin typeface="Segoe UI" pitchFamily="34" charset="0"/>
                <a:ea typeface="+mn-ea"/>
                <a:cs typeface="+mn-cs"/>
              </a:rPr>
              <a:t> the overall </a:t>
            </a:r>
            <a:endParaRPr lang="en-US" sz="1000" b="0" kern="1200" dirty="0" smtClean="0">
              <a:solidFill>
                <a:schemeClr val="tx1"/>
              </a:solidFill>
              <a:effectLst/>
              <a:latin typeface="Segoe UI" pitchFamily="34" charset="0"/>
              <a:ea typeface="+mn-ea"/>
              <a:cs typeface="+mn-cs"/>
            </a:endParaRPr>
          </a:p>
          <a:p>
            <a:endParaRPr lang="en-US" sz="900" b="1"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8749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Q1:</a:t>
            </a:r>
            <a:r>
              <a:rPr lang="en-US" sz="900" b="1" kern="1200" baseline="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Are you the parent or guardian of a person who is 18 or younger?</a:t>
            </a:r>
            <a:r>
              <a:rPr lang="en-US" sz="900" kern="1200" dirty="0" smtClean="0">
                <a:solidFill>
                  <a:schemeClr val="tx1"/>
                </a:solidFill>
                <a:effectLst/>
                <a:latin typeface="Segoe UI" pitchFamily="34" charset="0"/>
                <a:ea typeface="+mn-ea"/>
                <a:cs typeface="+mn-cs"/>
              </a:rPr>
              <a:t> </a:t>
            </a:r>
            <a:endParaRPr lang="en-US" sz="900" b="1" kern="1200" dirty="0" smtClean="0">
              <a:solidFill>
                <a:schemeClr val="tx1"/>
              </a:solidFill>
              <a:effectLst/>
              <a:latin typeface="Segoe UI"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Q2: Which, if any, of the following do you allow your child to use?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12611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smtClean="0">
                <a:solidFill>
                  <a:schemeClr val="tx1"/>
                </a:solidFill>
                <a:effectLst/>
                <a:latin typeface="Segoe UI" pitchFamily="34" charset="0"/>
                <a:ea typeface="+mn-ea"/>
                <a:cs typeface="+mn-cs"/>
              </a:rPr>
              <a:t>Q2: Which, if any, of the following do you allow your child to use? </a:t>
            </a:r>
            <a:endParaRPr lang="en-US" sz="9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b="1" dirty="0" smtClean="0">
                <a:solidFill>
                  <a:schemeClr val="accent5">
                    <a:lumMod val="75000"/>
                  </a:schemeClr>
                </a:solidFill>
              </a:rPr>
              <a:t>Q3/Q4:</a:t>
            </a:r>
            <a:r>
              <a:rPr lang="en-US" b="1" baseline="0" dirty="0" smtClean="0">
                <a:solidFill>
                  <a:schemeClr val="accent5">
                    <a:lumMod val="75000"/>
                  </a:schemeClr>
                </a:solidFill>
              </a:rPr>
              <a:t> </a:t>
            </a:r>
            <a:r>
              <a:rPr lang="en-US" b="1" dirty="0" smtClean="0">
                <a:solidFill>
                  <a:schemeClr val="accent5">
                    <a:lumMod val="75000"/>
                  </a:schemeClr>
                </a:solidFill>
              </a:rPr>
              <a:t>How old was your child when you first allowed them to use the following devices/online</a:t>
            </a:r>
            <a:r>
              <a:rPr lang="en-US" b="1" baseline="0" dirty="0" smtClean="0">
                <a:solidFill>
                  <a:schemeClr val="accent5">
                    <a:lumMod val="75000"/>
                  </a:schemeClr>
                </a:solidFill>
              </a:rPr>
              <a:t> services</a:t>
            </a:r>
            <a:r>
              <a:rPr lang="en-US" b="1" dirty="0" smtClean="0">
                <a:solidFill>
                  <a:schemeClr val="accent5">
                    <a:lumMod val="75000"/>
                  </a:schemeClr>
                </a:solidFill>
              </a:rPr>
              <a:t> without supervision? </a:t>
            </a:r>
          </a:p>
          <a:p>
            <a:pPr lvl="0"/>
            <a:r>
              <a:rPr lang="en-US" dirty="0" smtClean="0"/>
              <a:t>**Calculation</a:t>
            </a:r>
            <a:r>
              <a:rPr lang="en-US" baseline="0" dirty="0" smtClean="0"/>
              <a:t>: </a:t>
            </a:r>
            <a:r>
              <a:rPr lang="en-US" sz="900" kern="1200" dirty="0" smtClean="0">
                <a:solidFill>
                  <a:schemeClr val="tx1"/>
                </a:solidFill>
                <a:effectLst/>
                <a:latin typeface="Segoe UI" pitchFamily="34" charset="0"/>
                <a:ea typeface="+mn-ea"/>
                <a:cs typeface="+mn-cs"/>
              </a:rPr>
              <a:t>The mean</a:t>
            </a:r>
            <a:r>
              <a:rPr lang="en-US" sz="900" kern="1200" baseline="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age</a:t>
            </a:r>
            <a:r>
              <a:rPr lang="en-US" sz="900" kern="1200" baseline="0" dirty="0" smtClean="0">
                <a:solidFill>
                  <a:schemeClr val="tx1"/>
                </a:solidFill>
                <a:effectLst/>
                <a:latin typeface="Segoe UI" pitchFamily="34" charset="0"/>
                <a:ea typeface="+mn-ea"/>
                <a:cs typeface="+mn-cs"/>
              </a:rPr>
              <a:t> is calculated</a:t>
            </a:r>
            <a:r>
              <a:rPr lang="en-US" sz="900" kern="1200" dirty="0" smtClean="0">
                <a:solidFill>
                  <a:schemeClr val="tx1"/>
                </a:solidFill>
                <a:effectLst/>
                <a:latin typeface="Segoe UI" pitchFamily="34" charset="0"/>
                <a:ea typeface="+mn-ea"/>
                <a:cs typeface="+mn-cs"/>
              </a:rPr>
              <a:t> by using the average of the age groups as individual data points.</a:t>
            </a:r>
            <a:endParaRPr lang="en-GB"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1797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
    <p:spTree>
      <p:nvGrpSpPr>
        <p:cNvPr id="1" name=""/>
        <p:cNvGrpSpPr/>
        <p:nvPr/>
      </p:nvGrpSpPr>
      <p:grpSpPr>
        <a:xfrm>
          <a:off x="0" y="0"/>
          <a:ext cx="0" cy="0"/>
          <a:chOff x="0" y="0"/>
          <a:chExt cx="0" cy="0"/>
        </a:xfrm>
      </p:grpSpPr>
      <p:pic>
        <p:nvPicPr>
          <p:cNvPr id="16" name="Picture 15"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8" name="TextBox 17"/>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505050"/>
                </a:solidFill>
                <a:latin typeface="Segoe Pro Light"/>
              </a:rPr>
              <a:t>Microsoft Confidential. For internal use only.</a:t>
            </a:r>
            <a:endParaRPr lang="en-US" sz="800" kern="800" dirty="0">
              <a:solidFill>
                <a:srgbClr val="505050"/>
              </a:solidFill>
              <a:latin typeface="Segoe Pro Light"/>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11875" y="479775"/>
            <a:ext cx="1552931" cy="332659"/>
          </a:xfrm>
          <a:prstGeom prst="rect">
            <a:avLst/>
          </a:prstGeom>
        </p:spPr>
      </p:pic>
      <p:sp>
        <p:nvSpPr>
          <p:cNvPr id="19" name="Text Placeholder 4"/>
          <p:cNvSpPr>
            <a:spLocks noGrp="1"/>
          </p:cNvSpPr>
          <p:nvPr>
            <p:ph type="body" sz="quarter" idx="12" hasCustomPrompt="1"/>
          </p:nvPr>
        </p:nvSpPr>
        <p:spPr>
          <a:xfrm>
            <a:off x="276224" y="4594530"/>
            <a:ext cx="9144000" cy="1190320"/>
          </a:xfrm>
          <a:noFill/>
        </p:spPr>
        <p:txBody>
          <a:bodyPr lIns="146304" tIns="109728" rIns="146304" bIns="109728">
            <a:noAutofit/>
          </a:bodyPr>
          <a:lstStyle>
            <a:lvl1pPr marL="0" indent="0">
              <a:spcBef>
                <a:spcPts val="0"/>
              </a:spcBef>
              <a:buNone/>
              <a:defRPr sz="2300" spc="0" baseline="0">
                <a:solidFill>
                  <a:srgbClr val="000000"/>
                </a:soli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20" name="Title 1"/>
          <p:cNvSpPr>
            <a:spLocks noGrp="1"/>
          </p:cNvSpPr>
          <p:nvPr>
            <p:ph type="title" hasCustomPrompt="1"/>
          </p:nvPr>
        </p:nvSpPr>
        <p:spPr bwMode="ltGray">
          <a:xfrm>
            <a:off x="274701" y="2765750"/>
            <a:ext cx="9143901" cy="1830538"/>
          </a:xfrm>
          <a:noFill/>
        </p:spPr>
        <p:txBody>
          <a:bodyPr lIns="146304" tIns="91440" rIns="146304" bIns="91440" anchor="t" anchorCtr="0"/>
          <a:lstStyle>
            <a:lvl1pPr>
              <a:defRPr sz="6000" spc="-100"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21" name="Text Placeholder 2"/>
          <p:cNvSpPr>
            <a:spLocks noGrp="1"/>
          </p:cNvSpPr>
          <p:nvPr>
            <p:ph type="body" sz="quarter" idx="15" hasCustomPrompt="1"/>
          </p:nvPr>
        </p:nvSpPr>
        <p:spPr bwMode="ltGray">
          <a:xfrm>
            <a:off x="274701" y="2125677"/>
            <a:ext cx="9143901" cy="640073"/>
          </a:xfrm>
        </p:spPr>
        <p:txBody>
          <a:bodyPr tIns="109728" bIns="109728">
            <a:noAutofit/>
          </a:bodyPr>
          <a:lstStyle>
            <a:lvl1pPr marL="0" indent="0">
              <a:spcBef>
                <a:spcPts val="0"/>
              </a:spcBef>
              <a:buNone/>
              <a:defRPr sz="3200"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2455068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61126939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69851030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2"/>
            <a:ext cx="11375536" cy="204055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65265985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529660" y="1476622"/>
            <a:ext cx="11375536" cy="20405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3428165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54509463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63262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91218775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6"/>
          <p:cNvSpPr>
            <a:spLocks noGrp="1"/>
          </p:cNvSpPr>
          <p:nvPr>
            <p:ph type="body" sz="quarter" idx="11"/>
          </p:nvPr>
        </p:nvSpPr>
        <p:spPr>
          <a:xfrm>
            <a:off x="1" y="6363076"/>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de-DE" smtClean="0"/>
              <a:t>Textmasterformat bearbeiten</a:t>
            </a:r>
          </a:p>
        </p:txBody>
      </p:sp>
    </p:spTree>
    <p:extLst>
      <p:ext uri="{BB962C8B-B14F-4D97-AF65-F5344CB8AC3E}">
        <p14:creationId xmlns:p14="http://schemas.microsoft.com/office/powerpoint/2010/main" val="2185833380"/>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column with grey header">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S_Grey_Background_v2.png"/>
          <p:cNvPicPr>
            <a:picLocks noChangeAspect="1"/>
          </p:cNvPicPr>
          <p:nvPr userDrawn="1"/>
        </p:nvPicPr>
        <p:blipFill>
          <a:blip r:embed="rId2"/>
          <a:srcRect b="86666"/>
          <a:stretch>
            <a:fillRect/>
          </a:stretch>
        </p:blipFill>
        <p:spPr>
          <a:xfrm>
            <a:off x="1" y="0"/>
            <a:ext cx="12436475" cy="932603"/>
          </a:xfrm>
          <a:prstGeom prst="rect">
            <a:avLst/>
          </a:prstGeom>
        </p:spPr>
      </p:pic>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lvl1pPr>
              <a:defRPr>
                <a:solidFill>
                  <a:schemeClr val="bg1"/>
                </a:solidFill>
              </a:defRPr>
            </a:lvl1pPr>
          </a:lstStyle>
          <a:p>
            <a:r>
              <a:rPr lang="en-US" smtClean="0"/>
              <a:t>Click to edit Master title style</a:t>
            </a:r>
            <a:endParaRPr lang="en-US" dirty="0"/>
          </a:p>
        </p:txBody>
      </p:sp>
      <p:sp>
        <p:nvSpPr>
          <p:cNvPr id="12"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22748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235379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70197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60" y="6182089"/>
            <a:ext cx="1552931" cy="332660"/>
          </a:xfrm>
          <a:prstGeom prst="rect">
            <a:avLst/>
          </a:prstGeom>
        </p:spPr>
      </p:pic>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chemeClr val="bg1"/>
                </a:solidFill>
                <a:latin typeface="Segoe Pro Light"/>
              </a:rPr>
              <a:t>Microsoft Confidential. For internal use only.</a:t>
            </a:r>
            <a:endParaRPr lang="en-US" sz="800" kern="800" dirty="0">
              <a:solidFill>
                <a:schemeClr val="bg1"/>
              </a:solidFill>
              <a:latin typeface="Segoe Pro Light"/>
            </a:endParaRPr>
          </a:p>
        </p:txBody>
      </p:sp>
      <p:sp>
        <p:nvSpPr>
          <p:cNvPr id="10" name="Text Placeholder 4"/>
          <p:cNvSpPr>
            <a:spLocks noGrp="1"/>
          </p:cNvSpPr>
          <p:nvPr>
            <p:ph type="body" sz="quarter" idx="12" hasCustomPrompt="1"/>
          </p:nvPr>
        </p:nvSpPr>
        <p:spPr>
          <a:xfrm>
            <a:off x="276223" y="4594530"/>
            <a:ext cx="7315199"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5" name="Title 1"/>
          <p:cNvSpPr>
            <a:spLocks noGrp="1"/>
          </p:cNvSpPr>
          <p:nvPr>
            <p:ph type="title" hasCustomPrompt="1"/>
          </p:nvPr>
        </p:nvSpPr>
        <p:spPr bwMode="ltGray">
          <a:xfrm>
            <a:off x="274702" y="2765750"/>
            <a:ext cx="7315120"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74702" y="2125677"/>
            <a:ext cx="7315120"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96078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005" y="5978102"/>
            <a:ext cx="1988635" cy="7315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chemeClr val="bg1"/>
                </a:solidFill>
                <a:latin typeface="Segoe Pro Light"/>
              </a:rPr>
              <a:t>Microsoft Confidential. For internal use only.</a:t>
            </a:r>
            <a:endParaRPr lang="en-US" sz="800" kern="800" dirty="0">
              <a:solidFill>
                <a:schemeClr val="bg1"/>
              </a:solidFill>
              <a:latin typeface="Segoe Pro Light"/>
            </a:endParaRPr>
          </a:p>
        </p:txBody>
      </p:sp>
      <p:sp>
        <p:nvSpPr>
          <p:cNvPr id="11" name="Text Placeholder 4"/>
          <p:cNvSpPr>
            <a:spLocks noGrp="1"/>
          </p:cNvSpPr>
          <p:nvPr>
            <p:ph type="body" sz="quarter" idx="12" hasCustomPrompt="1"/>
          </p:nvPr>
        </p:nvSpPr>
        <p:spPr>
          <a:xfrm>
            <a:off x="276223" y="4594530"/>
            <a:ext cx="7315199"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5" name="Title 1"/>
          <p:cNvSpPr>
            <a:spLocks noGrp="1"/>
          </p:cNvSpPr>
          <p:nvPr>
            <p:ph type="title" hasCustomPrompt="1"/>
          </p:nvPr>
        </p:nvSpPr>
        <p:spPr bwMode="ltGray">
          <a:xfrm>
            <a:off x="274702" y="2765750"/>
            <a:ext cx="7315120"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74702" y="2125677"/>
            <a:ext cx="7315120"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135545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1" y="1668482"/>
            <a:ext cx="13167602" cy="5326040"/>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005" y="5978102"/>
            <a:ext cx="1988635" cy="7315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FFFFFF"/>
                </a:solidFill>
                <a:latin typeface="Segoe Pro Light"/>
              </a:rPr>
              <a:t>Microsoft Confidential. For internal use only.</a:t>
            </a:r>
            <a:endParaRPr lang="en-US" sz="800"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6223" y="4594530"/>
            <a:ext cx="7315199"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5" name="Title 1"/>
          <p:cNvSpPr>
            <a:spLocks noGrp="1"/>
          </p:cNvSpPr>
          <p:nvPr>
            <p:ph type="title" hasCustomPrompt="1"/>
          </p:nvPr>
        </p:nvSpPr>
        <p:spPr bwMode="ltGray">
          <a:xfrm>
            <a:off x="274702" y="2765750"/>
            <a:ext cx="7315120"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74702" y="2125677"/>
            <a:ext cx="7315120"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812346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005" y="5978102"/>
            <a:ext cx="1988635" cy="7315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FFFFFF"/>
                </a:solidFill>
                <a:latin typeface="Segoe Pro Light"/>
              </a:rPr>
              <a:t>Microsoft Confidential. For internal use only.</a:t>
            </a:r>
            <a:endParaRPr lang="en-US" sz="800"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6223" y="4594530"/>
            <a:ext cx="7315199"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5" name="Title 1"/>
          <p:cNvSpPr>
            <a:spLocks noGrp="1"/>
          </p:cNvSpPr>
          <p:nvPr>
            <p:ph type="title" hasCustomPrompt="1"/>
          </p:nvPr>
        </p:nvSpPr>
        <p:spPr bwMode="ltGray">
          <a:xfrm>
            <a:off x="274702" y="2765750"/>
            <a:ext cx="7315120"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74702" y="2125677"/>
            <a:ext cx="7315120"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458484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2 ">
    <p:spTree>
      <p:nvGrpSpPr>
        <p:cNvPr id="1" name=""/>
        <p:cNvGrpSpPr/>
        <p:nvPr/>
      </p:nvGrpSpPr>
      <p:grpSpPr>
        <a:xfrm>
          <a:off x="0" y="0"/>
          <a:ext cx="0" cy="0"/>
          <a:chOff x="0" y="0"/>
          <a:chExt cx="0" cy="0"/>
        </a:xfrm>
      </p:grpSpPr>
      <p:sp>
        <p:nvSpPr>
          <p:cNvPr id="18" name="Rectangle 17"/>
          <p:cNvSpPr/>
          <p:nvPr userDrawn="1"/>
        </p:nvSpPr>
        <p:spPr bwMode="auto">
          <a:xfrm>
            <a:off x="274638" y="2125663"/>
            <a:ext cx="9144000" cy="3657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505050"/>
                </a:solidFill>
                <a:latin typeface="Segoe Pro Light"/>
              </a:rPr>
              <a:t>Microsoft Confidential. For internal use only.</a:t>
            </a:r>
            <a:endParaRPr lang="en-US" sz="800" kern="800" dirty="0">
              <a:solidFill>
                <a:srgbClr val="505050"/>
              </a:solidFill>
              <a:latin typeface="Segoe Pro Light"/>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11875" y="479775"/>
            <a:ext cx="1552931" cy="332659"/>
          </a:xfrm>
          <a:prstGeom prst="rect">
            <a:avLst/>
          </a:prstGeom>
        </p:spPr>
      </p:pic>
      <p:sp>
        <p:nvSpPr>
          <p:cNvPr id="14" name="Text Placeholder 4"/>
          <p:cNvSpPr>
            <a:spLocks noGrp="1"/>
          </p:cNvSpPr>
          <p:nvPr>
            <p:ph type="body" sz="quarter" idx="12" hasCustomPrompt="1"/>
          </p:nvPr>
        </p:nvSpPr>
        <p:spPr>
          <a:xfrm>
            <a:off x="276224" y="4594530"/>
            <a:ext cx="9144000"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5" name="Title 1"/>
          <p:cNvSpPr>
            <a:spLocks noGrp="1"/>
          </p:cNvSpPr>
          <p:nvPr>
            <p:ph type="title" hasCustomPrompt="1"/>
          </p:nvPr>
        </p:nvSpPr>
        <p:spPr bwMode="ltGray">
          <a:xfrm>
            <a:off x="274701" y="2765750"/>
            <a:ext cx="9143901"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74701" y="2125677"/>
            <a:ext cx="9143901"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155718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FFFFFF"/>
                </a:solidFill>
                <a:latin typeface="Segoe Pro Light"/>
              </a:rPr>
              <a:t>Microsoft Confidential. For internal use only.</a:t>
            </a:r>
            <a:endParaRPr lang="en-US" sz="800" kern="800" dirty="0">
              <a:solidFill>
                <a:srgbClr val="FFFFFF"/>
              </a:solidFill>
              <a:latin typeface="Segoe Pro Light"/>
            </a:endParaRPr>
          </a:p>
        </p:txBody>
      </p:sp>
      <p:pic>
        <p:nvPicPr>
          <p:cNvPr id="15" name="Picture 14"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8005" y="5978102"/>
            <a:ext cx="1988635" cy="731506"/>
          </a:xfrm>
          <a:prstGeom prst="rect">
            <a:avLst/>
          </a:prstGeom>
        </p:spPr>
      </p:pic>
      <p:sp>
        <p:nvSpPr>
          <p:cNvPr id="11" name="Text Placeholder 4"/>
          <p:cNvSpPr>
            <a:spLocks noGrp="1"/>
          </p:cNvSpPr>
          <p:nvPr>
            <p:ph type="body" sz="quarter" idx="12" hasCustomPrompt="1"/>
          </p:nvPr>
        </p:nvSpPr>
        <p:spPr>
          <a:xfrm>
            <a:off x="276223" y="4594530"/>
            <a:ext cx="7315199"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7" name="Title 1"/>
          <p:cNvSpPr>
            <a:spLocks noGrp="1"/>
          </p:cNvSpPr>
          <p:nvPr>
            <p:ph type="title" hasCustomPrompt="1"/>
          </p:nvPr>
        </p:nvSpPr>
        <p:spPr bwMode="ltGray">
          <a:xfrm>
            <a:off x="274702" y="2765750"/>
            <a:ext cx="7315120"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74702" y="2125677"/>
            <a:ext cx="7315120"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155877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5" name="Rectangle 14"/>
          <p:cNvSpPr/>
          <p:nvPr userDrawn="1"/>
        </p:nvSpPr>
        <p:spPr>
          <a:xfrm rot="10800000" flipH="1">
            <a:off x="0" y="754091"/>
            <a:ext cx="10058675" cy="6240431"/>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005" y="5978102"/>
            <a:ext cx="1988635" cy="7315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FFFFFF"/>
                </a:solidFill>
                <a:latin typeface="Segoe Pro Light"/>
              </a:rPr>
              <a:t>Microsoft Confidential. For internal use only.</a:t>
            </a:r>
            <a:endParaRPr lang="en-US" sz="800"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6223" y="4594530"/>
            <a:ext cx="7315199"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7" name="Title 1"/>
          <p:cNvSpPr>
            <a:spLocks noGrp="1"/>
          </p:cNvSpPr>
          <p:nvPr>
            <p:ph type="title" hasCustomPrompt="1"/>
          </p:nvPr>
        </p:nvSpPr>
        <p:spPr bwMode="ltGray">
          <a:xfrm>
            <a:off x="274702" y="2765750"/>
            <a:ext cx="7315120"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74702" y="2125677"/>
            <a:ext cx="7315120"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4062670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21" name="Rectangle 20"/>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3" name="TextBox 12"/>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FFFFFF"/>
                </a:solidFill>
                <a:latin typeface="Segoe Pro Light"/>
              </a:rPr>
              <a:t>Microsoft Confidential. For internal use only.</a:t>
            </a:r>
            <a:endParaRPr lang="en-US" sz="800" kern="800" dirty="0">
              <a:solidFill>
                <a:srgbClr val="FFFFFF"/>
              </a:solidFill>
              <a:latin typeface="Segoe Pro Light"/>
            </a:endParaRPr>
          </a:p>
        </p:txBody>
      </p:sp>
      <p:pic>
        <p:nvPicPr>
          <p:cNvPr id="17" name="Picture 16"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8005" y="5978102"/>
            <a:ext cx="1988635" cy="731506"/>
          </a:xfrm>
          <a:prstGeom prst="rect">
            <a:avLst/>
          </a:prstGeom>
        </p:spPr>
      </p:pic>
      <p:sp>
        <p:nvSpPr>
          <p:cNvPr id="11" name="Text Placeholder 4"/>
          <p:cNvSpPr>
            <a:spLocks noGrp="1"/>
          </p:cNvSpPr>
          <p:nvPr>
            <p:ph type="body" sz="quarter" idx="12" hasCustomPrompt="1"/>
          </p:nvPr>
        </p:nvSpPr>
        <p:spPr>
          <a:xfrm>
            <a:off x="276223" y="4594530"/>
            <a:ext cx="7315199"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5" name="Title 1"/>
          <p:cNvSpPr>
            <a:spLocks noGrp="1"/>
          </p:cNvSpPr>
          <p:nvPr>
            <p:ph type="title" hasCustomPrompt="1"/>
          </p:nvPr>
        </p:nvSpPr>
        <p:spPr bwMode="ltGray">
          <a:xfrm>
            <a:off x="274702" y="2765750"/>
            <a:ext cx="7315120"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74702" y="2125677"/>
            <a:ext cx="7315120"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394562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4" name="TextBox 13"/>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505050"/>
                </a:solidFill>
                <a:latin typeface="Segoe Pro Light"/>
              </a:rPr>
              <a:t>Microsoft Confidential. For internal use only.</a:t>
            </a:r>
            <a:endParaRPr lang="en-US" sz="800" kern="800" dirty="0">
              <a:solidFill>
                <a:srgbClr val="505050"/>
              </a:solidFill>
              <a:latin typeface="Segoe Pro Light"/>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11875" y="479775"/>
            <a:ext cx="1552931" cy="332659"/>
          </a:xfrm>
          <a:prstGeom prst="rect">
            <a:avLst/>
          </a:prstGeom>
        </p:spPr>
      </p:pic>
      <p:sp>
        <p:nvSpPr>
          <p:cNvPr id="9" name="Text Placeholder 4"/>
          <p:cNvSpPr>
            <a:spLocks noGrp="1"/>
          </p:cNvSpPr>
          <p:nvPr>
            <p:ph type="body" sz="quarter" idx="12" hasCustomPrompt="1"/>
          </p:nvPr>
        </p:nvSpPr>
        <p:spPr>
          <a:xfrm>
            <a:off x="276224" y="4594530"/>
            <a:ext cx="9144000" cy="1190320"/>
          </a:xfrm>
          <a:noFill/>
        </p:spPr>
        <p:txBody>
          <a:bodyPr lIns="146304" tIns="109728" rIns="146304" bIns="109728">
            <a:noAutofit/>
          </a:bodyPr>
          <a:lstStyle>
            <a:lvl1pPr marL="0" indent="0">
              <a:spcBef>
                <a:spcPts val="0"/>
              </a:spcBef>
              <a:buNone/>
              <a:defRPr sz="2300" spc="0" baseline="0">
                <a:gradFill>
                  <a:gsLst>
                    <a:gs pos="2917">
                      <a:schemeClr val="tx1"/>
                    </a:gs>
                    <a:gs pos="30000">
                      <a:schemeClr val="tx1"/>
                    </a:gs>
                  </a:gsLst>
                  <a:lin ang="5400000" scaled="0"/>
                </a:gra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6" name="Title 1"/>
          <p:cNvSpPr>
            <a:spLocks noGrp="1"/>
          </p:cNvSpPr>
          <p:nvPr>
            <p:ph type="title" hasCustomPrompt="1"/>
          </p:nvPr>
        </p:nvSpPr>
        <p:spPr bwMode="ltGray">
          <a:xfrm>
            <a:off x="274701" y="2765750"/>
            <a:ext cx="9143901"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74701" y="2125677"/>
            <a:ext cx="9143901" cy="640073"/>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403082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tint val="75000"/>
                  </a:schemeClr>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44540872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bg1"/>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bg1"/>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5803100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5803100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5803100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23720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3 ">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4" name="TextBox 13"/>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505050"/>
                </a:solidFill>
                <a:latin typeface="Segoe Pro Light"/>
              </a:rPr>
              <a:t>Microsoft Confidential. For internal use only.</a:t>
            </a:r>
            <a:endParaRPr lang="en-US" sz="800" kern="800" dirty="0">
              <a:solidFill>
                <a:srgbClr val="505050"/>
              </a:solidFill>
              <a:latin typeface="Segoe Pro Light"/>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11875" y="479775"/>
            <a:ext cx="1552931" cy="332659"/>
          </a:xfrm>
          <a:prstGeom prst="rect">
            <a:avLst/>
          </a:prstGeom>
        </p:spPr>
      </p:pic>
      <p:sp>
        <p:nvSpPr>
          <p:cNvPr id="9" name="Text Placeholder 4"/>
          <p:cNvSpPr>
            <a:spLocks noGrp="1"/>
          </p:cNvSpPr>
          <p:nvPr>
            <p:ph type="body" sz="quarter" idx="12" hasCustomPrompt="1"/>
          </p:nvPr>
        </p:nvSpPr>
        <p:spPr>
          <a:xfrm>
            <a:off x="276224" y="4594530"/>
            <a:ext cx="9144000" cy="1190320"/>
          </a:xfrm>
          <a:noFill/>
        </p:spPr>
        <p:txBody>
          <a:bodyPr lIns="146304" tIns="109728" rIns="146304" bIns="109728">
            <a:noAutofit/>
          </a:bodyPr>
          <a:lstStyle>
            <a:lvl1pPr marL="0" indent="0">
              <a:spcBef>
                <a:spcPts val="0"/>
              </a:spcBef>
              <a:buNone/>
              <a:defRPr sz="2300" spc="0" baseline="0">
                <a:solidFill>
                  <a:srgbClr val="000000"/>
                </a:soli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6" name="Title 1"/>
          <p:cNvSpPr>
            <a:spLocks noGrp="1"/>
          </p:cNvSpPr>
          <p:nvPr>
            <p:ph type="title" hasCustomPrompt="1"/>
          </p:nvPr>
        </p:nvSpPr>
        <p:spPr bwMode="ltGray">
          <a:xfrm>
            <a:off x="274701" y="2765750"/>
            <a:ext cx="9143901" cy="1830538"/>
          </a:xfrm>
          <a:noFill/>
        </p:spPr>
        <p:txBody>
          <a:bodyPr lIns="146304" tIns="91440" rIns="146304" bIns="91440" anchor="t" anchorCtr="0"/>
          <a:lstStyle>
            <a:lvl1pPr>
              <a:defRPr sz="6000" spc="-100"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74701" y="2125677"/>
            <a:ext cx="9143901" cy="640073"/>
          </a:xfrm>
        </p:spPr>
        <p:txBody>
          <a:bodyPr tIns="109728" bIns="109728">
            <a:noAutofit/>
          </a:bodyPr>
          <a:lstStyle>
            <a:lvl1pPr marL="0" indent="0">
              <a:spcBef>
                <a:spcPts val="0"/>
              </a:spcBef>
              <a:buNone/>
              <a:defRPr sz="3200"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3604280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4787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4787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4787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82890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1"/>
            <a:ext cx="11375536" cy="1147686"/>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4736161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5424418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3 ">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4" name="TextBox 13"/>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505050"/>
                </a:solidFill>
                <a:latin typeface="Segoe Pro Light"/>
              </a:rPr>
              <a:t>Microsoft Confidential. For internal use only.</a:t>
            </a:r>
            <a:endParaRPr lang="en-US" sz="800" kern="800" dirty="0">
              <a:solidFill>
                <a:srgbClr val="505050"/>
              </a:solidFill>
              <a:latin typeface="Segoe Pro Light"/>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11875" y="479775"/>
            <a:ext cx="1552931" cy="332659"/>
          </a:xfrm>
          <a:prstGeom prst="rect">
            <a:avLst/>
          </a:prstGeom>
        </p:spPr>
      </p:pic>
      <p:sp>
        <p:nvSpPr>
          <p:cNvPr id="9" name="Text Placeholder 4"/>
          <p:cNvSpPr>
            <a:spLocks noGrp="1"/>
          </p:cNvSpPr>
          <p:nvPr>
            <p:ph type="body" sz="quarter" idx="12" hasCustomPrompt="1"/>
          </p:nvPr>
        </p:nvSpPr>
        <p:spPr>
          <a:xfrm>
            <a:off x="276224" y="4594530"/>
            <a:ext cx="9144000" cy="1190320"/>
          </a:xfrm>
          <a:noFill/>
        </p:spPr>
        <p:txBody>
          <a:bodyPr lIns="146304" tIns="109728" rIns="146304" bIns="109728">
            <a:noAutofit/>
          </a:bodyPr>
          <a:lstStyle>
            <a:lvl1pPr marL="0" indent="0">
              <a:spcBef>
                <a:spcPts val="0"/>
              </a:spcBef>
              <a:buNone/>
              <a:defRPr sz="2300" spc="0" baseline="0">
                <a:solidFill>
                  <a:srgbClr val="000000"/>
                </a:soli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6" name="Title 1"/>
          <p:cNvSpPr>
            <a:spLocks noGrp="1"/>
          </p:cNvSpPr>
          <p:nvPr>
            <p:ph type="title" hasCustomPrompt="1"/>
          </p:nvPr>
        </p:nvSpPr>
        <p:spPr bwMode="ltGray">
          <a:xfrm>
            <a:off x="274701" y="2765750"/>
            <a:ext cx="9143901" cy="1830538"/>
          </a:xfrm>
          <a:noFill/>
        </p:spPr>
        <p:txBody>
          <a:bodyPr lIns="146304" tIns="91440" rIns="146304" bIns="91440" anchor="t" anchorCtr="0"/>
          <a:lstStyle>
            <a:lvl1pPr>
              <a:defRPr sz="6000" spc="-100"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74701" y="2125677"/>
            <a:ext cx="9143901" cy="640073"/>
          </a:xfrm>
        </p:spPr>
        <p:txBody>
          <a:bodyPr tIns="109728" bIns="109728">
            <a:noAutofit/>
          </a:bodyPr>
          <a:lstStyle>
            <a:lvl1pPr marL="0" indent="0">
              <a:spcBef>
                <a:spcPts val="0"/>
              </a:spcBef>
              <a:buNone/>
              <a:defRPr sz="3200"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3677563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2"/>
            <a:ext cx="11375536" cy="204055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1719604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529660" y="1476622"/>
            <a:ext cx="11375536" cy="20405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79258809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7928274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25818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44585752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6"/>
          <p:cNvSpPr>
            <a:spLocks noGrp="1"/>
          </p:cNvSpPr>
          <p:nvPr>
            <p:ph type="body" sz="quarter" idx="11"/>
          </p:nvPr>
        </p:nvSpPr>
        <p:spPr>
          <a:xfrm>
            <a:off x="1" y="6363076"/>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de-DE" smtClean="0"/>
              <a:t>Textmasterformat bearbeiten</a:t>
            </a:r>
          </a:p>
        </p:txBody>
      </p:sp>
    </p:spTree>
    <p:extLst>
      <p:ext uri="{BB962C8B-B14F-4D97-AF65-F5344CB8AC3E}">
        <p14:creationId xmlns:p14="http://schemas.microsoft.com/office/powerpoint/2010/main" val="36506555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column with grey header">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S_Grey_Background_v2.png"/>
          <p:cNvPicPr>
            <a:picLocks noChangeAspect="1"/>
          </p:cNvPicPr>
          <p:nvPr userDrawn="1"/>
        </p:nvPicPr>
        <p:blipFill>
          <a:blip r:embed="rId2"/>
          <a:srcRect b="86666"/>
          <a:stretch>
            <a:fillRect/>
          </a:stretch>
        </p:blipFill>
        <p:spPr>
          <a:xfrm>
            <a:off x="1" y="0"/>
            <a:ext cx="12436475" cy="932603"/>
          </a:xfrm>
          <a:prstGeom prst="rect">
            <a:avLst/>
          </a:prstGeom>
        </p:spPr>
      </p:pic>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lvl1pPr>
              <a:defRPr>
                <a:solidFill>
                  <a:schemeClr val="bg1"/>
                </a:solidFill>
              </a:defRPr>
            </a:lvl1pPr>
          </a:lstStyle>
          <a:p>
            <a:r>
              <a:rPr lang="en-US" smtClean="0"/>
              <a:t>Click to edit Master title style</a:t>
            </a:r>
            <a:endParaRPr lang="en-US" dirty="0"/>
          </a:p>
        </p:txBody>
      </p:sp>
      <p:sp>
        <p:nvSpPr>
          <p:cNvPr id="12"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85539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488660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8848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3404667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3 ">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702" y="296897"/>
            <a:ext cx="1828800" cy="1828800"/>
          </a:xfrm>
          <a:prstGeom prst="rect">
            <a:avLst/>
          </a:prstGeom>
        </p:spPr>
      </p:pic>
      <p:sp>
        <p:nvSpPr>
          <p:cNvPr id="14" name="TextBox 13"/>
          <p:cNvSpPr txBox="1"/>
          <p:nvPr userDrawn="1"/>
        </p:nvSpPr>
        <p:spPr>
          <a:xfrm>
            <a:off x="7864139" y="6665955"/>
            <a:ext cx="4297669" cy="123111"/>
          </a:xfrm>
          <a:prstGeom prst="rect">
            <a:avLst/>
          </a:prstGeom>
          <a:noFill/>
        </p:spPr>
        <p:txBody>
          <a:bodyPr wrap="square" lIns="91440" tIns="0" rIns="0" bIns="0" rtlCol="0">
            <a:spAutoFit/>
          </a:bodyPr>
          <a:lstStyle/>
          <a:p>
            <a:pPr algn="r"/>
            <a:r>
              <a:rPr lang="en-US" sz="800" kern="800" dirty="0" smtClean="0">
                <a:solidFill>
                  <a:srgbClr val="505050"/>
                </a:solidFill>
                <a:latin typeface="Segoe Pro Light"/>
              </a:rPr>
              <a:t>Microsoft Confidential. For internal use only.</a:t>
            </a:r>
            <a:endParaRPr lang="en-US" sz="800" kern="800" dirty="0">
              <a:solidFill>
                <a:srgbClr val="505050"/>
              </a:solidFill>
              <a:latin typeface="Segoe Pro Light"/>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11875" y="479775"/>
            <a:ext cx="1552931" cy="332659"/>
          </a:xfrm>
          <a:prstGeom prst="rect">
            <a:avLst/>
          </a:prstGeom>
        </p:spPr>
      </p:pic>
      <p:sp>
        <p:nvSpPr>
          <p:cNvPr id="9" name="Text Placeholder 4"/>
          <p:cNvSpPr>
            <a:spLocks noGrp="1"/>
          </p:cNvSpPr>
          <p:nvPr>
            <p:ph type="body" sz="quarter" idx="12" hasCustomPrompt="1"/>
          </p:nvPr>
        </p:nvSpPr>
        <p:spPr>
          <a:xfrm>
            <a:off x="276224" y="4594530"/>
            <a:ext cx="9144000" cy="1190320"/>
          </a:xfrm>
          <a:noFill/>
        </p:spPr>
        <p:txBody>
          <a:bodyPr lIns="146304" tIns="109728" rIns="146304" bIns="109728">
            <a:noAutofit/>
          </a:bodyPr>
          <a:lstStyle>
            <a:lvl1pPr marL="0" indent="0">
              <a:spcBef>
                <a:spcPts val="0"/>
              </a:spcBef>
              <a:buNone/>
              <a:defRPr sz="2300" spc="0" baseline="0">
                <a:solidFill>
                  <a:srgbClr val="000000"/>
                </a:solidFill>
                <a:latin typeface="+mj-lt"/>
              </a:defRPr>
            </a:lvl1pPr>
          </a:lstStyle>
          <a:p>
            <a:r>
              <a:rPr lang="en-US" sz="2300" dirty="0" smtClean="0"/>
              <a:t>Speaker name goes here</a:t>
            </a:r>
          </a:p>
          <a:p>
            <a:r>
              <a:rPr lang="en-US" sz="2300" dirty="0" smtClean="0"/>
              <a:t>Title goes here</a:t>
            </a:r>
          </a:p>
          <a:p>
            <a:r>
              <a:rPr lang="en-US" sz="2300" dirty="0" smtClean="0"/>
              <a:t>Speaker’s group name goes here</a:t>
            </a:r>
            <a:endParaRPr lang="en-US" sz="2300" dirty="0"/>
          </a:p>
        </p:txBody>
      </p:sp>
      <p:sp>
        <p:nvSpPr>
          <p:cNvPr id="16" name="Title 1"/>
          <p:cNvSpPr>
            <a:spLocks noGrp="1"/>
          </p:cNvSpPr>
          <p:nvPr>
            <p:ph type="title" hasCustomPrompt="1"/>
          </p:nvPr>
        </p:nvSpPr>
        <p:spPr bwMode="ltGray">
          <a:xfrm>
            <a:off x="274701" y="2765750"/>
            <a:ext cx="9143901" cy="1830538"/>
          </a:xfrm>
          <a:noFill/>
        </p:spPr>
        <p:txBody>
          <a:bodyPr lIns="146304" tIns="91440" rIns="146304" bIns="91440" anchor="t" anchorCtr="0"/>
          <a:lstStyle>
            <a:lvl1pPr>
              <a:defRPr sz="6000" spc="-100"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74701" y="2125677"/>
            <a:ext cx="9143901" cy="640073"/>
          </a:xfrm>
        </p:spPr>
        <p:txBody>
          <a:bodyPr tIns="109728" bIns="109728">
            <a:noAutofit/>
          </a:bodyPr>
          <a:lstStyle>
            <a:lvl1pPr marL="0" indent="0">
              <a:spcBef>
                <a:spcPts val="0"/>
              </a:spcBef>
              <a:buNone/>
              <a:defRPr sz="3200"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1535167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2"/>
            <a:ext cx="11375536" cy="204055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53934256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529660" y="1476622"/>
            <a:ext cx="11375536" cy="20405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08134074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238525971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89186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05815379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6"/>
          <p:cNvSpPr>
            <a:spLocks noGrp="1"/>
          </p:cNvSpPr>
          <p:nvPr>
            <p:ph type="body" sz="quarter" idx="11"/>
          </p:nvPr>
        </p:nvSpPr>
        <p:spPr>
          <a:xfrm>
            <a:off x="1" y="6363076"/>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de-DE" smtClean="0"/>
              <a:t>Textmasterformat bearbeiten</a:t>
            </a:r>
          </a:p>
        </p:txBody>
      </p:sp>
    </p:spTree>
    <p:extLst>
      <p:ext uri="{BB962C8B-B14F-4D97-AF65-F5344CB8AC3E}">
        <p14:creationId xmlns:p14="http://schemas.microsoft.com/office/powerpoint/2010/main" val="273045262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column with grey header">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S_Grey_Background_v2.png"/>
          <p:cNvPicPr>
            <a:picLocks noChangeAspect="1"/>
          </p:cNvPicPr>
          <p:nvPr userDrawn="1"/>
        </p:nvPicPr>
        <p:blipFill>
          <a:blip r:embed="rId2"/>
          <a:srcRect b="86666"/>
          <a:stretch>
            <a:fillRect/>
          </a:stretch>
        </p:blipFill>
        <p:spPr>
          <a:xfrm>
            <a:off x="1" y="0"/>
            <a:ext cx="12436475" cy="932603"/>
          </a:xfrm>
          <a:prstGeom prst="rect">
            <a:avLst/>
          </a:prstGeom>
        </p:spPr>
      </p:pic>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lvl1pPr>
              <a:defRPr>
                <a:solidFill>
                  <a:schemeClr val="bg1"/>
                </a:solidFill>
              </a:defRPr>
            </a:lvl1pPr>
          </a:lstStyle>
          <a:p>
            <a:r>
              <a:rPr lang="en-US" smtClean="0"/>
              <a:t>Click to edit Master title style</a:t>
            </a:r>
            <a:endParaRPr lang="en-US" dirty="0"/>
          </a:p>
        </p:txBody>
      </p:sp>
      <p:sp>
        <p:nvSpPr>
          <p:cNvPr id="12"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1766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4283382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50998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5741281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2"/>
            <a:ext cx="11375536" cy="204055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55967881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529660" y="1476622"/>
            <a:ext cx="11375536" cy="20405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4196604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236593329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7077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74443832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6"/>
          <p:cNvSpPr>
            <a:spLocks noGrp="1"/>
          </p:cNvSpPr>
          <p:nvPr>
            <p:ph type="body" sz="quarter" idx="11"/>
          </p:nvPr>
        </p:nvSpPr>
        <p:spPr>
          <a:xfrm>
            <a:off x="1" y="6363076"/>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de-DE" smtClean="0"/>
              <a:t>Textmasterformat bearbeiten</a:t>
            </a:r>
          </a:p>
        </p:txBody>
      </p:sp>
    </p:spTree>
    <p:extLst>
      <p:ext uri="{BB962C8B-B14F-4D97-AF65-F5344CB8AC3E}">
        <p14:creationId xmlns:p14="http://schemas.microsoft.com/office/powerpoint/2010/main" val="94830321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column with grey header">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S_Grey_Background_v2.png"/>
          <p:cNvPicPr>
            <a:picLocks noChangeAspect="1"/>
          </p:cNvPicPr>
          <p:nvPr userDrawn="1"/>
        </p:nvPicPr>
        <p:blipFill>
          <a:blip r:embed="rId2"/>
          <a:srcRect b="86666"/>
          <a:stretch>
            <a:fillRect/>
          </a:stretch>
        </p:blipFill>
        <p:spPr>
          <a:xfrm>
            <a:off x="1" y="0"/>
            <a:ext cx="12436475" cy="932603"/>
          </a:xfrm>
          <a:prstGeom prst="rect">
            <a:avLst/>
          </a:prstGeom>
        </p:spPr>
      </p:pic>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lvl1pPr>
              <a:defRPr>
                <a:solidFill>
                  <a:schemeClr val="bg1"/>
                </a:solidFill>
              </a:defRPr>
            </a:lvl1pPr>
          </a:lstStyle>
          <a:p>
            <a:r>
              <a:rPr lang="en-US" smtClean="0"/>
              <a:t>Click to edit Master title style</a:t>
            </a:r>
            <a:endParaRPr lang="en-US" dirty="0"/>
          </a:p>
        </p:txBody>
      </p:sp>
      <p:sp>
        <p:nvSpPr>
          <p:cNvPr id="12"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4259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1004278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5426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7165679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525418"/>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29660" y="1476622"/>
            <a:ext cx="11375536" cy="204055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27970818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529660" y="1476622"/>
            <a:ext cx="11375536" cy="20405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088661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377397269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98941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11813615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29660" y="1476622"/>
            <a:ext cx="11375536" cy="2040559"/>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6"/>
          <p:cNvSpPr>
            <a:spLocks noGrp="1"/>
          </p:cNvSpPr>
          <p:nvPr>
            <p:ph type="body" sz="quarter" idx="11"/>
          </p:nvPr>
        </p:nvSpPr>
        <p:spPr>
          <a:xfrm>
            <a:off x="1" y="6363076"/>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de-DE" smtClean="0"/>
              <a:t>Textmasterformat bearbeiten</a:t>
            </a:r>
          </a:p>
        </p:txBody>
      </p:sp>
    </p:spTree>
    <p:extLst>
      <p:ext uri="{BB962C8B-B14F-4D97-AF65-F5344CB8AC3E}">
        <p14:creationId xmlns:p14="http://schemas.microsoft.com/office/powerpoint/2010/main" val="64734593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column with grey header">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S_Grey_Background_v2.png"/>
          <p:cNvPicPr>
            <a:picLocks noChangeAspect="1"/>
          </p:cNvPicPr>
          <p:nvPr userDrawn="1"/>
        </p:nvPicPr>
        <p:blipFill>
          <a:blip r:embed="rId2"/>
          <a:srcRect b="86666"/>
          <a:stretch>
            <a:fillRect/>
          </a:stretch>
        </p:blipFill>
        <p:spPr>
          <a:xfrm>
            <a:off x="1" y="0"/>
            <a:ext cx="12436475" cy="932603"/>
          </a:xfrm>
          <a:prstGeom prst="rect">
            <a:avLst/>
          </a:prstGeom>
        </p:spPr>
      </p:pic>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lvl1pPr>
              <a:defRPr>
                <a:solidFill>
                  <a:schemeClr val="bg1"/>
                </a:solidFill>
              </a:defRPr>
            </a:lvl1pPr>
          </a:lstStyle>
          <a:p>
            <a:r>
              <a:rPr lang="en-US" smtClean="0"/>
              <a:t>Click to edit Master title style</a:t>
            </a:r>
            <a:endParaRPr lang="en-US" dirty="0"/>
          </a:p>
        </p:txBody>
      </p:sp>
      <p:sp>
        <p:nvSpPr>
          <p:cNvPr id="12"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828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1732647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75106"/>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1"/>
            <a:ext cx="11456577" cy="1243058"/>
          </a:xfrm>
        </p:spPr>
        <p:txBody>
          <a:bodyPr/>
          <a:lstStyle>
            <a:lvl1pPr marL="0" indent="0">
              <a:buNone/>
              <a:defRPr sz="8975"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326373" y="6432572"/>
            <a:ext cx="1907634" cy="320708"/>
          </a:xfrm>
          <a:prstGeom prst="rect">
            <a:avLst/>
          </a:prstGeom>
          <a:noFill/>
          <a:ln>
            <a:noFill/>
          </a:ln>
        </p:spPr>
      </p:pic>
      <p:sp>
        <p:nvSpPr>
          <p:cNvPr id="9" name="Text Placeholder 8"/>
          <p:cNvSpPr>
            <a:spLocks noGrp="1"/>
          </p:cNvSpPr>
          <p:nvPr>
            <p:ph type="body" sz="quarter" idx="11" hasCustomPrompt="1"/>
          </p:nvPr>
        </p:nvSpPr>
        <p:spPr>
          <a:xfrm>
            <a:off x="523181" y="3283250"/>
            <a:ext cx="7666298" cy="452021"/>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89974326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1"/>
            <a:ext cx="11456577" cy="1243058"/>
          </a:xfrm>
        </p:spPr>
        <p:txBody>
          <a:bodyPr/>
          <a:lstStyle>
            <a:lvl1pPr marL="0" indent="0">
              <a:buNone/>
              <a:defRPr sz="8975"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326373" y="6432572"/>
            <a:ext cx="1907634" cy="320708"/>
          </a:xfrm>
          <a:prstGeom prst="rect">
            <a:avLst/>
          </a:prstGeom>
          <a:noFill/>
          <a:ln>
            <a:noFill/>
          </a:ln>
        </p:spPr>
      </p:pic>
      <p:sp>
        <p:nvSpPr>
          <p:cNvPr id="4" name="Text Placeholder 8"/>
          <p:cNvSpPr>
            <a:spLocks noGrp="1"/>
          </p:cNvSpPr>
          <p:nvPr>
            <p:ph type="body" sz="quarter" idx="11" hasCustomPrompt="1"/>
          </p:nvPr>
        </p:nvSpPr>
        <p:spPr>
          <a:xfrm>
            <a:off x="523181" y="3283251"/>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82174063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1"/>
            <a:ext cx="11456577" cy="1267779"/>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326373" y="6432572"/>
            <a:ext cx="1907634" cy="320708"/>
          </a:xfrm>
          <a:prstGeom prst="rect">
            <a:avLst/>
          </a:prstGeom>
          <a:noFill/>
          <a:ln>
            <a:noFill/>
          </a:ln>
        </p:spPr>
      </p:pic>
      <p:sp>
        <p:nvSpPr>
          <p:cNvPr id="4" name="Text Placeholder 8"/>
          <p:cNvSpPr>
            <a:spLocks noGrp="1"/>
          </p:cNvSpPr>
          <p:nvPr>
            <p:ph type="body" sz="quarter" idx="11" hasCustomPrompt="1"/>
          </p:nvPr>
        </p:nvSpPr>
        <p:spPr>
          <a:xfrm>
            <a:off x="523181" y="3283251"/>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3656271547"/>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1"/>
            <a:ext cx="11456577" cy="1267779"/>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326373" y="6432572"/>
            <a:ext cx="1907634" cy="320708"/>
          </a:xfrm>
          <a:prstGeom prst="rect">
            <a:avLst/>
          </a:prstGeom>
          <a:noFill/>
          <a:ln>
            <a:noFill/>
          </a:ln>
        </p:spPr>
      </p:pic>
      <p:sp>
        <p:nvSpPr>
          <p:cNvPr id="4" name="Text Placeholder 8"/>
          <p:cNvSpPr>
            <a:spLocks noGrp="1"/>
          </p:cNvSpPr>
          <p:nvPr>
            <p:ph type="body" sz="quarter" idx="11" hasCustomPrompt="1"/>
          </p:nvPr>
        </p:nvSpPr>
        <p:spPr>
          <a:xfrm>
            <a:off x="523181" y="3283251"/>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375682838"/>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1"/>
            <a:ext cx="11456577" cy="1267779"/>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326373" y="6432572"/>
            <a:ext cx="1907634" cy="320708"/>
          </a:xfrm>
          <a:prstGeom prst="rect">
            <a:avLst/>
          </a:prstGeom>
          <a:noFill/>
          <a:ln>
            <a:noFill/>
          </a:ln>
        </p:spPr>
      </p:pic>
      <p:sp>
        <p:nvSpPr>
          <p:cNvPr id="4" name="Text Placeholder 8"/>
          <p:cNvSpPr>
            <a:spLocks noGrp="1"/>
          </p:cNvSpPr>
          <p:nvPr>
            <p:ph type="body" sz="quarter" idx="11" hasCustomPrompt="1"/>
          </p:nvPr>
        </p:nvSpPr>
        <p:spPr>
          <a:xfrm>
            <a:off x="523181" y="3283251"/>
            <a:ext cx="7666298" cy="461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44921586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3358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21386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456477"/>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96143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20627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1" y="6318367"/>
            <a:ext cx="12436475" cy="1620"/>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 y="6294965"/>
            <a:ext cx="12436475" cy="162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76367" y="1139849"/>
            <a:ext cx="11883742" cy="5155224"/>
          </a:xfrm>
        </p:spPr>
        <p:txBody>
          <a:bodyPr vert="horz" lIns="91440" tIns="45720" rIns="91440" bIns="45720" rtlCol="0">
            <a:normAutofit/>
          </a:bodyPr>
          <a:lstStyle>
            <a:lvl1pPr>
              <a:defRPr lang="en-US" dirty="0" smtClean="0"/>
            </a:lvl1pPr>
            <a:lvl2pPr>
              <a:defRPr lang="en-US" dirty="0" smtClean="0"/>
            </a:lvl2pPr>
            <a:lvl3pPr marL="354387"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11443948" y="6458982"/>
            <a:ext cx="992527" cy="363918"/>
          </a:xfrm>
          <a:prstGeom prst="rect">
            <a:avLst/>
          </a:prstGeom>
        </p:spPr>
        <p:txBody>
          <a:bodyPr vert="horz" lIns="186521" tIns="46630" rIns="186521" bIns="46630" rtlCol="0" anchor="b" anchorCtr="0"/>
          <a:lstStyle>
            <a:defPPr>
              <a:defRPr lang="en-US"/>
            </a:defPPr>
            <a:lvl1pPr algn="r">
              <a:defRPr lang="en-US" sz="800" smtClean="0">
                <a:solidFill>
                  <a:srgbClr val="444444"/>
                </a:solidFill>
                <a:cs typeface="Arial"/>
              </a:defRPr>
            </a:lvl1pPr>
          </a:lstStyle>
          <a:p>
            <a:pPr defTabSz="932559"/>
            <a:fld id="{CA2E1E93-11B9-464E-AF21-E2369226A36F}" type="slidenum">
              <a:rPr sz="1020"/>
              <a:pPr defTabSz="932559"/>
              <a:t>‹#›</a:t>
            </a:fld>
            <a:endParaRPr sz="1020" dirty="0"/>
          </a:p>
        </p:txBody>
      </p:sp>
      <p:sp>
        <p:nvSpPr>
          <p:cNvPr id="13" name="Text Placeholder 2"/>
          <p:cNvSpPr>
            <a:spLocks noGrp="1"/>
          </p:cNvSpPr>
          <p:nvPr>
            <p:ph type="body" sz="quarter" idx="17" hasCustomPrompt="1"/>
          </p:nvPr>
        </p:nvSpPr>
        <p:spPr>
          <a:xfrm>
            <a:off x="5345294" y="6636096"/>
            <a:ext cx="6026908" cy="185726"/>
          </a:xfrm>
        </p:spPr>
        <p:txBody>
          <a:bodyPr vert="horz" lIns="182880" tIns="45720" rIns="182880" bIns="45720" rtlCol="0" anchor="b" anchorCtr="0"/>
          <a:lstStyle>
            <a:lvl1pPr>
              <a:defRPr lang="en-US" sz="714" b="0" kern="1200" dirty="0">
                <a:solidFill>
                  <a:schemeClr val="tx1"/>
                </a:solidFill>
                <a:latin typeface="Arial" pitchFamily="34" charset="0"/>
                <a:ea typeface="Arial"/>
                <a:cs typeface="Arial"/>
              </a:defRPr>
            </a:lvl1pPr>
          </a:lstStyle>
          <a:p>
            <a:pPr lvl="0" algn="l" defTabSz="466298" rtl="0" latinLnBrk="0">
              <a:lnSpc>
                <a:spcPts val="663"/>
              </a:lnSpc>
            </a:pPr>
            <a:r>
              <a:rPr lang="en-US" dirty="0" smtClean="0"/>
              <a:t>Click to enter footnote</a:t>
            </a:r>
            <a:endParaRPr lang="en-US" dirty="0"/>
          </a:p>
        </p:txBody>
      </p:sp>
      <p:sp>
        <p:nvSpPr>
          <p:cNvPr id="19" name="Title 2"/>
          <p:cNvSpPr>
            <a:spLocks noGrp="1"/>
          </p:cNvSpPr>
          <p:nvPr>
            <p:ph type="title"/>
          </p:nvPr>
        </p:nvSpPr>
        <p:spPr>
          <a:xfrm>
            <a:off x="276367" y="84909"/>
            <a:ext cx="11883742" cy="762786"/>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19187003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2.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3.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4.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5.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heme" Target="../theme/theme7.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50505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505050"/>
                </a:solidFill>
              </a:defRPr>
            </a:lvl1pPr>
          </a:lstStyle>
          <a:p>
            <a:fld id="{7EFC24D6-DB8F-6B44-BA5A-9BEC68C15CAA}" type="slidenum">
              <a:rPr lang="en-US" smtClean="0"/>
              <a:pPr/>
              <a:t>‹#›</a:t>
            </a:fld>
            <a:endParaRPr lang="en-US"/>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087" r:id="rId7"/>
    <p:sldLayoutId id="2147484098" r:id="rId8"/>
    <p:sldLayoutId id="2147484086" r:id="rId9"/>
    <p:sldLayoutId id="2147484107" r:id="rId10"/>
    <p:sldLayoutId id="2147484099" r:id="rId11"/>
    <p:sldLayoutId id="2147484100" r:id="rId12"/>
    <p:sldLayoutId id="2147484089" r:id="rId13"/>
    <p:sldLayoutId id="2147484106" r:id="rId14"/>
    <p:sldLayoutId id="2147484092" r:id="rId15"/>
    <p:sldLayoutId id="2147484212" r:id="rId16"/>
    <p:sldLayoutId id="2147484213" r:id="rId17"/>
    <p:sldLayoutId id="2147484214" r:id="rId18"/>
    <p:sldLayoutId id="2147484215" r:id="rId19"/>
    <p:sldLayoutId id="2147484216" r:id="rId20"/>
    <p:sldLayoutId id="2147484217" r:id="rId21"/>
    <p:sldLayoutId id="2147484218" r:id="rId22"/>
    <p:sldLayoutId id="2147484105" r:id="rId23"/>
    <p:sldLayoutId id="2147484199" r:id="rId24"/>
    <p:sldLayoutId id="2147484200" r:id="rId25"/>
    <p:sldLayoutId id="2147484201" r:id="rId26"/>
    <p:sldLayoutId id="2147484202" r:id="rId27"/>
    <p:sldLayoutId id="2147484203" r:id="rId28"/>
    <p:sldLayoutId id="2147484182" r:id="rId29"/>
    <p:sldLayoutId id="2147484130" r:id="rId30"/>
    <p:sldLayoutId id="2147484204" r:id="rId31"/>
    <p:sldLayoutId id="2147484101" r:id="rId32"/>
    <p:sldLayoutId id="2147484102" r:id="rId33"/>
    <p:sldLayoutId id="2147484192" r:id="rId34"/>
    <p:sldLayoutId id="2147484190" r:id="rId35"/>
    <p:sldLayoutId id="2147484191" r:id="rId36"/>
    <p:sldLayoutId id="2147484205" r:id="rId37"/>
    <p:sldLayoutId id="2147484093" r:id="rId38"/>
    <p:sldLayoutId id="2147484127" r:id="rId39"/>
    <p:sldLayoutId id="2147484128" r:id="rId40"/>
    <p:sldLayoutId id="2147484193" r:id="rId41"/>
    <p:sldLayoutId id="2147484194" r:id="rId42"/>
    <p:sldLayoutId id="2147484195" r:id="rId43"/>
    <p:sldLayoutId id="2147484129" r:id="rId44"/>
    <p:sldLayoutId id="2147484094" r:id="rId45"/>
    <p:sldLayoutId id="2147484096" r:id="rId46"/>
    <p:sldLayoutId id="2147484220" r:id="rId47"/>
    <p:sldLayoutId id="2147484221" r:id="rId4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1525418"/>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29660" y="1476622"/>
            <a:ext cx="11375535" cy="2040374"/>
          </a:xfrm>
          <a:prstGeom prst="rect">
            <a:avLst/>
          </a:prstGeom>
        </p:spPr>
        <p:txBody>
          <a:bodyPr vert="horz" wrap="square"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654313511"/>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Lst>
  <p:transition>
    <p:fade/>
  </p:transition>
  <p:txStyles>
    <p:titleStyle>
      <a:lvl1pPr algn="l" defTabSz="932559" rtl="0" eaLnBrk="1" latinLnBrk="0" hangingPunct="1">
        <a:lnSpc>
          <a:spcPct val="90000"/>
        </a:lnSpc>
        <a:spcBef>
          <a:spcPct val="0"/>
        </a:spcBef>
        <a:buNone/>
        <a:defRPr lang="en-US" sz="5507" b="0" kern="1200" cap="none" spc="-102"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52962" indent="-352962" algn="l" defTabSz="932559" rtl="0" eaLnBrk="1" latinLnBrk="0" hangingPunct="1">
        <a:lnSpc>
          <a:spcPct val="90000"/>
        </a:lnSpc>
        <a:spcBef>
          <a:spcPct val="20000"/>
        </a:spcBef>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42780" indent="-289818" algn="l" defTabSz="932559" rtl="0" eaLnBrk="1" latinLnBrk="0" hangingPunct="1">
        <a:lnSpc>
          <a:spcPct val="90000"/>
        </a:lnSpc>
        <a:spcBef>
          <a:spcPct val="20000"/>
        </a:spcBef>
        <a:buSzPct val="90000"/>
        <a:buFont typeface="Arial" pitchFamily="34" charset="0"/>
        <a:buChar char="•"/>
        <a:tabLst>
          <a:tab pos="642780"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32597" indent="-289818" algn="l" defTabSz="932559" rtl="0" eaLnBrk="1" latinLnBrk="0" hangingPunct="1">
        <a:lnSpc>
          <a:spcPct val="90000"/>
        </a:lnSpc>
        <a:spcBef>
          <a:spcPct val="20000"/>
        </a:spcBef>
        <a:buSzPct val="90000"/>
        <a:buFont typeface="Arial" pitchFamily="34" charset="0"/>
        <a:buChar char="•"/>
        <a:defRPr sz="2448"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512231" indent="-228292" algn="l" defTabSz="932559" rtl="0" eaLnBrk="1" latinLnBrk="0" hangingPunct="1">
        <a:lnSpc>
          <a:spcPct val="90000"/>
        </a:lnSpc>
        <a:spcBef>
          <a:spcPct val="20000"/>
        </a:spcBef>
        <a:buSzPct val="90000"/>
        <a:buFont typeface="Arial" pitchFamily="34" charset="0"/>
        <a:buChar char="•"/>
        <a:tabLst>
          <a:tab pos="932597"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47000" indent="-234769" algn="l" defTabSz="932559" rtl="0" eaLnBrk="1" latinLnBrk="0" hangingPunct="1">
        <a:lnSpc>
          <a:spcPct val="90000"/>
        </a:lnSpc>
        <a:spcBef>
          <a:spcPct val="20000"/>
        </a:spcBef>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1525418"/>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29660" y="1476622"/>
            <a:ext cx="11375535" cy="2040374"/>
          </a:xfrm>
          <a:prstGeom prst="rect">
            <a:avLst/>
          </a:prstGeom>
        </p:spPr>
        <p:txBody>
          <a:bodyPr vert="horz" wrap="square"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32062468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Lst>
  <p:transition>
    <p:fade/>
  </p:transition>
  <p:txStyles>
    <p:titleStyle>
      <a:lvl1pPr algn="l" defTabSz="932559" rtl="0" eaLnBrk="1" latinLnBrk="0" hangingPunct="1">
        <a:lnSpc>
          <a:spcPct val="90000"/>
        </a:lnSpc>
        <a:spcBef>
          <a:spcPct val="0"/>
        </a:spcBef>
        <a:buNone/>
        <a:defRPr lang="en-US" sz="5507" b="0" kern="1200" cap="none" spc="-102"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52962" indent="-352962" algn="l" defTabSz="932559" rtl="0" eaLnBrk="1" latinLnBrk="0" hangingPunct="1">
        <a:lnSpc>
          <a:spcPct val="90000"/>
        </a:lnSpc>
        <a:spcBef>
          <a:spcPct val="20000"/>
        </a:spcBef>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42780" indent="-289818" algn="l" defTabSz="932559" rtl="0" eaLnBrk="1" latinLnBrk="0" hangingPunct="1">
        <a:lnSpc>
          <a:spcPct val="90000"/>
        </a:lnSpc>
        <a:spcBef>
          <a:spcPct val="20000"/>
        </a:spcBef>
        <a:buSzPct val="90000"/>
        <a:buFont typeface="Arial" pitchFamily="34" charset="0"/>
        <a:buChar char="•"/>
        <a:tabLst>
          <a:tab pos="642780"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32597" indent="-289818" algn="l" defTabSz="932559" rtl="0" eaLnBrk="1" latinLnBrk="0" hangingPunct="1">
        <a:lnSpc>
          <a:spcPct val="90000"/>
        </a:lnSpc>
        <a:spcBef>
          <a:spcPct val="20000"/>
        </a:spcBef>
        <a:buSzPct val="90000"/>
        <a:buFont typeface="Arial" pitchFamily="34" charset="0"/>
        <a:buChar char="•"/>
        <a:defRPr sz="2448"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512231" indent="-228292" algn="l" defTabSz="932559" rtl="0" eaLnBrk="1" latinLnBrk="0" hangingPunct="1">
        <a:lnSpc>
          <a:spcPct val="90000"/>
        </a:lnSpc>
        <a:spcBef>
          <a:spcPct val="20000"/>
        </a:spcBef>
        <a:buSzPct val="90000"/>
        <a:buFont typeface="Arial" pitchFamily="34" charset="0"/>
        <a:buChar char="•"/>
        <a:tabLst>
          <a:tab pos="932597"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47000" indent="-234769" algn="l" defTabSz="932559" rtl="0" eaLnBrk="1" latinLnBrk="0" hangingPunct="1">
        <a:lnSpc>
          <a:spcPct val="90000"/>
        </a:lnSpc>
        <a:spcBef>
          <a:spcPct val="20000"/>
        </a:spcBef>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1525418"/>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29660" y="1476622"/>
            <a:ext cx="11375535" cy="2040374"/>
          </a:xfrm>
          <a:prstGeom prst="rect">
            <a:avLst/>
          </a:prstGeom>
        </p:spPr>
        <p:txBody>
          <a:bodyPr vert="horz" wrap="square"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265167998"/>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Lst>
  <p:transition>
    <p:fade/>
  </p:transition>
  <p:txStyles>
    <p:titleStyle>
      <a:lvl1pPr algn="l" defTabSz="932559" rtl="0" eaLnBrk="1" latinLnBrk="0" hangingPunct="1">
        <a:lnSpc>
          <a:spcPct val="90000"/>
        </a:lnSpc>
        <a:spcBef>
          <a:spcPct val="0"/>
        </a:spcBef>
        <a:buNone/>
        <a:defRPr lang="en-US" sz="5507" b="0" kern="1200" cap="none" spc="-102"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52962" indent="-352962" algn="l" defTabSz="932559" rtl="0" eaLnBrk="1" latinLnBrk="0" hangingPunct="1">
        <a:lnSpc>
          <a:spcPct val="90000"/>
        </a:lnSpc>
        <a:spcBef>
          <a:spcPct val="20000"/>
        </a:spcBef>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42780" indent="-289818" algn="l" defTabSz="932559" rtl="0" eaLnBrk="1" latinLnBrk="0" hangingPunct="1">
        <a:lnSpc>
          <a:spcPct val="90000"/>
        </a:lnSpc>
        <a:spcBef>
          <a:spcPct val="20000"/>
        </a:spcBef>
        <a:buSzPct val="90000"/>
        <a:buFont typeface="Arial" pitchFamily="34" charset="0"/>
        <a:buChar char="•"/>
        <a:tabLst>
          <a:tab pos="642780"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32597" indent="-289818" algn="l" defTabSz="932559" rtl="0" eaLnBrk="1" latinLnBrk="0" hangingPunct="1">
        <a:lnSpc>
          <a:spcPct val="90000"/>
        </a:lnSpc>
        <a:spcBef>
          <a:spcPct val="20000"/>
        </a:spcBef>
        <a:buSzPct val="90000"/>
        <a:buFont typeface="Arial" pitchFamily="34" charset="0"/>
        <a:buChar char="•"/>
        <a:defRPr sz="2448"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512231" indent="-228292" algn="l" defTabSz="932559" rtl="0" eaLnBrk="1" latinLnBrk="0" hangingPunct="1">
        <a:lnSpc>
          <a:spcPct val="90000"/>
        </a:lnSpc>
        <a:spcBef>
          <a:spcPct val="20000"/>
        </a:spcBef>
        <a:buSzPct val="90000"/>
        <a:buFont typeface="Arial" pitchFamily="34" charset="0"/>
        <a:buChar char="•"/>
        <a:tabLst>
          <a:tab pos="932597"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47000" indent="-234769" algn="l" defTabSz="932559" rtl="0" eaLnBrk="1" latinLnBrk="0" hangingPunct="1">
        <a:lnSpc>
          <a:spcPct val="90000"/>
        </a:lnSpc>
        <a:spcBef>
          <a:spcPct val="20000"/>
        </a:spcBef>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1525418"/>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29660" y="1476622"/>
            <a:ext cx="11375535" cy="2040374"/>
          </a:xfrm>
          <a:prstGeom prst="rect">
            <a:avLst/>
          </a:prstGeom>
        </p:spPr>
        <p:txBody>
          <a:bodyPr vert="horz" wrap="square"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805183981"/>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Lst>
  <p:transition>
    <p:fade/>
  </p:transition>
  <p:txStyles>
    <p:titleStyle>
      <a:lvl1pPr algn="l" defTabSz="932559" rtl="0" eaLnBrk="1" latinLnBrk="0" hangingPunct="1">
        <a:lnSpc>
          <a:spcPct val="90000"/>
        </a:lnSpc>
        <a:spcBef>
          <a:spcPct val="0"/>
        </a:spcBef>
        <a:buNone/>
        <a:defRPr lang="en-US" sz="5507" b="0" kern="1200" cap="none" spc="-102"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52962" indent="-352962" algn="l" defTabSz="932559" rtl="0" eaLnBrk="1" latinLnBrk="0" hangingPunct="1">
        <a:lnSpc>
          <a:spcPct val="90000"/>
        </a:lnSpc>
        <a:spcBef>
          <a:spcPct val="20000"/>
        </a:spcBef>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42780" indent="-289818" algn="l" defTabSz="932559" rtl="0" eaLnBrk="1" latinLnBrk="0" hangingPunct="1">
        <a:lnSpc>
          <a:spcPct val="90000"/>
        </a:lnSpc>
        <a:spcBef>
          <a:spcPct val="20000"/>
        </a:spcBef>
        <a:buSzPct val="90000"/>
        <a:buFont typeface="Arial" pitchFamily="34" charset="0"/>
        <a:buChar char="•"/>
        <a:tabLst>
          <a:tab pos="642780"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32597" indent="-289818" algn="l" defTabSz="932559" rtl="0" eaLnBrk="1" latinLnBrk="0" hangingPunct="1">
        <a:lnSpc>
          <a:spcPct val="90000"/>
        </a:lnSpc>
        <a:spcBef>
          <a:spcPct val="20000"/>
        </a:spcBef>
        <a:buSzPct val="90000"/>
        <a:buFont typeface="Arial" pitchFamily="34" charset="0"/>
        <a:buChar char="•"/>
        <a:defRPr sz="2448"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512231" indent="-228292" algn="l" defTabSz="932559" rtl="0" eaLnBrk="1" latinLnBrk="0" hangingPunct="1">
        <a:lnSpc>
          <a:spcPct val="90000"/>
        </a:lnSpc>
        <a:spcBef>
          <a:spcPct val="20000"/>
        </a:spcBef>
        <a:buSzPct val="90000"/>
        <a:buFont typeface="Arial" pitchFamily="34" charset="0"/>
        <a:buChar char="•"/>
        <a:tabLst>
          <a:tab pos="932597"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47000" indent="-234769" algn="l" defTabSz="932559" rtl="0" eaLnBrk="1" latinLnBrk="0" hangingPunct="1">
        <a:lnSpc>
          <a:spcPct val="90000"/>
        </a:lnSpc>
        <a:spcBef>
          <a:spcPct val="20000"/>
        </a:spcBef>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76278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9660" y="1476622"/>
            <a:ext cx="11375535" cy="204037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9297316"/>
      </p:ext>
    </p:extLst>
  </p:cSld>
  <p:clrMap bg1="dk1" tx1="lt1" bg2="dk2"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Lst>
  <p:transition>
    <p:fade/>
  </p:transition>
  <p:txStyles>
    <p:titleStyle>
      <a:lvl1pPr algn="l" defTabSz="932559" rtl="0" eaLnBrk="1" latinLnBrk="0" hangingPunct="1">
        <a:lnSpc>
          <a:spcPct val="90000"/>
        </a:lnSpc>
        <a:spcBef>
          <a:spcPct val="0"/>
        </a:spcBef>
        <a:buNone/>
        <a:defRPr lang="en-US" sz="5507" b="0" kern="1200" cap="none" spc="-102"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52962" indent="-352962" algn="l" defTabSz="932559" rtl="0" eaLnBrk="1" latinLnBrk="0" hangingPunct="1">
        <a:lnSpc>
          <a:spcPct val="90000"/>
        </a:lnSpc>
        <a:spcBef>
          <a:spcPct val="20000"/>
        </a:spcBef>
        <a:buSzPct val="90000"/>
        <a:buFont typeface="Arial" pitchFamily="34" charset="0"/>
        <a:buChar char="•"/>
        <a:defRPr sz="3264"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42780" indent="-289818" algn="l" defTabSz="932559" rtl="0" eaLnBrk="1" latinLnBrk="0" hangingPunct="1">
        <a:lnSpc>
          <a:spcPct val="90000"/>
        </a:lnSpc>
        <a:spcBef>
          <a:spcPct val="20000"/>
        </a:spcBef>
        <a:buSzPct val="90000"/>
        <a:buFont typeface="Arial" pitchFamily="34" charset="0"/>
        <a:buChar char="•"/>
        <a:tabLst>
          <a:tab pos="642780" algn="l"/>
        </a:tabLst>
        <a:defRPr sz="2856"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32597" indent="-289818" algn="l" defTabSz="932559" rtl="0" eaLnBrk="1" latinLnBrk="0" hangingPunct="1">
        <a:lnSpc>
          <a:spcPct val="90000"/>
        </a:lnSpc>
        <a:spcBef>
          <a:spcPct val="20000"/>
        </a:spcBef>
        <a:buSzPct val="90000"/>
        <a:buFont typeface="Arial" pitchFamily="34" charset="0"/>
        <a:buChar char="•"/>
        <a:defRPr sz="2448"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512231" indent="-228292" algn="l" defTabSz="932559" rtl="0" eaLnBrk="1" latinLnBrk="0" hangingPunct="1">
        <a:lnSpc>
          <a:spcPct val="90000"/>
        </a:lnSpc>
        <a:spcBef>
          <a:spcPct val="20000"/>
        </a:spcBef>
        <a:buSzPct val="90000"/>
        <a:buFont typeface="Arial" pitchFamily="34" charset="0"/>
        <a:buChar char="•"/>
        <a:tabLst>
          <a:tab pos="932597" algn="l"/>
        </a:tabLst>
        <a:defRPr sz="204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47000" indent="-234769" algn="l" defTabSz="932559" rtl="0" eaLnBrk="1" latinLnBrk="0" hangingPunct="1">
        <a:lnSpc>
          <a:spcPct val="90000"/>
        </a:lnSpc>
        <a:spcBef>
          <a:spcPct val="20000"/>
        </a:spcBef>
        <a:buSzPct val="90000"/>
        <a:buFont typeface="Arial" pitchFamily="34" charset="0"/>
        <a:buChar char="•"/>
        <a:defRPr sz="204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1525418"/>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29660" y="1476622"/>
            <a:ext cx="11375535" cy="2040374"/>
          </a:xfrm>
          <a:prstGeom prst="rect">
            <a:avLst/>
          </a:prstGeom>
        </p:spPr>
        <p:txBody>
          <a:bodyPr vert="horz" wrap="square"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46235262"/>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Lst>
  <p:transition>
    <p:fade/>
  </p:transition>
  <p:txStyles>
    <p:titleStyle>
      <a:lvl1pPr algn="l" defTabSz="932559" rtl="0" eaLnBrk="1" latinLnBrk="0" hangingPunct="1">
        <a:lnSpc>
          <a:spcPct val="90000"/>
        </a:lnSpc>
        <a:spcBef>
          <a:spcPct val="0"/>
        </a:spcBef>
        <a:buNone/>
        <a:defRPr lang="en-US" sz="5507" b="0" kern="1200" cap="none" spc="-102"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52962" indent="-352962" algn="l" defTabSz="932559" rtl="0" eaLnBrk="1" latinLnBrk="0" hangingPunct="1">
        <a:lnSpc>
          <a:spcPct val="90000"/>
        </a:lnSpc>
        <a:spcBef>
          <a:spcPct val="20000"/>
        </a:spcBef>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42780" indent="-289818" algn="l" defTabSz="932559" rtl="0" eaLnBrk="1" latinLnBrk="0" hangingPunct="1">
        <a:lnSpc>
          <a:spcPct val="90000"/>
        </a:lnSpc>
        <a:spcBef>
          <a:spcPct val="20000"/>
        </a:spcBef>
        <a:buSzPct val="90000"/>
        <a:buFont typeface="Arial" pitchFamily="34" charset="0"/>
        <a:buChar char="•"/>
        <a:tabLst>
          <a:tab pos="642780"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32597" indent="-289818" algn="l" defTabSz="932559" rtl="0" eaLnBrk="1" latinLnBrk="0" hangingPunct="1">
        <a:lnSpc>
          <a:spcPct val="90000"/>
        </a:lnSpc>
        <a:spcBef>
          <a:spcPct val="20000"/>
        </a:spcBef>
        <a:buSzPct val="90000"/>
        <a:buFont typeface="Arial" pitchFamily="34" charset="0"/>
        <a:buChar char="•"/>
        <a:defRPr sz="2448"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512231" indent="-228292" algn="l" defTabSz="932559" rtl="0" eaLnBrk="1" latinLnBrk="0" hangingPunct="1">
        <a:lnSpc>
          <a:spcPct val="90000"/>
        </a:lnSpc>
        <a:spcBef>
          <a:spcPct val="20000"/>
        </a:spcBef>
        <a:buSzPct val="90000"/>
        <a:buFont typeface="Arial" pitchFamily="34" charset="0"/>
        <a:buChar char="•"/>
        <a:tabLst>
          <a:tab pos="932597"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47000" indent="-234769" algn="l" defTabSz="932559" rtl="0" eaLnBrk="1" latinLnBrk="0" hangingPunct="1">
        <a:lnSpc>
          <a:spcPct val="90000"/>
        </a:lnSpc>
        <a:spcBef>
          <a:spcPct val="20000"/>
        </a:spcBef>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www.google.com/url?sa=i&amp;rct=j&amp;q=kids+playing+on+computer&amp;source=images&amp;cd=&amp;cad=rja&amp;docid=g88kP7HXLjM5FM&amp;tbnid=NnKC--EQB1JTyM:&amp;ved=0CAUQjRw&amp;url=http://www.danpontefract.com/the-recalibration-of-play/&amp;ei=xVwWUoZqybuLAq62gIAL&amp;bvm=bv.51156542,d.cGE&amp;psig=AFQjCNGq3RFWaATBUC3TZ4NAihphDKfmQg&amp;ust=1377283637022661"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microsoft.com/office/2007/relationships/hdphoto" Target="../media/hdphoto2.wdp"/><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4.jpeg"/><Relationship Id="rId9" Type="http://schemas.openxmlformats.org/officeDocument/2006/relationships/hyperlink" Target="http://www.google.com/url?sa=i&amp;rct=j&amp;q=&amp;esrc=s&amp;frm=1&amp;source=images&amp;cd=&amp;cad=rja&amp;docid=G1kcwVfej8rejM&amp;tbnid=61X4Z6JdLr6e0M:&amp;ved=0CAUQjRw&amp;url=http://www.microsoft.com/about/corporatecitizenship/en-us/community-tools/nonprofittoolkit/get-files/&amp;ei=VJMnUpzxFYiXiALYsYHoCg&amp;bvm=bv.51773540,d.cGE&amp;psig=AFQjCNGfWzMbLSo_NQnTZJbMf5W5_Bm7OQ&amp;ust=137841172851220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4.png"/><Relationship Id="rId18" Type="http://schemas.microsoft.com/office/2007/relationships/hdphoto" Target="../media/hdphoto9.wdp"/><Relationship Id="rId3" Type="http://schemas.openxmlformats.org/officeDocument/2006/relationships/chart" Target="../charts/chart6.xml"/><Relationship Id="rId21" Type="http://schemas.microsoft.com/office/2007/relationships/hdphoto" Target="../media/hdphoto10.wdp"/><Relationship Id="rId7" Type="http://schemas.openxmlformats.org/officeDocument/2006/relationships/image" Target="../media/image22.png"/><Relationship Id="rId12" Type="http://schemas.openxmlformats.org/officeDocument/2006/relationships/hyperlink" Target="http://www.google.com/url?sa=i&amp;rct=j&amp;q=computer%20mouse%20drawing&amp;source=images&amp;cd=&amp;cad=rja&amp;docid=0Di6x0lLLskMfM&amp;tbnid=R7cMgRswVWEEZM:&amp;ved=0CAUQjRw&amp;url=http://twistynoodle.com/computer-class-3-worksheet/&amp;ei=hr8XUqG_FM_iigLHooDoCA&amp;bvm=bv.51156542,d.cGE&amp;psig=AFQjCNH3Mt_zy-dCkVc5du3DS7m57C1B3w&amp;ust=1377374435890102" TargetMode="External"/><Relationship Id="rId17" Type="http://schemas.openxmlformats.org/officeDocument/2006/relationships/image" Target="../media/image26.png"/><Relationship Id="rId25" Type="http://schemas.openxmlformats.org/officeDocument/2006/relationships/image" Target="../media/image19.png"/><Relationship Id="rId2" Type="http://schemas.openxmlformats.org/officeDocument/2006/relationships/notesSlide" Target="../notesSlides/notesSlide9.xml"/><Relationship Id="rId16" Type="http://schemas.microsoft.com/office/2007/relationships/hdphoto" Target="../media/hdphoto8.wdp"/><Relationship Id="rId20" Type="http://schemas.openxmlformats.org/officeDocument/2006/relationships/image" Target="../media/image27.png"/><Relationship Id="rId1" Type="http://schemas.openxmlformats.org/officeDocument/2006/relationships/slideLayout" Target="../slideLayouts/slideLayout53.xml"/><Relationship Id="rId6" Type="http://schemas.openxmlformats.org/officeDocument/2006/relationships/image" Target="../media/image21.png"/><Relationship Id="rId11" Type="http://schemas.microsoft.com/office/2007/relationships/hdphoto" Target="../media/hdphoto6.wdp"/><Relationship Id="rId24" Type="http://schemas.microsoft.com/office/2007/relationships/hdphoto" Target="../media/hdphoto11.wdp"/><Relationship Id="rId5" Type="http://schemas.microsoft.com/office/2007/relationships/hdphoto" Target="../media/hdphoto4.wdp"/><Relationship Id="rId15" Type="http://schemas.openxmlformats.org/officeDocument/2006/relationships/image" Target="../media/image25.png"/><Relationship Id="rId23"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hyperlink" Target="http://www.google.com/url?sa=i&amp;rct=j&amp;q=&amp;esrc=s&amp;frm=1&amp;source=images&amp;cd=&amp;cad=rja&amp;docid=N5FGb082QU9-hM&amp;tbnid=yLQKPUL_VhXXYM:&amp;ved=0CAUQjRw&amp;url=http://plusonemusic.net/&amp;ei=6PopUvqFNcbtiQKClYCQAg&amp;bvm=bv.51773540,d.cGE&amp;psig=AFQjCNHZKrZ3fxsdIqLnmo8dBE26A4i47w&amp;ust=1378569294433297" TargetMode="External"/><Relationship Id="rId4" Type="http://schemas.openxmlformats.org/officeDocument/2006/relationships/image" Target="../media/image20.png"/><Relationship Id="rId9" Type="http://schemas.openxmlformats.org/officeDocument/2006/relationships/hyperlink" Target="http://www.google.com/url?sa=i&amp;rct=j&amp;q=interent%20explorer&amp;source=images&amp;cd=&amp;cad=rja&amp;docid=If6v9FDbMZXuRM&amp;tbnid=Vo6nuTWvnRJYiM:&amp;ved=0CAUQjRw&amp;url=http://www.reviversoft.com/blog/2012/09/fix-the-internet-explorer-security-vulnerability-now/&amp;ei=gqsXUt7kMKiQiQKb2IHYDA&amp;psig=AFQjCNGzJulzFxNBDIYlxO98TvbKlreTpQ&amp;ust=1377369330146819" TargetMode="External"/><Relationship Id="rId14" Type="http://schemas.microsoft.com/office/2007/relationships/hdphoto" Target="../media/hdphoto7.wdp"/><Relationship Id="rId22" Type="http://schemas.openxmlformats.org/officeDocument/2006/relationships/hyperlink" Target="http://www.google.com/url?sa=i&amp;rct=j&amp;q=&amp;esrc=s&amp;frm=1&amp;source=images&amp;cd=&amp;cad=rja&amp;docid=aJemnAk5TDWKBM&amp;tbnid=4NzQPsbXDTj6DM:&amp;ved=0CAUQjRw&amp;url=http://news.cnet.com/8301-10805_3-20029819-75.html&amp;ei=IfgpUoP0F8W_igKc-YHIBg&amp;bvm=bv.51773540,d.cGE&amp;psig=AFQjCNEFfPgFUsY_9MzBIaxYeK9pYVoEMw&amp;ust=137856860414909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url?sa=i&amp;rct=j&amp;q=interent%20explorer&amp;source=images&amp;cd=&amp;cad=rja&amp;docid=If6v9FDbMZXuRM&amp;tbnid=Vo6nuTWvnRJYiM:&amp;ved=0CAUQjRw&amp;url=http://www.reviversoft.com/blog/2012/09/fix-the-internet-explorer-security-vulnerability-now/&amp;ei=gqsXUt7kMKiQiQKb2IHYDA&amp;psig=AFQjCNGzJulzFxNBDIYlxO98TvbKlreTpQ&amp;ust=1377369330146819" TargetMode="External"/><Relationship Id="rId13" Type="http://schemas.microsoft.com/office/2007/relationships/hdphoto" Target="../media/hdphoto7.wdp"/><Relationship Id="rId18" Type="http://schemas.microsoft.com/office/2007/relationships/hdphoto" Target="../media/hdphoto11.wdp"/><Relationship Id="rId3" Type="http://schemas.openxmlformats.org/officeDocument/2006/relationships/image" Target="../media/image20.png"/><Relationship Id="rId21" Type="http://schemas.openxmlformats.org/officeDocument/2006/relationships/hyperlink" Target="http://www.google.com/url?sa=i&amp;rct=j&amp;q=&amp;esrc=s&amp;frm=1&amp;source=images&amp;cd=&amp;cad=rja&amp;docid=N5FGb082QU9-hM&amp;tbnid=yLQKPUL_VhXXYM:&amp;ved=0CAUQjRw&amp;url=http://plusonemusic.net/&amp;ei=6PopUvqFNcbtiQKClYCQAg&amp;bvm=bv.51773540,d.cGE&amp;psig=AFQjCNHZKrZ3fxsdIqLnmo8dBE26A4i47w&amp;ust=1378569294433297" TargetMode="External"/><Relationship Id="rId7" Type="http://schemas.microsoft.com/office/2007/relationships/hdphoto" Target="../media/hdphoto5.wdp"/><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hyperlink" Target="http://www.google.com/url?sa=i&amp;rct=j&amp;q=&amp;esrc=s&amp;frm=1&amp;source=images&amp;cd=&amp;cad=rja&amp;docid=aJemnAk5TDWKBM&amp;tbnid=4NzQPsbXDTj6DM:&amp;ved=0CAUQjRw&amp;url=http://news.cnet.com/8301-10805_3-20029819-75.html&amp;ei=IfgpUoP0F8W_igKc-YHIBg&amp;bvm=bv.51773540,d.cGE&amp;psig=AFQjCNEFfPgFUsY_9MzBIaxYeK9pYVoEMw&amp;ust=1378568604149099" TargetMode="External"/><Relationship Id="rId20" Type="http://schemas.microsoft.com/office/2007/relationships/hdphoto" Target="../media/hdphoto9.wdp"/><Relationship Id="rId1" Type="http://schemas.openxmlformats.org/officeDocument/2006/relationships/slideLayout" Target="../slideLayouts/slideLayout63.xml"/><Relationship Id="rId6" Type="http://schemas.openxmlformats.org/officeDocument/2006/relationships/image" Target="../media/image22.png"/><Relationship Id="rId11" Type="http://schemas.openxmlformats.org/officeDocument/2006/relationships/hyperlink" Target="http://www.google.com/url?sa=i&amp;rct=j&amp;q=computer%20mouse%20drawing&amp;source=images&amp;cd=&amp;cad=rja&amp;docid=0Di6x0lLLskMfM&amp;tbnid=R7cMgRswVWEEZM:&amp;ved=0CAUQjRw&amp;url=http://twistynoodle.com/computer-class-3-worksheet/&amp;ei=hr8XUqG_FM_iigLHooDoCA&amp;bvm=bv.51156542,d.cGE&amp;psig=AFQjCNH3Mt_zy-dCkVc5du3DS7m57C1B3w&amp;ust=1377374435890102" TargetMode="External"/><Relationship Id="rId24" Type="http://schemas.openxmlformats.org/officeDocument/2006/relationships/image" Target="../media/image19.png"/><Relationship Id="rId5" Type="http://schemas.openxmlformats.org/officeDocument/2006/relationships/image" Target="../media/image21.png"/><Relationship Id="rId15" Type="http://schemas.microsoft.com/office/2007/relationships/hdphoto" Target="../media/hdphoto8.wdp"/><Relationship Id="rId23" Type="http://schemas.microsoft.com/office/2007/relationships/hdphoto" Target="../media/hdphoto10.wdp"/><Relationship Id="rId10" Type="http://schemas.microsoft.com/office/2007/relationships/hdphoto" Target="../media/hdphoto6.wdp"/><Relationship Id="rId19" Type="http://schemas.openxmlformats.org/officeDocument/2006/relationships/image" Target="../media/image26.png"/><Relationship Id="rId4" Type="http://schemas.microsoft.com/office/2007/relationships/hdphoto" Target="../media/hdphoto4.wdp"/><Relationship Id="rId9" Type="http://schemas.openxmlformats.org/officeDocument/2006/relationships/image" Target="../media/image23.png"/><Relationship Id="rId14" Type="http://schemas.openxmlformats.org/officeDocument/2006/relationships/image" Target="../media/image25.png"/><Relationship Id="rId22"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6.wdp"/><Relationship Id="rId18" Type="http://schemas.microsoft.com/office/2007/relationships/hdphoto" Target="../media/hdphoto8.wdp"/><Relationship Id="rId3" Type="http://schemas.openxmlformats.org/officeDocument/2006/relationships/chart" Target="../charts/chart7.xml"/><Relationship Id="rId21" Type="http://schemas.microsoft.com/office/2007/relationships/hdphoto" Target="../media/hdphoto10.wdp"/><Relationship Id="rId7" Type="http://schemas.microsoft.com/office/2007/relationships/hdphoto" Target="../media/hdphoto4.wdp"/><Relationship Id="rId12" Type="http://schemas.openxmlformats.org/officeDocument/2006/relationships/image" Target="../media/image23.png"/><Relationship Id="rId17" Type="http://schemas.openxmlformats.org/officeDocument/2006/relationships/image" Target="../media/image25.png"/><Relationship Id="rId25" Type="http://schemas.openxmlformats.org/officeDocument/2006/relationships/image" Target="../media/image19.png"/><Relationship Id="rId2" Type="http://schemas.openxmlformats.org/officeDocument/2006/relationships/notesSlide" Target="../notesSlides/notesSlide11.xml"/><Relationship Id="rId16" Type="http://schemas.microsoft.com/office/2007/relationships/hdphoto" Target="../media/hdphoto7.wdp"/><Relationship Id="rId20" Type="http://schemas.openxmlformats.org/officeDocument/2006/relationships/image" Target="../media/image27.png"/><Relationship Id="rId1" Type="http://schemas.openxmlformats.org/officeDocument/2006/relationships/slideLayout" Target="../slideLayouts/slideLayout73.xml"/><Relationship Id="rId6" Type="http://schemas.openxmlformats.org/officeDocument/2006/relationships/image" Target="../media/image20.png"/><Relationship Id="rId11" Type="http://schemas.openxmlformats.org/officeDocument/2006/relationships/hyperlink" Target="http://www.google.com/url?sa=i&amp;rct=j&amp;q=interent%20explorer&amp;source=images&amp;cd=&amp;cad=rja&amp;docid=If6v9FDbMZXuRM&amp;tbnid=Vo6nuTWvnRJYiM:&amp;ved=0CAUQjRw&amp;url=http://www.reviversoft.com/blog/2012/09/fix-the-internet-explorer-security-vulnerability-now/&amp;ei=gqsXUt7kMKiQiQKb2IHYDA&amp;psig=AFQjCNGzJulzFxNBDIYlxO98TvbKlreTpQ&amp;ust=1377369330146819" TargetMode="External"/><Relationship Id="rId24" Type="http://schemas.microsoft.com/office/2007/relationships/hdphoto" Target="../media/hdphoto11.wdp"/><Relationship Id="rId5" Type="http://schemas.microsoft.com/office/2007/relationships/hdphoto" Target="../media/hdphoto9.wdp"/><Relationship Id="rId15" Type="http://schemas.openxmlformats.org/officeDocument/2006/relationships/image" Target="../media/image24.png"/><Relationship Id="rId23" Type="http://schemas.openxmlformats.org/officeDocument/2006/relationships/image" Target="../media/image28.png"/><Relationship Id="rId10" Type="http://schemas.microsoft.com/office/2007/relationships/hdphoto" Target="../media/hdphoto5.wdp"/><Relationship Id="rId19" Type="http://schemas.openxmlformats.org/officeDocument/2006/relationships/hyperlink" Target="http://www.google.com/url?sa=i&amp;rct=j&amp;q=&amp;esrc=s&amp;frm=1&amp;source=images&amp;cd=&amp;cad=rja&amp;docid=N5FGb082QU9-hM&amp;tbnid=yLQKPUL_VhXXYM:&amp;ved=0CAUQjRw&amp;url=http://plusonemusic.net/&amp;ei=6PopUvqFNcbtiQKClYCQAg&amp;bvm=bv.51773540,d.cGE&amp;psig=AFQjCNHZKrZ3fxsdIqLnmo8dBE26A4i47w&amp;ust=1378569294433297" TargetMode="External"/><Relationship Id="rId4" Type="http://schemas.openxmlformats.org/officeDocument/2006/relationships/image" Target="../media/image26.png"/><Relationship Id="rId9" Type="http://schemas.openxmlformats.org/officeDocument/2006/relationships/image" Target="../media/image22.png"/><Relationship Id="rId14" Type="http://schemas.openxmlformats.org/officeDocument/2006/relationships/hyperlink" Target="http://www.google.com/url?sa=i&amp;rct=j&amp;q=computer%20mouse%20drawing&amp;source=images&amp;cd=&amp;cad=rja&amp;docid=0Di6x0lLLskMfM&amp;tbnid=R7cMgRswVWEEZM:&amp;ved=0CAUQjRw&amp;url=http://twistynoodle.com/computer-class-3-worksheet/&amp;ei=hr8XUqG_FM_iigLHooDoCA&amp;bvm=bv.51156542,d.cGE&amp;psig=AFQjCNH3Mt_zy-dCkVc5du3DS7m57C1B3w&amp;ust=1377374435890102" TargetMode="External"/><Relationship Id="rId22" Type="http://schemas.openxmlformats.org/officeDocument/2006/relationships/hyperlink" Target="http://www.google.com/url?sa=i&amp;rct=j&amp;q=&amp;esrc=s&amp;frm=1&amp;source=images&amp;cd=&amp;cad=rja&amp;docid=aJemnAk5TDWKBM&amp;tbnid=4NzQPsbXDTj6DM:&amp;ved=0CAUQjRw&amp;url=http://news.cnet.com/8301-10805_3-20029819-75.html&amp;ei=IfgpUoP0F8W_igKc-YHIBg&amp;bvm=bv.51773540,d.cGE&amp;psig=AFQjCNEFfPgFUsY_9MzBIaxYeK9pYVoEMw&amp;ust=1378568604149099"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4.png"/><Relationship Id="rId18" Type="http://schemas.microsoft.com/office/2007/relationships/hdphoto" Target="../media/hdphoto9.wdp"/><Relationship Id="rId26" Type="http://schemas.openxmlformats.org/officeDocument/2006/relationships/image" Target="../media/image18.png"/><Relationship Id="rId3" Type="http://schemas.openxmlformats.org/officeDocument/2006/relationships/image" Target="../media/image20.png"/><Relationship Id="rId21" Type="http://schemas.microsoft.com/office/2007/relationships/hdphoto" Target="../media/hdphoto10.wdp"/><Relationship Id="rId7" Type="http://schemas.openxmlformats.org/officeDocument/2006/relationships/image" Target="../media/image22.png"/><Relationship Id="rId12" Type="http://schemas.openxmlformats.org/officeDocument/2006/relationships/hyperlink" Target="http://www.google.com/url?sa=i&amp;rct=j&amp;q=computer%20mouse%20drawing&amp;source=images&amp;cd=&amp;cad=rja&amp;docid=0Di6x0lLLskMfM&amp;tbnid=R7cMgRswVWEEZM:&amp;ved=0CAUQjRw&amp;url=http://twistynoodle.com/computer-class-3-worksheet/&amp;ei=hr8XUqG_FM_iigLHooDoCA&amp;bvm=bv.51156542,d.cGE&amp;psig=AFQjCNH3Mt_zy-dCkVc5du3DS7m57C1B3w&amp;ust=1377374435890102" TargetMode="External"/><Relationship Id="rId17" Type="http://schemas.openxmlformats.org/officeDocument/2006/relationships/image" Target="../media/image26.png"/><Relationship Id="rId25" Type="http://schemas.openxmlformats.org/officeDocument/2006/relationships/image" Target="../media/image19.png"/><Relationship Id="rId2" Type="http://schemas.openxmlformats.org/officeDocument/2006/relationships/notesSlide" Target="../notesSlides/notesSlide15.xml"/><Relationship Id="rId16" Type="http://schemas.microsoft.com/office/2007/relationships/hdphoto" Target="../media/hdphoto8.wdp"/><Relationship Id="rId20" Type="http://schemas.openxmlformats.org/officeDocument/2006/relationships/image" Target="../media/image27.png"/><Relationship Id="rId1" Type="http://schemas.openxmlformats.org/officeDocument/2006/relationships/slideLayout" Target="../slideLayouts/slideLayout83.xml"/><Relationship Id="rId6" Type="http://schemas.openxmlformats.org/officeDocument/2006/relationships/chart" Target="../charts/chart9.xml"/><Relationship Id="rId11" Type="http://schemas.microsoft.com/office/2007/relationships/hdphoto" Target="../media/hdphoto6.wdp"/><Relationship Id="rId24" Type="http://schemas.microsoft.com/office/2007/relationships/hdphoto" Target="../media/hdphoto11.wdp"/><Relationship Id="rId5" Type="http://schemas.openxmlformats.org/officeDocument/2006/relationships/image" Target="../media/image21.png"/><Relationship Id="rId15" Type="http://schemas.openxmlformats.org/officeDocument/2006/relationships/image" Target="../media/image25.png"/><Relationship Id="rId23"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hyperlink" Target="http://www.google.com/url?sa=i&amp;rct=j&amp;q=&amp;esrc=s&amp;frm=1&amp;source=images&amp;cd=&amp;cad=rja&amp;docid=N5FGb082QU9-hM&amp;tbnid=yLQKPUL_VhXXYM:&amp;ved=0CAUQjRw&amp;url=http://plusonemusic.net/&amp;ei=6PopUvqFNcbtiQKClYCQAg&amp;bvm=bv.51773540,d.cGE&amp;psig=AFQjCNHZKrZ3fxsdIqLnmo8dBE26A4i47w&amp;ust=1378569294433297" TargetMode="External"/><Relationship Id="rId4" Type="http://schemas.microsoft.com/office/2007/relationships/hdphoto" Target="../media/hdphoto4.wdp"/><Relationship Id="rId9" Type="http://schemas.openxmlformats.org/officeDocument/2006/relationships/hyperlink" Target="http://www.google.com/url?sa=i&amp;rct=j&amp;q=interent%20explorer&amp;source=images&amp;cd=&amp;cad=rja&amp;docid=If6v9FDbMZXuRM&amp;tbnid=Vo6nuTWvnRJYiM:&amp;ved=0CAUQjRw&amp;url=http://www.reviversoft.com/blog/2012/09/fix-the-internet-explorer-security-vulnerability-now/&amp;ei=gqsXUt7kMKiQiQKb2IHYDA&amp;psig=AFQjCNGzJulzFxNBDIYlxO98TvbKlreTpQ&amp;ust=1377369330146819" TargetMode="External"/><Relationship Id="rId14" Type="http://schemas.microsoft.com/office/2007/relationships/hdphoto" Target="../media/hdphoto7.wdp"/><Relationship Id="rId22" Type="http://schemas.openxmlformats.org/officeDocument/2006/relationships/hyperlink" Target="http://www.google.com/url?sa=i&amp;rct=j&amp;q=&amp;esrc=s&amp;frm=1&amp;source=images&amp;cd=&amp;cad=rja&amp;docid=aJemnAk5TDWKBM&amp;tbnid=4NzQPsbXDTj6DM:&amp;ved=0CAUQjRw&amp;url=http://news.cnet.com/8301-10805_3-20029819-75.html&amp;ei=IfgpUoP0F8W_igKc-YHIBg&amp;bvm=bv.51773540,d.cGE&amp;psig=AFQjCNEFfPgFUsY_9MzBIaxYeK9pYVoEMw&amp;ust=1378568604149099"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83.xml"/><Relationship Id="rId5" Type="http://schemas.openxmlformats.org/officeDocument/2006/relationships/image" Target="../media/image1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3.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www.google.com/url?sa=i&amp;rct=j&amp;q=&amp;esrc=s&amp;frm=1&amp;source=images&amp;cd=&amp;cad=rja&amp;docid=aJemnAk5TDWKBM&amp;tbnid=4NzQPsbXDTj6DM:&amp;ved=0CAUQjRw&amp;url=http://news.cnet.com/8301-10805_3-20029819-75.html&amp;ei=IfgpUoP0F8W_igKc-YHIBg&amp;bvm=bv.51773540,d.cGE&amp;psig=AFQjCNEFfPgFUsY_9MzBIaxYeK9pYVoEMw&amp;ust=1378568604149099" TargetMode="External"/><Relationship Id="rId18" Type="http://schemas.microsoft.com/office/2007/relationships/hdphoto" Target="../media/hdphoto10.wdp"/><Relationship Id="rId3" Type="http://schemas.openxmlformats.org/officeDocument/2006/relationships/hyperlink" Target="http://www.google.com/url?sa=i&amp;rct=j&amp;q=computer%20mouse%20drawing&amp;source=images&amp;cd=&amp;cad=rja&amp;docid=0Di6x0lLLskMfM&amp;tbnid=R7cMgRswVWEEZM:&amp;ved=0CAUQjRw&amp;url=http://twistynoodle.com/computer-class-3-worksheet/&amp;ei=hr8XUqG_FM_iigLHooDoCA&amp;bvm=bv.51156542,d.cGE&amp;psig=AFQjCNH3Mt_zy-dCkVc5du3DS7m57C1B3w&amp;ust=1377374435890102" TargetMode="External"/><Relationship Id="rId7" Type="http://schemas.microsoft.com/office/2007/relationships/hdphoto" Target="../media/hdphoto8.wdp"/><Relationship Id="rId12" Type="http://schemas.microsoft.com/office/2007/relationships/hdphoto" Target="../media/hdphoto6.wdp"/><Relationship Id="rId17" Type="http://schemas.openxmlformats.org/officeDocument/2006/relationships/image" Target="../media/image27.png"/><Relationship Id="rId2" Type="http://schemas.openxmlformats.org/officeDocument/2006/relationships/notesSlide" Target="../notesSlides/notesSlide18.xml"/><Relationship Id="rId16" Type="http://schemas.openxmlformats.org/officeDocument/2006/relationships/hyperlink" Target="http://www.google.com/url?sa=i&amp;rct=j&amp;q=&amp;esrc=s&amp;frm=1&amp;source=images&amp;cd=&amp;cad=rja&amp;docid=N5FGb082QU9-hM&amp;tbnid=yLQKPUL_VhXXYM:&amp;ved=0CAUQjRw&amp;url=http://plusonemusic.net/&amp;ei=6PopUvqFNcbtiQKClYCQAg&amp;bvm=bv.51773540,d.cGE&amp;psig=AFQjCNHZKrZ3fxsdIqLnmo8dBE26A4i47w&amp;ust=1378569294433297" TargetMode="External"/><Relationship Id="rId1" Type="http://schemas.openxmlformats.org/officeDocument/2006/relationships/slideLayout" Target="../slideLayouts/slideLayout83.xml"/><Relationship Id="rId6" Type="http://schemas.openxmlformats.org/officeDocument/2006/relationships/image" Target="../media/image25.png"/><Relationship Id="rId11" Type="http://schemas.openxmlformats.org/officeDocument/2006/relationships/image" Target="../media/image23.png"/><Relationship Id="rId5" Type="http://schemas.microsoft.com/office/2007/relationships/hdphoto" Target="../media/hdphoto7.wdp"/><Relationship Id="rId15" Type="http://schemas.microsoft.com/office/2007/relationships/hdphoto" Target="../media/hdphoto11.wdp"/><Relationship Id="rId10" Type="http://schemas.openxmlformats.org/officeDocument/2006/relationships/hyperlink" Target="http://www.google.com/url?sa=i&amp;rct=j&amp;q=interent%20explorer&amp;source=images&amp;cd=&amp;cad=rja&amp;docid=If6v9FDbMZXuRM&amp;tbnid=Vo6nuTWvnRJYiM:&amp;ved=0CAUQjRw&amp;url=http://www.reviversoft.com/blog/2012/09/fix-the-internet-explorer-security-vulnerability-now/&amp;ei=gqsXUt7kMKiQiQKb2IHYDA&amp;psig=AFQjCNGzJulzFxNBDIYlxO98TvbKlreTpQ&amp;ust=1377369330146819" TargetMode="External"/><Relationship Id="rId19" Type="http://schemas.openxmlformats.org/officeDocument/2006/relationships/image" Target="../media/image19.png"/><Relationship Id="rId4" Type="http://schemas.openxmlformats.org/officeDocument/2006/relationships/image" Target="../media/image24.png"/><Relationship Id="rId9" Type="http://schemas.microsoft.com/office/2007/relationships/hdphoto" Target="../media/hdphoto5.wdp"/><Relationship Id="rId1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3.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www.google.com/url?sa=i&amp;rct=j&amp;q=&amp;esrc=s&amp;frm=1&amp;source=images&amp;cd=&amp;cad=rja&amp;docid=N5FGb082QU9-hM&amp;tbnid=yLQKPUL_VhXXYM:&amp;ved=0CAUQjRw&amp;url=http://plusonemusic.net/&amp;ei=6PopUvqFNcbtiQKClYCQAg&amp;bvm=bv.51773540,d.cGE&amp;psig=AFQjCNHZKrZ3fxsdIqLnmo8dBE26A4i47w&amp;ust=1378569294433297" TargetMode="External"/><Relationship Id="rId18" Type="http://schemas.microsoft.com/office/2007/relationships/hdphoto" Target="../media/hdphoto11.wdp"/><Relationship Id="rId3" Type="http://schemas.openxmlformats.org/officeDocument/2006/relationships/hyperlink" Target="http://www.google.com/url?sa=i&amp;rct=j&amp;q=computer%20mouse%20drawing&amp;source=images&amp;cd=&amp;cad=rja&amp;docid=0Di6x0lLLskMfM&amp;tbnid=R7cMgRswVWEEZM:&amp;ved=0CAUQjRw&amp;url=http://twistynoodle.com/computer-class-3-worksheet/&amp;ei=hr8XUqG_FM_iigLHooDoCA&amp;bvm=bv.51156542,d.cGE&amp;psig=AFQjCNH3Mt_zy-dCkVc5du3DS7m57C1B3w&amp;ust=1377374435890102" TargetMode="External"/><Relationship Id="rId7" Type="http://schemas.microsoft.com/office/2007/relationships/hdphoto" Target="../media/hdphoto8.wdp"/><Relationship Id="rId12" Type="http://schemas.microsoft.com/office/2007/relationships/hdphoto" Target="../media/hdphoto6.wdp"/><Relationship Id="rId17" Type="http://schemas.openxmlformats.org/officeDocument/2006/relationships/image" Target="../media/image28.png"/><Relationship Id="rId2" Type="http://schemas.openxmlformats.org/officeDocument/2006/relationships/notesSlide" Target="../notesSlides/notesSlide20.xml"/><Relationship Id="rId16" Type="http://schemas.openxmlformats.org/officeDocument/2006/relationships/hyperlink" Target="http://www.google.com/url?sa=i&amp;rct=j&amp;q=&amp;esrc=s&amp;frm=1&amp;source=images&amp;cd=&amp;cad=rja&amp;docid=aJemnAk5TDWKBM&amp;tbnid=4NzQPsbXDTj6DM:&amp;ved=0CAUQjRw&amp;url=http://news.cnet.com/8301-10805_3-20029819-75.html&amp;ei=IfgpUoP0F8W_igKc-YHIBg&amp;bvm=bv.51773540,d.cGE&amp;psig=AFQjCNEFfPgFUsY_9MzBIaxYeK9pYVoEMw&amp;ust=1378568604149099" TargetMode="External"/><Relationship Id="rId1" Type="http://schemas.openxmlformats.org/officeDocument/2006/relationships/slideLayout" Target="../slideLayouts/slideLayout83.xml"/><Relationship Id="rId6" Type="http://schemas.openxmlformats.org/officeDocument/2006/relationships/image" Target="../media/image25.png"/><Relationship Id="rId11" Type="http://schemas.openxmlformats.org/officeDocument/2006/relationships/image" Target="../media/image23.png"/><Relationship Id="rId5" Type="http://schemas.microsoft.com/office/2007/relationships/hdphoto" Target="../media/hdphoto7.wdp"/><Relationship Id="rId15" Type="http://schemas.microsoft.com/office/2007/relationships/hdphoto" Target="../media/hdphoto10.wdp"/><Relationship Id="rId10" Type="http://schemas.openxmlformats.org/officeDocument/2006/relationships/hyperlink" Target="http://www.google.com/url?sa=i&amp;rct=j&amp;q=interent%20explorer&amp;source=images&amp;cd=&amp;cad=rja&amp;docid=If6v9FDbMZXuRM&amp;tbnid=Vo6nuTWvnRJYiM:&amp;ved=0CAUQjRw&amp;url=http://www.reviversoft.com/blog/2012/09/fix-the-internet-explorer-security-vulnerability-now/&amp;ei=gqsXUt7kMKiQiQKb2IHYDA&amp;psig=AFQjCNGzJulzFxNBDIYlxO98TvbKlreTpQ&amp;ust=1377369330146819" TargetMode="External"/><Relationship Id="rId19" Type="http://schemas.openxmlformats.org/officeDocument/2006/relationships/image" Target="../media/image19.png"/><Relationship Id="rId4" Type="http://schemas.openxmlformats.org/officeDocument/2006/relationships/image" Target="../media/image24.png"/><Relationship Id="rId9" Type="http://schemas.microsoft.com/office/2007/relationships/hdphoto" Target="../media/hdphoto5.wdp"/><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3.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www.google.com/url?sa=i&amp;rct=j&amp;q=&amp;esrc=s&amp;frm=1&amp;source=images&amp;cd=&amp;cad=rja&amp;docid=N5FGb082QU9-hM&amp;tbnid=yLQKPUL_VhXXYM:&amp;ved=0CAUQjRw&amp;url=http://plusonemusic.net/&amp;ei=6PopUvqFNcbtiQKClYCQAg&amp;bvm=bv.51773540,d.cGE&amp;psig=AFQjCNHZKrZ3fxsdIqLnmo8dBE26A4i47w&amp;ust=1378569294433297" TargetMode="External"/><Relationship Id="rId18" Type="http://schemas.microsoft.com/office/2007/relationships/hdphoto" Target="../media/hdphoto11.wdp"/><Relationship Id="rId3" Type="http://schemas.openxmlformats.org/officeDocument/2006/relationships/hyperlink" Target="http://www.google.com/url?sa=i&amp;rct=j&amp;q=computer%20mouse%20drawing&amp;source=images&amp;cd=&amp;cad=rja&amp;docid=0Di6x0lLLskMfM&amp;tbnid=R7cMgRswVWEEZM:&amp;ved=0CAUQjRw&amp;url=http://twistynoodle.com/computer-class-3-worksheet/&amp;ei=hr8XUqG_FM_iigLHooDoCA&amp;bvm=bv.51156542,d.cGE&amp;psig=AFQjCNH3Mt_zy-dCkVc5du3DS7m57C1B3w&amp;ust=1377374435890102" TargetMode="External"/><Relationship Id="rId7" Type="http://schemas.microsoft.com/office/2007/relationships/hdphoto" Target="../media/hdphoto8.wdp"/><Relationship Id="rId12" Type="http://schemas.microsoft.com/office/2007/relationships/hdphoto" Target="../media/hdphoto6.wdp"/><Relationship Id="rId17" Type="http://schemas.openxmlformats.org/officeDocument/2006/relationships/image" Target="../media/image28.png"/><Relationship Id="rId2" Type="http://schemas.openxmlformats.org/officeDocument/2006/relationships/notesSlide" Target="../notesSlides/notesSlide22.xml"/><Relationship Id="rId16" Type="http://schemas.openxmlformats.org/officeDocument/2006/relationships/hyperlink" Target="http://www.google.com/url?sa=i&amp;rct=j&amp;q=&amp;esrc=s&amp;frm=1&amp;source=images&amp;cd=&amp;cad=rja&amp;docid=aJemnAk5TDWKBM&amp;tbnid=4NzQPsbXDTj6DM:&amp;ved=0CAUQjRw&amp;url=http://news.cnet.com/8301-10805_3-20029819-75.html&amp;ei=IfgpUoP0F8W_igKc-YHIBg&amp;bvm=bv.51773540,d.cGE&amp;psig=AFQjCNEFfPgFUsY_9MzBIaxYeK9pYVoEMw&amp;ust=1378568604149099" TargetMode="External"/><Relationship Id="rId1" Type="http://schemas.openxmlformats.org/officeDocument/2006/relationships/slideLayout" Target="../slideLayouts/slideLayout83.xml"/><Relationship Id="rId6" Type="http://schemas.openxmlformats.org/officeDocument/2006/relationships/image" Target="../media/image25.png"/><Relationship Id="rId11" Type="http://schemas.openxmlformats.org/officeDocument/2006/relationships/image" Target="../media/image23.png"/><Relationship Id="rId5" Type="http://schemas.microsoft.com/office/2007/relationships/hdphoto" Target="../media/hdphoto7.wdp"/><Relationship Id="rId15" Type="http://schemas.microsoft.com/office/2007/relationships/hdphoto" Target="../media/hdphoto10.wdp"/><Relationship Id="rId10" Type="http://schemas.openxmlformats.org/officeDocument/2006/relationships/hyperlink" Target="http://www.google.com/url?sa=i&amp;rct=j&amp;q=interent%20explorer&amp;source=images&amp;cd=&amp;cad=rja&amp;docid=If6v9FDbMZXuRM&amp;tbnid=Vo6nuTWvnRJYiM:&amp;ved=0CAUQjRw&amp;url=http://www.reviversoft.com/blog/2012/09/fix-the-internet-explorer-security-vulnerability-now/&amp;ei=gqsXUt7kMKiQiQKb2IHYDA&amp;psig=AFQjCNGzJulzFxNBDIYlxO98TvbKlreTpQ&amp;ust=1377369330146819" TargetMode="External"/><Relationship Id="rId19" Type="http://schemas.openxmlformats.org/officeDocument/2006/relationships/image" Target="../media/image19.png"/><Relationship Id="rId4" Type="http://schemas.openxmlformats.org/officeDocument/2006/relationships/image" Target="../media/image24.png"/><Relationship Id="rId9" Type="http://schemas.microsoft.com/office/2007/relationships/hdphoto" Target="../media/hdphoto5.wdp"/><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00.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survey2.securestudies.com/wix/p222707061.aspx"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2.xm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anpontefract.com/wp-content/uploads/2012/02/kids-on-a-comput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081" b="7081"/>
          <a:stretch/>
        </p:blipFill>
        <p:spPr bwMode="auto">
          <a:xfrm>
            <a:off x="2502" y="-1"/>
            <a:ext cx="12431473" cy="6994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573462"/>
            <a:ext cx="6215735" cy="2419317"/>
          </a:xfrm>
          <a:prstGeom prst="rect">
            <a:avLst/>
          </a:prstGeom>
          <a:solidFill>
            <a:srgbClr val="0070C0">
              <a:alpha val="74118"/>
            </a:srgbClr>
          </a:solidFill>
        </p:spPr>
        <p:txBody>
          <a:bodyPr wrap="square" lIns="0" tIns="0" rIns="0" bIns="0">
            <a:spAutoFit/>
          </a:bodyPr>
          <a:lstStyle/>
          <a:p>
            <a:pPr lvl="0">
              <a:lnSpc>
                <a:spcPct val="80000"/>
              </a:lnSpc>
            </a:pPr>
            <a:endParaRPr lang="en-US" sz="816" b="1" spc="-102" dirty="0">
              <a:latin typeface="Segoe UI Light" pitchFamily="34" charset="0"/>
            </a:endParaRPr>
          </a:p>
          <a:p>
            <a:pPr lvl="0">
              <a:lnSpc>
                <a:spcPct val="80000"/>
              </a:lnSpc>
            </a:pPr>
            <a:r>
              <a:rPr lang="en-US" sz="2400" spc="-102" dirty="0">
                <a:latin typeface="Segoe UI Light" pitchFamily="34" charset="0"/>
              </a:rPr>
              <a:t> </a:t>
            </a:r>
            <a:r>
              <a:rPr lang="en-US" sz="3600" spc="-102" dirty="0" smtClean="0">
                <a:latin typeface="Segoe UI Light" pitchFamily="34" charset="0"/>
              </a:rPr>
              <a:t>Survey: How </a:t>
            </a:r>
            <a:r>
              <a:rPr lang="en-US" sz="3600" spc="-102" dirty="0">
                <a:latin typeface="Segoe UI Light" pitchFamily="34" charset="0"/>
              </a:rPr>
              <a:t>Old Is Too Young</a:t>
            </a:r>
            <a:r>
              <a:rPr lang="en-US" sz="3600" spc="-102" dirty="0" smtClean="0">
                <a:latin typeface="Segoe UI Light" pitchFamily="34" charset="0"/>
              </a:rPr>
              <a:t>?</a:t>
            </a:r>
          </a:p>
          <a:p>
            <a:pPr lvl="0">
              <a:lnSpc>
                <a:spcPct val="80000"/>
              </a:lnSpc>
            </a:pPr>
            <a:endParaRPr lang="en-US" sz="1200" spc="-102" dirty="0">
              <a:latin typeface="Segoe UI Light" pitchFamily="34" charset="0"/>
            </a:endParaRPr>
          </a:p>
          <a:p>
            <a:pPr lvl="0"/>
            <a:r>
              <a:rPr lang="en-US" sz="2400" b="1" spc="-102" dirty="0">
                <a:latin typeface="Segoe UI Light" pitchFamily="34" charset="0"/>
              </a:rPr>
              <a:t> </a:t>
            </a:r>
            <a:r>
              <a:rPr lang="en-US" sz="2800" dirty="0">
                <a:latin typeface="+mj-lt"/>
              </a:rPr>
              <a:t>Microsoft asked </a:t>
            </a:r>
            <a:r>
              <a:rPr lang="en-US" sz="2800" dirty="0" smtClean="0">
                <a:latin typeface="+mj-lt"/>
              </a:rPr>
              <a:t>about </a:t>
            </a:r>
            <a:r>
              <a:rPr lang="en-US" sz="2800" dirty="0">
                <a:latin typeface="+mj-lt"/>
              </a:rPr>
              <a:t>kids’ access to devices and online services </a:t>
            </a:r>
          </a:p>
          <a:p>
            <a:pPr>
              <a:lnSpc>
                <a:spcPct val="80000"/>
              </a:lnSpc>
            </a:pPr>
            <a:endParaRPr lang="en-US" sz="100" dirty="0">
              <a:latin typeface="+mj-lt"/>
            </a:endParaRPr>
          </a:p>
          <a:p>
            <a:pPr>
              <a:lnSpc>
                <a:spcPct val="80000"/>
              </a:lnSpc>
            </a:pPr>
            <a:endParaRPr lang="en-US" sz="2040" dirty="0">
              <a:latin typeface="+mj-lt"/>
            </a:endParaRPr>
          </a:p>
          <a:p>
            <a:pPr>
              <a:lnSpc>
                <a:spcPct val="80000"/>
              </a:lnSpc>
            </a:pPr>
            <a:r>
              <a:rPr lang="en-US" sz="2040" dirty="0">
                <a:latin typeface="+mj-lt"/>
              </a:rPr>
              <a:t> </a:t>
            </a:r>
            <a:r>
              <a:rPr lang="en-US" sz="2040" dirty="0" smtClean="0">
                <a:latin typeface="+mj-lt"/>
              </a:rPr>
              <a:t>Prepared for Microsoft </a:t>
            </a:r>
            <a:r>
              <a:rPr lang="en-US" sz="2040" dirty="0">
                <a:latin typeface="+mj-lt"/>
              </a:rPr>
              <a:t>by </a:t>
            </a:r>
            <a:r>
              <a:rPr lang="en-US" sz="2040" dirty="0" err="1">
                <a:latin typeface="+mj-lt"/>
              </a:rPr>
              <a:t>comScore</a:t>
            </a:r>
            <a:r>
              <a:rPr lang="en-US" sz="2040" dirty="0">
                <a:latin typeface="+mj-lt"/>
              </a:rPr>
              <a:t> </a:t>
            </a:r>
            <a:endParaRPr lang="en-US" sz="2040" dirty="0" smtClean="0">
              <a:latin typeface="+mj-lt"/>
            </a:endParaRPr>
          </a:p>
          <a:p>
            <a:pPr>
              <a:lnSpc>
                <a:spcPct val="80000"/>
              </a:lnSpc>
            </a:pPr>
            <a:r>
              <a:rPr lang="en-US" sz="2040" dirty="0" smtClean="0">
                <a:latin typeface="+mj-lt"/>
              </a:rPr>
              <a:t> </a:t>
            </a:r>
            <a:r>
              <a:rPr lang="en-US" sz="1400" dirty="0" smtClean="0">
                <a:latin typeface="+mj-lt"/>
              </a:rPr>
              <a:t>September </a:t>
            </a:r>
            <a:r>
              <a:rPr lang="en-US" sz="1400" dirty="0">
                <a:latin typeface="+mj-lt"/>
              </a:rPr>
              <a:t>5, 2013</a:t>
            </a:r>
          </a:p>
          <a:p>
            <a:pPr>
              <a:lnSpc>
                <a:spcPct val="80000"/>
              </a:lnSpc>
            </a:pPr>
            <a:endParaRPr lang="en-US" sz="816" b="1" dirty="0">
              <a:latin typeface="+mj-lt"/>
            </a:endParaRPr>
          </a:p>
        </p:txBody>
      </p:sp>
      <p:pic>
        <p:nvPicPr>
          <p:cNvPr id="5" name="Picture 2" descr="http://www.muycomputerpro.com/wp-content/uploads/2011/10/comScore_Logo.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2540" r="100000">
                        <a14:foregroundMark x1="16508" y1="49600" x2="16508" y2="49600"/>
                        <a14:foregroundMark x1="26984" y1="50800" x2="26984" y2="50800"/>
                        <a14:foregroundMark x1="34921" y1="47600" x2="34921" y2="47600"/>
                        <a14:foregroundMark x1="45556" y1="48000" x2="45556" y2="48000"/>
                        <a14:foregroundMark x1="59683" y1="42400" x2="59683" y2="42400"/>
                        <a14:foregroundMark x1="94127" y1="51200" x2="94127" y2="51200"/>
                        <a14:foregroundMark x1="86667" y1="52400" x2="86667" y2="52400"/>
                        <a14:foregroundMark x1="83333" y1="52000" x2="83333" y2="52000"/>
                        <a14:foregroundMark x1="67460" y1="48400" x2="67460" y2="48400"/>
                        <a14:foregroundMark x1="98889" y1="61200" x2="98889" y2="61200"/>
                        <a14:foregroundMark x1="99524" y1="61600" x2="99524" y2="61600"/>
                      </a14:backgroundRemoval>
                    </a14:imgEffect>
                  </a14:imgLayer>
                </a14:imgProps>
              </a:ext>
              <a:ext uri="{28A0092B-C50C-407E-A947-70E740481C1C}">
                <a14:useLocalDpi xmlns:a14="http://schemas.microsoft.com/office/drawing/2010/main" val="0"/>
              </a:ext>
            </a:extLst>
          </a:blip>
          <a:srcRect t="23002" b="22049"/>
          <a:stretch/>
        </p:blipFill>
        <p:spPr bwMode="auto">
          <a:xfrm>
            <a:off x="10180637" y="289263"/>
            <a:ext cx="1833046" cy="4051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Q2\Clients\Microsoft-MSN\Parents Digital Saftey\FFP\Devices_Graphic_950x65.jpg"/>
          <p:cNvPicPr/>
          <p:nvPr/>
        </p:nvPicPr>
        <p:blipFill rotWithShape="1">
          <a:blip r:embed="rId7">
            <a:duotone>
              <a:schemeClr val="accent2">
                <a:shade val="45000"/>
                <a:satMod val="135000"/>
              </a:schemeClr>
              <a:prstClr val="white"/>
            </a:duotone>
            <a:extLst>
              <a:ext uri="{BEBA8EAE-BF5A-486C-A8C5-ECC9F3942E4B}">
                <a14:imgProps xmlns:a14="http://schemas.microsoft.com/office/drawing/2010/main">
                  <a14:imgLayer r:embed="rId8">
                    <a14:imgEffect>
                      <a14:backgroundRemoval t="0" b="95385" l="43579" r="52842">
                        <a14:foregroundMark x1="78842" y1="72308" x2="78842" y2="72308"/>
                      </a14:backgroundRemoval>
                    </a14:imgEffect>
                    <a14:imgEffect>
                      <a14:brightnessContrast bright="-100000"/>
                    </a14:imgEffect>
                  </a14:imgLayer>
                </a14:imgProps>
              </a:ext>
              <a:ext uri="{28A0092B-C50C-407E-A947-70E740481C1C}">
                <a14:useLocalDpi xmlns:a14="http://schemas.microsoft.com/office/drawing/2010/main" val="0"/>
              </a:ext>
            </a:extLst>
          </a:blip>
          <a:srcRect l="43163" t="-9075" r="46186"/>
          <a:stretch/>
        </p:blipFill>
        <p:spPr bwMode="auto">
          <a:xfrm>
            <a:off x="13257693" y="11419006"/>
            <a:ext cx="640673" cy="440834"/>
          </a:xfrm>
          <a:prstGeom prst="rect">
            <a:avLst/>
          </a:prstGeom>
          <a:noFill/>
          <a:ln>
            <a:noFill/>
          </a:ln>
        </p:spPr>
      </p:pic>
      <p:sp>
        <p:nvSpPr>
          <p:cNvPr id="4" name="Rectangle 3"/>
          <p:cNvSpPr/>
          <p:nvPr/>
        </p:nvSpPr>
        <p:spPr bwMode="auto">
          <a:xfrm>
            <a:off x="11548942" y="11762242"/>
            <a:ext cx="715718" cy="303639"/>
          </a:xfrm>
          <a:prstGeom prst="rect">
            <a:avLst/>
          </a:prstGeom>
          <a:solidFill>
            <a:srgbClr val="3CC47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077" name="Picture 5" descr="http://download.microsoft.com/download/B/1/0/B102AB56-BB7E-4BCF-9D80-1278A029F95A/MSFT_logo_png.png">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382" t="19448" r="8071" b="19459"/>
          <a:stretch/>
        </p:blipFill>
        <p:spPr bwMode="auto">
          <a:xfrm>
            <a:off x="198437" y="296862"/>
            <a:ext cx="1849125" cy="47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452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17952" y="5277328"/>
            <a:ext cx="4068337" cy="734534"/>
          </a:xfrm>
          <a:prstGeom prst="rect">
            <a:avLst/>
          </a:prstGeom>
          <a:noFill/>
        </p:spPr>
        <p:txBody>
          <a:bodyPr wrap="square" rtlCol="0">
            <a:spAutoFit/>
          </a:bodyPr>
          <a:lstStyle/>
          <a:p>
            <a:pPr algn="ctr"/>
            <a:r>
              <a:rPr lang="en-US" sz="4080" dirty="0">
                <a:solidFill>
                  <a:schemeClr val="accent5">
                    <a:lumMod val="75000"/>
                  </a:schemeClr>
                </a:solidFill>
                <a:latin typeface="+mj-lt"/>
              </a:rPr>
              <a:t>94%</a:t>
            </a:r>
          </a:p>
        </p:txBody>
      </p:sp>
      <p:sp>
        <p:nvSpPr>
          <p:cNvPr id="68" name="TextBox 67"/>
          <p:cNvSpPr txBox="1"/>
          <p:nvPr/>
        </p:nvSpPr>
        <p:spPr>
          <a:xfrm>
            <a:off x="121367" y="6464712"/>
            <a:ext cx="1124145" cy="350330"/>
          </a:xfrm>
          <a:prstGeom prst="rect">
            <a:avLst/>
          </a:prstGeom>
          <a:noFill/>
        </p:spPr>
        <p:txBody>
          <a:bodyPr wrap="square" rtlCol="0">
            <a:spAutoFit/>
          </a:bodyPr>
          <a:lstStyle/>
          <a:p>
            <a:pPr algn="ctr"/>
            <a:r>
              <a:rPr lang="en-US" sz="1632" dirty="0">
                <a:solidFill>
                  <a:schemeClr val="accent5">
                    <a:lumMod val="75000"/>
                  </a:schemeClr>
                </a:solidFill>
                <a:latin typeface="+mj-lt"/>
              </a:rPr>
              <a:t>(n=660)</a:t>
            </a:r>
          </a:p>
        </p:txBody>
      </p:sp>
      <p:sp>
        <p:nvSpPr>
          <p:cNvPr id="50" name="Title 3"/>
          <p:cNvSpPr txBox="1">
            <a:spLocks/>
          </p:cNvSpPr>
          <p:nvPr/>
        </p:nvSpPr>
        <p:spPr>
          <a:xfrm>
            <a:off x="389619" y="2201862"/>
            <a:ext cx="11859899" cy="931803"/>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pPr algn="ctr"/>
            <a:r>
              <a:rPr lang="en-US" sz="2448" b="1" dirty="0">
                <a:solidFill>
                  <a:schemeClr val="accent5">
                    <a:lumMod val="75000"/>
                  </a:schemeClr>
                </a:solidFill>
                <a:latin typeface="+mj-lt"/>
                <a:ea typeface="Segoe UI Symbol" pitchFamily="34" charset="0"/>
              </a:rPr>
              <a:t>% of parents who allow children to </a:t>
            </a:r>
            <a:r>
              <a:rPr lang="en-US" sz="2448" b="1" dirty="0" smtClean="0">
                <a:solidFill>
                  <a:schemeClr val="accent5">
                    <a:lumMod val="75000"/>
                  </a:schemeClr>
                </a:solidFill>
                <a:latin typeface="+mj-lt"/>
                <a:ea typeface="Segoe UI Symbol" pitchFamily="34" charset="0"/>
              </a:rPr>
              <a:t>use</a:t>
            </a:r>
          </a:p>
          <a:p>
            <a:pPr algn="ctr"/>
            <a:r>
              <a:rPr lang="en-US" sz="2448" b="1" dirty="0" smtClean="0">
                <a:solidFill>
                  <a:schemeClr val="accent5">
                    <a:lumMod val="75000"/>
                  </a:schemeClr>
                </a:solidFill>
                <a:latin typeface="+mj-lt"/>
                <a:ea typeface="Segoe UI Symbol" pitchFamily="34" charset="0"/>
              </a:rPr>
              <a:t> </a:t>
            </a:r>
            <a:r>
              <a:rPr lang="en-US" sz="2448" b="1" dirty="0">
                <a:solidFill>
                  <a:schemeClr val="accent5">
                    <a:lumMod val="75000"/>
                  </a:schemeClr>
                </a:solidFill>
                <a:latin typeface="+mj-lt"/>
                <a:ea typeface="Segoe UI Symbol" pitchFamily="34" charset="0"/>
              </a:rPr>
              <a:t>online services or devices</a:t>
            </a:r>
          </a:p>
          <a:p>
            <a:pPr algn="ctr"/>
            <a:r>
              <a:rPr lang="en-US" sz="1836" dirty="0">
                <a:solidFill>
                  <a:schemeClr val="accent5">
                    <a:lumMod val="75000"/>
                  </a:schemeClr>
                </a:solidFill>
                <a:latin typeface="+mj-lt"/>
                <a:ea typeface="Segoe UI Symbol" pitchFamily="34" charset="0"/>
              </a:rPr>
              <a:t>(Base: Parents)</a:t>
            </a:r>
            <a:endParaRPr lang="en-US" sz="4488" dirty="0">
              <a:solidFill>
                <a:schemeClr val="accent5">
                  <a:lumMod val="75000"/>
                </a:schemeClr>
              </a:solidFill>
              <a:latin typeface="+mj-lt"/>
              <a:ea typeface="Segoe UI Symbol" pitchFamily="34" charset="0"/>
            </a:endParaRPr>
          </a:p>
        </p:txBody>
      </p:sp>
      <p:sp>
        <p:nvSpPr>
          <p:cNvPr id="12" name="Title 3"/>
          <p:cNvSpPr txBox="1">
            <a:spLocks/>
          </p:cNvSpPr>
          <p:nvPr/>
        </p:nvSpPr>
        <p:spPr>
          <a:xfrm>
            <a:off x="121366" y="159922"/>
            <a:ext cx="10150616" cy="135614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96" dirty="0">
                <a:solidFill>
                  <a:schemeClr val="accent4">
                    <a:lumMod val="75000"/>
                  </a:schemeClr>
                </a:solidFill>
              </a:rPr>
              <a:t>Nearly all parents allow their child to use at least one online service or device</a:t>
            </a:r>
            <a:endParaRPr lang="en-GB" sz="4896" dirty="0">
              <a:solidFill>
                <a:schemeClr val="accent4">
                  <a:lumMod val="75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958" y="3198061"/>
            <a:ext cx="3902796" cy="2079267"/>
          </a:xfrm>
          <a:prstGeom prst="rect">
            <a:avLst/>
          </a:prstGeom>
        </p:spPr>
      </p:pic>
    </p:spTree>
    <p:extLst>
      <p:ext uri="{BB962C8B-B14F-4D97-AF65-F5344CB8AC3E}">
        <p14:creationId xmlns:p14="http://schemas.microsoft.com/office/powerpoint/2010/main" val="12538435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1"/>
          <p:cNvGraphicFramePr>
            <a:graphicFrameLocks/>
          </p:cNvGraphicFramePr>
          <p:nvPr>
            <p:extLst/>
          </p:nvPr>
        </p:nvGraphicFramePr>
        <p:xfrm>
          <a:off x="2617340" y="1925615"/>
          <a:ext cx="7371640" cy="5280705"/>
        </p:xfrm>
        <a:graphic>
          <a:graphicData uri="http://schemas.openxmlformats.org/drawingml/2006/chart">
            <c:chart xmlns:c="http://schemas.openxmlformats.org/drawingml/2006/chart" xmlns:r="http://schemas.openxmlformats.org/officeDocument/2006/relationships" r:id="rId3"/>
          </a:graphicData>
        </a:graphic>
      </p:graphicFrame>
      <p:grpSp>
        <p:nvGrpSpPr>
          <p:cNvPr id="2051" name="Group 2050"/>
          <p:cNvGrpSpPr/>
          <p:nvPr/>
        </p:nvGrpSpPr>
        <p:grpSpPr>
          <a:xfrm>
            <a:off x="2415428" y="2261502"/>
            <a:ext cx="640673" cy="3727265"/>
            <a:chOff x="9296833" y="2314354"/>
            <a:chExt cx="628168" cy="3755101"/>
          </a:xfrm>
        </p:grpSpPr>
        <p:pic>
          <p:nvPicPr>
            <p:cNvPr id="9" name="Picture 8" descr="S:\Q2\Clients\Microsoft-MSN\Parents Digital Saftey\FFP\Devices_Graphic_950x65.jpg"/>
            <p:cNvPicPr/>
            <p:nvPr/>
          </p:nvPicPr>
          <p:blipFill rotWithShape="1">
            <a:blip r:embed="rId4">
              <a:duotone>
                <a:prstClr val="black"/>
                <a:srgbClr val="159F9C">
                  <a:tint val="45000"/>
                  <a:satMod val="400000"/>
                </a:srgbClr>
              </a:duotone>
              <a:extLst>
                <a:ext uri="{BEBA8EAE-BF5A-486C-A8C5-ECC9F3942E4B}">
                  <a14:imgProps xmlns:a14="http://schemas.microsoft.com/office/drawing/2010/main">
                    <a14:imgLayer r:embed="rId5">
                      <a14:imgEffect>
                        <a14:backgroundRemoval t="0" b="75385" l="71579" r="75579">
                          <a14:foregroundMark x1="78842" y1="72308" x2="78842" y2="72308"/>
                          <a14:foregroundMark x1="73579" y1="63077" x2="73579" y2="63077"/>
                          <a14:backgroundMark x1="73263" y1="61538" x2="73263" y2="61538"/>
                          <a14:backgroundMark x1="73895" y1="61538" x2="73895" y2="61538"/>
                          <a14:backgroundMark x1="73474" y1="70769" x2="73474" y2="70769"/>
                          <a14:backgroundMark x1="73895" y1="69231" x2="73895" y2="69231"/>
                          <a14:backgroundMark x1="72947" y1="69231" x2="72947" y2="69231"/>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71258" t="5356" r="23972" b="29613"/>
            <a:stretch/>
          </p:blipFill>
          <p:spPr bwMode="auto">
            <a:xfrm>
              <a:off x="9410804" y="3719404"/>
              <a:ext cx="400226" cy="444126"/>
            </a:xfrm>
            <a:prstGeom prst="rect">
              <a:avLst/>
            </a:prstGeom>
            <a:noFill/>
            <a:ln>
              <a:noFill/>
            </a:ln>
          </p:spPr>
        </p:pic>
        <p:pic>
          <p:nvPicPr>
            <p:cNvPr id="10" name="Picture 9" descr="S:\Q2\Clients\Microsoft-MSN\Parents Digital Saftey\FFP\Devices_Graphic_950x65.jpg"/>
            <p:cNvPicPr/>
            <p:nvPr/>
          </p:nvPicPr>
          <p:blipFill rotWithShape="1">
            <a:blip r:embed="rId6">
              <a:duotone>
                <a:prstClr val="black"/>
                <a:srgbClr val="159F9C">
                  <a:tint val="45000"/>
                  <a:satMod val="400000"/>
                </a:srgbClr>
              </a:duotone>
              <a:extLst>
                <a:ext uri="{BEBA8EAE-BF5A-486C-A8C5-ECC9F3942E4B}">
                  <a14:imgProps xmlns:a14="http://schemas.microsoft.com/office/drawing/2010/main">
                    <a14:imgLayer r:embed="rId5">
                      <a14:imgEffect>
                        <a14:backgroundRemoval t="0" b="95385" l="43579" r="52842">
                          <a14:foregroundMark x1="78842" y1="72308" x2="78842" y2="72308"/>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43163" t="-9075" r="46186"/>
            <a:stretch/>
          </p:blipFill>
          <p:spPr bwMode="auto">
            <a:xfrm>
              <a:off x="9296833" y="2314354"/>
              <a:ext cx="628168" cy="444126"/>
            </a:xfrm>
            <a:prstGeom prst="rect">
              <a:avLst/>
            </a:prstGeom>
            <a:noFill/>
            <a:ln>
              <a:noFill/>
            </a:ln>
          </p:spPr>
        </p:pic>
        <p:pic>
          <p:nvPicPr>
            <p:cNvPr id="14" name="Picture 13" descr="S:\Q2\Clients\Microsoft-MSN\Parents Digital Saftey\FFP\Interactions_Graphic_950x65.jpg"/>
            <p:cNvPicPr/>
            <p:nvPr/>
          </p:nvPicPr>
          <p:blipFill rotWithShape="1">
            <a:blip r:embed="rId7">
              <a:duotone>
                <a:schemeClr val="accent6">
                  <a:shade val="45000"/>
                  <a:satMod val="135000"/>
                </a:schemeClr>
                <a:prstClr val="white"/>
              </a:duotone>
              <a:extLst>
                <a:ext uri="{BEBA8EAE-BF5A-486C-A8C5-ECC9F3942E4B}">
                  <a14:imgProps xmlns:a14="http://schemas.microsoft.com/office/drawing/2010/main">
                    <a14:imgLayer r:embed="rId8">
                      <a14:imgEffect>
                        <a14:backgroundRemoval t="0" b="89231" l="10000" r="90000">
                          <a14:backgroundMark x1="43789" y1="44615" x2="43789" y2="44615"/>
                        </a14:backgroundRemoval>
                      </a14:imgEffect>
                      <a14:imgEffect>
                        <a14:brightnessContrast bright="-100000"/>
                      </a14:imgEffect>
                    </a14:imgLayer>
                  </a14:imgProps>
                </a:ext>
                <a:ext uri="{28A0092B-C50C-407E-A947-70E740481C1C}">
                  <a14:useLocalDpi xmlns:a14="http://schemas.microsoft.com/office/drawing/2010/main" val="0"/>
                </a:ext>
              </a:extLst>
            </a:blip>
            <a:srcRect l="38471" r="52427" b="14505"/>
            <a:stretch/>
          </p:blipFill>
          <p:spPr bwMode="auto">
            <a:xfrm>
              <a:off x="9352261" y="5583295"/>
              <a:ext cx="517312" cy="486160"/>
            </a:xfrm>
            <a:prstGeom prst="rect">
              <a:avLst/>
            </a:prstGeom>
            <a:noFill/>
            <a:ln>
              <a:noFill/>
            </a:ln>
          </p:spPr>
        </p:pic>
        <p:pic>
          <p:nvPicPr>
            <p:cNvPr id="2050" name="Picture 2" descr="http://www.reviversoft.com/blog/wp-content/uploads/2012/09/ie-10-logo.png">
              <a:hlinkClick r:id="rId9"/>
            </p:cNvPr>
            <p:cNvPicPr>
              <a:picLocks noChangeAspect="1" noChangeArrowheads="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96654" y="3260561"/>
              <a:ext cx="395347" cy="4174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wistynoodle.com/img/r/computer-mouse-1/computer-class-3/computer-class-3_worksheet.png">
              <a:hlinkClick r:id="rId12"/>
            </p:cNvPr>
            <p:cNvPicPr>
              <a:picLocks noChangeAspect="1" noChangeArrowheads="1"/>
            </p:cNvPicPr>
            <p:nvPr/>
          </p:nvPicPr>
          <p:blipFill rotWithShape="1">
            <a:blip r:embed="rId13">
              <a:duotone>
                <a:schemeClr val="accent6">
                  <a:shade val="45000"/>
                  <a:satMod val="135000"/>
                </a:schemeClr>
                <a:prstClr val="white"/>
              </a:duotone>
              <a:extLst>
                <a:ext uri="{BEBA8EAE-BF5A-486C-A8C5-ECC9F3942E4B}">
                  <a14:imgProps xmlns:a14="http://schemas.microsoft.com/office/drawing/2010/main">
                    <a14:imgLayer r:embed="rId14">
                      <a14:imgEffect>
                        <a14:backgroundRemoval t="7901" b="65011" l="1606" r="98394">
                          <a14:foregroundMark x1="18978" y1="53047" x2="18978" y2="53047"/>
                          <a14:foregroundMark x1="73139" y1="28894" x2="73139" y2="28894"/>
                          <a14:foregroundMark x1="82920" y1="30361" x2="82920" y2="30361"/>
                          <a14:foregroundMark x1="59270" y1="23025" x2="59270" y2="23025"/>
                          <a14:foregroundMark x1="61898" y1="19074" x2="78102" y2="24041"/>
                          <a14:foregroundMark x1="82628" y1="38939" x2="62336" y2="46614"/>
                          <a14:foregroundMark x1="35620" y1="34763" x2="35620" y2="34763"/>
                        </a14:backgroundRemoval>
                      </a14:imgEffect>
                      <a14:imgEffect>
                        <a14:brightnessContrast bright="-100000"/>
                      </a14:imgEffect>
                    </a14:imgLayer>
                  </a14:imgProps>
                </a:ext>
                <a:ext uri="{28A0092B-C50C-407E-A947-70E740481C1C}">
                  <a14:useLocalDpi xmlns:a14="http://schemas.microsoft.com/office/drawing/2010/main" val="0"/>
                </a:ext>
              </a:extLst>
            </a:blip>
            <a:srcRect b="36198"/>
            <a:stretch/>
          </p:blipFill>
          <p:spPr bwMode="auto">
            <a:xfrm>
              <a:off x="9298935" y="5024946"/>
              <a:ext cx="623965" cy="5148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AGNUM\Projects\Microsoft\Cloud Power FY12\Design\ICONS_PNG\Mail.png"/>
            <p:cNvPicPr>
              <a:picLocks noChangeAspect="1" noChangeArrowheads="1"/>
            </p:cNvPicPr>
            <p:nvPr/>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a:stretch>
              <a:fillRect/>
            </a:stretch>
          </p:blipFill>
          <p:spPr bwMode="auto">
            <a:xfrm>
              <a:off x="9366552" y="4619234"/>
              <a:ext cx="488731" cy="488731"/>
            </a:xfrm>
            <a:prstGeom prst="rect">
              <a:avLst/>
            </a:prstGeom>
            <a:noFill/>
          </p:spPr>
        </p:pic>
      </p:grpSp>
      <p:sp>
        <p:nvSpPr>
          <p:cNvPr id="60" name="TextBox 59"/>
          <p:cNvSpPr txBox="1"/>
          <p:nvPr/>
        </p:nvSpPr>
        <p:spPr>
          <a:xfrm>
            <a:off x="1949645" y="1517343"/>
            <a:ext cx="6543026" cy="608319"/>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Parents who allow child to use…</a:t>
            </a:r>
          </a:p>
          <a:p>
            <a:pPr algn="ctr" defTabSz="932559"/>
            <a:r>
              <a:rPr lang="en-US" sz="1428" dirty="0">
                <a:solidFill>
                  <a:srgbClr val="0071BC">
                    <a:lumMod val="75000"/>
                  </a:srgbClr>
                </a:solidFill>
                <a:latin typeface="Segoe UI Light"/>
              </a:rPr>
              <a:t>(Base: Parents)</a:t>
            </a:r>
            <a:endParaRPr lang="en-GB" sz="1428" dirty="0" err="1">
              <a:solidFill>
                <a:srgbClr val="0071BC">
                  <a:lumMod val="75000"/>
                </a:srgbClr>
              </a:solidFill>
              <a:latin typeface="Segoe UI Light"/>
            </a:endParaRPr>
          </a:p>
        </p:txBody>
      </p:sp>
      <p:sp>
        <p:nvSpPr>
          <p:cNvPr id="33" name="Title 3"/>
          <p:cNvSpPr txBox="1">
            <a:spLocks/>
          </p:cNvSpPr>
          <p:nvPr/>
        </p:nvSpPr>
        <p:spPr>
          <a:xfrm>
            <a:off x="122237" y="92752"/>
            <a:ext cx="11907380"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400" dirty="0" smtClean="0">
                <a:solidFill>
                  <a:schemeClr val="accent5">
                    <a:lumMod val="75000"/>
                  </a:schemeClr>
                </a:solidFill>
              </a:rPr>
              <a:t>A computer is the top device allowed by parents and at the youngest age </a:t>
            </a:r>
            <a:endParaRPr lang="en-GB" sz="4400" dirty="0">
              <a:solidFill>
                <a:schemeClr val="accent5">
                  <a:lumMod val="75000"/>
                </a:schemeClr>
              </a:solidFill>
            </a:endParaRPr>
          </a:p>
        </p:txBody>
      </p:sp>
      <p:pic>
        <p:nvPicPr>
          <p:cNvPr id="35" name="Picture 2"/>
          <p:cNvPicPr>
            <a:picLocks noChangeAspect="1" noChangeArrowheads="1"/>
          </p:cNvPicPr>
          <p:nvPr/>
        </p:nvPicPr>
        <p:blipFill>
          <a:blip r:embed="rId17">
            <a:duotone>
              <a:prstClr val="black"/>
              <a:srgbClr val="159F9C">
                <a:tint val="45000"/>
                <a:satMod val="400000"/>
              </a:srgbClr>
            </a:duotone>
            <a:extLst>
              <a:ext uri="{BEBA8EAE-BF5A-486C-A8C5-ECC9F3942E4B}">
                <a14:imgProps xmlns:a14="http://schemas.microsoft.com/office/drawing/2010/main">
                  <a14:imgLayer r:embed="rId18">
                    <a14:imgEffect>
                      <a14:backgroundRemoval t="0" b="99595" l="0" r="100000">
                        <a14:backgroundMark x1="12621" y1="3644" x2="12621" y2="3644"/>
                        <a14:backgroundMark x1="7767" y1="2834" x2="7767" y2="2834"/>
                        <a14:backgroundMark x1="4854" y1="11336" x2="4854" y2="11336"/>
                        <a14:backgroundMark x1="3883" y1="5668" x2="3883" y2="5668"/>
                        <a14:backgroundMark x1="20388" y1="29150" x2="20388" y2="29150"/>
                        <a14:backgroundMark x1="22330" y1="31984" x2="22330" y2="31984"/>
                        <a14:backgroundMark x1="33657" y1="52227" x2="33657" y2="52227"/>
                        <a14:backgroundMark x1="66667" y1="30769" x2="66667" y2="30769"/>
                        <a14:backgroundMark x1="75081" y1="22672" x2="75081" y2="22672"/>
                        <a14:backgroundMark x1="82201" y1="31984" x2="82201" y2="31984"/>
                        <a14:backgroundMark x1="74434" y1="39271" x2="74434" y2="39271"/>
                        <a14:backgroundMark x1="38511" y1="51822" x2="38511" y2="51822"/>
                        <a14:backgroundMark x1="64078" y1="51822" x2="64078" y2="51822"/>
                        <a14:backgroundMark x1="60194" y1="52632" x2="60194" y2="52632"/>
                        <a14:backgroundMark x1="1618" y1="93117" x2="1618" y2="93117"/>
                        <a14:backgroundMark x1="4207" y1="95142" x2="4207" y2="95142"/>
                        <a14:backgroundMark x1="647" y1="72470" x2="647" y2="72470"/>
                        <a14:backgroundMark x1="1294" y1="48583" x2="1294" y2="48583"/>
                        <a14:backgroundMark x1="1618" y1="34818" x2="1618" y2="34818"/>
                        <a14:backgroundMark x1="22330" y1="3239" x2="22330" y2="3239"/>
                        <a14:backgroundMark x1="16181" y1="2834" x2="16181" y2="2834"/>
                        <a14:backgroundMark x1="13592" y1="6073" x2="13592" y2="6073"/>
                        <a14:backgroundMark x1="18123" y1="5263" x2="18123" y2="5263"/>
                        <a14:backgroundMark x1="30744" y1="4858" x2="30744" y2="4858"/>
                        <a14:backgroundMark x1="38188" y1="5668" x2="38188" y2="5668"/>
                        <a14:backgroundMark x1="35922" y1="6478" x2="35922" y2="6478"/>
                        <a14:backgroundMark x1="51780" y1="5263" x2="51780" y2="5263"/>
                        <a14:backgroundMark x1="44984" y1="6073" x2="44984" y2="6073"/>
                        <a14:backgroundMark x1="60841" y1="5668" x2="60841" y2="5668"/>
                        <a14:backgroundMark x1="81230" y1="4049" x2="81230" y2="4049"/>
                        <a14:backgroundMark x1="76699" y1="3644" x2="76699" y2="3644"/>
                        <a14:backgroundMark x1="88673" y1="6478" x2="88673" y2="6478"/>
                        <a14:backgroundMark x1="91586" y1="4049" x2="91586" y2="4049"/>
                        <a14:backgroundMark x1="97735" y1="91498" x2="97735" y2="91498"/>
                        <a14:backgroundMark x1="98058" y1="85830" x2="98058" y2="85830"/>
                        <a14:backgroundMark x1="80583" y1="94332" x2="80583" y2="94332"/>
                        <a14:backgroundMark x1="75081" y1="93117" x2="75081" y2="93117"/>
                        <a14:backgroundMark x1="77994" y1="95142" x2="77994" y2="95142"/>
                        <a14:backgroundMark x1="78641" y1="93117" x2="78641" y2="93117"/>
                        <a14:backgroundMark x1="72168" y1="86235" x2="72168" y2="86235"/>
                        <a14:backgroundMark x1="74110" y1="83806" x2="74110" y2="83806"/>
                        <a14:backgroundMark x1="66990" y1="87045" x2="66990" y2="87045"/>
                        <a14:backgroundMark x1="66343" y1="91903" x2="66343" y2="91903"/>
                        <a14:backgroundMark x1="52751" y1="87045" x2="52751" y2="87045"/>
                        <a14:backgroundMark x1="67961" y1="75709" x2="67961" y2="75709"/>
                        <a14:backgroundMark x1="61165" y1="74089" x2="61165" y2="74089"/>
                        <a14:backgroundMark x1="54369" y1="71255" x2="54369" y2="71255"/>
                      </a14:backgroundRemoval>
                    </a14:imgEffect>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21441" y="4214831"/>
            <a:ext cx="418420" cy="33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plusonemusic.net/new/wp-content/themes/plusone-white/images/d2f/social-network-people.jpg">
            <a:hlinkClick r:id="rId19"/>
          </p:cNvPr>
          <p:cNvPicPr>
            <a:picLocks noChangeAspect="1" noChangeArrowheads="1"/>
          </p:cNvPicPr>
          <p:nvPr/>
        </p:nvPicPr>
        <p:blipFill rotWithShape="1">
          <a:blip r:embed="rId20">
            <a:duotone>
              <a:schemeClr val="accent6">
                <a:shade val="45000"/>
                <a:satMod val="135000"/>
              </a:schemeClr>
              <a:prstClr val="white"/>
            </a:duotone>
            <a:extLst>
              <a:ext uri="{BEBA8EAE-BF5A-486C-A8C5-ECC9F3942E4B}">
                <a14:imgProps xmlns:a14="http://schemas.microsoft.com/office/drawing/2010/main">
                  <a14:imgLayer r:embed="rId21">
                    <a14:imgEffect>
                      <a14:backgroundRemoval t="0" b="100000" l="0" r="100000">
                        <a14:foregroundMark x1="43000" y1="45221" x2="43000" y2="45221"/>
                        <a14:foregroundMark x1="43500" y1="36397" x2="43500" y2="36397"/>
                        <a14:foregroundMark x1="44000" y1="34926" x2="44000" y2="34926"/>
                        <a14:foregroundMark x1="50000" y1="66912" x2="50000" y2="66912"/>
                        <a14:foregroundMark x1="40000" y1="56985" x2="40000" y2="56985"/>
                        <a14:foregroundMark x1="37750" y1="55882" x2="37750" y2="55882"/>
                        <a14:foregroundMark x1="37750" y1="56985" x2="37750" y2="56985"/>
                        <a14:foregroundMark x1="38250" y1="54044" x2="38250" y2="54044"/>
                        <a14:foregroundMark x1="46750" y1="46691" x2="46750" y2="46691"/>
                        <a14:foregroundMark x1="45500" y1="46324" x2="45500" y2="46324"/>
                        <a14:foregroundMark x1="40000" y1="53676" x2="40000" y2="53676"/>
                        <a14:foregroundMark x1="39500" y1="52941" x2="39500" y2="52941"/>
                        <a14:foregroundMark x1="40750" y1="53676" x2="40750" y2="53676"/>
                        <a14:foregroundMark x1="43000" y1="55147" x2="43000" y2="55147"/>
                        <a14:foregroundMark x1="42750" y1="54779" x2="42750" y2="54779"/>
                        <a14:foregroundMark x1="42250" y1="53309" x2="42250" y2="53309"/>
                        <a14:foregroundMark x1="40750" y1="51838" x2="40750" y2="51838"/>
                        <a14:foregroundMark x1="46750" y1="49632" x2="46750" y2="49632"/>
                        <a14:foregroundMark x1="40000" y1="51471" x2="40000" y2="51471"/>
                        <a14:backgroundMark x1="89500" y1="52206" x2="89500" y2="52206"/>
                        <a14:backgroundMark x1="82750" y1="49632" x2="82750" y2="49632"/>
                        <a14:backgroundMark x1="80750" y1="25000" x2="80750" y2="25000"/>
                        <a14:backgroundMark x1="81000" y1="45221" x2="81000" y2="45221"/>
                        <a14:backgroundMark x1="83000" y1="45588" x2="83000" y2="45588"/>
                        <a14:backgroundMark x1="78750" y1="44853" x2="78750" y2="44853"/>
                        <a14:backgroundMark x1="86500" y1="4412" x2="86500" y2="4412"/>
                        <a14:backgroundMark x1="90000" y1="16544" x2="90000" y2="16544"/>
                        <a14:backgroundMark x1="89000" y1="9559" x2="89000" y2="9559"/>
                        <a14:backgroundMark x1="81500" y1="66912" x2="81500" y2="66912"/>
                        <a14:backgroundMark x1="83000" y1="61397" x2="83000" y2="61397"/>
                        <a14:backgroundMark x1="88000" y1="59191" x2="88000" y2="59191"/>
                        <a14:backgroundMark x1="84000" y1="77574" x2="84000" y2="77574"/>
                        <a14:backgroundMark x1="91250" y1="70588" x2="91250" y2="70588"/>
                        <a14:backgroundMark x1="94250" y1="43382" x2="94250" y2="43382"/>
                        <a14:backgroundMark x1="91750" y1="31618" x2="91750" y2="31618"/>
                        <a14:backgroundMark x1="87750" y1="39706" x2="87750" y2="39706"/>
                        <a14:backgroundMark x1="86000" y1="53309" x2="86000" y2="53309"/>
                        <a14:backgroundMark x1="82500" y1="55515" x2="82500" y2="55515"/>
                        <a14:backgroundMark x1="81500" y1="53676" x2="81500" y2="53676"/>
                        <a14:backgroundMark x1="83750" y1="59191" x2="83750" y2="59191"/>
                        <a14:backgroundMark x1="84000" y1="65074" x2="84000" y2="65074"/>
                        <a14:backgroundMark x1="80000" y1="70588" x2="80000" y2="70588"/>
                        <a14:backgroundMark x1="84000" y1="71324" x2="84000" y2="71324"/>
                        <a14:backgroundMark x1="85500" y1="69853" x2="85500" y2="69853"/>
                        <a14:backgroundMark x1="90250" y1="63235" x2="90250" y2="63235"/>
                        <a14:backgroundMark x1="92500" y1="58824" x2="92500" y2="58824"/>
                        <a14:backgroundMark x1="96500" y1="60662" x2="96500" y2="60662"/>
                        <a14:backgroundMark x1="93250" y1="60662" x2="93250" y2="60662"/>
                        <a14:backgroundMark x1="94750" y1="58824" x2="94750" y2="58824"/>
                        <a14:backgroundMark x1="90750" y1="59191" x2="90750" y2="59191"/>
                        <a14:backgroundMark x1="47750" y1="37500" x2="47750" y2="37500"/>
                        <a14:backgroundMark x1="46500" y1="41912" x2="46500" y2="41912"/>
                        <a14:backgroundMark x1="47000" y1="44485" x2="47000" y2="44485"/>
                        <a14:backgroundMark x1="36750" y1="76471" x2="36750" y2="76471"/>
                        <a14:backgroundMark x1="41000" y1="76471" x2="41000" y2="76471"/>
                        <a14:backgroundMark x1="46750" y1="70221" x2="46750" y2="70221"/>
                        <a14:backgroundMark x1="50750" y1="70221" x2="50750" y2="70221"/>
                        <a14:backgroundMark x1="81250" y1="36397" x2="81250" y2="36397"/>
                        <a14:backgroundMark x1="93000" y1="42647" x2="93000" y2="42647"/>
                        <a14:backgroundMark x1="90250" y1="46691" x2="90250" y2="46691"/>
                        <a14:backgroundMark x1="87500" y1="50735" x2="87250" y2="51838"/>
                        <a14:backgroundMark x1="51000" y1="58824" x2="51000" y2="58824"/>
                        <a14:backgroundMark x1="51000" y1="60294" x2="51000" y2="60294"/>
                        <a14:backgroundMark x1="78000" y1="41176" x2="78000" y2="41176"/>
                        <a14:backgroundMark x1="49250" y1="53676" x2="49250" y2="53676"/>
                        <a14:backgroundMark x1="42000" y1="61029" x2="42000" y2="61029"/>
                        <a14:backgroundMark x1="43000" y1="58824" x2="43000" y2="58824"/>
                        <a14:backgroundMark x1="38000" y1="60662" x2="38000" y2="60662"/>
                        <a14:backgroundMark x1="42000" y1="41544" x2="42000" y2="41544"/>
                        <a14:backgroundMark x1="46500" y1="41176" x2="46500" y2="41176"/>
                        <a14:backgroundMark x1="47250" y1="34926" x2="47250" y2="34926"/>
                        <a14:backgroundMark x1="42250" y1="62500" x2="42250" y2="62500"/>
                        <a14:backgroundMark x1="39750" y1="46691" x2="39750" y2="46691"/>
                        <a14:backgroundMark x1="40000" y1="44118" x2="40000" y2="44118"/>
                        <a14:backgroundMark x1="80250" y1="28676" x2="80250" y2="28676"/>
                        <a14:backgroundMark x1="84250" y1="28309" x2="84250" y2="28309"/>
                        <a14:backgroundMark x1="82250" y1="31618" x2="82250" y2="31618"/>
                        <a14:backgroundMark x1="79000" y1="36029" x2="79000" y2="36029"/>
                        <a14:backgroundMark x1="91750" y1="56250" x2="91750" y2="56250"/>
                        <a14:backgroundMark x1="92000" y1="48162" x2="92000" y2="48162"/>
                        <a14:backgroundMark x1="47000" y1="35662" x2="47000" y2="35662"/>
                        <a14:backgroundMark x1="45500" y1="32353" x2="45500" y2="32353"/>
                        <a14:backgroundMark x1="45750" y1="33456" x2="45750" y2="33456"/>
                        <a14:backgroundMark x1="44250" y1="32353" x2="44250" y2="32353"/>
                        <a14:backgroundMark x1="43000" y1="32721" x2="43000" y2="32721"/>
                        <a14:backgroundMark x1="41500" y1="34559" x2="41500" y2="34559"/>
                        <a14:backgroundMark x1="40750" y1="37132" x2="40750" y2="37132"/>
                        <a14:backgroundMark x1="40750" y1="37868" x2="40750" y2="37868"/>
                        <a14:backgroundMark x1="41000" y1="36765" x2="41000" y2="36765"/>
                        <a14:backgroundMark x1="36750" y1="56985" x2="36750" y2="56985"/>
                        <a14:backgroundMark x1="37000" y1="54412" x2="37000" y2="54412"/>
                        <a14:backgroundMark x1="36750" y1="55882" x2="36750" y2="55882"/>
                        <a14:backgroundMark x1="37250" y1="58824" x2="37250" y2="58824"/>
                        <a14:backgroundMark x1="38000" y1="60294" x2="38000" y2="60294"/>
                        <a14:backgroundMark x1="39000" y1="51838" x2="39000" y2="51838"/>
                        <a14:backgroundMark x1="37750" y1="52574" x2="37750" y2="52574"/>
                        <a14:backgroundMark x1="37250" y1="53676" x2="37250" y2="53676"/>
                        <a14:backgroundMark x1="44000" y1="48897" x2="44000" y2="48897"/>
                        <a14:backgroundMark x1="44250" y1="47426" x2="44250" y2="47426"/>
                        <a14:backgroundMark x1="45000" y1="45956" x2="45000" y2="45956"/>
                        <a14:backgroundMark x1="45750" y1="45221" x2="45750" y2="45221"/>
                        <a14:backgroundMark x1="47000" y1="44853" x2="47000" y2="44853"/>
                        <a14:backgroundMark x1="46250" y1="44853" x2="46250" y2="44853"/>
                        <a14:backgroundMark x1="46500" y1="53309" x2="46500" y2="53309"/>
                        <a14:backgroundMark x1="47000" y1="53309" x2="47000" y2="53309"/>
                        <a14:backgroundMark x1="44250" y1="51103" x2="44250" y2="51103"/>
                        <a14:backgroundMark x1="44000" y1="50000" x2="44000" y2="50000"/>
                        <a14:backgroundMark x1="44750" y1="51838" x2="44750" y2="51838"/>
                        <a14:backgroundMark x1="45000" y1="52574" x2="45000" y2="52574"/>
                        <a14:backgroundMark x1="45500" y1="52941" x2="45500" y2="52941"/>
                        <a14:backgroundMark x1="43000" y1="57353" x2="43000" y2="57353"/>
                        <a14:backgroundMark x1="42250" y1="59926" x2="42250" y2="59926"/>
                        <a14:backgroundMark x1="39750" y1="51838" x2="39750" y2="51838"/>
                        <a14:backgroundMark x1="40750" y1="52574" x2="40750" y2="52574"/>
                        <a14:backgroundMark x1="41750" y1="53309" x2="41750" y2="53309"/>
                        <a14:backgroundMark x1="42250" y1="55147" x2="42250" y2="55147"/>
                        <a14:backgroundMark x1="42500" y1="56250" x2="42500" y2="56250"/>
                        <a14:backgroundMark x1="40250" y1="52206" x2="40250" y2="52206"/>
                        <a14:backgroundMark x1="90000" y1="82353" x2="90000" y2="82353"/>
                        <a14:backgroundMark x1="82500" y1="94118" x2="82500" y2="94118"/>
                        <a14:backgroundMark x1="82750" y1="87868" x2="82750" y2="87868"/>
                        <a14:backgroundMark x1="86000" y1="83088" x2="86000" y2="83088"/>
                        <a14:backgroundMark x1="94000" y1="90441" x2="94000" y2="90441"/>
                        <a14:backgroundMark x1="85250" y1="15809" x2="85250" y2="15809"/>
                      </a14:backgroundRemoval>
                    </a14:imgEffect>
                    <a14:imgEffect>
                      <a14:sharpenSoften amount="-43000"/>
                    </a14:imgEffect>
                    <a14:imgEffect>
                      <a14:brightnessContrast bright="-100000"/>
                    </a14:imgEffect>
                  </a14:imgLayer>
                </a14:imgProps>
              </a:ext>
              <a:ext uri="{28A0092B-C50C-407E-A947-70E740481C1C}">
                <a14:useLocalDpi xmlns:a14="http://schemas.microsoft.com/office/drawing/2010/main" val="0"/>
              </a:ext>
            </a:extLst>
          </a:blip>
          <a:srcRect l="33255" t="31971" r="46555" b="22591"/>
          <a:stretch/>
        </p:blipFill>
        <p:spPr bwMode="auto">
          <a:xfrm>
            <a:off x="2614255" y="5933289"/>
            <a:ext cx="368704" cy="4962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i.i.cbsi.com/cnwk.1d/i/tim/2011/01/27/WP7marketplace.png">
            <a:hlinkClick r:id="rId22"/>
          </p:cNvPr>
          <p:cNvPicPr>
            <a:picLocks noChangeAspect="1" noChangeArrowheads="1"/>
          </p:cNvPicPr>
          <p:nvPr/>
        </p:nvPicPr>
        <p:blipFill rotWithShape="1">
          <a:blip r:embed="rId23">
            <a:duotone>
              <a:schemeClr val="accent6">
                <a:shade val="45000"/>
                <a:satMod val="135000"/>
              </a:schemeClr>
              <a:prstClr val="white"/>
            </a:duotone>
            <a:extLst>
              <a:ext uri="{BEBA8EAE-BF5A-486C-A8C5-ECC9F3942E4B}">
                <a14:imgProps xmlns:a14="http://schemas.microsoft.com/office/drawing/2010/main">
                  <a14:imgLayer r:embed="rId24">
                    <a14:imgEffect>
                      <a14:backgroundRemoval t="0" b="100000" l="0" r="100000">
                        <a14:foregroundMark x1="23977" y1="4955" x2="23977" y2="4955"/>
                        <a14:foregroundMark x1="43860" y1="5856" x2="43860" y2="5856"/>
                        <a14:foregroundMark x1="66667" y1="10811" x2="66667" y2="10811"/>
                        <a14:foregroundMark x1="53801" y1="28378" x2="53801" y2="28378"/>
                        <a14:foregroundMark x1="40936" y1="28829" x2="40936" y2="28829"/>
                        <a14:foregroundMark x1="46784" y1="46847" x2="46784" y2="46847"/>
                        <a14:foregroundMark x1="57895" y1="49099" x2="57895" y2="49099"/>
                        <a14:foregroundMark x1="54386" y1="56757" x2="54386" y2="56757"/>
                        <a14:foregroundMark x1="44444" y1="54054" x2="44444" y2="54054"/>
                        <a14:foregroundMark x1="47953" y1="28829" x2="47953" y2="28829"/>
                        <a14:foregroundMark x1="63743" y1="27027" x2="63743" y2="27027"/>
                        <a14:foregroundMark x1="60234" y1="19369" x2="60234" y2="19369"/>
                        <a14:foregroundMark x1="11696" y1="14865" x2="11696" y2="14865"/>
                        <a14:foregroundMark x1="4094" y1="2252" x2="4094" y2="2252"/>
                        <a14:foregroundMark x1="8187" y1="1802" x2="8187" y2="1802"/>
                        <a14:foregroundMark x1="14035" y1="1351" x2="14035" y2="1351"/>
                        <a14:foregroundMark x1="1170" y1="2703" x2="1170" y2="2703"/>
                        <a14:foregroundMark x1="1754" y1="8108" x2="1754" y2="8108"/>
                        <a14:foregroundMark x1="3509" y1="18018" x2="3509" y2="18018"/>
                        <a14:foregroundMark x1="1754" y1="14865" x2="1754" y2="14865"/>
                        <a14:foregroundMark x1="8772" y1="8559" x2="8772" y2="8559"/>
                        <a14:foregroundMark x1="13450" y1="7658" x2="13450" y2="7658"/>
                        <a14:foregroundMark x1="19298" y1="5405" x2="19298" y2="5405"/>
                        <a14:foregroundMark x1="29240" y1="1802" x2="29240" y2="1802"/>
                        <a14:foregroundMark x1="36842" y1="2703" x2="36842" y2="2703"/>
                        <a14:foregroundMark x1="49708" y1="2703" x2="49708" y2="2703"/>
                        <a14:foregroundMark x1="34503" y1="9009" x2="34503" y2="9009"/>
                        <a14:foregroundMark x1="7018" y1="24775" x2="7018" y2="24775"/>
                        <a14:foregroundMark x1="1170" y1="26577" x2="1170" y2="26577"/>
                        <a14:foregroundMark x1="4094" y1="22072" x2="4094" y2="22072"/>
                        <a14:foregroundMark x1="5848" y1="32883" x2="5848" y2="32883"/>
                        <a14:foregroundMark x1="12865" y1="21622" x2="12865" y2="21622"/>
                        <a14:foregroundMark x1="23977" y1="11261" x2="23977" y2="11261"/>
                        <a14:foregroundMark x1="23392" y1="19369" x2="23392" y2="19369"/>
                        <a14:foregroundMark x1="28070" y1="26126" x2="28070" y2="26126"/>
                        <a14:foregroundMark x1="20468" y1="31532" x2="20468" y2="31532"/>
                        <a14:foregroundMark x1="22222" y1="40090" x2="22222" y2="40090"/>
                        <a14:foregroundMark x1="22222" y1="63514" x2="22222" y2="63514"/>
                        <a14:foregroundMark x1="15205" y1="54955" x2="15205" y2="54955"/>
                        <a14:foregroundMark x1="9357" y1="47748" x2="9357" y2="47748"/>
                        <a14:foregroundMark x1="14035" y1="27477" x2="14035" y2="27477"/>
                        <a14:foregroundMark x1="17544" y1="24324" x2="17544" y2="24324"/>
                        <a14:foregroundMark x1="14620" y1="38739" x2="14620" y2="38739"/>
                        <a14:foregroundMark x1="6433" y1="44595" x2="6433" y2="44595"/>
                        <a14:foregroundMark x1="16959" y1="50000" x2="16959" y2="50000"/>
                        <a14:foregroundMark x1="46199" y1="15766" x2="46199" y2="15766"/>
                        <a14:foregroundMark x1="53216" y1="13964" x2="53216" y2="13964"/>
                        <a14:foregroundMark x1="59064" y1="15315" x2="59064" y2="15315"/>
                        <a14:foregroundMark x1="67251" y1="18018" x2="67251" y2="18018"/>
                        <a14:foregroundMark x1="59064" y1="6757" x2="59064" y2="6757"/>
                        <a14:foregroundMark x1="69006" y1="7207" x2="69006" y2="7207"/>
                        <a14:foregroundMark x1="74854" y1="11712" x2="74854" y2="11712"/>
                        <a14:foregroundMark x1="78363" y1="6306" x2="78363" y2="6306"/>
                        <a14:foregroundMark x1="90058" y1="4505" x2="90058" y2="4505"/>
                        <a14:foregroundMark x1="95322" y1="7207" x2="95322" y2="7207"/>
                        <a14:foregroundMark x1="94737" y1="20721" x2="94737" y2="20721"/>
                        <a14:foregroundMark x1="96491" y1="34685" x2="96491" y2="34685"/>
                        <a14:foregroundMark x1="97076" y1="98649" x2="97076" y2="98649"/>
                        <a14:foregroundMark x1="91813" y1="99099" x2="91813" y2="99099"/>
                        <a14:foregroundMark x1="98246" y1="94144" x2="98246" y2="94144"/>
                        <a14:foregroundMark x1="94737" y1="94595" x2="94737" y2="94595"/>
                        <a14:foregroundMark x1="11111" y1="62613" x2="11111" y2="62613"/>
                        <a14:foregroundMark x1="15205" y1="74324" x2="15205" y2="74324"/>
                        <a14:foregroundMark x1="7602" y1="55405" x2="7602" y2="55405"/>
                        <a14:foregroundMark x1="78947" y1="15766" x2="78947" y2="15766"/>
                        <a14:foregroundMark x1="89474" y1="13514" x2="89474" y2="13514"/>
                        <a14:foregroundMark x1="86550" y1="33784" x2="86550" y2="33784"/>
                        <a14:foregroundMark x1="81287" y1="29730" x2="81287" y2="29730"/>
                        <a14:foregroundMark x1="87135" y1="45946" x2="87135" y2="45946"/>
                        <a14:foregroundMark x1="80117" y1="41441" x2="80117" y2="41441"/>
                        <a14:foregroundMark x1="92398" y1="52252" x2="92982" y2="53604"/>
                        <a14:foregroundMark x1="17544" y1="83784" x2="17544" y2="83784"/>
                        <a14:foregroundMark x1="88889" y1="95946" x2="88889" y2="95946"/>
                        <a14:foregroundMark x1="64327" y1="94144" x2="64327" y2="94144"/>
                        <a14:foregroundMark x1="45029" y1="93243" x2="45029" y2="93243"/>
                        <a14:foregroundMark x1="67251" y1="86937" x2="67251" y2="86937"/>
                        <a14:foregroundMark x1="80702" y1="89189" x2="80702" y2="89189"/>
                        <a14:foregroundMark x1="77193" y1="95946" x2="77193" y2="95946"/>
                        <a14:foregroundMark x1="54386" y1="90991" x2="54386" y2="90991"/>
                        <a14:foregroundMark x1="9942" y1="70721" x2="9942" y2="70721"/>
                        <a14:foregroundMark x1="14035" y1="67568" x2="14035" y2="67568"/>
                        <a14:foregroundMark x1="7602" y1="80180" x2="7602" y2="80180"/>
                        <a14:foregroundMark x1="12865" y1="90541" x2="12865" y2="90541"/>
                        <a14:foregroundMark x1="23977" y1="94144" x2="24561" y2="95045"/>
                        <a14:foregroundMark x1="10526" y1="95946" x2="10526" y2="95946"/>
                        <a14:foregroundMark x1="28070" y1="90090" x2="28070" y2="90090"/>
                        <a14:foregroundMark x1="22807" y1="77928" x2="22807" y2="77928"/>
                        <a14:foregroundMark x1="78947" y1="34234" x2="78947" y2="34234"/>
                        <a14:foregroundMark x1="77193" y1="52252" x2="77193" y2="52252"/>
                        <a14:foregroundMark x1="80117" y1="68468" x2="80117" y2="68468"/>
                        <a14:foregroundMark x1="64327" y1="79279" x2="64327" y2="79279"/>
                        <a14:foregroundMark x1="19298" y1="73423" x2="19298" y2="73423"/>
                        <a14:foregroundMark x1="4678" y1="75676" x2="4678" y2="75676"/>
                        <a14:foregroundMark x1="6433" y1="88739" x2="6433" y2="88739"/>
                        <a14:foregroundMark x1="14035" y1="81081" x2="14035" y2="81081"/>
                        <a14:foregroundMark x1="36257" y1="84685" x2="36257" y2="84685"/>
                        <a14:foregroundMark x1="35673" y1="93694" x2="35673" y2="93694"/>
                        <a14:foregroundMark x1="49708" y1="84234" x2="49708" y2="84234"/>
                        <a14:foregroundMark x1="55556" y1="95495" x2="55556" y2="95495"/>
                        <a14:foregroundMark x1="31579" y1="77027" x2="31579" y2="77027"/>
                        <a14:foregroundMark x1="50292" y1="77928" x2="50292" y2="77928"/>
                        <a14:foregroundMark x1="76023" y1="76126" x2="76023" y2="76126"/>
                        <a14:backgroundMark x1="39766" y1="63063" x2="39766" y2="63063"/>
                        <a14:backgroundMark x1="37427" y1="41892" x2="37427" y2="41892"/>
                        <a14:backgroundMark x1="65497" y1="36937" x2="65497" y2="36937"/>
                        <a14:backgroundMark x1="49708" y1="28378" x2="49708" y2="28378"/>
                        <a14:backgroundMark x1="43860" y1="37838" x2="43860" y2="37838"/>
                        <a14:backgroundMark x1="52047" y1="37838" x2="52047" y2="37838"/>
                        <a14:backgroundMark x1="45029" y1="27477" x2="45029" y2="27477"/>
                        <a14:backgroundMark x1="47953" y1="21622" x2="47953" y2="21622"/>
                        <a14:backgroundMark x1="57895" y1="29730" x2="57895" y2="29730"/>
                        <a14:backgroundMark x1="58480" y1="35135" x2="58480" y2="35135"/>
                        <a14:backgroundMark x1="58480" y1="32883" x2="58480" y2="32883"/>
                        <a14:backgroundMark x1="67251" y1="33784" x2="67251" y2="33784"/>
                        <a14:backgroundMark x1="38012" y1="30631" x2="38012" y2="30631"/>
                        <a14:backgroundMark x1="45029" y1="31982" x2="45029" y2="31982"/>
                        <a14:backgroundMark x1="34503" y1="36486" x2="34503" y2="36486"/>
                        <a14:backgroundMark x1="32164" y1="52252" x2="32164" y2="52252"/>
                        <a14:backgroundMark x1="47953" y1="65315" x2="47953" y2="65315"/>
                        <a14:backgroundMark x1="33333" y1="58559" x2="33333" y2="58559"/>
                      </a14:backgroundRemoval>
                    </a14:imgEffect>
                    <a14:imgEffect>
                      <a14:sharpenSoften amount="-34000"/>
                    </a14:imgEffect>
                    <a14:imgEffect>
                      <a14:brightnessContrast bright="-100000"/>
                    </a14:imgEffect>
                  </a14:imgLayer>
                </a14:imgProps>
              </a:ext>
              <a:ext uri="{28A0092B-C50C-407E-A947-70E740481C1C}">
                <a14:useLocalDpi xmlns:a14="http://schemas.microsoft.com/office/drawing/2010/main" val="0"/>
              </a:ext>
            </a:extLst>
          </a:blip>
          <a:srcRect l="11132" t="12852" r="11132" b="22327"/>
          <a:stretch/>
        </p:blipFill>
        <p:spPr bwMode="auto">
          <a:xfrm>
            <a:off x="2504619" y="2702335"/>
            <a:ext cx="428450" cy="46384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21367" y="6464712"/>
            <a:ext cx="1124145" cy="350330"/>
          </a:xfrm>
          <a:prstGeom prst="rect">
            <a:avLst/>
          </a:prstGeom>
          <a:noFill/>
        </p:spPr>
        <p:txBody>
          <a:bodyPr wrap="square" rtlCol="0">
            <a:spAutoFit/>
          </a:bodyPr>
          <a:lstStyle/>
          <a:p>
            <a:pPr algn="ctr"/>
            <a:r>
              <a:rPr lang="en-US" sz="1632" dirty="0">
                <a:solidFill>
                  <a:schemeClr val="accent5">
                    <a:lumMod val="75000"/>
                  </a:schemeClr>
                </a:solidFill>
                <a:latin typeface="+mj-lt"/>
              </a:rPr>
              <a:t>(n=660)</a:t>
            </a:r>
          </a:p>
        </p:txBody>
      </p:sp>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89837" y="1018941"/>
            <a:ext cx="2077321" cy="1106721"/>
          </a:xfrm>
          <a:prstGeom prst="rect">
            <a:avLst/>
          </a:prstGeom>
        </p:spPr>
      </p:pic>
    </p:spTree>
    <p:extLst>
      <p:ext uri="{BB962C8B-B14F-4D97-AF65-F5344CB8AC3E}">
        <p14:creationId xmlns:p14="http://schemas.microsoft.com/office/powerpoint/2010/main" val="30629283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9481" y="1749148"/>
            <a:ext cx="4348956" cy="224114"/>
          </a:xfrm>
          <a:prstGeom prst="rect">
            <a:avLst/>
          </a:prstGeom>
          <a:noFill/>
        </p:spPr>
        <p:txBody>
          <a:bodyPr wrap="square" lIns="0" tIns="0" rIns="0" bIns="0" rtlCol="0">
            <a:spAutoFit/>
          </a:bodyPr>
          <a:lstStyle/>
          <a:p>
            <a:pPr algn="ctr" defTabSz="932559"/>
            <a:r>
              <a:rPr lang="en-US" sz="1428" dirty="0">
                <a:solidFill>
                  <a:srgbClr val="0071BC">
                    <a:lumMod val="75000"/>
                  </a:srgbClr>
                </a:solidFill>
                <a:latin typeface="Segoe UI Light"/>
              </a:rPr>
              <a:t>(Base: Parents who allow child to use technology)</a:t>
            </a:r>
            <a:endParaRPr lang="en-GB" sz="1428" dirty="0" err="1">
              <a:solidFill>
                <a:srgbClr val="0071BC">
                  <a:lumMod val="75000"/>
                </a:srgbClr>
              </a:solidFill>
              <a:latin typeface="Segoe UI Light"/>
            </a:endParaRPr>
          </a:p>
        </p:txBody>
      </p:sp>
      <p:graphicFrame>
        <p:nvGraphicFramePr>
          <p:cNvPr id="3" name="Table 2"/>
          <p:cNvGraphicFramePr>
            <a:graphicFrameLocks noGrp="1"/>
          </p:cNvGraphicFramePr>
          <p:nvPr>
            <p:extLst>
              <p:ext uri="{D42A27DB-BD31-4B8C-83A1-F6EECF244321}">
                <p14:modId xmlns:p14="http://schemas.microsoft.com/office/powerpoint/2010/main" val="1243362893"/>
              </p:ext>
            </p:extLst>
          </p:nvPr>
        </p:nvGraphicFramePr>
        <p:xfrm>
          <a:off x="3364210" y="1912950"/>
          <a:ext cx="3782446" cy="4641709"/>
        </p:xfrm>
        <a:graphic>
          <a:graphicData uri="http://schemas.openxmlformats.org/drawingml/2006/table">
            <a:tbl>
              <a:tblPr firstRow="1" bandRow="1">
                <a:tableStyleId>{5C22544A-7EE6-4342-B048-85BDC9FD1C3A}</a:tableStyleId>
              </a:tblPr>
              <a:tblGrid>
                <a:gridCol w="1588698"/>
                <a:gridCol w="2193748"/>
              </a:tblGrid>
              <a:tr h="381723">
                <a:tc>
                  <a:txBody>
                    <a:bodyPr/>
                    <a:lstStyle/>
                    <a:p>
                      <a:pPr algn="ctr"/>
                      <a:endParaRPr lang="en-GB" sz="1900" dirty="0">
                        <a:solidFill>
                          <a:schemeClr val="accent5"/>
                        </a:solidFill>
                      </a:endParaRP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900"/>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5215">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8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j-lt"/>
                          <a:ea typeface="+mn-ea"/>
                          <a:cs typeface="+mn-cs"/>
                        </a:rPr>
                        <a:t>Computer </a:t>
                      </a:r>
                      <a:endParaRPr lang="en-GB" sz="1100" b="0" kern="1200" dirty="0" smtClean="0">
                        <a:solidFill>
                          <a:schemeClr val="accent5">
                            <a:lumMod val="75000"/>
                          </a:schemeClr>
                        </a:solidFill>
                        <a:latin typeface="+mj-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j-lt"/>
                          <a:ea typeface="+mn-ea"/>
                          <a:cs typeface="+mn-cs"/>
                        </a:rPr>
                        <a:t>(n=486)</a:t>
                      </a:r>
                      <a:endParaRPr lang="en-GB" sz="1100" b="0"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5215">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9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kern="1200" dirty="0" smtClean="0">
                          <a:solidFill>
                            <a:schemeClr val="accent5">
                              <a:lumMod val="75000"/>
                            </a:schemeClr>
                          </a:solidFill>
                          <a:latin typeface="+mn-lt"/>
                          <a:ea typeface="+mn-ea"/>
                          <a:cs typeface="+mn-cs"/>
                        </a:rPr>
                        <a:t>Apps</a:t>
                      </a:r>
                    </a:p>
                    <a:p>
                      <a:pPr algn="ctr"/>
                      <a:r>
                        <a:rPr lang="en-US" sz="1100" kern="1200" dirty="0" smtClean="0">
                          <a:solidFill>
                            <a:schemeClr val="accent5">
                              <a:lumMod val="75000"/>
                            </a:schemeClr>
                          </a:solidFill>
                          <a:latin typeface="+mn-lt"/>
                          <a:ea typeface="+mn-ea"/>
                          <a:cs typeface="+mn-cs"/>
                        </a:rPr>
                        <a:t>(n=349)</a:t>
                      </a:r>
                      <a:endParaRPr lang="en-GB" sz="1100" b="0" kern="1200" dirty="0" smtClean="0">
                        <a:solidFill>
                          <a:schemeClr val="accent5">
                            <a:lumMod val="75000"/>
                          </a:schemeClr>
                        </a:solidFill>
                        <a:latin typeface="+mn-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5215">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10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kern="1200" dirty="0" smtClean="0">
                          <a:solidFill>
                            <a:schemeClr val="accent5">
                              <a:lumMod val="75000"/>
                            </a:schemeClr>
                          </a:solidFill>
                          <a:latin typeface="+mj-lt"/>
                          <a:ea typeface="+mn-ea"/>
                          <a:cs typeface="+mn-cs"/>
                        </a:rPr>
                        <a:t>Internet</a:t>
                      </a:r>
                    </a:p>
                    <a:p>
                      <a:pPr algn="ctr"/>
                      <a:r>
                        <a:rPr lang="en-US" sz="1100" kern="1200" dirty="0" smtClean="0">
                          <a:solidFill>
                            <a:schemeClr val="accent5">
                              <a:lumMod val="75000"/>
                            </a:schemeClr>
                          </a:solidFill>
                          <a:latin typeface="+mj-lt"/>
                          <a:ea typeface="+mn-ea"/>
                          <a:cs typeface="+mn-cs"/>
                        </a:rPr>
                        <a:t>(n=394) </a:t>
                      </a:r>
                      <a:endParaRPr lang="en-GB" sz="1100"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5215">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11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j-lt"/>
                          <a:ea typeface="+mn-ea"/>
                          <a:cs typeface="+mn-cs"/>
                        </a:rPr>
                        <a:t>Mobile phone </a:t>
                      </a:r>
                      <a:endParaRPr lang="en-GB" sz="1100" b="0" kern="1200" dirty="0" smtClean="0">
                        <a:solidFill>
                          <a:schemeClr val="accent5">
                            <a:lumMod val="75000"/>
                          </a:schemeClr>
                        </a:solidFill>
                        <a:latin typeface="+mj-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j-lt"/>
                          <a:ea typeface="+mn-ea"/>
                          <a:cs typeface="+mn-cs"/>
                        </a:rPr>
                        <a:t>(n=326)</a:t>
                      </a:r>
                      <a:endParaRPr lang="en-GB" sz="1100" b="0"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5215">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8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j-lt"/>
                          <a:ea typeface="+mn-ea"/>
                          <a:cs typeface="+mn-cs"/>
                        </a:rPr>
                        <a:t> Gaming console</a:t>
                      </a:r>
                      <a:endParaRPr lang="en-GB" sz="1100" b="0" kern="1200" dirty="0" smtClean="0">
                        <a:solidFill>
                          <a:schemeClr val="accent5">
                            <a:lumMod val="75000"/>
                          </a:schemeClr>
                        </a:solidFill>
                        <a:latin typeface="+mj-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j-lt"/>
                          <a:ea typeface="+mn-ea"/>
                          <a:cs typeface="+mn-cs"/>
                        </a:rPr>
                        <a:t>(n=300)</a:t>
                      </a:r>
                      <a:endParaRPr lang="en-GB" sz="1100" b="0"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5215">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11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Email</a:t>
                      </a: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(n=284)</a:t>
                      </a:r>
                      <a:endParaRPr lang="en-GB" sz="1100" b="0" kern="1200" dirty="0" smtClean="0">
                        <a:solidFill>
                          <a:schemeClr val="accent5">
                            <a:lumMod val="75000"/>
                          </a:schemeClr>
                        </a:solidFill>
                        <a:latin typeface="+mn-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6192">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10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Online </a:t>
                      </a: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games</a:t>
                      </a: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(n=267)</a:t>
                      </a:r>
                      <a:endParaRPr lang="en-GB" sz="1100" b="0" kern="1200" dirty="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5215">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11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Texting</a:t>
                      </a: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(n=253)</a:t>
                      </a:r>
                      <a:endParaRPr lang="en-GB" sz="1100" b="0" kern="1200" dirty="0" smtClean="0">
                        <a:solidFill>
                          <a:schemeClr val="accent5">
                            <a:lumMod val="75000"/>
                          </a:schemeClr>
                        </a:solidFill>
                        <a:latin typeface="+mn-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6192">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accent5"/>
                          </a:solidFill>
                        </a:rPr>
                        <a:t>12 yrs.</a:t>
                      </a:r>
                      <a:r>
                        <a:rPr lang="en-US" sz="1600" baseline="0" dirty="0" smtClean="0">
                          <a:solidFill>
                            <a:schemeClr val="accent5"/>
                          </a:solidFill>
                        </a:rPr>
                        <a:t> old</a:t>
                      </a:r>
                      <a:endParaRPr lang="en-GB" sz="1600" dirty="0" smtClean="0">
                        <a:solidFill>
                          <a:schemeClr val="accent5"/>
                        </a:solidFill>
                      </a:endParaRPr>
                    </a:p>
                  </a:txBody>
                  <a:tcPr marL="93260" marR="93260" marT="46630" marB="46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Social </a:t>
                      </a: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networking</a:t>
                      </a:r>
                    </a:p>
                    <a:p>
                      <a:pPr marL="0" marR="0" indent="0" algn="ctr" defTabSz="914363" rtl="0" eaLnBrk="1" fontAlgn="auto" latinLnBrk="0" hangingPunct="1">
                        <a:lnSpc>
                          <a:spcPct val="100000"/>
                        </a:lnSpc>
                        <a:spcBef>
                          <a:spcPts val="0"/>
                        </a:spcBef>
                        <a:spcAft>
                          <a:spcPts val="0"/>
                        </a:spcAft>
                        <a:buClrTx/>
                        <a:buSzTx/>
                        <a:buFontTx/>
                        <a:buNone/>
                        <a:tabLst/>
                        <a:defRPr/>
                      </a:pPr>
                      <a:r>
                        <a:rPr lang="en-US" sz="1100" b="0" kern="1200" dirty="0" smtClean="0">
                          <a:solidFill>
                            <a:schemeClr val="accent5">
                              <a:lumMod val="75000"/>
                            </a:schemeClr>
                          </a:solidFill>
                          <a:latin typeface="+mn-lt"/>
                          <a:ea typeface="+mn-ea"/>
                          <a:cs typeface="+mn-cs"/>
                        </a:rPr>
                        <a:t>(n=249)</a:t>
                      </a:r>
                      <a:endParaRPr lang="en-GB" sz="1100" b="0" kern="1200" dirty="0" smtClean="0">
                        <a:solidFill>
                          <a:schemeClr val="accent5">
                            <a:lumMod val="75000"/>
                          </a:schemeClr>
                        </a:solidFill>
                        <a:latin typeface="+mn-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Group 3"/>
          <p:cNvGrpSpPr/>
          <p:nvPr/>
        </p:nvGrpSpPr>
        <p:grpSpPr>
          <a:xfrm>
            <a:off x="6969777" y="2307281"/>
            <a:ext cx="640673" cy="3727265"/>
            <a:chOff x="9296833" y="2314354"/>
            <a:chExt cx="628168" cy="3755101"/>
          </a:xfrm>
        </p:grpSpPr>
        <p:pic>
          <p:nvPicPr>
            <p:cNvPr id="5" name="Picture 4" descr="S:\Q2\Clients\Microsoft-MSN\Parents Digital Saftey\FFP\Devices_Graphic_950x65.jpg"/>
            <p:cNvPicPr/>
            <p:nvPr/>
          </p:nvPicPr>
          <p:blipFill rotWithShape="1">
            <a:blip r:embed="rId3">
              <a:duotone>
                <a:prstClr val="black"/>
                <a:srgbClr val="159F9C">
                  <a:tint val="45000"/>
                  <a:satMod val="400000"/>
                </a:srgbClr>
              </a:duotone>
              <a:extLst>
                <a:ext uri="{BEBA8EAE-BF5A-486C-A8C5-ECC9F3942E4B}">
                  <a14:imgProps xmlns:a14="http://schemas.microsoft.com/office/drawing/2010/main">
                    <a14:imgLayer r:embed="rId4">
                      <a14:imgEffect>
                        <a14:backgroundRemoval t="0" b="75385" l="71579" r="75579">
                          <a14:foregroundMark x1="78842" y1="72308" x2="78842" y2="72308"/>
                          <a14:foregroundMark x1="73579" y1="63077" x2="73579" y2="63077"/>
                          <a14:backgroundMark x1="73263" y1="61538" x2="73263" y2="61538"/>
                          <a14:backgroundMark x1="73895" y1="61538" x2="73895" y2="61538"/>
                          <a14:backgroundMark x1="73474" y1="70769" x2="73474" y2="70769"/>
                          <a14:backgroundMark x1="73895" y1="69231" x2="73895" y2="69231"/>
                          <a14:backgroundMark x1="72947" y1="69231" x2="72947" y2="69231"/>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71258" t="5356" r="23972" b="29613"/>
            <a:stretch/>
          </p:blipFill>
          <p:spPr bwMode="auto">
            <a:xfrm>
              <a:off x="9410804" y="3719404"/>
              <a:ext cx="400226" cy="444126"/>
            </a:xfrm>
            <a:prstGeom prst="rect">
              <a:avLst/>
            </a:prstGeom>
            <a:noFill/>
            <a:ln>
              <a:noFill/>
            </a:ln>
          </p:spPr>
        </p:pic>
        <p:pic>
          <p:nvPicPr>
            <p:cNvPr id="6" name="Picture 5" descr="S:\Q2\Clients\Microsoft-MSN\Parents Digital Saftey\FFP\Devices_Graphic_950x65.jpg"/>
            <p:cNvPicPr/>
            <p:nvPr/>
          </p:nvPicPr>
          <p:blipFill rotWithShape="1">
            <a:blip r:embed="rId5">
              <a:duotone>
                <a:prstClr val="black"/>
                <a:srgbClr val="159F9C">
                  <a:tint val="45000"/>
                  <a:satMod val="400000"/>
                </a:srgbClr>
              </a:duotone>
              <a:extLst>
                <a:ext uri="{BEBA8EAE-BF5A-486C-A8C5-ECC9F3942E4B}">
                  <a14:imgProps xmlns:a14="http://schemas.microsoft.com/office/drawing/2010/main">
                    <a14:imgLayer r:embed="rId4">
                      <a14:imgEffect>
                        <a14:backgroundRemoval t="0" b="95385" l="43579" r="52842">
                          <a14:foregroundMark x1="78842" y1="72308" x2="78842" y2="72308"/>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43163" t="-9075" r="46186"/>
            <a:stretch/>
          </p:blipFill>
          <p:spPr bwMode="auto">
            <a:xfrm>
              <a:off x="9296833" y="2314354"/>
              <a:ext cx="628168" cy="444126"/>
            </a:xfrm>
            <a:prstGeom prst="rect">
              <a:avLst/>
            </a:prstGeom>
            <a:noFill/>
            <a:ln>
              <a:noFill/>
            </a:ln>
          </p:spPr>
        </p:pic>
        <p:pic>
          <p:nvPicPr>
            <p:cNvPr id="7" name="Picture 6" descr="S:\Q2\Clients\Microsoft-MSN\Parents Digital Saftey\FFP\Interactions_Graphic_950x65.jpg"/>
            <p:cNvPicPr/>
            <p:nvPr/>
          </p:nvPicPr>
          <p:blipFill rotWithShape="1">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0" b="89231" l="10000" r="90000">
                          <a14:backgroundMark x1="43789" y1="44615" x2="43789" y2="44615"/>
                        </a14:backgroundRemoval>
                      </a14:imgEffect>
                      <a14:imgEffect>
                        <a14:brightnessContrast bright="-100000"/>
                      </a14:imgEffect>
                    </a14:imgLayer>
                  </a14:imgProps>
                </a:ext>
                <a:ext uri="{28A0092B-C50C-407E-A947-70E740481C1C}">
                  <a14:useLocalDpi xmlns:a14="http://schemas.microsoft.com/office/drawing/2010/main" val="0"/>
                </a:ext>
              </a:extLst>
            </a:blip>
            <a:srcRect l="38471" r="52427" b="14505"/>
            <a:stretch/>
          </p:blipFill>
          <p:spPr bwMode="auto">
            <a:xfrm>
              <a:off x="9352261" y="5583295"/>
              <a:ext cx="517312" cy="486160"/>
            </a:xfrm>
            <a:prstGeom prst="rect">
              <a:avLst/>
            </a:prstGeom>
            <a:noFill/>
            <a:ln>
              <a:noFill/>
            </a:ln>
          </p:spPr>
        </p:pic>
        <p:pic>
          <p:nvPicPr>
            <p:cNvPr id="8" name="Picture 2" descr="http://www.reviversoft.com/blog/wp-content/uploads/2012/09/ie-10-logo.png">
              <a:hlinkClick r:id="rId8"/>
            </p:cNvPr>
            <p:cNvPicPr>
              <a:picLocks noChangeAspect="1" noChangeArrowheads="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96654" y="3260561"/>
              <a:ext cx="395347" cy="417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wistynoodle.com/img/r/computer-mouse-1/computer-class-3/computer-class-3_worksheet.png">
              <a:hlinkClick r:id="rId11"/>
            </p:cNvPr>
            <p:cNvPicPr>
              <a:picLocks noChangeAspect="1" noChangeArrowheads="1"/>
            </p:cNvPicPr>
            <p:nvPr/>
          </p:nvPicPr>
          <p:blipFill rotWithShape="1">
            <a:blip r:embed="rId12">
              <a:duotone>
                <a:schemeClr val="accent6">
                  <a:shade val="45000"/>
                  <a:satMod val="135000"/>
                </a:schemeClr>
                <a:prstClr val="white"/>
              </a:duotone>
              <a:extLst>
                <a:ext uri="{BEBA8EAE-BF5A-486C-A8C5-ECC9F3942E4B}">
                  <a14:imgProps xmlns:a14="http://schemas.microsoft.com/office/drawing/2010/main">
                    <a14:imgLayer r:embed="rId13">
                      <a14:imgEffect>
                        <a14:backgroundRemoval t="7901" b="65011" l="1606" r="98394">
                          <a14:foregroundMark x1="18978" y1="53047" x2="18978" y2="53047"/>
                          <a14:foregroundMark x1="73139" y1="28894" x2="73139" y2="28894"/>
                          <a14:foregroundMark x1="82920" y1="30361" x2="82920" y2="30361"/>
                          <a14:foregroundMark x1="59270" y1="23025" x2="59270" y2="23025"/>
                          <a14:foregroundMark x1="61898" y1="19074" x2="78102" y2="24041"/>
                          <a14:foregroundMark x1="82628" y1="38939" x2="62336" y2="46614"/>
                          <a14:foregroundMark x1="35620" y1="34763" x2="35620" y2="34763"/>
                        </a14:backgroundRemoval>
                      </a14:imgEffect>
                      <a14:imgEffect>
                        <a14:brightnessContrast bright="-100000"/>
                      </a14:imgEffect>
                    </a14:imgLayer>
                  </a14:imgProps>
                </a:ext>
                <a:ext uri="{28A0092B-C50C-407E-A947-70E740481C1C}">
                  <a14:useLocalDpi xmlns:a14="http://schemas.microsoft.com/office/drawing/2010/main" val="0"/>
                </a:ext>
              </a:extLst>
            </a:blip>
            <a:srcRect b="36198"/>
            <a:stretch/>
          </p:blipFill>
          <p:spPr bwMode="auto">
            <a:xfrm>
              <a:off x="9298935" y="5024946"/>
              <a:ext cx="623965" cy="5148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GNUM\Projects\Microsoft\Cloud Power FY12\Design\ICONS_PNG\Mail.png"/>
            <p:cNvPicPr>
              <a:picLocks noChangeAspect="1" noChangeArrowheads="1"/>
            </p:cNvPicPr>
            <p:nvPr/>
          </p:nvPicPr>
          <p:blipFill>
            <a:blip r:embed="rId14" cstate="print">
              <a:duotone>
                <a:schemeClr val="accent6">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a:stretch>
              <a:fillRect/>
            </a:stretch>
          </p:blipFill>
          <p:spPr bwMode="auto">
            <a:xfrm>
              <a:off x="9366552" y="4619234"/>
              <a:ext cx="488731" cy="488731"/>
            </a:xfrm>
            <a:prstGeom prst="rect">
              <a:avLst/>
            </a:prstGeom>
            <a:noFill/>
          </p:spPr>
        </p:pic>
      </p:grpSp>
      <p:pic>
        <p:nvPicPr>
          <p:cNvPr id="11" name="Picture 2" descr="http://i.i.cbsi.com/cnwk.1d/i/tim/2011/01/27/WP7marketplace.png">
            <a:hlinkClick r:id="rId16"/>
          </p:cNvPr>
          <p:cNvPicPr>
            <a:picLocks noChangeAspect="1" noChangeArrowheads="1"/>
          </p:cNvPicPr>
          <p:nvPr/>
        </p:nvPicPr>
        <p:blipFill rotWithShape="1">
          <a:blip r:embed="rId17">
            <a:duotone>
              <a:schemeClr val="accent6">
                <a:shade val="45000"/>
                <a:satMod val="135000"/>
              </a:schemeClr>
              <a:prstClr val="white"/>
            </a:duotone>
            <a:extLst>
              <a:ext uri="{BEBA8EAE-BF5A-486C-A8C5-ECC9F3942E4B}">
                <a14:imgProps xmlns:a14="http://schemas.microsoft.com/office/drawing/2010/main">
                  <a14:imgLayer r:embed="rId18">
                    <a14:imgEffect>
                      <a14:backgroundRemoval t="0" b="100000" l="0" r="100000">
                        <a14:foregroundMark x1="23977" y1="4955" x2="23977" y2="4955"/>
                        <a14:foregroundMark x1="43860" y1="5856" x2="43860" y2="5856"/>
                        <a14:foregroundMark x1="66667" y1="10811" x2="66667" y2="10811"/>
                        <a14:foregroundMark x1="53801" y1="28378" x2="53801" y2="28378"/>
                        <a14:foregroundMark x1="40936" y1="28829" x2="40936" y2="28829"/>
                        <a14:foregroundMark x1="46784" y1="46847" x2="46784" y2="46847"/>
                        <a14:foregroundMark x1="57895" y1="49099" x2="57895" y2="49099"/>
                        <a14:foregroundMark x1="54386" y1="56757" x2="54386" y2="56757"/>
                        <a14:foregroundMark x1="44444" y1="54054" x2="44444" y2="54054"/>
                        <a14:foregroundMark x1="47953" y1="28829" x2="47953" y2="28829"/>
                        <a14:foregroundMark x1="63743" y1="27027" x2="63743" y2="27027"/>
                        <a14:foregroundMark x1="60234" y1="19369" x2="60234" y2="19369"/>
                        <a14:foregroundMark x1="11696" y1="14865" x2="11696" y2="14865"/>
                        <a14:foregroundMark x1="4094" y1="2252" x2="4094" y2="2252"/>
                        <a14:foregroundMark x1="8187" y1="1802" x2="8187" y2="1802"/>
                        <a14:foregroundMark x1="14035" y1="1351" x2="14035" y2="1351"/>
                        <a14:foregroundMark x1="1170" y1="2703" x2="1170" y2="2703"/>
                        <a14:foregroundMark x1="1754" y1="8108" x2="1754" y2="8108"/>
                        <a14:foregroundMark x1="3509" y1="18018" x2="3509" y2="18018"/>
                        <a14:foregroundMark x1="1754" y1="14865" x2="1754" y2="14865"/>
                        <a14:foregroundMark x1="8772" y1="8559" x2="8772" y2="8559"/>
                        <a14:foregroundMark x1="13450" y1="7658" x2="13450" y2="7658"/>
                        <a14:foregroundMark x1="19298" y1="5405" x2="19298" y2="5405"/>
                        <a14:foregroundMark x1="29240" y1="1802" x2="29240" y2="1802"/>
                        <a14:foregroundMark x1="36842" y1="2703" x2="36842" y2="2703"/>
                        <a14:foregroundMark x1="49708" y1="2703" x2="49708" y2="2703"/>
                        <a14:foregroundMark x1="34503" y1="9009" x2="34503" y2="9009"/>
                        <a14:foregroundMark x1="7018" y1="24775" x2="7018" y2="24775"/>
                        <a14:foregroundMark x1="1170" y1="26577" x2="1170" y2="26577"/>
                        <a14:foregroundMark x1="4094" y1="22072" x2="4094" y2="22072"/>
                        <a14:foregroundMark x1="5848" y1="32883" x2="5848" y2="32883"/>
                        <a14:foregroundMark x1="12865" y1="21622" x2="12865" y2="21622"/>
                        <a14:foregroundMark x1="23977" y1="11261" x2="23977" y2="11261"/>
                        <a14:foregroundMark x1="23392" y1="19369" x2="23392" y2="19369"/>
                        <a14:foregroundMark x1="28070" y1="26126" x2="28070" y2="26126"/>
                        <a14:foregroundMark x1="20468" y1="31532" x2="20468" y2="31532"/>
                        <a14:foregroundMark x1="22222" y1="40090" x2="22222" y2="40090"/>
                        <a14:foregroundMark x1="22222" y1="63514" x2="22222" y2="63514"/>
                        <a14:foregroundMark x1="15205" y1="54955" x2="15205" y2="54955"/>
                        <a14:foregroundMark x1="9357" y1="47748" x2="9357" y2="47748"/>
                        <a14:foregroundMark x1="14035" y1="27477" x2="14035" y2="27477"/>
                        <a14:foregroundMark x1="17544" y1="24324" x2="17544" y2="24324"/>
                        <a14:foregroundMark x1="14620" y1="38739" x2="14620" y2="38739"/>
                        <a14:foregroundMark x1="6433" y1="44595" x2="6433" y2="44595"/>
                        <a14:foregroundMark x1="16959" y1="50000" x2="16959" y2="50000"/>
                        <a14:foregroundMark x1="46199" y1="15766" x2="46199" y2="15766"/>
                        <a14:foregroundMark x1="53216" y1="13964" x2="53216" y2="13964"/>
                        <a14:foregroundMark x1="59064" y1="15315" x2="59064" y2="15315"/>
                        <a14:foregroundMark x1="67251" y1="18018" x2="67251" y2="18018"/>
                        <a14:foregroundMark x1="59064" y1="6757" x2="59064" y2="6757"/>
                        <a14:foregroundMark x1="69006" y1="7207" x2="69006" y2="7207"/>
                        <a14:foregroundMark x1="74854" y1="11712" x2="74854" y2="11712"/>
                        <a14:foregroundMark x1="78363" y1="6306" x2="78363" y2="6306"/>
                        <a14:foregroundMark x1="90058" y1="4505" x2="90058" y2="4505"/>
                        <a14:foregroundMark x1="95322" y1="7207" x2="95322" y2="7207"/>
                        <a14:foregroundMark x1="94737" y1="20721" x2="94737" y2="20721"/>
                        <a14:foregroundMark x1="96491" y1="34685" x2="96491" y2="34685"/>
                        <a14:foregroundMark x1="97076" y1="98649" x2="97076" y2="98649"/>
                        <a14:foregroundMark x1="91813" y1="99099" x2="91813" y2="99099"/>
                        <a14:foregroundMark x1="98246" y1="94144" x2="98246" y2="94144"/>
                        <a14:foregroundMark x1="94737" y1="94595" x2="94737" y2="94595"/>
                        <a14:foregroundMark x1="11111" y1="62613" x2="11111" y2="62613"/>
                        <a14:foregroundMark x1="15205" y1="74324" x2="15205" y2="74324"/>
                        <a14:foregroundMark x1="7602" y1="55405" x2="7602" y2="55405"/>
                        <a14:foregroundMark x1="78947" y1="15766" x2="78947" y2="15766"/>
                        <a14:foregroundMark x1="89474" y1="13514" x2="89474" y2="13514"/>
                        <a14:foregroundMark x1="86550" y1="33784" x2="86550" y2="33784"/>
                        <a14:foregroundMark x1="81287" y1="29730" x2="81287" y2="29730"/>
                        <a14:foregroundMark x1="87135" y1="45946" x2="87135" y2="45946"/>
                        <a14:foregroundMark x1="80117" y1="41441" x2="80117" y2="41441"/>
                        <a14:foregroundMark x1="92398" y1="52252" x2="92982" y2="53604"/>
                        <a14:foregroundMark x1="17544" y1="83784" x2="17544" y2="83784"/>
                        <a14:foregroundMark x1="88889" y1="95946" x2="88889" y2="95946"/>
                        <a14:foregroundMark x1="64327" y1="94144" x2="64327" y2="94144"/>
                        <a14:foregroundMark x1="45029" y1="93243" x2="45029" y2="93243"/>
                        <a14:foregroundMark x1="67251" y1="86937" x2="67251" y2="86937"/>
                        <a14:foregroundMark x1="80702" y1="89189" x2="80702" y2="89189"/>
                        <a14:foregroundMark x1="77193" y1="95946" x2="77193" y2="95946"/>
                        <a14:foregroundMark x1="54386" y1="90991" x2="54386" y2="90991"/>
                        <a14:foregroundMark x1="9942" y1="70721" x2="9942" y2="70721"/>
                        <a14:foregroundMark x1="14035" y1="67568" x2="14035" y2="67568"/>
                        <a14:foregroundMark x1="7602" y1="80180" x2="7602" y2="80180"/>
                        <a14:foregroundMark x1="12865" y1="90541" x2="12865" y2="90541"/>
                        <a14:foregroundMark x1="23977" y1="94144" x2="24561" y2="95045"/>
                        <a14:foregroundMark x1="10526" y1="95946" x2="10526" y2="95946"/>
                        <a14:foregroundMark x1="28070" y1="90090" x2="28070" y2="90090"/>
                        <a14:foregroundMark x1="22807" y1="77928" x2="22807" y2="77928"/>
                        <a14:foregroundMark x1="78947" y1="34234" x2="78947" y2="34234"/>
                        <a14:foregroundMark x1="77193" y1="52252" x2="77193" y2="52252"/>
                        <a14:foregroundMark x1="80117" y1="68468" x2="80117" y2="68468"/>
                        <a14:foregroundMark x1="64327" y1="79279" x2="64327" y2="79279"/>
                        <a14:foregroundMark x1="19298" y1="73423" x2="19298" y2="73423"/>
                        <a14:foregroundMark x1="4678" y1="75676" x2="4678" y2="75676"/>
                        <a14:foregroundMark x1="6433" y1="88739" x2="6433" y2="88739"/>
                        <a14:foregroundMark x1="14035" y1="81081" x2="14035" y2="81081"/>
                        <a14:foregroundMark x1="36257" y1="84685" x2="36257" y2="84685"/>
                        <a14:foregroundMark x1="35673" y1="93694" x2="35673" y2="93694"/>
                        <a14:foregroundMark x1="49708" y1="84234" x2="49708" y2="84234"/>
                        <a14:foregroundMark x1="55556" y1="95495" x2="55556" y2="95495"/>
                        <a14:foregroundMark x1="31579" y1="77027" x2="31579" y2="77027"/>
                        <a14:foregroundMark x1="50292" y1="77928" x2="50292" y2="77928"/>
                        <a14:foregroundMark x1="76023" y1="76126" x2="76023" y2="76126"/>
                        <a14:backgroundMark x1="39766" y1="63063" x2="39766" y2="63063"/>
                        <a14:backgroundMark x1="37427" y1="41892" x2="37427" y2="41892"/>
                        <a14:backgroundMark x1="65497" y1="36937" x2="65497" y2="36937"/>
                        <a14:backgroundMark x1="49708" y1="28378" x2="49708" y2="28378"/>
                        <a14:backgroundMark x1="43860" y1="37838" x2="43860" y2="37838"/>
                        <a14:backgroundMark x1="52047" y1="37838" x2="52047" y2="37838"/>
                        <a14:backgroundMark x1="45029" y1="27477" x2="45029" y2="27477"/>
                        <a14:backgroundMark x1="47953" y1="21622" x2="47953" y2="21622"/>
                        <a14:backgroundMark x1="57895" y1="29730" x2="57895" y2="29730"/>
                        <a14:backgroundMark x1="58480" y1="35135" x2="58480" y2="35135"/>
                        <a14:backgroundMark x1="58480" y1="32883" x2="58480" y2="32883"/>
                        <a14:backgroundMark x1="67251" y1="33784" x2="67251" y2="33784"/>
                        <a14:backgroundMark x1="38012" y1="30631" x2="38012" y2="30631"/>
                        <a14:backgroundMark x1="45029" y1="31982" x2="45029" y2="31982"/>
                        <a14:backgroundMark x1="34503" y1="36486" x2="34503" y2="36486"/>
                        <a14:backgroundMark x1="32164" y1="52252" x2="32164" y2="52252"/>
                        <a14:backgroundMark x1="47953" y1="65315" x2="47953" y2="65315"/>
                        <a14:backgroundMark x1="33333" y1="58559" x2="33333" y2="58559"/>
                      </a14:backgroundRemoval>
                    </a14:imgEffect>
                    <a14:imgEffect>
                      <a14:sharpenSoften amount="-34000"/>
                    </a14:imgEffect>
                    <a14:imgEffect>
                      <a14:brightnessContrast bright="-100000"/>
                    </a14:imgEffect>
                  </a14:imgLayer>
                </a14:imgProps>
              </a:ext>
              <a:ext uri="{28A0092B-C50C-407E-A947-70E740481C1C}">
                <a14:useLocalDpi xmlns:a14="http://schemas.microsoft.com/office/drawing/2010/main" val="0"/>
              </a:ext>
            </a:extLst>
          </a:blip>
          <a:srcRect l="11132" t="12852" r="11132" b="22327"/>
          <a:stretch/>
        </p:blipFill>
        <p:spPr bwMode="auto">
          <a:xfrm>
            <a:off x="7058969" y="2748114"/>
            <a:ext cx="428450" cy="4638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9">
            <a:duotone>
              <a:prstClr val="black"/>
              <a:srgbClr val="159F9C">
                <a:tint val="45000"/>
                <a:satMod val="400000"/>
              </a:srgbClr>
            </a:duotone>
            <a:extLst>
              <a:ext uri="{BEBA8EAE-BF5A-486C-A8C5-ECC9F3942E4B}">
                <a14:imgProps xmlns:a14="http://schemas.microsoft.com/office/drawing/2010/main">
                  <a14:imgLayer r:embed="rId20">
                    <a14:imgEffect>
                      <a14:backgroundRemoval t="0" b="99595" l="0" r="100000">
                        <a14:backgroundMark x1="12621" y1="3644" x2="12621" y2="3644"/>
                        <a14:backgroundMark x1="7767" y1="2834" x2="7767" y2="2834"/>
                        <a14:backgroundMark x1="4854" y1="11336" x2="4854" y2="11336"/>
                        <a14:backgroundMark x1="3883" y1="5668" x2="3883" y2="5668"/>
                        <a14:backgroundMark x1="20388" y1="29150" x2="20388" y2="29150"/>
                        <a14:backgroundMark x1="22330" y1="31984" x2="22330" y2="31984"/>
                        <a14:backgroundMark x1="33657" y1="52227" x2="33657" y2="52227"/>
                        <a14:backgroundMark x1="66667" y1="30769" x2="66667" y2="30769"/>
                        <a14:backgroundMark x1="75081" y1="22672" x2="75081" y2="22672"/>
                        <a14:backgroundMark x1="82201" y1="31984" x2="82201" y2="31984"/>
                        <a14:backgroundMark x1="74434" y1="39271" x2="74434" y2="39271"/>
                        <a14:backgroundMark x1="38511" y1="51822" x2="38511" y2="51822"/>
                        <a14:backgroundMark x1="64078" y1="51822" x2="64078" y2="51822"/>
                        <a14:backgroundMark x1="60194" y1="52632" x2="60194" y2="52632"/>
                        <a14:backgroundMark x1="1618" y1="93117" x2="1618" y2="93117"/>
                        <a14:backgroundMark x1="4207" y1="95142" x2="4207" y2="95142"/>
                        <a14:backgroundMark x1="647" y1="72470" x2="647" y2="72470"/>
                        <a14:backgroundMark x1="1294" y1="48583" x2="1294" y2="48583"/>
                        <a14:backgroundMark x1="1618" y1="34818" x2="1618" y2="34818"/>
                        <a14:backgroundMark x1="22330" y1="3239" x2="22330" y2="3239"/>
                        <a14:backgroundMark x1="16181" y1="2834" x2="16181" y2="2834"/>
                        <a14:backgroundMark x1="13592" y1="6073" x2="13592" y2="6073"/>
                        <a14:backgroundMark x1="18123" y1="5263" x2="18123" y2="5263"/>
                        <a14:backgroundMark x1="30744" y1="4858" x2="30744" y2="4858"/>
                        <a14:backgroundMark x1="38188" y1="5668" x2="38188" y2="5668"/>
                        <a14:backgroundMark x1="35922" y1="6478" x2="35922" y2="6478"/>
                        <a14:backgroundMark x1="51780" y1="5263" x2="51780" y2="5263"/>
                        <a14:backgroundMark x1="44984" y1="6073" x2="44984" y2="6073"/>
                        <a14:backgroundMark x1="60841" y1="5668" x2="60841" y2="5668"/>
                        <a14:backgroundMark x1="81230" y1="4049" x2="81230" y2="4049"/>
                        <a14:backgroundMark x1="76699" y1="3644" x2="76699" y2="3644"/>
                        <a14:backgroundMark x1="88673" y1="6478" x2="88673" y2="6478"/>
                        <a14:backgroundMark x1="91586" y1="4049" x2="91586" y2="4049"/>
                        <a14:backgroundMark x1="97735" y1="91498" x2="97735" y2="91498"/>
                        <a14:backgroundMark x1="98058" y1="85830" x2="98058" y2="85830"/>
                        <a14:backgroundMark x1="80583" y1="94332" x2="80583" y2="94332"/>
                        <a14:backgroundMark x1="75081" y1="93117" x2="75081" y2="93117"/>
                        <a14:backgroundMark x1="77994" y1="95142" x2="77994" y2="95142"/>
                        <a14:backgroundMark x1="78641" y1="93117" x2="78641" y2="93117"/>
                        <a14:backgroundMark x1="72168" y1="86235" x2="72168" y2="86235"/>
                        <a14:backgroundMark x1="74110" y1="83806" x2="74110" y2="83806"/>
                        <a14:backgroundMark x1="66990" y1="87045" x2="66990" y2="87045"/>
                        <a14:backgroundMark x1="66343" y1="91903" x2="66343" y2="91903"/>
                        <a14:backgroundMark x1="52751" y1="87045" x2="52751" y2="87045"/>
                        <a14:backgroundMark x1="67961" y1="75709" x2="67961" y2="75709"/>
                        <a14:backgroundMark x1="61165" y1="74089" x2="61165" y2="74089"/>
                        <a14:backgroundMark x1="54369" y1="71255" x2="54369" y2="71255"/>
                      </a14:backgroundRemoval>
                    </a14:imgEffect>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75791" y="4260610"/>
            <a:ext cx="418420" cy="33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http://plusonemusic.net/new/wp-content/themes/plusone-white/images/d2f/social-network-people.jpg">
            <a:hlinkClick r:id="rId21"/>
          </p:cNvPr>
          <p:cNvPicPr>
            <a:picLocks noChangeAspect="1" noChangeArrowheads="1"/>
          </p:cNvPicPr>
          <p:nvPr/>
        </p:nvPicPr>
        <p:blipFill rotWithShape="1">
          <a:blip r:embed="rId22">
            <a:duotone>
              <a:schemeClr val="accent6">
                <a:shade val="45000"/>
                <a:satMod val="135000"/>
              </a:schemeClr>
              <a:prstClr val="white"/>
            </a:duotone>
            <a:extLst>
              <a:ext uri="{BEBA8EAE-BF5A-486C-A8C5-ECC9F3942E4B}">
                <a14:imgProps xmlns:a14="http://schemas.microsoft.com/office/drawing/2010/main">
                  <a14:imgLayer r:embed="rId23">
                    <a14:imgEffect>
                      <a14:backgroundRemoval t="0" b="100000" l="0" r="100000">
                        <a14:foregroundMark x1="43000" y1="45221" x2="43000" y2="45221"/>
                        <a14:foregroundMark x1="43500" y1="36397" x2="43500" y2="36397"/>
                        <a14:foregroundMark x1="44000" y1="34926" x2="44000" y2="34926"/>
                        <a14:foregroundMark x1="50000" y1="66912" x2="50000" y2="66912"/>
                        <a14:foregroundMark x1="40000" y1="56985" x2="40000" y2="56985"/>
                        <a14:foregroundMark x1="37750" y1="55882" x2="37750" y2="55882"/>
                        <a14:foregroundMark x1="37750" y1="56985" x2="37750" y2="56985"/>
                        <a14:foregroundMark x1="38250" y1="54044" x2="38250" y2="54044"/>
                        <a14:foregroundMark x1="46750" y1="46691" x2="46750" y2="46691"/>
                        <a14:foregroundMark x1="45500" y1="46324" x2="45500" y2="46324"/>
                        <a14:foregroundMark x1="40000" y1="53676" x2="40000" y2="53676"/>
                        <a14:foregroundMark x1="39500" y1="52941" x2="39500" y2="52941"/>
                        <a14:foregroundMark x1="40750" y1="53676" x2="40750" y2="53676"/>
                        <a14:foregroundMark x1="43000" y1="55147" x2="43000" y2="55147"/>
                        <a14:foregroundMark x1="42750" y1="54779" x2="42750" y2="54779"/>
                        <a14:foregroundMark x1="42250" y1="53309" x2="42250" y2="53309"/>
                        <a14:foregroundMark x1="40750" y1="51838" x2="40750" y2="51838"/>
                        <a14:foregroundMark x1="46750" y1="49632" x2="46750" y2="49632"/>
                        <a14:foregroundMark x1="40000" y1="51471" x2="40000" y2="51471"/>
                        <a14:backgroundMark x1="89500" y1="52206" x2="89500" y2="52206"/>
                        <a14:backgroundMark x1="82750" y1="49632" x2="82750" y2="49632"/>
                        <a14:backgroundMark x1="80750" y1="25000" x2="80750" y2="25000"/>
                        <a14:backgroundMark x1="81000" y1="45221" x2="81000" y2="45221"/>
                        <a14:backgroundMark x1="83000" y1="45588" x2="83000" y2="45588"/>
                        <a14:backgroundMark x1="78750" y1="44853" x2="78750" y2="44853"/>
                        <a14:backgroundMark x1="86500" y1="4412" x2="86500" y2="4412"/>
                        <a14:backgroundMark x1="90000" y1="16544" x2="90000" y2="16544"/>
                        <a14:backgroundMark x1="89000" y1="9559" x2="89000" y2="9559"/>
                        <a14:backgroundMark x1="81500" y1="66912" x2="81500" y2="66912"/>
                        <a14:backgroundMark x1="83000" y1="61397" x2="83000" y2="61397"/>
                        <a14:backgroundMark x1="88000" y1="59191" x2="88000" y2="59191"/>
                        <a14:backgroundMark x1="84000" y1="77574" x2="84000" y2="77574"/>
                        <a14:backgroundMark x1="91250" y1="70588" x2="91250" y2="70588"/>
                        <a14:backgroundMark x1="94250" y1="43382" x2="94250" y2="43382"/>
                        <a14:backgroundMark x1="91750" y1="31618" x2="91750" y2="31618"/>
                        <a14:backgroundMark x1="87750" y1="39706" x2="87750" y2="39706"/>
                        <a14:backgroundMark x1="86000" y1="53309" x2="86000" y2="53309"/>
                        <a14:backgroundMark x1="82500" y1="55515" x2="82500" y2="55515"/>
                        <a14:backgroundMark x1="81500" y1="53676" x2="81500" y2="53676"/>
                        <a14:backgroundMark x1="83750" y1="59191" x2="83750" y2="59191"/>
                        <a14:backgroundMark x1="84000" y1="65074" x2="84000" y2="65074"/>
                        <a14:backgroundMark x1="80000" y1="70588" x2="80000" y2="70588"/>
                        <a14:backgroundMark x1="84000" y1="71324" x2="84000" y2="71324"/>
                        <a14:backgroundMark x1="85500" y1="69853" x2="85500" y2="69853"/>
                        <a14:backgroundMark x1="90250" y1="63235" x2="90250" y2="63235"/>
                        <a14:backgroundMark x1="92500" y1="58824" x2="92500" y2="58824"/>
                        <a14:backgroundMark x1="96500" y1="60662" x2="96500" y2="60662"/>
                        <a14:backgroundMark x1="93250" y1="60662" x2="93250" y2="60662"/>
                        <a14:backgroundMark x1="94750" y1="58824" x2="94750" y2="58824"/>
                        <a14:backgroundMark x1="90750" y1="59191" x2="90750" y2="59191"/>
                        <a14:backgroundMark x1="47750" y1="37500" x2="47750" y2="37500"/>
                        <a14:backgroundMark x1="46500" y1="41912" x2="46500" y2="41912"/>
                        <a14:backgroundMark x1="47000" y1="44485" x2="47000" y2="44485"/>
                        <a14:backgroundMark x1="36750" y1="76471" x2="36750" y2="76471"/>
                        <a14:backgroundMark x1="41000" y1="76471" x2="41000" y2="76471"/>
                        <a14:backgroundMark x1="46750" y1="70221" x2="46750" y2="70221"/>
                        <a14:backgroundMark x1="50750" y1="70221" x2="50750" y2="70221"/>
                        <a14:backgroundMark x1="81250" y1="36397" x2="81250" y2="36397"/>
                        <a14:backgroundMark x1="93000" y1="42647" x2="93000" y2="42647"/>
                        <a14:backgroundMark x1="90250" y1="46691" x2="90250" y2="46691"/>
                        <a14:backgroundMark x1="87500" y1="50735" x2="87250" y2="51838"/>
                        <a14:backgroundMark x1="51000" y1="58824" x2="51000" y2="58824"/>
                        <a14:backgroundMark x1="51000" y1="60294" x2="51000" y2="60294"/>
                        <a14:backgroundMark x1="78000" y1="41176" x2="78000" y2="41176"/>
                        <a14:backgroundMark x1="49250" y1="53676" x2="49250" y2="53676"/>
                        <a14:backgroundMark x1="42000" y1="61029" x2="42000" y2="61029"/>
                        <a14:backgroundMark x1="43000" y1="58824" x2="43000" y2="58824"/>
                        <a14:backgroundMark x1="38000" y1="60662" x2="38000" y2="60662"/>
                        <a14:backgroundMark x1="42000" y1="41544" x2="42000" y2="41544"/>
                        <a14:backgroundMark x1="46500" y1="41176" x2="46500" y2="41176"/>
                        <a14:backgroundMark x1="47250" y1="34926" x2="47250" y2="34926"/>
                        <a14:backgroundMark x1="42250" y1="62500" x2="42250" y2="62500"/>
                        <a14:backgroundMark x1="39750" y1="46691" x2="39750" y2="46691"/>
                        <a14:backgroundMark x1="40000" y1="44118" x2="40000" y2="44118"/>
                        <a14:backgroundMark x1="80250" y1="28676" x2="80250" y2="28676"/>
                        <a14:backgroundMark x1="84250" y1="28309" x2="84250" y2="28309"/>
                        <a14:backgroundMark x1="82250" y1="31618" x2="82250" y2="31618"/>
                        <a14:backgroundMark x1="79000" y1="36029" x2="79000" y2="36029"/>
                        <a14:backgroundMark x1="91750" y1="56250" x2="91750" y2="56250"/>
                        <a14:backgroundMark x1="92000" y1="48162" x2="92000" y2="48162"/>
                        <a14:backgroundMark x1="47000" y1="35662" x2="47000" y2="35662"/>
                        <a14:backgroundMark x1="45500" y1="32353" x2="45500" y2="32353"/>
                        <a14:backgroundMark x1="45750" y1="33456" x2="45750" y2="33456"/>
                        <a14:backgroundMark x1="44250" y1="32353" x2="44250" y2="32353"/>
                        <a14:backgroundMark x1="43000" y1="32721" x2="43000" y2="32721"/>
                        <a14:backgroundMark x1="41500" y1="34559" x2="41500" y2="34559"/>
                        <a14:backgroundMark x1="40750" y1="37132" x2="40750" y2="37132"/>
                        <a14:backgroundMark x1="40750" y1="37868" x2="40750" y2="37868"/>
                        <a14:backgroundMark x1="41000" y1="36765" x2="41000" y2="36765"/>
                        <a14:backgroundMark x1="36750" y1="56985" x2="36750" y2="56985"/>
                        <a14:backgroundMark x1="37000" y1="54412" x2="37000" y2="54412"/>
                        <a14:backgroundMark x1="36750" y1="55882" x2="36750" y2="55882"/>
                        <a14:backgroundMark x1="37250" y1="58824" x2="37250" y2="58824"/>
                        <a14:backgroundMark x1="38000" y1="60294" x2="38000" y2="60294"/>
                        <a14:backgroundMark x1="39000" y1="51838" x2="39000" y2="51838"/>
                        <a14:backgroundMark x1="37750" y1="52574" x2="37750" y2="52574"/>
                        <a14:backgroundMark x1="37250" y1="53676" x2="37250" y2="53676"/>
                        <a14:backgroundMark x1="44000" y1="48897" x2="44000" y2="48897"/>
                        <a14:backgroundMark x1="44250" y1="47426" x2="44250" y2="47426"/>
                        <a14:backgroundMark x1="45000" y1="45956" x2="45000" y2="45956"/>
                        <a14:backgroundMark x1="45750" y1="45221" x2="45750" y2="45221"/>
                        <a14:backgroundMark x1="47000" y1="44853" x2="47000" y2="44853"/>
                        <a14:backgroundMark x1="46250" y1="44853" x2="46250" y2="44853"/>
                        <a14:backgroundMark x1="46500" y1="53309" x2="46500" y2="53309"/>
                        <a14:backgroundMark x1="47000" y1="53309" x2="47000" y2="53309"/>
                        <a14:backgroundMark x1="44250" y1="51103" x2="44250" y2="51103"/>
                        <a14:backgroundMark x1="44000" y1="50000" x2="44000" y2="50000"/>
                        <a14:backgroundMark x1="44750" y1="51838" x2="44750" y2="51838"/>
                        <a14:backgroundMark x1="45000" y1="52574" x2="45000" y2="52574"/>
                        <a14:backgroundMark x1="45500" y1="52941" x2="45500" y2="52941"/>
                        <a14:backgroundMark x1="43000" y1="57353" x2="43000" y2="57353"/>
                        <a14:backgroundMark x1="42250" y1="59926" x2="42250" y2="59926"/>
                        <a14:backgroundMark x1="39750" y1="51838" x2="39750" y2="51838"/>
                        <a14:backgroundMark x1="40750" y1="52574" x2="40750" y2="52574"/>
                        <a14:backgroundMark x1="41750" y1="53309" x2="41750" y2="53309"/>
                        <a14:backgroundMark x1="42250" y1="55147" x2="42250" y2="55147"/>
                        <a14:backgroundMark x1="42500" y1="56250" x2="42500" y2="56250"/>
                        <a14:backgroundMark x1="40250" y1="52206" x2="40250" y2="52206"/>
                        <a14:backgroundMark x1="90000" y1="82353" x2="90000" y2="82353"/>
                        <a14:backgroundMark x1="82500" y1="94118" x2="82500" y2="94118"/>
                        <a14:backgroundMark x1="82750" y1="87868" x2="82750" y2="87868"/>
                        <a14:backgroundMark x1="86000" y1="83088" x2="86000" y2="83088"/>
                        <a14:backgroundMark x1="94000" y1="90441" x2="94000" y2="90441"/>
                        <a14:backgroundMark x1="85250" y1="15809" x2="85250" y2="15809"/>
                      </a14:backgroundRemoval>
                    </a14:imgEffect>
                    <a14:imgEffect>
                      <a14:sharpenSoften amount="-43000"/>
                    </a14:imgEffect>
                    <a14:imgEffect>
                      <a14:brightnessContrast bright="-100000"/>
                    </a14:imgEffect>
                  </a14:imgLayer>
                </a14:imgProps>
              </a:ext>
              <a:ext uri="{28A0092B-C50C-407E-A947-70E740481C1C}">
                <a14:useLocalDpi xmlns:a14="http://schemas.microsoft.com/office/drawing/2010/main" val="0"/>
              </a:ext>
            </a:extLst>
          </a:blip>
          <a:srcRect l="33255" t="31971" r="46555" b="22591"/>
          <a:stretch/>
        </p:blipFill>
        <p:spPr bwMode="auto">
          <a:xfrm>
            <a:off x="7168604" y="5979068"/>
            <a:ext cx="368704" cy="49626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3"/>
          <p:cNvSpPr txBox="1">
            <a:spLocks/>
          </p:cNvSpPr>
          <p:nvPr/>
        </p:nvSpPr>
        <p:spPr>
          <a:xfrm>
            <a:off x="121366" y="115682"/>
            <a:ext cx="11907380"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400" dirty="0" smtClean="0">
                <a:solidFill>
                  <a:schemeClr val="accent5">
                    <a:lumMod val="75000"/>
                  </a:schemeClr>
                </a:solidFill>
              </a:rPr>
              <a:t>Average age parents first allowed unsupervised use of technology</a:t>
            </a:r>
            <a:endParaRPr lang="en-US" sz="4400" dirty="0">
              <a:solidFill>
                <a:schemeClr val="accent5">
                  <a:lumMod val="75000"/>
                </a:schemeClr>
              </a:solidFill>
            </a:endParaRPr>
          </a:p>
        </p:txBody>
      </p:sp>
      <p:pic>
        <p:nvPicPr>
          <p:cNvPr id="21" name="Picture 2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819926" y="1231308"/>
            <a:ext cx="2077321" cy="1106721"/>
          </a:xfrm>
          <a:prstGeom prst="rect">
            <a:avLst/>
          </a:prstGeom>
        </p:spPr>
      </p:pic>
    </p:spTree>
    <p:extLst>
      <p:ext uri="{BB962C8B-B14F-4D97-AF65-F5344CB8AC3E}">
        <p14:creationId xmlns:p14="http://schemas.microsoft.com/office/powerpoint/2010/main" val="4329916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1"/>
          <p:cNvGraphicFramePr>
            <a:graphicFrameLocks/>
          </p:cNvGraphicFramePr>
          <p:nvPr>
            <p:extLst/>
          </p:nvPr>
        </p:nvGraphicFramePr>
        <p:xfrm>
          <a:off x="624237" y="2377322"/>
          <a:ext cx="11265256" cy="4358232"/>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
          <p:cNvPicPr>
            <a:picLocks noChangeAspect="1" noChangeArrowheads="1"/>
          </p:cNvPicPr>
          <p:nvPr/>
        </p:nvPicPr>
        <p:blipFill>
          <a:blip r:embed="rId4">
            <a:duotone>
              <a:prstClr val="black"/>
              <a:srgbClr val="159F9C">
                <a:tint val="45000"/>
                <a:satMod val="400000"/>
              </a:srgbClr>
            </a:duotone>
            <a:extLst>
              <a:ext uri="{BEBA8EAE-BF5A-486C-A8C5-ECC9F3942E4B}">
                <a14:imgProps xmlns:a14="http://schemas.microsoft.com/office/drawing/2010/main">
                  <a14:imgLayer r:embed="rId5">
                    <a14:imgEffect>
                      <a14:backgroundRemoval t="0" b="99595" l="0" r="100000">
                        <a14:backgroundMark x1="12621" y1="3644" x2="12621" y2="3644"/>
                        <a14:backgroundMark x1="7767" y1="2834" x2="7767" y2="2834"/>
                        <a14:backgroundMark x1="4854" y1="11336" x2="4854" y2="11336"/>
                        <a14:backgroundMark x1="3883" y1="5668" x2="3883" y2="5668"/>
                        <a14:backgroundMark x1="20388" y1="29150" x2="20388" y2="29150"/>
                        <a14:backgroundMark x1="22330" y1="31984" x2="22330" y2="31984"/>
                        <a14:backgroundMark x1="33657" y1="52227" x2="33657" y2="52227"/>
                        <a14:backgroundMark x1="66667" y1="30769" x2="66667" y2="30769"/>
                        <a14:backgroundMark x1="75081" y1="22672" x2="75081" y2="22672"/>
                        <a14:backgroundMark x1="82201" y1="31984" x2="82201" y2="31984"/>
                        <a14:backgroundMark x1="74434" y1="39271" x2="74434" y2="39271"/>
                        <a14:backgroundMark x1="38511" y1="51822" x2="38511" y2="51822"/>
                        <a14:backgroundMark x1="64078" y1="51822" x2="64078" y2="51822"/>
                        <a14:backgroundMark x1="60194" y1="52632" x2="60194" y2="52632"/>
                        <a14:backgroundMark x1="1618" y1="93117" x2="1618" y2="93117"/>
                        <a14:backgroundMark x1="4207" y1="95142" x2="4207" y2="95142"/>
                        <a14:backgroundMark x1="647" y1="72470" x2="647" y2="72470"/>
                        <a14:backgroundMark x1="1294" y1="48583" x2="1294" y2="48583"/>
                        <a14:backgroundMark x1="1618" y1="34818" x2="1618" y2="34818"/>
                        <a14:backgroundMark x1="22330" y1="3239" x2="22330" y2="3239"/>
                        <a14:backgroundMark x1="16181" y1="2834" x2="16181" y2="2834"/>
                        <a14:backgroundMark x1="13592" y1="6073" x2="13592" y2="6073"/>
                        <a14:backgroundMark x1="18123" y1="5263" x2="18123" y2="5263"/>
                        <a14:backgroundMark x1="30744" y1="4858" x2="30744" y2="4858"/>
                        <a14:backgroundMark x1="38188" y1="5668" x2="38188" y2="5668"/>
                        <a14:backgroundMark x1="35922" y1="6478" x2="35922" y2="6478"/>
                        <a14:backgroundMark x1="51780" y1="5263" x2="51780" y2="5263"/>
                        <a14:backgroundMark x1="44984" y1="6073" x2="44984" y2="6073"/>
                        <a14:backgroundMark x1="60841" y1="5668" x2="60841" y2="5668"/>
                        <a14:backgroundMark x1="81230" y1="4049" x2="81230" y2="4049"/>
                        <a14:backgroundMark x1="76699" y1="3644" x2="76699" y2="3644"/>
                        <a14:backgroundMark x1="88673" y1="6478" x2="88673" y2="6478"/>
                        <a14:backgroundMark x1="91586" y1="4049" x2="91586" y2="4049"/>
                        <a14:backgroundMark x1="97735" y1="91498" x2="97735" y2="91498"/>
                        <a14:backgroundMark x1="98058" y1="85830" x2="98058" y2="85830"/>
                        <a14:backgroundMark x1="80583" y1="94332" x2="80583" y2="94332"/>
                        <a14:backgroundMark x1="75081" y1="93117" x2="75081" y2="93117"/>
                        <a14:backgroundMark x1="77994" y1="95142" x2="77994" y2="95142"/>
                        <a14:backgroundMark x1="78641" y1="93117" x2="78641" y2="93117"/>
                        <a14:backgroundMark x1="72168" y1="86235" x2="72168" y2="86235"/>
                        <a14:backgroundMark x1="74110" y1="83806" x2="74110" y2="83806"/>
                        <a14:backgroundMark x1="66990" y1="87045" x2="66990" y2="87045"/>
                        <a14:backgroundMark x1="66343" y1="91903" x2="66343" y2="91903"/>
                        <a14:backgroundMark x1="52751" y1="87045" x2="52751" y2="87045"/>
                        <a14:backgroundMark x1="67961" y1="75709" x2="67961" y2="75709"/>
                        <a14:backgroundMark x1="61165" y1="74089" x2="61165" y2="74089"/>
                        <a14:backgroundMark x1="54369" y1="71255" x2="54369" y2="71255"/>
                      </a14:backgroundRemoval>
                    </a14:imgEffect>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80901" y="6198490"/>
            <a:ext cx="418420" cy="33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descr="S:\Q2\Clients\Microsoft-MSN\Parents Digital Saftey\FFP\Devices_Graphic_950x65.jpg"/>
          <p:cNvPicPr/>
          <p:nvPr/>
        </p:nvPicPr>
        <p:blipFill rotWithShape="1">
          <a:blip r:embed="rId6">
            <a:duotone>
              <a:prstClr val="black"/>
              <a:srgbClr val="159F9C">
                <a:tint val="45000"/>
                <a:satMod val="400000"/>
              </a:srgbClr>
            </a:duotone>
            <a:extLst>
              <a:ext uri="{BEBA8EAE-BF5A-486C-A8C5-ECC9F3942E4B}">
                <a14:imgProps xmlns:a14="http://schemas.microsoft.com/office/drawing/2010/main">
                  <a14:imgLayer r:embed="rId7">
                    <a14:imgEffect>
                      <a14:backgroundRemoval t="0" b="75385" l="71579" r="75579">
                        <a14:foregroundMark x1="78842" y1="72308" x2="78842" y2="72308"/>
                        <a14:foregroundMark x1="73579" y1="63077" x2="73579" y2="63077"/>
                        <a14:backgroundMark x1="73263" y1="61538" x2="73263" y2="61538"/>
                        <a14:backgroundMark x1="73895" y1="61538" x2="73895" y2="61538"/>
                        <a14:backgroundMark x1="73474" y1="70769" x2="73474" y2="70769"/>
                        <a14:backgroundMark x1="73895" y1="69231" x2="73895" y2="69231"/>
                        <a14:backgroundMark x1="72947" y1="69231" x2="72947" y2="69231"/>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71258" t="5356" r="23972" b="29613"/>
          <a:stretch/>
        </p:blipFill>
        <p:spPr bwMode="auto">
          <a:xfrm>
            <a:off x="8458130" y="6167553"/>
            <a:ext cx="408193" cy="440834"/>
          </a:xfrm>
          <a:prstGeom prst="rect">
            <a:avLst/>
          </a:prstGeom>
          <a:noFill/>
          <a:ln>
            <a:noFill/>
          </a:ln>
        </p:spPr>
      </p:pic>
      <p:pic>
        <p:nvPicPr>
          <p:cNvPr id="25" name="Picture 24" descr="S:\Q2\Clients\Microsoft-MSN\Parents Digital Saftey\FFP\Devices_Graphic_950x65.jpg"/>
          <p:cNvPicPr/>
          <p:nvPr/>
        </p:nvPicPr>
        <p:blipFill rotWithShape="1">
          <a:blip r:embed="rId8">
            <a:duotone>
              <a:prstClr val="black"/>
              <a:srgbClr val="159F9C">
                <a:tint val="45000"/>
                <a:satMod val="400000"/>
              </a:srgbClr>
            </a:duotone>
            <a:extLst>
              <a:ext uri="{BEBA8EAE-BF5A-486C-A8C5-ECC9F3942E4B}">
                <a14:imgProps xmlns:a14="http://schemas.microsoft.com/office/drawing/2010/main">
                  <a14:imgLayer r:embed="rId7">
                    <a14:imgEffect>
                      <a14:backgroundRemoval t="0" b="95385" l="43579" r="52842">
                        <a14:foregroundMark x1="78842" y1="72308" x2="78842" y2="72308"/>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43163" t="-9075" r="46186"/>
          <a:stretch/>
        </p:blipFill>
        <p:spPr bwMode="auto">
          <a:xfrm>
            <a:off x="1108358" y="6127991"/>
            <a:ext cx="640673" cy="440834"/>
          </a:xfrm>
          <a:prstGeom prst="rect">
            <a:avLst/>
          </a:prstGeom>
          <a:noFill/>
          <a:ln>
            <a:noFill/>
          </a:ln>
        </p:spPr>
      </p:pic>
      <p:pic>
        <p:nvPicPr>
          <p:cNvPr id="14" name="Picture 13" descr="S:\Q2\Clients\Microsoft-MSN\Parents Digital Saftey\FFP\Interactions_Graphic_950x65.jpg"/>
          <p:cNvPicPr/>
          <p:nvPr/>
        </p:nvPicPr>
        <p:blipFill rotWithShape="1">
          <a:blip r:embed="rId9">
            <a:duotone>
              <a:schemeClr val="accent6">
                <a:shade val="45000"/>
                <a:satMod val="135000"/>
              </a:schemeClr>
              <a:prstClr val="white"/>
            </a:duotone>
            <a:extLst>
              <a:ext uri="{BEBA8EAE-BF5A-486C-A8C5-ECC9F3942E4B}">
                <a14:imgProps xmlns:a14="http://schemas.microsoft.com/office/drawing/2010/main">
                  <a14:imgLayer r:embed="rId10">
                    <a14:imgEffect>
                      <a14:backgroundRemoval t="0" b="89231" l="10000" r="90000">
                        <a14:backgroundMark x1="43789" y1="44615" x2="43789" y2="44615"/>
                      </a14:backgroundRemoval>
                    </a14:imgEffect>
                    <a14:imgEffect>
                      <a14:brightnessContrast bright="-100000"/>
                    </a14:imgEffect>
                  </a14:imgLayer>
                </a14:imgProps>
              </a:ext>
              <a:ext uri="{28A0092B-C50C-407E-A947-70E740481C1C}">
                <a14:useLocalDpi xmlns:a14="http://schemas.microsoft.com/office/drawing/2010/main" val="0"/>
              </a:ext>
            </a:extLst>
          </a:blip>
          <a:srcRect l="38471" r="52427" b="14505"/>
          <a:stretch/>
        </p:blipFill>
        <p:spPr bwMode="auto">
          <a:xfrm>
            <a:off x="9628789" y="6150246"/>
            <a:ext cx="527610" cy="495838"/>
          </a:xfrm>
          <a:prstGeom prst="rect">
            <a:avLst/>
          </a:prstGeom>
          <a:noFill/>
          <a:ln>
            <a:noFill/>
          </a:ln>
        </p:spPr>
      </p:pic>
      <p:pic>
        <p:nvPicPr>
          <p:cNvPr id="2050" name="Picture 2" descr="http://www.reviversoft.com/blog/wp-content/uploads/2012/09/ie-10-logo.png">
            <a:hlinkClick r:id="rId11"/>
          </p:cNvPr>
          <p:cNvPicPr>
            <a:picLocks noChangeAspect="1" noChangeArrowheads="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830269" y="6163861"/>
            <a:ext cx="403217" cy="4257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wistynoodle.com/img/r/computer-mouse-1/computer-class-3/computer-class-3_worksheet.png">
            <a:hlinkClick r:id="rId14"/>
          </p:cNvPr>
          <p:cNvPicPr>
            <a:picLocks noChangeAspect="1" noChangeArrowheads="1"/>
          </p:cNvPicPr>
          <p:nvPr/>
        </p:nvPicPr>
        <p:blipFill rotWithShape="1">
          <a:blip r:embed="rId15">
            <a:duotone>
              <a:schemeClr val="accent6">
                <a:shade val="45000"/>
                <a:satMod val="135000"/>
              </a:schemeClr>
              <a:prstClr val="white"/>
            </a:duotone>
            <a:extLst>
              <a:ext uri="{BEBA8EAE-BF5A-486C-A8C5-ECC9F3942E4B}">
                <a14:imgProps xmlns:a14="http://schemas.microsoft.com/office/drawing/2010/main">
                  <a14:imgLayer r:embed="rId16">
                    <a14:imgEffect>
                      <a14:backgroundRemoval t="7901" b="65011" l="1606" r="98394">
                        <a14:foregroundMark x1="18978" y1="53047" x2="18978" y2="53047"/>
                        <a14:foregroundMark x1="73139" y1="28894" x2="73139" y2="28894"/>
                        <a14:foregroundMark x1="82920" y1="30361" x2="82920" y2="30361"/>
                        <a14:foregroundMark x1="59270" y1="23025" x2="59270" y2="23025"/>
                        <a14:foregroundMark x1="61898" y1="19074" x2="78102" y2="24041"/>
                        <a14:foregroundMark x1="82628" y1="38939" x2="62336" y2="46614"/>
                        <a14:foregroundMark x1="35620" y1="34763" x2="35620" y2="34763"/>
                      </a14:backgroundRemoval>
                    </a14:imgEffect>
                    <a14:imgEffect>
                      <a14:brightnessContrast bright="-100000"/>
                    </a14:imgEffect>
                  </a14:imgLayer>
                </a14:imgProps>
              </a:ext>
              <a:ext uri="{28A0092B-C50C-407E-A947-70E740481C1C}">
                <a14:useLocalDpi xmlns:a14="http://schemas.microsoft.com/office/drawing/2010/main" val="0"/>
              </a:ext>
            </a:extLst>
          </a:blip>
          <a:srcRect b="36198"/>
          <a:stretch/>
        </p:blipFill>
        <p:spPr bwMode="auto">
          <a:xfrm>
            <a:off x="5903896" y="6061818"/>
            <a:ext cx="636387" cy="52505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AGNUM\Projects\Microsoft\Cloud Power FY12\Design\ICONS_PNG\Mail.png"/>
          <p:cNvPicPr>
            <a:picLocks noChangeAspect="1" noChangeArrowheads="1"/>
          </p:cNvPicPr>
          <p:nvPr/>
        </p:nvPicPr>
        <p:blipFill>
          <a:blip r:embed="rId17" cstate="print">
            <a:duotone>
              <a:schemeClr val="accent6">
                <a:shade val="45000"/>
                <a:satMod val="135000"/>
              </a:schemeClr>
              <a:prstClr val="white"/>
            </a:duotone>
            <a:extLst>
              <a:ext uri="{BEBA8EAE-BF5A-486C-A8C5-ECC9F3942E4B}">
                <a14:imgProps xmlns:a14="http://schemas.microsoft.com/office/drawing/2010/main">
                  <a14:imgLayer r:embed="rId18">
                    <a14:imgEffect>
                      <a14:brightnessContrast bright="-100000"/>
                    </a14:imgEffect>
                  </a14:imgLayer>
                </a14:imgProps>
              </a:ext>
            </a:extLst>
          </a:blip>
          <a:srcRect/>
          <a:stretch>
            <a:fillRect/>
          </a:stretch>
        </p:blipFill>
        <p:spPr bwMode="auto">
          <a:xfrm>
            <a:off x="7157508" y="6109202"/>
            <a:ext cx="498460" cy="498460"/>
          </a:xfrm>
          <a:prstGeom prst="rect">
            <a:avLst/>
          </a:prstGeom>
          <a:noFill/>
        </p:spPr>
      </p:pic>
      <p:sp>
        <p:nvSpPr>
          <p:cNvPr id="23" name="TextBox 22"/>
          <p:cNvSpPr txBox="1"/>
          <p:nvPr/>
        </p:nvSpPr>
        <p:spPr>
          <a:xfrm>
            <a:off x="1049836" y="1720298"/>
            <a:ext cx="9125899" cy="992525"/>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Average age first allowed use of technology</a:t>
            </a:r>
          </a:p>
          <a:p>
            <a:pPr algn="ctr" defTabSz="932559"/>
            <a:r>
              <a:rPr lang="en-US" sz="2448" b="1" dirty="0">
                <a:solidFill>
                  <a:srgbClr val="0071BC">
                    <a:lumMod val="75000"/>
                  </a:srgbClr>
                </a:solidFill>
                <a:latin typeface="Segoe UI Light"/>
              </a:rPr>
              <a:t>without supervision</a:t>
            </a:r>
          </a:p>
          <a:p>
            <a:pPr algn="ctr" defTabSz="932559"/>
            <a:r>
              <a:rPr lang="en-US" sz="1428" dirty="0">
                <a:solidFill>
                  <a:srgbClr val="0071BC">
                    <a:lumMod val="75000"/>
                  </a:srgbClr>
                </a:solidFill>
                <a:latin typeface="Segoe UI Light"/>
              </a:rPr>
              <a:t>(Base: Parents who allow child to use device/online service)</a:t>
            </a:r>
            <a:endParaRPr lang="en-GB" sz="1428" dirty="0" err="1">
              <a:solidFill>
                <a:srgbClr val="0071BC">
                  <a:lumMod val="75000"/>
                </a:srgbClr>
              </a:solidFill>
              <a:latin typeface="Segoe UI Light"/>
            </a:endParaRPr>
          </a:p>
        </p:txBody>
      </p:sp>
      <p:sp>
        <p:nvSpPr>
          <p:cNvPr id="20" name="Title 3"/>
          <p:cNvSpPr txBox="1">
            <a:spLocks/>
          </p:cNvSpPr>
          <p:nvPr/>
        </p:nvSpPr>
        <p:spPr>
          <a:xfrm>
            <a:off x="121366" y="84193"/>
            <a:ext cx="11877740"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400" dirty="0" smtClean="0">
                <a:solidFill>
                  <a:schemeClr val="accent5">
                    <a:lumMod val="75000"/>
                  </a:schemeClr>
                </a:solidFill>
              </a:rPr>
              <a:t>In general, online services are introduced at an older age than devices</a:t>
            </a:r>
            <a:endParaRPr lang="en-GB" sz="4400" dirty="0">
              <a:solidFill>
                <a:schemeClr val="accent5">
                  <a:lumMod val="75000"/>
                </a:schemeClr>
              </a:solidFill>
            </a:endParaRPr>
          </a:p>
        </p:txBody>
      </p:sp>
      <p:pic>
        <p:nvPicPr>
          <p:cNvPr id="27" name="Picture 4" descr="http://plusonemusic.net/new/wp-content/themes/plusone-white/images/d2f/social-network-people.jpg">
            <a:hlinkClick r:id="rId19"/>
          </p:cNvPr>
          <p:cNvPicPr>
            <a:picLocks noChangeAspect="1" noChangeArrowheads="1"/>
          </p:cNvPicPr>
          <p:nvPr/>
        </p:nvPicPr>
        <p:blipFill rotWithShape="1">
          <a:blip r:embed="rId20">
            <a:duotone>
              <a:schemeClr val="accent6">
                <a:shade val="45000"/>
                <a:satMod val="135000"/>
              </a:schemeClr>
              <a:prstClr val="white"/>
            </a:duotone>
            <a:extLst>
              <a:ext uri="{BEBA8EAE-BF5A-486C-A8C5-ECC9F3942E4B}">
                <a14:imgProps xmlns:a14="http://schemas.microsoft.com/office/drawing/2010/main">
                  <a14:imgLayer r:embed="rId21">
                    <a14:imgEffect>
                      <a14:backgroundRemoval t="0" b="100000" l="0" r="100000">
                        <a14:foregroundMark x1="43000" y1="45221" x2="43000" y2="45221"/>
                        <a14:foregroundMark x1="43500" y1="36397" x2="43500" y2="36397"/>
                        <a14:foregroundMark x1="44000" y1="34926" x2="44000" y2="34926"/>
                        <a14:foregroundMark x1="50000" y1="66912" x2="50000" y2="66912"/>
                        <a14:foregroundMark x1="40000" y1="56985" x2="40000" y2="56985"/>
                        <a14:foregroundMark x1="37750" y1="55882" x2="37750" y2="55882"/>
                        <a14:foregroundMark x1="37750" y1="56985" x2="37750" y2="56985"/>
                        <a14:foregroundMark x1="38250" y1="54044" x2="38250" y2="54044"/>
                        <a14:foregroundMark x1="46750" y1="46691" x2="46750" y2="46691"/>
                        <a14:foregroundMark x1="45500" y1="46324" x2="45500" y2="46324"/>
                        <a14:foregroundMark x1="40000" y1="53676" x2="40000" y2="53676"/>
                        <a14:foregroundMark x1="39500" y1="52941" x2="39500" y2="52941"/>
                        <a14:foregroundMark x1="40750" y1="53676" x2="40750" y2="53676"/>
                        <a14:foregroundMark x1="43000" y1="55147" x2="43000" y2="55147"/>
                        <a14:foregroundMark x1="42750" y1="54779" x2="42750" y2="54779"/>
                        <a14:foregroundMark x1="42250" y1="53309" x2="42250" y2="53309"/>
                        <a14:foregroundMark x1="40750" y1="51838" x2="40750" y2="51838"/>
                        <a14:foregroundMark x1="46750" y1="49632" x2="46750" y2="49632"/>
                        <a14:foregroundMark x1="40000" y1="51471" x2="40000" y2="51471"/>
                        <a14:backgroundMark x1="89500" y1="52206" x2="89500" y2="52206"/>
                        <a14:backgroundMark x1="82750" y1="49632" x2="82750" y2="49632"/>
                        <a14:backgroundMark x1="80750" y1="25000" x2="80750" y2="25000"/>
                        <a14:backgroundMark x1="81000" y1="45221" x2="81000" y2="45221"/>
                        <a14:backgroundMark x1="83000" y1="45588" x2="83000" y2="45588"/>
                        <a14:backgroundMark x1="78750" y1="44853" x2="78750" y2="44853"/>
                        <a14:backgroundMark x1="86500" y1="4412" x2="86500" y2="4412"/>
                        <a14:backgroundMark x1="90000" y1="16544" x2="90000" y2="16544"/>
                        <a14:backgroundMark x1="89000" y1="9559" x2="89000" y2="9559"/>
                        <a14:backgroundMark x1="81500" y1="66912" x2="81500" y2="66912"/>
                        <a14:backgroundMark x1="83000" y1="61397" x2="83000" y2="61397"/>
                        <a14:backgroundMark x1="88000" y1="59191" x2="88000" y2="59191"/>
                        <a14:backgroundMark x1="84000" y1="77574" x2="84000" y2="77574"/>
                        <a14:backgroundMark x1="91250" y1="70588" x2="91250" y2="70588"/>
                        <a14:backgroundMark x1="94250" y1="43382" x2="94250" y2="43382"/>
                        <a14:backgroundMark x1="91750" y1="31618" x2="91750" y2="31618"/>
                        <a14:backgroundMark x1="87750" y1="39706" x2="87750" y2="39706"/>
                        <a14:backgroundMark x1="86000" y1="53309" x2="86000" y2="53309"/>
                        <a14:backgroundMark x1="82500" y1="55515" x2="82500" y2="55515"/>
                        <a14:backgroundMark x1="81500" y1="53676" x2="81500" y2="53676"/>
                        <a14:backgroundMark x1="83750" y1="59191" x2="83750" y2="59191"/>
                        <a14:backgroundMark x1="84000" y1="65074" x2="84000" y2="65074"/>
                        <a14:backgroundMark x1="80000" y1="70588" x2="80000" y2="70588"/>
                        <a14:backgroundMark x1="84000" y1="71324" x2="84000" y2="71324"/>
                        <a14:backgroundMark x1="85500" y1="69853" x2="85500" y2="69853"/>
                        <a14:backgroundMark x1="90250" y1="63235" x2="90250" y2="63235"/>
                        <a14:backgroundMark x1="92500" y1="58824" x2="92500" y2="58824"/>
                        <a14:backgroundMark x1="96500" y1="60662" x2="96500" y2="60662"/>
                        <a14:backgroundMark x1="93250" y1="60662" x2="93250" y2="60662"/>
                        <a14:backgroundMark x1="94750" y1="58824" x2="94750" y2="58824"/>
                        <a14:backgroundMark x1="90750" y1="59191" x2="90750" y2="59191"/>
                        <a14:backgroundMark x1="47750" y1="37500" x2="47750" y2="37500"/>
                        <a14:backgroundMark x1="46500" y1="41912" x2="46500" y2="41912"/>
                        <a14:backgroundMark x1="47000" y1="44485" x2="47000" y2="44485"/>
                        <a14:backgroundMark x1="36750" y1="76471" x2="36750" y2="76471"/>
                        <a14:backgroundMark x1="41000" y1="76471" x2="41000" y2="76471"/>
                        <a14:backgroundMark x1="46750" y1="70221" x2="46750" y2="70221"/>
                        <a14:backgroundMark x1="50750" y1="70221" x2="50750" y2="70221"/>
                        <a14:backgroundMark x1="81250" y1="36397" x2="81250" y2="36397"/>
                        <a14:backgroundMark x1="93000" y1="42647" x2="93000" y2="42647"/>
                        <a14:backgroundMark x1="90250" y1="46691" x2="90250" y2="46691"/>
                        <a14:backgroundMark x1="87500" y1="50735" x2="87250" y2="51838"/>
                        <a14:backgroundMark x1="51000" y1="58824" x2="51000" y2="58824"/>
                        <a14:backgroundMark x1="51000" y1="60294" x2="51000" y2="60294"/>
                        <a14:backgroundMark x1="78000" y1="41176" x2="78000" y2="41176"/>
                        <a14:backgroundMark x1="49250" y1="53676" x2="49250" y2="53676"/>
                        <a14:backgroundMark x1="42000" y1="61029" x2="42000" y2="61029"/>
                        <a14:backgroundMark x1="43000" y1="58824" x2="43000" y2="58824"/>
                        <a14:backgroundMark x1="38000" y1="60662" x2="38000" y2="60662"/>
                        <a14:backgroundMark x1="42000" y1="41544" x2="42000" y2="41544"/>
                        <a14:backgroundMark x1="46500" y1="41176" x2="46500" y2="41176"/>
                        <a14:backgroundMark x1="47250" y1="34926" x2="47250" y2="34926"/>
                        <a14:backgroundMark x1="42250" y1="62500" x2="42250" y2="62500"/>
                        <a14:backgroundMark x1="39750" y1="46691" x2="39750" y2="46691"/>
                        <a14:backgroundMark x1="40000" y1="44118" x2="40000" y2="44118"/>
                        <a14:backgroundMark x1="80250" y1="28676" x2="80250" y2="28676"/>
                        <a14:backgroundMark x1="84250" y1="28309" x2="84250" y2="28309"/>
                        <a14:backgroundMark x1="82250" y1="31618" x2="82250" y2="31618"/>
                        <a14:backgroundMark x1="79000" y1="36029" x2="79000" y2="36029"/>
                        <a14:backgroundMark x1="91750" y1="56250" x2="91750" y2="56250"/>
                        <a14:backgroundMark x1="92000" y1="48162" x2="92000" y2="48162"/>
                        <a14:backgroundMark x1="47000" y1="35662" x2="47000" y2="35662"/>
                        <a14:backgroundMark x1="45500" y1="32353" x2="45500" y2="32353"/>
                        <a14:backgroundMark x1="45750" y1="33456" x2="45750" y2="33456"/>
                        <a14:backgroundMark x1="44250" y1="32353" x2="44250" y2="32353"/>
                        <a14:backgroundMark x1="43000" y1="32721" x2="43000" y2="32721"/>
                        <a14:backgroundMark x1="41500" y1="34559" x2="41500" y2="34559"/>
                        <a14:backgroundMark x1="40750" y1="37132" x2="40750" y2="37132"/>
                        <a14:backgroundMark x1="40750" y1="37868" x2="40750" y2="37868"/>
                        <a14:backgroundMark x1="41000" y1="36765" x2="41000" y2="36765"/>
                        <a14:backgroundMark x1="36750" y1="56985" x2="36750" y2="56985"/>
                        <a14:backgroundMark x1="37000" y1="54412" x2="37000" y2="54412"/>
                        <a14:backgroundMark x1="36750" y1="55882" x2="36750" y2="55882"/>
                        <a14:backgroundMark x1="37250" y1="58824" x2="37250" y2="58824"/>
                        <a14:backgroundMark x1="38000" y1="60294" x2="38000" y2="60294"/>
                        <a14:backgroundMark x1="39000" y1="51838" x2="39000" y2="51838"/>
                        <a14:backgroundMark x1="37750" y1="52574" x2="37750" y2="52574"/>
                        <a14:backgroundMark x1="37250" y1="53676" x2="37250" y2="53676"/>
                        <a14:backgroundMark x1="44000" y1="48897" x2="44000" y2="48897"/>
                        <a14:backgroundMark x1="44250" y1="47426" x2="44250" y2="47426"/>
                        <a14:backgroundMark x1="45000" y1="45956" x2="45000" y2="45956"/>
                        <a14:backgroundMark x1="45750" y1="45221" x2="45750" y2="45221"/>
                        <a14:backgroundMark x1="47000" y1="44853" x2="47000" y2="44853"/>
                        <a14:backgroundMark x1="46250" y1="44853" x2="46250" y2="44853"/>
                        <a14:backgroundMark x1="46500" y1="53309" x2="46500" y2="53309"/>
                        <a14:backgroundMark x1="47000" y1="53309" x2="47000" y2="53309"/>
                        <a14:backgroundMark x1="44250" y1="51103" x2="44250" y2="51103"/>
                        <a14:backgroundMark x1="44000" y1="50000" x2="44000" y2="50000"/>
                        <a14:backgroundMark x1="44750" y1="51838" x2="44750" y2="51838"/>
                        <a14:backgroundMark x1="45000" y1="52574" x2="45000" y2="52574"/>
                        <a14:backgroundMark x1="45500" y1="52941" x2="45500" y2="52941"/>
                        <a14:backgroundMark x1="43000" y1="57353" x2="43000" y2="57353"/>
                        <a14:backgroundMark x1="42250" y1="59926" x2="42250" y2="59926"/>
                        <a14:backgroundMark x1="39750" y1="51838" x2="39750" y2="51838"/>
                        <a14:backgroundMark x1="40750" y1="52574" x2="40750" y2="52574"/>
                        <a14:backgroundMark x1="41750" y1="53309" x2="41750" y2="53309"/>
                        <a14:backgroundMark x1="42250" y1="55147" x2="42250" y2="55147"/>
                        <a14:backgroundMark x1="42500" y1="56250" x2="42500" y2="56250"/>
                        <a14:backgroundMark x1="40250" y1="52206" x2="40250" y2="52206"/>
                        <a14:backgroundMark x1="90000" y1="82353" x2="90000" y2="82353"/>
                        <a14:backgroundMark x1="82500" y1="94118" x2="82500" y2="94118"/>
                        <a14:backgroundMark x1="82750" y1="87868" x2="82750" y2="87868"/>
                        <a14:backgroundMark x1="86000" y1="83088" x2="86000" y2="83088"/>
                        <a14:backgroundMark x1="94000" y1="90441" x2="94000" y2="90441"/>
                        <a14:backgroundMark x1="85250" y1="15809" x2="85250" y2="15809"/>
                      </a14:backgroundRemoval>
                    </a14:imgEffect>
                    <a14:imgEffect>
                      <a14:sharpenSoften amount="-43000"/>
                    </a14:imgEffect>
                    <a14:imgEffect>
                      <a14:brightnessContrast bright="-100000"/>
                    </a14:imgEffect>
                  </a14:imgLayer>
                </a14:imgProps>
              </a:ext>
              <a:ext uri="{28A0092B-C50C-407E-A947-70E740481C1C}">
                <a14:useLocalDpi xmlns:a14="http://schemas.microsoft.com/office/drawing/2010/main" val="0"/>
              </a:ext>
            </a:extLst>
          </a:blip>
          <a:srcRect l="33255" t="31971" r="46555" b="22591"/>
          <a:stretch/>
        </p:blipFill>
        <p:spPr bwMode="auto">
          <a:xfrm>
            <a:off x="10956771" y="6150246"/>
            <a:ext cx="368704" cy="5642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i.cbsi.com/cnwk.1d/i/tim/2011/01/27/WP7marketplace.png">
            <a:hlinkClick r:id="rId22"/>
          </p:cNvPr>
          <p:cNvPicPr>
            <a:picLocks noChangeAspect="1" noChangeArrowheads="1"/>
          </p:cNvPicPr>
          <p:nvPr/>
        </p:nvPicPr>
        <p:blipFill rotWithShape="1">
          <a:blip r:embed="rId23">
            <a:duotone>
              <a:schemeClr val="accent6">
                <a:shade val="45000"/>
                <a:satMod val="135000"/>
              </a:schemeClr>
              <a:prstClr val="white"/>
            </a:duotone>
            <a:extLst>
              <a:ext uri="{BEBA8EAE-BF5A-486C-A8C5-ECC9F3942E4B}">
                <a14:imgProps xmlns:a14="http://schemas.microsoft.com/office/drawing/2010/main">
                  <a14:imgLayer r:embed="rId24">
                    <a14:imgEffect>
                      <a14:backgroundRemoval t="0" b="100000" l="0" r="100000">
                        <a14:foregroundMark x1="23977" y1="4955" x2="23977" y2="4955"/>
                        <a14:foregroundMark x1="43860" y1="5856" x2="43860" y2="5856"/>
                        <a14:foregroundMark x1="66667" y1="10811" x2="66667" y2="10811"/>
                        <a14:foregroundMark x1="53801" y1="28378" x2="53801" y2="28378"/>
                        <a14:foregroundMark x1="40936" y1="28829" x2="40936" y2="28829"/>
                        <a14:foregroundMark x1="46784" y1="46847" x2="46784" y2="46847"/>
                        <a14:foregroundMark x1="57895" y1="49099" x2="57895" y2="49099"/>
                        <a14:foregroundMark x1="54386" y1="56757" x2="54386" y2="56757"/>
                        <a14:foregroundMark x1="44444" y1="54054" x2="44444" y2="54054"/>
                        <a14:foregroundMark x1="47953" y1="28829" x2="47953" y2="28829"/>
                        <a14:foregroundMark x1="63743" y1="27027" x2="63743" y2="27027"/>
                        <a14:foregroundMark x1="60234" y1="19369" x2="60234" y2="19369"/>
                        <a14:foregroundMark x1="11696" y1="14865" x2="11696" y2="14865"/>
                        <a14:foregroundMark x1="4094" y1="2252" x2="4094" y2="2252"/>
                        <a14:foregroundMark x1="8187" y1="1802" x2="8187" y2="1802"/>
                        <a14:foregroundMark x1="14035" y1="1351" x2="14035" y2="1351"/>
                        <a14:foregroundMark x1="1170" y1="2703" x2="1170" y2="2703"/>
                        <a14:foregroundMark x1="1754" y1="8108" x2="1754" y2="8108"/>
                        <a14:foregroundMark x1="3509" y1="18018" x2="3509" y2="18018"/>
                        <a14:foregroundMark x1="1754" y1="14865" x2="1754" y2="14865"/>
                        <a14:foregroundMark x1="8772" y1="8559" x2="8772" y2="8559"/>
                        <a14:foregroundMark x1="13450" y1="7658" x2="13450" y2="7658"/>
                        <a14:foregroundMark x1="19298" y1="5405" x2="19298" y2="5405"/>
                        <a14:foregroundMark x1="29240" y1="1802" x2="29240" y2="1802"/>
                        <a14:foregroundMark x1="36842" y1="2703" x2="36842" y2="2703"/>
                        <a14:foregroundMark x1="49708" y1="2703" x2="49708" y2="2703"/>
                        <a14:foregroundMark x1="34503" y1="9009" x2="34503" y2="9009"/>
                        <a14:foregroundMark x1="7018" y1="24775" x2="7018" y2="24775"/>
                        <a14:foregroundMark x1="1170" y1="26577" x2="1170" y2="26577"/>
                        <a14:foregroundMark x1="4094" y1="22072" x2="4094" y2="22072"/>
                        <a14:foregroundMark x1="5848" y1="32883" x2="5848" y2="32883"/>
                        <a14:foregroundMark x1="12865" y1="21622" x2="12865" y2="21622"/>
                        <a14:foregroundMark x1="23977" y1="11261" x2="23977" y2="11261"/>
                        <a14:foregroundMark x1="23392" y1="19369" x2="23392" y2="19369"/>
                        <a14:foregroundMark x1="28070" y1="26126" x2="28070" y2="26126"/>
                        <a14:foregroundMark x1="20468" y1="31532" x2="20468" y2="31532"/>
                        <a14:foregroundMark x1="22222" y1="40090" x2="22222" y2="40090"/>
                        <a14:foregroundMark x1="22222" y1="63514" x2="22222" y2="63514"/>
                        <a14:foregroundMark x1="15205" y1="54955" x2="15205" y2="54955"/>
                        <a14:foregroundMark x1="9357" y1="47748" x2="9357" y2="47748"/>
                        <a14:foregroundMark x1="14035" y1="27477" x2="14035" y2="27477"/>
                        <a14:foregroundMark x1="17544" y1="24324" x2="17544" y2="24324"/>
                        <a14:foregroundMark x1="14620" y1="38739" x2="14620" y2="38739"/>
                        <a14:foregroundMark x1="6433" y1="44595" x2="6433" y2="44595"/>
                        <a14:foregroundMark x1="16959" y1="50000" x2="16959" y2="50000"/>
                        <a14:foregroundMark x1="46199" y1="15766" x2="46199" y2="15766"/>
                        <a14:foregroundMark x1="53216" y1="13964" x2="53216" y2="13964"/>
                        <a14:foregroundMark x1="59064" y1="15315" x2="59064" y2="15315"/>
                        <a14:foregroundMark x1="67251" y1="18018" x2="67251" y2="18018"/>
                        <a14:foregroundMark x1="59064" y1="6757" x2="59064" y2="6757"/>
                        <a14:foregroundMark x1="69006" y1="7207" x2="69006" y2="7207"/>
                        <a14:foregroundMark x1="74854" y1="11712" x2="74854" y2="11712"/>
                        <a14:foregroundMark x1="78363" y1="6306" x2="78363" y2="6306"/>
                        <a14:foregroundMark x1="90058" y1="4505" x2="90058" y2="4505"/>
                        <a14:foregroundMark x1="95322" y1="7207" x2="95322" y2="7207"/>
                        <a14:foregroundMark x1="94737" y1="20721" x2="94737" y2="20721"/>
                        <a14:foregroundMark x1="96491" y1="34685" x2="96491" y2="34685"/>
                        <a14:foregroundMark x1="97076" y1="98649" x2="97076" y2="98649"/>
                        <a14:foregroundMark x1="91813" y1="99099" x2="91813" y2="99099"/>
                        <a14:foregroundMark x1="98246" y1="94144" x2="98246" y2="94144"/>
                        <a14:foregroundMark x1="94737" y1="94595" x2="94737" y2="94595"/>
                        <a14:foregroundMark x1="11111" y1="62613" x2="11111" y2="62613"/>
                        <a14:foregroundMark x1="15205" y1="74324" x2="15205" y2="74324"/>
                        <a14:foregroundMark x1="7602" y1="55405" x2="7602" y2="55405"/>
                        <a14:foregroundMark x1="78947" y1="15766" x2="78947" y2="15766"/>
                        <a14:foregroundMark x1="89474" y1="13514" x2="89474" y2="13514"/>
                        <a14:foregroundMark x1="86550" y1="33784" x2="86550" y2="33784"/>
                        <a14:foregroundMark x1="81287" y1="29730" x2="81287" y2="29730"/>
                        <a14:foregroundMark x1="87135" y1="45946" x2="87135" y2="45946"/>
                        <a14:foregroundMark x1="80117" y1="41441" x2="80117" y2="41441"/>
                        <a14:foregroundMark x1="92398" y1="52252" x2="92982" y2="53604"/>
                        <a14:foregroundMark x1="17544" y1="83784" x2="17544" y2="83784"/>
                        <a14:foregroundMark x1="88889" y1="95946" x2="88889" y2="95946"/>
                        <a14:foregroundMark x1="64327" y1="94144" x2="64327" y2="94144"/>
                        <a14:foregroundMark x1="45029" y1="93243" x2="45029" y2="93243"/>
                        <a14:foregroundMark x1="67251" y1="86937" x2="67251" y2="86937"/>
                        <a14:foregroundMark x1="80702" y1="89189" x2="80702" y2="89189"/>
                        <a14:foregroundMark x1="77193" y1="95946" x2="77193" y2="95946"/>
                        <a14:foregroundMark x1="54386" y1="90991" x2="54386" y2="90991"/>
                        <a14:foregroundMark x1="9942" y1="70721" x2="9942" y2="70721"/>
                        <a14:foregroundMark x1="14035" y1="67568" x2="14035" y2="67568"/>
                        <a14:foregroundMark x1="7602" y1="80180" x2="7602" y2="80180"/>
                        <a14:foregroundMark x1="12865" y1="90541" x2="12865" y2="90541"/>
                        <a14:foregroundMark x1="23977" y1="94144" x2="24561" y2="95045"/>
                        <a14:foregroundMark x1="10526" y1="95946" x2="10526" y2="95946"/>
                        <a14:foregroundMark x1="28070" y1="90090" x2="28070" y2="90090"/>
                        <a14:foregroundMark x1="22807" y1="77928" x2="22807" y2="77928"/>
                        <a14:foregroundMark x1="78947" y1="34234" x2="78947" y2="34234"/>
                        <a14:foregroundMark x1="77193" y1="52252" x2="77193" y2="52252"/>
                        <a14:foregroundMark x1="80117" y1="68468" x2="80117" y2="68468"/>
                        <a14:foregroundMark x1="64327" y1="79279" x2="64327" y2="79279"/>
                        <a14:foregroundMark x1="19298" y1="73423" x2="19298" y2="73423"/>
                        <a14:foregroundMark x1="4678" y1="75676" x2="4678" y2="75676"/>
                        <a14:foregroundMark x1="6433" y1="88739" x2="6433" y2="88739"/>
                        <a14:foregroundMark x1="14035" y1="81081" x2="14035" y2="81081"/>
                        <a14:foregroundMark x1="36257" y1="84685" x2="36257" y2="84685"/>
                        <a14:foregroundMark x1="35673" y1="93694" x2="35673" y2="93694"/>
                        <a14:foregroundMark x1="49708" y1="84234" x2="49708" y2="84234"/>
                        <a14:foregroundMark x1="55556" y1="95495" x2="55556" y2="95495"/>
                        <a14:foregroundMark x1="31579" y1="77027" x2="31579" y2="77027"/>
                        <a14:foregroundMark x1="50292" y1="77928" x2="50292" y2="77928"/>
                        <a14:foregroundMark x1="76023" y1="76126" x2="76023" y2="76126"/>
                        <a14:backgroundMark x1="39766" y1="63063" x2="39766" y2="63063"/>
                        <a14:backgroundMark x1="37427" y1="41892" x2="37427" y2="41892"/>
                        <a14:backgroundMark x1="65497" y1="36937" x2="65497" y2="36937"/>
                        <a14:backgroundMark x1="49708" y1="28378" x2="49708" y2="28378"/>
                        <a14:backgroundMark x1="43860" y1="37838" x2="43860" y2="37838"/>
                        <a14:backgroundMark x1="52047" y1="37838" x2="52047" y2="37838"/>
                        <a14:backgroundMark x1="45029" y1="27477" x2="45029" y2="27477"/>
                        <a14:backgroundMark x1="47953" y1="21622" x2="47953" y2="21622"/>
                        <a14:backgroundMark x1="57895" y1="29730" x2="57895" y2="29730"/>
                        <a14:backgroundMark x1="58480" y1="35135" x2="58480" y2="35135"/>
                        <a14:backgroundMark x1="58480" y1="32883" x2="58480" y2="32883"/>
                        <a14:backgroundMark x1="67251" y1="33784" x2="67251" y2="33784"/>
                        <a14:backgroundMark x1="38012" y1="30631" x2="38012" y2="30631"/>
                        <a14:backgroundMark x1="45029" y1="31982" x2="45029" y2="31982"/>
                        <a14:backgroundMark x1="34503" y1="36486" x2="34503" y2="36486"/>
                        <a14:backgroundMark x1="32164" y1="52252" x2="32164" y2="52252"/>
                        <a14:backgroundMark x1="47953" y1="65315" x2="47953" y2="65315"/>
                        <a14:backgroundMark x1="33333" y1="58559" x2="33333" y2="58559"/>
                      </a14:backgroundRemoval>
                    </a14:imgEffect>
                    <a14:imgEffect>
                      <a14:sharpenSoften amount="-34000"/>
                    </a14:imgEffect>
                    <a14:imgEffect>
                      <a14:brightnessContrast bright="-100000"/>
                    </a14:imgEffect>
                  </a14:imgLayer>
                </a14:imgProps>
              </a:ext>
              <a:ext uri="{28A0092B-C50C-407E-A947-70E740481C1C}">
                <a14:useLocalDpi xmlns:a14="http://schemas.microsoft.com/office/drawing/2010/main" val="0"/>
              </a:ext>
            </a:extLst>
          </a:blip>
          <a:srcRect l="11132" t="12852" r="11132" b="22327"/>
          <a:stretch/>
        </p:blipFill>
        <p:spPr bwMode="auto">
          <a:xfrm>
            <a:off x="3610791" y="6147280"/>
            <a:ext cx="428450" cy="4638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662226" y="1279810"/>
            <a:ext cx="2077321" cy="1106721"/>
          </a:xfrm>
          <a:prstGeom prst="rect">
            <a:avLst/>
          </a:prstGeom>
        </p:spPr>
      </p:pic>
    </p:spTree>
    <p:extLst>
      <p:ext uri="{BB962C8B-B14F-4D97-AF65-F5344CB8AC3E}">
        <p14:creationId xmlns:p14="http://schemas.microsoft.com/office/powerpoint/2010/main" val="32489889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1"/>
          <p:cNvGraphicFramePr>
            <a:graphicFrameLocks/>
          </p:cNvGraphicFramePr>
          <p:nvPr>
            <p:extLst/>
          </p:nvPr>
        </p:nvGraphicFramePr>
        <p:xfrm>
          <a:off x="6825605" y="3355054"/>
          <a:ext cx="5310814" cy="36647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366" y="1881074"/>
            <a:ext cx="5785137" cy="1470900"/>
          </a:xfrm>
          <a:prstGeom prst="rect">
            <a:avLst/>
          </a:prstGeom>
          <a:noFill/>
        </p:spPr>
        <p:txBody>
          <a:bodyPr wrap="square" rtlCol="0">
            <a:spAutoFit/>
          </a:bodyPr>
          <a:lstStyle/>
          <a:p>
            <a:pPr algn="ctr"/>
            <a:r>
              <a:rPr lang="en-US" sz="2448" b="1" dirty="0">
                <a:solidFill>
                  <a:schemeClr val="accent5">
                    <a:lumMod val="75000"/>
                  </a:schemeClr>
                </a:solidFill>
                <a:latin typeface="+mj-lt"/>
              </a:rPr>
              <a:t>% of parents who set rules or had </a:t>
            </a:r>
            <a:br>
              <a:rPr lang="en-US" sz="2448" b="1" dirty="0">
                <a:solidFill>
                  <a:schemeClr val="accent5">
                    <a:lumMod val="75000"/>
                  </a:schemeClr>
                </a:solidFill>
                <a:latin typeface="+mj-lt"/>
              </a:rPr>
            </a:br>
            <a:r>
              <a:rPr lang="en-US" sz="2448" b="1" dirty="0">
                <a:solidFill>
                  <a:schemeClr val="accent5">
                    <a:lumMod val="75000"/>
                  </a:schemeClr>
                </a:solidFill>
                <a:latin typeface="+mj-lt"/>
              </a:rPr>
              <a:t>a conversation about the </a:t>
            </a:r>
            <a:br>
              <a:rPr lang="en-US" sz="2448" b="1" dirty="0">
                <a:solidFill>
                  <a:schemeClr val="accent5">
                    <a:lumMod val="75000"/>
                  </a:schemeClr>
                </a:solidFill>
                <a:latin typeface="+mj-lt"/>
              </a:rPr>
            </a:br>
            <a:r>
              <a:rPr lang="en-US" sz="2448" b="1" dirty="0">
                <a:solidFill>
                  <a:schemeClr val="accent5">
                    <a:lumMod val="75000"/>
                  </a:schemeClr>
                </a:solidFill>
                <a:latin typeface="+mj-lt"/>
              </a:rPr>
              <a:t>safe use of technology</a:t>
            </a:r>
          </a:p>
          <a:p>
            <a:pPr algn="ctr"/>
            <a:r>
              <a:rPr lang="en-US" sz="1428" dirty="0">
                <a:solidFill>
                  <a:schemeClr val="accent5">
                    <a:lumMod val="75000"/>
                  </a:schemeClr>
                </a:solidFill>
                <a:latin typeface="+mj-lt"/>
              </a:rPr>
              <a:t>(Base: Parents who allow child to use device/online services)</a:t>
            </a:r>
            <a:endParaRPr lang="en-GB" sz="1428" dirty="0" err="1">
              <a:solidFill>
                <a:schemeClr val="accent5">
                  <a:lumMod val="75000"/>
                </a:schemeClr>
              </a:solidFill>
              <a:latin typeface="+mj-lt"/>
            </a:endParaRPr>
          </a:p>
        </p:txBody>
      </p:sp>
      <p:sp>
        <p:nvSpPr>
          <p:cNvPr id="3" name="TextBox 2"/>
          <p:cNvSpPr txBox="1"/>
          <p:nvPr/>
        </p:nvSpPr>
        <p:spPr>
          <a:xfrm>
            <a:off x="1420564" y="5319428"/>
            <a:ext cx="3997199" cy="1280726"/>
          </a:xfrm>
          <a:prstGeom prst="rect">
            <a:avLst/>
          </a:prstGeom>
          <a:noFill/>
        </p:spPr>
        <p:txBody>
          <a:bodyPr wrap="square" lIns="0" tIns="0" rIns="0" bIns="0" rtlCol="0">
            <a:spAutoFit/>
          </a:bodyPr>
          <a:lstStyle/>
          <a:p>
            <a:r>
              <a:rPr lang="en-US" sz="4080" dirty="0">
                <a:solidFill>
                  <a:schemeClr val="accent5">
                    <a:lumMod val="75000"/>
                  </a:schemeClr>
                </a:solidFill>
                <a:latin typeface="Segoe UI Light" pitchFamily="34" charset="0"/>
              </a:rPr>
              <a:t>83% Yes </a:t>
            </a:r>
          </a:p>
          <a:p>
            <a:pPr algn="ctr"/>
            <a:endParaRPr lang="en-US" sz="4080" dirty="0">
              <a:solidFill>
                <a:schemeClr val="accent5">
                  <a:lumMod val="75000"/>
                </a:schemeClr>
              </a:solidFill>
              <a:latin typeface="Segoe UI Light" pitchFamily="34" charset="0"/>
            </a:endParaRPr>
          </a:p>
        </p:txBody>
      </p:sp>
      <p:sp>
        <p:nvSpPr>
          <p:cNvPr id="31" name="TextBox 30"/>
          <p:cNvSpPr txBox="1"/>
          <p:nvPr/>
        </p:nvSpPr>
        <p:spPr>
          <a:xfrm>
            <a:off x="4318855" y="4498776"/>
            <a:ext cx="2356582" cy="640363"/>
          </a:xfrm>
          <a:prstGeom prst="rect">
            <a:avLst/>
          </a:prstGeom>
          <a:noFill/>
        </p:spPr>
        <p:txBody>
          <a:bodyPr wrap="square" lIns="0" tIns="0" rIns="0" bIns="0" rtlCol="0">
            <a:spAutoFit/>
          </a:bodyPr>
          <a:lstStyle/>
          <a:p>
            <a:r>
              <a:rPr lang="en-US" sz="2040" dirty="0">
                <a:solidFill>
                  <a:schemeClr val="accent5">
                    <a:lumMod val="75000"/>
                  </a:schemeClr>
                </a:solidFill>
                <a:latin typeface="+mj-lt"/>
              </a:rPr>
              <a:t>Set rules/have conversation</a:t>
            </a:r>
            <a:endParaRPr lang="en-GB" sz="2040" dirty="0" err="1">
              <a:solidFill>
                <a:schemeClr val="accent5">
                  <a:lumMod val="75000"/>
                </a:schemeClr>
              </a:solidFill>
              <a:latin typeface="+mj-lt"/>
            </a:endParaRPr>
          </a:p>
        </p:txBody>
      </p:sp>
      <p:sp>
        <p:nvSpPr>
          <p:cNvPr id="36" name="Right Arrow 35"/>
          <p:cNvSpPr/>
          <p:nvPr/>
        </p:nvSpPr>
        <p:spPr bwMode="auto">
          <a:xfrm>
            <a:off x="3869415" y="3732716"/>
            <a:ext cx="2664751" cy="2136105"/>
          </a:xfrm>
          <a:prstGeom prst="rightArrow">
            <a:avLst/>
          </a:prstGeom>
          <a:noFill/>
          <a:ln w="28575">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60" tIns="46630" rIns="46630" bIns="9326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122" dirty="0"/>
          </a:p>
        </p:txBody>
      </p:sp>
      <p:sp>
        <p:nvSpPr>
          <p:cNvPr id="37" name="TextBox 36"/>
          <p:cNvSpPr txBox="1"/>
          <p:nvPr/>
        </p:nvSpPr>
        <p:spPr>
          <a:xfrm>
            <a:off x="6139695" y="1942487"/>
            <a:ext cx="6294279" cy="1310809"/>
          </a:xfrm>
          <a:prstGeom prst="rect">
            <a:avLst/>
          </a:prstGeom>
          <a:noFill/>
        </p:spPr>
        <p:txBody>
          <a:bodyPr wrap="square" rtlCol="0">
            <a:spAutoFit/>
          </a:bodyPr>
          <a:lstStyle/>
          <a:p>
            <a:pPr algn="ctr"/>
            <a:r>
              <a:rPr lang="en-US" sz="2448" b="1" dirty="0">
                <a:solidFill>
                  <a:schemeClr val="accent5">
                    <a:lumMod val="75000"/>
                  </a:schemeClr>
                </a:solidFill>
                <a:latin typeface="+mj-lt"/>
              </a:rPr>
              <a:t>Child’s age </a:t>
            </a:r>
          </a:p>
          <a:p>
            <a:pPr algn="ctr"/>
            <a:r>
              <a:rPr lang="en-US" sz="2448" b="1" dirty="0">
                <a:solidFill>
                  <a:schemeClr val="accent5">
                    <a:lumMod val="75000"/>
                  </a:schemeClr>
                </a:solidFill>
                <a:latin typeface="+mj-lt"/>
              </a:rPr>
              <a:t>when parents set rules</a:t>
            </a:r>
          </a:p>
          <a:p>
            <a:pPr algn="ctr"/>
            <a:r>
              <a:rPr lang="en-US" sz="1428" dirty="0">
                <a:solidFill>
                  <a:schemeClr val="accent5">
                    <a:lumMod val="75000"/>
                  </a:schemeClr>
                </a:solidFill>
                <a:latin typeface="+mj-lt"/>
              </a:rPr>
              <a:t>(Base: Parents who allow child to use device/online services and set rules and answered the question)</a:t>
            </a:r>
            <a:endParaRPr lang="en-GB" sz="1428" dirty="0" err="1">
              <a:solidFill>
                <a:schemeClr val="accent5">
                  <a:lumMod val="75000"/>
                </a:schemeClr>
              </a:solidFill>
              <a:latin typeface="+mj-lt"/>
            </a:endParaRPr>
          </a:p>
        </p:txBody>
      </p:sp>
      <p:sp>
        <p:nvSpPr>
          <p:cNvPr id="2" name="TextBox 1"/>
          <p:cNvSpPr txBox="1"/>
          <p:nvPr/>
        </p:nvSpPr>
        <p:spPr>
          <a:xfrm>
            <a:off x="8504735" y="6497136"/>
            <a:ext cx="1927380" cy="320182"/>
          </a:xfrm>
          <a:prstGeom prst="rect">
            <a:avLst/>
          </a:prstGeom>
          <a:noFill/>
        </p:spPr>
        <p:txBody>
          <a:bodyPr wrap="square" lIns="0" tIns="0" rIns="0" bIns="0" rtlCol="0">
            <a:spAutoFit/>
          </a:bodyPr>
          <a:lstStyle/>
          <a:p>
            <a:pPr algn="ctr"/>
            <a:r>
              <a:rPr lang="en-US" sz="2040" dirty="0">
                <a:solidFill>
                  <a:schemeClr val="accent5">
                    <a:lumMod val="75000"/>
                  </a:schemeClr>
                </a:solidFill>
                <a:latin typeface="+mj-lt"/>
              </a:rPr>
              <a:t>Age</a:t>
            </a:r>
          </a:p>
        </p:txBody>
      </p:sp>
      <p:sp>
        <p:nvSpPr>
          <p:cNvPr id="19" name="TextBox 18"/>
          <p:cNvSpPr txBox="1"/>
          <p:nvPr/>
        </p:nvSpPr>
        <p:spPr>
          <a:xfrm>
            <a:off x="10207" y="6469062"/>
            <a:ext cx="1124145" cy="350330"/>
          </a:xfrm>
          <a:prstGeom prst="rect">
            <a:avLst/>
          </a:prstGeom>
          <a:noFill/>
        </p:spPr>
        <p:txBody>
          <a:bodyPr wrap="square" rtlCol="0">
            <a:spAutoFit/>
          </a:bodyPr>
          <a:lstStyle/>
          <a:p>
            <a:pPr algn="ctr"/>
            <a:r>
              <a:rPr lang="en-US" sz="1632" dirty="0">
                <a:solidFill>
                  <a:schemeClr val="accent5">
                    <a:lumMod val="75000"/>
                  </a:schemeClr>
                </a:solidFill>
                <a:latin typeface="+mj-lt"/>
              </a:rPr>
              <a:t>(n=468)</a:t>
            </a:r>
          </a:p>
        </p:txBody>
      </p:sp>
      <p:sp>
        <p:nvSpPr>
          <p:cNvPr id="16" name="TextBox 15"/>
          <p:cNvSpPr txBox="1"/>
          <p:nvPr/>
        </p:nvSpPr>
        <p:spPr>
          <a:xfrm>
            <a:off x="11309829" y="6499732"/>
            <a:ext cx="1124145" cy="350330"/>
          </a:xfrm>
          <a:prstGeom prst="rect">
            <a:avLst/>
          </a:prstGeom>
          <a:noFill/>
        </p:spPr>
        <p:txBody>
          <a:bodyPr wrap="square" rtlCol="0">
            <a:spAutoFit/>
          </a:bodyPr>
          <a:lstStyle/>
          <a:p>
            <a:pPr algn="ctr"/>
            <a:r>
              <a:rPr lang="en-US" sz="1632" dirty="0">
                <a:solidFill>
                  <a:schemeClr val="accent5">
                    <a:lumMod val="75000"/>
                  </a:schemeClr>
                </a:solidFill>
                <a:latin typeface="+mj-lt"/>
              </a:rPr>
              <a:t>(n=219)</a:t>
            </a:r>
          </a:p>
        </p:txBody>
      </p:sp>
      <p:sp>
        <p:nvSpPr>
          <p:cNvPr id="17" name="Title 3"/>
          <p:cNvSpPr txBox="1">
            <a:spLocks/>
          </p:cNvSpPr>
          <p:nvPr/>
        </p:nvSpPr>
        <p:spPr>
          <a:xfrm>
            <a:off x="121366" y="84193"/>
            <a:ext cx="11877740"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400" dirty="0">
                <a:solidFill>
                  <a:schemeClr val="accent5">
                    <a:lumMod val="75000"/>
                  </a:schemeClr>
                </a:solidFill>
              </a:rPr>
              <a:t>Two-thirds of parents who set technology usage rules do so before their children reach age </a:t>
            </a:r>
            <a:r>
              <a:rPr lang="en-US" sz="4400" dirty="0" smtClean="0">
                <a:solidFill>
                  <a:schemeClr val="accent5">
                    <a:lumMod val="75000"/>
                  </a:schemeClr>
                </a:solidFill>
              </a:rPr>
              <a:t>10</a:t>
            </a:r>
            <a:endParaRPr lang="en-GB" sz="4400" dirty="0">
              <a:solidFill>
                <a:schemeClr val="accent5">
                  <a:lumMod val="75000"/>
                </a:schemeClr>
              </a:solidFill>
            </a:endParaRPr>
          </a:p>
        </p:txBody>
      </p:sp>
      <p:sp>
        <p:nvSpPr>
          <p:cNvPr id="20" name="Rectangle 19"/>
          <p:cNvSpPr/>
          <p:nvPr/>
        </p:nvSpPr>
        <p:spPr bwMode="auto">
          <a:xfrm>
            <a:off x="6825603" y="3497262"/>
            <a:ext cx="2593033" cy="2999874"/>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064" y="4122562"/>
            <a:ext cx="2077321" cy="1106721"/>
          </a:xfrm>
          <a:prstGeom prst="rect">
            <a:avLst/>
          </a:prstGeom>
        </p:spPr>
      </p:pic>
    </p:spTree>
    <p:extLst>
      <p:ext uri="{BB962C8B-B14F-4D97-AF65-F5344CB8AC3E}">
        <p14:creationId xmlns:p14="http://schemas.microsoft.com/office/powerpoint/2010/main" val="26175095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0795" y="1466238"/>
            <a:ext cx="10642649" cy="5155224"/>
          </a:xfrm>
        </p:spPr>
        <p:txBody>
          <a:bodyPr>
            <a:noAutofit/>
          </a:bodyPr>
          <a:lstStyle/>
          <a:p>
            <a:pPr marL="291436" indent="-291436"/>
            <a:r>
              <a:rPr lang="en-US" sz="3600" spc="-102" dirty="0" smtClean="0">
                <a:ln w="3175">
                  <a:noFill/>
                </a:ln>
                <a:solidFill>
                  <a:schemeClr val="accent5">
                    <a:lumMod val="75000"/>
                  </a:schemeClr>
                </a:solidFill>
              </a:rPr>
              <a:t>Recognized </a:t>
            </a:r>
            <a:r>
              <a:rPr lang="en-US" sz="3600" spc="-102" dirty="0">
                <a:ln w="3175">
                  <a:noFill/>
                </a:ln>
                <a:solidFill>
                  <a:schemeClr val="accent5">
                    <a:lumMod val="75000"/>
                  </a:schemeClr>
                </a:solidFill>
              </a:rPr>
              <a:t>the need to change rules as kids demonstrated readiness </a:t>
            </a:r>
          </a:p>
          <a:p>
            <a:pPr marL="291436" indent="-291436"/>
            <a:endParaRPr lang="en-US" sz="1800" spc="-102" dirty="0">
              <a:ln w="3175">
                <a:noFill/>
              </a:ln>
              <a:solidFill>
                <a:schemeClr val="accent5">
                  <a:lumMod val="75000"/>
                </a:schemeClr>
              </a:solidFill>
            </a:endParaRPr>
          </a:p>
          <a:p>
            <a:pPr marL="291436" indent="-291436"/>
            <a:r>
              <a:rPr lang="en-US" sz="3600" spc="-102" dirty="0">
                <a:ln w="3175">
                  <a:noFill/>
                </a:ln>
                <a:solidFill>
                  <a:schemeClr val="accent5">
                    <a:lumMod val="75000"/>
                  </a:schemeClr>
                </a:solidFill>
              </a:rPr>
              <a:t>Set time limits for how long devices can be used</a:t>
            </a:r>
          </a:p>
          <a:p>
            <a:pPr marL="0" indent="0">
              <a:buNone/>
            </a:pPr>
            <a:endParaRPr lang="en-US" sz="1800" spc="-102" dirty="0">
              <a:ln w="3175">
                <a:noFill/>
              </a:ln>
              <a:solidFill>
                <a:schemeClr val="accent5">
                  <a:lumMod val="75000"/>
                </a:schemeClr>
              </a:solidFill>
            </a:endParaRPr>
          </a:p>
          <a:p>
            <a:r>
              <a:rPr lang="en-US" sz="3600" spc="-102" dirty="0">
                <a:ln w="3175">
                  <a:noFill/>
                </a:ln>
                <a:solidFill>
                  <a:schemeClr val="accent5">
                    <a:lumMod val="75000"/>
                  </a:schemeClr>
                </a:solidFill>
              </a:rPr>
              <a:t>Required parental approval before any online purchases are made</a:t>
            </a:r>
          </a:p>
          <a:p>
            <a:pPr marL="0" indent="0">
              <a:buNone/>
            </a:pPr>
            <a:endParaRPr lang="en-US" sz="1800" spc="-102" dirty="0">
              <a:ln w="3175">
                <a:noFill/>
              </a:ln>
              <a:solidFill>
                <a:schemeClr val="accent5">
                  <a:lumMod val="75000"/>
                </a:schemeClr>
              </a:solidFill>
            </a:endParaRPr>
          </a:p>
          <a:p>
            <a:pPr marL="291436" indent="-291436"/>
            <a:r>
              <a:rPr lang="en-US" sz="3600" spc="-102" dirty="0">
                <a:ln w="3175">
                  <a:noFill/>
                </a:ln>
                <a:solidFill>
                  <a:schemeClr val="accent5">
                    <a:lumMod val="75000"/>
                  </a:schemeClr>
                </a:solidFill>
              </a:rPr>
              <a:t>Told children to come to them if something went wrong or they had questions</a:t>
            </a:r>
          </a:p>
        </p:txBody>
      </p:sp>
      <p:sp>
        <p:nvSpPr>
          <p:cNvPr id="4" name="Title 3"/>
          <p:cNvSpPr>
            <a:spLocks noGrp="1"/>
          </p:cNvSpPr>
          <p:nvPr>
            <p:ph type="title" idx="4294967295"/>
          </p:nvPr>
        </p:nvSpPr>
        <p:spPr>
          <a:xfrm>
            <a:off x="212858" y="219590"/>
            <a:ext cx="12221115" cy="839271"/>
          </a:xfrm>
        </p:spPr>
        <p:txBody>
          <a:bodyPr/>
          <a:lstStyle/>
          <a:p>
            <a:r>
              <a:rPr lang="en-US" sz="4400" spc="-100" dirty="0">
                <a:solidFill>
                  <a:schemeClr val="accent5">
                    <a:lumMod val="75000"/>
                  </a:schemeClr>
                </a:solidFill>
                <a:latin typeface="Segoe UI Light" pitchFamily="34" charset="0"/>
                <a:cs typeface="Arial" charset="0"/>
              </a:rPr>
              <a:t>Themes from ground rules set for children</a:t>
            </a:r>
          </a:p>
        </p:txBody>
      </p:sp>
    </p:spTree>
    <p:extLst>
      <p:ext uri="{BB962C8B-B14F-4D97-AF65-F5344CB8AC3E}">
        <p14:creationId xmlns:p14="http://schemas.microsoft.com/office/powerpoint/2010/main" val="27268957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bwMode="auto">
          <a:xfrm>
            <a:off x="945564" y="4409162"/>
            <a:ext cx="4898067" cy="2007955"/>
          </a:xfrm>
          <a:prstGeom prst="wedgeEllipseCallout">
            <a:avLst>
              <a:gd name="adj1" fmla="val -24017"/>
              <a:gd name="adj2" fmla="val 59129"/>
            </a:avLst>
          </a:prstGeom>
          <a:solidFill>
            <a:srgbClr val="7030A0"/>
          </a:solidFill>
          <a:ln w="25400">
            <a:solidFill>
              <a:srgbClr val="F285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Autofit/>
          </a:bodyPr>
          <a:lstStyle/>
          <a:p>
            <a:pPr algn="ctr" defTabSz="932597" fontAlgn="base">
              <a:spcBef>
                <a:spcPct val="0"/>
              </a:spcBef>
              <a:spcAft>
                <a:spcPct val="0"/>
              </a:spcAft>
            </a:pPr>
            <a:r>
              <a:rPr lang="en-US" sz="1836" dirty="0">
                <a:solidFill>
                  <a:schemeClr val="tx1"/>
                </a:solidFill>
                <a:latin typeface="+mj-lt"/>
                <a:ea typeface="ＭＳ Ｐゴシック" pitchFamily="-123" charset="-128"/>
                <a:cs typeface="ＭＳ Ｐゴシック" pitchFamily="-123" charset="-128"/>
              </a:rPr>
              <a:t>I would let them use the computer for friendly games and in social networks like Facebook where they can talk and exchange ideas with their friends.</a:t>
            </a:r>
          </a:p>
        </p:txBody>
      </p:sp>
      <p:sp>
        <p:nvSpPr>
          <p:cNvPr id="11" name="Rectangular Callout 10"/>
          <p:cNvSpPr/>
          <p:nvPr/>
        </p:nvSpPr>
        <p:spPr bwMode="auto">
          <a:xfrm>
            <a:off x="555820" y="1467660"/>
            <a:ext cx="5145219" cy="2378139"/>
          </a:xfrm>
          <a:prstGeom prst="wedgeRectCallout">
            <a:avLst>
              <a:gd name="adj1" fmla="val -59342"/>
              <a:gd name="adj2" fmla="val 65845"/>
            </a:avLst>
          </a:prstGeom>
          <a:solidFill>
            <a:srgbClr val="00AEEF"/>
          </a:solidFill>
          <a:ln>
            <a:solidFill>
              <a:srgbClr val="83B8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3260" tIns="46630" rIns="93260" bIns="46630" numCol="1" rtlCol="0" anchor="ctr" anchorCtr="0" compatLnSpc="1">
            <a:prstTxWarp prst="textNoShape">
              <a:avLst/>
            </a:prstTxWarp>
            <a:noAutofit/>
          </a:bodyPr>
          <a:lstStyle/>
          <a:p>
            <a:pPr algn="ctr" defTabSz="932597" fontAlgn="base">
              <a:spcBef>
                <a:spcPct val="0"/>
              </a:spcBef>
              <a:spcAft>
                <a:spcPct val="0"/>
              </a:spcAft>
            </a:pPr>
            <a:r>
              <a:rPr lang="en-US" sz="1836" dirty="0">
                <a:solidFill>
                  <a:schemeClr val="tx1"/>
                </a:solidFill>
                <a:latin typeface="+mj-lt"/>
                <a:ea typeface="ＭＳ Ｐゴシック" pitchFamily="-123" charset="-128"/>
                <a:cs typeface="Arial" pitchFamily="34" charset="0"/>
              </a:rPr>
              <a:t>I explained the possibility of imposters and Internet threats (false information, tracking, stalking, viruses through their access points). I explained that once they post something/anything on the Internet they have no control over what happens to that posting whether it’s textual based or image based.</a:t>
            </a:r>
          </a:p>
        </p:txBody>
      </p:sp>
      <p:sp>
        <p:nvSpPr>
          <p:cNvPr id="13" name="Rounded Rectangular Callout 12"/>
          <p:cNvSpPr/>
          <p:nvPr/>
        </p:nvSpPr>
        <p:spPr bwMode="auto">
          <a:xfrm>
            <a:off x="8096500" y="4409162"/>
            <a:ext cx="2701562" cy="1893185"/>
          </a:xfrm>
          <a:prstGeom prst="wedgeRoundRectCallout">
            <a:avLst>
              <a:gd name="adj1" fmla="val 67103"/>
              <a:gd name="adj2" fmla="val 62632"/>
              <a:gd name="adj3" fmla="val 16667"/>
            </a:avLst>
          </a:prstGeom>
          <a:solidFill>
            <a:schemeClr val="accent3"/>
          </a:solidFill>
          <a:ln w="25400">
            <a:solidFill>
              <a:schemeClr val="accent6">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r>
              <a:rPr lang="en-US" sz="1836" dirty="0">
                <a:solidFill>
                  <a:schemeClr val="tx1"/>
                </a:solidFill>
                <a:latin typeface="+mj-lt"/>
                <a:ea typeface="ＭＳ Ｐゴシック" pitchFamily="-123" charset="-128"/>
                <a:cs typeface="ＭＳ Ｐゴシック" pitchFamily="-123" charset="-128"/>
              </a:rPr>
              <a:t>Don't click randomly on things, especially pop ups. If you have any doubts, ask your parent.</a:t>
            </a:r>
          </a:p>
        </p:txBody>
      </p:sp>
      <p:sp>
        <p:nvSpPr>
          <p:cNvPr id="6" name="Oval Callout 5"/>
          <p:cNvSpPr/>
          <p:nvPr/>
        </p:nvSpPr>
        <p:spPr bwMode="auto">
          <a:xfrm>
            <a:off x="6280013" y="1467661"/>
            <a:ext cx="5901847" cy="2367216"/>
          </a:xfrm>
          <a:prstGeom prst="wedgeEllipseCallout">
            <a:avLst>
              <a:gd name="adj1" fmla="val 51333"/>
              <a:gd name="adj2" fmla="val 31623"/>
            </a:avLst>
          </a:prstGeom>
          <a:solidFill>
            <a:srgbClr val="0070C0"/>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Autofit/>
          </a:bodyPr>
          <a:lstStyle/>
          <a:p>
            <a:pPr algn="ctr" defTabSz="932597" fontAlgn="base">
              <a:spcBef>
                <a:spcPct val="0"/>
              </a:spcBef>
              <a:spcAft>
                <a:spcPct val="0"/>
              </a:spcAft>
            </a:pPr>
            <a:r>
              <a:rPr lang="en-US" sz="1734" dirty="0">
                <a:solidFill>
                  <a:schemeClr val="tx1"/>
                </a:solidFill>
                <a:latin typeface="+mj-lt"/>
                <a:ea typeface="ＭＳ Ｐゴシック" pitchFamily="-123" charset="-128"/>
                <a:cs typeface="Arial" pitchFamily="34" charset="0"/>
              </a:rPr>
              <a:t>Any contacts or friends are cleared</a:t>
            </a:r>
          </a:p>
          <a:p>
            <a:pPr algn="ctr" defTabSz="932597" fontAlgn="base">
              <a:spcBef>
                <a:spcPct val="0"/>
              </a:spcBef>
              <a:spcAft>
                <a:spcPct val="0"/>
              </a:spcAft>
            </a:pPr>
            <a:r>
              <a:rPr lang="en-US" sz="1734" dirty="0">
                <a:solidFill>
                  <a:schemeClr val="tx1"/>
                </a:solidFill>
                <a:latin typeface="+mj-lt"/>
                <a:ea typeface="ＭＳ Ｐゴシック" pitchFamily="-123" charset="-128"/>
                <a:cs typeface="Arial" pitchFamily="34" charset="0"/>
              </a:rPr>
              <a:t> by the parents, no unsolicited communications, never share names, addresses or personal information online. Never click on anything that looks fake or not official without asking </a:t>
            </a:r>
            <a:br>
              <a:rPr lang="en-US" sz="1734" dirty="0">
                <a:solidFill>
                  <a:schemeClr val="tx1"/>
                </a:solidFill>
                <a:latin typeface="+mj-lt"/>
                <a:ea typeface="ＭＳ Ｐゴシック" pitchFamily="-123" charset="-128"/>
                <a:cs typeface="Arial" pitchFamily="34" charset="0"/>
              </a:rPr>
            </a:br>
            <a:r>
              <a:rPr lang="en-US" sz="1734" dirty="0">
                <a:solidFill>
                  <a:schemeClr val="tx1"/>
                </a:solidFill>
                <a:latin typeface="+mj-lt"/>
                <a:ea typeface="ＭＳ Ｐゴシック" pitchFamily="-123" charset="-128"/>
                <a:cs typeface="Arial" pitchFamily="34" charset="0"/>
              </a:rPr>
              <a:t>a parent.</a:t>
            </a:r>
          </a:p>
        </p:txBody>
      </p:sp>
      <p:sp>
        <p:nvSpPr>
          <p:cNvPr id="10" name="TextBox 9"/>
          <p:cNvSpPr txBox="1"/>
          <p:nvPr/>
        </p:nvSpPr>
        <p:spPr>
          <a:xfrm>
            <a:off x="224363" y="188380"/>
            <a:ext cx="11556474" cy="1273554"/>
          </a:xfrm>
          <a:prstGeom prst="rect">
            <a:avLst/>
          </a:prstGeom>
          <a:noFill/>
        </p:spPr>
        <p:txBody>
          <a:bodyPr wrap="square" lIns="0" tIns="0" rIns="0" bIns="0" rtlCol="0">
            <a:spAutoFit/>
          </a:bodyPr>
          <a:lstStyle/>
          <a:p>
            <a:r>
              <a:rPr lang="en-US" sz="4400" spc="-100" dirty="0">
                <a:ln w="3175">
                  <a:noFill/>
                </a:ln>
                <a:solidFill>
                  <a:schemeClr val="accent5">
                    <a:lumMod val="75000"/>
                  </a:schemeClr>
                </a:solidFill>
                <a:latin typeface="Segoe UI Light" pitchFamily="34" charset="0"/>
                <a:cs typeface="Arial" charset="0"/>
              </a:rPr>
              <a:t>Actual parental ground rules for technology usage</a:t>
            </a:r>
          </a:p>
          <a:p>
            <a:r>
              <a:rPr lang="en-US" sz="1428" dirty="0">
                <a:solidFill>
                  <a:schemeClr val="accent5">
                    <a:lumMod val="75000"/>
                  </a:schemeClr>
                </a:solidFill>
                <a:latin typeface="+mj-lt"/>
              </a:rPr>
              <a:t>(Base: Parents who allow child to use device and set rules)</a:t>
            </a:r>
            <a:endParaRPr lang="en-GB" sz="1428" dirty="0">
              <a:solidFill>
                <a:schemeClr val="accent5">
                  <a:lumMod val="75000"/>
                </a:schemeClr>
              </a:solidFill>
              <a:latin typeface="+mj-lt"/>
            </a:endParaRPr>
          </a:p>
          <a:p>
            <a:pPr algn="ctr"/>
            <a:r>
              <a:rPr lang="en-US" sz="2448" dirty="0">
                <a:solidFill>
                  <a:schemeClr val="accent5">
                    <a:lumMod val="75000"/>
                  </a:schemeClr>
                </a:solidFill>
              </a:rPr>
              <a:t> </a:t>
            </a:r>
          </a:p>
        </p:txBody>
      </p:sp>
    </p:spTree>
    <p:extLst>
      <p:ext uri="{BB962C8B-B14F-4D97-AF65-F5344CB8AC3E}">
        <p14:creationId xmlns:p14="http://schemas.microsoft.com/office/powerpoint/2010/main" val="42069606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600" dirty="0"/>
              <a:t>Parents who do not allow usage and non-parents</a:t>
            </a:r>
          </a:p>
        </p:txBody>
      </p:sp>
    </p:spTree>
    <p:extLst>
      <p:ext uri="{BB962C8B-B14F-4D97-AF65-F5344CB8AC3E}">
        <p14:creationId xmlns:p14="http://schemas.microsoft.com/office/powerpoint/2010/main" val="125914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S:\Q2\Clients\Microsoft-MSN\Parents Digital Saftey\FFP\Devices_Graphic_950x65.jpg"/>
          <p:cNvPicPr/>
          <p:nvPr/>
        </p:nvPicPr>
        <p:blipFill rotWithShape="1">
          <a:blip r:embed="rId3">
            <a:duotone>
              <a:prstClr val="black"/>
              <a:srgbClr val="159F9C">
                <a:tint val="45000"/>
                <a:satMod val="400000"/>
              </a:srgbClr>
            </a:duotone>
            <a:extLst>
              <a:ext uri="{BEBA8EAE-BF5A-486C-A8C5-ECC9F3942E4B}">
                <a14:imgProps xmlns:a14="http://schemas.microsoft.com/office/drawing/2010/main">
                  <a14:imgLayer r:embed="rId4">
                    <a14:imgEffect>
                      <a14:backgroundRemoval t="0" b="75385" l="71579" r="75579">
                        <a14:foregroundMark x1="78842" y1="72308" x2="78842" y2="72308"/>
                        <a14:foregroundMark x1="73579" y1="63077" x2="73579" y2="63077"/>
                        <a14:backgroundMark x1="73263" y1="61538" x2="73263" y2="61538"/>
                        <a14:backgroundMark x1="73895" y1="61538" x2="73895" y2="61538"/>
                        <a14:backgroundMark x1="73474" y1="70769" x2="73474" y2="70769"/>
                        <a14:backgroundMark x1="73895" y1="69231" x2="73895" y2="69231"/>
                        <a14:backgroundMark x1="72947" y1="69231" x2="72947" y2="69231"/>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71258" t="5356" r="23972" b="29613"/>
          <a:stretch/>
        </p:blipFill>
        <p:spPr bwMode="auto">
          <a:xfrm>
            <a:off x="8347381" y="6390349"/>
            <a:ext cx="408193" cy="440834"/>
          </a:xfrm>
          <a:prstGeom prst="rect">
            <a:avLst/>
          </a:prstGeom>
          <a:noFill/>
          <a:ln>
            <a:noFill/>
          </a:ln>
        </p:spPr>
      </p:pic>
      <p:pic>
        <p:nvPicPr>
          <p:cNvPr id="55" name="Picture 54" descr="S:\Q2\Clients\Microsoft-MSN\Parents Digital Saftey\FFP\Devices_Graphic_950x65.jpg"/>
          <p:cNvPicPr/>
          <p:nvPr/>
        </p:nvPicPr>
        <p:blipFill rotWithShape="1">
          <a:blip r:embed="rId5">
            <a:duotone>
              <a:prstClr val="black"/>
              <a:srgbClr val="159F9C">
                <a:tint val="45000"/>
                <a:satMod val="400000"/>
              </a:srgbClr>
            </a:duotone>
            <a:extLst>
              <a:ext uri="{BEBA8EAE-BF5A-486C-A8C5-ECC9F3942E4B}">
                <a14:imgProps xmlns:a14="http://schemas.microsoft.com/office/drawing/2010/main">
                  <a14:imgLayer r:embed="rId4">
                    <a14:imgEffect>
                      <a14:backgroundRemoval t="0" b="95385" l="43579" r="52842">
                        <a14:foregroundMark x1="78842" y1="72308" x2="78842" y2="72308"/>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43163" t="-9075" r="46186"/>
          <a:stretch/>
        </p:blipFill>
        <p:spPr bwMode="auto">
          <a:xfrm>
            <a:off x="953677" y="6401555"/>
            <a:ext cx="640673" cy="440834"/>
          </a:xfrm>
          <a:prstGeom prst="rect">
            <a:avLst/>
          </a:prstGeom>
          <a:noFill/>
          <a:ln>
            <a:noFill/>
          </a:ln>
        </p:spPr>
      </p:pic>
      <p:graphicFrame>
        <p:nvGraphicFramePr>
          <p:cNvPr id="30" name="Content Placeholder 1"/>
          <p:cNvGraphicFramePr>
            <a:graphicFrameLocks/>
          </p:cNvGraphicFramePr>
          <p:nvPr>
            <p:extLst/>
          </p:nvPr>
        </p:nvGraphicFramePr>
        <p:xfrm>
          <a:off x="366460" y="2291964"/>
          <a:ext cx="11265256" cy="4012017"/>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13" descr="S:\Q2\Clients\Microsoft-MSN\Parents Digital Saftey\FFP\Interactions_Graphic_950x65.jpg"/>
          <p:cNvPicPr/>
          <p:nvPr/>
        </p:nvPicPr>
        <p:blipFill rotWithShape="1">
          <a:blip r:embed="rId7">
            <a:duotone>
              <a:schemeClr val="accent6">
                <a:shade val="45000"/>
                <a:satMod val="135000"/>
              </a:schemeClr>
              <a:prstClr val="white"/>
            </a:duotone>
            <a:extLst>
              <a:ext uri="{BEBA8EAE-BF5A-486C-A8C5-ECC9F3942E4B}">
                <a14:imgProps xmlns:a14="http://schemas.microsoft.com/office/drawing/2010/main">
                  <a14:imgLayer r:embed="rId8">
                    <a14:imgEffect>
                      <a14:backgroundRemoval t="0" b="89231" l="10000" r="90000">
                        <a14:backgroundMark x1="43789" y1="44615" x2="43789" y2="44615"/>
                      </a14:backgroundRemoval>
                    </a14:imgEffect>
                    <a14:imgEffect>
                      <a14:brightnessContrast bright="-100000"/>
                    </a14:imgEffect>
                  </a14:imgLayer>
                </a14:imgProps>
              </a:ext>
              <a:ext uri="{28A0092B-C50C-407E-A947-70E740481C1C}">
                <a14:useLocalDpi xmlns:a14="http://schemas.microsoft.com/office/drawing/2010/main" val="0"/>
              </a:ext>
            </a:extLst>
          </a:blip>
          <a:srcRect l="38471" r="52427" b="14505"/>
          <a:stretch/>
        </p:blipFill>
        <p:spPr bwMode="auto">
          <a:xfrm>
            <a:off x="9495563" y="6374053"/>
            <a:ext cx="527610" cy="495838"/>
          </a:xfrm>
          <a:prstGeom prst="rect">
            <a:avLst/>
          </a:prstGeom>
          <a:noFill/>
          <a:ln>
            <a:noFill/>
          </a:ln>
        </p:spPr>
      </p:pic>
      <p:pic>
        <p:nvPicPr>
          <p:cNvPr id="2050" name="Picture 2" descr="http://www.reviversoft.com/blog/wp-content/uploads/2012/09/ie-10-logo.png">
            <a:hlinkClick r:id="rId9"/>
          </p:cNvPr>
          <p:cNvPicPr>
            <a:picLocks noChangeAspect="1" noChangeArrowheads="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711846" y="6409104"/>
            <a:ext cx="403217" cy="4257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wistynoodle.com/img/r/computer-mouse-1/computer-class-3/computer-class-3_worksheet.png">
            <a:hlinkClick r:id="rId12"/>
          </p:cNvPr>
          <p:cNvPicPr>
            <a:picLocks noChangeAspect="1" noChangeArrowheads="1"/>
          </p:cNvPicPr>
          <p:nvPr/>
        </p:nvPicPr>
        <p:blipFill rotWithShape="1">
          <a:blip r:embed="rId13">
            <a:duotone>
              <a:schemeClr val="accent6">
                <a:shade val="45000"/>
                <a:satMod val="135000"/>
              </a:schemeClr>
              <a:prstClr val="white"/>
            </a:duotone>
            <a:extLst>
              <a:ext uri="{BEBA8EAE-BF5A-486C-A8C5-ECC9F3942E4B}">
                <a14:imgProps xmlns:a14="http://schemas.microsoft.com/office/drawing/2010/main">
                  <a14:imgLayer r:embed="rId14">
                    <a14:imgEffect>
                      <a14:backgroundRemoval t="7901" b="65011" l="1606" r="98394">
                        <a14:foregroundMark x1="18978" y1="53047" x2="18978" y2="53047"/>
                        <a14:foregroundMark x1="73139" y1="28894" x2="73139" y2="28894"/>
                        <a14:foregroundMark x1="82920" y1="30361" x2="82920" y2="30361"/>
                        <a14:foregroundMark x1="59270" y1="23025" x2="59270" y2="23025"/>
                        <a14:foregroundMark x1="61898" y1="19074" x2="78102" y2="24041"/>
                        <a14:foregroundMark x1="82628" y1="38939" x2="62336" y2="46614"/>
                        <a14:foregroundMark x1="35620" y1="34763" x2="35620" y2="34763"/>
                      </a14:backgroundRemoval>
                    </a14:imgEffect>
                    <a14:imgEffect>
                      <a14:brightnessContrast bright="-100000"/>
                    </a14:imgEffect>
                  </a14:imgLayer>
                </a14:imgProps>
              </a:ext>
              <a:ext uri="{28A0092B-C50C-407E-A947-70E740481C1C}">
                <a14:useLocalDpi xmlns:a14="http://schemas.microsoft.com/office/drawing/2010/main" val="0"/>
              </a:ext>
            </a:extLst>
          </a:blip>
          <a:srcRect b="36198"/>
          <a:stretch/>
        </p:blipFill>
        <p:spPr bwMode="auto">
          <a:xfrm>
            <a:off x="5784829" y="6359445"/>
            <a:ext cx="636387" cy="52505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AGNUM\Projects\Microsoft\Cloud Power FY12\Design\ICONS_PNG\Mail.png"/>
          <p:cNvPicPr>
            <a:picLocks noChangeAspect="1" noChangeArrowheads="1"/>
          </p:cNvPicPr>
          <p:nvPr/>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a:stretch>
            <a:fillRect/>
          </a:stretch>
        </p:blipFill>
        <p:spPr bwMode="auto">
          <a:xfrm>
            <a:off x="7136148" y="6372743"/>
            <a:ext cx="498460" cy="498460"/>
          </a:xfrm>
          <a:prstGeom prst="rect">
            <a:avLst/>
          </a:prstGeom>
          <a:noFill/>
        </p:spPr>
      </p:pic>
      <p:sp>
        <p:nvSpPr>
          <p:cNvPr id="23" name="TextBox 22"/>
          <p:cNvSpPr txBox="1"/>
          <p:nvPr/>
        </p:nvSpPr>
        <p:spPr>
          <a:xfrm>
            <a:off x="1669290" y="1211546"/>
            <a:ext cx="9125899" cy="992525"/>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Average age first allowed/would allow use of </a:t>
            </a:r>
            <a:br>
              <a:rPr lang="en-US" sz="2448" b="1" dirty="0">
                <a:solidFill>
                  <a:srgbClr val="0071BC">
                    <a:lumMod val="75000"/>
                  </a:srgbClr>
                </a:solidFill>
                <a:latin typeface="Segoe UI Light"/>
              </a:rPr>
            </a:br>
            <a:r>
              <a:rPr lang="en-US" sz="2448" b="1" dirty="0">
                <a:solidFill>
                  <a:srgbClr val="0071BC">
                    <a:lumMod val="75000"/>
                  </a:srgbClr>
                </a:solidFill>
                <a:latin typeface="Segoe UI Light"/>
              </a:rPr>
              <a:t>technology without supervision</a:t>
            </a:r>
          </a:p>
          <a:p>
            <a:pPr algn="ctr" defTabSz="932559"/>
            <a:r>
              <a:rPr lang="en-US" sz="1428" dirty="0">
                <a:solidFill>
                  <a:srgbClr val="0071BC">
                    <a:lumMod val="75000"/>
                  </a:srgbClr>
                </a:solidFill>
                <a:latin typeface="Segoe UI Light"/>
              </a:rPr>
              <a:t>(Base: Parents allowed; parents would allow; non-parents would allow)</a:t>
            </a:r>
            <a:endParaRPr lang="en-GB" sz="1428" dirty="0" err="1">
              <a:solidFill>
                <a:srgbClr val="0071BC">
                  <a:lumMod val="75000"/>
                </a:srgbClr>
              </a:solidFill>
              <a:latin typeface="Segoe UI Light"/>
            </a:endParaRPr>
          </a:p>
        </p:txBody>
      </p:sp>
      <p:sp>
        <p:nvSpPr>
          <p:cNvPr id="3" name="TextBox 2"/>
          <p:cNvSpPr txBox="1"/>
          <p:nvPr/>
        </p:nvSpPr>
        <p:spPr>
          <a:xfrm>
            <a:off x="3573244" y="3719668"/>
            <a:ext cx="259741"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22" name="TextBox 21"/>
          <p:cNvSpPr txBox="1"/>
          <p:nvPr/>
        </p:nvSpPr>
        <p:spPr>
          <a:xfrm>
            <a:off x="3832985" y="3497076"/>
            <a:ext cx="267735" cy="512317"/>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p>
          <a:p>
            <a:pPr algn="ctr" defTabSz="932559"/>
            <a:r>
              <a:rPr lang="en-US" sz="1632" b="1" dirty="0">
                <a:solidFill>
                  <a:srgbClr val="FFFFFF"/>
                </a:solidFill>
                <a:latin typeface="Segoe UI Light" pitchFamily="34" charset="0"/>
              </a:rPr>
              <a:t>b</a:t>
            </a:r>
            <a:endParaRPr lang="en-GB" sz="1632" b="1" dirty="0" err="1">
              <a:solidFill>
                <a:srgbClr val="FFFFFF"/>
              </a:solidFill>
              <a:latin typeface="Segoe UI Light" pitchFamily="34" charset="0"/>
            </a:endParaRPr>
          </a:p>
        </p:txBody>
      </p:sp>
      <p:sp>
        <p:nvSpPr>
          <p:cNvPr id="25" name="TextBox 24"/>
          <p:cNvSpPr txBox="1"/>
          <p:nvPr/>
        </p:nvSpPr>
        <p:spPr>
          <a:xfrm>
            <a:off x="2354657" y="3815624"/>
            <a:ext cx="288868"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26" name="TextBox 25"/>
          <p:cNvSpPr txBox="1"/>
          <p:nvPr/>
        </p:nvSpPr>
        <p:spPr>
          <a:xfrm>
            <a:off x="2643525" y="3815622"/>
            <a:ext cx="256684"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27" name="TextBox 26"/>
          <p:cNvSpPr txBox="1"/>
          <p:nvPr/>
        </p:nvSpPr>
        <p:spPr>
          <a:xfrm>
            <a:off x="1129088" y="3815624"/>
            <a:ext cx="289853"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31" name="TextBox 30"/>
          <p:cNvSpPr txBox="1"/>
          <p:nvPr/>
        </p:nvSpPr>
        <p:spPr>
          <a:xfrm>
            <a:off x="1418941" y="3594106"/>
            <a:ext cx="242807" cy="512317"/>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p>
          <a:p>
            <a:pPr algn="ctr" defTabSz="932559"/>
            <a:r>
              <a:rPr lang="en-US" sz="1632" b="1" dirty="0">
                <a:solidFill>
                  <a:srgbClr val="FFFFFF"/>
                </a:solidFill>
                <a:latin typeface="Segoe UI Light" pitchFamily="34" charset="0"/>
              </a:rPr>
              <a:t>b</a:t>
            </a:r>
            <a:endParaRPr lang="en-GB" sz="1632" b="1" dirty="0" err="1">
              <a:solidFill>
                <a:srgbClr val="FFFFFF"/>
              </a:solidFill>
              <a:latin typeface="Segoe UI Light" pitchFamily="34" charset="0"/>
            </a:endParaRPr>
          </a:p>
        </p:txBody>
      </p:sp>
      <p:sp>
        <p:nvSpPr>
          <p:cNvPr id="32" name="TextBox 31"/>
          <p:cNvSpPr txBox="1"/>
          <p:nvPr/>
        </p:nvSpPr>
        <p:spPr>
          <a:xfrm>
            <a:off x="5988216" y="3622638"/>
            <a:ext cx="289854"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33" name="TextBox 32"/>
          <p:cNvSpPr txBox="1"/>
          <p:nvPr/>
        </p:nvSpPr>
        <p:spPr>
          <a:xfrm>
            <a:off x="6278070" y="3394800"/>
            <a:ext cx="286290" cy="512317"/>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p>
          <a:p>
            <a:pPr algn="ctr" defTabSz="932559"/>
            <a:r>
              <a:rPr lang="en-US" sz="1632" b="1" dirty="0">
                <a:solidFill>
                  <a:srgbClr val="FFFFFF"/>
                </a:solidFill>
                <a:latin typeface="Segoe UI Light" pitchFamily="34" charset="0"/>
              </a:rPr>
              <a:t>b</a:t>
            </a:r>
            <a:endParaRPr lang="en-GB" sz="1632" b="1" dirty="0" err="1">
              <a:solidFill>
                <a:srgbClr val="FFFFFF"/>
              </a:solidFill>
              <a:latin typeface="Segoe UI Light" pitchFamily="34" charset="0"/>
            </a:endParaRPr>
          </a:p>
        </p:txBody>
      </p:sp>
      <p:sp>
        <p:nvSpPr>
          <p:cNvPr id="34" name="TextBox 33"/>
          <p:cNvSpPr txBox="1"/>
          <p:nvPr/>
        </p:nvSpPr>
        <p:spPr>
          <a:xfrm>
            <a:off x="7212831" y="3622638"/>
            <a:ext cx="275050"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35" name="TextBox 34"/>
          <p:cNvSpPr txBox="1"/>
          <p:nvPr/>
        </p:nvSpPr>
        <p:spPr>
          <a:xfrm>
            <a:off x="7487881" y="3394800"/>
            <a:ext cx="271488" cy="512317"/>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p>
          <a:p>
            <a:pPr algn="ctr" defTabSz="932559"/>
            <a:r>
              <a:rPr lang="en-US" sz="1632" b="1" dirty="0">
                <a:solidFill>
                  <a:srgbClr val="FFFFFF"/>
                </a:solidFill>
                <a:latin typeface="Segoe UI Light" pitchFamily="34" charset="0"/>
              </a:rPr>
              <a:t>b</a:t>
            </a:r>
            <a:endParaRPr lang="en-GB" sz="1632" b="1" dirty="0" err="1">
              <a:solidFill>
                <a:srgbClr val="FFFFFF"/>
              </a:solidFill>
              <a:latin typeface="Segoe UI Light" pitchFamily="34" charset="0"/>
            </a:endParaRPr>
          </a:p>
        </p:txBody>
      </p:sp>
      <p:sp>
        <p:nvSpPr>
          <p:cNvPr id="36" name="TextBox 35"/>
          <p:cNvSpPr txBox="1"/>
          <p:nvPr/>
        </p:nvSpPr>
        <p:spPr>
          <a:xfrm>
            <a:off x="8404192" y="3719668"/>
            <a:ext cx="289853"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37" name="TextBox 36"/>
          <p:cNvSpPr txBox="1"/>
          <p:nvPr/>
        </p:nvSpPr>
        <p:spPr>
          <a:xfrm>
            <a:off x="8694044" y="3394800"/>
            <a:ext cx="301094" cy="512317"/>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p>
          <a:p>
            <a:pPr algn="ctr" defTabSz="932559"/>
            <a:r>
              <a:rPr lang="en-US" sz="1632" b="1" dirty="0">
                <a:solidFill>
                  <a:srgbClr val="FFFFFF"/>
                </a:solidFill>
                <a:latin typeface="Segoe UI Light" pitchFamily="34" charset="0"/>
              </a:rPr>
              <a:t>b</a:t>
            </a:r>
            <a:endParaRPr lang="en-GB" sz="1632" b="1" dirty="0" err="1">
              <a:solidFill>
                <a:srgbClr val="FFFFFF"/>
              </a:solidFill>
              <a:latin typeface="Segoe UI Light" pitchFamily="34" charset="0"/>
            </a:endParaRPr>
          </a:p>
        </p:txBody>
      </p:sp>
      <p:sp>
        <p:nvSpPr>
          <p:cNvPr id="38" name="TextBox 37"/>
          <p:cNvSpPr txBox="1"/>
          <p:nvPr/>
        </p:nvSpPr>
        <p:spPr>
          <a:xfrm>
            <a:off x="9639468" y="3622638"/>
            <a:ext cx="260247"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39" name="TextBox 38"/>
          <p:cNvSpPr txBox="1"/>
          <p:nvPr/>
        </p:nvSpPr>
        <p:spPr>
          <a:xfrm>
            <a:off x="9899715" y="3394800"/>
            <a:ext cx="301094" cy="512317"/>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p>
          <a:p>
            <a:pPr algn="ctr" defTabSz="932559"/>
            <a:r>
              <a:rPr lang="en-US" sz="1632" b="1" dirty="0">
                <a:solidFill>
                  <a:srgbClr val="FFFFFF"/>
                </a:solidFill>
                <a:latin typeface="Segoe UI Light" pitchFamily="34" charset="0"/>
              </a:rPr>
              <a:t>b</a:t>
            </a:r>
            <a:endParaRPr lang="en-GB" sz="1632" b="1" dirty="0" err="1">
              <a:solidFill>
                <a:srgbClr val="FFFFFF"/>
              </a:solidFill>
              <a:latin typeface="Segoe UI Light" pitchFamily="34" charset="0"/>
            </a:endParaRPr>
          </a:p>
        </p:txBody>
      </p:sp>
      <p:sp>
        <p:nvSpPr>
          <p:cNvPr id="40" name="TextBox 39"/>
          <p:cNvSpPr txBox="1"/>
          <p:nvPr/>
        </p:nvSpPr>
        <p:spPr>
          <a:xfrm>
            <a:off x="10853119" y="3520362"/>
            <a:ext cx="304656"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41" name="TextBox 40"/>
          <p:cNvSpPr txBox="1"/>
          <p:nvPr/>
        </p:nvSpPr>
        <p:spPr>
          <a:xfrm>
            <a:off x="11157775" y="3287425"/>
            <a:ext cx="252599" cy="512317"/>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p>
          <a:p>
            <a:pPr algn="ctr" defTabSz="932559"/>
            <a:r>
              <a:rPr lang="en-US" sz="1632" b="1" dirty="0">
                <a:solidFill>
                  <a:srgbClr val="FFFFFF"/>
                </a:solidFill>
                <a:latin typeface="Segoe UI Light" pitchFamily="34" charset="0"/>
              </a:rPr>
              <a:t>b</a:t>
            </a:r>
            <a:endParaRPr lang="en-GB" sz="1632" b="1" dirty="0" err="1">
              <a:solidFill>
                <a:srgbClr val="FFFFFF"/>
              </a:solidFill>
              <a:latin typeface="Segoe UI Light" pitchFamily="34" charset="0"/>
            </a:endParaRPr>
          </a:p>
        </p:txBody>
      </p:sp>
      <p:sp>
        <p:nvSpPr>
          <p:cNvPr id="43" name="TextBox 42"/>
          <p:cNvSpPr txBox="1"/>
          <p:nvPr/>
        </p:nvSpPr>
        <p:spPr>
          <a:xfrm>
            <a:off x="4790174" y="3622638"/>
            <a:ext cx="260247" cy="256159"/>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48" name="TextBox 47"/>
          <p:cNvSpPr txBox="1"/>
          <p:nvPr/>
        </p:nvSpPr>
        <p:spPr>
          <a:xfrm>
            <a:off x="5050421" y="3620778"/>
            <a:ext cx="281250" cy="254841"/>
          </a:xfrm>
          <a:prstGeom prst="rect">
            <a:avLst/>
          </a:prstGeom>
          <a:noFill/>
        </p:spPr>
        <p:txBody>
          <a:bodyPr wrap="square" lIns="0" tIns="0" rIns="0" bIns="0" rtlCol="0">
            <a:spAutoFit/>
          </a:bodyPr>
          <a:lstStyle/>
          <a:p>
            <a:pPr algn="ctr" defTabSz="932559"/>
            <a:r>
              <a:rPr lang="en-US" sz="1632" b="1" dirty="0">
                <a:solidFill>
                  <a:srgbClr val="FFFFFF"/>
                </a:solidFill>
                <a:latin typeface="Segoe UI Light" pitchFamily="34" charset="0"/>
              </a:rPr>
              <a:t>a</a:t>
            </a:r>
            <a:endParaRPr lang="en-GB" sz="1632" b="1" dirty="0" err="1">
              <a:solidFill>
                <a:srgbClr val="FFFFFF"/>
              </a:solidFill>
              <a:latin typeface="Segoe UI Light" pitchFamily="34" charset="0"/>
            </a:endParaRPr>
          </a:p>
        </p:txBody>
      </p:sp>
      <p:sp>
        <p:nvSpPr>
          <p:cNvPr id="52" name="Title 3"/>
          <p:cNvSpPr txBox="1">
            <a:spLocks/>
          </p:cNvSpPr>
          <p:nvPr/>
        </p:nvSpPr>
        <p:spPr>
          <a:xfrm>
            <a:off x="121366" y="84194"/>
            <a:ext cx="1187774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000" dirty="0" smtClean="0">
                <a:solidFill>
                  <a:schemeClr val="accent5">
                    <a:lumMod val="75000"/>
                  </a:schemeClr>
                </a:solidFill>
              </a:rPr>
              <a:t>Non-parents would allow technology use at a later age than parents</a:t>
            </a:r>
            <a:endParaRPr lang="en-GB" sz="4000" dirty="0">
              <a:solidFill>
                <a:schemeClr val="accent5">
                  <a:lumMod val="75000"/>
                </a:schemeClr>
              </a:solidFill>
            </a:endParaRPr>
          </a:p>
        </p:txBody>
      </p:sp>
      <p:pic>
        <p:nvPicPr>
          <p:cNvPr id="54" name="Picture 2"/>
          <p:cNvPicPr>
            <a:picLocks noChangeAspect="1" noChangeArrowheads="1"/>
          </p:cNvPicPr>
          <p:nvPr/>
        </p:nvPicPr>
        <p:blipFill>
          <a:blip r:embed="rId17">
            <a:duotone>
              <a:prstClr val="black"/>
              <a:srgbClr val="159F9C">
                <a:tint val="45000"/>
                <a:satMod val="400000"/>
              </a:srgbClr>
            </a:duotone>
            <a:extLst>
              <a:ext uri="{BEBA8EAE-BF5A-486C-A8C5-ECC9F3942E4B}">
                <a14:imgProps xmlns:a14="http://schemas.microsoft.com/office/drawing/2010/main">
                  <a14:imgLayer r:embed="rId18">
                    <a14:imgEffect>
                      <a14:backgroundRemoval t="0" b="99595" l="0" r="100000">
                        <a14:backgroundMark x1="12621" y1="3644" x2="12621" y2="3644"/>
                        <a14:backgroundMark x1="7767" y1="2834" x2="7767" y2="2834"/>
                        <a14:backgroundMark x1="4854" y1="11336" x2="4854" y2="11336"/>
                        <a14:backgroundMark x1="3883" y1="5668" x2="3883" y2="5668"/>
                        <a14:backgroundMark x1="20388" y1="29150" x2="20388" y2="29150"/>
                        <a14:backgroundMark x1="22330" y1="31984" x2="22330" y2="31984"/>
                        <a14:backgroundMark x1="33657" y1="52227" x2="33657" y2="52227"/>
                        <a14:backgroundMark x1="66667" y1="30769" x2="66667" y2="30769"/>
                        <a14:backgroundMark x1="75081" y1="22672" x2="75081" y2="22672"/>
                        <a14:backgroundMark x1="82201" y1="31984" x2="82201" y2="31984"/>
                        <a14:backgroundMark x1="74434" y1="39271" x2="74434" y2="39271"/>
                        <a14:backgroundMark x1="38511" y1="51822" x2="38511" y2="51822"/>
                        <a14:backgroundMark x1="64078" y1="51822" x2="64078" y2="51822"/>
                        <a14:backgroundMark x1="60194" y1="52632" x2="60194" y2="52632"/>
                        <a14:backgroundMark x1="1618" y1="93117" x2="1618" y2="93117"/>
                        <a14:backgroundMark x1="4207" y1="95142" x2="4207" y2="95142"/>
                        <a14:backgroundMark x1="647" y1="72470" x2="647" y2="72470"/>
                        <a14:backgroundMark x1="1294" y1="48583" x2="1294" y2="48583"/>
                        <a14:backgroundMark x1="1618" y1="34818" x2="1618" y2="34818"/>
                        <a14:backgroundMark x1="22330" y1="3239" x2="22330" y2="3239"/>
                        <a14:backgroundMark x1="16181" y1="2834" x2="16181" y2="2834"/>
                        <a14:backgroundMark x1="13592" y1="6073" x2="13592" y2="6073"/>
                        <a14:backgroundMark x1="18123" y1="5263" x2="18123" y2="5263"/>
                        <a14:backgroundMark x1="30744" y1="4858" x2="30744" y2="4858"/>
                        <a14:backgroundMark x1="38188" y1="5668" x2="38188" y2="5668"/>
                        <a14:backgroundMark x1="35922" y1="6478" x2="35922" y2="6478"/>
                        <a14:backgroundMark x1="51780" y1="5263" x2="51780" y2="5263"/>
                        <a14:backgroundMark x1="44984" y1="6073" x2="44984" y2="6073"/>
                        <a14:backgroundMark x1="60841" y1="5668" x2="60841" y2="5668"/>
                        <a14:backgroundMark x1="81230" y1="4049" x2="81230" y2="4049"/>
                        <a14:backgroundMark x1="76699" y1="3644" x2="76699" y2="3644"/>
                        <a14:backgroundMark x1="88673" y1="6478" x2="88673" y2="6478"/>
                        <a14:backgroundMark x1="91586" y1="4049" x2="91586" y2="4049"/>
                        <a14:backgroundMark x1="97735" y1="91498" x2="97735" y2="91498"/>
                        <a14:backgroundMark x1="98058" y1="85830" x2="98058" y2="85830"/>
                        <a14:backgroundMark x1="80583" y1="94332" x2="80583" y2="94332"/>
                        <a14:backgroundMark x1="75081" y1="93117" x2="75081" y2="93117"/>
                        <a14:backgroundMark x1="77994" y1="95142" x2="77994" y2="95142"/>
                        <a14:backgroundMark x1="78641" y1="93117" x2="78641" y2="93117"/>
                        <a14:backgroundMark x1="72168" y1="86235" x2="72168" y2="86235"/>
                        <a14:backgroundMark x1="74110" y1="83806" x2="74110" y2="83806"/>
                        <a14:backgroundMark x1="66990" y1="87045" x2="66990" y2="87045"/>
                        <a14:backgroundMark x1="66343" y1="91903" x2="66343" y2="91903"/>
                        <a14:backgroundMark x1="52751" y1="87045" x2="52751" y2="87045"/>
                        <a14:backgroundMark x1="67961" y1="75709" x2="67961" y2="75709"/>
                        <a14:backgroundMark x1="61165" y1="74089" x2="61165" y2="74089"/>
                        <a14:backgroundMark x1="54369" y1="71255" x2="54369" y2="71255"/>
                      </a14:backgroundRemoval>
                    </a14:imgEffect>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76701" y="6444205"/>
            <a:ext cx="444779" cy="35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4" descr="http://plusonemusic.net/new/wp-content/themes/plusone-white/images/d2f/social-network-people.jpg">
            <a:hlinkClick r:id="rId19"/>
          </p:cNvPr>
          <p:cNvPicPr>
            <a:picLocks noChangeAspect="1" noChangeArrowheads="1"/>
          </p:cNvPicPr>
          <p:nvPr/>
        </p:nvPicPr>
        <p:blipFill rotWithShape="1">
          <a:blip r:embed="rId20">
            <a:duotone>
              <a:schemeClr val="accent6">
                <a:shade val="45000"/>
                <a:satMod val="135000"/>
              </a:schemeClr>
              <a:prstClr val="white"/>
            </a:duotone>
            <a:extLst>
              <a:ext uri="{BEBA8EAE-BF5A-486C-A8C5-ECC9F3942E4B}">
                <a14:imgProps xmlns:a14="http://schemas.microsoft.com/office/drawing/2010/main">
                  <a14:imgLayer r:embed="rId21">
                    <a14:imgEffect>
                      <a14:backgroundRemoval t="0" b="100000" l="0" r="100000">
                        <a14:foregroundMark x1="43000" y1="45221" x2="43000" y2="45221"/>
                        <a14:foregroundMark x1="43500" y1="36397" x2="43500" y2="36397"/>
                        <a14:foregroundMark x1="44000" y1="34926" x2="44000" y2="34926"/>
                        <a14:foregroundMark x1="50000" y1="66912" x2="50000" y2="66912"/>
                        <a14:foregroundMark x1="40000" y1="56985" x2="40000" y2="56985"/>
                        <a14:foregroundMark x1="37750" y1="55882" x2="37750" y2="55882"/>
                        <a14:foregroundMark x1="37750" y1="56985" x2="37750" y2="56985"/>
                        <a14:foregroundMark x1="38250" y1="54044" x2="38250" y2="54044"/>
                        <a14:foregroundMark x1="46750" y1="46691" x2="46750" y2="46691"/>
                        <a14:foregroundMark x1="45500" y1="46324" x2="45500" y2="46324"/>
                        <a14:foregroundMark x1="40000" y1="53676" x2="40000" y2="53676"/>
                        <a14:foregroundMark x1="39500" y1="52941" x2="39500" y2="52941"/>
                        <a14:foregroundMark x1="40750" y1="53676" x2="40750" y2="53676"/>
                        <a14:foregroundMark x1="43000" y1="55147" x2="43000" y2="55147"/>
                        <a14:foregroundMark x1="42750" y1="54779" x2="42750" y2="54779"/>
                        <a14:foregroundMark x1="42250" y1="53309" x2="42250" y2="53309"/>
                        <a14:foregroundMark x1="40750" y1="51838" x2="40750" y2="51838"/>
                        <a14:foregroundMark x1="46750" y1="49632" x2="46750" y2="49632"/>
                        <a14:foregroundMark x1="40000" y1="51471" x2="40000" y2="51471"/>
                        <a14:backgroundMark x1="89500" y1="52206" x2="89500" y2="52206"/>
                        <a14:backgroundMark x1="82750" y1="49632" x2="82750" y2="49632"/>
                        <a14:backgroundMark x1="80750" y1="25000" x2="80750" y2="25000"/>
                        <a14:backgroundMark x1="81000" y1="45221" x2="81000" y2="45221"/>
                        <a14:backgroundMark x1="83000" y1="45588" x2="83000" y2="45588"/>
                        <a14:backgroundMark x1="78750" y1="44853" x2="78750" y2="44853"/>
                        <a14:backgroundMark x1="86500" y1="4412" x2="86500" y2="4412"/>
                        <a14:backgroundMark x1="90000" y1="16544" x2="90000" y2="16544"/>
                        <a14:backgroundMark x1="89000" y1="9559" x2="89000" y2="9559"/>
                        <a14:backgroundMark x1="81500" y1="66912" x2="81500" y2="66912"/>
                        <a14:backgroundMark x1="83000" y1="61397" x2="83000" y2="61397"/>
                        <a14:backgroundMark x1="88000" y1="59191" x2="88000" y2="59191"/>
                        <a14:backgroundMark x1="84000" y1="77574" x2="84000" y2="77574"/>
                        <a14:backgroundMark x1="91250" y1="70588" x2="91250" y2="70588"/>
                        <a14:backgroundMark x1="94250" y1="43382" x2="94250" y2="43382"/>
                        <a14:backgroundMark x1="91750" y1="31618" x2="91750" y2="31618"/>
                        <a14:backgroundMark x1="87750" y1="39706" x2="87750" y2="39706"/>
                        <a14:backgroundMark x1="86000" y1="53309" x2="86000" y2="53309"/>
                        <a14:backgroundMark x1="82500" y1="55515" x2="82500" y2="55515"/>
                        <a14:backgroundMark x1="81500" y1="53676" x2="81500" y2="53676"/>
                        <a14:backgroundMark x1="83750" y1="59191" x2="83750" y2="59191"/>
                        <a14:backgroundMark x1="84000" y1="65074" x2="84000" y2="65074"/>
                        <a14:backgroundMark x1="80000" y1="70588" x2="80000" y2="70588"/>
                        <a14:backgroundMark x1="84000" y1="71324" x2="84000" y2="71324"/>
                        <a14:backgroundMark x1="85500" y1="69853" x2="85500" y2="69853"/>
                        <a14:backgroundMark x1="90250" y1="63235" x2="90250" y2="63235"/>
                        <a14:backgroundMark x1="92500" y1="58824" x2="92500" y2="58824"/>
                        <a14:backgroundMark x1="96500" y1="60662" x2="96500" y2="60662"/>
                        <a14:backgroundMark x1="93250" y1="60662" x2="93250" y2="60662"/>
                        <a14:backgroundMark x1="94750" y1="58824" x2="94750" y2="58824"/>
                        <a14:backgroundMark x1="90750" y1="59191" x2="90750" y2="59191"/>
                        <a14:backgroundMark x1="47750" y1="37500" x2="47750" y2="37500"/>
                        <a14:backgroundMark x1="46500" y1="41912" x2="46500" y2="41912"/>
                        <a14:backgroundMark x1="47000" y1="44485" x2="47000" y2="44485"/>
                        <a14:backgroundMark x1="36750" y1="76471" x2="36750" y2="76471"/>
                        <a14:backgroundMark x1="41000" y1="76471" x2="41000" y2="76471"/>
                        <a14:backgroundMark x1="46750" y1="70221" x2="46750" y2="70221"/>
                        <a14:backgroundMark x1="50750" y1="70221" x2="50750" y2="70221"/>
                        <a14:backgroundMark x1="81250" y1="36397" x2="81250" y2="36397"/>
                        <a14:backgroundMark x1="93000" y1="42647" x2="93000" y2="42647"/>
                        <a14:backgroundMark x1="90250" y1="46691" x2="90250" y2="46691"/>
                        <a14:backgroundMark x1="87500" y1="50735" x2="87250" y2="51838"/>
                        <a14:backgroundMark x1="51000" y1="58824" x2="51000" y2="58824"/>
                        <a14:backgroundMark x1="51000" y1="60294" x2="51000" y2="60294"/>
                        <a14:backgroundMark x1="78000" y1="41176" x2="78000" y2="41176"/>
                        <a14:backgroundMark x1="49250" y1="53676" x2="49250" y2="53676"/>
                        <a14:backgroundMark x1="42000" y1="61029" x2="42000" y2="61029"/>
                        <a14:backgroundMark x1="43000" y1="58824" x2="43000" y2="58824"/>
                        <a14:backgroundMark x1="38000" y1="60662" x2="38000" y2="60662"/>
                        <a14:backgroundMark x1="42000" y1="41544" x2="42000" y2="41544"/>
                        <a14:backgroundMark x1="46500" y1="41176" x2="46500" y2="41176"/>
                        <a14:backgroundMark x1="47250" y1="34926" x2="47250" y2="34926"/>
                        <a14:backgroundMark x1="42250" y1="62500" x2="42250" y2="62500"/>
                        <a14:backgroundMark x1="39750" y1="46691" x2="39750" y2="46691"/>
                        <a14:backgroundMark x1="40000" y1="44118" x2="40000" y2="44118"/>
                        <a14:backgroundMark x1="80250" y1="28676" x2="80250" y2="28676"/>
                        <a14:backgroundMark x1="84250" y1="28309" x2="84250" y2="28309"/>
                        <a14:backgroundMark x1="82250" y1="31618" x2="82250" y2="31618"/>
                        <a14:backgroundMark x1="79000" y1="36029" x2="79000" y2="36029"/>
                        <a14:backgroundMark x1="91750" y1="56250" x2="91750" y2="56250"/>
                        <a14:backgroundMark x1="92000" y1="48162" x2="92000" y2="48162"/>
                        <a14:backgroundMark x1="47000" y1="35662" x2="47000" y2="35662"/>
                        <a14:backgroundMark x1="45500" y1="32353" x2="45500" y2="32353"/>
                        <a14:backgroundMark x1="45750" y1="33456" x2="45750" y2="33456"/>
                        <a14:backgroundMark x1="44250" y1="32353" x2="44250" y2="32353"/>
                        <a14:backgroundMark x1="43000" y1="32721" x2="43000" y2="32721"/>
                        <a14:backgroundMark x1="41500" y1="34559" x2="41500" y2="34559"/>
                        <a14:backgroundMark x1="40750" y1="37132" x2="40750" y2="37132"/>
                        <a14:backgroundMark x1="40750" y1="37868" x2="40750" y2="37868"/>
                        <a14:backgroundMark x1="41000" y1="36765" x2="41000" y2="36765"/>
                        <a14:backgroundMark x1="36750" y1="56985" x2="36750" y2="56985"/>
                        <a14:backgroundMark x1="37000" y1="54412" x2="37000" y2="54412"/>
                        <a14:backgroundMark x1="36750" y1="55882" x2="36750" y2="55882"/>
                        <a14:backgroundMark x1="37250" y1="58824" x2="37250" y2="58824"/>
                        <a14:backgroundMark x1="38000" y1="60294" x2="38000" y2="60294"/>
                        <a14:backgroundMark x1="39000" y1="51838" x2="39000" y2="51838"/>
                        <a14:backgroundMark x1="37750" y1="52574" x2="37750" y2="52574"/>
                        <a14:backgroundMark x1="37250" y1="53676" x2="37250" y2="53676"/>
                        <a14:backgroundMark x1="44000" y1="48897" x2="44000" y2="48897"/>
                        <a14:backgroundMark x1="44250" y1="47426" x2="44250" y2="47426"/>
                        <a14:backgroundMark x1="45000" y1="45956" x2="45000" y2="45956"/>
                        <a14:backgroundMark x1="45750" y1="45221" x2="45750" y2="45221"/>
                        <a14:backgroundMark x1="47000" y1="44853" x2="47000" y2="44853"/>
                        <a14:backgroundMark x1="46250" y1="44853" x2="46250" y2="44853"/>
                        <a14:backgroundMark x1="46500" y1="53309" x2="46500" y2="53309"/>
                        <a14:backgroundMark x1="47000" y1="53309" x2="47000" y2="53309"/>
                        <a14:backgroundMark x1="44250" y1="51103" x2="44250" y2="51103"/>
                        <a14:backgroundMark x1="44000" y1="50000" x2="44000" y2="50000"/>
                        <a14:backgroundMark x1="44750" y1="51838" x2="44750" y2="51838"/>
                        <a14:backgroundMark x1="45000" y1="52574" x2="45000" y2="52574"/>
                        <a14:backgroundMark x1="45500" y1="52941" x2="45500" y2="52941"/>
                        <a14:backgroundMark x1="43000" y1="57353" x2="43000" y2="57353"/>
                        <a14:backgroundMark x1="42250" y1="59926" x2="42250" y2="59926"/>
                        <a14:backgroundMark x1="39750" y1="51838" x2="39750" y2="51838"/>
                        <a14:backgroundMark x1="40750" y1="52574" x2="40750" y2="52574"/>
                        <a14:backgroundMark x1="41750" y1="53309" x2="41750" y2="53309"/>
                        <a14:backgroundMark x1="42250" y1="55147" x2="42250" y2="55147"/>
                        <a14:backgroundMark x1="42500" y1="56250" x2="42500" y2="56250"/>
                        <a14:backgroundMark x1="40250" y1="52206" x2="40250" y2="52206"/>
                        <a14:backgroundMark x1="90000" y1="82353" x2="90000" y2="82353"/>
                        <a14:backgroundMark x1="82500" y1="94118" x2="82500" y2="94118"/>
                        <a14:backgroundMark x1="82750" y1="87868" x2="82750" y2="87868"/>
                        <a14:backgroundMark x1="86000" y1="83088" x2="86000" y2="83088"/>
                        <a14:backgroundMark x1="94000" y1="90441" x2="94000" y2="90441"/>
                        <a14:backgroundMark x1="85250" y1="15809" x2="85250" y2="15809"/>
                      </a14:backgroundRemoval>
                    </a14:imgEffect>
                    <a14:imgEffect>
                      <a14:sharpenSoften amount="-43000"/>
                    </a14:imgEffect>
                    <a14:imgEffect>
                      <a14:brightnessContrast bright="-100000"/>
                    </a14:imgEffect>
                  </a14:imgLayer>
                </a14:imgProps>
              </a:ext>
              <a:ext uri="{28A0092B-C50C-407E-A947-70E740481C1C}">
                <a14:useLocalDpi xmlns:a14="http://schemas.microsoft.com/office/drawing/2010/main" val="0"/>
              </a:ext>
            </a:extLst>
          </a:blip>
          <a:srcRect l="33255" t="31971" r="46555" b="22591"/>
          <a:stretch/>
        </p:blipFill>
        <p:spPr bwMode="auto">
          <a:xfrm>
            <a:off x="10821462" y="6345730"/>
            <a:ext cx="368704" cy="48294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i.i.cbsi.com/cnwk.1d/i/tim/2011/01/27/WP7marketplace.png">
            <a:hlinkClick r:id="rId22"/>
          </p:cNvPr>
          <p:cNvPicPr>
            <a:picLocks noChangeAspect="1" noChangeArrowheads="1"/>
          </p:cNvPicPr>
          <p:nvPr/>
        </p:nvPicPr>
        <p:blipFill rotWithShape="1">
          <a:blip r:embed="rId23">
            <a:duotone>
              <a:schemeClr val="accent6">
                <a:shade val="45000"/>
                <a:satMod val="135000"/>
              </a:schemeClr>
              <a:prstClr val="white"/>
            </a:duotone>
            <a:extLst>
              <a:ext uri="{BEBA8EAE-BF5A-486C-A8C5-ECC9F3942E4B}">
                <a14:imgProps xmlns:a14="http://schemas.microsoft.com/office/drawing/2010/main">
                  <a14:imgLayer r:embed="rId24">
                    <a14:imgEffect>
                      <a14:backgroundRemoval t="0" b="100000" l="0" r="100000">
                        <a14:foregroundMark x1="23977" y1="4955" x2="23977" y2="4955"/>
                        <a14:foregroundMark x1="43860" y1="5856" x2="43860" y2="5856"/>
                        <a14:foregroundMark x1="66667" y1="10811" x2="66667" y2="10811"/>
                        <a14:foregroundMark x1="53801" y1="28378" x2="53801" y2="28378"/>
                        <a14:foregroundMark x1="40936" y1="28829" x2="40936" y2="28829"/>
                        <a14:foregroundMark x1="46784" y1="46847" x2="46784" y2="46847"/>
                        <a14:foregroundMark x1="57895" y1="49099" x2="57895" y2="49099"/>
                        <a14:foregroundMark x1="54386" y1="56757" x2="54386" y2="56757"/>
                        <a14:foregroundMark x1="44444" y1="54054" x2="44444" y2="54054"/>
                        <a14:foregroundMark x1="47953" y1="28829" x2="47953" y2="28829"/>
                        <a14:foregroundMark x1="63743" y1="27027" x2="63743" y2="27027"/>
                        <a14:foregroundMark x1="60234" y1="19369" x2="60234" y2="19369"/>
                        <a14:foregroundMark x1="11696" y1="14865" x2="11696" y2="14865"/>
                        <a14:foregroundMark x1="4094" y1="2252" x2="4094" y2="2252"/>
                        <a14:foregroundMark x1="8187" y1="1802" x2="8187" y2="1802"/>
                        <a14:foregroundMark x1="14035" y1="1351" x2="14035" y2="1351"/>
                        <a14:foregroundMark x1="1170" y1="2703" x2="1170" y2="2703"/>
                        <a14:foregroundMark x1="1754" y1="8108" x2="1754" y2="8108"/>
                        <a14:foregroundMark x1="3509" y1="18018" x2="3509" y2="18018"/>
                        <a14:foregroundMark x1="1754" y1="14865" x2="1754" y2="14865"/>
                        <a14:foregroundMark x1="8772" y1="8559" x2="8772" y2="8559"/>
                        <a14:foregroundMark x1="13450" y1="7658" x2="13450" y2="7658"/>
                        <a14:foregroundMark x1="19298" y1="5405" x2="19298" y2="5405"/>
                        <a14:foregroundMark x1="29240" y1="1802" x2="29240" y2="1802"/>
                        <a14:foregroundMark x1="36842" y1="2703" x2="36842" y2="2703"/>
                        <a14:foregroundMark x1="49708" y1="2703" x2="49708" y2="2703"/>
                        <a14:foregroundMark x1="34503" y1="9009" x2="34503" y2="9009"/>
                        <a14:foregroundMark x1="7018" y1="24775" x2="7018" y2="24775"/>
                        <a14:foregroundMark x1="1170" y1="26577" x2="1170" y2="26577"/>
                        <a14:foregroundMark x1="4094" y1="22072" x2="4094" y2="22072"/>
                        <a14:foregroundMark x1="5848" y1="32883" x2="5848" y2="32883"/>
                        <a14:foregroundMark x1="12865" y1="21622" x2="12865" y2="21622"/>
                        <a14:foregroundMark x1="23977" y1="11261" x2="23977" y2="11261"/>
                        <a14:foregroundMark x1="23392" y1="19369" x2="23392" y2="19369"/>
                        <a14:foregroundMark x1="28070" y1="26126" x2="28070" y2="26126"/>
                        <a14:foregroundMark x1="20468" y1="31532" x2="20468" y2="31532"/>
                        <a14:foregroundMark x1="22222" y1="40090" x2="22222" y2="40090"/>
                        <a14:foregroundMark x1="22222" y1="63514" x2="22222" y2="63514"/>
                        <a14:foregroundMark x1="15205" y1="54955" x2="15205" y2="54955"/>
                        <a14:foregroundMark x1="9357" y1="47748" x2="9357" y2="47748"/>
                        <a14:foregroundMark x1="14035" y1="27477" x2="14035" y2="27477"/>
                        <a14:foregroundMark x1="17544" y1="24324" x2="17544" y2="24324"/>
                        <a14:foregroundMark x1="14620" y1="38739" x2="14620" y2="38739"/>
                        <a14:foregroundMark x1="6433" y1="44595" x2="6433" y2="44595"/>
                        <a14:foregroundMark x1="16959" y1="50000" x2="16959" y2="50000"/>
                        <a14:foregroundMark x1="46199" y1="15766" x2="46199" y2="15766"/>
                        <a14:foregroundMark x1="53216" y1="13964" x2="53216" y2="13964"/>
                        <a14:foregroundMark x1="59064" y1="15315" x2="59064" y2="15315"/>
                        <a14:foregroundMark x1="67251" y1="18018" x2="67251" y2="18018"/>
                        <a14:foregroundMark x1="59064" y1="6757" x2="59064" y2="6757"/>
                        <a14:foregroundMark x1="69006" y1="7207" x2="69006" y2="7207"/>
                        <a14:foregroundMark x1="74854" y1="11712" x2="74854" y2="11712"/>
                        <a14:foregroundMark x1="78363" y1="6306" x2="78363" y2="6306"/>
                        <a14:foregroundMark x1="90058" y1="4505" x2="90058" y2="4505"/>
                        <a14:foregroundMark x1="95322" y1="7207" x2="95322" y2="7207"/>
                        <a14:foregroundMark x1="94737" y1="20721" x2="94737" y2="20721"/>
                        <a14:foregroundMark x1="96491" y1="34685" x2="96491" y2="34685"/>
                        <a14:foregroundMark x1="97076" y1="98649" x2="97076" y2="98649"/>
                        <a14:foregroundMark x1="91813" y1="99099" x2="91813" y2="99099"/>
                        <a14:foregroundMark x1="98246" y1="94144" x2="98246" y2="94144"/>
                        <a14:foregroundMark x1="94737" y1="94595" x2="94737" y2="94595"/>
                        <a14:foregroundMark x1="11111" y1="62613" x2="11111" y2="62613"/>
                        <a14:foregroundMark x1="15205" y1="74324" x2="15205" y2="74324"/>
                        <a14:foregroundMark x1="7602" y1="55405" x2="7602" y2="55405"/>
                        <a14:foregroundMark x1="78947" y1="15766" x2="78947" y2="15766"/>
                        <a14:foregroundMark x1="89474" y1="13514" x2="89474" y2="13514"/>
                        <a14:foregroundMark x1="86550" y1="33784" x2="86550" y2="33784"/>
                        <a14:foregroundMark x1="81287" y1="29730" x2="81287" y2="29730"/>
                        <a14:foregroundMark x1="87135" y1="45946" x2="87135" y2="45946"/>
                        <a14:foregroundMark x1="80117" y1="41441" x2="80117" y2="41441"/>
                        <a14:foregroundMark x1="92398" y1="52252" x2="92982" y2="53604"/>
                        <a14:foregroundMark x1="17544" y1="83784" x2="17544" y2="83784"/>
                        <a14:foregroundMark x1="88889" y1="95946" x2="88889" y2="95946"/>
                        <a14:foregroundMark x1="64327" y1="94144" x2="64327" y2="94144"/>
                        <a14:foregroundMark x1="45029" y1="93243" x2="45029" y2="93243"/>
                        <a14:foregroundMark x1="67251" y1="86937" x2="67251" y2="86937"/>
                        <a14:foregroundMark x1="80702" y1="89189" x2="80702" y2="89189"/>
                        <a14:foregroundMark x1="77193" y1="95946" x2="77193" y2="95946"/>
                        <a14:foregroundMark x1="54386" y1="90991" x2="54386" y2="90991"/>
                        <a14:foregroundMark x1="9942" y1="70721" x2="9942" y2="70721"/>
                        <a14:foregroundMark x1="14035" y1="67568" x2="14035" y2="67568"/>
                        <a14:foregroundMark x1="7602" y1="80180" x2="7602" y2="80180"/>
                        <a14:foregroundMark x1="12865" y1="90541" x2="12865" y2="90541"/>
                        <a14:foregroundMark x1="23977" y1="94144" x2="24561" y2="95045"/>
                        <a14:foregroundMark x1="10526" y1="95946" x2="10526" y2="95946"/>
                        <a14:foregroundMark x1="28070" y1="90090" x2="28070" y2="90090"/>
                        <a14:foregroundMark x1="22807" y1="77928" x2="22807" y2="77928"/>
                        <a14:foregroundMark x1="78947" y1="34234" x2="78947" y2="34234"/>
                        <a14:foregroundMark x1="77193" y1="52252" x2="77193" y2="52252"/>
                        <a14:foregroundMark x1="80117" y1="68468" x2="80117" y2="68468"/>
                        <a14:foregroundMark x1="64327" y1="79279" x2="64327" y2="79279"/>
                        <a14:foregroundMark x1="19298" y1="73423" x2="19298" y2="73423"/>
                        <a14:foregroundMark x1="4678" y1="75676" x2="4678" y2="75676"/>
                        <a14:foregroundMark x1="6433" y1="88739" x2="6433" y2="88739"/>
                        <a14:foregroundMark x1="14035" y1="81081" x2="14035" y2="81081"/>
                        <a14:foregroundMark x1="36257" y1="84685" x2="36257" y2="84685"/>
                        <a14:foregroundMark x1="35673" y1="93694" x2="35673" y2="93694"/>
                        <a14:foregroundMark x1="49708" y1="84234" x2="49708" y2="84234"/>
                        <a14:foregroundMark x1="55556" y1="95495" x2="55556" y2="95495"/>
                        <a14:foregroundMark x1="31579" y1="77027" x2="31579" y2="77027"/>
                        <a14:foregroundMark x1="50292" y1="77928" x2="50292" y2="77928"/>
                        <a14:foregroundMark x1="76023" y1="76126" x2="76023" y2="76126"/>
                        <a14:backgroundMark x1="39766" y1="63063" x2="39766" y2="63063"/>
                        <a14:backgroundMark x1="37427" y1="41892" x2="37427" y2="41892"/>
                        <a14:backgroundMark x1="65497" y1="36937" x2="65497" y2="36937"/>
                        <a14:backgroundMark x1="49708" y1="28378" x2="49708" y2="28378"/>
                        <a14:backgroundMark x1="43860" y1="37838" x2="43860" y2="37838"/>
                        <a14:backgroundMark x1="52047" y1="37838" x2="52047" y2="37838"/>
                        <a14:backgroundMark x1="45029" y1="27477" x2="45029" y2="27477"/>
                        <a14:backgroundMark x1="47953" y1="21622" x2="47953" y2="21622"/>
                        <a14:backgroundMark x1="57895" y1="29730" x2="57895" y2="29730"/>
                        <a14:backgroundMark x1="58480" y1="35135" x2="58480" y2="35135"/>
                        <a14:backgroundMark x1="58480" y1="32883" x2="58480" y2="32883"/>
                        <a14:backgroundMark x1="67251" y1="33784" x2="67251" y2="33784"/>
                        <a14:backgroundMark x1="38012" y1="30631" x2="38012" y2="30631"/>
                        <a14:backgroundMark x1="45029" y1="31982" x2="45029" y2="31982"/>
                        <a14:backgroundMark x1="34503" y1="36486" x2="34503" y2="36486"/>
                        <a14:backgroundMark x1="32164" y1="52252" x2="32164" y2="52252"/>
                        <a14:backgroundMark x1="47953" y1="65315" x2="47953" y2="65315"/>
                        <a14:backgroundMark x1="33333" y1="58559" x2="33333" y2="58559"/>
                      </a14:backgroundRemoval>
                    </a14:imgEffect>
                    <a14:imgEffect>
                      <a14:sharpenSoften amount="-34000"/>
                    </a14:imgEffect>
                    <a14:imgEffect>
                      <a14:brightnessContrast bright="-100000"/>
                    </a14:imgEffect>
                  </a14:imgLayer>
                </a14:imgProps>
              </a:ext>
              <a:ext uri="{28A0092B-C50C-407E-A947-70E740481C1C}">
                <a14:useLocalDpi xmlns:a14="http://schemas.microsoft.com/office/drawing/2010/main" val="0"/>
              </a:ext>
            </a:extLst>
          </a:blip>
          <a:srcRect l="11132" t="12852" r="11132" b="22327"/>
          <a:stretch/>
        </p:blipFill>
        <p:spPr bwMode="auto">
          <a:xfrm>
            <a:off x="3488889" y="6372742"/>
            <a:ext cx="428450" cy="46384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18015" y="1154447"/>
            <a:ext cx="2077321" cy="1106721"/>
          </a:xfrm>
          <a:prstGeom prst="rect">
            <a:avLst/>
          </a:prstGeom>
        </p:spPr>
      </p:pic>
      <p:pic>
        <p:nvPicPr>
          <p:cNvPr id="59" name="Picture 5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482170" y="1188555"/>
            <a:ext cx="1082006" cy="1076249"/>
          </a:xfrm>
          <a:prstGeom prst="rect">
            <a:avLst/>
          </a:prstGeom>
        </p:spPr>
      </p:pic>
    </p:spTree>
    <p:extLst>
      <p:ext uri="{BB962C8B-B14F-4D97-AF65-F5344CB8AC3E}">
        <p14:creationId xmlns:p14="http://schemas.microsoft.com/office/powerpoint/2010/main" val="7545474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1"/>
          <p:cNvGraphicFramePr>
            <a:graphicFrameLocks/>
          </p:cNvGraphicFramePr>
          <p:nvPr>
            <p:extLst/>
          </p:nvPr>
        </p:nvGraphicFramePr>
        <p:xfrm>
          <a:off x="-248563" y="2458702"/>
          <a:ext cx="11015827" cy="5280705"/>
        </p:xfrm>
        <a:graphic>
          <a:graphicData uri="http://schemas.openxmlformats.org/drawingml/2006/chart">
            <c:chart xmlns:c="http://schemas.openxmlformats.org/drawingml/2006/chart" xmlns:r="http://schemas.openxmlformats.org/officeDocument/2006/relationships" r:id="rId3"/>
          </a:graphicData>
        </a:graphic>
      </p:graphicFrame>
      <p:sp>
        <p:nvSpPr>
          <p:cNvPr id="60" name="TextBox 59"/>
          <p:cNvSpPr txBox="1"/>
          <p:nvPr/>
        </p:nvSpPr>
        <p:spPr>
          <a:xfrm>
            <a:off x="2851197" y="1263410"/>
            <a:ext cx="6543026" cy="992525"/>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Responsibility to give children the guidance they need to safely use devices and online services</a:t>
            </a:r>
          </a:p>
          <a:p>
            <a:pPr algn="ctr" defTabSz="932559"/>
            <a:r>
              <a:rPr lang="en-US" sz="1428" dirty="0">
                <a:solidFill>
                  <a:srgbClr val="0071BC">
                    <a:lumMod val="75000"/>
                  </a:srgbClr>
                </a:solidFill>
                <a:latin typeface="Segoe UI Light"/>
              </a:rPr>
              <a:t>(Base: Parents/Non-parents)</a:t>
            </a:r>
            <a:endParaRPr lang="en-GB" sz="1836" dirty="0" err="1">
              <a:solidFill>
                <a:srgbClr val="0071BC">
                  <a:lumMod val="75000"/>
                </a:srgbClr>
              </a:solidFill>
              <a:latin typeface="Segoe UI Light"/>
            </a:endParaRPr>
          </a:p>
        </p:txBody>
      </p:sp>
      <p:sp>
        <p:nvSpPr>
          <p:cNvPr id="2" name="Rectangle 1"/>
          <p:cNvSpPr/>
          <p:nvPr/>
        </p:nvSpPr>
        <p:spPr bwMode="auto">
          <a:xfrm>
            <a:off x="9825245" y="2977384"/>
            <a:ext cx="479254" cy="266760"/>
          </a:xfrm>
          <a:prstGeom prst="rect">
            <a:avLst/>
          </a:prstGeom>
          <a:noFill/>
          <a:ln w="19050">
            <a:solidFill>
              <a:srgbClr val="159F9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7723250" y="3427849"/>
            <a:ext cx="479254" cy="266760"/>
          </a:xfrm>
          <a:prstGeom prst="rect">
            <a:avLst/>
          </a:prstGeom>
          <a:noFill/>
          <a:ln w="19050">
            <a:solidFill>
              <a:srgbClr val="159F9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4016875" y="6420072"/>
            <a:ext cx="349726" cy="266760"/>
          </a:xfrm>
          <a:prstGeom prst="rect">
            <a:avLst/>
          </a:prstGeom>
          <a:noFill/>
          <a:ln w="19050">
            <a:solidFill>
              <a:srgbClr val="159F9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914598" y="3875557"/>
            <a:ext cx="479254" cy="266760"/>
          </a:xfrm>
          <a:prstGeom prst="rect">
            <a:avLst/>
          </a:prstGeom>
          <a:noFill/>
          <a:ln w="19050">
            <a:solidFill>
              <a:srgbClr val="159F9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6129170" y="4331304"/>
            <a:ext cx="479254" cy="266760"/>
          </a:xfrm>
          <a:prstGeom prst="rect">
            <a:avLst/>
          </a:prstGeom>
          <a:noFill/>
          <a:ln w="19050">
            <a:solidFill>
              <a:srgbClr val="159F9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Title 3"/>
          <p:cNvSpPr txBox="1">
            <a:spLocks/>
          </p:cNvSpPr>
          <p:nvPr/>
        </p:nvSpPr>
        <p:spPr>
          <a:xfrm>
            <a:off x="121366" y="84193"/>
            <a:ext cx="1187774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000" dirty="0" smtClean="0">
                <a:solidFill>
                  <a:schemeClr val="accent5">
                    <a:lumMod val="75000"/>
                  </a:schemeClr>
                </a:solidFill>
              </a:rPr>
              <a:t>The majority believe parents and teachers should provide guidance around safe technology usage</a:t>
            </a:r>
            <a:endParaRPr lang="en-GB" sz="4000" dirty="0">
              <a:solidFill>
                <a:schemeClr val="accent5">
                  <a:lumMod val="75000"/>
                </a:schemeClr>
              </a:solidFill>
            </a:endParaRPr>
          </a:p>
        </p:txBody>
      </p:sp>
      <p:sp>
        <p:nvSpPr>
          <p:cNvPr id="4" name="Rectangle 3"/>
          <p:cNvSpPr/>
          <p:nvPr/>
        </p:nvSpPr>
        <p:spPr bwMode="auto">
          <a:xfrm>
            <a:off x="579660" y="2656819"/>
            <a:ext cx="11122774" cy="1045250"/>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71" y="1250783"/>
            <a:ext cx="2077321" cy="1106721"/>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245" y="1430912"/>
            <a:ext cx="1082006" cy="1076249"/>
          </a:xfrm>
          <a:prstGeom prst="rect">
            <a:avLst/>
          </a:prstGeom>
        </p:spPr>
      </p:pic>
    </p:spTree>
    <p:extLst>
      <p:ext uri="{BB962C8B-B14F-4D97-AF65-F5344CB8AC3E}">
        <p14:creationId xmlns:p14="http://schemas.microsoft.com/office/powerpoint/2010/main" val="20988643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solidFill>
                  <a:schemeClr val="accent4">
                    <a:lumMod val="75000"/>
                  </a:schemeClr>
                </a:solidFill>
              </a:rPr>
              <a:t>Contents</a:t>
            </a:r>
            <a:endParaRPr lang="en-US" dirty="0">
              <a:solidFill>
                <a:schemeClr val="accent4">
                  <a:lumMod val="75000"/>
                </a:schemeClr>
              </a:solidFill>
            </a:endParaRPr>
          </a:p>
        </p:txBody>
      </p:sp>
      <p:sp>
        <p:nvSpPr>
          <p:cNvPr id="3" name="Text Placeholder 2"/>
          <p:cNvSpPr>
            <a:spLocks noGrp="1"/>
          </p:cNvSpPr>
          <p:nvPr>
            <p:ph type="body" sz="quarter" idx="10"/>
          </p:nvPr>
        </p:nvSpPr>
        <p:spPr>
          <a:xfrm>
            <a:off x="531948" y="1476620"/>
            <a:ext cx="11370961" cy="3889266"/>
          </a:xfrm>
        </p:spPr>
        <p:txBody>
          <a:bodyPr/>
          <a:lstStyle/>
          <a:p>
            <a:pPr marL="582873" indent="-582873">
              <a:buFont typeface="Arial" pitchFamily="34" charset="0"/>
              <a:buChar char="•"/>
            </a:pPr>
            <a:r>
              <a:rPr lang="en-US" sz="3672" dirty="0">
                <a:solidFill>
                  <a:schemeClr val="accent4">
                    <a:lumMod val="75000"/>
                  </a:schemeClr>
                </a:solidFill>
                <a:latin typeface="+mn-lt"/>
              </a:rPr>
              <a:t>Methodology</a:t>
            </a:r>
          </a:p>
          <a:p>
            <a:pPr marL="582873" indent="-582873">
              <a:buFont typeface="Arial" pitchFamily="34" charset="0"/>
              <a:buChar char="•"/>
            </a:pPr>
            <a:r>
              <a:rPr lang="en-US" sz="3672" dirty="0">
                <a:solidFill>
                  <a:schemeClr val="accent4">
                    <a:lumMod val="75000"/>
                  </a:schemeClr>
                </a:solidFill>
                <a:latin typeface="+mn-lt"/>
              </a:rPr>
              <a:t>Executive summary </a:t>
            </a:r>
          </a:p>
          <a:p>
            <a:pPr marL="582873" indent="-582873">
              <a:buFont typeface="Arial" pitchFamily="34" charset="0"/>
              <a:buChar char="•"/>
            </a:pPr>
            <a:r>
              <a:rPr lang="en-US" sz="3672" dirty="0">
                <a:solidFill>
                  <a:schemeClr val="accent4">
                    <a:lumMod val="75000"/>
                  </a:schemeClr>
                </a:solidFill>
                <a:latin typeface="+mn-lt"/>
              </a:rPr>
              <a:t>Audience profile</a:t>
            </a:r>
          </a:p>
          <a:p>
            <a:pPr marL="582873" indent="-582873">
              <a:buFont typeface="Arial" pitchFamily="34" charset="0"/>
              <a:buChar char="•"/>
            </a:pPr>
            <a:r>
              <a:rPr lang="en-US" sz="3672" dirty="0">
                <a:solidFill>
                  <a:schemeClr val="accent4">
                    <a:lumMod val="75000"/>
                  </a:schemeClr>
                </a:solidFill>
                <a:latin typeface="+mn-lt"/>
              </a:rPr>
              <a:t>Parents who allow device usage</a:t>
            </a:r>
          </a:p>
          <a:p>
            <a:pPr marL="582873" indent="-582873">
              <a:buFont typeface="Arial" pitchFamily="34" charset="0"/>
              <a:buChar char="•"/>
            </a:pPr>
            <a:r>
              <a:rPr lang="en-US" sz="3672" dirty="0">
                <a:solidFill>
                  <a:schemeClr val="accent4">
                    <a:lumMod val="75000"/>
                  </a:schemeClr>
                </a:solidFill>
                <a:latin typeface="+mn-lt"/>
              </a:rPr>
              <a:t>Parents who do not allow and non-parents</a:t>
            </a:r>
          </a:p>
          <a:p>
            <a:pPr marL="582873" indent="-582873">
              <a:buFont typeface="Arial" pitchFamily="34" charset="0"/>
              <a:buChar char="•"/>
            </a:pPr>
            <a:r>
              <a:rPr lang="en-US" sz="3672" dirty="0">
                <a:solidFill>
                  <a:schemeClr val="accent4">
                    <a:lumMod val="75000"/>
                  </a:schemeClr>
                </a:solidFill>
                <a:latin typeface="+mn-lt"/>
              </a:rPr>
              <a:t>Appendix</a:t>
            </a:r>
          </a:p>
        </p:txBody>
      </p:sp>
    </p:spTree>
    <p:extLst>
      <p:ext uri="{BB962C8B-B14F-4D97-AF65-F5344CB8AC3E}">
        <p14:creationId xmlns:p14="http://schemas.microsoft.com/office/powerpoint/2010/main" val="165795830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600" dirty="0" smtClean="0"/>
              <a:t>Appendix</a:t>
            </a:r>
            <a:endParaRPr lang="en-US" sz="6600" dirty="0"/>
          </a:p>
        </p:txBody>
      </p:sp>
    </p:spTree>
    <p:extLst>
      <p:ext uri="{BB962C8B-B14F-4D97-AF65-F5344CB8AC3E}">
        <p14:creationId xmlns:p14="http://schemas.microsoft.com/office/powerpoint/2010/main" val="5865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duotone>
              <a:prstClr val="black"/>
              <a:srgbClr val="159F9C">
                <a:tint val="45000"/>
                <a:satMod val="400000"/>
              </a:srgbClr>
            </a:duotone>
            <a:extLst>
              <a:ext uri="{BEBA8EAE-BF5A-486C-A8C5-ECC9F3942E4B}">
                <a14:imgProps xmlns:a14="http://schemas.microsoft.com/office/drawing/2010/main">
                  <a14:imgLayer r:embed="rId4">
                    <a14:imgEffect>
                      <a14:backgroundRemoval t="0" b="99595" l="0" r="100000">
                        <a14:backgroundMark x1="12621" y1="3644" x2="12621" y2="3644"/>
                        <a14:backgroundMark x1="7767" y1="2834" x2="7767" y2="2834"/>
                        <a14:backgroundMark x1="4854" y1="11336" x2="4854" y2="11336"/>
                        <a14:backgroundMark x1="3883" y1="5668" x2="3883" y2="5668"/>
                        <a14:backgroundMark x1="20388" y1="29150" x2="20388" y2="29150"/>
                        <a14:backgroundMark x1="22330" y1="31984" x2="22330" y2="31984"/>
                        <a14:backgroundMark x1="33657" y1="52227" x2="33657" y2="52227"/>
                        <a14:backgroundMark x1="66667" y1="30769" x2="66667" y2="30769"/>
                        <a14:backgroundMark x1="75081" y1="22672" x2="75081" y2="22672"/>
                        <a14:backgroundMark x1="82201" y1="31984" x2="82201" y2="31984"/>
                        <a14:backgroundMark x1="74434" y1="39271" x2="74434" y2="39271"/>
                        <a14:backgroundMark x1="38511" y1="51822" x2="38511" y2="51822"/>
                        <a14:backgroundMark x1="64078" y1="51822" x2="64078" y2="51822"/>
                        <a14:backgroundMark x1="60194" y1="52632" x2="60194" y2="52632"/>
                        <a14:backgroundMark x1="1618" y1="93117" x2="1618" y2="93117"/>
                        <a14:backgroundMark x1="4207" y1="95142" x2="4207" y2="95142"/>
                        <a14:backgroundMark x1="647" y1="72470" x2="647" y2="72470"/>
                        <a14:backgroundMark x1="1294" y1="48583" x2="1294" y2="48583"/>
                        <a14:backgroundMark x1="1618" y1="34818" x2="1618" y2="34818"/>
                        <a14:backgroundMark x1="22330" y1="3239" x2="22330" y2="3239"/>
                        <a14:backgroundMark x1="16181" y1="2834" x2="16181" y2="2834"/>
                        <a14:backgroundMark x1="13592" y1="6073" x2="13592" y2="6073"/>
                        <a14:backgroundMark x1="18123" y1="5263" x2="18123" y2="5263"/>
                        <a14:backgroundMark x1="30744" y1="4858" x2="30744" y2="4858"/>
                        <a14:backgroundMark x1="38188" y1="5668" x2="38188" y2="5668"/>
                        <a14:backgroundMark x1="35922" y1="6478" x2="35922" y2="6478"/>
                        <a14:backgroundMark x1="51780" y1="5263" x2="51780" y2="5263"/>
                        <a14:backgroundMark x1="44984" y1="6073" x2="44984" y2="6073"/>
                        <a14:backgroundMark x1="60841" y1="5668" x2="60841" y2="5668"/>
                        <a14:backgroundMark x1="81230" y1="4049" x2="81230" y2="4049"/>
                        <a14:backgroundMark x1="76699" y1="3644" x2="76699" y2="3644"/>
                        <a14:backgroundMark x1="88673" y1="6478" x2="88673" y2="6478"/>
                        <a14:backgroundMark x1="91586" y1="4049" x2="91586" y2="4049"/>
                        <a14:backgroundMark x1="97735" y1="91498" x2="97735" y2="91498"/>
                        <a14:backgroundMark x1="98058" y1="85830" x2="98058" y2="85830"/>
                        <a14:backgroundMark x1="80583" y1="94332" x2="80583" y2="94332"/>
                        <a14:backgroundMark x1="75081" y1="93117" x2="75081" y2="93117"/>
                        <a14:backgroundMark x1="77994" y1="95142" x2="77994" y2="95142"/>
                        <a14:backgroundMark x1="78641" y1="93117" x2="78641" y2="93117"/>
                        <a14:backgroundMark x1="72168" y1="86235" x2="72168" y2="86235"/>
                        <a14:backgroundMark x1="74110" y1="83806" x2="74110" y2="83806"/>
                        <a14:backgroundMark x1="66990" y1="87045" x2="66990" y2="87045"/>
                        <a14:backgroundMark x1="66343" y1="91903" x2="66343" y2="91903"/>
                        <a14:backgroundMark x1="52751" y1="87045" x2="52751" y2="87045"/>
                        <a14:backgroundMark x1="67961" y1="75709" x2="67961" y2="75709"/>
                        <a14:backgroundMark x1="61165" y1="74089" x2="61165" y2="74089"/>
                        <a14:backgroundMark x1="54369" y1="71255" x2="54369" y2="71255"/>
                      </a14:backgroundRemoval>
                    </a14:imgEffect>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75369" y="5682101"/>
            <a:ext cx="632673" cy="50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descr="S:\Q2\Clients\Microsoft-MSN\Parents Digital Saftey\FFP\Devices_Graphic_950x65.jpg"/>
          <p:cNvPicPr/>
          <p:nvPr/>
        </p:nvPicPr>
        <p:blipFill rotWithShape="1">
          <a:blip r:embed="rId5">
            <a:duotone>
              <a:prstClr val="black"/>
              <a:srgbClr val="159F9C">
                <a:tint val="45000"/>
                <a:satMod val="400000"/>
              </a:srgbClr>
            </a:duotone>
            <a:extLst>
              <a:ext uri="{BEBA8EAE-BF5A-486C-A8C5-ECC9F3942E4B}">
                <a14:imgProps xmlns:a14="http://schemas.microsoft.com/office/drawing/2010/main">
                  <a14:imgLayer r:embed="rId6">
                    <a14:imgEffect>
                      <a14:backgroundRemoval t="0" b="75385" l="71579" r="75579">
                        <a14:foregroundMark x1="78842" y1="72308" x2="78842" y2="72308"/>
                        <a14:foregroundMark x1="73579" y1="63077" x2="73579" y2="63077"/>
                        <a14:backgroundMark x1="73263" y1="61538" x2="73263" y2="61538"/>
                        <a14:backgroundMark x1="73895" y1="61538" x2="73895" y2="61538"/>
                        <a14:backgroundMark x1="73474" y1="70769" x2="73474" y2="70769"/>
                        <a14:backgroundMark x1="73895" y1="69231" x2="73895" y2="69231"/>
                        <a14:backgroundMark x1="72947" y1="69231" x2="72947" y2="69231"/>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71258" t="5356" r="23972" b="29613"/>
          <a:stretch/>
        </p:blipFill>
        <p:spPr bwMode="auto">
          <a:xfrm>
            <a:off x="960826" y="4640385"/>
            <a:ext cx="461603" cy="581750"/>
          </a:xfrm>
          <a:prstGeom prst="rect">
            <a:avLst/>
          </a:prstGeom>
          <a:noFill/>
          <a:ln>
            <a:noFill/>
          </a:ln>
        </p:spPr>
      </p:pic>
      <p:pic>
        <p:nvPicPr>
          <p:cNvPr id="26" name="Picture 25" descr="S:\Q2\Clients\Microsoft-MSN\Parents Digital Saftey\FFP\Devices_Graphic_950x65.jpg"/>
          <p:cNvPicPr/>
          <p:nvPr/>
        </p:nvPicPr>
        <p:blipFill rotWithShape="1">
          <a:blip r:embed="rId7">
            <a:duotone>
              <a:prstClr val="black"/>
              <a:srgbClr val="159F9C">
                <a:tint val="45000"/>
                <a:satMod val="400000"/>
              </a:srgbClr>
            </a:duotone>
            <a:extLst>
              <a:ext uri="{BEBA8EAE-BF5A-486C-A8C5-ECC9F3942E4B}">
                <a14:imgProps xmlns:a14="http://schemas.microsoft.com/office/drawing/2010/main">
                  <a14:imgLayer r:embed="rId6">
                    <a14:imgEffect>
                      <a14:backgroundRemoval t="0" b="95385" l="43579" r="52842">
                        <a14:foregroundMark x1="78842" y1="72308" x2="78842" y2="72308"/>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43163" t="-9075" r="46186"/>
          <a:stretch/>
        </p:blipFill>
        <p:spPr bwMode="auto">
          <a:xfrm>
            <a:off x="778781" y="3652049"/>
            <a:ext cx="965697" cy="707413"/>
          </a:xfrm>
          <a:prstGeom prst="rect">
            <a:avLst/>
          </a:prstGeom>
          <a:noFill/>
          <a:ln>
            <a:noFill/>
          </a:ln>
        </p:spPr>
      </p:pic>
      <p:graphicFrame>
        <p:nvGraphicFramePr>
          <p:cNvPr id="14" name="Table 13"/>
          <p:cNvGraphicFramePr>
            <a:graphicFrameLocks noGrp="1"/>
          </p:cNvGraphicFramePr>
          <p:nvPr>
            <p:extLst>
              <p:ext uri="{D42A27DB-BD31-4B8C-83A1-F6EECF244321}">
                <p14:modId xmlns:p14="http://schemas.microsoft.com/office/powerpoint/2010/main" val="168193063"/>
              </p:ext>
            </p:extLst>
          </p:nvPr>
        </p:nvGraphicFramePr>
        <p:xfrm>
          <a:off x="1801965" y="2724239"/>
          <a:ext cx="9585764" cy="3736559"/>
        </p:xfrm>
        <a:graphic>
          <a:graphicData uri="http://schemas.openxmlformats.org/drawingml/2006/table">
            <a:tbl>
              <a:tblPr firstRow="1" bandRow="1">
                <a:tableStyleId>{5C22544A-7EE6-4342-B048-85BDC9FD1C3A}</a:tableStyleId>
              </a:tblPr>
              <a:tblGrid>
                <a:gridCol w="1025864"/>
                <a:gridCol w="1426650"/>
                <a:gridCol w="1426650"/>
                <a:gridCol w="1426650"/>
                <a:gridCol w="1426650"/>
                <a:gridCol w="1426650"/>
                <a:gridCol w="1426650"/>
              </a:tblGrid>
              <a:tr h="72921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a:t>
                      </a:r>
                    </a:p>
                  </a:txBody>
                  <a:tcPr marL="93260" marR="93260" marT="46630" marB="46630" anchor="b">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4-6</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7-10</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11-14</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15-18</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kern="1200" dirty="0" smtClean="0">
                          <a:solidFill>
                            <a:schemeClr val="accent5">
                              <a:lumMod val="75000"/>
                            </a:schemeClr>
                          </a:solidFill>
                          <a:latin typeface="+mj-lt"/>
                          <a:ea typeface="+mn-ea"/>
                          <a:cs typeface="+mn-cs"/>
                        </a:rPr>
                        <a:t>Average</a:t>
                      </a:r>
                      <a:r>
                        <a:rPr lang="en-US" sz="1100" b="1" kern="1200" baseline="0" dirty="0" smtClean="0">
                          <a:solidFill>
                            <a:schemeClr val="accent5">
                              <a:lumMod val="75000"/>
                            </a:schemeClr>
                          </a:solidFill>
                          <a:latin typeface="+mj-lt"/>
                          <a:ea typeface="+mn-ea"/>
                          <a:cs typeface="+mn-cs"/>
                        </a:rPr>
                        <a:t> </a:t>
                      </a:r>
                    </a:p>
                    <a:p>
                      <a:pPr algn="ctr"/>
                      <a:r>
                        <a:rPr lang="en-US" sz="1100" b="1" kern="1200" baseline="0" dirty="0" smtClean="0">
                          <a:solidFill>
                            <a:schemeClr val="accent5">
                              <a:lumMod val="75000"/>
                            </a:schemeClr>
                          </a:solidFill>
                          <a:latin typeface="+mj-lt"/>
                          <a:ea typeface="+mn-ea"/>
                          <a:cs typeface="+mn-cs"/>
                        </a:rPr>
                        <a:t>age</a:t>
                      </a:r>
                      <a:endParaRPr lang="en-GB" sz="1100" b="1" kern="1200" dirty="0">
                        <a:solidFill>
                          <a:schemeClr val="accent5">
                            <a:lumMod val="75000"/>
                          </a:schemeClr>
                        </a:solidFill>
                        <a:latin typeface="+mj-lt"/>
                        <a:ea typeface="+mn-ea"/>
                        <a:cs typeface="+mn-cs"/>
                      </a:endParaRPr>
                    </a:p>
                  </a:txBody>
                  <a:tcPr marL="93260" marR="93260" marT="46630" marB="4663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n-lt"/>
                          <a:ea typeface="+mn-ea"/>
                          <a:cs typeface="+mn-cs"/>
                        </a:rPr>
                        <a:t>Gaming console</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(n=300)</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27%</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29%</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8</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n-lt"/>
                          <a:ea typeface="+mn-ea"/>
                          <a:cs typeface="+mn-cs"/>
                        </a:rPr>
                        <a:t>Computer </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(n=486)</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17%</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23%</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26%</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18%</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8</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algn="ctr"/>
                      <a:r>
                        <a:rPr lang="en-US" sz="1400" b="0" kern="1200" dirty="0" smtClean="0">
                          <a:solidFill>
                            <a:schemeClr val="accent5">
                              <a:lumMod val="75000"/>
                            </a:schemeClr>
                          </a:solidFill>
                          <a:latin typeface="+mn-lt"/>
                          <a:ea typeface="+mn-ea"/>
                          <a:cs typeface="+mn-cs"/>
                        </a:rPr>
                        <a:t>Mobile </a:t>
                      </a:r>
                    </a:p>
                    <a:p>
                      <a:pPr algn="ctr"/>
                      <a:r>
                        <a:rPr lang="en-US" sz="1400" b="0" kern="1200" dirty="0" smtClean="0">
                          <a:solidFill>
                            <a:schemeClr val="accent5">
                              <a:lumMod val="75000"/>
                            </a:schemeClr>
                          </a:solidFill>
                          <a:latin typeface="+mn-lt"/>
                          <a:ea typeface="+mn-ea"/>
                          <a:cs typeface="+mn-cs"/>
                        </a:rPr>
                        <a:t>phone </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(n=326)</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15%</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18%</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29%</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26%</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11</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Rectangle 17"/>
          <p:cNvSpPr/>
          <p:nvPr/>
        </p:nvSpPr>
        <p:spPr bwMode="auto">
          <a:xfrm>
            <a:off x="2941637" y="3591059"/>
            <a:ext cx="2667000" cy="829391"/>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2941637" y="5473609"/>
            <a:ext cx="2667000" cy="800813"/>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2941638" y="4532334"/>
            <a:ext cx="2667000" cy="829391"/>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1280791" y="1599550"/>
            <a:ext cx="9125899" cy="992525"/>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PARENTS: Age first allowed use of devices</a:t>
            </a:r>
          </a:p>
          <a:p>
            <a:pPr algn="ctr" defTabSz="932559"/>
            <a:r>
              <a:rPr lang="en-US" sz="2448" b="1" dirty="0">
                <a:solidFill>
                  <a:srgbClr val="0071BC">
                    <a:lumMod val="75000"/>
                  </a:srgbClr>
                </a:solidFill>
                <a:latin typeface="Segoe UI Light"/>
              </a:rPr>
              <a:t>without supervision</a:t>
            </a:r>
          </a:p>
          <a:p>
            <a:pPr algn="ctr" defTabSz="932559"/>
            <a:r>
              <a:rPr lang="en-US" sz="1428" dirty="0">
                <a:solidFill>
                  <a:srgbClr val="0071BC">
                    <a:lumMod val="75000"/>
                  </a:srgbClr>
                </a:solidFill>
                <a:latin typeface="Segoe UI Light"/>
              </a:rPr>
              <a:t>(Base: Parents who allow child to use device)</a:t>
            </a:r>
            <a:endParaRPr lang="en-GB" sz="1428" dirty="0" err="1">
              <a:solidFill>
                <a:srgbClr val="0071BC">
                  <a:lumMod val="75000"/>
                </a:srgbClr>
              </a:solidFill>
              <a:latin typeface="Segoe UI Light"/>
            </a:endParaRPr>
          </a:p>
        </p:txBody>
      </p:sp>
      <p:sp>
        <p:nvSpPr>
          <p:cNvPr id="19" name="Title 3"/>
          <p:cNvSpPr txBox="1">
            <a:spLocks/>
          </p:cNvSpPr>
          <p:nvPr/>
        </p:nvSpPr>
        <p:spPr>
          <a:xfrm>
            <a:off x="220942" y="160102"/>
            <a:ext cx="1114716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000" dirty="0" smtClean="0">
                <a:solidFill>
                  <a:schemeClr val="accent5">
                    <a:lumMod val="75000"/>
                  </a:schemeClr>
                </a:solidFill>
              </a:rPr>
              <a:t>Parents introduce computers and gaming consoles at a younger age than mobile phones</a:t>
            </a:r>
            <a:endParaRPr lang="en-GB" sz="4000" dirty="0">
              <a:solidFill>
                <a:schemeClr val="accent5">
                  <a:lumMod val="75000"/>
                </a:schemeClr>
              </a:solidFill>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85237" y="1214230"/>
            <a:ext cx="2077321" cy="1106721"/>
          </a:xfrm>
          <a:prstGeom prst="rect">
            <a:avLst/>
          </a:prstGeom>
        </p:spPr>
      </p:pic>
    </p:spTree>
    <p:extLst>
      <p:ext uri="{BB962C8B-B14F-4D97-AF65-F5344CB8AC3E}">
        <p14:creationId xmlns:p14="http://schemas.microsoft.com/office/powerpoint/2010/main" val="369639376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1582684" y="2048882"/>
          <a:ext cx="10072118" cy="4832666"/>
        </p:xfrm>
        <a:graphic>
          <a:graphicData uri="http://schemas.openxmlformats.org/drawingml/2006/table">
            <a:tbl>
              <a:tblPr firstRow="1" bandRow="1">
                <a:tableStyleId>{5C22544A-7EE6-4342-B048-85BDC9FD1C3A}</a:tableStyleId>
              </a:tblPr>
              <a:tblGrid>
                <a:gridCol w="1438874"/>
                <a:gridCol w="1438874"/>
                <a:gridCol w="1438874"/>
                <a:gridCol w="1438874"/>
                <a:gridCol w="1438874"/>
                <a:gridCol w="1438874"/>
                <a:gridCol w="1438874"/>
              </a:tblGrid>
              <a:tr h="72921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a:t>
                      </a:r>
                    </a:p>
                  </a:txBody>
                  <a:tcPr marL="93260" marR="93260" marT="46630" marB="46630" anchor="b">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4-6</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7-10</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11-14</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15-18</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kern="1200" dirty="0" smtClean="0">
                          <a:solidFill>
                            <a:schemeClr val="accent5">
                              <a:lumMod val="75000"/>
                            </a:schemeClr>
                          </a:solidFill>
                          <a:latin typeface="+mj-lt"/>
                          <a:ea typeface="+mn-ea"/>
                          <a:cs typeface="+mn-cs"/>
                        </a:rPr>
                        <a:t>Average</a:t>
                      </a:r>
                      <a:r>
                        <a:rPr lang="en-US" sz="1000" b="1" kern="1200" baseline="0" dirty="0" smtClean="0">
                          <a:solidFill>
                            <a:schemeClr val="accent5">
                              <a:lumMod val="75000"/>
                            </a:schemeClr>
                          </a:solidFill>
                          <a:latin typeface="+mj-lt"/>
                          <a:ea typeface="+mn-ea"/>
                          <a:cs typeface="+mn-cs"/>
                        </a:rPr>
                        <a:t> </a:t>
                      </a:r>
                    </a:p>
                    <a:p>
                      <a:pPr algn="ctr"/>
                      <a:r>
                        <a:rPr lang="en-US" sz="1000" b="1" kern="1200" baseline="0" dirty="0" smtClean="0">
                          <a:solidFill>
                            <a:schemeClr val="accent5">
                              <a:lumMod val="75000"/>
                            </a:schemeClr>
                          </a:solidFill>
                          <a:latin typeface="+mj-lt"/>
                          <a:ea typeface="+mn-ea"/>
                          <a:cs typeface="+mn-cs"/>
                        </a:rPr>
                        <a:t>age</a:t>
                      </a:r>
                      <a:endParaRPr lang="en-GB" sz="1000" b="1" kern="1200" dirty="0">
                        <a:solidFill>
                          <a:schemeClr val="accent5">
                            <a:lumMod val="75000"/>
                          </a:schemeClr>
                        </a:solidFill>
                        <a:latin typeface="+mj-lt"/>
                        <a:ea typeface="+mn-ea"/>
                        <a:cs typeface="+mn-cs"/>
                      </a:endParaRPr>
                    </a:p>
                  </a:txBody>
                  <a:tcPr marL="93260" marR="93260" marT="46630" marB="4663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Internet</a:t>
                      </a:r>
                    </a:p>
                    <a:p>
                      <a:pPr algn="ctr"/>
                      <a:r>
                        <a:rPr lang="en-US" sz="1400" kern="1200" dirty="0" smtClean="0">
                          <a:solidFill>
                            <a:schemeClr val="accent5">
                              <a:lumMod val="75000"/>
                            </a:schemeClr>
                          </a:solidFill>
                          <a:latin typeface="+mn-lt"/>
                          <a:ea typeface="+mn-ea"/>
                          <a:cs typeface="+mn-cs"/>
                        </a:rPr>
                        <a:t>(n=394) </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9%</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14% </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28%</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26%</a:t>
                      </a:r>
                      <a:r>
                        <a:rPr lang="en-US" sz="2000" b="1" kern="1200" baseline="0" dirty="0" smtClean="0">
                          <a:solidFill>
                            <a:schemeClr val="accent5">
                              <a:lumMod val="75000"/>
                            </a:schemeClr>
                          </a:solidFill>
                          <a:latin typeface="+mj-lt"/>
                          <a:ea typeface="+mn-ea"/>
                          <a:cs typeface="+mn-cs"/>
                        </a:rPr>
                        <a:t> </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23%</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kern="1200" dirty="0" smtClean="0">
                          <a:solidFill>
                            <a:schemeClr val="accent5">
                              <a:lumMod val="75000"/>
                            </a:schemeClr>
                          </a:solidFill>
                          <a:latin typeface="+mj-lt"/>
                          <a:ea typeface="+mn-ea"/>
                          <a:cs typeface="+mn-cs"/>
                        </a:rPr>
                        <a:t>10</a:t>
                      </a:r>
                      <a:endParaRPr lang="en-GB" sz="11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Apps</a:t>
                      </a:r>
                    </a:p>
                    <a:p>
                      <a:pPr algn="ctr"/>
                      <a:r>
                        <a:rPr lang="en-US" sz="1400" kern="1200" dirty="0" smtClean="0">
                          <a:solidFill>
                            <a:schemeClr val="accent5">
                              <a:lumMod val="75000"/>
                            </a:schemeClr>
                          </a:solidFill>
                          <a:latin typeface="+mn-lt"/>
                          <a:ea typeface="+mn-ea"/>
                          <a:cs typeface="+mn-cs"/>
                        </a:rPr>
                        <a:t>(n=349)</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19%</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17%</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22%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18%</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kern="1200" smtClean="0">
                          <a:solidFill>
                            <a:schemeClr val="accent5">
                              <a:lumMod val="75000"/>
                            </a:schemeClr>
                          </a:solidFill>
                          <a:latin typeface="+mj-lt"/>
                          <a:ea typeface="+mn-ea"/>
                          <a:cs typeface="+mn-cs"/>
                        </a:rPr>
                        <a:t>9</a:t>
                      </a:r>
                      <a:endParaRPr lang="en-GB" sz="11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746083">
                <a:tc>
                  <a:txBody>
                    <a:bodyPr/>
                    <a:lstStyle/>
                    <a:p>
                      <a:pPr algn="ctr"/>
                      <a:r>
                        <a:rPr lang="en-US" sz="1400" kern="1200" dirty="0" smtClean="0">
                          <a:solidFill>
                            <a:schemeClr val="accent5">
                              <a:lumMod val="75000"/>
                            </a:schemeClr>
                          </a:solidFill>
                          <a:latin typeface="+mn-lt"/>
                          <a:ea typeface="+mn-ea"/>
                          <a:cs typeface="+mn-cs"/>
                        </a:rPr>
                        <a:t>Online </a:t>
                      </a:r>
                    </a:p>
                    <a:p>
                      <a:pPr algn="ctr"/>
                      <a:r>
                        <a:rPr lang="en-US" sz="1400" kern="1200" dirty="0" smtClean="0">
                          <a:solidFill>
                            <a:schemeClr val="accent5">
                              <a:lumMod val="75000"/>
                            </a:schemeClr>
                          </a:solidFill>
                          <a:latin typeface="+mn-lt"/>
                          <a:ea typeface="+mn-ea"/>
                          <a:cs typeface="+mn-cs"/>
                        </a:rPr>
                        <a:t>games</a:t>
                      </a:r>
                    </a:p>
                    <a:p>
                      <a:pPr algn="ctr"/>
                      <a:r>
                        <a:rPr lang="en-US" sz="1400" kern="1200" dirty="0" smtClean="0">
                          <a:solidFill>
                            <a:schemeClr val="accent5">
                              <a:lumMod val="75000"/>
                            </a:schemeClr>
                          </a:solidFill>
                          <a:latin typeface="+mn-lt"/>
                          <a:ea typeface="+mn-ea"/>
                          <a:cs typeface="+mn-cs"/>
                        </a:rPr>
                        <a:t>(n=267)</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10%</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32%</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19% </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kern="1200" smtClean="0">
                          <a:solidFill>
                            <a:schemeClr val="accent5">
                              <a:lumMod val="75000"/>
                            </a:schemeClr>
                          </a:solidFill>
                          <a:latin typeface="+mj-lt"/>
                          <a:ea typeface="+mn-ea"/>
                          <a:cs typeface="+mn-cs"/>
                        </a:rPr>
                        <a:t>10</a:t>
                      </a:r>
                      <a:endParaRPr lang="en-GB" sz="11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Texting</a:t>
                      </a:r>
                    </a:p>
                    <a:p>
                      <a:pPr algn="ctr"/>
                      <a:r>
                        <a:rPr lang="en-US" sz="1400" kern="1200" dirty="0" smtClean="0">
                          <a:solidFill>
                            <a:schemeClr val="accent5">
                              <a:lumMod val="75000"/>
                            </a:schemeClr>
                          </a:solidFill>
                          <a:latin typeface="+mn-lt"/>
                          <a:ea typeface="+mn-ea"/>
                          <a:cs typeface="+mn-cs"/>
                        </a:rPr>
                        <a:t>(n=253)</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8%</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4% </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27%</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37%</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kern="1200" smtClean="0">
                          <a:solidFill>
                            <a:schemeClr val="accent5">
                              <a:lumMod val="75000"/>
                            </a:schemeClr>
                          </a:solidFill>
                          <a:latin typeface="+mj-lt"/>
                          <a:ea typeface="+mn-ea"/>
                          <a:cs typeface="+mn-cs"/>
                        </a:rPr>
                        <a:t>11</a:t>
                      </a:r>
                      <a:endParaRPr lang="en-GB" sz="11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Email</a:t>
                      </a:r>
                    </a:p>
                    <a:p>
                      <a:pPr algn="ctr"/>
                      <a:r>
                        <a:rPr lang="en-US" sz="1400" kern="1200" dirty="0" smtClean="0">
                          <a:solidFill>
                            <a:schemeClr val="accent5">
                              <a:lumMod val="75000"/>
                            </a:schemeClr>
                          </a:solidFill>
                          <a:latin typeface="+mn-lt"/>
                          <a:ea typeface="+mn-ea"/>
                          <a:cs typeface="+mn-cs"/>
                        </a:rPr>
                        <a:t>(n=284)</a:t>
                      </a:r>
                      <a:endParaRPr lang="en-GB" sz="1400" b="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9%</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7%</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28%</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31%</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kern="1200" smtClean="0">
                          <a:solidFill>
                            <a:schemeClr val="accent5">
                              <a:lumMod val="75000"/>
                            </a:schemeClr>
                          </a:solidFill>
                          <a:latin typeface="+mj-lt"/>
                          <a:ea typeface="+mn-ea"/>
                          <a:cs typeface="+mn-cs"/>
                        </a:rPr>
                        <a:t>11</a:t>
                      </a:r>
                      <a:endParaRPr lang="en-GB" sz="11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746083">
                <a:tc>
                  <a:txBody>
                    <a:bodyPr/>
                    <a:lstStyle/>
                    <a:p>
                      <a:pPr algn="ctr"/>
                      <a:r>
                        <a:rPr lang="en-US" sz="1400" kern="1200" dirty="0" smtClean="0">
                          <a:solidFill>
                            <a:schemeClr val="accent5">
                              <a:lumMod val="75000"/>
                            </a:schemeClr>
                          </a:solidFill>
                          <a:latin typeface="+mn-lt"/>
                          <a:ea typeface="+mn-ea"/>
                          <a:cs typeface="+mn-cs"/>
                        </a:rPr>
                        <a:t>Social networking</a:t>
                      </a:r>
                    </a:p>
                    <a:p>
                      <a:pPr algn="ctr"/>
                      <a:r>
                        <a:rPr lang="en-US" sz="1400" kern="1200" dirty="0" smtClean="0">
                          <a:solidFill>
                            <a:schemeClr val="accent5">
                              <a:lumMod val="75000"/>
                            </a:schemeClr>
                          </a:solidFill>
                          <a:latin typeface="+mn-lt"/>
                          <a:ea typeface="+mn-ea"/>
                          <a:cs typeface="+mn-cs"/>
                        </a:rPr>
                        <a:t>(n=249)</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9% </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19%</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33%</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kern="1200" dirty="0" smtClean="0">
                          <a:solidFill>
                            <a:schemeClr val="accent5">
                              <a:lumMod val="75000"/>
                            </a:schemeClr>
                          </a:solidFill>
                          <a:latin typeface="+mj-lt"/>
                          <a:ea typeface="+mn-ea"/>
                          <a:cs typeface="+mn-cs"/>
                        </a:rPr>
                        <a:t>12</a:t>
                      </a:r>
                      <a:endParaRPr lang="en-GB" sz="11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9" name="Rectangle 58"/>
          <p:cNvSpPr/>
          <p:nvPr/>
        </p:nvSpPr>
        <p:spPr bwMode="auto">
          <a:xfrm>
            <a:off x="5956464" y="3586213"/>
            <a:ext cx="1235858" cy="361243"/>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 descr="http://s.twistynoodle.com/img/r/computer-mouse-1/computer-class-3/computer-class-3_worksheet.png">
            <a:hlinkClick r:id="rId3"/>
          </p:cNvPr>
          <p:cNvPicPr>
            <a:picLocks noChangeAspect="1" noChangeArrowheads="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7901" b="65011" l="1606" r="98394">
                        <a14:foregroundMark x1="18978" y1="53047" x2="18978" y2="53047"/>
                        <a14:foregroundMark x1="73139" y1="28894" x2="73139" y2="28894"/>
                        <a14:foregroundMark x1="82920" y1="30361" x2="82920" y2="30361"/>
                        <a14:foregroundMark x1="59270" y1="23025" x2="59270" y2="23025"/>
                        <a14:foregroundMark x1="61898" y1="19074" x2="78102" y2="24041"/>
                        <a14:foregroundMark x1="82628" y1="38939" x2="62336" y2="46614"/>
                        <a14:foregroundMark x1="35620" y1="34763" x2="35620" y2="34763"/>
                      </a14:backgroundRemoval>
                    </a14:imgEffect>
                    <a14:imgEffect>
                      <a14:brightnessContrast bright="-100000"/>
                    </a14:imgEffect>
                  </a14:imgLayer>
                </a14:imgProps>
              </a:ext>
              <a:ext uri="{28A0092B-C50C-407E-A947-70E740481C1C}">
                <a14:useLocalDpi xmlns:a14="http://schemas.microsoft.com/office/drawing/2010/main" val="0"/>
              </a:ext>
            </a:extLst>
          </a:blip>
          <a:srcRect b="36198"/>
          <a:stretch/>
        </p:blipFill>
        <p:spPr bwMode="auto">
          <a:xfrm>
            <a:off x="929670" y="4247757"/>
            <a:ext cx="620478" cy="5119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MAGNUM\Projects\Microsoft\Cloud Power FY12\Design\ICONS_PNG\Mail.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rcRect/>
          <a:stretch>
            <a:fillRect/>
          </a:stretch>
        </p:blipFill>
        <p:spPr bwMode="auto">
          <a:xfrm>
            <a:off x="964652" y="5603735"/>
            <a:ext cx="550514" cy="550514"/>
          </a:xfrm>
          <a:prstGeom prst="rect">
            <a:avLst/>
          </a:prstGeom>
          <a:noFill/>
        </p:spPr>
      </p:pic>
      <p:pic>
        <p:nvPicPr>
          <p:cNvPr id="30" name="Picture 29" descr="S:\Q2\Clients\Microsoft-MSN\Parents Digital Saftey\FFP\Interactions_Graphic_950x65.jpg"/>
          <p:cNvPicPr/>
          <p:nvPr/>
        </p:nvPicPr>
        <p:blipFill rotWithShape="1">
          <a:blip r:embed="rId8">
            <a:duotone>
              <a:schemeClr val="accent6">
                <a:shade val="45000"/>
                <a:satMod val="135000"/>
              </a:schemeClr>
              <a:prstClr val="white"/>
            </a:duotone>
            <a:extLst>
              <a:ext uri="{BEBA8EAE-BF5A-486C-A8C5-ECC9F3942E4B}">
                <a14:imgProps xmlns:a14="http://schemas.microsoft.com/office/drawing/2010/main">
                  <a14:imgLayer r:embed="rId9">
                    <a14:imgEffect>
                      <a14:backgroundRemoval t="0" b="89231" l="10000" r="90000">
                        <a14:backgroundMark x1="43789" y1="44615" x2="43789" y2="44615"/>
                      </a14:backgroundRemoval>
                    </a14:imgEffect>
                    <a14:imgEffect>
                      <a14:brightnessContrast bright="-100000"/>
                    </a14:imgEffect>
                  </a14:imgLayer>
                </a14:imgProps>
              </a:ext>
              <a:ext uri="{28A0092B-C50C-407E-A947-70E740481C1C}">
                <a14:useLocalDpi xmlns:a14="http://schemas.microsoft.com/office/drawing/2010/main" val="0"/>
              </a:ext>
            </a:extLst>
          </a:blip>
          <a:srcRect l="38471" r="52427" b="14505"/>
          <a:stretch/>
        </p:blipFill>
        <p:spPr bwMode="auto">
          <a:xfrm>
            <a:off x="929670" y="4966621"/>
            <a:ext cx="620478" cy="540125"/>
          </a:xfrm>
          <a:prstGeom prst="rect">
            <a:avLst/>
          </a:prstGeom>
          <a:noFill/>
          <a:ln>
            <a:noFill/>
          </a:ln>
        </p:spPr>
      </p:pic>
      <p:pic>
        <p:nvPicPr>
          <p:cNvPr id="31" name="Picture 2" descr="http://www.reviversoft.com/blog/wp-content/uploads/2012/09/ie-10-logo.png">
            <a:hlinkClick r:id="rId10"/>
          </p:cNvPr>
          <p:cNvPicPr>
            <a:picLocks noChangeAspect="1" noChangeArrowheads="1"/>
          </p:cNvPicPr>
          <p:nvPr/>
        </p:nvPicPr>
        <p:blipFill>
          <a:blip r:embed="rId11">
            <a:duotone>
              <a:schemeClr val="accent6">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07985" y="2911372"/>
            <a:ext cx="463846" cy="4897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04792" y="1008178"/>
            <a:ext cx="8447245" cy="992525"/>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Age parents first allowed use of </a:t>
            </a:r>
            <a:br>
              <a:rPr lang="en-US" sz="2448" b="1" dirty="0">
                <a:solidFill>
                  <a:srgbClr val="0071BC">
                    <a:lumMod val="75000"/>
                  </a:srgbClr>
                </a:solidFill>
                <a:latin typeface="Segoe UI Light"/>
              </a:rPr>
            </a:br>
            <a:r>
              <a:rPr lang="en-US" sz="2448" b="1" dirty="0">
                <a:solidFill>
                  <a:srgbClr val="0071BC">
                    <a:lumMod val="75000"/>
                  </a:srgbClr>
                </a:solidFill>
                <a:latin typeface="Segoe UI Light"/>
              </a:rPr>
              <a:t>online services without supervision</a:t>
            </a:r>
          </a:p>
          <a:p>
            <a:pPr algn="ctr" defTabSz="932559"/>
            <a:r>
              <a:rPr lang="en-US" sz="1428" dirty="0">
                <a:solidFill>
                  <a:srgbClr val="0071BC">
                    <a:lumMod val="75000"/>
                  </a:srgbClr>
                </a:solidFill>
                <a:latin typeface="Segoe UI Light"/>
              </a:rPr>
              <a:t>(Base: Parents who allow child to use online service)</a:t>
            </a:r>
            <a:endParaRPr lang="en-GB" sz="1428" dirty="0" err="1">
              <a:solidFill>
                <a:srgbClr val="0071BC">
                  <a:lumMod val="75000"/>
                </a:srgbClr>
              </a:solidFill>
              <a:latin typeface="Segoe UI Light"/>
            </a:endParaRPr>
          </a:p>
        </p:txBody>
      </p:sp>
      <p:sp>
        <p:nvSpPr>
          <p:cNvPr id="32" name="Rectangle 31"/>
          <p:cNvSpPr/>
          <p:nvPr/>
        </p:nvSpPr>
        <p:spPr bwMode="auto">
          <a:xfrm>
            <a:off x="5956464" y="2956351"/>
            <a:ext cx="4140967" cy="306897"/>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5956465" y="4267028"/>
            <a:ext cx="2717492" cy="3523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5956464" y="4973177"/>
            <a:ext cx="4140967" cy="3523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5956464" y="5634828"/>
            <a:ext cx="4140967" cy="3523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956464" y="6331738"/>
            <a:ext cx="4140967" cy="3523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Title 3"/>
          <p:cNvSpPr txBox="1">
            <a:spLocks/>
          </p:cNvSpPr>
          <p:nvPr/>
        </p:nvSpPr>
        <p:spPr>
          <a:xfrm>
            <a:off x="121366" y="84193"/>
            <a:ext cx="1187774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000" dirty="0" smtClean="0">
                <a:solidFill>
                  <a:schemeClr val="accent5">
                    <a:lumMod val="75000"/>
                  </a:schemeClr>
                </a:solidFill>
              </a:rPr>
              <a:t>The majority of parents allow unsupervised use of online services after age 6</a:t>
            </a:r>
            <a:endParaRPr lang="en-GB" sz="4000" dirty="0">
              <a:solidFill>
                <a:schemeClr val="accent5">
                  <a:lumMod val="75000"/>
                </a:schemeClr>
              </a:solidFill>
            </a:endParaRPr>
          </a:p>
        </p:txBody>
      </p:sp>
      <p:pic>
        <p:nvPicPr>
          <p:cNvPr id="25" name="Picture 2" descr="http://i.i.cbsi.com/cnwk.1d/i/tim/2011/01/27/WP7marketplace.png">
            <a:hlinkClick r:id="rId13"/>
          </p:cNvPr>
          <p:cNvPicPr>
            <a:picLocks noChangeAspect="1" noChangeArrowheads="1"/>
          </p:cNvPicPr>
          <p:nvPr/>
        </p:nvPicPr>
        <p:blipFill rotWithShape="1">
          <a:blip r:embed="rId14">
            <a:duotone>
              <a:schemeClr val="accent6">
                <a:shade val="45000"/>
                <a:satMod val="135000"/>
              </a:schemeClr>
              <a:prstClr val="white"/>
            </a:duotone>
            <a:extLst>
              <a:ext uri="{BEBA8EAE-BF5A-486C-A8C5-ECC9F3942E4B}">
                <a14:imgProps xmlns:a14="http://schemas.microsoft.com/office/drawing/2010/main">
                  <a14:imgLayer r:embed="rId15">
                    <a14:imgEffect>
                      <a14:backgroundRemoval t="0" b="100000" l="0" r="100000">
                        <a14:foregroundMark x1="23977" y1="4955" x2="23977" y2="4955"/>
                        <a14:foregroundMark x1="43860" y1="5856" x2="43860" y2="5856"/>
                        <a14:foregroundMark x1="66667" y1="10811" x2="66667" y2="10811"/>
                        <a14:foregroundMark x1="53801" y1="28378" x2="53801" y2="28378"/>
                        <a14:foregroundMark x1="40936" y1="28829" x2="40936" y2="28829"/>
                        <a14:foregroundMark x1="46784" y1="46847" x2="46784" y2="46847"/>
                        <a14:foregroundMark x1="57895" y1="49099" x2="57895" y2="49099"/>
                        <a14:foregroundMark x1="54386" y1="56757" x2="54386" y2="56757"/>
                        <a14:foregroundMark x1="44444" y1="54054" x2="44444" y2="54054"/>
                        <a14:foregroundMark x1="47953" y1="28829" x2="47953" y2="28829"/>
                        <a14:foregroundMark x1="63743" y1="27027" x2="63743" y2="27027"/>
                        <a14:foregroundMark x1="60234" y1="19369" x2="60234" y2="19369"/>
                        <a14:foregroundMark x1="11696" y1="14865" x2="11696" y2="14865"/>
                        <a14:foregroundMark x1="4094" y1="2252" x2="4094" y2="2252"/>
                        <a14:foregroundMark x1="8187" y1="1802" x2="8187" y2="1802"/>
                        <a14:foregroundMark x1="14035" y1="1351" x2="14035" y2="1351"/>
                        <a14:foregroundMark x1="1170" y1="2703" x2="1170" y2="2703"/>
                        <a14:foregroundMark x1="1754" y1="8108" x2="1754" y2="8108"/>
                        <a14:foregroundMark x1="3509" y1="18018" x2="3509" y2="18018"/>
                        <a14:foregroundMark x1="1754" y1="14865" x2="1754" y2="14865"/>
                        <a14:foregroundMark x1="8772" y1="8559" x2="8772" y2="8559"/>
                        <a14:foregroundMark x1="13450" y1="7658" x2="13450" y2="7658"/>
                        <a14:foregroundMark x1="19298" y1="5405" x2="19298" y2="5405"/>
                        <a14:foregroundMark x1="29240" y1="1802" x2="29240" y2="1802"/>
                        <a14:foregroundMark x1="36842" y1="2703" x2="36842" y2="2703"/>
                        <a14:foregroundMark x1="49708" y1="2703" x2="49708" y2="2703"/>
                        <a14:foregroundMark x1="34503" y1="9009" x2="34503" y2="9009"/>
                        <a14:foregroundMark x1="7018" y1="24775" x2="7018" y2="24775"/>
                        <a14:foregroundMark x1="1170" y1="26577" x2="1170" y2="26577"/>
                        <a14:foregroundMark x1="4094" y1="22072" x2="4094" y2="22072"/>
                        <a14:foregroundMark x1="5848" y1="32883" x2="5848" y2="32883"/>
                        <a14:foregroundMark x1="12865" y1="21622" x2="12865" y2="21622"/>
                        <a14:foregroundMark x1="23977" y1="11261" x2="23977" y2="11261"/>
                        <a14:foregroundMark x1="23392" y1="19369" x2="23392" y2="19369"/>
                        <a14:foregroundMark x1="28070" y1="26126" x2="28070" y2="26126"/>
                        <a14:foregroundMark x1="20468" y1="31532" x2="20468" y2="31532"/>
                        <a14:foregroundMark x1="22222" y1="40090" x2="22222" y2="40090"/>
                        <a14:foregroundMark x1="22222" y1="63514" x2="22222" y2="63514"/>
                        <a14:foregroundMark x1="15205" y1="54955" x2="15205" y2="54955"/>
                        <a14:foregroundMark x1="9357" y1="47748" x2="9357" y2="47748"/>
                        <a14:foregroundMark x1="14035" y1="27477" x2="14035" y2="27477"/>
                        <a14:foregroundMark x1="17544" y1="24324" x2="17544" y2="24324"/>
                        <a14:foregroundMark x1="14620" y1="38739" x2="14620" y2="38739"/>
                        <a14:foregroundMark x1="6433" y1="44595" x2="6433" y2="44595"/>
                        <a14:foregroundMark x1="16959" y1="50000" x2="16959" y2="50000"/>
                        <a14:foregroundMark x1="46199" y1="15766" x2="46199" y2="15766"/>
                        <a14:foregroundMark x1="53216" y1="13964" x2="53216" y2="13964"/>
                        <a14:foregroundMark x1="59064" y1="15315" x2="59064" y2="15315"/>
                        <a14:foregroundMark x1="67251" y1="18018" x2="67251" y2="18018"/>
                        <a14:foregroundMark x1="59064" y1="6757" x2="59064" y2="6757"/>
                        <a14:foregroundMark x1="69006" y1="7207" x2="69006" y2="7207"/>
                        <a14:foregroundMark x1="74854" y1="11712" x2="74854" y2="11712"/>
                        <a14:foregroundMark x1="78363" y1="6306" x2="78363" y2="6306"/>
                        <a14:foregroundMark x1="90058" y1="4505" x2="90058" y2="4505"/>
                        <a14:foregroundMark x1="95322" y1="7207" x2="95322" y2="7207"/>
                        <a14:foregroundMark x1="94737" y1="20721" x2="94737" y2="20721"/>
                        <a14:foregroundMark x1="96491" y1="34685" x2="96491" y2="34685"/>
                        <a14:foregroundMark x1="97076" y1="98649" x2="97076" y2="98649"/>
                        <a14:foregroundMark x1="91813" y1="99099" x2="91813" y2="99099"/>
                        <a14:foregroundMark x1="98246" y1="94144" x2="98246" y2="94144"/>
                        <a14:foregroundMark x1="94737" y1="94595" x2="94737" y2="94595"/>
                        <a14:foregroundMark x1="11111" y1="62613" x2="11111" y2="62613"/>
                        <a14:foregroundMark x1="15205" y1="74324" x2="15205" y2="74324"/>
                        <a14:foregroundMark x1="7602" y1="55405" x2="7602" y2="55405"/>
                        <a14:foregroundMark x1="78947" y1="15766" x2="78947" y2="15766"/>
                        <a14:foregroundMark x1="89474" y1="13514" x2="89474" y2="13514"/>
                        <a14:foregroundMark x1="86550" y1="33784" x2="86550" y2="33784"/>
                        <a14:foregroundMark x1="81287" y1="29730" x2="81287" y2="29730"/>
                        <a14:foregroundMark x1="87135" y1="45946" x2="87135" y2="45946"/>
                        <a14:foregroundMark x1="80117" y1="41441" x2="80117" y2="41441"/>
                        <a14:foregroundMark x1="92398" y1="52252" x2="92982" y2="53604"/>
                        <a14:foregroundMark x1="17544" y1="83784" x2="17544" y2="83784"/>
                        <a14:foregroundMark x1="88889" y1="95946" x2="88889" y2="95946"/>
                        <a14:foregroundMark x1="64327" y1="94144" x2="64327" y2="94144"/>
                        <a14:foregroundMark x1="45029" y1="93243" x2="45029" y2="93243"/>
                        <a14:foregroundMark x1="67251" y1="86937" x2="67251" y2="86937"/>
                        <a14:foregroundMark x1="80702" y1="89189" x2="80702" y2="89189"/>
                        <a14:foregroundMark x1="77193" y1="95946" x2="77193" y2="95946"/>
                        <a14:foregroundMark x1="54386" y1="90991" x2="54386" y2="90991"/>
                        <a14:foregroundMark x1="9942" y1="70721" x2="9942" y2="70721"/>
                        <a14:foregroundMark x1="14035" y1="67568" x2="14035" y2="67568"/>
                        <a14:foregroundMark x1="7602" y1="80180" x2="7602" y2="80180"/>
                        <a14:foregroundMark x1="12865" y1="90541" x2="12865" y2="90541"/>
                        <a14:foregroundMark x1="23977" y1="94144" x2="24561" y2="95045"/>
                        <a14:foregroundMark x1="10526" y1="95946" x2="10526" y2="95946"/>
                        <a14:foregroundMark x1="28070" y1="90090" x2="28070" y2="90090"/>
                        <a14:foregroundMark x1="22807" y1="77928" x2="22807" y2="77928"/>
                        <a14:foregroundMark x1="78947" y1="34234" x2="78947" y2="34234"/>
                        <a14:foregroundMark x1="77193" y1="52252" x2="77193" y2="52252"/>
                        <a14:foregroundMark x1="80117" y1="68468" x2="80117" y2="68468"/>
                        <a14:foregroundMark x1="64327" y1="79279" x2="64327" y2="79279"/>
                        <a14:foregroundMark x1="19298" y1="73423" x2="19298" y2="73423"/>
                        <a14:foregroundMark x1="4678" y1="75676" x2="4678" y2="75676"/>
                        <a14:foregroundMark x1="6433" y1="88739" x2="6433" y2="88739"/>
                        <a14:foregroundMark x1="14035" y1="81081" x2="14035" y2="81081"/>
                        <a14:foregroundMark x1="36257" y1="84685" x2="36257" y2="84685"/>
                        <a14:foregroundMark x1="35673" y1="93694" x2="35673" y2="93694"/>
                        <a14:foregroundMark x1="49708" y1="84234" x2="49708" y2="84234"/>
                        <a14:foregroundMark x1="55556" y1="95495" x2="55556" y2="95495"/>
                        <a14:foregroundMark x1="31579" y1="77027" x2="31579" y2="77027"/>
                        <a14:foregroundMark x1="50292" y1="77928" x2="50292" y2="77928"/>
                        <a14:foregroundMark x1="76023" y1="76126" x2="76023" y2="76126"/>
                        <a14:backgroundMark x1="39766" y1="63063" x2="39766" y2="63063"/>
                        <a14:backgroundMark x1="37427" y1="41892" x2="37427" y2="41892"/>
                        <a14:backgroundMark x1="65497" y1="36937" x2="65497" y2="36937"/>
                        <a14:backgroundMark x1="49708" y1="28378" x2="49708" y2="28378"/>
                        <a14:backgroundMark x1="43860" y1="37838" x2="43860" y2="37838"/>
                        <a14:backgroundMark x1="52047" y1="37838" x2="52047" y2="37838"/>
                        <a14:backgroundMark x1="45029" y1="27477" x2="45029" y2="27477"/>
                        <a14:backgroundMark x1="47953" y1="21622" x2="47953" y2="21622"/>
                        <a14:backgroundMark x1="57895" y1="29730" x2="57895" y2="29730"/>
                        <a14:backgroundMark x1="58480" y1="35135" x2="58480" y2="35135"/>
                        <a14:backgroundMark x1="58480" y1="32883" x2="58480" y2="32883"/>
                        <a14:backgroundMark x1="67251" y1="33784" x2="67251" y2="33784"/>
                        <a14:backgroundMark x1="38012" y1="30631" x2="38012" y2="30631"/>
                        <a14:backgroundMark x1="45029" y1="31982" x2="45029" y2="31982"/>
                        <a14:backgroundMark x1="34503" y1="36486" x2="34503" y2="36486"/>
                        <a14:backgroundMark x1="32164" y1="52252" x2="32164" y2="52252"/>
                        <a14:backgroundMark x1="47953" y1="65315" x2="47953" y2="65315"/>
                        <a14:backgroundMark x1="33333" y1="58559" x2="33333" y2="58559"/>
                      </a14:backgroundRemoval>
                    </a14:imgEffect>
                    <a14:imgEffect>
                      <a14:sharpenSoften amount="-34000"/>
                    </a14:imgEffect>
                    <a14:imgEffect>
                      <a14:brightnessContrast bright="-100000"/>
                    </a14:imgEffect>
                  </a14:imgLayer>
                </a14:imgProps>
              </a:ext>
              <a:ext uri="{28A0092B-C50C-407E-A947-70E740481C1C}">
                <a14:useLocalDpi xmlns:a14="http://schemas.microsoft.com/office/drawing/2010/main" val="0"/>
              </a:ext>
            </a:extLst>
          </a:blip>
          <a:srcRect l="11132" t="12852" r="11132" b="22327"/>
          <a:stretch/>
        </p:blipFill>
        <p:spPr bwMode="auto">
          <a:xfrm>
            <a:off x="1053402" y="3586213"/>
            <a:ext cx="428450" cy="4638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plusonemusic.net/new/wp-content/themes/plusone-white/images/d2f/social-network-people.jpg">
            <a:hlinkClick r:id="rId16"/>
          </p:cNvPr>
          <p:cNvPicPr>
            <a:picLocks noChangeAspect="1" noChangeArrowheads="1"/>
          </p:cNvPicPr>
          <p:nvPr/>
        </p:nvPicPr>
        <p:blipFill rotWithShape="1">
          <a:blip r:embed="rId17">
            <a:duotone>
              <a:schemeClr val="accent6">
                <a:shade val="45000"/>
                <a:satMod val="135000"/>
              </a:schemeClr>
              <a:prstClr val="white"/>
            </a:duotone>
            <a:extLst>
              <a:ext uri="{BEBA8EAE-BF5A-486C-A8C5-ECC9F3942E4B}">
                <a14:imgProps xmlns:a14="http://schemas.microsoft.com/office/drawing/2010/main">
                  <a14:imgLayer r:embed="rId18">
                    <a14:imgEffect>
                      <a14:backgroundRemoval t="0" b="100000" l="0" r="100000">
                        <a14:foregroundMark x1="43000" y1="45221" x2="43000" y2="45221"/>
                        <a14:foregroundMark x1="43500" y1="36397" x2="43500" y2="36397"/>
                        <a14:foregroundMark x1="44000" y1="34926" x2="44000" y2="34926"/>
                        <a14:foregroundMark x1="50000" y1="66912" x2="50000" y2="66912"/>
                        <a14:foregroundMark x1="40000" y1="56985" x2="40000" y2="56985"/>
                        <a14:foregroundMark x1="37750" y1="55882" x2="37750" y2="55882"/>
                        <a14:foregroundMark x1="37750" y1="56985" x2="37750" y2="56985"/>
                        <a14:foregroundMark x1="38250" y1="54044" x2="38250" y2="54044"/>
                        <a14:foregroundMark x1="46750" y1="46691" x2="46750" y2="46691"/>
                        <a14:foregroundMark x1="45500" y1="46324" x2="45500" y2="46324"/>
                        <a14:foregroundMark x1="40000" y1="53676" x2="40000" y2="53676"/>
                        <a14:foregroundMark x1="39500" y1="52941" x2="39500" y2="52941"/>
                        <a14:foregroundMark x1="40750" y1="53676" x2="40750" y2="53676"/>
                        <a14:foregroundMark x1="43000" y1="55147" x2="43000" y2="55147"/>
                        <a14:foregroundMark x1="42750" y1="54779" x2="42750" y2="54779"/>
                        <a14:foregroundMark x1="42250" y1="53309" x2="42250" y2="53309"/>
                        <a14:foregroundMark x1="40750" y1="51838" x2="40750" y2="51838"/>
                        <a14:foregroundMark x1="46750" y1="49632" x2="46750" y2="49632"/>
                        <a14:foregroundMark x1="40000" y1="51471" x2="40000" y2="51471"/>
                        <a14:backgroundMark x1="89500" y1="52206" x2="89500" y2="52206"/>
                        <a14:backgroundMark x1="82750" y1="49632" x2="82750" y2="49632"/>
                        <a14:backgroundMark x1="80750" y1="25000" x2="80750" y2="25000"/>
                        <a14:backgroundMark x1="81000" y1="45221" x2="81000" y2="45221"/>
                        <a14:backgroundMark x1="83000" y1="45588" x2="83000" y2="45588"/>
                        <a14:backgroundMark x1="78750" y1="44853" x2="78750" y2="44853"/>
                        <a14:backgroundMark x1="86500" y1="4412" x2="86500" y2="4412"/>
                        <a14:backgroundMark x1="90000" y1="16544" x2="90000" y2="16544"/>
                        <a14:backgroundMark x1="89000" y1="9559" x2="89000" y2="9559"/>
                        <a14:backgroundMark x1="81500" y1="66912" x2="81500" y2="66912"/>
                        <a14:backgroundMark x1="83000" y1="61397" x2="83000" y2="61397"/>
                        <a14:backgroundMark x1="88000" y1="59191" x2="88000" y2="59191"/>
                        <a14:backgroundMark x1="84000" y1="77574" x2="84000" y2="77574"/>
                        <a14:backgroundMark x1="91250" y1="70588" x2="91250" y2="70588"/>
                        <a14:backgroundMark x1="94250" y1="43382" x2="94250" y2="43382"/>
                        <a14:backgroundMark x1="91750" y1="31618" x2="91750" y2="31618"/>
                        <a14:backgroundMark x1="87750" y1="39706" x2="87750" y2="39706"/>
                        <a14:backgroundMark x1="86000" y1="53309" x2="86000" y2="53309"/>
                        <a14:backgroundMark x1="82500" y1="55515" x2="82500" y2="55515"/>
                        <a14:backgroundMark x1="81500" y1="53676" x2="81500" y2="53676"/>
                        <a14:backgroundMark x1="83750" y1="59191" x2="83750" y2="59191"/>
                        <a14:backgroundMark x1="84000" y1="65074" x2="84000" y2="65074"/>
                        <a14:backgroundMark x1="80000" y1="70588" x2="80000" y2="70588"/>
                        <a14:backgroundMark x1="84000" y1="71324" x2="84000" y2="71324"/>
                        <a14:backgroundMark x1="85500" y1="69853" x2="85500" y2="69853"/>
                        <a14:backgroundMark x1="90250" y1="63235" x2="90250" y2="63235"/>
                        <a14:backgroundMark x1="92500" y1="58824" x2="92500" y2="58824"/>
                        <a14:backgroundMark x1="96500" y1="60662" x2="96500" y2="60662"/>
                        <a14:backgroundMark x1="93250" y1="60662" x2="93250" y2="60662"/>
                        <a14:backgroundMark x1="94750" y1="58824" x2="94750" y2="58824"/>
                        <a14:backgroundMark x1="90750" y1="59191" x2="90750" y2="59191"/>
                        <a14:backgroundMark x1="47750" y1="37500" x2="47750" y2="37500"/>
                        <a14:backgroundMark x1="46500" y1="41912" x2="46500" y2="41912"/>
                        <a14:backgroundMark x1="47000" y1="44485" x2="47000" y2="44485"/>
                        <a14:backgroundMark x1="36750" y1="76471" x2="36750" y2="76471"/>
                        <a14:backgroundMark x1="41000" y1="76471" x2="41000" y2="76471"/>
                        <a14:backgroundMark x1="46750" y1="70221" x2="46750" y2="70221"/>
                        <a14:backgroundMark x1="50750" y1="70221" x2="50750" y2="70221"/>
                        <a14:backgroundMark x1="81250" y1="36397" x2="81250" y2="36397"/>
                        <a14:backgroundMark x1="93000" y1="42647" x2="93000" y2="42647"/>
                        <a14:backgroundMark x1="90250" y1="46691" x2="90250" y2="46691"/>
                        <a14:backgroundMark x1="87500" y1="50735" x2="87250" y2="51838"/>
                        <a14:backgroundMark x1="51000" y1="58824" x2="51000" y2="58824"/>
                        <a14:backgroundMark x1="51000" y1="60294" x2="51000" y2="60294"/>
                        <a14:backgroundMark x1="78000" y1="41176" x2="78000" y2="41176"/>
                        <a14:backgroundMark x1="49250" y1="53676" x2="49250" y2="53676"/>
                        <a14:backgroundMark x1="42000" y1="61029" x2="42000" y2="61029"/>
                        <a14:backgroundMark x1="43000" y1="58824" x2="43000" y2="58824"/>
                        <a14:backgroundMark x1="38000" y1="60662" x2="38000" y2="60662"/>
                        <a14:backgroundMark x1="42000" y1="41544" x2="42000" y2="41544"/>
                        <a14:backgroundMark x1="46500" y1="41176" x2="46500" y2="41176"/>
                        <a14:backgroundMark x1="47250" y1="34926" x2="47250" y2="34926"/>
                        <a14:backgroundMark x1="42250" y1="62500" x2="42250" y2="62500"/>
                        <a14:backgroundMark x1="39750" y1="46691" x2="39750" y2="46691"/>
                        <a14:backgroundMark x1="40000" y1="44118" x2="40000" y2="44118"/>
                        <a14:backgroundMark x1="80250" y1="28676" x2="80250" y2="28676"/>
                        <a14:backgroundMark x1="84250" y1="28309" x2="84250" y2="28309"/>
                        <a14:backgroundMark x1="82250" y1="31618" x2="82250" y2="31618"/>
                        <a14:backgroundMark x1="79000" y1="36029" x2="79000" y2="36029"/>
                        <a14:backgroundMark x1="91750" y1="56250" x2="91750" y2="56250"/>
                        <a14:backgroundMark x1="92000" y1="48162" x2="92000" y2="48162"/>
                        <a14:backgroundMark x1="47000" y1="35662" x2="47000" y2="35662"/>
                        <a14:backgroundMark x1="45500" y1="32353" x2="45500" y2="32353"/>
                        <a14:backgroundMark x1="45750" y1="33456" x2="45750" y2="33456"/>
                        <a14:backgroundMark x1="44250" y1="32353" x2="44250" y2="32353"/>
                        <a14:backgroundMark x1="43000" y1="32721" x2="43000" y2="32721"/>
                        <a14:backgroundMark x1="41500" y1="34559" x2="41500" y2="34559"/>
                        <a14:backgroundMark x1="40750" y1="37132" x2="40750" y2="37132"/>
                        <a14:backgroundMark x1="40750" y1="37868" x2="40750" y2="37868"/>
                        <a14:backgroundMark x1="41000" y1="36765" x2="41000" y2="36765"/>
                        <a14:backgroundMark x1="36750" y1="56985" x2="36750" y2="56985"/>
                        <a14:backgroundMark x1="37000" y1="54412" x2="37000" y2="54412"/>
                        <a14:backgroundMark x1="36750" y1="55882" x2="36750" y2="55882"/>
                        <a14:backgroundMark x1="37250" y1="58824" x2="37250" y2="58824"/>
                        <a14:backgroundMark x1="38000" y1="60294" x2="38000" y2="60294"/>
                        <a14:backgroundMark x1="39000" y1="51838" x2="39000" y2="51838"/>
                        <a14:backgroundMark x1="37750" y1="52574" x2="37750" y2="52574"/>
                        <a14:backgroundMark x1="37250" y1="53676" x2="37250" y2="53676"/>
                        <a14:backgroundMark x1="44000" y1="48897" x2="44000" y2="48897"/>
                        <a14:backgroundMark x1="44250" y1="47426" x2="44250" y2="47426"/>
                        <a14:backgroundMark x1="45000" y1="45956" x2="45000" y2="45956"/>
                        <a14:backgroundMark x1="45750" y1="45221" x2="45750" y2="45221"/>
                        <a14:backgroundMark x1="47000" y1="44853" x2="47000" y2="44853"/>
                        <a14:backgroundMark x1="46250" y1="44853" x2="46250" y2="44853"/>
                        <a14:backgroundMark x1="46500" y1="53309" x2="46500" y2="53309"/>
                        <a14:backgroundMark x1="47000" y1="53309" x2="47000" y2="53309"/>
                        <a14:backgroundMark x1="44250" y1="51103" x2="44250" y2="51103"/>
                        <a14:backgroundMark x1="44000" y1="50000" x2="44000" y2="50000"/>
                        <a14:backgroundMark x1="44750" y1="51838" x2="44750" y2="51838"/>
                        <a14:backgroundMark x1="45000" y1="52574" x2="45000" y2="52574"/>
                        <a14:backgroundMark x1="45500" y1="52941" x2="45500" y2="52941"/>
                        <a14:backgroundMark x1="43000" y1="57353" x2="43000" y2="57353"/>
                        <a14:backgroundMark x1="42250" y1="59926" x2="42250" y2="59926"/>
                        <a14:backgroundMark x1="39750" y1="51838" x2="39750" y2="51838"/>
                        <a14:backgroundMark x1="40750" y1="52574" x2="40750" y2="52574"/>
                        <a14:backgroundMark x1="41750" y1="53309" x2="41750" y2="53309"/>
                        <a14:backgroundMark x1="42250" y1="55147" x2="42250" y2="55147"/>
                        <a14:backgroundMark x1="42500" y1="56250" x2="42500" y2="56250"/>
                        <a14:backgroundMark x1="40250" y1="52206" x2="40250" y2="52206"/>
                        <a14:backgroundMark x1="90000" y1="82353" x2="90000" y2="82353"/>
                        <a14:backgroundMark x1="82500" y1="94118" x2="82500" y2="94118"/>
                        <a14:backgroundMark x1="82750" y1="87868" x2="82750" y2="87868"/>
                        <a14:backgroundMark x1="86000" y1="83088" x2="86000" y2="83088"/>
                        <a14:backgroundMark x1="94000" y1="90441" x2="94000" y2="90441"/>
                        <a14:backgroundMark x1="85250" y1="15809" x2="85250" y2="15809"/>
                      </a14:backgroundRemoval>
                    </a14:imgEffect>
                    <a14:imgEffect>
                      <a14:sharpenSoften amount="-43000"/>
                    </a14:imgEffect>
                    <a14:imgEffect>
                      <a14:brightnessContrast bright="-100000"/>
                    </a14:imgEffect>
                  </a14:imgLayer>
                </a14:imgProps>
              </a:ext>
              <a:ext uri="{28A0092B-C50C-407E-A947-70E740481C1C}">
                <a14:useLocalDpi xmlns:a14="http://schemas.microsoft.com/office/drawing/2010/main" val="0"/>
              </a:ext>
            </a:extLst>
          </a:blip>
          <a:srcRect l="33255" t="31971" r="46555" b="22591"/>
          <a:stretch/>
        </p:blipFill>
        <p:spPr bwMode="auto">
          <a:xfrm>
            <a:off x="1083276" y="6269927"/>
            <a:ext cx="368704" cy="4760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28037" y="893982"/>
            <a:ext cx="2077321" cy="1106721"/>
          </a:xfrm>
          <a:prstGeom prst="rect">
            <a:avLst/>
          </a:prstGeom>
        </p:spPr>
      </p:pic>
    </p:spTree>
    <p:extLst>
      <p:ext uri="{BB962C8B-B14F-4D97-AF65-F5344CB8AC3E}">
        <p14:creationId xmlns:p14="http://schemas.microsoft.com/office/powerpoint/2010/main" val="35454092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duotone>
              <a:prstClr val="black"/>
              <a:srgbClr val="159F9C">
                <a:tint val="45000"/>
                <a:satMod val="400000"/>
              </a:srgbClr>
            </a:duotone>
            <a:extLst>
              <a:ext uri="{BEBA8EAE-BF5A-486C-A8C5-ECC9F3942E4B}">
                <a14:imgProps xmlns:a14="http://schemas.microsoft.com/office/drawing/2010/main">
                  <a14:imgLayer r:embed="rId4">
                    <a14:imgEffect>
                      <a14:backgroundRemoval t="0" b="99595" l="0" r="100000">
                        <a14:backgroundMark x1="12621" y1="3644" x2="12621" y2="3644"/>
                        <a14:backgroundMark x1="7767" y1="2834" x2="7767" y2="2834"/>
                        <a14:backgroundMark x1="4854" y1="11336" x2="4854" y2="11336"/>
                        <a14:backgroundMark x1="3883" y1="5668" x2="3883" y2="5668"/>
                        <a14:backgroundMark x1="20388" y1="29150" x2="20388" y2="29150"/>
                        <a14:backgroundMark x1="22330" y1="31984" x2="22330" y2="31984"/>
                        <a14:backgroundMark x1="33657" y1="52227" x2="33657" y2="52227"/>
                        <a14:backgroundMark x1="66667" y1="30769" x2="66667" y2="30769"/>
                        <a14:backgroundMark x1="75081" y1="22672" x2="75081" y2="22672"/>
                        <a14:backgroundMark x1="82201" y1="31984" x2="82201" y2="31984"/>
                        <a14:backgroundMark x1="74434" y1="39271" x2="74434" y2="39271"/>
                        <a14:backgroundMark x1="38511" y1="51822" x2="38511" y2="51822"/>
                        <a14:backgroundMark x1="64078" y1="51822" x2="64078" y2="51822"/>
                        <a14:backgroundMark x1="60194" y1="52632" x2="60194" y2="52632"/>
                        <a14:backgroundMark x1="1618" y1="93117" x2="1618" y2="93117"/>
                        <a14:backgroundMark x1="4207" y1="95142" x2="4207" y2="95142"/>
                        <a14:backgroundMark x1="647" y1="72470" x2="647" y2="72470"/>
                        <a14:backgroundMark x1="1294" y1="48583" x2="1294" y2="48583"/>
                        <a14:backgroundMark x1="1618" y1="34818" x2="1618" y2="34818"/>
                        <a14:backgroundMark x1="22330" y1="3239" x2="22330" y2="3239"/>
                        <a14:backgroundMark x1="16181" y1="2834" x2="16181" y2="2834"/>
                        <a14:backgroundMark x1="13592" y1="6073" x2="13592" y2="6073"/>
                        <a14:backgroundMark x1="18123" y1="5263" x2="18123" y2="5263"/>
                        <a14:backgroundMark x1="30744" y1="4858" x2="30744" y2="4858"/>
                        <a14:backgroundMark x1="38188" y1="5668" x2="38188" y2="5668"/>
                        <a14:backgroundMark x1="35922" y1="6478" x2="35922" y2="6478"/>
                        <a14:backgroundMark x1="51780" y1="5263" x2="51780" y2="5263"/>
                        <a14:backgroundMark x1="44984" y1="6073" x2="44984" y2="6073"/>
                        <a14:backgroundMark x1="60841" y1="5668" x2="60841" y2="5668"/>
                        <a14:backgroundMark x1="81230" y1="4049" x2="81230" y2="4049"/>
                        <a14:backgroundMark x1="76699" y1="3644" x2="76699" y2="3644"/>
                        <a14:backgroundMark x1="88673" y1="6478" x2="88673" y2="6478"/>
                        <a14:backgroundMark x1="91586" y1="4049" x2="91586" y2="4049"/>
                        <a14:backgroundMark x1="97735" y1="91498" x2="97735" y2="91498"/>
                        <a14:backgroundMark x1="98058" y1="85830" x2="98058" y2="85830"/>
                        <a14:backgroundMark x1="80583" y1="94332" x2="80583" y2="94332"/>
                        <a14:backgroundMark x1="75081" y1="93117" x2="75081" y2="93117"/>
                        <a14:backgroundMark x1="77994" y1="95142" x2="77994" y2="95142"/>
                        <a14:backgroundMark x1="78641" y1="93117" x2="78641" y2="93117"/>
                        <a14:backgroundMark x1="72168" y1="86235" x2="72168" y2="86235"/>
                        <a14:backgroundMark x1="74110" y1="83806" x2="74110" y2="83806"/>
                        <a14:backgroundMark x1="66990" y1="87045" x2="66990" y2="87045"/>
                        <a14:backgroundMark x1="66343" y1="91903" x2="66343" y2="91903"/>
                        <a14:backgroundMark x1="52751" y1="87045" x2="52751" y2="87045"/>
                        <a14:backgroundMark x1="67961" y1="75709" x2="67961" y2="75709"/>
                        <a14:backgroundMark x1="61165" y1="74089" x2="61165" y2="74089"/>
                        <a14:backgroundMark x1="54369" y1="71255" x2="54369" y2="71255"/>
                      </a14:backgroundRemoval>
                    </a14:imgEffect>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4217" y="5535345"/>
            <a:ext cx="632673" cy="50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descr="S:\Q2\Clients\Microsoft-MSN\Parents Digital Saftey\FFP\Devices_Graphic_950x65.jpg"/>
          <p:cNvPicPr/>
          <p:nvPr/>
        </p:nvPicPr>
        <p:blipFill rotWithShape="1">
          <a:blip r:embed="rId5">
            <a:duotone>
              <a:prstClr val="black"/>
              <a:srgbClr val="159F9C">
                <a:tint val="45000"/>
                <a:satMod val="400000"/>
              </a:srgbClr>
            </a:duotone>
            <a:extLst>
              <a:ext uri="{BEBA8EAE-BF5A-486C-A8C5-ECC9F3942E4B}">
                <a14:imgProps xmlns:a14="http://schemas.microsoft.com/office/drawing/2010/main">
                  <a14:imgLayer r:embed="rId6">
                    <a14:imgEffect>
                      <a14:backgroundRemoval t="0" b="75385" l="71579" r="75579">
                        <a14:foregroundMark x1="78842" y1="72308" x2="78842" y2="72308"/>
                        <a14:foregroundMark x1="73579" y1="63077" x2="73579" y2="63077"/>
                        <a14:backgroundMark x1="73263" y1="61538" x2="73263" y2="61538"/>
                        <a14:backgroundMark x1="73895" y1="61538" x2="73895" y2="61538"/>
                        <a14:backgroundMark x1="73474" y1="70769" x2="73474" y2="70769"/>
                        <a14:backgroundMark x1="73895" y1="69231" x2="73895" y2="69231"/>
                        <a14:backgroundMark x1="72947" y1="69231" x2="72947" y2="69231"/>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71258" t="5356" r="23972" b="29613"/>
          <a:stretch/>
        </p:blipFill>
        <p:spPr bwMode="auto">
          <a:xfrm>
            <a:off x="849673" y="4493629"/>
            <a:ext cx="461603" cy="581750"/>
          </a:xfrm>
          <a:prstGeom prst="rect">
            <a:avLst/>
          </a:prstGeom>
          <a:noFill/>
          <a:ln>
            <a:noFill/>
          </a:ln>
        </p:spPr>
      </p:pic>
      <p:pic>
        <p:nvPicPr>
          <p:cNvPr id="26" name="Picture 25" descr="S:\Q2\Clients\Microsoft-MSN\Parents Digital Saftey\FFP\Devices_Graphic_950x65.jpg"/>
          <p:cNvPicPr/>
          <p:nvPr/>
        </p:nvPicPr>
        <p:blipFill rotWithShape="1">
          <a:blip r:embed="rId7">
            <a:duotone>
              <a:prstClr val="black"/>
              <a:srgbClr val="159F9C">
                <a:tint val="45000"/>
                <a:satMod val="400000"/>
              </a:srgbClr>
            </a:duotone>
            <a:extLst>
              <a:ext uri="{BEBA8EAE-BF5A-486C-A8C5-ECC9F3942E4B}">
                <a14:imgProps xmlns:a14="http://schemas.microsoft.com/office/drawing/2010/main">
                  <a14:imgLayer r:embed="rId6">
                    <a14:imgEffect>
                      <a14:backgroundRemoval t="0" b="95385" l="43579" r="52842">
                        <a14:foregroundMark x1="78842" y1="72308" x2="78842" y2="72308"/>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43163" t="-9075" r="46186"/>
          <a:stretch/>
        </p:blipFill>
        <p:spPr bwMode="auto">
          <a:xfrm>
            <a:off x="667629" y="3505293"/>
            <a:ext cx="965697" cy="707413"/>
          </a:xfrm>
          <a:prstGeom prst="rect">
            <a:avLst/>
          </a:prstGeom>
          <a:noFill/>
          <a:ln>
            <a:noFill/>
          </a:ln>
        </p:spPr>
      </p:pic>
      <p:graphicFrame>
        <p:nvGraphicFramePr>
          <p:cNvPr id="14" name="Table 13"/>
          <p:cNvGraphicFramePr>
            <a:graphicFrameLocks noGrp="1"/>
          </p:cNvGraphicFramePr>
          <p:nvPr>
            <p:extLst/>
          </p:nvPr>
        </p:nvGraphicFramePr>
        <p:xfrm>
          <a:off x="1395349" y="2577484"/>
          <a:ext cx="8706494" cy="3736559"/>
        </p:xfrm>
        <a:graphic>
          <a:graphicData uri="http://schemas.openxmlformats.org/drawingml/2006/table">
            <a:tbl>
              <a:tblPr firstRow="1" bandRow="1">
                <a:tableStyleId>{5C22544A-7EE6-4342-B048-85BDC9FD1C3A}</a:tableStyleId>
              </a:tblPr>
              <a:tblGrid>
                <a:gridCol w="1025864"/>
                <a:gridCol w="1280105"/>
                <a:gridCol w="1280105"/>
                <a:gridCol w="1280105"/>
                <a:gridCol w="1280105"/>
                <a:gridCol w="1280105"/>
                <a:gridCol w="1280105"/>
              </a:tblGrid>
              <a:tr h="72921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a:t>
                      </a:r>
                    </a:p>
                  </a:txBody>
                  <a:tcPr marL="93260" marR="93260" marT="46630" marB="46630" anchor="b">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4-6</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7-10</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11-14</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15-18</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kern="1200" dirty="0" smtClean="0">
                          <a:solidFill>
                            <a:schemeClr val="accent5">
                              <a:lumMod val="75000"/>
                            </a:schemeClr>
                          </a:solidFill>
                          <a:latin typeface="+mj-lt"/>
                          <a:ea typeface="+mn-ea"/>
                          <a:cs typeface="+mn-cs"/>
                        </a:rPr>
                        <a:t>Would </a:t>
                      </a:r>
                    </a:p>
                    <a:p>
                      <a:pPr algn="ctr"/>
                      <a:r>
                        <a:rPr lang="en-US" sz="1000" b="1" kern="1200" dirty="0" smtClean="0">
                          <a:solidFill>
                            <a:schemeClr val="accent5">
                              <a:lumMod val="75000"/>
                            </a:schemeClr>
                          </a:solidFill>
                          <a:latin typeface="+mj-lt"/>
                          <a:ea typeface="+mn-ea"/>
                          <a:cs typeface="+mn-cs"/>
                        </a:rPr>
                        <a:t>not allow </a:t>
                      </a:r>
                      <a:endParaRPr lang="en-GB" sz="1000" b="1" kern="1200" dirty="0">
                        <a:solidFill>
                          <a:schemeClr val="accent5">
                            <a:lumMod val="75000"/>
                          </a:schemeClr>
                        </a:solidFill>
                        <a:latin typeface="+mj-lt"/>
                        <a:ea typeface="+mn-ea"/>
                        <a:cs typeface="+mn-cs"/>
                      </a:endParaRPr>
                    </a:p>
                  </a:txBody>
                  <a:tcPr marL="93260" marR="93260" marT="46630" marB="4663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n-lt"/>
                          <a:ea typeface="+mn-ea"/>
                          <a:cs typeface="+mn-cs"/>
                        </a:rPr>
                        <a:t>Computer </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(n=174)</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17%</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9%</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32%</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17%</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algn="ctr"/>
                      <a:r>
                        <a:rPr lang="en-US" sz="1400" b="0" kern="1200" dirty="0" smtClean="0">
                          <a:solidFill>
                            <a:schemeClr val="accent5">
                              <a:lumMod val="75000"/>
                            </a:schemeClr>
                          </a:solidFill>
                          <a:latin typeface="+mn-lt"/>
                          <a:ea typeface="+mn-ea"/>
                          <a:cs typeface="+mn-cs"/>
                        </a:rPr>
                        <a:t>Mobile </a:t>
                      </a:r>
                    </a:p>
                    <a:p>
                      <a:pPr algn="ctr"/>
                      <a:r>
                        <a:rPr lang="en-US" sz="1400" b="0" kern="1200" dirty="0" smtClean="0">
                          <a:solidFill>
                            <a:schemeClr val="accent5">
                              <a:lumMod val="75000"/>
                            </a:schemeClr>
                          </a:solidFill>
                          <a:latin typeface="+mn-lt"/>
                          <a:ea typeface="+mn-ea"/>
                          <a:cs typeface="+mn-cs"/>
                        </a:rPr>
                        <a:t>phone </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(n=334)</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10%</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13% </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21%</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31%</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17%</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n-lt"/>
                          <a:ea typeface="+mn-ea"/>
                          <a:cs typeface="+mn-cs"/>
                        </a:rPr>
                        <a:t>Gaming console</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(n=360)</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10%</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20%</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16% </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21%</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20%</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9" name="Rectangle 58"/>
          <p:cNvSpPr/>
          <p:nvPr/>
        </p:nvSpPr>
        <p:spPr bwMode="auto">
          <a:xfrm>
            <a:off x="7594225" y="3535435"/>
            <a:ext cx="1165334" cy="5392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1300381" y="1220490"/>
            <a:ext cx="9125899" cy="992525"/>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PARENTS: Age would first allow use of </a:t>
            </a:r>
            <a:br>
              <a:rPr lang="en-US" sz="2448" b="1" dirty="0">
                <a:solidFill>
                  <a:srgbClr val="0071BC">
                    <a:lumMod val="75000"/>
                  </a:srgbClr>
                </a:solidFill>
                <a:latin typeface="Segoe UI Light"/>
              </a:rPr>
            </a:br>
            <a:r>
              <a:rPr lang="en-US" sz="2448" b="1" dirty="0">
                <a:solidFill>
                  <a:srgbClr val="0071BC">
                    <a:lumMod val="75000"/>
                  </a:srgbClr>
                </a:solidFill>
                <a:latin typeface="Segoe UI Light"/>
              </a:rPr>
              <a:t>devices without supervision</a:t>
            </a:r>
          </a:p>
          <a:p>
            <a:pPr algn="ctr" defTabSz="932559"/>
            <a:r>
              <a:rPr lang="en-US" sz="1428" dirty="0">
                <a:solidFill>
                  <a:srgbClr val="0071BC">
                    <a:lumMod val="75000"/>
                  </a:srgbClr>
                </a:solidFill>
                <a:latin typeface="Segoe UI Light"/>
              </a:rPr>
              <a:t>(Base: Parents who would allow child to use particular devices but do not currently allow use of device)</a:t>
            </a:r>
            <a:endParaRPr lang="en-GB" sz="1428" dirty="0" err="1">
              <a:solidFill>
                <a:srgbClr val="0071BC">
                  <a:lumMod val="75000"/>
                </a:srgbClr>
              </a:solidFill>
              <a:latin typeface="Segoe UI Light"/>
            </a:endParaRPr>
          </a:p>
        </p:txBody>
      </p:sp>
      <p:sp>
        <p:nvSpPr>
          <p:cNvPr id="17" name="Title 3"/>
          <p:cNvSpPr txBox="1">
            <a:spLocks/>
          </p:cNvSpPr>
          <p:nvPr/>
        </p:nvSpPr>
        <p:spPr>
          <a:xfrm>
            <a:off x="122237" y="141973"/>
            <a:ext cx="11877740"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000" dirty="0" smtClean="0">
                <a:solidFill>
                  <a:schemeClr val="accent5">
                    <a:lumMod val="75000"/>
                  </a:schemeClr>
                </a:solidFill>
              </a:rPr>
              <a:t>Parents delay device usage</a:t>
            </a:r>
            <a:endParaRPr lang="en-GB" sz="4000" dirty="0">
              <a:solidFill>
                <a:schemeClr val="accent5">
                  <a:lumMod val="75000"/>
                </a:schemeClr>
              </a:solidFill>
            </a:endParaRPr>
          </a:p>
        </p:txBody>
      </p:sp>
      <p:sp>
        <p:nvSpPr>
          <p:cNvPr id="19" name="Rectangle 18"/>
          <p:cNvSpPr/>
          <p:nvPr/>
        </p:nvSpPr>
        <p:spPr bwMode="auto">
          <a:xfrm>
            <a:off x="7594225" y="4490829"/>
            <a:ext cx="1165334" cy="5392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6310199" y="4490829"/>
            <a:ext cx="1165334" cy="5392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0437" y="760984"/>
            <a:ext cx="2077321" cy="1106721"/>
          </a:xfrm>
          <a:prstGeom prst="rect">
            <a:avLst/>
          </a:prstGeom>
        </p:spPr>
      </p:pic>
    </p:spTree>
    <p:extLst>
      <p:ext uri="{BB962C8B-B14F-4D97-AF65-F5344CB8AC3E}">
        <p14:creationId xmlns:p14="http://schemas.microsoft.com/office/powerpoint/2010/main" val="33908197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1575413" y="2147960"/>
          <a:ext cx="8813104" cy="4832666"/>
        </p:xfrm>
        <a:graphic>
          <a:graphicData uri="http://schemas.openxmlformats.org/drawingml/2006/table">
            <a:tbl>
              <a:tblPr firstRow="1" bandRow="1">
                <a:tableStyleId>{5C22544A-7EE6-4342-B048-85BDC9FD1C3A}</a:tableStyleId>
              </a:tblPr>
              <a:tblGrid>
                <a:gridCol w="1259015"/>
                <a:gridCol w="1262044"/>
                <a:gridCol w="1255985"/>
                <a:gridCol w="1259015"/>
                <a:gridCol w="1259015"/>
                <a:gridCol w="1259015"/>
                <a:gridCol w="1259015"/>
              </a:tblGrid>
              <a:tr h="72921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a:t>
                      </a:r>
                    </a:p>
                  </a:txBody>
                  <a:tcPr marL="93260" marR="93260" marT="46630" marB="46630" anchor="b">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4-6</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7-10</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11-14</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15-18</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kern="1200" dirty="0" smtClean="0">
                          <a:solidFill>
                            <a:schemeClr val="accent5">
                              <a:lumMod val="75000"/>
                            </a:schemeClr>
                          </a:solidFill>
                          <a:latin typeface="+mj-lt"/>
                          <a:ea typeface="+mn-ea"/>
                          <a:cs typeface="+mn-cs"/>
                        </a:rPr>
                        <a:t>Would </a:t>
                      </a:r>
                    </a:p>
                    <a:p>
                      <a:pPr algn="ctr"/>
                      <a:r>
                        <a:rPr lang="en-US" sz="1000" b="1" kern="1200" dirty="0" smtClean="0">
                          <a:solidFill>
                            <a:schemeClr val="accent5">
                              <a:lumMod val="75000"/>
                            </a:schemeClr>
                          </a:solidFill>
                          <a:latin typeface="+mj-lt"/>
                          <a:ea typeface="+mn-ea"/>
                          <a:cs typeface="+mn-cs"/>
                        </a:rPr>
                        <a:t>not allow </a:t>
                      </a:r>
                      <a:endParaRPr lang="en-GB" sz="1000" b="1" kern="1200" dirty="0" smtClean="0">
                        <a:solidFill>
                          <a:schemeClr val="accent5">
                            <a:lumMod val="75000"/>
                          </a:schemeClr>
                        </a:solidFill>
                        <a:latin typeface="+mj-lt"/>
                        <a:ea typeface="+mn-ea"/>
                        <a:cs typeface="+mn-cs"/>
                      </a:endParaRPr>
                    </a:p>
                  </a:txBody>
                  <a:tcPr marL="93260" marR="93260" marT="46630" marB="4663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Internet</a:t>
                      </a:r>
                    </a:p>
                    <a:p>
                      <a:pPr algn="ctr"/>
                      <a:r>
                        <a:rPr lang="en-US" sz="1400" kern="1200" dirty="0" smtClean="0">
                          <a:solidFill>
                            <a:schemeClr val="accent5">
                              <a:lumMod val="75000"/>
                            </a:schemeClr>
                          </a:solidFill>
                          <a:latin typeface="+mn-lt"/>
                          <a:ea typeface="+mn-ea"/>
                          <a:cs typeface="+mn-cs"/>
                        </a:rPr>
                        <a:t>(n=266) </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7%</a:t>
                      </a:r>
                    </a:p>
                  </a:txBody>
                  <a:tcPr marL="9715" marR="9715" marT="9715" marB="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8%</a:t>
                      </a: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16</a:t>
                      </a:r>
                      <a:r>
                        <a:rPr lang="en-GB" sz="2000" b="0" kern="1200" dirty="0" smtClean="0">
                          <a:solidFill>
                            <a:schemeClr val="accent5">
                              <a:lumMod val="75000"/>
                            </a:schemeClr>
                          </a:solidFill>
                          <a:latin typeface="+mj-lt"/>
                          <a:ea typeface="+mn-ea"/>
                          <a:cs typeface="+mn-cs"/>
                        </a:rPr>
                        <a:t>% </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18</a:t>
                      </a:r>
                      <a:r>
                        <a:rPr lang="en-GB" sz="2000" b="0" kern="1200" dirty="0" smtClean="0">
                          <a:solidFill>
                            <a:schemeClr val="accent5">
                              <a:lumMod val="75000"/>
                            </a:schemeClr>
                          </a:solidFill>
                          <a:latin typeface="+mj-lt"/>
                          <a:ea typeface="+mn-ea"/>
                          <a:cs typeface="+mn-cs"/>
                        </a:rPr>
                        <a:t>%</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33</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a:solidFill>
                            <a:schemeClr val="accent5">
                              <a:lumMod val="75000"/>
                            </a:schemeClr>
                          </a:solidFill>
                          <a:latin typeface="+mj-lt"/>
                          <a:ea typeface="+mn-ea"/>
                          <a:cs typeface="+mn-cs"/>
                        </a:rPr>
                        <a:t>17%</a:t>
                      </a: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Apps</a:t>
                      </a:r>
                    </a:p>
                    <a:p>
                      <a:pPr algn="ctr"/>
                      <a:r>
                        <a:rPr lang="en-US" sz="1400" kern="1200" dirty="0" smtClean="0">
                          <a:solidFill>
                            <a:schemeClr val="accent5">
                              <a:lumMod val="75000"/>
                            </a:schemeClr>
                          </a:solidFill>
                          <a:latin typeface="+mn-lt"/>
                          <a:ea typeface="+mn-ea"/>
                          <a:cs typeface="+mn-cs"/>
                        </a:rPr>
                        <a:t>(n=311)</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12</a:t>
                      </a:r>
                      <a:r>
                        <a:rPr lang="en-GB" sz="2000" b="0" kern="1200" dirty="0" smtClean="0">
                          <a:solidFill>
                            <a:schemeClr val="accent5">
                              <a:lumMod val="75000"/>
                            </a:schemeClr>
                          </a:solidFill>
                          <a:latin typeface="+mj-lt"/>
                          <a:ea typeface="+mn-ea"/>
                          <a:cs typeface="+mn-cs"/>
                        </a:rPr>
                        <a:t>% </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7%</a:t>
                      </a: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14</a:t>
                      </a:r>
                      <a:r>
                        <a:rPr lang="en-GB" sz="2000" b="0" kern="1200" dirty="0" smtClean="0">
                          <a:solidFill>
                            <a:schemeClr val="accent5">
                              <a:lumMod val="75000"/>
                            </a:schemeClr>
                          </a:solidFill>
                          <a:latin typeface="+mj-lt"/>
                          <a:ea typeface="+mn-ea"/>
                          <a:cs typeface="+mn-cs"/>
                        </a:rPr>
                        <a:t>% </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15%</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35</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a:solidFill>
                            <a:schemeClr val="accent5">
                              <a:lumMod val="75000"/>
                            </a:schemeClr>
                          </a:solidFill>
                          <a:latin typeface="+mj-lt"/>
                          <a:ea typeface="+mn-ea"/>
                          <a:cs typeface="+mn-cs"/>
                        </a:rPr>
                        <a:t>18%</a:t>
                      </a: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746083">
                <a:tc>
                  <a:txBody>
                    <a:bodyPr/>
                    <a:lstStyle/>
                    <a:p>
                      <a:pPr algn="ctr"/>
                      <a:r>
                        <a:rPr lang="en-US" sz="1400" kern="1200" dirty="0" smtClean="0">
                          <a:solidFill>
                            <a:schemeClr val="accent5">
                              <a:lumMod val="75000"/>
                            </a:schemeClr>
                          </a:solidFill>
                          <a:latin typeface="+mn-lt"/>
                          <a:ea typeface="+mn-ea"/>
                          <a:cs typeface="+mn-cs"/>
                        </a:rPr>
                        <a:t>Online </a:t>
                      </a:r>
                    </a:p>
                    <a:p>
                      <a:pPr algn="ctr"/>
                      <a:r>
                        <a:rPr lang="en-US" sz="1400" kern="1200" dirty="0" smtClean="0">
                          <a:solidFill>
                            <a:schemeClr val="accent5">
                              <a:lumMod val="75000"/>
                            </a:schemeClr>
                          </a:solidFill>
                          <a:latin typeface="+mn-lt"/>
                          <a:ea typeface="+mn-ea"/>
                          <a:cs typeface="+mn-cs"/>
                        </a:rPr>
                        <a:t>games</a:t>
                      </a:r>
                    </a:p>
                    <a:p>
                      <a:pPr algn="ctr"/>
                      <a:r>
                        <a:rPr lang="en-US" sz="1400" kern="1200" dirty="0" smtClean="0">
                          <a:solidFill>
                            <a:schemeClr val="accent5">
                              <a:lumMod val="75000"/>
                            </a:schemeClr>
                          </a:solidFill>
                          <a:latin typeface="+mn-lt"/>
                          <a:ea typeface="+mn-ea"/>
                          <a:cs typeface="+mn-cs"/>
                        </a:rPr>
                        <a:t>(n=393)</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8%</a:t>
                      </a:r>
                    </a:p>
                  </a:txBody>
                  <a:tcPr marL="9715" marR="9715" marT="9715" marB="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5%</a:t>
                      </a: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9</a:t>
                      </a:r>
                      <a:r>
                        <a:rPr lang="en-GB" sz="2000" b="0" kern="1200" dirty="0" smtClean="0">
                          <a:solidFill>
                            <a:schemeClr val="accent5">
                              <a:lumMod val="75000"/>
                            </a:schemeClr>
                          </a:solidFill>
                          <a:latin typeface="+mj-lt"/>
                          <a:ea typeface="+mn-ea"/>
                          <a:cs typeface="+mn-cs"/>
                        </a:rPr>
                        <a:t>% </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19</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31</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a:solidFill>
                            <a:schemeClr val="accent5">
                              <a:lumMod val="75000"/>
                            </a:schemeClr>
                          </a:solidFill>
                          <a:latin typeface="+mj-lt"/>
                          <a:ea typeface="+mn-ea"/>
                          <a:cs typeface="+mn-cs"/>
                        </a:rPr>
                        <a:t>27%</a:t>
                      </a: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Texting</a:t>
                      </a:r>
                    </a:p>
                    <a:p>
                      <a:pPr algn="ctr"/>
                      <a:r>
                        <a:rPr lang="en-US" sz="1400" kern="1200" dirty="0" smtClean="0">
                          <a:solidFill>
                            <a:schemeClr val="accent5">
                              <a:lumMod val="75000"/>
                            </a:schemeClr>
                          </a:solidFill>
                          <a:latin typeface="+mn-lt"/>
                          <a:ea typeface="+mn-ea"/>
                          <a:cs typeface="+mn-cs"/>
                        </a:rPr>
                        <a:t>(n=407)</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8%</a:t>
                      </a:r>
                    </a:p>
                  </a:txBody>
                  <a:tcPr marL="9715" marR="9715" marT="9715" marB="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6%</a:t>
                      </a: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13</a:t>
                      </a:r>
                      <a:r>
                        <a:rPr lang="en-GB" sz="2000" b="0" kern="1200" dirty="0" smtClean="0">
                          <a:solidFill>
                            <a:schemeClr val="accent5">
                              <a:lumMod val="75000"/>
                            </a:schemeClr>
                          </a:solidFill>
                          <a:latin typeface="+mj-lt"/>
                          <a:ea typeface="+mn-ea"/>
                          <a:cs typeface="+mn-cs"/>
                        </a:rPr>
                        <a:t>%</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20</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36</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a:solidFill>
                            <a:schemeClr val="accent5">
                              <a:lumMod val="75000"/>
                            </a:schemeClr>
                          </a:solidFill>
                          <a:latin typeface="+mj-lt"/>
                          <a:ea typeface="+mn-ea"/>
                          <a:cs typeface="+mn-cs"/>
                        </a:rPr>
                        <a:t>16%</a:t>
                      </a: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Email</a:t>
                      </a:r>
                    </a:p>
                    <a:p>
                      <a:pPr algn="ctr"/>
                      <a:r>
                        <a:rPr lang="en-US" sz="1400" kern="1200" dirty="0" smtClean="0">
                          <a:solidFill>
                            <a:schemeClr val="accent5">
                              <a:lumMod val="75000"/>
                            </a:schemeClr>
                          </a:solidFill>
                          <a:latin typeface="+mn-lt"/>
                          <a:ea typeface="+mn-ea"/>
                          <a:cs typeface="+mn-cs"/>
                        </a:rPr>
                        <a:t>(n=376)</a:t>
                      </a:r>
                      <a:endParaRPr lang="en-GB" sz="1400" b="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7%</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a:solidFill>
                            <a:schemeClr val="accent5">
                              <a:lumMod val="75000"/>
                            </a:schemeClr>
                          </a:solidFill>
                          <a:latin typeface="+mj-lt"/>
                          <a:ea typeface="+mn-ea"/>
                          <a:cs typeface="+mn-cs"/>
                        </a:rPr>
                        <a:t>6%</a:t>
                      </a: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14</a:t>
                      </a:r>
                      <a:r>
                        <a:rPr lang="en-GB" sz="2000" b="0" kern="1200" dirty="0" smtClean="0">
                          <a:solidFill>
                            <a:schemeClr val="accent5">
                              <a:lumMod val="75000"/>
                            </a:schemeClr>
                          </a:solidFill>
                          <a:latin typeface="+mj-lt"/>
                          <a:ea typeface="+mn-ea"/>
                          <a:cs typeface="+mn-cs"/>
                        </a:rPr>
                        <a:t>%</a:t>
                      </a:r>
                      <a:endParaRPr lang="en-GB" sz="20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23</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32</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a:solidFill>
                            <a:schemeClr val="accent5">
                              <a:lumMod val="75000"/>
                            </a:schemeClr>
                          </a:solidFill>
                          <a:latin typeface="+mj-lt"/>
                          <a:ea typeface="+mn-ea"/>
                          <a:cs typeface="+mn-cs"/>
                        </a:rPr>
                        <a:t>18%</a:t>
                      </a: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746083">
                <a:tc>
                  <a:txBody>
                    <a:bodyPr/>
                    <a:lstStyle/>
                    <a:p>
                      <a:pPr algn="ctr"/>
                      <a:r>
                        <a:rPr lang="en-US" sz="1400" kern="1200" dirty="0" smtClean="0">
                          <a:solidFill>
                            <a:schemeClr val="accent5">
                              <a:lumMod val="75000"/>
                            </a:schemeClr>
                          </a:solidFill>
                          <a:latin typeface="+mn-lt"/>
                          <a:ea typeface="+mn-ea"/>
                          <a:cs typeface="+mn-cs"/>
                        </a:rPr>
                        <a:t>Social networking</a:t>
                      </a:r>
                    </a:p>
                    <a:p>
                      <a:pPr algn="ctr"/>
                      <a:r>
                        <a:rPr lang="en-US" sz="1400" kern="1200" dirty="0" smtClean="0">
                          <a:solidFill>
                            <a:schemeClr val="accent5">
                              <a:lumMod val="75000"/>
                            </a:schemeClr>
                          </a:solidFill>
                          <a:latin typeface="+mn-lt"/>
                          <a:ea typeface="+mn-ea"/>
                          <a:cs typeface="+mn-cs"/>
                        </a:rPr>
                        <a:t>(n=411)</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a:solidFill>
                            <a:schemeClr val="accent5">
                              <a:lumMod val="75000"/>
                            </a:schemeClr>
                          </a:solidFill>
                          <a:latin typeface="+mj-lt"/>
                          <a:ea typeface="+mn-ea"/>
                          <a:cs typeface="+mn-cs"/>
                        </a:rPr>
                        <a:t>7%</a:t>
                      </a:r>
                    </a:p>
                  </a:txBody>
                  <a:tcPr marL="9715" marR="9715" marT="9715" marB="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a:solidFill>
                            <a:schemeClr val="accent5">
                              <a:lumMod val="75000"/>
                            </a:schemeClr>
                          </a:solidFill>
                          <a:latin typeface="+mj-lt"/>
                          <a:ea typeface="+mn-ea"/>
                          <a:cs typeface="+mn-cs"/>
                        </a:rPr>
                        <a:t>4%</a:t>
                      </a: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a:solidFill>
                            <a:schemeClr val="accent5">
                              <a:lumMod val="75000"/>
                            </a:schemeClr>
                          </a:solidFill>
                          <a:latin typeface="+mj-lt"/>
                          <a:ea typeface="+mn-ea"/>
                          <a:cs typeface="+mn-cs"/>
                        </a:rPr>
                        <a:t>5%</a:t>
                      </a: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16</a:t>
                      </a:r>
                      <a:r>
                        <a:rPr lang="en-GB" sz="2000" b="1" kern="1200" dirty="0" smtClean="0">
                          <a:solidFill>
                            <a:schemeClr val="accent5">
                              <a:lumMod val="75000"/>
                            </a:schemeClr>
                          </a:solidFill>
                          <a:latin typeface="+mj-lt"/>
                          <a:ea typeface="+mn-ea"/>
                          <a:cs typeface="+mn-cs"/>
                        </a:rPr>
                        <a:t>% </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a:solidFill>
                            <a:schemeClr val="accent5">
                              <a:lumMod val="75000"/>
                            </a:schemeClr>
                          </a:solidFill>
                          <a:latin typeface="+mj-lt"/>
                          <a:ea typeface="+mn-ea"/>
                          <a:cs typeface="+mn-cs"/>
                        </a:rPr>
                        <a:t>45</a:t>
                      </a:r>
                      <a:r>
                        <a:rPr lang="en-GB" sz="2000" b="1" kern="1200" dirty="0" smtClean="0">
                          <a:solidFill>
                            <a:schemeClr val="accent5">
                              <a:lumMod val="75000"/>
                            </a:schemeClr>
                          </a:solidFill>
                          <a:latin typeface="+mj-lt"/>
                          <a:ea typeface="+mn-ea"/>
                          <a:cs typeface="+mn-cs"/>
                        </a:rPr>
                        <a:t>%</a:t>
                      </a:r>
                      <a:endParaRPr lang="en-GB" sz="2000" b="1"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a:solidFill>
                            <a:schemeClr val="accent5">
                              <a:lumMod val="75000"/>
                            </a:schemeClr>
                          </a:solidFill>
                          <a:latin typeface="+mj-lt"/>
                          <a:ea typeface="+mn-ea"/>
                          <a:cs typeface="+mn-cs"/>
                        </a:rPr>
                        <a:t>22%</a:t>
                      </a: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9" name="Rectangle 58"/>
          <p:cNvSpPr/>
          <p:nvPr/>
        </p:nvSpPr>
        <p:spPr bwMode="auto">
          <a:xfrm>
            <a:off x="7935999" y="3010060"/>
            <a:ext cx="1081669" cy="3808267"/>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 descr="http://s.twistynoodle.com/img/r/computer-mouse-1/computer-class-3/computer-class-3_worksheet.png">
            <a:hlinkClick r:id="rId3"/>
          </p:cNvPr>
          <p:cNvPicPr>
            <a:picLocks noChangeAspect="1" noChangeArrowheads="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7901" b="65011" l="1606" r="98394">
                        <a14:foregroundMark x1="18978" y1="53047" x2="18978" y2="53047"/>
                        <a14:foregroundMark x1="73139" y1="28894" x2="73139" y2="28894"/>
                        <a14:foregroundMark x1="82920" y1="30361" x2="82920" y2="30361"/>
                        <a14:foregroundMark x1="59270" y1="23025" x2="59270" y2="23025"/>
                        <a14:foregroundMark x1="61898" y1="19074" x2="78102" y2="24041"/>
                        <a14:foregroundMark x1="82628" y1="38939" x2="62336" y2="46614"/>
                        <a14:foregroundMark x1="35620" y1="34763" x2="35620" y2="34763"/>
                      </a14:backgroundRemoval>
                    </a14:imgEffect>
                    <a14:imgEffect>
                      <a14:brightnessContrast bright="-100000"/>
                    </a14:imgEffect>
                  </a14:imgLayer>
                </a14:imgProps>
              </a:ext>
              <a:ext uri="{28A0092B-C50C-407E-A947-70E740481C1C}">
                <a14:useLocalDpi xmlns:a14="http://schemas.microsoft.com/office/drawing/2010/main" val="0"/>
              </a:ext>
            </a:extLst>
          </a:blip>
          <a:srcRect b="36198"/>
          <a:stretch/>
        </p:blipFill>
        <p:spPr bwMode="auto">
          <a:xfrm>
            <a:off x="922400" y="4330755"/>
            <a:ext cx="620478" cy="5119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MAGNUM\Projects\Microsoft\Cloud Power FY12\Design\ICONS_PNG\Mail.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rcRect/>
          <a:stretch>
            <a:fillRect/>
          </a:stretch>
        </p:blipFill>
        <p:spPr bwMode="auto">
          <a:xfrm>
            <a:off x="957382" y="5670653"/>
            <a:ext cx="550514" cy="550514"/>
          </a:xfrm>
          <a:prstGeom prst="rect">
            <a:avLst/>
          </a:prstGeom>
          <a:noFill/>
        </p:spPr>
      </p:pic>
      <p:pic>
        <p:nvPicPr>
          <p:cNvPr id="30" name="Picture 29" descr="S:\Q2\Clients\Microsoft-MSN\Parents Digital Saftey\FFP\Interactions_Graphic_950x65.jpg"/>
          <p:cNvPicPr/>
          <p:nvPr/>
        </p:nvPicPr>
        <p:blipFill rotWithShape="1">
          <a:blip r:embed="rId8">
            <a:duotone>
              <a:schemeClr val="accent6">
                <a:shade val="45000"/>
                <a:satMod val="135000"/>
              </a:schemeClr>
              <a:prstClr val="white"/>
            </a:duotone>
            <a:extLst>
              <a:ext uri="{BEBA8EAE-BF5A-486C-A8C5-ECC9F3942E4B}">
                <a14:imgProps xmlns:a14="http://schemas.microsoft.com/office/drawing/2010/main">
                  <a14:imgLayer r:embed="rId9">
                    <a14:imgEffect>
                      <a14:backgroundRemoval t="0" b="89231" l="10000" r="90000">
                        <a14:backgroundMark x1="43789" y1="44615" x2="43789" y2="44615"/>
                      </a14:backgroundRemoval>
                    </a14:imgEffect>
                    <a14:imgEffect>
                      <a14:brightnessContrast bright="-100000"/>
                    </a14:imgEffect>
                  </a14:imgLayer>
                </a14:imgProps>
              </a:ext>
              <a:ext uri="{28A0092B-C50C-407E-A947-70E740481C1C}">
                <a14:useLocalDpi xmlns:a14="http://schemas.microsoft.com/office/drawing/2010/main" val="0"/>
              </a:ext>
            </a:extLst>
          </a:blip>
          <a:srcRect l="38471" r="52427" b="14505"/>
          <a:stretch/>
        </p:blipFill>
        <p:spPr bwMode="auto">
          <a:xfrm>
            <a:off x="922400" y="5033539"/>
            <a:ext cx="620478" cy="540125"/>
          </a:xfrm>
          <a:prstGeom prst="rect">
            <a:avLst/>
          </a:prstGeom>
          <a:noFill/>
          <a:ln>
            <a:noFill/>
          </a:ln>
        </p:spPr>
      </p:pic>
      <p:pic>
        <p:nvPicPr>
          <p:cNvPr id="31" name="Picture 2" descr="http://www.reviversoft.com/blog/wp-content/uploads/2012/09/ie-10-logo.png">
            <a:hlinkClick r:id="rId10"/>
          </p:cNvPr>
          <p:cNvPicPr>
            <a:picLocks noChangeAspect="1" noChangeArrowheads="1"/>
          </p:cNvPicPr>
          <p:nvPr/>
        </p:nvPicPr>
        <p:blipFill>
          <a:blip r:embed="rId11">
            <a:duotone>
              <a:schemeClr val="accent6">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00715" y="2973804"/>
            <a:ext cx="463846" cy="4897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386245" y="1134101"/>
            <a:ext cx="9125899" cy="992525"/>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PARENTS: Age would first allow use of </a:t>
            </a:r>
            <a:br>
              <a:rPr lang="en-US" sz="2448" b="1" dirty="0">
                <a:solidFill>
                  <a:srgbClr val="0071BC">
                    <a:lumMod val="75000"/>
                  </a:srgbClr>
                </a:solidFill>
                <a:latin typeface="Segoe UI Light"/>
              </a:rPr>
            </a:br>
            <a:r>
              <a:rPr lang="en-US" sz="2448" b="1" dirty="0">
                <a:solidFill>
                  <a:srgbClr val="0071BC">
                    <a:lumMod val="75000"/>
                  </a:srgbClr>
                </a:solidFill>
                <a:latin typeface="Segoe UI Light"/>
              </a:rPr>
              <a:t>online service without supervision</a:t>
            </a:r>
          </a:p>
          <a:p>
            <a:pPr algn="ctr" defTabSz="932559"/>
            <a:r>
              <a:rPr lang="en-US" sz="1428" dirty="0">
                <a:solidFill>
                  <a:srgbClr val="0071BC">
                    <a:lumMod val="75000"/>
                  </a:srgbClr>
                </a:solidFill>
                <a:latin typeface="Segoe UI Light"/>
              </a:rPr>
              <a:t>(Base: Parents who would allow child to use online service but do not currently allow)</a:t>
            </a:r>
            <a:endParaRPr lang="en-GB" sz="1428" dirty="0" err="1">
              <a:solidFill>
                <a:srgbClr val="0071BC">
                  <a:lumMod val="75000"/>
                </a:srgbClr>
              </a:solidFill>
              <a:latin typeface="Segoe UI Light"/>
            </a:endParaRPr>
          </a:p>
        </p:txBody>
      </p:sp>
      <p:sp>
        <p:nvSpPr>
          <p:cNvPr id="21" name="Rectangle 20"/>
          <p:cNvSpPr/>
          <p:nvPr/>
        </p:nvSpPr>
        <p:spPr bwMode="auto">
          <a:xfrm>
            <a:off x="6729747" y="4344998"/>
            <a:ext cx="1074054" cy="2473330"/>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Title 3"/>
          <p:cNvSpPr txBox="1">
            <a:spLocks/>
          </p:cNvSpPr>
          <p:nvPr/>
        </p:nvSpPr>
        <p:spPr>
          <a:xfrm>
            <a:off x="121366" y="84193"/>
            <a:ext cx="11877740"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3600" dirty="0" smtClean="0">
                <a:solidFill>
                  <a:schemeClr val="accent5">
                    <a:lumMod val="75000"/>
                  </a:schemeClr>
                </a:solidFill>
              </a:rPr>
              <a:t>Nearly one-third of parents who do not currently allow usage of online services would do so at ages 15 to 18</a:t>
            </a:r>
            <a:endParaRPr lang="en-GB" sz="3600" dirty="0">
              <a:solidFill>
                <a:schemeClr val="accent5">
                  <a:lumMod val="75000"/>
                </a:schemeClr>
              </a:solidFill>
            </a:endParaRPr>
          </a:p>
        </p:txBody>
      </p:sp>
      <p:pic>
        <p:nvPicPr>
          <p:cNvPr id="22" name="Picture 4" descr="http://plusonemusic.net/new/wp-content/themes/plusone-white/images/d2f/social-network-people.jpg">
            <a:hlinkClick r:id="rId13"/>
          </p:cNvPr>
          <p:cNvPicPr>
            <a:picLocks noChangeAspect="1" noChangeArrowheads="1"/>
          </p:cNvPicPr>
          <p:nvPr/>
        </p:nvPicPr>
        <p:blipFill rotWithShape="1">
          <a:blip r:embed="rId14">
            <a:duotone>
              <a:schemeClr val="accent6">
                <a:shade val="45000"/>
                <a:satMod val="135000"/>
              </a:schemeClr>
              <a:prstClr val="white"/>
            </a:duotone>
            <a:extLst>
              <a:ext uri="{BEBA8EAE-BF5A-486C-A8C5-ECC9F3942E4B}">
                <a14:imgProps xmlns:a14="http://schemas.microsoft.com/office/drawing/2010/main">
                  <a14:imgLayer r:embed="rId15">
                    <a14:imgEffect>
                      <a14:backgroundRemoval t="0" b="100000" l="0" r="100000">
                        <a14:foregroundMark x1="43000" y1="45221" x2="43000" y2="45221"/>
                        <a14:foregroundMark x1="43500" y1="36397" x2="43500" y2="36397"/>
                        <a14:foregroundMark x1="44000" y1="34926" x2="44000" y2="34926"/>
                        <a14:foregroundMark x1="50000" y1="66912" x2="50000" y2="66912"/>
                        <a14:foregroundMark x1="40000" y1="56985" x2="40000" y2="56985"/>
                        <a14:foregroundMark x1="37750" y1="55882" x2="37750" y2="55882"/>
                        <a14:foregroundMark x1="37750" y1="56985" x2="37750" y2="56985"/>
                        <a14:foregroundMark x1="38250" y1="54044" x2="38250" y2="54044"/>
                        <a14:foregroundMark x1="46750" y1="46691" x2="46750" y2="46691"/>
                        <a14:foregroundMark x1="45500" y1="46324" x2="45500" y2="46324"/>
                        <a14:foregroundMark x1="40000" y1="53676" x2="40000" y2="53676"/>
                        <a14:foregroundMark x1="39500" y1="52941" x2="39500" y2="52941"/>
                        <a14:foregroundMark x1="40750" y1="53676" x2="40750" y2="53676"/>
                        <a14:foregroundMark x1="43000" y1="55147" x2="43000" y2="55147"/>
                        <a14:foregroundMark x1="42750" y1="54779" x2="42750" y2="54779"/>
                        <a14:foregroundMark x1="42250" y1="53309" x2="42250" y2="53309"/>
                        <a14:foregroundMark x1="40750" y1="51838" x2="40750" y2="51838"/>
                        <a14:foregroundMark x1="46750" y1="49632" x2="46750" y2="49632"/>
                        <a14:foregroundMark x1="40000" y1="51471" x2="40000" y2="51471"/>
                        <a14:backgroundMark x1="89500" y1="52206" x2="89500" y2="52206"/>
                        <a14:backgroundMark x1="82750" y1="49632" x2="82750" y2="49632"/>
                        <a14:backgroundMark x1="80750" y1="25000" x2="80750" y2="25000"/>
                        <a14:backgroundMark x1="81000" y1="45221" x2="81000" y2="45221"/>
                        <a14:backgroundMark x1="83000" y1="45588" x2="83000" y2="45588"/>
                        <a14:backgroundMark x1="78750" y1="44853" x2="78750" y2="44853"/>
                        <a14:backgroundMark x1="86500" y1="4412" x2="86500" y2="4412"/>
                        <a14:backgroundMark x1="90000" y1="16544" x2="90000" y2="16544"/>
                        <a14:backgroundMark x1="89000" y1="9559" x2="89000" y2="9559"/>
                        <a14:backgroundMark x1="81500" y1="66912" x2="81500" y2="66912"/>
                        <a14:backgroundMark x1="83000" y1="61397" x2="83000" y2="61397"/>
                        <a14:backgroundMark x1="88000" y1="59191" x2="88000" y2="59191"/>
                        <a14:backgroundMark x1="84000" y1="77574" x2="84000" y2="77574"/>
                        <a14:backgroundMark x1="91250" y1="70588" x2="91250" y2="70588"/>
                        <a14:backgroundMark x1="94250" y1="43382" x2="94250" y2="43382"/>
                        <a14:backgroundMark x1="91750" y1="31618" x2="91750" y2="31618"/>
                        <a14:backgroundMark x1="87750" y1="39706" x2="87750" y2="39706"/>
                        <a14:backgroundMark x1="86000" y1="53309" x2="86000" y2="53309"/>
                        <a14:backgroundMark x1="82500" y1="55515" x2="82500" y2="55515"/>
                        <a14:backgroundMark x1="81500" y1="53676" x2="81500" y2="53676"/>
                        <a14:backgroundMark x1="83750" y1="59191" x2="83750" y2="59191"/>
                        <a14:backgroundMark x1="84000" y1="65074" x2="84000" y2="65074"/>
                        <a14:backgroundMark x1="80000" y1="70588" x2="80000" y2="70588"/>
                        <a14:backgroundMark x1="84000" y1="71324" x2="84000" y2="71324"/>
                        <a14:backgroundMark x1="85500" y1="69853" x2="85500" y2="69853"/>
                        <a14:backgroundMark x1="90250" y1="63235" x2="90250" y2="63235"/>
                        <a14:backgroundMark x1="92500" y1="58824" x2="92500" y2="58824"/>
                        <a14:backgroundMark x1="96500" y1="60662" x2="96500" y2="60662"/>
                        <a14:backgroundMark x1="93250" y1="60662" x2="93250" y2="60662"/>
                        <a14:backgroundMark x1="94750" y1="58824" x2="94750" y2="58824"/>
                        <a14:backgroundMark x1="90750" y1="59191" x2="90750" y2="59191"/>
                        <a14:backgroundMark x1="47750" y1="37500" x2="47750" y2="37500"/>
                        <a14:backgroundMark x1="46500" y1="41912" x2="46500" y2="41912"/>
                        <a14:backgroundMark x1="47000" y1="44485" x2="47000" y2="44485"/>
                        <a14:backgroundMark x1="36750" y1="76471" x2="36750" y2="76471"/>
                        <a14:backgroundMark x1="41000" y1="76471" x2="41000" y2="76471"/>
                        <a14:backgroundMark x1="46750" y1="70221" x2="46750" y2="70221"/>
                        <a14:backgroundMark x1="50750" y1="70221" x2="50750" y2="70221"/>
                        <a14:backgroundMark x1="81250" y1="36397" x2="81250" y2="36397"/>
                        <a14:backgroundMark x1="93000" y1="42647" x2="93000" y2="42647"/>
                        <a14:backgroundMark x1="90250" y1="46691" x2="90250" y2="46691"/>
                        <a14:backgroundMark x1="87500" y1="50735" x2="87250" y2="51838"/>
                        <a14:backgroundMark x1="51000" y1="58824" x2="51000" y2="58824"/>
                        <a14:backgroundMark x1="51000" y1="60294" x2="51000" y2="60294"/>
                        <a14:backgroundMark x1="78000" y1="41176" x2="78000" y2="41176"/>
                        <a14:backgroundMark x1="49250" y1="53676" x2="49250" y2="53676"/>
                        <a14:backgroundMark x1="42000" y1="61029" x2="42000" y2="61029"/>
                        <a14:backgroundMark x1="43000" y1="58824" x2="43000" y2="58824"/>
                        <a14:backgroundMark x1="38000" y1="60662" x2="38000" y2="60662"/>
                        <a14:backgroundMark x1="42000" y1="41544" x2="42000" y2="41544"/>
                        <a14:backgroundMark x1="46500" y1="41176" x2="46500" y2="41176"/>
                        <a14:backgroundMark x1="47250" y1="34926" x2="47250" y2="34926"/>
                        <a14:backgroundMark x1="42250" y1="62500" x2="42250" y2="62500"/>
                        <a14:backgroundMark x1="39750" y1="46691" x2="39750" y2="46691"/>
                        <a14:backgroundMark x1="40000" y1="44118" x2="40000" y2="44118"/>
                        <a14:backgroundMark x1="80250" y1="28676" x2="80250" y2="28676"/>
                        <a14:backgroundMark x1="84250" y1="28309" x2="84250" y2="28309"/>
                        <a14:backgroundMark x1="82250" y1="31618" x2="82250" y2="31618"/>
                        <a14:backgroundMark x1="79000" y1="36029" x2="79000" y2="36029"/>
                        <a14:backgroundMark x1="91750" y1="56250" x2="91750" y2="56250"/>
                        <a14:backgroundMark x1="92000" y1="48162" x2="92000" y2="48162"/>
                        <a14:backgroundMark x1="47000" y1="35662" x2="47000" y2="35662"/>
                        <a14:backgroundMark x1="45500" y1="32353" x2="45500" y2="32353"/>
                        <a14:backgroundMark x1="45750" y1="33456" x2="45750" y2="33456"/>
                        <a14:backgroundMark x1="44250" y1="32353" x2="44250" y2="32353"/>
                        <a14:backgroundMark x1="43000" y1="32721" x2="43000" y2="32721"/>
                        <a14:backgroundMark x1="41500" y1="34559" x2="41500" y2="34559"/>
                        <a14:backgroundMark x1="40750" y1="37132" x2="40750" y2="37132"/>
                        <a14:backgroundMark x1="40750" y1="37868" x2="40750" y2="37868"/>
                        <a14:backgroundMark x1="41000" y1="36765" x2="41000" y2="36765"/>
                        <a14:backgroundMark x1="36750" y1="56985" x2="36750" y2="56985"/>
                        <a14:backgroundMark x1="37000" y1="54412" x2="37000" y2="54412"/>
                        <a14:backgroundMark x1="36750" y1="55882" x2="36750" y2="55882"/>
                        <a14:backgroundMark x1="37250" y1="58824" x2="37250" y2="58824"/>
                        <a14:backgroundMark x1="38000" y1="60294" x2="38000" y2="60294"/>
                        <a14:backgroundMark x1="39000" y1="51838" x2="39000" y2="51838"/>
                        <a14:backgroundMark x1="37750" y1="52574" x2="37750" y2="52574"/>
                        <a14:backgroundMark x1="37250" y1="53676" x2="37250" y2="53676"/>
                        <a14:backgroundMark x1="44000" y1="48897" x2="44000" y2="48897"/>
                        <a14:backgroundMark x1="44250" y1="47426" x2="44250" y2="47426"/>
                        <a14:backgroundMark x1="45000" y1="45956" x2="45000" y2="45956"/>
                        <a14:backgroundMark x1="45750" y1="45221" x2="45750" y2="45221"/>
                        <a14:backgroundMark x1="47000" y1="44853" x2="47000" y2="44853"/>
                        <a14:backgroundMark x1="46250" y1="44853" x2="46250" y2="44853"/>
                        <a14:backgroundMark x1="46500" y1="53309" x2="46500" y2="53309"/>
                        <a14:backgroundMark x1="47000" y1="53309" x2="47000" y2="53309"/>
                        <a14:backgroundMark x1="44250" y1="51103" x2="44250" y2="51103"/>
                        <a14:backgroundMark x1="44000" y1="50000" x2="44000" y2="50000"/>
                        <a14:backgroundMark x1="44750" y1="51838" x2="44750" y2="51838"/>
                        <a14:backgroundMark x1="45000" y1="52574" x2="45000" y2="52574"/>
                        <a14:backgroundMark x1="45500" y1="52941" x2="45500" y2="52941"/>
                        <a14:backgroundMark x1="43000" y1="57353" x2="43000" y2="57353"/>
                        <a14:backgroundMark x1="42250" y1="59926" x2="42250" y2="59926"/>
                        <a14:backgroundMark x1="39750" y1="51838" x2="39750" y2="51838"/>
                        <a14:backgroundMark x1="40750" y1="52574" x2="40750" y2="52574"/>
                        <a14:backgroundMark x1="41750" y1="53309" x2="41750" y2="53309"/>
                        <a14:backgroundMark x1="42250" y1="55147" x2="42250" y2="55147"/>
                        <a14:backgroundMark x1="42500" y1="56250" x2="42500" y2="56250"/>
                        <a14:backgroundMark x1="40250" y1="52206" x2="40250" y2="52206"/>
                        <a14:backgroundMark x1="90000" y1="82353" x2="90000" y2="82353"/>
                        <a14:backgroundMark x1="82500" y1="94118" x2="82500" y2="94118"/>
                        <a14:backgroundMark x1="82750" y1="87868" x2="82750" y2="87868"/>
                        <a14:backgroundMark x1="86000" y1="83088" x2="86000" y2="83088"/>
                        <a14:backgroundMark x1="94000" y1="90441" x2="94000" y2="90441"/>
                        <a14:backgroundMark x1="85250" y1="15809" x2="85250" y2="15809"/>
                      </a14:backgroundRemoval>
                    </a14:imgEffect>
                    <a14:imgEffect>
                      <a14:sharpenSoften amount="-43000"/>
                    </a14:imgEffect>
                    <a14:imgEffect>
                      <a14:brightnessContrast bright="-100000"/>
                    </a14:imgEffect>
                  </a14:imgLayer>
                </a14:imgProps>
              </a:ext>
              <a:ext uri="{28A0092B-C50C-407E-A947-70E740481C1C}">
                <a14:useLocalDpi xmlns:a14="http://schemas.microsoft.com/office/drawing/2010/main" val="0"/>
              </a:ext>
            </a:extLst>
          </a:blip>
          <a:srcRect l="33255" t="31971" r="46555" b="22591"/>
          <a:stretch/>
        </p:blipFill>
        <p:spPr bwMode="auto">
          <a:xfrm>
            <a:off x="1048285" y="6325407"/>
            <a:ext cx="368704" cy="5203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i.cbsi.com/cnwk.1d/i/tim/2011/01/27/WP7marketplace.png">
            <a:hlinkClick r:id="rId16"/>
          </p:cNvPr>
          <p:cNvPicPr>
            <a:picLocks noChangeAspect="1" noChangeArrowheads="1"/>
          </p:cNvPicPr>
          <p:nvPr/>
        </p:nvPicPr>
        <p:blipFill rotWithShape="1">
          <a:blip r:embed="rId17">
            <a:duotone>
              <a:schemeClr val="accent6">
                <a:shade val="45000"/>
                <a:satMod val="135000"/>
              </a:schemeClr>
              <a:prstClr val="white"/>
            </a:duotone>
            <a:extLst>
              <a:ext uri="{BEBA8EAE-BF5A-486C-A8C5-ECC9F3942E4B}">
                <a14:imgProps xmlns:a14="http://schemas.microsoft.com/office/drawing/2010/main">
                  <a14:imgLayer r:embed="rId18">
                    <a14:imgEffect>
                      <a14:backgroundRemoval t="0" b="100000" l="0" r="100000">
                        <a14:foregroundMark x1="23977" y1="4955" x2="23977" y2="4955"/>
                        <a14:foregroundMark x1="43860" y1="5856" x2="43860" y2="5856"/>
                        <a14:foregroundMark x1="66667" y1="10811" x2="66667" y2="10811"/>
                        <a14:foregroundMark x1="53801" y1="28378" x2="53801" y2="28378"/>
                        <a14:foregroundMark x1="40936" y1="28829" x2="40936" y2="28829"/>
                        <a14:foregroundMark x1="46784" y1="46847" x2="46784" y2="46847"/>
                        <a14:foregroundMark x1="57895" y1="49099" x2="57895" y2="49099"/>
                        <a14:foregroundMark x1="54386" y1="56757" x2="54386" y2="56757"/>
                        <a14:foregroundMark x1="44444" y1="54054" x2="44444" y2="54054"/>
                        <a14:foregroundMark x1="47953" y1="28829" x2="47953" y2="28829"/>
                        <a14:foregroundMark x1="63743" y1="27027" x2="63743" y2="27027"/>
                        <a14:foregroundMark x1="60234" y1="19369" x2="60234" y2="19369"/>
                        <a14:foregroundMark x1="11696" y1="14865" x2="11696" y2="14865"/>
                        <a14:foregroundMark x1="4094" y1="2252" x2="4094" y2="2252"/>
                        <a14:foregroundMark x1="8187" y1="1802" x2="8187" y2="1802"/>
                        <a14:foregroundMark x1="14035" y1="1351" x2="14035" y2="1351"/>
                        <a14:foregroundMark x1="1170" y1="2703" x2="1170" y2="2703"/>
                        <a14:foregroundMark x1="1754" y1="8108" x2="1754" y2="8108"/>
                        <a14:foregroundMark x1="3509" y1="18018" x2="3509" y2="18018"/>
                        <a14:foregroundMark x1="1754" y1="14865" x2="1754" y2="14865"/>
                        <a14:foregroundMark x1="8772" y1="8559" x2="8772" y2="8559"/>
                        <a14:foregroundMark x1="13450" y1="7658" x2="13450" y2="7658"/>
                        <a14:foregroundMark x1="19298" y1="5405" x2="19298" y2="5405"/>
                        <a14:foregroundMark x1="29240" y1="1802" x2="29240" y2="1802"/>
                        <a14:foregroundMark x1="36842" y1="2703" x2="36842" y2="2703"/>
                        <a14:foregroundMark x1="49708" y1="2703" x2="49708" y2="2703"/>
                        <a14:foregroundMark x1="34503" y1="9009" x2="34503" y2="9009"/>
                        <a14:foregroundMark x1="7018" y1="24775" x2="7018" y2="24775"/>
                        <a14:foregroundMark x1="1170" y1="26577" x2="1170" y2="26577"/>
                        <a14:foregroundMark x1="4094" y1="22072" x2="4094" y2="22072"/>
                        <a14:foregroundMark x1="5848" y1="32883" x2="5848" y2="32883"/>
                        <a14:foregroundMark x1="12865" y1="21622" x2="12865" y2="21622"/>
                        <a14:foregroundMark x1="23977" y1="11261" x2="23977" y2="11261"/>
                        <a14:foregroundMark x1="23392" y1="19369" x2="23392" y2="19369"/>
                        <a14:foregroundMark x1="28070" y1="26126" x2="28070" y2="26126"/>
                        <a14:foregroundMark x1="20468" y1="31532" x2="20468" y2="31532"/>
                        <a14:foregroundMark x1="22222" y1="40090" x2="22222" y2="40090"/>
                        <a14:foregroundMark x1="22222" y1="63514" x2="22222" y2="63514"/>
                        <a14:foregroundMark x1="15205" y1="54955" x2="15205" y2="54955"/>
                        <a14:foregroundMark x1="9357" y1="47748" x2="9357" y2="47748"/>
                        <a14:foregroundMark x1="14035" y1="27477" x2="14035" y2="27477"/>
                        <a14:foregroundMark x1="17544" y1="24324" x2="17544" y2="24324"/>
                        <a14:foregroundMark x1="14620" y1="38739" x2="14620" y2="38739"/>
                        <a14:foregroundMark x1="6433" y1="44595" x2="6433" y2="44595"/>
                        <a14:foregroundMark x1="16959" y1="50000" x2="16959" y2="50000"/>
                        <a14:foregroundMark x1="46199" y1="15766" x2="46199" y2="15766"/>
                        <a14:foregroundMark x1="53216" y1="13964" x2="53216" y2="13964"/>
                        <a14:foregroundMark x1="59064" y1="15315" x2="59064" y2="15315"/>
                        <a14:foregroundMark x1="67251" y1="18018" x2="67251" y2="18018"/>
                        <a14:foregroundMark x1="59064" y1="6757" x2="59064" y2="6757"/>
                        <a14:foregroundMark x1="69006" y1="7207" x2="69006" y2="7207"/>
                        <a14:foregroundMark x1="74854" y1="11712" x2="74854" y2="11712"/>
                        <a14:foregroundMark x1="78363" y1="6306" x2="78363" y2="6306"/>
                        <a14:foregroundMark x1="90058" y1="4505" x2="90058" y2="4505"/>
                        <a14:foregroundMark x1="95322" y1="7207" x2="95322" y2="7207"/>
                        <a14:foregroundMark x1="94737" y1="20721" x2="94737" y2="20721"/>
                        <a14:foregroundMark x1="96491" y1="34685" x2="96491" y2="34685"/>
                        <a14:foregroundMark x1="97076" y1="98649" x2="97076" y2="98649"/>
                        <a14:foregroundMark x1="91813" y1="99099" x2="91813" y2="99099"/>
                        <a14:foregroundMark x1="98246" y1="94144" x2="98246" y2="94144"/>
                        <a14:foregroundMark x1="94737" y1="94595" x2="94737" y2="94595"/>
                        <a14:foregroundMark x1="11111" y1="62613" x2="11111" y2="62613"/>
                        <a14:foregroundMark x1="15205" y1="74324" x2="15205" y2="74324"/>
                        <a14:foregroundMark x1="7602" y1="55405" x2="7602" y2="55405"/>
                        <a14:foregroundMark x1="78947" y1="15766" x2="78947" y2="15766"/>
                        <a14:foregroundMark x1="89474" y1="13514" x2="89474" y2="13514"/>
                        <a14:foregroundMark x1="86550" y1="33784" x2="86550" y2="33784"/>
                        <a14:foregroundMark x1="81287" y1="29730" x2="81287" y2="29730"/>
                        <a14:foregroundMark x1="87135" y1="45946" x2="87135" y2="45946"/>
                        <a14:foregroundMark x1="80117" y1="41441" x2="80117" y2="41441"/>
                        <a14:foregroundMark x1="92398" y1="52252" x2="92982" y2="53604"/>
                        <a14:foregroundMark x1="17544" y1="83784" x2="17544" y2="83784"/>
                        <a14:foregroundMark x1="88889" y1="95946" x2="88889" y2="95946"/>
                        <a14:foregroundMark x1="64327" y1="94144" x2="64327" y2="94144"/>
                        <a14:foregroundMark x1="45029" y1="93243" x2="45029" y2="93243"/>
                        <a14:foregroundMark x1="67251" y1="86937" x2="67251" y2="86937"/>
                        <a14:foregroundMark x1="80702" y1="89189" x2="80702" y2="89189"/>
                        <a14:foregroundMark x1="77193" y1="95946" x2="77193" y2="95946"/>
                        <a14:foregroundMark x1="54386" y1="90991" x2="54386" y2="90991"/>
                        <a14:foregroundMark x1="9942" y1="70721" x2="9942" y2="70721"/>
                        <a14:foregroundMark x1="14035" y1="67568" x2="14035" y2="67568"/>
                        <a14:foregroundMark x1="7602" y1="80180" x2="7602" y2="80180"/>
                        <a14:foregroundMark x1="12865" y1="90541" x2="12865" y2="90541"/>
                        <a14:foregroundMark x1="23977" y1="94144" x2="24561" y2="95045"/>
                        <a14:foregroundMark x1="10526" y1="95946" x2="10526" y2="95946"/>
                        <a14:foregroundMark x1="28070" y1="90090" x2="28070" y2="90090"/>
                        <a14:foregroundMark x1="22807" y1="77928" x2="22807" y2="77928"/>
                        <a14:foregroundMark x1="78947" y1="34234" x2="78947" y2="34234"/>
                        <a14:foregroundMark x1="77193" y1="52252" x2="77193" y2="52252"/>
                        <a14:foregroundMark x1="80117" y1="68468" x2="80117" y2="68468"/>
                        <a14:foregroundMark x1="64327" y1="79279" x2="64327" y2="79279"/>
                        <a14:foregroundMark x1="19298" y1="73423" x2="19298" y2="73423"/>
                        <a14:foregroundMark x1="4678" y1="75676" x2="4678" y2="75676"/>
                        <a14:foregroundMark x1="6433" y1="88739" x2="6433" y2="88739"/>
                        <a14:foregroundMark x1="14035" y1="81081" x2="14035" y2="81081"/>
                        <a14:foregroundMark x1="36257" y1="84685" x2="36257" y2="84685"/>
                        <a14:foregroundMark x1="35673" y1="93694" x2="35673" y2="93694"/>
                        <a14:foregroundMark x1="49708" y1="84234" x2="49708" y2="84234"/>
                        <a14:foregroundMark x1="55556" y1="95495" x2="55556" y2="95495"/>
                        <a14:foregroundMark x1="31579" y1="77027" x2="31579" y2="77027"/>
                        <a14:foregroundMark x1="50292" y1="77928" x2="50292" y2="77928"/>
                        <a14:foregroundMark x1="76023" y1="76126" x2="76023" y2="76126"/>
                        <a14:backgroundMark x1="39766" y1="63063" x2="39766" y2="63063"/>
                        <a14:backgroundMark x1="37427" y1="41892" x2="37427" y2="41892"/>
                        <a14:backgroundMark x1="65497" y1="36937" x2="65497" y2="36937"/>
                        <a14:backgroundMark x1="49708" y1="28378" x2="49708" y2="28378"/>
                        <a14:backgroundMark x1="43860" y1="37838" x2="43860" y2="37838"/>
                        <a14:backgroundMark x1="52047" y1="37838" x2="52047" y2="37838"/>
                        <a14:backgroundMark x1="45029" y1="27477" x2="45029" y2="27477"/>
                        <a14:backgroundMark x1="47953" y1="21622" x2="47953" y2="21622"/>
                        <a14:backgroundMark x1="57895" y1="29730" x2="57895" y2="29730"/>
                        <a14:backgroundMark x1="58480" y1="35135" x2="58480" y2="35135"/>
                        <a14:backgroundMark x1="58480" y1="32883" x2="58480" y2="32883"/>
                        <a14:backgroundMark x1="67251" y1="33784" x2="67251" y2="33784"/>
                        <a14:backgroundMark x1="38012" y1="30631" x2="38012" y2="30631"/>
                        <a14:backgroundMark x1="45029" y1="31982" x2="45029" y2="31982"/>
                        <a14:backgroundMark x1="34503" y1="36486" x2="34503" y2="36486"/>
                        <a14:backgroundMark x1="32164" y1="52252" x2="32164" y2="52252"/>
                        <a14:backgroundMark x1="47953" y1="65315" x2="47953" y2="65315"/>
                        <a14:backgroundMark x1="33333" y1="58559" x2="33333" y2="58559"/>
                      </a14:backgroundRemoval>
                    </a14:imgEffect>
                    <a14:imgEffect>
                      <a14:sharpenSoften amount="-34000"/>
                    </a14:imgEffect>
                    <a14:imgEffect>
                      <a14:brightnessContrast bright="-100000"/>
                    </a14:imgEffect>
                  </a14:imgLayer>
                </a14:imgProps>
              </a:ext>
              <a:ext uri="{28A0092B-C50C-407E-A947-70E740481C1C}">
                <a14:useLocalDpi xmlns:a14="http://schemas.microsoft.com/office/drawing/2010/main" val="0"/>
              </a:ext>
            </a:extLst>
          </a:blip>
          <a:srcRect l="11132" t="12852" r="11132" b="22327"/>
          <a:stretch/>
        </p:blipFill>
        <p:spPr bwMode="auto">
          <a:xfrm>
            <a:off x="1018413" y="3659383"/>
            <a:ext cx="428450" cy="4638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32837" y="714141"/>
            <a:ext cx="2077321" cy="1106721"/>
          </a:xfrm>
          <a:prstGeom prst="rect">
            <a:avLst/>
          </a:prstGeom>
        </p:spPr>
      </p:pic>
    </p:spTree>
    <p:extLst>
      <p:ext uri="{BB962C8B-B14F-4D97-AF65-F5344CB8AC3E}">
        <p14:creationId xmlns:p14="http://schemas.microsoft.com/office/powerpoint/2010/main" val="142446425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a:duotone>
              <a:prstClr val="black"/>
              <a:srgbClr val="159F9C">
                <a:tint val="45000"/>
                <a:satMod val="400000"/>
              </a:srgbClr>
            </a:duotone>
            <a:extLst>
              <a:ext uri="{BEBA8EAE-BF5A-486C-A8C5-ECC9F3942E4B}">
                <a14:imgProps xmlns:a14="http://schemas.microsoft.com/office/drawing/2010/main">
                  <a14:imgLayer r:embed="rId4">
                    <a14:imgEffect>
                      <a14:backgroundRemoval t="0" b="99595" l="0" r="100000">
                        <a14:backgroundMark x1="12621" y1="3644" x2="12621" y2="3644"/>
                        <a14:backgroundMark x1="7767" y1="2834" x2="7767" y2="2834"/>
                        <a14:backgroundMark x1="4854" y1="11336" x2="4854" y2="11336"/>
                        <a14:backgroundMark x1="3883" y1="5668" x2="3883" y2="5668"/>
                        <a14:backgroundMark x1="20388" y1="29150" x2="20388" y2="29150"/>
                        <a14:backgroundMark x1="22330" y1="31984" x2="22330" y2="31984"/>
                        <a14:backgroundMark x1="33657" y1="52227" x2="33657" y2="52227"/>
                        <a14:backgroundMark x1="66667" y1="30769" x2="66667" y2="30769"/>
                        <a14:backgroundMark x1="75081" y1="22672" x2="75081" y2="22672"/>
                        <a14:backgroundMark x1="82201" y1="31984" x2="82201" y2="31984"/>
                        <a14:backgroundMark x1="74434" y1="39271" x2="74434" y2="39271"/>
                        <a14:backgroundMark x1="38511" y1="51822" x2="38511" y2="51822"/>
                        <a14:backgroundMark x1="64078" y1="51822" x2="64078" y2="51822"/>
                        <a14:backgroundMark x1="60194" y1="52632" x2="60194" y2="52632"/>
                        <a14:backgroundMark x1="1618" y1="93117" x2="1618" y2="93117"/>
                        <a14:backgroundMark x1="4207" y1="95142" x2="4207" y2="95142"/>
                        <a14:backgroundMark x1="647" y1="72470" x2="647" y2="72470"/>
                        <a14:backgroundMark x1="1294" y1="48583" x2="1294" y2="48583"/>
                        <a14:backgroundMark x1="1618" y1="34818" x2="1618" y2="34818"/>
                        <a14:backgroundMark x1="22330" y1="3239" x2="22330" y2="3239"/>
                        <a14:backgroundMark x1="16181" y1="2834" x2="16181" y2="2834"/>
                        <a14:backgroundMark x1="13592" y1="6073" x2="13592" y2="6073"/>
                        <a14:backgroundMark x1="18123" y1="5263" x2="18123" y2="5263"/>
                        <a14:backgroundMark x1="30744" y1="4858" x2="30744" y2="4858"/>
                        <a14:backgroundMark x1="38188" y1="5668" x2="38188" y2="5668"/>
                        <a14:backgroundMark x1="35922" y1="6478" x2="35922" y2="6478"/>
                        <a14:backgroundMark x1="51780" y1="5263" x2="51780" y2="5263"/>
                        <a14:backgroundMark x1="44984" y1="6073" x2="44984" y2="6073"/>
                        <a14:backgroundMark x1="60841" y1="5668" x2="60841" y2="5668"/>
                        <a14:backgroundMark x1="81230" y1="4049" x2="81230" y2="4049"/>
                        <a14:backgroundMark x1="76699" y1="3644" x2="76699" y2="3644"/>
                        <a14:backgroundMark x1="88673" y1="6478" x2="88673" y2="6478"/>
                        <a14:backgroundMark x1="91586" y1="4049" x2="91586" y2="4049"/>
                        <a14:backgroundMark x1="97735" y1="91498" x2="97735" y2="91498"/>
                        <a14:backgroundMark x1="98058" y1="85830" x2="98058" y2="85830"/>
                        <a14:backgroundMark x1="80583" y1="94332" x2="80583" y2="94332"/>
                        <a14:backgroundMark x1="75081" y1="93117" x2="75081" y2="93117"/>
                        <a14:backgroundMark x1="77994" y1="95142" x2="77994" y2="95142"/>
                        <a14:backgroundMark x1="78641" y1="93117" x2="78641" y2="93117"/>
                        <a14:backgroundMark x1="72168" y1="86235" x2="72168" y2="86235"/>
                        <a14:backgroundMark x1="74110" y1="83806" x2="74110" y2="83806"/>
                        <a14:backgroundMark x1="66990" y1="87045" x2="66990" y2="87045"/>
                        <a14:backgroundMark x1="66343" y1="91903" x2="66343" y2="91903"/>
                        <a14:backgroundMark x1="52751" y1="87045" x2="52751" y2="87045"/>
                        <a14:backgroundMark x1="67961" y1="75709" x2="67961" y2="75709"/>
                        <a14:backgroundMark x1="61165" y1="74089" x2="61165" y2="74089"/>
                        <a14:backgroundMark x1="54369" y1="71255" x2="54369" y2="71255"/>
                      </a14:backgroundRemoval>
                    </a14:imgEffect>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86264" y="5456112"/>
            <a:ext cx="632673" cy="50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S:\Q2\Clients\Microsoft-MSN\Parents Digital Saftey\FFP\Devices_Graphic_950x65.jpg"/>
          <p:cNvPicPr/>
          <p:nvPr/>
        </p:nvPicPr>
        <p:blipFill rotWithShape="1">
          <a:blip r:embed="rId5">
            <a:duotone>
              <a:prstClr val="black"/>
              <a:srgbClr val="159F9C">
                <a:tint val="45000"/>
                <a:satMod val="400000"/>
              </a:srgbClr>
            </a:duotone>
            <a:extLst>
              <a:ext uri="{BEBA8EAE-BF5A-486C-A8C5-ECC9F3942E4B}">
                <a14:imgProps xmlns:a14="http://schemas.microsoft.com/office/drawing/2010/main">
                  <a14:imgLayer r:embed="rId6">
                    <a14:imgEffect>
                      <a14:backgroundRemoval t="0" b="75385" l="71579" r="75579">
                        <a14:foregroundMark x1="78842" y1="72308" x2="78842" y2="72308"/>
                        <a14:foregroundMark x1="73579" y1="63077" x2="73579" y2="63077"/>
                        <a14:backgroundMark x1="73263" y1="61538" x2="73263" y2="61538"/>
                        <a14:backgroundMark x1="73895" y1="61538" x2="73895" y2="61538"/>
                        <a14:backgroundMark x1="73474" y1="70769" x2="73474" y2="70769"/>
                        <a14:backgroundMark x1="73895" y1="69231" x2="73895" y2="69231"/>
                        <a14:backgroundMark x1="72947" y1="69231" x2="72947" y2="69231"/>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71258" t="5356" r="23972" b="29613"/>
          <a:stretch/>
        </p:blipFill>
        <p:spPr bwMode="auto">
          <a:xfrm>
            <a:off x="971721" y="4414396"/>
            <a:ext cx="461603" cy="581750"/>
          </a:xfrm>
          <a:prstGeom prst="rect">
            <a:avLst/>
          </a:prstGeom>
          <a:noFill/>
          <a:ln>
            <a:noFill/>
          </a:ln>
        </p:spPr>
      </p:pic>
      <p:pic>
        <p:nvPicPr>
          <p:cNvPr id="25" name="Picture 24" descr="S:\Q2\Clients\Microsoft-MSN\Parents Digital Saftey\FFP\Devices_Graphic_950x65.jpg"/>
          <p:cNvPicPr/>
          <p:nvPr/>
        </p:nvPicPr>
        <p:blipFill rotWithShape="1">
          <a:blip r:embed="rId7">
            <a:duotone>
              <a:prstClr val="black"/>
              <a:srgbClr val="159F9C">
                <a:tint val="45000"/>
                <a:satMod val="400000"/>
              </a:srgbClr>
            </a:duotone>
            <a:extLst>
              <a:ext uri="{BEBA8EAE-BF5A-486C-A8C5-ECC9F3942E4B}">
                <a14:imgProps xmlns:a14="http://schemas.microsoft.com/office/drawing/2010/main">
                  <a14:imgLayer r:embed="rId6">
                    <a14:imgEffect>
                      <a14:backgroundRemoval t="0" b="95385" l="43579" r="52842">
                        <a14:foregroundMark x1="78842" y1="72308" x2="78842" y2="72308"/>
                      </a14:backgroundRemoval>
                    </a14:imgEffect>
                    <a14:imgEffect>
                      <a14:brightnessContrast bright="-51000" contrast="-38000"/>
                    </a14:imgEffect>
                  </a14:imgLayer>
                </a14:imgProps>
              </a:ext>
              <a:ext uri="{28A0092B-C50C-407E-A947-70E740481C1C}">
                <a14:useLocalDpi xmlns:a14="http://schemas.microsoft.com/office/drawing/2010/main" val="0"/>
              </a:ext>
            </a:extLst>
          </a:blip>
          <a:srcRect l="43163" t="-9075" r="46186"/>
          <a:stretch/>
        </p:blipFill>
        <p:spPr bwMode="auto">
          <a:xfrm>
            <a:off x="789676" y="3426060"/>
            <a:ext cx="965697" cy="707413"/>
          </a:xfrm>
          <a:prstGeom prst="rect">
            <a:avLst/>
          </a:prstGeom>
          <a:noFill/>
          <a:ln>
            <a:noFill/>
          </a:ln>
        </p:spPr>
      </p:pic>
      <p:graphicFrame>
        <p:nvGraphicFramePr>
          <p:cNvPr id="14" name="Table 13"/>
          <p:cNvGraphicFramePr>
            <a:graphicFrameLocks noGrp="1"/>
          </p:cNvGraphicFramePr>
          <p:nvPr>
            <p:extLst/>
          </p:nvPr>
        </p:nvGraphicFramePr>
        <p:xfrm>
          <a:off x="1517391" y="2498250"/>
          <a:ext cx="8612683" cy="3736559"/>
        </p:xfrm>
        <a:graphic>
          <a:graphicData uri="http://schemas.openxmlformats.org/drawingml/2006/table">
            <a:tbl>
              <a:tblPr firstRow="1" bandRow="1">
                <a:tableStyleId>{5C22544A-7EE6-4342-B048-85BDC9FD1C3A}</a:tableStyleId>
              </a:tblPr>
              <a:tblGrid>
                <a:gridCol w="1001425"/>
                <a:gridCol w="1268543"/>
                <a:gridCol w="1268543"/>
                <a:gridCol w="1268543"/>
                <a:gridCol w="1268543"/>
                <a:gridCol w="1268543"/>
                <a:gridCol w="1268543"/>
              </a:tblGrid>
              <a:tr h="72921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a:t>
                      </a:r>
                    </a:p>
                  </a:txBody>
                  <a:tcPr marL="93260" marR="93260" marT="46630" marB="46630" anchor="b">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4-6</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7-10</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11-14</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15-18</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kern="1200" dirty="0" smtClean="0">
                          <a:solidFill>
                            <a:schemeClr val="accent5">
                              <a:lumMod val="75000"/>
                            </a:schemeClr>
                          </a:solidFill>
                          <a:latin typeface="+mj-lt"/>
                          <a:ea typeface="+mn-ea"/>
                          <a:cs typeface="+mn-cs"/>
                        </a:rPr>
                        <a:t>Would </a:t>
                      </a:r>
                    </a:p>
                    <a:p>
                      <a:pPr algn="ctr"/>
                      <a:r>
                        <a:rPr lang="en-US" sz="1100" b="1" kern="1200" dirty="0" smtClean="0">
                          <a:solidFill>
                            <a:schemeClr val="accent5">
                              <a:lumMod val="75000"/>
                            </a:schemeClr>
                          </a:solidFill>
                          <a:latin typeface="+mj-lt"/>
                          <a:ea typeface="+mn-ea"/>
                          <a:cs typeface="+mn-cs"/>
                        </a:rPr>
                        <a:t>not allow</a:t>
                      </a:r>
                      <a:r>
                        <a:rPr lang="en-US" sz="1100" b="1" kern="1200" baseline="0" dirty="0" smtClean="0">
                          <a:solidFill>
                            <a:schemeClr val="accent5">
                              <a:lumMod val="75000"/>
                            </a:schemeClr>
                          </a:solidFill>
                          <a:latin typeface="+mj-lt"/>
                          <a:ea typeface="+mn-ea"/>
                          <a:cs typeface="+mn-cs"/>
                        </a:rPr>
                        <a:t> </a:t>
                      </a:r>
                      <a:endParaRPr lang="en-GB" sz="1100" b="1" kern="1200" dirty="0">
                        <a:solidFill>
                          <a:schemeClr val="accent5">
                            <a:lumMod val="75000"/>
                          </a:schemeClr>
                        </a:solidFill>
                        <a:latin typeface="+mj-lt"/>
                        <a:ea typeface="+mn-ea"/>
                        <a:cs typeface="+mn-cs"/>
                      </a:endParaRPr>
                    </a:p>
                  </a:txBody>
                  <a:tcPr marL="93260" marR="93260" marT="46630" marB="4663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n-lt"/>
                          <a:ea typeface="+mn-ea"/>
                          <a:cs typeface="+mn-cs"/>
                        </a:rPr>
                        <a:t>Computer </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(n=365)</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13%</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21%</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29%</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24%</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smtClean="0">
                          <a:solidFill>
                            <a:schemeClr val="accent5">
                              <a:lumMod val="75000"/>
                            </a:schemeClr>
                          </a:solidFill>
                          <a:latin typeface="+mj-lt"/>
                          <a:ea typeface="+mn-ea"/>
                          <a:cs typeface="+mn-cs"/>
                        </a:rPr>
                        <a:t>7%</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algn="ctr"/>
                      <a:r>
                        <a:rPr lang="en-US" sz="1400" b="0" kern="1200" dirty="0" smtClean="0">
                          <a:solidFill>
                            <a:schemeClr val="accent5">
                              <a:lumMod val="75000"/>
                            </a:schemeClr>
                          </a:solidFill>
                          <a:latin typeface="+mn-lt"/>
                          <a:ea typeface="+mn-ea"/>
                          <a:cs typeface="+mn-cs"/>
                        </a:rPr>
                        <a:t>Mobile </a:t>
                      </a:r>
                    </a:p>
                    <a:p>
                      <a:pPr algn="ctr"/>
                      <a:r>
                        <a:rPr lang="en-US" sz="1400" b="0" kern="1200" dirty="0" smtClean="0">
                          <a:solidFill>
                            <a:schemeClr val="accent5">
                              <a:lumMod val="75000"/>
                            </a:schemeClr>
                          </a:solidFill>
                          <a:latin typeface="+mn-lt"/>
                          <a:ea typeface="+mn-ea"/>
                          <a:cs typeface="+mn-cs"/>
                        </a:rPr>
                        <a:t>phone </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(n=365)</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5%</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13% </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37%</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smtClean="0">
                          <a:solidFill>
                            <a:schemeClr val="accent5">
                              <a:lumMod val="75000"/>
                            </a:schemeClr>
                          </a:solidFill>
                          <a:latin typeface="+mj-lt"/>
                          <a:ea typeface="+mn-ea"/>
                          <a:cs typeface="+mn-cs"/>
                        </a:rPr>
                        <a:t>7%</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100244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n-lt"/>
                          <a:ea typeface="+mn-ea"/>
                          <a:cs typeface="+mn-cs"/>
                        </a:rPr>
                        <a:t>Gaming console</a:t>
                      </a:r>
                      <a:endParaRPr lang="en-GB" sz="1400" b="0" kern="1200" dirty="0" smtClean="0">
                        <a:solidFill>
                          <a:schemeClr val="accent5">
                            <a:lumMod val="75000"/>
                          </a:schemeClr>
                        </a:solidFill>
                        <a:latin typeface="+mn-lt"/>
                        <a:ea typeface="+mn-ea"/>
                        <a:cs typeface="+mn-cs"/>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5">
                              <a:lumMod val="75000"/>
                            </a:schemeClr>
                          </a:solidFill>
                          <a:latin typeface="+mj-lt"/>
                          <a:ea typeface="+mn-ea"/>
                          <a:cs typeface="+mn-cs"/>
                        </a:rPr>
                        <a:t>(n=365)</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29%</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25%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5">
                              <a:lumMod val="75000"/>
                            </a:schemeClr>
                          </a:solidFill>
                          <a:latin typeface="+mj-lt"/>
                          <a:ea typeface="+mn-ea"/>
                          <a:cs typeface="+mn-cs"/>
                        </a:rPr>
                        <a:t>18% </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1400" b="0" kern="1200" dirty="0" smtClean="0">
                          <a:solidFill>
                            <a:schemeClr val="accent5">
                              <a:lumMod val="75000"/>
                            </a:schemeClr>
                          </a:solidFill>
                          <a:latin typeface="+mj-lt"/>
                          <a:ea typeface="+mn-ea"/>
                          <a:cs typeface="+mn-cs"/>
                        </a:rPr>
                        <a:t>7%</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Rectangle 17"/>
          <p:cNvSpPr/>
          <p:nvPr/>
        </p:nvSpPr>
        <p:spPr bwMode="auto">
          <a:xfrm>
            <a:off x="5209328" y="3505504"/>
            <a:ext cx="3493563" cy="488105"/>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209327" y="5459128"/>
            <a:ext cx="2220486" cy="53545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5209327" y="4496918"/>
            <a:ext cx="3493564" cy="445142"/>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1348264" y="1530739"/>
            <a:ext cx="9125899" cy="738664"/>
          </a:xfrm>
          <a:prstGeom prst="rect">
            <a:avLst/>
          </a:prstGeom>
          <a:noFill/>
        </p:spPr>
        <p:txBody>
          <a:bodyPr wrap="square" lIns="0" tIns="0" rIns="0" bIns="0" rtlCol="0">
            <a:spAutoFit/>
          </a:bodyPr>
          <a:lstStyle/>
          <a:p>
            <a:pPr algn="ctr" defTabSz="932559"/>
            <a:r>
              <a:rPr lang="en-US" b="1" dirty="0">
                <a:solidFill>
                  <a:srgbClr val="0071BC">
                    <a:lumMod val="75000"/>
                  </a:srgbClr>
                </a:solidFill>
                <a:latin typeface="Segoe UI Light"/>
              </a:rPr>
              <a:t>NON-PARENTS: Age would first allow use of </a:t>
            </a:r>
            <a:br>
              <a:rPr lang="en-US" b="1" dirty="0">
                <a:solidFill>
                  <a:srgbClr val="0071BC">
                    <a:lumMod val="75000"/>
                  </a:srgbClr>
                </a:solidFill>
                <a:latin typeface="Segoe UI Light"/>
              </a:rPr>
            </a:br>
            <a:r>
              <a:rPr lang="en-US" b="1" dirty="0">
                <a:solidFill>
                  <a:srgbClr val="0071BC">
                    <a:lumMod val="75000"/>
                  </a:srgbClr>
                </a:solidFill>
                <a:latin typeface="Segoe UI Light"/>
              </a:rPr>
              <a:t>devices without supervision</a:t>
            </a:r>
          </a:p>
          <a:p>
            <a:pPr algn="ctr" defTabSz="932559"/>
            <a:r>
              <a:rPr lang="en-US" sz="1100" dirty="0">
                <a:solidFill>
                  <a:srgbClr val="0071BC">
                    <a:lumMod val="75000"/>
                  </a:srgbClr>
                </a:solidFill>
                <a:latin typeface="Segoe UI Light"/>
              </a:rPr>
              <a:t>(Base: Non-parents)</a:t>
            </a:r>
            <a:endParaRPr lang="en-GB" sz="1100" dirty="0" err="1">
              <a:solidFill>
                <a:srgbClr val="0071BC">
                  <a:lumMod val="75000"/>
                </a:srgbClr>
              </a:solidFill>
              <a:latin typeface="Segoe UI Light"/>
            </a:endParaRPr>
          </a:p>
        </p:txBody>
      </p:sp>
      <p:sp>
        <p:nvSpPr>
          <p:cNvPr id="19" name="Title 3"/>
          <p:cNvSpPr txBox="1">
            <a:spLocks/>
          </p:cNvSpPr>
          <p:nvPr/>
        </p:nvSpPr>
        <p:spPr>
          <a:xfrm>
            <a:off x="121366" y="84193"/>
            <a:ext cx="1187774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000" dirty="0" smtClean="0">
                <a:solidFill>
                  <a:schemeClr val="accent5">
                    <a:lumMod val="75000"/>
                  </a:schemeClr>
                </a:solidFill>
              </a:rPr>
              <a:t>7% of non-parents would never allow unsupervised usage of devices</a:t>
            </a:r>
            <a:endParaRPr lang="en-GB" sz="4000" dirty="0">
              <a:solidFill>
                <a:schemeClr val="accent5">
                  <a:lumMod val="75000"/>
                </a:schemeClr>
              </a:solidFill>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1837" y="1232875"/>
            <a:ext cx="1082006" cy="1076249"/>
          </a:xfrm>
          <a:prstGeom prst="rect">
            <a:avLst/>
          </a:prstGeom>
        </p:spPr>
      </p:pic>
    </p:spTree>
    <p:extLst>
      <p:ext uri="{BB962C8B-B14F-4D97-AF65-F5344CB8AC3E}">
        <p14:creationId xmlns:p14="http://schemas.microsoft.com/office/powerpoint/2010/main" val="14015853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1575413" y="2147960"/>
          <a:ext cx="8813104" cy="4832666"/>
        </p:xfrm>
        <a:graphic>
          <a:graphicData uri="http://schemas.openxmlformats.org/drawingml/2006/table">
            <a:tbl>
              <a:tblPr firstRow="1" bandRow="1">
                <a:tableStyleId>{5C22544A-7EE6-4342-B048-85BDC9FD1C3A}</a:tableStyleId>
              </a:tblPr>
              <a:tblGrid>
                <a:gridCol w="1259015"/>
                <a:gridCol w="1259015"/>
                <a:gridCol w="1259015"/>
                <a:gridCol w="1259015"/>
                <a:gridCol w="1331481"/>
                <a:gridCol w="1278999"/>
                <a:gridCol w="1166564"/>
              </a:tblGrid>
              <a:tr h="72921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accent5">
                            <a:lumMod val="75000"/>
                          </a:schemeClr>
                        </a:solidFill>
                        <a:latin typeface="+mj-lt"/>
                        <a:ea typeface="+mn-ea"/>
                        <a:cs typeface="+mn-cs"/>
                      </a:endParaRPr>
                    </a:p>
                  </a:txBody>
                  <a:tcPr marL="93260" marR="93260" marT="46630" marB="46630" anchor="b">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kern="1200" dirty="0" smtClean="0">
                          <a:solidFill>
                            <a:schemeClr val="accent5">
                              <a:lumMod val="75000"/>
                            </a:schemeClr>
                          </a:solidFill>
                          <a:latin typeface="+mj-lt"/>
                          <a:ea typeface="+mn-ea"/>
                          <a:cs typeface="+mn-cs"/>
                        </a:rPr>
                        <a:t>≤3</a:t>
                      </a:r>
                    </a:p>
                  </a:txBody>
                  <a:tcPr marL="93260" marR="93260" marT="46630" marB="46630" anchor="b">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4-6</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7-10</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11-14</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200" dirty="0" smtClean="0">
                          <a:solidFill>
                            <a:schemeClr val="accent5">
                              <a:lumMod val="75000"/>
                            </a:schemeClr>
                          </a:solidFill>
                          <a:latin typeface="+mj-lt"/>
                          <a:ea typeface="+mn-ea"/>
                          <a:cs typeface="+mn-cs"/>
                        </a:rPr>
                        <a:t>15-18</a:t>
                      </a:r>
                    </a:p>
                  </a:txBody>
                  <a:tcPr marL="93260" marR="93260" marT="46630" marB="4663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kern="1200" dirty="0" smtClean="0">
                          <a:solidFill>
                            <a:schemeClr val="accent5">
                              <a:lumMod val="75000"/>
                            </a:schemeClr>
                          </a:solidFill>
                          <a:latin typeface="+mj-lt"/>
                          <a:ea typeface="+mn-ea"/>
                          <a:cs typeface="+mn-cs"/>
                        </a:rPr>
                        <a:t>Would not allow</a:t>
                      </a:r>
                      <a:endParaRPr lang="en-GB" sz="1000" b="1" kern="1200" dirty="0">
                        <a:solidFill>
                          <a:schemeClr val="accent5">
                            <a:lumMod val="75000"/>
                          </a:schemeClr>
                        </a:solidFill>
                        <a:latin typeface="+mj-lt"/>
                        <a:ea typeface="+mn-ea"/>
                        <a:cs typeface="+mn-cs"/>
                      </a:endParaRPr>
                    </a:p>
                  </a:txBody>
                  <a:tcPr marL="93260" marR="93260" marT="46630" marB="4663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Internet</a:t>
                      </a:r>
                    </a:p>
                    <a:p>
                      <a:pPr algn="ctr"/>
                      <a:r>
                        <a:rPr lang="en-US" sz="1400" kern="1200" dirty="0" smtClean="0">
                          <a:solidFill>
                            <a:schemeClr val="accent5">
                              <a:lumMod val="75000"/>
                            </a:schemeClr>
                          </a:solidFill>
                          <a:latin typeface="+mn-lt"/>
                          <a:ea typeface="+mn-ea"/>
                          <a:cs typeface="+mn-cs"/>
                        </a:rPr>
                        <a:t>(n=365) </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7%</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18%</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30%</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34%</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kern="1200" dirty="0" smtClean="0">
                          <a:solidFill>
                            <a:schemeClr val="accent5">
                              <a:lumMod val="75000"/>
                            </a:schemeClr>
                          </a:solidFill>
                          <a:latin typeface="+mj-lt"/>
                          <a:ea typeface="+mn-ea"/>
                          <a:cs typeface="+mn-cs"/>
                        </a:rPr>
                        <a:t>8%</a:t>
                      </a:r>
                      <a:endParaRPr lang="en-GB" sz="14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Apps</a:t>
                      </a:r>
                    </a:p>
                    <a:p>
                      <a:pPr algn="ctr"/>
                      <a:r>
                        <a:rPr lang="en-US" sz="1400" kern="1200" dirty="0" smtClean="0">
                          <a:solidFill>
                            <a:schemeClr val="accent5">
                              <a:lumMod val="75000"/>
                            </a:schemeClr>
                          </a:solidFill>
                          <a:latin typeface="+mn-lt"/>
                          <a:ea typeface="+mn-ea"/>
                          <a:cs typeface="+mn-cs"/>
                        </a:rPr>
                        <a:t>(n=365)</a:t>
                      </a:r>
                      <a:endParaRPr lang="en-GB" sz="1400" b="0" kern="1200" dirty="0">
                        <a:solidFill>
                          <a:schemeClr val="accent5">
                            <a:lumMod val="75000"/>
                          </a:schemeClr>
                        </a:solidFill>
                        <a:latin typeface="+mj-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17%</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31%</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kern="1200" dirty="0" smtClean="0">
                          <a:solidFill>
                            <a:schemeClr val="accent5">
                              <a:lumMod val="75000"/>
                            </a:schemeClr>
                          </a:solidFill>
                          <a:latin typeface="+mj-lt"/>
                          <a:ea typeface="+mn-ea"/>
                          <a:cs typeface="+mn-cs"/>
                        </a:rPr>
                        <a:t>7%</a:t>
                      </a:r>
                      <a:endParaRPr lang="en-GB" sz="14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746083">
                <a:tc>
                  <a:txBody>
                    <a:bodyPr/>
                    <a:lstStyle/>
                    <a:p>
                      <a:pPr algn="ctr"/>
                      <a:r>
                        <a:rPr lang="en-US" sz="1400" kern="1200" dirty="0" smtClean="0">
                          <a:solidFill>
                            <a:schemeClr val="accent5">
                              <a:lumMod val="75000"/>
                            </a:schemeClr>
                          </a:solidFill>
                          <a:latin typeface="+mn-lt"/>
                          <a:ea typeface="+mn-ea"/>
                          <a:cs typeface="+mn-cs"/>
                        </a:rPr>
                        <a:t>Online </a:t>
                      </a:r>
                    </a:p>
                    <a:p>
                      <a:pPr algn="ctr"/>
                      <a:r>
                        <a:rPr lang="en-US" sz="1400" kern="1200" dirty="0" smtClean="0">
                          <a:solidFill>
                            <a:schemeClr val="accent5">
                              <a:lumMod val="75000"/>
                            </a:schemeClr>
                          </a:solidFill>
                          <a:latin typeface="+mn-lt"/>
                          <a:ea typeface="+mn-ea"/>
                          <a:cs typeface="+mn-cs"/>
                        </a:rPr>
                        <a:t>games</a:t>
                      </a:r>
                    </a:p>
                    <a:p>
                      <a:pPr algn="ctr"/>
                      <a:r>
                        <a:rPr lang="en-US" sz="1400" kern="1200" dirty="0" smtClean="0">
                          <a:solidFill>
                            <a:schemeClr val="accent5">
                              <a:lumMod val="75000"/>
                            </a:schemeClr>
                          </a:solidFill>
                          <a:latin typeface="+mn-lt"/>
                          <a:ea typeface="+mn-ea"/>
                          <a:cs typeface="+mn-cs"/>
                        </a:rPr>
                        <a:t>(n=365)</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16%</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31%</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kern="1200" dirty="0" smtClean="0">
                          <a:solidFill>
                            <a:schemeClr val="accent5">
                              <a:lumMod val="75000"/>
                            </a:schemeClr>
                          </a:solidFill>
                          <a:latin typeface="+mj-lt"/>
                          <a:ea typeface="+mn-ea"/>
                          <a:cs typeface="+mn-cs"/>
                        </a:rPr>
                        <a:t>12%</a:t>
                      </a:r>
                      <a:endParaRPr lang="en-GB" sz="14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Texting</a:t>
                      </a:r>
                    </a:p>
                    <a:p>
                      <a:pPr algn="ctr"/>
                      <a:r>
                        <a:rPr lang="en-US" sz="1400" kern="1200" dirty="0" smtClean="0">
                          <a:solidFill>
                            <a:schemeClr val="accent5">
                              <a:lumMod val="75000"/>
                            </a:schemeClr>
                          </a:solidFill>
                          <a:latin typeface="+mn-lt"/>
                          <a:ea typeface="+mn-ea"/>
                          <a:cs typeface="+mn-cs"/>
                        </a:rPr>
                        <a:t>(n=365)</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4%</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14%</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39%</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32%</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kern="1200" dirty="0" smtClean="0">
                          <a:solidFill>
                            <a:schemeClr val="accent5">
                              <a:lumMod val="75000"/>
                            </a:schemeClr>
                          </a:solidFill>
                          <a:latin typeface="+mj-lt"/>
                          <a:ea typeface="+mn-ea"/>
                          <a:cs typeface="+mn-cs"/>
                        </a:rPr>
                        <a:t>9%</a:t>
                      </a:r>
                      <a:endParaRPr lang="en-GB" sz="14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652822">
                <a:tc>
                  <a:txBody>
                    <a:bodyPr/>
                    <a:lstStyle/>
                    <a:p>
                      <a:pPr algn="ctr"/>
                      <a:r>
                        <a:rPr lang="en-US" sz="1400" kern="1200" dirty="0" smtClean="0">
                          <a:solidFill>
                            <a:schemeClr val="accent5">
                              <a:lumMod val="75000"/>
                            </a:schemeClr>
                          </a:solidFill>
                          <a:latin typeface="+mn-lt"/>
                          <a:ea typeface="+mn-ea"/>
                          <a:cs typeface="+mn-cs"/>
                        </a:rPr>
                        <a:t>Email</a:t>
                      </a:r>
                    </a:p>
                    <a:p>
                      <a:pPr algn="ctr"/>
                      <a:r>
                        <a:rPr lang="en-US" sz="1400" kern="1200" dirty="0" smtClean="0">
                          <a:solidFill>
                            <a:schemeClr val="accent5">
                              <a:lumMod val="75000"/>
                            </a:schemeClr>
                          </a:solidFill>
                          <a:latin typeface="+mn-lt"/>
                          <a:ea typeface="+mn-ea"/>
                          <a:cs typeface="+mn-cs"/>
                        </a:rPr>
                        <a:t>(n=365)</a:t>
                      </a:r>
                      <a:endParaRPr lang="en-GB" sz="1400" b="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3%</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22%</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32%</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kern="1200" dirty="0" smtClean="0">
                          <a:solidFill>
                            <a:schemeClr val="accent5">
                              <a:lumMod val="75000"/>
                            </a:schemeClr>
                          </a:solidFill>
                          <a:latin typeface="+mj-lt"/>
                          <a:ea typeface="+mn-ea"/>
                          <a:cs typeface="+mn-cs"/>
                        </a:rPr>
                        <a:t>6%</a:t>
                      </a:r>
                      <a:endParaRPr lang="en-GB" sz="14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solidFill>
                        <a:srgbClr val="7ED8A0">
                          <a:alpha val="3137"/>
                        </a:srgbClr>
                      </a:solidFill>
                      <a:prstDash val="solid"/>
                      <a:round/>
                      <a:headEnd type="none" w="med" len="med"/>
                      <a:tailEnd type="none" w="med" len="med"/>
                    </a:lnB>
                    <a:lnTlToBr w="12700" cmpd="sng">
                      <a:noFill/>
                      <a:prstDash val="solid"/>
                    </a:lnTlToBr>
                    <a:lnBlToTr w="12700" cmpd="sng">
                      <a:noFill/>
                      <a:prstDash val="solid"/>
                    </a:lnBlToTr>
                    <a:noFill/>
                  </a:tcPr>
                </a:tc>
              </a:tr>
              <a:tr h="746083">
                <a:tc>
                  <a:txBody>
                    <a:bodyPr/>
                    <a:lstStyle/>
                    <a:p>
                      <a:pPr algn="ctr"/>
                      <a:r>
                        <a:rPr lang="en-US" sz="1400" kern="1200" dirty="0" smtClean="0">
                          <a:solidFill>
                            <a:schemeClr val="accent5">
                              <a:lumMod val="75000"/>
                            </a:schemeClr>
                          </a:solidFill>
                          <a:latin typeface="+mn-lt"/>
                          <a:ea typeface="+mn-ea"/>
                          <a:cs typeface="+mn-cs"/>
                        </a:rPr>
                        <a:t>Social networking</a:t>
                      </a:r>
                    </a:p>
                    <a:p>
                      <a:pPr algn="ctr"/>
                      <a:r>
                        <a:rPr lang="en-US" sz="1400" kern="1200" dirty="0" smtClean="0">
                          <a:solidFill>
                            <a:schemeClr val="accent5">
                              <a:lumMod val="75000"/>
                            </a:schemeClr>
                          </a:solidFill>
                          <a:latin typeface="+mn-lt"/>
                          <a:ea typeface="+mn-ea"/>
                          <a:cs typeface="+mn-cs"/>
                        </a:rPr>
                        <a:t>(n=365)</a:t>
                      </a:r>
                      <a:endParaRPr lang="en-GB" sz="1400" kern="1200" dirty="0" smtClean="0">
                        <a:solidFill>
                          <a:schemeClr val="accent5">
                            <a:lumMod val="75000"/>
                          </a:schemeClr>
                        </a:solidFill>
                        <a:latin typeface="+mn-lt"/>
                        <a:ea typeface="+mn-ea"/>
                        <a:cs typeface="+mn-cs"/>
                      </a:endParaRPr>
                    </a:p>
                  </a:txBody>
                  <a:tcPr marL="93260" marR="93260" marT="46630" marB="46630" anchor="ctr">
                    <a:lnL w="12700" cap="flat" cmpd="sng" algn="ctr">
                      <a:noFill/>
                      <a:prstDash val="solid"/>
                      <a:round/>
                      <a:headEnd type="none" w="med" len="med"/>
                      <a:tailEnd type="none" w="med" len="med"/>
                    </a:lnL>
                    <a:lnR w="12700" cap="flat" cmpd="sng" algn="ctr">
                      <a:solidFill>
                        <a:srgbClr val="7ED8A0">
                          <a:alpha val="3137"/>
                        </a:srgbClr>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rgbClr val="7ED8A0">
                          <a:alpha val="3137"/>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2%</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0" kern="1200" dirty="0" smtClean="0">
                          <a:solidFill>
                            <a:schemeClr val="accent5">
                              <a:lumMod val="75000"/>
                            </a:schemeClr>
                          </a:solidFill>
                          <a:latin typeface="+mj-lt"/>
                          <a:ea typeface="+mn-ea"/>
                          <a:cs typeface="+mn-cs"/>
                        </a:rPr>
                        <a:t>8%</a:t>
                      </a:r>
                      <a:endParaRPr lang="en-GB" sz="2000" b="0"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32%</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GB" sz="2000" b="1" kern="1200" dirty="0" smtClean="0">
                          <a:solidFill>
                            <a:schemeClr val="accent5">
                              <a:lumMod val="75000"/>
                            </a:schemeClr>
                          </a:solidFill>
                          <a:latin typeface="+mj-lt"/>
                          <a:ea typeface="+mn-ea"/>
                          <a:cs typeface="+mn-cs"/>
                        </a:rPr>
                        <a:t>45%</a:t>
                      </a:r>
                      <a:endParaRPr lang="en-GB" sz="2000" b="1" kern="1200" dirty="0">
                        <a:solidFill>
                          <a:schemeClr val="accent5">
                            <a:lumMod val="75000"/>
                          </a:schemeClr>
                        </a:solidFill>
                        <a:latin typeface="+mj-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kern="1200" dirty="0" smtClean="0">
                          <a:solidFill>
                            <a:schemeClr val="accent5">
                              <a:lumMod val="75000"/>
                            </a:schemeClr>
                          </a:solidFill>
                          <a:latin typeface="+mj-lt"/>
                          <a:ea typeface="+mn-ea"/>
                          <a:cs typeface="+mn-cs"/>
                        </a:rPr>
                        <a:t>12%</a:t>
                      </a:r>
                      <a:endParaRPr lang="en-GB" sz="1400" b="0" kern="1200" dirty="0">
                        <a:solidFill>
                          <a:schemeClr val="accent5">
                            <a:lumMod val="75000"/>
                          </a:schemeClr>
                        </a:solidFill>
                        <a:latin typeface="+mj-lt"/>
                        <a:ea typeface="+mn-ea"/>
                        <a:cs typeface="+mn-cs"/>
                      </a:endParaRPr>
                    </a:p>
                  </a:txBody>
                  <a:tcPr marL="9715" marR="9715" marT="971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ED8A0">
                          <a:alpha val="3137"/>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9" name="Rectangle 58"/>
          <p:cNvSpPr/>
          <p:nvPr/>
        </p:nvSpPr>
        <p:spPr bwMode="auto">
          <a:xfrm>
            <a:off x="5494498" y="3663602"/>
            <a:ext cx="3508366" cy="361243"/>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 descr="http://s.twistynoodle.com/img/r/computer-mouse-1/computer-class-3/computer-class-3_worksheet.png">
            <a:hlinkClick r:id="rId3"/>
          </p:cNvPr>
          <p:cNvPicPr>
            <a:picLocks noChangeAspect="1" noChangeArrowheads="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7901" b="65011" l="1606" r="98394">
                        <a14:foregroundMark x1="18978" y1="53047" x2="18978" y2="53047"/>
                        <a14:foregroundMark x1="73139" y1="28894" x2="73139" y2="28894"/>
                        <a14:foregroundMark x1="82920" y1="30361" x2="82920" y2="30361"/>
                        <a14:foregroundMark x1="59270" y1="23025" x2="59270" y2="23025"/>
                        <a14:foregroundMark x1="61898" y1="19074" x2="78102" y2="24041"/>
                        <a14:foregroundMark x1="82628" y1="38939" x2="62336" y2="46614"/>
                        <a14:foregroundMark x1="35620" y1="34763" x2="35620" y2="34763"/>
                      </a14:backgroundRemoval>
                    </a14:imgEffect>
                    <a14:imgEffect>
                      <a14:brightnessContrast bright="-100000"/>
                    </a14:imgEffect>
                  </a14:imgLayer>
                </a14:imgProps>
              </a:ext>
              <a:ext uri="{28A0092B-C50C-407E-A947-70E740481C1C}">
                <a14:useLocalDpi xmlns:a14="http://schemas.microsoft.com/office/drawing/2010/main" val="0"/>
              </a:ext>
            </a:extLst>
          </a:blip>
          <a:srcRect b="36198"/>
          <a:stretch/>
        </p:blipFill>
        <p:spPr bwMode="auto">
          <a:xfrm>
            <a:off x="922400" y="4282515"/>
            <a:ext cx="620478" cy="5119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MAGNUM\Projects\Microsoft\Cloud Power FY12\Design\ICONS_PNG\Mail.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rcRect/>
          <a:stretch>
            <a:fillRect/>
          </a:stretch>
        </p:blipFill>
        <p:spPr bwMode="auto">
          <a:xfrm>
            <a:off x="957382" y="5622413"/>
            <a:ext cx="550514" cy="550514"/>
          </a:xfrm>
          <a:prstGeom prst="rect">
            <a:avLst/>
          </a:prstGeom>
          <a:noFill/>
        </p:spPr>
      </p:pic>
      <p:pic>
        <p:nvPicPr>
          <p:cNvPr id="30" name="Picture 29" descr="S:\Q2\Clients\Microsoft-MSN\Parents Digital Saftey\FFP\Interactions_Graphic_950x65.jpg"/>
          <p:cNvPicPr/>
          <p:nvPr/>
        </p:nvPicPr>
        <p:blipFill rotWithShape="1">
          <a:blip r:embed="rId8">
            <a:duotone>
              <a:schemeClr val="accent6">
                <a:shade val="45000"/>
                <a:satMod val="135000"/>
              </a:schemeClr>
              <a:prstClr val="white"/>
            </a:duotone>
            <a:extLst>
              <a:ext uri="{BEBA8EAE-BF5A-486C-A8C5-ECC9F3942E4B}">
                <a14:imgProps xmlns:a14="http://schemas.microsoft.com/office/drawing/2010/main">
                  <a14:imgLayer r:embed="rId9">
                    <a14:imgEffect>
                      <a14:backgroundRemoval t="0" b="89231" l="10000" r="90000">
                        <a14:backgroundMark x1="43789" y1="44615" x2="43789" y2="44615"/>
                      </a14:backgroundRemoval>
                    </a14:imgEffect>
                    <a14:imgEffect>
                      <a14:brightnessContrast bright="-100000"/>
                    </a14:imgEffect>
                  </a14:imgLayer>
                </a14:imgProps>
              </a:ext>
              <a:ext uri="{28A0092B-C50C-407E-A947-70E740481C1C}">
                <a14:useLocalDpi xmlns:a14="http://schemas.microsoft.com/office/drawing/2010/main" val="0"/>
              </a:ext>
            </a:extLst>
          </a:blip>
          <a:srcRect l="38471" r="52427" b="14505"/>
          <a:stretch/>
        </p:blipFill>
        <p:spPr bwMode="auto">
          <a:xfrm>
            <a:off x="922400" y="5001379"/>
            <a:ext cx="620478" cy="540125"/>
          </a:xfrm>
          <a:prstGeom prst="rect">
            <a:avLst/>
          </a:prstGeom>
          <a:noFill/>
          <a:ln>
            <a:noFill/>
          </a:ln>
        </p:spPr>
      </p:pic>
      <p:pic>
        <p:nvPicPr>
          <p:cNvPr id="31" name="Picture 2" descr="http://www.reviversoft.com/blog/wp-content/uploads/2012/09/ie-10-logo.png">
            <a:hlinkClick r:id="rId10"/>
          </p:cNvPr>
          <p:cNvPicPr>
            <a:picLocks noChangeAspect="1" noChangeArrowheads="1"/>
          </p:cNvPicPr>
          <p:nvPr/>
        </p:nvPicPr>
        <p:blipFill>
          <a:blip r:embed="rId11">
            <a:duotone>
              <a:schemeClr val="accent6">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00715" y="2973804"/>
            <a:ext cx="463846" cy="4897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386245" y="1370865"/>
            <a:ext cx="9125899" cy="830997"/>
          </a:xfrm>
          <a:prstGeom prst="rect">
            <a:avLst/>
          </a:prstGeom>
          <a:noFill/>
        </p:spPr>
        <p:txBody>
          <a:bodyPr wrap="square" lIns="0" tIns="0" rIns="0" bIns="0" rtlCol="0">
            <a:spAutoFit/>
          </a:bodyPr>
          <a:lstStyle/>
          <a:p>
            <a:pPr algn="ctr" defTabSz="932559"/>
            <a:r>
              <a:rPr lang="en-US" sz="2000" b="1" dirty="0">
                <a:solidFill>
                  <a:srgbClr val="0071BC">
                    <a:lumMod val="75000"/>
                  </a:srgbClr>
                </a:solidFill>
                <a:latin typeface="Segoe UI Light"/>
              </a:rPr>
              <a:t>NON-PARENTS:  Age would first allow use of </a:t>
            </a:r>
            <a:br>
              <a:rPr lang="en-US" sz="2000" b="1" dirty="0">
                <a:solidFill>
                  <a:srgbClr val="0071BC">
                    <a:lumMod val="75000"/>
                  </a:srgbClr>
                </a:solidFill>
                <a:latin typeface="Segoe UI Light"/>
              </a:rPr>
            </a:br>
            <a:r>
              <a:rPr lang="en-US" sz="2000" b="1" dirty="0">
                <a:solidFill>
                  <a:srgbClr val="0071BC">
                    <a:lumMod val="75000"/>
                  </a:srgbClr>
                </a:solidFill>
                <a:latin typeface="Segoe UI Light"/>
              </a:rPr>
              <a:t>online service without supervision</a:t>
            </a:r>
          </a:p>
          <a:p>
            <a:pPr algn="ctr" defTabSz="932559"/>
            <a:r>
              <a:rPr lang="en-US" sz="1200" dirty="0">
                <a:solidFill>
                  <a:srgbClr val="0071BC">
                    <a:lumMod val="75000"/>
                  </a:srgbClr>
                </a:solidFill>
                <a:latin typeface="Segoe UI Light"/>
              </a:rPr>
              <a:t>(Base: Non-parents)</a:t>
            </a:r>
            <a:endParaRPr lang="en-GB" sz="1200" dirty="0" err="1">
              <a:solidFill>
                <a:srgbClr val="0071BC">
                  <a:lumMod val="75000"/>
                </a:srgbClr>
              </a:solidFill>
              <a:latin typeface="Segoe UI Light"/>
            </a:endParaRPr>
          </a:p>
        </p:txBody>
      </p:sp>
      <p:sp>
        <p:nvSpPr>
          <p:cNvPr id="32" name="Rectangle 31"/>
          <p:cNvSpPr/>
          <p:nvPr/>
        </p:nvSpPr>
        <p:spPr bwMode="auto">
          <a:xfrm>
            <a:off x="5494498" y="3053948"/>
            <a:ext cx="3508366" cy="306897"/>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6752773" y="4366106"/>
            <a:ext cx="2250091" cy="3523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5494498" y="5065699"/>
            <a:ext cx="3508366" cy="3523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5494498" y="5717615"/>
            <a:ext cx="3508366" cy="352394"/>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6752773" y="6430815"/>
            <a:ext cx="2250091" cy="353022"/>
          </a:xfrm>
          <a:prstGeom prst="rect">
            <a:avLst/>
          </a:prstGeom>
          <a:noFill/>
          <a:ln w="285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Title 3"/>
          <p:cNvSpPr txBox="1">
            <a:spLocks/>
          </p:cNvSpPr>
          <p:nvPr/>
        </p:nvSpPr>
        <p:spPr>
          <a:xfrm>
            <a:off x="121366" y="84193"/>
            <a:ext cx="11877740"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3600" dirty="0" smtClean="0">
                <a:solidFill>
                  <a:schemeClr val="accent5">
                    <a:lumMod val="75000"/>
                  </a:schemeClr>
                </a:solidFill>
              </a:rPr>
              <a:t>12% of non-parents would never allow unsupervised usage of online games or social networking</a:t>
            </a:r>
            <a:endParaRPr lang="en-GB" sz="3600" dirty="0">
              <a:solidFill>
                <a:schemeClr val="accent5">
                  <a:lumMod val="75000"/>
                </a:schemeClr>
              </a:solidFill>
            </a:endParaRPr>
          </a:p>
        </p:txBody>
      </p:sp>
      <p:pic>
        <p:nvPicPr>
          <p:cNvPr id="38" name="Picture 4" descr="http://plusonemusic.net/new/wp-content/themes/plusone-white/images/d2f/social-network-people.jpg">
            <a:hlinkClick r:id="rId13"/>
          </p:cNvPr>
          <p:cNvPicPr>
            <a:picLocks noChangeAspect="1" noChangeArrowheads="1"/>
          </p:cNvPicPr>
          <p:nvPr/>
        </p:nvPicPr>
        <p:blipFill rotWithShape="1">
          <a:blip r:embed="rId14">
            <a:duotone>
              <a:schemeClr val="accent6">
                <a:shade val="45000"/>
                <a:satMod val="135000"/>
              </a:schemeClr>
              <a:prstClr val="white"/>
            </a:duotone>
            <a:extLst>
              <a:ext uri="{BEBA8EAE-BF5A-486C-A8C5-ECC9F3942E4B}">
                <a14:imgProps xmlns:a14="http://schemas.microsoft.com/office/drawing/2010/main">
                  <a14:imgLayer r:embed="rId15">
                    <a14:imgEffect>
                      <a14:backgroundRemoval t="0" b="100000" l="0" r="100000">
                        <a14:foregroundMark x1="43000" y1="45221" x2="43000" y2="45221"/>
                        <a14:foregroundMark x1="43500" y1="36397" x2="43500" y2="36397"/>
                        <a14:foregroundMark x1="44000" y1="34926" x2="44000" y2="34926"/>
                        <a14:foregroundMark x1="50000" y1="66912" x2="50000" y2="66912"/>
                        <a14:foregroundMark x1="40000" y1="56985" x2="40000" y2="56985"/>
                        <a14:foregroundMark x1="37750" y1="55882" x2="37750" y2="55882"/>
                        <a14:foregroundMark x1="37750" y1="56985" x2="37750" y2="56985"/>
                        <a14:foregroundMark x1="38250" y1="54044" x2="38250" y2="54044"/>
                        <a14:foregroundMark x1="46750" y1="46691" x2="46750" y2="46691"/>
                        <a14:foregroundMark x1="45500" y1="46324" x2="45500" y2="46324"/>
                        <a14:foregroundMark x1="40000" y1="53676" x2="40000" y2="53676"/>
                        <a14:foregroundMark x1="39500" y1="52941" x2="39500" y2="52941"/>
                        <a14:foregroundMark x1="40750" y1="53676" x2="40750" y2="53676"/>
                        <a14:foregroundMark x1="43000" y1="55147" x2="43000" y2="55147"/>
                        <a14:foregroundMark x1="42750" y1="54779" x2="42750" y2="54779"/>
                        <a14:foregroundMark x1="42250" y1="53309" x2="42250" y2="53309"/>
                        <a14:foregroundMark x1="40750" y1="51838" x2="40750" y2="51838"/>
                        <a14:foregroundMark x1="46750" y1="49632" x2="46750" y2="49632"/>
                        <a14:foregroundMark x1="40000" y1="51471" x2="40000" y2="51471"/>
                        <a14:backgroundMark x1="89500" y1="52206" x2="89500" y2="52206"/>
                        <a14:backgroundMark x1="82750" y1="49632" x2="82750" y2="49632"/>
                        <a14:backgroundMark x1="80750" y1="25000" x2="80750" y2="25000"/>
                        <a14:backgroundMark x1="81000" y1="45221" x2="81000" y2="45221"/>
                        <a14:backgroundMark x1="83000" y1="45588" x2="83000" y2="45588"/>
                        <a14:backgroundMark x1="78750" y1="44853" x2="78750" y2="44853"/>
                        <a14:backgroundMark x1="86500" y1="4412" x2="86500" y2="4412"/>
                        <a14:backgroundMark x1="90000" y1="16544" x2="90000" y2="16544"/>
                        <a14:backgroundMark x1="89000" y1="9559" x2="89000" y2="9559"/>
                        <a14:backgroundMark x1="81500" y1="66912" x2="81500" y2="66912"/>
                        <a14:backgroundMark x1="83000" y1="61397" x2="83000" y2="61397"/>
                        <a14:backgroundMark x1="88000" y1="59191" x2="88000" y2="59191"/>
                        <a14:backgroundMark x1="84000" y1="77574" x2="84000" y2="77574"/>
                        <a14:backgroundMark x1="91250" y1="70588" x2="91250" y2="70588"/>
                        <a14:backgroundMark x1="94250" y1="43382" x2="94250" y2="43382"/>
                        <a14:backgroundMark x1="91750" y1="31618" x2="91750" y2="31618"/>
                        <a14:backgroundMark x1="87750" y1="39706" x2="87750" y2="39706"/>
                        <a14:backgroundMark x1="86000" y1="53309" x2="86000" y2="53309"/>
                        <a14:backgroundMark x1="82500" y1="55515" x2="82500" y2="55515"/>
                        <a14:backgroundMark x1="81500" y1="53676" x2="81500" y2="53676"/>
                        <a14:backgroundMark x1="83750" y1="59191" x2="83750" y2="59191"/>
                        <a14:backgroundMark x1="84000" y1="65074" x2="84000" y2="65074"/>
                        <a14:backgroundMark x1="80000" y1="70588" x2="80000" y2="70588"/>
                        <a14:backgroundMark x1="84000" y1="71324" x2="84000" y2="71324"/>
                        <a14:backgroundMark x1="85500" y1="69853" x2="85500" y2="69853"/>
                        <a14:backgroundMark x1="90250" y1="63235" x2="90250" y2="63235"/>
                        <a14:backgroundMark x1="92500" y1="58824" x2="92500" y2="58824"/>
                        <a14:backgroundMark x1="96500" y1="60662" x2="96500" y2="60662"/>
                        <a14:backgroundMark x1="93250" y1="60662" x2="93250" y2="60662"/>
                        <a14:backgroundMark x1="94750" y1="58824" x2="94750" y2="58824"/>
                        <a14:backgroundMark x1="90750" y1="59191" x2="90750" y2="59191"/>
                        <a14:backgroundMark x1="47750" y1="37500" x2="47750" y2="37500"/>
                        <a14:backgroundMark x1="46500" y1="41912" x2="46500" y2="41912"/>
                        <a14:backgroundMark x1="47000" y1="44485" x2="47000" y2="44485"/>
                        <a14:backgroundMark x1="36750" y1="76471" x2="36750" y2="76471"/>
                        <a14:backgroundMark x1="41000" y1="76471" x2="41000" y2="76471"/>
                        <a14:backgroundMark x1="46750" y1="70221" x2="46750" y2="70221"/>
                        <a14:backgroundMark x1="50750" y1="70221" x2="50750" y2="70221"/>
                        <a14:backgroundMark x1="81250" y1="36397" x2="81250" y2="36397"/>
                        <a14:backgroundMark x1="93000" y1="42647" x2="93000" y2="42647"/>
                        <a14:backgroundMark x1="90250" y1="46691" x2="90250" y2="46691"/>
                        <a14:backgroundMark x1="87500" y1="50735" x2="87250" y2="51838"/>
                        <a14:backgroundMark x1="51000" y1="58824" x2="51000" y2="58824"/>
                        <a14:backgroundMark x1="51000" y1="60294" x2="51000" y2="60294"/>
                        <a14:backgroundMark x1="78000" y1="41176" x2="78000" y2="41176"/>
                        <a14:backgroundMark x1="49250" y1="53676" x2="49250" y2="53676"/>
                        <a14:backgroundMark x1="42000" y1="61029" x2="42000" y2="61029"/>
                        <a14:backgroundMark x1="43000" y1="58824" x2="43000" y2="58824"/>
                        <a14:backgroundMark x1="38000" y1="60662" x2="38000" y2="60662"/>
                        <a14:backgroundMark x1="42000" y1="41544" x2="42000" y2="41544"/>
                        <a14:backgroundMark x1="46500" y1="41176" x2="46500" y2="41176"/>
                        <a14:backgroundMark x1="47250" y1="34926" x2="47250" y2="34926"/>
                        <a14:backgroundMark x1="42250" y1="62500" x2="42250" y2="62500"/>
                        <a14:backgroundMark x1="39750" y1="46691" x2="39750" y2="46691"/>
                        <a14:backgroundMark x1="40000" y1="44118" x2="40000" y2="44118"/>
                        <a14:backgroundMark x1="80250" y1="28676" x2="80250" y2="28676"/>
                        <a14:backgroundMark x1="84250" y1="28309" x2="84250" y2="28309"/>
                        <a14:backgroundMark x1="82250" y1="31618" x2="82250" y2="31618"/>
                        <a14:backgroundMark x1="79000" y1="36029" x2="79000" y2="36029"/>
                        <a14:backgroundMark x1="91750" y1="56250" x2="91750" y2="56250"/>
                        <a14:backgroundMark x1="92000" y1="48162" x2="92000" y2="48162"/>
                        <a14:backgroundMark x1="47000" y1="35662" x2="47000" y2="35662"/>
                        <a14:backgroundMark x1="45500" y1="32353" x2="45500" y2="32353"/>
                        <a14:backgroundMark x1="45750" y1="33456" x2="45750" y2="33456"/>
                        <a14:backgroundMark x1="44250" y1="32353" x2="44250" y2="32353"/>
                        <a14:backgroundMark x1="43000" y1="32721" x2="43000" y2="32721"/>
                        <a14:backgroundMark x1="41500" y1="34559" x2="41500" y2="34559"/>
                        <a14:backgroundMark x1="40750" y1="37132" x2="40750" y2="37132"/>
                        <a14:backgroundMark x1="40750" y1="37868" x2="40750" y2="37868"/>
                        <a14:backgroundMark x1="41000" y1="36765" x2="41000" y2="36765"/>
                        <a14:backgroundMark x1="36750" y1="56985" x2="36750" y2="56985"/>
                        <a14:backgroundMark x1="37000" y1="54412" x2="37000" y2="54412"/>
                        <a14:backgroundMark x1="36750" y1="55882" x2="36750" y2="55882"/>
                        <a14:backgroundMark x1="37250" y1="58824" x2="37250" y2="58824"/>
                        <a14:backgroundMark x1="38000" y1="60294" x2="38000" y2="60294"/>
                        <a14:backgroundMark x1="39000" y1="51838" x2="39000" y2="51838"/>
                        <a14:backgroundMark x1="37750" y1="52574" x2="37750" y2="52574"/>
                        <a14:backgroundMark x1="37250" y1="53676" x2="37250" y2="53676"/>
                        <a14:backgroundMark x1="44000" y1="48897" x2="44000" y2="48897"/>
                        <a14:backgroundMark x1="44250" y1="47426" x2="44250" y2="47426"/>
                        <a14:backgroundMark x1="45000" y1="45956" x2="45000" y2="45956"/>
                        <a14:backgroundMark x1="45750" y1="45221" x2="45750" y2="45221"/>
                        <a14:backgroundMark x1="47000" y1="44853" x2="47000" y2="44853"/>
                        <a14:backgroundMark x1="46250" y1="44853" x2="46250" y2="44853"/>
                        <a14:backgroundMark x1="46500" y1="53309" x2="46500" y2="53309"/>
                        <a14:backgroundMark x1="47000" y1="53309" x2="47000" y2="53309"/>
                        <a14:backgroundMark x1="44250" y1="51103" x2="44250" y2="51103"/>
                        <a14:backgroundMark x1="44000" y1="50000" x2="44000" y2="50000"/>
                        <a14:backgroundMark x1="44750" y1="51838" x2="44750" y2="51838"/>
                        <a14:backgroundMark x1="45000" y1="52574" x2="45000" y2="52574"/>
                        <a14:backgroundMark x1="45500" y1="52941" x2="45500" y2="52941"/>
                        <a14:backgroundMark x1="43000" y1="57353" x2="43000" y2="57353"/>
                        <a14:backgroundMark x1="42250" y1="59926" x2="42250" y2="59926"/>
                        <a14:backgroundMark x1="39750" y1="51838" x2="39750" y2="51838"/>
                        <a14:backgroundMark x1="40750" y1="52574" x2="40750" y2="52574"/>
                        <a14:backgroundMark x1="41750" y1="53309" x2="41750" y2="53309"/>
                        <a14:backgroundMark x1="42250" y1="55147" x2="42250" y2="55147"/>
                        <a14:backgroundMark x1="42500" y1="56250" x2="42500" y2="56250"/>
                        <a14:backgroundMark x1="40250" y1="52206" x2="40250" y2="52206"/>
                        <a14:backgroundMark x1="90000" y1="82353" x2="90000" y2="82353"/>
                        <a14:backgroundMark x1="82500" y1="94118" x2="82500" y2="94118"/>
                        <a14:backgroundMark x1="82750" y1="87868" x2="82750" y2="87868"/>
                        <a14:backgroundMark x1="86000" y1="83088" x2="86000" y2="83088"/>
                        <a14:backgroundMark x1="94000" y1="90441" x2="94000" y2="90441"/>
                        <a14:backgroundMark x1="85250" y1="15809" x2="85250" y2="15809"/>
                      </a14:backgroundRemoval>
                    </a14:imgEffect>
                    <a14:imgEffect>
                      <a14:sharpenSoften amount="-43000"/>
                    </a14:imgEffect>
                    <a14:imgEffect>
                      <a14:brightnessContrast bright="-100000"/>
                    </a14:imgEffect>
                  </a14:imgLayer>
                </a14:imgProps>
              </a:ext>
              <a:ext uri="{28A0092B-C50C-407E-A947-70E740481C1C}">
                <a14:useLocalDpi xmlns:a14="http://schemas.microsoft.com/office/drawing/2010/main" val="0"/>
              </a:ext>
            </a:extLst>
          </a:blip>
          <a:srcRect l="33255" t="31971" r="46555" b="22591"/>
          <a:stretch/>
        </p:blipFill>
        <p:spPr bwMode="auto">
          <a:xfrm>
            <a:off x="1076004" y="6295073"/>
            <a:ext cx="368704" cy="4887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i.i.cbsi.com/cnwk.1d/i/tim/2011/01/27/WP7marketplace.png">
            <a:hlinkClick r:id="rId16"/>
          </p:cNvPr>
          <p:cNvPicPr>
            <a:picLocks noChangeAspect="1" noChangeArrowheads="1"/>
          </p:cNvPicPr>
          <p:nvPr/>
        </p:nvPicPr>
        <p:blipFill rotWithShape="1">
          <a:blip r:embed="rId17">
            <a:duotone>
              <a:schemeClr val="accent6">
                <a:shade val="45000"/>
                <a:satMod val="135000"/>
              </a:schemeClr>
              <a:prstClr val="white"/>
            </a:duotone>
            <a:extLst>
              <a:ext uri="{BEBA8EAE-BF5A-486C-A8C5-ECC9F3942E4B}">
                <a14:imgProps xmlns:a14="http://schemas.microsoft.com/office/drawing/2010/main">
                  <a14:imgLayer r:embed="rId18">
                    <a14:imgEffect>
                      <a14:backgroundRemoval t="0" b="100000" l="0" r="100000">
                        <a14:foregroundMark x1="23977" y1="4955" x2="23977" y2="4955"/>
                        <a14:foregroundMark x1="43860" y1="5856" x2="43860" y2="5856"/>
                        <a14:foregroundMark x1="66667" y1="10811" x2="66667" y2="10811"/>
                        <a14:foregroundMark x1="53801" y1="28378" x2="53801" y2="28378"/>
                        <a14:foregroundMark x1="40936" y1="28829" x2="40936" y2="28829"/>
                        <a14:foregroundMark x1="46784" y1="46847" x2="46784" y2="46847"/>
                        <a14:foregroundMark x1="57895" y1="49099" x2="57895" y2="49099"/>
                        <a14:foregroundMark x1="54386" y1="56757" x2="54386" y2="56757"/>
                        <a14:foregroundMark x1="44444" y1="54054" x2="44444" y2="54054"/>
                        <a14:foregroundMark x1="47953" y1="28829" x2="47953" y2="28829"/>
                        <a14:foregroundMark x1="63743" y1="27027" x2="63743" y2="27027"/>
                        <a14:foregroundMark x1="60234" y1="19369" x2="60234" y2="19369"/>
                        <a14:foregroundMark x1="11696" y1="14865" x2="11696" y2="14865"/>
                        <a14:foregroundMark x1="4094" y1="2252" x2="4094" y2="2252"/>
                        <a14:foregroundMark x1="8187" y1="1802" x2="8187" y2="1802"/>
                        <a14:foregroundMark x1="14035" y1="1351" x2="14035" y2="1351"/>
                        <a14:foregroundMark x1="1170" y1="2703" x2="1170" y2="2703"/>
                        <a14:foregroundMark x1="1754" y1="8108" x2="1754" y2="8108"/>
                        <a14:foregroundMark x1="3509" y1="18018" x2="3509" y2="18018"/>
                        <a14:foregroundMark x1="1754" y1="14865" x2="1754" y2="14865"/>
                        <a14:foregroundMark x1="8772" y1="8559" x2="8772" y2="8559"/>
                        <a14:foregroundMark x1="13450" y1="7658" x2="13450" y2="7658"/>
                        <a14:foregroundMark x1="19298" y1="5405" x2="19298" y2="5405"/>
                        <a14:foregroundMark x1="29240" y1="1802" x2="29240" y2="1802"/>
                        <a14:foregroundMark x1="36842" y1="2703" x2="36842" y2="2703"/>
                        <a14:foregroundMark x1="49708" y1="2703" x2="49708" y2="2703"/>
                        <a14:foregroundMark x1="34503" y1="9009" x2="34503" y2="9009"/>
                        <a14:foregroundMark x1="7018" y1="24775" x2="7018" y2="24775"/>
                        <a14:foregroundMark x1="1170" y1="26577" x2="1170" y2="26577"/>
                        <a14:foregroundMark x1="4094" y1="22072" x2="4094" y2="22072"/>
                        <a14:foregroundMark x1="5848" y1="32883" x2="5848" y2="32883"/>
                        <a14:foregroundMark x1="12865" y1="21622" x2="12865" y2="21622"/>
                        <a14:foregroundMark x1="23977" y1="11261" x2="23977" y2="11261"/>
                        <a14:foregroundMark x1="23392" y1="19369" x2="23392" y2="19369"/>
                        <a14:foregroundMark x1="28070" y1="26126" x2="28070" y2="26126"/>
                        <a14:foregroundMark x1="20468" y1="31532" x2="20468" y2="31532"/>
                        <a14:foregroundMark x1="22222" y1="40090" x2="22222" y2="40090"/>
                        <a14:foregroundMark x1="22222" y1="63514" x2="22222" y2="63514"/>
                        <a14:foregroundMark x1="15205" y1="54955" x2="15205" y2="54955"/>
                        <a14:foregroundMark x1="9357" y1="47748" x2="9357" y2="47748"/>
                        <a14:foregroundMark x1="14035" y1="27477" x2="14035" y2="27477"/>
                        <a14:foregroundMark x1="17544" y1="24324" x2="17544" y2="24324"/>
                        <a14:foregroundMark x1="14620" y1="38739" x2="14620" y2="38739"/>
                        <a14:foregroundMark x1="6433" y1="44595" x2="6433" y2="44595"/>
                        <a14:foregroundMark x1="16959" y1="50000" x2="16959" y2="50000"/>
                        <a14:foregroundMark x1="46199" y1="15766" x2="46199" y2="15766"/>
                        <a14:foregroundMark x1="53216" y1="13964" x2="53216" y2="13964"/>
                        <a14:foregroundMark x1="59064" y1="15315" x2="59064" y2="15315"/>
                        <a14:foregroundMark x1="67251" y1="18018" x2="67251" y2="18018"/>
                        <a14:foregroundMark x1="59064" y1="6757" x2="59064" y2="6757"/>
                        <a14:foregroundMark x1="69006" y1="7207" x2="69006" y2="7207"/>
                        <a14:foregroundMark x1="74854" y1="11712" x2="74854" y2="11712"/>
                        <a14:foregroundMark x1="78363" y1="6306" x2="78363" y2="6306"/>
                        <a14:foregroundMark x1="90058" y1="4505" x2="90058" y2="4505"/>
                        <a14:foregroundMark x1="95322" y1="7207" x2="95322" y2="7207"/>
                        <a14:foregroundMark x1="94737" y1="20721" x2="94737" y2="20721"/>
                        <a14:foregroundMark x1="96491" y1="34685" x2="96491" y2="34685"/>
                        <a14:foregroundMark x1="97076" y1="98649" x2="97076" y2="98649"/>
                        <a14:foregroundMark x1="91813" y1="99099" x2="91813" y2="99099"/>
                        <a14:foregroundMark x1="98246" y1="94144" x2="98246" y2="94144"/>
                        <a14:foregroundMark x1="94737" y1="94595" x2="94737" y2="94595"/>
                        <a14:foregroundMark x1="11111" y1="62613" x2="11111" y2="62613"/>
                        <a14:foregroundMark x1="15205" y1="74324" x2="15205" y2="74324"/>
                        <a14:foregroundMark x1="7602" y1="55405" x2="7602" y2="55405"/>
                        <a14:foregroundMark x1="78947" y1="15766" x2="78947" y2="15766"/>
                        <a14:foregroundMark x1="89474" y1="13514" x2="89474" y2="13514"/>
                        <a14:foregroundMark x1="86550" y1="33784" x2="86550" y2="33784"/>
                        <a14:foregroundMark x1="81287" y1="29730" x2="81287" y2="29730"/>
                        <a14:foregroundMark x1="87135" y1="45946" x2="87135" y2="45946"/>
                        <a14:foregroundMark x1="80117" y1="41441" x2="80117" y2="41441"/>
                        <a14:foregroundMark x1="92398" y1="52252" x2="92982" y2="53604"/>
                        <a14:foregroundMark x1="17544" y1="83784" x2="17544" y2="83784"/>
                        <a14:foregroundMark x1="88889" y1="95946" x2="88889" y2="95946"/>
                        <a14:foregroundMark x1="64327" y1="94144" x2="64327" y2="94144"/>
                        <a14:foregroundMark x1="45029" y1="93243" x2="45029" y2="93243"/>
                        <a14:foregroundMark x1="67251" y1="86937" x2="67251" y2="86937"/>
                        <a14:foregroundMark x1="80702" y1="89189" x2="80702" y2="89189"/>
                        <a14:foregroundMark x1="77193" y1="95946" x2="77193" y2="95946"/>
                        <a14:foregroundMark x1="54386" y1="90991" x2="54386" y2="90991"/>
                        <a14:foregroundMark x1="9942" y1="70721" x2="9942" y2="70721"/>
                        <a14:foregroundMark x1="14035" y1="67568" x2="14035" y2="67568"/>
                        <a14:foregroundMark x1="7602" y1="80180" x2="7602" y2="80180"/>
                        <a14:foregroundMark x1="12865" y1="90541" x2="12865" y2="90541"/>
                        <a14:foregroundMark x1="23977" y1="94144" x2="24561" y2="95045"/>
                        <a14:foregroundMark x1="10526" y1="95946" x2="10526" y2="95946"/>
                        <a14:foregroundMark x1="28070" y1="90090" x2="28070" y2="90090"/>
                        <a14:foregroundMark x1="22807" y1="77928" x2="22807" y2="77928"/>
                        <a14:foregroundMark x1="78947" y1="34234" x2="78947" y2="34234"/>
                        <a14:foregroundMark x1="77193" y1="52252" x2="77193" y2="52252"/>
                        <a14:foregroundMark x1="80117" y1="68468" x2="80117" y2="68468"/>
                        <a14:foregroundMark x1="64327" y1="79279" x2="64327" y2="79279"/>
                        <a14:foregroundMark x1="19298" y1="73423" x2="19298" y2="73423"/>
                        <a14:foregroundMark x1="4678" y1="75676" x2="4678" y2="75676"/>
                        <a14:foregroundMark x1="6433" y1="88739" x2="6433" y2="88739"/>
                        <a14:foregroundMark x1="14035" y1="81081" x2="14035" y2="81081"/>
                        <a14:foregroundMark x1="36257" y1="84685" x2="36257" y2="84685"/>
                        <a14:foregroundMark x1="35673" y1="93694" x2="35673" y2="93694"/>
                        <a14:foregroundMark x1="49708" y1="84234" x2="49708" y2="84234"/>
                        <a14:foregroundMark x1="55556" y1="95495" x2="55556" y2="95495"/>
                        <a14:foregroundMark x1="31579" y1="77027" x2="31579" y2="77027"/>
                        <a14:foregroundMark x1="50292" y1="77928" x2="50292" y2="77928"/>
                        <a14:foregroundMark x1="76023" y1="76126" x2="76023" y2="76126"/>
                        <a14:backgroundMark x1="39766" y1="63063" x2="39766" y2="63063"/>
                        <a14:backgroundMark x1="37427" y1="41892" x2="37427" y2="41892"/>
                        <a14:backgroundMark x1="65497" y1="36937" x2="65497" y2="36937"/>
                        <a14:backgroundMark x1="49708" y1="28378" x2="49708" y2="28378"/>
                        <a14:backgroundMark x1="43860" y1="37838" x2="43860" y2="37838"/>
                        <a14:backgroundMark x1="52047" y1="37838" x2="52047" y2="37838"/>
                        <a14:backgroundMark x1="45029" y1="27477" x2="45029" y2="27477"/>
                        <a14:backgroundMark x1="47953" y1="21622" x2="47953" y2="21622"/>
                        <a14:backgroundMark x1="57895" y1="29730" x2="57895" y2="29730"/>
                        <a14:backgroundMark x1="58480" y1="35135" x2="58480" y2="35135"/>
                        <a14:backgroundMark x1="58480" y1="32883" x2="58480" y2="32883"/>
                        <a14:backgroundMark x1="67251" y1="33784" x2="67251" y2="33784"/>
                        <a14:backgroundMark x1="38012" y1="30631" x2="38012" y2="30631"/>
                        <a14:backgroundMark x1="45029" y1="31982" x2="45029" y2="31982"/>
                        <a14:backgroundMark x1="34503" y1="36486" x2="34503" y2="36486"/>
                        <a14:backgroundMark x1="32164" y1="52252" x2="32164" y2="52252"/>
                        <a14:backgroundMark x1="47953" y1="65315" x2="47953" y2="65315"/>
                        <a14:backgroundMark x1="33333" y1="58559" x2="33333" y2="58559"/>
                      </a14:backgroundRemoval>
                    </a14:imgEffect>
                    <a14:imgEffect>
                      <a14:sharpenSoften amount="-34000"/>
                    </a14:imgEffect>
                    <a14:imgEffect>
                      <a14:brightnessContrast bright="-100000"/>
                    </a14:imgEffect>
                  </a14:imgLayer>
                </a14:imgProps>
              </a:ext>
              <a:ext uri="{28A0092B-C50C-407E-A947-70E740481C1C}">
                <a14:useLocalDpi xmlns:a14="http://schemas.microsoft.com/office/drawing/2010/main" val="0"/>
              </a:ext>
            </a:extLst>
          </a:blip>
          <a:srcRect l="11132" t="12852" r="11132" b="22327"/>
          <a:stretch/>
        </p:blipFill>
        <p:spPr bwMode="auto">
          <a:xfrm>
            <a:off x="1046130" y="3663602"/>
            <a:ext cx="428450" cy="4638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71335" y="906373"/>
            <a:ext cx="2077321" cy="1106721"/>
          </a:xfrm>
          <a:prstGeom prst="rect">
            <a:avLst/>
          </a:prstGeom>
        </p:spPr>
      </p:pic>
    </p:spTree>
    <p:extLst>
      <p:ext uri="{BB962C8B-B14F-4D97-AF65-F5344CB8AC3E}">
        <p14:creationId xmlns:p14="http://schemas.microsoft.com/office/powerpoint/2010/main" val="22969705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02" y="-1"/>
            <a:ext cx="12431473"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131338" y="243996"/>
            <a:ext cx="11370961" cy="553998"/>
          </a:xfrm>
        </p:spPr>
        <p:txBody>
          <a:bodyPr/>
          <a:lstStyle/>
          <a:p>
            <a:r>
              <a:rPr lang="en-US" sz="4000" spc="-100" dirty="0">
                <a:solidFill>
                  <a:schemeClr val="accent5">
                    <a:lumMod val="75000"/>
                  </a:schemeClr>
                </a:solidFill>
              </a:rPr>
              <a:t>Survey demographics</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647978988"/>
              </p:ext>
            </p:extLst>
          </p:nvPr>
        </p:nvGraphicFramePr>
        <p:xfrm>
          <a:off x="880407" y="390392"/>
          <a:ext cx="4102171" cy="5964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
          <p:cNvGraphicFramePr>
            <a:graphicFrameLocks/>
          </p:cNvGraphicFramePr>
          <p:nvPr>
            <p:extLst/>
          </p:nvPr>
        </p:nvGraphicFramePr>
        <p:xfrm>
          <a:off x="5524105" y="1913131"/>
          <a:ext cx="6720666" cy="473075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83173" y="1557680"/>
            <a:ext cx="6543026" cy="608319"/>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Age</a:t>
            </a:r>
          </a:p>
          <a:p>
            <a:pPr algn="ctr" defTabSz="932559"/>
            <a:r>
              <a:rPr lang="en-US" sz="1428" dirty="0">
                <a:solidFill>
                  <a:srgbClr val="0071BC">
                    <a:lumMod val="75000"/>
                  </a:srgbClr>
                </a:solidFill>
                <a:latin typeface="Segoe UI Light"/>
              </a:rPr>
              <a:t>(Base: Total respondents)</a:t>
            </a:r>
            <a:endParaRPr lang="en-GB" sz="1836" dirty="0" err="1">
              <a:solidFill>
                <a:srgbClr val="0071BC">
                  <a:lumMod val="75000"/>
                </a:srgbClr>
              </a:solidFill>
              <a:latin typeface="Segoe UI Light"/>
            </a:endParaRPr>
          </a:p>
        </p:txBody>
      </p:sp>
      <p:sp>
        <p:nvSpPr>
          <p:cNvPr id="24" name="TextBox 23"/>
          <p:cNvSpPr txBox="1"/>
          <p:nvPr/>
        </p:nvSpPr>
        <p:spPr>
          <a:xfrm>
            <a:off x="2840778" y="6451095"/>
            <a:ext cx="1124145" cy="350330"/>
          </a:xfrm>
          <a:prstGeom prst="rect">
            <a:avLst/>
          </a:prstGeom>
          <a:noFill/>
        </p:spPr>
        <p:txBody>
          <a:bodyPr wrap="square" rtlCol="0">
            <a:spAutoFit/>
          </a:bodyPr>
          <a:lstStyle/>
          <a:p>
            <a:pPr defTabSz="932559"/>
            <a:r>
              <a:rPr lang="en-US" sz="1632" dirty="0">
                <a:solidFill>
                  <a:srgbClr val="0071BC">
                    <a:lumMod val="75000"/>
                  </a:srgbClr>
                </a:solidFill>
                <a:latin typeface="Segoe UI Light"/>
              </a:rPr>
              <a:t>(n=956)</a:t>
            </a:r>
          </a:p>
        </p:txBody>
      </p:sp>
      <p:sp>
        <p:nvSpPr>
          <p:cNvPr id="10" name="Text Placeholder 2"/>
          <p:cNvSpPr txBox="1">
            <a:spLocks/>
          </p:cNvSpPr>
          <p:nvPr/>
        </p:nvSpPr>
        <p:spPr>
          <a:xfrm>
            <a:off x="7329537" y="6211142"/>
            <a:ext cx="2850297" cy="233151"/>
          </a:xfrm>
          <a:prstGeom prst="rect">
            <a:avLst/>
          </a:prstGeom>
        </p:spPr>
        <p:txBody>
          <a:bodyPr vert="horz" lIns="186521" tIns="46630" rIns="186521" bIns="46630" rtlCol="0" anchor="b" anchorCtr="0">
            <a:noAutofit/>
          </a:bodyPr>
          <a:lstStyle>
            <a:lvl1pPr marL="0" indent="0" eaLnBrk="1" hangingPunct="1">
              <a:lnSpc>
                <a:spcPct val="120000"/>
              </a:lnSpc>
              <a:spcBef>
                <a:spcPts val="600"/>
              </a:spcBef>
              <a:defRPr lang="en-US" sz="700" b="0" kern="1200" dirty="0">
                <a:solidFill>
                  <a:schemeClr val="tx1"/>
                </a:solidFill>
                <a:latin typeface="Arial" pitchFamily="34" charset="0"/>
                <a:ea typeface="Arial"/>
                <a:cs typeface="Arial"/>
              </a:defRPr>
            </a:lvl1pPr>
            <a:lvl2pPr marL="347472" indent="-176213" eaLnBrk="1" hangingPunct="1">
              <a:lnSpc>
                <a:spcPct val="120000"/>
              </a:lnSpc>
              <a:spcBef>
                <a:spcPts val="300"/>
              </a:spcBef>
              <a:buClr>
                <a:schemeClr val="accent1"/>
              </a:buClr>
              <a:buFont typeface="Wingdings" pitchFamily="2" charset="2"/>
              <a:buChar char="§"/>
              <a:defRPr lang="en-US" sz="1800" b="0" dirty="0" smtClean="0">
                <a:solidFill>
                  <a:schemeClr val="tx2"/>
                </a:solidFill>
                <a:latin typeface="+mn-lt"/>
                <a:ea typeface="+mn-ea"/>
                <a:cs typeface="+mn-cs"/>
              </a:defRPr>
            </a:lvl2pPr>
            <a:lvl3pPr marL="347472" indent="0" eaLnBrk="1" hangingPunct="1">
              <a:lnSpc>
                <a:spcPct val="120000"/>
              </a:lnSpc>
              <a:spcBef>
                <a:spcPts val="300"/>
              </a:spcBef>
              <a:buClrTx/>
              <a:buFontTx/>
              <a:buNone/>
              <a:defRPr lang="en-US" sz="1400" b="0" dirty="0" smtClean="0">
                <a:solidFill>
                  <a:srgbClr val="2674BA"/>
                </a:solidFill>
                <a:latin typeface="+mn-lt"/>
                <a:ea typeface="+mn-ea"/>
                <a:cs typeface="+mn-cs"/>
              </a:defRPr>
            </a:lvl3pPr>
            <a:lvl4pPr marL="0" indent="0" eaLnBrk="1" hangingPunct="1">
              <a:lnSpc>
                <a:spcPct val="120000"/>
              </a:lnSpc>
              <a:spcBef>
                <a:spcPts val="300"/>
              </a:spcBef>
              <a:buFontTx/>
              <a:buNone/>
              <a:tabLst/>
              <a:defRPr lang="en-US" sz="12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00"/>
              </a:spcAft>
              <a:buClr>
                <a:srgbClr val="000000"/>
              </a:buClr>
              <a:buFontTx/>
              <a:buNone/>
              <a:tabLst>
                <a:tab pos="1262063" algn="l"/>
              </a:tabLst>
              <a:defRPr lang="en-US" sz="1200" b="0" dirty="0">
                <a:solidFill>
                  <a:schemeClr val="tx2"/>
                </a:solidFill>
                <a:latin typeface="+mn-lt"/>
                <a:ea typeface="+mn-ea"/>
                <a:cs typeface="+mn-cs"/>
              </a:defRPr>
            </a:lvl5pPr>
          </a:lstStyle>
          <a:p>
            <a:pPr algn="ctr" defTabSz="932559"/>
            <a:r>
              <a:rPr lang="pt-BR" sz="1632">
                <a:solidFill>
                  <a:srgbClr val="0071BC">
                    <a:lumMod val="75000"/>
                  </a:srgbClr>
                </a:solidFill>
                <a:latin typeface="Segoe UI Light"/>
              </a:rPr>
              <a:t>(n= 911)</a:t>
            </a:r>
          </a:p>
        </p:txBody>
      </p:sp>
      <p:sp>
        <p:nvSpPr>
          <p:cNvPr id="13" name="TextBox 12"/>
          <p:cNvSpPr txBox="1"/>
          <p:nvPr/>
        </p:nvSpPr>
        <p:spPr>
          <a:xfrm>
            <a:off x="131338" y="1557680"/>
            <a:ext cx="6543026" cy="608319"/>
          </a:xfrm>
          <a:prstGeom prst="rect">
            <a:avLst/>
          </a:prstGeom>
          <a:noFill/>
        </p:spPr>
        <p:txBody>
          <a:bodyPr wrap="square" lIns="0" tIns="0" rIns="0" bIns="0" rtlCol="0">
            <a:spAutoFit/>
          </a:bodyPr>
          <a:lstStyle/>
          <a:p>
            <a:pPr algn="ctr" defTabSz="932559"/>
            <a:r>
              <a:rPr lang="en-US" sz="2448" b="1" dirty="0">
                <a:solidFill>
                  <a:srgbClr val="0071BC">
                    <a:lumMod val="75000"/>
                  </a:srgbClr>
                </a:solidFill>
                <a:latin typeface="Segoe UI Light"/>
              </a:rPr>
              <a:t>Gender</a:t>
            </a:r>
          </a:p>
          <a:p>
            <a:pPr algn="ctr" defTabSz="932559"/>
            <a:r>
              <a:rPr lang="en-US" sz="1428" dirty="0">
                <a:solidFill>
                  <a:srgbClr val="0071BC">
                    <a:lumMod val="75000"/>
                  </a:srgbClr>
                </a:solidFill>
                <a:latin typeface="Segoe UI Light"/>
              </a:rPr>
              <a:t>(Base: Total respondents)</a:t>
            </a:r>
            <a:endParaRPr lang="en-GB" sz="1836" dirty="0" err="1">
              <a:solidFill>
                <a:srgbClr val="0071BC">
                  <a:lumMod val="75000"/>
                </a:srgbClr>
              </a:solidFill>
              <a:latin typeface="Segoe UI Light"/>
            </a:endParaRPr>
          </a:p>
        </p:txBody>
      </p:sp>
    </p:spTree>
    <p:extLst>
      <p:ext uri="{BB962C8B-B14F-4D97-AF65-F5344CB8AC3E}">
        <p14:creationId xmlns:p14="http://schemas.microsoft.com/office/powerpoint/2010/main" val="54570740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r>
              <a:rPr lang="en-US" sz="700" dirty="0" smtClean="0">
                <a:gradFill>
                  <a:gsLst>
                    <a:gs pos="0">
                      <a:srgbClr val="FFFFFF"/>
                    </a:gs>
                    <a:gs pos="100000">
                      <a:srgbClr val="FFFFFF"/>
                    </a:gs>
                  </a:gsLst>
                  <a:lin ang="5400000" scaled="0"/>
                </a:gradFill>
                <a:cs typeface="Segoe UI" pitchFamily="34" charset="0"/>
              </a:rPr>
              <a:t>.</a:t>
            </a:r>
            <a:endParaRPr lang="en-US" sz="700" dirty="0">
              <a:gradFill>
                <a:gsLst>
                  <a:gs pos="0">
                    <a:srgbClr val="FFFFFF"/>
                  </a:gs>
                  <a:gs pos="100000">
                    <a:srgbClr val="FFFFFF"/>
                  </a:gs>
                </a:gsLst>
                <a:lin ang="5400000" scaled="0"/>
              </a:gradFill>
              <a:cs typeface="Segoe UI"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55257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1364" y="84193"/>
            <a:ext cx="11877740" cy="764217"/>
          </a:xfrm>
        </p:spPr>
        <p:txBody>
          <a:bodyPr/>
          <a:lstStyle/>
          <a:p>
            <a:r>
              <a:rPr lang="en-US" dirty="0" smtClean="0">
                <a:solidFill>
                  <a:schemeClr val="accent4">
                    <a:lumMod val="75000"/>
                  </a:schemeClr>
                </a:solidFill>
                <a:latin typeface="+mj-lt"/>
              </a:rPr>
              <a:t>Methodology</a:t>
            </a:r>
            <a:endParaRPr lang="en-US" dirty="0">
              <a:solidFill>
                <a:schemeClr val="accent4">
                  <a:lumMod val="75000"/>
                </a:schemeClr>
              </a:solidFill>
              <a:latin typeface="+mj-lt"/>
            </a:endParaRPr>
          </a:p>
        </p:txBody>
      </p:sp>
      <p:sp>
        <p:nvSpPr>
          <p:cNvPr id="5" name="Rectangle 15"/>
          <p:cNvSpPr>
            <a:spLocks noChangeArrowheads="1"/>
          </p:cNvSpPr>
          <p:nvPr/>
        </p:nvSpPr>
        <p:spPr bwMode="auto">
          <a:xfrm>
            <a:off x="1206927" y="1792526"/>
            <a:ext cx="1651485" cy="930676"/>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632" b="1" dirty="0">
                <a:solidFill>
                  <a:schemeClr val="tx1"/>
                </a:solidFill>
                <a:latin typeface="+mj-lt"/>
              </a:rPr>
              <a:t>Objectives</a:t>
            </a:r>
          </a:p>
        </p:txBody>
      </p:sp>
      <p:sp>
        <p:nvSpPr>
          <p:cNvPr id="6" name="Rectangle 16"/>
          <p:cNvSpPr>
            <a:spLocks noChangeArrowheads="1"/>
          </p:cNvSpPr>
          <p:nvPr/>
        </p:nvSpPr>
        <p:spPr bwMode="auto">
          <a:xfrm>
            <a:off x="1185878" y="2816461"/>
            <a:ext cx="1672534" cy="1214201"/>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632" b="1" dirty="0">
                <a:solidFill>
                  <a:schemeClr val="tx1"/>
                </a:solidFill>
                <a:latin typeface="+mj-lt"/>
              </a:rPr>
              <a:t>Methodology</a:t>
            </a:r>
          </a:p>
        </p:txBody>
      </p:sp>
      <p:sp>
        <p:nvSpPr>
          <p:cNvPr id="7" name="Rectangle 17"/>
          <p:cNvSpPr>
            <a:spLocks noChangeArrowheads="1"/>
          </p:cNvSpPr>
          <p:nvPr/>
        </p:nvSpPr>
        <p:spPr bwMode="auto">
          <a:xfrm>
            <a:off x="1181022" y="4183063"/>
            <a:ext cx="1674491" cy="2028748"/>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632" b="1" dirty="0">
                <a:solidFill>
                  <a:schemeClr val="tx1"/>
                </a:solidFill>
                <a:latin typeface="+mj-lt"/>
              </a:rPr>
              <a:t>Sample sizes</a:t>
            </a:r>
          </a:p>
        </p:txBody>
      </p:sp>
      <p:graphicFrame>
        <p:nvGraphicFramePr>
          <p:cNvPr id="8" name="Table 7"/>
          <p:cNvGraphicFramePr>
            <a:graphicFrameLocks noGrp="1"/>
          </p:cNvGraphicFramePr>
          <p:nvPr>
            <p:extLst>
              <p:ext uri="{D42A27DB-BD31-4B8C-83A1-F6EECF244321}">
                <p14:modId xmlns:p14="http://schemas.microsoft.com/office/powerpoint/2010/main" val="484568862"/>
              </p:ext>
            </p:extLst>
          </p:nvPr>
        </p:nvGraphicFramePr>
        <p:xfrm>
          <a:off x="3000006" y="4183061"/>
          <a:ext cx="8356582" cy="2100798"/>
        </p:xfrm>
        <a:graphic>
          <a:graphicData uri="http://schemas.openxmlformats.org/drawingml/2006/table">
            <a:tbl>
              <a:tblPr firstRow="1" bandRow="1">
                <a:tableStyleId>{00A15C55-8517-42AA-B614-E9B94910E393}</a:tableStyleId>
              </a:tblPr>
              <a:tblGrid>
                <a:gridCol w="4983421"/>
                <a:gridCol w="3373161"/>
              </a:tblGrid>
              <a:tr h="466141">
                <a:tc>
                  <a:txBody>
                    <a:bodyPr/>
                    <a:lstStyle/>
                    <a:p>
                      <a:pPr algn="ctr"/>
                      <a:r>
                        <a:rPr lang="en-US" sz="1100" dirty="0" smtClean="0">
                          <a:solidFill>
                            <a:schemeClr val="tx1"/>
                          </a:solidFill>
                        </a:rPr>
                        <a:t>Respondents - </a:t>
                      </a:r>
                      <a:r>
                        <a:rPr lang="en-US" sz="1100" b="0" dirty="0" smtClean="0">
                          <a:solidFill>
                            <a:schemeClr val="tx1"/>
                          </a:solidFill>
                        </a:rPr>
                        <a:t>This is a representative sample of the people who took the survey via social media, blogs, and other communication channels. </a:t>
                      </a:r>
                      <a:endParaRPr lang="en-US" sz="1100" b="0" baseline="0" dirty="0" smtClean="0">
                        <a:solidFill>
                          <a:schemeClr val="tx1"/>
                        </a:solidFill>
                      </a:endParaRPr>
                    </a:p>
                  </a:txBody>
                  <a:tcPr marL="93260" marR="93260" marT="46630" marB="46630" anchor="ctr">
                    <a:solidFill>
                      <a:schemeClr val="accent5">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t>Margin Of</a:t>
                      </a:r>
                      <a:r>
                        <a:rPr lang="en-US" sz="1100" baseline="0" dirty="0" smtClean="0"/>
                        <a:t> Error</a:t>
                      </a:r>
                      <a:endParaRPr lang="en-US" sz="1100" dirty="0" smtClean="0"/>
                    </a:p>
                  </a:txBody>
                  <a:tcPr marL="93260" marR="93260" marT="46630" marB="46630" anchor="ctr">
                    <a:solidFill>
                      <a:schemeClr val="accent5">
                        <a:lumMod val="75000"/>
                      </a:schemeClr>
                    </a:solidFill>
                  </a:tcPr>
                </a:tc>
              </a:tr>
              <a:tr h="387771">
                <a:tc>
                  <a:txBody>
                    <a:bodyPr/>
                    <a:lstStyle/>
                    <a:p>
                      <a:pPr algn="l"/>
                      <a:r>
                        <a:rPr lang="en-US" sz="1100" b="0" dirty="0" smtClean="0">
                          <a:solidFill>
                            <a:schemeClr val="accent4">
                              <a:lumMod val="75000"/>
                            </a:schemeClr>
                          </a:solidFill>
                        </a:rPr>
                        <a:t>Total…1025</a:t>
                      </a:r>
                    </a:p>
                  </a:txBody>
                  <a:tcPr marL="93260" marR="93260" marT="46630" marB="46630" anchor="ctr">
                    <a:solidFill>
                      <a:schemeClr val="accent4">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100" b="0" dirty="0" smtClean="0">
                          <a:solidFill>
                            <a:schemeClr val="accent4">
                              <a:lumMod val="75000"/>
                            </a:schemeClr>
                          </a:solidFill>
                        </a:rPr>
                        <a:t>+/-</a:t>
                      </a:r>
                      <a:r>
                        <a:rPr lang="en-US" sz="1100" b="0" baseline="0" dirty="0" smtClean="0">
                          <a:solidFill>
                            <a:schemeClr val="accent4">
                              <a:lumMod val="75000"/>
                            </a:schemeClr>
                          </a:solidFill>
                        </a:rPr>
                        <a:t> 3.1%</a:t>
                      </a:r>
                      <a:endParaRPr lang="en-US" sz="1100" b="0" dirty="0" smtClean="0">
                        <a:solidFill>
                          <a:schemeClr val="accent4">
                            <a:lumMod val="75000"/>
                          </a:schemeClr>
                        </a:solidFill>
                      </a:endParaRPr>
                    </a:p>
                  </a:txBody>
                  <a:tcPr marL="93260" marR="93260" marT="46630" marB="46630" anchor="ctr">
                    <a:solidFill>
                      <a:schemeClr val="accent4">
                        <a:lumMod val="20000"/>
                        <a:lumOff val="80000"/>
                      </a:schemeClr>
                    </a:solidFill>
                  </a:tcPr>
                </a:tc>
              </a:tr>
              <a:tr h="387771">
                <a:tc>
                  <a:txBody>
                    <a:bodyPr/>
                    <a:lstStyle/>
                    <a:p>
                      <a:pPr algn="l"/>
                      <a:r>
                        <a:rPr lang="en-US" sz="1100" b="0" kern="1200" dirty="0" smtClean="0">
                          <a:solidFill>
                            <a:schemeClr val="accent4">
                              <a:lumMod val="75000"/>
                            </a:schemeClr>
                          </a:solidFill>
                          <a:latin typeface="+mn-lt"/>
                          <a:ea typeface="+mn-ea"/>
                          <a:cs typeface="+mn-cs"/>
                        </a:rPr>
                        <a:t>Parents who allow the</a:t>
                      </a:r>
                      <a:r>
                        <a:rPr lang="en-US" sz="1100" b="0" kern="1200" baseline="0" dirty="0" smtClean="0">
                          <a:solidFill>
                            <a:schemeClr val="accent4">
                              <a:lumMod val="75000"/>
                            </a:schemeClr>
                          </a:solidFill>
                          <a:latin typeface="+mn-lt"/>
                          <a:ea typeface="+mn-ea"/>
                          <a:cs typeface="+mn-cs"/>
                        </a:rPr>
                        <a:t> </a:t>
                      </a:r>
                      <a:r>
                        <a:rPr lang="en-US" sz="1100" b="0" kern="1200" dirty="0" smtClean="0">
                          <a:solidFill>
                            <a:schemeClr val="accent4">
                              <a:lumMod val="75000"/>
                            </a:schemeClr>
                          </a:solidFill>
                          <a:latin typeface="+mn-lt"/>
                          <a:ea typeface="+mn-ea"/>
                          <a:cs typeface="+mn-cs"/>
                        </a:rPr>
                        <a:t>child to use the device</a:t>
                      </a:r>
                      <a:r>
                        <a:rPr lang="en-US" sz="1100" b="0" kern="1200" baseline="0" dirty="0" smtClean="0">
                          <a:solidFill>
                            <a:schemeClr val="accent4">
                              <a:lumMod val="75000"/>
                            </a:schemeClr>
                          </a:solidFill>
                          <a:latin typeface="+mn-lt"/>
                          <a:ea typeface="+mn-ea"/>
                          <a:cs typeface="+mn-cs"/>
                        </a:rPr>
                        <a:t>/</a:t>
                      </a:r>
                      <a:r>
                        <a:rPr lang="en-US" sz="1100" b="0" kern="1200" dirty="0" smtClean="0">
                          <a:solidFill>
                            <a:schemeClr val="accent4">
                              <a:lumMod val="75000"/>
                            </a:schemeClr>
                          </a:solidFill>
                          <a:latin typeface="+mn-lt"/>
                          <a:ea typeface="+mn-ea"/>
                          <a:cs typeface="+mn-cs"/>
                        </a:rPr>
                        <a:t>online service…</a:t>
                      </a:r>
                      <a:r>
                        <a:rPr lang="en-US" sz="1100" b="0" dirty="0" smtClean="0">
                          <a:solidFill>
                            <a:schemeClr val="accent4">
                              <a:lumMod val="75000"/>
                            </a:schemeClr>
                          </a:solidFill>
                        </a:rPr>
                        <a:t>620</a:t>
                      </a:r>
                      <a:endParaRPr lang="en-US" sz="1100" b="0" dirty="0">
                        <a:solidFill>
                          <a:schemeClr val="accent4">
                            <a:lumMod val="75000"/>
                          </a:schemeClr>
                        </a:solidFill>
                      </a:endParaRPr>
                    </a:p>
                  </a:txBody>
                  <a:tcPr marL="93260" marR="93260" marT="46630" marB="46630" anchor="ctr">
                    <a:solidFill>
                      <a:schemeClr val="accent4">
                        <a:lumMod val="20000"/>
                        <a:lumOff val="80000"/>
                      </a:schemeClr>
                    </a:solidFill>
                  </a:tcPr>
                </a:tc>
                <a:tc>
                  <a:txBody>
                    <a:bodyPr/>
                    <a:lstStyle/>
                    <a:p>
                      <a:pPr algn="ctr"/>
                      <a:r>
                        <a:rPr lang="en-US" sz="1100" b="0" dirty="0" smtClean="0">
                          <a:solidFill>
                            <a:schemeClr val="accent4">
                              <a:lumMod val="75000"/>
                            </a:schemeClr>
                          </a:solidFill>
                        </a:rPr>
                        <a:t>+/-</a:t>
                      </a:r>
                      <a:r>
                        <a:rPr lang="en-US" sz="1100" b="0" baseline="0" dirty="0" smtClean="0">
                          <a:solidFill>
                            <a:schemeClr val="accent4">
                              <a:lumMod val="75000"/>
                            </a:schemeClr>
                          </a:solidFill>
                        </a:rPr>
                        <a:t> 2.5%</a:t>
                      </a:r>
                      <a:endParaRPr lang="en-US" sz="1100" b="0" dirty="0">
                        <a:solidFill>
                          <a:schemeClr val="accent4">
                            <a:lumMod val="75000"/>
                          </a:schemeClr>
                        </a:solidFill>
                      </a:endParaRPr>
                    </a:p>
                  </a:txBody>
                  <a:tcPr marL="93260" marR="93260" marT="46630" marB="46630" anchor="ctr">
                    <a:solidFill>
                      <a:schemeClr val="accent4">
                        <a:lumMod val="20000"/>
                        <a:lumOff val="80000"/>
                      </a:schemeClr>
                    </a:solidFill>
                  </a:tcPr>
                </a:tc>
              </a:tr>
              <a:tr h="471344">
                <a:tc>
                  <a:txBody>
                    <a:bodyPr/>
                    <a:lstStyle/>
                    <a:p>
                      <a:pPr marL="0" algn="l" defTabSz="914363" rtl="0" eaLnBrk="1" latinLnBrk="0" hangingPunct="1"/>
                      <a:r>
                        <a:rPr lang="en-US" sz="1100" b="0" kern="1200" dirty="0" smtClean="0">
                          <a:solidFill>
                            <a:schemeClr val="accent4">
                              <a:lumMod val="75000"/>
                            </a:schemeClr>
                          </a:solidFill>
                          <a:latin typeface="+mn-lt"/>
                          <a:ea typeface="+mn-ea"/>
                          <a:cs typeface="+mn-cs"/>
                        </a:rPr>
                        <a:t>Parents who do not allow the</a:t>
                      </a:r>
                      <a:r>
                        <a:rPr lang="en-US" sz="1100" b="0" kern="1200" baseline="0" dirty="0" smtClean="0">
                          <a:solidFill>
                            <a:schemeClr val="accent4">
                              <a:lumMod val="75000"/>
                            </a:schemeClr>
                          </a:solidFill>
                          <a:latin typeface="+mn-lt"/>
                          <a:ea typeface="+mn-ea"/>
                          <a:cs typeface="+mn-cs"/>
                        </a:rPr>
                        <a:t> </a:t>
                      </a:r>
                      <a:r>
                        <a:rPr lang="en-US" sz="1100" b="0" kern="1200" dirty="0" smtClean="0">
                          <a:solidFill>
                            <a:schemeClr val="accent4">
                              <a:lumMod val="75000"/>
                            </a:schemeClr>
                          </a:solidFill>
                          <a:latin typeface="+mn-lt"/>
                          <a:ea typeface="+mn-ea"/>
                          <a:cs typeface="+mn-cs"/>
                        </a:rPr>
                        <a:t>child to use the device/online service but will in the future…</a:t>
                      </a:r>
                      <a:r>
                        <a:rPr lang="en-US" sz="1100" b="0" dirty="0" smtClean="0">
                          <a:solidFill>
                            <a:schemeClr val="accent4">
                              <a:lumMod val="75000"/>
                            </a:schemeClr>
                          </a:solidFill>
                        </a:rPr>
                        <a:t>40</a:t>
                      </a:r>
                      <a:endParaRPr lang="en-US" sz="1100" b="0" dirty="0">
                        <a:solidFill>
                          <a:schemeClr val="accent4">
                            <a:lumMod val="75000"/>
                          </a:schemeClr>
                        </a:solidFill>
                      </a:endParaRPr>
                    </a:p>
                  </a:txBody>
                  <a:tcPr marL="93260" marR="93260" marT="46630" marB="46630" anchor="ctr">
                    <a:solidFill>
                      <a:schemeClr val="accent4">
                        <a:lumMod val="20000"/>
                        <a:lumOff val="80000"/>
                      </a:schemeClr>
                    </a:solidFill>
                  </a:tcPr>
                </a:tc>
                <a:tc>
                  <a:txBody>
                    <a:bodyPr/>
                    <a:lstStyle/>
                    <a:p>
                      <a:pPr algn="ctr"/>
                      <a:r>
                        <a:rPr lang="en-US" sz="1100" b="0" dirty="0" smtClean="0">
                          <a:solidFill>
                            <a:schemeClr val="accent4">
                              <a:lumMod val="75000"/>
                            </a:schemeClr>
                          </a:solidFill>
                        </a:rPr>
                        <a:t>+/-</a:t>
                      </a:r>
                      <a:r>
                        <a:rPr lang="en-US" sz="1100" b="0" baseline="0" dirty="0" smtClean="0">
                          <a:solidFill>
                            <a:schemeClr val="accent4">
                              <a:lumMod val="75000"/>
                            </a:schemeClr>
                          </a:solidFill>
                        </a:rPr>
                        <a:t> 15.2%</a:t>
                      </a:r>
                      <a:endParaRPr lang="en-US" sz="1100" b="0" dirty="0">
                        <a:solidFill>
                          <a:schemeClr val="accent4">
                            <a:lumMod val="75000"/>
                          </a:schemeClr>
                        </a:solidFill>
                      </a:endParaRPr>
                    </a:p>
                  </a:txBody>
                  <a:tcPr marL="93260" marR="93260" marT="46630" marB="46630" anchor="ctr">
                    <a:solidFill>
                      <a:schemeClr val="accent4">
                        <a:lumMod val="20000"/>
                        <a:lumOff val="80000"/>
                      </a:schemeClr>
                    </a:solidFill>
                  </a:tcPr>
                </a:tc>
              </a:tr>
              <a:tr h="387771">
                <a:tc>
                  <a:txBody>
                    <a:bodyPr/>
                    <a:lstStyle/>
                    <a:p>
                      <a:pPr marL="0" algn="l" defTabSz="914363" rtl="0" eaLnBrk="1" latinLnBrk="0" hangingPunct="1"/>
                      <a:r>
                        <a:rPr lang="en-US" sz="1100" b="0" kern="1200" dirty="0" smtClean="0">
                          <a:solidFill>
                            <a:schemeClr val="accent4">
                              <a:lumMod val="75000"/>
                            </a:schemeClr>
                          </a:solidFill>
                          <a:latin typeface="+mn-lt"/>
                          <a:ea typeface="+mn-ea"/>
                          <a:cs typeface="+mn-cs"/>
                        </a:rPr>
                        <a:t>Non-parents…</a:t>
                      </a:r>
                      <a:r>
                        <a:rPr lang="en-US" sz="1100" b="0" dirty="0" smtClean="0">
                          <a:solidFill>
                            <a:schemeClr val="accent4">
                              <a:lumMod val="75000"/>
                            </a:schemeClr>
                          </a:solidFill>
                        </a:rPr>
                        <a:t>365</a:t>
                      </a:r>
                      <a:endParaRPr lang="en-US" sz="1100" b="0" dirty="0">
                        <a:solidFill>
                          <a:schemeClr val="accent4">
                            <a:lumMod val="75000"/>
                          </a:schemeClr>
                        </a:solidFill>
                      </a:endParaRPr>
                    </a:p>
                  </a:txBody>
                  <a:tcPr marL="93260" marR="93260" marT="46630" marB="46630" anchor="ctr">
                    <a:solidFill>
                      <a:schemeClr val="accent4">
                        <a:lumMod val="20000"/>
                        <a:lumOff val="80000"/>
                      </a:schemeClr>
                    </a:solidFill>
                  </a:tcPr>
                </a:tc>
                <a:tc>
                  <a:txBody>
                    <a:bodyPr/>
                    <a:lstStyle/>
                    <a:p>
                      <a:pPr algn="ctr"/>
                      <a:r>
                        <a:rPr lang="en-US" sz="1100" b="0" dirty="0" smtClean="0">
                          <a:solidFill>
                            <a:schemeClr val="accent4">
                              <a:lumMod val="75000"/>
                            </a:schemeClr>
                          </a:solidFill>
                        </a:rPr>
                        <a:t>+/-</a:t>
                      </a:r>
                      <a:r>
                        <a:rPr lang="en-US" sz="1100" b="0" baseline="0" dirty="0" smtClean="0">
                          <a:solidFill>
                            <a:schemeClr val="accent4">
                              <a:lumMod val="75000"/>
                            </a:schemeClr>
                          </a:solidFill>
                        </a:rPr>
                        <a:t> 4.1%</a:t>
                      </a:r>
                      <a:endParaRPr lang="en-US" sz="1100" b="0" dirty="0">
                        <a:solidFill>
                          <a:schemeClr val="accent4">
                            <a:lumMod val="75000"/>
                          </a:schemeClr>
                        </a:solidFill>
                      </a:endParaRPr>
                    </a:p>
                  </a:txBody>
                  <a:tcPr marL="93260" marR="93260" marT="46630" marB="46630" anchor="ctr">
                    <a:solidFill>
                      <a:schemeClr val="accent4">
                        <a:lumMod val="20000"/>
                        <a:lumOff val="80000"/>
                      </a:schemeClr>
                    </a:solidFill>
                  </a:tcPr>
                </a:tc>
              </a:tr>
            </a:tbl>
          </a:graphicData>
        </a:graphic>
      </p:graphicFrame>
      <p:sp>
        <p:nvSpPr>
          <p:cNvPr id="9" name="Rectangle 4"/>
          <p:cNvSpPr>
            <a:spLocks noChangeArrowheads="1"/>
          </p:cNvSpPr>
          <p:nvPr/>
        </p:nvSpPr>
        <p:spPr bwMode="auto">
          <a:xfrm>
            <a:off x="3020906" y="1792526"/>
            <a:ext cx="8335682" cy="930676"/>
          </a:xfrm>
          <a:prstGeom prst="rect">
            <a:avLst/>
          </a:prstGeom>
          <a:solidFill>
            <a:schemeClr val="tx1"/>
          </a:solidFill>
          <a:ln>
            <a:noFill/>
            <a:headEnd/>
            <a:tailEnd/>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marL="174862" indent="-174862">
              <a:spcBef>
                <a:spcPts val="408"/>
              </a:spcBef>
              <a:buFont typeface="Wingdings" pitchFamily="2" charset="2"/>
              <a:buChar char="§"/>
            </a:pPr>
            <a:endParaRPr lang="en-US" sz="1122" dirty="0">
              <a:solidFill>
                <a:schemeClr val="accent4">
                  <a:lumMod val="75000"/>
                </a:schemeClr>
              </a:solidFill>
            </a:endParaRPr>
          </a:p>
          <a:p>
            <a:pPr marL="174862" indent="-174862">
              <a:spcBef>
                <a:spcPts val="408"/>
              </a:spcBef>
              <a:buFont typeface="Wingdings" pitchFamily="2" charset="2"/>
              <a:buChar char="§"/>
            </a:pPr>
            <a:r>
              <a:rPr lang="en-US" sz="1122" dirty="0">
                <a:solidFill>
                  <a:schemeClr val="accent4">
                    <a:lumMod val="75000"/>
                  </a:schemeClr>
                </a:solidFill>
              </a:rPr>
              <a:t>Determine the age ranges of when parents or caregivers permit or plan to allow consumption of a variety of technologies by their children.</a:t>
            </a:r>
            <a:endParaRPr lang="en-GB" sz="1122" dirty="0">
              <a:solidFill>
                <a:schemeClr val="accent4">
                  <a:lumMod val="75000"/>
                </a:schemeClr>
              </a:solidFill>
            </a:endParaRPr>
          </a:p>
          <a:p>
            <a:pPr marL="174862" indent="-174862">
              <a:spcBef>
                <a:spcPts val="408"/>
              </a:spcBef>
              <a:buFont typeface="Wingdings" pitchFamily="2" charset="2"/>
              <a:buChar char="§"/>
            </a:pPr>
            <a:r>
              <a:rPr lang="en-US" sz="1122" dirty="0">
                <a:solidFill>
                  <a:schemeClr val="accent4">
                    <a:lumMod val="75000"/>
                  </a:schemeClr>
                </a:solidFill>
              </a:rPr>
              <a:t>Collect open-ended feedback of children’s technology consumption habits.</a:t>
            </a:r>
          </a:p>
          <a:p>
            <a:pPr marL="174862" indent="-174862">
              <a:spcBef>
                <a:spcPts val="408"/>
              </a:spcBef>
              <a:buFont typeface="Wingdings" pitchFamily="2" charset="2"/>
              <a:buChar char="§"/>
            </a:pPr>
            <a:r>
              <a:rPr lang="en-US" sz="1122" dirty="0">
                <a:solidFill>
                  <a:schemeClr val="accent4">
                    <a:lumMod val="75000"/>
                  </a:schemeClr>
                </a:solidFill>
              </a:rPr>
              <a:t>Provide messaging to assist parents in having safe digital usage conversations with their children.</a:t>
            </a:r>
            <a:endParaRPr lang="en-GB" sz="1122" dirty="0">
              <a:solidFill>
                <a:schemeClr val="accent4">
                  <a:lumMod val="75000"/>
                </a:schemeClr>
              </a:solidFill>
            </a:endParaRPr>
          </a:p>
          <a:p>
            <a:pPr marL="174862" indent="-174862">
              <a:spcBef>
                <a:spcPts val="408"/>
              </a:spcBef>
              <a:buFont typeface="Wingdings" pitchFamily="2" charset="2"/>
              <a:buChar char="§"/>
            </a:pPr>
            <a:endParaRPr lang="en-US" sz="1122" dirty="0">
              <a:solidFill>
                <a:schemeClr val="accent4">
                  <a:lumMod val="75000"/>
                </a:schemeClr>
              </a:solidFill>
            </a:endParaRPr>
          </a:p>
        </p:txBody>
      </p:sp>
      <p:sp>
        <p:nvSpPr>
          <p:cNvPr id="10" name="Rectangle 23"/>
          <p:cNvSpPr>
            <a:spLocks noChangeArrowheads="1"/>
          </p:cNvSpPr>
          <p:nvPr/>
        </p:nvSpPr>
        <p:spPr bwMode="auto">
          <a:xfrm>
            <a:off x="3000005" y="2816463"/>
            <a:ext cx="8356583" cy="1214199"/>
          </a:xfrm>
          <a:prstGeom prst="rect">
            <a:avLst/>
          </a:prstGeom>
          <a:solidFill>
            <a:schemeClr val="tx1"/>
          </a:solidFill>
          <a:ln>
            <a:noFill/>
            <a:headEnd/>
            <a:tailEnd/>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marL="291436" indent="-291436">
              <a:spcBef>
                <a:spcPts val="612"/>
              </a:spcBef>
              <a:buFont typeface="Wingdings" pitchFamily="2" charset="2"/>
              <a:buChar char="§"/>
            </a:pPr>
            <a:r>
              <a:rPr lang="en-US" sz="1122" dirty="0">
                <a:solidFill>
                  <a:schemeClr val="accent4">
                    <a:lumMod val="75000"/>
                  </a:schemeClr>
                </a:solidFill>
              </a:rPr>
              <a:t>Survey link: </a:t>
            </a:r>
            <a:r>
              <a:rPr lang="en-US" sz="1122" dirty="0">
                <a:solidFill>
                  <a:schemeClr val="accent6">
                    <a:lumMod val="50000"/>
                  </a:schemeClr>
                </a:solidFill>
                <a:hlinkClick r:id="rId3"/>
              </a:rPr>
              <a:t>https://</a:t>
            </a:r>
            <a:r>
              <a:rPr lang="en-US" sz="1122" dirty="0" smtClean="0">
                <a:solidFill>
                  <a:schemeClr val="accent6">
                    <a:lumMod val="50000"/>
                  </a:schemeClr>
                </a:solidFill>
                <a:hlinkClick r:id="rId3"/>
              </a:rPr>
              <a:t>survey2.securestudies.com/wix/p222707061.aspx</a:t>
            </a:r>
            <a:r>
              <a:rPr lang="en-US" sz="1122" dirty="0">
                <a:solidFill>
                  <a:schemeClr val="accent4">
                    <a:lumMod val="75000"/>
                  </a:schemeClr>
                </a:solidFill>
              </a:rPr>
              <a:t> </a:t>
            </a:r>
            <a:endParaRPr lang="en-US" sz="1122" dirty="0">
              <a:solidFill>
                <a:schemeClr val="accent6">
                  <a:lumMod val="50000"/>
                </a:schemeClr>
              </a:solidFill>
            </a:endParaRPr>
          </a:p>
          <a:p>
            <a:pPr marL="291436" indent="-291436">
              <a:spcBef>
                <a:spcPts val="612"/>
              </a:spcBef>
              <a:buFont typeface="Wingdings" pitchFamily="2" charset="2"/>
              <a:buChar char="§"/>
            </a:pPr>
            <a:r>
              <a:rPr lang="en-GB" sz="1122" dirty="0">
                <a:solidFill>
                  <a:schemeClr val="accent4">
                    <a:lumMod val="75000"/>
                  </a:schemeClr>
                </a:solidFill>
              </a:rPr>
              <a:t>The survey link was placed on the Safety &amp; Security </a:t>
            </a:r>
            <a:r>
              <a:rPr lang="en-GB" sz="1122" dirty="0" err="1">
                <a:solidFill>
                  <a:schemeClr val="accent4">
                    <a:lumMod val="75000"/>
                  </a:schemeClr>
                </a:solidFill>
              </a:rPr>
              <a:t>Center</a:t>
            </a:r>
            <a:r>
              <a:rPr lang="en-GB" sz="1122" dirty="0">
                <a:solidFill>
                  <a:schemeClr val="accent4">
                    <a:lumMod val="75000"/>
                  </a:schemeClr>
                </a:solidFill>
              </a:rPr>
              <a:t> homepage, Facebook ads, and </a:t>
            </a:r>
            <a:r>
              <a:rPr lang="en-GB" sz="1122" dirty="0" err="1">
                <a:solidFill>
                  <a:schemeClr val="accent4">
                    <a:lumMod val="75000"/>
                  </a:schemeClr>
                </a:solidFill>
              </a:rPr>
              <a:t>OutBrain</a:t>
            </a:r>
            <a:r>
              <a:rPr lang="en-GB" sz="1122" dirty="0">
                <a:solidFill>
                  <a:schemeClr val="accent4">
                    <a:lumMod val="75000"/>
                  </a:schemeClr>
                </a:solidFill>
              </a:rPr>
              <a:t>/</a:t>
            </a:r>
            <a:r>
              <a:rPr lang="en-GB" sz="1122" dirty="0" err="1">
                <a:solidFill>
                  <a:schemeClr val="accent4">
                    <a:lumMod val="75000"/>
                  </a:schemeClr>
                </a:solidFill>
              </a:rPr>
              <a:t>StumbleUpon</a:t>
            </a:r>
            <a:endParaRPr lang="en-US" sz="1122" dirty="0">
              <a:solidFill>
                <a:schemeClr val="accent4">
                  <a:lumMod val="75000"/>
                </a:schemeClr>
              </a:solidFill>
            </a:endParaRPr>
          </a:p>
          <a:p>
            <a:pPr marL="291436" indent="-291436">
              <a:spcBef>
                <a:spcPts val="612"/>
              </a:spcBef>
              <a:buFont typeface="Wingdings" pitchFamily="2" charset="2"/>
              <a:buChar char="§"/>
            </a:pPr>
            <a:r>
              <a:rPr lang="en-US" sz="1122" dirty="0">
                <a:solidFill>
                  <a:schemeClr val="accent4">
                    <a:lumMod val="75000"/>
                  </a:schemeClr>
                </a:solidFill>
              </a:rPr>
              <a:t>The report is broken into three segments; Parents who allow child(</a:t>
            </a:r>
            <a:r>
              <a:rPr lang="en-US" sz="1122" dirty="0" err="1">
                <a:solidFill>
                  <a:schemeClr val="accent4">
                    <a:lumMod val="75000"/>
                  </a:schemeClr>
                </a:solidFill>
              </a:rPr>
              <a:t>ren</a:t>
            </a:r>
            <a:r>
              <a:rPr lang="en-US" sz="1122" dirty="0">
                <a:solidFill>
                  <a:schemeClr val="accent4">
                    <a:lumMod val="75000"/>
                  </a:schemeClr>
                </a:solidFill>
              </a:rPr>
              <a:t>) to use devices/online services; parents who do not </a:t>
            </a:r>
            <a:r>
              <a:rPr lang="en-US" sz="1122" dirty="0">
                <a:solidFill>
                  <a:schemeClr val="accent4">
                    <a:lumMod val="75000"/>
                  </a:schemeClr>
                </a:solidFill>
              </a:rPr>
              <a:t>allow child(</a:t>
            </a:r>
            <a:r>
              <a:rPr lang="en-US" sz="1122" dirty="0" err="1">
                <a:solidFill>
                  <a:schemeClr val="accent4">
                    <a:lumMod val="75000"/>
                  </a:schemeClr>
                </a:solidFill>
              </a:rPr>
              <a:t>ren</a:t>
            </a:r>
            <a:r>
              <a:rPr lang="en-US" sz="1122" dirty="0">
                <a:solidFill>
                  <a:schemeClr val="accent4">
                    <a:lumMod val="75000"/>
                  </a:schemeClr>
                </a:solidFill>
              </a:rPr>
              <a:t>) to use device/online services; and non-parents. </a:t>
            </a:r>
            <a:endParaRPr lang="en-US" sz="1122" dirty="0">
              <a:solidFill>
                <a:schemeClr val="accent4">
                  <a:lumMod val="75000"/>
                </a:schemeClr>
              </a:solidFill>
            </a:endParaRPr>
          </a:p>
        </p:txBody>
      </p:sp>
      <p:sp>
        <p:nvSpPr>
          <p:cNvPr id="11" name="Rectangle 7"/>
          <p:cNvSpPr>
            <a:spLocks noChangeArrowheads="1"/>
          </p:cNvSpPr>
          <p:nvPr/>
        </p:nvSpPr>
        <p:spPr bwMode="auto">
          <a:xfrm>
            <a:off x="1206927" y="995835"/>
            <a:ext cx="1651485" cy="635884"/>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632" b="1" dirty="0">
                <a:solidFill>
                  <a:schemeClr val="tx1"/>
                </a:solidFill>
                <a:latin typeface="+mj-lt"/>
              </a:rPr>
              <a:t>Background</a:t>
            </a:r>
          </a:p>
        </p:txBody>
      </p:sp>
      <p:sp>
        <p:nvSpPr>
          <p:cNvPr id="12" name="Rectangle 25"/>
          <p:cNvSpPr>
            <a:spLocks noChangeArrowheads="1"/>
          </p:cNvSpPr>
          <p:nvPr/>
        </p:nvSpPr>
        <p:spPr bwMode="auto">
          <a:xfrm>
            <a:off x="3004949" y="995835"/>
            <a:ext cx="8361900" cy="640677"/>
          </a:xfrm>
          <a:prstGeom prst="rect">
            <a:avLst/>
          </a:prstGeom>
          <a:solidFill>
            <a:schemeClr val="tx1"/>
          </a:solidFill>
          <a:ln>
            <a:noFill/>
            <a:headEnd/>
            <a:tailEnd/>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defTabSz="932290" fontAlgn="base">
              <a:spcBef>
                <a:spcPct val="0"/>
              </a:spcBef>
              <a:spcAft>
                <a:spcPct val="0"/>
              </a:spcAft>
            </a:pPr>
            <a:r>
              <a:rPr lang="en-US" sz="1122" dirty="0">
                <a:solidFill>
                  <a:schemeClr val="accent4">
                    <a:lumMod val="75000"/>
                  </a:schemeClr>
                </a:solidFill>
              </a:rPr>
              <a:t>The Microsoft Trustworthy Computing Communications team is interested in understanding when parents currently allow their children to use digital technology like computers, phones, email, social media, etc., and whether they are having conversations with their children around digital safety when using that technology.. </a:t>
            </a:r>
          </a:p>
        </p:txBody>
      </p:sp>
      <p:sp>
        <p:nvSpPr>
          <p:cNvPr id="14" name="Rectangle 12"/>
          <p:cNvSpPr>
            <a:spLocks noChangeArrowheads="1"/>
          </p:cNvSpPr>
          <p:nvPr/>
        </p:nvSpPr>
        <p:spPr bwMode="auto">
          <a:xfrm>
            <a:off x="1181022" y="6283853"/>
            <a:ext cx="8870976" cy="567803"/>
          </a:xfrm>
          <a:prstGeom prst="rect">
            <a:avLst/>
          </a:prstGeom>
          <a:noFill/>
          <a:ln w="9525" algn="ctr">
            <a:noFill/>
            <a:miter lim="800000"/>
            <a:headEnd/>
            <a:tailEnd/>
          </a:ln>
        </p:spPr>
        <p:txBody>
          <a:bodyPr anchor="ctr"/>
          <a:lstStyle/>
          <a:p>
            <a:r>
              <a:rPr lang="en-US" sz="918" i="1" dirty="0">
                <a:solidFill>
                  <a:schemeClr val="bg1"/>
                </a:solidFill>
                <a:latin typeface="+mj-lt"/>
              </a:rPr>
              <a:t>With a pure probability sample of 1025 one could say with a ninety-five percent probability that the overall results would have a sampling error of +/- 3.1 percentage points. However, besides sampling error, all sample surveys and polls may be subject to several additional sources of error that cannot be calculated, including, but not limited to coverage error, error associated with non-response, error associated with question wording and response options, and post-survey weighting and adjustments.</a:t>
            </a:r>
            <a:r>
              <a:rPr lang="en-US" sz="918" dirty="0">
                <a:solidFill>
                  <a:schemeClr val="bg1"/>
                </a:solidFill>
                <a:latin typeface="+mj-lt"/>
              </a:rPr>
              <a:t> </a:t>
            </a:r>
          </a:p>
        </p:txBody>
      </p:sp>
    </p:spTree>
    <p:extLst>
      <p:ext uri="{BB962C8B-B14F-4D97-AF65-F5344CB8AC3E}">
        <p14:creationId xmlns:p14="http://schemas.microsoft.com/office/powerpoint/2010/main" val="344660140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8796" y="84194"/>
            <a:ext cx="11877740" cy="678031"/>
          </a:xfrm>
        </p:spPr>
        <p:txBody>
          <a:bodyPr/>
          <a:lstStyle/>
          <a:p>
            <a:r>
              <a:rPr lang="en-US" sz="4800" dirty="0">
                <a:solidFill>
                  <a:schemeClr val="accent4">
                    <a:lumMod val="75000"/>
                  </a:schemeClr>
                </a:solidFill>
              </a:rPr>
              <a:t>Executive summary: Parents</a:t>
            </a:r>
          </a:p>
        </p:txBody>
      </p:sp>
      <p:sp>
        <p:nvSpPr>
          <p:cNvPr id="2" name="Content Placeholder 1"/>
          <p:cNvSpPr>
            <a:spLocks noGrp="1"/>
          </p:cNvSpPr>
          <p:nvPr>
            <p:ph sz="quarter" idx="4294967295"/>
          </p:nvPr>
        </p:nvSpPr>
        <p:spPr>
          <a:xfrm>
            <a:off x="235652" y="1108685"/>
            <a:ext cx="12042512" cy="5588977"/>
          </a:xfrm>
        </p:spPr>
        <p:txBody>
          <a:bodyPr>
            <a:noAutofit/>
          </a:bodyPr>
          <a:lstStyle/>
          <a:p>
            <a:pPr>
              <a:lnSpc>
                <a:spcPct val="100000"/>
              </a:lnSpc>
            </a:pPr>
            <a:r>
              <a:rPr lang="en-US" sz="2346" dirty="0">
                <a:solidFill>
                  <a:schemeClr val="accent4">
                    <a:lumMod val="75000"/>
                  </a:schemeClr>
                </a:solidFill>
              </a:rPr>
              <a:t>Nearly all parents surveyed (94%) allow usage of at least one device or online service. </a:t>
            </a:r>
          </a:p>
          <a:p>
            <a:pPr>
              <a:lnSpc>
                <a:spcPct val="100000"/>
              </a:lnSpc>
            </a:pPr>
            <a:r>
              <a:rPr lang="en-US" sz="2346" dirty="0">
                <a:solidFill>
                  <a:schemeClr val="accent4">
                    <a:lumMod val="75000"/>
                  </a:schemeClr>
                </a:solidFill>
              </a:rPr>
              <a:t>Three quarters of parents allow children to use computers; the second most allowed are apps (56%). </a:t>
            </a:r>
          </a:p>
          <a:p>
            <a:pPr lvl="1">
              <a:lnSpc>
                <a:spcPct val="100000"/>
              </a:lnSpc>
            </a:pPr>
            <a:r>
              <a:rPr lang="en-US" sz="1836" dirty="0">
                <a:solidFill>
                  <a:schemeClr val="accent4">
                    <a:lumMod val="75000"/>
                  </a:schemeClr>
                </a:solidFill>
                <a:latin typeface="+mj-lt"/>
              </a:rPr>
              <a:t>Computers and gaming consoles are introduced at a younger age (age 8 on average) than phones and services. </a:t>
            </a:r>
          </a:p>
          <a:p>
            <a:pPr lvl="1">
              <a:lnSpc>
                <a:spcPct val="100000"/>
              </a:lnSpc>
            </a:pPr>
            <a:r>
              <a:rPr lang="en-US" sz="1836" dirty="0">
                <a:solidFill>
                  <a:schemeClr val="accent4">
                    <a:lumMod val="75000"/>
                  </a:schemeClr>
                </a:solidFill>
                <a:latin typeface="+mj-lt"/>
              </a:rPr>
              <a:t>Mobile phones, texting, and social networking are on the opposite end of the spectrum, introduced later on (average 11 to 12 years old). </a:t>
            </a:r>
          </a:p>
          <a:p>
            <a:r>
              <a:rPr lang="en-US" sz="2400" dirty="0">
                <a:solidFill>
                  <a:schemeClr val="accent5">
                    <a:lumMod val="75000"/>
                  </a:schemeClr>
                </a:solidFill>
              </a:rPr>
              <a:t>Two-thirds of parents </a:t>
            </a:r>
            <a:r>
              <a:rPr lang="en-US" sz="2400" dirty="0" smtClean="0">
                <a:solidFill>
                  <a:schemeClr val="accent5">
                    <a:lumMod val="75000"/>
                  </a:schemeClr>
                </a:solidFill>
              </a:rPr>
              <a:t>who </a:t>
            </a:r>
            <a:r>
              <a:rPr lang="en-US" sz="2400" dirty="0">
                <a:solidFill>
                  <a:schemeClr val="accent5">
                    <a:lumMod val="75000"/>
                  </a:schemeClr>
                </a:solidFill>
              </a:rPr>
              <a:t>allow </a:t>
            </a:r>
            <a:r>
              <a:rPr lang="en-US" sz="2400" dirty="0" smtClean="0">
                <a:solidFill>
                  <a:schemeClr val="accent5">
                    <a:lumMod val="75000"/>
                  </a:schemeClr>
                </a:solidFill>
              </a:rPr>
              <a:t>children </a:t>
            </a:r>
            <a:r>
              <a:rPr lang="en-US" sz="2400" dirty="0">
                <a:solidFill>
                  <a:schemeClr val="accent5">
                    <a:lumMod val="75000"/>
                  </a:schemeClr>
                </a:solidFill>
              </a:rPr>
              <a:t>to use </a:t>
            </a:r>
            <a:r>
              <a:rPr lang="en-US" sz="2400" dirty="0" smtClean="0">
                <a:solidFill>
                  <a:schemeClr val="accent5">
                    <a:lumMod val="75000"/>
                  </a:schemeClr>
                </a:solidFill>
              </a:rPr>
              <a:t>a device/online service, set </a:t>
            </a:r>
            <a:r>
              <a:rPr lang="en-US" sz="2400" dirty="0">
                <a:solidFill>
                  <a:schemeClr val="accent5">
                    <a:lumMod val="75000"/>
                  </a:schemeClr>
                </a:solidFill>
              </a:rPr>
              <a:t>technology usage rules </a:t>
            </a:r>
            <a:r>
              <a:rPr lang="en-US" sz="2400" dirty="0" smtClean="0">
                <a:solidFill>
                  <a:schemeClr val="accent5">
                    <a:lumMod val="75000"/>
                  </a:schemeClr>
                </a:solidFill>
              </a:rPr>
              <a:t>before </a:t>
            </a:r>
            <a:r>
              <a:rPr lang="en-US" sz="2400" dirty="0">
                <a:solidFill>
                  <a:schemeClr val="accent5">
                    <a:lumMod val="75000"/>
                  </a:schemeClr>
                </a:solidFill>
              </a:rPr>
              <a:t>their </a:t>
            </a:r>
            <a:r>
              <a:rPr lang="en-US" sz="2400" dirty="0" smtClean="0">
                <a:solidFill>
                  <a:schemeClr val="accent5">
                    <a:lumMod val="75000"/>
                  </a:schemeClr>
                </a:solidFill>
              </a:rPr>
              <a:t>children reach </a:t>
            </a:r>
            <a:r>
              <a:rPr lang="en-US" sz="2400" dirty="0">
                <a:solidFill>
                  <a:schemeClr val="accent5">
                    <a:lumMod val="75000"/>
                  </a:schemeClr>
                </a:solidFill>
              </a:rPr>
              <a:t>age </a:t>
            </a:r>
            <a:r>
              <a:rPr lang="en-US" sz="2400" dirty="0" smtClean="0">
                <a:solidFill>
                  <a:schemeClr val="accent5">
                    <a:lumMod val="75000"/>
                  </a:schemeClr>
                </a:solidFill>
              </a:rPr>
              <a:t>10.</a:t>
            </a:r>
            <a:endParaRPr lang="en-GB" sz="2400" dirty="0" smtClean="0">
              <a:solidFill>
                <a:schemeClr val="accent5">
                  <a:lumMod val="75000"/>
                </a:schemeClr>
              </a:solidFill>
            </a:endParaRPr>
          </a:p>
          <a:p>
            <a:pPr lvl="1"/>
            <a:r>
              <a:rPr lang="en-US" sz="1836" dirty="0">
                <a:solidFill>
                  <a:schemeClr val="accent4">
                    <a:lumMod val="75000"/>
                  </a:schemeClr>
                </a:solidFill>
                <a:latin typeface="+mj-lt"/>
              </a:rPr>
              <a:t>According to parents, their guidance </a:t>
            </a:r>
            <a:r>
              <a:rPr lang="en-US" sz="1836" dirty="0" smtClean="0">
                <a:solidFill>
                  <a:schemeClr val="accent4">
                    <a:lumMod val="75000"/>
                  </a:schemeClr>
                </a:solidFill>
                <a:latin typeface="+mj-lt"/>
              </a:rPr>
              <a:t>includes </a:t>
            </a:r>
            <a:r>
              <a:rPr lang="en-US" sz="1836" dirty="0">
                <a:solidFill>
                  <a:schemeClr val="accent4">
                    <a:lumMod val="75000"/>
                  </a:schemeClr>
                </a:solidFill>
                <a:latin typeface="+mj-lt"/>
              </a:rPr>
              <a:t>updating </a:t>
            </a:r>
            <a:r>
              <a:rPr lang="en-US" sz="1836" dirty="0" smtClean="0">
                <a:solidFill>
                  <a:schemeClr val="accent4">
                    <a:lumMod val="75000"/>
                  </a:schemeClr>
                </a:solidFill>
                <a:latin typeface="+mj-lt"/>
              </a:rPr>
              <a:t>rules as children mature, </a:t>
            </a:r>
            <a:r>
              <a:rPr lang="en-US" sz="1836" dirty="0">
                <a:solidFill>
                  <a:schemeClr val="accent4">
                    <a:lumMod val="75000"/>
                  </a:schemeClr>
                </a:solidFill>
                <a:latin typeface="+mj-lt"/>
              </a:rPr>
              <a:t>setting time limits, </a:t>
            </a:r>
            <a:r>
              <a:rPr lang="en-US" sz="1836" dirty="0" smtClean="0">
                <a:solidFill>
                  <a:schemeClr val="accent4">
                    <a:lumMod val="75000"/>
                  </a:schemeClr>
                </a:solidFill>
                <a:latin typeface="+mj-lt"/>
              </a:rPr>
              <a:t>restricting purchases, and coming to them if something goes wrong. </a:t>
            </a:r>
            <a:endParaRPr lang="en-US" sz="1836" dirty="0">
              <a:solidFill>
                <a:schemeClr val="accent4">
                  <a:lumMod val="75000"/>
                </a:schemeClr>
              </a:solidFill>
              <a:latin typeface="+mj-lt"/>
            </a:endParaRPr>
          </a:p>
          <a:p>
            <a:pPr>
              <a:lnSpc>
                <a:spcPct val="100000"/>
              </a:lnSpc>
            </a:pPr>
            <a:r>
              <a:rPr lang="en-US" sz="2346" dirty="0">
                <a:solidFill>
                  <a:schemeClr val="accent4">
                    <a:lumMod val="75000"/>
                  </a:schemeClr>
                </a:solidFill>
              </a:rPr>
              <a:t>Nearly one third of parents who do not currently allow usage of online services plan to allow it around 15 to 18 years old.</a:t>
            </a:r>
          </a:p>
          <a:p>
            <a:pPr>
              <a:lnSpc>
                <a:spcPct val="100000"/>
              </a:lnSpc>
            </a:pPr>
            <a:r>
              <a:rPr lang="en-US" sz="2346" dirty="0">
                <a:solidFill>
                  <a:schemeClr val="accent4">
                    <a:lumMod val="75000"/>
                  </a:schemeClr>
                </a:solidFill>
              </a:rPr>
              <a:t>The majority of all respondents believe that parents and teachers should provide guidance to children about online safety.</a:t>
            </a:r>
          </a:p>
          <a:p>
            <a:pPr marL="0" indent="0">
              <a:buNone/>
            </a:pPr>
            <a:endParaRPr lang="en-US" sz="2448" dirty="0">
              <a:solidFill>
                <a:schemeClr val="accent4">
                  <a:lumMod val="75000"/>
                </a:schemeClr>
              </a:solidFill>
            </a:endParaRPr>
          </a:p>
        </p:txBody>
      </p:sp>
    </p:spTree>
    <p:extLst>
      <p:ext uri="{BB962C8B-B14F-4D97-AF65-F5344CB8AC3E}">
        <p14:creationId xmlns:p14="http://schemas.microsoft.com/office/powerpoint/2010/main" val="4302812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089377536"/>
              </p:ext>
            </p:extLst>
          </p:nvPr>
        </p:nvGraphicFramePr>
        <p:xfrm>
          <a:off x="2502" y="2046959"/>
          <a:ext cx="12431473" cy="279781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4294967295"/>
          </p:nvPr>
        </p:nvSpPr>
        <p:spPr>
          <a:xfrm>
            <a:off x="261693" y="144463"/>
            <a:ext cx="11877740" cy="1752600"/>
          </a:xfrm>
        </p:spPr>
        <p:txBody>
          <a:bodyPr>
            <a:noAutofit/>
          </a:bodyPr>
          <a:lstStyle/>
          <a:p>
            <a:pPr marL="0" indent="0">
              <a:buNone/>
            </a:pPr>
            <a:endParaRPr lang="en-US" sz="3672" spc="-102" dirty="0">
              <a:ln w="3175">
                <a:noFill/>
              </a:ln>
              <a:solidFill>
                <a:schemeClr val="tx1"/>
              </a:solidFill>
              <a:cs typeface="Arial" charset="0"/>
            </a:endParaRPr>
          </a:p>
          <a:p>
            <a:pPr marL="0" indent="0">
              <a:lnSpc>
                <a:spcPct val="100000"/>
              </a:lnSpc>
              <a:buNone/>
            </a:pPr>
            <a:r>
              <a:rPr lang="en-US" sz="2346" dirty="0">
                <a:solidFill>
                  <a:schemeClr val="tx1"/>
                </a:solidFill>
              </a:rPr>
              <a:t/>
            </a:r>
            <a:br>
              <a:rPr lang="en-US" sz="2346" dirty="0">
                <a:solidFill>
                  <a:schemeClr val="tx1"/>
                </a:solidFill>
              </a:rPr>
            </a:br>
            <a:r>
              <a:rPr lang="en-US" sz="2346" dirty="0">
                <a:solidFill>
                  <a:srgbClr val="002060"/>
                </a:solidFill>
                <a:latin typeface="+mj-lt"/>
              </a:rPr>
              <a:t>Non-parents believe that children should be allowed to use technology 2 to 3 years later than parents actually allow</a:t>
            </a:r>
          </a:p>
          <a:p>
            <a:pPr marL="0" indent="0">
              <a:buNone/>
            </a:pPr>
            <a:endParaRPr lang="en-US" sz="2346" dirty="0">
              <a:solidFill>
                <a:srgbClr val="002060"/>
              </a:solidFill>
              <a:latin typeface="+mj-lt"/>
            </a:endParaRPr>
          </a:p>
          <a:p>
            <a:endParaRPr lang="en-US" sz="2448" dirty="0">
              <a:solidFill>
                <a:schemeClr val="tx1"/>
              </a:solidFill>
              <a:latin typeface="+mj-lt"/>
            </a:endParaRPr>
          </a:p>
          <a:p>
            <a:endParaRPr lang="en-US" sz="2448" dirty="0">
              <a:solidFill>
                <a:schemeClr val="tx1"/>
              </a:solidFill>
              <a:latin typeface="+mj-lt"/>
            </a:endParaRPr>
          </a:p>
          <a:p>
            <a:endParaRPr lang="en-US" sz="2448" dirty="0">
              <a:solidFill>
                <a:schemeClr val="tx1"/>
              </a:solidFill>
              <a:latin typeface="+mj-lt"/>
            </a:endParaRPr>
          </a:p>
          <a:p>
            <a:endParaRPr lang="en-US" sz="2448" dirty="0">
              <a:solidFill>
                <a:schemeClr val="tx1"/>
              </a:solidFill>
              <a:latin typeface="+mj-lt"/>
            </a:endParaRPr>
          </a:p>
          <a:p>
            <a:pPr marL="0" indent="0">
              <a:buNone/>
            </a:pPr>
            <a:endParaRPr lang="en-US" sz="2448" dirty="0">
              <a:solidFill>
                <a:schemeClr val="tx1"/>
              </a:solidFill>
              <a:latin typeface="+mj-lt"/>
            </a:endParaRPr>
          </a:p>
          <a:p>
            <a:pPr marL="0" indent="0">
              <a:buNone/>
            </a:pPr>
            <a:endParaRPr lang="en-US" sz="816" dirty="0">
              <a:solidFill>
                <a:schemeClr val="tx1"/>
              </a:solidFill>
              <a:latin typeface="+mj-lt"/>
            </a:endParaRPr>
          </a:p>
          <a:p>
            <a:pPr marL="0" indent="0">
              <a:buNone/>
            </a:pPr>
            <a:endParaRPr lang="en-US" sz="816" dirty="0">
              <a:solidFill>
                <a:schemeClr val="tx1"/>
              </a:solidFill>
              <a:latin typeface="+mj-lt"/>
            </a:endParaRPr>
          </a:p>
          <a:p>
            <a:endParaRPr lang="en-US" sz="2448" dirty="0">
              <a:solidFill>
                <a:schemeClr val="tx1"/>
              </a:solidFill>
            </a:endParaRPr>
          </a:p>
          <a:p>
            <a:endParaRPr lang="en-US" sz="2448" dirty="0">
              <a:solidFill>
                <a:schemeClr val="tx1"/>
              </a:solidFill>
            </a:endParaRPr>
          </a:p>
          <a:p>
            <a:endParaRPr lang="en-US" sz="2448" dirty="0">
              <a:solidFill>
                <a:schemeClr val="tx1"/>
              </a:solidFill>
            </a:endParaRPr>
          </a:p>
        </p:txBody>
      </p:sp>
      <p:sp>
        <p:nvSpPr>
          <p:cNvPr id="7" name="TextBox 1"/>
          <p:cNvSpPr txBox="1"/>
          <p:nvPr/>
        </p:nvSpPr>
        <p:spPr>
          <a:xfrm>
            <a:off x="724055" y="2613233"/>
            <a:ext cx="196974"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2</a:t>
            </a:r>
          </a:p>
        </p:txBody>
      </p:sp>
      <p:sp>
        <p:nvSpPr>
          <p:cNvPr id="8" name="TextBox 1"/>
          <p:cNvSpPr txBox="1"/>
          <p:nvPr/>
        </p:nvSpPr>
        <p:spPr>
          <a:xfrm>
            <a:off x="10164962" y="2613235"/>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3</a:t>
            </a:r>
          </a:p>
        </p:txBody>
      </p:sp>
      <p:sp>
        <p:nvSpPr>
          <p:cNvPr id="9" name="TextBox 1"/>
          <p:cNvSpPr txBox="1"/>
          <p:nvPr/>
        </p:nvSpPr>
        <p:spPr>
          <a:xfrm>
            <a:off x="3425499" y="2613230"/>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2</a:t>
            </a:r>
          </a:p>
        </p:txBody>
      </p:sp>
      <p:sp>
        <p:nvSpPr>
          <p:cNvPr id="10" name="TextBox 1"/>
          <p:cNvSpPr txBox="1"/>
          <p:nvPr/>
        </p:nvSpPr>
        <p:spPr>
          <a:xfrm>
            <a:off x="11520699" y="2613228"/>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3</a:t>
            </a:r>
          </a:p>
        </p:txBody>
      </p:sp>
      <p:sp>
        <p:nvSpPr>
          <p:cNvPr id="11" name="TextBox 1"/>
          <p:cNvSpPr txBox="1"/>
          <p:nvPr/>
        </p:nvSpPr>
        <p:spPr>
          <a:xfrm>
            <a:off x="8829067" y="2613236"/>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3</a:t>
            </a:r>
          </a:p>
        </p:txBody>
      </p:sp>
      <p:sp>
        <p:nvSpPr>
          <p:cNvPr id="12" name="TextBox 1"/>
          <p:cNvSpPr txBox="1"/>
          <p:nvPr/>
        </p:nvSpPr>
        <p:spPr>
          <a:xfrm>
            <a:off x="7484113" y="2613233"/>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2</a:t>
            </a:r>
          </a:p>
        </p:txBody>
      </p:sp>
      <p:sp>
        <p:nvSpPr>
          <p:cNvPr id="13" name="TextBox 1"/>
          <p:cNvSpPr txBox="1"/>
          <p:nvPr/>
        </p:nvSpPr>
        <p:spPr>
          <a:xfrm>
            <a:off x="6133444" y="2613232"/>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2</a:t>
            </a:r>
          </a:p>
        </p:txBody>
      </p:sp>
      <p:sp>
        <p:nvSpPr>
          <p:cNvPr id="14" name="TextBox 1"/>
          <p:cNvSpPr txBox="1"/>
          <p:nvPr/>
        </p:nvSpPr>
        <p:spPr>
          <a:xfrm>
            <a:off x="4772051" y="2613231"/>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2</a:t>
            </a:r>
          </a:p>
        </p:txBody>
      </p:sp>
      <p:sp>
        <p:nvSpPr>
          <p:cNvPr id="15" name="TextBox 1"/>
          <p:cNvSpPr txBox="1"/>
          <p:nvPr/>
        </p:nvSpPr>
        <p:spPr>
          <a:xfrm>
            <a:off x="2053963" y="2613229"/>
            <a:ext cx="213050" cy="288137"/>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32559"/>
            <a:r>
              <a:rPr lang="en-US" sz="1836" dirty="0">
                <a:solidFill>
                  <a:srgbClr val="00AEEF"/>
                </a:solidFill>
                <a:cs typeface="Times New Roman" pitchFamily="18" charset="0"/>
              </a:rPr>
              <a:t>2</a:t>
            </a:r>
          </a:p>
        </p:txBody>
      </p:sp>
      <p:sp>
        <p:nvSpPr>
          <p:cNvPr id="16" name="Flowchart: Extract 15"/>
          <p:cNvSpPr/>
          <p:nvPr/>
        </p:nvSpPr>
        <p:spPr bwMode="auto">
          <a:xfrm>
            <a:off x="97665" y="2613237"/>
            <a:ext cx="228392" cy="282513"/>
          </a:xfrm>
          <a:prstGeom prst="flowChartExtract">
            <a:avLst/>
          </a:prstGeom>
          <a:no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solidFill>
                <a:srgbClr val="00AEEF"/>
              </a:solidFill>
              <a:ea typeface="Segoe UI" pitchFamily="34" charset="0"/>
              <a:cs typeface="Segoe UI" pitchFamily="34" charset="0"/>
            </a:endParaRPr>
          </a:p>
        </p:txBody>
      </p:sp>
      <p:sp>
        <p:nvSpPr>
          <p:cNvPr id="18" name="Title 3"/>
          <p:cNvSpPr txBox="1">
            <a:spLocks/>
          </p:cNvSpPr>
          <p:nvPr/>
        </p:nvSpPr>
        <p:spPr>
          <a:xfrm>
            <a:off x="148796" y="84193"/>
            <a:ext cx="1187774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spc="-102" dirty="0">
                <a:solidFill>
                  <a:srgbClr val="002060"/>
                </a:solidFill>
                <a:latin typeface="+mj-lt"/>
                <a:cs typeface="Segoe UI" pitchFamily="34" charset="0"/>
              </a:rPr>
              <a:t>Executive summary: Non-parents</a:t>
            </a:r>
          </a:p>
        </p:txBody>
      </p:sp>
    </p:spTree>
    <p:extLst>
      <p:ext uri="{BB962C8B-B14F-4D97-AF65-F5344CB8AC3E}">
        <p14:creationId xmlns:p14="http://schemas.microsoft.com/office/powerpoint/2010/main" val="12395636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Audience profile</a:t>
            </a:r>
            <a:endParaRPr lang="en-US" sz="8000" dirty="0"/>
          </a:p>
        </p:txBody>
      </p:sp>
    </p:spTree>
    <p:extLst>
      <p:ext uri="{BB962C8B-B14F-4D97-AF65-F5344CB8AC3E}">
        <p14:creationId xmlns:p14="http://schemas.microsoft.com/office/powerpoint/2010/main" val="35238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2512" y="5662746"/>
            <a:ext cx="2881744" cy="542399"/>
          </a:xfrm>
          <a:prstGeom prst="rect">
            <a:avLst/>
          </a:prstGeom>
          <a:noFill/>
        </p:spPr>
        <p:txBody>
          <a:bodyPr wrap="square" rtlCol="0">
            <a:spAutoFit/>
          </a:bodyPr>
          <a:lstStyle/>
          <a:p>
            <a:pPr algn="ctr"/>
            <a:r>
              <a:rPr lang="en-US" sz="2856" dirty="0">
                <a:solidFill>
                  <a:schemeClr val="accent5">
                    <a:lumMod val="75000"/>
                  </a:schemeClr>
                </a:solidFill>
                <a:latin typeface="Segoe UI Light" pitchFamily="34" charset="0"/>
                <a:ea typeface="Segoe UI Symbol" pitchFamily="34" charset="0"/>
              </a:rPr>
              <a:t>64%</a:t>
            </a:r>
          </a:p>
        </p:txBody>
      </p:sp>
      <p:sp>
        <p:nvSpPr>
          <p:cNvPr id="14" name="TextBox 13"/>
          <p:cNvSpPr txBox="1"/>
          <p:nvPr/>
        </p:nvSpPr>
        <p:spPr>
          <a:xfrm>
            <a:off x="40554" y="6344897"/>
            <a:ext cx="1124145" cy="350330"/>
          </a:xfrm>
          <a:prstGeom prst="rect">
            <a:avLst/>
          </a:prstGeom>
          <a:noFill/>
        </p:spPr>
        <p:txBody>
          <a:bodyPr wrap="square" rtlCol="0">
            <a:spAutoFit/>
          </a:bodyPr>
          <a:lstStyle/>
          <a:p>
            <a:pPr algn="ctr"/>
            <a:r>
              <a:rPr lang="en-US" sz="1632" dirty="0">
                <a:solidFill>
                  <a:schemeClr val="accent5">
                    <a:lumMod val="75000"/>
                  </a:schemeClr>
                </a:solidFill>
                <a:latin typeface="+mj-lt"/>
              </a:rPr>
              <a:t>(n=1025)</a:t>
            </a:r>
          </a:p>
        </p:txBody>
      </p:sp>
      <p:sp>
        <p:nvSpPr>
          <p:cNvPr id="15" name="TextBox 14"/>
          <p:cNvSpPr txBox="1"/>
          <p:nvPr/>
        </p:nvSpPr>
        <p:spPr>
          <a:xfrm>
            <a:off x="7788982" y="5678974"/>
            <a:ext cx="2881744" cy="542399"/>
          </a:xfrm>
          <a:prstGeom prst="rect">
            <a:avLst/>
          </a:prstGeom>
          <a:noFill/>
        </p:spPr>
        <p:txBody>
          <a:bodyPr wrap="square" rtlCol="0">
            <a:spAutoFit/>
          </a:bodyPr>
          <a:lstStyle/>
          <a:p>
            <a:pPr algn="ctr"/>
            <a:r>
              <a:rPr lang="en-US" sz="2856" dirty="0">
                <a:solidFill>
                  <a:schemeClr val="accent5">
                    <a:lumMod val="75000"/>
                  </a:schemeClr>
                </a:solidFill>
                <a:latin typeface="Segoe UI Light" pitchFamily="34" charset="0"/>
                <a:ea typeface="Segoe UI Symbol" pitchFamily="34" charset="0"/>
              </a:rPr>
              <a:t>36%</a:t>
            </a:r>
          </a:p>
        </p:txBody>
      </p:sp>
      <p:sp>
        <p:nvSpPr>
          <p:cNvPr id="16" name="TextBox 15"/>
          <p:cNvSpPr txBox="1"/>
          <p:nvPr/>
        </p:nvSpPr>
        <p:spPr>
          <a:xfrm>
            <a:off x="7211210" y="2046219"/>
            <a:ext cx="3810825" cy="384205"/>
          </a:xfrm>
          <a:prstGeom prst="rect">
            <a:avLst/>
          </a:prstGeom>
          <a:noFill/>
        </p:spPr>
        <p:txBody>
          <a:bodyPr wrap="square" lIns="0" tIns="0" rIns="0" bIns="0" rtlCol="0">
            <a:spAutoFit/>
          </a:bodyPr>
          <a:lstStyle/>
          <a:p>
            <a:pPr algn="ctr"/>
            <a:r>
              <a:rPr lang="en-US" sz="2448" b="1" dirty="0">
                <a:solidFill>
                  <a:schemeClr val="accent5">
                    <a:lumMod val="75000"/>
                  </a:schemeClr>
                </a:solidFill>
                <a:latin typeface="+mj-lt"/>
                <a:ea typeface="Segoe UI Symbol" pitchFamily="34" charset="0"/>
              </a:rPr>
              <a:t>Non</a:t>
            </a:r>
            <a:r>
              <a:rPr lang="en-US" sz="2448" b="1" dirty="0">
                <a:solidFill>
                  <a:schemeClr val="accent5">
                    <a:lumMod val="75000"/>
                  </a:schemeClr>
                </a:solidFill>
                <a:latin typeface="+mj-lt"/>
              </a:rPr>
              <a:t>-parents</a:t>
            </a:r>
          </a:p>
        </p:txBody>
      </p:sp>
      <p:sp>
        <p:nvSpPr>
          <p:cNvPr id="17" name="Title 3"/>
          <p:cNvSpPr txBox="1">
            <a:spLocks/>
          </p:cNvSpPr>
          <p:nvPr/>
        </p:nvSpPr>
        <p:spPr>
          <a:xfrm>
            <a:off x="-106363" y="159122"/>
            <a:ext cx="6241099" cy="931803"/>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pPr algn="ctr"/>
            <a:r>
              <a:rPr lang="en-US" sz="4896" dirty="0">
                <a:solidFill>
                  <a:schemeClr val="accent4">
                    <a:lumMod val="75000"/>
                  </a:schemeClr>
                </a:solidFill>
              </a:rPr>
              <a:t>Survey demographics </a:t>
            </a:r>
          </a:p>
          <a:p>
            <a:pPr algn="ctr"/>
            <a:r>
              <a:rPr lang="en-US" sz="1632" dirty="0">
                <a:solidFill>
                  <a:schemeClr val="accent4">
                    <a:lumMod val="75000"/>
                  </a:schemeClr>
                </a:solidFill>
                <a:latin typeface="+mj-lt"/>
                <a:ea typeface="Segoe UI Symbol" pitchFamily="34" charset="0"/>
              </a:rPr>
              <a:t>(Base: Total Respondents)</a:t>
            </a:r>
            <a:endParaRPr lang="en-US" sz="4080" dirty="0">
              <a:solidFill>
                <a:schemeClr val="accent4">
                  <a:lumMod val="75000"/>
                </a:schemeClr>
              </a:solidFill>
              <a:latin typeface="+mj-lt"/>
              <a:ea typeface="Segoe UI Symbol" pitchFamily="34" charset="0"/>
            </a:endParaRPr>
          </a:p>
        </p:txBody>
      </p:sp>
      <p:sp>
        <p:nvSpPr>
          <p:cNvPr id="18" name="TextBox 17"/>
          <p:cNvSpPr txBox="1"/>
          <p:nvPr/>
        </p:nvSpPr>
        <p:spPr>
          <a:xfrm>
            <a:off x="1577971" y="2075564"/>
            <a:ext cx="3810825" cy="384205"/>
          </a:xfrm>
          <a:prstGeom prst="rect">
            <a:avLst/>
          </a:prstGeom>
          <a:noFill/>
        </p:spPr>
        <p:txBody>
          <a:bodyPr wrap="square" lIns="0" tIns="0" rIns="0" bIns="0" rtlCol="0">
            <a:spAutoFit/>
          </a:bodyPr>
          <a:lstStyle/>
          <a:p>
            <a:pPr algn="ctr"/>
            <a:r>
              <a:rPr lang="en-US" sz="2448" b="1" dirty="0">
                <a:solidFill>
                  <a:schemeClr val="accent5">
                    <a:lumMod val="75000"/>
                  </a:schemeClr>
                </a:solidFill>
                <a:latin typeface="+mj-lt"/>
              </a:rPr>
              <a:t>Parents</a:t>
            </a:r>
            <a:endParaRPr lang="en-US" sz="2856" b="1" dirty="0">
              <a:solidFill>
                <a:schemeClr val="accent5">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971" y="2867397"/>
            <a:ext cx="2387301" cy="23746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971" y="2867396"/>
            <a:ext cx="4457143" cy="2374603"/>
          </a:xfrm>
          <a:prstGeom prst="rect">
            <a:avLst/>
          </a:prstGeom>
        </p:spPr>
      </p:pic>
    </p:spTree>
    <p:extLst>
      <p:ext uri="{BB962C8B-B14F-4D97-AF65-F5344CB8AC3E}">
        <p14:creationId xmlns:p14="http://schemas.microsoft.com/office/powerpoint/2010/main" val="20415843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ontent Placeholder 4"/>
          <p:cNvGraphicFramePr>
            <a:graphicFrameLocks/>
          </p:cNvGraphicFramePr>
          <p:nvPr>
            <p:extLst>
              <p:ext uri="{D42A27DB-BD31-4B8C-83A1-F6EECF244321}">
                <p14:modId xmlns:p14="http://schemas.microsoft.com/office/powerpoint/2010/main" val="1428924146"/>
              </p:ext>
            </p:extLst>
          </p:nvPr>
        </p:nvGraphicFramePr>
        <p:xfrm>
          <a:off x="9414497" y="2598286"/>
          <a:ext cx="2890354" cy="2811187"/>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2451925" y="3116605"/>
            <a:ext cx="4405747" cy="320182"/>
          </a:xfrm>
          <a:prstGeom prst="rect">
            <a:avLst/>
          </a:prstGeom>
          <a:noFill/>
        </p:spPr>
        <p:txBody>
          <a:bodyPr wrap="square" lIns="0" tIns="0" rIns="0" bIns="0" rtlCol="0">
            <a:spAutoFit/>
          </a:bodyPr>
          <a:lstStyle/>
          <a:p>
            <a:pPr algn="ctr"/>
            <a:r>
              <a:rPr lang="en-US" sz="2040" dirty="0">
                <a:solidFill>
                  <a:schemeClr val="accent5">
                    <a:lumMod val="75000"/>
                  </a:schemeClr>
                </a:solidFill>
                <a:latin typeface="Segoe UI Light" pitchFamily="34" charset="0"/>
              </a:rPr>
              <a:t>Gender</a:t>
            </a:r>
          </a:p>
        </p:txBody>
      </p:sp>
      <p:graphicFrame>
        <p:nvGraphicFramePr>
          <p:cNvPr id="25" name="Content Placeholder 4"/>
          <p:cNvGraphicFramePr>
            <a:graphicFrameLocks/>
          </p:cNvGraphicFramePr>
          <p:nvPr>
            <p:extLst>
              <p:ext uri="{D42A27DB-BD31-4B8C-83A1-F6EECF244321}">
                <p14:modId xmlns:p14="http://schemas.microsoft.com/office/powerpoint/2010/main" val="2044152286"/>
              </p:ext>
            </p:extLst>
          </p:nvPr>
        </p:nvGraphicFramePr>
        <p:xfrm>
          <a:off x="3522920" y="2521373"/>
          <a:ext cx="2890354" cy="2811187"/>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3"/>
          <p:cNvSpPr txBox="1">
            <a:spLocks/>
          </p:cNvSpPr>
          <p:nvPr/>
        </p:nvSpPr>
        <p:spPr>
          <a:xfrm>
            <a:off x="121365" y="235336"/>
            <a:ext cx="12421471" cy="135614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GB" sz="4896" dirty="0">
                <a:solidFill>
                  <a:schemeClr val="accent4">
                    <a:lumMod val="75000"/>
                  </a:schemeClr>
                </a:solidFill>
              </a:rPr>
              <a:t>As expected, parents skew older than  </a:t>
            </a:r>
            <a:r>
              <a:rPr lang="en-GB" sz="4896" dirty="0" smtClean="0">
                <a:solidFill>
                  <a:schemeClr val="accent4">
                    <a:lumMod val="75000"/>
                  </a:schemeClr>
                </a:solidFill>
              </a:rPr>
              <a:t>           non-parents</a:t>
            </a:r>
            <a:endParaRPr lang="en-GB" sz="4896" dirty="0">
              <a:solidFill>
                <a:schemeClr val="accent4">
                  <a:lumMod val="75000"/>
                </a:schemeClr>
              </a:solidFill>
            </a:endParaRPr>
          </a:p>
        </p:txBody>
      </p:sp>
      <p:graphicFrame>
        <p:nvGraphicFramePr>
          <p:cNvPr id="21" name="Content Placeholder 1"/>
          <p:cNvGraphicFramePr>
            <a:graphicFrameLocks/>
          </p:cNvGraphicFramePr>
          <p:nvPr>
            <p:extLst/>
          </p:nvPr>
        </p:nvGraphicFramePr>
        <p:xfrm>
          <a:off x="2501" y="3519038"/>
          <a:ext cx="3910918" cy="32313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ontent Placeholder 1"/>
          <p:cNvGraphicFramePr>
            <a:graphicFrameLocks/>
          </p:cNvGraphicFramePr>
          <p:nvPr>
            <p:extLst/>
          </p:nvPr>
        </p:nvGraphicFramePr>
        <p:xfrm>
          <a:off x="6593477" y="3755720"/>
          <a:ext cx="4048724" cy="2994666"/>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3675699" y="6060081"/>
            <a:ext cx="1124145" cy="350330"/>
          </a:xfrm>
          <a:prstGeom prst="rect">
            <a:avLst/>
          </a:prstGeom>
          <a:noFill/>
        </p:spPr>
        <p:txBody>
          <a:bodyPr wrap="square" rtlCol="0">
            <a:spAutoFit/>
          </a:bodyPr>
          <a:lstStyle/>
          <a:p>
            <a:r>
              <a:rPr lang="en-US" sz="1632" dirty="0">
                <a:solidFill>
                  <a:schemeClr val="accent5">
                    <a:lumMod val="75000"/>
                  </a:schemeClr>
                </a:solidFill>
                <a:latin typeface="+mj-lt"/>
              </a:rPr>
              <a:t>(n=610)</a:t>
            </a:r>
          </a:p>
        </p:txBody>
      </p:sp>
      <p:sp>
        <p:nvSpPr>
          <p:cNvPr id="24" name="TextBox 23"/>
          <p:cNvSpPr txBox="1"/>
          <p:nvPr/>
        </p:nvSpPr>
        <p:spPr>
          <a:xfrm>
            <a:off x="10413861" y="6060081"/>
            <a:ext cx="1124145" cy="350330"/>
          </a:xfrm>
          <a:prstGeom prst="rect">
            <a:avLst/>
          </a:prstGeom>
          <a:noFill/>
        </p:spPr>
        <p:txBody>
          <a:bodyPr wrap="square" rtlCol="0">
            <a:spAutoFit/>
          </a:bodyPr>
          <a:lstStyle/>
          <a:p>
            <a:pPr algn="r"/>
            <a:r>
              <a:rPr lang="en-US" sz="1632" dirty="0">
                <a:solidFill>
                  <a:schemeClr val="accent5">
                    <a:lumMod val="75000"/>
                  </a:schemeClr>
                </a:solidFill>
                <a:latin typeface="+mj-lt"/>
              </a:rPr>
              <a:t>(n=301)</a:t>
            </a:r>
          </a:p>
        </p:txBody>
      </p:sp>
      <p:sp>
        <p:nvSpPr>
          <p:cNvPr id="27" name="TextBox 26"/>
          <p:cNvSpPr txBox="1"/>
          <p:nvPr/>
        </p:nvSpPr>
        <p:spPr>
          <a:xfrm>
            <a:off x="-330745" y="3106577"/>
            <a:ext cx="4405747" cy="320182"/>
          </a:xfrm>
          <a:prstGeom prst="rect">
            <a:avLst/>
          </a:prstGeom>
          <a:noFill/>
        </p:spPr>
        <p:txBody>
          <a:bodyPr wrap="square" lIns="0" tIns="0" rIns="0" bIns="0" rtlCol="0">
            <a:spAutoFit/>
          </a:bodyPr>
          <a:lstStyle/>
          <a:p>
            <a:pPr algn="ctr"/>
            <a:r>
              <a:rPr lang="en-US" sz="2040" dirty="0">
                <a:solidFill>
                  <a:schemeClr val="accent5">
                    <a:lumMod val="75000"/>
                  </a:schemeClr>
                </a:solidFill>
                <a:latin typeface="Segoe UI Light" pitchFamily="34" charset="0"/>
              </a:rPr>
              <a:t>Age</a:t>
            </a:r>
          </a:p>
        </p:txBody>
      </p:sp>
      <p:sp>
        <p:nvSpPr>
          <p:cNvPr id="28" name="TextBox 27"/>
          <p:cNvSpPr txBox="1"/>
          <p:nvPr/>
        </p:nvSpPr>
        <p:spPr>
          <a:xfrm>
            <a:off x="10759070" y="5538433"/>
            <a:ext cx="1124145" cy="350330"/>
          </a:xfrm>
          <a:prstGeom prst="rect">
            <a:avLst/>
          </a:prstGeom>
          <a:noFill/>
        </p:spPr>
        <p:txBody>
          <a:bodyPr wrap="square" rtlCol="0">
            <a:spAutoFit/>
          </a:bodyPr>
          <a:lstStyle/>
          <a:p>
            <a:r>
              <a:rPr lang="en-US" sz="1632" dirty="0">
                <a:solidFill>
                  <a:schemeClr val="accent5">
                    <a:lumMod val="75000"/>
                  </a:schemeClr>
                </a:solidFill>
                <a:latin typeface="+mj-lt"/>
              </a:rPr>
              <a:t>(n=350)</a:t>
            </a:r>
          </a:p>
        </p:txBody>
      </p:sp>
      <p:sp>
        <p:nvSpPr>
          <p:cNvPr id="29" name="TextBox 28"/>
          <p:cNvSpPr txBox="1"/>
          <p:nvPr/>
        </p:nvSpPr>
        <p:spPr>
          <a:xfrm>
            <a:off x="4514717" y="5538433"/>
            <a:ext cx="1124145" cy="350330"/>
          </a:xfrm>
          <a:prstGeom prst="rect">
            <a:avLst/>
          </a:prstGeom>
          <a:noFill/>
        </p:spPr>
        <p:txBody>
          <a:bodyPr wrap="square" rtlCol="0">
            <a:spAutoFit/>
          </a:bodyPr>
          <a:lstStyle/>
          <a:p>
            <a:r>
              <a:rPr lang="en-US" sz="1632" dirty="0">
                <a:solidFill>
                  <a:schemeClr val="accent5">
                    <a:lumMod val="75000"/>
                  </a:schemeClr>
                </a:solidFill>
                <a:latin typeface="+mj-lt"/>
              </a:rPr>
              <a:t>(n=604)</a:t>
            </a:r>
          </a:p>
        </p:txBody>
      </p:sp>
      <p:sp>
        <p:nvSpPr>
          <p:cNvPr id="38" name="TextBox 37"/>
          <p:cNvSpPr txBox="1"/>
          <p:nvPr/>
        </p:nvSpPr>
        <p:spPr>
          <a:xfrm>
            <a:off x="-1345787" y="2282961"/>
            <a:ext cx="6543026" cy="608319"/>
          </a:xfrm>
          <a:prstGeom prst="rect">
            <a:avLst/>
          </a:prstGeom>
          <a:noFill/>
        </p:spPr>
        <p:txBody>
          <a:bodyPr wrap="square" lIns="0" tIns="0" rIns="0" bIns="0" rtlCol="0">
            <a:spAutoFit/>
          </a:bodyPr>
          <a:lstStyle/>
          <a:p>
            <a:pPr algn="ctr"/>
            <a:r>
              <a:rPr lang="en-US" sz="2448" b="1" dirty="0">
                <a:solidFill>
                  <a:schemeClr val="accent5">
                    <a:lumMod val="75000"/>
                  </a:schemeClr>
                </a:solidFill>
                <a:latin typeface="+mj-lt"/>
              </a:rPr>
              <a:t>Parents</a:t>
            </a:r>
          </a:p>
          <a:p>
            <a:pPr algn="ctr"/>
            <a:r>
              <a:rPr lang="en-US" sz="1428" dirty="0">
                <a:solidFill>
                  <a:schemeClr val="accent5">
                    <a:lumMod val="75000"/>
                  </a:schemeClr>
                </a:solidFill>
                <a:latin typeface="+mj-lt"/>
              </a:rPr>
              <a:t>(Base: Parents)</a:t>
            </a:r>
            <a:endParaRPr lang="en-GB" sz="1836" dirty="0" err="1">
              <a:solidFill>
                <a:schemeClr val="accent5">
                  <a:lumMod val="75000"/>
                </a:schemeClr>
              </a:solidFill>
              <a:latin typeface="+mj-lt"/>
            </a:endParaRPr>
          </a:p>
        </p:txBody>
      </p:sp>
      <p:sp>
        <p:nvSpPr>
          <p:cNvPr id="40" name="TextBox 39"/>
          <p:cNvSpPr txBox="1"/>
          <p:nvPr/>
        </p:nvSpPr>
        <p:spPr>
          <a:xfrm>
            <a:off x="5890700" y="3185333"/>
            <a:ext cx="4405747" cy="320182"/>
          </a:xfrm>
          <a:prstGeom prst="rect">
            <a:avLst/>
          </a:prstGeom>
          <a:noFill/>
        </p:spPr>
        <p:txBody>
          <a:bodyPr wrap="square" lIns="0" tIns="0" rIns="0" bIns="0" rtlCol="0">
            <a:spAutoFit/>
          </a:bodyPr>
          <a:lstStyle/>
          <a:p>
            <a:pPr algn="ctr"/>
            <a:r>
              <a:rPr lang="en-US" sz="2040" dirty="0">
                <a:solidFill>
                  <a:schemeClr val="accent5">
                    <a:lumMod val="75000"/>
                  </a:schemeClr>
                </a:solidFill>
                <a:latin typeface="Segoe UI Light" pitchFamily="34" charset="0"/>
              </a:rPr>
              <a:t>Age</a:t>
            </a:r>
          </a:p>
        </p:txBody>
      </p:sp>
      <p:sp>
        <p:nvSpPr>
          <p:cNvPr id="41" name="TextBox 40"/>
          <p:cNvSpPr txBox="1"/>
          <p:nvPr/>
        </p:nvSpPr>
        <p:spPr>
          <a:xfrm>
            <a:off x="8556196" y="3171738"/>
            <a:ext cx="4405747" cy="320182"/>
          </a:xfrm>
          <a:prstGeom prst="rect">
            <a:avLst/>
          </a:prstGeom>
          <a:noFill/>
        </p:spPr>
        <p:txBody>
          <a:bodyPr wrap="square" lIns="0" tIns="0" rIns="0" bIns="0" rtlCol="0">
            <a:spAutoFit/>
          </a:bodyPr>
          <a:lstStyle/>
          <a:p>
            <a:pPr algn="ctr"/>
            <a:r>
              <a:rPr lang="en-US" sz="2040" dirty="0">
                <a:solidFill>
                  <a:schemeClr val="accent5">
                    <a:lumMod val="75000"/>
                  </a:schemeClr>
                </a:solidFill>
                <a:latin typeface="Segoe UI Light" pitchFamily="34" charset="0"/>
              </a:rPr>
              <a:t>Gender</a:t>
            </a:r>
          </a:p>
        </p:txBody>
      </p:sp>
      <p:sp>
        <p:nvSpPr>
          <p:cNvPr id="42" name="Title 3"/>
          <p:cNvSpPr txBox="1">
            <a:spLocks/>
          </p:cNvSpPr>
          <p:nvPr/>
        </p:nvSpPr>
        <p:spPr>
          <a:xfrm>
            <a:off x="4390409" y="1568063"/>
            <a:ext cx="4670262" cy="931803"/>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2448" b="1" dirty="0">
                <a:solidFill>
                  <a:schemeClr val="accent5">
                    <a:lumMod val="75000"/>
                  </a:schemeClr>
                </a:solidFill>
                <a:latin typeface="+mj-lt"/>
                <a:ea typeface="Segoe UI Symbol" pitchFamily="34" charset="0"/>
              </a:rPr>
              <a:t>Survey</a:t>
            </a:r>
            <a:r>
              <a:rPr lang="en-US" sz="2448" b="1" dirty="0">
                <a:solidFill>
                  <a:schemeClr val="accent5">
                    <a:lumMod val="75000"/>
                  </a:schemeClr>
                </a:solidFill>
                <a:latin typeface="Segoe UI Symbol" pitchFamily="34" charset="0"/>
                <a:ea typeface="Segoe UI Symbol" pitchFamily="34" charset="0"/>
              </a:rPr>
              <a:t> </a:t>
            </a:r>
            <a:r>
              <a:rPr lang="en-US" sz="2448" b="1" dirty="0">
                <a:solidFill>
                  <a:schemeClr val="accent5">
                    <a:lumMod val="75000"/>
                  </a:schemeClr>
                </a:solidFill>
                <a:latin typeface="+mj-lt"/>
                <a:ea typeface="Segoe UI Symbol" pitchFamily="34" charset="0"/>
              </a:rPr>
              <a:t>demographics </a:t>
            </a:r>
          </a:p>
        </p:txBody>
      </p:sp>
      <p:sp>
        <p:nvSpPr>
          <p:cNvPr id="43" name="TextBox 42"/>
          <p:cNvSpPr txBox="1"/>
          <p:nvPr/>
        </p:nvSpPr>
        <p:spPr>
          <a:xfrm>
            <a:off x="5014209" y="2300079"/>
            <a:ext cx="6543026" cy="608319"/>
          </a:xfrm>
          <a:prstGeom prst="rect">
            <a:avLst/>
          </a:prstGeom>
          <a:noFill/>
        </p:spPr>
        <p:txBody>
          <a:bodyPr wrap="square" lIns="0" tIns="0" rIns="0" bIns="0" rtlCol="0">
            <a:spAutoFit/>
          </a:bodyPr>
          <a:lstStyle/>
          <a:p>
            <a:pPr algn="ctr"/>
            <a:r>
              <a:rPr lang="en-US" sz="2448" b="1" dirty="0">
                <a:solidFill>
                  <a:schemeClr val="accent5">
                    <a:lumMod val="75000"/>
                  </a:schemeClr>
                </a:solidFill>
                <a:latin typeface="+mj-lt"/>
              </a:rPr>
              <a:t>Non-parents</a:t>
            </a:r>
          </a:p>
          <a:p>
            <a:pPr algn="ctr"/>
            <a:r>
              <a:rPr lang="en-US" sz="1428" dirty="0">
                <a:solidFill>
                  <a:schemeClr val="accent5">
                    <a:lumMod val="75000"/>
                  </a:schemeClr>
                </a:solidFill>
                <a:latin typeface="+mj-lt"/>
              </a:rPr>
              <a:t>(Base: Non-parents)</a:t>
            </a:r>
            <a:endParaRPr lang="en-GB" sz="1836" dirty="0" err="1">
              <a:solidFill>
                <a:schemeClr val="accent5">
                  <a:lumMod val="75000"/>
                </a:schemeClr>
              </a:solidFill>
              <a:latin typeface="+mj-lt"/>
            </a:endParaRPr>
          </a:p>
        </p:txBody>
      </p:sp>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2523" y="1867197"/>
            <a:ext cx="2077321" cy="1106721"/>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2157" y="1957021"/>
            <a:ext cx="1082006" cy="1076249"/>
          </a:xfrm>
          <a:prstGeom prst="rect">
            <a:avLst/>
          </a:prstGeom>
        </p:spPr>
      </p:pic>
    </p:spTree>
    <p:extLst>
      <p:ext uri="{BB962C8B-B14F-4D97-AF65-F5344CB8AC3E}">
        <p14:creationId xmlns:p14="http://schemas.microsoft.com/office/powerpoint/2010/main" val="3879143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600" dirty="0"/>
              <a:t>Parents who allow usage of devices and online services</a:t>
            </a:r>
          </a:p>
        </p:txBody>
      </p:sp>
    </p:spTree>
    <p:extLst>
      <p:ext uri="{BB962C8B-B14F-4D97-AF65-F5344CB8AC3E}">
        <p14:creationId xmlns:p14="http://schemas.microsoft.com/office/powerpoint/2010/main" val="4111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wC template_16x9_2013_01">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1_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2_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5.xml><?xml version="1.0" encoding="utf-8"?>
<a:theme xmlns:a="http://schemas.openxmlformats.org/drawingml/2006/main" name="3_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6.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7.xml><?xml version="1.0" encoding="utf-8"?>
<a:theme xmlns:a="http://schemas.openxmlformats.org/drawingml/2006/main" name="4_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TaxKeywordTaxHTField xmlns="230e9df3-be65-4c73-a93b-d1236ebd677e">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1F7C5C80124A44BB74B4D46D9F7AE7" ma:contentTypeVersion="4" ma:contentTypeDescription="Create a new document." ma:contentTypeScope="" ma:versionID="8d7b1bae0df1984784ae050f16e4836b">
  <xsd:schema xmlns:xsd="http://www.w3.org/2001/XMLSchema" xmlns:xs="http://www.w3.org/2001/XMLSchema" xmlns:p="http://schemas.microsoft.com/office/2006/metadata/properties" xmlns:ns2="230e9df3-be65-4c73-a93b-d1236ebd677e" targetNamespace="http://schemas.microsoft.com/office/2006/metadata/properties" ma:root="true" ma:fieldsID="770fe2affab9bbdb9b68543b84fd0c50"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7423df28-54ad-4eaa-b7ca-044d2af3c904}" ma:internalName="TaxCatchAll" ma:showField="CatchAllData" ma:web="dfe6185b-8c27-4f75-be2e-83f122b6d75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423df28-54ad-4eaa-b7ca-044d2af3c904}" ma:internalName="TaxCatchAllLabel" ma:readOnly="true" ma:showField="CatchAllDataLabel" ma:web="dfe6185b-8c27-4f75-be2e-83f122b6d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230e9df3-be65-4c73-a93b-d1236ebd677e"/>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3B0B4327-A83D-47BA-ABB8-88F2B08C9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Microsoft_TWC_PresInternalLight</Template>
  <TotalTime>978</TotalTime>
  <Words>2861</Words>
  <Application>Microsoft Office PowerPoint</Application>
  <PresentationFormat>Custom</PresentationFormat>
  <Paragraphs>590</Paragraphs>
  <Slides>28</Slides>
  <Notes>24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28</vt:i4>
      </vt:variant>
    </vt:vector>
  </HeadingPairs>
  <TitlesOfParts>
    <vt:vector size="43" baseType="lpstr">
      <vt:lpstr>ＭＳ Ｐゴシック</vt:lpstr>
      <vt:lpstr>Arial</vt:lpstr>
      <vt:lpstr>Segoe Pro Light</vt:lpstr>
      <vt:lpstr>Segoe UI</vt:lpstr>
      <vt:lpstr>Segoe UI Light</vt:lpstr>
      <vt:lpstr>Segoe UI Symbol</vt:lpstr>
      <vt:lpstr>Times New Roman</vt:lpstr>
      <vt:lpstr>Wingdings</vt:lpstr>
      <vt:lpstr>TwC template_16x9_2013_01</vt:lpstr>
      <vt:lpstr>Metro Template Light 16x9</vt:lpstr>
      <vt:lpstr>1_Metro Template Light 16x9</vt:lpstr>
      <vt:lpstr>2_Metro Template Light 16x9</vt:lpstr>
      <vt:lpstr>3_Metro Template Light 16x9</vt:lpstr>
      <vt:lpstr>Metro Template Colored Titles Segoe UI 16x9</vt:lpstr>
      <vt:lpstr>4_Metro Template Light 16x9</vt:lpstr>
      <vt:lpstr>PowerPoint Presentation</vt:lpstr>
      <vt:lpstr>Contents</vt:lpstr>
      <vt:lpstr>Methodology</vt:lpstr>
      <vt:lpstr>Executive summary: Parents</vt:lpstr>
      <vt:lpstr>PowerPoint Presentation</vt:lpstr>
      <vt:lpstr>Audience profile</vt:lpstr>
      <vt:lpstr>PowerPoint Presentation</vt:lpstr>
      <vt:lpstr>PowerPoint Presentation</vt:lpstr>
      <vt:lpstr>Parents who allow usage of devices and online services</vt:lpstr>
      <vt:lpstr>PowerPoint Presentation</vt:lpstr>
      <vt:lpstr>PowerPoint Presentation</vt:lpstr>
      <vt:lpstr>PowerPoint Presentation</vt:lpstr>
      <vt:lpstr>PowerPoint Presentation</vt:lpstr>
      <vt:lpstr>PowerPoint Presentation</vt:lpstr>
      <vt:lpstr>Themes from ground rules set for children</vt:lpstr>
      <vt:lpstr>PowerPoint Presentation</vt:lpstr>
      <vt:lpstr>Parents who do not allow usage and non-parents</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Survey demographics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Teichrow</dc:creator>
  <cp:lastModifiedBy>Tiffany Teichrow</cp:lastModifiedBy>
  <cp:revision>42</cp:revision>
  <dcterms:created xsi:type="dcterms:W3CDTF">2013-10-02T23:44:42Z</dcterms:created>
  <dcterms:modified xsi:type="dcterms:W3CDTF">2013-10-16T18:11:21Z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0x010100B91F7C5C80124A44BB74B4D46D9F7AE7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ies>
</file>