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0.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1.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2.xml" ContentType="application/vnd.openxmlformats-officedocument.drawingml.chartshapes+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12.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13.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drawings/drawing3.xml" ContentType="application/vnd.openxmlformats-officedocument.drawingml.chartshapes+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14.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15.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16.xml" ContentType="application/vnd.openxmlformats-officedocument.presentationml.notesSl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84"/>
  </p:notesMasterIdLst>
  <p:handoutMasterIdLst>
    <p:handoutMasterId r:id="rId85"/>
  </p:handoutMasterIdLst>
  <p:sldIdLst>
    <p:sldId id="1161" r:id="rId5"/>
    <p:sldId id="1162" r:id="rId6"/>
    <p:sldId id="1112" r:id="rId7"/>
    <p:sldId id="1294" r:id="rId8"/>
    <p:sldId id="1295" r:id="rId9"/>
    <p:sldId id="1297" r:id="rId10"/>
    <p:sldId id="1281" r:id="rId11"/>
    <p:sldId id="1300" r:id="rId12"/>
    <p:sldId id="1305" r:id="rId13"/>
    <p:sldId id="1075" r:id="rId14"/>
    <p:sldId id="1164" r:id="rId15"/>
    <p:sldId id="1213" r:id="rId16"/>
    <p:sldId id="1307" r:id="rId17"/>
    <p:sldId id="1226" r:id="rId18"/>
    <p:sldId id="1228" r:id="rId19"/>
    <p:sldId id="1326" r:id="rId20"/>
    <p:sldId id="1241" r:id="rId21"/>
    <p:sldId id="1292" r:id="rId22"/>
    <p:sldId id="1291" r:id="rId23"/>
    <p:sldId id="1243" r:id="rId24"/>
    <p:sldId id="1260" r:id="rId25"/>
    <p:sldId id="1244" r:id="rId26"/>
    <p:sldId id="1268" r:id="rId27"/>
    <p:sldId id="1269" r:id="rId28"/>
    <p:sldId id="1270" r:id="rId29"/>
    <p:sldId id="1271" r:id="rId30"/>
    <p:sldId id="1276" r:id="rId31"/>
    <p:sldId id="1272" r:id="rId32"/>
    <p:sldId id="1273" r:id="rId33"/>
    <p:sldId id="1274" r:id="rId34"/>
    <p:sldId id="1275" r:id="rId35"/>
    <p:sldId id="1278" r:id="rId36"/>
    <p:sldId id="1279" r:id="rId37"/>
    <p:sldId id="1261" r:id="rId38"/>
    <p:sldId id="1251" r:id="rId39"/>
    <p:sldId id="1334" r:id="rId40"/>
    <p:sldId id="1217" r:id="rId41"/>
    <p:sldId id="1250" r:id="rId42"/>
    <p:sldId id="1248" r:id="rId43"/>
    <p:sldId id="1249" r:id="rId44"/>
    <p:sldId id="1252" r:id="rId45"/>
    <p:sldId id="1286" r:id="rId46"/>
    <p:sldId id="1267" r:id="rId47"/>
    <p:sldId id="1293" r:id="rId48"/>
    <p:sldId id="1285" r:id="rId49"/>
    <p:sldId id="1288" r:id="rId50"/>
    <p:sldId id="1284" r:id="rId51"/>
    <p:sldId id="1299" r:id="rId52"/>
    <p:sldId id="1082" r:id="rId53"/>
    <p:sldId id="1324" r:id="rId54"/>
    <p:sldId id="1323" r:id="rId55"/>
    <p:sldId id="1325" r:id="rId56"/>
    <p:sldId id="1327" r:id="rId57"/>
    <p:sldId id="1328" r:id="rId58"/>
    <p:sldId id="1329" r:id="rId59"/>
    <p:sldId id="1330" r:id="rId60"/>
    <p:sldId id="1331" r:id="rId61"/>
    <p:sldId id="1333" r:id="rId62"/>
    <p:sldId id="1308" r:id="rId63"/>
    <p:sldId id="1149" r:id="rId64"/>
    <p:sldId id="1283" r:id="rId65"/>
    <p:sldId id="1133" r:id="rId66"/>
    <p:sldId id="1335" r:id="rId67"/>
    <p:sldId id="1309" r:id="rId68"/>
    <p:sldId id="1310" r:id="rId69"/>
    <p:sldId id="1311" r:id="rId70"/>
    <p:sldId id="1312" r:id="rId71"/>
    <p:sldId id="1313" r:id="rId72"/>
    <p:sldId id="1314" r:id="rId73"/>
    <p:sldId id="1315" r:id="rId74"/>
    <p:sldId id="1316" r:id="rId75"/>
    <p:sldId id="1318" r:id="rId76"/>
    <p:sldId id="1317" r:id="rId77"/>
    <p:sldId id="1319" r:id="rId78"/>
    <p:sldId id="1320" r:id="rId79"/>
    <p:sldId id="1321" r:id="rId80"/>
    <p:sldId id="1322" r:id="rId81"/>
    <p:sldId id="1151" r:id="rId82"/>
    <p:sldId id="986" r:id="rId83"/>
  </p:sldIdLst>
  <p:sldSz cx="12436475" cy="6994525"/>
  <p:notesSz cx="7077075" cy="9363075"/>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813502-2D1A-4D85-B4F1-5589B3288DD5}">
          <p14:sldIdLst>
            <p14:sldId id="1161"/>
            <p14:sldId id="1162"/>
            <p14:sldId id="1112"/>
            <p14:sldId id="1294"/>
            <p14:sldId id="1295"/>
            <p14:sldId id="1297"/>
            <p14:sldId id="1281"/>
            <p14:sldId id="1300"/>
            <p14:sldId id="1305"/>
            <p14:sldId id="1075"/>
            <p14:sldId id="1164"/>
            <p14:sldId id="1213"/>
            <p14:sldId id="1307"/>
            <p14:sldId id="1226"/>
            <p14:sldId id="1228"/>
            <p14:sldId id="1326"/>
            <p14:sldId id="1241"/>
            <p14:sldId id="1292"/>
            <p14:sldId id="1291"/>
            <p14:sldId id="1243"/>
            <p14:sldId id="1260"/>
            <p14:sldId id="1244"/>
            <p14:sldId id="1268"/>
            <p14:sldId id="1269"/>
            <p14:sldId id="1270"/>
            <p14:sldId id="1271"/>
            <p14:sldId id="1276"/>
            <p14:sldId id="1272"/>
            <p14:sldId id="1273"/>
            <p14:sldId id="1274"/>
            <p14:sldId id="1275"/>
            <p14:sldId id="1278"/>
            <p14:sldId id="1279"/>
            <p14:sldId id="1261"/>
            <p14:sldId id="1251"/>
            <p14:sldId id="1334"/>
            <p14:sldId id="1217"/>
            <p14:sldId id="1250"/>
            <p14:sldId id="1248"/>
            <p14:sldId id="1249"/>
            <p14:sldId id="1252"/>
            <p14:sldId id="1286"/>
            <p14:sldId id="1267"/>
            <p14:sldId id="1293"/>
            <p14:sldId id="1285"/>
            <p14:sldId id="1288"/>
            <p14:sldId id="1284"/>
            <p14:sldId id="1299"/>
            <p14:sldId id="1082"/>
            <p14:sldId id="1324"/>
            <p14:sldId id="1323"/>
            <p14:sldId id="1325"/>
            <p14:sldId id="1327"/>
            <p14:sldId id="1328"/>
            <p14:sldId id="1329"/>
            <p14:sldId id="1330"/>
            <p14:sldId id="1331"/>
            <p14:sldId id="1333"/>
            <p14:sldId id="1308"/>
            <p14:sldId id="1149"/>
            <p14:sldId id="1283"/>
            <p14:sldId id="1133"/>
            <p14:sldId id="1335"/>
            <p14:sldId id="1309"/>
            <p14:sldId id="1310"/>
            <p14:sldId id="1311"/>
            <p14:sldId id="1312"/>
            <p14:sldId id="1313"/>
            <p14:sldId id="1314"/>
            <p14:sldId id="1315"/>
            <p14:sldId id="1316"/>
            <p14:sldId id="1318"/>
            <p14:sldId id="1317"/>
            <p14:sldId id="1319"/>
            <p14:sldId id="1320"/>
            <p14:sldId id="1321"/>
            <p14:sldId id="1322"/>
            <p14:sldId id="1151"/>
            <p14:sldId id="986"/>
          </p14:sldIdLst>
        </p14:section>
      </p14:sectionLst>
    </p:ext>
    <p:ext uri="{EFAFB233-063F-42B5-8137-9DF3F51BA10A}">
      <p15:sldGuideLst xmlns:p15="http://schemas.microsoft.com/office/powerpoint/2012/main">
        <p15:guide id="3" orient="horz" pos="931" userDrawn="1">
          <p15:clr>
            <a:srgbClr val="A4A3A4"/>
          </p15:clr>
        </p15:guide>
        <p15:guide id="5" orient="horz" pos="4123" userDrawn="1">
          <p15:clr>
            <a:srgbClr val="A4A3A4"/>
          </p15:clr>
        </p15:guide>
        <p15:guide id="7" orient="horz" pos="3067" userDrawn="1">
          <p15:clr>
            <a:srgbClr val="A4A3A4"/>
          </p15:clr>
        </p15:guide>
        <p15:guide id="8" orient="horz" pos="1987" userDrawn="1">
          <p15:clr>
            <a:srgbClr val="A4A3A4"/>
          </p15:clr>
        </p15:guide>
        <p15:guide id="9" pos="557" userDrawn="1">
          <p15:clr>
            <a:srgbClr val="A4A3A4"/>
          </p15:clr>
        </p15:guide>
        <p15:guide id="10" pos="1325">
          <p15:clr>
            <a:srgbClr val="A4A3A4"/>
          </p15:clr>
        </p15:guide>
        <p15:guide id="12" pos="749">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7181" userDrawn="1">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49">
          <p15:clr>
            <a:srgbClr val="A4A3A4"/>
          </p15:clr>
        </p15:guide>
        <p15:guide id="4"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Tom Wong" initials="TW" lastIdx="1" clrIdx="7">
    <p:extLst>
      <p:ext uri="{19B8F6BF-5375-455C-9EA6-DF929625EA0E}">
        <p15:presenceInfo xmlns:p15="http://schemas.microsoft.com/office/powerpoint/2012/main" userId="7ee3688e7d498933" providerId="Windows Live"/>
      </p:ext>
    </p:extLst>
  </p:cmAuthor>
  <p:cmAuthor id="1" name="Mary Feil-Jacobs" initials="MFJ" lastIdx="42" clrIdx="1"/>
  <p:cmAuthor id="2" name="Carol Brown" initials="CB" lastIdx="4" clrIdx="2"/>
  <p:cmAuthor id="3" name="Tiffany Teichrow" initials="TT" lastIdx="2" clrIdx="3">
    <p:extLst/>
  </p:cmAuthor>
  <p:cmAuthor id="4" name="Cynthia Sandvick (LCA)" initials="CS(" lastIdx="3" clrIdx="4">
    <p:extLst/>
  </p:cmAuthor>
  <p:cmAuthor id="5" name="Kim Sanchez" initials="KS" lastIdx="7" clrIdx="5">
    <p:extLst/>
  </p:cmAuthor>
  <p:cmAuthor id="6" name="John Ruchinskas" initials="JR" lastIdx="33" clrIdx="6">
    <p:extLst>
      <p:ext uri="{19B8F6BF-5375-455C-9EA6-DF929625EA0E}">
        <p15:presenceInfo xmlns:p15="http://schemas.microsoft.com/office/powerpoint/2012/main" userId="8b520dd3a2a299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0"/>
    <a:srgbClr val="009E49"/>
    <a:srgbClr val="0072C6"/>
    <a:srgbClr val="6CBF61"/>
    <a:srgbClr val="00BCF2"/>
    <a:srgbClr val="000000"/>
    <a:srgbClr val="CC00CC"/>
    <a:srgbClr val="663300"/>
    <a:srgbClr val="CCFF66"/>
    <a:srgbClr val="000C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80" autoAdjust="0"/>
  </p:normalViewPr>
  <p:slideViewPr>
    <p:cSldViewPr snapToGrid="0">
      <p:cViewPr varScale="1">
        <p:scale>
          <a:sx n="66" d="100"/>
          <a:sy n="66" d="100"/>
        </p:scale>
        <p:origin x="620" y="56"/>
      </p:cViewPr>
      <p:guideLst>
        <p:guide orient="horz" pos="931"/>
        <p:guide orient="horz" pos="4123"/>
        <p:guide orient="horz" pos="3067"/>
        <p:guide orient="horz" pos="1987"/>
        <p:guide pos="557"/>
        <p:guide pos="1325"/>
        <p:guide pos="749"/>
        <p:guide pos="3629"/>
        <p:guide pos="1901"/>
        <p:guide pos="2477"/>
        <p:guide pos="4205"/>
        <p:guide pos="7181"/>
        <p:guide pos="3053"/>
      </p:guideLst>
    </p:cSldViewPr>
  </p:slideViewPr>
  <p:outlineViewPr>
    <p:cViewPr>
      <p:scale>
        <a:sx n="33" d="100"/>
        <a:sy n="33" d="100"/>
      </p:scale>
      <p:origin x="0" y="-1882"/>
    </p:cViewPr>
  </p:outlineViewPr>
  <p:notesTextViewPr>
    <p:cViewPr>
      <p:scale>
        <a:sx n="100" d="100"/>
        <a:sy n="100" d="100"/>
      </p:scale>
      <p:origin x="0" y="0"/>
    </p:cViewPr>
  </p:notesTextViewPr>
  <p:sorterViewPr>
    <p:cViewPr varScale="1">
      <p:scale>
        <a:sx n="1" d="1"/>
        <a:sy n="1" d="1"/>
      </p:scale>
      <p:origin x="0" y="-5645"/>
    </p:cViewPr>
  </p:sorterViewPr>
  <p:notesViewPr>
    <p:cSldViewPr snapToGrid="0" showGuides="1">
      <p:cViewPr>
        <p:scale>
          <a:sx n="268" d="100"/>
          <a:sy n="268" d="100"/>
        </p:scale>
        <p:origin x="-2333" y="-6019"/>
      </p:cViewPr>
      <p:guideLst>
        <p:guide orient="horz" pos="2880"/>
        <p:guide pos="2160"/>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bleStyles" Target="tableStyle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image" Target="../media/image27.png"/><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package" Target="../embeddings/Microsoft_Excel_Worksheet.xlsx"/><Relationship Id="rId4" Type="http://schemas.openxmlformats.org/officeDocument/2006/relationships/image" Target="../media/image28.jpg"/></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image" Target="../media/image28.jpg"/><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chartUserShapes" Target="../drawings/drawing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693703922854264E-2"/>
          <c:y val="0.24731380747426132"/>
          <c:w val="0.97461259215429152"/>
          <c:h val="0.67357127040278686"/>
        </c:manualLayout>
      </c:layout>
      <c:barChart>
        <c:barDir val="col"/>
        <c:grouping val="clustered"/>
        <c:varyColors val="0"/>
        <c:ser>
          <c:idx val="0"/>
          <c:order val="0"/>
          <c:tx>
            <c:strRef>
              <c:f>Sheet1!$B$1</c:f>
              <c:strCache>
                <c:ptCount val="1"/>
                <c:pt idx="0">
                  <c:v>Column1</c:v>
                </c:pt>
              </c:strCache>
            </c:strRef>
          </c:tx>
          <c:spPr>
            <a:blipFill dpi="0" rotWithShape="1">
              <a:blip xmlns:r="http://schemas.openxmlformats.org/officeDocument/2006/relationships" r:embed="rId3">
                <a:alphaModFix amt="96000"/>
              </a:blip>
              <a:srcRect/>
              <a:stretch>
                <a:fillRect/>
              </a:stretch>
            </a:blipFill>
            <a:ln w="19050">
              <a:noFill/>
            </a:ln>
            <a:effectLst/>
          </c:spPr>
          <c:invertIfNegative val="0"/>
          <c:dPt>
            <c:idx val="0"/>
            <c:invertIfNegative val="0"/>
            <c:bubble3D val="0"/>
            <c:spPr>
              <a:blipFill dpi="0" rotWithShape="1">
                <a:blip xmlns:r="http://schemas.openxmlformats.org/officeDocument/2006/relationships" r:embed="rId4">
                  <a:alphaModFix amt="96000"/>
                </a:blip>
                <a:srcRect/>
                <a:stretch>
                  <a:fillRect/>
                </a:stretch>
              </a:blipFill>
              <a:ln w="19050">
                <a:noFill/>
              </a:ln>
              <a:effectLst/>
            </c:spPr>
            <c:extLst>
              <c:ext xmlns:c16="http://schemas.microsoft.com/office/drawing/2014/chart" uri="{C3380CC4-5D6E-409C-BE32-E72D297353CC}">
                <c16:uniqueId val="{00000002-DCED-4BA1-8B27-291324F33F90}"/>
              </c:ext>
            </c:extLst>
          </c:dPt>
          <c:dPt>
            <c:idx val="1"/>
            <c:invertIfNegative val="0"/>
            <c:bubble3D val="0"/>
            <c:spPr>
              <a:blipFill dpi="0" rotWithShape="1">
                <a:blip xmlns:r="http://schemas.openxmlformats.org/officeDocument/2006/relationships" r:embed="rId4">
                  <a:alphaModFix amt="96000"/>
                </a:blip>
                <a:srcRect/>
                <a:stretch>
                  <a:fillRect/>
                </a:stretch>
              </a:blipFill>
              <a:ln w="19050">
                <a:noFill/>
              </a:ln>
              <a:effectLst/>
            </c:spPr>
            <c:extLst>
              <c:ext xmlns:c16="http://schemas.microsoft.com/office/drawing/2014/chart" uri="{C3380CC4-5D6E-409C-BE32-E72D297353CC}">
                <c16:uniqueId val="{00000001-DCED-4BA1-8B27-291324F33F90}"/>
              </c:ext>
            </c:extLst>
          </c:dPt>
          <c:dPt>
            <c:idx val="2"/>
            <c:invertIfNegative val="0"/>
            <c:bubble3D val="0"/>
            <c:spPr>
              <a:blipFill dpi="0" rotWithShape="1">
                <a:blip xmlns:r="http://schemas.openxmlformats.org/officeDocument/2006/relationships" r:embed="rId4">
                  <a:alphaModFix amt="96000"/>
                </a:blip>
                <a:srcRect/>
                <a:stretch>
                  <a:fillRect/>
                </a:stretch>
              </a:blipFill>
              <a:ln w="19050">
                <a:noFill/>
              </a:ln>
              <a:effectLst/>
            </c:spPr>
            <c:extLst>
              <c:ext xmlns:c16="http://schemas.microsoft.com/office/drawing/2014/chart" uri="{C3380CC4-5D6E-409C-BE32-E72D297353CC}">
                <c16:uniqueId val="{00000000-DCED-4BA1-8B27-291324F33F90}"/>
              </c:ext>
            </c:extLst>
          </c:dPt>
          <c:cat>
            <c:strRef>
              <c:f>Sheet1!$A$2:$A$4</c:f>
              <c:strCache>
                <c:ptCount val="3"/>
                <c:pt idx="0">
                  <c:v>Me</c:v>
                </c:pt>
                <c:pt idx="1">
                  <c:v>Family/Friend</c:v>
                </c:pt>
                <c:pt idx="2">
                  <c:v>Me, Family, Friend</c:v>
                </c:pt>
              </c:strCache>
            </c:strRef>
          </c:cat>
          <c:val>
            <c:numRef>
              <c:f>Sheet1!$B$2:$B$4</c:f>
              <c:numCache>
                <c:formatCode>0%</c:formatCode>
                <c:ptCount val="3"/>
                <c:pt idx="0">
                  <c:v>0.64500000000000002</c:v>
                </c:pt>
                <c:pt idx="1">
                  <c:v>0.61099999999999999</c:v>
                </c:pt>
                <c:pt idx="2">
                  <c:v>0.77700000000000002</c:v>
                </c:pt>
              </c:numCache>
            </c:numRef>
          </c:val>
          <c:extLst>
            <c:ext xmlns:c16="http://schemas.microsoft.com/office/drawing/2014/chart" uri="{C3380CC4-5D6E-409C-BE32-E72D297353CC}">
              <c16:uniqueId val="{00000000-1744-4A14-997E-69ACA95A096A}"/>
            </c:ext>
          </c:extLst>
        </c:ser>
        <c:dLbls>
          <c:showLegendKey val="0"/>
          <c:showVal val="0"/>
          <c:showCatName val="0"/>
          <c:showSerName val="0"/>
          <c:showPercent val="0"/>
          <c:showBubbleSize val="0"/>
        </c:dLbls>
        <c:gapWidth val="15"/>
        <c:axId val="943798912"/>
        <c:axId val="943797600"/>
      </c:barChart>
      <c:catAx>
        <c:axId val="943798912"/>
        <c:scaling>
          <c:orientation val="minMax"/>
        </c:scaling>
        <c:delete val="1"/>
        <c:axPos val="b"/>
        <c:numFmt formatCode="General" sourceLinked="1"/>
        <c:majorTickMark val="out"/>
        <c:minorTickMark val="none"/>
        <c:tickLblPos val="nextTo"/>
        <c:crossAx val="943797600"/>
        <c:crosses val="autoZero"/>
        <c:auto val="1"/>
        <c:lblAlgn val="ctr"/>
        <c:lblOffset val="100"/>
        <c:noMultiLvlLbl val="0"/>
      </c:catAx>
      <c:valAx>
        <c:axId val="943797600"/>
        <c:scaling>
          <c:orientation val="minMax"/>
        </c:scaling>
        <c:delete val="1"/>
        <c:axPos val="l"/>
        <c:numFmt formatCode="0%" sourceLinked="1"/>
        <c:majorTickMark val="out"/>
        <c:minorTickMark val="none"/>
        <c:tickLblPos val="nextTo"/>
        <c:crossAx val="943798912"/>
        <c:crosses val="autoZero"/>
        <c:crossBetween val="between"/>
      </c:valAx>
      <c:spPr>
        <a:noFill/>
        <a:ln>
          <a:noFill/>
        </a:ln>
        <a:effectLst/>
      </c:spPr>
    </c:plotArea>
    <c:plotVisOnly val="1"/>
    <c:dispBlanksAs val="gap"/>
    <c:showDLblsOverMax val="0"/>
  </c:chart>
  <c:spPr>
    <a:solidFill>
      <a:schemeClr val="tx1"/>
    </a:solidFill>
    <a:ln>
      <a:noFill/>
    </a:ln>
    <a:effectLst/>
  </c:spPr>
  <c:txPr>
    <a:bodyPr/>
    <a:lstStyle/>
    <a:p>
      <a:pPr>
        <a:defRPr/>
      </a:pPr>
      <a:endParaRPr lang="en-US"/>
    </a:p>
  </c:txPr>
  <c:externalData r:id="rId5">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Unwanted contact</c:v>
                </c:pt>
                <c:pt idx="1">
                  <c:v>Treated mean</c:v>
                </c:pt>
                <c:pt idx="2">
                  <c:v>Trolling</c:v>
                </c:pt>
                <c:pt idx="3">
                  <c:v>Hate speech</c:v>
                </c:pt>
                <c:pt idx="4">
                  <c:v>Online harassment</c:v>
                </c:pt>
                <c:pt idx="5">
                  <c:v>Discrimination</c:v>
                </c:pt>
                <c:pt idx="6">
                  <c:v>Unwanted sexting (received)</c:v>
                </c:pt>
                <c:pt idx="7">
                  <c:v>Damage to personal rep</c:v>
                </c:pt>
                <c:pt idx="8">
                  <c:v>Doxxing</c:v>
                </c:pt>
              </c:strCache>
            </c:strRef>
          </c:cat>
          <c:val>
            <c:numRef>
              <c:f>Sheet1!$B$2:$B$10</c:f>
              <c:numCache>
                <c:formatCode>0%</c:formatCode>
                <c:ptCount val="9"/>
                <c:pt idx="0">
                  <c:v>0.156</c:v>
                </c:pt>
                <c:pt idx="1">
                  <c:v>0.13300000000000001</c:v>
                </c:pt>
                <c:pt idx="2">
                  <c:v>0.11</c:v>
                </c:pt>
                <c:pt idx="3">
                  <c:v>9.5000000000000001E-2</c:v>
                </c:pt>
                <c:pt idx="4">
                  <c:v>9.1999999999999998E-2</c:v>
                </c:pt>
                <c:pt idx="5">
                  <c:v>8.1000000000000003E-2</c:v>
                </c:pt>
                <c:pt idx="6">
                  <c:v>7.0000000000000007E-2</c:v>
                </c:pt>
                <c:pt idx="7">
                  <c:v>6.8000000000000005E-2</c:v>
                </c:pt>
                <c:pt idx="8">
                  <c:v>6.7000000000000004E-2</c:v>
                </c:pt>
              </c:numCache>
            </c:numRef>
          </c:val>
          <c:extLst>
            <c:ext xmlns:c16="http://schemas.microsoft.com/office/drawing/2014/chart" uri="{C3380CC4-5D6E-409C-BE32-E72D297353CC}">
              <c16:uniqueId val="{00000000-CC93-44BE-BF20-1EEF17A1F6A3}"/>
            </c:ext>
          </c:extLst>
        </c:ser>
        <c:dLbls>
          <c:showLegendKey val="0"/>
          <c:showVal val="0"/>
          <c:showCatName val="0"/>
          <c:showSerName val="0"/>
          <c:showPercent val="0"/>
          <c:showBubbleSize val="0"/>
        </c:dLbls>
        <c:gapWidth val="48"/>
        <c:overlap val="-27"/>
        <c:axId val="1092749960"/>
        <c:axId val="1092750288"/>
      </c:barChart>
      <c:catAx>
        <c:axId val="1092749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05050"/>
                </a:solidFill>
                <a:latin typeface="+mn-lt"/>
                <a:ea typeface="+mn-ea"/>
                <a:cs typeface="+mn-cs"/>
              </a:defRPr>
            </a:pPr>
            <a:endParaRPr lang="en-US"/>
          </a:p>
        </c:txPr>
        <c:crossAx val="1092750288"/>
        <c:crosses val="autoZero"/>
        <c:auto val="1"/>
        <c:lblAlgn val="ctr"/>
        <c:lblOffset val="100"/>
        <c:noMultiLvlLbl val="0"/>
      </c:catAx>
      <c:valAx>
        <c:axId val="1092750288"/>
        <c:scaling>
          <c:orientation val="minMax"/>
        </c:scaling>
        <c:delete val="1"/>
        <c:axPos val="l"/>
        <c:numFmt formatCode="0%" sourceLinked="1"/>
        <c:majorTickMark val="none"/>
        <c:minorTickMark val="none"/>
        <c:tickLblPos val="nextTo"/>
        <c:crossAx val="1092749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6A0-4100-89FC-B2278F16501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6A0-4100-89FC-B2278F16501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6A0-4100-89FC-B2278F16501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6A0-4100-89FC-B2278F16501F}"/>
              </c:ext>
            </c:extLst>
          </c:dPt>
          <c:cat>
            <c:strRef>
              <c:f>Sheet1!$A$2:$A$5</c:f>
              <c:strCache>
                <c:ptCount val="2"/>
                <c:pt idx="0">
                  <c:v>Met in person</c:v>
                </c:pt>
                <c:pt idx="1">
                  <c:v>Not met in person</c:v>
                </c:pt>
              </c:strCache>
            </c:strRef>
          </c:cat>
          <c:val>
            <c:numRef>
              <c:f>Sheet1!$B$2:$B$5</c:f>
              <c:numCache>
                <c:formatCode>0%</c:formatCode>
                <c:ptCount val="4"/>
                <c:pt idx="0">
                  <c:v>0.51</c:v>
                </c:pt>
                <c:pt idx="1">
                  <c:v>0.49</c:v>
                </c:pt>
              </c:numCache>
            </c:numRef>
          </c:val>
          <c:extLst>
            <c:ext xmlns:c16="http://schemas.microsoft.com/office/drawing/2014/chart" uri="{C3380CC4-5D6E-409C-BE32-E72D297353CC}">
              <c16:uniqueId val="{00000000-9B1F-4C0E-BE8F-E889C6D3C4AD}"/>
            </c:ext>
          </c:extLst>
        </c:ser>
        <c:dLbls>
          <c:showLegendKey val="0"/>
          <c:showVal val="0"/>
          <c:showCatName val="0"/>
          <c:showSerName val="0"/>
          <c:showPercent val="0"/>
          <c:showBubbleSize val="0"/>
          <c:showLeaderLines val="1"/>
        </c:dLbls>
        <c:firstSliceAng val="177"/>
      </c:pieChart>
      <c:spPr>
        <a:noFill/>
        <a:ln>
          <a:noFill/>
        </a:ln>
        <a:effectLst/>
      </c:spPr>
    </c:plotArea>
    <c:legend>
      <c:legendPos val="r"/>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Happened to me vs. Future concern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a:glow rad="50800">
                <a:schemeClr val="accent1">
                  <a:satMod val="175000"/>
                  <a:alpha val="40000"/>
                </a:schemeClr>
              </a:glow>
              <a:outerShdw blurRad="50800" dist="50800" dir="5400000" algn="ctr" rotWithShape="0">
                <a:srgbClr val="000000">
                  <a:alpha val="43000"/>
                </a:srgbClr>
              </a:outerShdw>
            </a:effectLst>
          </c:spPr>
          <c:marker>
            <c:symbol val="circle"/>
            <c:size val="5"/>
            <c:spPr>
              <a:solidFill>
                <a:schemeClr val="tx1"/>
              </a:solidFill>
              <a:ln w="50800">
                <a:solidFill>
                  <a:schemeClr val="tx1"/>
                </a:solidFill>
              </a:ln>
              <a:effectLst>
                <a:glow rad="50800">
                  <a:schemeClr val="accent1">
                    <a:satMod val="175000"/>
                    <a:alpha val="40000"/>
                  </a:schemeClr>
                </a:glow>
                <a:outerShdw blurRad="50800" dist="50800" dir="5400000" algn="ctr" rotWithShape="0">
                  <a:srgbClr val="000000">
                    <a:alpha val="43000"/>
                  </a:srgbClr>
                </a:outerShdw>
              </a:effectLst>
            </c:spPr>
          </c:marker>
          <c:dLbls>
            <c:dLbl>
              <c:idx val="0"/>
              <c:tx>
                <c:rich>
                  <a:bodyPr/>
                  <a:lstStyle/>
                  <a:p>
                    <a:fld id="{BC9BE798-0104-48EC-8D50-5403A8D6B0A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DC7B-476F-998B-89C714D6B82F}"/>
                </c:ext>
              </c:extLst>
            </c:dLbl>
            <c:dLbl>
              <c:idx val="1"/>
              <c:layout>
                <c:manualLayout>
                  <c:x val="-0.13326525937877329"/>
                  <c:y val="-4.4748299623339115E-2"/>
                </c:manualLayout>
              </c:layout>
              <c:tx>
                <c:rich>
                  <a:bodyPr/>
                  <a:lstStyle/>
                  <a:p>
                    <a:fld id="{DBBCD8F3-71A7-4FE6-B926-4097D94DDE4C}"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C7B-476F-998B-89C714D6B82F}"/>
                </c:ext>
              </c:extLst>
            </c:dLbl>
            <c:dLbl>
              <c:idx val="2"/>
              <c:layout>
                <c:manualLayout>
                  <c:x val="5.616478616681994E-17"/>
                  <c:y val="-4.4748299623339115E-2"/>
                </c:manualLayout>
              </c:layout>
              <c:tx>
                <c:rich>
                  <a:bodyPr/>
                  <a:lstStyle/>
                  <a:p>
                    <a:fld id="{890BA50F-FE6F-4502-9D3A-BF8434E5F97A}"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C7B-476F-998B-89C714D6B82F}"/>
                </c:ext>
              </c:extLst>
            </c:dLbl>
            <c:dLbl>
              <c:idx val="3"/>
              <c:layout>
                <c:manualLayout>
                  <c:x val="-4.5633527763517097E-2"/>
                  <c:y val="-4.723431626908018E-2"/>
                </c:manualLayout>
              </c:layout>
              <c:tx>
                <c:rich>
                  <a:bodyPr/>
                  <a:lstStyle/>
                  <a:p>
                    <a:fld id="{6C228492-B1E4-4F6E-999F-694D151CFD8A}"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DC7B-476F-998B-89C714D6B82F}"/>
                </c:ext>
              </c:extLst>
            </c:dLbl>
            <c:dLbl>
              <c:idx val="4"/>
              <c:layout>
                <c:manualLayout>
                  <c:x val="0"/>
                  <c:y val="-2.4860166457410619E-2"/>
                </c:manualLayout>
              </c:layout>
              <c:tx>
                <c:rich>
                  <a:bodyPr/>
                  <a:lstStyle/>
                  <a:p>
                    <a:fld id="{BC58C2A5-5611-4869-9140-80BCE9B01B1D}"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DC7B-476F-998B-89C714D6B82F}"/>
                </c:ext>
              </c:extLst>
            </c:dLbl>
            <c:dLbl>
              <c:idx val="5"/>
              <c:layout>
                <c:manualLayout>
                  <c:x val="1.2254276724484845E-2"/>
                  <c:y val="-1.9888133165928495E-2"/>
                </c:manualLayout>
              </c:layout>
              <c:tx>
                <c:rich>
                  <a:bodyPr/>
                  <a:lstStyle/>
                  <a:p>
                    <a:fld id="{81799115-83AB-4862-BC40-B344D7EFF5A3}"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DC7B-476F-998B-89C714D6B82F}"/>
                </c:ext>
              </c:extLst>
            </c:dLbl>
            <c:dLbl>
              <c:idx val="6"/>
              <c:layout>
                <c:manualLayout>
                  <c:x val="-2.9104027833611528E-2"/>
                  <c:y val="-3.1075110197092227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FE0CE756-4767-4D0E-BF52-F675613225DF}" type="CELLRANGE">
                      <a:rPr lang="en-US" dirty="0"/>
                      <a:pPr>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9937708230736934"/>
                      <c:h val="4.9521451583161943E-2"/>
                    </c:manualLayout>
                  </c15:layout>
                  <c15:dlblFieldTable/>
                  <c15:showDataLabelsRange val="1"/>
                </c:ext>
                <c:ext xmlns:c16="http://schemas.microsoft.com/office/drawing/2014/chart" uri="{C3380CC4-5D6E-409C-BE32-E72D297353CC}">
                  <c16:uniqueId val="{0000000A-DC7B-476F-998B-89C714D6B82F}"/>
                </c:ext>
              </c:extLst>
            </c:dLbl>
            <c:dLbl>
              <c:idx val="7"/>
              <c:layout>
                <c:manualLayout>
                  <c:x val="1.3786061315045514E-2"/>
                  <c:y val="3.9776266331856901E-2"/>
                </c:manualLayout>
              </c:layout>
              <c:tx>
                <c:rich>
                  <a:bodyPr/>
                  <a:lstStyle/>
                  <a:p>
                    <a:fld id="{3D75AC98-9421-40F0-BEB4-F60E449D6F7D}"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C7B-476F-998B-89C714D6B82F}"/>
                </c:ext>
              </c:extLst>
            </c:dLbl>
            <c:dLbl>
              <c:idx val="8"/>
              <c:layout>
                <c:manualLayout>
                  <c:x val="2.6040338039530417E-2"/>
                  <c:y val="-2.9832199748892788E-2"/>
                </c:manualLayout>
              </c:layout>
              <c:tx>
                <c:rich>
                  <a:bodyPr/>
                  <a:lstStyle/>
                  <a:p>
                    <a:fld id="{087494F8-7ADC-4364-8F5F-F5BB215EDCF9}"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7B-476F-998B-89C714D6B82F}"/>
                </c:ext>
              </c:extLst>
            </c:dLbl>
            <c:dLbl>
              <c:idx val="9"/>
              <c:tx>
                <c:rich>
                  <a:bodyPr/>
                  <a:lstStyle/>
                  <a:p>
                    <a:fld id="{397BDC35-A1F4-49CD-95C0-A62D79F4EA4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DC7B-476F-998B-89C714D6B82F}"/>
                </c:ext>
              </c:extLst>
            </c:dLbl>
            <c:dLbl>
              <c:idx val="10"/>
              <c:tx>
                <c:rich>
                  <a:bodyPr/>
                  <a:lstStyle/>
                  <a:p>
                    <a:fld id="{00F97781-DD79-48AB-9426-15CB90C4FDD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DC7B-476F-998B-89C714D6B82F}"/>
                </c:ext>
              </c:extLst>
            </c:dLbl>
            <c:dLbl>
              <c:idx val="11"/>
              <c:layout>
                <c:manualLayout>
                  <c:x val="6.2803168212985122E-2"/>
                  <c:y val="2.7346183103151726E-2"/>
                </c:manualLayout>
              </c:layout>
              <c:tx>
                <c:rich>
                  <a:bodyPr/>
                  <a:lstStyle/>
                  <a:p>
                    <a:fld id="{0CC15CA8-4D7C-4F29-9155-1BCDAB71AE9E}"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DC7B-476F-998B-89C714D6B82F}"/>
                </c:ext>
              </c:extLst>
            </c:dLbl>
            <c:dLbl>
              <c:idx val="12"/>
              <c:layout>
                <c:manualLayout>
                  <c:x val="0"/>
                  <c:y val="3.7290249686115932E-2"/>
                </c:manualLayout>
              </c:layout>
              <c:tx>
                <c:rich>
                  <a:bodyPr/>
                  <a:lstStyle/>
                  <a:p>
                    <a:fld id="{0308ECC3-CF47-4567-B5D0-1D24FEADEBA8}"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DC7B-476F-998B-89C714D6B82F}"/>
                </c:ext>
              </c:extLst>
            </c:dLbl>
            <c:dLbl>
              <c:idx val="13"/>
              <c:tx>
                <c:rich>
                  <a:bodyPr/>
                  <a:lstStyle/>
                  <a:p>
                    <a:fld id="{5F0125E8-9FD8-437B-8663-1252860D589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DC7B-476F-998B-89C714D6B82F}"/>
                </c:ext>
              </c:extLst>
            </c:dLbl>
            <c:dLbl>
              <c:idx val="14"/>
              <c:layout>
                <c:manualLayout>
                  <c:x val="-3.0635691811212815E-3"/>
                  <c:y val="7.7066516017972833E-2"/>
                </c:manualLayout>
              </c:layout>
              <c:tx>
                <c:rich>
                  <a:bodyPr/>
                  <a:lstStyle/>
                  <a:p>
                    <a:fld id="{F630EF05-114A-4CE4-9690-3BE7F624A1DB}"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DC7B-476F-998B-89C714D6B82F}"/>
                </c:ext>
              </c:extLst>
            </c:dLbl>
            <c:dLbl>
              <c:idx val="15"/>
              <c:layout>
                <c:manualLayout>
                  <c:x val="-4.5769213635194518E-2"/>
                  <c:y val="7.4580499372231865E-2"/>
                </c:manualLayout>
              </c:layout>
              <c:tx>
                <c:rich>
                  <a:bodyPr/>
                  <a:lstStyle/>
                  <a:p>
                    <a:fld id="{3D534134-924B-433D-8256-4151A31D6532}"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DC7B-476F-998B-89C714D6B82F}"/>
                </c:ext>
              </c:extLst>
            </c:dLbl>
            <c:dLbl>
              <c:idx val="16"/>
              <c:layout>
                <c:manualLayout>
                  <c:x val="1.9913199677287937E-2"/>
                  <c:y val="2.2374149811669557E-2"/>
                </c:manualLayout>
              </c:layout>
              <c:tx>
                <c:rich>
                  <a:bodyPr/>
                  <a:lstStyle/>
                  <a:p>
                    <a:fld id="{6670FF30-B61D-455E-B6C8-2C0305BA451E}"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DC7B-476F-998B-89C714D6B82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Sheet1!$A$2:$A$18</c:f>
              <c:numCache>
                <c:formatCode>0%</c:formatCode>
                <c:ptCount val="17"/>
                <c:pt idx="0">
                  <c:v>0.12</c:v>
                </c:pt>
                <c:pt idx="1">
                  <c:v>0.08</c:v>
                </c:pt>
                <c:pt idx="2">
                  <c:v>0.17</c:v>
                </c:pt>
                <c:pt idx="3">
                  <c:v>0.43</c:v>
                </c:pt>
                <c:pt idx="4">
                  <c:v>0.09</c:v>
                </c:pt>
                <c:pt idx="5">
                  <c:v>0.16</c:v>
                </c:pt>
                <c:pt idx="6">
                  <c:v>0.01</c:v>
                </c:pt>
                <c:pt idx="7">
                  <c:v>0.1</c:v>
                </c:pt>
                <c:pt idx="8">
                  <c:v>0.22</c:v>
                </c:pt>
                <c:pt idx="9">
                  <c:v>0.21</c:v>
                </c:pt>
                <c:pt idx="10">
                  <c:v>0.04</c:v>
                </c:pt>
                <c:pt idx="11">
                  <c:v>0.21</c:v>
                </c:pt>
                <c:pt idx="12">
                  <c:v>0.15</c:v>
                </c:pt>
                <c:pt idx="13">
                  <c:v>0.03</c:v>
                </c:pt>
                <c:pt idx="14">
                  <c:v>0.12</c:v>
                </c:pt>
                <c:pt idx="15">
                  <c:v>0.03</c:v>
                </c:pt>
                <c:pt idx="16">
                  <c:v>0.03</c:v>
                </c:pt>
              </c:numCache>
            </c:numRef>
          </c:xVal>
          <c:yVal>
            <c:numRef>
              <c:f>Sheet1!$B$2:$B$18</c:f>
              <c:numCache>
                <c:formatCode>General</c:formatCode>
                <c:ptCount val="17"/>
                <c:pt idx="0">
                  <c:v>115</c:v>
                </c:pt>
                <c:pt idx="1">
                  <c:v>106</c:v>
                </c:pt>
                <c:pt idx="2">
                  <c:v>105</c:v>
                </c:pt>
                <c:pt idx="3">
                  <c:v>103</c:v>
                </c:pt>
                <c:pt idx="4">
                  <c:v>102</c:v>
                </c:pt>
                <c:pt idx="5">
                  <c:v>99</c:v>
                </c:pt>
                <c:pt idx="6">
                  <c:v>98</c:v>
                </c:pt>
                <c:pt idx="7">
                  <c:v>98</c:v>
                </c:pt>
                <c:pt idx="8">
                  <c:v>97</c:v>
                </c:pt>
                <c:pt idx="9">
                  <c:v>95</c:v>
                </c:pt>
                <c:pt idx="10">
                  <c:v>93</c:v>
                </c:pt>
                <c:pt idx="11">
                  <c:v>92</c:v>
                </c:pt>
                <c:pt idx="12">
                  <c:v>91</c:v>
                </c:pt>
                <c:pt idx="13">
                  <c:v>89</c:v>
                </c:pt>
                <c:pt idx="14">
                  <c:v>87</c:v>
                </c:pt>
                <c:pt idx="15">
                  <c:v>86</c:v>
                </c:pt>
                <c:pt idx="16">
                  <c:v>86</c:v>
                </c:pt>
              </c:numCache>
            </c:numRef>
          </c:yVal>
          <c:smooth val="0"/>
          <c:extLst>
            <c:ext xmlns:c15="http://schemas.microsoft.com/office/drawing/2012/chart" uri="{02D57815-91ED-43cb-92C2-25804820EDAC}">
              <c15:datalabelsRange>
                <c15:f>Sheet1!$C$2:$C$18</c15:f>
                <c15:dlblRangeCache>
                  <c:ptCount val="17"/>
                  <c:pt idx="0">
                    <c:v>Doxxing</c:v>
                  </c:pt>
                  <c:pt idx="1">
                    <c:v>Damage personal rep</c:v>
                  </c:pt>
                  <c:pt idx="2">
                    <c:v>Online harassment</c:v>
                  </c:pt>
                  <c:pt idx="3">
                    <c:v>Unwanted contact</c:v>
                  </c:pt>
                  <c:pt idx="4">
                    <c:v>Cyberbullying</c:v>
                  </c:pt>
                  <c:pt idx="5">
                    <c:v>Hate speech</c:v>
                  </c:pt>
                  <c:pt idx="6">
                    <c:v>Terrorism recruiting</c:v>
                  </c:pt>
                  <c:pt idx="7">
                    <c:v>Discrimination</c:v>
                  </c:pt>
                  <c:pt idx="8">
                    <c:v>Treated mean</c:v>
                  </c:pt>
                  <c:pt idx="9">
                    <c:v>Trolling</c:v>
                  </c:pt>
                  <c:pt idx="10">
                    <c:v>Damage to work rep</c:v>
                  </c:pt>
                  <c:pt idx="11">
                    <c:v>Unwanted sexting (received)</c:v>
                  </c:pt>
                  <c:pt idx="12">
                    <c:v>Sexual solicitation</c:v>
                  </c:pt>
                  <c:pt idx="13">
                    <c:v>Sextortion</c:v>
                  </c:pt>
                  <c:pt idx="14">
                    <c:v>Unwanted sexting (sent)</c:v>
                  </c:pt>
                  <c:pt idx="15">
                    <c:v>"Revenge porn"</c:v>
                  </c:pt>
                  <c:pt idx="16">
                    <c:v>Swatting</c:v>
                  </c:pt>
                </c15:dlblRangeCache>
              </c15:datalabelsRange>
            </c:ext>
            <c:ext xmlns:c16="http://schemas.microsoft.com/office/drawing/2014/chart" uri="{C3380CC4-5D6E-409C-BE32-E72D297353CC}">
              <c16:uniqueId val="{00000000-DC7B-476F-998B-89C714D6B82F}"/>
            </c:ext>
          </c:extLst>
        </c:ser>
        <c:ser>
          <c:idx val="1"/>
          <c:order val="1"/>
          <c:tx>
            <c:strRef>
              <c:f>Sheet1!$C$1</c:f>
              <c:strCache>
                <c:ptCount val="1"/>
                <c:pt idx="0">
                  <c:v>Column1</c:v>
                </c:pt>
              </c:strCache>
            </c:strRef>
          </c:tx>
          <c:spPr>
            <a:ln w="25400" cap="rnd">
              <a:noFill/>
              <a:round/>
            </a:ln>
            <a:effectLst/>
          </c:spPr>
          <c:marker>
            <c:symbol val="circle"/>
            <c:size val="5"/>
            <c:spPr>
              <a:solidFill>
                <a:schemeClr val="accent2"/>
              </a:solidFill>
              <a:ln w="9525">
                <a:solidFill>
                  <a:schemeClr val="accent2"/>
                </a:solidFill>
              </a:ln>
              <a:effectLst/>
            </c:spPr>
          </c:marker>
          <c:xVal>
            <c:numRef>
              <c:f>Sheet1!$A$2:$A$18</c:f>
              <c:numCache>
                <c:formatCode>0%</c:formatCode>
                <c:ptCount val="17"/>
                <c:pt idx="0">
                  <c:v>0.12</c:v>
                </c:pt>
                <c:pt idx="1">
                  <c:v>0.08</c:v>
                </c:pt>
                <c:pt idx="2">
                  <c:v>0.17</c:v>
                </c:pt>
                <c:pt idx="3">
                  <c:v>0.43</c:v>
                </c:pt>
                <c:pt idx="4">
                  <c:v>0.09</c:v>
                </c:pt>
                <c:pt idx="5">
                  <c:v>0.16</c:v>
                </c:pt>
                <c:pt idx="6">
                  <c:v>0.01</c:v>
                </c:pt>
                <c:pt idx="7">
                  <c:v>0.1</c:v>
                </c:pt>
                <c:pt idx="8">
                  <c:v>0.22</c:v>
                </c:pt>
                <c:pt idx="9">
                  <c:v>0.21</c:v>
                </c:pt>
                <c:pt idx="10">
                  <c:v>0.04</c:v>
                </c:pt>
                <c:pt idx="11">
                  <c:v>0.21</c:v>
                </c:pt>
                <c:pt idx="12">
                  <c:v>0.15</c:v>
                </c:pt>
                <c:pt idx="13">
                  <c:v>0.03</c:v>
                </c:pt>
                <c:pt idx="14">
                  <c:v>0.12</c:v>
                </c:pt>
                <c:pt idx="15">
                  <c:v>0.03</c:v>
                </c:pt>
                <c:pt idx="16">
                  <c:v>0.03</c:v>
                </c:pt>
              </c:numCache>
            </c:numRef>
          </c:xVal>
          <c:yVal>
            <c:numRef>
              <c:f>Sheet1!$C$2:$C$18</c:f>
              <c:numCache>
                <c:formatCode>General</c:formatCode>
                <c:ptCount val="1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numCache>
            </c:numRef>
          </c:yVal>
          <c:smooth val="0"/>
          <c:extLst>
            <c:ext xmlns:c16="http://schemas.microsoft.com/office/drawing/2014/chart" uri="{C3380CC4-5D6E-409C-BE32-E72D297353CC}">
              <c16:uniqueId val="{00000003-DC7B-476F-998B-89C714D6B82F}"/>
            </c:ext>
          </c:extLst>
        </c:ser>
        <c:dLbls>
          <c:showLegendKey val="0"/>
          <c:showVal val="0"/>
          <c:showCatName val="0"/>
          <c:showSerName val="0"/>
          <c:showPercent val="0"/>
          <c:showBubbleSize val="0"/>
        </c:dLbls>
        <c:axId val="384630808"/>
        <c:axId val="384633104"/>
      </c:scatterChart>
      <c:valAx>
        <c:axId val="38463080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Happened to me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4633104"/>
        <c:crosses val="autoZero"/>
        <c:crossBetween val="midCat"/>
      </c:valAx>
      <c:valAx>
        <c:axId val="384633104"/>
        <c:scaling>
          <c:orientation val="minMax"/>
          <c:max val="120"/>
          <c:min val="7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Future Concern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4630808"/>
        <c:crosses val="autoZero"/>
        <c:crossBetween val="midCat"/>
      </c:valAx>
      <c:spPr>
        <a:noFill/>
        <a:ln>
          <a:solidFill>
            <a:schemeClr val="tx1"/>
          </a:solidFill>
        </a:ln>
        <a:effectLst/>
      </c:spPr>
    </c:plotArea>
    <c:plotVisOnly val="1"/>
    <c:dispBlanksAs val="gap"/>
    <c:showDLblsOverMax val="0"/>
  </c:chart>
  <c:spPr>
    <a:solidFill>
      <a:srgbClr val="0072C6"/>
    </a:solid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50000"/>
                  </a:schemeClr>
                </a:solidFill>
                <a:latin typeface="+mn-lt"/>
                <a:ea typeface="+mn-ea"/>
                <a:cs typeface="+mn-cs"/>
              </a:defRPr>
            </a:pPr>
            <a:r>
              <a:rPr lang="en-US" dirty="0"/>
              <a:t>Overall Concern</a:t>
            </a:r>
          </a:p>
          <a:p>
            <a:pPr>
              <a:defRPr/>
            </a:pPr>
            <a:r>
              <a:rPr lang="en-US" dirty="0"/>
              <a:t>Score = 136</a:t>
            </a:r>
          </a:p>
          <a:p>
            <a:pPr>
              <a:defRPr/>
            </a:pPr>
            <a:r>
              <a:rPr lang="en-US" sz="1000" dirty="0"/>
              <a:t>(Top 2 box minus bottom 2 box )</a:t>
            </a:r>
            <a:r>
              <a:rPr lang="en-US" dirty="0"/>
              <a:t>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Not very/not at all concerned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concern</c:v>
                </c:pt>
              </c:strCache>
            </c:strRef>
          </c:cat>
          <c:val>
            <c:numRef>
              <c:f>Sheet1!$B$2</c:f>
              <c:numCache>
                <c:formatCode>0%</c:formatCode>
                <c:ptCount val="1"/>
                <c:pt idx="0">
                  <c:v>0.13300000000000001</c:v>
                </c:pt>
              </c:numCache>
            </c:numRef>
          </c:val>
          <c:extLst>
            <c:ext xmlns:c16="http://schemas.microsoft.com/office/drawing/2014/chart" uri="{C3380CC4-5D6E-409C-BE32-E72D297353CC}">
              <c16:uniqueId val="{00000000-9CB2-4B2A-89D7-F97915C90032}"/>
            </c:ext>
          </c:extLst>
        </c:ser>
        <c:ser>
          <c:idx val="1"/>
          <c:order val="1"/>
          <c:tx>
            <c:strRef>
              <c:f>Sheet1!$C$1</c:f>
              <c:strCache>
                <c:ptCount val="1"/>
                <c:pt idx="0">
                  <c:v>Somewhat concerned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concern</c:v>
                </c:pt>
              </c:strCache>
            </c:strRef>
          </c:cat>
          <c:val>
            <c:numRef>
              <c:f>Sheet1!$C$2</c:f>
              <c:numCache>
                <c:formatCode>0%</c:formatCode>
                <c:ptCount val="1"/>
                <c:pt idx="0">
                  <c:v>0.37</c:v>
                </c:pt>
              </c:numCache>
            </c:numRef>
          </c:val>
          <c:extLst>
            <c:ext xmlns:c16="http://schemas.microsoft.com/office/drawing/2014/chart" uri="{C3380CC4-5D6E-409C-BE32-E72D297353CC}">
              <c16:uniqueId val="{00000003-9CB2-4B2A-89D7-F97915C90032}"/>
            </c:ext>
          </c:extLst>
        </c:ser>
        <c:ser>
          <c:idx val="2"/>
          <c:order val="2"/>
          <c:tx>
            <c:strRef>
              <c:f>Sheet1!$D$1</c:f>
              <c:strCache>
                <c:ptCount val="1"/>
                <c:pt idx="0">
                  <c:v>Extremely/Very concerned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concern</c:v>
                </c:pt>
              </c:strCache>
            </c:strRef>
          </c:cat>
          <c:val>
            <c:numRef>
              <c:f>Sheet1!$D$2</c:f>
              <c:numCache>
                <c:formatCode>0%</c:formatCode>
                <c:ptCount val="1"/>
                <c:pt idx="0">
                  <c:v>0.496</c:v>
                </c:pt>
              </c:numCache>
            </c:numRef>
          </c:val>
          <c:extLst>
            <c:ext xmlns:c16="http://schemas.microsoft.com/office/drawing/2014/chart" uri="{C3380CC4-5D6E-409C-BE32-E72D297353CC}">
              <c16:uniqueId val="{00000004-9CB2-4B2A-89D7-F97915C90032}"/>
            </c:ext>
          </c:extLst>
        </c:ser>
        <c:dLbls>
          <c:dLblPos val="ctr"/>
          <c:showLegendKey val="0"/>
          <c:showVal val="1"/>
          <c:showCatName val="0"/>
          <c:showSerName val="0"/>
          <c:showPercent val="0"/>
          <c:showBubbleSize val="0"/>
        </c:dLbls>
        <c:gapWidth val="50"/>
        <c:overlap val="100"/>
        <c:axId val="1255781096"/>
        <c:axId val="1255779784"/>
      </c:barChart>
      <c:catAx>
        <c:axId val="1255781096"/>
        <c:scaling>
          <c:orientation val="minMax"/>
        </c:scaling>
        <c:delete val="1"/>
        <c:axPos val="b"/>
        <c:numFmt formatCode="General" sourceLinked="1"/>
        <c:majorTickMark val="none"/>
        <c:minorTickMark val="none"/>
        <c:tickLblPos val="nextTo"/>
        <c:crossAx val="1255779784"/>
        <c:crosses val="autoZero"/>
        <c:auto val="1"/>
        <c:lblAlgn val="ctr"/>
        <c:lblOffset val="100"/>
        <c:noMultiLvlLbl val="0"/>
      </c:catAx>
      <c:valAx>
        <c:axId val="1255779784"/>
        <c:scaling>
          <c:orientation val="minMax"/>
        </c:scaling>
        <c:delete val="1"/>
        <c:axPos val="l"/>
        <c:numFmt formatCode="0%" sourceLinked="1"/>
        <c:majorTickMark val="none"/>
        <c:minorTickMark val="none"/>
        <c:tickLblPos val="nextTo"/>
        <c:crossAx val="1255781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lumMod val="50000"/>
            </a:schemeClr>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0" i="0" baseline="0" dirty="0">
                <a:effectLst/>
              </a:rPr>
              <a:t>Online risks: Recency vs. Frequency </a:t>
            </a:r>
            <a:r>
              <a:rPr lang="en-US" sz="1400" b="0" i="0" baseline="0" dirty="0">
                <a:effectLst/>
              </a:rPr>
              <a:t>(among those who experienced risk)</a:t>
            </a:r>
          </a:p>
          <a:p>
            <a:pPr>
              <a:defRPr/>
            </a:pPr>
            <a:r>
              <a:rPr lang="en-US" sz="1400" b="0" i="0" baseline="0" dirty="0">
                <a:effectLst/>
              </a:rPr>
              <a:t>Size of bubble = proportional to % Happened to me</a:t>
            </a:r>
            <a:endParaRPr lang="en-US" sz="1400"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ubbleChart>
        <c:varyColors val="0"/>
        <c:ser>
          <c:idx val="0"/>
          <c:order val="0"/>
          <c:tx>
            <c:strRef>
              <c:f>Sheet1!$B$1</c:f>
              <c:strCache>
                <c:ptCount val="1"/>
                <c:pt idx="0">
                  <c:v>Every/almost</c:v>
                </c:pt>
              </c:strCache>
            </c:strRef>
          </c:tx>
          <c:spPr>
            <a:solidFill>
              <a:schemeClr val="accent1">
                <a:alpha val="75000"/>
              </a:schemeClr>
            </a:solidFill>
            <a:ln>
              <a:noFill/>
            </a:ln>
            <a:effectLst/>
          </c:spPr>
          <c:invertIfNegative val="0"/>
          <c:dLbls>
            <c:dLbl>
              <c:idx val="0"/>
              <c:layout>
                <c:manualLayout>
                  <c:x val="-0.22211701433688949"/>
                  <c:y val="-0.13007712141367991"/>
                </c:manualLayout>
              </c:layout>
              <c:tx>
                <c:rich>
                  <a:bodyPr/>
                  <a:lstStyle/>
                  <a:p>
                    <a:fld id="{75C1D2F3-2735-4A41-9661-67EDC4290099}" type="CELLRANGE">
                      <a:rPr lang="en-US" baseline="0" dirty="0"/>
                      <a:pPr/>
                      <a:t>[CELLRANGE]</a:t>
                    </a:fld>
                    <a:r>
                      <a:rPr lang="en-US" baseline="0" dirty="0"/>
                      <a:t>, </a:t>
                    </a:r>
                    <a:fld id="{DBC3D303-F222-4BB3-80C9-192CC4CE5B76}" type="XVALUE">
                      <a:rPr lang="en-US" baseline="0" dirty="0"/>
                      <a:pPr/>
                      <a:t>[X VALUE]</a:t>
                    </a:fld>
                    <a:r>
                      <a:rPr lang="en-US" baseline="0" dirty="0"/>
                      <a:t>, </a:t>
                    </a:r>
                    <a:fld id="{994E1489-373A-40C0-AFFD-D2815854322C}" type="YVALUE">
                      <a:rPr lang="en-US" baseline="0" dirty="0"/>
                      <a:pPr/>
                      <a:t>[Y VALUE]</a:t>
                    </a:fld>
                    <a:endParaRPr lang="en-US" baseline="0" dirty="0"/>
                  </a:p>
                </c:rich>
              </c:tx>
              <c:dLblPos val="r"/>
              <c:showLegendKey val="0"/>
              <c:showVal val="1"/>
              <c:showCatName val="1"/>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AD42-451F-A049-9366E1410F42}"/>
                </c:ext>
              </c:extLst>
            </c:dLbl>
            <c:dLbl>
              <c:idx val="1"/>
              <c:layout>
                <c:manualLayout>
                  <c:x val="-0.2365829898251807"/>
                  <c:y val="-9.8869112022153746E-2"/>
                </c:manualLayout>
              </c:layout>
              <c:tx>
                <c:rich>
                  <a:bodyPr/>
                  <a:lstStyle/>
                  <a:p>
                    <a:fld id="{7F118F13-8522-4429-A363-5D4F149A545C}" type="CELLRANGE">
                      <a:rPr lang="en-US" baseline="0" dirty="0"/>
                      <a:pPr/>
                      <a:t>[CELLRANGE]</a:t>
                    </a:fld>
                    <a:r>
                      <a:rPr lang="en-US" baseline="0" dirty="0"/>
                      <a:t>, </a:t>
                    </a:r>
                    <a:fld id="{249FD9F8-C2FE-4BC2-B707-DC852E612A5C}" type="XVALUE">
                      <a:rPr lang="en-US" baseline="0" dirty="0"/>
                      <a:pPr/>
                      <a:t>[X VALUE]</a:t>
                    </a:fld>
                    <a:r>
                      <a:rPr lang="en-US" baseline="0" dirty="0"/>
                      <a:t>, </a:t>
                    </a:r>
                    <a:fld id="{8FDB5B0F-DBBC-4F80-81A5-1FA8396E93D6}" type="YVALUE">
                      <a:rPr lang="en-US" baseline="0" dirty="0"/>
                      <a:pPr/>
                      <a:t>[Y VALUE]</a:t>
                    </a:fld>
                    <a:endParaRPr lang="en-US" baseline="0" dirty="0"/>
                  </a:p>
                </c:rich>
              </c:tx>
              <c:dLblPos val="r"/>
              <c:showLegendKey val="0"/>
              <c:showVal val="1"/>
              <c:showCatName val="1"/>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AD42-451F-A049-9366E1410F42}"/>
                </c:ext>
              </c:extLst>
            </c:dLbl>
            <c:dLbl>
              <c:idx val="2"/>
              <c:layout>
                <c:manualLayout>
                  <c:x val="-0.18294276494152295"/>
                  <c:y val="-0.1129104170335032"/>
                </c:manualLayout>
              </c:layout>
              <c:tx>
                <c:rich>
                  <a:bodyPr/>
                  <a:lstStyle/>
                  <a:p>
                    <a:fld id="{3126E623-BF79-4434-94D3-7EEFA8D81CA7}" type="CELLRANGE">
                      <a:rPr lang="en-US" baseline="0" dirty="0"/>
                      <a:pPr/>
                      <a:t>[CELLRANGE]</a:t>
                    </a:fld>
                    <a:r>
                      <a:rPr lang="en-US" baseline="0" dirty="0"/>
                      <a:t>, </a:t>
                    </a:r>
                    <a:fld id="{6D761860-3599-49FD-BF67-66E02F78653D}" type="XVALUE">
                      <a:rPr lang="en-US" baseline="0" dirty="0"/>
                      <a:pPr/>
                      <a:t>[X VALUE]</a:t>
                    </a:fld>
                    <a:r>
                      <a:rPr lang="en-US" baseline="0" dirty="0"/>
                      <a:t>, </a:t>
                    </a:r>
                    <a:fld id="{6BBA89FF-9ED7-4015-BB55-17670AA5315D}" type="YVALUE">
                      <a:rPr lang="en-US" baseline="0" dirty="0"/>
                      <a:pPr/>
                      <a:t>[Y VALUE]</a:t>
                    </a:fld>
                    <a:endParaRPr lang="en-US" baseline="0" dirty="0"/>
                  </a:p>
                </c:rich>
              </c:tx>
              <c:dLblPos val="r"/>
              <c:showLegendKey val="0"/>
              <c:showVal val="1"/>
              <c:showCatName val="1"/>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D42-451F-A049-9366E1410F42}"/>
                </c:ext>
              </c:extLst>
            </c:dLbl>
            <c:dLbl>
              <c:idx val="3"/>
              <c:layout>
                <c:manualLayout>
                  <c:x val="-0.16336043074541853"/>
                  <c:y val="-9.6594422143124969E-2"/>
                </c:manualLayout>
              </c:layout>
              <c:tx>
                <c:rich>
                  <a:bodyPr/>
                  <a:lstStyle/>
                  <a:p>
                    <a:fld id="{587B9067-960B-48C2-8B44-F068209C30B2}" type="CELLRANGE">
                      <a:rPr lang="en-US" baseline="0" dirty="0"/>
                      <a:pPr/>
                      <a:t>[CELLRANGE]</a:t>
                    </a:fld>
                    <a:r>
                      <a:rPr lang="en-US" baseline="0" dirty="0"/>
                      <a:t>, </a:t>
                    </a:r>
                    <a:fld id="{F1B4B7DA-4D2F-48A5-A5F9-DE9920F2376F}" type="XVALUE">
                      <a:rPr lang="en-US" baseline="0" dirty="0"/>
                      <a:pPr/>
                      <a:t>[X VALUE]</a:t>
                    </a:fld>
                    <a:r>
                      <a:rPr lang="en-US" baseline="0" dirty="0"/>
                      <a:t>, </a:t>
                    </a:r>
                    <a:fld id="{1BAE6D64-A321-4244-B6AF-4617C7EAB2E2}" type="YVALUE">
                      <a:rPr lang="en-US" baseline="0" dirty="0"/>
                      <a:pPr/>
                      <a:t>[Y VALUE]</a:t>
                    </a:fld>
                    <a:endParaRPr lang="en-US" baseline="0" dirty="0"/>
                  </a:p>
                </c:rich>
              </c:tx>
              <c:dLblPos val="r"/>
              <c:showLegendKey val="0"/>
              <c:showVal val="1"/>
              <c:showCatName val="1"/>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D42-451F-A049-9366E1410F42}"/>
                </c:ext>
              </c:extLst>
            </c:dLbl>
            <c:dLbl>
              <c:idx val="4"/>
              <c:layout>
                <c:manualLayout>
                  <c:x val="-0.25254387809020956"/>
                  <c:y val="0.16790016349333498"/>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D42-451F-A049-9366E1410F42}"/>
                </c:ext>
              </c:extLst>
            </c:dLbl>
            <c:dLbl>
              <c:idx val="5"/>
              <c:layout>
                <c:manualLayout>
                  <c:x val="-2.602103996594855E-2"/>
                  <c:y val="-9.2967840526618592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D42-451F-A049-9366E1410F42}"/>
                </c:ext>
              </c:extLst>
            </c:dLbl>
            <c:dLbl>
              <c:idx val="6"/>
              <c:layout>
                <c:manualLayout>
                  <c:x val="4.3419941881439203E-2"/>
                  <c:y val="8.0404618833832306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D42-451F-A049-9366E1410F42}"/>
                </c:ext>
              </c:extLst>
            </c:dLbl>
            <c:dLbl>
              <c:idx val="7"/>
              <c:layout>
                <c:manualLayout>
                  <c:x val="-1.9406932941672447E-2"/>
                  <c:y val="-0.10545176410132411"/>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D42-451F-A049-9366E1410F42}"/>
                </c:ext>
              </c:extLst>
            </c:dLbl>
            <c:dLbl>
              <c:idx val="8"/>
              <c:layout>
                <c:manualLayout>
                  <c:x val="0.13792646782655327"/>
                  <c:y val="0.1482460159748783"/>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D42-451F-A049-9366E1410F42}"/>
                </c:ext>
              </c:extLst>
            </c:dLbl>
            <c:dLbl>
              <c:idx val="9"/>
              <c:layout>
                <c:manualLayout>
                  <c:x val="-1.9374300972514413E-2"/>
                  <c:y val="-7.3000071084058718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D42-451F-A049-9366E1410F42}"/>
                </c:ext>
              </c:extLst>
            </c:dLbl>
            <c:dLbl>
              <c:idx val="10"/>
              <c:layout>
                <c:manualLayout>
                  <c:x val="-0.12531153813027257"/>
                  <c:y val="-0.16128513080520615"/>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D42-451F-A049-9366E1410F42}"/>
                </c:ext>
              </c:extLst>
            </c:dLbl>
            <c:dLbl>
              <c:idx val="11"/>
              <c:layout>
                <c:manualLayout>
                  <c:x val="-0.13643534195531259"/>
                  <c:y val="8.5137817811365812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D42-451F-A049-9366E1410F42}"/>
                </c:ext>
              </c:extLst>
            </c:dLbl>
            <c:dLbl>
              <c:idx val="12"/>
              <c:layout>
                <c:manualLayout>
                  <c:x val="8.448814364525678E-2"/>
                  <c:y val="-2.4625357312355808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D42-451F-A049-9366E1410F42}"/>
                </c:ext>
              </c:extLst>
            </c:dLbl>
            <c:dLbl>
              <c:idx val="13"/>
              <c:layout>
                <c:manualLayout>
                  <c:x val="4.2200553946300755E-2"/>
                  <c:y val="3.9434408478124794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D42-451F-A049-9366E1410F42}"/>
                </c:ext>
              </c:extLst>
            </c:dLbl>
            <c:dLbl>
              <c:idx val="14"/>
              <c:layout>
                <c:manualLayout>
                  <c:x val="-0.15418054932252639"/>
                  <c:y val="-0.11809418848541718"/>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D42-451F-A049-9366E1410F42}"/>
                </c:ext>
              </c:extLst>
            </c:dLbl>
            <c:dLbl>
              <c:idx val="15"/>
              <c:layout>
                <c:manualLayout>
                  <c:x val="7.5522781154946303E-3"/>
                  <c:y val="-3.0677273966584363E-3"/>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D42-451F-A049-9366E1410F42}"/>
                </c:ext>
              </c:extLst>
            </c:dLbl>
            <c:dLbl>
              <c:idx val="16"/>
              <c:layout>
                <c:manualLayout>
                  <c:x val="-9.6589149923477113E-2"/>
                  <c:y val="-7.2232133328402753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D42-451F-A049-9366E1410F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1"/>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Sheet1!$A$2:$A$5</c:f>
              <c:numCache>
                <c:formatCode>0%</c:formatCode>
                <c:ptCount val="4"/>
                <c:pt idx="0">
                  <c:v>0.18</c:v>
                </c:pt>
                <c:pt idx="1">
                  <c:v>0.14000000000000001</c:v>
                </c:pt>
                <c:pt idx="2">
                  <c:v>0.1</c:v>
                </c:pt>
                <c:pt idx="3">
                  <c:v>0.06</c:v>
                </c:pt>
              </c:numCache>
            </c:numRef>
          </c:xVal>
          <c:yVal>
            <c:numRef>
              <c:f>Sheet1!$B$2:$B$5</c:f>
              <c:numCache>
                <c:formatCode>0%</c:formatCode>
                <c:ptCount val="4"/>
                <c:pt idx="0">
                  <c:v>0.25</c:v>
                </c:pt>
                <c:pt idx="1">
                  <c:v>0.21</c:v>
                </c:pt>
                <c:pt idx="2">
                  <c:v>0.14000000000000001</c:v>
                </c:pt>
                <c:pt idx="3">
                  <c:v>0.1</c:v>
                </c:pt>
              </c:numCache>
            </c:numRef>
          </c:yVal>
          <c:bubbleSize>
            <c:numRef>
              <c:f>Sheet1!$C$2:$C$5</c:f>
              <c:numCache>
                <c:formatCode>0%</c:formatCode>
                <c:ptCount val="4"/>
                <c:pt idx="0">
                  <c:v>0.5</c:v>
                </c:pt>
                <c:pt idx="1">
                  <c:v>0.39</c:v>
                </c:pt>
                <c:pt idx="2">
                  <c:v>0.3</c:v>
                </c:pt>
                <c:pt idx="3">
                  <c:v>0.19</c:v>
                </c:pt>
              </c:numCache>
            </c:numRef>
          </c:bubbleSize>
          <c:bubble3D val="0"/>
          <c:extLst>
            <c:ext xmlns:c15="http://schemas.microsoft.com/office/drawing/2012/chart" uri="{02D57815-91ED-43cb-92C2-25804820EDAC}">
              <c15:datalabelsRange>
                <c15:f>Sheet1!$D$2:$D$18</c15:f>
                <c15:dlblRangeCache>
                  <c:ptCount val="17"/>
                  <c:pt idx="0">
                    <c:v>Intrusive</c:v>
                  </c:pt>
                  <c:pt idx="1">
                    <c:v>Behavioral</c:v>
                  </c:pt>
                  <c:pt idx="2">
                    <c:v>Sexual</c:v>
                  </c:pt>
                  <c:pt idx="3">
                    <c:v>Reputational </c:v>
                  </c:pt>
                </c15:dlblRangeCache>
              </c15:datalabelsRange>
            </c:ext>
            <c:ext xmlns:c16="http://schemas.microsoft.com/office/drawing/2014/chart" uri="{C3380CC4-5D6E-409C-BE32-E72D297353CC}">
              <c16:uniqueId val="{00000000-C321-43A5-8AF7-C6877C744948}"/>
            </c:ext>
          </c:extLst>
        </c:ser>
        <c:dLbls>
          <c:showLegendKey val="0"/>
          <c:showVal val="0"/>
          <c:showCatName val="0"/>
          <c:showSerName val="0"/>
          <c:showPercent val="0"/>
          <c:showBubbleSize val="0"/>
        </c:dLbls>
        <c:bubbleScale val="100"/>
        <c:showNegBubbles val="0"/>
        <c:axId val="687499920"/>
        <c:axId val="687498280"/>
      </c:bubbleChart>
      <c:valAx>
        <c:axId val="687499920"/>
        <c:scaling>
          <c:orientation val="minMax"/>
          <c:max val="0.4"/>
          <c:min val="0"/>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Past week/month</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7498280"/>
        <c:crosses val="autoZero"/>
        <c:crossBetween val="midCat"/>
      </c:valAx>
      <c:valAx>
        <c:axId val="687498280"/>
        <c:scaling>
          <c:orientation val="minMax"/>
          <c:max val="0.4"/>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Every time + sometimes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7499920"/>
        <c:crosses val="autoZero"/>
        <c:crossBetween val="midCat"/>
      </c:valAx>
      <c:spPr>
        <a:noFill/>
        <a:ln>
          <a:solidFill>
            <a:schemeClr val="tx1"/>
          </a:solidFill>
        </a:ln>
        <a:effectLst/>
      </c:spPr>
    </c:plotArea>
    <c:plotVisOnly val="1"/>
    <c:dispBlanksAs val="gap"/>
    <c:showDLblsOverMax val="0"/>
  </c:chart>
  <c:spPr>
    <a:solidFill>
      <a:srgbClr val="0072C6"/>
    </a:solid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867361807399677"/>
          <c:y val="2.2829698186112309E-2"/>
          <c:w val="0.50474605966506025"/>
          <c:h val="0.93663760950348618"/>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Stopped communicating with another member of the family</c:v>
                </c:pt>
                <c:pt idx="1">
                  <c:v>Lost money</c:v>
                </c:pt>
                <c:pt idx="2">
                  <c:v>Was bullied or harassed offline</c:v>
                </c:pt>
                <c:pt idx="3">
                  <c:v>Personal reputation was damaged</c:v>
                </c:pt>
                <c:pt idx="4">
                  <c:v>Negatively affected my work performance</c:v>
                </c:pt>
                <c:pt idx="5">
                  <c:v>Intentionally spent less time at school</c:v>
                </c:pt>
                <c:pt idx="6">
                  <c:v>Was physically threatened offline</c:v>
                </c:pt>
                <c:pt idx="7">
                  <c:v>Took out my frustration on a co-worker or customer</c:v>
                </c:pt>
                <c:pt idx="8">
                  <c:v>Intentionally spent less time at work</c:v>
                </c:pt>
                <c:pt idx="9">
                  <c:v>Had thoughts of suicide</c:v>
                </c:pt>
                <c:pt idx="10">
                  <c:v>Was physically harmed offline</c:v>
                </c:pt>
                <c:pt idx="11">
                  <c:v>Quit my job</c:v>
                </c:pt>
              </c:strCache>
            </c:strRef>
          </c:cat>
          <c:val>
            <c:numRef>
              <c:f>Sheet1!$B$2:$B$13</c:f>
              <c:numCache>
                <c:formatCode>0%</c:formatCode>
                <c:ptCount val="12"/>
                <c:pt idx="0">
                  <c:v>0.1145979696145184</c:v>
                </c:pt>
                <c:pt idx="1">
                  <c:v>0.11356079131474188</c:v>
                </c:pt>
                <c:pt idx="2">
                  <c:v>0.10412306423697154</c:v>
                </c:pt>
                <c:pt idx="3">
                  <c:v>0.10279816698399434</c:v>
                </c:pt>
                <c:pt idx="4">
                  <c:v>9.7597817998618996E-2</c:v>
                </c:pt>
                <c:pt idx="5">
                  <c:v>8.8359749799410914E-2</c:v>
                </c:pt>
                <c:pt idx="6">
                  <c:v>7.3848637079341362E-2</c:v>
                </c:pt>
                <c:pt idx="7">
                  <c:v>6.9743735221669767E-2</c:v>
                </c:pt>
                <c:pt idx="8">
                  <c:v>5.4959811082293059E-2</c:v>
                </c:pt>
                <c:pt idx="9">
                  <c:v>5.1739799583567614E-2</c:v>
                </c:pt>
                <c:pt idx="10">
                  <c:v>4.7951242983156714E-2</c:v>
                </c:pt>
                <c:pt idx="11">
                  <c:v>3.2021809818564888E-2</c:v>
                </c:pt>
              </c:numCache>
            </c:numRef>
          </c:val>
          <c:extLst>
            <c:ext xmlns:c16="http://schemas.microsoft.com/office/drawing/2014/chart" uri="{C3380CC4-5D6E-409C-BE32-E72D297353CC}">
              <c16:uniqueId val="{00000000-D405-4879-8A13-60D5BD5C664E}"/>
            </c:ext>
          </c:extLst>
        </c:ser>
        <c:dLbls>
          <c:dLblPos val="ctr"/>
          <c:showLegendKey val="0"/>
          <c:showVal val="1"/>
          <c:showCatName val="0"/>
          <c:showSerName val="0"/>
          <c:showPercent val="0"/>
          <c:showBubbleSize val="0"/>
        </c:dLbls>
        <c:gapWidth val="50"/>
        <c:axId val="1255828328"/>
        <c:axId val="1255828656"/>
      </c:barChart>
      <c:catAx>
        <c:axId val="1255828328"/>
        <c:scaling>
          <c:orientation val="maxMin"/>
        </c:scaling>
        <c:delete val="0"/>
        <c:axPos val="l"/>
        <c:numFmt formatCode="General" sourceLinked="1"/>
        <c:majorTickMark val="out"/>
        <c:minorTickMark val="none"/>
        <c:tickLblPos val="nextTo"/>
        <c:spPr>
          <a:noFill/>
          <a:ln w="9525" cap="flat" cmpd="sng" algn="ctr">
            <a:solidFill>
              <a:schemeClr val="tx1">
                <a:lumMod val="50000"/>
                <a:alpha val="97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n-US"/>
          </a:p>
        </c:txPr>
        <c:crossAx val="1255828656"/>
        <c:crosses val="autoZero"/>
        <c:auto val="1"/>
        <c:lblAlgn val="ctr"/>
        <c:lblOffset val="100"/>
        <c:noMultiLvlLbl val="0"/>
      </c:catAx>
      <c:valAx>
        <c:axId val="1255828656"/>
        <c:scaling>
          <c:orientation val="minMax"/>
          <c:max val="0.5"/>
        </c:scaling>
        <c:delete val="1"/>
        <c:axPos val="t"/>
        <c:numFmt formatCode="0%" sourceLinked="1"/>
        <c:majorTickMark val="out"/>
        <c:minorTickMark val="none"/>
        <c:tickLblPos val="nextTo"/>
        <c:crossAx val="125582832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867361807399677"/>
          <c:y val="2.2829698186112309E-2"/>
          <c:w val="0.50474605966506025"/>
          <c:h val="0.93663760950348618"/>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Became less trusting of other people online</c:v>
                </c:pt>
                <c:pt idx="1">
                  <c:v>Became less trusting of other people offline</c:v>
                </c:pt>
                <c:pt idx="2">
                  <c:v>Tried to be more constructive in my criticism of other people</c:v>
                </c:pt>
                <c:pt idx="3">
                  <c:v>Lost sleep</c:v>
                </c:pt>
                <c:pt idx="4">
                  <c:v>My life became more stressful</c:v>
                </c:pt>
                <c:pt idx="5">
                  <c:v>Was less likely to participate in blogs and forums</c:v>
                </c:pt>
                <c:pt idx="6">
                  <c:v>Lost a friend</c:v>
                </c:pt>
                <c:pt idx="7">
                  <c:v>Spent time and energy avoiding the offender</c:v>
                </c:pt>
                <c:pt idx="8">
                  <c:v>Became depressed</c:v>
                </c:pt>
                <c:pt idx="9">
                  <c:v>Negatively affected my school performance</c:v>
                </c:pt>
              </c:strCache>
            </c:strRef>
          </c:cat>
          <c:val>
            <c:numRef>
              <c:f>Sheet1!$B$2:$B$11</c:f>
              <c:numCache>
                <c:formatCode>0%</c:formatCode>
                <c:ptCount val="10"/>
                <c:pt idx="0">
                  <c:v>0.3983950744424124</c:v>
                </c:pt>
                <c:pt idx="1">
                  <c:v>0.29739639124997758</c:v>
                </c:pt>
                <c:pt idx="2">
                  <c:v>0.26710690334313469</c:v>
                </c:pt>
                <c:pt idx="3">
                  <c:v>0.22965931811577942</c:v>
                </c:pt>
                <c:pt idx="4">
                  <c:v>0.22920150145025336</c:v>
                </c:pt>
                <c:pt idx="5">
                  <c:v>0.21237750296497318</c:v>
                </c:pt>
                <c:pt idx="6">
                  <c:v>0.18290963580680417</c:v>
                </c:pt>
                <c:pt idx="7">
                  <c:v>0.16819874001862589</c:v>
                </c:pt>
                <c:pt idx="8">
                  <c:v>0.15102593566634717</c:v>
                </c:pt>
                <c:pt idx="9">
                  <c:v>0.13232193579724397</c:v>
                </c:pt>
              </c:numCache>
            </c:numRef>
          </c:val>
          <c:extLst>
            <c:ext xmlns:c16="http://schemas.microsoft.com/office/drawing/2014/chart" uri="{C3380CC4-5D6E-409C-BE32-E72D297353CC}">
              <c16:uniqueId val="{00000000-9E1C-4ECB-8B42-FF97122192D8}"/>
            </c:ext>
          </c:extLst>
        </c:ser>
        <c:dLbls>
          <c:showLegendKey val="0"/>
          <c:showVal val="0"/>
          <c:showCatName val="0"/>
          <c:showSerName val="0"/>
          <c:showPercent val="0"/>
          <c:showBubbleSize val="0"/>
        </c:dLbls>
        <c:gapWidth val="50"/>
        <c:axId val="1255828328"/>
        <c:axId val="1255828656"/>
      </c:barChart>
      <c:catAx>
        <c:axId val="1255828328"/>
        <c:scaling>
          <c:orientation val="maxMin"/>
        </c:scaling>
        <c:delete val="0"/>
        <c:axPos val="l"/>
        <c:numFmt formatCode="General" sourceLinked="1"/>
        <c:majorTickMark val="none"/>
        <c:minorTickMark val="none"/>
        <c:tickLblPos val="nextTo"/>
        <c:spPr>
          <a:noFill/>
          <a:ln w="9525" cap="flat" cmpd="sng" algn="ctr">
            <a:solidFill>
              <a:schemeClr val="tx1">
                <a:lumMod val="50000"/>
                <a:alpha val="97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n-US"/>
          </a:p>
        </c:txPr>
        <c:crossAx val="1255828656"/>
        <c:crosses val="autoZero"/>
        <c:auto val="1"/>
        <c:lblAlgn val="ctr"/>
        <c:lblOffset val="100"/>
        <c:noMultiLvlLbl val="0"/>
      </c:catAx>
      <c:valAx>
        <c:axId val="1255828656"/>
        <c:scaling>
          <c:orientation val="minMax"/>
        </c:scaling>
        <c:delete val="1"/>
        <c:axPos val="t"/>
        <c:numFmt formatCode="0%" sourceLinked="1"/>
        <c:majorTickMark val="none"/>
        <c:minorTickMark val="none"/>
        <c:tickLblPos val="nextTo"/>
        <c:crossAx val="125582832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Yes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14CD-496F-B7A0-FC4CEF6E19E2}"/>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14CD-496F-B7A0-FC4CEF6E19E2}"/>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14CD-496F-B7A0-FC4CEF6E19E2}"/>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14CD-496F-B7A0-FC4CEF6E19E2}"/>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14CD-496F-B7A0-FC4CEF6E19E2}"/>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Sheet1!$B$2</c:f>
              <c:numCache>
                <c:formatCode>0%</c:formatCode>
                <c:ptCount val="1"/>
                <c:pt idx="0">
                  <c:v>0.80600000000000005</c:v>
                </c:pt>
              </c:numCache>
            </c:numRef>
          </c:val>
          <c:extLst>
            <c:ext xmlns:c16="http://schemas.microsoft.com/office/drawing/2014/chart" uri="{C3380CC4-5D6E-409C-BE32-E72D297353CC}">
              <c16:uniqueId val="{0000000A-14CD-496F-B7A0-FC4CEF6E19E2}"/>
            </c:ext>
          </c:extLst>
        </c:ser>
        <c:ser>
          <c:idx val="1"/>
          <c:order val="1"/>
          <c:tx>
            <c:strRef>
              <c:f>Sheet1!$C$1</c:f>
              <c:strCache>
                <c:ptCount val="1"/>
                <c:pt idx="0">
                  <c:v>No</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Yes</c:v>
                </c:pt>
              </c:strCache>
            </c:strRef>
          </c:cat>
          <c:val>
            <c:numRef>
              <c:f>Sheet1!$C$2</c:f>
              <c:numCache>
                <c:formatCode>0%</c:formatCode>
                <c:ptCount val="1"/>
                <c:pt idx="0">
                  <c:v>0.19400000000000001</c:v>
                </c:pt>
              </c:numCache>
            </c:numRef>
          </c:val>
          <c:extLst>
            <c:ext xmlns:c16="http://schemas.microsoft.com/office/drawing/2014/chart" uri="{C3380CC4-5D6E-409C-BE32-E72D297353CC}">
              <c16:uniqueId val="{00000000-1077-44CC-AF26-B69076F342FF}"/>
            </c:ext>
          </c:extLst>
        </c:ser>
        <c:dLbls>
          <c:dLblPos val="ctr"/>
          <c:showLegendKey val="0"/>
          <c:showVal val="1"/>
          <c:showCatName val="0"/>
          <c:showSerName val="0"/>
          <c:showPercent val="0"/>
          <c:showBubbleSize val="0"/>
        </c:dLbls>
        <c:gapWidth val="100"/>
        <c:overlap val="100"/>
        <c:axId val="527437912"/>
        <c:axId val="527447096"/>
      </c:barChart>
      <c:catAx>
        <c:axId val="527437912"/>
        <c:scaling>
          <c:orientation val="minMax"/>
        </c:scaling>
        <c:delete val="1"/>
        <c:axPos val="b"/>
        <c:numFmt formatCode="General" sourceLinked="1"/>
        <c:majorTickMark val="out"/>
        <c:minorTickMark val="none"/>
        <c:tickLblPos val="nextTo"/>
        <c:crossAx val="527447096"/>
        <c:crosses val="autoZero"/>
        <c:auto val="1"/>
        <c:lblAlgn val="ctr"/>
        <c:lblOffset val="100"/>
        <c:noMultiLvlLbl val="0"/>
      </c:catAx>
      <c:valAx>
        <c:axId val="527447096"/>
        <c:scaling>
          <c:orientation val="minMax"/>
        </c:scaling>
        <c:delete val="1"/>
        <c:axPos val="l"/>
        <c:numFmt formatCode="0%" sourceLinked="1"/>
        <c:majorTickMark val="out"/>
        <c:minorTickMark val="none"/>
        <c:tickLblPos val="nextTo"/>
        <c:crossAx val="527437912"/>
        <c:crosses val="autoZero"/>
        <c:crossBetween val="between"/>
      </c:valAx>
      <c:spPr>
        <a:noFill/>
        <a:ln>
          <a:noFill/>
        </a:ln>
        <a:effectLst/>
      </c:spPr>
    </c:plotArea>
    <c:plotVisOnly val="1"/>
    <c:dispBlanksAs val="gap"/>
    <c:showDLblsOverMax val="0"/>
  </c:chart>
  <c:spPr>
    <a:solidFill>
      <a:srgbClr val="0072C6">
        <a:alpha val="80000"/>
      </a:srgbClr>
    </a:solid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used tighter privacy settings on social media</c:v>
                </c:pt>
                <c:pt idx="1">
                  <c:v>Reduced the amount of personal information I share online</c:v>
                </c:pt>
                <c:pt idx="2">
                  <c:v>Reduced the amount of time I spent on social media</c:v>
                </c:pt>
                <c:pt idx="3">
                  <c:v>Stopped using or canceled some of my social media accounts</c:v>
                </c:pt>
                <c:pt idx="4">
                  <c:v>Confronted the person(s) who treated me uncivilly offline</c:v>
                </c:pt>
                <c:pt idx="5">
                  <c:v>I retaliated by being uncivil to the person who was uncivil</c:v>
                </c:pt>
                <c:pt idx="6">
                  <c:v>Contacted a teacher or school administrator</c:v>
                </c:pt>
                <c:pt idx="7">
                  <c:v>Contacted the police</c:v>
                </c:pt>
                <c:pt idx="8">
                  <c:v>Contacted a human resources representative</c:v>
                </c:pt>
                <c:pt idx="9">
                  <c:v>Asked my parents for help</c:v>
                </c:pt>
                <c:pt idx="10">
                  <c:v>Increased the amount of time I spent on social media</c:v>
                </c:pt>
                <c:pt idx="11">
                  <c:v>Asked for help from an adult</c:v>
                </c:pt>
                <c:pt idx="12">
                  <c:v>Another action</c:v>
                </c:pt>
              </c:strCache>
            </c:strRef>
          </c:cat>
          <c:val>
            <c:numRef>
              <c:f>Sheet1!$B$2:$B$14</c:f>
              <c:numCache>
                <c:formatCode>0%</c:formatCode>
                <c:ptCount val="13"/>
                <c:pt idx="0">
                  <c:v>0.43542569207601473</c:v>
                </c:pt>
                <c:pt idx="1">
                  <c:v>0.41596380256692178</c:v>
                </c:pt>
                <c:pt idx="2">
                  <c:v>0.21727675795074325</c:v>
                </c:pt>
                <c:pt idx="3">
                  <c:v>0.21518333793141042</c:v>
                </c:pt>
                <c:pt idx="4">
                  <c:v>0.2077112607965125</c:v>
                </c:pt>
                <c:pt idx="5">
                  <c:v>0.16145661798146999</c:v>
                </c:pt>
                <c:pt idx="6">
                  <c:v>0.11796949614382252</c:v>
                </c:pt>
                <c:pt idx="7">
                  <c:v>9.2326464432526303E-2</c:v>
                </c:pt>
                <c:pt idx="8">
                  <c:v>5.0067459089054793E-2</c:v>
                </c:pt>
                <c:pt idx="9">
                  <c:v>4.2428761753725744E-2</c:v>
                </c:pt>
                <c:pt idx="10">
                  <c:v>3.1614214534600643E-2</c:v>
                </c:pt>
                <c:pt idx="11">
                  <c:v>2.0192697362991462E-2</c:v>
                </c:pt>
                <c:pt idx="12">
                  <c:v>6.4102100950062538E-2</c:v>
                </c:pt>
              </c:numCache>
            </c:numRef>
          </c:val>
          <c:extLst>
            <c:ext xmlns:c16="http://schemas.microsoft.com/office/drawing/2014/chart" uri="{C3380CC4-5D6E-409C-BE32-E72D297353CC}">
              <c16:uniqueId val="{00000000-2B43-48C0-9847-D4C9F88DA4CD}"/>
            </c:ext>
          </c:extLst>
        </c:ser>
        <c:dLbls>
          <c:showLegendKey val="0"/>
          <c:showVal val="0"/>
          <c:showCatName val="0"/>
          <c:showSerName val="0"/>
          <c:showPercent val="0"/>
          <c:showBubbleSize val="0"/>
        </c:dLbls>
        <c:gapWidth val="50"/>
        <c:axId val="565589888"/>
        <c:axId val="565586280"/>
      </c:barChart>
      <c:catAx>
        <c:axId val="5655898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5586280"/>
        <c:crosses val="autoZero"/>
        <c:auto val="1"/>
        <c:lblAlgn val="ctr"/>
        <c:lblOffset val="100"/>
        <c:noMultiLvlLbl val="0"/>
      </c:catAx>
      <c:valAx>
        <c:axId val="565586280"/>
        <c:scaling>
          <c:orientation val="minMax"/>
        </c:scaling>
        <c:delete val="1"/>
        <c:axPos val="t"/>
        <c:numFmt formatCode="0%" sourceLinked="1"/>
        <c:majorTickMark val="none"/>
        <c:minorTickMark val="none"/>
        <c:tickLblPos val="nextTo"/>
        <c:crossAx val="565589888"/>
        <c:crosses val="autoZero"/>
        <c:crossBetween val="between"/>
      </c:valAx>
      <c:spPr>
        <a:noFill/>
        <a:ln>
          <a:noFill/>
        </a:ln>
        <a:effectLst/>
      </c:spPr>
    </c:plotArea>
    <c:plotVisOnly val="1"/>
    <c:dispBlanksAs val="gap"/>
    <c:showDLblsOverMax val="0"/>
  </c:chart>
  <c:spPr>
    <a:solidFill>
      <a:srgbClr val="0072C6"/>
    </a:solid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4CD-496F-B7A0-FC4CEF6E19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4CD-496F-B7A0-FC4CEF6E19E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CD-496F-B7A0-FC4CEF6E19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CD-496F-B7A0-FC4CEF6E19E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4CD-496F-B7A0-FC4CEF6E19E2}"/>
              </c:ext>
            </c:extLst>
          </c:dPt>
          <c:dLbls>
            <c:dLbl>
              <c:idx val="1"/>
              <c:layout>
                <c:manualLayout>
                  <c:x val="-0.1801338838818361"/>
                  <c:y val="0.20931088093832245"/>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CD-496F-B7A0-FC4CEF6E19E2}"/>
                </c:ext>
              </c:extLst>
            </c:dLbl>
            <c:dLbl>
              <c:idx val="2"/>
              <c:layout>
                <c:manualLayout>
                  <c:x val="-0.10623280331492899"/>
                  <c:y val="-0.25588069298986466"/>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CD-496F-B7A0-FC4CEF6E19E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Extremely confident</c:v>
                </c:pt>
                <c:pt idx="1">
                  <c:v>Very confident</c:v>
                </c:pt>
                <c:pt idx="2">
                  <c:v>Somewhat confident</c:v>
                </c:pt>
                <c:pt idx="3">
                  <c:v>Slightly confident</c:v>
                </c:pt>
                <c:pt idx="4">
                  <c:v>Not at all confident</c:v>
                </c:pt>
              </c:strCache>
            </c:strRef>
          </c:cat>
          <c:val>
            <c:numRef>
              <c:f>Sheet1!$B$2:$B$6</c:f>
              <c:numCache>
                <c:formatCode>0%</c:formatCode>
                <c:ptCount val="5"/>
                <c:pt idx="0">
                  <c:v>0.14699999999999999</c:v>
                </c:pt>
                <c:pt idx="1">
                  <c:v>0.33200000000000002</c:v>
                </c:pt>
                <c:pt idx="2">
                  <c:v>0.39300000000000002</c:v>
                </c:pt>
                <c:pt idx="3">
                  <c:v>9.0999999999999998E-2</c:v>
                </c:pt>
                <c:pt idx="4">
                  <c:v>3.6999999999999998E-2</c:v>
                </c:pt>
              </c:numCache>
            </c:numRef>
          </c:val>
          <c:extLst>
            <c:ext xmlns:c16="http://schemas.microsoft.com/office/drawing/2014/chart" uri="{C3380CC4-5D6E-409C-BE32-E72D297353CC}">
              <c16:uniqueId val="{0000000A-14CD-496F-B7A0-FC4CEF6E19E2}"/>
            </c:ext>
          </c:extLst>
        </c:ser>
        <c:dLbls>
          <c:dLblPos val="ctr"/>
          <c:showLegendKey val="0"/>
          <c:showVal val="1"/>
          <c:showCatName val="0"/>
          <c:showSerName val="0"/>
          <c:showPercent val="0"/>
          <c:showBubbleSize val="0"/>
          <c:showLeaderLines val="1"/>
        </c:dLbls>
        <c:firstSliceAng val="279"/>
      </c:pieChart>
      <c:spPr>
        <a:noFill/>
        <a:ln>
          <a:noFill/>
        </a:ln>
        <a:effectLst/>
      </c:spPr>
    </c:plotArea>
    <c:plotVisOnly val="1"/>
    <c:dispBlanksAs val="gap"/>
    <c:showDLblsOverMax val="0"/>
  </c:chart>
  <c:spPr>
    <a:solidFill>
      <a:srgbClr val="0072C6">
        <a:alpha val="80000"/>
      </a:srgbClr>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Treated mean</c:v>
                </c:pt>
                <c:pt idx="1">
                  <c:v>Trolling</c:v>
                </c:pt>
                <c:pt idx="2">
                  <c:v>Online harassment</c:v>
                </c:pt>
                <c:pt idx="3">
                  <c:v>Cyberbullying</c:v>
                </c:pt>
                <c:pt idx="4">
                  <c:v>Swatting</c:v>
                </c:pt>
              </c:strCache>
            </c:strRef>
          </c:cat>
          <c:val>
            <c:numRef>
              <c:f>Sheet1!$B$2:$B$6</c:f>
              <c:numCache>
                <c:formatCode>0%</c:formatCode>
                <c:ptCount val="5"/>
                <c:pt idx="0">
                  <c:v>0.219</c:v>
                </c:pt>
                <c:pt idx="1">
                  <c:v>0.21299999999999999</c:v>
                </c:pt>
                <c:pt idx="2">
                  <c:v>0.17</c:v>
                </c:pt>
                <c:pt idx="3">
                  <c:v>0.09</c:v>
                </c:pt>
                <c:pt idx="4">
                  <c:v>0.03</c:v>
                </c:pt>
              </c:numCache>
            </c:numRef>
          </c:val>
          <c:extLst>
            <c:ext xmlns:c16="http://schemas.microsoft.com/office/drawing/2014/chart" uri="{C3380CC4-5D6E-409C-BE32-E72D297353CC}">
              <c16:uniqueId val="{00000000-CB08-49A3-AC46-29AFB7FE0B03}"/>
            </c:ext>
          </c:extLst>
        </c:ser>
        <c:dLbls>
          <c:showLegendKey val="0"/>
          <c:showVal val="0"/>
          <c:showCatName val="0"/>
          <c:showSerName val="0"/>
          <c:showPercent val="0"/>
          <c:showBubbleSize val="0"/>
        </c:dLbls>
        <c:gapWidth val="75"/>
        <c:axId val="943669680"/>
        <c:axId val="943677224"/>
      </c:barChart>
      <c:catAx>
        <c:axId val="9436696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5"/>
        </c:scaling>
        <c:delete val="1"/>
        <c:axPos val="l"/>
        <c:numFmt formatCode="0%" sourceLinked="1"/>
        <c:majorTickMark val="out"/>
        <c:minorTickMark val="none"/>
        <c:tickLblPos val="nextTo"/>
        <c:crossAx val="943669680"/>
        <c:crosses val="autoZero"/>
        <c:crossBetween val="between"/>
      </c:valAx>
      <c:spPr>
        <a:noFill/>
        <a:ln w="25400">
          <a:noFill/>
        </a:ln>
        <a:effectLst/>
      </c:spPr>
    </c:plotArea>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D6B-45DF-8F54-B0142202015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D6B-45DF-8F54-B0142202015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D6B-45DF-8F54-B0142202015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D6B-45DF-8F54-B0142202015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D6B-45DF-8F54-B01422020156}"/>
              </c:ext>
            </c:extLst>
          </c:dPt>
          <c:dLbls>
            <c:dLbl>
              <c:idx val="0"/>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6B-45DF-8F54-B01422020156}"/>
                </c:ext>
              </c:extLst>
            </c:dLbl>
            <c:dLbl>
              <c:idx val="1"/>
              <c:layout>
                <c:manualLayout>
                  <c:x val="0.12651226844857255"/>
                  <c:y val="0.18997582940781454"/>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6B-45DF-8F54-B01422020156}"/>
                </c:ext>
              </c:extLst>
            </c:dLbl>
            <c:dLbl>
              <c:idx val="2"/>
              <c:layout>
                <c:manualLayout>
                  <c:x val="-0.22370531357944878"/>
                  <c:y val="7.2248666255961755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6B-45DF-8F54-B0142202015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Unsure</c:v>
                </c:pt>
              </c:strCache>
            </c:strRef>
          </c:cat>
          <c:val>
            <c:numRef>
              <c:f>Sheet1!$B$2:$B$4</c:f>
              <c:numCache>
                <c:formatCode>0%</c:formatCode>
                <c:ptCount val="3"/>
                <c:pt idx="0">
                  <c:v>0.37352969850865242</c:v>
                </c:pt>
                <c:pt idx="1">
                  <c:v>0.34167457868960932</c:v>
                </c:pt>
                <c:pt idx="2">
                  <c:v>0.28479572280173826</c:v>
                </c:pt>
              </c:numCache>
            </c:numRef>
          </c:val>
          <c:extLst>
            <c:ext xmlns:c16="http://schemas.microsoft.com/office/drawing/2014/chart" uri="{C3380CC4-5D6E-409C-BE32-E72D297353CC}">
              <c16:uniqueId val="{0000000A-DD6B-45DF-8F54-B01422020156}"/>
            </c:ext>
          </c:extLst>
        </c:ser>
        <c:dLbls>
          <c:dLblPos val="ctr"/>
          <c:showLegendKey val="0"/>
          <c:showVal val="1"/>
          <c:showCatName val="0"/>
          <c:showSerName val="0"/>
          <c:showPercent val="0"/>
          <c:showBubbleSize val="0"/>
          <c:showLeaderLines val="1"/>
        </c:dLbls>
        <c:firstSliceAng val="102"/>
      </c:pieChart>
      <c:spPr>
        <a:noFill/>
        <a:ln>
          <a:noFill/>
        </a:ln>
        <a:effectLst/>
      </c:spPr>
    </c:plotArea>
    <c:plotVisOnly val="1"/>
    <c:dispBlanksAs val="gap"/>
    <c:showDLblsOverMax val="0"/>
  </c:chart>
  <c:spPr>
    <a:solidFill>
      <a:srgbClr val="0072C6">
        <a:alpha val="80000"/>
      </a:srgbClr>
    </a:solid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Adult</c:v>
                </c:pt>
              </c:strCache>
            </c:strRef>
          </c:tx>
          <c:spPr>
            <a:solidFill>
              <a:schemeClr val="accent1">
                <a:shade val="80000"/>
                <a:satMod val="18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Civility Average</c:v>
                </c:pt>
                <c:pt idx="1">
                  <c:v>Safety Average</c:v>
                </c:pt>
                <c:pt idx="2">
                  <c:v>Interaction Average</c:v>
                </c:pt>
              </c:strCache>
            </c:strRef>
          </c:cat>
          <c:val>
            <c:numRef>
              <c:f>Sheet1!$B$2:$B$4</c:f>
              <c:numCache>
                <c:formatCode>0</c:formatCode>
                <c:ptCount val="3"/>
                <c:pt idx="0">
                  <c:v>85</c:v>
                </c:pt>
                <c:pt idx="1">
                  <c:v>118</c:v>
                </c:pt>
                <c:pt idx="2">
                  <c:v>127.39543744662092</c:v>
                </c:pt>
              </c:numCache>
            </c:numRef>
          </c:val>
          <c:extLst>
            <c:ext xmlns:c16="http://schemas.microsoft.com/office/drawing/2014/chart" uri="{C3380CC4-5D6E-409C-BE32-E72D297353CC}">
              <c16:uniqueId val="{00000000-CB6C-4D2D-BDDA-E09E7E1775BA}"/>
            </c:ext>
          </c:extLst>
        </c:ser>
        <c:ser>
          <c:idx val="1"/>
          <c:order val="1"/>
          <c:tx>
            <c:strRef>
              <c:f>Sheet1!$C$1</c:f>
              <c:strCache>
                <c:ptCount val="1"/>
                <c:pt idx="0">
                  <c:v>Youth</c:v>
                </c:pt>
              </c:strCache>
            </c:strRef>
          </c:tx>
          <c:spPr>
            <a:solidFill>
              <a:schemeClr val="accent2">
                <a:shade val="80000"/>
                <a:satMod val="18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Civility Average</c:v>
                </c:pt>
                <c:pt idx="1">
                  <c:v>Safety Average</c:v>
                </c:pt>
                <c:pt idx="2">
                  <c:v>Interaction Average</c:v>
                </c:pt>
              </c:strCache>
            </c:strRef>
          </c:cat>
          <c:val>
            <c:numRef>
              <c:f>Sheet1!$C$2:$C$4</c:f>
              <c:numCache>
                <c:formatCode>0</c:formatCode>
                <c:ptCount val="3"/>
                <c:pt idx="0">
                  <c:v>84</c:v>
                </c:pt>
                <c:pt idx="1">
                  <c:v>98</c:v>
                </c:pt>
                <c:pt idx="2">
                  <c:v>153.73249117199958</c:v>
                </c:pt>
              </c:numCache>
            </c:numRef>
          </c:val>
          <c:extLst>
            <c:ext xmlns:c16="http://schemas.microsoft.com/office/drawing/2014/chart" uri="{C3380CC4-5D6E-409C-BE32-E72D297353CC}">
              <c16:uniqueId val="{00000001-CB6C-4D2D-BDDA-E09E7E1775BA}"/>
            </c:ext>
          </c:extLst>
        </c:ser>
        <c:dLbls>
          <c:dLblPos val="outEnd"/>
          <c:showLegendKey val="0"/>
          <c:showVal val="1"/>
          <c:showCatName val="0"/>
          <c:showSerName val="0"/>
          <c:showPercent val="0"/>
          <c:showBubbleSize val="0"/>
        </c:dLbls>
        <c:gapWidth val="100"/>
        <c:overlap val="-24"/>
        <c:axId val="654626288"/>
        <c:axId val="654627600"/>
      </c:barChart>
      <c:catAx>
        <c:axId val="65462628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654627600"/>
        <c:crosses val="autoZero"/>
        <c:auto val="1"/>
        <c:lblAlgn val="ctr"/>
        <c:lblOffset val="100"/>
        <c:noMultiLvlLbl val="0"/>
      </c:catAx>
      <c:valAx>
        <c:axId val="654627600"/>
        <c:scaling>
          <c:orientation val="minMax"/>
        </c:scaling>
        <c:delete val="1"/>
        <c:axPos val="l"/>
        <c:numFmt formatCode="0" sourceLinked="1"/>
        <c:majorTickMark val="none"/>
        <c:minorTickMark val="none"/>
        <c:tickLblPos val="nextTo"/>
        <c:crossAx val="654626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sz="2000">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Adult</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Unwanted contact</c:v>
                </c:pt>
                <c:pt idx="1">
                  <c:v>Treated mean</c:v>
                </c:pt>
                <c:pt idx="2">
                  <c:v>Unwanted sexting (received)</c:v>
                </c:pt>
                <c:pt idx="3">
                  <c:v>Trolling</c:v>
                </c:pt>
                <c:pt idx="4">
                  <c:v>Hate speech</c:v>
                </c:pt>
                <c:pt idx="5">
                  <c:v>Online harassment</c:v>
                </c:pt>
                <c:pt idx="6">
                  <c:v>Discrimination</c:v>
                </c:pt>
                <c:pt idx="7">
                  <c:v>Doxxing</c:v>
                </c:pt>
                <c:pt idx="8">
                  <c:v>Damage to personal rep</c:v>
                </c:pt>
              </c:strCache>
            </c:strRef>
          </c:cat>
          <c:val>
            <c:numRef>
              <c:f>Sheet1!$B$2:$B$10</c:f>
              <c:numCache>
                <c:formatCode>0%</c:formatCode>
                <c:ptCount val="9"/>
                <c:pt idx="0">
                  <c:v>0.153</c:v>
                </c:pt>
                <c:pt idx="1">
                  <c:v>8.5000000000000006E-2</c:v>
                </c:pt>
                <c:pt idx="2">
                  <c:v>7.9000000000000001E-2</c:v>
                </c:pt>
                <c:pt idx="3">
                  <c:v>7.8E-2</c:v>
                </c:pt>
                <c:pt idx="4">
                  <c:v>7.4999999999999997E-2</c:v>
                </c:pt>
                <c:pt idx="5">
                  <c:v>7.0999999999999994E-2</c:v>
                </c:pt>
                <c:pt idx="6">
                  <c:v>7.0000000000000007E-2</c:v>
                </c:pt>
                <c:pt idx="7">
                  <c:v>6.7000000000000004E-2</c:v>
                </c:pt>
                <c:pt idx="8">
                  <c:v>0.06</c:v>
                </c:pt>
              </c:numCache>
            </c:numRef>
          </c:val>
          <c:extLst>
            <c:ext xmlns:c16="http://schemas.microsoft.com/office/drawing/2014/chart" uri="{C3380CC4-5D6E-409C-BE32-E72D297353CC}">
              <c16:uniqueId val="{00000000-CC93-44BE-BF20-1EEF17A1F6A3}"/>
            </c:ext>
          </c:extLst>
        </c:ser>
        <c:ser>
          <c:idx val="1"/>
          <c:order val="1"/>
          <c:tx>
            <c:strRef>
              <c:f>Sheet1!$C$1</c:f>
              <c:strCache>
                <c:ptCount val="1"/>
                <c:pt idx="0">
                  <c:v>Youth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Unwanted contact</c:v>
                </c:pt>
                <c:pt idx="1">
                  <c:v>Treated mean</c:v>
                </c:pt>
                <c:pt idx="2">
                  <c:v>Unwanted sexting (received)</c:v>
                </c:pt>
                <c:pt idx="3">
                  <c:v>Trolling</c:v>
                </c:pt>
                <c:pt idx="4">
                  <c:v>Hate speech</c:v>
                </c:pt>
                <c:pt idx="5">
                  <c:v>Online harassment</c:v>
                </c:pt>
                <c:pt idx="6">
                  <c:v>Discrimination</c:v>
                </c:pt>
                <c:pt idx="7">
                  <c:v>Doxxing</c:v>
                </c:pt>
                <c:pt idx="8">
                  <c:v>Damage to personal rep</c:v>
                </c:pt>
              </c:strCache>
            </c:strRef>
          </c:cat>
          <c:val>
            <c:numRef>
              <c:f>Sheet1!$C$2:$C$10</c:f>
              <c:numCache>
                <c:formatCode>0%</c:formatCode>
                <c:ptCount val="9"/>
                <c:pt idx="0">
                  <c:v>0.16</c:v>
                </c:pt>
                <c:pt idx="1">
                  <c:v>0.184</c:v>
                </c:pt>
                <c:pt idx="2">
                  <c:v>6.0999999999999999E-2</c:v>
                </c:pt>
                <c:pt idx="3">
                  <c:v>0.14499999999999999</c:v>
                </c:pt>
                <c:pt idx="4">
                  <c:v>0.11700000000000001</c:v>
                </c:pt>
                <c:pt idx="5">
                  <c:v>0.114</c:v>
                </c:pt>
                <c:pt idx="6">
                  <c:v>9.2999999999999999E-2</c:v>
                </c:pt>
                <c:pt idx="7">
                  <c:v>6.8000000000000005E-2</c:v>
                </c:pt>
                <c:pt idx="8">
                  <c:v>7.5999999999999998E-2</c:v>
                </c:pt>
              </c:numCache>
            </c:numRef>
          </c:val>
          <c:extLst>
            <c:ext xmlns:c16="http://schemas.microsoft.com/office/drawing/2014/chart" uri="{C3380CC4-5D6E-409C-BE32-E72D297353CC}">
              <c16:uniqueId val="{00000000-2BB1-4215-AA06-15E3ED5F5D3B}"/>
            </c:ext>
          </c:extLst>
        </c:ser>
        <c:dLbls>
          <c:showLegendKey val="0"/>
          <c:showVal val="0"/>
          <c:showCatName val="0"/>
          <c:showSerName val="0"/>
          <c:showPercent val="0"/>
          <c:showBubbleSize val="0"/>
        </c:dLbls>
        <c:gapWidth val="50"/>
        <c:overlap val="-27"/>
        <c:axId val="1092749960"/>
        <c:axId val="1092750288"/>
      </c:barChart>
      <c:catAx>
        <c:axId val="1092749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05050"/>
                </a:solidFill>
                <a:latin typeface="+mn-lt"/>
                <a:ea typeface="+mn-ea"/>
                <a:cs typeface="+mn-cs"/>
              </a:defRPr>
            </a:pPr>
            <a:endParaRPr lang="en-US"/>
          </a:p>
        </c:txPr>
        <c:crossAx val="1092750288"/>
        <c:crosses val="autoZero"/>
        <c:auto val="1"/>
        <c:lblAlgn val="ctr"/>
        <c:lblOffset val="100"/>
        <c:noMultiLvlLbl val="0"/>
      </c:catAx>
      <c:valAx>
        <c:axId val="1092750288"/>
        <c:scaling>
          <c:orientation val="minMax"/>
        </c:scaling>
        <c:delete val="1"/>
        <c:axPos val="l"/>
        <c:numFmt formatCode="0%" sourceLinked="1"/>
        <c:majorTickMark val="none"/>
        <c:minorTickMark val="none"/>
        <c:tickLblPos val="nextTo"/>
        <c:crossAx val="1092749960"/>
        <c:crosses val="autoZero"/>
        <c:crossBetween val="between"/>
      </c:valAx>
      <c:spPr>
        <a:noFill/>
        <a:ln>
          <a:noFill/>
        </a:ln>
        <a:effectLst/>
      </c:spPr>
    </c:plotArea>
    <c:legend>
      <c:legendPos val="t"/>
      <c:layout>
        <c:manualLayout>
          <c:xMode val="edge"/>
          <c:yMode val="edge"/>
          <c:x val="0.83492910570532564"/>
          <c:y val="1.0552831253996262E-2"/>
          <c:w val="0.14933697322985715"/>
          <c:h val="0.1428180297199303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Adult</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D6A0-4100-89FC-B2278F16501F}"/>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D6A0-4100-89FC-B2278F16501F}"/>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D6A0-4100-89FC-B2278F16501F}"/>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D6A0-4100-89FC-B2278F16501F}"/>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Met in person</c:v>
                </c:pt>
              </c:strCache>
            </c:strRef>
          </c:cat>
          <c:val>
            <c:numRef>
              <c:f>Sheet1!$B$2</c:f>
              <c:numCache>
                <c:formatCode>0%</c:formatCode>
                <c:ptCount val="1"/>
                <c:pt idx="0">
                  <c:v>0.434</c:v>
                </c:pt>
              </c:numCache>
            </c:numRef>
          </c:val>
          <c:extLst>
            <c:ext xmlns:c16="http://schemas.microsoft.com/office/drawing/2014/chart" uri="{C3380CC4-5D6E-409C-BE32-E72D297353CC}">
              <c16:uniqueId val="{00000000-9B1F-4C0E-BE8F-E889C6D3C4AD}"/>
            </c:ext>
          </c:extLst>
        </c:ser>
        <c:ser>
          <c:idx val="1"/>
          <c:order val="1"/>
          <c:tx>
            <c:strRef>
              <c:f>Sheet1!$C$1</c:f>
              <c:strCache>
                <c:ptCount val="1"/>
                <c:pt idx="0">
                  <c:v>Youth</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Met in person</c:v>
                </c:pt>
              </c:strCache>
            </c:strRef>
          </c:cat>
          <c:val>
            <c:numRef>
              <c:f>Sheet1!$C$2</c:f>
              <c:numCache>
                <c:formatCode>0%</c:formatCode>
                <c:ptCount val="1"/>
                <c:pt idx="0">
                  <c:v>0.58299999999999996</c:v>
                </c:pt>
              </c:numCache>
            </c:numRef>
          </c:val>
          <c:extLst>
            <c:ext xmlns:c16="http://schemas.microsoft.com/office/drawing/2014/chart" uri="{C3380CC4-5D6E-409C-BE32-E72D297353CC}">
              <c16:uniqueId val="{00000009-3E6D-4818-A748-510675E27942}"/>
            </c:ext>
          </c:extLst>
        </c:ser>
        <c:dLbls>
          <c:showLegendKey val="0"/>
          <c:showVal val="0"/>
          <c:showCatName val="0"/>
          <c:showSerName val="0"/>
          <c:showPercent val="0"/>
          <c:showBubbleSize val="0"/>
        </c:dLbls>
        <c:gapWidth val="100"/>
        <c:axId val="799370080"/>
        <c:axId val="799372704"/>
      </c:barChart>
      <c:catAx>
        <c:axId val="7993700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9372704"/>
        <c:crosses val="autoZero"/>
        <c:auto val="1"/>
        <c:lblAlgn val="ctr"/>
        <c:lblOffset val="100"/>
        <c:noMultiLvlLbl val="0"/>
      </c:catAx>
      <c:valAx>
        <c:axId val="79937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9370080"/>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Adults (score = 138)</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Not very/not at all concerned</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concern</c:v>
                </c:pt>
              </c:strCache>
            </c:strRef>
          </c:cat>
          <c:val>
            <c:numRef>
              <c:f>Sheet1!$B$2</c:f>
              <c:numCache>
                <c:formatCode>0.0%</c:formatCode>
                <c:ptCount val="1"/>
                <c:pt idx="0">
                  <c:v>0.13</c:v>
                </c:pt>
              </c:numCache>
            </c:numRef>
          </c:val>
          <c:extLst>
            <c:ext xmlns:c16="http://schemas.microsoft.com/office/drawing/2014/chart" uri="{C3380CC4-5D6E-409C-BE32-E72D297353CC}">
              <c16:uniqueId val="{00000000-B790-4CC7-9F41-1CEEEFD340C6}"/>
            </c:ext>
          </c:extLst>
        </c:ser>
        <c:ser>
          <c:idx val="1"/>
          <c:order val="1"/>
          <c:tx>
            <c:strRef>
              <c:f>Sheet1!$C$1</c:f>
              <c:strCache>
                <c:ptCount val="1"/>
                <c:pt idx="0">
                  <c:v>Somewhat concerned</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concern</c:v>
                </c:pt>
              </c:strCache>
            </c:strRef>
          </c:cat>
          <c:val>
            <c:numRef>
              <c:f>Sheet1!$C$2</c:f>
              <c:numCache>
                <c:formatCode>0.0%</c:formatCode>
                <c:ptCount val="1"/>
                <c:pt idx="0">
                  <c:v>0.37</c:v>
                </c:pt>
              </c:numCache>
            </c:numRef>
          </c:val>
          <c:extLst>
            <c:ext xmlns:c16="http://schemas.microsoft.com/office/drawing/2014/chart" uri="{C3380CC4-5D6E-409C-BE32-E72D297353CC}">
              <c16:uniqueId val="{00000001-B790-4CC7-9F41-1CEEEFD340C6}"/>
            </c:ext>
          </c:extLst>
        </c:ser>
        <c:ser>
          <c:idx val="2"/>
          <c:order val="2"/>
          <c:tx>
            <c:strRef>
              <c:f>Sheet1!$D$1</c:f>
              <c:strCache>
                <c:ptCount val="1"/>
                <c:pt idx="0">
                  <c:v>Extremely/Very concerned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concern</c:v>
                </c:pt>
              </c:strCache>
            </c:strRef>
          </c:cat>
          <c:val>
            <c:numRef>
              <c:f>Sheet1!$D$2</c:f>
              <c:numCache>
                <c:formatCode>0%</c:formatCode>
                <c:ptCount val="1"/>
                <c:pt idx="0">
                  <c:v>0.502</c:v>
                </c:pt>
              </c:numCache>
            </c:numRef>
          </c:val>
          <c:extLst>
            <c:ext xmlns:c16="http://schemas.microsoft.com/office/drawing/2014/chart" uri="{C3380CC4-5D6E-409C-BE32-E72D297353CC}">
              <c16:uniqueId val="{00000001-D544-47B3-9931-8FC40A010265}"/>
            </c:ext>
          </c:extLst>
        </c:ser>
        <c:dLbls>
          <c:dLblPos val="ctr"/>
          <c:showLegendKey val="0"/>
          <c:showVal val="1"/>
          <c:showCatName val="0"/>
          <c:showSerName val="0"/>
          <c:showPercent val="0"/>
          <c:showBubbleSize val="0"/>
        </c:dLbls>
        <c:gapWidth val="50"/>
        <c:overlap val="100"/>
        <c:axId val="1255781096"/>
        <c:axId val="1255779784"/>
      </c:barChart>
      <c:catAx>
        <c:axId val="1255781096"/>
        <c:scaling>
          <c:orientation val="minMax"/>
        </c:scaling>
        <c:delete val="1"/>
        <c:axPos val="l"/>
        <c:numFmt formatCode="General" sourceLinked="1"/>
        <c:majorTickMark val="out"/>
        <c:minorTickMark val="none"/>
        <c:tickLblPos val="nextTo"/>
        <c:crossAx val="1255779784"/>
        <c:crosses val="autoZero"/>
        <c:auto val="1"/>
        <c:lblAlgn val="ctr"/>
        <c:lblOffset val="100"/>
        <c:noMultiLvlLbl val="0"/>
      </c:catAx>
      <c:valAx>
        <c:axId val="1255779784"/>
        <c:scaling>
          <c:orientation val="minMax"/>
          <c:max val="1"/>
          <c:min val="0"/>
        </c:scaling>
        <c:delete val="1"/>
        <c:axPos val="b"/>
        <c:numFmt formatCode="0%" sourceLinked="1"/>
        <c:majorTickMark val="out"/>
        <c:minorTickMark val="none"/>
        <c:tickLblPos val="nextTo"/>
        <c:crossAx val="1255781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Youth (score</a:t>
            </a:r>
            <a:r>
              <a:rPr lang="en-US" baseline="0" dirty="0"/>
              <a:t> = 135)</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Not very/not at all concerned</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concern</c:v>
                </c:pt>
              </c:strCache>
            </c:strRef>
          </c:cat>
          <c:val>
            <c:numRef>
              <c:f>Sheet1!$B$2</c:f>
              <c:numCache>
                <c:formatCode>0.0%</c:formatCode>
                <c:ptCount val="1"/>
                <c:pt idx="0">
                  <c:v>0.14099999999999999</c:v>
                </c:pt>
              </c:numCache>
            </c:numRef>
          </c:val>
          <c:extLst>
            <c:ext xmlns:c16="http://schemas.microsoft.com/office/drawing/2014/chart" uri="{C3380CC4-5D6E-409C-BE32-E72D297353CC}">
              <c16:uniqueId val="{00000000-0D87-4B8B-91CA-C4E3D4F1DAF2}"/>
            </c:ext>
          </c:extLst>
        </c:ser>
        <c:ser>
          <c:idx val="1"/>
          <c:order val="1"/>
          <c:tx>
            <c:strRef>
              <c:f>Sheet1!$C$1</c:f>
              <c:strCache>
                <c:ptCount val="1"/>
                <c:pt idx="0">
                  <c:v>Somewhat concerned</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concern</c:v>
                </c:pt>
              </c:strCache>
            </c:strRef>
          </c:cat>
          <c:val>
            <c:numRef>
              <c:f>Sheet1!$C$2</c:f>
              <c:numCache>
                <c:formatCode>0.0%</c:formatCode>
                <c:ptCount val="1"/>
                <c:pt idx="0">
                  <c:v>0.36799999999999999</c:v>
                </c:pt>
              </c:numCache>
            </c:numRef>
          </c:val>
          <c:extLst>
            <c:ext xmlns:c16="http://schemas.microsoft.com/office/drawing/2014/chart" uri="{C3380CC4-5D6E-409C-BE32-E72D297353CC}">
              <c16:uniqueId val="{00000001-0D87-4B8B-91CA-C4E3D4F1DAF2}"/>
            </c:ext>
          </c:extLst>
        </c:ser>
        <c:ser>
          <c:idx val="2"/>
          <c:order val="2"/>
          <c:tx>
            <c:strRef>
              <c:f>Sheet1!$D$1</c:f>
              <c:strCache>
                <c:ptCount val="1"/>
                <c:pt idx="0">
                  <c:v>Extremely/Very concerned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concern</c:v>
                </c:pt>
              </c:strCache>
            </c:strRef>
          </c:cat>
          <c:val>
            <c:numRef>
              <c:f>Sheet1!$D$2</c:f>
              <c:numCache>
                <c:formatCode>0%</c:formatCode>
                <c:ptCount val="1"/>
                <c:pt idx="0">
                  <c:v>0.49099999999999999</c:v>
                </c:pt>
              </c:numCache>
            </c:numRef>
          </c:val>
          <c:extLst>
            <c:ext xmlns:c16="http://schemas.microsoft.com/office/drawing/2014/chart" uri="{C3380CC4-5D6E-409C-BE32-E72D297353CC}">
              <c16:uniqueId val="{00000002-0D87-4B8B-91CA-C4E3D4F1DAF2}"/>
            </c:ext>
          </c:extLst>
        </c:ser>
        <c:dLbls>
          <c:dLblPos val="ctr"/>
          <c:showLegendKey val="0"/>
          <c:showVal val="1"/>
          <c:showCatName val="0"/>
          <c:showSerName val="0"/>
          <c:showPercent val="0"/>
          <c:showBubbleSize val="0"/>
        </c:dLbls>
        <c:gapWidth val="50"/>
        <c:overlap val="100"/>
        <c:axId val="1255781096"/>
        <c:axId val="1255779784"/>
      </c:barChart>
      <c:catAx>
        <c:axId val="1255781096"/>
        <c:scaling>
          <c:orientation val="minMax"/>
        </c:scaling>
        <c:delete val="1"/>
        <c:axPos val="l"/>
        <c:numFmt formatCode="General" sourceLinked="1"/>
        <c:majorTickMark val="out"/>
        <c:minorTickMark val="none"/>
        <c:tickLblPos val="nextTo"/>
        <c:crossAx val="1255779784"/>
        <c:crosses val="autoZero"/>
        <c:auto val="1"/>
        <c:lblAlgn val="ctr"/>
        <c:lblOffset val="100"/>
        <c:noMultiLvlLbl val="0"/>
      </c:catAx>
      <c:valAx>
        <c:axId val="1255779784"/>
        <c:scaling>
          <c:orientation val="minMax"/>
          <c:max val="1"/>
          <c:min val="0"/>
        </c:scaling>
        <c:delete val="1"/>
        <c:axPos val="b"/>
        <c:numFmt formatCode="0%" sourceLinked="1"/>
        <c:majorTickMark val="out"/>
        <c:minorTickMark val="none"/>
        <c:tickLblPos val="nextTo"/>
        <c:crossAx val="1255781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Adults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14CD-496F-B7A0-FC4CEF6E19E2}"/>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14CD-496F-B7A0-FC4CEF6E19E2}"/>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14CD-496F-B7A0-FC4CEF6E19E2}"/>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14CD-496F-B7A0-FC4CEF6E19E2}"/>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14CD-496F-B7A0-FC4CEF6E19E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Extremely/very confident</c:v>
                </c:pt>
                <c:pt idx="1">
                  <c:v>Somewhat confident</c:v>
                </c:pt>
                <c:pt idx="2">
                  <c:v>Slightly/not at all confident</c:v>
                </c:pt>
              </c:strCache>
            </c:strRef>
          </c:cat>
          <c:val>
            <c:numRef>
              <c:f>Sheet1!$B$2:$B$4</c:f>
              <c:numCache>
                <c:formatCode>0%</c:formatCode>
                <c:ptCount val="3"/>
                <c:pt idx="0">
                  <c:v>0.504</c:v>
                </c:pt>
                <c:pt idx="1">
                  <c:v>0.36599999999999999</c:v>
                </c:pt>
                <c:pt idx="2">
                  <c:v>0.13</c:v>
                </c:pt>
              </c:numCache>
            </c:numRef>
          </c:val>
          <c:extLst>
            <c:ext xmlns:c16="http://schemas.microsoft.com/office/drawing/2014/chart" uri="{C3380CC4-5D6E-409C-BE32-E72D297353CC}">
              <c16:uniqueId val="{0000000A-14CD-496F-B7A0-FC4CEF6E19E2}"/>
            </c:ext>
          </c:extLst>
        </c:ser>
        <c:ser>
          <c:idx val="1"/>
          <c:order val="1"/>
          <c:tx>
            <c:strRef>
              <c:f>Sheet1!$C$1</c:f>
              <c:strCache>
                <c:ptCount val="1"/>
                <c:pt idx="0">
                  <c:v>Youth</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Extremely/very confident</c:v>
                </c:pt>
                <c:pt idx="1">
                  <c:v>Somewhat confident</c:v>
                </c:pt>
                <c:pt idx="2">
                  <c:v>Slightly/not at all confident</c:v>
                </c:pt>
              </c:strCache>
            </c:strRef>
          </c:cat>
          <c:val>
            <c:numRef>
              <c:f>Sheet1!$C$2:$C$4</c:f>
              <c:numCache>
                <c:formatCode>0%</c:formatCode>
                <c:ptCount val="3"/>
                <c:pt idx="0">
                  <c:v>0.45300000000000001</c:v>
                </c:pt>
                <c:pt idx="1">
                  <c:v>0.42</c:v>
                </c:pt>
                <c:pt idx="2">
                  <c:v>0.127</c:v>
                </c:pt>
              </c:numCache>
            </c:numRef>
          </c:val>
          <c:extLst>
            <c:ext xmlns:c16="http://schemas.microsoft.com/office/drawing/2014/chart" uri="{C3380CC4-5D6E-409C-BE32-E72D297353CC}">
              <c16:uniqueId val="{00000000-5BF4-4910-9FF2-2D17E67D676F}"/>
            </c:ext>
          </c:extLst>
        </c:ser>
        <c:dLbls>
          <c:showLegendKey val="0"/>
          <c:showVal val="0"/>
          <c:showCatName val="0"/>
          <c:showSerName val="0"/>
          <c:showPercent val="0"/>
          <c:showBubbleSize val="0"/>
        </c:dLbls>
        <c:gapWidth val="100"/>
        <c:axId val="872184352"/>
        <c:axId val="872188616"/>
      </c:barChart>
      <c:catAx>
        <c:axId val="8721843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2188616"/>
        <c:crosses val="autoZero"/>
        <c:auto val="1"/>
        <c:lblAlgn val="ctr"/>
        <c:lblOffset val="100"/>
        <c:noMultiLvlLbl val="0"/>
      </c:catAx>
      <c:valAx>
        <c:axId val="872188616"/>
        <c:scaling>
          <c:orientation val="minMax"/>
        </c:scaling>
        <c:delete val="1"/>
        <c:axPos val="l"/>
        <c:numFmt formatCode="0%" sourceLinked="1"/>
        <c:majorTickMark val="out"/>
        <c:minorTickMark val="none"/>
        <c:tickLblPos val="nextTo"/>
        <c:crossAx val="8721843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0072C6">
        <a:alpha val="80000"/>
      </a:srgbClr>
    </a:solid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Adult</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DD6B-45DF-8F54-B01422020156}"/>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DD6B-45DF-8F54-B01422020156}"/>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DD6B-45DF-8F54-B01422020156}"/>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DD6B-45DF-8F54-B01422020156}"/>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DD6B-45DF-8F54-B0142202015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Unsure</c:v>
                </c:pt>
              </c:strCache>
            </c:strRef>
          </c:cat>
          <c:val>
            <c:numRef>
              <c:f>Sheet1!$B$2:$B$4</c:f>
              <c:numCache>
                <c:formatCode>0%</c:formatCode>
                <c:ptCount val="3"/>
                <c:pt idx="0">
                  <c:v>0.26298301383118722</c:v>
                </c:pt>
                <c:pt idx="1">
                  <c:v>0.43332001723906383</c:v>
                </c:pt>
                <c:pt idx="2">
                  <c:v>0.30369696892974901</c:v>
                </c:pt>
              </c:numCache>
            </c:numRef>
          </c:val>
          <c:extLst>
            <c:ext xmlns:c16="http://schemas.microsoft.com/office/drawing/2014/chart" uri="{C3380CC4-5D6E-409C-BE32-E72D297353CC}">
              <c16:uniqueId val="{0000000A-DD6B-45DF-8F54-B01422020156}"/>
            </c:ext>
          </c:extLst>
        </c:ser>
        <c:ser>
          <c:idx val="1"/>
          <c:order val="1"/>
          <c:tx>
            <c:strRef>
              <c:f>Sheet1!$C$1</c:f>
              <c:strCache>
                <c:ptCount val="1"/>
                <c:pt idx="0">
                  <c:v>Youth</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Unsure</c:v>
                </c:pt>
              </c:strCache>
            </c:strRef>
          </c:cat>
          <c:val>
            <c:numRef>
              <c:f>Sheet1!$C$2:$C$4</c:f>
              <c:numCache>
                <c:formatCode>0%</c:formatCode>
                <c:ptCount val="3"/>
                <c:pt idx="0">
                  <c:v>0.4840763838996226</c:v>
                </c:pt>
                <c:pt idx="1">
                  <c:v>0.25002913954864481</c:v>
                </c:pt>
                <c:pt idx="2">
                  <c:v>0.26589447655173259</c:v>
                </c:pt>
              </c:numCache>
            </c:numRef>
          </c:val>
          <c:extLst>
            <c:ext xmlns:c16="http://schemas.microsoft.com/office/drawing/2014/chart" uri="{C3380CC4-5D6E-409C-BE32-E72D297353CC}">
              <c16:uniqueId val="{00000000-B152-47B9-ADDB-B1C3175D0716}"/>
            </c:ext>
          </c:extLst>
        </c:ser>
        <c:dLbls>
          <c:showLegendKey val="0"/>
          <c:showVal val="0"/>
          <c:showCatName val="0"/>
          <c:showSerName val="0"/>
          <c:showPercent val="0"/>
          <c:showBubbleSize val="0"/>
        </c:dLbls>
        <c:gapWidth val="100"/>
        <c:axId val="806177536"/>
        <c:axId val="806174256"/>
      </c:barChart>
      <c:catAx>
        <c:axId val="8061775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6174256"/>
        <c:crosses val="autoZero"/>
        <c:auto val="1"/>
        <c:lblAlgn val="ctr"/>
        <c:lblOffset val="100"/>
        <c:noMultiLvlLbl val="0"/>
      </c:catAx>
      <c:valAx>
        <c:axId val="806174256"/>
        <c:scaling>
          <c:orientation val="minMax"/>
        </c:scaling>
        <c:delete val="1"/>
        <c:axPos val="l"/>
        <c:numFmt formatCode="0%" sourceLinked="1"/>
        <c:majorTickMark val="out"/>
        <c:minorTickMark val="none"/>
        <c:tickLblPos val="nextTo"/>
        <c:crossAx val="8061775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0072C6">
        <a:alpha val="80000"/>
      </a:srgbClr>
    </a:solid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000" b="0" i="0" u="none" strike="noStrike" kern="1200" spc="0" baseline="0">
                <a:solidFill>
                  <a:schemeClr val="tx1">
                    <a:lumMod val="65000"/>
                    <a:lumOff val="35000"/>
                  </a:schemeClr>
                </a:solidFill>
                <a:latin typeface="+mn-lt"/>
                <a:ea typeface="+mn-ea"/>
                <a:cs typeface="+mn-cs"/>
              </a:defRPr>
            </a:pPr>
            <a:r>
              <a:rPr lang="en-US" sz="2000" dirty="0">
                <a:effectLst/>
              </a:rPr>
              <a:t>Youth were more likely to take action</a:t>
            </a:r>
          </a:p>
        </c:rich>
      </c:tx>
      <c:layout>
        <c:manualLayout>
          <c:xMode val="edge"/>
          <c:yMode val="edge"/>
          <c:x val="6.1132451663346396E-2"/>
          <c:y val="1.4800194461347699E-2"/>
        </c:manualLayout>
      </c:layout>
      <c:overlay val="0"/>
      <c:spPr>
        <a:noFill/>
        <a:ln>
          <a:noFill/>
        </a:ln>
        <a:effectLst/>
      </c:spPr>
      <c:txPr>
        <a:bodyPr rot="0" spcFirstLastPara="1" vertOverflow="ellipsis" vert="horz" wrap="square" anchor="ctr" anchorCtr="1"/>
        <a:lstStyle/>
        <a:p>
          <a:pPr algn="l">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Adult</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14CD-496F-B7A0-FC4CEF6E19E2}"/>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14CD-496F-B7A0-FC4CEF6E19E2}"/>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14CD-496F-B7A0-FC4CEF6E19E2}"/>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14CD-496F-B7A0-FC4CEF6E19E2}"/>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14CD-496F-B7A0-FC4CEF6E19E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0.76900000000000002</c:v>
                </c:pt>
              </c:numCache>
            </c:numRef>
          </c:val>
          <c:extLst>
            <c:ext xmlns:c16="http://schemas.microsoft.com/office/drawing/2014/chart" uri="{C3380CC4-5D6E-409C-BE32-E72D297353CC}">
              <c16:uniqueId val="{0000000A-14CD-496F-B7A0-FC4CEF6E19E2}"/>
            </c:ext>
          </c:extLst>
        </c:ser>
        <c:ser>
          <c:idx val="1"/>
          <c:order val="1"/>
          <c:tx>
            <c:strRef>
              <c:f>Sheet1!$C$1</c:f>
              <c:strCache>
                <c:ptCount val="1"/>
                <c:pt idx="0">
                  <c:v>Youth</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0.84499999999999997</c:v>
                </c:pt>
              </c:numCache>
            </c:numRef>
          </c:val>
          <c:extLst>
            <c:ext xmlns:c16="http://schemas.microsoft.com/office/drawing/2014/chart" uri="{C3380CC4-5D6E-409C-BE32-E72D297353CC}">
              <c16:uniqueId val="{00000000-1077-44CC-AF26-B69076F342FF}"/>
            </c:ext>
          </c:extLst>
        </c:ser>
        <c:dLbls>
          <c:dLblPos val="ctr"/>
          <c:showLegendKey val="0"/>
          <c:showVal val="1"/>
          <c:showCatName val="0"/>
          <c:showSerName val="0"/>
          <c:showPercent val="0"/>
          <c:showBubbleSize val="0"/>
        </c:dLbls>
        <c:gapWidth val="100"/>
        <c:axId val="527437912"/>
        <c:axId val="527447096"/>
      </c:barChart>
      <c:catAx>
        <c:axId val="527437912"/>
        <c:scaling>
          <c:orientation val="minMax"/>
        </c:scaling>
        <c:delete val="1"/>
        <c:axPos val="b"/>
        <c:numFmt formatCode="General" sourceLinked="1"/>
        <c:majorTickMark val="out"/>
        <c:minorTickMark val="none"/>
        <c:tickLblPos val="nextTo"/>
        <c:crossAx val="527447096"/>
        <c:crosses val="autoZero"/>
        <c:auto val="1"/>
        <c:lblAlgn val="ctr"/>
        <c:lblOffset val="100"/>
        <c:noMultiLvlLbl val="0"/>
      </c:catAx>
      <c:valAx>
        <c:axId val="527447096"/>
        <c:scaling>
          <c:orientation val="minMax"/>
          <c:max val="1"/>
        </c:scaling>
        <c:delete val="1"/>
        <c:axPos val="l"/>
        <c:numFmt formatCode="0%" sourceLinked="1"/>
        <c:majorTickMark val="out"/>
        <c:minorTickMark val="none"/>
        <c:tickLblPos val="nextTo"/>
        <c:crossAx val="5274379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0072C6">
        <a:alpha val="80000"/>
      </a:srgbClr>
    </a:solid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Adult</c:v>
                </c:pt>
              </c:strCache>
            </c:strRef>
          </c:tx>
          <c:spPr>
            <a:solidFill>
              <a:schemeClr val="accent1"/>
            </a:solidFill>
            <a:ln>
              <a:solidFill>
                <a:schemeClr val="lt1">
                  <a:hueOff val="0"/>
                  <a:satOff val="0"/>
                  <a:lumOff val="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used tighter privacy settings on social media</c:v>
                </c:pt>
                <c:pt idx="1">
                  <c:v>Reduced the amount of personal information I share online</c:v>
                </c:pt>
                <c:pt idx="2">
                  <c:v>Reduced the amount of time I spent on social media</c:v>
                </c:pt>
                <c:pt idx="3">
                  <c:v>Stopped using or canceled some of my social media accounts</c:v>
                </c:pt>
                <c:pt idx="4">
                  <c:v>Confronted the person(s) who treated me uncivilly offline</c:v>
                </c:pt>
                <c:pt idx="5">
                  <c:v>I retaliated by being uncivil to the person who was uncivil</c:v>
                </c:pt>
                <c:pt idx="6">
                  <c:v>Contacted a teacher or school administrator</c:v>
                </c:pt>
                <c:pt idx="7">
                  <c:v>Contacted the police</c:v>
                </c:pt>
                <c:pt idx="8">
                  <c:v>Contacted a human resources representative</c:v>
                </c:pt>
                <c:pt idx="9">
                  <c:v>Asked my parents for help</c:v>
                </c:pt>
                <c:pt idx="10">
                  <c:v>Increased the amount of time I spent on social media</c:v>
                </c:pt>
                <c:pt idx="11">
                  <c:v>Asked for help from an adult</c:v>
                </c:pt>
                <c:pt idx="12">
                  <c:v>Another action</c:v>
                </c:pt>
              </c:strCache>
            </c:strRef>
          </c:cat>
          <c:val>
            <c:numRef>
              <c:f>Sheet1!$B$2:$B$14</c:f>
              <c:numCache>
                <c:formatCode>0%</c:formatCode>
                <c:ptCount val="13"/>
                <c:pt idx="0">
                  <c:v>0.43947819541059779</c:v>
                </c:pt>
                <c:pt idx="1">
                  <c:v>0.41884591105461921</c:v>
                </c:pt>
                <c:pt idx="2">
                  <c:v>0.21006728841653932</c:v>
                </c:pt>
                <c:pt idx="3">
                  <c:v>0.2211119624963587</c:v>
                </c:pt>
                <c:pt idx="4">
                  <c:v>0.17761212225945319</c:v>
                </c:pt>
                <c:pt idx="5">
                  <c:v>0.13348610567328478</c:v>
                </c:pt>
                <c:pt idx="6">
                  <c:v>4.2524181825893986E-2</c:v>
                </c:pt>
                <c:pt idx="7">
                  <c:v>9.4887463973862968E-2</c:v>
                </c:pt>
                <c:pt idx="8">
                  <c:v>5.2369560057545471E-2</c:v>
                </c:pt>
                <c:pt idx="9">
                  <c:v>0</c:v>
                </c:pt>
                <c:pt idx="10">
                  <c:v>2.4541452020779328E-2</c:v>
                </c:pt>
                <c:pt idx="11">
                  <c:v>0</c:v>
                </c:pt>
                <c:pt idx="12">
                  <c:v>6.650595999269926E-2</c:v>
                </c:pt>
              </c:numCache>
            </c:numRef>
          </c:val>
          <c:extLst>
            <c:ext xmlns:c16="http://schemas.microsoft.com/office/drawing/2014/chart" uri="{C3380CC4-5D6E-409C-BE32-E72D297353CC}">
              <c16:uniqueId val="{00000000-2B43-48C0-9847-D4C9F88DA4CD}"/>
            </c:ext>
          </c:extLst>
        </c:ser>
        <c:ser>
          <c:idx val="1"/>
          <c:order val="1"/>
          <c:tx>
            <c:strRef>
              <c:f>Sheet1!$C$1</c:f>
              <c:strCache>
                <c:ptCount val="1"/>
                <c:pt idx="0">
                  <c:v>Youth</c:v>
                </c:pt>
              </c:strCache>
            </c:strRef>
          </c:tx>
          <c:spPr>
            <a:solidFill>
              <a:schemeClr val="accent2"/>
            </a:solidFill>
            <a:ln>
              <a:solidFill>
                <a:schemeClr val="lt1">
                  <a:hueOff val="0"/>
                  <a:satOff val="0"/>
                  <a:lumOff val="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used tighter privacy settings on social media</c:v>
                </c:pt>
                <c:pt idx="1">
                  <c:v>Reduced the amount of personal information I share online</c:v>
                </c:pt>
                <c:pt idx="2">
                  <c:v>Reduced the amount of time I spent on social media</c:v>
                </c:pt>
                <c:pt idx="3">
                  <c:v>Stopped using or canceled some of my social media accounts</c:v>
                </c:pt>
                <c:pt idx="4">
                  <c:v>Confronted the person(s) who treated me uncivilly offline</c:v>
                </c:pt>
                <c:pt idx="5">
                  <c:v>I retaliated by being uncivil to the person who was uncivil</c:v>
                </c:pt>
                <c:pt idx="6">
                  <c:v>Contacted a teacher or school administrator</c:v>
                </c:pt>
                <c:pt idx="7">
                  <c:v>Contacted the police</c:v>
                </c:pt>
                <c:pt idx="8">
                  <c:v>Contacted a human resources representative</c:v>
                </c:pt>
                <c:pt idx="9">
                  <c:v>Asked my parents for help</c:v>
                </c:pt>
                <c:pt idx="10">
                  <c:v>Increased the amount of time I spent on social media</c:v>
                </c:pt>
                <c:pt idx="11">
                  <c:v>Asked for help from an adult</c:v>
                </c:pt>
                <c:pt idx="12">
                  <c:v>Another action</c:v>
                </c:pt>
              </c:strCache>
            </c:strRef>
          </c:cat>
          <c:val>
            <c:numRef>
              <c:f>Sheet1!$C$2:$C$14</c:f>
              <c:numCache>
                <c:formatCode>0%</c:formatCode>
                <c:ptCount val="13"/>
                <c:pt idx="0">
                  <c:v>0.43110852653976844</c:v>
                </c:pt>
                <c:pt idx="1">
                  <c:v>0.4128934684036828</c:v>
                </c:pt>
                <c:pt idx="2">
                  <c:v>0.22495706585871583</c:v>
                </c:pt>
                <c:pt idx="3">
                  <c:v>0.20886752483121673</c:v>
                </c:pt>
                <c:pt idx="4">
                  <c:v>0.23977612363178671</c:v>
                </c:pt>
                <c:pt idx="5">
                  <c:v>0.19125383757597908</c:v>
                </c:pt>
                <c:pt idx="6">
                  <c:v>0.19834201750984012</c:v>
                </c:pt>
                <c:pt idx="7">
                  <c:v>8.9598210302825804E-2</c:v>
                </c:pt>
                <c:pt idx="8">
                  <c:v>4.7615011764134872E-2</c:v>
                </c:pt>
                <c:pt idx="9">
                  <c:v>4.2428761753725744E-2</c:v>
                </c:pt>
                <c:pt idx="10">
                  <c:v>3.9148887315780721E-2</c:v>
                </c:pt>
                <c:pt idx="11">
                  <c:v>2.0192697362991462E-2</c:v>
                </c:pt>
                <c:pt idx="12">
                  <c:v>6.1541249901698611E-2</c:v>
                </c:pt>
              </c:numCache>
            </c:numRef>
          </c:val>
          <c:extLst>
            <c:ext xmlns:c16="http://schemas.microsoft.com/office/drawing/2014/chart" uri="{C3380CC4-5D6E-409C-BE32-E72D297353CC}">
              <c16:uniqueId val="{00000000-2B4E-452F-9A87-2672A6B08EA9}"/>
            </c:ext>
          </c:extLst>
        </c:ser>
        <c:dLbls>
          <c:showLegendKey val="0"/>
          <c:showVal val="0"/>
          <c:showCatName val="0"/>
          <c:showSerName val="0"/>
          <c:showPercent val="0"/>
          <c:showBubbleSize val="0"/>
        </c:dLbls>
        <c:gapWidth val="50"/>
        <c:axId val="565589888"/>
        <c:axId val="565586280"/>
      </c:barChart>
      <c:catAx>
        <c:axId val="5655898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5586280"/>
        <c:crosses val="autoZero"/>
        <c:auto val="1"/>
        <c:lblAlgn val="ctr"/>
        <c:lblOffset val="100"/>
        <c:noMultiLvlLbl val="0"/>
      </c:catAx>
      <c:valAx>
        <c:axId val="565586280"/>
        <c:scaling>
          <c:orientation val="minMax"/>
        </c:scaling>
        <c:delete val="1"/>
        <c:axPos val="t"/>
        <c:numFmt formatCode="0%" sourceLinked="1"/>
        <c:majorTickMark val="none"/>
        <c:minorTickMark val="none"/>
        <c:tickLblPos val="nextTo"/>
        <c:crossAx val="5655898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Unwanted sexting (received)</c:v>
                </c:pt>
                <c:pt idx="1">
                  <c:v>Sexual solicitation</c:v>
                </c:pt>
                <c:pt idx="2">
                  <c:v>Unwanted sexting (sent)</c:v>
                </c:pt>
                <c:pt idx="3">
                  <c:v>Sextortion</c:v>
                </c:pt>
                <c:pt idx="4">
                  <c:v>"Revenge porn"</c:v>
                </c:pt>
              </c:strCache>
            </c:strRef>
          </c:cat>
          <c:val>
            <c:numRef>
              <c:f>Sheet1!$B$2:$B$6</c:f>
              <c:numCache>
                <c:formatCode>0%</c:formatCode>
                <c:ptCount val="5"/>
                <c:pt idx="0">
                  <c:v>0.21</c:v>
                </c:pt>
                <c:pt idx="1">
                  <c:v>0.14499999999999999</c:v>
                </c:pt>
                <c:pt idx="2">
                  <c:v>0.121</c:v>
                </c:pt>
                <c:pt idx="3">
                  <c:v>3.3000000000000002E-2</c:v>
                </c:pt>
                <c:pt idx="4">
                  <c:v>2.8000000000000001E-2</c:v>
                </c:pt>
              </c:numCache>
            </c:numRef>
          </c:val>
          <c:extLst>
            <c:ext xmlns:c16="http://schemas.microsoft.com/office/drawing/2014/chart" uri="{C3380CC4-5D6E-409C-BE32-E72D297353CC}">
              <c16:uniqueId val="{00000000-27A3-43D4-BFA5-DAE2F6E1DD3E}"/>
            </c:ext>
          </c:extLst>
        </c:ser>
        <c:dLbls>
          <c:showLegendKey val="0"/>
          <c:showVal val="0"/>
          <c:showCatName val="0"/>
          <c:showSerName val="0"/>
          <c:showPercent val="0"/>
          <c:showBubbleSize val="0"/>
        </c:dLbls>
        <c:gapWidth val="75"/>
        <c:axId val="943669680"/>
        <c:axId val="943677224"/>
      </c:barChart>
      <c:catAx>
        <c:axId val="9436696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5"/>
        </c:scaling>
        <c:delete val="1"/>
        <c:axPos val="l"/>
        <c:numFmt formatCode="0%" sourceLinked="1"/>
        <c:majorTickMark val="out"/>
        <c:minorTickMark val="none"/>
        <c:tickLblPos val="nextTo"/>
        <c:crossAx val="943669680"/>
        <c:crosses val="autoZero"/>
        <c:crossBetween val="between"/>
      </c:valAx>
      <c:spPr>
        <a:noFill/>
        <a:ln>
          <a:noFill/>
        </a:ln>
        <a:effectLst/>
      </c:spPr>
    </c:plotArea>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693703922854264E-2"/>
          <c:y val="0.24731380747426132"/>
          <c:w val="0.97461259215429152"/>
          <c:h val="0.67357127040278686"/>
        </c:manualLayout>
      </c:layout>
      <c:barChart>
        <c:barDir val="col"/>
        <c:grouping val="clustered"/>
        <c:varyColors val="0"/>
        <c:ser>
          <c:idx val="0"/>
          <c:order val="0"/>
          <c:tx>
            <c:strRef>
              <c:f>Sheet1!$B$1</c:f>
              <c:strCache>
                <c:ptCount val="1"/>
                <c:pt idx="0">
                  <c:v>Column1</c:v>
                </c:pt>
              </c:strCache>
            </c:strRef>
          </c:tx>
          <c:spPr>
            <a:blipFill>
              <a:blip xmlns:r="http://schemas.openxmlformats.org/officeDocument/2006/relationships" r:embed="rId3"/>
              <a:stretch>
                <a:fillRect/>
              </a:stretch>
            </a:blipFill>
            <a:ln w="19050">
              <a:noFill/>
            </a:ln>
            <a:effectLst/>
          </c:spPr>
          <c:invertIfNegative val="0"/>
          <c:cat>
            <c:strRef>
              <c:f>Sheet1!$A$2:$A$4</c:f>
              <c:strCache>
                <c:ptCount val="3"/>
                <c:pt idx="0">
                  <c:v>Me</c:v>
                </c:pt>
                <c:pt idx="1">
                  <c:v>Family/Friend</c:v>
                </c:pt>
                <c:pt idx="2">
                  <c:v>Me, Family, Friend</c:v>
                </c:pt>
              </c:strCache>
            </c:strRef>
          </c:cat>
          <c:val>
            <c:numRef>
              <c:f>Sheet1!$B$2:$B$4</c:f>
              <c:numCache>
                <c:formatCode>0%</c:formatCode>
                <c:ptCount val="3"/>
                <c:pt idx="0">
                  <c:v>0.64500000000000002</c:v>
                </c:pt>
                <c:pt idx="1">
                  <c:v>0.61099999999999999</c:v>
                </c:pt>
                <c:pt idx="2">
                  <c:v>0.77700000000000002</c:v>
                </c:pt>
              </c:numCache>
            </c:numRef>
          </c:val>
          <c:extLst>
            <c:ext xmlns:c16="http://schemas.microsoft.com/office/drawing/2014/chart" uri="{C3380CC4-5D6E-409C-BE32-E72D297353CC}">
              <c16:uniqueId val="{00000000-1744-4A14-997E-69ACA95A096A}"/>
            </c:ext>
          </c:extLst>
        </c:ser>
        <c:dLbls>
          <c:showLegendKey val="0"/>
          <c:showVal val="0"/>
          <c:showCatName val="0"/>
          <c:showSerName val="0"/>
          <c:showPercent val="0"/>
          <c:showBubbleSize val="0"/>
        </c:dLbls>
        <c:gapWidth val="1"/>
        <c:axId val="943798912"/>
        <c:axId val="943797600"/>
      </c:barChart>
      <c:catAx>
        <c:axId val="94379891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943797600"/>
        <c:crosses val="autoZero"/>
        <c:auto val="1"/>
        <c:lblAlgn val="ctr"/>
        <c:lblOffset val="100"/>
        <c:noMultiLvlLbl val="0"/>
      </c:catAx>
      <c:valAx>
        <c:axId val="943797600"/>
        <c:scaling>
          <c:orientation val="minMax"/>
        </c:scaling>
        <c:delete val="1"/>
        <c:axPos val="l"/>
        <c:numFmt formatCode="0%" sourceLinked="1"/>
        <c:majorTickMark val="out"/>
        <c:minorTickMark val="none"/>
        <c:tickLblPos val="nextTo"/>
        <c:crossAx val="943798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46134626130055E-2"/>
          <c:y val="6.0468368179171166E-2"/>
          <c:w val="0.90991176800145412"/>
          <c:h val="0.82133264535701012"/>
        </c:manualLayout>
      </c:layout>
      <c:scatterChart>
        <c:scatterStyle val="lineMarker"/>
        <c:varyColors val="0"/>
        <c:ser>
          <c:idx val="0"/>
          <c:order val="0"/>
          <c:tx>
            <c:strRef>
              <c:f>Sheet1!$B$1</c:f>
              <c:strCache>
                <c:ptCount val="1"/>
                <c:pt idx="0">
                  <c:v>Safety</c:v>
                </c:pt>
              </c:strCache>
            </c:strRef>
          </c:tx>
          <c:spPr>
            <a:ln w="25400" cap="rnd">
              <a:noFill/>
              <a:round/>
            </a:ln>
            <a:effectLst>
              <a:glow rad="50800">
                <a:schemeClr val="accent1">
                  <a:alpha val="40000"/>
                </a:schemeClr>
              </a:glow>
            </a:effectLst>
          </c:spPr>
          <c:marker>
            <c:symbol val="circle"/>
            <c:size val="10"/>
            <c:spPr>
              <a:solidFill>
                <a:schemeClr val="tx1"/>
              </a:solidFill>
              <a:ln w="9525">
                <a:solidFill>
                  <a:schemeClr val="accent1"/>
                </a:solidFill>
              </a:ln>
              <a:effectLst>
                <a:glow rad="50800">
                  <a:schemeClr val="accent1">
                    <a:alpha val="40000"/>
                  </a:schemeClr>
                </a:glow>
              </a:effectLst>
            </c:spPr>
          </c:marker>
          <c:dLbls>
            <c:dLbl>
              <c:idx val="0"/>
              <c:layout>
                <c:manualLayout>
                  <c:x val="2.8205518168634085E-2"/>
                  <c:y val="-2.4685330072018513E-3"/>
                </c:manualLayout>
              </c:layout>
              <c:tx>
                <c:rich>
                  <a:bodyPr/>
                  <a:lstStyle/>
                  <a:p>
                    <a:fld id="{43787A10-3A01-4C84-8159-2A3C65808D06}"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033E-4554-81B4-08ED217D1765}"/>
                </c:ext>
              </c:extLst>
            </c:dLbl>
            <c:dLbl>
              <c:idx val="1"/>
              <c:layout>
                <c:manualLayout>
                  <c:x val="0"/>
                  <c:y val="-2.2216797064817113E-2"/>
                </c:manualLayout>
              </c:layout>
              <c:tx>
                <c:rich>
                  <a:bodyPr/>
                  <a:lstStyle/>
                  <a:p>
                    <a:fld id="{A80BA320-3B92-468A-8781-5D4C0DAEFB1D}"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033E-4554-81B4-08ED217D1765}"/>
                </c:ext>
              </c:extLst>
            </c:dLbl>
            <c:dLbl>
              <c:idx val="2"/>
              <c:tx>
                <c:rich>
                  <a:bodyPr/>
                  <a:lstStyle/>
                  <a:p>
                    <a:fld id="{C899D916-DE74-48FF-B3D7-AECA999FE55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33E-4554-81B4-08ED217D1765}"/>
                </c:ext>
              </c:extLst>
            </c:dLbl>
            <c:dLbl>
              <c:idx val="3"/>
              <c:layout>
                <c:manualLayout>
                  <c:x val="-5.3846844017229056E-2"/>
                  <c:y val="-6.4181858187249349E-2"/>
                </c:manualLayout>
              </c:layout>
              <c:tx>
                <c:rich>
                  <a:bodyPr/>
                  <a:lstStyle/>
                  <a:p>
                    <a:fld id="{02DEC186-9500-4074-B60A-0FE9338498A3}"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33E-4554-81B4-08ED217D1765}"/>
                </c:ext>
              </c:extLst>
            </c:dLbl>
            <c:dLbl>
              <c:idx val="4"/>
              <c:tx>
                <c:rich>
                  <a:bodyPr/>
                  <a:lstStyle/>
                  <a:p>
                    <a:fld id="{1BE9B793-3E7A-481B-BC14-38B5A408F4A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33E-4554-81B4-08ED217D1765}"/>
                </c:ext>
              </c:extLst>
            </c:dLbl>
            <c:dLbl>
              <c:idx val="5"/>
              <c:layout>
                <c:manualLayout>
                  <c:x val="-5.4595564758491187E-3"/>
                  <c:y val="3.4559462100826506E-2"/>
                </c:manualLayout>
              </c:layout>
              <c:tx>
                <c:rich>
                  <a:bodyPr/>
                  <a:lstStyle/>
                  <a:p>
                    <a:fld id="{8D92CF4B-B294-459A-97C1-5EB107CC9FD4}"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033E-4554-81B4-08ED217D1765}"/>
                </c:ext>
              </c:extLst>
            </c:dLbl>
            <c:dLbl>
              <c:idx val="6"/>
              <c:layout>
                <c:manualLayout>
                  <c:x val="1.0009083236363167E-16"/>
                  <c:y val="-5.1839193151239846E-2"/>
                </c:manualLayout>
              </c:layout>
              <c:tx>
                <c:rich>
                  <a:bodyPr/>
                  <a:lstStyle/>
                  <a:p>
                    <a:fld id="{E83B176B-4616-40DF-B1BD-0265B80E195A}"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033E-4554-81B4-08ED217D1765}"/>
                </c:ext>
              </c:extLst>
            </c:dLbl>
            <c:dLbl>
              <c:idx val="7"/>
              <c:tx>
                <c:rich>
                  <a:bodyPr/>
                  <a:lstStyle/>
                  <a:p>
                    <a:fld id="{56BD1841-183D-4232-A778-162D2582276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033E-4554-81B4-08ED217D1765}"/>
                </c:ext>
              </c:extLst>
            </c:dLbl>
            <c:dLbl>
              <c:idx val="8"/>
              <c:layout>
                <c:manualLayout>
                  <c:x val="2.593292432465313E-2"/>
                  <c:y val="1.7279731050413274E-2"/>
                </c:manualLayout>
              </c:layout>
              <c:tx>
                <c:rich>
                  <a:bodyPr/>
                  <a:lstStyle/>
                  <a:p>
                    <a:fld id="{A4F54763-BFAD-4BD2-B70C-D6DA48154BEF}"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033E-4554-81B4-08ED217D1765}"/>
                </c:ext>
              </c:extLst>
            </c:dLbl>
            <c:dLbl>
              <c:idx val="9"/>
              <c:layout>
                <c:manualLayout>
                  <c:x val="-7.4346404545512654E-2"/>
                  <c:y val="-4.4433594129634157E-2"/>
                </c:manualLayout>
              </c:layout>
              <c:tx>
                <c:rich>
                  <a:bodyPr/>
                  <a:lstStyle/>
                  <a:p>
                    <a:fld id="{6CCFB0F2-CA2A-4A15-92C5-93A0BDF8B122}"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033E-4554-81B4-08ED217D1765}"/>
                </c:ext>
              </c:extLst>
            </c:dLbl>
            <c:dLbl>
              <c:idx val="10"/>
              <c:layout>
                <c:manualLayout>
                  <c:x val="-0.12057414587354749"/>
                  <c:y val="2.4685330072018966E-2"/>
                </c:manualLayout>
              </c:layout>
              <c:tx>
                <c:rich>
                  <a:bodyPr/>
                  <a:lstStyle/>
                  <a:p>
                    <a:fld id="{53E2D012-5D55-4A22-91C6-6073CFF342E9}"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033E-4554-81B4-08ED217D1765}"/>
                </c:ext>
              </c:extLst>
            </c:dLbl>
            <c:dLbl>
              <c:idx val="11"/>
              <c:layout>
                <c:manualLayout>
                  <c:x val="-6.9463650964000354E-2"/>
                  <c:y val="-7.1587457208854996E-2"/>
                </c:manualLayout>
              </c:layout>
              <c:tx>
                <c:rich>
                  <a:bodyPr/>
                  <a:lstStyle/>
                  <a:p>
                    <a:fld id="{F37981A8-0A7A-4ADE-A478-170955995331}"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033E-4554-81B4-08ED217D1765}"/>
                </c:ext>
              </c:extLst>
            </c:dLbl>
            <c:dLbl>
              <c:idx val="12"/>
              <c:layout>
                <c:manualLayout>
                  <c:x val="-2.7297815078583241E-3"/>
                  <c:y val="6.6650391194451153E-2"/>
                </c:manualLayout>
              </c:layout>
              <c:tx>
                <c:rich>
                  <a:bodyPr/>
                  <a:lstStyle/>
                  <a:p>
                    <a:fld id="{7D9E754F-306B-4FCB-B78A-621D4828343A}"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33E-4554-81B4-08ED217D1765}"/>
                </c:ext>
              </c:extLst>
            </c:dLbl>
            <c:dLbl>
              <c:idx val="13"/>
              <c:layout>
                <c:manualLayout>
                  <c:x val="-3.5487159602157016E-2"/>
                  <c:y val="6.6650391194451153E-2"/>
                </c:manualLayout>
              </c:layout>
              <c:tx>
                <c:rich>
                  <a:bodyPr/>
                  <a:lstStyle/>
                  <a:p>
                    <a:fld id="{EA0A84BE-BAC2-4A48-9B91-15356FC03ACC}"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33E-4554-81B4-08ED217D17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Sheet1!$A$2:$A$15</c:f>
              <c:numCache>
                <c:formatCode>0</c:formatCode>
                <c:ptCount val="14"/>
                <c:pt idx="0">
                  <c:v>92.077111824373929</c:v>
                </c:pt>
                <c:pt idx="1">
                  <c:v>108.06610378795958</c:v>
                </c:pt>
                <c:pt idx="2">
                  <c:v>71.596880871527361</c:v>
                </c:pt>
                <c:pt idx="3">
                  <c:v>84.383426141462337</c:v>
                </c:pt>
                <c:pt idx="4">
                  <c:v>24.578913099172169</c:v>
                </c:pt>
                <c:pt idx="5">
                  <c:v>118.83312094931361</c:v>
                </c:pt>
                <c:pt idx="6">
                  <c:v>99.088517053642349</c:v>
                </c:pt>
                <c:pt idx="7">
                  <c:v>54.9425687147274</c:v>
                </c:pt>
                <c:pt idx="8">
                  <c:v>91.88449334450425</c:v>
                </c:pt>
                <c:pt idx="9">
                  <c:v>71.847632078176332</c:v>
                </c:pt>
                <c:pt idx="10">
                  <c:v>83.99443495283964</c:v>
                </c:pt>
                <c:pt idx="11">
                  <c:v>95.267882482542333</c:v>
                </c:pt>
                <c:pt idx="12">
                  <c:v>94.018166415802767</c:v>
                </c:pt>
                <c:pt idx="13">
                  <c:v>90.249533097998537</c:v>
                </c:pt>
              </c:numCache>
            </c:numRef>
          </c:xVal>
          <c:yVal>
            <c:numRef>
              <c:f>Sheet1!$B$2:$B$15</c:f>
              <c:numCache>
                <c:formatCode>0</c:formatCode>
                <c:ptCount val="14"/>
                <c:pt idx="0">
                  <c:v>116.20746097473966</c:v>
                </c:pt>
                <c:pt idx="1">
                  <c:v>125.24983982681196</c:v>
                </c:pt>
                <c:pt idx="2">
                  <c:v>96.654351924881013</c:v>
                </c:pt>
                <c:pt idx="3">
                  <c:v>116.53447059780632</c:v>
                </c:pt>
                <c:pt idx="4">
                  <c:v>45.272280653166675</c:v>
                </c:pt>
                <c:pt idx="5">
                  <c:v>120.03221177550455</c:v>
                </c:pt>
                <c:pt idx="6">
                  <c:v>128.18938758370905</c:v>
                </c:pt>
                <c:pt idx="7">
                  <c:v>85.998325438537378</c:v>
                </c:pt>
                <c:pt idx="8">
                  <c:v>112.56465160893482</c:v>
                </c:pt>
                <c:pt idx="9">
                  <c:v>119.82328108597665</c:v>
                </c:pt>
                <c:pt idx="10">
                  <c:v>111.26892699451354</c:v>
                </c:pt>
                <c:pt idx="11">
                  <c:v>120.37081315794778</c:v>
                </c:pt>
                <c:pt idx="12">
                  <c:v>107.88743877599912</c:v>
                </c:pt>
                <c:pt idx="13">
                  <c:v>108.00416640325977</c:v>
                </c:pt>
              </c:numCache>
            </c:numRef>
          </c:yVal>
          <c:smooth val="0"/>
          <c:extLst>
            <c:ext xmlns:c15="http://schemas.microsoft.com/office/drawing/2012/chart" uri="{02D57815-91ED-43cb-92C2-25804820EDAC}">
              <c15:datalabelsRange>
                <c15:f>Sheet1!$C$2:$C$15</c15:f>
                <c15:dlblRangeCache>
                  <c:ptCount val="14"/>
                  <c:pt idx="0">
                    <c:v> Australia</c:v>
                  </c:pt>
                  <c:pt idx="1">
                    <c:v> Belgium</c:v>
                  </c:pt>
                  <c:pt idx="2">
                    <c:v> Brazil</c:v>
                  </c:pt>
                  <c:pt idx="3">
                    <c:v> Chile</c:v>
                  </c:pt>
                  <c:pt idx="4">
                    <c:v> China</c:v>
                  </c:pt>
                  <c:pt idx="5">
                    <c:v> France</c:v>
                  </c:pt>
                  <c:pt idx="6">
                    <c:v> Germany</c:v>
                  </c:pt>
                  <c:pt idx="7">
                    <c:v> India</c:v>
                  </c:pt>
                  <c:pt idx="8">
                    <c:v> Mexico</c:v>
                  </c:pt>
                  <c:pt idx="9">
                    <c:v> Russia</c:v>
                  </c:pt>
                  <c:pt idx="10">
                    <c:v> South Africa</c:v>
                  </c:pt>
                  <c:pt idx="11">
                    <c:v> Turkey</c:v>
                  </c:pt>
                  <c:pt idx="12">
                    <c:v> UK</c:v>
                  </c:pt>
                  <c:pt idx="13">
                    <c:v> US</c:v>
                  </c:pt>
                </c15:dlblRangeCache>
              </c15:datalabelsRange>
            </c:ext>
            <c:ext xmlns:c16="http://schemas.microsoft.com/office/drawing/2014/chart" uri="{C3380CC4-5D6E-409C-BE32-E72D297353CC}">
              <c16:uniqueId val="{00000000-033E-4554-81B4-08ED217D1765}"/>
            </c:ext>
          </c:extLst>
        </c:ser>
        <c:dLbls>
          <c:showLegendKey val="0"/>
          <c:showVal val="0"/>
          <c:showCatName val="0"/>
          <c:showSerName val="0"/>
          <c:showPercent val="0"/>
          <c:showBubbleSize val="0"/>
        </c:dLbls>
        <c:axId val="440172776"/>
        <c:axId val="440176384"/>
      </c:scatterChart>
      <c:valAx>
        <c:axId val="440172776"/>
        <c:scaling>
          <c:orientation val="minMax"/>
          <c:max val="200"/>
        </c:scaling>
        <c:delete val="0"/>
        <c:axPos val="b"/>
        <c:majorGridlines>
          <c:spPr>
            <a:ln w="9525" cap="flat" cmpd="sng" algn="ctr">
              <a:solidFill>
                <a:schemeClr val="tx1">
                  <a:alpha val="51000"/>
                </a:schemeClr>
              </a:solidFill>
              <a:round/>
            </a:ln>
            <a:effectLst/>
          </c:spPr>
        </c:majorGridlines>
        <c:title>
          <c:tx>
            <c:rich>
              <a:bodyPr rot="0" spcFirstLastPara="1" vertOverflow="ellipsis" vert="horz" wrap="square" anchor="t" anchorCtr="0"/>
              <a:lstStyle/>
              <a:p>
                <a:pPr>
                  <a:defRPr sz="1330" b="0" i="0" u="none" strike="noStrike" kern="1200" baseline="0">
                    <a:solidFill>
                      <a:schemeClr val="tx1"/>
                    </a:solidFill>
                    <a:latin typeface="+mn-lt"/>
                    <a:ea typeface="+mn-ea"/>
                    <a:cs typeface="+mn-cs"/>
                  </a:defRPr>
                </a:pPr>
                <a:r>
                  <a:rPr lang="en-US" dirty="0">
                    <a:solidFill>
                      <a:schemeClr val="tx1"/>
                    </a:solidFill>
                  </a:rPr>
                  <a:t>Civility score</a:t>
                </a:r>
              </a:p>
            </c:rich>
          </c:tx>
          <c:layout>
            <c:manualLayout>
              <c:xMode val="edge"/>
              <c:yMode val="edge"/>
              <c:x val="0.45047398072966999"/>
              <c:y val="0.93865131796337864"/>
            </c:manualLayout>
          </c:layout>
          <c:overlay val="0"/>
          <c:spPr>
            <a:solidFill>
              <a:srgbClr val="002050"/>
            </a:solidFill>
            <a:ln>
              <a:noFill/>
            </a:ln>
            <a:effectLst/>
          </c:spPr>
          <c:txPr>
            <a:bodyPr rot="0" spcFirstLastPara="1" vertOverflow="ellipsis" vert="horz" wrap="square" anchor="t" anchorCtr="0"/>
            <a:lstStyle/>
            <a:p>
              <a:pPr>
                <a:defRPr sz="133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0176384"/>
        <c:crosses val="autoZero"/>
        <c:crossBetween val="midCat"/>
        <c:majorUnit val="100"/>
      </c:valAx>
      <c:valAx>
        <c:axId val="440176384"/>
        <c:scaling>
          <c:orientation val="minMax"/>
          <c:max val="200"/>
        </c:scaling>
        <c:delete val="0"/>
        <c:axPos val="l"/>
        <c:majorGridlines>
          <c:spPr>
            <a:ln w="9525" cap="flat" cmpd="sng" algn="ctr">
              <a:solidFill>
                <a:schemeClr val="tx1">
                  <a:alpha val="51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solidFill>
                      <a:schemeClr val="tx1"/>
                    </a:solidFill>
                  </a:rPr>
                  <a:t>Safety score</a:t>
                </a:r>
              </a:p>
            </c:rich>
          </c:tx>
          <c:layout>
            <c:manualLayout>
              <c:xMode val="edge"/>
              <c:yMode val="edge"/>
              <c:x val="4.0966386178139622E-2"/>
              <c:y val="0.37915092571931491"/>
            </c:manualLayout>
          </c:layout>
          <c:overlay val="0"/>
          <c:spPr>
            <a:solidFill>
              <a:srgbClr val="002050"/>
            </a:solid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0172776"/>
        <c:crosses val="autoZero"/>
        <c:crossBetween val="midCat"/>
        <c:majorUnit val="100"/>
      </c:valAx>
      <c:spPr>
        <a:noFill/>
        <a:ln>
          <a:solidFill>
            <a:schemeClr val="tx1"/>
          </a:solidFill>
        </a:ln>
        <a:effectLst/>
      </c:spPr>
    </c:plotArea>
    <c:plotVisOnly val="1"/>
    <c:dispBlanksAs val="gap"/>
    <c:showDLblsOverMax val="0"/>
  </c:chart>
  <c:spPr>
    <a:solidFill>
      <a:srgbClr val="0072C6"/>
    </a:solid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Incidence</a:t>
            </a:r>
            <a:r>
              <a:rPr lang="en-US" sz="2000" baseline="0" dirty="0"/>
              <a:t> of Risk vs. Civility</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5400" cap="rnd">
              <a:noFill/>
              <a:round/>
            </a:ln>
            <a:effectLst>
              <a:glow rad="50800">
                <a:schemeClr val="accent1">
                  <a:alpha val="40000"/>
                </a:schemeClr>
              </a:glow>
              <a:outerShdw dist="50800" dir="5400000" algn="ctr" rotWithShape="0">
                <a:srgbClr val="000000">
                  <a:alpha val="43137"/>
                </a:srgbClr>
              </a:outerShdw>
            </a:effectLst>
          </c:spPr>
          <c:marker>
            <c:symbol val="circle"/>
            <c:size val="12"/>
            <c:spPr>
              <a:solidFill>
                <a:schemeClr val="tx1"/>
              </a:solidFill>
              <a:ln w="9525">
                <a:solidFill>
                  <a:schemeClr val="accent1"/>
                </a:solidFill>
              </a:ln>
              <a:effectLst>
                <a:glow rad="50800">
                  <a:schemeClr val="accent1">
                    <a:alpha val="40000"/>
                  </a:schemeClr>
                </a:glow>
                <a:outerShdw dist="50800" dir="5400000" algn="ctr" rotWithShape="0">
                  <a:srgbClr val="000000">
                    <a:alpha val="43137"/>
                  </a:srgbClr>
                </a:outerShdw>
              </a:effectLst>
            </c:spPr>
          </c:marker>
          <c:dLbls>
            <c:dLbl>
              <c:idx val="0"/>
              <c:tx>
                <c:rich>
                  <a:bodyPr/>
                  <a:lstStyle/>
                  <a:p>
                    <a:fld id="{908B57D8-0327-4E7E-9C5A-AB2550E026E8}" type="CELLRANGE">
                      <a:rPr lang="en-US" dirty="0"/>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ED9-4AD3-88E4-66249337A719}"/>
                </c:ext>
              </c:extLst>
            </c:dLbl>
            <c:dLbl>
              <c:idx val="1"/>
              <c:layout>
                <c:manualLayout>
                  <c:x val="-7.5894955294362132E-2"/>
                  <c:y val="-2.8441152829424887E-2"/>
                </c:manualLayout>
              </c:layout>
              <c:tx>
                <c:rich>
                  <a:bodyPr/>
                  <a:lstStyle/>
                  <a:p>
                    <a:fld id="{76466E87-C393-4960-B658-51B44F932967}"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ED9-4AD3-88E4-66249337A719}"/>
                </c:ext>
              </c:extLst>
            </c:dLbl>
            <c:dLbl>
              <c:idx val="2"/>
              <c:tx>
                <c:rich>
                  <a:bodyPr/>
                  <a:lstStyle/>
                  <a:p>
                    <a:fld id="{B55C12AB-C13B-4EE6-9358-F87E37A3BCC7}" type="CELLRANGE">
                      <a:rPr lang="en-US" dirty="0"/>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5ED9-4AD3-88E4-66249337A719}"/>
                </c:ext>
              </c:extLst>
            </c:dLbl>
            <c:dLbl>
              <c:idx val="3"/>
              <c:layout>
                <c:manualLayout>
                  <c:x val="-6.0289143228286851E-2"/>
                  <c:y val="-4.3031414939493806E-2"/>
                </c:manualLayout>
              </c:layout>
              <c:tx>
                <c:rich>
                  <a:bodyPr/>
                  <a:lstStyle/>
                  <a:p>
                    <a:fld id="{A8374CB7-28DF-4C8D-B810-B6E93C21F610}"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5ED9-4AD3-88E4-66249337A719}"/>
                </c:ext>
              </c:extLst>
            </c:dLbl>
            <c:dLbl>
              <c:idx val="4"/>
              <c:tx>
                <c:rich>
                  <a:bodyPr/>
                  <a:lstStyle/>
                  <a:p>
                    <a:fld id="{4211B125-AE52-4663-A76C-6BEA9CC9ECCE}"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ED9-4AD3-88E4-66249337A719}"/>
                </c:ext>
              </c:extLst>
            </c:dLbl>
            <c:dLbl>
              <c:idx val="5"/>
              <c:tx>
                <c:rich>
                  <a:bodyPr/>
                  <a:lstStyle/>
                  <a:p>
                    <a:fld id="{CAE1BA0E-D4C3-4CF9-AA7E-8EC79CC6A126}" type="CELLRANGE">
                      <a:rPr lang="en-US" dirty="0"/>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5ED9-4AD3-88E4-66249337A719}"/>
                </c:ext>
              </c:extLst>
            </c:dLbl>
            <c:dLbl>
              <c:idx val="6"/>
              <c:layout>
                <c:manualLayout>
                  <c:x val="-5.0033561457251893E-2"/>
                  <c:y val="-4.5495986241870311E-2"/>
                </c:manualLayout>
              </c:layout>
              <c:tx>
                <c:rich>
                  <a:bodyPr/>
                  <a:lstStyle/>
                  <a:p>
                    <a:fld id="{BD764B6C-CB7C-4C91-9E98-2FB91F36AEAD}"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5ED9-4AD3-88E4-66249337A719}"/>
                </c:ext>
              </c:extLst>
            </c:dLbl>
            <c:dLbl>
              <c:idx val="7"/>
              <c:tx>
                <c:rich>
                  <a:bodyPr/>
                  <a:lstStyle/>
                  <a:p>
                    <a:fld id="{CB131300-31B2-42F3-9AC6-AA5540898041}" type="CELLRANGE">
                      <a:rPr lang="en-US" dirty="0"/>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5ED9-4AD3-88E4-66249337A719}"/>
                </c:ext>
              </c:extLst>
            </c:dLbl>
            <c:dLbl>
              <c:idx val="8"/>
              <c:layout>
                <c:manualLayout>
                  <c:x val="3.3374119524753154E-3"/>
                  <c:y val="9.6180380227074338E-3"/>
                </c:manualLayout>
              </c:layout>
              <c:tx>
                <c:rich>
                  <a:bodyPr/>
                  <a:lstStyle/>
                  <a:p>
                    <a:fld id="{C1B85A6B-ED8D-464A-8BD2-0F819CEB02E1}"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5ED9-4AD3-88E4-66249337A719}"/>
                </c:ext>
              </c:extLst>
            </c:dLbl>
            <c:dLbl>
              <c:idx val="9"/>
              <c:tx>
                <c:rich>
                  <a:bodyPr/>
                  <a:lstStyle/>
                  <a:p>
                    <a:fld id="{F0575E9B-DF2B-423B-9ACD-70FC865A65E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ED9-4AD3-88E4-66249337A719}"/>
                </c:ext>
              </c:extLst>
            </c:dLbl>
            <c:dLbl>
              <c:idx val="10"/>
              <c:layout>
                <c:manualLayout>
                  <c:x val="2.504563745383305E-3"/>
                  <c:y val="-3.394703656998739E-2"/>
                </c:manualLayout>
              </c:layout>
              <c:tx>
                <c:rich>
                  <a:bodyPr/>
                  <a:lstStyle/>
                  <a:p>
                    <a:fld id="{863ECC0B-D0C0-49B2-976C-55115E30E8D4}"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ED9-4AD3-88E4-66249337A719}"/>
                </c:ext>
              </c:extLst>
            </c:dLbl>
            <c:dLbl>
              <c:idx val="11"/>
              <c:layout>
                <c:manualLayout>
                  <c:x val="-6.0168918759063487E-2"/>
                  <c:y val="4.0852501035314008E-2"/>
                </c:manualLayout>
              </c:layout>
              <c:tx>
                <c:rich>
                  <a:bodyPr/>
                  <a:lstStyle/>
                  <a:p>
                    <a:fld id="{C6A8008C-5AD2-4DA9-AFFC-600364AE4514}"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5ED9-4AD3-88E4-66249337A719}"/>
                </c:ext>
              </c:extLst>
            </c:dLbl>
            <c:dLbl>
              <c:idx val="12"/>
              <c:tx>
                <c:rich>
                  <a:bodyPr/>
                  <a:lstStyle/>
                  <a:p>
                    <a:fld id="{98A58EF5-FD82-4631-AC8C-64974C6EE41D}" type="CELLRANGE">
                      <a:rPr lang="en-US" dirty="0"/>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5ED9-4AD3-88E4-66249337A719}"/>
                </c:ext>
              </c:extLst>
            </c:dLbl>
            <c:dLbl>
              <c:idx val="13"/>
              <c:layout>
                <c:manualLayout>
                  <c:x val="-7.5785932462431788E-2"/>
                  <c:y val="-2.2306310893832091E-2"/>
                </c:manualLayout>
              </c:layout>
              <c:tx>
                <c:rich>
                  <a:bodyPr/>
                  <a:lstStyle/>
                  <a:p>
                    <a:fld id="{14D69A83-1915-4589-8422-FE9F968890CB}"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5ED9-4AD3-88E4-66249337A71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Sheet1!$A$2:$A$15</c:f>
              <c:numCache>
                <c:formatCode>0%</c:formatCode>
                <c:ptCount val="14"/>
                <c:pt idx="0">
                  <c:v>0.55357013240002217</c:v>
                </c:pt>
                <c:pt idx="1">
                  <c:v>0.5083771661363008</c:v>
                </c:pt>
                <c:pt idx="2">
                  <c:v>0.59042863108782384</c:v>
                </c:pt>
                <c:pt idx="3">
                  <c:v>0.70985222178726981</c:v>
                </c:pt>
                <c:pt idx="4">
                  <c:v>0.66771268466883882</c:v>
                </c:pt>
                <c:pt idx="5">
                  <c:v>0.59780763618933452</c:v>
                </c:pt>
                <c:pt idx="6">
                  <c:v>0.62176189094133594</c:v>
                </c:pt>
                <c:pt idx="7">
                  <c:v>0.62515387490043206</c:v>
                </c:pt>
                <c:pt idx="8">
                  <c:v>0.7600331082617291</c:v>
                </c:pt>
                <c:pt idx="9">
                  <c:v>0.74289178506577147</c:v>
                </c:pt>
                <c:pt idx="10">
                  <c:v>0.77862836707372163</c:v>
                </c:pt>
                <c:pt idx="11">
                  <c:v>0.70627679455814951</c:v>
                </c:pt>
                <c:pt idx="12">
                  <c:v>0.44597125405449067</c:v>
                </c:pt>
                <c:pt idx="13">
                  <c:v>0.72349075010060504</c:v>
                </c:pt>
              </c:numCache>
            </c:numRef>
          </c:xVal>
          <c:yVal>
            <c:numRef>
              <c:f>Sheet1!$B$2:$B$15</c:f>
              <c:numCache>
                <c:formatCode>0</c:formatCode>
                <c:ptCount val="14"/>
                <c:pt idx="0">
                  <c:v>109.75046690200146</c:v>
                </c:pt>
                <c:pt idx="1">
                  <c:v>107.92288817562607</c:v>
                </c:pt>
                <c:pt idx="2">
                  <c:v>91.933896212040423</c:v>
                </c:pt>
                <c:pt idx="3">
                  <c:v>128.40311912847264</c:v>
                </c:pt>
                <c:pt idx="4">
                  <c:v>175.42108690082785</c:v>
                </c:pt>
                <c:pt idx="5">
                  <c:v>81.16687905068639</c:v>
                </c:pt>
                <c:pt idx="6">
                  <c:v>100.91148294635765</c:v>
                </c:pt>
                <c:pt idx="7">
                  <c:v>145.0574312852726</c:v>
                </c:pt>
                <c:pt idx="8">
                  <c:v>108.11550665549575</c:v>
                </c:pt>
                <c:pt idx="9">
                  <c:v>128.15236792182367</c:v>
                </c:pt>
                <c:pt idx="10">
                  <c:v>116.00556504716036</c:v>
                </c:pt>
                <c:pt idx="11">
                  <c:v>104.73211751745767</c:v>
                </c:pt>
                <c:pt idx="12">
                  <c:v>105.98183358419722</c:v>
                </c:pt>
                <c:pt idx="13">
                  <c:v>115.58289332106663</c:v>
                </c:pt>
              </c:numCache>
            </c:numRef>
          </c:yVal>
          <c:smooth val="0"/>
          <c:extLst>
            <c:ext xmlns:c15="http://schemas.microsoft.com/office/drawing/2012/chart" uri="{02D57815-91ED-43cb-92C2-25804820EDAC}">
              <c15:datalabelsRange>
                <c15:f>Sheet1!$C$2:$C$15</c15:f>
                <c15:dlblRangeCache>
                  <c:ptCount val="14"/>
                  <c:pt idx="0">
                    <c:v> US</c:v>
                  </c:pt>
                  <c:pt idx="1">
                    <c:v>Australia</c:v>
                  </c:pt>
                  <c:pt idx="2">
                    <c:v>Belgium</c:v>
                  </c:pt>
                  <c:pt idx="3">
                    <c:v>Brazil</c:v>
                  </c:pt>
                  <c:pt idx="4">
                    <c:v>China</c:v>
                  </c:pt>
                  <c:pt idx="5">
                    <c:v>France</c:v>
                  </c:pt>
                  <c:pt idx="6">
                    <c:v>Germany</c:v>
                  </c:pt>
                  <c:pt idx="7">
                    <c:v>India</c:v>
                  </c:pt>
                  <c:pt idx="8">
                    <c:v>Mexico</c:v>
                  </c:pt>
                  <c:pt idx="9">
                    <c:v>Russia</c:v>
                  </c:pt>
                  <c:pt idx="10">
                    <c:v>South Africa</c:v>
                  </c:pt>
                  <c:pt idx="11">
                    <c:v>Turkey</c:v>
                  </c:pt>
                  <c:pt idx="12">
                    <c:v>UK</c:v>
                  </c:pt>
                  <c:pt idx="13">
                    <c:v>Chile</c:v>
                  </c:pt>
                </c15:dlblRangeCache>
              </c15:datalabelsRange>
            </c:ext>
            <c:ext xmlns:c16="http://schemas.microsoft.com/office/drawing/2014/chart" uri="{C3380CC4-5D6E-409C-BE32-E72D297353CC}">
              <c16:uniqueId val="{00000000-662A-4DCB-BB3B-07705A8E611F}"/>
            </c:ext>
          </c:extLst>
        </c:ser>
        <c:ser>
          <c:idx val="1"/>
          <c:order val="1"/>
          <c:tx>
            <c:strRef>
              <c:f>Sheet1!$C$1</c:f>
              <c:strCache>
                <c:ptCount val="1"/>
                <c:pt idx="0">
                  <c:v>Column1</c:v>
                </c:pt>
              </c:strCache>
            </c:strRef>
          </c:tx>
          <c:spPr>
            <a:ln w="25400" cap="rnd">
              <a:noFill/>
              <a:round/>
            </a:ln>
            <a:effectLst/>
          </c:spPr>
          <c:marker>
            <c:symbol val="circle"/>
            <c:size val="5"/>
            <c:spPr>
              <a:solidFill>
                <a:schemeClr val="accent2"/>
              </a:solidFill>
              <a:ln w="9525">
                <a:solidFill>
                  <a:schemeClr val="accent2"/>
                </a:solidFill>
              </a:ln>
              <a:effectLst/>
            </c:spPr>
          </c:marker>
          <c:xVal>
            <c:numRef>
              <c:f>Sheet1!$A$2:$A$15</c:f>
              <c:numCache>
                <c:formatCode>0%</c:formatCode>
                <c:ptCount val="14"/>
                <c:pt idx="0">
                  <c:v>0.55357013240002217</c:v>
                </c:pt>
                <c:pt idx="1">
                  <c:v>0.5083771661363008</c:v>
                </c:pt>
                <c:pt idx="2">
                  <c:v>0.59042863108782384</c:v>
                </c:pt>
                <c:pt idx="3">
                  <c:v>0.70985222178726981</c:v>
                </c:pt>
                <c:pt idx="4">
                  <c:v>0.66771268466883882</c:v>
                </c:pt>
                <c:pt idx="5">
                  <c:v>0.59780763618933452</c:v>
                </c:pt>
                <c:pt idx="6">
                  <c:v>0.62176189094133594</c:v>
                </c:pt>
                <c:pt idx="7">
                  <c:v>0.62515387490043206</c:v>
                </c:pt>
                <c:pt idx="8">
                  <c:v>0.7600331082617291</c:v>
                </c:pt>
                <c:pt idx="9">
                  <c:v>0.74289178506577147</c:v>
                </c:pt>
                <c:pt idx="10">
                  <c:v>0.77862836707372163</c:v>
                </c:pt>
                <c:pt idx="11">
                  <c:v>0.70627679455814951</c:v>
                </c:pt>
                <c:pt idx="12">
                  <c:v>0.44597125405449067</c:v>
                </c:pt>
                <c:pt idx="13">
                  <c:v>0.72349075010060504</c:v>
                </c:pt>
              </c:numCache>
            </c:numRef>
          </c:xVal>
          <c:yVal>
            <c:numRef>
              <c:f>Sheet1!$C$2:$C$15</c:f>
              <c:numCache>
                <c:formatCode>@</c:formatCode>
                <c:ptCount val="14"/>
                <c:pt idx="0">
                  <c:v>0</c:v>
                </c:pt>
                <c:pt idx="1">
                  <c:v>0</c:v>
                </c:pt>
                <c:pt idx="2">
                  <c:v>0</c:v>
                </c:pt>
                <c:pt idx="3">
                  <c:v>0</c:v>
                </c:pt>
                <c:pt idx="4">
                  <c:v>0</c:v>
                </c:pt>
                <c:pt idx="5">
                  <c:v>0</c:v>
                </c:pt>
                <c:pt idx="6">
                  <c:v>0</c:v>
                </c:pt>
                <c:pt idx="7">
                  <c:v>0</c:v>
                </c:pt>
                <c:pt idx="8">
                  <c:v>0</c:v>
                </c:pt>
                <c:pt idx="9">
                  <c:v>0</c:v>
                </c:pt>
                <c:pt idx="10">
                  <c:v>0</c:v>
                </c:pt>
                <c:pt idx="11">
                  <c:v>0</c:v>
                </c:pt>
                <c:pt idx="12">
                  <c:v>0</c:v>
                </c:pt>
                <c:pt idx="13">
                  <c:v>0</c:v>
                </c:pt>
              </c:numCache>
            </c:numRef>
          </c:yVal>
          <c:smooth val="0"/>
          <c:extLst>
            <c:ext xmlns:c16="http://schemas.microsoft.com/office/drawing/2014/chart" uri="{C3380CC4-5D6E-409C-BE32-E72D297353CC}">
              <c16:uniqueId val="{00000000-5ED9-4AD3-88E4-66249337A719}"/>
            </c:ext>
          </c:extLst>
        </c:ser>
        <c:dLbls>
          <c:showLegendKey val="0"/>
          <c:showVal val="0"/>
          <c:showCatName val="0"/>
          <c:showSerName val="0"/>
          <c:showPercent val="0"/>
          <c:showBubbleSize val="0"/>
        </c:dLbls>
        <c:axId val="1007894760"/>
        <c:axId val="1007898368"/>
      </c:scatterChart>
      <c:valAx>
        <c:axId val="100789476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 Happened to me (any risk)</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7898368"/>
        <c:crosses val="autoZero"/>
        <c:crossBetween val="midCat"/>
      </c:valAx>
      <c:valAx>
        <c:axId val="1007898368"/>
        <c:scaling>
          <c:orientation val="minMax"/>
          <c:min val="75"/>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Civility average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07894760"/>
        <c:crosses val="autoZero"/>
        <c:crossBetween val="midCat"/>
      </c:valAx>
      <c:spPr>
        <a:noFill/>
        <a:ln>
          <a:solidFill>
            <a:schemeClr val="tx1"/>
          </a:solidFill>
        </a:ln>
        <a:effectLst/>
      </c:spPr>
    </c:plotArea>
    <c:plotVisOnly val="1"/>
    <c:dispBlanksAs val="gap"/>
    <c:showDLblsOverMax val="0"/>
  </c:chart>
  <c:spPr>
    <a:solidFill>
      <a:srgbClr val="0072C6"/>
    </a:solidFill>
    <a:ln>
      <a:noFill/>
    </a:ln>
    <a:effectLst/>
  </c:spPr>
  <c:txPr>
    <a:bodyPr/>
    <a:lstStyle/>
    <a:p>
      <a:pPr>
        <a:defRPr/>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solidFill>
                <a:schemeClr val="lt1">
                  <a:hueOff val="0"/>
                  <a:satOff val="0"/>
                  <a:lumOff val="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 South Africa</c:v>
                </c:pt>
                <c:pt idx="1">
                  <c:v> Mexico</c:v>
                </c:pt>
                <c:pt idx="2">
                  <c:v> Chile</c:v>
                </c:pt>
                <c:pt idx="3">
                  <c:v> Brazil</c:v>
                </c:pt>
                <c:pt idx="4">
                  <c:v> Russia</c:v>
                </c:pt>
                <c:pt idx="5">
                  <c:v> France</c:v>
                </c:pt>
                <c:pt idx="6">
                  <c:v> India</c:v>
                </c:pt>
                <c:pt idx="7">
                  <c:v> Germany</c:v>
                </c:pt>
                <c:pt idx="8">
                  <c:v> Turkey</c:v>
                </c:pt>
                <c:pt idx="9">
                  <c:v> Australia</c:v>
                </c:pt>
                <c:pt idx="10">
                  <c:v> China</c:v>
                </c:pt>
                <c:pt idx="11">
                  <c:v> Belgium</c:v>
                </c:pt>
                <c:pt idx="12">
                  <c:v> US</c:v>
                </c:pt>
                <c:pt idx="13">
                  <c:v> UK</c:v>
                </c:pt>
              </c:strCache>
            </c:strRef>
          </c:cat>
          <c:val>
            <c:numRef>
              <c:f>Sheet1!$B$2:$B$15</c:f>
              <c:numCache>
                <c:formatCode>0%</c:formatCode>
                <c:ptCount val="14"/>
                <c:pt idx="0">
                  <c:v>0.60372212368912592</c:v>
                </c:pt>
                <c:pt idx="1">
                  <c:v>0.53713427411249004</c:v>
                </c:pt>
                <c:pt idx="2">
                  <c:v>0.52061976464173121</c:v>
                </c:pt>
                <c:pt idx="3">
                  <c:v>0.51576354699181803</c:v>
                </c:pt>
                <c:pt idx="4">
                  <c:v>0.46899764176159536</c:v>
                </c:pt>
                <c:pt idx="5">
                  <c:v>0.46286639401257118</c:v>
                </c:pt>
                <c:pt idx="6">
                  <c:v>0.46232324220640469</c:v>
                </c:pt>
                <c:pt idx="7">
                  <c:v>0.42981949822938836</c:v>
                </c:pt>
                <c:pt idx="8">
                  <c:v>0.3690893077149407</c:v>
                </c:pt>
                <c:pt idx="9">
                  <c:v>0.35454112096422202</c:v>
                </c:pt>
                <c:pt idx="10">
                  <c:v>0.34860480558768603</c:v>
                </c:pt>
                <c:pt idx="11">
                  <c:v>0.3432375511591983</c:v>
                </c:pt>
                <c:pt idx="12">
                  <c:v>0.33954625854965104</c:v>
                </c:pt>
                <c:pt idx="13">
                  <c:v>0.29686190359183257</c:v>
                </c:pt>
              </c:numCache>
            </c:numRef>
          </c:val>
          <c:extLst>
            <c:ext xmlns:c16="http://schemas.microsoft.com/office/drawing/2014/chart" uri="{C3380CC4-5D6E-409C-BE32-E72D297353CC}">
              <c16:uniqueId val="{00000000-657D-4997-B7C2-C9FA1ABE39B9}"/>
            </c:ext>
          </c:extLst>
        </c:ser>
        <c:dLbls>
          <c:showLegendKey val="0"/>
          <c:showVal val="0"/>
          <c:showCatName val="0"/>
          <c:showSerName val="0"/>
          <c:showPercent val="0"/>
          <c:showBubbleSize val="0"/>
        </c:dLbls>
        <c:gapWidth val="50"/>
        <c:axId val="900500992"/>
        <c:axId val="900509192"/>
      </c:barChart>
      <c:catAx>
        <c:axId val="90050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509192"/>
        <c:crosses val="autoZero"/>
        <c:auto val="1"/>
        <c:lblAlgn val="ctr"/>
        <c:lblOffset val="100"/>
        <c:noMultiLvlLbl val="0"/>
      </c:catAx>
      <c:valAx>
        <c:axId val="900509192"/>
        <c:scaling>
          <c:orientation val="minMax"/>
          <c:max val="0.70000000000000007"/>
        </c:scaling>
        <c:delete val="1"/>
        <c:axPos val="t"/>
        <c:numFmt formatCode="0%" sourceLinked="1"/>
        <c:majorTickMark val="out"/>
        <c:minorTickMark val="none"/>
        <c:tickLblPos val="nextTo"/>
        <c:crossAx val="9005009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solidFill>
                <a:schemeClr val="lt1">
                  <a:hueOff val="0"/>
                  <a:satOff val="0"/>
                  <a:lumOff val="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Brazil</c:v>
                </c:pt>
                <c:pt idx="1">
                  <c:v>Germany</c:v>
                </c:pt>
                <c:pt idx="2">
                  <c:v>China</c:v>
                </c:pt>
                <c:pt idx="3">
                  <c:v>Mexico</c:v>
                </c:pt>
                <c:pt idx="4">
                  <c:v>Russia</c:v>
                </c:pt>
                <c:pt idx="5">
                  <c:v>Australia</c:v>
                </c:pt>
                <c:pt idx="6">
                  <c:v>Chile</c:v>
                </c:pt>
                <c:pt idx="7">
                  <c:v>Belgium</c:v>
                </c:pt>
                <c:pt idx="8">
                  <c:v>South Africa</c:v>
                </c:pt>
                <c:pt idx="9">
                  <c:v>Turkey</c:v>
                </c:pt>
                <c:pt idx="10">
                  <c:v>India</c:v>
                </c:pt>
                <c:pt idx="11">
                  <c:v>UK</c:v>
                </c:pt>
                <c:pt idx="12">
                  <c:v>US</c:v>
                </c:pt>
                <c:pt idx="13">
                  <c:v>France</c:v>
                </c:pt>
              </c:strCache>
            </c:strRef>
          </c:cat>
          <c:val>
            <c:numRef>
              <c:f>Sheet1!$B$2:$B$15</c:f>
              <c:numCache>
                <c:formatCode>0%</c:formatCode>
                <c:ptCount val="14"/>
                <c:pt idx="0">
                  <c:v>0.21605179253926982</c:v>
                </c:pt>
                <c:pt idx="1">
                  <c:v>0.1676190452348626</c:v>
                </c:pt>
                <c:pt idx="2">
                  <c:v>0.1429951671505901</c:v>
                </c:pt>
                <c:pt idx="3">
                  <c:v>0.12426845478100092</c:v>
                </c:pt>
                <c:pt idx="4">
                  <c:v>0.10706912341444125</c:v>
                </c:pt>
                <c:pt idx="5">
                  <c:v>0.10660225943052309</c:v>
                </c:pt>
                <c:pt idx="6">
                  <c:v>0.10385034169615537</c:v>
                </c:pt>
                <c:pt idx="7">
                  <c:v>9.1250237612200677E-2</c:v>
                </c:pt>
                <c:pt idx="8">
                  <c:v>8.1597221336430992E-2</c:v>
                </c:pt>
                <c:pt idx="9">
                  <c:v>7.9941112640968467E-2</c:v>
                </c:pt>
                <c:pt idx="10">
                  <c:v>7.9834606994351187E-2</c:v>
                </c:pt>
                <c:pt idx="11">
                  <c:v>7.7339900379697596E-2</c:v>
                </c:pt>
                <c:pt idx="12">
                  <c:v>6.1183492766711367E-2</c:v>
                </c:pt>
                <c:pt idx="13">
                  <c:v>5.2544031916392731E-2</c:v>
                </c:pt>
              </c:numCache>
            </c:numRef>
          </c:val>
          <c:extLst>
            <c:ext xmlns:c16="http://schemas.microsoft.com/office/drawing/2014/chart" uri="{C3380CC4-5D6E-409C-BE32-E72D297353CC}">
              <c16:uniqueId val="{00000000-ECCC-4E68-9244-CF506FCFD781}"/>
            </c:ext>
          </c:extLst>
        </c:ser>
        <c:dLbls>
          <c:showLegendKey val="0"/>
          <c:showVal val="0"/>
          <c:showCatName val="0"/>
          <c:showSerName val="0"/>
          <c:showPercent val="0"/>
          <c:showBubbleSize val="0"/>
        </c:dLbls>
        <c:gapWidth val="50"/>
        <c:axId val="900500992"/>
        <c:axId val="900509192"/>
      </c:barChart>
      <c:catAx>
        <c:axId val="90050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509192"/>
        <c:crosses val="autoZero"/>
        <c:auto val="1"/>
        <c:lblAlgn val="ctr"/>
        <c:lblOffset val="100"/>
        <c:noMultiLvlLbl val="0"/>
      </c:catAx>
      <c:valAx>
        <c:axId val="900509192"/>
        <c:scaling>
          <c:orientation val="minMax"/>
          <c:max val="0.70000000000000007"/>
        </c:scaling>
        <c:delete val="1"/>
        <c:axPos val="t"/>
        <c:numFmt formatCode="0%" sourceLinked="1"/>
        <c:majorTickMark val="out"/>
        <c:minorTickMark val="none"/>
        <c:tickLblPos val="nextTo"/>
        <c:crossAx val="9005009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3520269941436"/>
          <c:y val="3.0723140827823136E-2"/>
          <c:w val="0.51496479730058564"/>
          <c:h val="0.92676080475702938"/>
        </c:manualLayout>
      </c:layout>
      <c:barChart>
        <c:barDir val="bar"/>
        <c:grouping val="clustered"/>
        <c:varyColors val="0"/>
        <c:ser>
          <c:idx val="0"/>
          <c:order val="0"/>
          <c:tx>
            <c:strRef>
              <c:f>Sheet1!$B$1</c:f>
              <c:strCache>
                <c:ptCount val="1"/>
                <c:pt idx="0">
                  <c:v>Series 1</c:v>
                </c:pt>
              </c:strCache>
            </c:strRef>
          </c:tx>
          <c:spPr>
            <a:solidFill>
              <a:schemeClr val="accent1"/>
            </a:solidFill>
            <a:ln>
              <a:solidFill>
                <a:schemeClr val="lt1">
                  <a:hueOff val="0"/>
                  <a:satOff val="0"/>
                  <a:lumOff val="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Australia</c:v>
                </c:pt>
                <c:pt idx="1">
                  <c:v>US</c:v>
                </c:pt>
                <c:pt idx="2">
                  <c:v>France</c:v>
                </c:pt>
                <c:pt idx="3">
                  <c:v>Russia</c:v>
                </c:pt>
                <c:pt idx="4">
                  <c:v>Germany</c:v>
                </c:pt>
                <c:pt idx="5">
                  <c:v>Belgium</c:v>
                </c:pt>
                <c:pt idx="6">
                  <c:v>China</c:v>
                </c:pt>
                <c:pt idx="7">
                  <c:v>Brazil</c:v>
                </c:pt>
                <c:pt idx="8">
                  <c:v>UK</c:v>
                </c:pt>
                <c:pt idx="9">
                  <c:v>Mexico</c:v>
                </c:pt>
                <c:pt idx="10">
                  <c:v>Chile</c:v>
                </c:pt>
                <c:pt idx="11">
                  <c:v>South Africa</c:v>
                </c:pt>
                <c:pt idx="12">
                  <c:v>Turkey</c:v>
                </c:pt>
                <c:pt idx="13">
                  <c:v>India</c:v>
                </c:pt>
              </c:strCache>
            </c:strRef>
          </c:cat>
          <c:val>
            <c:numRef>
              <c:f>Sheet1!$B$2:$B$15</c:f>
              <c:numCache>
                <c:formatCode>0%</c:formatCode>
                <c:ptCount val="14"/>
                <c:pt idx="0">
                  <c:v>1.6747183400843264E-2</c:v>
                </c:pt>
                <c:pt idx="1">
                  <c:v>1.6203253099309489E-2</c:v>
                </c:pt>
                <c:pt idx="2">
                  <c:v>1.5035876639217221E-2</c:v>
                </c:pt>
                <c:pt idx="3">
                  <c:v>1.3973167742121874E-2</c:v>
                </c:pt>
                <c:pt idx="4">
                  <c:v>1.238095226174313E-2</c:v>
                </c:pt>
                <c:pt idx="5">
                  <c:v>1.1835267812126222E-2</c:v>
                </c:pt>
                <c:pt idx="6">
                  <c:v>1.1755233023861689E-2</c:v>
                </c:pt>
                <c:pt idx="7">
                  <c:v>1.1679354547252031E-2</c:v>
                </c:pt>
                <c:pt idx="8">
                  <c:v>9.5238082749502014E-3</c:v>
                </c:pt>
                <c:pt idx="9">
                  <c:v>8.333336659272824E-3</c:v>
                </c:pt>
                <c:pt idx="10">
                  <c:v>8.0082004550051846E-3</c:v>
                </c:pt>
                <c:pt idx="11">
                  <c:v>6.2499998509883917E-3</c:v>
                </c:pt>
                <c:pt idx="12">
                  <c:v>3.9682520325221276E-3</c:v>
                </c:pt>
                <c:pt idx="13">
                  <c:v>0</c:v>
                </c:pt>
              </c:numCache>
            </c:numRef>
          </c:val>
          <c:extLst>
            <c:ext xmlns:c16="http://schemas.microsoft.com/office/drawing/2014/chart" uri="{C3380CC4-5D6E-409C-BE32-E72D297353CC}">
              <c16:uniqueId val="{00000000-D979-4961-A26F-01ECF15DC207}"/>
            </c:ext>
          </c:extLst>
        </c:ser>
        <c:dLbls>
          <c:showLegendKey val="0"/>
          <c:showVal val="0"/>
          <c:showCatName val="0"/>
          <c:showSerName val="0"/>
          <c:showPercent val="0"/>
          <c:showBubbleSize val="0"/>
        </c:dLbls>
        <c:gapWidth val="50"/>
        <c:axId val="900500992"/>
        <c:axId val="900509192"/>
      </c:barChart>
      <c:catAx>
        <c:axId val="900500992"/>
        <c:scaling>
          <c:orientation val="maxMin"/>
        </c:scaling>
        <c:delete val="0"/>
        <c:axPos val="l"/>
        <c:numFmt formatCode="General" sourceLinked="1"/>
        <c:majorTickMark val="none"/>
        <c:minorTickMark val="none"/>
        <c:tickLblPos val="nextTo"/>
        <c:spPr>
          <a:noFill/>
          <a:ln w="9525" cap="flat" cmpd="sng" algn="ctr">
            <a:solidFill>
              <a:schemeClr val="lt1">
                <a:hueOff val="0"/>
                <a:satOff val="0"/>
                <a:lumOff val="0"/>
                <a:alpha val="94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509192"/>
        <c:crosses val="autoZero"/>
        <c:auto val="1"/>
        <c:lblAlgn val="ctr"/>
        <c:lblOffset val="100"/>
        <c:noMultiLvlLbl val="0"/>
      </c:catAx>
      <c:valAx>
        <c:axId val="900509192"/>
        <c:scaling>
          <c:orientation val="minMax"/>
          <c:max val="0.70000000000000007"/>
        </c:scaling>
        <c:delete val="1"/>
        <c:axPos val="t"/>
        <c:numFmt formatCode="0%" sourceLinked="1"/>
        <c:majorTickMark val="out"/>
        <c:minorTickMark val="none"/>
        <c:tickLblPos val="nextTo"/>
        <c:crossAx val="9005009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3520269941436"/>
          <c:y val="3.0723140827823136E-2"/>
          <c:w val="0.51496479730058564"/>
          <c:h val="0.92676080475702938"/>
        </c:manualLayout>
      </c:layout>
      <c:barChart>
        <c:barDir val="bar"/>
        <c:grouping val="clustered"/>
        <c:varyColors val="0"/>
        <c:ser>
          <c:idx val="0"/>
          <c:order val="0"/>
          <c:tx>
            <c:strRef>
              <c:f>Sheet1!$B$1</c:f>
              <c:strCache>
                <c:ptCount val="1"/>
                <c:pt idx="0">
                  <c:v>Series 1</c:v>
                </c:pt>
              </c:strCache>
            </c:strRef>
          </c:tx>
          <c:spPr>
            <a:solidFill>
              <a:schemeClr val="accent1"/>
            </a:solidFill>
            <a:ln>
              <a:solidFill>
                <a:schemeClr val="lt1">
                  <a:hueOff val="0"/>
                  <a:satOff val="0"/>
                  <a:lumOff val="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 Russia</c:v>
                </c:pt>
                <c:pt idx="1">
                  <c:v> Turkey</c:v>
                </c:pt>
                <c:pt idx="2">
                  <c:v> South Africa</c:v>
                </c:pt>
                <c:pt idx="3">
                  <c:v> Chile</c:v>
                </c:pt>
                <c:pt idx="4">
                  <c:v> US</c:v>
                </c:pt>
                <c:pt idx="5">
                  <c:v> Brazil</c:v>
                </c:pt>
                <c:pt idx="6">
                  <c:v> Mexico</c:v>
                </c:pt>
                <c:pt idx="7">
                  <c:v> Belgium</c:v>
                </c:pt>
                <c:pt idx="8">
                  <c:v> France</c:v>
                </c:pt>
                <c:pt idx="9">
                  <c:v> India</c:v>
                </c:pt>
                <c:pt idx="10">
                  <c:v> China</c:v>
                </c:pt>
                <c:pt idx="11">
                  <c:v> Australia</c:v>
                </c:pt>
                <c:pt idx="12">
                  <c:v> UK</c:v>
                </c:pt>
                <c:pt idx="13">
                  <c:v> Germany</c:v>
                </c:pt>
              </c:strCache>
            </c:strRef>
          </c:cat>
          <c:val>
            <c:numRef>
              <c:f>Sheet1!$B$2:$B$15</c:f>
              <c:numCache>
                <c:formatCode>0%</c:formatCode>
                <c:ptCount val="14"/>
                <c:pt idx="0">
                  <c:v>0.31728869869010284</c:v>
                </c:pt>
                <c:pt idx="1">
                  <c:v>0.24128284617171356</c:v>
                </c:pt>
                <c:pt idx="2">
                  <c:v>0.20319840446105911</c:v>
                </c:pt>
                <c:pt idx="3">
                  <c:v>0.20125859768719001</c:v>
                </c:pt>
                <c:pt idx="4">
                  <c:v>0.18146586204466536</c:v>
                </c:pt>
                <c:pt idx="5">
                  <c:v>0.17783252064817709</c:v>
                </c:pt>
                <c:pt idx="6">
                  <c:v>0.14190691777924833</c:v>
                </c:pt>
                <c:pt idx="7">
                  <c:v>0.13951596040179781</c:v>
                </c:pt>
                <c:pt idx="8">
                  <c:v>0.12878973112391229</c:v>
                </c:pt>
                <c:pt idx="9">
                  <c:v>0.12709620080610773</c:v>
                </c:pt>
                <c:pt idx="10">
                  <c:v>0.11892177254541191</c:v>
                </c:pt>
                <c:pt idx="11">
                  <c:v>0.11153407828654577</c:v>
                </c:pt>
                <c:pt idx="12">
                  <c:v>8.5831429137227244E-2</c:v>
                </c:pt>
                <c:pt idx="13">
                  <c:v>5.7953914218863006E-2</c:v>
                </c:pt>
              </c:numCache>
            </c:numRef>
          </c:val>
          <c:extLst>
            <c:ext xmlns:c16="http://schemas.microsoft.com/office/drawing/2014/chart" uri="{C3380CC4-5D6E-409C-BE32-E72D297353CC}">
              <c16:uniqueId val="{00000000-565A-438B-BBE7-8D015FACAC31}"/>
            </c:ext>
          </c:extLst>
        </c:ser>
        <c:dLbls>
          <c:showLegendKey val="0"/>
          <c:showVal val="0"/>
          <c:showCatName val="0"/>
          <c:showSerName val="0"/>
          <c:showPercent val="0"/>
          <c:showBubbleSize val="0"/>
        </c:dLbls>
        <c:gapWidth val="50"/>
        <c:axId val="900500992"/>
        <c:axId val="900509192"/>
      </c:barChart>
      <c:catAx>
        <c:axId val="90050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509192"/>
        <c:crosses val="autoZero"/>
        <c:auto val="1"/>
        <c:lblAlgn val="ctr"/>
        <c:lblOffset val="100"/>
        <c:noMultiLvlLbl val="0"/>
      </c:catAx>
      <c:valAx>
        <c:axId val="900509192"/>
        <c:scaling>
          <c:orientation val="minMax"/>
          <c:max val="0.60000000000000009"/>
        </c:scaling>
        <c:delete val="1"/>
        <c:axPos val="t"/>
        <c:numFmt formatCode="0%" sourceLinked="1"/>
        <c:majorTickMark val="out"/>
        <c:minorTickMark val="none"/>
        <c:tickLblPos val="nextTo"/>
        <c:crossAx val="9005009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solidFill>
                <a:schemeClr val="lt1">
                  <a:hueOff val="0"/>
                  <a:satOff val="0"/>
                  <a:lumOff val="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 Russia</c:v>
                </c:pt>
                <c:pt idx="1">
                  <c:v> South Africa</c:v>
                </c:pt>
                <c:pt idx="2">
                  <c:v> Australia</c:v>
                </c:pt>
                <c:pt idx="3">
                  <c:v> Turkey</c:v>
                </c:pt>
                <c:pt idx="4">
                  <c:v> Belgium</c:v>
                </c:pt>
                <c:pt idx="5">
                  <c:v> US</c:v>
                </c:pt>
                <c:pt idx="6">
                  <c:v> UK</c:v>
                </c:pt>
                <c:pt idx="7">
                  <c:v> Chile</c:v>
                </c:pt>
                <c:pt idx="8">
                  <c:v> Germany</c:v>
                </c:pt>
                <c:pt idx="9">
                  <c:v> Mexico</c:v>
                </c:pt>
                <c:pt idx="10">
                  <c:v> India</c:v>
                </c:pt>
                <c:pt idx="11">
                  <c:v> Brazil</c:v>
                </c:pt>
                <c:pt idx="12">
                  <c:v> China</c:v>
                </c:pt>
                <c:pt idx="13">
                  <c:v> France</c:v>
                </c:pt>
              </c:strCache>
            </c:strRef>
          </c:cat>
          <c:val>
            <c:numRef>
              <c:f>Sheet1!$B$2:$B$15</c:f>
              <c:numCache>
                <c:formatCode>0%</c:formatCode>
                <c:ptCount val="14"/>
                <c:pt idx="0">
                  <c:v>0.46769466099830836</c:v>
                </c:pt>
                <c:pt idx="1">
                  <c:v>0.33292700011541609</c:v>
                </c:pt>
                <c:pt idx="2">
                  <c:v>0.24797797490573578</c:v>
                </c:pt>
                <c:pt idx="3">
                  <c:v>0.24704689873926752</c:v>
                </c:pt>
                <c:pt idx="4">
                  <c:v>0.23637280042926917</c:v>
                </c:pt>
                <c:pt idx="5">
                  <c:v>0.23616103355529716</c:v>
                </c:pt>
                <c:pt idx="6">
                  <c:v>0.2243350391061959</c:v>
                </c:pt>
                <c:pt idx="7">
                  <c:v>0.21998351399076893</c:v>
                </c:pt>
                <c:pt idx="8">
                  <c:v>0.20992907830874125</c:v>
                </c:pt>
                <c:pt idx="9">
                  <c:v>0.20805383231335287</c:v>
                </c:pt>
                <c:pt idx="10">
                  <c:v>0.15541067641639369</c:v>
                </c:pt>
                <c:pt idx="11">
                  <c:v>0.13924466727989679</c:v>
                </c:pt>
                <c:pt idx="12">
                  <c:v>0.11397445379591437</c:v>
                </c:pt>
                <c:pt idx="13">
                  <c:v>3.1929862973016192E-2</c:v>
                </c:pt>
              </c:numCache>
            </c:numRef>
          </c:val>
          <c:extLst>
            <c:ext xmlns:c16="http://schemas.microsoft.com/office/drawing/2014/chart" uri="{C3380CC4-5D6E-409C-BE32-E72D297353CC}">
              <c16:uniqueId val="{00000000-657D-4997-B7C2-C9FA1ABE39B9}"/>
            </c:ext>
          </c:extLst>
        </c:ser>
        <c:dLbls>
          <c:showLegendKey val="0"/>
          <c:showVal val="0"/>
          <c:showCatName val="0"/>
          <c:showSerName val="0"/>
          <c:showPercent val="0"/>
          <c:showBubbleSize val="0"/>
        </c:dLbls>
        <c:gapWidth val="50"/>
        <c:axId val="900500992"/>
        <c:axId val="900509192"/>
      </c:barChart>
      <c:catAx>
        <c:axId val="90050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509192"/>
        <c:crosses val="autoZero"/>
        <c:auto val="1"/>
        <c:lblAlgn val="ctr"/>
        <c:lblOffset val="100"/>
        <c:noMultiLvlLbl val="0"/>
      </c:catAx>
      <c:valAx>
        <c:axId val="900509192"/>
        <c:scaling>
          <c:orientation val="minMax"/>
        </c:scaling>
        <c:delete val="1"/>
        <c:axPos val="t"/>
        <c:numFmt formatCode="0%" sourceLinked="1"/>
        <c:majorTickMark val="out"/>
        <c:minorTickMark val="none"/>
        <c:tickLblPos val="nextTo"/>
        <c:crossAx val="9005009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solidFill>
                <a:schemeClr val="lt1">
                  <a:hueOff val="0"/>
                  <a:satOff val="0"/>
                  <a:lumOff val="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 Turkey</c:v>
                </c:pt>
                <c:pt idx="1">
                  <c:v> Russia</c:v>
                </c:pt>
                <c:pt idx="2">
                  <c:v> South Africa</c:v>
                </c:pt>
                <c:pt idx="3">
                  <c:v> Mexico</c:v>
                </c:pt>
                <c:pt idx="4">
                  <c:v> Brazil</c:v>
                </c:pt>
                <c:pt idx="5">
                  <c:v> Chile</c:v>
                </c:pt>
                <c:pt idx="6">
                  <c:v> Belgium</c:v>
                </c:pt>
                <c:pt idx="7">
                  <c:v> India</c:v>
                </c:pt>
                <c:pt idx="8">
                  <c:v> Australia</c:v>
                </c:pt>
                <c:pt idx="9">
                  <c:v> US</c:v>
                </c:pt>
                <c:pt idx="10">
                  <c:v> UK</c:v>
                </c:pt>
                <c:pt idx="11">
                  <c:v> Germany</c:v>
                </c:pt>
                <c:pt idx="12">
                  <c:v> China</c:v>
                </c:pt>
                <c:pt idx="13">
                  <c:v> France</c:v>
                </c:pt>
              </c:strCache>
            </c:strRef>
          </c:cat>
          <c:val>
            <c:numRef>
              <c:f>Sheet1!$B$2:$B$15</c:f>
              <c:numCache>
                <c:formatCode>0%</c:formatCode>
                <c:ptCount val="14"/>
                <c:pt idx="0">
                  <c:v>0.44323038984591229</c:v>
                </c:pt>
                <c:pt idx="1">
                  <c:v>0.30219498970984376</c:v>
                </c:pt>
                <c:pt idx="2">
                  <c:v>0.27340815275929631</c:v>
                </c:pt>
                <c:pt idx="3">
                  <c:v>0.23729578741092364</c:v>
                </c:pt>
                <c:pt idx="4">
                  <c:v>0.22651888626843275</c:v>
                </c:pt>
                <c:pt idx="5">
                  <c:v>0.21611822493280722</c:v>
                </c:pt>
                <c:pt idx="6">
                  <c:v>0.20786418745168025</c:v>
                </c:pt>
                <c:pt idx="7">
                  <c:v>0.20576418756303838</c:v>
                </c:pt>
                <c:pt idx="8">
                  <c:v>0.20218495299504691</c:v>
                </c:pt>
                <c:pt idx="9">
                  <c:v>0.18401750049595963</c:v>
                </c:pt>
                <c:pt idx="10">
                  <c:v>0.14063940669718475</c:v>
                </c:pt>
                <c:pt idx="11">
                  <c:v>0.12794008851365665</c:v>
                </c:pt>
                <c:pt idx="12">
                  <c:v>0.1227385649834602</c:v>
                </c:pt>
                <c:pt idx="13">
                  <c:v>8.6510065463829555E-2</c:v>
                </c:pt>
              </c:numCache>
            </c:numRef>
          </c:val>
          <c:extLst>
            <c:ext xmlns:c16="http://schemas.microsoft.com/office/drawing/2014/chart" uri="{C3380CC4-5D6E-409C-BE32-E72D297353CC}">
              <c16:uniqueId val="{00000000-ECCC-4E68-9244-CF506FCFD781}"/>
            </c:ext>
          </c:extLst>
        </c:ser>
        <c:dLbls>
          <c:showLegendKey val="0"/>
          <c:showVal val="0"/>
          <c:showCatName val="0"/>
          <c:showSerName val="0"/>
          <c:showPercent val="0"/>
          <c:showBubbleSize val="0"/>
        </c:dLbls>
        <c:gapWidth val="50"/>
        <c:axId val="900500992"/>
        <c:axId val="900509192"/>
      </c:barChart>
      <c:catAx>
        <c:axId val="90050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509192"/>
        <c:crosses val="autoZero"/>
        <c:auto val="1"/>
        <c:lblAlgn val="ctr"/>
        <c:lblOffset val="100"/>
        <c:noMultiLvlLbl val="0"/>
      </c:catAx>
      <c:valAx>
        <c:axId val="900509192"/>
        <c:scaling>
          <c:orientation val="minMax"/>
        </c:scaling>
        <c:delete val="1"/>
        <c:axPos val="t"/>
        <c:numFmt formatCode="0%" sourceLinked="1"/>
        <c:majorTickMark val="out"/>
        <c:minorTickMark val="none"/>
        <c:tickLblPos val="nextTo"/>
        <c:crossAx val="9005009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solidFill>
                <a:schemeClr val="lt1">
                  <a:hueOff val="0"/>
                  <a:satOff val="0"/>
                  <a:lumOff val="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 Russia</c:v>
                </c:pt>
                <c:pt idx="1">
                  <c:v> China</c:v>
                </c:pt>
                <c:pt idx="2">
                  <c:v> Brazil</c:v>
                </c:pt>
                <c:pt idx="3">
                  <c:v> South Africa</c:v>
                </c:pt>
                <c:pt idx="4">
                  <c:v> Germany</c:v>
                </c:pt>
                <c:pt idx="5">
                  <c:v> US</c:v>
                </c:pt>
                <c:pt idx="6">
                  <c:v> Belgium</c:v>
                </c:pt>
                <c:pt idx="7">
                  <c:v> Mexico</c:v>
                </c:pt>
                <c:pt idx="8">
                  <c:v> Australia</c:v>
                </c:pt>
                <c:pt idx="9">
                  <c:v> Turkey</c:v>
                </c:pt>
                <c:pt idx="10">
                  <c:v> UK</c:v>
                </c:pt>
                <c:pt idx="11">
                  <c:v> India</c:v>
                </c:pt>
                <c:pt idx="12">
                  <c:v> Chile</c:v>
                </c:pt>
                <c:pt idx="13">
                  <c:v> France</c:v>
                </c:pt>
              </c:strCache>
            </c:strRef>
          </c:cat>
          <c:val>
            <c:numRef>
              <c:f>Sheet1!$B$2:$B$15</c:f>
              <c:numCache>
                <c:formatCode>0%</c:formatCode>
                <c:ptCount val="14"/>
                <c:pt idx="0">
                  <c:v>0.43572017000108137</c:v>
                </c:pt>
                <c:pt idx="1">
                  <c:v>0.26971677827767587</c:v>
                </c:pt>
                <c:pt idx="2">
                  <c:v>0.21814449906055564</c:v>
                </c:pt>
                <c:pt idx="3">
                  <c:v>0.19316558244378723</c:v>
                </c:pt>
                <c:pt idx="4">
                  <c:v>0.1697810927581099</c:v>
                </c:pt>
                <c:pt idx="5">
                  <c:v>0.16562749203945581</c:v>
                </c:pt>
                <c:pt idx="6">
                  <c:v>0.16019985931348132</c:v>
                </c:pt>
                <c:pt idx="7">
                  <c:v>0.14776075766444122</c:v>
                </c:pt>
                <c:pt idx="8">
                  <c:v>0.14300093084038454</c:v>
                </c:pt>
                <c:pt idx="9">
                  <c:v>0.13682375148494882</c:v>
                </c:pt>
                <c:pt idx="10">
                  <c:v>9.7564402278167539E-2</c:v>
                </c:pt>
                <c:pt idx="11">
                  <c:v>9.5840193365855614E-2</c:v>
                </c:pt>
                <c:pt idx="12">
                  <c:v>8.5430711741817988E-2</c:v>
                </c:pt>
                <c:pt idx="13">
                  <c:v>5.8939909921082299E-2</c:v>
                </c:pt>
              </c:numCache>
            </c:numRef>
          </c:val>
          <c:extLst>
            <c:ext xmlns:c16="http://schemas.microsoft.com/office/drawing/2014/chart" uri="{C3380CC4-5D6E-409C-BE32-E72D297353CC}">
              <c16:uniqueId val="{00000000-DF65-4948-A87F-D3941C108083}"/>
            </c:ext>
          </c:extLst>
        </c:ser>
        <c:dLbls>
          <c:showLegendKey val="0"/>
          <c:showVal val="0"/>
          <c:showCatName val="0"/>
          <c:showSerName val="0"/>
          <c:showPercent val="0"/>
          <c:showBubbleSize val="0"/>
        </c:dLbls>
        <c:gapWidth val="50"/>
        <c:axId val="900500992"/>
        <c:axId val="900509192"/>
      </c:barChart>
      <c:catAx>
        <c:axId val="90050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509192"/>
        <c:crosses val="autoZero"/>
        <c:auto val="1"/>
        <c:lblAlgn val="ctr"/>
        <c:lblOffset val="100"/>
        <c:noMultiLvlLbl val="0"/>
      </c:catAx>
      <c:valAx>
        <c:axId val="900509192"/>
        <c:scaling>
          <c:orientation val="minMax"/>
        </c:scaling>
        <c:delete val="1"/>
        <c:axPos val="t"/>
        <c:numFmt formatCode="0%" sourceLinked="1"/>
        <c:majorTickMark val="none"/>
        <c:minorTickMark val="none"/>
        <c:tickLblPos val="nextTo"/>
        <c:crossAx val="9005009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Doxxing</c:v>
                </c:pt>
                <c:pt idx="1">
                  <c:v>Damage to personal reputation</c:v>
                </c:pt>
                <c:pt idx="2">
                  <c:v>Damage to work reputation</c:v>
                </c:pt>
              </c:strCache>
            </c:strRef>
          </c:cat>
          <c:val>
            <c:numRef>
              <c:f>Sheet1!$B$2:$B$4</c:f>
              <c:numCache>
                <c:formatCode>0%</c:formatCode>
                <c:ptCount val="3"/>
                <c:pt idx="0">
                  <c:v>0.12</c:v>
                </c:pt>
                <c:pt idx="1">
                  <c:v>0.08</c:v>
                </c:pt>
                <c:pt idx="2">
                  <c:v>4.2000000000000003E-2</c:v>
                </c:pt>
              </c:numCache>
            </c:numRef>
          </c:val>
          <c:extLst>
            <c:ext xmlns:c16="http://schemas.microsoft.com/office/drawing/2014/chart" uri="{C3380CC4-5D6E-409C-BE32-E72D297353CC}">
              <c16:uniqueId val="{00000000-9B9D-42FA-9C5F-2910B0C4ADA6}"/>
            </c:ext>
          </c:extLst>
        </c:ser>
        <c:dLbls>
          <c:showLegendKey val="0"/>
          <c:showVal val="0"/>
          <c:showCatName val="0"/>
          <c:showSerName val="0"/>
          <c:showPercent val="0"/>
          <c:showBubbleSize val="0"/>
        </c:dLbls>
        <c:gapWidth val="75"/>
        <c:axId val="943669680"/>
        <c:axId val="943677224"/>
      </c:barChart>
      <c:catAx>
        <c:axId val="9436696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5"/>
        </c:scaling>
        <c:delete val="1"/>
        <c:axPos val="l"/>
        <c:numFmt formatCode="0%" sourceLinked="1"/>
        <c:majorTickMark val="out"/>
        <c:minorTickMark val="none"/>
        <c:tickLblPos val="nextTo"/>
        <c:crossAx val="943669680"/>
        <c:crosses val="autoZero"/>
        <c:crossBetween val="between"/>
      </c:valAx>
      <c:spPr>
        <a:noFill/>
        <a:ln>
          <a:noFill/>
        </a:ln>
        <a:effectLst/>
      </c:spPr>
    </c:plotArea>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solidFill>
                <a:schemeClr val="lt1">
                  <a:hueOff val="0"/>
                  <a:satOff val="0"/>
                  <a:lumOff val="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 China</c:v>
                </c:pt>
                <c:pt idx="1">
                  <c:v> South Africa</c:v>
                </c:pt>
                <c:pt idx="2">
                  <c:v> Mexico</c:v>
                </c:pt>
                <c:pt idx="3">
                  <c:v> US</c:v>
                </c:pt>
                <c:pt idx="4">
                  <c:v> Australia</c:v>
                </c:pt>
                <c:pt idx="5">
                  <c:v> India</c:v>
                </c:pt>
                <c:pt idx="6">
                  <c:v> Turkey</c:v>
                </c:pt>
                <c:pt idx="7">
                  <c:v> Russia</c:v>
                </c:pt>
                <c:pt idx="8">
                  <c:v> Brazil</c:v>
                </c:pt>
                <c:pt idx="9">
                  <c:v> Belgium</c:v>
                </c:pt>
                <c:pt idx="10">
                  <c:v> Chile</c:v>
                </c:pt>
                <c:pt idx="11">
                  <c:v> UK</c:v>
                </c:pt>
                <c:pt idx="12">
                  <c:v> Germany</c:v>
                </c:pt>
                <c:pt idx="13">
                  <c:v> France</c:v>
                </c:pt>
              </c:strCache>
            </c:strRef>
          </c:cat>
          <c:val>
            <c:numRef>
              <c:f>Sheet1!$B$2:$B$15</c:f>
              <c:numCache>
                <c:formatCode>0%</c:formatCode>
                <c:ptCount val="14"/>
                <c:pt idx="0">
                  <c:v>0.12880964765828246</c:v>
                </c:pt>
                <c:pt idx="1">
                  <c:v>0.1191451640351377</c:v>
                </c:pt>
                <c:pt idx="2">
                  <c:v>0.1185954469845157</c:v>
                </c:pt>
                <c:pt idx="3">
                  <c:v>0.11579296403510206</c:v>
                </c:pt>
                <c:pt idx="4">
                  <c:v>0.11279909382788331</c:v>
                </c:pt>
                <c:pt idx="5">
                  <c:v>9.3085833706103752E-2</c:v>
                </c:pt>
                <c:pt idx="6">
                  <c:v>9.1197217531809566E-2</c:v>
                </c:pt>
                <c:pt idx="7">
                  <c:v>8.618684250576121E-2</c:v>
                </c:pt>
                <c:pt idx="8">
                  <c:v>8.4400659764341773E-2</c:v>
                </c:pt>
                <c:pt idx="9">
                  <c:v>8.3536858166321254E-2</c:v>
                </c:pt>
                <c:pt idx="10">
                  <c:v>7.907158517242216E-2</c:v>
                </c:pt>
                <c:pt idx="11">
                  <c:v>7.1419847828260857E-2</c:v>
                </c:pt>
                <c:pt idx="12">
                  <c:v>5.3938552030351625E-2</c:v>
                </c:pt>
                <c:pt idx="13">
                  <c:v>2.6895583155599843E-2</c:v>
                </c:pt>
              </c:numCache>
            </c:numRef>
          </c:val>
          <c:extLst>
            <c:ext xmlns:c16="http://schemas.microsoft.com/office/drawing/2014/chart" uri="{C3380CC4-5D6E-409C-BE32-E72D297353CC}">
              <c16:uniqueId val="{00000000-2E52-4E2B-A559-A714396B3465}"/>
            </c:ext>
          </c:extLst>
        </c:ser>
        <c:dLbls>
          <c:showLegendKey val="0"/>
          <c:showVal val="0"/>
          <c:showCatName val="0"/>
          <c:showSerName val="0"/>
          <c:showPercent val="0"/>
          <c:showBubbleSize val="0"/>
        </c:dLbls>
        <c:gapWidth val="50"/>
        <c:axId val="900500992"/>
        <c:axId val="900509192"/>
      </c:barChart>
      <c:catAx>
        <c:axId val="90050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509192"/>
        <c:crosses val="autoZero"/>
        <c:auto val="1"/>
        <c:lblAlgn val="ctr"/>
        <c:lblOffset val="100"/>
        <c:noMultiLvlLbl val="0"/>
      </c:catAx>
      <c:valAx>
        <c:axId val="900509192"/>
        <c:scaling>
          <c:orientation val="minMax"/>
          <c:max val="0.60000000000000009"/>
        </c:scaling>
        <c:delete val="1"/>
        <c:axPos val="t"/>
        <c:numFmt formatCode="0%" sourceLinked="1"/>
        <c:majorTickMark val="out"/>
        <c:minorTickMark val="none"/>
        <c:tickLblPos val="nextTo"/>
        <c:crossAx val="9005009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solidFill>
                <a:schemeClr val="lt1">
                  <a:hueOff val="0"/>
                  <a:satOff val="0"/>
                  <a:lumOff val="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Belgium</c:v>
                </c:pt>
                <c:pt idx="1">
                  <c:v>Germany</c:v>
                </c:pt>
                <c:pt idx="2">
                  <c:v>Mexico</c:v>
                </c:pt>
                <c:pt idx="3">
                  <c:v>Chile</c:v>
                </c:pt>
                <c:pt idx="4">
                  <c:v>China</c:v>
                </c:pt>
                <c:pt idx="5">
                  <c:v>Russia</c:v>
                </c:pt>
                <c:pt idx="6">
                  <c:v>Brazil</c:v>
                </c:pt>
                <c:pt idx="7">
                  <c:v>US</c:v>
                </c:pt>
                <c:pt idx="8">
                  <c:v>UK</c:v>
                </c:pt>
                <c:pt idx="9">
                  <c:v>Australia</c:v>
                </c:pt>
                <c:pt idx="10">
                  <c:v>India</c:v>
                </c:pt>
                <c:pt idx="11">
                  <c:v>France</c:v>
                </c:pt>
                <c:pt idx="12">
                  <c:v>South Africa</c:v>
                </c:pt>
                <c:pt idx="13">
                  <c:v>Turkey</c:v>
                </c:pt>
              </c:strCache>
            </c:strRef>
          </c:cat>
          <c:val>
            <c:numRef>
              <c:f>Sheet1!$B$2:$B$15</c:f>
              <c:numCache>
                <c:formatCode>0%</c:formatCode>
                <c:ptCount val="14"/>
                <c:pt idx="0">
                  <c:v>0.1206620078578105</c:v>
                </c:pt>
                <c:pt idx="1">
                  <c:v>4.1904763812109926E-2</c:v>
                </c:pt>
                <c:pt idx="2">
                  <c:v>4.1316807336526408E-2</c:v>
                </c:pt>
                <c:pt idx="3">
                  <c:v>4.0297266493937965E-2</c:v>
                </c:pt>
                <c:pt idx="4">
                  <c:v>3.896940220573343E-2</c:v>
                </c:pt>
                <c:pt idx="5">
                  <c:v>3.5229380495776438E-2</c:v>
                </c:pt>
                <c:pt idx="6">
                  <c:v>3.1491964347594124E-2</c:v>
                </c:pt>
                <c:pt idx="7">
                  <c:v>2.9684366475724044E-2</c:v>
                </c:pt>
                <c:pt idx="8">
                  <c:v>2.8078817669393977E-2</c:v>
                </c:pt>
                <c:pt idx="9">
                  <c:v>1.6747183400843264E-2</c:v>
                </c:pt>
                <c:pt idx="10">
                  <c:v>1.5267169479194825E-2</c:v>
                </c:pt>
                <c:pt idx="11">
                  <c:v>1.5035876639217221E-2</c:v>
                </c:pt>
                <c:pt idx="12">
                  <c:v>1.1111111376020636E-2</c:v>
                </c:pt>
                <c:pt idx="13">
                  <c:v>0</c:v>
                </c:pt>
              </c:numCache>
            </c:numRef>
          </c:val>
          <c:extLst>
            <c:ext xmlns:c16="http://schemas.microsoft.com/office/drawing/2014/chart" uri="{C3380CC4-5D6E-409C-BE32-E72D297353CC}">
              <c16:uniqueId val="{00000000-DA43-424D-BE37-E5268E9D6D0E}"/>
            </c:ext>
          </c:extLst>
        </c:ser>
        <c:dLbls>
          <c:showLegendKey val="0"/>
          <c:showVal val="0"/>
          <c:showCatName val="0"/>
          <c:showSerName val="0"/>
          <c:showPercent val="0"/>
          <c:showBubbleSize val="0"/>
        </c:dLbls>
        <c:gapWidth val="50"/>
        <c:axId val="900500992"/>
        <c:axId val="900509192"/>
      </c:barChart>
      <c:catAx>
        <c:axId val="9005009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509192"/>
        <c:crosses val="autoZero"/>
        <c:auto val="1"/>
        <c:lblAlgn val="ctr"/>
        <c:lblOffset val="100"/>
        <c:noMultiLvlLbl val="0"/>
      </c:catAx>
      <c:valAx>
        <c:axId val="900509192"/>
        <c:scaling>
          <c:orientation val="minMax"/>
          <c:max val="0.70000000000000007"/>
        </c:scaling>
        <c:delete val="1"/>
        <c:axPos val="t"/>
        <c:numFmt formatCode="0%" sourceLinked="1"/>
        <c:majorTickMark val="out"/>
        <c:minorTickMark val="none"/>
        <c:tickLblPos val="nextTo"/>
        <c:crossAx val="9005009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solidFill>
                <a:schemeClr val="lt1">
                  <a:hueOff val="0"/>
                  <a:satOff val="0"/>
                  <a:lumOff val="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 Mexico</c:v>
                </c:pt>
                <c:pt idx="1">
                  <c:v> China</c:v>
                </c:pt>
                <c:pt idx="2">
                  <c:v> South Africa</c:v>
                </c:pt>
                <c:pt idx="3">
                  <c:v> Chile</c:v>
                </c:pt>
                <c:pt idx="4">
                  <c:v> Turkey</c:v>
                </c:pt>
                <c:pt idx="5">
                  <c:v> Brazil</c:v>
                </c:pt>
                <c:pt idx="6">
                  <c:v> Belgium</c:v>
                </c:pt>
                <c:pt idx="7">
                  <c:v> Germany</c:v>
                </c:pt>
                <c:pt idx="8">
                  <c:v> India</c:v>
                </c:pt>
                <c:pt idx="9">
                  <c:v> France</c:v>
                </c:pt>
                <c:pt idx="10">
                  <c:v> Russia</c:v>
                </c:pt>
                <c:pt idx="11">
                  <c:v> US</c:v>
                </c:pt>
                <c:pt idx="12">
                  <c:v> Australia</c:v>
                </c:pt>
                <c:pt idx="13">
                  <c:v> UK</c:v>
                </c:pt>
              </c:strCache>
            </c:strRef>
          </c:cat>
          <c:val>
            <c:numRef>
              <c:f>Sheet1!$B$2:$B$15</c:f>
              <c:numCache>
                <c:formatCode>0%</c:formatCode>
                <c:ptCount val="14"/>
                <c:pt idx="0">
                  <c:v>0.32490543747911782</c:v>
                </c:pt>
                <c:pt idx="1">
                  <c:v>0.27897586508743305</c:v>
                </c:pt>
                <c:pt idx="2">
                  <c:v>0.27344568425529886</c:v>
                </c:pt>
                <c:pt idx="3">
                  <c:v>0.26446652441985624</c:v>
                </c:pt>
                <c:pt idx="4">
                  <c:v>0.24032364599816156</c:v>
                </c:pt>
                <c:pt idx="5">
                  <c:v>0.23062397649429137</c:v>
                </c:pt>
                <c:pt idx="6">
                  <c:v>0.21704058663863671</c:v>
                </c:pt>
                <c:pt idx="7">
                  <c:v>0.20800486523538317</c:v>
                </c:pt>
                <c:pt idx="8">
                  <c:v>0.18697660857134393</c:v>
                </c:pt>
                <c:pt idx="9">
                  <c:v>0.18579902251286273</c:v>
                </c:pt>
                <c:pt idx="10">
                  <c:v>0.16434479639651614</c:v>
                </c:pt>
                <c:pt idx="11">
                  <c:v>0.15449936558399499</c:v>
                </c:pt>
                <c:pt idx="12">
                  <c:v>0.11019505665418824</c:v>
                </c:pt>
                <c:pt idx="13">
                  <c:v>9.7013478883933663E-2</c:v>
                </c:pt>
              </c:numCache>
            </c:numRef>
          </c:val>
          <c:extLst>
            <c:ext xmlns:c16="http://schemas.microsoft.com/office/drawing/2014/chart" uri="{C3380CC4-5D6E-409C-BE32-E72D297353CC}">
              <c16:uniqueId val="{00000000-657D-4997-B7C2-C9FA1ABE39B9}"/>
            </c:ext>
          </c:extLst>
        </c:ser>
        <c:dLbls>
          <c:showLegendKey val="0"/>
          <c:showVal val="0"/>
          <c:showCatName val="0"/>
          <c:showSerName val="0"/>
          <c:showPercent val="0"/>
          <c:showBubbleSize val="0"/>
        </c:dLbls>
        <c:gapWidth val="50"/>
        <c:axId val="900500992"/>
        <c:axId val="900509192"/>
      </c:barChart>
      <c:catAx>
        <c:axId val="90050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509192"/>
        <c:crosses val="autoZero"/>
        <c:auto val="1"/>
        <c:lblAlgn val="ctr"/>
        <c:lblOffset val="100"/>
        <c:noMultiLvlLbl val="0"/>
      </c:catAx>
      <c:valAx>
        <c:axId val="900509192"/>
        <c:scaling>
          <c:orientation val="minMax"/>
        </c:scaling>
        <c:delete val="1"/>
        <c:axPos val="t"/>
        <c:numFmt formatCode="0%" sourceLinked="1"/>
        <c:majorTickMark val="out"/>
        <c:minorTickMark val="none"/>
        <c:tickLblPos val="nextTo"/>
        <c:crossAx val="9005009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solidFill>
                <a:schemeClr val="lt1">
                  <a:hueOff val="0"/>
                  <a:satOff val="0"/>
                  <a:lumOff val="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 Germany</c:v>
                </c:pt>
                <c:pt idx="1">
                  <c:v> Mexico</c:v>
                </c:pt>
                <c:pt idx="2">
                  <c:v> Brazil</c:v>
                </c:pt>
                <c:pt idx="3">
                  <c:v> Chile</c:v>
                </c:pt>
                <c:pt idx="4">
                  <c:v> France</c:v>
                </c:pt>
                <c:pt idx="5">
                  <c:v> China</c:v>
                </c:pt>
                <c:pt idx="6">
                  <c:v> US</c:v>
                </c:pt>
                <c:pt idx="7">
                  <c:v> South Africa</c:v>
                </c:pt>
                <c:pt idx="8">
                  <c:v> Turkey</c:v>
                </c:pt>
                <c:pt idx="9">
                  <c:v> Belgium</c:v>
                </c:pt>
                <c:pt idx="10">
                  <c:v> India</c:v>
                </c:pt>
                <c:pt idx="11">
                  <c:v> Australia</c:v>
                </c:pt>
                <c:pt idx="12">
                  <c:v> UK</c:v>
                </c:pt>
                <c:pt idx="13">
                  <c:v> Russia</c:v>
                </c:pt>
              </c:strCache>
            </c:strRef>
          </c:cat>
          <c:val>
            <c:numRef>
              <c:f>Sheet1!$B$2:$B$15</c:f>
              <c:numCache>
                <c:formatCode>0%</c:formatCode>
                <c:ptCount val="14"/>
                <c:pt idx="0">
                  <c:v>0.25979824750674191</c:v>
                </c:pt>
                <c:pt idx="1">
                  <c:v>0.25359037415141322</c:v>
                </c:pt>
                <c:pt idx="2">
                  <c:v>0.22200328570868591</c:v>
                </c:pt>
                <c:pt idx="3">
                  <c:v>0.21103453960417423</c:v>
                </c:pt>
                <c:pt idx="4">
                  <c:v>0.15673574027944237</c:v>
                </c:pt>
                <c:pt idx="5">
                  <c:v>0.15639379843442236</c:v>
                </c:pt>
                <c:pt idx="6">
                  <c:v>0.1509166025516448</c:v>
                </c:pt>
                <c:pt idx="7">
                  <c:v>0.14360518707655107</c:v>
                </c:pt>
                <c:pt idx="8">
                  <c:v>0.11800918908515333</c:v>
                </c:pt>
                <c:pt idx="9">
                  <c:v>0.11303439314268644</c:v>
                </c:pt>
                <c:pt idx="10">
                  <c:v>8.967274450804931E-2</c:v>
                </c:pt>
                <c:pt idx="11">
                  <c:v>7.5615405687683573E-2</c:v>
                </c:pt>
                <c:pt idx="12">
                  <c:v>5.225553956102659E-2</c:v>
                </c:pt>
                <c:pt idx="13">
                  <c:v>3.3363894687499396E-2</c:v>
                </c:pt>
              </c:numCache>
            </c:numRef>
          </c:val>
          <c:extLst>
            <c:ext xmlns:c16="http://schemas.microsoft.com/office/drawing/2014/chart" uri="{C3380CC4-5D6E-409C-BE32-E72D297353CC}">
              <c16:uniqueId val="{00000000-ECCC-4E68-9244-CF506FCFD781}"/>
            </c:ext>
          </c:extLst>
        </c:ser>
        <c:dLbls>
          <c:showLegendKey val="0"/>
          <c:showVal val="0"/>
          <c:showCatName val="0"/>
          <c:showSerName val="0"/>
          <c:showPercent val="0"/>
          <c:showBubbleSize val="0"/>
        </c:dLbls>
        <c:gapWidth val="50"/>
        <c:axId val="900500992"/>
        <c:axId val="900509192"/>
      </c:barChart>
      <c:catAx>
        <c:axId val="90050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509192"/>
        <c:crosses val="autoZero"/>
        <c:auto val="1"/>
        <c:lblAlgn val="ctr"/>
        <c:lblOffset val="100"/>
        <c:noMultiLvlLbl val="0"/>
      </c:catAx>
      <c:valAx>
        <c:axId val="900509192"/>
        <c:scaling>
          <c:orientation val="minMax"/>
          <c:max val="0.4"/>
        </c:scaling>
        <c:delete val="1"/>
        <c:axPos val="t"/>
        <c:numFmt formatCode="0%" sourceLinked="1"/>
        <c:majorTickMark val="out"/>
        <c:minorTickMark val="none"/>
        <c:tickLblPos val="nextTo"/>
        <c:crossAx val="9005009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3520269941436"/>
          <c:y val="3.0723140827823136E-2"/>
          <c:w val="0.51496479730058564"/>
          <c:h val="0.92676080475702938"/>
        </c:manualLayout>
      </c:layout>
      <c:barChart>
        <c:barDir val="bar"/>
        <c:grouping val="clustered"/>
        <c:varyColors val="0"/>
        <c:ser>
          <c:idx val="0"/>
          <c:order val="0"/>
          <c:tx>
            <c:strRef>
              <c:f>Sheet1!$B$1</c:f>
              <c:strCache>
                <c:ptCount val="1"/>
                <c:pt idx="0">
                  <c:v>Series 1</c:v>
                </c:pt>
              </c:strCache>
            </c:strRef>
          </c:tx>
          <c:spPr>
            <a:solidFill>
              <a:schemeClr val="accent1"/>
            </a:solidFill>
            <a:ln>
              <a:solidFill>
                <a:schemeClr val="lt1">
                  <a:hueOff val="0"/>
                  <a:satOff val="0"/>
                  <a:lumOff val="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 US</c:v>
                </c:pt>
                <c:pt idx="1">
                  <c:v> Mexico</c:v>
                </c:pt>
                <c:pt idx="2">
                  <c:v> France</c:v>
                </c:pt>
                <c:pt idx="3">
                  <c:v> Chile</c:v>
                </c:pt>
                <c:pt idx="4">
                  <c:v> Russia</c:v>
                </c:pt>
                <c:pt idx="5">
                  <c:v> India</c:v>
                </c:pt>
                <c:pt idx="6">
                  <c:v> South Africa</c:v>
                </c:pt>
                <c:pt idx="7">
                  <c:v> China</c:v>
                </c:pt>
                <c:pt idx="8">
                  <c:v> Belgium</c:v>
                </c:pt>
                <c:pt idx="9">
                  <c:v> Brazil</c:v>
                </c:pt>
                <c:pt idx="10">
                  <c:v> UK</c:v>
                </c:pt>
                <c:pt idx="11">
                  <c:v> Turkey</c:v>
                </c:pt>
                <c:pt idx="12">
                  <c:v> Australia</c:v>
                </c:pt>
                <c:pt idx="13">
                  <c:v> Germany</c:v>
                </c:pt>
              </c:strCache>
            </c:strRef>
          </c:cat>
          <c:val>
            <c:numRef>
              <c:f>Sheet1!$B$2:$B$15</c:f>
              <c:numCache>
                <c:formatCode>0%</c:formatCode>
                <c:ptCount val="14"/>
                <c:pt idx="0">
                  <c:v>5.9332064137814375E-2</c:v>
                </c:pt>
                <c:pt idx="1">
                  <c:v>5.2220341560383875E-2</c:v>
                </c:pt>
                <c:pt idx="2">
                  <c:v>4.6787468918820456E-2</c:v>
                </c:pt>
                <c:pt idx="3">
                  <c:v>3.5542452335652987E-2</c:v>
                </c:pt>
                <c:pt idx="4">
                  <c:v>3.4477538659246604E-2</c:v>
                </c:pt>
                <c:pt idx="5">
                  <c:v>3.2013351669009114E-2</c:v>
                </c:pt>
                <c:pt idx="6">
                  <c:v>3.0195657030310442E-2</c:v>
                </c:pt>
                <c:pt idx="7">
                  <c:v>2.234384667379E-2</c:v>
                </c:pt>
                <c:pt idx="8">
                  <c:v>2.0267595446918613E-2</c:v>
                </c:pt>
                <c:pt idx="9">
                  <c:v>1.8144499060555621E-2</c:v>
                </c:pt>
                <c:pt idx="10">
                  <c:v>1.3569422919920577E-2</c:v>
                </c:pt>
                <c:pt idx="11">
                  <c:v>1.2261395290250015E-2</c:v>
                </c:pt>
                <c:pt idx="12">
                  <c:v>1.0988695734105536E-2</c:v>
                </c:pt>
                <c:pt idx="13">
                  <c:v>2.0161299931426308E-3</c:v>
                </c:pt>
              </c:numCache>
            </c:numRef>
          </c:val>
          <c:extLst>
            <c:ext xmlns:c16="http://schemas.microsoft.com/office/drawing/2014/chart" uri="{C3380CC4-5D6E-409C-BE32-E72D297353CC}">
              <c16:uniqueId val="{00000000-D979-4961-A26F-01ECF15DC207}"/>
            </c:ext>
          </c:extLst>
        </c:ser>
        <c:dLbls>
          <c:showLegendKey val="0"/>
          <c:showVal val="0"/>
          <c:showCatName val="0"/>
          <c:showSerName val="0"/>
          <c:showPercent val="0"/>
          <c:showBubbleSize val="0"/>
        </c:dLbls>
        <c:gapWidth val="50"/>
        <c:axId val="900500992"/>
        <c:axId val="900509192"/>
      </c:barChart>
      <c:catAx>
        <c:axId val="90050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509192"/>
        <c:crosses val="autoZero"/>
        <c:auto val="1"/>
        <c:lblAlgn val="ctr"/>
        <c:lblOffset val="100"/>
        <c:noMultiLvlLbl val="0"/>
      </c:catAx>
      <c:valAx>
        <c:axId val="900509192"/>
        <c:scaling>
          <c:orientation val="minMax"/>
          <c:max val="0.4"/>
        </c:scaling>
        <c:delete val="1"/>
        <c:axPos val="t"/>
        <c:numFmt formatCode="0%" sourceLinked="1"/>
        <c:majorTickMark val="out"/>
        <c:minorTickMark val="none"/>
        <c:tickLblPos val="nextTo"/>
        <c:crossAx val="9005009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solidFill>
                <a:schemeClr val="lt1">
                  <a:hueOff val="0"/>
                  <a:satOff val="0"/>
                  <a:lumOff val="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 Mexico</c:v>
                </c:pt>
                <c:pt idx="1">
                  <c:v> China</c:v>
                </c:pt>
                <c:pt idx="2">
                  <c:v> Turkey</c:v>
                </c:pt>
                <c:pt idx="3">
                  <c:v> Chile</c:v>
                </c:pt>
                <c:pt idx="4">
                  <c:v> South Africa</c:v>
                </c:pt>
                <c:pt idx="5">
                  <c:v> India</c:v>
                </c:pt>
                <c:pt idx="6">
                  <c:v> France</c:v>
                </c:pt>
                <c:pt idx="7">
                  <c:v> US</c:v>
                </c:pt>
                <c:pt idx="8">
                  <c:v> Brazil</c:v>
                </c:pt>
                <c:pt idx="9">
                  <c:v> Belgium</c:v>
                </c:pt>
                <c:pt idx="10">
                  <c:v> Germany</c:v>
                </c:pt>
                <c:pt idx="11">
                  <c:v> Russia</c:v>
                </c:pt>
                <c:pt idx="12">
                  <c:v> Australia</c:v>
                </c:pt>
                <c:pt idx="13">
                  <c:v> UK</c:v>
                </c:pt>
              </c:strCache>
            </c:strRef>
          </c:cat>
          <c:val>
            <c:numRef>
              <c:f>Sheet1!$B$2:$B$15</c:f>
              <c:numCache>
                <c:formatCode>0%</c:formatCode>
                <c:ptCount val="14"/>
                <c:pt idx="0">
                  <c:v>0.21349483971603894</c:v>
                </c:pt>
                <c:pt idx="1">
                  <c:v>0.18808134989980535</c:v>
                </c:pt>
                <c:pt idx="2">
                  <c:v>0.17847135523435792</c:v>
                </c:pt>
                <c:pt idx="3">
                  <c:v>0.17484724764978149</c:v>
                </c:pt>
                <c:pt idx="4">
                  <c:v>0.13028443937870754</c:v>
                </c:pt>
                <c:pt idx="5">
                  <c:v>0.11762765427240679</c:v>
                </c:pt>
                <c:pt idx="6">
                  <c:v>0.11314848989392097</c:v>
                </c:pt>
                <c:pt idx="7">
                  <c:v>0.11091858880772905</c:v>
                </c:pt>
                <c:pt idx="8">
                  <c:v>0.10320197273651384</c:v>
                </c:pt>
                <c:pt idx="9">
                  <c:v>9.8121813394740631E-2</c:v>
                </c:pt>
                <c:pt idx="10">
                  <c:v>8.3953914510210503E-2</c:v>
                </c:pt>
                <c:pt idx="11">
                  <c:v>8.3798624869811281E-2</c:v>
                </c:pt>
                <c:pt idx="12">
                  <c:v>6.1070932619757483E-2</c:v>
                </c:pt>
                <c:pt idx="13">
                  <c:v>4.3479843015390422E-2</c:v>
                </c:pt>
              </c:numCache>
            </c:numRef>
          </c:val>
          <c:extLst>
            <c:ext xmlns:c16="http://schemas.microsoft.com/office/drawing/2014/chart" uri="{C3380CC4-5D6E-409C-BE32-E72D297353CC}">
              <c16:uniqueId val="{00000000-DF65-4948-A87F-D3941C108083}"/>
            </c:ext>
          </c:extLst>
        </c:ser>
        <c:dLbls>
          <c:showLegendKey val="0"/>
          <c:showVal val="0"/>
          <c:showCatName val="0"/>
          <c:showSerName val="0"/>
          <c:showPercent val="0"/>
          <c:showBubbleSize val="0"/>
        </c:dLbls>
        <c:gapWidth val="50"/>
        <c:axId val="900500992"/>
        <c:axId val="900509192"/>
      </c:barChart>
      <c:catAx>
        <c:axId val="90050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509192"/>
        <c:crosses val="autoZero"/>
        <c:auto val="1"/>
        <c:lblAlgn val="ctr"/>
        <c:lblOffset val="100"/>
        <c:noMultiLvlLbl val="0"/>
      </c:catAx>
      <c:valAx>
        <c:axId val="900509192"/>
        <c:scaling>
          <c:orientation val="minMax"/>
          <c:max val="0.4"/>
        </c:scaling>
        <c:delete val="1"/>
        <c:axPos val="t"/>
        <c:numFmt formatCode="0%" sourceLinked="1"/>
        <c:majorTickMark val="out"/>
        <c:minorTickMark val="none"/>
        <c:tickLblPos val="nextTo"/>
        <c:crossAx val="9005009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solidFill>
                <a:schemeClr val="lt1">
                  <a:hueOff val="0"/>
                  <a:satOff val="0"/>
                  <a:lumOff val="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 US</c:v>
                </c:pt>
                <c:pt idx="1">
                  <c:v> South Africa</c:v>
                </c:pt>
                <c:pt idx="2">
                  <c:v> Mexico</c:v>
                </c:pt>
                <c:pt idx="3">
                  <c:v> India</c:v>
                </c:pt>
                <c:pt idx="4">
                  <c:v> Chile</c:v>
                </c:pt>
                <c:pt idx="5">
                  <c:v> Russia</c:v>
                </c:pt>
                <c:pt idx="6">
                  <c:v> Turkey</c:v>
                </c:pt>
                <c:pt idx="7">
                  <c:v> Belgium</c:v>
                </c:pt>
                <c:pt idx="8">
                  <c:v> France</c:v>
                </c:pt>
                <c:pt idx="9">
                  <c:v> UK</c:v>
                </c:pt>
                <c:pt idx="10">
                  <c:v> Australia</c:v>
                </c:pt>
                <c:pt idx="11">
                  <c:v> Brazil</c:v>
                </c:pt>
                <c:pt idx="12">
                  <c:v> Germany</c:v>
                </c:pt>
                <c:pt idx="13">
                  <c:v> China</c:v>
                </c:pt>
              </c:strCache>
            </c:strRef>
          </c:cat>
          <c:val>
            <c:numRef>
              <c:f>Sheet1!$B$2:$B$15</c:f>
              <c:numCache>
                <c:formatCode>0%</c:formatCode>
                <c:ptCount val="14"/>
                <c:pt idx="0">
                  <c:v>6.1432904693334039E-2</c:v>
                </c:pt>
                <c:pt idx="1">
                  <c:v>5.6283823779298817E-2</c:v>
                </c:pt>
                <c:pt idx="2">
                  <c:v>4.8036503593933563E-2</c:v>
                </c:pt>
                <c:pt idx="3">
                  <c:v>4.4907817657889683E-2</c:v>
                </c:pt>
                <c:pt idx="4">
                  <c:v>4.456760823608142E-2</c:v>
                </c:pt>
                <c:pt idx="5">
                  <c:v>3.9596786734520446E-2</c:v>
                </c:pt>
                <c:pt idx="6">
                  <c:v>3.3388130315144322E-2</c:v>
                </c:pt>
                <c:pt idx="7">
                  <c:v>2.6467274663080284E-2</c:v>
                </c:pt>
                <c:pt idx="8">
                  <c:v>2.1927331686840811E-2</c:v>
                </c:pt>
                <c:pt idx="9">
                  <c:v>1.9620909448872511E-2</c:v>
                </c:pt>
                <c:pt idx="10">
                  <c:v>1.8785016552060784E-2</c:v>
                </c:pt>
                <c:pt idx="11">
                  <c:v>1.8555009394443774E-2</c:v>
                </c:pt>
                <c:pt idx="12">
                  <c:v>1.8000512086397188E-2</c:v>
                </c:pt>
                <c:pt idx="13">
                  <c:v>1.5889994013883399E-2</c:v>
                </c:pt>
              </c:numCache>
            </c:numRef>
          </c:val>
          <c:extLst>
            <c:ext xmlns:c16="http://schemas.microsoft.com/office/drawing/2014/chart" uri="{C3380CC4-5D6E-409C-BE32-E72D297353CC}">
              <c16:uniqueId val="{00000000-2E52-4E2B-A559-A714396B3465}"/>
            </c:ext>
          </c:extLst>
        </c:ser>
        <c:dLbls>
          <c:showLegendKey val="0"/>
          <c:showVal val="0"/>
          <c:showCatName val="0"/>
          <c:showSerName val="0"/>
          <c:showPercent val="0"/>
          <c:showBubbleSize val="0"/>
        </c:dLbls>
        <c:gapWidth val="50"/>
        <c:axId val="900500992"/>
        <c:axId val="900509192"/>
      </c:barChart>
      <c:catAx>
        <c:axId val="90050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509192"/>
        <c:crosses val="autoZero"/>
        <c:auto val="1"/>
        <c:lblAlgn val="ctr"/>
        <c:lblOffset val="100"/>
        <c:noMultiLvlLbl val="0"/>
      </c:catAx>
      <c:valAx>
        <c:axId val="900509192"/>
        <c:scaling>
          <c:orientation val="minMax"/>
          <c:max val="0.4"/>
        </c:scaling>
        <c:delete val="1"/>
        <c:axPos val="t"/>
        <c:numFmt formatCode="0%" sourceLinked="1"/>
        <c:majorTickMark val="out"/>
        <c:minorTickMark val="none"/>
        <c:tickLblPos val="nextTo"/>
        <c:crossAx val="9005009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solidFill>
                <a:schemeClr val="lt1">
                  <a:hueOff val="0"/>
                  <a:satOff val="0"/>
                  <a:lumOff val="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 China</c:v>
                </c:pt>
                <c:pt idx="1">
                  <c:v> Russia</c:v>
                </c:pt>
                <c:pt idx="2">
                  <c:v> Brazil</c:v>
                </c:pt>
                <c:pt idx="3">
                  <c:v> South Africa</c:v>
                </c:pt>
                <c:pt idx="4">
                  <c:v> Mexico</c:v>
                </c:pt>
                <c:pt idx="5">
                  <c:v> Chile</c:v>
                </c:pt>
                <c:pt idx="6">
                  <c:v> Turkey</c:v>
                </c:pt>
                <c:pt idx="7">
                  <c:v> Belgium</c:v>
                </c:pt>
                <c:pt idx="8">
                  <c:v> India</c:v>
                </c:pt>
                <c:pt idx="9">
                  <c:v> US</c:v>
                </c:pt>
                <c:pt idx="10">
                  <c:v> Germany</c:v>
                </c:pt>
                <c:pt idx="11">
                  <c:v> Australia</c:v>
                </c:pt>
                <c:pt idx="12">
                  <c:v> France</c:v>
                </c:pt>
                <c:pt idx="13">
                  <c:v> UK</c:v>
                </c:pt>
              </c:strCache>
            </c:strRef>
          </c:cat>
          <c:val>
            <c:numRef>
              <c:f>Sheet1!$B$2:$B$15</c:f>
              <c:numCache>
                <c:formatCode>0%</c:formatCode>
                <c:ptCount val="14"/>
                <c:pt idx="0">
                  <c:v>0.33775537548238543</c:v>
                </c:pt>
                <c:pt idx="1">
                  <c:v>0.17349538133298995</c:v>
                </c:pt>
                <c:pt idx="2">
                  <c:v>0.14811166164323053</c:v>
                </c:pt>
                <c:pt idx="3">
                  <c:v>0.14232157848969465</c:v>
                </c:pt>
                <c:pt idx="4">
                  <c:v>0.13049312203636673</c:v>
                </c:pt>
                <c:pt idx="5">
                  <c:v>0.12151298546171456</c:v>
                </c:pt>
                <c:pt idx="6">
                  <c:v>0.11079416272648013</c:v>
                </c:pt>
                <c:pt idx="7">
                  <c:v>0.10150874905104246</c:v>
                </c:pt>
                <c:pt idx="8">
                  <c:v>9.832960490195454E-2</c:v>
                </c:pt>
                <c:pt idx="9">
                  <c:v>8.7462632653808076E-2</c:v>
                </c:pt>
                <c:pt idx="10">
                  <c:v>7.9985150637460256E-2</c:v>
                </c:pt>
                <c:pt idx="11">
                  <c:v>5.8793828399077631E-2</c:v>
                </c:pt>
                <c:pt idx="12">
                  <c:v>5.1391015107013202E-2</c:v>
                </c:pt>
                <c:pt idx="13">
                  <c:v>3.5384256505202133E-2</c:v>
                </c:pt>
              </c:numCache>
            </c:numRef>
          </c:val>
          <c:extLst>
            <c:ext xmlns:c16="http://schemas.microsoft.com/office/drawing/2014/chart" uri="{C3380CC4-5D6E-409C-BE32-E72D297353CC}">
              <c16:uniqueId val="{00000000-657D-4997-B7C2-C9FA1ABE39B9}"/>
            </c:ext>
          </c:extLst>
        </c:ser>
        <c:dLbls>
          <c:showLegendKey val="0"/>
          <c:showVal val="0"/>
          <c:showCatName val="0"/>
          <c:showSerName val="0"/>
          <c:showPercent val="0"/>
          <c:showBubbleSize val="0"/>
        </c:dLbls>
        <c:gapWidth val="50"/>
        <c:axId val="900500992"/>
        <c:axId val="900509192"/>
      </c:barChart>
      <c:catAx>
        <c:axId val="90050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509192"/>
        <c:crosses val="autoZero"/>
        <c:auto val="1"/>
        <c:lblAlgn val="ctr"/>
        <c:lblOffset val="100"/>
        <c:noMultiLvlLbl val="0"/>
      </c:catAx>
      <c:valAx>
        <c:axId val="900509192"/>
        <c:scaling>
          <c:orientation val="minMax"/>
          <c:max val="0.4"/>
        </c:scaling>
        <c:delete val="1"/>
        <c:axPos val="t"/>
        <c:numFmt formatCode="0%" sourceLinked="1"/>
        <c:majorTickMark val="out"/>
        <c:minorTickMark val="none"/>
        <c:tickLblPos val="nextTo"/>
        <c:crossAx val="9005009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solidFill>
                <a:schemeClr val="lt1">
                  <a:hueOff val="0"/>
                  <a:satOff val="0"/>
                  <a:lumOff val="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 Chile</c:v>
                </c:pt>
                <c:pt idx="1">
                  <c:v> Mexico</c:v>
                </c:pt>
                <c:pt idx="2">
                  <c:v> South Africa</c:v>
                </c:pt>
                <c:pt idx="3">
                  <c:v> Belgium</c:v>
                </c:pt>
                <c:pt idx="4">
                  <c:v> US</c:v>
                </c:pt>
                <c:pt idx="5">
                  <c:v> India</c:v>
                </c:pt>
                <c:pt idx="6">
                  <c:v> Russia</c:v>
                </c:pt>
                <c:pt idx="7">
                  <c:v> Turkey</c:v>
                </c:pt>
                <c:pt idx="8">
                  <c:v> China</c:v>
                </c:pt>
                <c:pt idx="9">
                  <c:v> Australia</c:v>
                </c:pt>
                <c:pt idx="10">
                  <c:v> Brazil</c:v>
                </c:pt>
                <c:pt idx="11">
                  <c:v> Germany</c:v>
                </c:pt>
                <c:pt idx="12">
                  <c:v> France</c:v>
                </c:pt>
                <c:pt idx="13">
                  <c:v> UK</c:v>
                </c:pt>
              </c:strCache>
            </c:strRef>
          </c:cat>
          <c:val>
            <c:numRef>
              <c:f>Sheet1!$B$2:$B$15</c:f>
              <c:numCache>
                <c:formatCode>0%</c:formatCode>
                <c:ptCount val="14"/>
                <c:pt idx="0">
                  <c:v>0.114073071238072</c:v>
                </c:pt>
                <c:pt idx="1">
                  <c:v>0.10846762903208171</c:v>
                </c:pt>
                <c:pt idx="2">
                  <c:v>0.10822888981943901</c:v>
                </c:pt>
                <c:pt idx="3">
                  <c:v>9.9818939099891549E-2</c:v>
                </c:pt>
                <c:pt idx="4">
                  <c:v>9.3794606412364367E-2</c:v>
                </c:pt>
                <c:pt idx="5">
                  <c:v>8.5299006914280509E-2</c:v>
                </c:pt>
                <c:pt idx="6">
                  <c:v>8.2291354177371059E-2</c:v>
                </c:pt>
                <c:pt idx="7">
                  <c:v>7.8907974361532546E-2</c:v>
                </c:pt>
                <c:pt idx="8">
                  <c:v>7.6843155274257613E-2</c:v>
                </c:pt>
                <c:pt idx="9">
                  <c:v>6.2629453394114507E-2</c:v>
                </c:pt>
                <c:pt idx="10">
                  <c:v>6.2151070477927506E-2</c:v>
                </c:pt>
                <c:pt idx="11">
                  <c:v>5.9922166184506846E-2</c:v>
                </c:pt>
                <c:pt idx="12">
                  <c:v>4.6380309519833275E-2</c:v>
                </c:pt>
                <c:pt idx="13">
                  <c:v>4.1762434689385113E-2</c:v>
                </c:pt>
              </c:numCache>
            </c:numRef>
          </c:val>
          <c:extLst>
            <c:ext xmlns:c16="http://schemas.microsoft.com/office/drawing/2014/chart" uri="{C3380CC4-5D6E-409C-BE32-E72D297353CC}">
              <c16:uniqueId val="{00000000-ECCC-4E68-9244-CF506FCFD781}"/>
            </c:ext>
          </c:extLst>
        </c:ser>
        <c:dLbls>
          <c:showLegendKey val="0"/>
          <c:showVal val="0"/>
          <c:showCatName val="0"/>
          <c:showSerName val="0"/>
          <c:showPercent val="0"/>
          <c:showBubbleSize val="0"/>
        </c:dLbls>
        <c:gapWidth val="50"/>
        <c:axId val="900500992"/>
        <c:axId val="900509192"/>
      </c:barChart>
      <c:catAx>
        <c:axId val="90050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509192"/>
        <c:crosses val="autoZero"/>
        <c:auto val="1"/>
        <c:lblAlgn val="ctr"/>
        <c:lblOffset val="100"/>
        <c:noMultiLvlLbl val="0"/>
      </c:catAx>
      <c:valAx>
        <c:axId val="900509192"/>
        <c:scaling>
          <c:orientation val="minMax"/>
          <c:max val="0.4"/>
        </c:scaling>
        <c:delete val="1"/>
        <c:axPos val="t"/>
        <c:numFmt formatCode="0%" sourceLinked="1"/>
        <c:majorTickMark val="out"/>
        <c:minorTickMark val="none"/>
        <c:tickLblPos val="nextTo"/>
        <c:crossAx val="9005009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solidFill>
                <a:schemeClr val="lt1">
                  <a:hueOff val="0"/>
                  <a:satOff val="0"/>
                  <a:lumOff val="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 US</c:v>
                </c:pt>
                <c:pt idx="1">
                  <c:v> Mexico</c:v>
                </c:pt>
                <c:pt idx="2">
                  <c:v> Chile</c:v>
                </c:pt>
                <c:pt idx="3">
                  <c:v> India</c:v>
                </c:pt>
                <c:pt idx="4">
                  <c:v> Belgium</c:v>
                </c:pt>
                <c:pt idx="5">
                  <c:v> South Africa</c:v>
                </c:pt>
                <c:pt idx="6">
                  <c:v> China</c:v>
                </c:pt>
                <c:pt idx="7">
                  <c:v> Turkey</c:v>
                </c:pt>
                <c:pt idx="8">
                  <c:v> Brazil</c:v>
                </c:pt>
                <c:pt idx="9">
                  <c:v> Australia</c:v>
                </c:pt>
                <c:pt idx="10">
                  <c:v> Russia</c:v>
                </c:pt>
                <c:pt idx="11">
                  <c:v> Germany</c:v>
                </c:pt>
                <c:pt idx="12">
                  <c:v> France</c:v>
                </c:pt>
                <c:pt idx="13">
                  <c:v> UK</c:v>
                </c:pt>
              </c:strCache>
            </c:strRef>
          </c:cat>
          <c:val>
            <c:numRef>
              <c:f>Sheet1!$B$2:$B$15</c:f>
              <c:numCache>
                <c:formatCode>0%</c:formatCode>
                <c:ptCount val="14"/>
                <c:pt idx="0">
                  <c:v>7.0801895037306495E-2</c:v>
                </c:pt>
                <c:pt idx="1">
                  <c:v>6.2150332896589215E-2</c:v>
                </c:pt>
                <c:pt idx="2">
                  <c:v>5.7642439167976643E-2</c:v>
                </c:pt>
                <c:pt idx="3">
                  <c:v>5.2044607414188933E-2</c:v>
                </c:pt>
                <c:pt idx="4">
                  <c:v>5.1910580873405568E-2</c:v>
                </c:pt>
                <c:pt idx="5">
                  <c:v>4.924256229355814E-2</c:v>
                </c:pt>
                <c:pt idx="6">
                  <c:v>4.8312041678034677E-2</c:v>
                </c:pt>
                <c:pt idx="7">
                  <c:v>4.1412238529046137E-2</c:v>
                </c:pt>
                <c:pt idx="8">
                  <c:v>3.8423646612120478E-2</c:v>
                </c:pt>
                <c:pt idx="9">
                  <c:v>2.9749574308991257E-2</c:v>
                </c:pt>
                <c:pt idx="10">
                  <c:v>2.804721240985052E-2</c:v>
                </c:pt>
                <c:pt idx="11">
                  <c:v>2.1984382160488595E-2</c:v>
                </c:pt>
                <c:pt idx="12">
                  <c:v>1.9786861914846601E-2</c:v>
                </c:pt>
                <c:pt idx="13">
                  <c:v>1.9519775140056598E-2</c:v>
                </c:pt>
              </c:numCache>
            </c:numRef>
          </c:val>
          <c:extLst>
            <c:ext xmlns:c16="http://schemas.microsoft.com/office/drawing/2014/chart" uri="{C3380CC4-5D6E-409C-BE32-E72D297353CC}">
              <c16:uniqueId val="{00000000-DF65-4948-A87F-D3941C108083}"/>
            </c:ext>
          </c:extLst>
        </c:ser>
        <c:dLbls>
          <c:showLegendKey val="0"/>
          <c:showVal val="0"/>
          <c:showCatName val="0"/>
          <c:showSerName val="0"/>
          <c:showPercent val="0"/>
          <c:showBubbleSize val="0"/>
        </c:dLbls>
        <c:gapWidth val="50"/>
        <c:axId val="900500992"/>
        <c:axId val="900509192"/>
      </c:barChart>
      <c:catAx>
        <c:axId val="90050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509192"/>
        <c:crosses val="autoZero"/>
        <c:auto val="1"/>
        <c:lblAlgn val="ctr"/>
        <c:lblOffset val="100"/>
        <c:noMultiLvlLbl val="0"/>
      </c:catAx>
      <c:valAx>
        <c:axId val="900509192"/>
        <c:scaling>
          <c:orientation val="minMax"/>
          <c:max val="0.4"/>
        </c:scaling>
        <c:delete val="1"/>
        <c:axPos val="t"/>
        <c:numFmt formatCode="0%" sourceLinked="1"/>
        <c:majorTickMark val="out"/>
        <c:minorTickMark val="none"/>
        <c:tickLblPos val="nextTo"/>
        <c:crossAx val="9005009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Unwanted contact</c:v>
                </c:pt>
                <c:pt idx="1">
                  <c:v>Hate speech</c:v>
                </c:pt>
                <c:pt idx="2">
                  <c:v>Discrimination</c:v>
                </c:pt>
                <c:pt idx="3">
                  <c:v>Terrorism recruiting</c:v>
                </c:pt>
              </c:strCache>
            </c:strRef>
          </c:cat>
          <c:val>
            <c:numRef>
              <c:f>Sheet1!$B$2:$B$5</c:f>
              <c:numCache>
                <c:formatCode>0%</c:formatCode>
                <c:ptCount val="4"/>
                <c:pt idx="0">
                  <c:v>0.43</c:v>
                </c:pt>
                <c:pt idx="1">
                  <c:v>0.16</c:v>
                </c:pt>
                <c:pt idx="2">
                  <c:v>0.1</c:v>
                </c:pt>
                <c:pt idx="3">
                  <c:v>0.01</c:v>
                </c:pt>
              </c:numCache>
            </c:numRef>
          </c:val>
          <c:extLst>
            <c:ext xmlns:c16="http://schemas.microsoft.com/office/drawing/2014/chart" uri="{C3380CC4-5D6E-409C-BE32-E72D297353CC}">
              <c16:uniqueId val="{00000000-2937-4DCB-914F-BC48BA500218}"/>
            </c:ext>
          </c:extLst>
        </c:ser>
        <c:dLbls>
          <c:showLegendKey val="0"/>
          <c:showVal val="0"/>
          <c:showCatName val="0"/>
          <c:showSerName val="0"/>
          <c:showPercent val="0"/>
          <c:showBubbleSize val="0"/>
        </c:dLbls>
        <c:gapWidth val="75"/>
        <c:axId val="943669680"/>
        <c:axId val="943677224"/>
      </c:barChart>
      <c:catAx>
        <c:axId val="9436696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5"/>
        </c:scaling>
        <c:delete val="1"/>
        <c:axPos val="l"/>
        <c:numFmt formatCode="0%" sourceLinked="1"/>
        <c:majorTickMark val="out"/>
        <c:minorTickMark val="none"/>
        <c:tickLblPos val="nextTo"/>
        <c:crossAx val="943669680"/>
        <c:crosses val="autoZero"/>
        <c:crossBetween val="between"/>
      </c:valAx>
      <c:spPr>
        <a:noFill/>
        <a:ln w="25400">
          <a:noFill/>
        </a:ln>
        <a:effectLst/>
      </c:spPr>
    </c:plotArea>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0" i="0" baseline="0" dirty="0">
                <a:effectLst/>
              </a:rPr>
              <a:t>Online risks: Recency vs. Frequency </a:t>
            </a:r>
          </a:p>
          <a:p>
            <a:pPr>
              <a:defRPr/>
            </a:pPr>
            <a:r>
              <a:rPr lang="en-US" sz="1400" b="0" i="0" baseline="0" dirty="0">
                <a:effectLst/>
              </a:rPr>
              <a:t>(among those who experienced any risk)</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Every/almost</c:v>
                </c:pt>
              </c:strCache>
            </c:strRef>
          </c:tx>
          <c:spPr>
            <a:ln w="25400" cap="rnd">
              <a:noFill/>
              <a:round/>
            </a:ln>
            <a:effectLst>
              <a:glow rad="50800">
                <a:schemeClr val="accent1">
                  <a:alpha val="40000"/>
                </a:schemeClr>
              </a:glow>
            </a:effectLst>
          </c:spPr>
          <c:marker>
            <c:symbol val="circle"/>
            <c:size val="10"/>
            <c:spPr>
              <a:solidFill>
                <a:schemeClr val="tx1"/>
              </a:solidFill>
              <a:ln w="9525">
                <a:solidFill>
                  <a:schemeClr val="accent1"/>
                </a:solidFill>
              </a:ln>
              <a:effectLst>
                <a:glow rad="50800">
                  <a:schemeClr val="accent1">
                    <a:alpha val="40000"/>
                  </a:schemeClr>
                </a:glow>
              </a:effectLst>
            </c:spPr>
          </c:marker>
          <c:dLbls>
            <c:dLbl>
              <c:idx val="0"/>
              <c:layout>
                <c:manualLayout>
                  <c:x val="3.6339889936581292E-2"/>
                  <c:y val="1.9444444444444445E-2"/>
                </c:manualLayout>
              </c:layout>
              <c:tx>
                <c:rich>
                  <a:bodyPr/>
                  <a:lstStyle/>
                  <a:p>
                    <a:fld id="{7E42B1D2-F0F5-4E70-A4BC-39D83DF20F8D}"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A65-4C02-8407-04D26F73D359}"/>
                </c:ext>
              </c:extLst>
            </c:dLbl>
            <c:dLbl>
              <c:idx val="1"/>
              <c:tx>
                <c:rich>
                  <a:bodyPr/>
                  <a:lstStyle/>
                  <a:p>
                    <a:fld id="{2E2BB188-F91E-424E-9A3C-8F15E8D220E9}"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A65-4C02-8407-04D26F73D359}"/>
                </c:ext>
              </c:extLst>
            </c:dLbl>
            <c:dLbl>
              <c:idx val="2"/>
              <c:layout>
                <c:manualLayout>
                  <c:x val="-5.0793061032917301E-2"/>
                  <c:y val="3.888888888888889E-2"/>
                </c:manualLayout>
              </c:layout>
              <c:tx>
                <c:rich>
                  <a:bodyPr/>
                  <a:lstStyle/>
                  <a:p>
                    <a:fld id="{6963CA5E-7C12-4F9B-8918-CF40B29246D0}"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8A65-4C02-8407-04D26F73D359}"/>
                </c:ext>
              </c:extLst>
            </c:dLbl>
            <c:dLbl>
              <c:idx val="3"/>
              <c:layout>
                <c:manualLayout>
                  <c:x val="-1.810578183434601E-2"/>
                  <c:y val="-3.6111111111111163E-2"/>
                </c:manualLayout>
              </c:layout>
              <c:tx>
                <c:rich>
                  <a:bodyPr/>
                  <a:lstStyle/>
                  <a:p>
                    <a:fld id="{0C97A2D9-937E-4B40-A3B7-7A3D4B1A419D}"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8A65-4C02-8407-04D26F73D359}"/>
                </c:ext>
              </c:extLst>
            </c:dLbl>
            <c:dLbl>
              <c:idx val="4"/>
              <c:tx>
                <c:rich>
                  <a:bodyPr/>
                  <a:lstStyle/>
                  <a:p>
                    <a:fld id="{925F0012-F59C-4AC5-885B-6C2F66FDD889}"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65-4C02-8407-04D26F73D359}"/>
                </c:ext>
              </c:extLst>
            </c:dLbl>
            <c:dLbl>
              <c:idx val="5"/>
              <c:tx>
                <c:rich>
                  <a:bodyPr/>
                  <a:lstStyle/>
                  <a:p>
                    <a:fld id="{70CF5EBC-B0EC-4E88-B32E-27B1C8EB23FA}"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65-4C02-8407-04D26F73D359}"/>
                </c:ext>
              </c:extLst>
            </c:dLbl>
            <c:dLbl>
              <c:idx val="6"/>
              <c:layout>
                <c:manualLayout>
                  <c:x val="-7.2150581154265231E-2"/>
                  <c:y val="-1.5277667209573881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35B79BD5-04A5-485E-A5E3-1015C286CF71}" type="CELLRANGE">
                      <a:rPr lang="en-US" dirty="0"/>
                      <a:pPr>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3.9290946358739608E-2"/>
                      <c:h val="5.4372047244094487E-2"/>
                    </c:manualLayout>
                  </c15:layout>
                  <c15:dlblFieldTable/>
                  <c15:showDataLabelsRange val="1"/>
                </c:ext>
                <c:ext xmlns:c16="http://schemas.microsoft.com/office/drawing/2014/chart" uri="{C3380CC4-5D6E-409C-BE32-E72D297353CC}">
                  <c16:uniqueId val="{00000006-8A65-4C02-8407-04D26F73D359}"/>
                </c:ext>
              </c:extLst>
            </c:dLbl>
            <c:dLbl>
              <c:idx val="7"/>
              <c:layout>
                <c:manualLayout>
                  <c:x val="2.770086041080503E-2"/>
                  <c:y val="0"/>
                </c:manualLayout>
              </c:layout>
              <c:tx>
                <c:rich>
                  <a:bodyPr/>
                  <a:lstStyle/>
                  <a:p>
                    <a:fld id="{5A53FD5B-A5C2-469C-81D9-94F7F55C8EA5}"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8A65-4C02-8407-04D26F73D359}"/>
                </c:ext>
              </c:extLst>
            </c:dLbl>
            <c:dLbl>
              <c:idx val="8"/>
              <c:tx>
                <c:rich>
                  <a:bodyPr/>
                  <a:lstStyle/>
                  <a:p>
                    <a:fld id="{1655ACE7-969B-42A0-81D0-7A327B2965DA}"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8A65-4C02-8407-04D26F73D359}"/>
                </c:ext>
              </c:extLst>
            </c:dLbl>
            <c:dLbl>
              <c:idx val="9"/>
              <c:layout>
                <c:manualLayout>
                  <c:x val="-0.11892810625273946"/>
                  <c:y val="-1.1111111111111162E-2"/>
                </c:manualLayout>
              </c:layout>
              <c:tx>
                <c:rich>
                  <a:bodyPr/>
                  <a:lstStyle/>
                  <a:p>
                    <a:fld id="{DB226FE9-646D-4DD9-B8CE-A5AF21B30CA7}"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8A65-4C02-8407-04D26F73D359}"/>
                </c:ext>
              </c:extLst>
            </c:dLbl>
            <c:dLbl>
              <c:idx val="10"/>
              <c:layout>
                <c:manualLayout>
                  <c:x val="-3.4174252464101254E-3"/>
                  <c:y val="-7.7777777777777779E-2"/>
                </c:manualLayout>
              </c:layout>
              <c:tx>
                <c:rich>
                  <a:bodyPr/>
                  <a:lstStyle/>
                  <a:p>
                    <a:fld id="{3F002DE7-AB3D-418B-A18B-0E533DE9714A}"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8A65-4C02-8407-04D26F73D359}"/>
                </c:ext>
              </c:extLst>
            </c:dLbl>
            <c:dLbl>
              <c:idx val="11"/>
              <c:layout>
                <c:manualLayout>
                  <c:x val="-6.9818918895142898E-2"/>
                  <c:y val="-6.1111111111111109E-2"/>
                </c:manualLayout>
              </c:layout>
              <c:tx>
                <c:rich>
                  <a:bodyPr/>
                  <a:lstStyle/>
                  <a:p>
                    <a:fld id="{70B6D937-FA35-45A7-8682-F95B5C97D391}"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A65-4C02-8407-04D26F73D359}"/>
                </c:ext>
              </c:extLst>
            </c:dLbl>
            <c:dLbl>
              <c:idx val="12"/>
              <c:tx>
                <c:rich>
                  <a:bodyPr/>
                  <a:lstStyle/>
                  <a:p>
                    <a:fld id="{3B8B2B53-0C8E-479D-A57E-34DFB19E6B21}" type="CELLRANGE">
                      <a:rPr lang="en-US"/>
                      <a:pPr/>
                      <a:t>[CELLRANGE]</a:t>
                    </a:fld>
                    <a:endParaRPr lang="en-US"/>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A65-4C02-8407-04D26F73D359}"/>
                </c:ext>
              </c:extLst>
            </c:dLbl>
            <c:dLbl>
              <c:idx val="13"/>
              <c:layout>
                <c:manualLayout>
                  <c:x val="-8.5509630525825067E-2"/>
                  <c:y val="-4.166666666666672E-2"/>
                </c:manualLayout>
              </c:layout>
              <c:tx>
                <c:rich>
                  <a:bodyPr/>
                  <a:lstStyle/>
                  <a:p>
                    <a:fld id="{C691E766-345B-403E-A358-5B6FC6CAE834}"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8A65-4C02-8407-04D26F73D3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Sheet1!$A$2:$A$15</c:f>
              <c:numCache>
                <c:formatCode>0%</c:formatCode>
                <c:ptCount val="14"/>
                <c:pt idx="0">
                  <c:v>0.27</c:v>
                </c:pt>
                <c:pt idx="1">
                  <c:v>0.2</c:v>
                </c:pt>
                <c:pt idx="2">
                  <c:v>0.25</c:v>
                </c:pt>
                <c:pt idx="3">
                  <c:v>0.33</c:v>
                </c:pt>
                <c:pt idx="4">
                  <c:v>0.47</c:v>
                </c:pt>
                <c:pt idx="5">
                  <c:v>0.28999999999999998</c:v>
                </c:pt>
                <c:pt idx="6">
                  <c:v>0.25</c:v>
                </c:pt>
                <c:pt idx="7">
                  <c:v>0.32</c:v>
                </c:pt>
                <c:pt idx="8">
                  <c:v>0.4</c:v>
                </c:pt>
                <c:pt idx="9">
                  <c:v>0.31</c:v>
                </c:pt>
                <c:pt idx="10">
                  <c:v>0.31</c:v>
                </c:pt>
                <c:pt idx="11">
                  <c:v>0.31</c:v>
                </c:pt>
                <c:pt idx="12">
                  <c:v>0.19</c:v>
                </c:pt>
                <c:pt idx="13">
                  <c:v>0.28999999999999998</c:v>
                </c:pt>
              </c:numCache>
            </c:numRef>
          </c:xVal>
          <c:yVal>
            <c:numRef>
              <c:f>Sheet1!$B$2:$B$15</c:f>
              <c:numCache>
                <c:formatCode>0%</c:formatCode>
                <c:ptCount val="14"/>
                <c:pt idx="0">
                  <c:v>0.33</c:v>
                </c:pt>
                <c:pt idx="1">
                  <c:v>0.26</c:v>
                </c:pt>
                <c:pt idx="2">
                  <c:v>0.31</c:v>
                </c:pt>
                <c:pt idx="3">
                  <c:v>0.45</c:v>
                </c:pt>
                <c:pt idx="4">
                  <c:v>0.4</c:v>
                </c:pt>
                <c:pt idx="5">
                  <c:v>0.26</c:v>
                </c:pt>
                <c:pt idx="6">
                  <c:v>0.3</c:v>
                </c:pt>
                <c:pt idx="7">
                  <c:v>0.42</c:v>
                </c:pt>
                <c:pt idx="8">
                  <c:v>0.55000000000000004</c:v>
                </c:pt>
                <c:pt idx="9">
                  <c:v>0.43</c:v>
                </c:pt>
                <c:pt idx="10">
                  <c:v>0.48</c:v>
                </c:pt>
                <c:pt idx="11">
                  <c:v>0.49</c:v>
                </c:pt>
                <c:pt idx="12">
                  <c:v>0.22</c:v>
                </c:pt>
                <c:pt idx="13">
                  <c:v>0.45</c:v>
                </c:pt>
              </c:numCache>
            </c:numRef>
          </c:yVal>
          <c:smooth val="0"/>
          <c:extLst>
            <c:ext xmlns:c15="http://schemas.microsoft.com/office/drawing/2012/chart" uri="{02D57815-91ED-43cb-92C2-25804820EDAC}">
              <c15:datalabelsRange>
                <c15:f>Sheet1!$D$2:$D$18</c15:f>
                <c15:dlblRangeCache>
                  <c:ptCount val="17"/>
                  <c:pt idx="0">
                    <c:v> US</c:v>
                  </c:pt>
                  <c:pt idx="1">
                    <c:v>AU</c:v>
                  </c:pt>
                  <c:pt idx="2">
                    <c:v>BE</c:v>
                  </c:pt>
                  <c:pt idx="3">
                    <c:v>BR</c:v>
                  </c:pt>
                  <c:pt idx="4">
                    <c:v>CN</c:v>
                  </c:pt>
                  <c:pt idx="5">
                    <c:v>FR</c:v>
                  </c:pt>
                  <c:pt idx="6">
                    <c:v>DE</c:v>
                  </c:pt>
                  <c:pt idx="7">
                    <c:v>IN</c:v>
                  </c:pt>
                  <c:pt idx="8">
                    <c:v>MX</c:v>
                  </c:pt>
                  <c:pt idx="9">
                    <c:v>RU</c:v>
                  </c:pt>
                  <c:pt idx="10">
                    <c:v>SA</c:v>
                  </c:pt>
                  <c:pt idx="11">
                    <c:v>TU</c:v>
                  </c:pt>
                  <c:pt idx="12">
                    <c:v>UK</c:v>
                  </c:pt>
                  <c:pt idx="13">
                    <c:v>CL</c:v>
                  </c:pt>
                </c15:dlblRangeCache>
              </c15:datalabelsRange>
            </c:ext>
            <c:ext xmlns:c16="http://schemas.microsoft.com/office/drawing/2014/chart" uri="{C3380CC4-5D6E-409C-BE32-E72D297353CC}">
              <c16:uniqueId val="{00000011-8A65-4C02-8407-04D26F73D359}"/>
            </c:ext>
          </c:extLst>
        </c:ser>
        <c:dLbls>
          <c:showLegendKey val="0"/>
          <c:showVal val="0"/>
          <c:showCatName val="0"/>
          <c:showSerName val="0"/>
          <c:showPercent val="0"/>
          <c:showBubbleSize val="0"/>
        </c:dLbls>
        <c:axId val="687499920"/>
        <c:axId val="687498280"/>
      </c:scatterChart>
      <c:valAx>
        <c:axId val="687499920"/>
        <c:scaling>
          <c:orientation val="minMax"/>
          <c:max val="0.70000000000000007"/>
          <c:min val="0"/>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Past week/month</a:t>
                </a:r>
              </a:p>
            </c:rich>
          </c:tx>
          <c:layout>
            <c:manualLayout>
              <c:xMode val="edge"/>
              <c:yMode val="edge"/>
              <c:x val="0.44921301933453361"/>
              <c:y val="0.91475000000000006"/>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7498280"/>
        <c:crosses val="autoZero"/>
        <c:crossBetween val="midCat"/>
      </c:valAx>
      <c:valAx>
        <c:axId val="687498280"/>
        <c:scaling>
          <c:orientation val="minMax"/>
          <c:max val="0.70000000000000007"/>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Frequency*</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7499920"/>
        <c:crosses val="autoZero"/>
        <c:crossBetween val="midCat"/>
      </c:valAx>
      <c:spPr>
        <a:noFill/>
        <a:ln>
          <a:solidFill>
            <a:schemeClr val="tx1"/>
          </a:solidFill>
        </a:ln>
        <a:effectLst/>
      </c:spPr>
    </c:plotArea>
    <c:plotVisOnly val="1"/>
    <c:dispBlanksAs val="gap"/>
    <c:showDLblsOverMax val="0"/>
  </c:chart>
  <c:spPr>
    <a:solidFill>
      <a:srgbClr val="0072C6"/>
    </a:solid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Level of Confidence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Extremely/very confident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AU</c:v>
                </c:pt>
                <c:pt idx="1">
                  <c:v>BE</c:v>
                </c:pt>
                <c:pt idx="2">
                  <c:v>FR</c:v>
                </c:pt>
                <c:pt idx="3">
                  <c:v>DE</c:v>
                </c:pt>
                <c:pt idx="4">
                  <c:v>UK</c:v>
                </c:pt>
                <c:pt idx="5">
                  <c:v>US</c:v>
                </c:pt>
                <c:pt idx="6">
                  <c:v>BR</c:v>
                </c:pt>
                <c:pt idx="7">
                  <c:v>CL</c:v>
                </c:pt>
                <c:pt idx="8">
                  <c:v>CH</c:v>
                </c:pt>
                <c:pt idx="9">
                  <c:v>IN</c:v>
                </c:pt>
                <c:pt idx="10">
                  <c:v>MX</c:v>
                </c:pt>
                <c:pt idx="11">
                  <c:v>RU</c:v>
                </c:pt>
                <c:pt idx="12">
                  <c:v>SA</c:v>
                </c:pt>
                <c:pt idx="13">
                  <c:v>TU</c:v>
                </c:pt>
              </c:strCache>
            </c:strRef>
          </c:cat>
          <c:val>
            <c:numRef>
              <c:f>Sheet1!$B$2:$B$15</c:f>
              <c:numCache>
                <c:formatCode>0%</c:formatCode>
                <c:ptCount val="14"/>
                <c:pt idx="0">
                  <c:v>0.44601283686198256</c:v>
                </c:pt>
                <c:pt idx="1">
                  <c:v>0.3643945331517674</c:v>
                </c:pt>
                <c:pt idx="2">
                  <c:v>0.30632551404899472</c:v>
                </c:pt>
                <c:pt idx="3">
                  <c:v>0.38575421002637095</c:v>
                </c:pt>
                <c:pt idx="4">
                  <c:v>0.44102091717802205</c:v>
                </c:pt>
                <c:pt idx="5">
                  <c:v>0.6047551767833933</c:v>
                </c:pt>
                <c:pt idx="6">
                  <c:v>0.70443350373817826</c:v>
                </c:pt>
                <c:pt idx="7">
                  <c:v>0.45013831299415591</c:v>
                </c:pt>
                <c:pt idx="8">
                  <c:v>0.47089812334805009</c:v>
                </c:pt>
                <c:pt idx="9">
                  <c:v>0.70307389395427233</c:v>
                </c:pt>
                <c:pt idx="10">
                  <c:v>0.51535339069304398</c:v>
                </c:pt>
                <c:pt idx="11">
                  <c:v>0.24847713959229034</c:v>
                </c:pt>
                <c:pt idx="12">
                  <c:v>0.57630041730272585</c:v>
                </c:pt>
                <c:pt idx="13">
                  <c:v>0.4853686183932151</c:v>
                </c:pt>
              </c:numCache>
            </c:numRef>
          </c:val>
          <c:extLst>
            <c:ext xmlns:c16="http://schemas.microsoft.com/office/drawing/2014/chart" uri="{C3380CC4-5D6E-409C-BE32-E72D297353CC}">
              <c16:uniqueId val="{00000000-DEC0-44F0-823D-FC834108A260}"/>
            </c:ext>
          </c:extLst>
        </c:ser>
        <c:ser>
          <c:idx val="1"/>
          <c:order val="1"/>
          <c:tx>
            <c:strRef>
              <c:f>Sheet1!$C$1</c:f>
              <c:strCache>
                <c:ptCount val="1"/>
                <c:pt idx="0">
                  <c:v>Somewhat confident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AU</c:v>
                </c:pt>
                <c:pt idx="1">
                  <c:v>BE</c:v>
                </c:pt>
                <c:pt idx="2">
                  <c:v>FR</c:v>
                </c:pt>
                <c:pt idx="3">
                  <c:v>DE</c:v>
                </c:pt>
                <c:pt idx="4">
                  <c:v>UK</c:v>
                </c:pt>
                <c:pt idx="5">
                  <c:v>US</c:v>
                </c:pt>
                <c:pt idx="6">
                  <c:v>BR</c:v>
                </c:pt>
                <c:pt idx="7">
                  <c:v>CL</c:v>
                </c:pt>
                <c:pt idx="8">
                  <c:v>CH</c:v>
                </c:pt>
                <c:pt idx="9">
                  <c:v>IN</c:v>
                </c:pt>
                <c:pt idx="10">
                  <c:v>MX</c:v>
                </c:pt>
                <c:pt idx="11">
                  <c:v>RU</c:v>
                </c:pt>
                <c:pt idx="12">
                  <c:v>SA</c:v>
                </c:pt>
                <c:pt idx="13">
                  <c:v>TU</c:v>
                </c:pt>
              </c:strCache>
            </c:strRef>
          </c:cat>
          <c:val>
            <c:numRef>
              <c:f>Sheet1!$C$2:$C$15</c:f>
              <c:numCache>
                <c:formatCode>0%</c:formatCode>
                <c:ptCount val="14"/>
                <c:pt idx="0">
                  <c:v>0.40467561801765894</c:v>
                </c:pt>
                <c:pt idx="1">
                  <c:v>0.45361195967938772</c:v>
                </c:pt>
                <c:pt idx="2">
                  <c:v>0.51065178141787804</c:v>
                </c:pt>
                <c:pt idx="3">
                  <c:v>0.50222607555499688</c:v>
                </c:pt>
                <c:pt idx="4">
                  <c:v>0.42466777495902247</c:v>
                </c:pt>
                <c:pt idx="5">
                  <c:v>0.30681811526145331</c:v>
                </c:pt>
                <c:pt idx="6">
                  <c:v>0.24761904137475102</c:v>
                </c:pt>
                <c:pt idx="7">
                  <c:v>0.33642408512122624</c:v>
                </c:pt>
                <c:pt idx="8">
                  <c:v>0.40700325307477131</c:v>
                </c:pt>
                <c:pt idx="9">
                  <c:v>0.25469955046261378</c:v>
                </c:pt>
                <c:pt idx="10">
                  <c:v>0.37117799794625911</c:v>
                </c:pt>
                <c:pt idx="11">
                  <c:v>0.52472595145943457</c:v>
                </c:pt>
                <c:pt idx="12">
                  <c:v>0.35084991326600701</c:v>
                </c:pt>
                <c:pt idx="13">
                  <c:v>0.40674224981014651</c:v>
                </c:pt>
              </c:numCache>
            </c:numRef>
          </c:val>
          <c:extLst>
            <c:ext xmlns:c16="http://schemas.microsoft.com/office/drawing/2014/chart" uri="{C3380CC4-5D6E-409C-BE32-E72D297353CC}">
              <c16:uniqueId val="{00000001-DEC0-44F0-823D-FC834108A260}"/>
            </c:ext>
          </c:extLst>
        </c:ser>
        <c:ser>
          <c:idx val="2"/>
          <c:order val="2"/>
          <c:tx>
            <c:strRef>
              <c:f>Sheet1!$D$1</c:f>
              <c:strCache>
                <c:ptCount val="1"/>
                <c:pt idx="0">
                  <c:v>Not very/not at all confident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AU</c:v>
                </c:pt>
                <c:pt idx="1">
                  <c:v>BE</c:v>
                </c:pt>
                <c:pt idx="2">
                  <c:v>FR</c:v>
                </c:pt>
                <c:pt idx="3">
                  <c:v>DE</c:v>
                </c:pt>
                <c:pt idx="4">
                  <c:v>UK</c:v>
                </c:pt>
                <c:pt idx="5">
                  <c:v>US</c:v>
                </c:pt>
                <c:pt idx="6">
                  <c:v>BR</c:v>
                </c:pt>
                <c:pt idx="7">
                  <c:v>CL</c:v>
                </c:pt>
                <c:pt idx="8">
                  <c:v>CH</c:v>
                </c:pt>
                <c:pt idx="9">
                  <c:v>IN</c:v>
                </c:pt>
                <c:pt idx="10">
                  <c:v>MX</c:v>
                </c:pt>
                <c:pt idx="11">
                  <c:v>RU</c:v>
                </c:pt>
                <c:pt idx="12">
                  <c:v>SA</c:v>
                </c:pt>
                <c:pt idx="13">
                  <c:v>TU</c:v>
                </c:pt>
              </c:strCache>
            </c:strRef>
          </c:cat>
          <c:val>
            <c:numRef>
              <c:f>Sheet1!$D$2:$D$15</c:f>
              <c:numCache>
                <c:formatCode>0%</c:formatCode>
                <c:ptCount val="14"/>
                <c:pt idx="0">
                  <c:v>0.14931154512035849</c:v>
                </c:pt>
                <c:pt idx="1">
                  <c:v>0.18199350716884485</c:v>
                </c:pt>
                <c:pt idx="2">
                  <c:v>0.18302270453312722</c:v>
                </c:pt>
                <c:pt idx="3">
                  <c:v>0.11201971441863216</c:v>
                </c:pt>
                <c:pt idx="4">
                  <c:v>0.13431130786295548</c:v>
                </c:pt>
                <c:pt idx="5">
                  <c:v>8.8426707955153366E-2</c:v>
                </c:pt>
                <c:pt idx="6">
                  <c:v>4.7947454887070681E-2</c:v>
                </c:pt>
                <c:pt idx="7">
                  <c:v>0.21343760188461786</c:v>
                </c:pt>
                <c:pt idx="8">
                  <c:v>0.12209862357717859</c:v>
                </c:pt>
                <c:pt idx="9">
                  <c:v>4.2226555583113959E-2</c:v>
                </c:pt>
                <c:pt idx="10">
                  <c:v>0.11346861136069687</c:v>
                </c:pt>
                <c:pt idx="11">
                  <c:v>0.22679690894827512</c:v>
                </c:pt>
                <c:pt idx="12">
                  <c:v>7.2849669431267125E-2</c:v>
                </c:pt>
                <c:pt idx="13">
                  <c:v>0.10788913179663831</c:v>
                </c:pt>
              </c:numCache>
            </c:numRef>
          </c:val>
          <c:extLst>
            <c:ext xmlns:c16="http://schemas.microsoft.com/office/drawing/2014/chart" uri="{C3380CC4-5D6E-409C-BE32-E72D297353CC}">
              <c16:uniqueId val="{00000002-DEC0-44F0-823D-FC834108A260}"/>
            </c:ext>
          </c:extLst>
        </c:ser>
        <c:dLbls>
          <c:dLblPos val="ctr"/>
          <c:showLegendKey val="0"/>
          <c:showVal val="1"/>
          <c:showCatName val="0"/>
          <c:showSerName val="0"/>
          <c:showPercent val="0"/>
          <c:showBubbleSize val="0"/>
        </c:dLbls>
        <c:gapWidth val="50"/>
        <c:overlap val="100"/>
        <c:axId val="623294552"/>
        <c:axId val="623295864"/>
      </c:barChart>
      <c:catAx>
        <c:axId val="623294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3295864"/>
        <c:crosses val="autoZero"/>
        <c:auto val="1"/>
        <c:lblAlgn val="ctr"/>
        <c:lblOffset val="100"/>
        <c:noMultiLvlLbl val="0"/>
      </c:catAx>
      <c:valAx>
        <c:axId val="623295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3294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a:pPr>
      <a:endParaRPr lang="en-US"/>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Do you know where to go for help?</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Total</c:v>
                </c:pt>
                <c:pt idx="1">
                  <c:v>AU</c:v>
                </c:pt>
                <c:pt idx="2">
                  <c:v>BE</c:v>
                </c:pt>
                <c:pt idx="3">
                  <c:v>FR</c:v>
                </c:pt>
                <c:pt idx="4">
                  <c:v>DE</c:v>
                </c:pt>
                <c:pt idx="5">
                  <c:v>UK</c:v>
                </c:pt>
                <c:pt idx="6">
                  <c:v>US</c:v>
                </c:pt>
                <c:pt idx="7">
                  <c:v>BR</c:v>
                </c:pt>
                <c:pt idx="8">
                  <c:v>CL</c:v>
                </c:pt>
                <c:pt idx="9">
                  <c:v>CH</c:v>
                </c:pt>
                <c:pt idx="10">
                  <c:v>IN</c:v>
                </c:pt>
                <c:pt idx="11">
                  <c:v>MX</c:v>
                </c:pt>
                <c:pt idx="12">
                  <c:v>RU</c:v>
                </c:pt>
                <c:pt idx="13">
                  <c:v>SA</c:v>
                </c:pt>
                <c:pt idx="14">
                  <c:v>TU</c:v>
                </c:pt>
              </c:strCache>
            </c:strRef>
          </c:cat>
          <c:val>
            <c:numRef>
              <c:f>Sheet1!$B$2:$B$16</c:f>
              <c:numCache>
                <c:formatCode>0%</c:formatCode>
                <c:ptCount val="15"/>
                <c:pt idx="0">
                  <c:v>0.37352969850865242</c:v>
                </c:pt>
                <c:pt idx="1">
                  <c:v>0.30949534089392561</c:v>
                </c:pt>
                <c:pt idx="2">
                  <c:v>0.26152112841450309</c:v>
                </c:pt>
                <c:pt idx="3">
                  <c:v>0.25883259277235382</c:v>
                </c:pt>
                <c:pt idx="4">
                  <c:v>0.44995519272038798</c:v>
                </c:pt>
                <c:pt idx="5">
                  <c:v>0.37789341223956457</c:v>
                </c:pt>
                <c:pt idx="6">
                  <c:v>0.43943255255569069</c:v>
                </c:pt>
                <c:pt idx="7">
                  <c:v>0.41765189190509899</c:v>
                </c:pt>
                <c:pt idx="8">
                  <c:v>0.45288072637555965</c:v>
                </c:pt>
                <c:pt idx="9">
                  <c:v>0.4174368942446478</c:v>
                </c:pt>
                <c:pt idx="10">
                  <c:v>0.42198971376680783</c:v>
                </c:pt>
                <c:pt idx="11">
                  <c:v>0.3464664641680637</c:v>
                </c:pt>
                <c:pt idx="12">
                  <c:v>0.30116482109595805</c:v>
                </c:pt>
                <c:pt idx="13">
                  <c:v>0.36709239274498889</c:v>
                </c:pt>
                <c:pt idx="14">
                  <c:v>0.40760266663135686</c:v>
                </c:pt>
              </c:numCache>
            </c:numRef>
          </c:val>
          <c:extLst>
            <c:ext xmlns:c16="http://schemas.microsoft.com/office/drawing/2014/chart" uri="{C3380CC4-5D6E-409C-BE32-E72D297353CC}">
              <c16:uniqueId val="{00000000-DDED-456B-B746-0F7EF6524D2E}"/>
            </c:ext>
          </c:extLst>
        </c:ser>
        <c:ser>
          <c:idx val="1"/>
          <c:order val="1"/>
          <c:tx>
            <c:strRef>
              <c:f>Sheet1!$C$1</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Total</c:v>
                </c:pt>
                <c:pt idx="1">
                  <c:v>AU</c:v>
                </c:pt>
                <c:pt idx="2">
                  <c:v>BE</c:v>
                </c:pt>
                <c:pt idx="3">
                  <c:v>FR</c:v>
                </c:pt>
                <c:pt idx="4">
                  <c:v>DE</c:v>
                </c:pt>
                <c:pt idx="5">
                  <c:v>UK</c:v>
                </c:pt>
                <c:pt idx="6">
                  <c:v>US</c:v>
                </c:pt>
                <c:pt idx="7">
                  <c:v>BR</c:v>
                </c:pt>
                <c:pt idx="8">
                  <c:v>CL</c:v>
                </c:pt>
                <c:pt idx="9">
                  <c:v>CH</c:v>
                </c:pt>
                <c:pt idx="10">
                  <c:v>IN</c:v>
                </c:pt>
                <c:pt idx="11">
                  <c:v>MX</c:v>
                </c:pt>
                <c:pt idx="12">
                  <c:v>RU</c:v>
                </c:pt>
                <c:pt idx="13">
                  <c:v>SA</c:v>
                </c:pt>
                <c:pt idx="14">
                  <c:v>TU</c:v>
                </c:pt>
              </c:strCache>
            </c:strRef>
          </c:cat>
          <c:val>
            <c:numRef>
              <c:f>Sheet1!$C$2:$C$16</c:f>
              <c:numCache>
                <c:formatCode>0%</c:formatCode>
                <c:ptCount val="15"/>
                <c:pt idx="0">
                  <c:v>0.34167457868960932</c:v>
                </c:pt>
                <c:pt idx="1">
                  <c:v>0.32468424945808005</c:v>
                </c:pt>
                <c:pt idx="2">
                  <c:v>0.5789476427906104</c:v>
                </c:pt>
                <c:pt idx="3">
                  <c:v>0.42073420631928338</c:v>
                </c:pt>
                <c:pt idx="4">
                  <c:v>0.26402048394893712</c:v>
                </c:pt>
                <c:pt idx="5">
                  <c:v>0.27665763056042586</c:v>
                </c:pt>
                <c:pt idx="6">
                  <c:v>0.28357199897472168</c:v>
                </c:pt>
                <c:pt idx="7">
                  <c:v>0.30862069078560544</c:v>
                </c:pt>
                <c:pt idx="8">
                  <c:v>0.25471772359098088</c:v>
                </c:pt>
                <c:pt idx="9">
                  <c:v>0.26019309211505892</c:v>
                </c:pt>
                <c:pt idx="10">
                  <c:v>0.35548035436376724</c:v>
                </c:pt>
                <c:pt idx="11">
                  <c:v>0.3995169543930856</c:v>
                </c:pt>
                <c:pt idx="12">
                  <c:v>0.39698128824469153</c:v>
                </c:pt>
                <c:pt idx="13">
                  <c:v>0.31787254220582556</c:v>
                </c:pt>
                <c:pt idx="14">
                  <c:v>0.34144519303590326</c:v>
                </c:pt>
              </c:numCache>
            </c:numRef>
          </c:val>
          <c:extLst>
            <c:ext xmlns:c16="http://schemas.microsoft.com/office/drawing/2014/chart" uri="{C3380CC4-5D6E-409C-BE32-E72D297353CC}">
              <c16:uniqueId val="{00000001-DDED-456B-B746-0F7EF6524D2E}"/>
            </c:ext>
          </c:extLst>
        </c:ser>
        <c:ser>
          <c:idx val="2"/>
          <c:order val="2"/>
          <c:tx>
            <c:strRef>
              <c:f>Sheet1!$D$1</c:f>
              <c:strCache>
                <c:ptCount val="1"/>
                <c:pt idx="0">
                  <c:v>Unsure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Total</c:v>
                </c:pt>
                <c:pt idx="1">
                  <c:v>AU</c:v>
                </c:pt>
                <c:pt idx="2">
                  <c:v>BE</c:v>
                </c:pt>
                <c:pt idx="3">
                  <c:v>FR</c:v>
                </c:pt>
                <c:pt idx="4">
                  <c:v>DE</c:v>
                </c:pt>
                <c:pt idx="5">
                  <c:v>UK</c:v>
                </c:pt>
                <c:pt idx="6">
                  <c:v>US</c:v>
                </c:pt>
                <c:pt idx="7">
                  <c:v>BR</c:v>
                </c:pt>
                <c:pt idx="8">
                  <c:v>CL</c:v>
                </c:pt>
                <c:pt idx="9">
                  <c:v>CH</c:v>
                </c:pt>
                <c:pt idx="10">
                  <c:v>IN</c:v>
                </c:pt>
                <c:pt idx="11">
                  <c:v>MX</c:v>
                </c:pt>
                <c:pt idx="12">
                  <c:v>RU</c:v>
                </c:pt>
                <c:pt idx="13">
                  <c:v>SA</c:v>
                </c:pt>
                <c:pt idx="14">
                  <c:v>TU</c:v>
                </c:pt>
              </c:strCache>
            </c:strRef>
          </c:cat>
          <c:val>
            <c:numRef>
              <c:f>Sheet1!$D$2:$D$16</c:f>
              <c:numCache>
                <c:formatCode>0%</c:formatCode>
                <c:ptCount val="15"/>
                <c:pt idx="0">
                  <c:v>0.28479572280173826</c:v>
                </c:pt>
                <c:pt idx="1">
                  <c:v>0.36582040964799434</c:v>
                </c:pt>
                <c:pt idx="2">
                  <c:v>0.15953122879488651</c:v>
                </c:pt>
                <c:pt idx="3">
                  <c:v>0.3204332009083628</c:v>
                </c:pt>
                <c:pt idx="4">
                  <c:v>0.28602432333067496</c:v>
                </c:pt>
                <c:pt idx="5">
                  <c:v>0.34544895720000951</c:v>
                </c:pt>
                <c:pt idx="6">
                  <c:v>0.27699544846958762</c:v>
                </c:pt>
                <c:pt idx="7">
                  <c:v>0.27372741730929556</c:v>
                </c:pt>
                <c:pt idx="8">
                  <c:v>0.29240155003345947</c:v>
                </c:pt>
                <c:pt idx="9">
                  <c:v>0.32237001364029327</c:v>
                </c:pt>
                <c:pt idx="10">
                  <c:v>0.22252993186942494</c:v>
                </c:pt>
                <c:pt idx="11">
                  <c:v>0.2540165814388507</c:v>
                </c:pt>
                <c:pt idx="12">
                  <c:v>0.30185389065935042</c:v>
                </c:pt>
                <c:pt idx="13">
                  <c:v>0.31503506504918555</c:v>
                </c:pt>
                <c:pt idx="14">
                  <c:v>0.25095214033273983</c:v>
                </c:pt>
              </c:numCache>
            </c:numRef>
          </c:val>
          <c:extLst>
            <c:ext xmlns:c16="http://schemas.microsoft.com/office/drawing/2014/chart" uri="{C3380CC4-5D6E-409C-BE32-E72D297353CC}">
              <c16:uniqueId val="{00000002-DDED-456B-B746-0F7EF6524D2E}"/>
            </c:ext>
          </c:extLst>
        </c:ser>
        <c:dLbls>
          <c:dLblPos val="inEnd"/>
          <c:showLegendKey val="0"/>
          <c:showVal val="1"/>
          <c:showCatName val="0"/>
          <c:showSerName val="0"/>
          <c:showPercent val="0"/>
          <c:showBubbleSize val="0"/>
        </c:dLbls>
        <c:gapWidth val="50"/>
        <c:overlap val="100"/>
        <c:axId val="718826696"/>
        <c:axId val="718827024"/>
      </c:barChart>
      <c:catAx>
        <c:axId val="718826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8827024"/>
        <c:crosses val="autoZero"/>
        <c:auto val="1"/>
        <c:lblAlgn val="ctr"/>
        <c:lblOffset val="100"/>
        <c:noMultiLvlLbl val="0"/>
      </c:catAx>
      <c:valAx>
        <c:axId val="718827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8826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a:t>Incidence of online risks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Males</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Family/Friend</c:v>
                </c:pt>
                <c:pt idx="2">
                  <c:v>Me, Family, Friend</c:v>
                </c:pt>
              </c:strCache>
            </c:strRef>
          </c:cat>
          <c:val>
            <c:numRef>
              <c:f>Sheet1!$B$2:$B$4</c:f>
              <c:numCache>
                <c:formatCode>0%</c:formatCode>
                <c:ptCount val="3"/>
                <c:pt idx="0">
                  <c:v>0.67</c:v>
                </c:pt>
                <c:pt idx="1">
                  <c:v>0.63</c:v>
                </c:pt>
                <c:pt idx="2">
                  <c:v>0.8</c:v>
                </c:pt>
              </c:numCache>
            </c:numRef>
          </c:val>
          <c:extLst>
            <c:ext xmlns:c16="http://schemas.microsoft.com/office/drawing/2014/chart" uri="{C3380CC4-5D6E-409C-BE32-E72D297353CC}">
              <c16:uniqueId val="{00000000-55C1-4E70-8DDA-362CFCB8E32E}"/>
            </c:ext>
          </c:extLst>
        </c:ser>
        <c:ser>
          <c:idx val="1"/>
          <c:order val="1"/>
          <c:tx>
            <c:strRef>
              <c:f>Sheet1!$C$1</c:f>
              <c:strCache>
                <c:ptCount val="1"/>
                <c:pt idx="0">
                  <c:v>Females</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Family/Friend</c:v>
                </c:pt>
                <c:pt idx="2">
                  <c:v>Me, Family, Friend</c:v>
                </c:pt>
              </c:strCache>
            </c:strRef>
          </c:cat>
          <c:val>
            <c:numRef>
              <c:f>Sheet1!$C$2:$C$4</c:f>
              <c:numCache>
                <c:formatCode>0%</c:formatCode>
                <c:ptCount val="3"/>
                <c:pt idx="0">
                  <c:v>0.62</c:v>
                </c:pt>
                <c:pt idx="1">
                  <c:v>0.6</c:v>
                </c:pt>
                <c:pt idx="2">
                  <c:v>0.75</c:v>
                </c:pt>
              </c:numCache>
            </c:numRef>
          </c:val>
          <c:extLst>
            <c:ext xmlns:c16="http://schemas.microsoft.com/office/drawing/2014/chart" uri="{C3380CC4-5D6E-409C-BE32-E72D297353CC}">
              <c16:uniqueId val="{00000001-55C1-4E70-8DDA-362CFCB8E32E}"/>
            </c:ext>
          </c:extLst>
        </c:ser>
        <c:dLbls>
          <c:dLblPos val="outEnd"/>
          <c:showLegendKey val="0"/>
          <c:showVal val="1"/>
          <c:showCatName val="0"/>
          <c:showSerName val="0"/>
          <c:showPercent val="0"/>
          <c:showBubbleSize val="0"/>
        </c:dLbls>
        <c:gapWidth val="100"/>
        <c:overlap val="-27"/>
        <c:axId val="792955184"/>
        <c:axId val="792954856"/>
      </c:barChart>
      <c:catAx>
        <c:axId val="79295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92954856"/>
        <c:crosses val="autoZero"/>
        <c:auto val="1"/>
        <c:lblAlgn val="ctr"/>
        <c:lblOffset val="100"/>
        <c:noMultiLvlLbl val="0"/>
      </c:catAx>
      <c:valAx>
        <c:axId val="79295485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92955184"/>
        <c:crosses val="autoZero"/>
        <c:crossBetween val="between"/>
      </c:valAx>
      <c:spPr>
        <a:solidFill>
          <a:schemeClr val="tx1"/>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Treated mean</c:v>
                </c:pt>
                <c:pt idx="1">
                  <c:v>Trolling</c:v>
                </c:pt>
                <c:pt idx="2">
                  <c:v>Online harassment</c:v>
                </c:pt>
                <c:pt idx="3">
                  <c:v>Cyberbullying</c:v>
                </c:pt>
                <c:pt idx="4">
                  <c:v>Swatting</c:v>
                </c:pt>
              </c:strCache>
            </c:strRef>
          </c:cat>
          <c:val>
            <c:numRef>
              <c:f>Sheet1!$B$2:$B$6</c:f>
              <c:numCache>
                <c:formatCode>0%</c:formatCode>
                <c:ptCount val="5"/>
                <c:pt idx="0">
                  <c:v>0.23778719947057803</c:v>
                </c:pt>
                <c:pt idx="1">
                  <c:v>0.23834339454636699</c:v>
                </c:pt>
                <c:pt idx="2">
                  <c:v>0.17864942200338882</c:v>
                </c:pt>
                <c:pt idx="3">
                  <c:v>8.9637533180902645E-2</c:v>
                </c:pt>
                <c:pt idx="4">
                  <c:v>3.6649960192379746E-2</c:v>
                </c:pt>
              </c:numCache>
            </c:numRef>
          </c:val>
          <c:extLst>
            <c:ext xmlns:c16="http://schemas.microsoft.com/office/drawing/2014/chart" uri="{C3380CC4-5D6E-409C-BE32-E72D297353CC}">
              <c16:uniqueId val="{00000000-CB08-49A3-AC46-29AFB7FE0B03}"/>
            </c:ext>
          </c:extLst>
        </c:ser>
        <c:ser>
          <c:idx val="1"/>
          <c:order val="1"/>
          <c:tx>
            <c:strRef>
              <c:f>Sheet1!$C$1</c:f>
              <c:strCache>
                <c:ptCount val="1"/>
                <c:pt idx="0">
                  <c:v>Series 2</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Treated mean</c:v>
                </c:pt>
                <c:pt idx="1">
                  <c:v>Trolling</c:v>
                </c:pt>
                <c:pt idx="2">
                  <c:v>Online harassment</c:v>
                </c:pt>
                <c:pt idx="3">
                  <c:v>Cyberbullying</c:v>
                </c:pt>
                <c:pt idx="4">
                  <c:v>Swatting</c:v>
                </c:pt>
              </c:strCache>
            </c:strRef>
          </c:cat>
          <c:val>
            <c:numRef>
              <c:f>Sheet1!$C$2:$C$6</c:f>
              <c:numCache>
                <c:formatCode>0%</c:formatCode>
                <c:ptCount val="5"/>
                <c:pt idx="0">
                  <c:v>0.20093300664554714</c:v>
                </c:pt>
                <c:pt idx="1">
                  <c:v>0.18686023486586123</c:v>
                </c:pt>
                <c:pt idx="2">
                  <c:v>0.16102429972467747</c:v>
                </c:pt>
                <c:pt idx="3">
                  <c:v>9.1058934916553869E-2</c:v>
                </c:pt>
                <c:pt idx="4">
                  <c:v>2.9273358595679033E-2</c:v>
                </c:pt>
              </c:numCache>
            </c:numRef>
          </c:val>
          <c:extLst>
            <c:ext xmlns:c16="http://schemas.microsoft.com/office/drawing/2014/chart" uri="{C3380CC4-5D6E-409C-BE32-E72D297353CC}">
              <c16:uniqueId val="{00000001-CB08-49A3-AC46-29AFB7FE0B03}"/>
            </c:ext>
          </c:extLst>
        </c:ser>
        <c:dLbls>
          <c:showLegendKey val="0"/>
          <c:showVal val="0"/>
          <c:showCatName val="0"/>
          <c:showSerName val="0"/>
          <c:showPercent val="0"/>
          <c:showBubbleSize val="0"/>
        </c:dLbls>
        <c:gapWidth val="75"/>
        <c:axId val="943669680"/>
        <c:axId val="943677224"/>
      </c:barChart>
      <c:catAx>
        <c:axId val="9436696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5"/>
        </c:scaling>
        <c:delete val="1"/>
        <c:axPos val="l"/>
        <c:numFmt formatCode="0%" sourceLinked="1"/>
        <c:majorTickMark val="out"/>
        <c:minorTickMark val="none"/>
        <c:tickLblPos val="nextTo"/>
        <c:crossAx val="943669680"/>
        <c:crosses val="autoZero"/>
        <c:crossBetween val="between"/>
      </c:valAx>
      <c:spPr>
        <a:noFill/>
        <a:ln>
          <a:noFill/>
        </a:ln>
        <a:effectLst/>
      </c:spPr>
    </c:plotArea>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Unwanted sexting (received)</c:v>
                </c:pt>
                <c:pt idx="1">
                  <c:v>Sexual solicitation</c:v>
                </c:pt>
                <c:pt idx="2">
                  <c:v>Unwanted sexting (sent)</c:v>
                </c:pt>
                <c:pt idx="3">
                  <c:v>Sextortion</c:v>
                </c:pt>
                <c:pt idx="4">
                  <c:v>"Revenge porn"</c:v>
                </c:pt>
              </c:strCache>
            </c:strRef>
          </c:cat>
          <c:val>
            <c:numRef>
              <c:f>Sheet1!$B$2:$B$6</c:f>
              <c:numCache>
                <c:formatCode>0%</c:formatCode>
                <c:ptCount val="5"/>
                <c:pt idx="0">
                  <c:v>0.22067691243472137</c:v>
                </c:pt>
                <c:pt idx="1">
                  <c:v>0.16196942649865015</c:v>
                </c:pt>
                <c:pt idx="2">
                  <c:v>0.1424363133947161</c:v>
                </c:pt>
                <c:pt idx="3">
                  <c:v>3.7672184174519216E-2</c:v>
                </c:pt>
                <c:pt idx="4">
                  <c:v>3.1903391130856947E-2</c:v>
                </c:pt>
              </c:numCache>
            </c:numRef>
          </c:val>
          <c:extLst>
            <c:ext xmlns:c16="http://schemas.microsoft.com/office/drawing/2014/chart" uri="{C3380CC4-5D6E-409C-BE32-E72D297353CC}">
              <c16:uniqueId val="{00000000-27A3-43D4-BFA5-DAE2F6E1DD3E}"/>
            </c:ext>
          </c:extLst>
        </c:ser>
        <c:ser>
          <c:idx val="1"/>
          <c:order val="1"/>
          <c:tx>
            <c:strRef>
              <c:f>Sheet1!$C$1</c:f>
              <c:strCache>
                <c:ptCount val="1"/>
                <c:pt idx="0">
                  <c:v>Column1</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Unwanted sexting (received)</c:v>
                </c:pt>
                <c:pt idx="1">
                  <c:v>Sexual solicitation</c:v>
                </c:pt>
                <c:pt idx="2">
                  <c:v>Unwanted sexting (sent)</c:v>
                </c:pt>
                <c:pt idx="3">
                  <c:v>Sextortion</c:v>
                </c:pt>
                <c:pt idx="4">
                  <c:v>"Revenge porn"</c:v>
                </c:pt>
              </c:strCache>
            </c:strRef>
          </c:cat>
          <c:val>
            <c:numRef>
              <c:f>Sheet1!$C$2:$C$6</c:f>
              <c:numCache>
                <c:formatCode>0%</c:formatCode>
                <c:ptCount val="5"/>
                <c:pt idx="0">
                  <c:v>0.19883950907134362</c:v>
                </c:pt>
                <c:pt idx="1">
                  <c:v>0.12889185181696008</c:v>
                </c:pt>
                <c:pt idx="2">
                  <c:v>0.10049241227197596</c:v>
                </c:pt>
                <c:pt idx="3">
                  <c:v>2.9107761278971592E-2</c:v>
                </c:pt>
                <c:pt idx="4">
                  <c:v>2.3833816450920923E-2</c:v>
                </c:pt>
              </c:numCache>
            </c:numRef>
          </c:val>
          <c:extLst>
            <c:ext xmlns:c16="http://schemas.microsoft.com/office/drawing/2014/chart" uri="{C3380CC4-5D6E-409C-BE32-E72D297353CC}">
              <c16:uniqueId val="{00000001-27A3-43D4-BFA5-DAE2F6E1DD3E}"/>
            </c:ext>
          </c:extLst>
        </c:ser>
        <c:dLbls>
          <c:showLegendKey val="0"/>
          <c:showVal val="0"/>
          <c:showCatName val="0"/>
          <c:showSerName val="0"/>
          <c:showPercent val="0"/>
          <c:showBubbleSize val="0"/>
        </c:dLbls>
        <c:gapWidth val="75"/>
        <c:axId val="943669680"/>
        <c:axId val="943677224"/>
      </c:barChart>
      <c:catAx>
        <c:axId val="9436696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5"/>
        </c:scaling>
        <c:delete val="1"/>
        <c:axPos val="l"/>
        <c:numFmt formatCode="0%" sourceLinked="1"/>
        <c:majorTickMark val="out"/>
        <c:minorTickMark val="none"/>
        <c:tickLblPos val="nextTo"/>
        <c:crossAx val="943669680"/>
        <c:crosses val="autoZero"/>
        <c:crossBetween val="between"/>
      </c:valAx>
      <c:spPr>
        <a:noFill/>
        <a:ln>
          <a:noFill/>
        </a:ln>
        <a:effectLst/>
      </c:spPr>
    </c:plotArea>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Doxxing</c:v>
                </c:pt>
                <c:pt idx="1">
                  <c:v>Damage to personal reputation</c:v>
                </c:pt>
                <c:pt idx="2">
                  <c:v>Damage to work reputation</c:v>
                </c:pt>
              </c:strCache>
            </c:strRef>
          </c:cat>
          <c:val>
            <c:numRef>
              <c:f>Sheet1!$B$2:$B$4</c:f>
              <c:numCache>
                <c:formatCode>0%</c:formatCode>
                <c:ptCount val="3"/>
                <c:pt idx="0">
                  <c:v>0.13820482063736653</c:v>
                </c:pt>
                <c:pt idx="1">
                  <c:v>9.0358117921190806E-2</c:v>
                </c:pt>
                <c:pt idx="2">
                  <c:v>5.2147473486478059E-2</c:v>
                </c:pt>
              </c:numCache>
            </c:numRef>
          </c:val>
          <c:extLst>
            <c:ext xmlns:c16="http://schemas.microsoft.com/office/drawing/2014/chart" uri="{C3380CC4-5D6E-409C-BE32-E72D297353CC}">
              <c16:uniqueId val="{00000000-9B9D-42FA-9C5F-2910B0C4ADA6}"/>
            </c:ext>
          </c:extLst>
        </c:ser>
        <c:ser>
          <c:idx val="1"/>
          <c:order val="1"/>
          <c:tx>
            <c:strRef>
              <c:f>Sheet1!$C$1</c:f>
              <c:strCache>
                <c:ptCount val="1"/>
                <c:pt idx="0">
                  <c:v>Column1</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Doxxing</c:v>
                </c:pt>
                <c:pt idx="1">
                  <c:v>Damage to personal reputation</c:v>
                </c:pt>
                <c:pt idx="2">
                  <c:v>Damage to work reputation</c:v>
                </c:pt>
              </c:strCache>
            </c:strRef>
          </c:cat>
          <c:val>
            <c:numRef>
              <c:f>Sheet1!$C$2:$C$4</c:f>
              <c:numCache>
                <c:formatCode>0%</c:formatCode>
                <c:ptCount val="3"/>
                <c:pt idx="0">
                  <c:v>0.10141510257197268</c:v>
                </c:pt>
                <c:pt idx="1">
                  <c:v>6.9723319095428934E-2</c:v>
                </c:pt>
                <c:pt idx="2">
                  <c:v>3.2285117878454256E-2</c:v>
                </c:pt>
              </c:numCache>
            </c:numRef>
          </c:val>
          <c:extLst>
            <c:ext xmlns:c16="http://schemas.microsoft.com/office/drawing/2014/chart" uri="{C3380CC4-5D6E-409C-BE32-E72D297353CC}">
              <c16:uniqueId val="{00000001-9B9D-42FA-9C5F-2910B0C4ADA6}"/>
            </c:ext>
          </c:extLst>
        </c:ser>
        <c:dLbls>
          <c:showLegendKey val="0"/>
          <c:showVal val="0"/>
          <c:showCatName val="0"/>
          <c:showSerName val="0"/>
          <c:showPercent val="0"/>
          <c:showBubbleSize val="0"/>
        </c:dLbls>
        <c:gapWidth val="75"/>
        <c:axId val="943669680"/>
        <c:axId val="943677224"/>
      </c:barChart>
      <c:catAx>
        <c:axId val="9436696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5"/>
        </c:scaling>
        <c:delete val="1"/>
        <c:axPos val="l"/>
        <c:numFmt formatCode="0%" sourceLinked="1"/>
        <c:majorTickMark val="out"/>
        <c:minorTickMark val="none"/>
        <c:tickLblPos val="nextTo"/>
        <c:crossAx val="943669680"/>
        <c:crosses val="autoZero"/>
        <c:crossBetween val="between"/>
      </c:valAx>
      <c:spPr>
        <a:noFill/>
        <a:ln w="25400">
          <a:noFill/>
        </a:ln>
        <a:effectLst/>
      </c:spPr>
    </c:plotArea>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Male</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Unwanted contact</c:v>
                </c:pt>
                <c:pt idx="1">
                  <c:v>Discrimination</c:v>
                </c:pt>
                <c:pt idx="2">
                  <c:v>Swatting</c:v>
                </c:pt>
                <c:pt idx="3">
                  <c:v>Terrorism recruiting</c:v>
                </c:pt>
              </c:strCache>
            </c:strRef>
          </c:cat>
          <c:val>
            <c:numRef>
              <c:f>Sheet1!$B$2:$B$5</c:f>
              <c:numCache>
                <c:formatCode>0%</c:formatCode>
                <c:ptCount val="4"/>
                <c:pt idx="0">
                  <c:v>0.4358038033330594</c:v>
                </c:pt>
                <c:pt idx="1">
                  <c:v>0.10953468874049412</c:v>
                </c:pt>
                <c:pt idx="2">
                  <c:v>3.6649960192379746E-2</c:v>
                </c:pt>
                <c:pt idx="3">
                  <c:v>1.2726823189606251E-2</c:v>
                </c:pt>
              </c:numCache>
            </c:numRef>
          </c:val>
          <c:extLst>
            <c:ext xmlns:c16="http://schemas.microsoft.com/office/drawing/2014/chart" uri="{C3380CC4-5D6E-409C-BE32-E72D297353CC}">
              <c16:uniqueId val="{00000000-C07A-4207-B79C-E34486AB4383}"/>
            </c:ext>
          </c:extLst>
        </c:ser>
        <c:ser>
          <c:idx val="1"/>
          <c:order val="1"/>
          <c:tx>
            <c:strRef>
              <c:f>Sheet1!$C$1</c:f>
              <c:strCache>
                <c:ptCount val="1"/>
                <c:pt idx="0">
                  <c:v>Female</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Unwanted contact</c:v>
                </c:pt>
                <c:pt idx="1">
                  <c:v>Discrimination</c:v>
                </c:pt>
                <c:pt idx="2">
                  <c:v>Swatting</c:v>
                </c:pt>
                <c:pt idx="3">
                  <c:v>Terrorism recruiting</c:v>
                </c:pt>
              </c:strCache>
            </c:strRef>
          </c:cat>
          <c:val>
            <c:numRef>
              <c:f>Sheet1!$C$2:$C$5</c:f>
              <c:numCache>
                <c:formatCode>0%</c:formatCode>
                <c:ptCount val="4"/>
                <c:pt idx="0">
                  <c:v>0.42892869259273342</c:v>
                </c:pt>
                <c:pt idx="1">
                  <c:v>9.6327364151694933E-2</c:v>
                </c:pt>
                <c:pt idx="2">
                  <c:v>2.9273358595679033E-2</c:v>
                </c:pt>
                <c:pt idx="3">
                  <c:v>1.0605808941914601E-2</c:v>
                </c:pt>
              </c:numCache>
            </c:numRef>
          </c:val>
          <c:extLst>
            <c:ext xmlns:c16="http://schemas.microsoft.com/office/drawing/2014/chart" uri="{C3380CC4-5D6E-409C-BE32-E72D297353CC}">
              <c16:uniqueId val="{00000001-C07A-4207-B79C-E34486AB4383}"/>
            </c:ext>
          </c:extLst>
        </c:ser>
        <c:dLbls>
          <c:showLegendKey val="0"/>
          <c:showVal val="0"/>
          <c:showCatName val="0"/>
          <c:showSerName val="0"/>
          <c:showPercent val="0"/>
          <c:showBubbleSize val="0"/>
        </c:dLbls>
        <c:gapWidth val="75"/>
        <c:axId val="943669680"/>
        <c:axId val="943677224"/>
      </c:barChart>
      <c:catAx>
        <c:axId val="9436696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60000000000000009"/>
        </c:scaling>
        <c:delete val="1"/>
        <c:axPos val="l"/>
        <c:numFmt formatCode="0%" sourceLinked="1"/>
        <c:majorTickMark val="out"/>
        <c:minorTickMark val="none"/>
        <c:tickLblPos val="nextTo"/>
        <c:crossAx val="943669680"/>
        <c:crosses val="autoZero"/>
        <c:crossBetween val="between"/>
      </c:valAx>
      <c:spPr>
        <a:noFill/>
        <a:ln>
          <a:noFill/>
        </a:ln>
        <a:effectLst/>
      </c:spPr>
    </c:plotArea>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Male</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Unwanted contact</c:v>
                </c:pt>
                <c:pt idx="1">
                  <c:v>Treated mean</c:v>
                </c:pt>
                <c:pt idx="2">
                  <c:v>Trolling</c:v>
                </c:pt>
                <c:pt idx="3">
                  <c:v>Hate speech</c:v>
                </c:pt>
                <c:pt idx="4">
                  <c:v>Online harassment</c:v>
                </c:pt>
                <c:pt idx="5">
                  <c:v>Discrimination</c:v>
                </c:pt>
                <c:pt idx="6">
                  <c:v>Doxxing</c:v>
                </c:pt>
                <c:pt idx="7">
                  <c:v>Damage to personal rep</c:v>
                </c:pt>
                <c:pt idx="8">
                  <c:v>Unwanted sexting (received)</c:v>
                </c:pt>
              </c:strCache>
            </c:strRef>
          </c:cat>
          <c:val>
            <c:numRef>
              <c:f>Sheet1!$B$2:$B$10</c:f>
              <c:numCache>
                <c:formatCode>0%</c:formatCode>
                <c:ptCount val="9"/>
                <c:pt idx="0">
                  <c:v>0.14569609520549384</c:v>
                </c:pt>
                <c:pt idx="1">
                  <c:v>0.13501844625626258</c:v>
                </c:pt>
                <c:pt idx="2">
                  <c:v>0.11936247444373194</c:v>
                </c:pt>
                <c:pt idx="3">
                  <c:v>9.6796969737835054E-2</c:v>
                </c:pt>
                <c:pt idx="4">
                  <c:v>9.0108324812203572E-2</c:v>
                </c:pt>
                <c:pt idx="5">
                  <c:v>0.08</c:v>
                </c:pt>
                <c:pt idx="6">
                  <c:v>7.5414437688910027E-2</c:v>
                </c:pt>
                <c:pt idx="7">
                  <c:v>7.1505200759129722E-2</c:v>
                </c:pt>
                <c:pt idx="8">
                  <c:v>7.2588936885538885E-2</c:v>
                </c:pt>
              </c:numCache>
            </c:numRef>
          </c:val>
          <c:extLst>
            <c:ext xmlns:c16="http://schemas.microsoft.com/office/drawing/2014/chart" uri="{C3380CC4-5D6E-409C-BE32-E72D297353CC}">
              <c16:uniqueId val="{00000000-CC93-44BE-BF20-1EEF17A1F6A3}"/>
            </c:ext>
          </c:extLst>
        </c:ser>
        <c:ser>
          <c:idx val="1"/>
          <c:order val="1"/>
          <c:tx>
            <c:strRef>
              <c:f>Sheet1!$C$1</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Unwanted contact</c:v>
                </c:pt>
                <c:pt idx="1">
                  <c:v>Treated mean</c:v>
                </c:pt>
                <c:pt idx="2">
                  <c:v>Trolling</c:v>
                </c:pt>
                <c:pt idx="3">
                  <c:v>Hate speech</c:v>
                </c:pt>
                <c:pt idx="4">
                  <c:v>Online harassment</c:v>
                </c:pt>
                <c:pt idx="5">
                  <c:v>Discrimination</c:v>
                </c:pt>
                <c:pt idx="6">
                  <c:v>Doxxing</c:v>
                </c:pt>
                <c:pt idx="7">
                  <c:v>Damage to personal rep</c:v>
                </c:pt>
                <c:pt idx="8">
                  <c:v>Unwanted sexting (received)</c:v>
                </c:pt>
              </c:strCache>
            </c:strRef>
          </c:cat>
          <c:val>
            <c:numRef>
              <c:f>Sheet1!$C$2:$C$10</c:f>
              <c:numCache>
                <c:formatCode>0%</c:formatCode>
                <c:ptCount val="9"/>
                <c:pt idx="0">
                  <c:v>0.16741571159526308</c:v>
                </c:pt>
                <c:pt idx="1">
                  <c:v>0.13025903698625368</c:v>
                </c:pt>
                <c:pt idx="2">
                  <c:v>0.10023502321505125</c:v>
                </c:pt>
                <c:pt idx="3">
                  <c:v>9.353658563812052E-2</c:v>
                </c:pt>
                <c:pt idx="4">
                  <c:v>9.3382681598459527E-2</c:v>
                </c:pt>
                <c:pt idx="5">
                  <c:v>8.4638120842658204E-2</c:v>
                </c:pt>
                <c:pt idx="6">
                  <c:v>5.8833594138974217E-2</c:v>
                </c:pt>
                <c:pt idx="7">
                  <c:v>6.4159417195955762E-2</c:v>
                </c:pt>
                <c:pt idx="8">
                  <c:v>6.7897490515211587E-2</c:v>
                </c:pt>
              </c:numCache>
            </c:numRef>
          </c:val>
          <c:extLst>
            <c:ext xmlns:c16="http://schemas.microsoft.com/office/drawing/2014/chart" uri="{C3380CC4-5D6E-409C-BE32-E72D297353CC}">
              <c16:uniqueId val="{00000000-1FCF-4C09-B67F-81AA0E0D8B0B}"/>
            </c:ext>
          </c:extLst>
        </c:ser>
        <c:dLbls>
          <c:dLblPos val="ctr"/>
          <c:showLegendKey val="0"/>
          <c:showVal val="1"/>
          <c:showCatName val="0"/>
          <c:showSerName val="0"/>
          <c:showPercent val="0"/>
          <c:showBubbleSize val="0"/>
        </c:dLbls>
        <c:gapWidth val="50"/>
        <c:axId val="1092749960"/>
        <c:axId val="1092750288"/>
      </c:barChart>
      <c:catAx>
        <c:axId val="1092749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05050"/>
                </a:solidFill>
                <a:latin typeface="+mn-lt"/>
                <a:ea typeface="+mn-ea"/>
                <a:cs typeface="+mn-cs"/>
              </a:defRPr>
            </a:pPr>
            <a:endParaRPr lang="en-US"/>
          </a:p>
        </c:txPr>
        <c:crossAx val="1092750288"/>
        <c:crosses val="autoZero"/>
        <c:auto val="1"/>
        <c:lblAlgn val="ctr"/>
        <c:lblOffset val="100"/>
        <c:noMultiLvlLbl val="0"/>
      </c:catAx>
      <c:valAx>
        <c:axId val="1092750288"/>
        <c:scaling>
          <c:orientation val="minMax"/>
        </c:scaling>
        <c:delete val="1"/>
        <c:axPos val="l"/>
        <c:numFmt formatCode="0%" sourceLinked="1"/>
        <c:majorTickMark val="none"/>
        <c:minorTickMark val="none"/>
        <c:tickLblPos val="nextTo"/>
        <c:crossAx val="1092749960"/>
        <c:crosses val="autoZero"/>
        <c:crossBetween val="between"/>
      </c:valAx>
      <c:spPr>
        <a:noFill/>
        <a:ln>
          <a:noFill/>
        </a:ln>
        <a:effectLst/>
      </c:spPr>
    </c:plotArea>
    <c:legend>
      <c:legendPos val="r"/>
      <c:layout>
        <c:manualLayout>
          <c:xMode val="edge"/>
          <c:yMode val="edge"/>
          <c:x val="0.91047241326085071"/>
          <c:y val="1.5831739675778802E-2"/>
          <c:w val="7.0372429459241645E-2"/>
          <c:h val="0.2578455522516792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a:solidFill>
                  <a:schemeClr val="bg1"/>
                </a:solidFill>
              </a:rPr>
              <a:t>Male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tx>
            <c:strRef>
              <c:f>Sheet1!$B$1</c:f>
              <c:strCache>
                <c:ptCount val="1"/>
                <c:pt idx="0">
                  <c:v>Male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6A0-4100-89FC-B2278F16501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6A0-4100-89FC-B2278F16501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6A0-4100-89FC-B2278F16501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6A0-4100-89FC-B2278F16501F}"/>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A0-4100-89FC-B2278F16501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Met in person</c:v>
                </c:pt>
                <c:pt idx="1">
                  <c:v>Not met in person</c:v>
                </c:pt>
              </c:strCache>
            </c:strRef>
          </c:cat>
          <c:val>
            <c:numRef>
              <c:f>Sheet1!$B$2:$B$3</c:f>
              <c:numCache>
                <c:formatCode>0%</c:formatCode>
                <c:ptCount val="2"/>
                <c:pt idx="0">
                  <c:v>0.51</c:v>
                </c:pt>
                <c:pt idx="1">
                  <c:v>0.49</c:v>
                </c:pt>
              </c:numCache>
            </c:numRef>
          </c:val>
          <c:extLst>
            <c:ext xmlns:c16="http://schemas.microsoft.com/office/drawing/2014/chart" uri="{C3380CC4-5D6E-409C-BE32-E72D297353CC}">
              <c16:uniqueId val="{00000000-9B1F-4C0E-BE8F-E889C6D3C4AD}"/>
            </c:ext>
          </c:extLst>
        </c:ser>
        <c:dLbls>
          <c:showLegendKey val="0"/>
          <c:showVal val="0"/>
          <c:showCatName val="0"/>
          <c:showSerName val="0"/>
          <c:showPercent val="0"/>
          <c:showBubbleSize val="0"/>
          <c:showLeaderLines val="1"/>
        </c:dLbls>
        <c:firstSliceAng val="269"/>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Treated mean</c:v>
                </c:pt>
                <c:pt idx="1">
                  <c:v>Trolling</c:v>
                </c:pt>
                <c:pt idx="2">
                  <c:v>Online harassment</c:v>
                </c:pt>
                <c:pt idx="3">
                  <c:v>Cyberbullying</c:v>
                </c:pt>
                <c:pt idx="4">
                  <c:v>Swatting</c:v>
                </c:pt>
              </c:strCache>
            </c:strRef>
          </c:cat>
          <c:val>
            <c:numRef>
              <c:f>Sheet1!$B$2:$B$6</c:f>
              <c:numCache>
                <c:formatCode>0%</c:formatCode>
                <c:ptCount val="5"/>
                <c:pt idx="0">
                  <c:v>0.219</c:v>
                </c:pt>
                <c:pt idx="1">
                  <c:v>0.21299999999999999</c:v>
                </c:pt>
                <c:pt idx="2">
                  <c:v>0.17</c:v>
                </c:pt>
                <c:pt idx="3">
                  <c:v>0.09</c:v>
                </c:pt>
                <c:pt idx="4">
                  <c:v>0.03</c:v>
                </c:pt>
              </c:numCache>
            </c:numRef>
          </c:val>
          <c:extLst>
            <c:ext xmlns:c16="http://schemas.microsoft.com/office/drawing/2014/chart" uri="{C3380CC4-5D6E-409C-BE32-E72D297353CC}">
              <c16:uniqueId val="{00000000-CB08-49A3-AC46-29AFB7FE0B03}"/>
            </c:ext>
          </c:extLst>
        </c:ser>
        <c:ser>
          <c:idx val="1"/>
          <c:order val="1"/>
          <c:tx>
            <c:strRef>
              <c:f>Sheet1!$C$1</c:f>
              <c:strCache>
                <c:ptCount val="1"/>
                <c:pt idx="0">
                  <c:v>Series 2</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Treated mean</c:v>
                </c:pt>
                <c:pt idx="1">
                  <c:v>Trolling</c:v>
                </c:pt>
                <c:pt idx="2">
                  <c:v>Online harassment</c:v>
                </c:pt>
                <c:pt idx="3">
                  <c:v>Cyberbullying</c:v>
                </c:pt>
                <c:pt idx="4">
                  <c:v>Swatting</c:v>
                </c:pt>
              </c:strCache>
            </c:strRef>
          </c:cat>
          <c:val>
            <c:numRef>
              <c:f>Sheet1!$C$2:$C$6</c:f>
              <c:numCache>
                <c:formatCode>0%</c:formatCode>
                <c:ptCount val="5"/>
                <c:pt idx="0">
                  <c:v>0.38300000000000001</c:v>
                </c:pt>
                <c:pt idx="1">
                  <c:v>0.39600000000000002</c:v>
                </c:pt>
                <c:pt idx="2">
                  <c:v>0.32100000000000001</c:v>
                </c:pt>
                <c:pt idx="3">
                  <c:v>0.23899999999999999</c:v>
                </c:pt>
                <c:pt idx="4">
                  <c:v>0.1</c:v>
                </c:pt>
              </c:numCache>
            </c:numRef>
          </c:val>
          <c:extLst>
            <c:ext xmlns:c16="http://schemas.microsoft.com/office/drawing/2014/chart" uri="{C3380CC4-5D6E-409C-BE32-E72D297353CC}">
              <c16:uniqueId val="{00000001-CB08-49A3-AC46-29AFB7FE0B03}"/>
            </c:ext>
          </c:extLst>
        </c:ser>
        <c:dLbls>
          <c:showLegendKey val="0"/>
          <c:showVal val="0"/>
          <c:showCatName val="0"/>
          <c:showSerName val="0"/>
          <c:showPercent val="0"/>
          <c:showBubbleSize val="0"/>
        </c:dLbls>
        <c:gapWidth val="75"/>
        <c:axId val="943669680"/>
        <c:axId val="943677224"/>
      </c:barChart>
      <c:catAx>
        <c:axId val="9436696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5"/>
        </c:scaling>
        <c:delete val="1"/>
        <c:axPos val="l"/>
        <c:numFmt formatCode="0%" sourceLinked="1"/>
        <c:majorTickMark val="out"/>
        <c:minorTickMark val="none"/>
        <c:tickLblPos val="nextTo"/>
        <c:crossAx val="943669680"/>
        <c:crosses val="autoZero"/>
        <c:crossBetween val="between"/>
      </c:valAx>
      <c:spPr>
        <a:noFill/>
        <a:ln>
          <a:noFill/>
        </a:ln>
        <a:effectLst/>
      </c:spPr>
    </c:plotArea>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a:solidFill>
                  <a:schemeClr val="bg1"/>
                </a:solidFill>
              </a:rPr>
              <a:t>Female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tx>
            <c:strRef>
              <c:f>Sheet1!$B$1</c:f>
              <c:strCache>
                <c:ptCount val="1"/>
                <c:pt idx="0">
                  <c:v>Female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876-4F6C-9524-2B649E4F993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876-4F6C-9524-2B649E4F993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876-4F6C-9524-2B649E4F993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876-4F6C-9524-2B649E4F9936}"/>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E876-4F6C-9524-2B649E4F993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Met in person</c:v>
                </c:pt>
                <c:pt idx="1">
                  <c:v>Not met in person</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8-E876-4F6C-9524-2B649E4F9936}"/>
            </c:ext>
          </c:extLst>
        </c:ser>
        <c:dLbls>
          <c:showLegendKey val="0"/>
          <c:showVal val="0"/>
          <c:showCatName val="0"/>
          <c:showSerName val="0"/>
          <c:showPercent val="0"/>
          <c:showBubbleSize val="0"/>
          <c:showLeaderLines val="1"/>
        </c:dLbls>
        <c:firstSliceAng val="27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50000"/>
                  </a:schemeClr>
                </a:solidFill>
                <a:latin typeface="+mn-lt"/>
                <a:ea typeface="+mn-ea"/>
                <a:cs typeface="+mn-cs"/>
              </a:defRPr>
            </a:pPr>
            <a:r>
              <a:rPr lang="en-US" dirty="0"/>
              <a:t>Overall Concern</a:t>
            </a:r>
          </a:p>
          <a:p>
            <a:pPr>
              <a:defRPr/>
            </a:pPr>
            <a:r>
              <a:rPr lang="en-US" sz="1200" dirty="0"/>
              <a:t>(% Extremely/very</a:t>
            </a:r>
            <a:r>
              <a:rPr lang="en-US" sz="1200" baseline="0" dirty="0"/>
              <a:t> concerned)</a:t>
            </a:r>
            <a:endParaRPr lang="en-US" sz="1200" dirty="0"/>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concern</c:v>
                </c:pt>
              </c:strCache>
            </c:strRef>
          </c:cat>
          <c:val>
            <c:numRef>
              <c:f>Sheet1!$B$2</c:f>
              <c:numCache>
                <c:formatCode>0%</c:formatCode>
                <c:ptCount val="1"/>
                <c:pt idx="0">
                  <c:v>0.48933507523356184</c:v>
                </c:pt>
              </c:numCache>
            </c:numRef>
          </c:val>
          <c:extLst>
            <c:ext xmlns:c16="http://schemas.microsoft.com/office/drawing/2014/chart" uri="{C3380CC4-5D6E-409C-BE32-E72D297353CC}">
              <c16:uniqueId val="{00000000-9CB2-4B2A-89D7-F97915C90032}"/>
            </c:ext>
          </c:extLst>
        </c:ser>
        <c:ser>
          <c:idx val="1"/>
          <c:order val="1"/>
          <c:tx>
            <c:strRef>
              <c:f>Sheet1!$C$1</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concern</c:v>
                </c:pt>
              </c:strCache>
            </c:strRef>
          </c:cat>
          <c:val>
            <c:numRef>
              <c:f>Sheet1!$C$2</c:f>
              <c:numCache>
                <c:formatCode>0%</c:formatCode>
                <c:ptCount val="1"/>
                <c:pt idx="0">
                  <c:v>0.50359291417271212</c:v>
                </c:pt>
              </c:numCache>
            </c:numRef>
          </c:val>
          <c:extLst>
            <c:ext xmlns:c16="http://schemas.microsoft.com/office/drawing/2014/chart" uri="{C3380CC4-5D6E-409C-BE32-E72D297353CC}">
              <c16:uniqueId val="{00000003-9CB2-4B2A-89D7-F97915C90032}"/>
            </c:ext>
          </c:extLst>
        </c:ser>
        <c:dLbls>
          <c:dLblPos val="ctr"/>
          <c:showLegendKey val="0"/>
          <c:showVal val="1"/>
          <c:showCatName val="0"/>
          <c:showSerName val="0"/>
          <c:showPercent val="0"/>
          <c:showBubbleSize val="0"/>
        </c:dLbls>
        <c:gapWidth val="50"/>
        <c:axId val="1255781096"/>
        <c:axId val="1255779784"/>
      </c:barChart>
      <c:catAx>
        <c:axId val="1255781096"/>
        <c:scaling>
          <c:orientation val="minMax"/>
        </c:scaling>
        <c:delete val="1"/>
        <c:axPos val="b"/>
        <c:numFmt formatCode="General" sourceLinked="1"/>
        <c:majorTickMark val="out"/>
        <c:minorTickMark val="none"/>
        <c:tickLblPos val="nextTo"/>
        <c:crossAx val="1255779784"/>
        <c:crosses val="autoZero"/>
        <c:auto val="1"/>
        <c:lblAlgn val="ctr"/>
        <c:lblOffset val="100"/>
        <c:noMultiLvlLbl val="0"/>
      </c:catAx>
      <c:valAx>
        <c:axId val="1255779784"/>
        <c:scaling>
          <c:orientation val="minMax"/>
          <c:max val="0.60000000000000009"/>
          <c:min val="0"/>
        </c:scaling>
        <c:delete val="1"/>
        <c:axPos val="l"/>
        <c:numFmt formatCode="0%" sourceLinked="1"/>
        <c:majorTickMark val="out"/>
        <c:minorTickMark val="none"/>
        <c:tickLblPos val="nextTo"/>
        <c:crossAx val="1255781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lumMod val="50000"/>
            </a:schemeClr>
          </a:solidFill>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Recency</a:t>
            </a:r>
            <a:r>
              <a:rPr lang="en-US" baseline="0" dirty="0"/>
              <a:t> and frequency of risks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Male</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Happened past week or month</c:v>
                </c:pt>
                <c:pt idx="1">
                  <c:v>Happened every time, almost every time, sometimes</c:v>
                </c:pt>
              </c:strCache>
            </c:strRef>
          </c:cat>
          <c:val>
            <c:numRef>
              <c:f>Sheet1!$B$2:$B$3</c:f>
              <c:numCache>
                <c:formatCode>0%</c:formatCode>
                <c:ptCount val="2"/>
                <c:pt idx="0">
                  <c:v>0.33392980687452706</c:v>
                </c:pt>
                <c:pt idx="1">
                  <c:v>0.12524327384857062</c:v>
                </c:pt>
              </c:numCache>
            </c:numRef>
          </c:val>
          <c:extLst>
            <c:ext xmlns:c16="http://schemas.microsoft.com/office/drawing/2014/chart" uri="{C3380CC4-5D6E-409C-BE32-E72D297353CC}">
              <c16:uniqueId val="{00000000-61B5-4CF5-8666-261B2588387C}"/>
            </c:ext>
          </c:extLst>
        </c:ser>
        <c:ser>
          <c:idx val="1"/>
          <c:order val="1"/>
          <c:tx>
            <c:strRef>
              <c:f>Sheet1!$C$1</c:f>
              <c:strCache>
                <c:ptCount val="1"/>
                <c:pt idx="0">
                  <c:v>Female</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Happened past week or month</c:v>
                </c:pt>
                <c:pt idx="1">
                  <c:v>Happened every time, almost every time, sometimes</c:v>
                </c:pt>
              </c:strCache>
            </c:strRef>
          </c:cat>
          <c:val>
            <c:numRef>
              <c:f>Sheet1!$C$2:$C$3</c:f>
              <c:numCache>
                <c:formatCode>0%</c:formatCode>
                <c:ptCount val="2"/>
                <c:pt idx="0">
                  <c:v>0.26412894531342429</c:v>
                </c:pt>
                <c:pt idx="1">
                  <c:v>0.10543741986500108</c:v>
                </c:pt>
              </c:numCache>
            </c:numRef>
          </c:val>
          <c:extLst>
            <c:ext xmlns:c16="http://schemas.microsoft.com/office/drawing/2014/chart" uri="{C3380CC4-5D6E-409C-BE32-E72D297353CC}">
              <c16:uniqueId val="{00000001-61B5-4CF5-8666-261B2588387C}"/>
            </c:ext>
          </c:extLst>
        </c:ser>
        <c:dLbls>
          <c:dLblPos val="outEnd"/>
          <c:showLegendKey val="0"/>
          <c:showVal val="1"/>
          <c:showCatName val="0"/>
          <c:showSerName val="0"/>
          <c:showPercent val="0"/>
          <c:showBubbleSize val="0"/>
        </c:dLbls>
        <c:gapWidth val="100"/>
        <c:overlap val="-27"/>
        <c:axId val="792955184"/>
        <c:axId val="792954856"/>
      </c:barChart>
      <c:catAx>
        <c:axId val="79295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92954856"/>
        <c:crosses val="autoZero"/>
        <c:auto val="1"/>
        <c:lblAlgn val="ctr"/>
        <c:lblOffset val="100"/>
        <c:noMultiLvlLbl val="0"/>
      </c:catAx>
      <c:valAx>
        <c:axId val="792954856"/>
        <c:scaling>
          <c:orientation val="minMax"/>
        </c:scaling>
        <c:delete val="1"/>
        <c:axPos val="l"/>
        <c:numFmt formatCode="0%" sourceLinked="1"/>
        <c:majorTickMark val="none"/>
        <c:minorTickMark val="none"/>
        <c:tickLblPos val="nextTo"/>
        <c:crossAx val="792955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a:solidFill>
            <a:schemeClr val="tx1"/>
          </a:solidFill>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used tighter privacy settings on social media</c:v>
                </c:pt>
                <c:pt idx="1">
                  <c:v>Reduced the amount of personal information I share online</c:v>
                </c:pt>
                <c:pt idx="2">
                  <c:v>Reduced the amount of time I spent on social media</c:v>
                </c:pt>
                <c:pt idx="3">
                  <c:v>Stopped using or canceled some of my social media accounts</c:v>
                </c:pt>
                <c:pt idx="4">
                  <c:v>Confronted the person or persons who treated me uncivilly offline</c:v>
                </c:pt>
                <c:pt idx="5">
                  <c:v>I retaliated by being uncivil to the person who was uncivil to me</c:v>
                </c:pt>
                <c:pt idx="6">
                  <c:v>Contacted a teacher or school administrator</c:v>
                </c:pt>
                <c:pt idx="7">
                  <c:v>Contacted the police</c:v>
                </c:pt>
                <c:pt idx="8">
                  <c:v>Contacted a human resources representative</c:v>
                </c:pt>
                <c:pt idx="9">
                  <c:v>Asked my parents for help</c:v>
                </c:pt>
                <c:pt idx="10">
                  <c:v>Increased the amount of time I spent on social media</c:v>
                </c:pt>
                <c:pt idx="11">
                  <c:v>Asked for help from an adult</c:v>
                </c:pt>
                <c:pt idx="12">
                  <c:v>Another action</c:v>
                </c:pt>
              </c:strCache>
            </c:strRef>
          </c:cat>
          <c:val>
            <c:numRef>
              <c:f>Sheet1!$B$2:$B$14</c:f>
              <c:numCache>
                <c:formatCode>0%</c:formatCode>
                <c:ptCount val="13"/>
                <c:pt idx="0">
                  <c:v>0.40427490081763007</c:v>
                </c:pt>
                <c:pt idx="1">
                  <c:v>0.39310252611221214</c:v>
                </c:pt>
                <c:pt idx="2">
                  <c:v>0.21765722714908053</c:v>
                </c:pt>
                <c:pt idx="3">
                  <c:v>0.21094216188130047</c:v>
                </c:pt>
                <c:pt idx="4">
                  <c:v>0.20836083100156486</c:v>
                </c:pt>
                <c:pt idx="5">
                  <c:v>0.17517053082272566</c:v>
                </c:pt>
                <c:pt idx="6">
                  <c:v>0.11875706547320758</c:v>
                </c:pt>
                <c:pt idx="7">
                  <c:v>9.7096360010164223E-2</c:v>
                </c:pt>
                <c:pt idx="8">
                  <c:v>5.4501925610689603E-2</c:v>
                </c:pt>
                <c:pt idx="9">
                  <c:v>3.96439049431771E-2</c:v>
                </c:pt>
                <c:pt idx="10">
                  <c:v>3.0441002812515189E-2</c:v>
                </c:pt>
                <c:pt idx="11">
                  <c:v>2.0959355745995601E-2</c:v>
                </c:pt>
                <c:pt idx="12">
                  <c:v>6.0081597099475831E-2</c:v>
                </c:pt>
              </c:numCache>
            </c:numRef>
          </c:val>
          <c:extLst>
            <c:ext xmlns:c16="http://schemas.microsoft.com/office/drawing/2014/chart" uri="{C3380CC4-5D6E-409C-BE32-E72D297353CC}">
              <c16:uniqueId val="{00000000-2B43-48C0-9847-D4C9F88DA4CD}"/>
            </c:ext>
          </c:extLst>
        </c:ser>
        <c:ser>
          <c:idx val="1"/>
          <c:order val="1"/>
          <c:tx>
            <c:strRef>
              <c:f>Sheet1!$C$1</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used tighter privacy settings on social media</c:v>
                </c:pt>
                <c:pt idx="1">
                  <c:v>Reduced the amount of personal information I share online</c:v>
                </c:pt>
                <c:pt idx="2">
                  <c:v>Reduced the amount of time I spent on social media</c:v>
                </c:pt>
                <c:pt idx="3">
                  <c:v>Stopped using or canceled some of my social media accounts</c:v>
                </c:pt>
                <c:pt idx="4">
                  <c:v>Confronted the person or persons who treated me uncivilly offline</c:v>
                </c:pt>
                <c:pt idx="5">
                  <c:v>I retaliated by being uncivil to the person who was uncivil to me</c:v>
                </c:pt>
                <c:pt idx="6">
                  <c:v>Contacted a teacher or school administrator</c:v>
                </c:pt>
                <c:pt idx="7">
                  <c:v>Contacted the police</c:v>
                </c:pt>
                <c:pt idx="8">
                  <c:v>Contacted a human resources representative</c:v>
                </c:pt>
                <c:pt idx="9">
                  <c:v>Asked my parents for help</c:v>
                </c:pt>
                <c:pt idx="10">
                  <c:v>Increased the amount of time I spent on social media</c:v>
                </c:pt>
                <c:pt idx="11">
                  <c:v>Asked for help from an adult</c:v>
                </c:pt>
                <c:pt idx="12">
                  <c:v>Another action</c:v>
                </c:pt>
              </c:strCache>
            </c:strRef>
          </c:cat>
          <c:val>
            <c:numRef>
              <c:f>Sheet1!$C$2:$C$14</c:f>
              <c:numCache>
                <c:formatCode>0%</c:formatCode>
                <c:ptCount val="13"/>
                <c:pt idx="0">
                  <c:v>0.46945541243133915</c:v>
                </c:pt>
                <c:pt idx="1">
                  <c:v>0.4409378983536581</c:v>
                </c:pt>
                <c:pt idx="2">
                  <c:v>0.2168611261192486</c:v>
                </c:pt>
                <c:pt idx="3">
                  <c:v>0.2198164797917827</c:v>
                </c:pt>
                <c:pt idx="4">
                  <c:v>0.20700165787677505</c:v>
                </c:pt>
                <c:pt idx="5">
                  <c:v>0.14647527721570031</c:v>
                </c:pt>
                <c:pt idx="6">
                  <c:v>0.11710914034043053</c:v>
                </c:pt>
                <c:pt idx="7">
                  <c:v>8.711573924468935E-2</c:v>
                </c:pt>
                <c:pt idx="8">
                  <c:v>4.5223163019507524E-2</c:v>
                </c:pt>
                <c:pt idx="9">
                  <c:v>4.5474870957170198E-2</c:v>
                </c:pt>
                <c:pt idx="10">
                  <c:v>3.2895853465984455E-2</c:v>
                </c:pt>
                <c:pt idx="11">
                  <c:v>1.9354117387345715E-2</c:v>
                </c:pt>
                <c:pt idx="12">
                  <c:v>6.8494176277720364E-2</c:v>
                </c:pt>
              </c:numCache>
            </c:numRef>
          </c:val>
          <c:extLst>
            <c:ext xmlns:c16="http://schemas.microsoft.com/office/drawing/2014/chart" uri="{C3380CC4-5D6E-409C-BE32-E72D297353CC}">
              <c16:uniqueId val="{00000000-C6DB-4E18-9575-995E8A46AD87}"/>
            </c:ext>
          </c:extLst>
        </c:ser>
        <c:dLbls>
          <c:showLegendKey val="0"/>
          <c:showVal val="0"/>
          <c:showCatName val="0"/>
          <c:showSerName val="0"/>
          <c:showPercent val="0"/>
          <c:showBubbleSize val="0"/>
        </c:dLbls>
        <c:gapWidth val="50"/>
        <c:axId val="565589888"/>
        <c:axId val="565586280"/>
      </c:barChart>
      <c:catAx>
        <c:axId val="5655898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5586280"/>
        <c:crosses val="autoZero"/>
        <c:auto val="1"/>
        <c:lblAlgn val="ctr"/>
        <c:lblOffset val="100"/>
        <c:noMultiLvlLbl val="0"/>
      </c:catAx>
      <c:valAx>
        <c:axId val="565586280"/>
        <c:scaling>
          <c:orientation val="minMax"/>
        </c:scaling>
        <c:delete val="1"/>
        <c:axPos val="t"/>
        <c:numFmt formatCode="0%" sourceLinked="1"/>
        <c:majorTickMark val="none"/>
        <c:minorTickMark val="none"/>
        <c:tickLblPos val="nextTo"/>
        <c:crossAx val="565589888"/>
        <c:crosses val="autoZero"/>
        <c:crossBetween val="between"/>
      </c:valAx>
      <c:spPr>
        <a:noFill/>
        <a:ln>
          <a:noFill/>
        </a:ln>
        <a:effectLst/>
      </c:spPr>
    </c:plotArea>
    <c:plotVisOnly val="1"/>
    <c:dispBlanksAs val="gap"/>
    <c:showDLblsOverMax val="0"/>
  </c:chart>
  <c:spPr>
    <a:solidFill>
      <a:srgbClr val="0072C6"/>
    </a:solid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50000"/>
                  </a:schemeClr>
                </a:solidFill>
                <a:latin typeface="+mn-lt"/>
                <a:ea typeface="+mn-ea"/>
                <a:cs typeface="+mn-cs"/>
              </a:defRPr>
            </a:pPr>
            <a:r>
              <a:rPr lang="en-US" dirty="0"/>
              <a:t>Took action</a:t>
            </a:r>
          </a:p>
          <a:p>
            <a:pPr>
              <a:defRPr/>
            </a:pPr>
            <a:r>
              <a:rPr lang="en-US" sz="1200" dirty="0"/>
              <a:t>(% Yes</a:t>
            </a:r>
            <a:r>
              <a:rPr lang="en-US" sz="1200" baseline="0" dirty="0"/>
              <a:t>)</a:t>
            </a:r>
            <a:endParaRPr lang="en-US" sz="1200" dirty="0"/>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concern</c:v>
                </c:pt>
              </c:strCache>
            </c:strRef>
          </c:cat>
          <c:val>
            <c:numRef>
              <c:f>Sheet1!$B$2</c:f>
              <c:numCache>
                <c:formatCode>0%</c:formatCode>
                <c:ptCount val="1"/>
                <c:pt idx="0">
                  <c:v>0.79779867058090503</c:v>
                </c:pt>
              </c:numCache>
            </c:numRef>
          </c:val>
          <c:extLst>
            <c:ext xmlns:c16="http://schemas.microsoft.com/office/drawing/2014/chart" uri="{C3380CC4-5D6E-409C-BE32-E72D297353CC}">
              <c16:uniqueId val="{00000000-45CA-42E1-B5AE-055441DD306D}"/>
            </c:ext>
          </c:extLst>
        </c:ser>
        <c:ser>
          <c:idx val="1"/>
          <c:order val="1"/>
          <c:tx>
            <c:strRef>
              <c:f>Sheet1!$C$1</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concern</c:v>
                </c:pt>
              </c:strCache>
            </c:strRef>
          </c:cat>
          <c:val>
            <c:numRef>
              <c:f>Sheet1!$C$2</c:f>
              <c:numCache>
                <c:formatCode>0%</c:formatCode>
                <c:ptCount val="1"/>
                <c:pt idx="0">
                  <c:v>0.81426159396773878</c:v>
                </c:pt>
              </c:numCache>
            </c:numRef>
          </c:val>
          <c:extLst>
            <c:ext xmlns:c16="http://schemas.microsoft.com/office/drawing/2014/chart" uri="{C3380CC4-5D6E-409C-BE32-E72D297353CC}">
              <c16:uniqueId val="{00000001-45CA-42E1-B5AE-055441DD306D}"/>
            </c:ext>
          </c:extLst>
        </c:ser>
        <c:dLbls>
          <c:dLblPos val="ctr"/>
          <c:showLegendKey val="0"/>
          <c:showVal val="1"/>
          <c:showCatName val="0"/>
          <c:showSerName val="0"/>
          <c:showPercent val="0"/>
          <c:showBubbleSize val="0"/>
        </c:dLbls>
        <c:gapWidth val="50"/>
        <c:axId val="1255781096"/>
        <c:axId val="1255779784"/>
      </c:barChart>
      <c:catAx>
        <c:axId val="1255781096"/>
        <c:scaling>
          <c:orientation val="minMax"/>
        </c:scaling>
        <c:delete val="1"/>
        <c:axPos val="b"/>
        <c:numFmt formatCode="General" sourceLinked="1"/>
        <c:majorTickMark val="out"/>
        <c:minorTickMark val="none"/>
        <c:tickLblPos val="nextTo"/>
        <c:crossAx val="1255779784"/>
        <c:crosses val="autoZero"/>
        <c:auto val="1"/>
        <c:lblAlgn val="ctr"/>
        <c:lblOffset val="100"/>
        <c:noMultiLvlLbl val="0"/>
      </c:catAx>
      <c:valAx>
        <c:axId val="1255779784"/>
        <c:scaling>
          <c:orientation val="minMax"/>
          <c:max val="1"/>
          <c:min val="0"/>
        </c:scaling>
        <c:delete val="1"/>
        <c:axPos val="l"/>
        <c:numFmt formatCode="0%" sourceLinked="1"/>
        <c:majorTickMark val="out"/>
        <c:minorTickMark val="none"/>
        <c:tickLblPos val="nextTo"/>
        <c:crossAx val="1255781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lumMod val="50000"/>
            </a:schemeClr>
          </a:solidFill>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Confidence in managing uncivil behavior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Extremely confident</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14CD-496F-B7A0-FC4CEF6E19E2}"/>
              </c:ext>
            </c:extLst>
          </c:dPt>
          <c:dPt>
            <c:idx val="1"/>
            <c:invertIfNegative val="0"/>
            <c:bubble3D val="0"/>
            <c:spPr>
              <a:solidFill>
                <a:srgbClr val="002050"/>
              </a:solidFill>
              <a:ln w="19050">
                <a:solidFill>
                  <a:schemeClr val="lt1"/>
                </a:solidFill>
              </a:ln>
              <a:effectLst/>
            </c:spPr>
            <c:extLst>
              <c:ext xmlns:c16="http://schemas.microsoft.com/office/drawing/2014/chart" uri="{C3380CC4-5D6E-409C-BE32-E72D297353CC}">
                <c16:uniqueId val="{00000003-14CD-496F-B7A0-FC4CEF6E19E2}"/>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14CD-496F-B7A0-FC4CEF6E19E2}"/>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14CD-496F-B7A0-FC4CEF6E19E2}"/>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14CD-496F-B7A0-FC4CEF6E19E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Male</c:v>
                </c:pt>
                <c:pt idx="1">
                  <c:v>Female</c:v>
                </c:pt>
              </c:strCache>
            </c:strRef>
          </c:cat>
          <c:val>
            <c:numRef>
              <c:f>Sheet1!$B$2:$C$2</c:f>
              <c:numCache>
                <c:formatCode>0%</c:formatCode>
                <c:ptCount val="2"/>
                <c:pt idx="0">
                  <c:v>0.1620231880785189</c:v>
                </c:pt>
                <c:pt idx="1">
                  <c:v>0.13154475653686387</c:v>
                </c:pt>
              </c:numCache>
            </c:numRef>
          </c:val>
          <c:extLst>
            <c:ext xmlns:c16="http://schemas.microsoft.com/office/drawing/2014/chart" uri="{C3380CC4-5D6E-409C-BE32-E72D297353CC}">
              <c16:uniqueId val="{0000000A-14CD-496F-B7A0-FC4CEF6E19E2}"/>
            </c:ext>
          </c:extLst>
        </c:ser>
        <c:ser>
          <c:idx val="1"/>
          <c:order val="1"/>
          <c:tx>
            <c:strRef>
              <c:f>Sheet1!$A$3</c:f>
              <c:strCache>
                <c:ptCount val="1"/>
                <c:pt idx="0">
                  <c:v>Very confident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Male</c:v>
                </c:pt>
                <c:pt idx="1">
                  <c:v>Female</c:v>
                </c:pt>
              </c:strCache>
            </c:strRef>
          </c:cat>
          <c:val>
            <c:numRef>
              <c:f>Sheet1!$B$3:$C$3</c:f>
              <c:numCache>
                <c:formatCode>0%</c:formatCode>
                <c:ptCount val="2"/>
                <c:pt idx="0">
                  <c:v>0.35569209671984353</c:v>
                </c:pt>
                <c:pt idx="1">
                  <c:v>0.30821231415885036</c:v>
                </c:pt>
              </c:numCache>
            </c:numRef>
          </c:val>
          <c:extLst>
            <c:ext xmlns:c16="http://schemas.microsoft.com/office/drawing/2014/chart" uri="{C3380CC4-5D6E-409C-BE32-E72D297353CC}">
              <c16:uniqueId val="{00000008-F1B2-4564-AC52-E7DFCE1E9751}"/>
            </c:ext>
          </c:extLst>
        </c:ser>
        <c:ser>
          <c:idx val="2"/>
          <c:order val="2"/>
          <c:tx>
            <c:strRef>
              <c:f>Sheet1!$A$4</c:f>
              <c:strCache>
                <c:ptCount val="1"/>
                <c:pt idx="0">
                  <c:v>Somewhat confident</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Male</c:v>
                </c:pt>
                <c:pt idx="1">
                  <c:v>Female</c:v>
                </c:pt>
              </c:strCache>
            </c:strRef>
          </c:cat>
          <c:val>
            <c:numRef>
              <c:f>Sheet1!$B$4:$C$4</c:f>
              <c:numCache>
                <c:formatCode>0%</c:formatCode>
                <c:ptCount val="2"/>
                <c:pt idx="0">
                  <c:v>0.39300000000000002</c:v>
                </c:pt>
                <c:pt idx="1">
                  <c:v>0.41135263885258655</c:v>
                </c:pt>
              </c:numCache>
            </c:numRef>
          </c:val>
          <c:extLst>
            <c:ext xmlns:c16="http://schemas.microsoft.com/office/drawing/2014/chart" uri="{C3380CC4-5D6E-409C-BE32-E72D297353CC}">
              <c16:uniqueId val="{00000009-F1B2-4564-AC52-E7DFCE1E9751}"/>
            </c:ext>
          </c:extLst>
        </c:ser>
        <c:ser>
          <c:idx val="3"/>
          <c:order val="3"/>
          <c:tx>
            <c:strRef>
              <c:f>Sheet1!$A$5</c:f>
              <c:strCache>
                <c:ptCount val="1"/>
                <c:pt idx="0">
                  <c:v>Slightly confident</c:v>
                </c:pt>
              </c:strCache>
            </c:strRef>
          </c:tx>
          <c:spPr>
            <a:solidFill>
              <a:srgbClr val="0072C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Male</c:v>
                </c:pt>
                <c:pt idx="1">
                  <c:v>Female</c:v>
                </c:pt>
              </c:strCache>
            </c:strRef>
          </c:cat>
          <c:val>
            <c:numRef>
              <c:f>Sheet1!$B$5:$C$5</c:f>
              <c:numCache>
                <c:formatCode>0%</c:formatCode>
                <c:ptCount val="2"/>
                <c:pt idx="0">
                  <c:v>7.9856484654854495E-2</c:v>
                </c:pt>
                <c:pt idx="1">
                  <c:v>0.10291609298868618</c:v>
                </c:pt>
              </c:numCache>
            </c:numRef>
          </c:val>
          <c:extLst>
            <c:ext xmlns:c16="http://schemas.microsoft.com/office/drawing/2014/chart" uri="{C3380CC4-5D6E-409C-BE32-E72D297353CC}">
              <c16:uniqueId val="{0000000A-F1B2-4564-AC52-E7DFCE1E9751}"/>
            </c:ext>
          </c:extLst>
        </c:ser>
        <c:ser>
          <c:idx val="4"/>
          <c:order val="4"/>
          <c:tx>
            <c:strRef>
              <c:f>Sheet1!$A$6</c:f>
              <c:strCache>
                <c:ptCount val="1"/>
                <c:pt idx="0">
                  <c:v>Not at all confident</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Male</c:v>
                </c:pt>
                <c:pt idx="1">
                  <c:v>Female</c:v>
                </c:pt>
              </c:strCache>
            </c:strRef>
          </c:cat>
          <c:val>
            <c:numRef>
              <c:f>Sheet1!$B$6:$C$6</c:f>
              <c:numCache>
                <c:formatCode>0%</c:formatCode>
                <c:ptCount val="2"/>
                <c:pt idx="0">
                  <c:v>2.7796096391017048E-2</c:v>
                </c:pt>
                <c:pt idx="1">
                  <c:v>4.5974197463013067E-2</c:v>
                </c:pt>
              </c:numCache>
            </c:numRef>
          </c:val>
          <c:extLst>
            <c:ext xmlns:c16="http://schemas.microsoft.com/office/drawing/2014/chart" uri="{C3380CC4-5D6E-409C-BE32-E72D297353CC}">
              <c16:uniqueId val="{0000000B-F1B2-4564-AC52-E7DFCE1E9751}"/>
            </c:ext>
          </c:extLst>
        </c:ser>
        <c:dLbls>
          <c:dLblPos val="ctr"/>
          <c:showLegendKey val="0"/>
          <c:showVal val="1"/>
          <c:showCatName val="0"/>
          <c:showSerName val="0"/>
          <c:showPercent val="0"/>
          <c:showBubbleSize val="0"/>
        </c:dLbls>
        <c:gapWidth val="100"/>
        <c:overlap val="100"/>
        <c:axId val="887160416"/>
        <c:axId val="887158448"/>
      </c:barChart>
      <c:catAx>
        <c:axId val="887160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7158448"/>
        <c:crosses val="autoZero"/>
        <c:auto val="1"/>
        <c:lblAlgn val="ctr"/>
        <c:lblOffset val="100"/>
        <c:noMultiLvlLbl val="0"/>
      </c:catAx>
      <c:valAx>
        <c:axId val="88715844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71604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0072C6">
        <a:alpha val="80000"/>
      </a:srgbClr>
    </a:solid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Know where to get help</a:t>
            </a:r>
            <a:r>
              <a:rPr lang="en-US" baseline="0" dirty="0"/>
              <a:t> , if needed</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Yes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DDD6-4CD7-8285-4D44C21239C1}"/>
              </c:ext>
            </c:extLst>
          </c:dPt>
          <c:dPt>
            <c:idx val="1"/>
            <c:invertIfNegative val="0"/>
            <c:bubble3D val="0"/>
            <c:spPr>
              <a:solidFill>
                <a:srgbClr val="002050"/>
              </a:solidFill>
              <a:ln w="19050">
                <a:solidFill>
                  <a:schemeClr val="lt1"/>
                </a:solidFill>
              </a:ln>
              <a:effectLst/>
            </c:spPr>
            <c:extLst>
              <c:ext xmlns:c16="http://schemas.microsoft.com/office/drawing/2014/chart" uri="{C3380CC4-5D6E-409C-BE32-E72D297353CC}">
                <c16:uniqueId val="{00000003-DDD6-4CD7-8285-4D44C21239C1}"/>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DDD6-4CD7-8285-4D44C21239C1}"/>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DDD6-4CD7-8285-4D44C21239C1}"/>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DDD6-4CD7-8285-4D44C21239C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Male</c:v>
                </c:pt>
                <c:pt idx="1">
                  <c:v>Female</c:v>
                </c:pt>
              </c:strCache>
            </c:strRef>
          </c:cat>
          <c:val>
            <c:numRef>
              <c:f>Sheet1!$B$2:$C$2</c:f>
              <c:numCache>
                <c:formatCode>0%</c:formatCode>
                <c:ptCount val="2"/>
                <c:pt idx="0">
                  <c:v>0.38338317622404433</c:v>
                </c:pt>
                <c:pt idx="1">
                  <c:v>0.36367621911841136</c:v>
                </c:pt>
              </c:numCache>
            </c:numRef>
          </c:val>
          <c:extLst>
            <c:ext xmlns:c16="http://schemas.microsoft.com/office/drawing/2014/chart" uri="{C3380CC4-5D6E-409C-BE32-E72D297353CC}">
              <c16:uniqueId val="{0000000A-DDD6-4CD7-8285-4D44C21239C1}"/>
            </c:ext>
          </c:extLst>
        </c:ser>
        <c:ser>
          <c:idx val="1"/>
          <c:order val="1"/>
          <c:tx>
            <c:strRef>
              <c:f>Sheet1!$A$3</c:f>
              <c:strCache>
                <c:ptCount val="1"/>
                <c:pt idx="0">
                  <c:v>No</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Male</c:v>
                </c:pt>
                <c:pt idx="1">
                  <c:v>Female</c:v>
                </c:pt>
              </c:strCache>
            </c:strRef>
          </c:cat>
          <c:val>
            <c:numRef>
              <c:f>Sheet1!$B$3:$C$3</c:f>
              <c:numCache>
                <c:formatCode>0%</c:formatCode>
                <c:ptCount val="2"/>
                <c:pt idx="0">
                  <c:v>0.34438717914888017</c:v>
                </c:pt>
                <c:pt idx="1">
                  <c:v>0.33896197776926301</c:v>
                </c:pt>
              </c:numCache>
            </c:numRef>
          </c:val>
          <c:extLst>
            <c:ext xmlns:c16="http://schemas.microsoft.com/office/drawing/2014/chart" uri="{C3380CC4-5D6E-409C-BE32-E72D297353CC}">
              <c16:uniqueId val="{0000000B-DDD6-4CD7-8285-4D44C21239C1}"/>
            </c:ext>
          </c:extLst>
        </c:ser>
        <c:ser>
          <c:idx val="2"/>
          <c:order val="2"/>
          <c:tx>
            <c:strRef>
              <c:f>Sheet1!$A$4</c:f>
              <c:strCache>
                <c:ptCount val="1"/>
                <c:pt idx="0">
                  <c:v>Unsure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Male</c:v>
                </c:pt>
                <c:pt idx="1">
                  <c:v>Female</c:v>
                </c:pt>
              </c:strCache>
            </c:strRef>
          </c:cat>
          <c:val>
            <c:numRef>
              <c:f>Sheet1!$B$4:$C$4</c:f>
              <c:numCache>
                <c:formatCode>0%</c:formatCode>
                <c:ptCount val="2"/>
                <c:pt idx="0">
                  <c:v>0.27222964462707544</c:v>
                </c:pt>
                <c:pt idx="1">
                  <c:v>0.29736180311232563</c:v>
                </c:pt>
              </c:numCache>
            </c:numRef>
          </c:val>
          <c:extLst>
            <c:ext xmlns:c16="http://schemas.microsoft.com/office/drawing/2014/chart" uri="{C3380CC4-5D6E-409C-BE32-E72D297353CC}">
              <c16:uniqueId val="{0000000F-DDD6-4CD7-8285-4D44C21239C1}"/>
            </c:ext>
          </c:extLst>
        </c:ser>
        <c:dLbls>
          <c:dLblPos val="ctr"/>
          <c:showLegendKey val="0"/>
          <c:showVal val="1"/>
          <c:showCatName val="0"/>
          <c:showSerName val="0"/>
          <c:showPercent val="0"/>
          <c:showBubbleSize val="0"/>
        </c:dLbls>
        <c:gapWidth val="100"/>
        <c:overlap val="100"/>
        <c:axId val="887160416"/>
        <c:axId val="887158448"/>
      </c:barChart>
      <c:catAx>
        <c:axId val="887160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7158448"/>
        <c:crosses val="autoZero"/>
        <c:auto val="1"/>
        <c:lblAlgn val="ctr"/>
        <c:lblOffset val="100"/>
        <c:noMultiLvlLbl val="0"/>
      </c:catAx>
      <c:valAx>
        <c:axId val="88715844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71604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0072C6">
        <a:alpha val="80000"/>
      </a:srgbClr>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Unwanted sexting (received)</c:v>
                </c:pt>
                <c:pt idx="1">
                  <c:v>Sexual solicitation</c:v>
                </c:pt>
                <c:pt idx="2">
                  <c:v>Unwanted sexting (sent)</c:v>
                </c:pt>
                <c:pt idx="3">
                  <c:v>Sextortion</c:v>
                </c:pt>
                <c:pt idx="4">
                  <c:v>Revenge porn</c:v>
                </c:pt>
              </c:strCache>
            </c:strRef>
          </c:cat>
          <c:val>
            <c:numRef>
              <c:f>Sheet1!$B$2:$B$6</c:f>
              <c:numCache>
                <c:formatCode>0%</c:formatCode>
                <c:ptCount val="5"/>
                <c:pt idx="0">
                  <c:v>0.21</c:v>
                </c:pt>
                <c:pt idx="1">
                  <c:v>0.14499999999999999</c:v>
                </c:pt>
                <c:pt idx="2">
                  <c:v>0.121</c:v>
                </c:pt>
                <c:pt idx="3">
                  <c:v>3.3000000000000002E-2</c:v>
                </c:pt>
                <c:pt idx="4">
                  <c:v>2.8000000000000001E-2</c:v>
                </c:pt>
              </c:numCache>
            </c:numRef>
          </c:val>
          <c:extLst>
            <c:ext xmlns:c16="http://schemas.microsoft.com/office/drawing/2014/chart" uri="{C3380CC4-5D6E-409C-BE32-E72D297353CC}">
              <c16:uniqueId val="{00000000-27A3-43D4-BFA5-DAE2F6E1DD3E}"/>
            </c:ext>
          </c:extLst>
        </c:ser>
        <c:ser>
          <c:idx val="1"/>
          <c:order val="1"/>
          <c:tx>
            <c:strRef>
              <c:f>Sheet1!$C$1</c:f>
              <c:strCache>
                <c:ptCount val="1"/>
                <c:pt idx="0">
                  <c:v>Column1</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Unwanted sexting (received)</c:v>
                </c:pt>
                <c:pt idx="1">
                  <c:v>Sexual solicitation</c:v>
                </c:pt>
                <c:pt idx="2">
                  <c:v>Unwanted sexting (sent)</c:v>
                </c:pt>
                <c:pt idx="3">
                  <c:v>Sextortion</c:v>
                </c:pt>
                <c:pt idx="4">
                  <c:v>Revenge porn</c:v>
                </c:pt>
              </c:strCache>
            </c:strRef>
          </c:cat>
          <c:val>
            <c:numRef>
              <c:f>Sheet1!$C$2:$C$6</c:f>
              <c:numCache>
                <c:formatCode>0%</c:formatCode>
                <c:ptCount val="5"/>
                <c:pt idx="0">
                  <c:v>0.33</c:v>
                </c:pt>
                <c:pt idx="1">
                  <c:v>0.24399999999999999</c:v>
                </c:pt>
                <c:pt idx="2">
                  <c:v>0.22600000000000001</c:v>
                </c:pt>
                <c:pt idx="3">
                  <c:v>9.2999999999999999E-2</c:v>
                </c:pt>
                <c:pt idx="4">
                  <c:v>0.09</c:v>
                </c:pt>
              </c:numCache>
            </c:numRef>
          </c:val>
          <c:extLst>
            <c:ext xmlns:c16="http://schemas.microsoft.com/office/drawing/2014/chart" uri="{C3380CC4-5D6E-409C-BE32-E72D297353CC}">
              <c16:uniqueId val="{00000001-27A3-43D4-BFA5-DAE2F6E1DD3E}"/>
            </c:ext>
          </c:extLst>
        </c:ser>
        <c:dLbls>
          <c:showLegendKey val="0"/>
          <c:showVal val="0"/>
          <c:showCatName val="0"/>
          <c:showSerName val="0"/>
          <c:showPercent val="0"/>
          <c:showBubbleSize val="0"/>
        </c:dLbls>
        <c:gapWidth val="75"/>
        <c:axId val="943669680"/>
        <c:axId val="943677224"/>
      </c:barChart>
      <c:catAx>
        <c:axId val="9436696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5"/>
        </c:scaling>
        <c:delete val="1"/>
        <c:axPos val="l"/>
        <c:numFmt formatCode="0%" sourceLinked="1"/>
        <c:majorTickMark val="out"/>
        <c:minorTickMark val="none"/>
        <c:tickLblPos val="nextTo"/>
        <c:crossAx val="943669680"/>
        <c:crosses val="autoZero"/>
        <c:crossBetween val="between"/>
      </c:valAx>
      <c:spPr>
        <a:noFill/>
        <a:ln>
          <a:noFill/>
        </a:ln>
        <a:effectLst/>
      </c:spPr>
    </c:plotArea>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Doxxing</c:v>
                </c:pt>
                <c:pt idx="1">
                  <c:v>Damage to personal reputation</c:v>
                </c:pt>
                <c:pt idx="2">
                  <c:v>Damage to work reputation</c:v>
                </c:pt>
              </c:strCache>
            </c:strRef>
          </c:cat>
          <c:val>
            <c:numRef>
              <c:f>Sheet1!$B$2:$B$4</c:f>
              <c:numCache>
                <c:formatCode>0%</c:formatCode>
                <c:ptCount val="3"/>
                <c:pt idx="0">
                  <c:v>0.12</c:v>
                </c:pt>
                <c:pt idx="1">
                  <c:v>0.08</c:v>
                </c:pt>
                <c:pt idx="2">
                  <c:v>4.2000000000000003E-2</c:v>
                </c:pt>
              </c:numCache>
            </c:numRef>
          </c:val>
          <c:extLst>
            <c:ext xmlns:c16="http://schemas.microsoft.com/office/drawing/2014/chart" uri="{C3380CC4-5D6E-409C-BE32-E72D297353CC}">
              <c16:uniqueId val="{00000000-9B9D-42FA-9C5F-2910B0C4ADA6}"/>
            </c:ext>
          </c:extLst>
        </c:ser>
        <c:ser>
          <c:idx val="1"/>
          <c:order val="1"/>
          <c:tx>
            <c:strRef>
              <c:f>Sheet1!$C$1</c:f>
              <c:strCache>
                <c:ptCount val="1"/>
                <c:pt idx="0">
                  <c:v>Column1</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Doxxing</c:v>
                </c:pt>
                <c:pt idx="1">
                  <c:v>Damage to personal reputation</c:v>
                </c:pt>
                <c:pt idx="2">
                  <c:v>Damage to work reputation</c:v>
                </c:pt>
              </c:strCache>
            </c:strRef>
          </c:cat>
          <c:val>
            <c:numRef>
              <c:f>Sheet1!$C$2:$C$4</c:f>
              <c:numCache>
                <c:formatCode>0%</c:formatCode>
                <c:ptCount val="3"/>
                <c:pt idx="0">
                  <c:v>0.28199999999999997</c:v>
                </c:pt>
                <c:pt idx="1">
                  <c:v>0.23</c:v>
                </c:pt>
                <c:pt idx="2">
                  <c:v>0.13700000000000001</c:v>
                </c:pt>
              </c:numCache>
            </c:numRef>
          </c:val>
          <c:extLst>
            <c:ext xmlns:c16="http://schemas.microsoft.com/office/drawing/2014/chart" uri="{C3380CC4-5D6E-409C-BE32-E72D297353CC}">
              <c16:uniqueId val="{00000001-9B9D-42FA-9C5F-2910B0C4ADA6}"/>
            </c:ext>
          </c:extLst>
        </c:ser>
        <c:dLbls>
          <c:showLegendKey val="0"/>
          <c:showVal val="0"/>
          <c:showCatName val="0"/>
          <c:showSerName val="0"/>
          <c:showPercent val="0"/>
          <c:showBubbleSize val="0"/>
        </c:dLbls>
        <c:gapWidth val="75"/>
        <c:axId val="943669680"/>
        <c:axId val="943677224"/>
      </c:barChart>
      <c:catAx>
        <c:axId val="9436696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5"/>
        </c:scaling>
        <c:delete val="1"/>
        <c:axPos val="l"/>
        <c:numFmt formatCode="0%" sourceLinked="1"/>
        <c:majorTickMark val="out"/>
        <c:minorTickMark val="none"/>
        <c:tickLblPos val="nextTo"/>
        <c:crossAx val="943669680"/>
        <c:crosses val="autoZero"/>
        <c:crossBetween val="between"/>
      </c:valAx>
      <c:spPr>
        <a:noFill/>
        <a:ln w="25400">
          <a:noFill/>
        </a:ln>
        <a:effectLst/>
      </c:spPr>
    </c:plotArea>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2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Unwanted contact</c:v>
                </c:pt>
                <c:pt idx="1">
                  <c:v>Hate speech</c:v>
                </c:pt>
                <c:pt idx="2">
                  <c:v>Discrimination</c:v>
                </c:pt>
                <c:pt idx="3">
                  <c:v>Terrorism recruiting</c:v>
                </c:pt>
              </c:strCache>
            </c:strRef>
          </c:cat>
          <c:val>
            <c:numRef>
              <c:f>Sheet1!$B$2:$B$5</c:f>
              <c:numCache>
                <c:formatCode>0%</c:formatCode>
                <c:ptCount val="4"/>
                <c:pt idx="0">
                  <c:v>0.43</c:v>
                </c:pt>
                <c:pt idx="1">
                  <c:v>0.16</c:v>
                </c:pt>
                <c:pt idx="2">
                  <c:v>0.1</c:v>
                </c:pt>
                <c:pt idx="3">
                  <c:v>0.01</c:v>
                </c:pt>
              </c:numCache>
            </c:numRef>
          </c:val>
          <c:extLst>
            <c:ext xmlns:c16="http://schemas.microsoft.com/office/drawing/2014/chart" uri="{C3380CC4-5D6E-409C-BE32-E72D297353CC}">
              <c16:uniqueId val="{00000000-C07A-4207-B79C-E34486AB4383}"/>
            </c:ext>
          </c:extLst>
        </c:ser>
        <c:ser>
          <c:idx val="1"/>
          <c:order val="1"/>
          <c:tx>
            <c:strRef>
              <c:f>Sheet1!$C$1</c:f>
              <c:strCache>
                <c:ptCount val="1"/>
                <c:pt idx="0">
                  <c:v>Series 2</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Unwanted contact</c:v>
                </c:pt>
                <c:pt idx="1">
                  <c:v>Hate speech</c:v>
                </c:pt>
                <c:pt idx="2">
                  <c:v>Discrimination</c:v>
                </c:pt>
                <c:pt idx="3">
                  <c:v>Terrorism recruiting</c:v>
                </c:pt>
              </c:strCache>
            </c:strRef>
          </c:cat>
          <c:val>
            <c:numRef>
              <c:f>Sheet1!$C$2:$C$5</c:f>
              <c:numCache>
                <c:formatCode>0%</c:formatCode>
                <c:ptCount val="4"/>
                <c:pt idx="0">
                  <c:v>0.56999999999999995</c:v>
                </c:pt>
                <c:pt idx="1">
                  <c:v>0.32</c:v>
                </c:pt>
                <c:pt idx="2">
                  <c:v>0.26</c:v>
                </c:pt>
                <c:pt idx="3">
                  <c:v>0.03</c:v>
                </c:pt>
              </c:numCache>
            </c:numRef>
          </c:val>
          <c:extLst>
            <c:ext xmlns:c16="http://schemas.microsoft.com/office/drawing/2014/chart" uri="{C3380CC4-5D6E-409C-BE32-E72D297353CC}">
              <c16:uniqueId val="{00000001-C07A-4207-B79C-E34486AB4383}"/>
            </c:ext>
          </c:extLst>
        </c:ser>
        <c:dLbls>
          <c:showLegendKey val="0"/>
          <c:showVal val="0"/>
          <c:showCatName val="0"/>
          <c:showSerName val="0"/>
          <c:showPercent val="0"/>
          <c:showBubbleSize val="0"/>
        </c:dLbls>
        <c:gapWidth val="75"/>
        <c:axId val="943669680"/>
        <c:axId val="943677224"/>
      </c:barChart>
      <c:catAx>
        <c:axId val="9436696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a:softEdge rad="139700"/>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3677224"/>
        <c:crosses val="autoZero"/>
        <c:auto val="1"/>
        <c:lblAlgn val="ctr"/>
        <c:lblOffset val="100"/>
        <c:noMultiLvlLbl val="0"/>
      </c:catAx>
      <c:valAx>
        <c:axId val="943677224"/>
        <c:scaling>
          <c:orientation val="minMax"/>
          <c:max val="0.60000000000000009"/>
        </c:scaling>
        <c:delete val="1"/>
        <c:axPos val="l"/>
        <c:numFmt formatCode="0%" sourceLinked="1"/>
        <c:majorTickMark val="out"/>
        <c:minorTickMark val="none"/>
        <c:tickLblPos val="nextTo"/>
        <c:crossAx val="943669680"/>
        <c:crosses val="autoZero"/>
        <c:crossBetween val="between"/>
      </c:valAx>
      <c:spPr>
        <a:noFill/>
        <a:ln>
          <a:noFill/>
        </a:ln>
        <a:effectLst/>
      </c:spPr>
    </c:plotArea>
    <c:plotVisOnly val="1"/>
    <c:dispBlanksAs val="gap"/>
    <c:showDLblsOverMax val="0"/>
  </c:chart>
  <c:spPr>
    <a:solidFill>
      <a:srgbClr val="0072C6">
        <a:alpha val="80000"/>
      </a:srgbClr>
    </a:solid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FD8FB3-FB1A-4323-8AA8-CB58340F32D9}" type="doc">
      <dgm:prSet loTypeId="urn:microsoft.com/office/officeart/2005/8/layout/venn2" loCatId="relationship" qsTypeId="urn:microsoft.com/office/officeart/2005/8/quickstyle/simple1" qsCatId="simple" csTypeId="urn:microsoft.com/office/officeart/2005/8/colors/accent1_2" csCatId="accent1" phldr="1"/>
      <dgm:spPr>
        <a:scene3d>
          <a:camera prst="orthographicFront">
            <a:rot lat="0" lon="0" rev="10800000"/>
          </a:camera>
          <a:lightRig rig="threePt" dir="t"/>
        </a:scene3d>
      </dgm:spPr>
      <dgm:t>
        <a:bodyPr/>
        <a:lstStyle/>
        <a:p>
          <a:endParaRPr lang="en-US"/>
        </a:p>
      </dgm:t>
    </dgm:pt>
    <dgm:pt modelId="{7FBD1C62-0374-493A-93EB-294BC3A1E1E4}">
      <dgm:prSet/>
      <dgm:spPr>
        <a:solidFill>
          <a:schemeClr val="tx2">
            <a:lumMod val="20000"/>
            <a:lumOff val="80000"/>
          </a:schemeClr>
        </a:solidFill>
      </dgm:spPr>
      <dgm:t>
        <a:bodyPr/>
        <a:lstStyle/>
        <a:p>
          <a:r>
            <a:rPr lang="en-US" dirty="0"/>
            <a:t> </a:t>
          </a:r>
        </a:p>
      </dgm:t>
    </dgm:pt>
    <dgm:pt modelId="{774EE490-6DB3-4966-8C44-1518AA92A42F}" type="parTrans" cxnId="{DD219E63-190E-479A-BC00-AC9CA39CA336}">
      <dgm:prSet/>
      <dgm:spPr/>
      <dgm:t>
        <a:bodyPr/>
        <a:lstStyle/>
        <a:p>
          <a:endParaRPr lang="en-US"/>
        </a:p>
      </dgm:t>
    </dgm:pt>
    <dgm:pt modelId="{216C0F67-6371-43A8-9076-F48173CB7BC4}" type="sibTrans" cxnId="{DD219E63-190E-479A-BC00-AC9CA39CA336}">
      <dgm:prSet/>
      <dgm:spPr/>
      <dgm:t>
        <a:bodyPr/>
        <a:lstStyle/>
        <a:p>
          <a:endParaRPr lang="en-US"/>
        </a:p>
      </dgm:t>
    </dgm:pt>
    <dgm:pt modelId="{783BDDF5-CA1E-48B6-A9BD-6C52A3A48C7D}">
      <dgm:prSet/>
      <dgm:spPr>
        <a:solidFill>
          <a:schemeClr val="tx2">
            <a:lumMod val="40000"/>
            <a:lumOff val="60000"/>
          </a:schemeClr>
        </a:solidFill>
      </dgm:spPr>
      <dgm:t>
        <a:bodyPr/>
        <a:lstStyle/>
        <a:p>
          <a:endParaRPr lang="en-US" dirty="0"/>
        </a:p>
      </dgm:t>
    </dgm:pt>
    <dgm:pt modelId="{3CB1FBE2-24EA-4829-A985-50E1F64D20B2}" type="parTrans" cxnId="{F388B12B-E223-422B-9C40-BB5D370F2A66}">
      <dgm:prSet/>
      <dgm:spPr/>
      <dgm:t>
        <a:bodyPr/>
        <a:lstStyle/>
        <a:p>
          <a:endParaRPr lang="en-US"/>
        </a:p>
      </dgm:t>
    </dgm:pt>
    <dgm:pt modelId="{DDDEB637-C538-48DD-9C0F-7594F3868833}" type="sibTrans" cxnId="{F388B12B-E223-422B-9C40-BB5D370F2A66}">
      <dgm:prSet/>
      <dgm:spPr/>
      <dgm:t>
        <a:bodyPr/>
        <a:lstStyle/>
        <a:p>
          <a:endParaRPr lang="en-US"/>
        </a:p>
      </dgm:t>
    </dgm:pt>
    <dgm:pt modelId="{0E051EA7-95C4-42CE-8347-8F0282E04ED3}">
      <dgm:prSet/>
      <dgm:spPr>
        <a:solidFill>
          <a:schemeClr val="tx2">
            <a:lumMod val="60000"/>
            <a:lumOff val="40000"/>
          </a:schemeClr>
        </a:solidFill>
      </dgm:spPr>
      <dgm:t>
        <a:bodyPr/>
        <a:lstStyle/>
        <a:p>
          <a:endParaRPr lang="en-US" dirty="0"/>
        </a:p>
      </dgm:t>
    </dgm:pt>
    <dgm:pt modelId="{D865A4D5-1B91-47FF-8E6E-1A06C698FF23}" type="parTrans" cxnId="{047B8BC4-C49E-40E6-911C-9690995C4BDF}">
      <dgm:prSet/>
      <dgm:spPr/>
      <dgm:t>
        <a:bodyPr/>
        <a:lstStyle/>
        <a:p>
          <a:endParaRPr lang="en-US"/>
        </a:p>
      </dgm:t>
    </dgm:pt>
    <dgm:pt modelId="{5012012C-F8A3-4814-96D9-1ECFD2D7F244}" type="sibTrans" cxnId="{047B8BC4-C49E-40E6-911C-9690995C4BDF}">
      <dgm:prSet/>
      <dgm:spPr/>
      <dgm:t>
        <a:bodyPr/>
        <a:lstStyle/>
        <a:p>
          <a:endParaRPr lang="en-US"/>
        </a:p>
      </dgm:t>
    </dgm:pt>
    <dgm:pt modelId="{FEA45AA7-FB24-40B8-8B82-48A4B56E1FEA}">
      <dgm:prSet/>
      <dgm:spPr>
        <a:solidFill>
          <a:schemeClr val="tx2"/>
        </a:solidFill>
      </dgm:spPr>
      <dgm:t>
        <a:bodyPr/>
        <a:lstStyle/>
        <a:p>
          <a:endParaRPr lang="en-US" dirty="0"/>
        </a:p>
      </dgm:t>
    </dgm:pt>
    <dgm:pt modelId="{1272679D-93CD-43DB-8AA5-A5973CACF0C9}" type="parTrans" cxnId="{CE9DDD1B-C160-40E3-A193-078316511E3E}">
      <dgm:prSet/>
      <dgm:spPr/>
      <dgm:t>
        <a:bodyPr/>
        <a:lstStyle/>
        <a:p>
          <a:endParaRPr lang="en-US"/>
        </a:p>
      </dgm:t>
    </dgm:pt>
    <dgm:pt modelId="{E4C030FD-DF10-443A-AC13-57D322E6C311}" type="sibTrans" cxnId="{CE9DDD1B-C160-40E3-A193-078316511E3E}">
      <dgm:prSet/>
      <dgm:spPr/>
      <dgm:t>
        <a:bodyPr/>
        <a:lstStyle/>
        <a:p>
          <a:endParaRPr lang="en-US"/>
        </a:p>
      </dgm:t>
    </dgm:pt>
    <dgm:pt modelId="{4B282BAC-D72C-4E73-9DD8-3779A48F46AB}" type="pres">
      <dgm:prSet presAssocID="{FBFD8FB3-FB1A-4323-8AA8-CB58340F32D9}" presName="Name0" presStyleCnt="0">
        <dgm:presLayoutVars>
          <dgm:chMax val="7"/>
          <dgm:resizeHandles val="exact"/>
        </dgm:presLayoutVars>
      </dgm:prSet>
      <dgm:spPr/>
    </dgm:pt>
    <dgm:pt modelId="{4A23B7CC-6643-4036-A571-14FB3E1B6D89}" type="pres">
      <dgm:prSet presAssocID="{FBFD8FB3-FB1A-4323-8AA8-CB58340F32D9}" presName="comp1" presStyleCnt="0"/>
      <dgm:spPr/>
    </dgm:pt>
    <dgm:pt modelId="{72B4A7C4-E992-4393-9EF1-7D3C14A242E7}" type="pres">
      <dgm:prSet presAssocID="{FBFD8FB3-FB1A-4323-8AA8-CB58340F32D9}" presName="circle1" presStyleLbl="node1" presStyleIdx="0" presStyleCnt="4"/>
      <dgm:spPr/>
    </dgm:pt>
    <dgm:pt modelId="{A95E5E4D-7C5C-4B18-8A10-E120B441D425}" type="pres">
      <dgm:prSet presAssocID="{FBFD8FB3-FB1A-4323-8AA8-CB58340F32D9}" presName="c1text" presStyleLbl="node1" presStyleIdx="0" presStyleCnt="4">
        <dgm:presLayoutVars>
          <dgm:bulletEnabled val="1"/>
        </dgm:presLayoutVars>
      </dgm:prSet>
      <dgm:spPr/>
    </dgm:pt>
    <dgm:pt modelId="{30945485-C994-496F-8A71-97571B4DE8BB}" type="pres">
      <dgm:prSet presAssocID="{FBFD8FB3-FB1A-4323-8AA8-CB58340F32D9}" presName="comp2" presStyleCnt="0"/>
      <dgm:spPr/>
    </dgm:pt>
    <dgm:pt modelId="{4836DBF3-AF8B-4F0C-8799-D91F36672B34}" type="pres">
      <dgm:prSet presAssocID="{FBFD8FB3-FB1A-4323-8AA8-CB58340F32D9}" presName="circle2" presStyleLbl="node1" presStyleIdx="1" presStyleCnt="4"/>
      <dgm:spPr/>
    </dgm:pt>
    <dgm:pt modelId="{56C70DB4-1941-4209-98CB-4010C9BBB716}" type="pres">
      <dgm:prSet presAssocID="{FBFD8FB3-FB1A-4323-8AA8-CB58340F32D9}" presName="c2text" presStyleLbl="node1" presStyleIdx="1" presStyleCnt="4">
        <dgm:presLayoutVars>
          <dgm:bulletEnabled val="1"/>
        </dgm:presLayoutVars>
      </dgm:prSet>
      <dgm:spPr/>
    </dgm:pt>
    <dgm:pt modelId="{D3E3189B-E3BA-4206-B7CC-BBEC03100915}" type="pres">
      <dgm:prSet presAssocID="{FBFD8FB3-FB1A-4323-8AA8-CB58340F32D9}" presName="comp3" presStyleCnt="0"/>
      <dgm:spPr/>
    </dgm:pt>
    <dgm:pt modelId="{DC074987-2B2A-47BD-BCC9-D68A7A2A44DF}" type="pres">
      <dgm:prSet presAssocID="{FBFD8FB3-FB1A-4323-8AA8-CB58340F32D9}" presName="circle3" presStyleLbl="node1" presStyleIdx="2" presStyleCnt="4" custScaleX="82716" custScaleY="82716" custLinFactNeighborX="0" custLinFactNeighborY="1313"/>
      <dgm:spPr/>
    </dgm:pt>
    <dgm:pt modelId="{6C8E8158-D868-4FFD-9804-502EB5604FCD}" type="pres">
      <dgm:prSet presAssocID="{FBFD8FB3-FB1A-4323-8AA8-CB58340F32D9}" presName="c3text" presStyleLbl="node1" presStyleIdx="2" presStyleCnt="4">
        <dgm:presLayoutVars>
          <dgm:bulletEnabled val="1"/>
        </dgm:presLayoutVars>
      </dgm:prSet>
      <dgm:spPr/>
    </dgm:pt>
    <dgm:pt modelId="{606FC8BE-6C75-4313-B7CA-04C400A40101}" type="pres">
      <dgm:prSet presAssocID="{FBFD8FB3-FB1A-4323-8AA8-CB58340F32D9}" presName="comp4" presStyleCnt="0"/>
      <dgm:spPr/>
    </dgm:pt>
    <dgm:pt modelId="{E28398DC-2E37-438A-918A-480F10287072}" type="pres">
      <dgm:prSet presAssocID="{FBFD8FB3-FB1A-4323-8AA8-CB58340F32D9}" presName="circle4" presStyleLbl="node1" presStyleIdx="3" presStyleCnt="4" custScaleX="47171" custScaleY="47171"/>
      <dgm:spPr/>
    </dgm:pt>
    <dgm:pt modelId="{A7CA2E6F-2311-4D87-90AF-3EA7DD684E88}" type="pres">
      <dgm:prSet presAssocID="{FBFD8FB3-FB1A-4323-8AA8-CB58340F32D9}" presName="c4text" presStyleLbl="node1" presStyleIdx="3" presStyleCnt="4">
        <dgm:presLayoutVars>
          <dgm:bulletEnabled val="1"/>
        </dgm:presLayoutVars>
      </dgm:prSet>
      <dgm:spPr/>
    </dgm:pt>
  </dgm:ptLst>
  <dgm:cxnLst>
    <dgm:cxn modelId="{5EE40E2D-1ED6-402F-9018-F19BAFDC3B4B}" type="presOf" srcId="{0E051EA7-95C4-42CE-8347-8F0282E04ED3}" destId="{6C8E8158-D868-4FFD-9804-502EB5604FCD}" srcOrd="1" destOrd="0" presId="urn:microsoft.com/office/officeart/2005/8/layout/venn2"/>
    <dgm:cxn modelId="{F388B12B-E223-422B-9C40-BB5D370F2A66}" srcId="{FBFD8FB3-FB1A-4323-8AA8-CB58340F32D9}" destId="{783BDDF5-CA1E-48B6-A9BD-6C52A3A48C7D}" srcOrd="1" destOrd="0" parTransId="{3CB1FBE2-24EA-4829-A985-50E1F64D20B2}" sibTransId="{DDDEB637-C538-48DD-9C0F-7594F3868833}"/>
    <dgm:cxn modelId="{25D168A5-9B7C-4070-BF9D-334505833763}" type="presOf" srcId="{783BDDF5-CA1E-48B6-A9BD-6C52A3A48C7D}" destId="{4836DBF3-AF8B-4F0C-8799-D91F36672B34}" srcOrd="0" destOrd="0" presId="urn:microsoft.com/office/officeart/2005/8/layout/venn2"/>
    <dgm:cxn modelId="{CE9DDD1B-C160-40E3-A193-078316511E3E}" srcId="{FBFD8FB3-FB1A-4323-8AA8-CB58340F32D9}" destId="{FEA45AA7-FB24-40B8-8B82-48A4B56E1FEA}" srcOrd="3" destOrd="0" parTransId="{1272679D-93CD-43DB-8AA5-A5973CACF0C9}" sibTransId="{E4C030FD-DF10-443A-AC13-57D322E6C311}"/>
    <dgm:cxn modelId="{8CE1F633-07FD-47CB-9609-E681BA32EEA1}" type="presOf" srcId="{FEA45AA7-FB24-40B8-8B82-48A4B56E1FEA}" destId="{E28398DC-2E37-438A-918A-480F10287072}" srcOrd="0" destOrd="0" presId="urn:microsoft.com/office/officeart/2005/8/layout/venn2"/>
    <dgm:cxn modelId="{F88410B8-B4C9-4663-8C3C-60E8882207C5}" type="presOf" srcId="{FBFD8FB3-FB1A-4323-8AA8-CB58340F32D9}" destId="{4B282BAC-D72C-4E73-9DD8-3779A48F46AB}" srcOrd="0" destOrd="0" presId="urn:microsoft.com/office/officeart/2005/8/layout/venn2"/>
    <dgm:cxn modelId="{6AC184F1-2FCB-449B-92C9-6385B50F1F33}" type="presOf" srcId="{783BDDF5-CA1E-48B6-A9BD-6C52A3A48C7D}" destId="{56C70DB4-1941-4209-98CB-4010C9BBB716}" srcOrd="1" destOrd="0" presId="urn:microsoft.com/office/officeart/2005/8/layout/venn2"/>
    <dgm:cxn modelId="{B8E66461-4DB4-4D5F-ADED-3434C0F48657}" type="presOf" srcId="{7FBD1C62-0374-493A-93EB-294BC3A1E1E4}" destId="{A95E5E4D-7C5C-4B18-8A10-E120B441D425}" srcOrd="1" destOrd="0" presId="urn:microsoft.com/office/officeart/2005/8/layout/venn2"/>
    <dgm:cxn modelId="{C4452645-7537-4E89-84F1-79D6E04BF71B}" type="presOf" srcId="{FEA45AA7-FB24-40B8-8B82-48A4B56E1FEA}" destId="{A7CA2E6F-2311-4D87-90AF-3EA7DD684E88}" srcOrd="1" destOrd="0" presId="urn:microsoft.com/office/officeart/2005/8/layout/venn2"/>
    <dgm:cxn modelId="{047B8BC4-C49E-40E6-911C-9690995C4BDF}" srcId="{FBFD8FB3-FB1A-4323-8AA8-CB58340F32D9}" destId="{0E051EA7-95C4-42CE-8347-8F0282E04ED3}" srcOrd="2" destOrd="0" parTransId="{D865A4D5-1B91-47FF-8E6E-1A06C698FF23}" sibTransId="{5012012C-F8A3-4814-96D9-1ECFD2D7F244}"/>
    <dgm:cxn modelId="{DD219E63-190E-479A-BC00-AC9CA39CA336}" srcId="{FBFD8FB3-FB1A-4323-8AA8-CB58340F32D9}" destId="{7FBD1C62-0374-493A-93EB-294BC3A1E1E4}" srcOrd="0" destOrd="0" parTransId="{774EE490-6DB3-4966-8C44-1518AA92A42F}" sibTransId="{216C0F67-6371-43A8-9076-F48173CB7BC4}"/>
    <dgm:cxn modelId="{60F31D98-9B14-44D7-B60C-28053AD494D1}" type="presOf" srcId="{0E051EA7-95C4-42CE-8347-8F0282E04ED3}" destId="{DC074987-2B2A-47BD-BCC9-D68A7A2A44DF}" srcOrd="0" destOrd="0" presId="urn:microsoft.com/office/officeart/2005/8/layout/venn2"/>
    <dgm:cxn modelId="{08742943-CCD4-4B5C-A572-8F27D29CDBF5}" type="presOf" srcId="{7FBD1C62-0374-493A-93EB-294BC3A1E1E4}" destId="{72B4A7C4-E992-4393-9EF1-7D3C14A242E7}" srcOrd="0" destOrd="0" presId="urn:microsoft.com/office/officeart/2005/8/layout/venn2"/>
    <dgm:cxn modelId="{DFFCC9DE-51A2-4ADC-B617-148D3E770D65}" type="presParOf" srcId="{4B282BAC-D72C-4E73-9DD8-3779A48F46AB}" destId="{4A23B7CC-6643-4036-A571-14FB3E1B6D89}" srcOrd="0" destOrd="0" presId="urn:microsoft.com/office/officeart/2005/8/layout/venn2"/>
    <dgm:cxn modelId="{1B9954EB-8E2B-439C-85D6-FBD3E406EAFF}" type="presParOf" srcId="{4A23B7CC-6643-4036-A571-14FB3E1B6D89}" destId="{72B4A7C4-E992-4393-9EF1-7D3C14A242E7}" srcOrd="0" destOrd="0" presId="urn:microsoft.com/office/officeart/2005/8/layout/venn2"/>
    <dgm:cxn modelId="{13B1C305-88A3-4CD5-9874-AD2349814AB0}" type="presParOf" srcId="{4A23B7CC-6643-4036-A571-14FB3E1B6D89}" destId="{A95E5E4D-7C5C-4B18-8A10-E120B441D425}" srcOrd="1" destOrd="0" presId="urn:microsoft.com/office/officeart/2005/8/layout/venn2"/>
    <dgm:cxn modelId="{6206D5D3-7A7F-454C-9012-EF09ABABA57B}" type="presParOf" srcId="{4B282BAC-D72C-4E73-9DD8-3779A48F46AB}" destId="{30945485-C994-496F-8A71-97571B4DE8BB}" srcOrd="1" destOrd="0" presId="urn:microsoft.com/office/officeart/2005/8/layout/venn2"/>
    <dgm:cxn modelId="{F3ED5818-A89E-435A-B747-21532B86C33F}" type="presParOf" srcId="{30945485-C994-496F-8A71-97571B4DE8BB}" destId="{4836DBF3-AF8B-4F0C-8799-D91F36672B34}" srcOrd="0" destOrd="0" presId="urn:microsoft.com/office/officeart/2005/8/layout/venn2"/>
    <dgm:cxn modelId="{39FCC3CE-6F82-41D1-9243-B1B5808384DF}" type="presParOf" srcId="{30945485-C994-496F-8A71-97571B4DE8BB}" destId="{56C70DB4-1941-4209-98CB-4010C9BBB716}" srcOrd="1" destOrd="0" presId="urn:microsoft.com/office/officeart/2005/8/layout/venn2"/>
    <dgm:cxn modelId="{ACDD0EA4-5E7C-4A62-B240-C3201FB2FDEF}" type="presParOf" srcId="{4B282BAC-D72C-4E73-9DD8-3779A48F46AB}" destId="{D3E3189B-E3BA-4206-B7CC-BBEC03100915}" srcOrd="2" destOrd="0" presId="urn:microsoft.com/office/officeart/2005/8/layout/venn2"/>
    <dgm:cxn modelId="{76861B80-C0F8-40A0-B1EC-31FB45467C8E}" type="presParOf" srcId="{D3E3189B-E3BA-4206-B7CC-BBEC03100915}" destId="{DC074987-2B2A-47BD-BCC9-D68A7A2A44DF}" srcOrd="0" destOrd="0" presId="urn:microsoft.com/office/officeart/2005/8/layout/venn2"/>
    <dgm:cxn modelId="{19AC72EB-F45C-46C9-9120-0D5210929DCB}" type="presParOf" srcId="{D3E3189B-E3BA-4206-B7CC-BBEC03100915}" destId="{6C8E8158-D868-4FFD-9804-502EB5604FCD}" srcOrd="1" destOrd="0" presId="urn:microsoft.com/office/officeart/2005/8/layout/venn2"/>
    <dgm:cxn modelId="{DE92F498-0626-4E2E-840D-CCF306A2DEED}" type="presParOf" srcId="{4B282BAC-D72C-4E73-9DD8-3779A48F46AB}" destId="{606FC8BE-6C75-4313-B7CA-04C400A40101}" srcOrd="3" destOrd="0" presId="urn:microsoft.com/office/officeart/2005/8/layout/venn2"/>
    <dgm:cxn modelId="{746DC8F8-2794-457B-9878-9FF859AB215B}" type="presParOf" srcId="{606FC8BE-6C75-4313-B7CA-04C400A40101}" destId="{E28398DC-2E37-438A-918A-480F10287072}" srcOrd="0" destOrd="0" presId="urn:microsoft.com/office/officeart/2005/8/layout/venn2"/>
    <dgm:cxn modelId="{470FB2EE-3B77-49DD-9B11-A165E1A82BFA}" type="presParOf" srcId="{606FC8BE-6C75-4313-B7CA-04C400A40101}" destId="{A7CA2E6F-2311-4D87-90AF-3EA7DD684E8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5FB58-8815-4B53-AEAA-6A07834DBD6F}"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0065A070-6545-41FE-9C8A-25AD8A81A725}">
      <dgm:prSet phldrT="[Text]"/>
      <dgm:spPr>
        <a:solidFill>
          <a:srgbClr val="002050"/>
        </a:solidFill>
      </dgm:spPr>
      <dgm:t>
        <a:bodyPr anchor="t"/>
        <a:lstStyle/>
        <a:p>
          <a:pPr algn="l"/>
          <a:r>
            <a:rPr lang="en-US" dirty="0"/>
            <a:t>Intrusive</a:t>
          </a:r>
        </a:p>
      </dgm:t>
    </dgm:pt>
    <dgm:pt modelId="{AD164483-E8D8-4332-BBE9-8C06E9F6EADE}" type="parTrans" cxnId="{A306BFC7-E275-43DF-AE2B-CDD0E94D7198}">
      <dgm:prSet/>
      <dgm:spPr/>
      <dgm:t>
        <a:bodyPr/>
        <a:lstStyle/>
        <a:p>
          <a:endParaRPr lang="en-US"/>
        </a:p>
      </dgm:t>
    </dgm:pt>
    <dgm:pt modelId="{A1D467C9-2FEB-4456-B26E-F24DFD108CC4}" type="sibTrans" cxnId="{A306BFC7-E275-43DF-AE2B-CDD0E94D7198}">
      <dgm:prSet/>
      <dgm:spPr/>
      <dgm:t>
        <a:bodyPr/>
        <a:lstStyle/>
        <a:p>
          <a:endParaRPr lang="en-US"/>
        </a:p>
      </dgm:t>
    </dgm:pt>
    <dgm:pt modelId="{AFBE9A8B-4DAE-4C7C-81F6-61B1E1422850}">
      <dgm:prSet/>
      <dgm:spPr>
        <a:solidFill>
          <a:srgbClr val="002050"/>
        </a:solidFill>
      </dgm:spPr>
      <dgm:t>
        <a:bodyPr anchor="t"/>
        <a:lstStyle/>
        <a:p>
          <a:pPr algn="r"/>
          <a:r>
            <a:rPr lang="en-US" dirty="0"/>
            <a:t>Behavioral</a:t>
          </a:r>
        </a:p>
      </dgm:t>
    </dgm:pt>
    <dgm:pt modelId="{DF541C6A-17A4-4304-9477-D34913A2DD1F}" type="parTrans" cxnId="{FE0B6D21-CED8-4FF4-8538-1B76BD564C4A}">
      <dgm:prSet/>
      <dgm:spPr/>
      <dgm:t>
        <a:bodyPr/>
        <a:lstStyle/>
        <a:p>
          <a:endParaRPr lang="en-US"/>
        </a:p>
      </dgm:t>
    </dgm:pt>
    <dgm:pt modelId="{4C2E5951-B8A3-456A-8255-0994D32D2B34}" type="sibTrans" cxnId="{FE0B6D21-CED8-4FF4-8538-1B76BD564C4A}">
      <dgm:prSet/>
      <dgm:spPr/>
      <dgm:t>
        <a:bodyPr/>
        <a:lstStyle/>
        <a:p>
          <a:endParaRPr lang="en-US"/>
        </a:p>
      </dgm:t>
    </dgm:pt>
    <dgm:pt modelId="{FA68CFA3-B11A-46D9-AC29-B8481ADDE80C}">
      <dgm:prSet/>
      <dgm:spPr>
        <a:solidFill>
          <a:srgbClr val="002050"/>
        </a:solidFill>
      </dgm:spPr>
      <dgm:t>
        <a:bodyPr anchor="b"/>
        <a:lstStyle/>
        <a:p>
          <a:pPr algn="r"/>
          <a:r>
            <a:rPr lang="en-US" dirty="0"/>
            <a:t>Reputational</a:t>
          </a:r>
        </a:p>
      </dgm:t>
    </dgm:pt>
    <dgm:pt modelId="{3EAD02D9-21C4-47C8-8B8C-E1FDB9CEBC0F}" type="parTrans" cxnId="{EDFC942B-4629-4F2E-A9AD-46D900CF3BDC}">
      <dgm:prSet/>
      <dgm:spPr/>
      <dgm:t>
        <a:bodyPr/>
        <a:lstStyle/>
        <a:p>
          <a:endParaRPr lang="en-US"/>
        </a:p>
      </dgm:t>
    </dgm:pt>
    <dgm:pt modelId="{56DF062A-4408-4208-8D75-0F365A5A6413}" type="sibTrans" cxnId="{EDFC942B-4629-4F2E-A9AD-46D900CF3BDC}">
      <dgm:prSet/>
      <dgm:spPr/>
      <dgm:t>
        <a:bodyPr/>
        <a:lstStyle/>
        <a:p>
          <a:endParaRPr lang="en-US"/>
        </a:p>
      </dgm:t>
    </dgm:pt>
    <dgm:pt modelId="{E6BB1AED-2F56-45DB-8849-920573BC4D1F}">
      <dgm:prSet/>
      <dgm:spPr>
        <a:solidFill>
          <a:srgbClr val="002050"/>
        </a:solidFill>
      </dgm:spPr>
      <dgm:t>
        <a:bodyPr anchor="b"/>
        <a:lstStyle/>
        <a:p>
          <a:pPr algn="l"/>
          <a:r>
            <a:rPr lang="en-US" dirty="0"/>
            <a:t>Sexual</a:t>
          </a:r>
        </a:p>
      </dgm:t>
    </dgm:pt>
    <dgm:pt modelId="{1FF90046-91F7-4DF2-9307-427D7CD3B74C}" type="parTrans" cxnId="{03AACEA6-A537-4873-8EC6-6D6BE8194D44}">
      <dgm:prSet/>
      <dgm:spPr/>
      <dgm:t>
        <a:bodyPr/>
        <a:lstStyle/>
        <a:p>
          <a:endParaRPr lang="en-US"/>
        </a:p>
      </dgm:t>
    </dgm:pt>
    <dgm:pt modelId="{0E840363-5DDC-447F-B6DA-EE523A4CEF34}" type="sibTrans" cxnId="{03AACEA6-A537-4873-8EC6-6D6BE8194D44}">
      <dgm:prSet/>
      <dgm:spPr/>
      <dgm:t>
        <a:bodyPr/>
        <a:lstStyle/>
        <a:p>
          <a:endParaRPr lang="en-US"/>
        </a:p>
      </dgm:t>
    </dgm:pt>
    <dgm:pt modelId="{00D2D1D0-50DE-45B9-A7A1-810A60A5618C}">
      <dgm:prSet/>
      <dgm:spPr/>
      <dgm:t>
        <a:bodyPr/>
        <a:lstStyle/>
        <a:p>
          <a:endParaRPr lang="en-US"/>
        </a:p>
      </dgm:t>
    </dgm:pt>
    <dgm:pt modelId="{FEEA77A4-761C-4AC0-9777-4EF6E422BCB3}" type="parTrans" cxnId="{ECA3CA03-CD4C-471C-9341-B40BA04D9164}">
      <dgm:prSet/>
      <dgm:spPr/>
      <dgm:t>
        <a:bodyPr/>
        <a:lstStyle/>
        <a:p>
          <a:endParaRPr lang="en-US"/>
        </a:p>
      </dgm:t>
    </dgm:pt>
    <dgm:pt modelId="{9D449B37-A0FC-46DC-B676-DFA438660FDE}" type="sibTrans" cxnId="{ECA3CA03-CD4C-471C-9341-B40BA04D9164}">
      <dgm:prSet/>
      <dgm:spPr/>
      <dgm:t>
        <a:bodyPr/>
        <a:lstStyle/>
        <a:p>
          <a:endParaRPr lang="en-US"/>
        </a:p>
      </dgm:t>
    </dgm:pt>
    <dgm:pt modelId="{43BF25BA-30C5-40C3-B92F-37D6B5D98057}">
      <dgm:prSet/>
      <dgm:spPr/>
      <dgm:t>
        <a:bodyPr/>
        <a:lstStyle/>
        <a:p>
          <a:endParaRPr lang="en-US"/>
        </a:p>
      </dgm:t>
    </dgm:pt>
    <dgm:pt modelId="{4B9BF47B-CCE7-450B-8F0C-2B61B68714F5}" type="parTrans" cxnId="{98460C7A-88A8-42DB-A75C-5981527C6662}">
      <dgm:prSet/>
      <dgm:spPr/>
      <dgm:t>
        <a:bodyPr/>
        <a:lstStyle/>
        <a:p>
          <a:endParaRPr lang="en-US"/>
        </a:p>
      </dgm:t>
    </dgm:pt>
    <dgm:pt modelId="{461521AC-DA16-438F-ACC9-29AC2E2994FC}" type="sibTrans" cxnId="{98460C7A-88A8-42DB-A75C-5981527C6662}">
      <dgm:prSet/>
      <dgm:spPr/>
      <dgm:t>
        <a:bodyPr/>
        <a:lstStyle/>
        <a:p>
          <a:endParaRPr lang="en-US"/>
        </a:p>
      </dgm:t>
    </dgm:pt>
    <dgm:pt modelId="{EC873484-5230-4305-9D79-399E58AF94F1}">
      <dgm:prSet/>
      <dgm:spPr/>
      <dgm:t>
        <a:bodyPr/>
        <a:lstStyle/>
        <a:p>
          <a:endParaRPr lang="en-US"/>
        </a:p>
      </dgm:t>
    </dgm:pt>
    <dgm:pt modelId="{452E9939-53B3-4836-AA82-8A0EE17AF03B}" type="parTrans" cxnId="{DEAC4DD1-5C4F-4CAB-8C44-4318307BDE3E}">
      <dgm:prSet/>
      <dgm:spPr/>
      <dgm:t>
        <a:bodyPr/>
        <a:lstStyle/>
        <a:p>
          <a:endParaRPr lang="en-US"/>
        </a:p>
      </dgm:t>
    </dgm:pt>
    <dgm:pt modelId="{89C33268-46EA-4D5E-AA8B-2F48CC9F7C35}" type="sibTrans" cxnId="{DEAC4DD1-5C4F-4CAB-8C44-4318307BDE3E}">
      <dgm:prSet/>
      <dgm:spPr/>
      <dgm:t>
        <a:bodyPr/>
        <a:lstStyle/>
        <a:p>
          <a:endParaRPr lang="en-US"/>
        </a:p>
      </dgm:t>
    </dgm:pt>
    <dgm:pt modelId="{8DBFB204-55DB-4461-9897-A3639893F1CB}">
      <dgm:prSet/>
      <dgm:spPr/>
      <dgm:t>
        <a:bodyPr/>
        <a:lstStyle/>
        <a:p>
          <a:endParaRPr lang="en-US"/>
        </a:p>
      </dgm:t>
    </dgm:pt>
    <dgm:pt modelId="{61C69094-5C30-4CA3-8A73-7EE71F09F1C7}" type="parTrans" cxnId="{0DFC69E4-E99A-4FCE-81DE-581F9321A2BE}">
      <dgm:prSet/>
      <dgm:spPr/>
      <dgm:t>
        <a:bodyPr/>
        <a:lstStyle/>
        <a:p>
          <a:endParaRPr lang="en-US"/>
        </a:p>
      </dgm:t>
    </dgm:pt>
    <dgm:pt modelId="{57B7D848-F195-4F85-927D-38DE5BF1EDA4}" type="sibTrans" cxnId="{0DFC69E4-E99A-4FCE-81DE-581F9321A2BE}">
      <dgm:prSet/>
      <dgm:spPr/>
      <dgm:t>
        <a:bodyPr/>
        <a:lstStyle/>
        <a:p>
          <a:endParaRPr lang="en-US"/>
        </a:p>
      </dgm:t>
    </dgm:pt>
    <dgm:pt modelId="{6EB4DFA2-5E67-41B9-8D6C-002537D2E29A}" type="pres">
      <dgm:prSet presAssocID="{8665FB58-8815-4B53-AEAA-6A07834DBD6F}" presName="cycleMatrixDiagram" presStyleCnt="0">
        <dgm:presLayoutVars>
          <dgm:chMax val="1"/>
          <dgm:dir/>
          <dgm:animLvl val="lvl"/>
          <dgm:resizeHandles val="exact"/>
        </dgm:presLayoutVars>
      </dgm:prSet>
      <dgm:spPr/>
    </dgm:pt>
    <dgm:pt modelId="{E8CF91BE-0EAD-4CCE-AE02-4072562B13DF}" type="pres">
      <dgm:prSet presAssocID="{8665FB58-8815-4B53-AEAA-6A07834DBD6F}" presName="children" presStyleCnt="0"/>
      <dgm:spPr/>
    </dgm:pt>
    <dgm:pt modelId="{AB974712-D6E6-438D-8C8E-BCC14CBF0EF1}" type="pres">
      <dgm:prSet presAssocID="{8665FB58-8815-4B53-AEAA-6A07834DBD6F}" presName="childPlaceholder" presStyleCnt="0"/>
      <dgm:spPr/>
    </dgm:pt>
    <dgm:pt modelId="{F9B3F92A-2DB7-4F53-B1FA-243F6B688F97}" type="pres">
      <dgm:prSet presAssocID="{8665FB58-8815-4B53-AEAA-6A07834DBD6F}" presName="circle" presStyleCnt="0"/>
      <dgm:spPr/>
    </dgm:pt>
    <dgm:pt modelId="{7BAC0003-20EC-46F7-B016-EC4AE9F02DC5}" type="pres">
      <dgm:prSet presAssocID="{8665FB58-8815-4B53-AEAA-6A07834DBD6F}" presName="quadrant1" presStyleLbl="node1" presStyleIdx="0" presStyleCnt="4">
        <dgm:presLayoutVars>
          <dgm:chMax val="1"/>
          <dgm:bulletEnabled val="1"/>
        </dgm:presLayoutVars>
      </dgm:prSet>
      <dgm:spPr/>
    </dgm:pt>
    <dgm:pt modelId="{8C0ADB94-FB22-480F-8760-63B1CF0D365E}" type="pres">
      <dgm:prSet presAssocID="{8665FB58-8815-4B53-AEAA-6A07834DBD6F}" presName="quadrant2" presStyleLbl="node1" presStyleIdx="1" presStyleCnt="4">
        <dgm:presLayoutVars>
          <dgm:chMax val="1"/>
          <dgm:bulletEnabled val="1"/>
        </dgm:presLayoutVars>
      </dgm:prSet>
      <dgm:spPr/>
    </dgm:pt>
    <dgm:pt modelId="{D569B80C-FB8A-4E55-AEED-88608A4D96B5}" type="pres">
      <dgm:prSet presAssocID="{8665FB58-8815-4B53-AEAA-6A07834DBD6F}" presName="quadrant3" presStyleLbl="node1" presStyleIdx="2" presStyleCnt="4">
        <dgm:presLayoutVars>
          <dgm:chMax val="1"/>
          <dgm:bulletEnabled val="1"/>
        </dgm:presLayoutVars>
      </dgm:prSet>
      <dgm:spPr/>
    </dgm:pt>
    <dgm:pt modelId="{2424337C-0B77-458F-A356-57F4A921686C}" type="pres">
      <dgm:prSet presAssocID="{8665FB58-8815-4B53-AEAA-6A07834DBD6F}" presName="quadrant4" presStyleLbl="node1" presStyleIdx="3" presStyleCnt="4">
        <dgm:presLayoutVars>
          <dgm:chMax val="1"/>
          <dgm:bulletEnabled val="1"/>
        </dgm:presLayoutVars>
      </dgm:prSet>
      <dgm:spPr/>
    </dgm:pt>
    <dgm:pt modelId="{E38B3ACC-B3A4-405A-8CC6-5B982B1462B8}" type="pres">
      <dgm:prSet presAssocID="{8665FB58-8815-4B53-AEAA-6A07834DBD6F}" presName="quadrantPlaceholder" presStyleCnt="0"/>
      <dgm:spPr/>
    </dgm:pt>
    <dgm:pt modelId="{39902E7B-638C-443E-85DB-AA470CEC0699}" type="pres">
      <dgm:prSet presAssocID="{8665FB58-8815-4B53-AEAA-6A07834DBD6F}" presName="center1" presStyleLbl="fgShp" presStyleIdx="0" presStyleCnt="2"/>
      <dgm:spPr/>
    </dgm:pt>
    <dgm:pt modelId="{46FDB51A-444D-4ACC-9B13-5C7B4EC7F4C9}" type="pres">
      <dgm:prSet presAssocID="{8665FB58-8815-4B53-AEAA-6A07834DBD6F}" presName="center2" presStyleLbl="fgShp" presStyleIdx="1" presStyleCnt="2"/>
      <dgm:spPr/>
    </dgm:pt>
  </dgm:ptLst>
  <dgm:cxnLst>
    <dgm:cxn modelId="{53427FE7-6667-44D5-B2AB-45D218D3F4BC}" type="presOf" srcId="{FA68CFA3-B11A-46D9-AC29-B8481ADDE80C}" destId="{D569B80C-FB8A-4E55-AEED-88608A4D96B5}" srcOrd="0" destOrd="0" presId="urn:microsoft.com/office/officeart/2005/8/layout/cycle4"/>
    <dgm:cxn modelId="{AAECAF5E-6CF3-44A9-8F0C-C5E6B2AD8CB2}" type="presOf" srcId="{0065A070-6545-41FE-9C8A-25AD8A81A725}" destId="{7BAC0003-20EC-46F7-B016-EC4AE9F02DC5}" srcOrd="0" destOrd="0" presId="urn:microsoft.com/office/officeart/2005/8/layout/cycle4"/>
    <dgm:cxn modelId="{0DFC69E4-E99A-4FCE-81DE-581F9321A2BE}" srcId="{8665FB58-8815-4B53-AEAA-6A07834DBD6F}" destId="{8DBFB204-55DB-4461-9897-A3639893F1CB}" srcOrd="7" destOrd="0" parTransId="{61C69094-5C30-4CA3-8A73-7EE71F09F1C7}" sibTransId="{57B7D848-F195-4F85-927D-38DE5BF1EDA4}"/>
    <dgm:cxn modelId="{FE0B6D21-CED8-4FF4-8538-1B76BD564C4A}" srcId="{8665FB58-8815-4B53-AEAA-6A07834DBD6F}" destId="{AFBE9A8B-4DAE-4C7C-81F6-61B1E1422850}" srcOrd="1" destOrd="0" parTransId="{DF541C6A-17A4-4304-9477-D34913A2DD1F}" sibTransId="{4C2E5951-B8A3-456A-8255-0994D32D2B34}"/>
    <dgm:cxn modelId="{EDFC942B-4629-4F2E-A9AD-46D900CF3BDC}" srcId="{8665FB58-8815-4B53-AEAA-6A07834DBD6F}" destId="{FA68CFA3-B11A-46D9-AC29-B8481ADDE80C}" srcOrd="2" destOrd="0" parTransId="{3EAD02D9-21C4-47C8-8B8C-E1FDB9CEBC0F}" sibTransId="{56DF062A-4408-4208-8D75-0F365A5A6413}"/>
    <dgm:cxn modelId="{98460C7A-88A8-42DB-A75C-5981527C6662}" srcId="{8665FB58-8815-4B53-AEAA-6A07834DBD6F}" destId="{43BF25BA-30C5-40C3-B92F-37D6B5D98057}" srcOrd="5" destOrd="0" parTransId="{4B9BF47B-CCE7-450B-8F0C-2B61B68714F5}" sibTransId="{461521AC-DA16-438F-ACC9-29AC2E2994FC}"/>
    <dgm:cxn modelId="{03AACEA6-A537-4873-8EC6-6D6BE8194D44}" srcId="{8665FB58-8815-4B53-AEAA-6A07834DBD6F}" destId="{E6BB1AED-2F56-45DB-8849-920573BC4D1F}" srcOrd="3" destOrd="0" parTransId="{1FF90046-91F7-4DF2-9307-427D7CD3B74C}" sibTransId="{0E840363-5DDC-447F-B6DA-EE523A4CEF34}"/>
    <dgm:cxn modelId="{7FC69C02-DF5A-44A2-8EA7-2DE403CB676E}" type="presOf" srcId="{E6BB1AED-2F56-45DB-8849-920573BC4D1F}" destId="{2424337C-0B77-458F-A356-57F4A921686C}" srcOrd="0" destOrd="0" presId="urn:microsoft.com/office/officeart/2005/8/layout/cycle4"/>
    <dgm:cxn modelId="{2E16E428-1E83-49C4-85A8-D50380B229FC}" type="presOf" srcId="{AFBE9A8B-4DAE-4C7C-81F6-61B1E1422850}" destId="{8C0ADB94-FB22-480F-8760-63B1CF0D365E}" srcOrd="0" destOrd="0" presId="urn:microsoft.com/office/officeart/2005/8/layout/cycle4"/>
    <dgm:cxn modelId="{78996068-CF1A-4093-A624-358452AC9347}" type="presOf" srcId="{8665FB58-8815-4B53-AEAA-6A07834DBD6F}" destId="{6EB4DFA2-5E67-41B9-8D6C-002537D2E29A}" srcOrd="0" destOrd="0" presId="urn:microsoft.com/office/officeart/2005/8/layout/cycle4"/>
    <dgm:cxn modelId="{ECA3CA03-CD4C-471C-9341-B40BA04D9164}" srcId="{8665FB58-8815-4B53-AEAA-6A07834DBD6F}" destId="{00D2D1D0-50DE-45B9-A7A1-810A60A5618C}" srcOrd="4" destOrd="0" parTransId="{FEEA77A4-761C-4AC0-9777-4EF6E422BCB3}" sibTransId="{9D449B37-A0FC-46DC-B676-DFA438660FDE}"/>
    <dgm:cxn modelId="{DEAC4DD1-5C4F-4CAB-8C44-4318307BDE3E}" srcId="{8665FB58-8815-4B53-AEAA-6A07834DBD6F}" destId="{EC873484-5230-4305-9D79-399E58AF94F1}" srcOrd="6" destOrd="0" parTransId="{452E9939-53B3-4836-AA82-8A0EE17AF03B}" sibTransId="{89C33268-46EA-4D5E-AA8B-2F48CC9F7C35}"/>
    <dgm:cxn modelId="{A306BFC7-E275-43DF-AE2B-CDD0E94D7198}" srcId="{8665FB58-8815-4B53-AEAA-6A07834DBD6F}" destId="{0065A070-6545-41FE-9C8A-25AD8A81A725}" srcOrd="0" destOrd="0" parTransId="{AD164483-E8D8-4332-BBE9-8C06E9F6EADE}" sibTransId="{A1D467C9-2FEB-4456-B26E-F24DFD108CC4}"/>
    <dgm:cxn modelId="{8F48ECF9-62BB-4A7D-B4A7-1851A082E6E7}" type="presParOf" srcId="{6EB4DFA2-5E67-41B9-8D6C-002537D2E29A}" destId="{E8CF91BE-0EAD-4CCE-AE02-4072562B13DF}" srcOrd="0" destOrd="0" presId="urn:microsoft.com/office/officeart/2005/8/layout/cycle4"/>
    <dgm:cxn modelId="{51095319-A7D6-4492-966B-378947FE3E8C}" type="presParOf" srcId="{E8CF91BE-0EAD-4CCE-AE02-4072562B13DF}" destId="{AB974712-D6E6-438D-8C8E-BCC14CBF0EF1}" srcOrd="0" destOrd="0" presId="urn:microsoft.com/office/officeart/2005/8/layout/cycle4"/>
    <dgm:cxn modelId="{9FB32443-30D8-4580-9DCE-342D6C9DCE70}" type="presParOf" srcId="{6EB4DFA2-5E67-41B9-8D6C-002537D2E29A}" destId="{F9B3F92A-2DB7-4F53-B1FA-243F6B688F97}" srcOrd="1" destOrd="0" presId="urn:microsoft.com/office/officeart/2005/8/layout/cycle4"/>
    <dgm:cxn modelId="{0D3FA0D0-6F86-44ED-A3FE-78BDA022EE12}" type="presParOf" srcId="{F9B3F92A-2DB7-4F53-B1FA-243F6B688F97}" destId="{7BAC0003-20EC-46F7-B016-EC4AE9F02DC5}" srcOrd="0" destOrd="0" presId="urn:microsoft.com/office/officeart/2005/8/layout/cycle4"/>
    <dgm:cxn modelId="{004E4702-88CA-4B04-B18B-522EAB25C387}" type="presParOf" srcId="{F9B3F92A-2DB7-4F53-B1FA-243F6B688F97}" destId="{8C0ADB94-FB22-480F-8760-63B1CF0D365E}" srcOrd="1" destOrd="0" presId="urn:microsoft.com/office/officeart/2005/8/layout/cycle4"/>
    <dgm:cxn modelId="{46E51542-7675-4DCD-B584-762AF5D67476}" type="presParOf" srcId="{F9B3F92A-2DB7-4F53-B1FA-243F6B688F97}" destId="{D569B80C-FB8A-4E55-AEED-88608A4D96B5}" srcOrd="2" destOrd="0" presId="urn:microsoft.com/office/officeart/2005/8/layout/cycle4"/>
    <dgm:cxn modelId="{52AA6435-6E88-4BF9-9C35-82532ECFFECB}" type="presParOf" srcId="{F9B3F92A-2DB7-4F53-B1FA-243F6B688F97}" destId="{2424337C-0B77-458F-A356-57F4A921686C}" srcOrd="3" destOrd="0" presId="urn:microsoft.com/office/officeart/2005/8/layout/cycle4"/>
    <dgm:cxn modelId="{CA43A767-50EB-4F2C-9390-6DD4EF7C78CE}" type="presParOf" srcId="{F9B3F92A-2DB7-4F53-B1FA-243F6B688F97}" destId="{E38B3ACC-B3A4-405A-8CC6-5B982B1462B8}" srcOrd="4" destOrd="0" presId="urn:microsoft.com/office/officeart/2005/8/layout/cycle4"/>
    <dgm:cxn modelId="{E922C63B-24DE-4A88-9142-1A067AF7B1B1}" type="presParOf" srcId="{6EB4DFA2-5E67-41B9-8D6C-002537D2E29A}" destId="{39902E7B-638C-443E-85DB-AA470CEC0699}" srcOrd="2" destOrd="0" presId="urn:microsoft.com/office/officeart/2005/8/layout/cycle4"/>
    <dgm:cxn modelId="{12CC128C-E650-4B5D-B9FC-04BEA0D726F8}" type="presParOf" srcId="{6EB4DFA2-5E67-41B9-8D6C-002537D2E29A}" destId="{46FDB51A-444D-4ACC-9B13-5C7B4EC7F4C9}" srcOrd="3" destOrd="0" presId="urn:microsoft.com/office/officeart/2005/8/layout/cycle4"/>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4A7C4-E992-4393-9EF1-7D3C14A242E7}">
      <dsp:nvSpPr>
        <dsp:cNvPr id="0" name=""/>
        <dsp:cNvSpPr/>
      </dsp:nvSpPr>
      <dsp:spPr>
        <a:xfrm>
          <a:off x="1379480" y="0"/>
          <a:ext cx="5330824" cy="5330824"/>
        </a:xfrm>
        <a:prstGeom prst="ellipse">
          <a:avLst/>
        </a:prstGeom>
        <a:solidFill>
          <a:schemeClr val="tx2">
            <a:lumMod val="20000"/>
            <a:lumOff val="80000"/>
          </a:schemeClr>
        </a:solidFill>
        <a:ln w="10795" cap="flat" cmpd="sng" algn="ctr">
          <a:solidFill>
            <a:schemeClr val="lt1">
              <a:hueOff val="0"/>
              <a:satOff val="0"/>
              <a:lumOff val="0"/>
              <a:alphaOff val="0"/>
            </a:schemeClr>
          </a:solidFill>
          <a:prstDash val="solid"/>
        </a:ln>
        <a:effectLst/>
        <a:scene3d>
          <a:camera prst="orthographicFront">
            <a:rot lat="0" lon="0" rev="1080000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 </a:t>
          </a:r>
        </a:p>
      </dsp:txBody>
      <dsp:txXfrm>
        <a:off x="3299642" y="266541"/>
        <a:ext cx="1490498" cy="799623"/>
      </dsp:txXfrm>
    </dsp:sp>
    <dsp:sp modelId="{4836DBF3-AF8B-4F0C-8799-D91F36672B34}">
      <dsp:nvSpPr>
        <dsp:cNvPr id="0" name=""/>
        <dsp:cNvSpPr/>
      </dsp:nvSpPr>
      <dsp:spPr>
        <a:xfrm>
          <a:off x="1912562" y="1066164"/>
          <a:ext cx="4264659" cy="4264659"/>
        </a:xfrm>
        <a:prstGeom prst="ellipse">
          <a:avLst/>
        </a:prstGeom>
        <a:solidFill>
          <a:schemeClr val="tx2">
            <a:lumMod val="40000"/>
            <a:lumOff val="60000"/>
          </a:schemeClr>
        </a:solidFill>
        <a:ln w="10795" cap="flat" cmpd="sng" algn="ctr">
          <a:solidFill>
            <a:schemeClr val="lt1">
              <a:hueOff val="0"/>
              <a:satOff val="0"/>
              <a:lumOff val="0"/>
              <a:alphaOff val="0"/>
            </a:schemeClr>
          </a:solidFill>
          <a:prstDash val="solid"/>
        </a:ln>
        <a:effectLst/>
        <a:scene3d>
          <a:camera prst="orthographicFront">
            <a:rot lat="0" lon="0" rev="1080000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3299642" y="1322044"/>
        <a:ext cx="1490498" cy="767638"/>
      </dsp:txXfrm>
    </dsp:sp>
    <dsp:sp modelId="{DC074987-2B2A-47BD-BCC9-D68A7A2A44DF}">
      <dsp:nvSpPr>
        <dsp:cNvPr id="0" name=""/>
        <dsp:cNvSpPr/>
      </dsp:nvSpPr>
      <dsp:spPr>
        <a:xfrm>
          <a:off x="2722058" y="2450739"/>
          <a:ext cx="2645666" cy="2645666"/>
        </a:xfrm>
        <a:prstGeom prst="ellipse">
          <a:avLst/>
        </a:prstGeom>
        <a:solidFill>
          <a:schemeClr val="tx2">
            <a:lumMod val="60000"/>
            <a:lumOff val="40000"/>
          </a:schemeClr>
        </a:solidFill>
        <a:ln w="10795" cap="flat" cmpd="sng" algn="ctr">
          <a:solidFill>
            <a:schemeClr val="lt1">
              <a:hueOff val="0"/>
              <a:satOff val="0"/>
              <a:lumOff val="0"/>
              <a:alphaOff val="0"/>
            </a:schemeClr>
          </a:solidFill>
          <a:prstDash val="solid"/>
        </a:ln>
        <a:effectLst/>
        <a:scene3d>
          <a:camera prst="orthographicFront">
            <a:rot lat="0" lon="0" rev="1080000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3428451" y="2649164"/>
        <a:ext cx="1232880" cy="595274"/>
      </dsp:txXfrm>
    </dsp:sp>
    <dsp:sp modelId="{E28398DC-2E37-438A-918A-480F10287072}">
      <dsp:nvSpPr>
        <dsp:cNvPr id="0" name=""/>
        <dsp:cNvSpPr/>
      </dsp:nvSpPr>
      <dsp:spPr>
        <a:xfrm>
          <a:off x="3541971" y="3761738"/>
          <a:ext cx="1005841" cy="1005841"/>
        </a:xfrm>
        <a:prstGeom prst="ellipse">
          <a:avLst/>
        </a:prstGeom>
        <a:solidFill>
          <a:schemeClr val="tx2"/>
        </a:solidFill>
        <a:ln w="10795" cap="flat" cmpd="sng" algn="ctr">
          <a:solidFill>
            <a:schemeClr val="lt1">
              <a:hueOff val="0"/>
              <a:satOff val="0"/>
              <a:lumOff val="0"/>
              <a:alphaOff val="0"/>
            </a:schemeClr>
          </a:solidFill>
          <a:prstDash val="solid"/>
        </a:ln>
        <a:effectLst/>
        <a:scene3d>
          <a:camera prst="orthographicFront">
            <a:rot lat="0" lon="0" rev="1080000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3689273" y="4013198"/>
        <a:ext cx="711237" cy="502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C0003-20EC-46F7-B016-EC4AE9F02DC5}">
      <dsp:nvSpPr>
        <dsp:cNvPr id="0" name=""/>
        <dsp:cNvSpPr/>
      </dsp:nvSpPr>
      <dsp:spPr>
        <a:xfrm>
          <a:off x="3524527" y="290391"/>
          <a:ext cx="2205960" cy="2205960"/>
        </a:xfrm>
        <a:prstGeom prst="pieWedge">
          <a:avLst/>
        </a:prstGeom>
        <a:solidFill>
          <a:srgbClr val="002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t>Intrusive</a:t>
          </a:r>
        </a:p>
      </dsp:txBody>
      <dsp:txXfrm>
        <a:off x="4170638" y="936502"/>
        <a:ext cx="1559849" cy="1559849"/>
      </dsp:txXfrm>
    </dsp:sp>
    <dsp:sp modelId="{8C0ADB94-FB22-480F-8760-63B1CF0D365E}">
      <dsp:nvSpPr>
        <dsp:cNvPr id="0" name=""/>
        <dsp:cNvSpPr/>
      </dsp:nvSpPr>
      <dsp:spPr>
        <a:xfrm rot="5400000">
          <a:off x="5832379" y="290391"/>
          <a:ext cx="2205960" cy="2205960"/>
        </a:xfrm>
        <a:prstGeom prst="pieWedge">
          <a:avLst/>
        </a:prstGeom>
        <a:solidFill>
          <a:srgbClr val="002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r" defTabSz="800100">
            <a:lnSpc>
              <a:spcPct val="90000"/>
            </a:lnSpc>
            <a:spcBef>
              <a:spcPct val="0"/>
            </a:spcBef>
            <a:spcAft>
              <a:spcPct val="35000"/>
            </a:spcAft>
            <a:buNone/>
          </a:pPr>
          <a:r>
            <a:rPr lang="en-US" sz="1800" kern="1200" dirty="0"/>
            <a:t>Behavioral</a:t>
          </a:r>
        </a:p>
      </dsp:txBody>
      <dsp:txXfrm rot="-5400000">
        <a:off x="5832379" y="936502"/>
        <a:ext cx="1559849" cy="1559849"/>
      </dsp:txXfrm>
    </dsp:sp>
    <dsp:sp modelId="{D569B80C-FB8A-4E55-AEED-88608A4D96B5}">
      <dsp:nvSpPr>
        <dsp:cNvPr id="0" name=""/>
        <dsp:cNvSpPr/>
      </dsp:nvSpPr>
      <dsp:spPr>
        <a:xfrm rot="10800000">
          <a:off x="5832379" y="2598243"/>
          <a:ext cx="2205960" cy="2205960"/>
        </a:xfrm>
        <a:prstGeom prst="pieWedge">
          <a:avLst/>
        </a:prstGeom>
        <a:solidFill>
          <a:srgbClr val="002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b" anchorCtr="0">
          <a:noAutofit/>
        </a:bodyPr>
        <a:lstStyle/>
        <a:p>
          <a:pPr marL="0" lvl="0" indent="0" algn="r" defTabSz="800100">
            <a:lnSpc>
              <a:spcPct val="90000"/>
            </a:lnSpc>
            <a:spcBef>
              <a:spcPct val="0"/>
            </a:spcBef>
            <a:spcAft>
              <a:spcPct val="35000"/>
            </a:spcAft>
            <a:buNone/>
          </a:pPr>
          <a:r>
            <a:rPr lang="en-US" sz="1800" kern="1200" dirty="0"/>
            <a:t>Reputational</a:t>
          </a:r>
        </a:p>
      </dsp:txBody>
      <dsp:txXfrm rot="10800000">
        <a:off x="5832379" y="2598243"/>
        <a:ext cx="1559849" cy="1559849"/>
      </dsp:txXfrm>
    </dsp:sp>
    <dsp:sp modelId="{2424337C-0B77-458F-A356-57F4A921686C}">
      <dsp:nvSpPr>
        <dsp:cNvPr id="0" name=""/>
        <dsp:cNvSpPr/>
      </dsp:nvSpPr>
      <dsp:spPr>
        <a:xfrm rot="16200000">
          <a:off x="3524527" y="2598243"/>
          <a:ext cx="2205960" cy="2205960"/>
        </a:xfrm>
        <a:prstGeom prst="pieWedge">
          <a:avLst/>
        </a:prstGeom>
        <a:solidFill>
          <a:srgbClr val="002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b" anchorCtr="0">
          <a:noAutofit/>
        </a:bodyPr>
        <a:lstStyle/>
        <a:p>
          <a:pPr marL="0" lvl="0" indent="0" algn="l" defTabSz="800100">
            <a:lnSpc>
              <a:spcPct val="90000"/>
            </a:lnSpc>
            <a:spcBef>
              <a:spcPct val="0"/>
            </a:spcBef>
            <a:spcAft>
              <a:spcPct val="35000"/>
            </a:spcAft>
            <a:buNone/>
          </a:pPr>
          <a:r>
            <a:rPr lang="en-US" sz="1800" kern="1200" dirty="0"/>
            <a:t>Sexual</a:t>
          </a:r>
        </a:p>
      </dsp:txBody>
      <dsp:txXfrm rot="5400000">
        <a:off x="4170638" y="2598243"/>
        <a:ext cx="1559849" cy="1559849"/>
      </dsp:txXfrm>
    </dsp:sp>
    <dsp:sp modelId="{39902E7B-638C-443E-85DB-AA470CEC0699}">
      <dsp:nvSpPr>
        <dsp:cNvPr id="0" name=""/>
        <dsp:cNvSpPr/>
      </dsp:nvSpPr>
      <dsp:spPr>
        <a:xfrm>
          <a:off x="5400612" y="2088784"/>
          <a:ext cx="761642" cy="662297"/>
        </a:xfrm>
        <a:prstGeom prst="circularArrow">
          <a:avLst/>
        </a:prstGeom>
        <a:solidFill>
          <a:schemeClr val="accent1">
            <a:tint val="6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FDB51A-444D-4ACC-9B13-5C7B4EC7F4C9}">
      <dsp:nvSpPr>
        <dsp:cNvPr id="0" name=""/>
        <dsp:cNvSpPr/>
      </dsp:nvSpPr>
      <dsp:spPr>
        <a:xfrm rot="10800000">
          <a:off x="5400612" y="2343514"/>
          <a:ext cx="761642" cy="662297"/>
        </a:xfrm>
        <a:prstGeom prst="circularArrow">
          <a:avLst/>
        </a:prstGeom>
        <a:solidFill>
          <a:schemeClr val="accent1">
            <a:tint val="6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5.emf"/></Relationships>
</file>

<file path=ppt/drawings/drawing1.xml><?xml version="1.0" encoding="utf-8"?>
<c:userShapes xmlns:c="http://schemas.openxmlformats.org/drawingml/2006/chart">
  <cdr:relSizeAnchor xmlns:cdr="http://schemas.openxmlformats.org/drawingml/2006/chartDrawing">
    <cdr:from>
      <cdr:x>0.09366</cdr:x>
      <cdr:y>0.11548</cdr:y>
    </cdr:from>
    <cdr:to>
      <cdr:x>0.96433</cdr:x>
      <cdr:y>0.85282</cdr:y>
    </cdr:to>
    <cdr:grpSp>
      <cdr:nvGrpSpPr>
        <cdr:cNvPr id="7" name="Group 6"/>
        <cdr:cNvGrpSpPr/>
      </cdr:nvGrpSpPr>
      <cdr:grpSpPr>
        <a:xfrm xmlns:a="http://schemas.openxmlformats.org/drawingml/2006/main">
          <a:off x="826254" y="589938"/>
          <a:ext cx="7680918" cy="3766756"/>
          <a:chOff x="776530" y="688198"/>
          <a:chExt cx="7218759" cy="3455257"/>
        </a:xfrm>
      </cdr:grpSpPr>
      <cdr:cxnSp macro="">
        <cdr:nvCxnSpPr>
          <cdr:cNvPr id="3" name="Straight Connector 2"/>
          <cdr:cNvCxnSpPr/>
        </cdr:nvCxnSpPr>
        <cdr:spPr>
          <a:xfrm xmlns:a="http://schemas.openxmlformats.org/drawingml/2006/main" flipV="1">
            <a:off x="2490928" y="688198"/>
            <a:ext cx="17883" cy="3455257"/>
          </a:xfrm>
          <a:prstGeom xmlns:a="http://schemas.openxmlformats.org/drawingml/2006/main" prst="line">
            <a:avLst/>
          </a:prstGeom>
          <a:ln xmlns:a="http://schemas.openxmlformats.org/drawingml/2006/main">
            <a:solidFill>
              <a:schemeClr val="tx1"/>
            </a:solidFill>
            <a:headEnd type="none"/>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6" name="Straight Connector 5"/>
          <cdr:cNvCxnSpPr/>
        </cdr:nvCxnSpPr>
        <cdr:spPr>
          <a:xfrm xmlns:a="http://schemas.openxmlformats.org/drawingml/2006/main">
            <a:off x="776530" y="2244597"/>
            <a:ext cx="7218759" cy="10160"/>
          </a:xfrm>
          <a:prstGeom xmlns:a="http://schemas.openxmlformats.org/drawingml/2006/main" prst="line">
            <a:avLst/>
          </a:prstGeom>
          <a:ln xmlns:a="http://schemas.openxmlformats.org/drawingml/2006/main">
            <a:solidFill>
              <a:schemeClr val="tx1"/>
            </a:solidFill>
            <a:headEnd type="none"/>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2.xml><?xml version="1.0" encoding="utf-8"?>
<c:userShapes xmlns:c="http://schemas.openxmlformats.org/drawingml/2006/chart">
  <cdr:relSizeAnchor xmlns:cdr="http://schemas.openxmlformats.org/drawingml/2006/chartDrawing">
    <cdr:from>
      <cdr:x>0.67225</cdr:x>
      <cdr:y>0.21908</cdr:y>
    </cdr:from>
    <cdr:to>
      <cdr:x>0.88259</cdr:x>
      <cdr:y>0.55939</cdr:y>
    </cdr:to>
    <cdr:sp macro="" textlink="">
      <cdr:nvSpPr>
        <cdr:cNvPr id="2" name="Oval 1"/>
        <cdr:cNvSpPr/>
      </cdr:nvSpPr>
      <cdr:spPr bwMode="auto">
        <a:xfrm xmlns:a="http://schemas.openxmlformats.org/drawingml/2006/main" rot="909747">
          <a:off x="6961562" y="1128909"/>
          <a:ext cx="2178250" cy="1753645"/>
        </a:xfrm>
        <a:prstGeom xmlns:a="http://schemas.openxmlformats.org/drawingml/2006/main" prst="ellipse">
          <a:avLst/>
        </a:prstGeom>
        <a:noFill xmlns:a="http://schemas.openxmlformats.org/drawingml/2006/main"/>
        <a:ln xmlns:a="http://schemas.openxmlformats.org/drawingml/2006/main">
          <a:solidFill>
            <a:srgbClr val="000000">
              <a:lumMod val="25000"/>
              <a:lumOff val="75000"/>
            </a:srgbClr>
          </a:solidFill>
          <a:headEnd type="none" w="med" len="med"/>
          <a:tailEnd type="none" w="med" len="med"/>
        </a:ln>
        <a:effectLst xmlns:a="http://schemas.openxmlformats.org/drawingml/2006/main"/>
      </cdr:spPr>
      <cdr:style>
        <a:lnRef xmlns:a="http://schemas.openxmlformats.org/drawingml/2006/main" idx="1">
          <a:schemeClr val="accent2"/>
        </a:lnRef>
        <a:fillRef xmlns:a="http://schemas.openxmlformats.org/drawingml/2006/main" idx="3">
          <a:schemeClr val="accent2"/>
        </a:fillRef>
        <a:effectRef xmlns:a="http://schemas.openxmlformats.org/drawingml/2006/main" idx="2">
          <a:schemeClr val="accent2"/>
        </a:effectRef>
        <a:fontRef xmlns:a="http://schemas.openxmlformats.org/drawingml/2006/main" idx="minor">
          <a:schemeClr val="lt1"/>
        </a:fontRef>
      </cdr:style>
      <cdr:txBody>
        <a:bodyPr xmlns:a="http://schemas.openxmlformats.org/drawingml/2006/main"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xmlns:a="http://schemas.openxmlformats.org/drawingml/2006/main"/>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0.20253</cdr:x>
      <cdr:y>0.84937</cdr:y>
    </cdr:from>
    <cdr:to>
      <cdr:x>0.25573</cdr:x>
      <cdr:y>0.97266</cdr:y>
    </cdr:to>
    <cdr:sp macro="" textlink="">
      <cdr:nvSpPr>
        <cdr:cNvPr id="2" name="TextBox 1"/>
        <cdr:cNvSpPr txBox="1"/>
      </cdr:nvSpPr>
      <cdr:spPr>
        <a:xfrm xmlns:a="http://schemas.openxmlformats.org/drawingml/2006/main">
          <a:off x="1701800" y="4325383"/>
          <a:ext cx="447040" cy="627864"/>
        </a:xfrm>
        <a:prstGeom xmlns:a="http://schemas.openxmlformats.org/drawingml/2006/main" prst="rect">
          <a:avLst/>
        </a:prstGeom>
        <a:noFill xmlns:a="http://schemas.openxmlformats.org/drawingml/2006/main"/>
      </cdr:spPr>
      <cdr:txBody>
        <a:bodyPr xmlns:a="http://schemas.openxmlformats.org/drawingml/2006/main" vertOverflow="clip" wrap="square" lIns="182880" tIns="146304" rIns="182880" bIns="146304" rtlCol="0">
          <a:spAutoFit/>
        </a:bodyPr>
        <a:lstStyle xmlns:a="http://schemas.openxmlformats.org/drawingml/2006/main"/>
        <a:p xmlns:a="http://schemas.openxmlformats.org/drawingml/2006/main">
          <a:pPr>
            <a:lnSpc>
              <a:spcPct val="90000"/>
            </a:lnSpc>
          </a:pPr>
          <a:endParaRPr lang="en-US" sz="2400" dirty="0">
            <a:gradFill>
              <a:gsLst>
                <a:gs pos="2917">
                  <a:schemeClr val="tx1"/>
                </a:gs>
                <a:gs pos="30000">
                  <a:schemeClr val="tx1"/>
                </a:gs>
              </a:gsLst>
              <a:lin ang="5400000" scaled="0"/>
            </a:gradFill>
            <a:highlight>
              <a:srgbClr val="FFFF00"/>
            </a:highligh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7CE70E58-7C41-4F7D-9599-EADE9710BA2F}" type="datetime1">
              <a:rPr lang="en-US" smtClean="0">
                <a:latin typeface="Segoe UI" pitchFamily="34" charset="0"/>
              </a:rPr>
              <a:t>1/9/2017</a:t>
            </a:fld>
            <a:endParaRPr lang="en-US" dirty="0">
              <a:latin typeface="Segoe UI" pitchFamily="34" charset="0"/>
            </a:endParaRPr>
          </a:p>
        </p:txBody>
      </p:sp>
      <p:sp>
        <p:nvSpPr>
          <p:cNvPr id="8" name="Footer Placeholder 7"/>
          <p:cNvSpPr>
            <a:spLocks noGrp="1"/>
          </p:cNvSpPr>
          <p:nvPr>
            <p:ph type="ftr" sz="quarter" idx="2"/>
          </p:nvPr>
        </p:nvSpPr>
        <p:spPr>
          <a:xfrm>
            <a:off x="0" y="8893296"/>
            <a:ext cx="5980128" cy="340399"/>
          </a:xfrm>
          <a:prstGeom prst="rect">
            <a:avLst/>
          </a:prstGeom>
        </p:spPr>
        <p:txBody>
          <a:bodyPr vert="horz" lIns="93936" tIns="46968" rIns="93936" bIns="46968" rtlCol="0" anchor="b"/>
          <a:lstStyle>
            <a:lvl1pPr algn="l">
              <a:defRPr sz="1200"/>
            </a:lvl1pPr>
          </a:lstStyle>
          <a:p>
            <a:pPr marL="409341" defTabSz="939054"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9" name="Slide Number Placeholder 8"/>
          <p:cNvSpPr>
            <a:spLocks noGrp="1"/>
          </p:cNvSpPr>
          <p:nvPr>
            <p:ph type="sldNum" sz="quarter" idx="3"/>
          </p:nvPr>
        </p:nvSpPr>
        <p:spPr>
          <a:xfrm>
            <a:off x="5968333" y="8893296"/>
            <a:ext cx="1107104" cy="468154"/>
          </a:xfrm>
          <a:prstGeom prst="rect">
            <a:avLst/>
          </a:prstGeom>
        </p:spPr>
        <p:txBody>
          <a:bodyPr vert="horz" lIns="93936" tIns="46968" rIns="93936" bIns="46968"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415925" y="701675"/>
            <a:ext cx="62452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10" name="Footer Placeholder 9"/>
          <p:cNvSpPr>
            <a:spLocks noGrp="1"/>
          </p:cNvSpPr>
          <p:nvPr>
            <p:ph type="ftr" sz="quarter" idx="4"/>
          </p:nvPr>
        </p:nvSpPr>
        <p:spPr>
          <a:xfrm>
            <a:off x="0" y="8894921"/>
            <a:ext cx="6109875" cy="364492"/>
          </a:xfrm>
          <a:prstGeom prst="rect">
            <a:avLst/>
          </a:prstGeom>
        </p:spPr>
        <p:txBody>
          <a:bodyPr vert="horz" lIns="93936" tIns="46968" rIns="93936" bIns="46968" rtlCol="0" anchor="b"/>
          <a:lstStyle>
            <a:lvl1pPr marL="587102" indent="0" algn="l">
              <a:defRPr sz="1200"/>
            </a:lvl1p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11" name="Date Placeholder 10"/>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atin typeface="Segoe UI" pitchFamily="34" charset="0"/>
              </a:defRPr>
            </a:lvl1pPr>
          </a:lstStyle>
          <a:p>
            <a:fld id="{39ECCDAD-89B1-4858-8590-6A80AD1DF58E}" type="datetime1">
              <a:rPr lang="en-US" smtClean="0"/>
              <a:t>1/9/2017</a:t>
            </a:fld>
            <a:endParaRPr lang="en-US" dirty="0"/>
          </a:p>
        </p:txBody>
      </p:sp>
      <p:sp>
        <p:nvSpPr>
          <p:cNvPr id="12" name="Notes Placeholder 11"/>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6098079" y="8893296"/>
            <a:ext cx="977358" cy="468154"/>
          </a:xfrm>
          <a:prstGeom prst="rect">
            <a:avLst/>
          </a:prstGeom>
        </p:spPr>
        <p:txBody>
          <a:bodyPr vert="horz" lIns="93936" tIns="46968" rIns="93936" bIns="46968"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1/9/2017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175477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1/9/2017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692602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1/9/2017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2284873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concern - the sum is greater than the parts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1/9/2017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2480479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a:t>
            </a:r>
            <a:r>
              <a:rPr lang="en-US" baseline="0" dirty="0"/>
              <a:t> is highest among the advanced countries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1/9/2017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1189627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1/9/2017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52</a:t>
            </a:fld>
            <a:endParaRPr lang="en-US" dirty="0"/>
          </a:p>
        </p:txBody>
      </p:sp>
    </p:spTree>
    <p:extLst>
      <p:ext uri="{BB962C8B-B14F-4D97-AF65-F5344CB8AC3E}">
        <p14:creationId xmlns:p14="http://schemas.microsoft.com/office/powerpoint/2010/main" val="1041159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Every/almost every time – discrimination</a:t>
            </a:r>
            <a:r>
              <a:rPr lang="en-US" baseline="0" dirty="0"/>
              <a:t> – 18%, hate speech - 14%, trolling – 15%</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1/9/2017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55</a:t>
            </a:fld>
            <a:endParaRPr lang="en-US" dirty="0"/>
          </a:p>
        </p:txBody>
      </p:sp>
    </p:spTree>
    <p:extLst>
      <p:ext uri="{BB962C8B-B14F-4D97-AF65-F5344CB8AC3E}">
        <p14:creationId xmlns:p14="http://schemas.microsoft.com/office/powerpoint/2010/main" val="2111925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1/9/2017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58</a:t>
            </a:fld>
            <a:endParaRPr lang="en-US" dirty="0"/>
          </a:p>
        </p:txBody>
      </p:sp>
    </p:spTree>
    <p:extLst>
      <p:ext uri="{BB962C8B-B14F-4D97-AF65-F5344CB8AC3E}">
        <p14:creationId xmlns:p14="http://schemas.microsoft.com/office/powerpoint/2010/main" val="88276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1/9/2017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60</a:t>
            </a:fld>
            <a:endParaRPr lang="en-US" dirty="0"/>
          </a:p>
        </p:txBody>
      </p:sp>
    </p:spTree>
    <p:extLst>
      <p:ext uri="{BB962C8B-B14F-4D97-AF65-F5344CB8AC3E}">
        <p14:creationId xmlns:p14="http://schemas.microsoft.com/office/powerpoint/2010/main" val="2078286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1/9/2017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61</a:t>
            </a:fld>
            <a:endParaRPr lang="en-US" dirty="0"/>
          </a:p>
        </p:txBody>
      </p:sp>
    </p:spTree>
    <p:extLst>
      <p:ext uri="{BB962C8B-B14F-4D97-AF65-F5344CB8AC3E}">
        <p14:creationId xmlns:p14="http://schemas.microsoft.com/office/powerpoint/2010/main" val="2244859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Segoe UI Light" pitchFamily="34" charset="0"/>
                <a:ea typeface="+mn-ea"/>
                <a:cs typeface="+mn-cs"/>
              </a:rPr>
              <a:t>Adults 18 and older were recruited from online research panels in each country/region, with samples drawn to reflect the age mix of those who go online there.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096D8438-974C-498F-BE3F-4BC8584DE917}" type="datetime1">
              <a:rPr lang="en-US" smtClean="0"/>
              <a:t>1/9/2017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62</a:t>
            </a:fld>
            <a:endParaRPr lang="en-US" dirty="0"/>
          </a:p>
        </p:txBody>
      </p:sp>
    </p:spTree>
    <p:extLst>
      <p:ext uri="{BB962C8B-B14F-4D97-AF65-F5344CB8AC3E}">
        <p14:creationId xmlns:p14="http://schemas.microsoft.com/office/powerpoint/2010/main" val="121176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ADDE4EF6-F6E6-49CE-B99B-ECDF9F50F32C}" type="datetime1">
              <a:rPr lang="en-US" smtClean="0"/>
              <a:t>1/9/2017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798325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78</a:t>
            </a:fld>
            <a:endParaRPr lang="en-US" dirty="0">
              <a:solidFill>
                <a:prstClr val="black"/>
              </a:solidFill>
            </a:endParaRPr>
          </a:p>
        </p:txBody>
      </p:sp>
      <p:sp>
        <p:nvSpPr>
          <p:cNvPr id="5" name="Notes Placeholder 2"/>
          <p:cNvSpPr>
            <a:spLocks noGrp="1"/>
          </p:cNvSpPr>
          <p:nvPr>
            <p:ph type="body" idx="1"/>
          </p:nvPr>
        </p:nvSpPr>
        <p:spPr/>
        <p:txBody>
          <a:bodyPr>
            <a:normAutofit/>
          </a:bodyPr>
          <a:lstStyle/>
          <a:p>
            <a:pPr defTabSz="914147">
              <a:defRPr/>
            </a:pPr>
            <a:endParaRPr lang="en-US" sz="1800" dirty="0">
              <a:solidFill>
                <a:prstClr val="black"/>
              </a:solidFill>
              <a:cs typeface="Segoe UI Light" panose="020B0502040204020203" pitchFamily="34" charset="0"/>
            </a:endParaRPr>
          </a:p>
        </p:txBody>
      </p:sp>
    </p:spTree>
    <p:extLst>
      <p:ext uri="{BB962C8B-B14F-4D97-AF65-F5344CB8AC3E}">
        <p14:creationId xmlns:p14="http://schemas.microsoft.com/office/powerpoint/2010/main" val="2516320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701675"/>
            <a:ext cx="6245225" cy="35115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066733" cy="468154"/>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5C84EBBD-E548-4CB6-B3BD-8535274C98A7}" type="datetime1">
              <a:rPr lang="en-US" smtClean="0">
                <a:solidFill>
                  <a:prstClr val="black"/>
                </a:solidFill>
              </a:rPr>
              <a:t>1/9/2017</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79</a:t>
            </a:fld>
            <a:endParaRPr lang="en-US" dirty="0">
              <a:solidFill>
                <a:prstClr val="black"/>
              </a:solidFill>
            </a:endParaRPr>
          </a:p>
        </p:txBody>
      </p:sp>
      <p:sp>
        <p:nvSpPr>
          <p:cNvPr id="8" name="Footer Placeholder 3"/>
          <p:cNvSpPr>
            <a:spLocks noGrp="1"/>
          </p:cNvSpPr>
          <p:nvPr>
            <p:ph type="ftr" sz="quarter" idx="4"/>
          </p:nvPr>
        </p:nvSpPr>
        <p:spPr>
          <a:xfrm>
            <a:off x="0" y="8893296"/>
            <a:ext cx="6448002" cy="468154"/>
          </a:xfrm>
          <a:prstGeom prst="rect">
            <a:avLst/>
          </a:prstGeom>
        </p:spPr>
        <p:txBody>
          <a:bodyPr vert="horz" lIns="93936" tIns="46968" rIns="93936" bIns="46968" rtlCol="0" anchor="b"/>
          <a:lstStyle>
            <a:lvl1pPr algn="l">
              <a:defRPr sz="1200"/>
            </a:lvl1pPr>
          </a:lstStyle>
          <a:p>
            <a:r>
              <a:rPr lang="en-US" sz="500" dirty="0">
                <a:solidFill>
                  <a:srgbClr val="000000"/>
                </a:solidFill>
                <a:latin typeface="Segoe UI" pitchFamily="34" charset="0"/>
              </a:rPr>
              <a:t>© 2014 Microsoft Corporation. All rights reserved. This material is provided for informational purposes only. Microsoft makes no warranties, express or implied.</a:t>
            </a:r>
          </a:p>
        </p:txBody>
      </p:sp>
    </p:spTree>
    <p:extLst>
      <p:ext uri="{BB962C8B-B14F-4D97-AF65-F5344CB8AC3E}">
        <p14:creationId xmlns:p14="http://schemas.microsoft.com/office/powerpoint/2010/main" val="1793528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1/9/2017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859999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1/9/2017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109485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1/9/2017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2830895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1/9/2017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5441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Every/almost every time – discrimination</a:t>
            </a:r>
            <a:r>
              <a:rPr lang="en-US" baseline="0" dirty="0"/>
              <a:t> – 18%, hate speech - 14%, trolling – 15%</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1/9/2017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169397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1/9/2017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3506060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1/9/2017</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1674392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702" y="1787545"/>
            <a:ext cx="9144000" cy="237805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chemeClr val="tx1"/>
                </a:solidFill>
              </a:defRPr>
            </a:lvl1pPr>
          </a:lstStyle>
          <a:p>
            <a:r>
              <a:rPr lang="en-US" dirty="0"/>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chemeClr val="tx1"/>
                </a:soli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102535" y="5777391"/>
            <a:ext cx="86036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t="-496"/>
          <a:stretch/>
        </p:blipFill>
        <p:spPr>
          <a:xfrm flipH="1">
            <a:off x="-2" y="-34681"/>
            <a:ext cx="12436476" cy="7029206"/>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7"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3903359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70" y="-34681"/>
            <a:ext cx="12436474" cy="7029206"/>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3766196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9"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9"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Video title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164967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tx1"/>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tx1"/>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0753572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rgbClr val="000000"/>
                </a:solidFill>
              </a:defRPr>
            </a:lvl1pPr>
          </a:lstStyle>
          <a:p>
            <a:r>
              <a:rPr lang="en-US" dirty="0"/>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492899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tx1"/>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4540872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4"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76253691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7227168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bg1"/>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5803100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rgbClr val="000000"/>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5803100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Title Accent Color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rgbClr val="000000"/>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5803100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solidFill>
                  <a:schemeClr val="tx2"/>
                </a:soli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8"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8"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lvl1pPr>
              <a:defRPr>
                <a:solidFill>
                  <a:schemeClr val="bg1">
                    <a:lumMod val="75000"/>
                    <a:lumOff val="25000"/>
                  </a:schemeClr>
                </a:solidFill>
              </a:defRPr>
            </a:lvl1pPr>
          </a:lstStyle>
          <a:p>
            <a:r>
              <a:rPr lang="en-US" dirty="0"/>
              <a:t>Click to edit Master title style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7497"/>
          </a:xfrm>
        </p:spPr>
        <p:txBody>
          <a:bodyPr>
            <a:spAutoFit/>
          </a:bodyPr>
          <a:lstStyle>
            <a:lvl1pPr>
              <a:defRPr>
                <a:solidFill>
                  <a:srgbClr val="00BCF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22994197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rgbClr val="000000"/>
                </a:solidFill>
              </a:defRPr>
            </a:lvl1pPr>
          </a:lstStyle>
          <a:p>
            <a:r>
              <a:rPr lang="en-US" dirty="0"/>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492899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solidFill>
                  <a:srgbClr val="00BCF2"/>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solidFill>
                  <a:srgbClr val="00BCF2"/>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91883987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solidFill>
                  <a:srgbClr val="00BCF2"/>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solidFill>
                  <a:srgbClr val="00BCF2"/>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bg1">
                    <a:lumMod val="75000"/>
                    <a:lumOff val="25000"/>
                  </a:schemeClr>
                </a:solidFill>
              </a:defRPr>
            </a:lvl1pPr>
          </a:lstStyle>
          <a:p>
            <a:r>
              <a:rPr lang="en-US" dirty="0"/>
              <a:t>Click to edit Master title style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6"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17923720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1"/>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tx1"/>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4"/>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87845078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tx2"/>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85934457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5"/>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0994787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rgbClr val="00D8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rgbClr val="000000"/>
                </a:solidFill>
              </a:defRPr>
            </a:lvl1pPr>
          </a:lstStyle>
          <a:p>
            <a:r>
              <a:rPr lang="en-US" dirty="0"/>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492899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lank Accent Color 2">
    <p:bg>
      <p:bgPr>
        <a:solidFill>
          <a:schemeClr val="accent2"/>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0994787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Blank Accent Color 2">
    <p:bg>
      <p:bgPr>
        <a:solidFill>
          <a:schemeClr val="accent3"/>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0994787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6"/>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89692830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53099696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7"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 y="1"/>
            <a:ext cx="12436476" cy="6994524"/>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681"/>
            <a:ext cx="12436475" cy="7029206"/>
          </a:xfrm>
          <a:prstGeom prst="rect">
            <a:avLst/>
          </a:prstGeom>
        </p:spPr>
      </p:pic>
      <p:sp>
        <p:nvSpPr>
          <p:cNvPr id="16" name="Rectangle 15"/>
          <p:cNvSpPr/>
          <p:nvPr userDrawn="1"/>
        </p:nvSpPr>
        <p:spPr>
          <a:xfrm rot="10800000" flipH="1">
            <a:off x="0" y="2125676"/>
            <a:ext cx="6766871" cy="4868847"/>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11148729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681"/>
            <a:ext cx="12436475" cy="7029206"/>
          </a:xfrm>
          <a:prstGeom prst="rect">
            <a:avLst/>
          </a:prstGeom>
        </p:spPr>
      </p:pic>
      <p:sp>
        <p:nvSpPr>
          <p:cNvPr id="9" name="Rectangle 8"/>
          <p:cNvSpPr/>
          <p:nvPr userDrawn="1"/>
        </p:nvSpPr>
        <p:spPr>
          <a:xfrm rot="10800000" flipH="1" flipV="1">
            <a:off x="0" y="0"/>
            <a:ext cx="11887455" cy="7794895"/>
          </a:xfrm>
          <a:prstGeom prst="rect">
            <a:avLst/>
          </a:prstGeom>
          <a:gradFill flip="none" rotWithShape="1">
            <a:gsLst>
              <a:gs pos="0">
                <a:schemeClr val="bg1">
                  <a:alpha val="22000"/>
                </a:schemeClr>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34246368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34681"/>
            <a:ext cx="12436475" cy="7029206"/>
          </a:xfrm>
          <a:prstGeom prst="rect">
            <a:avLst/>
          </a:prstGeom>
        </p:spPr>
      </p:pic>
      <p:sp>
        <p:nvSpPr>
          <p:cNvPr id="20" name="Rectangle 19"/>
          <p:cNvSpPr/>
          <p:nvPr userDrawn="1"/>
        </p:nvSpPr>
        <p:spPr>
          <a:xfrm rot="10800000" flipH="1">
            <a:off x="0" y="2125676"/>
            <a:ext cx="6766871" cy="4868847"/>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1080971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34681"/>
            <a:ext cx="12436475" cy="7029206"/>
          </a:xfrm>
          <a:prstGeom prst="rect">
            <a:avLst/>
          </a:prstGeom>
        </p:spPr>
      </p:pic>
      <p:sp>
        <p:nvSpPr>
          <p:cNvPr id="12" name="Rectangle 11"/>
          <p:cNvSpPr/>
          <p:nvPr userDrawn="1"/>
        </p:nvSpPr>
        <p:spPr>
          <a:xfrm rot="10800000" flipH="1" flipV="1">
            <a:off x="0" y="0"/>
            <a:ext cx="13076162" cy="7794895"/>
          </a:xfrm>
          <a:prstGeom prst="rect">
            <a:avLst/>
          </a:prstGeom>
          <a:gradFill>
            <a:gsLst>
              <a:gs pos="0">
                <a:schemeClr val="tx1"/>
              </a:gs>
              <a:gs pos="28000">
                <a:schemeClr val="tx1">
                  <a:alpha val="0"/>
                </a:schemeClr>
              </a:gs>
            </a:gsLst>
            <a:lin ang="438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7"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3903359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6"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68" r:id="rId1"/>
    <p:sldLayoutId id="2147484196" r:id="rId2"/>
    <p:sldLayoutId id="2147484197" r:id="rId3"/>
    <p:sldLayoutId id="2147484198" r:id="rId4"/>
    <p:sldLayoutId id="2147484163" r:id="rId5"/>
    <p:sldLayoutId id="2147484184" r:id="rId6"/>
    <p:sldLayoutId id="2147484185" r:id="rId7"/>
    <p:sldLayoutId id="2147484187" r:id="rId8"/>
    <p:sldLayoutId id="2147484188" r:id="rId9"/>
    <p:sldLayoutId id="2147484189" r:id="rId10"/>
    <p:sldLayoutId id="2147484186" r:id="rId11"/>
    <p:sldLayoutId id="2147484105" r:id="rId12"/>
    <p:sldLayoutId id="2147484199" r:id="rId13"/>
    <p:sldLayoutId id="2147484200" r:id="rId14"/>
    <p:sldLayoutId id="2147484201" r:id="rId15"/>
    <p:sldLayoutId id="2147484202" r:id="rId16"/>
    <p:sldLayoutId id="2147484203" r:id="rId17"/>
    <p:sldLayoutId id="2147484182" r:id="rId18"/>
    <p:sldLayoutId id="2147484130" r:id="rId19"/>
    <p:sldLayoutId id="2147484204" r:id="rId20"/>
    <p:sldLayoutId id="2147484101" r:id="rId21"/>
    <p:sldLayoutId id="2147484102" r:id="rId22"/>
    <p:sldLayoutId id="2147484192" r:id="rId23"/>
    <p:sldLayoutId id="2147484190" r:id="rId24"/>
    <p:sldLayoutId id="2147484191" r:id="rId25"/>
    <p:sldLayoutId id="2147484087" r:id="rId26"/>
    <p:sldLayoutId id="2147484098" r:id="rId27"/>
    <p:sldLayoutId id="2147484086" r:id="rId28"/>
    <p:sldLayoutId id="2147484107" r:id="rId29"/>
    <p:sldLayoutId id="2147484099" r:id="rId30"/>
    <p:sldLayoutId id="2147484100" r:id="rId31"/>
    <p:sldLayoutId id="2147484089" r:id="rId32"/>
    <p:sldLayoutId id="2147484106" r:id="rId33"/>
    <p:sldLayoutId id="2147484092" r:id="rId34"/>
    <p:sldLayoutId id="2147484205" r:id="rId35"/>
    <p:sldLayoutId id="2147484093" r:id="rId36"/>
    <p:sldLayoutId id="2147484127" r:id="rId37"/>
    <p:sldLayoutId id="2147484128" r:id="rId38"/>
    <p:sldLayoutId id="2147484193" r:id="rId39"/>
    <p:sldLayoutId id="2147484194" r:id="rId40"/>
    <p:sldLayoutId id="2147484195" r:id="rId41"/>
    <p:sldLayoutId id="2147484129" r:id="rId42"/>
    <p:sldLayoutId id="2147484094" r:id="rId43"/>
    <p:sldLayoutId id="2147484096" r:id="rId44"/>
  </p:sldLayoutIdLst>
  <p:transition>
    <p:fade/>
  </p:transition>
  <p:hf hdr="0" ftr="0" dt="0"/>
  <p:txStyles>
    <p:titleStyle>
      <a:lvl1pPr algn="l" defTabSz="932742" rtl="0" eaLnBrk="1" latinLnBrk="0" hangingPunct="1">
        <a:lnSpc>
          <a:spcPct val="90000"/>
        </a:lnSpc>
        <a:spcBef>
          <a:spcPct val="0"/>
        </a:spcBef>
        <a:buNone/>
        <a:defRPr lang="en-US" sz="4400" b="0" kern="1200" cap="none" spc="-102" baseline="0" dirty="0" smtClean="0">
          <a:ln w="3175">
            <a:noFill/>
          </a:ln>
          <a:solidFill>
            <a:srgbClr val="000000"/>
          </a:soli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diagramColors" Target="../diagrams/colors1.xml"/><Relationship Id="rId11" Type="http://schemas.openxmlformats.org/officeDocument/2006/relationships/image" Target="../media/image26.png"/><Relationship Id="rId5" Type="http://schemas.openxmlformats.org/officeDocument/2006/relationships/diagramQuickStyle" Target="../diagrams/quickStyle1.xml"/><Relationship Id="rId10" Type="http://schemas.openxmlformats.org/officeDocument/2006/relationships/image" Target="../media/image25.png"/><Relationship Id="rId4" Type="http://schemas.openxmlformats.org/officeDocument/2006/relationships/diagramLayout" Target="../diagrams/layout1.xml"/><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2.png"/><Relationship Id="rId1" Type="http://schemas.openxmlformats.org/officeDocument/2006/relationships/slideLayout" Target="../slideLayouts/slideLayout3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22.png"/><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22.png"/><Relationship Id="rId5" Type="http://schemas.openxmlformats.org/officeDocument/2006/relationships/chart" Target="../charts/chart8.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2.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png"/><Relationship Id="rId2" Type="http://schemas.openxmlformats.org/officeDocument/2006/relationships/chart" Target="../charts/chart10.xml"/><Relationship Id="rId1" Type="http://schemas.openxmlformats.org/officeDocument/2006/relationships/slideLayout" Target="../slideLayouts/slideLayout34.xml"/><Relationship Id="rId6" Type="http://schemas.openxmlformats.org/officeDocument/2006/relationships/image" Target="../media/image32.png"/><Relationship Id="rId11" Type="http://schemas.openxmlformats.org/officeDocument/2006/relationships/chart" Target="../charts/chart11.xml"/><Relationship Id="rId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30.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8.xml"/><Relationship Id="rId1" Type="http://schemas.openxmlformats.org/officeDocument/2006/relationships/slideLayout" Target="../slideLayouts/slideLayout34.xml"/><Relationship Id="rId5" Type="http://schemas.openxmlformats.org/officeDocument/2006/relationships/image" Target="../media/image22.png"/><Relationship Id="rId4" Type="http://schemas.openxmlformats.org/officeDocument/2006/relationships/chart" Target="../charts/char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21.xml"/><Relationship Id="rId1" Type="http://schemas.openxmlformats.org/officeDocument/2006/relationships/slideLayout" Target="../slideLayouts/slideLayout34.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18.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png"/><Relationship Id="rId2" Type="http://schemas.openxmlformats.org/officeDocument/2006/relationships/chart" Target="../charts/chart22.xml"/><Relationship Id="rId1" Type="http://schemas.openxmlformats.org/officeDocument/2006/relationships/slideLayout" Target="../slideLayouts/slideLayout34.xml"/><Relationship Id="rId6" Type="http://schemas.openxmlformats.org/officeDocument/2006/relationships/image" Target="../media/image32.png"/><Relationship Id="rId11" Type="http://schemas.openxmlformats.org/officeDocument/2006/relationships/chart" Target="../charts/chart23.xml"/><Relationship Id="rId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34.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34.xml"/><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34.xml"/><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30.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32.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34.xml"/><Relationship Id="rId6" Type="http://schemas.openxmlformats.org/officeDocument/2006/relationships/chart" Target="../charts/chart36.xml"/><Relationship Id="rId5" Type="http://schemas.openxmlformats.org/officeDocument/2006/relationships/image" Target="../media/image37.png"/><Relationship Id="rId4" Type="http://schemas.openxmlformats.org/officeDocument/2006/relationships/chart" Target="../charts/chart35.xml"/></Relationships>
</file>

<file path=ppt/slides/_rels/slide39.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chart" Target="../charts/chart41.xml"/><Relationship Id="rId2" Type="http://schemas.openxmlformats.org/officeDocument/2006/relationships/chart" Target="../charts/chart37.xml"/><Relationship Id="rId1" Type="http://schemas.openxmlformats.org/officeDocument/2006/relationships/slideLayout" Target="../slideLayouts/slideLayout34.xml"/><Relationship Id="rId6" Type="http://schemas.openxmlformats.org/officeDocument/2006/relationships/image" Target="../media/image37.png"/><Relationship Id="rId5" Type="http://schemas.openxmlformats.org/officeDocument/2006/relationships/chart" Target="../charts/chart40.xml"/><Relationship Id="rId4" Type="http://schemas.openxmlformats.org/officeDocument/2006/relationships/chart" Target="../charts/chart3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image" Target="../media/image37.png"/><Relationship Id="rId2" Type="http://schemas.openxmlformats.org/officeDocument/2006/relationships/chart" Target="../charts/chart42.xml"/><Relationship Id="rId1" Type="http://schemas.openxmlformats.org/officeDocument/2006/relationships/slideLayout" Target="../slideLayouts/slideLayout34.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41.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34.xml"/><Relationship Id="rId5" Type="http://schemas.openxmlformats.org/officeDocument/2006/relationships/image" Target="../media/image37.png"/><Relationship Id="rId4" Type="http://schemas.openxmlformats.org/officeDocument/2006/relationships/chart" Target="../charts/chart49.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34.xml"/><Relationship Id="rId1" Type="http://schemas.openxmlformats.org/officeDocument/2006/relationships/vmlDrawing" Target="../drawings/vmlDrawing1.vml"/><Relationship Id="rId5" Type="http://schemas.openxmlformats.org/officeDocument/2006/relationships/image" Target="../media/image38.emf"/><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4.xml"/><Relationship Id="rId1" Type="http://schemas.openxmlformats.org/officeDocument/2006/relationships/vmlDrawing" Target="../drawings/vmlDrawing2.vml"/><Relationship Id="rId6" Type="http://schemas.openxmlformats.org/officeDocument/2006/relationships/image" Target="../media/image39.emf"/><Relationship Id="rId5" Type="http://schemas.openxmlformats.org/officeDocument/2006/relationships/oleObject" Target="../embeddings/oleObject2.bin"/><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50.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4.xml"/><Relationship Id="rId1" Type="http://schemas.openxmlformats.org/officeDocument/2006/relationships/vmlDrawing" Target="../drawings/vmlDrawing3.vml"/><Relationship Id="rId6" Type="http://schemas.openxmlformats.org/officeDocument/2006/relationships/image" Target="../media/image40.emf"/><Relationship Id="rId5" Type="http://schemas.openxmlformats.org/officeDocument/2006/relationships/oleObject" Target="../embeddings/oleObject3.bin"/><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34.xml"/><Relationship Id="rId1" Type="http://schemas.openxmlformats.org/officeDocument/2006/relationships/vmlDrawing" Target="../drawings/vmlDrawing4.vml"/><Relationship Id="rId5" Type="http://schemas.openxmlformats.org/officeDocument/2006/relationships/image" Target="../media/image41.emf"/><Relationship Id="rId4" Type="http://schemas.openxmlformats.org/officeDocument/2006/relationships/oleObject" Target="../embeddings/oleObject4.bin"/></Relationships>
</file>

<file path=ppt/slides/_rels/slide47.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image" Target="../media/image37.png"/><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image" Target="../media/image37.pn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34.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34.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hart" Target="../charts/chart53.xml"/><Relationship Id="rId1" Type="http://schemas.openxmlformats.org/officeDocument/2006/relationships/slideLayout" Target="../slideLayouts/slideLayout34.xml"/><Relationship Id="rId5" Type="http://schemas.openxmlformats.org/officeDocument/2006/relationships/image" Target="../media/image20.png"/><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chart" Target="../charts/chart54.xml"/><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 Id="rId9" Type="http://schemas.openxmlformats.org/officeDocument/2006/relationships/image" Target="../media/image20.png"/></Relationships>
</file>

<file path=ppt/slides/_rels/slide5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chart" Target="../charts/chart60.xml"/><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png"/><Relationship Id="rId2" Type="http://schemas.openxmlformats.org/officeDocument/2006/relationships/chart" Target="../charts/chart58.xml"/><Relationship Id="rId16" Type="http://schemas.openxmlformats.org/officeDocument/2006/relationships/image" Target="../media/image20.png"/><Relationship Id="rId1" Type="http://schemas.openxmlformats.org/officeDocument/2006/relationships/slideLayout" Target="../slideLayouts/slideLayout34.xml"/><Relationship Id="rId6" Type="http://schemas.openxmlformats.org/officeDocument/2006/relationships/image" Target="../media/image32.png"/><Relationship Id="rId11" Type="http://schemas.openxmlformats.org/officeDocument/2006/relationships/chart" Target="../charts/chart59.xml"/><Relationship Id="rId5" Type="http://schemas.openxmlformats.org/officeDocument/2006/relationships/image" Target="../media/image31.png"/><Relationship Id="rId15" Type="http://schemas.microsoft.com/office/2007/relationships/hdphoto" Target="../media/hdphoto1.wdp"/><Relationship Id="rId10" Type="http://schemas.openxmlformats.org/officeDocument/2006/relationships/image" Target="../media/image2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2.png"/></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hart" Target="../charts/chart61.xml"/><Relationship Id="rId1" Type="http://schemas.openxmlformats.org/officeDocument/2006/relationships/slideLayout" Target="../slideLayouts/slideLayout34.xml"/><Relationship Id="rId5" Type="http://schemas.openxmlformats.org/officeDocument/2006/relationships/image" Target="../media/image20.png"/><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34.xml"/><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34.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3" Type="http://schemas.openxmlformats.org/officeDocument/2006/relationships/chart" Target="../charts/chart65.xml"/><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microsoft.com/office/2007/relationships/hdphoto" Target="../media/hdphoto1.wdp"/><Relationship Id="rId5" Type="http://schemas.openxmlformats.org/officeDocument/2006/relationships/image" Target="../media/image42.png"/><Relationship Id="rId4" Type="http://schemas.openxmlformats.org/officeDocument/2006/relationships/chart" Target="../charts/chart6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4.xml"/><Relationship Id="rId5" Type="http://schemas.openxmlformats.org/officeDocument/2006/relationships/image" Target="../media/image17.png"/><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17.xml"/><Relationship Id="rId7" Type="http://schemas.openxmlformats.org/officeDocument/2006/relationships/image" Target="../media/image47.png"/><Relationship Id="rId12" Type="http://schemas.openxmlformats.org/officeDocument/2006/relationships/image" Target="../media/image43.emf"/><Relationship Id="rId2" Type="http://schemas.openxmlformats.org/officeDocument/2006/relationships/slideLayout" Target="../slideLayouts/slideLayout34.xml"/><Relationship Id="rId1" Type="http://schemas.openxmlformats.org/officeDocument/2006/relationships/vmlDrawing" Target="../drawings/vmlDrawing5.vml"/><Relationship Id="rId6" Type="http://schemas.openxmlformats.org/officeDocument/2006/relationships/image" Target="../media/image46.png"/><Relationship Id="rId11" Type="http://schemas.openxmlformats.org/officeDocument/2006/relationships/oleObject" Target="../embeddings/oleObject5.bin"/><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7.xml"/><Relationship Id="rId1" Type="http://schemas.openxmlformats.org/officeDocument/2006/relationships/vmlDrawing" Target="../drawings/vmlDrawing6.vml"/><Relationship Id="rId5" Type="http://schemas.openxmlformats.org/officeDocument/2006/relationships/image" Target="../media/image55.emf"/><Relationship Id="rId4" Type="http://schemas.openxmlformats.org/officeDocument/2006/relationships/oleObject" Target="../embeddings/oleObject6.bin"/></Relationships>
</file>

<file path=ppt/slides/_rels/slide6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6.jpeg"/><Relationship Id="rId7" Type="http://schemas.microsoft.com/office/2007/relationships/hdphoto" Target="../media/hdphoto3.wdp"/><Relationship Id="rId2" Type="http://schemas.openxmlformats.org/officeDocument/2006/relationships/notesSlide" Target="../notesSlides/notesSlide20.xml"/><Relationship Id="rId1" Type="http://schemas.openxmlformats.org/officeDocument/2006/relationships/slideLayout" Target="../slideLayouts/slideLayout36.xml"/><Relationship Id="rId6" Type="http://schemas.openxmlformats.org/officeDocument/2006/relationships/image" Target="../media/image88.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90.png"/><Relationship Id="rId4" Type="http://schemas.openxmlformats.org/officeDocument/2006/relationships/image" Target="../media/image87.png"/><Relationship Id="rId9" Type="http://schemas.microsoft.com/office/2007/relationships/hdphoto" Target="../media/hdphoto4.wdp"/></Relationships>
</file>

<file path=ppt/slides/_rels/slide7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702" y="1794076"/>
            <a:ext cx="9144000" cy="1064871"/>
          </a:xfrm>
        </p:spPr>
        <p:txBody>
          <a:bodyPr/>
          <a:lstStyle/>
          <a:p>
            <a:r>
              <a:rPr lang="en-US" dirty="0"/>
              <a:t>Civility, Safety and Interaction Online </a:t>
            </a:r>
          </a:p>
        </p:txBody>
      </p:sp>
      <p:sp>
        <p:nvSpPr>
          <p:cNvPr id="3" name="Text Placeholder 2"/>
          <p:cNvSpPr>
            <a:spLocks noGrp="1"/>
          </p:cNvSpPr>
          <p:nvPr>
            <p:ph type="body" sz="quarter" idx="12"/>
          </p:nvPr>
        </p:nvSpPr>
        <p:spPr>
          <a:xfrm>
            <a:off x="274702" y="3456753"/>
            <a:ext cx="9144000" cy="768009"/>
          </a:xfrm>
        </p:spPr>
        <p:txBody>
          <a:bodyPr/>
          <a:lstStyle/>
          <a:p>
            <a:r>
              <a:rPr lang="en-US"/>
              <a:t>February </a:t>
            </a:r>
            <a:r>
              <a:rPr lang="en-US" dirty="0"/>
              <a:t>2017</a:t>
            </a:r>
          </a:p>
        </p:txBody>
      </p:sp>
    </p:spTree>
    <p:extLst>
      <p:ext uri="{BB962C8B-B14F-4D97-AF65-F5344CB8AC3E}">
        <p14:creationId xmlns:p14="http://schemas.microsoft.com/office/powerpoint/2010/main" val="12505169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 Findings</a:t>
            </a:r>
            <a:br>
              <a:rPr lang="en-US" dirty="0"/>
            </a:br>
            <a:r>
              <a:rPr lang="en-US" dirty="0"/>
              <a:t>Total</a:t>
            </a:r>
          </a:p>
        </p:txBody>
      </p:sp>
      <p:sp>
        <p:nvSpPr>
          <p:cNvPr id="2" name="Slide Number Placeholder 1"/>
          <p:cNvSpPr>
            <a:spLocks noGrp="1"/>
          </p:cNvSpPr>
          <p:nvPr>
            <p:ph type="sldNum" sz="quarter" idx="4"/>
          </p:nvPr>
        </p:nvSpPr>
        <p:spPr>
          <a:xfrm>
            <a:off x="9327163" y="6483350"/>
            <a:ext cx="2901950" cy="371475"/>
          </a:xfrm>
        </p:spPr>
        <p:txBody>
          <a:bodyPr/>
          <a:lstStyle/>
          <a:p>
            <a:fld id="{7EFC24D6-DB8F-6B44-BA5A-9BEC68C15CAA}" type="slidenum">
              <a:rPr lang="en-US" smtClean="0"/>
              <a:pPr/>
              <a:t>10</a:t>
            </a:fld>
            <a:endParaRPr lang="en-US" dirty="0"/>
          </a:p>
        </p:txBody>
      </p:sp>
      <p:pic>
        <p:nvPicPr>
          <p:cNvPr id="31746" name="Picture 2" descr="https://d30y9cdsu7xlg0.cloudfront.net/png/143715-200.pn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36215" y="3500437"/>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17136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2" name="Group 1041"/>
          <p:cNvGrpSpPr/>
          <p:nvPr/>
        </p:nvGrpSpPr>
        <p:grpSpPr>
          <a:xfrm>
            <a:off x="4139329" y="1301432"/>
            <a:ext cx="8089784" cy="5330824"/>
            <a:chOff x="2409544" y="1419351"/>
            <a:chExt cx="8290983" cy="5527322"/>
          </a:xfrm>
        </p:grpSpPr>
        <p:graphicFrame>
          <p:nvGraphicFramePr>
            <p:cNvPr id="1028" name="Diagram 1027"/>
            <p:cNvGraphicFramePr/>
            <p:nvPr>
              <p:extLst>
                <p:ext uri="{D42A27DB-BD31-4B8C-83A1-F6EECF244321}">
                  <p14:modId xmlns:p14="http://schemas.microsoft.com/office/powerpoint/2010/main" val="942767375"/>
                </p:ext>
              </p:extLst>
            </p:nvPr>
          </p:nvGraphicFramePr>
          <p:xfrm>
            <a:off x="2409544" y="1419351"/>
            <a:ext cx="8290983" cy="552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9" name="TextBox 1028"/>
            <p:cNvSpPr txBox="1"/>
            <p:nvPr/>
          </p:nvSpPr>
          <p:spPr>
            <a:xfrm>
              <a:off x="6152360" y="1944935"/>
              <a:ext cx="805349" cy="627864"/>
            </a:xfrm>
            <a:prstGeom prst="rect">
              <a:avLst/>
            </a:prstGeom>
            <a:noFill/>
          </p:spPr>
          <p:txBody>
            <a:bodyPr wrap="none" lIns="182880" tIns="146304" rIns="182880" bIns="146304" rtlCol="0">
              <a:spAutoFit/>
            </a:bodyPr>
            <a:lstStyle/>
            <a:p>
              <a:pPr>
                <a:lnSpc>
                  <a:spcPct val="90000"/>
                </a:lnSpc>
              </a:pPr>
              <a:r>
                <a:rPr lang="en-US" sz="2400" dirty="0">
                  <a:gradFill>
                    <a:gsLst>
                      <a:gs pos="2917">
                        <a:schemeClr val="tx1"/>
                      </a:gs>
                      <a:gs pos="30000">
                        <a:schemeClr val="tx1"/>
                      </a:gs>
                    </a:gsLst>
                    <a:lin ang="5400000" scaled="0"/>
                  </a:gradFill>
                </a:rPr>
                <a:t>Me</a:t>
              </a:r>
            </a:p>
          </p:txBody>
        </p:sp>
        <p:sp>
          <p:nvSpPr>
            <p:cNvPr id="39" name="TextBox 38"/>
            <p:cNvSpPr txBox="1"/>
            <p:nvPr/>
          </p:nvSpPr>
          <p:spPr>
            <a:xfrm>
              <a:off x="5769169" y="3134759"/>
              <a:ext cx="1680588" cy="995659"/>
            </a:xfrm>
            <a:prstGeom prst="rect">
              <a:avLst/>
            </a:prstGeom>
            <a:noFill/>
          </p:spPr>
          <p:txBody>
            <a:bodyPr wrap="none" lIns="182880" tIns="146304" rIns="182880" bIns="146304" rtlCol="0">
              <a:spAutoFit/>
            </a:bodyPr>
            <a:lstStyle/>
            <a:p>
              <a:pPr algn="ctr">
                <a:lnSpc>
                  <a:spcPct val="90000"/>
                </a:lnSpc>
              </a:pPr>
              <a:r>
                <a:rPr lang="en-US" sz="2400" dirty="0">
                  <a:gradFill>
                    <a:gsLst>
                      <a:gs pos="2917">
                        <a:schemeClr val="tx1"/>
                      </a:gs>
                      <a:gs pos="30000">
                        <a:schemeClr val="tx1"/>
                      </a:gs>
                    </a:gsLst>
                    <a:lin ang="5400000" scaled="0"/>
                  </a:gradFill>
                </a:rPr>
                <a:t>Family</a:t>
              </a:r>
            </a:p>
            <a:p>
              <a:pPr algn="ctr">
                <a:lnSpc>
                  <a:spcPct val="90000"/>
                </a:lnSpc>
              </a:pPr>
              <a:r>
                <a:rPr lang="en-US" sz="2400" dirty="0">
                  <a:gradFill>
                    <a:gsLst>
                      <a:gs pos="2917">
                        <a:schemeClr val="tx1"/>
                      </a:gs>
                      <a:gs pos="30000">
                        <a:schemeClr val="tx1"/>
                      </a:gs>
                    </a:gsLst>
                    <a:lin ang="5400000" scaled="0"/>
                  </a:gradFill>
                </a:rPr>
                <a:t>&amp; Friends</a:t>
              </a:r>
            </a:p>
          </p:txBody>
        </p:sp>
        <p:sp>
          <p:nvSpPr>
            <p:cNvPr id="40" name="TextBox 39"/>
            <p:cNvSpPr txBox="1"/>
            <p:nvPr/>
          </p:nvSpPr>
          <p:spPr>
            <a:xfrm>
              <a:off x="5438148" y="4515571"/>
              <a:ext cx="2342629" cy="995659"/>
            </a:xfrm>
            <a:prstGeom prst="rect">
              <a:avLst/>
            </a:prstGeom>
            <a:noFill/>
          </p:spPr>
          <p:txBody>
            <a:bodyPr wrap="none" lIns="182880" tIns="146304" rIns="182880" bIns="146304" rtlCol="0">
              <a:spAutoFit/>
            </a:bodyPr>
            <a:lstStyle/>
            <a:p>
              <a:pPr algn="ctr">
                <a:lnSpc>
                  <a:spcPct val="90000"/>
                </a:lnSpc>
              </a:pPr>
              <a:r>
                <a:rPr lang="en-US" sz="2400" dirty="0">
                  <a:gradFill>
                    <a:gsLst>
                      <a:gs pos="2917">
                        <a:schemeClr val="tx1"/>
                      </a:gs>
                      <a:gs pos="30000">
                        <a:schemeClr val="tx1"/>
                      </a:gs>
                    </a:gsLst>
                    <a:lin ang="5400000" scaled="0"/>
                  </a:gradFill>
                </a:rPr>
                <a:t>Acquaintances</a:t>
              </a:r>
            </a:p>
            <a:p>
              <a:pPr algn="ctr">
                <a:lnSpc>
                  <a:spcPct val="90000"/>
                </a:lnSpc>
              </a:pPr>
              <a:r>
                <a:rPr lang="en-US" sz="2400" dirty="0">
                  <a:gradFill>
                    <a:gsLst>
                      <a:gs pos="2917">
                        <a:schemeClr val="tx1"/>
                      </a:gs>
                      <a:gs pos="30000">
                        <a:schemeClr val="tx1"/>
                      </a:gs>
                    </a:gsLst>
                    <a:lin ang="5400000" scaled="0"/>
                  </a:gradFill>
                </a:rPr>
                <a:t> &amp; Colleagues</a:t>
              </a:r>
            </a:p>
          </p:txBody>
        </p:sp>
        <p:sp>
          <p:nvSpPr>
            <p:cNvPr id="41" name="TextBox 40"/>
            <p:cNvSpPr txBox="1"/>
            <p:nvPr/>
          </p:nvSpPr>
          <p:spPr>
            <a:xfrm>
              <a:off x="5727016" y="6031003"/>
              <a:ext cx="1647118" cy="627864"/>
            </a:xfrm>
            <a:prstGeom prst="rect">
              <a:avLst/>
            </a:prstGeom>
            <a:noFill/>
          </p:spPr>
          <p:txBody>
            <a:bodyPr wrap="none" lIns="182880" tIns="146304" rIns="182880" bIns="146304" rtlCol="0">
              <a:spAutoFit/>
            </a:bodyPr>
            <a:lstStyle/>
            <a:p>
              <a:pPr>
                <a:lnSpc>
                  <a:spcPct val="90000"/>
                </a:lnSpc>
              </a:pPr>
              <a:r>
                <a:rPr lang="en-US" sz="2400" dirty="0">
                  <a:solidFill>
                    <a:schemeClr val="bg1"/>
                  </a:solidFill>
                </a:rPr>
                <a:t>Strangers</a:t>
              </a:r>
            </a:p>
          </p:txBody>
        </p:sp>
        <p:sp>
          <p:nvSpPr>
            <p:cNvPr id="1037" name="TextBox 1036"/>
            <p:cNvSpPr txBox="1"/>
            <p:nvPr/>
          </p:nvSpPr>
          <p:spPr>
            <a:xfrm>
              <a:off x="3974107" y="3323340"/>
              <a:ext cx="1695984" cy="536124"/>
            </a:xfrm>
            <a:prstGeom prst="rect">
              <a:avLst/>
            </a:prstGeom>
            <a:noFill/>
          </p:spPr>
          <p:txBody>
            <a:bodyPr wrap="square" lIns="182880" tIns="146304" rIns="182880" bIns="146304" rtlCol="0">
              <a:spAutoFit/>
            </a:bodyPr>
            <a:lstStyle/>
            <a:p>
              <a:pPr algn="ctr">
                <a:lnSpc>
                  <a:spcPct val="90000"/>
                </a:lnSpc>
              </a:pPr>
              <a:r>
                <a:rPr lang="en-US" sz="1600" dirty="0">
                  <a:solidFill>
                    <a:srgbClr val="FF0000"/>
                  </a:solidFill>
                </a:rPr>
                <a:t>Cyberbullying</a:t>
              </a:r>
            </a:p>
          </p:txBody>
        </p:sp>
        <p:sp>
          <p:nvSpPr>
            <p:cNvPr id="53" name="TextBox 52"/>
            <p:cNvSpPr txBox="1"/>
            <p:nvPr/>
          </p:nvSpPr>
          <p:spPr>
            <a:xfrm>
              <a:off x="3747221" y="5674620"/>
              <a:ext cx="1523588" cy="536124"/>
            </a:xfrm>
            <a:prstGeom prst="rect">
              <a:avLst/>
            </a:prstGeom>
            <a:noFill/>
          </p:spPr>
          <p:txBody>
            <a:bodyPr wrap="square" lIns="182880" tIns="146304" rIns="182880" bIns="146304" rtlCol="0">
              <a:spAutoFit/>
            </a:bodyPr>
            <a:lstStyle/>
            <a:p>
              <a:pPr algn="ctr">
                <a:lnSpc>
                  <a:spcPct val="90000"/>
                </a:lnSpc>
              </a:pPr>
              <a:r>
                <a:rPr lang="en-US" sz="1600" dirty="0">
                  <a:solidFill>
                    <a:srgbClr val="FF0000"/>
                  </a:solidFill>
                </a:rPr>
                <a:t>Harassment</a:t>
              </a:r>
            </a:p>
          </p:txBody>
        </p:sp>
        <p:sp>
          <p:nvSpPr>
            <p:cNvPr id="56" name="TextBox 55"/>
            <p:cNvSpPr txBox="1"/>
            <p:nvPr/>
          </p:nvSpPr>
          <p:spPr>
            <a:xfrm>
              <a:off x="7573652" y="3829920"/>
              <a:ext cx="1523588" cy="536124"/>
            </a:xfrm>
            <a:prstGeom prst="rect">
              <a:avLst/>
            </a:prstGeom>
            <a:noFill/>
          </p:spPr>
          <p:txBody>
            <a:bodyPr wrap="square" lIns="182880" tIns="146304" rIns="182880" bIns="146304" rtlCol="0">
              <a:spAutoFit/>
            </a:bodyPr>
            <a:lstStyle/>
            <a:p>
              <a:pPr algn="ctr">
                <a:lnSpc>
                  <a:spcPct val="90000"/>
                </a:lnSpc>
              </a:pPr>
              <a:r>
                <a:rPr lang="en-US" sz="1600" dirty="0">
                  <a:solidFill>
                    <a:srgbClr val="FF0000"/>
                  </a:solidFill>
                </a:rPr>
                <a:t>Predators</a:t>
              </a:r>
            </a:p>
          </p:txBody>
        </p:sp>
      </p:grpSp>
      <p:pic>
        <p:nvPicPr>
          <p:cNvPr id="8" name="Picture 7"/>
          <p:cNvPicPr>
            <a:picLocks noChangeAspect="1"/>
          </p:cNvPicPr>
          <p:nvPr/>
        </p:nvPicPr>
        <p:blipFill>
          <a:blip r:embed="rId8"/>
          <a:stretch>
            <a:fillRect/>
          </a:stretch>
        </p:blipFill>
        <p:spPr>
          <a:xfrm>
            <a:off x="5940202" y="5059783"/>
            <a:ext cx="457200" cy="457200"/>
          </a:xfrm>
          <a:prstGeom prst="rect">
            <a:avLst/>
          </a:prstGeom>
        </p:spPr>
      </p:pic>
      <p:sp>
        <p:nvSpPr>
          <p:cNvPr id="2" name="Title 1"/>
          <p:cNvSpPr>
            <a:spLocks noGrp="1"/>
          </p:cNvSpPr>
          <p:nvPr>
            <p:ph type="title"/>
          </p:nvPr>
        </p:nvSpPr>
        <p:spPr/>
        <p:txBody>
          <a:bodyPr/>
          <a:lstStyle/>
          <a:p>
            <a:r>
              <a:rPr lang="en-US" dirty="0"/>
              <a:t>Social circles and culture influences civility</a:t>
            </a:r>
          </a:p>
        </p:txBody>
      </p:sp>
      <p:sp>
        <p:nvSpPr>
          <p:cNvPr id="3" name="Slide Number Placeholder 2"/>
          <p:cNvSpPr>
            <a:spLocks noGrp="1"/>
          </p:cNvSpPr>
          <p:nvPr>
            <p:ph type="sldNum" sz="quarter" idx="4"/>
          </p:nvPr>
        </p:nvSpPr>
        <p:spPr/>
        <p:txBody>
          <a:bodyPr/>
          <a:lstStyle/>
          <a:p>
            <a:fld id="{7EFC24D6-DB8F-6B44-BA5A-9BEC68C15CAA}" type="slidenum">
              <a:rPr lang="en-US" smtClean="0"/>
              <a:pPr/>
              <a:t>11</a:t>
            </a:fld>
            <a:endParaRPr lang="en-US" dirty="0"/>
          </a:p>
        </p:txBody>
      </p:sp>
      <p:sp>
        <p:nvSpPr>
          <p:cNvPr id="29" name="Arc 28"/>
          <p:cNvSpPr/>
          <p:nvPr/>
        </p:nvSpPr>
        <p:spPr>
          <a:xfrm rot="15424946">
            <a:off x="2524369" y="3337352"/>
            <a:ext cx="783771" cy="859972"/>
          </a:xfrm>
          <a:prstGeom prst="arc">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40" name="TextBox 1039"/>
          <p:cNvSpPr txBox="1"/>
          <p:nvPr/>
        </p:nvSpPr>
        <p:spPr>
          <a:xfrm>
            <a:off x="357401" y="1440331"/>
            <a:ext cx="3888140" cy="3619452"/>
          </a:xfrm>
          <a:prstGeom prst="rect">
            <a:avLst/>
          </a:prstGeom>
          <a:noFill/>
        </p:spPr>
        <p:txBody>
          <a:bodyPr wrap="square" lIns="182880" tIns="146304" rIns="182880" bIns="146304" rtlCol="0">
            <a:spAutoFit/>
          </a:bodyPr>
          <a:lstStyle/>
          <a:p>
            <a:pPr marL="342900" indent="-342900">
              <a:lnSpc>
                <a:spcPct val="90000"/>
              </a:lnSpc>
              <a:buFont typeface="Arial" panose="020B0604020202020204" pitchFamily="34" charset="0"/>
              <a:buChar char="•"/>
            </a:pPr>
            <a:r>
              <a:rPr lang="en-US" sz="2000" dirty="0">
                <a:solidFill>
                  <a:schemeClr val="tx1">
                    <a:lumMod val="50000"/>
                  </a:schemeClr>
                </a:solidFill>
              </a:rPr>
              <a:t>We expect civility to be strongest among people in our inner social circles getting progressively weaker the farther out we go.</a:t>
            </a:r>
          </a:p>
          <a:p>
            <a:pPr marL="342900" indent="-342900">
              <a:lnSpc>
                <a:spcPct val="90000"/>
              </a:lnSpc>
              <a:buFont typeface="Arial" panose="020B0604020202020204" pitchFamily="34" charset="0"/>
              <a:buChar char="•"/>
            </a:pPr>
            <a:endParaRPr lang="en-US" sz="2000" dirty="0">
              <a:solidFill>
                <a:schemeClr val="tx1">
                  <a:lumMod val="50000"/>
                </a:schemeClr>
              </a:solidFill>
            </a:endParaRPr>
          </a:p>
          <a:p>
            <a:pPr marL="342900" indent="-342900">
              <a:lnSpc>
                <a:spcPct val="90000"/>
              </a:lnSpc>
              <a:buFont typeface="Arial" panose="020B0604020202020204" pitchFamily="34" charset="0"/>
              <a:buChar char="•"/>
            </a:pPr>
            <a:r>
              <a:rPr lang="en-US" sz="2000" dirty="0">
                <a:solidFill>
                  <a:schemeClr val="tx1">
                    <a:lumMod val="50000"/>
                  </a:schemeClr>
                </a:solidFill>
              </a:rPr>
              <a:t>The social costs of incivility are greater in cultures that place higher value on societal harmony (i.e., collectivism). </a:t>
            </a:r>
          </a:p>
        </p:txBody>
      </p:sp>
      <p:pic>
        <p:nvPicPr>
          <p:cNvPr id="1055" name="Picture 1054" descr="person icon person icon clipart image from our icon clipart category ..."/>
          <p:cNvPicPr>
            <a:picLocks noChangeAspect="1"/>
          </p:cNvPicPr>
          <p:nvPr/>
        </p:nvPicPr>
        <p:blipFill>
          <a:blip r:embed="rId9"/>
          <a:stretch>
            <a:fillRect/>
          </a:stretch>
        </p:blipFill>
        <p:spPr>
          <a:xfrm>
            <a:off x="7912206" y="2221127"/>
            <a:ext cx="535326" cy="548640"/>
          </a:xfrm>
          <a:prstGeom prst="rect">
            <a:avLst/>
          </a:prstGeom>
        </p:spPr>
      </p:pic>
      <p:pic>
        <p:nvPicPr>
          <p:cNvPr id="7" name="Picture 6"/>
          <p:cNvPicPr>
            <a:picLocks noChangeAspect="1"/>
          </p:cNvPicPr>
          <p:nvPr/>
        </p:nvPicPr>
        <p:blipFill>
          <a:blip r:embed="rId10"/>
          <a:stretch>
            <a:fillRect/>
          </a:stretch>
        </p:blipFill>
        <p:spPr>
          <a:xfrm>
            <a:off x="9692826" y="3124814"/>
            <a:ext cx="457200" cy="457200"/>
          </a:xfrm>
          <a:prstGeom prst="rect">
            <a:avLst/>
          </a:prstGeom>
        </p:spPr>
      </p:pic>
      <p:pic>
        <p:nvPicPr>
          <p:cNvPr id="2060" name="Picture 12" descr="https://d30y9cdsu7xlg0.cloudfront.net/png/38107-20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19421" y="2809504"/>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34152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1889564" cy="1095148"/>
          </a:xfrm>
        </p:spPr>
        <p:txBody>
          <a:bodyPr/>
          <a:lstStyle/>
          <a:p>
            <a:r>
              <a:rPr lang="en-US" dirty="0"/>
              <a:t>Microsoft Digital Civility Index (DCI)</a:t>
            </a:r>
            <a:br>
              <a:rPr lang="en-US" dirty="0"/>
            </a:br>
            <a:br>
              <a:rPr lang="en-US" dirty="0">
                <a:solidFill>
                  <a:schemeClr val="tx1">
                    <a:lumMod val="50000"/>
                  </a:schemeClr>
                </a:solidFill>
              </a:rPr>
            </a:br>
            <a:endParaRPr lang="en-US" dirty="0"/>
          </a:p>
        </p:txBody>
      </p:sp>
      <p:sp>
        <p:nvSpPr>
          <p:cNvPr id="3" name="Slide Number Placeholder 2"/>
          <p:cNvSpPr>
            <a:spLocks noGrp="1"/>
          </p:cNvSpPr>
          <p:nvPr>
            <p:ph type="sldNum" sz="quarter" idx="4"/>
          </p:nvPr>
        </p:nvSpPr>
        <p:spPr/>
        <p:txBody>
          <a:bodyPr/>
          <a:lstStyle/>
          <a:p>
            <a:fld id="{7EFC24D6-DB8F-6B44-BA5A-9BEC68C15CAA}" type="slidenum">
              <a:rPr lang="en-US" smtClean="0"/>
              <a:pPr/>
              <a:t>12</a:t>
            </a:fld>
            <a:endParaRPr lang="en-US" dirty="0"/>
          </a:p>
        </p:txBody>
      </p:sp>
      <p:grpSp>
        <p:nvGrpSpPr>
          <p:cNvPr id="44" name="Group 43"/>
          <p:cNvGrpSpPr/>
          <p:nvPr/>
        </p:nvGrpSpPr>
        <p:grpSpPr>
          <a:xfrm>
            <a:off x="11453820" y="-37541"/>
            <a:ext cx="915691" cy="489365"/>
            <a:chOff x="11453820" y="-37541"/>
            <a:chExt cx="915691" cy="489365"/>
          </a:xfrm>
        </p:grpSpPr>
        <p:sp>
          <p:nvSpPr>
            <p:cNvPr id="45" name="TextBox 44"/>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46" name="Picture 2" descr="https://d30y9cdsu7xlg0.cloudfront.net/png/143715-200.pn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9787095" y="4682532"/>
            <a:ext cx="369397" cy="627864"/>
          </a:xfrm>
          <a:prstGeom prst="rect">
            <a:avLst/>
          </a:prstGeom>
          <a:noFill/>
        </p:spPr>
        <p:txBody>
          <a:bodyPr wrap="none" lIns="182880" tIns="146304" rIns="182880" bIns="146304" rtlCol="0">
            <a:spAutoFit/>
          </a:bodyPr>
          <a:lstStyle/>
          <a:p>
            <a:pPr>
              <a:lnSpc>
                <a:spcPct val="90000"/>
              </a:lnSpc>
            </a:pPr>
            <a:endParaRPr lang="en-US" sz="2400" dirty="0">
              <a:gradFill>
                <a:gsLst>
                  <a:gs pos="2917">
                    <a:schemeClr val="tx1"/>
                  </a:gs>
                  <a:gs pos="30000">
                    <a:schemeClr val="tx1"/>
                  </a:gs>
                </a:gsLst>
                <a:lin ang="5400000" scaled="0"/>
              </a:gradFill>
            </a:endParaRPr>
          </a:p>
        </p:txBody>
      </p:sp>
      <p:grpSp>
        <p:nvGrpSpPr>
          <p:cNvPr id="10" name="Group 9"/>
          <p:cNvGrpSpPr/>
          <p:nvPr/>
        </p:nvGrpSpPr>
        <p:grpSpPr>
          <a:xfrm>
            <a:off x="475057" y="1389588"/>
            <a:ext cx="11562868" cy="5094596"/>
            <a:chOff x="454961" y="1389588"/>
            <a:chExt cx="11562868" cy="5094596"/>
          </a:xfrm>
        </p:grpSpPr>
        <p:graphicFrame>
          <p:nvGraphicFramePr>
            <p:cNvPr id="5" name="Diagram 4"/>
            <p:cNvGraphicFramePr/>
            <p:nvPr>
              <p:extLst>
                <p:ext uri="{D42A27DB-BD31-4B8C-83A1-F6EECF244321}">
                  <p14:modId xmlns:p14="http://schemas.microsoft.com/office/powerpoint/2010/main" val="3867735459"/>
                </p:ext>
              </p:extLst>
            </p:nvPr>
          </p:nvGraphicFramePr>
          <p:xfrm>
            <a:off x="454961" y="1389588"/>
            <a:ext cx="11562868" cy="5094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a:spLocks/>
            </p:cNvSpPr>
            <p:nvPr/>
          </p:nvSpPr>
          <p:spPr bwMode="auto">
            <a:xfrm>
              <a:off x="5217743" y="2908186"/>
              <a:ext cx="2057400" cy="2057400"/>
            </a:xfrm>
            <a:prstGeom prst="ellipse">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4000" b="1" dirty="0">
                  <a:gradFill>
                    <a:gsLst>
                      <a:gs pos="0">
                        <a:srgbClr val="FFFFFF"/>
                      </a:gs>
                      <a:gs pos="100000">
                        <a:srgbClr val="FFFFFF"/>
                      </a:gs>
                    </a:gsLst>
                    <a:lin ang="5400000" scaled="0"/>
                  </a:gradFill>
                  <a:ea typeface="Segoe UI" pitchFamily="34" charset="0"/>
                  <a:cs typeface="Segoe UI" pitchFamily="34" charset="0"/>
                </a:rPr>
                <a:t>65%</a:t>
              </a:r>
              <a:r>
                <a:rPr lang="en-US" sz="2400" b="1" dirty="0">
                  <a:gradFill>
                    <a:gsLst>
                      <a:gs pos="0">
                        <a:srgbClr val="FFFFFF"/>
                      </a:gs>
                      <a:gs pos="100000">
                        <a:srgbClr val="FFFFFF"/>
                      </a:gs>
                    </a:gsLst>
                    <a:lin ang="5400000" scaled="0"/>
                  </a:gradFill>
                  <a:ea typeface="Segoe UI" pitchFamily="34" charset="0"/>
                  <a:cs typeface="Segoe UI" pitchFamily="34" charset="0"/>
                </a:rPr>
                <a:t>Civility Index</a:t>
              </a:r>
              <a:endParaRPr lang="en-US" sz="4000" b="1"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Rounded Corners 8"/>
            <p:cNvSpPr/>
            <p:nvPr/>
          </p:nvSpPr>
          <p:spPr bwMode="auto">
            <a:xfrm>
              <a:off x="8012405" y="1579533"/>
              <a:ext cx="2662676" cy="1597481"/>
            </a:xfrm>
            <a:prstGeom prst="round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lvl="0" indent="-342900">
                <a:buFont typeface="Arial" panose="020B0604020202020204" pitchFamily="34" charset="0"/>
                <a:buChar char="•"/>
              </a:pPr>
              <a:r>
                <a:rPr lang="en-US" sz="1500" dirty="0"/>
                <a:t>Treated mean</a:t>
              </a:r>
            </a:p>
            <a:p>
              <a:pPr marL="342900" lvl="0" indent="-342900">
                <a:buFont typeface="Arial" panose="020B0604020202020204" pitchFamily="34" charset="0"/>
                <a:buChar char="•"/>
              </a:pPr>
              <a:r>
                <a:rPr lang="en-US" sz="1500" dirty="0"/>
                <a:t>Trolling</a:t>
              </a:r>
            </a:p>
            <a:p>
              <a:pPr marL="342900" lvl="0" indent="-342900">
                <a:buFont typeface="Arial" panose="020B0604020202020204" pitchFamily="34" charset="0"/>
                <a:buChar char="•"/>
              </a:pPr>
              <a:r>
                <a:rPr lang="en-US" sz="1500" dirty="0"/>
                <a:t>Online harassment</a:t>
              </a:r>
            </a:p>
            <a:p>
              <a:pPr marL="342900" lvl="0" indent="-342900">
                <a:buFont typeface="Arial" panose="020B0604020202020204" pitchFamily="34" charset="0"/>
                <a:buChar char="•"/>
              </a:pPr>
              <a:r>
                <a:rPr lang="en-US" sz="1500" dirty="0"/>
                <a:t>Cyberbullying</a:t>
              </a:r>
            </a:p>
            <a:p>
              <a:pPr marL="342900" lvl="0" indent="-342900">
                <a:buFont typeface="Arial" panose="020B0604020202020204" pitchFamily="34" charset="0"/>
                <a:buChar char="•"/>
              </a:pPr>
              <a:r>
                <a:rPr lang="en-US" sz="1500" dirty="0"/>
                <a:t>Swatting</a:t>
              </a:r>
            </a:p>
          </p:txBody>
        </p:sp>
        <p:sp>
          <p:nvSpPr>
            <p:cNvPr id="30" name="Rectangle: Rounded Corners 29"/>
            <p:cNvSpPr/>
            <p:nvPr/>
          </p:nvSpPr>
          <p:spPr bwMode="auto">
            <a:xfrm>
              <a:off x="8012405" y="4500442"/>
              <a:ext cx="2662676" cy="1597481"/>
            </a:xfrm>
            <a:prstGeom prst="round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285750" lvl="0" indent="-285750">
                <a:buFont typeface="Arial" panose="020B0604020202020204" pitchFamily="34" charset="0"/>
                <a:buChar char="•"/>
              </a:pPr>
              <a:r>
                <a:rPr lang="en-US" sz="1600" dirty="0">
                  <a:solidFill>
                    <a:schemeClr val="tx1"/>
                  </a:solidFill>
                </a:rPr>
                <a:t>Doxing</a:t>
              </a:r>
            </a:p>
            <a:p>
              <a:pPr marL="285750" lvl="0" indent="-285750">
                <a:buFont typeface="Arial" panose="020B0604020202020204" pitchFamily="34" charset="0"/>
                <a:buChar char="•"/>
              </a:pPr>
              <a:r>
                <a:rPr lang="en-US" sz="1600" dirty="0">
                  <a:solidFill>
                    <a:schemeClr val="tx1"/>
                  </a:solidFill>
                </a:rPr>
                <a:t>Damage to personal reputation</a:t>
              </a:r>
            </a:p>
            <a:p>
              <a:pPr marL="285750" lvl="0" indent="-285750">
                <a:buFont typeface="Arial" panose="020B0604020202020204" pitchFamily="34" charset="0"/>
                <a:buChar char="•"/>
              </a:pPr>
              <a:r>
                <a:rPr lang="en-US" sz="1600" dirty="0">
                  <a:solidFill>
                    <a:schemeClr val="tx1"/>
                  </a:solidFill>
                </a:rPr>
                <a:t>Damage to work reputation</a:t>
              </a:r>
            </a:p>
          </p:txBody>
        </p:sp>
        <p:sp>
          <p:nvSpPr>
            <p:cNvPr id="31" name="Rectangle: Rounded Corners 30"/>
            <p:cNvSpPr/>
            <p:nvPr/>
          </p:nvSpPr>
          <p:spPr bwMode="auto">
            <a:xfrm>
              <a:off x="1816966" y="1579533"/>
              <a:ext cx="2662676" cy="1597481"/>
            </a:xfrm>
            <a:prstGeom prst="round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lvl="0" indent="-342900">
                <a:buFont typeface="Arial" panose="020B0604020202020204" pitchFamily="34" charset="0"/>
                <a:buChar char="•"/>
              </a:pPr>
              <a:r>
                <a:rPr lang="en-US" sz="1500" dirty="0"/>
                <a:t>Unwanted contact</a:t>
              </a:r>
            </a:p>
            <a:p>
              <a:pPr marL="342900" lvl="0" indent="-342900">
                <a:buFont typeface="Arial" panose="020B0604020202020204" pitchFamily="34" charset="0"/>
                <a:buChar char="•"/>
              </a:pPr>
              <a:r>
                <a:rPr lang="en-US" sz="1500" dirty="0"/>
                <a:t>Hate speech</a:t>
              </a:r>
            </a:p>
            <a:p>
              <a:pPr marL="342900" lvl="0" indent="-342900">
                <a:buFont typeface="Arial" panose="020B0604020202020204" pitchFamily="34" charset="0"/>
                <a:buChar char="•"/>
              </a:pPr>
              <a:r>
                <a:rPr lang="en-US" sz="1500" dirty="0"/>
                <a:t>Discrimination</a:t>
              </a:r>
            </a:p>
            <a:p>
              <a:pPr marL="342900" lvl="0" indent="-342900">
                <a:buFont typeface="Arial" panose="020B0604020202020204" pitchFamily="34" charset="0"/>
                <a:buChar char="•"/>
              </a:pPr>
              <a:r>
                <a:rPr lang="en-US" sz="1500" dirty="0"/>
                <a:t>Terrorism recruiting</a:t>
              </a:r>
            </a:p>
          </p:txBody>
        </p:sp>
        <p:sp>
          <p:nvSpPr>
            <p:cNvPr id="32" name="Rectangle: Rounded Corners 31"/>
            <p:cNvSpPr/>
            <p:nvPr/>
          </p:nvSpPr>
          <p:spPr bwMode="auto">
            <a:xfrm>
              <a:off x="1816966" y="4500443"/>
              <a:ext cx="2662676" cy="1597481"/>
            </a:xfrm>
            <a:prstGeom prst="round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171450" lvl="0" indent="-171450">
                <a:buSzPct val="100000"/>
                <a:buFont typeface="Arial" panose="020B0604020202020204" pitchFamily="34" charset="0"/>
                <a:buChar char="•"/>
              </a:pPr>
              <a:r>
                <a:rPr lang="en-US" sz="1500" dirty="0"/>
                <a:t>Unwanted sexting (received or sent)</a:t>
              </a:r>
            </a:p>
            <a:p>
              <a:pPr marL="171450" lvl="0" indent="-171450">
                <a:buSzPct val="100000"/>
                <a:buFont typeface="Arial" panose="020B0604020202020204" pitchFamily="34" charset="0"/>
                <a:buChar char="•"/>
              </a:pPr>
              <a:r>
                <a:rPr lang="en-US" sz="1500" dirty="0"/>
                <a:t>Sexual solicitation</a:t>
              </a:r>
            </a:p>
            <a:p>
              <a:pPr marL="171450" lvl="0" indent="-171450">
                <a:buSzPct val="100000"/>
                <a:buFont typeface="Arial" panose="020B0604020202020204" pitchFamily="34" charset="0"/>
                <a:buChar char="•"/>
              </a:pPr>
              <a:r>
                <a:rPr lang="en-US" sz="1500" dirty="0"/>
                <a:t>Sextortion</a:t>
              </a:r>
            </a:p>
            <a:p>
              <a:pPr marL="171450" lvl="0" indent="-171450">
                <a:buSzPct val="100000"/>
                <a:buFont typeface="Arial" panose="020B0604020202020204" pitchFamily="34" charset="0"/>
                <a:buChar char="•"/>
              </a:pPr>
              <a:r>
                <a:rPr lang="en-US" sz="1500" dirty="0"/>
                <a:t>“Revenge porn”</a:t>
              </a:r>
            </a:p>
          </p:txBody>
        </p:sp>
      </p:grpSp>
      <p:sp>
        <p:nvSpPr>
          <p:cNvPr id="33" name="Rectangle 32"/>
          <p:cNvSpPr/>
          <p:nvPr/>
        </p:nvSpPr>
        <p:spPr>
          <a:xfrm>
            <a:off x="2498" y="6669087"/>
            <a:ext cx="6216650" cy="246221"/>
          </a:xfrm>
          <a:prstGeom prst="rect">
            <a:avLst/>
          </a:prstGeom>
        </p:spPr>
        <p:txBody>
          <a:bodyPr>
            <a:spAutoFit/>
          </a:bodyPr>
          <a:lstStyle/>
          <a:p>
            <a:r>
              <a:rPr lang="en-US" sz="1000" dirty="0">
                <a:solidFill>
                  <a:schemeClr val="tx1">
                    <a:lumMod val="50000"/>
                  </a:schemeClr>
                </a:solidFill>
              </a:rPr>
              <a:t>Q.2: Which of these has ever happened to you ONLINE &lt;insert risk&gt;?</a:t>
            </a:r>
          </a:p>
        </p:txBody>
      </p:sp>
    </p:spTree>
    <p:extLst>
      <p:ext uri="{BB962C8B-B14F-4D97-AF65-F5344CB8AC3E}">
        <p14:creationId xmlns:p14="http://schemas.microsoft.com/office/powerpoint/2010/main" val="236296163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10048" y="1088907"/>
            <a:ext cx="12436475" cy="5459760"/>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Sentiment trends: Civility, Safety, Interactions</a:t>
            </a:r>
          </a:p>
        </p:txBody>
      </p:sp>
      <p:sp>
        <p:nvSpPr>
          <p:cNvPr id="3" name="Slide Number Placeholder 2"/>
          <p:cNvSpPr>
            <a:spLocks noGrp="1"/>
          </p:cNvSpPr>
          <p:nvPr>
            <p:ph type="sldNum" sz="quarter" idx="4"/>
          </p:nvPr>
        </p:nvSpPr>
        <p:spPr/>
        <p:txBody>
          <a:bodyPr/>
          <a:lstStyle/>
          <a:p>
            <a:fld id="{7EFC24D6-DB8F-6B44-BA5A-9BEC68C15CAA}" type="slidenum">
              <a:rPr lang="en-US" smtClean="0"/>
              <a:pPr/>
              <a:t>13</a:t>
            </a:fld>
            <a:endParaRPr lang="en-US" dirty="0"/>
          </a:p>
        </p:txBody>
      </p:sp>
      <p:sp>
        <p:nvSpPr>
          <p:cNvPr id="4" name="Arrow: Down 3"/>
          <p:cNvSpPr/>
          <p:nvPr/>
        </p:nvSpPr>
        <p:spPr bwMode="auto">
          <a:xfrm>
            <a:off x="413943" y="3362272"/>
            <a:ext cx="2011680" cy="914400"/>
          </a:xfrm>
          <a:prstGeom prst="downArrow">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a:gradFill>
                  <a:gsLst>
                    <a:gs pos="0">
                      <a:srgbClr val="FFFFFF"/>
                    </a:gs>
                    <a:gs pos="100000">
                      <a:srgbClr val="FFFFFF"/>
                    </a:gs>
                  </a:gsLst>
                  <a:lin ang="5400000" scaled="0"/>
                </a:gradFill>
                <a:ea typeface="Segoe UI" pitchFamily="34" charset="0"/>
                <a:cs typeface="Segoe UI" pitchFamily="34" charset="0"/>
              </a:rPr>
              <a:t>112</a:t>
            </a:r>
          </a:p>
        </p:txBody>
      </p:sp>
      <p:sp>
        <p:nvSpPr>
          <p:cNvPr id="11" name="TextBox 10"/>
          <p:cNvSpPr txBox="1"/>
          <p:nvPr/>
        </p:nvSpPr>
        <p:spPr>
          <a:xfrm>
            <a:off x="413943" y="1061381"/>
            <a:ext cx="2324162" cy="738664"/>
          </a:xfrm>
          <a:prstGeom prst="rect">
            <a:avLst/>
          </a:prstGeom>
          <a:noFill/>
        </p:spPr>
        <p:txBody>
          <a:bodyPr wrap="none" lIns="182880" tIns="146304" rIns="182880" bIns="146304" rtlCol="0">
            <a:spAutoFit/>
          </a:bodyPr>
          <a:lstStyle/>
          <a:p>
            <a:pPr>
              <a:lnSpc>
                <a:spcPct val="90000"/>
              </a:lnSpc>
            </a:pPr>
            <a:r>
              <a:rPr lang="en-US" sz="3200" dirty="0">
                <a:solidFill>
                  <a:schemeClr val="bg1"/>
                </a:solidFill>
              </a:rPr>
              <a:t>PAST YEAR</a:t>
            </a:r>
          </a:p>
        </p:txBody>
      </p:sp>
      <p:sp>
        <p:nvSpPr>
          <p:cNvPr id="13" name="Arrow: Up 12"/>
          <p:cNvSpPr/>
          <p:nvPr/>
        </p:nvSpPr>
        <p:spPr bwMode="auto">
          <a:xfrm>
            <a:off x="393661" y="1730545"/>
            <a:ext cx="2011680" cy="914400"/>
          </a:xfrm>
          <a:prstGeom prst="upArrow">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a:gradFill>
                  <a:gsLst>
                    <a:gs pos="0">
                      <a:srgbClr val="FFFFFF"/>
                    </a:gs>
                    <a:gs pos="100000">
                      <a:srgbClr val="FFFFFF"/>
                    </a:gs>
                  </a:gsLst>
                  <a:lin ang="5400000" scaled="0"/>
                </a:gradFill>
                <a:ea typeface="Segoe UI" pitchFamily="34" charset="0"/>
                <a:cs typeface="Segoe UI" pitchFamily="34" charset="0"/>
              </a:rPr>
              <a:t>74</a:t>
            </a:r>
          </a:p>
        </p:txBody>
      </p:sp>
      <p:sp>
        <p:nvSpPr>
          <p:cNvPr id="14" name="Arrow: Up 13"/>
          <p:cNvSpPr/>
          <p:nvPr/>
        </p:nvSpPr>
        <p:spPr bwMode="auto">
          <a:xfrm>
            <a:off x="5432205" y="1760620"/>
            <a:ext cx="2011680" cy="914400"/>
          </a:xfrm>
          <a:prstGeom prst="upArrow">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a:gradFill>
                  <a:gsLst>
                    <a:gs pos="0">
                      <a:srgbClr val="FFFFFF"/>
                    </a:gs>
                    <a:gs pos="100000">
                      <a:srgbClr val="FFFFFF"/>
                    </a:gs>
                  </a:gsLst>
                  <a:lin ang="5400000" scaled="0"/>
                </a:gradFill>
                <a:ea typeface="Segoe UI" pitchFamily="34" charset="0"/>
                <a:cs typeface="Segoe UI" pitchFamily="34" charset="0"/>
              </a:rPr>
              <a:t>94</a:t>
            </a:r>
          </a:p>
        </p:txBody>
      </p:sp>
      <p:sp>
        <p:nvSpPr>
          <p:cNvPr id="19" name="Arrow: Down 18"/>
          <p:cNvSpPr/>
          <p:nvPr/>
        </p:nvSpPr>
        <p:spPr bwMode="auto">
          <a:xfrm>
            <a:off x="5432205" y="3337558"/>
            <a:ext cx="2011680" cy="914400"/>
          </a:xfrm>
          <a:prstGeom prst="downArrow">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a:gradFill>
                  <a:gsLst>
                    <a:gs pos="0">
                      <a:srgbClr val="FFFFFF"/>
                    </a:gs>
                    <a:gs pos="100000">
                      <a:srgbClr val="FFFFFF"/>
                    </a:gs>
                  </a:gsLst>
                  <a:lin ang="5400000" scaled="0"/>
                </a:gradFill>
                <a:ea typeface="Segoe UI" pitchFamily="34" charset="0"/>
                <a:cs typeface="Segoe UI" pitchFamily="34" charset="0"/>
              </a:rPr>
              <a:t>104</a:t>
            </a:r>
          </a:p>
        </p:txBody>
      </p:sp>
      <p:sp>
        <p:nvSpPr>
          <p:cNvPr id="21" name="TextBox 20"/>
          <p:cNvSpPr txBox="1"/>
          <p:nvPr/>
        </p:nvSpPr>
        <p:spPr>
          <a:xfrm>
            <a:off x="2427846" y="1635010"/>
            <a:ext cx="2399667" cy="1126462"/>
          </a:xfrm>
          <a:prstGeom prst="rect">
            <a:avLst/>
          </a:prstGeom>
          <a:noFill/>
        </p:spPr>
        <p:txBody>
          <a:bodyPr wrap="square" lIns="182880" tIns="146304" rIns="182880" bIns="146304" rtlCol="0">
            <a:spAutoFit/>
          </a:bodyPr>
          <a:lstStyle/>
          <a:p>
            <a:pPr>
              <a:lnSpc>
                <a:spcPct val="90000"/>
              </a:lnSpc>
            </a:pPr>
            <a:r>
              <a:rPr lang="en-US" sz="2000" dirty="0">
                <a:solidFill>
                  <a:schemeClr val="tx1">
                    <a:lumMod val="50000"/>
                  </a:schemeClr>
                </a:solidFill>
              </a:rPr>
              <a:t>Consumers felt </a:t>
            </a:r>
            <a:r>
              <a:rPr lang="en-US" sz="2000" u="sng" dirty="0">
                <a:solidFill>
                  <a:schemeClr val="tx1">
                    <a:lumMod val="50000"/>
                  </a:schemeClr>
                </a:solidFill>
              </a:rPr>
              <a:t>civility</a:t>
            </a:r>
            <a:r>
              <a:rPr lang="en-US" sz="2000" dirty="0">
                <a:solidFill>
                  <a:schemeClr val="tx1">
                    <a:lumMod val="50000"/>
                  </a:schemeClr>
                </a:solidFill>
              </a:rPr>
              <a:t> improved in the past year*…</a:t>
            </a:r>
          </a:p>
        </p:txBody>
      </p:sp>
      <p:sp>
        <p:nvSpPr>
          <p:cNvPr id="22" name="TextBox 21"/>
          <p:cNvSpPr txBox="1"/>
          <p:nvPr/>
        </p:nvSpPr>
        <p:spPr>
          <a:xfrm>
            <a:off x="2427846" y="3137080"/>
            <a:ext cx="2295557" cy="1403461"/>
          </a:xfrm>
          <a:prstGeom prst="rect">
            <a:avLst/>
          </a:prstGeom>
          <a:noFill/>
        </p:spPr>
        <p:txBody>
          <a:bodyPr wrap="square" lIns="182880" tIns="146304" rIns="182880" bIns="146304" rtlCol="0">
            <a:spAutoFit/>
          </a:bodyPr>
          <a:lstStyle/>
          <a:p>
            <a:pPr>
              <a:lnSpc>
                <a:spcPct val="90000"/>
              </a:lnSpc>
            </a:pPr>
            <a:r>
              <a:rPr lang="en-US" sz="2000" dirty="0">
                <a:solidFill>
                  <a:schemeClr val="tx1">
                    <a:lumMod val="50000"/>
                  </a:schemeClr>
                </a:solidFill>
              </a:rPr>
              <a:t>…but felt their identity and activities were less </a:t>
            </a:r>
            <a:r>
              <a:rPr lang="en-US" sz="2000" u="sng" dirty="0">
                <a:solidFill>
                  <a:schemeClr val="tx1">
                    <a:lumMod val="50000"/>
                  </a:schemeClr>
                </a:solidFill>
              </a:rPr>
              <a:t>secure*</a:t>
            </a:r>
            <a:r>
              <a:rPr lang="en-US" sz="2000" dirty="0">
                <a:solidFill>
                  <a:schemeClr val="tx1">
                    <a:lumMod val="50000"/>
                  </a:schemeClr>
                </a:solidFill>
              </a:rPr>
              <a:t>…</a:t>
            </a:r>
          </a:p>
        </p:txBody>
      </p:sp>
      <p:sp>
        <p:nvSpPr>
          <p:cNvPr id="23" name="TextBox 22"/>
          <p:cNvSpPr txBox="1"/>
          <p:nvPr/>
        </p:nvSpPr>
        <p:spPr>
          <a:xfrm>
            <a:off x="2427846" y="4894141"/>
            <a:ext cx="2386018" cy="1126462"/>
          </a:xfrm>
          <a:prstGeom prst="rect">
            <a:avLst/>
          </a:prstGeom>
          <a:noFill/>
        </p:spPr>
        <p:txBody>
          <a:bodyPr wrap="square" lIns="182880" tIns="146304" rIns="182880" bIns="146304" rtlCol="0">
            <a:spAutoFit/>
          </a:bodyPr>
          <a:lstStyle/>
          <a:p>
            <a:pPr>
              <a:lnSpc>
                <a:spcPct val="90000"/>
              </a:lnSpc>
            </a:pPr>
            <a:r>
              <a:rPr lang="en-US" sz="2000" dirty="0">
                <a:solidFill>
                  <a:schemeClr val="tx1">
                    <a:lumMod val="50000"/>
                  </a:schemeClr>
                </a:solidFill>
              </a:rPr>
              <a:t>…and increased the </a:t>
            </a:r>
            <a:r>
              <a:rPr lang="en-US" sz="2000" u="sng" dirty="0">
                <a:solidFill>
                  <a:schemeClr val="tx1">
                    <a:lumMod val="50000"/>
                  </a:schemeClr>
                </a:solidFill>
              </a:rPr>
              <a:t>interactions</a:t>
            </a:r>
            <a:r>
              <a:rPr lang="en-US" sz="2000" dirty="0">
                <a:solidFill>
                  <a:schemeClr val="tx1">
                    <a:lumMod val="50000"/>
                  </a:schemeClr>
                </a:solidFill>
              </a:rPr>
              <a:t>** they had online…</a:t>
            </a:r>
          </a:p>
        </p:txBody>
      </p:sp>
      <p:sp>
        <p:nvSpPr>
          <p:cNvPr id="24" name="Arrow: Up 23"/>
          <p:cNvSpPr/>
          <p:nvPr/>
        </p:nvSpPr>
        <p:spPr bwMode="auto">
          <a:xfrm>
            <a:off x="393661" y="4944499"/>
            <a:ext cx="2011680" cy="914400"/>
          </a:xfrm>
          <a:prstGeom prst="upArrow">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a:gradFill>
                  <a:gsLst>
                    <a:gs pos="0">
                      <a:srgbClr val="FFFFFF"/>
                    </a:gs>
                    <a:gs pos="100000">
                      <a:srgbClr val="FFFFFF"/>
                    </a:gs>
                  </a:gsLst>
                  <a:lin ang="5400000" scaled="0"/>
                </a:gradFill>
                <a:ea typeface="Segoe UI" pitchFamily="34" charset="0"/>
                <a:cs typeface="Segoe UI" pitchFamily="34" charset="0"/>
              </a:rPr>
              <a:t>144</a:t>
            </a:r>
          </a:p>
        </p:txBody>
      </p:sp>
      <p:sp>
        <p:nvSpPr>
          <p:cNvPr id="25" name="Arrow: Up 24"/>
          <p:cNvSpPr/>
          <p:nvPr/>
        </p:nvSpPr>
        <p:spPr bwMode="auto">
          <a:xfrm>
            <a:off x="5432205" y="5021802"/>
            <a:ext cx="2011680" cy="914400"/>
          </a:xfrm>
          <a:prstGeom prst="upArrow">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a:gradFill>
                  <a:gsLst>
                    <a:gs pos="0">
                      <a:srgbClr val="FFFFFF"/>
                    </a:gs>
                    <a:gs pos="100000">
                      <a:srgbClr val="FFFFFF"/>
                    </a:gs>
                  </a:gsLst>
                  <a:lin ang="5400000" scaled="0"/>
                </a:gradFill>
                <a:ea typeface="Segoe UI" pitchFamily="34" charset="0"/>
                <a:cs typeface="Segoe UI" pitchFamily="34" charset="0"/>
              </a:rPr>
              <a:t>138</a:t>
            </a:r>
          </a:p>
        </p:txBody>
      </p:sp>
      <p:sp>
        <p:nvSpPr>
          <p:cNvPr id="28" name="TextBox 27"/>
          <p:cNvSpPr txBox="1"/>
          <p:nvPr/>
        </p:nvSpPr>
        <p:spPr>
          <a:xfrm>
            <a:off x="5099989" y="1067309"/>
            <a:ext cx="3082382" cy="738664"/>
          </a:xfrm>
          <a:prstGeom prst="rect">
            <a:avLst/>
          </a:prstGeom>
          <a:noFill/>
        </p:spPr>
        <p:txBody>
          <a:bodyPr wrap="none" lIns="182880" tIns="146304" rIns="182880" bIns="146304" rtlCol="0">
            <a:spAutoFit/>
          </a:bodyPr>
          <a:lstStyle/>
          <a:p>
            <a:pPr>
              <a:lnSpc>
                <a:spcPct val="90000"/>
              </a:lnSpc>
            </a:pPr>
            <a:r>
              <a:rPr lang="en-US" sz="3200" dirty="0">
                <a:solidFill>
                  <a:schemeClr val="bg1"/>
                </a:solidFill>
              </a:rPr>
              <a:t>1 YEAR AHEAD</a:t>
            </a:r>
          </a:p>
        </p:txBody>
      </p:sp>
      <p:sp>
        <p:nvSpPr>
          <p:cNvPr id="29" name="TextBox 28"/>
          <p:cNvSpPr txBox="1"/>
          <p:nvPr/>
        </p:nvSpPr>
        <p:spPr>
          <a:xfrm>
            <a:off x="7473799" y="1703248"/>
            <a:ext cx="2253012" cy="1403461"/>
          </a:xfrm>
          <a:prstGeom prst="rect">
            <a:avLst/>
          </a:prstGeom>
          <a:noFill/>
        </p:spPr>
        <p:txBody>
          <a:bodyPr wrap="square" lIns="182880" tIns="146304" rIns="182880" bIns="146304" rtlCol="0">
            <a:spAutoFit/>
          </a:bodyPr>
          <a:lstStyle/>
          <a:p>
            <a:pPr>
              <a:lnSpc>
                <a:spcPct val="90000"/>
              </a:lnSpc>
            </a:pPr>
            <a:r>
              <a:rPr lang="en-US" sz="2000" dirty="0">
                <a:solidFill>
                  <a:schemeClr val="tx1">
                    <a:lumMod val="50000"/>
                  </a:schemeClr>
                </a:solidFill>
              </a:rPr>
              <a:t>…and felt </a:t>
            </a:r>
            <a:r>
              <a:rPr lang="en-US" sz="2000" u="sng" dirty="0">
                <a:solidFill>
                  <a:schemeClr val="tx1">
                    <a:lumMod val="50000"/>
                  </a:schemeClr>
                </a:solidFill>
              </a:rPr>
              <a:t>civility</a:t>
            </a:r>
            <a:r>
              <a:rPr lang="en-US" sz="2000" dirty="0">
                <a:solidFill>
                  <a:schemeClr val="tx1">
                    <a:lumMod val="50000"/>
                  </a:schemeClr>
                </a:solidFill>
              </a:rPr>
              <a:t> will get slightly better in the future*</a:t>
            </a:r>
          </a:p>
        </p:txBody>
      </p:sp>
      <p:sp>
        <p:nvSpPr>
          <p:cNvPr id="30" name="TextBox 29"/>
          <p:cNvSpPr txBox="1"/>
          <p:nvPr/>
        </p:nvSpPr>
        <p:spPr>
          <a:xfrm>
            <a:off x="7473799" y="3205318"/>
            <a:ext cx="2078563" cy="1403461"/>
          </a:xfrm>
          <a:prstGeom prst="rect">
            <a:avLst/>
          </a:prstGeom>
          <a:noFill/>
        </p:spPr>
        <p:txBody>
          <a:bodyPr wrap="square" lIns="182880" tIns="146304" rIns="182880" bIns="146304" rtlCol="0">
            <a:spAutoFit/>
          </a:bodyPr>
          <a:lstStyle/>
          <a:p>
            <a:pPr>
              <a:lnSpc>
                <a:spcPct val="90000"/>
              </a:lnSpc>
            </a:pPr>
            <a:r>
              <a:rPr lang="en-US" sz="2000" dirty="0">
                <a:solidFill>
                  <a:schemeClr val="tx1">
                    <a:lumMod val="50000"/>
                  </a:schemeClr>
                </a:solidFill>
              </a:rPr>
              <a:t>…and will continue to be less </a:t>
            </a:r>
            <a:r>
              <a:rPr lang="en-US" sz="2000" u="sng" dirty="0">
                <a:solidFill>
                  <a:schemeClr val="tx1">
                    <a:lumMod val="50000"/>
                  </a:schemeClr>
                </a:solidFill>
              </a:rPr>
              <a:t>secure</a:t>
            </a:r>
            <a:r>
              <a:rPr lang="en-US" sz="2000" dirty="0">
                <a:solidFill>
                  <a:schemeClr val="tx1">
                    <a:lumMod val="50000"/>
                  </a:schemeClr>
                </a:solidFill>
              </a:rPr>
              <a:t>* in the future</a:t>
            </a:r>
          </a:p>
        </p:txBody>
      </p:sp>
      <p:sp>
        <p:nvSpPr>
          <p:cNvPr id="31" name="TextBox 30"/>
          <p:cNvSpPr txBox="1"/>
          <p:nvPr/>
        </p:nvSpPr>
        <p:spPr>
          <a:xfrm>
            <a:off x="7473799" y="4962379"/>
            <a:ext cx="2410180" cy="1403461"/>
          </a:xfrm>
          <a:prstGeom prst="rect">
            <a:avLst/>
          </a:prstGeom>
          <a:noFill/>
        </p:spPr>
        <p:txBody>
          <a:bodyPr wrap="square" lIns="182880" tIns="146304" rIns="182880" bIns="146304" rtlCol="0">
            <a:spAutoFit/>
          </a:bodyPr>
          <a:lstStyle/>
          <a:p>
            <a:pPr>
              <a:lnSpc>
                <a:spcPct val="90000"/>
              </a:lnSpc>
            </a:pPr>
            <a:r>
              <a:rPr lang="en-US" sz="2000" dirty="0">
                <a:solidFill>
                  <a:schemeClr val="tx1">
                    <a:lumMod val="50000"/>
                  </a:schemeClr>
                </a:solidFill>
              </a:rPr>
              <a:t>…and continuing to increase their </a:t>
            </a:r>
            <a:r>
              <a:rPr lang="en-US" sz="2000" u="sng" dirty="0">
                <a:solidFill>
                  <a:schemeClr val="tx1">
                    <a:lumMod val="50000"/>
                  </a:schemeClr>
                </a:solidFill>
              </a:rPr>
              <a:t>interactions</a:t>
            </a:r>
            <a:r>
              <a:rPr lang="en-US" sz="2000" dirty="0">
                <a:solidFill>
                  <a:schemeClr val="tx1">
                    <a:lumMod val="50000"/>
                  </a:schemeClr>
                </a:solidFill>
              </a:rPr>
              <a:t>** in the future</a:t>
            </a:r>
          </a:p>
        </p:txBody>
      </p:sp>
      <p:sp>
        <p:nvSpPr>
          <p:cNvPr id="32" name="TextBox 31"/>
          <p:cNvSpPr txBox="1"/>
          <p:nvPr/>
        </p:nvSpPr>
        <p:spPr>
          <a:xfrm>
            <a:off x="9904459" y="1061381"/>
            <a:ext cx="2068515" cy="738664"/>
          </a:xfrm>
          <a:prstGeom prst="rect">
            <a:avLst/>
          </a:prstGeom>
          <a:noFill/>
        </p:spPr>
        <p:txBody>
          <a:bodyPr wrap="none" lIns="182880" tIns="146304" rIns="182880" bIns="146304" rtlCol="0">
            <a:spAutoFit/>
          </a:bodyPr>
          <a:lstStyle/>
          <a:p>
            <a:pPr>
              <a:lnSpc>
                <a:spcPct val="90000"/>
              </a:lnSpc>
            </a:pPr>
            <a:r>
              <a:rPr lang="en-US" sz="3200" dirty="0">
                <a:solidFill>
                  <a:schemeClr val="bg1"/>
                </a:solidFill>
              </a:rPr>
              <a:t>AVERAGE</a:t>
            </a:r>
          </a:p>
        </p:txBody>
      </p:sp>
      <p:sp>
        <p:nvSpPr>
          <p:cNvPr id="33" name="Arrow: Up 32"/>
          <p:cNvSpPr/>
          <p:nvPr/>
        </p:nvSpPr>
        <p:spPr bwMode="auto">
          <a:xfrm>
            <a:off x="9850758" y="1703248"/>
            <a:ext cx="2286000" cy="914400"/>
          </a:xfrm>
          <a:prstGeom prst="upArrow">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84</a:t>
            </a:r>
          </a:p>
        </p:txBody>
      </p:sp>
      <p:sp>
        <p:nvSpPr>
          <p:cNvPr id="34" name="Arrow: Down 33"/>
          <p:cNvSpPr/>
          <p:nvPr/>
        </p:nvSpPr>
        <p:spPr bwMode="auto">
          <a:xfrm>
            <a:off x="9854853" y="3403151"/>
            <a:ext cx="2286000" cy="914400"/>
          </a:xfrm>
          <a:prstGeom prst="downArrow">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108</a:t>
            </a:r>
          </a:p>
        </p:txBody>
      </p:sp>
      <p:sp>
        <p:nvSpPr>
          <p:cNvPr id="35" name="Arrow: Up 34"/>
          <p:cNvSpPr/>
          <p:nvPr/>
        </p:nvSpPr>
        <p:spPr bwMode="auto">
          <a:xfrm>
            <a:off x="9850758" y="5030933"/>
            <a:ext cx="2286000" cy="914400"/>
          </a:xfrm>
          <a:prstGeom prst="upArrow">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200" dirty="0">
                <a:gradFill>
                  <a:gsLst>
                    <a:gs pos="0">
                      <a:srgbClr val="FFFFFF"/>
                    </a:gs>
                    <a:gs pos="100000">
                      <a:srgbClr val="FFFFFF"/>
                    </a:gs>
                  </a:gsLst>
                  <a:lin ang="5400000" scaled="0"/>
                </a:gradFill>
                <a:ea typeface="Segoe UI" pitchFamily="34" charset="0"/>
                <a:cs typeface="Segoe UI" pitchFamily="34" charset="0"/>
              </a:rPr>
              <a:t>141</a:t>
            </a:r>
          </a:p>
        </p:txBody>
      </p:sp>
      <p:sp>
        <p:nvSpPr>
          <p:cNvPr id="26" name="Rectangle 25"/>
          <p:cNvSpPr/>
          <p:nvPr/>
        </p:nvSpPr>
        <p:spPr>
          <a:xfrm>
            <a:off x="137076" y="6520926"/>
            <a:ext cx="11633392" cy="400110"/>
          </a:xfrm>
          <a:prstGeom prst="rect">
            <a:avLst/>
          </a:prstGeom>
        </p:spPr>
        <p:txBody>
          <a:bodyPr wrap="square">
            <a:spAutoFit/>
          </a:bodyPr>
          <a:lstStyle/>
          <a:p>
            <a:r>
              <a:rPr lang="en-US" sz="1000" dirty="0">
                <a:solidFill>
                  <a:schemeClr val="bg1"/>
                </a:solidFill>
              </a:rPr>
              <a:t>* Score calculation = (% worse - % better) x 100 + 100). Lower numbers means civility or safety improved in the past year or will be better one year from now. </a:t>
            </a:r>
          </a:p>
          <a:p>
            <a:r>
              <a:rPr lang="en-US" sz="1000" dirty="0">
                <a:solidFill>
                  <a:schemeClr val="bg1"/>
                </a:solidFill>
              </a:rPr>
              <a:t>** Higher numbers means greater interactions expected in the next year, (% better - % worse) x 100 +100)</a:t>
            </a:r>
          </a:p>
        </p:txBody>
      </p:sp>
    </p:spTree>
    <p:extLst>
      <p:ext uri="{BB962C8B-B14F-4D97-AF65-F5344CB8AC3E}">
        <p14:creationId xmlns:p14="http://schemas.microsoft.com/office/powerpoint/2010/main" val="3832086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9"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1889564" cy="1261285"/>
          </a:xfrm>
        </p:spPr>
        <p:txBody>
          <a:bodyPr/>
          <a:lstStyle/>
          <a:p>
            <a:r>
              <a:rPr lang="en-US" dirty="0"/>
              <a:t>Lifetime exposure to online risks was high</a:t>
            </a:r>
          </a:p>
        </p:txBody>
      </p:sp>
      <p:sp>
        <p:nvSpPr>
          <p:cNvPr id="3" name="Slide Number Placeholder 2"/>
          <p:cNvSpPr>
            <a:spLocks noGrp="1"/>
          </p:cNvSpPr>
          <p:nvPr>
            <p:ph type="sldNum" sz="quarter" idx="4"/>
          </p:nvPr>
        </p:nvSpPr>
        <p:spPr/>
        <p:txBody>
          <a:bodyPr/>
          <a:lstStyle/>
          <a:p>
            <a:fld id="{7EFC24D6-DB8F-6B44-BA5A-9BEC68C15CAA}" type="slidenum">
              <a:rPr lang="en-US" smtClean="0"/>
              <a:pPr/>
              <a:t>14</a:t>
            </a:fld>
            <a:endParaRPr lang="en-US" dirty="0"/>
          </a:p>
        </p:txBody>
      </p:sp>
      <p:sp>
        <p:nvSpPr>
          <p:cNvPr id="31" name="Rectangle 30"/>
          <p:cNvSpPr/>
          <p:nvPr/>
        </p:nvSpPr>
        <p:spPr>
          <a:xfrm>
            <a:off x="12546" y="6669087"/>
            <a:ext cx="6216650" cy="246221"/>
          </a:xfrm>
          <a:prstGeom prst="rect">
            <a:avLst/>
          </a:prstGeom>
        </p:spPr>
        <p:txBody>
          <a:bodyPr>
            <a:spAutoFit/>
          </a:bodyPr>
          <a:lstStyle/>
          <a:p>
            <a:r>
              <a:rPr lang="en-US" sz="1000" dirty="0">
                <a:solidFill>
                  <a:schemeClr val="tx1">
                    <a:lumMod val="50000"/>
                  </a:schemeClr>
                </a:solidFill>
              </a:rPr>
              <a:t>Q.2: Which of these has ever happened to you or to a friend/family member ONLINE &lt;insert risk&gt;?</a:t>
            </a:r>
          </a:p>
        </p:txBody>
      </p:sp>
      <p:grpSp>
        <p:nvGrpSpPr>
          <p:cNvPr id="21" name="Group 20"/>
          <p:cNvGrpSpPr/>
          <p:nvPr/>
        </p:nvGrpSpPr>
        <p:grpSpPr>
          <a:xfrm>
            <a:off x="11453820" y="-37541"/>
            <a:ext cx="915691" cy="489365"/>
            <a:chOff x="11453820" y="-37541"/>
            <a:chExt cx="915691" cy="489365"/>
          </a:xfrm>
        </p:grpSpPr>
        <p:sp>
          <p:nvSpPr>
            <p:cNvPr id="22" name="TextBox 21"/>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23" name="Picture 2" descr="https://d30y9cdsu7xlg0.cloudfront.net/png/143715-200.pn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1911211" y="1436328"/>
            <a:ext cx="8282376" cy="5000359"/>
            <a:chOff x="1911211" y="1436328"/>
            <a:chExt cx="8282376" cy="5000359"/>
          </a:xfrm>
        </p:grpSpPr>
        <p:grpSp>
          <p:nvGrpSpPr>
            <p:cNvPr id="7" name="Group 6"/>
            <p:cNvGrpSpPr/>
            <p:nvPr/>
          </p:nvGrpSpPr>
          <p:grpSpPr>
            <a:xfrm>
              <a:off x="1911211" y="1436328"/>
              <a:ext cx="8249920" cy="4817836"/>
              <a:chOff x="1911211" y="1436328"/>
              <a:chExt cx="8249920" cy="4817836"/>
            </a:xfrm>
          </p:grpSpPr>
          <p:graphicFrame>
            <p:nvGraphicFramePr>
              <p:cNvPr id="6" name="Chart 5"/>
              <p:cNvGraphicFramePr/>
              <p:nvPr>
                <p:extLst>
                  <p:ext uri="{D42A27DB-BD31-4B8C-83A1-F6EECF244321}">
                    <p14:modId xmlns:p14="http://schemas.microsoft.com/office/powerpoint/2010/main" val="1298237894"/>
                  </p:ext>
                </p:extLst>
              </p:nvPr>
            </p:nvGraphicFramePr>
            <p:xfrm>
              <a:off x="1911211" y="1436328"/>
              <a:ext cx="8249920" cy="4817836"/>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p:cNvSpPr txBox="1"/>
              <p:nvPr/>
            </p:nvSpPr>
            <p:spPr>
              <a:xfrm>
                <a:off x="5067450" y="2757426"/>
                <a:ext cx="323414" cy="439793"/>
              </a:xfrm>
              <a:prstGeom prst="rect">
                <a:avLst/>
              </a:prstGeom>
              <a:noFill/>
            </p:spPr>
            <p:txBody>
              <a:bodyPr wrap="none" lIns="182880" tIns="146304" rIns="182880" bIns="146304" rtlCol="0">
                <a:spAutoFit/>
              </a:bodyPr>
              <a:lstStyle/>
              <a:p>
                <a:pPr>
                  <a:lnSpc>
                    <a:spcPct val="90000"/>
                  </a:lnSpc>
                </a:pPr>
                <a:endParaRPr lang="en-US" sz="1200" dirty="0">
                  <a:solidFill>
                    <a:schemeClr val="tx1">
                      <a:lumMod val="50000"/>
                    </a:schemeClr>
                  </a:solidFill>
                </a:endParaRPr>
              </a:p>
            </p:txBody>
          </p:sp>
          <p:sp>
            <p:nvSpPr>
              <p:cNvPr id="30" name="TextBox 29"/>
              <p:cNvSpPr txBox="1"/>
              <p:nvPr/>
            </p:nvSpPr>
            <p:spPr>
              <a:xfrm>
                <a:off x="7813499" y="2487987"/>
                <a:ext cx="323414" cy="439793"/>
              </a:xfrm>
              <a:prstGeom prst="rect">
                <a:avLst/>
              </a:prstGeom>
              <a:noFill/>
            </p:spPr>
            <p:txBody>
              <a:bodyPr wrap="none" lIns="182880" tIns="146304" rIns="182880" bIns="146304" rtlCol="0">
                <a:spAutoFit/>
              </a:bodyPr>
              <a:lstStyle/>
              <a:p>
                <a:pPr>
                  <a:lnSpc>
                    <a:spcPct val="90000"/>
                  </a:lnSpc>
                </a:pPr>
                <a:endParaRPr lang="en-US" sz="1200" dirty="0">
                  <a:solidFill>
                    <a:schemeClr val="tx1">
                      <a:lumMod val="50000"/>
                    </a:schemeClr>
                  </a:solidFill>
                </a:endParaRPr>
              </a:p>
            </p:txBody>
          </p:sp>
          <p:sp>
            <p:nvSpPr>
              <p:cNvPr id="8" name="TextBox 7"/>
              <p:cNvSpPr txBox="1"/>
              <p:nvPr/>
            </p:nvSpPr>
            <p:spPr>
              <a:xfrm flipH="1">
                <a:off x="2263089" y="2294911"/>
                <a:ext cx="1816212" cy="1763560"/>
              </a:xfrm>
              <a:prstGeom prst="rect">
                <a:avLst/>
              </a:prstGeom>
              <a:noFill/>
            </p:spPr>
            <p:txBody>
              <a:bodyPr wrap="square" lIns="182880" tIns="146304" rIns="182880" bIns="146304" rtlCol="0">
                <a:spAutoFit/>
              </a:bodyPr>
              <a:lstStyle/>
              <a:p>
                <a:pPr algn="ctr">
                  <a:lnSpc>
                    <a:spcPct val="90000"/>
                  </a:lnSpc>
                </a:pPr>
                <a:r>
                  <a:rPr lang="en-US" sz="4400" b="1" dirty="0">
                    <a:solidFill>
                      <a:schemeClr val="tx1">
                        <a:lumMod val="50000"/>
                      </a:schemeClr>
                    </a:solidFill>
                  </a:rPr>
                  <a:t>65%</a:t>
                </a:r>
              </a:p>
              <a:p>
                <a:pPr algn="ctr">
                  <a:lnSpc>
                    <a:spcPct val="90000"/>
                  </a:lnSpc>
                </a:pPr>
                <a:r>
                  <a:rPr lang="en-US" dirty="0">
                    <a:solidFill>
                      <a:schemeClr val="tx1">
                        <a:lumMod val="50000"/>
                      </a:schemeClr>
                    </a:solidFill>
                  </a:rPr>
                  <a:t>(Avg. = 2.2)</a:t>
                </a:r>
              </a:p>
              <a:p>
                <a:pPr algn="ctr">
                  <a:lnSpc>
                    <a:spcPct val="90000"/>
                  </a:lnSpc>
                </a:pPr>
                <a:endParaRPr lang="en-US" sz="4400" b="1" dirty="0">
                  <a:solidFill>
                    <a:schemeClr val="tx1">
                      <a:lumMod val="50000"/>
                    </a:schemeClr>
                  </a:solidFill>
                </a:endParaRPr>
              </a:p>
            </p:txBody>
          </p:sp>
          <p:sp>
            <p:nvSpPr>
              <p:cNvPr id="10" name="TextBox 9"/>
              <p:cNvSpPr txBox="1"/>
              <p:nvPr/>
            </p:nvSpPr>
            <p:spPr>
              <a:xfrm flipH="1">
                <a:off x="7671275" y="2000707"/>
                <a:ext cx="1766999" cy="1181862"/>
              </a:xfrm>
              <a:prstGeom prst="rect">
                <a:avLst/>
              </a:prstGeom>
              <a:noFill/>
            </p:spPr>
            <p:txBody>
              <a:bodyPr wrap="square" lIns="182880" tIns="146304" rIns="182880" bIns="146304" rtlCol="0">
                <a:spAutoFit/>
              </a:bodyPr>
              <a:lstStyle/>
              <a:p>
                <a:pPr algn="ctr">
                  <a:lnSpc>
                    <a:spcPct val="90000"/>
                  </a:lnSpc>
                </a:pPr>
                <a:r>
                  <a:rPr lang="en-US" sz="4400" b="1" dirty="0">
                    <a:solidFill>
                      <a:schemeClr val="tx1">
                        <a:lumMod val="50000"/>
                      </a:schemeClr>
                    </a:solidFill>
                  </a:rPr>
                  <a:t>78%</a:t>
                </a:r>
              </a:p>
              <a:p>
                <a:pPr algn="ctr">
                  <a:lnSpc>
                    <a:spcPct val="90000"/>
                  </a:lnSpc>
                </a:pPr>
                <a:r>
                  <a:rPr lang="en-US" sz="2000" dirty="0">
                    <a:solidFill>
                      <a:schemeClr val="tx1">
                        <a:lumMod val="50000"/>
                      </a:schemeClr>
                    </a:solidFill>
                  </a:rPr>
                  <a:t>(Avg. = 4.9)</a:t>
                </a:r>
              </a:p>
            </p:txBody>
          </p:sp>
          <p:sp>
            <p:nvSpPr>
              <p:cNvPr id="11" name="TextBox 10"/>
              <p:cNvSpPr txBox="1"/>
              <p:nvPr/>
            </p:nvSpPr>
            <p:spPr>
              <a:xfrm flipH="1">
                <a:off x="4898967" y="2209584"/>
                <a:ext cx="1918841" cy="1181862"/>
              </a:xfrm>
              <a:prstGeom prst="rect">
                <a:avLst/>
              </a:prstGeom>
              <a:noFill/>
            </p:spPr>
            <p:txBody>
              <a:bodyPr wrap="square" lIns="182880" tIns="146304" rIns="182880" bIns="146304" rtlCol="0">
                <a:spAutoFit/>
              </a:bodyPr>
              <a:lstStyle/>
              <a:p>
                <a:pPr algn="ctr">
                  <a:lnSpc>
                    <a:spcPct val="90000"/>
                  </a:lnSpc>
                </a:pPr>
                <a:r>
                  <a:rPr lang="en-US" sz="4400" b="1" dirty="0">
                    <a:solidFill>
                      <a:schemeClr val="tx1">
                        <a:lumMod val="50000"/>
                      </a:schemeClr>
                    </a:solidFill>
                  </a:rPr>
                  <a:t>61%</a:t>
                </a:r>
              </a:p>
              <a:p>
                <a:pPr algn="ctr">
                  <a:lnSpc>
                    <a:spcPct val="90000"/>
                  </a:lnSpc>
                </a:pPr>
                <a:r>
                  <a:rPr lang="en-US" sz="2000" dirty="0">
                    <a:solidFill>
                      <a:schemeClr val="tx1">
                        <a:lumMod val="50000"/>
                      </a:schemeClr>
                    </a:solidFill>
                  </a:rPr>
                  <a:t>(Avg. = 2.7)</a:t>
                </a:r>
              </a:p>
            </p:txBody>
          </p:sp>
        </p:grpSp>
        <p:sp>
          <p:nvSpPr>
            <p:cNvPr id="9" name="TextBox 8"/>
            <p:cNvSpPr txBox="1"/>
            <p:nvPr/>
          </p:nvSpPr>
          <p:spPr>
            <a:xfrm>
              <a:off x="2991267" y="5864223"/>
              <a:ext cx="754053" cy="572464"/>
            </a:xfrm>
            <a:prstGeom prst="rect">
              <a:avLst/>
            </a:prstGeom>
            <a:noFill/>
          </p:spPr>
          <p:txBody>
            <a:bodyPr wrap="none" lIns="182880" tIns="146304" rIns="182880" bIns="146304" rtlCol="0">
              <a:spAutoFit/>
            </a:bodyPr>
            <a:lstStyle/>
            <a:p>
              <a:pPr>
                <a:lnSpc>
                  <a:spcPct val="90000"/>
                </a:lnSpc>
              </a:pPr>
              <a:r>
                <a:rPr lang="en-US" sz="2000" b="1" dirty="0">
                  <a:solidFill>
                    <a:schemeClr val="bg1">
                      <a:lumMod val="50000"/>
                      <a:lumOff val="50000"/>
                    </a:schemeClr>
                  </a:solidFill>
                </a:rPr>
                <a:t>Me</a:t>
              </a:r>
            </a:p>
          </p:txBody>
        </p:sp>
        <p:sp>
          <p:nvSpPr>
            <p:cNvPr id="19" name="TextBox 18"/>
            <p:cNvSpPr txBox="1"/>
            <p:nvPr/>
          </p:nvSpPr>
          <p:spPr>
            <a:xfrm>
              <a:off x="7519072" y="5841373"/>
              <a:ext cx="2674515" cy="572464"/>
            </a:xfrm>
            <a:prstGeom prst="rect">
              <a:avLst/>
            </a:prstGeom>
            <a:noFill/>
          </p:spPr>
          <p:txBody>
            <a:bodyPr wrap="none" lIns="182880" tIns="146304" rIns="182880" bIns="146304" rtlCol="0">
              <a:spAutoFit/>
            </a:bodyPr>
            <a:lstStyle/>
            <a:p>
              <a:pPr>
                <a:lnSpc>
                  <a:spcPct val="90000"/>
                </a:lnSpc>
              </a:pPr>
              <a:r>
                <a:rPr lang="en-US" sz="2000" b="1" dirty="0">
                  <a:solidFill>
                    <a:schemeClr val="bg1">
                      <a:lumMod val="50000"/>
                      <a:lumOff val="50000"/>
                    </a:schemeClr>
                  </a:solidFill>
                </a:rPr>
                <a:t>Me, Family, Friends</a:t>
              </a:r>
            </a:p>
          </p:txBody>
        </p:sp>
        <p:sp>
          <p:nvSpPr>
            <p:cNvPr id="20" name="TextBox 19"/>
            <p:cNvSpPr txBox="1"/>
            <p:nvPr/>
          </p:nvSpPr>
          <p:spPr>
            <a:xfrm>
              <a:off x="4961005" y="5847118"/>
              <a:ext cx="2150332" cy="572464"/>
            </a:xfrm>
            <a:prstGeom prst="rect">
              <a:avLst/>
            </a:prstGeom>
            <a:noFill/>
          </p:spPr>
          <p:txBody>
            <a:bodyPr wrap="none" lIns="182880" tIns="146304" rIns="182880" bIns="146304" rtlCol="0">
              <a:spAutoFit/>
            </a:bodyPr>
            <a:lstStyle/>
            <a:p>
              <a:pPr>
                <a:lnSpc>
                  <a:spcPct val="90000"/>
                </a:lnSpc>
              </a:pPr>
              <a:r>
                <a:rPr lang="en-US" sz="2000" b="1" dirty="0">
                  <a:solidFill>
                    <a:schemeClr val="bg1">
                      <a:lumMod val="50000"/>
                      <a:lumOff val="50000"/>
                    </a:schemeClr>
                  </a:solidFill>
                </a:rPr>
                <a:t>Family, Friends</a:t>
              </a:r>
            </a:p>
          </p:txBody>
        </p:sp>
      </p:grpSp>
    </p:spTree>
    <p:extLst>
      <p:ext uri="{BB962C8B-B14F-4D97-AF65-F5344CB8AC3E}">
        <p14:creationId xmlns:p14="http://schemas.microsoft.com/office/powerpoint/2010/main" val="123625954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Unwanted contact was the most common risk</a:t>
            </a:r>
            <a:br>
              <a:rPr lang="en-US" dirty="0"/>
            </a:br>
            <a:r>
              <a:rPr lang="en-US" sz="2800" dirty="0"/>
              <a:t>Happened to me</a:t>
            </a:r>
            <a:endParaRPr lang="en-US" dirty="0"/>
          </a:p>
        </p:txBody>
      </p:sp>
      <p:sp>
        <p:nvSpPr>
          <p:cNvPr id="3" name="Slide Number Placeholder 2"/>
          <p:cNvSpPr>
            <a:spLocks noGrp="1"/>
          </p:cNvSpPr>
          <p:nvPr>
            <p:ph type="sldNum" sz="quarter" idx="4"/>
          </p:nvPr>
        </p:nvSpPr>
        <p:spPr/>
        <p:txBody>
          <a:bodyPr/>
          <a:lstStyle/>
          <a:p>
            <a:fld id="{7EFC24D6-DB8F-6B44-BA5A-9BEC68C15CAA}" type="slidenum">
              <a:rPr lang="en-US" smtClean="0"/>
              <a:pPr/>
              <a:t>15</a:t>
            </a:fld>
            <a:endParaRPr lang="en-US" dirty="0"/>
          </a:p>
        </p:txBody>
      </p:sp>
      <p:sp>
        <p:nvSpPr>
          <p:cNvPr id="11" name="TextBox 10"/>
          <p:cNvSpPr txBox="1"/>
          <p:nvPr/>
        </p:nvSpPr>
        <p:spPr>
          <a:xfrm>
            <a:off x="6208535" y="3719142"/>
            <a:ext cx="3768339" cy="544765"/>
          </a:xfrm>
          <a:prstGeom prst="rect">
            <a:avLst/>
          </a:prstGeom>
          <a:noFill/>
        </p:spPr>
        <p:txBody>
          <a:bodyPr wrap="none" lIns="182880" tIns="146304" rIns="182880" bIns="146304" rtlCol="0">
            <a:spAutoFit/>
          </a:bodyPr>
          <a:lstStyle/>
          <a:p>
            <a:pPr>
              <a:lnSpc>
                <a:spcPct val="90000"/>
              </a:lnSpc>
            </a:pPr>
            <a:r>
              <a:rPr lang="en-US" b="1" dirty="0">
                <a:gradFill>
                  <a:gsLst>
                    <a:gs pos="2917">
                      <a:schemeClr val="tx1"/>
                    </a:gs>
                    <a:gs pos="30000">
                      <a:schemeClr val="tx1"/>
                    </a:gs>
                  </a:gsLst>
                  <a:lin ang="5400000" scaled="0"/>
                </a:gradFill>
              </a:rPr>
              <a:t>Reputation damaged – 43% </a:t>
            </a:r>
            <a:r>
              <a:rPr lang="en-US" sz="1200" b="1" dirty="0">
                <a:gradFill>
                  <a:gsLst>
                    <a:gs pos="2917">
                      <a:schemeClr val="tx1"/>
                    </a:gs>
                    <a:gs pos="30000">
                      <a:schemeClr val="tx1"/>
                    </a:gs>
                  </a:gsLst>
                  <a:lin ang="5400000" scaled="0"/>
                </a:gradFill>
              </a:rPr>
              <a:t>(net)</a:t>
            </a:r>
          </a:p>
        </p:txBody>
      </p:sp>
      <p:sp>
        <p:nvSpPr>
          <p:cNvPr id="16" name="TextBox 15"/>
          <p:cNvSpPr txBox="1"/>
          <p:nvPr/>
        </p:nvSpPr>
        <p:spPr>
          <a:xfrm>
            <a:off x="612096" y="3719142"/>
            <a:ext cx="3026213" cy="544765"/>
          </a:xfrm>
          <a:prstGeom prst="rect">
            <a:avLst/>
          </a:prstGeom>
          <a:noFill/>
        </p:spPr>
        <p:txBody>
          <a:bodyPr wrap="none" lIns="182880" tIns="146304" rIns="182880" bIns="146304" rtlCol="0">
            <a:spAutoFit/>
          </a:bodyPr>
          <a:lstStyle/>
          <a:p>
            <a:pPr>
              <a:lnSpc>
                <a:spcPct val="90000"/>
              </a:lnSpc>
            </a:pPr>
            <a:r>
              <a:rPr lang="en-US" b="1" dirty="0">
                <a:gradFill>
                  <a:gsLst>
                    <a:gs pos="2917">
                      <a:schemeClr val="tx1"/>
                    </a:gs>
                    <a:gs pos="30000">
                      <a:schemeClr val="tx1"/>
                    </a:gs>
                  </a:gsLst>
                  <a:lin ang="5400000" scaled="0"/>
                </a:gradFill>
              </a:rPr>
              <a:t>Sexual threats – 44% </a:t>
            </a:r>
            <a:r>
              <a:rPr lang="en-US" sz="1200" b="1" dirty="0">
                <a:gradFill>
                  <a:gsLst>
                    <a:gs pos="2917">
                      <a:schemeClr val="tx1"/>
                    </a:gs>
                    <a:gs pos="30000">
                      <a:schemeClr val="tx1"/>
                    </a:gs>
                  </a:gsLst>
                  <a:lin ang="5400000" scaled="0"/>
                </a:gradFill>
              </a:rPr>
              <a:t>(net)</a:t>
            </a:r>
          </a:p>
        </p:txBody>
      </p:sp>
      <p:graphicFrame>
        <p:nvGraphicFramePr>
          <p:cNvPr id="32" name="Chart 31"/>
          <p:cNvGraphicFramePr/>
          <p:nvPr>
            <p:extLst>
              <p:ext uri="{D42A27DB-BD31-4B8C-83A1-F6EECF244321}">
                <p14:modId xmlns:p14="http://schemas.microsoft.com/office/powerpoint/2010/main" val="3755531050"/>
              </p:ext>
            </p:extLst>
          </p:nvPr>
        </p:nvGraphicFramePr>
        <p:xfrm>
          <a:off x="6198487" y="1591082"/>
          <a:ext cx="5483904" cy="2404519"/>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7837718" y="1557232"/>
            <a:ext cx="2227213" cy="544765"/>
          </a:xfrm>
          <a:prstGeom prst="rect">
            <a:avLst/>
          </a:prstGeom>
          <a:noFill/>
        </p:spPr>
        <p:txBody>
          <a:bodyPr wrap="none" lIns="182880" tIns="146304" rIns="182880" bIns="146304" rtlCol="0">
            <a:spAutoFit/>
          </a:bodyPr>
          <a:lstStyle/>
          <a:p>
            <a:pPr>
              <a:lnSpc>
                <a:spcPct val="90000"/>
              </a:lnSpc>
            </a:pPr>
            <a:r>
              <a:rPr lang="en-US" b="1" dirty="0">
                <a:gradFill>
                  <a:gsLst>
                    <a:gs pos="2917">
                      <a:schemeClr val="tx1"/>
                    </a:gs>
                    <a:gs pos="30000">
                      <a:schemeClr val="tx1"/>
                    </a:gs>
                  </a:gsLst>
                  <a:lin ang="5400000" scaled="0"/>
                </a:gradFill>
              </a:rPr>
              <a:t>Behavioral – 39%</a:t>
            </a:r>
            <a:endParaRPr lang="en-US" sz="1200" b="1" dirty="0">
              <a:gradFill>
                <a:gsLst>
                  <a:gs pos="2917">
                    <a:schemeClr val="tx1"/>
                  </a:gs>
                  <a:gs pos="30000">
                    <a:schemeClr val="tx1"/>
                  </a:gs>
                </a:gsLst>
                <a:lin ang="5400000" scaled="0"/>
              </a:gradFill>
            </a:endParaRPr>
          </a:p>
        </p:txBody>
      </p:sp>
      <p:graphicFrame>
        <p:nvGraphicFramePr>
          <p:cNvPr id="34" name="Chart 33"/>
          <p:cNvGraphicFramePr/>
          <p:nvPr>
            <p:extLst>
              <p:ext uri="{D42A27DB-BD31-4B8C-83A1-F6EECF244321}">
                <p14:modId xmlns:p14="http://schemas.microsoft.com/office/powerpoint/2010/main" val="876843808"/>
              </p:ext>
            </p:extLst>
          </p:nvPr>
        </p:nvGraphicFramePr>
        <p:xfrm>
          <a:off x="612934" y="4075795"/>
          <a:ext cx="5483904" cy="24045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p:cNvGraphicFramePr/>
          <p:nvPr>
            <p:extLst>
              <p:ext uri="{D42A27DB-BD31-4B8C-83A1-F6EECF244321}">
                <p14:modId xmlns:p14="http://schemas.microsoft.com/office/powerpoint/2010/main" val="1604304686"/>
              </p:ext>
            </p:extLst>
          </p:nvPr>
        </p:nvGraphicFramePr>
        <p:xfrm>
          <a:off x="6209373" y="4075794"/>
          <a:ext cx="5483904" cy="2404519"/>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Box 35"/>
          <p:cNvSpPr txBox="1"/>
          <p:nvPr/>
        </p:nvSpPr>
        <p:spPr>
          <a:xfrm>
            <a:off x="7813655" y="4075794"/>
            <a:ext cx="2469907" cy="544765"/>
          </a:xfrm>
          <a:prstGeom prst="rect">
            <a:avLst/>
          </a:prstGeom>
          <a:noFill/>
        </p:spPr>
        <p:txBody>
          <a:bodyPr wrap="none" lIns="182880" tIns="146304" rIns="182880" bIns="146304" rtlCol="0">
            <a:spAutoFit/>
          </a:bodyPr>
          <a:lstStyle/>
          <a:p>
            <a:pPr>
              <a:lnSpc>
                <a:spcPct val="90000"/>
              </a:lnSpc>
            </a:pPr>
            <a:r>
              <a:rPr lang="en-US" b="1" dirty="0">
                <a:gradFill>
                  <a:gsLst>
                    <a:gs pos="2917">
                      <a:schemeClr val="tx1"/>
                    </a:gs>
                    <a:gs pos="30000">
                      <a:schemeClr val="tx1"/>
                    </a:gs>
                  </a:gsLst>
                  <a:lin ang="5400000" scaled="0"/>
                </a:gradFill>
              </a:rPr>
              <a:t>Reputational – 19%</a:t>
            </a:r>
            <a:endParaRPr lang="en-US" sz="1200" b="1" dirty="0">
              <a:gradFill>
                <a:gsLst>
                  <a:gs pos="2917">
                    <a:schemeClr val="tx1"/>
                  </a:gs>
                  <a:gs pos="30000">
                    <a:schemeClr val="tx1"/>
                  </a:gs>
                </a:gsLst>
                <a:lin ang="5400000" scaled="0"/>
              </a:gradFill>
            </a:endParaRPr>
          </a:p>
        </p:txBody>
      </p:sp>
      <p:sp>
        <p:nvSpPr>
          <p:cNvPr id="37" name="TextBox 36"/>
          <p:cNvSpPr txBox="1"/>
          <p:nvPr/>
        </p:nvSpPr>
        <p:spPr>
          <a:xfrm>
            <a:off x="2236804" y="4075794"/>
            <a:ext cx="1791196" cy="544765"/>
          </a:xfrm>
          <a:prstGeom prst="rect">
            <a:avLst/>
          </a:prstGeom>
          <a:noFill/>
        </p:spPr>
        <p:txBody>
          <a:bodyPr wrap="none" lIns="182880" tIns="146304" rIns="182880" bIns="146304" rtlCol="0">
            <a:spAutoFit/>
          </a:bodyPr>
          <a:lstStyle/>
          <a:p>
            <a:pPr>
              <a:lnSpc>
                <a:spcPct val="90000"/>
              </a:lnSpc>
            </a:pPr>
            <a:r>
              <a:rPr lang="en-US" b="1" dirty="0">
                <a:gradFill>
                  <a:gsLst>
                    <a:gs pos="2917">
                      <a:schemeClr val="tx1"/>
                    </a:gs>
                    <a:gs pos="30000">
                      <a:schemeClr val="tx1"/>
                    </a:gs>
                  </a:gsLst>
                  <a:lin ang="5400000" scaled="0"/>
                </a:gradFill>
              </a:rPr>
              <a:t>Sexual – 30%</a:t>
            </a:r>
            <a:endParaRPr lang="en-US" sz="1200" b="1" dirty="0">
              <a:gradFill>
                <a:gsLst>
                  <a:gs pos="2917">
                    <a:schemeClr val="tx1"/>
                  </a:gs>
                  <a:gs pos="30000">
                    <a:schemeClr val="tx1"/>
                  </a:gs>
                </a:gsLst>
                <a:lin ang="5400000" scaled="0"/>
              </a:gradFill>
            </a:endParaRPr>
          </a:p>
        </p:txBody>
      </p:sp>
      <p:grpSp>
        <p:nvGrpSpPr>
          <p:cNvPr id="44" name="Group 43"/>
          <p:cNvGrpSpPr/>
          <p:nvPr/>
        </p:nvGrpSpPr>
        <p:grpSpPr>
          <a:xfrm>
            <a:off x="11453820" y="-37541"/>
            <a:ext cx="915691" cy="489365"/>
            <a:chOff x="11453820" y="-37541"/>
            <a:chExt cx="915691" cy="489365"/>
          </a:xfrm>
        </p:grpSpPr>
        <p:sp>
          <p:nvSpPr>
            <p:cNvPr id="45" name="TextBox 44"/>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46" name="Picture 2" descr="https://d30y9cdsu7xlg0.cloudfront.net/png/143715-200.png"/>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Rectangle 26"/>
          <p:cNvSpPr/>
          <p:nvPr/>
        </p:nvSpPr>
        <p:spPr>
          <a:xfrm>
            <a:off x="-17598" y="6669087"/>
            <a:ext cx="6216650" cy="246221"/>
          </a:xfrm>
          <a:prstGeom prst="rect">
            <a:avLst/>
          </a:prstGeom>
        </p:spPr>
        <p:txBody>
          <a:bodyPr>
            <a:spAutoFit/>
          </a:bodyPr>
          <a:lstStyle/>
          <a:p>
            <a:r>
              <a:rPr lang="en-US" sz="1000" dirty="0">
                <a:solidFill>
                  <a:schemeClr val="tx1">
                    <a:lumMod val="50000"/>
                  </a:schemeClr>
                </a:solidFill>
              </a:rPr>
              <a:t>Q.2: Which of these has ever happened to you or to a friend/family member ONLINE &lt;insert risk&gt;?</a:t>
            </a:r>
          </a:p>
        </p:txBody>
      </p:sp>
      <p:graphicFrame>
        <p:nvGraphicFramePr>
          <p:cNvPr id="39" name="Chart 38"/>
          <p:cNvGraphicFramePr/>
          <p:nvPr>
            <p:extLst>
              <p:ext uri="{D42A27DB-BD31-4B8C-83A1-F6EECF244321}">
                <p14:modId xmlns:p14="http://schemas.microsoft.com/office/powerpoint/2010/main" val="2046923958"/>
              </p:ext>
            </p:extLst>
          </p:nvPr>
        </p:nvGraphicFramePr>
        <p:xfrm>
          <a:off x="602048" y="1587005"/>
          <a:ext cx="5483904" cy="2404519"/>
        </p:xfrm>
        <a:graphic>
          <a:graphicData uri="http://schemas.openxmlformats.org/drawingml/2006/chart">
            <c:chart xmlns:c="http://schemas.openxmlformats.org/drawingml/2006/chart" xmlns:r="http://schemas.openxmlformats.org/officeDocument/2006/relationships" r:id="rId7"/>
          </a:graphicData>
        </a:graphic>
      </p:graphicFrame>
      <p:sp>
        <p:nvSpPr>
          <p:cNvPr id="15" name="TextBox 14"/>
          <p:cNvSpPr txBox="1"/>
          <p:nvPr/>
        </p:nvSpPr>
        <p:spPr>
          <a:xfrm>
            <a:off x="2255827" y="1557232"/>
            <a:ext cx="2028504" cy="544765"/>
          </a:xfrm>
          <a:prstGeom prst="rect">
            <a:avLst/>
          </a:prstGeom>
          <a:noFill/>
        </p:spPr>
        <p:txBody>
          <a:bodyPr wrap="none" lIns="182880" tIns="146304" rIns="182880" bIns="146304" rtlCol="0">
            <a:spAutoFit/>
          </a:bodyPr>
          <a:lstStyle/>
          <a:p>
            <a:pPr>
              <a:lnSpc>
                <a:spcPct val="90000"/>
              </a:lnSpc>
            </a:pPr>
            <a:r>
              <a:rPr lang="en-US" b="1" dirty="0">
                <a:gradFill>
                  <a:gsLst>
                    <a:gs pos="2917">
                      <a:schemeClr val="tx1"/>
                    </a:gs>
                    <a:gs pos="30000">
                      <a:schemeClr val="tx1"/>
                    </a:gs>
                  </a:gsLst>
                  <a:lin ang="5400000" scaled="0"/>
                </a:gradFill>
              </a:rPr>
              <a:t>Intrusive – 50%</a:t>
            </a:r>
            <a:endParaRPr lang="en-US" sz="1200" b="1"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93543924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family and friends have been exposed to risks</a:t>
            </a:r>
          </a:p>
        </p:txBody>
      </p:sp>
      <p:sp>
        <p:nvSpPr>
          <p:cNvPr id="3" name="Slide Number Placeholder 2"/>
          <p:cNvSpPr>
            <a:spLocks noGrp="1"/>
          </p:cNvSpPr>
          <p:nvPr>
            <p:ph type="sldNum" sz="quarter" idx="4"/>
          </p:nvPr>
        </p:nvSpPr>
        <p:spPr/>
        <p:txBody>
          <a:bodyPr/>
          <a:lstStyle/>
          <a:p>
            <a:fld id="{7EFC24D6-DB8F-6B44-BA5A-9BEC68C15CAA}" type="slidenum">
              <a:rPr lang="en-US" smtClean="0"/>
              <a:pPr/>
              <a:t>16</a:t>
            </a:fld>
            <a:endParaRPr lang="en-US" dirty="0"/>
          </a:p>
        </p:txBody>
      </p:sp>
      <p:sp>
        <p:nvSpPr>
          <p:cNvPr id="11" name="TextBox 10"/>
          <p:cNvSpPr txBox="1"/>
          <p:nvPr/>
        </p:nvSpPr>
        <p:spPr>
          <a:xfrm>
            <a:off x="6208535" y="3719142"/>
            <a:ext cx="3768339" cy="544765"/>
          </a:xfrm>
          <a:prstGeom prst="rect">
            <a:avLst/>
          </a:prstGeom>
          <a:noFill/>
        </p:spPr>
        <p:txBody>
          <a:bodyPr wrap="none" lIns="182880" tIns="146304" rIns="182880" bIns="146304" rtlCol="0">
            <a:spAutoFit/>
          </a:bodyPr>
          <a:lstStyle/>
          <a:p>
            <a:pPr>
              <a:lnSpc>
                <a:spcPct val="90000"/>
              </a:lnSpc>
            </a:pPr>
            <a:r>
              <a:rPr lang="en-US" b="1" dirty="0">
                <a:gradFill>
                  <a:gsLst>
                    <a:gs pos="2917">
                      <a:schemeClr val="tx1"/>
                    </a:gs>
                    <a:gs pos="30000">
                      <a:schemeClr val="tx1"/>
                    </a:gs>
                  </a:gsLst>
                  <a:lin ang="5400000" scaled="0"/>
                </a:gradFill>
              </a:rPr>
              <a:t>Reputation damaged – 43% </a:t>
            </a:r>
            <a:r>
              <a:rPr lang="en-US" sz="1200" b="1" dirty="0">
                <a:gradFill>
                  <a:gsLst>
                    <a:gs pos="2917">
                      <a:schemeClr val="tx1"/>
                    </a:gs>
                    <a:gs pos="30000">
                      <a:schemeClr val="tx1"/>
                    </a:gs>
                  </a:gsLst>
                  <a:lin ang="5400000" scaled="0"/>
                </a:gradFill>
              </a:rPr>
              <a:t>(net)</a:t>
            </a:r>
          </a:p>
        </p:txBody>
      </p:sp>
      <p:sp>
        <p:nvSpPr>
          <p:cNvPr id="16" name="TextBox 15"/>
          <p:cNvSpPr txBox="1"/>
          <p:nvPr/>
        </p:nvSpPr>
        <p:spPr>
          <a:xfrm>
            <a:off x="612096" y="3719142"/>
            <a:ext cx="3026213" cy="544765"/>
          </a:xfrm>
          <a:prstGeom prst="rect">
            <a:avLst/>
          </a:prstGeom>
          <a:noFill/>
        </p:spPr>
        <p:txBody>
          <a:bodyPr wrap="none" lIns="182880" tIns="146304" rIns="182880" bIns="146304" rtlCol="0">
            <a:spAutoFit/>
          </a:bodyPr>
          <a:lstStyle/>
          <a:p>
            <a:pPr>
              <a:lnSpc>
                <a:spcPct val="90000"/>
              </a:lnSpc>
            </a:pPr>
            <a:r>
              <a:rPr lang="en-US" b="1" dirty="0">
                <a:gradFill>
                  <a:gsLst>
                    <a:gs pos="2917">
                      <a:schemeClr val="tx1"/>
                    </a:gs>
                    <a:gs pos="30000">
                      <a:schemeClr val="tx1"/>
                    </a:gs>
                  </a:gsLst>
                  <a:lin ang="5400000" scaled="0"/>
                </a:gradFill>
              </a:rPr>
              <a:t>Sexual threats – 44% </a:t>
            </a:r>
            <a:r>
              <a:rPr lang="en-US" sz="1200" b="1" dirty="0">
                <a:gradFill>
                  <a:gsLst>
                    <a:gs pos="2917">
                      <a:schemeClr val="tx1"/>
                    </a:gs>
                    <a:gs pos="30000">
                      <a:schemeClr val="tx1"/>
                    </a:gs>
                  </a:gsLst>
                  <a:lin ang="5400000" scaled="0"/>
                </a:gradFill>
              </a:rPr>
              <a:t>(net)</a:t>
            </a:r>
          </a:p>
        </p:txBody>
      </p:sp>
      <p:grpSp>
        <p:nvGrpSpPr>
          <p:cNvPr id="18" name="Group 17"/>
          <p:cNvGrpSpPr/>
          <p:nvPr/>
        </p:nvGrpSpPr>
        <p:grpSpPr>
          <a:xfrm>
            <a:off x="3784511" y="6152021"/>
            <a:ext cx="5542652" cy="517065"/>
            <a:chOff x="6274126" y="6170885"/>
            <a:chExt cx="5542652" cy="517065"/>
          </a:xfrm>
        </p:grpSpPr>
        <p:grpSp>
          <p:nvGrpSpPr>
            <p:cNvPr id="9" name="Group 8"/>
            <p:cNvGrpSpPr/>
            <p:nvPr/>
          </p:nvGrpSpPr>
          <p:grpSpPr>
            <a:xfrm>
              <a:off x="6274126" y="6170885"/>
              <a:ext cx="2022524" cy="517065"/>
              <a:chOff x="8001326" y="6170885"/>
              <a:chExt cx="2022524" cy="517065"/>
            </a:xfrm>
          </p:grpSpPr>
          <p:sp>
            <p:nvSpPr>
              <p:cNvPr id="22" name="Rectangle 21"/>
              <p:cNvSpPr/>
              <p:nvPr/>
            </p:nvSpPr>
            <p:spPr bwMode="auto">
              <a:xfrm>
                <a:off x="8001326" y="6292574"/>
                <a:ext cx="228600" cy="22860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a:off x="8130062" y="6170885"/>
                <a:ext cx="1893788" cy="517065"/>
              </a:xfrm>
              <a:prstGeom prst="rect">
                <a:avLst/>
              </a:prstGeom>
              <a:noFill/>
            </p:spPr>
            <p:txBody>
              <a:bodyPr wrap="none" lIns="182880" tIns="146304" rIns="182880" bIns="146304" rtlCol="0">
                <a:spAutoFit/>
              </a:bodyPr>
              <a:lstStyle/>
              <a:p>
                <a:pPr>
                  <a:lnSpc>
                    <a:spcPct val="90000"/>
                  </a:lnSpc>
                </a:pPr>
                <a:r>
                  <a:rPr lang="en-US" sz="1600" dirty="0">
                    <a:solidFill>
                      <a:schemeClr val="tx1">
                        <a:lumMod val="50000"/>
                      </a:schemeClr>
                    </a:solidFill>
                  </a:rPr>
                  <a:t>Happened to me</a:t>
                </a:r>
              </a:p>
            </p:txBody>
          </p:sp>
        </p:grpSp>
        <p:grpSp>
          <p:nvGrpSpPr>
            <p:cNvPr id="17" name="Group 16"/>
            <p:cNvGrpSpPr/>
            <p:nvPr/>
          </p:nvGrpSpPr>
          <p:grpSpPr>
            <a:xfrm>
              <a:off x="8316286" y="6170885"/>
              <a:ext cx="3500492" cy="517065"/>
              <a:chOff x="8001326" y="6477460"/>
              <a:chExt cx="3500492" cy="517065"/>
            </a:xfrm>
          </p:grpSpPr>
          <p:sp>
            <p:nvSpPr>
              <p:cNvPr id="4" name="Rectangle 3"/>
              <p:cNvSpPr/>
              <p:nvPr/>
            </p:nvSpPr>
            <p:spPr bwMode="auto">
              <a:xfrm>
                <a:off x="8001326" y="6597513"/>
                <a:ext cx="228600" cy="228600"/>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3" name="TextBox 22"/>
              <p:cNvSpPr txBox="1"/>
              <p:nvPr/>
            </p:nvSpPr>
            <p:spPr>
              <a:xfrm>
                <a:off x="8130061" y="6477460"/>
                <a:ext cx="3371757" cy="517065"/>
              </a:xfrm>
              <a:prstGeom prst="rect">
                <a:avLst/>
              </a:prstGeom>
              <a:noFill/>
            </p:spPr>
            <p:txBody>
              <a:bodyPr wrap="none" lIns="182880" tIns="146304" rIns="182880" bIns="146304" rtlCol="0">
                <a:spAutoFit/>
              </a:bodyPr>
              <a:lstStyle/>
              <a:p>
                <a:pPr>
                  <a:lnSpc>
                    <a:spcPct val="90000"/>
                  </a:lnSpc>
                </a:pPr>
                <a:r>
                  <a:rPr lang="en-US" sz="1600" dirty="0">
                    <a:solidFill>
                      <a:schemeClr val="tx1">
                        <a:lumMod val="50000"/>
                      </a:schemeClr>
                    </a:solidFill>
                  </a:rPr>
                  <a:t>Happened to me, family or friend</a:t>
                </a:r>
              </a:p>
            </p:txBody>
          </p:sp>
        </p:grpSp>
      </p:grpSp>
      <p:grpSp>
        <p:nvGrpSpPr>
          <p:cNvPr id="31" name="Group 30"/>
          <p:cNvGrpSpPr/>
          <p:nvPr/>
        </p:nvGrpSpPr>
        <p:grpSpPr>
          <a:xfrm>
            <a:off x="6188439" y="1083399"/>
            <a:ext cx="5483904" cy="2480554"/>
            <a:chOff x="6219421" y="1624056"/>
            <a:chExt cx="5483904" cy="2480554"/>
          </a:xfrm>
        </p:grpSpPr>
        <p:graphicFrame>
          <p:nvGraphicFramePr>
            <p:cNvPr id="32" name="Chart 31"/>
            <p:cNvGraphicFramePr/>
            <p:nvPr>
              <p:extLst>
                <p:ext uri="{D42A27DB-BD31-4B8C-83A1-F6EECF244321}">
                  <p14:modId xmlns:p14="http://schemas.microsoft.com/office/powerpoint/2010/main" val="962387786"/>
                </p:ext>
              </p:extLst>
            </p:nvPr>
          </p:nvGraphicFramePr>
          <p:xfrm>
            <a:off x="6219421" y="1700091"/>
            <a:ext cx="5483904" cy="2404519"/>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8198955" y="1624056"/>
              <a:ext cx="2688878" cy="544765"/>
            </a:xfrm>
            <a:prstGeom prst="rect">
              <a:avLst/>
            </a:prstGeom>
            <a:noFill/>
          </p:spPr>
          <p:txBody>
            <a:bodyPr wrap="none" lIns="182880" tIns="146304" rIns="182880" bIns="146304" rtlCol="0">
              <a:spAutoFit/>
            </a:bodyPr>
            <a:lstStyle/>
            <a:p>
              <a:pPr>
                <a:lnSpc>
                  <a:spcPct val="90000"/>
                </a:lnSpc>
              </a:pPr>
              <a:r>
                <a:rPr lang="en-US" b="1" dirty="0">
                  <a:gradFill>
                    <a:gsLst>
                      <a:gs pos="2917">
                        <a:schemeClr val="tx1"/>
                      </a:gs>
                      <a:gs pos="30000">
                        <a:schemeClr val="tx1"/>
                      </a:gs>
                    </a:gsLst>
                    <a:lin ang="5400000" scaled="0"/>
                  </a:gradFill>
                </a:rPr>
                <a:t>Behavioral – 61% </a:t>
              </a:r>
              <a:r>
                <a:rPr lang="en-US" sz="1200" b="1" dirty="0">
                  <a:gradFill>
                    <a:gsLst>
                      <a:gs pos="2917">
                        <a:schemeClr val="tx1"/>
                      </a:gs>
                      <a:gs pos="30000">
                        <a:schemeClr val="tx1"/>
                      </a:gs>
                    </a:gsLst>
                    <a:lin ang="5400000" scaled="0"/>
                  </a:gradFill>
                </a:rPr>
                <a:t>(+20)</a:t>
              </a:r>
            </a:p>
          </p:txBody>
        </p:sp>
      </p:grpSp>
      <p:graphicFrame>
        <p:nvGraphicFramePr>
          <p:cNvPr id="34" name="Chart 33"/>
          <p:cNvGraphicFramePr/>
          <p:nvPr>
            <p:extLst/>
          </p:nvPr>
        </p:nvGraphicFramePr>
        <p:xfrm>
          <a:off x="622982" y="3633672"/>
          <a:ext cx="5483904" cy="24045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p:cNvGraphicFramePr/>
          <p:nvPr>
            <p:extLst/>
          </p:nvPr>
        </p:nvGraphicFramePr>
        <p:xfrm>
          <a:off x="6199325" y="3633671"/>
          <a:ext cx="5483904" cy="2404519"/>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Box 35"/>
          <p:cNvSpPr txBox="1"/>
          <p:nvPr/>
        </p:nvSpPr>
        <p:spPr>
          <a:xfrm>
            <a:off x="7333954" y="3569035"/>
            <a:ext cx="2931572" cy="544765"/>
          </a:xfrm>
          <a:prstGeom prst="rect">
            <a:avLst/>
          </a:prstGeom>
          <a:noFill/>
        </p:spPr>
        <p:txBody>
          <a:bodyPr wrap="none" lIns="182880" tIns="146304" rIns="182880" bIns="146304" rtlCol="0">
            <a:spAutoFit/>
          </a:bodyPr>
          <a:lstStyle/>
          <a:p>
            <a:pPr>
              <a:lnSpc>
                <a:spcPct val="90000"/>
              </a:lnSpc>
            </a:pPr>
            <a:r>
              <a:rPr lang="en-US" b="1" dirty="0">
                <a:gradFill>
                  <a:gsLst>
                    <a:gs pos="2917">
                      <a:schemeClr val="tx1"/>
                    </a:gs>
                    <a:gs pos="30000">
                      <a:schemeClr val="tx1"/>
                    </a:gs>
                  </a:gsLst>
                  <a:lin ang="5400000" scaled="0"/>
                </a:gradFill>
              </a:rPr>
              <a:t>Reputational – 40% </a:t>
            </a:r>
            <a:r>
              <a:rPr lang="en-US" sz="1200" b="1" dirty="0">
                <a:gradFill>
                  <a:gsLst>
                    <a:gs pos="2917">
                      <a:schemeClr val="tx1"/>
                    </a:gs>
                    <a:gs pos="30000">
                      <a:schemeClr val="tx1"/>
                    </a:gs>
                  </a:gsLst>
                  <a:lin ang="5400000" scaled="0"/>
                </a:gradFill>
              </a:rPr>
              <a:t>(+23)</a:t>
            </a:r>
          </a:p>
        </p:txBody>
      </p:sp>
      <p:sp>
        <p:nvSpPr>
          <p:cNvPr id="37" name="TextBox 36"/>
          <p:cNvSpPr txBox="1"/>
          <p:nvPr/>
        </p:nvSpPr>
        <p:spPr>
          <a:xfrm>
            <a:off x="2438131" y="3569962"/>
            <a:ext cx="2252861" cy="544765"/>
          </a:xfrm>
          <a:prstGeom prst="rect">
            <a:avLst/>
          </a:prstGeom>
          <a:noFill/>
        </p:spPr>
        <p:txBody>
          <a:bodyPr wrap="none" lIns="182880" tIns="146304" rIns="182880" bIns="146304" rtlCol="0">
            <a:spAutoFit/>
          </a:bodyPr>
          <a:lstStyle/>
          <a:p>
            <a:pPr>
              <a:lnSpc>
                <a:spcPct val="90000"/>
              </a:lnSpc>
            </a:pPr>
            <a:r>
              <a:rPr lang="en-US" b="1" dirty="0">
                <a:gradFill>
                  <a:gsLst>
                    <a:gs pos="2917">
                      <a:schemeClr val="tx1"/>
                    </a:gs>
                    <a:gs pos="30000">
                      <a:schemeClr val="tx1"/>
                    </a:gs>
                  </a:gsLst>
                  <a:lin ang="5400000" scaled="0"/>
                </a:gradFill>
              </a:rPr>
              <a:t>Sexual – 46% </a:t>
            </a:r>
            <a:r>
              <a:rPr lang="en-US" sz="1200" b="1" dirty="0">
                <a:gradFill>
                  <a:gsLst>
                    <a:gs pos="2917">
                      <a:schemeClr val="tx1"/>
                    </a:gs>
                    <a:gs pos="30000">
                      <a:schemeClr val="tx1"/>
                    </a:gs>
                  </a:gsLst>
                  <a:lin ang="5400000" scaled="0"/>
                </a:gradFill>
              </a:rPr>
              <a:t>(+16)</a:t>
            </a:r>
          </a:p>
        </p:txBody>
      </p:sp>
      <p:grpSp>
        <p:nvGrpSpPr>
          <p:cNvPr id="44" name="Group 43"/>
          <p:cNvGrpSpPr/>
          <p:nvPr/>
        </p:nvGrpSpPr>
        <p:grpSpPr>
          <a:xfrm>
            <a:off x="11453820" y="-37541"/>
            <a:ext cx="915691" cy="489365"/>
            <a:chOff x="11453820" y="-37541"/>
            <a:chExt cx="915691" cy="489365"/>
          </a:xfrm>
        </p:grpSpPr>
        <p:sp>
          <p:nvSpPr>
            <p:cNvPr id="45" name="TextBox 44"/>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46" name="Picture 2" descr="https://d30y9cdsu7xlg0.cloudfront.net/png/143715-200.png"/>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Rectangle 26"/>
          <p:cNvSpPr/>
          <p:nvPr/>
        </p:nvSpPr>
        <p:spPr>
          <a:xfrm>
            <a:off x="2498" y="6669087"/>
            <a:ext cx="6216650" cy="246221"/>
          </a:xfrm>
          <a:prstGeom prst="rect">
            <a:avLst/>
          </a:prstGeom>
        </p:spPr>
        <p:txBody>
          <a:bodyPr>
            <a:spAutoFit/>
          </a:bodyPr>
          <a:lstStyle/>
          <a:p>
            <a:r>
              <a:rPr lang="en-US" sz="1000" dirty="0">
                <a:solidFill>
                  <a:schemeClr val="tx1">
                    <a:lumMod val="50000"/>
                  </a:schemeClr>
                </a:solidFill>
              </a:rPr>
              <a:t>Q.2: Which of these has ever happened to you or to a friend/family member ONLINE &lt;insert risk&gt;?</a:t>
            </a:r>
          </a:p>
        </p:txBody>
      </p:sp>
      <p:grpSp>
        <p:nvGrpSpPr>
          <p:cNvPr id="7" name="Group 6"/>
          <p:cNvGrpSpPr/>
          <p:nvPr/>
        </p:nvGrpSpPr>
        <p:grpSpPr>
          <a:xfrm>
            <a:off x="602048" y="1082972"/>
            <a:ext cx="5483904" cy="2480981"/>
            <a:chOff x="612096" y="1042780"/>
            <a:chExt cx="5483904" cy="2480981"/>
          </a:xfrm>
        </p:grpSpPr>
        <p:graphicFrame>
          <p:nvGraphicFramePr>
            <p:cNvPr id="41" name="Chart 40"/>
            <p:cNvGraphicFramePr/>
            <p:nvPr>
              <p:extLst>
                <p:ext uri="{D42A27DB-BD31-4B8C-83A1-F6EECF244321}">
                  <p14:modId xmlns:p14="http://schemas.microsoft.com/office/powerpoint/2010/main" val="3046497829"/>
                </p:ext>
              </p:extLst>
            </p:nvPr>
          </p:nvGraphicFramePr>
          <p:xfrm>
            <a:off x="612096" y="1119242"/>
            <a:ext cx="5483904" cy="2404519"/>
          </p:xfrm>
          <a:graphic>
            <a:graphicData uri="http://schemas.openxmlformats.org/drawingml/2006/chart">
              <c:chart xmlns:c="http://schemas.openxmlformats.org/drawingml/2006/chart" xmlns:r="http://schemas.openxmlformats.org/officeDocument/2006/relationships" r:id="rId7"/>
            </a:graphicData>
          </a:graphic>
        </p:graphicFrame>
        <p:sp>
          <p:nvSpPr>
            <p:cNvPr id="42" name="TextBox 41"/>
            <p:cNvSpPr txBox="1"/>
            <p:nvPr/>
          </p:nvSpPr>
          <p:spPr>
            <a:xfrm>
              <a:off x="2327388" y="1042780"/>
              <a:ext cx="2490169" cy="544765"/>
            </a:xfrm>
            <a:prstGeom prst="rect">
              <a:avLst/>
            </a:prstGeom>
            <a:noFill/>
          </p:spPr>
          <p:txBody>
            <a:bodyPr wrap="none" lIns="182880" tIns="146304" rIns="182880" bIns="146304" rtlCol="0">
              <a:spAutoFit/>
            </a:bodyPr>
            <a:lstStyle/>
            <a:p>
              <a:pPr>
                <a:lnSpc>
                  <a:spcPct val="90000"/>
                </a:lnSpc>
              </a:pPr>
              <a:r>
                <a:rPr lang="en-US" b="1" dirty="0">
                  <a:gradFill>
                    <a:gsLst>
                      <a:gs pos="2917">
                        <a:schemeClr val="tx1"/>
                      </a:gs>
                      <a:gs pos="30000">
                        <a:schemeClr val="tx1"/>
                      </a:gs>
                    </a:gsLst>
                    <a:lin ang="5400000" scaled="0"/>
                  </a:gradFill>
                </a:rPr>
                <a:t>Intrusive – 61% </a:t>
              </a:r>
              <a:r>
                <a:rPr lang="en-US" sz="1200" b="1" dirty="0">
                  <a:gradFill>
                    <a:gsLst>
                      <a:gs pos="2917">
                        <a:schemeClr val="tx1"/>
                      </a:gs>
                      <a:gs pos="30000">
                        <a:schemeClr val="tx1"/>
                      </a:gs>
                    </a:gsLst>
                    <a:lin ang="5400000" scaled="0"/>
                  </a:gradFill>
                </a:rPr>
                <a:t>(+20)</a:t>
              </a:r>
            </a:p>
          </p:txBody>
        </p:sp>
      </p:grpSp>
    </p:spTree>
    <p:extLst>
      <p:ext uri="{BB962C8B-B14F-4D97-AF65-F5344CB8AC3E}">
        <p14:creationId xmlns:p14="http://schemas.microsoft.com/office/powerpoint/2010/main" val="36739879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51% had met the person responsible face to face</a:t>
            </a:r>
          </a:p>
        </p:txBody>
      </p:sp>
      <p:sp>
        <p:nvSpPr>
          <p:cNvPr id="3" name="Slide Number Placeholder 2"/>
          <p:cNvSpPr>
            <a:spLocks noGrp="1" noChangeAspect="1"/>
          </p:cNvSpPr>
          <p:nvPr>
            <p:ph type="sldNum" sz="quarter" idx="4"/>
          </p:nvPr>
        </p:nvSpPr>
        <p:spPr>
          <a:xfrm>
            <a:off x="17511075" y="7833180"/>
            <a:ext cx="2901950" cy="548640"/>
          </a:xfrm>
        </p:spPr>
        <p:txBody>
          <a:bodyPr/>
          <a:lstStyle/>
          <a:p>
            <a:fld id="{7EFC24D6-DB8F-6B44-BA5A-9BEC68C15CAA}" type="slidenum">
              <a:rPr lang="en-US" smtClean="0"/>
              <a:pPr/>
              <a:t>17</a:t>
            </a:fld>
            <a:endParaRPr lang="en-US" dirty="0"/>
          </a:p>
        </p:txBody>
      </p:sp>
      <p:sp>
        <p:nvSpPr>
          <p:cNvPr id="34" name="Slide Number Placeholder 2"/>
          <p:cNvSpPr txBox="1">
            <a:spLocks/>
          </p:cNvSpPr>
          <p:nvPr/>
        </p:nvSpPr>
        <p:spPr>
          <a:xfrm>
            <a:off x="9327163" y="6483350"/>
            <a:ext cx="2901950" cy="371475"/>
          </a:xfrm>
          <a:prstGeom prst="rect">
            <a:avLst/>
          </a:prstGeom>
        </p:spPr>
        <p:txBody>
          <a:bodyPr vert="horz" lIns="91440" tIns="45720" rIns="91440" bIns="45720" rtlCol="0" anchor="ctr"/>
          <a:lstStyle>
            <a:defPPr>
              <a:defRPr lang="en-US"/>
            </a:defPPr>
            <a:lvl1pPr marL="0" algn="r" defTabSz="932742" rtl="0" eaLnBrk="1" latinLnBrk="0" hangingPunct="1">
              <a:defRPr sz="1000" kern="1200">
                <a:solidFill>
                  <a:srgbClr val="000000"/>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fld id="{7EFC24D6-DB8F-6B44-BA5A-9BEC68C15CAA}" type="slidenum">
              <a:rPr lang="en-US" smtClean="0"/>
              <a:pPr/>
              <a:t>17</a:t>
            </a:fld>
            <a:endParaRPr lang="en-US" dirty="0"/>
          </a:p>
        </p:txBody>
      </p:sp>
      <p:sp>
        <p:nvSpPr>
          <p:cNvPr id="9218" name="Rectangle 9217"/>
          <p:cNvSpPr/>
          <p:nvPr/>
        </p:nvSpPr>
        <p:spPr bwMode="auto">
          <a:xfrm>
            <a:off x="-10886" y="3301082"/>
            <a:ext cx="12436475" cy="3223782"/>
          </a:xfrm>
          <a:prstGeom prst="rect">
            <a:avLst/>
          </a:prstGeom>
          <a:solidFill>
            <a:schemeClr val="tx1">
              <a:lumMod val="95000"/>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21" name="Chart 20"/>
          <p:cNvGraphicFramePr/>
          <p:nvPr>
            <p:extLst>
              <p:ext uri="{D42A27DB-BD31-4B8C-83A1-F6EECF244321}">
                <p14:modId xmlns:p14="http://schemas.microsoft.com/office/powerpoint/2010/main" val="2074332445"/>
              </p:ext>
            </p:extLst>
          </p:nvPr>
        </p:nvGraphicFramePr>
        <p:xfrm>
          <a:off x="108971" y="4144861"/>
          <a:ext cx="12056753" cy="2406937"/>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descr="Troll Icon | Character Iconset | Martin Berube"/>
          <p:cNvPicPr>
            <a:picLocks noChangeAspect="1"/>
          </p:cNvPicPr>
          <p:nvPr/>
        </p:nvPicPr>
        <p:blipFill>
          <a:blip r:embed="rId3">
            <a:duotone>
              <a:prstClr val="black"/>
              <a:schemeClr val="accent6">
                <a:tint val="45000"/>
                <a:satMod val="400000"/>
              </a:schemeClr>
            </a:duotone>
          </a:blip>
          <a:stretch>
            <a:fillRect/>
          </a:stretch>
        </p:blipFill>
        <p:spPr>
          <a:xfrm>
            <a:off x="3148182" y="4313728"/>
            <a:ext cx="672227" cy="685800"/>
          </a:xfrm>
          <a:prstGeom prst="rect">
            <a:avLst/>
          </a:prstGeom>
        </p:spPr>
      </p:pic>
      <p:pic>
        <p:nvPicPr>
          <p:cNvPr id="9222" name="Picture 6" descr="https://d30y9cdsu7xlg0.cloudfront.net/png/98901-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9552" y="4609966"/>
            <a:ext cx="672227" cy="6858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d30y9cdsu7xlg0.cloudfront.net/png/124279-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456" y="4559346"/>
            <a:ext cx="537782" cy="548640"/>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https://d30y9cdsu7xlg0.cloudfront.net/png/465151-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3220" y="4324839"/>
            <a:ext cx="806672" cy="822960"/>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https://d30y9cdsu7xlg0.cloudfront.net/png/484218-2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154" y="3873546"/>
            <a:ext cx="672227" cy="685800"/>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https://d30y9cdsu7xlg0.cloudfront.net/png/406698-20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34391" y="4885481"/>
            <a:ext cx="448151" cy="457200"/>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descr="https://d30y9cdsu7xlg0.cloudfront.net/png/545104-2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71548" y="4940212"/>
            <a:ext cx="358521" cy="365760"/>
          </a:xfrm>
          <a:prstGeom prst="rect">
            <a:avLst/>
          </a:prstGeom>
          <a:noFill/>
          <a:extLst>
            <a:ext uri="{909E8E84-426E-40DD-AFC4-6F175D3DCCD1}">
              <a14:hiddenFill xmlns:a14="http://schemas.microsoft.com/office/drawing/2010/main">
                <a:solidFill>
                  <a:srgbClr val="FFFFFF"/>
                </a:solidFill>
              </a14:hiddenFill>
            </a:ext>
          </a:extLst>
        </p:spPr>
      </p:pic>
      <p:pic>
        <p:nvPicPr>
          <p:cNvPr id="9242" name="Picture 26" descr="https://d30y9cdsu7xlg0.cloudfront.net/png/38107-20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8019" y="4118104"/>
            <a:ext cx="761857" cy="77724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51832" y="3320076"/>
            <a:ext cx="10645685" cy="572464"/>
          </a:xfrm>
          <a:prstGeom prst="rect">
            <a:avLst/>
          </a:prstGeom>
          <a:noFill/>
        </p:spPr>
        <p:txBody>
          <a:bodyPr wrap="square" lIns="182880" tIns="146304" rIns="182880" bIns="146304" rtlCol="0">
            <a:spAutoFit/>
          </a:bodyPr>
          <a:lstStyle/>
          <a:p>
            <a:pPr>
              <a:lnSpc>
                <a:spcPct val="90000"/>
              </a:lnSpc>
            </a:pPr>
            <a:r>
              <a:rPr lang="en-US" sz="2000" dirty="0">
                <a:solidFill>
                  <a:srgbClr val="505050"/>
                </a:solidFill>
              </a:rPr>
              <a:t>People are most likely to have met the offender </a:t>
            </a:r>
            <a:r>
              <a:rPr lang="en-US" sz="2000" u="sng" dirty="0">
                <a:solidFill>
                  <a:srgbClr val="505050"/>
                </a:solidFill>
              </a:rPr>
              <a:t>in person</a:t>
            </a:r>
            <a:r>
              <a:rPr lang="en-US" sz="2000" dirty="0">
                <a:solidFill>
                  <a:srgbClr val="505050"/>
                </a:solidFill>
              </a:rPr>
              <a:t> when…</a:t>
            </a:r>
          </a:p>
        </p:txBody>
      </p:sp>
      <p:graphicFrame>
        <p:nvGraphicFramePr>
          <p:cNvPr id="9216" name="Chart 9215"/>
          <p:cNvGraphicFramePr/>
          <p:nvPr>
            <p:extLst>
              <p:ext uri="{D42A27DB-BD31-4B8C-83A1-F6EECF244321}">
                <p14:modId xmlns:p14="http://schemas.microsoft.com/office/powerpoint/2010/main" val="2597244331"/>
              </p:ext>
            </p:extLst>
          </p:nvPr>
        </p:nvGraphicFramePr>
        <p:xfrm>
          <a:off x="5716717" y="990600"/>
          <a:ext cx="4474028" cy="2197574"/>
        </p:xfrm>
        <a:graphic>
          <a:graphicData uri="http://schemas.openxmlformats.org/drawingml/2006/chart">
            <c:chart xmlns:c="http://schemas.openxmlformats.org/drawingml/2006/chart" xmlns:r="http://schemas.openxmlformats.org/officeDocument/2006/relationships" r:id="rId11"/>
          </a:graphicData>
        </a:graphic>
      </p:graphicFrame>
      <p:sp>
        <p:nvSpPr>
          <p:cNvPr id="9217" name="Rounded Rectangular Callout 9216"/>
          <p:cNvSpPr/>
          <p:nvPr/>
        </p:nvSpPr>
        <p:spPr bwMode="auto">
          <a:xfrm>
            <a:off x="2862942" y="1200341"/>
            <a:ext cx="2430790" cy="1770780"/>
          </a:xfrm>
          <a:prstGeom prst="wedgeRoundRectCallout">
            <a:avLst>
              <a:gd name="adj1" fmla="val 105654"/>
              <a:gd name="adj2" fmla="val 3110"/>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nSpc>
                <a:spcPct val="90000"/>
              </a:lnSpc>
            </a:pPr>
            <a:r>
              <a:rPr lang="en-US" sz="2400" dirty="0"/>
              <a:t>51%</a:t>
            </a:r>
            <a:r>
              <a:rPr lang="en-US" sz="2000" dirty="0"/>
              <a:t> had met the offender </a:t>
            </a:r>
            <a:r>
              <a:rPr lang="en-US" sz="1600" dirty="0"/>
              <a:t>(experienced </a:t>
            </a:r>
            <a:r>
              <a:rPr lang="en-US" sz="1600" u="sng" dirty="0"/>
              <a:t>any</a:t>
            </a:r>
            <a:r>
              <a:rPr lang="en-US" sz="1600" dirty="0"/>
              <a:t> online risk)</a:t>
            </a:r>
          </a:p>
          <a:p>
            <a:pPr>
              <a:lnSpc>
                <a:spcPct val="90000"/>
              </a:lnSpc>
            </a:pPr>
            <a:endParaRPr lang="en-US" sz="2000" dirty="0"/>
          </a:p>
        </p:txBody>
      </p:sp>
      <p:sp>
        <p:nvSpPr>
          <p:cNvPr id="56" name="Rectangle 55"/>
          <p:cNvSpPr/>
          <p:nvPr/>
        </p:nvSpPr>
        <p:spPr>
          <a:xfrm>
            <a:off x="2498" y="6669087"/>
            <a:ext cx="6931702" cy="246221"/>
          </a:xfrm>
          <a:prstGeom prst="rect">
            <a:avLst/>
          </a:prstGeom>
        </p:spPr>
        <p:txBody>
          <a:bodyPr wrap="square">
            <a:spAutoFit/>
          </a:bodyPr>
          <a:lstStyle/>
          <a:p>
            <a:r>
              <a:rPr lang="en-US" sz="1000" dirty="0">
                <a:solidFill>
                  <a:schemeClr val="tx1">
                    <a:lumMod val="50000"/>
                  </a:schemeClr>
                </a:solidFill>
              </a:rPr>
              <a:t> Q.5: Have you ever met the person(s) in the real world who did not treat you in a civil manner when you were online?</a:t>
            </a:r>
          </a:p>
        </p:txBody>
      </p:sp>
      <p:pic>
        <p:nvPicPr>
          <p:cNvPr id="19458" name="Picture 2" descr="https://d30y9cdsu7xlg0.cloudfront.net/png/111886-20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31601" y="4839761"/>
            <a:ext cx="502920" cy="502920"/>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a:off x="11453820" y="-37541"/>
            <a:ext cx="915691" cy="489365"/>
            <a:chOff x="11453820" y="-37541"/>
            <a:chExt cx="915691" cy="489365"/>
          </a:xfrm>
        </p:grpSpPr>
        <p:sp>
          <p:nvSpPr>
            <p:cNvPr id="36" name="TextBox 35"/>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37" name="Picture 2" descr="https://d30y9cdsu7xlg0.cloudfront.net/png/143715-200.png"/>
            <p:cNvPicPr>
              <a:picLocks noChangeAspect="1" noChangeArrowheads="1"/>
            </p:cNvPicPr>
            <p:nvPr/>
          </p:nvPicPr>
          <p:blipFill>
            <a:blip r:embed="rId1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5319257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061958353"/>
              </p:ext>
            </p:extLst>
          </p:nvPr>
        </p:nvGraphicFramePr>
        <p:xfrm>
          <a:off x="3322320" y="1374776"/>
          <a:ext cx="8821847" cy="510857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84578" y="295274"/>
            <a:ext cx="11889564" cy="917575"/>
          </a:xfrm>
        </p:spPr>
        <p:txBody>
          <a:bodyPr/>
          <a:lstStyle/>
          <a:p>
            <a:r>
              <a:rPr lang="en-US" sz="4000" dirty="0"/>
              <a:t>50% were extremely/very concerned about online risks</a:t>
            </a:r>
            <a:br>
              <a:rPr lang="en-US" sz="4000" dirty="0"/>
            </a:br>
            <a:r>
              <a:rPr lang="en-US" sz="2400" dirty="0"/>
              <a:t>Future concerns were highest for various types of Behavioral and Reputational risks.</a:t>
            </a:r>
            <a:br>
              <a:rPr lang="en-US" sz="2400" dirty="0"/>
            </a:br>
            <a:endParaRPr lang="en-US" sz="2400" dirty="0"/>
          </a:p>
        </p:txBody>
      </p:sp>
      <p:sp>
        <p:nvSpPr>
          <p:cNvPr id="3" name="Slide Number Placeholder 2"/>
          <p:cNvSpPr>
            <a:spLocks noGrp="1"/>
          </p:cNvSpPr>
          <p:nvPr>
            <p:ph type="sldNum" sz="quarter" idx="4"/>
          </p:nvPr>
        </p:nvSpPr>
        <p:spPr/>
        <p:txBody>
          <a:bodyPr/>
          <a:lstStyle/>
          <a:p>
            <a:fld id="{7EFC24D6-DB8F-6B44-BA5A-9BEC68C15CAA}" type="slidenum">
              <a:rPr lang="en-US" smtClean="0"/>
              <a:pPr/>
              <a:t>18</a:t>
            </a:fld>
            <a:endParaRPr lang="en-US" dirty="0"/>
          </a:p>
        </p:txBody>
      </p:sp>
      <p:sp>
        <p:nvSpPr>
          <p:cNvPr id="8" name="Rectangle 7"/>
          <p:cNvSpPr/>
          <p:nvPr/>
        </p:nvSpPr>
        <p:spPr>
          <a:xfrm>
            <a:off x="2498" y="6669087"/>
            <a:ext cx="6216650" cy="246221"/>
          </a:xfrm>
          <a:prstGeom prst="rect">
            <a:avLst/>
          </a:prstGeom>
        </p:spPr>
        <p:txBody>
          <a:bodyPr>
            <a:spAutoFit/>
          </a:bodyPr>
          <a:lstStyle/>
          <a:p>
            <a:r>
              <a:rPr lang="en-US" sz="1000" dirty="0">
                <a:solidFill>
                  <a:schemeClr val="tx1">
                    <a:lumMod val="50000"/>
                  </a:schemeClr>
                </a:solidFill>
              </a:rPr>
              <a:t> Q.3: Overall, are you more or less concerned about the online risks as described in the previous question?</a:t>
            </a:r>
          </a:p>
        </p:txBody>
      </p:sp>
      <p:sp>
        <p:nvSpPr>
          <p:cNvPr id="9" name="Rectangle 8"/>
          <p:cNvSpPr/>
          <p:nvPr/>
        </p:nvSpPr>
        <p:spPr>
          <a:xfrm>
            <a:off x="6109978" y="6669086"/>
            <a:ext cx="6216650" cy="246221"/>
          </a:xfrm>
          <a:prstGeom prst="rect">
            <a:avLst/>
          </a:prstGeom>
        </p:spPr>
        <p:txBody>
          <a:bodyPr>
            <a:spAutoFit/>
          </a:bodyPr>
          <a:lstStyle/>
          <a:p>
            <a:r>
              <a:rPr lang="en-US" sz="1000" dirty="0">
                <a:solidFill>
                  <a:schemeClr val="tx1">
                    <a:lumMod val="50000"/>
                  </a:schemeClr>
                </a:solidFill>
              </a:rPr>
              <a:t>Q.4: How concerned are you that these online risks will become MORE COMMON a year from now</a:t>
            </a:r>
          </a:p>
        </p:txBody>
      </p:sp>
      <p:graphicFrame>
        <p:nvGraphicFramePr>
          <p:cNvPr id="10" name="Chart 9"/>
          <p:cNvGraphicFramePr/>
          <p:nvPr>
            <p:extLst>
              <p:ext uri="{D42A27DB-BD31-4B8C-83A1-F6EECF244321}">
                <p14:modId xmlns:p14="http://schemas.microsoft.com/office/powerpoint/2010/main" val="83560314"/>
              </p:ext>
            </p:extLst>
          </p:nvPr>
        </p:nvGraphicFramePr>
        <p:xfrm>
          <a:off x="489350" y="1374775"/>
          <a:ext cx="2424672" cy="510857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0374523" y="5292947"/>
            <a:ext cx="1483419" cy="457200"/>
          </a:xfrm>
          <a:prstGeom prst="rect">
            <a:avLst/>
          </a:prstGeom>
          <a:solidFill>
            <a:srgbClr val="009E49"/>
          </a:solidFill>
        </p:spPr>
        <p:txBody>
          <a:bodyPr wrap="none" lIns="182880" tIns="146304" rIns="182880" bIns="146304" rtlCol="0" anchor="ctr">
            <a:spAutoFit/>
          </a:bodyPr>
          <a:lstStyle/>
          <a:p>
            <a:pPr algn="ctr">
              <a:lnSpc>
                <a:spcPct val="90000"/>
              </a:lnSpc>
            </a:pPr>
            <a:r>
              <a:rPr lang="en-US" sz="1200" b="1" dirty="0">
                <a:gradFill>
                  <a:gsLst>
                    <a:gs pos="2917">
                      <a:schemeClr val="tx1"/>
                    </a:gs>
                    <a:gs pos="30000">
                      <a:schemeClr val="tx1"/>
                    </a:gs>
                  </a:gsLst>
                  <a:lin ang="5400000" scaled="0"/>
                </a:gradFill>
              </a:rPr>
              <a:t>High incidence</a:t>
            </a:r>
          </a:p>
          <a:p>
            <a:pPr algn="ctr">
              <a:lnSpc>
                <a:spcPct val="90000"/>
              </a:lnSpc>
            </a:pPr>
            <a:r>
              <a:rPr lang="en-US" sz="1200" b="1" dirty="0">
                <a:gradFill>
                  <a:gsLst>
                    <a:gs pos="2917">
                      <a:schemeClr val="tx1"/>
                    </a:gs>
                    <a:gs pos="30000">
                      <a:schemeClr val="tx1"/>
                    </a:gs>
                  </a:gsLst>
                  <a:lin ang="5400000" scaled="0"/>
                </a:gradFill>
              </a:rPr>
              <a:t>Low concern</a:t>
            </a:r>
          </a:p>
        </p:txBody>
      </p:sp>
      <p:sp>
        <p:nvSpPr>
          <p:cNvPr id="12" name="TextBox 11"/>
          <p:cNvSpPr txBox="1"/>
          <p:nvPr/>
        </p:nvSpPr>
        <p:spPr>
          <a:xfrm>
            <a:off x="10373780" y="1975263"/>
            <a:ext cx="1483418" cy="457200"/>
          </a:xfrm>
          <a:prstGeom prst="rect">
            <a:avLst/>
          </a:prstGeom>
          <a:solidFill>
            <a:srgbClr val="009E49"/>
          </a:solidFill>
        </p:spPr>
        <p:txBody>
          <a:bodyPr wrap="none" lIns="182880" tIns="146304" rIns="182880" bIns="146304" rtlCol="0" anchor="ctr">
            <a:spAutoFit/>
          </a:bodyPr>
          <a:lstStyle/>
          <a:p>
            <a:pPr algn="ctr">
              <a:lnSpc>
                <a:spcPct val="90000"/>
              </a:lnSpc>
            </a:pPr>
            <a:r>
              <a:rPr lang="en-US" sz="1200" b="1" dirty="0">
                <a:gradFill>
                  <a:gsLst>
                    <a:gs pos="2917">
                      <a:schemeClr val="tx1"/>
                    </a:gs>
                    <a:gs pos="30000">
                      <a:schemeClr val="tx1"/>
                    </a:gs>
                  </a:gsLst>
                  <a:lin ang="5400000" scaled="0"/>
                </a:gradFill>
              </a:rPr>
              <a:t>High incidence </a:t>
            </a:r>
          </a:p>
          <a:p>
            <a:pPr algn="ctr">
              <a:lnSpc>
                <a:spcPct val="90000"/>
              </a:lnSpc>
            </a:pPr>
            <a:r>
              <a:rPr lang="en-US" sz="1200" b="1" dirty="0">
                <a:gradFill>
                  <a:gsLst>
                    <a:gs pos="2917">
                      <a:schemeClr val="tx1"/>
                    </a:gs>
                    <a:gs pos="30000">
                      <a:schemeClr val="tx1"/>
                    </a:gs>
                  </a:gsLst>
                  <a:lin ang="5400000" scaled="0"/>
                </a:gradFill>
              </a:rPr>
              <a:t>High concern</a:t>
            </a:r>
          </a:p>
        </p:txBody>
      </p:sp>
      <p:sp>
        <p:nvSpPr>
          <p:cNvPr id="13" name="TextBox 12"/>
          <p:cNvSpPr txBox="1"/>
          <p:nvPr/>
        </p:nvSpPr>
        <p:spPr>
          <a:xfrm>
            <a:off x="4149088" y="1979426"/>
            <a:ext cx="1416543" cy="457200"/>
          </a:xfrm>
          <a:prstGeom prst="rect">
            <a:avLst/>
          </a:prstGeom>
          <a:solidFill>
            <a:srgbClr val="009E49"/>
          </a:solidFill>
        </p:spPr>
        <p:txBody>
          <a:bodyPr wrap="none" lIns="182880" tIns="146304" rIns="182880" bIns="146304" rtlCol="0" anchor="ctr">
            <a:spAutoFit/>
          </a:bodyPr>
          <a:lstStyle/>
          <a:p>
            <a:pPr algn="ctr">
              <a:lnSpc>
                <a:spcPct val="90000"/>
              </a:lnSpc>
            </a:pPr>
            <a:r>
              <a:rPr lang="en-US" sz="1200" b="1" dirty="0">
                <a:gradFill>
                  <a:gsLst>
                    <a:gs pos="2917">
                      <a:schemeClr val="tx1"/>
                    </a:gs>
                    <a:gs pos="30000">
                      <a:schemeClr val="tx1"/>
                    </a:gs>
                  </a:gsLst>
                  <a:lin ang="5400000" scaled="0"/>
                </a:gradFill>
              </a:rPr>
              <a:t>High concern </a:t>
            </a:r>
          </a:p>
          <a:p>
            <a:pPr algn="ctr">
              <a:lnSpc>
                <a:spcPct val="90000"/>
              </a:lnSpc>
            </a:pPr>
            <a:r>
              <a:rPr lang="en-US" sz="1200" b="1" dirty="0">
                <a:gradFill>
                  <a:gsLst>
                    <a:gs pos="2917">
                      <a:schemeClr val="tx1"/>
                    </a:gs>
                    <a:gs pos="30000">
                      <a:schemeClr val="tx1"/>
                    </a:gs>
                  </a:gsLst>
                  <a:lin ang="5400000" scaled="0"/>
                </a:gradFill>
              </a:rPr>
              <a:t>Low incidence</a:t>
            </a:r>
          </a:p>
        </p:txBody>
      </p:sp>
      <p:sp>
        <p:nvSpPr>
          <p:cNvPr id="14" name="TextBox 13"/>
          <p:cNvSpPr txBox="1"/>
          <p:nvPr/>
        </p:nvSpPr>
        <p:spPr>
          <a:xfrm>
            <a:off x="4152890" y="5290420"/>
            <a:ext cx="1388842" cy="457200"/>
          </a:xfrm>
          <a:prstGeom prst="rect">
            <a:avLst/>
          </a:prstGeom>
          <a:solidFill>
            <a:srgbClr val="009E49"/>
          </a:solidFill>
        </p:spPr>
        <p:txBody>
          <a:bodyPr wrap="none" lIns="182880" tIns="146304" rIns="182880" bIns="146304" rtlCol="0" anchor="ctr">
            <a:spAutoFit/>
          </a:bodyPr>
          <a:lstStyle/>
          <a:p>
            <a:pPr algn="ctr">
              <a:lnSpc>
                <a:spcPct val="90000"/>
              </a:lnSpc>
            </a:pPr>
            <a:r>
              <a:rPr lang="en-US" sz="1200" b="1" dirty="0">
                <a:gradFill>
                  <a:gsLst>
                    <a:gs pos="2917">
                      <a:schemeClr val="tx1"/>
                    </a:gs>
                    <a:gs pos="30000">
                      <a:schemeClr val="tx1"/>
                    </a:gs>
                  </a:gsLst>
                  <a:lin ang="5400000" scaled="0"/>
                </a:gradFill>
              </a:rPr>
              <a:t>Low concern</a:t>
            </a:r>
          </a:p>
          <a:p>
            <a:pPr algn="ctr">
              <a:lnSpc>
                <a:spcPct val="90000"/>
              </a:lnSpc>
            </a:pPr>
            <a:r>
              <a:rPr lang="en-US" sz="1200" b="1" dirty="0">
                <a:gradFill>
                  <a:gsLst>
                    <a:gs pos="2917">
                      <a:schemeClr val="tx1"/>
                    </a:gs>
                    <a:gs pos="30000">
                      <a:schemeClr val="tx1"/>
                    </a:gs>
                  </a:gsLst>
                  <a:lin ang="5400000" scaled="0"/>
                </a:gradFill>
              </a:rPr>
              <a:t>Low incidence</a:t>
            </a:r>
          </a:p>
        </p:txBody>
      </p:sp>
      <p:grpSp>
        <p:nvGrpSpPr>
          <p:cNvPr id="16" name="Group 15"/>
          <p:cNvGrpSpPr/>
          <p:nvPr/>
        </p:nvGrpSpPr>
        <p:grpSpPr>
          <a:xfrm>
            <a:off x="11453820" y="-37541"/>
            <a:ext cx="915691" cy="489365"/>
            <a:chOff x="11453820" y="-37541"/>
            <a:chExt cx="915691" cy="489365"/>
          </a:xfrm>
        </p:grpSpPr>
        <p:sp>
          <p:nvSpPr>
            <p:cNvPr id="17" name="TextBox 16"/>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18" name="Picture 2" descr="https://d30y9cdsu7xlg0.cloudfront.net/png/143715-200.png"/>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9390078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08186"/>
            <a:ext cx="11889564" cy="917575"/>
          </a:xfrm>
        </p:spPr>
        <p:txBody>
          <a:bodyPr/>
          <a:lstStyle/>
          <a:p>
            <a:r>
              <a:rPr lang="en-US" dirty="0"/>
              <a:t>26% experienced an online risk in the past month</a:t>
            </a:r>
            <a:br>
              <a:rPr lang="en-US" dirty="0"/>
            </a:br>
            <a:r>
              <a:rPr lang="en-US" sz="2400" dirty="0"/>
              <a:t>12% experienced at least one online risk in the past week.</a:t>
            </a:r>
          </a:p>
        </p:txBody>
      </p:sp>
      <p:sp>
        <p:nvSpPr>
          <p:cNvPr id="3" name="Slide Number Placeholder 2"/>
          <p:cNvSpPr>
            <a:spLocks noGrp="1"/>
          </p:cNvSpPr>
          <p:nvPr>
            <p:ph type="sldNum" sz="quarter" idx="4"/>
          </p:nvPr>
        </p:nvSpPr>
        <p:spPr/>
        <p:txBody>
          <a:bodyPr/>
          <a:lstStyle/>
          <a:p>
            <a:fld id="{7EFC24D6-DB8F-6B44-BA5A-9BEC68C15CAA}" type="slidenum">
              <a:rPr lang="en-US" smtClean="0"/>
              <a:pPr/>
              <a:t>19</a:t>
            </a:fld>
            <a:endParaRPr lang="en-US" dirty="0"/>
          </a:p>
        </p:txBody>
      </p:sp>
      <p:grpSp>
        <p:nvGrpSpPr>
          <p:cNvPr id="12" name="Group 11"/>
          <p:cNvGrpSpPr/>
          <p:nvPr/>
        </p:nvGrpSpPr>
        <p:grpSpPr>
          <a:xfrm>
            <a:off x="1195754" y="1362151"/>
            <a:ext cx="9706708" cy="5219173"/>
            <a:chOff x="3340243" y="1264177"/>
            <a:chExt cx="8823960" cy="5219173"/>
          </a:xfrm>
        </p:grpSpPr>
        <p:graphicFrame>
          <p:nvGraphicFramePr>
            <p:cNvPr id="6" name="Chart 5"/>
            <p:cNvGraphicFramePr/>
            <p:nvPr>
              <p:extLst>
                <p:ext uri="{D42A27DB-BD31-4B8C-83A1-F6EECF244321}">
                  <p14:modId xmlns:p14="http://schemas.microsoft.com/office/powerpoint/2010/main" val="2970675180"/>
                </p:ext>
              </p:extLst>
            </p:nvPr>
          </p:nvGraphicFramePr>
          <p:xfrm>
            <a:off x="3340243" y="1264177"/>
            <a:ext cx="8823960" cy="5219173"/>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8570284" y="2135260"/>
              <a:ext cx="17831" cy="3660708"/>
              <a:chOff x="4907809" y="751489"/>
              <a:chExt cx="16733" cy="3357978"/>
            </a:xfrm>
          </p:grpSpPr>
          <p:cxnSp>
            <p:nvCxnSpPr>
              <p:cNvPr id="9" name="Straight Connector 8"/>
              <p:cNvCxnSpPr/>
              <p:nvPr/>
            </p:nvCxnSpPr>
            <p:spPr>
              <a:xfrm flipV="1">
                <a:off x="4907809" y="751489"/>
                <a:ext cx="16733" cy="3357978"/>
              </a:xfrm>
              <a:prstGeom prst="line">
                <a:avLst/>
              </a:prstGeom>
              <a:ln>
                <a:no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16" name="TextBox 15"/>
          <p:cNvSpPr txBox="1"/>
          <p:nvPr/>
        </p:nvSpPr>
        <p:spPr>
          <a:xfrm>
            <a:off x="9338531" y="5371718"/>
            <a:ext cx="1254189" cy="457200"/>
          </a:xfrm>
          <a:prstGeom prst="rect">
            <a:avLst/>
          </a:prstGeom>
          <a:solidFill>
            <a:srgbClr val="009E49"/>
          </a:solidFill>
        </p:spPr>
        <p:txBody>
          <a:bodyPr wrap="none" lIns="182880" tIns="146304" rIns="182880" bIns="146304" rtlCol="0" anchor="ctr">
            <a:spAutoFit/>
          </a:bodyPr>
          <a:lstStyle/>
          <a:p>
            <a:pPr algn="ctr">
              <a:lnSpc>
                <a:spcPct val="90000"/>
              </a:lnSpc>
            </a:pPr>
            <a:r>
              <a:rPr lang="en-US" sz="1000" b="1" dirty="0">
                <a:gradFill>
                  <a:gsLst>
                    <a:gs pos="2917">
                      <a:schemeClr val="tx1"/>
                    </a:gs>
                    <a:gs pos="30000">
                      <a:schemeClr val="tx1"/>
                    </a:gs>
                  </a:gsLst>
                  <a:lin ang="5400000" scaled="0"/>
                </a:gradFill>
              </a:rPr>
              <a:t>More recent</a:t>
            </a:r>
          </a:p>
          <a:p>
            <a:pPr algn="ctr">
              <a:lnSpc>
                <a:spcPct val="90000"/>
              </a:lnSpc>
            </a:pPr>
            <a:r>
              <a:rPr lang="en-US" sz="1000" b="1" dirty="0">
                <a:gradFill>
                  <a:gsLst>
                    <a:gs pos="2917">
                      <a:schemeClr val="tx1"/>
                    </a:gs>
                    <a:gs pos="30000">
                      <a:schemeClr val="tx1"/>
                    </a:gs>
                  </a:gsLst>
                  <a:lin ang="5400000" scaled="0"/>
                </a:gradFill>
              </a:rPr>
              <a:t>Low frequency</a:t>
            </a:r>
          </a:p>
        </p:txBody>
      </p:sp>
      <p:sp>
        <p:nvSpPr>
          <p:cNvPr id="17" name="TextBox 16"/>
          <p:cNvSpPr txBox="1"/>
          <p:nvPr/>
        </p:nvSpPr>
        <p:spPr>
          <a:xfrm>
            <a:off x="9303701" y="2199031"/>
            <a:ext cx="1299074" cy="457200"/>
          </a:xfrm>
          <a:prstGeom prst="rect">
            <a:avLst/>
          </a:prstGeom>
          <a:solidFill>
            <a:srgbClr val="009E49"/>
          </a:solidFill>
        </p:spPr>
        <p:txBody>
          <a:bodyPr wrap="none" lIns="182880" tIns="146304" rIns="182880" bIns="146304" rtlCol="0" anchor="ctr">
            <a:spAutoFit/>
          </a:bodyPr>
          <a:lstStyle/>
          <a:p>
            <a:pPr algn="ctr">
              <a:lnSpc>
                <a:spcPct val="90000"/>
              </a:lnSpc>
            </a:pPr>
            <a:r>
              <a:rPr lang="en-US" sz="1000" b="1" dirty="0">
                <a:gradFill>
                  <a:gsLst>
                    <a:gs pos="2917">
                      <a:schemeClr val="tx1"/>
                    </a:gs>
                    <a:gs pos="30000">
                      <a:schemeClr val="tx1"/>
                    </a:gs>
                  </a:gsLst>
                  <a:lin ang="5400000" scaled="0"/>
                </a:gradFill>
              </a:rPr>
              <a:t>More recent</a:t>
            </a:r>
          </a:p>
          <a:p>
            <a:pPr algn="ctr">
              <a:lnSpc>
                <a:spcPct val="90000"/>
              </a:lnSpc>
            </a:pPr>
            <a:r>
              <a:rPr lang="en-US" sz="1000" b="1" dirty="0">
                <a:gradFill>
                  <a:gsLst>
                    <a:gs pos="2917">
                      <a:schemeClr val="tx1"/>
                    </a:gs>
                    <a:gs pos="30000">
                      <a:schemeClr val="tx1"/>
                    </a:gs>
                  </a:gsLst>
                  <a:lin ang="5400000" scaled="0"/>
                </a:gradFill>
              </a:rPr>
              <a:t>High frequency</a:t>
            </a:r>
          </a:p>
        </p:txBody>
      </p:sp>
      <p:sp>
        <p:nvSpPr>
          <p:cNvPr id="18" name="TextBox 17"/>
          <p:cNvSpPr txBox="1"/>
          <p:nvPr/>
        </p:nvSpPr>
        <p:spPr>
          <a:xfrm>
            <a:off x="2076110" y="2196378"/>
            <a:ext cx="1337546" cy="457200"/>
          </a:xfrm>
          <a:prstGeom prst="rect">
            <a:avLst/>
          </a:prstGeom>
          <a:solidFill>
            <a:srgbClr val="009E49"/>
          </a:solidFill>
        </p:spPr>
        <p:txBody>
          <a:bodyPr wrap="none" lIns="182880" tIns="146304" rIns="182880" bIns="146304" rtlCol="0" anchor="ctr">
            <a:spAutoFit/>
          </a:bodyPr>
          <a:lstStyle/>
          <a:p>
            <a:pPr algn="ctr">
              <a:lnSpc>
                <a:spcPct val="90000"/>
              </a:lnSpc>
            </a:pPr>
            <a:r>
              <a:rPr lang="en-US" sz="1000" b="1" dirty="0">
                <a:gradFill>
                  <a:gsLst>
                    <a:gs pos="2917">
                      <a:schemeClr val="tx1"/>
                    </a:gs>
                    <a:gs pos="30000">
                      <a:schemeClr val="tx1"/>
                    </a:gs>
                  </a:gsLst>
                  <a:lin ang="5400000" scaled="0"/>
                </a:gradFill>
              </a:rPr>
              <a:t>Less recent</a:t>
            </a:r>
          </a:p>
          <a:p>
            <a:pPr algn="ctr">
              <a:lnSpc>
                <a:spcPct val="90000"/>
              </a:lnSpc>
            </a:pPr>
            <a:r>
              <a:rPr lang="en-US" sz="1000" b="1" dirty="0">
                <a:gradFill>
                  <a:gsLst>
                    <a:gs pos="2917">
                      <a:schemeClr val="tx1"/>
                    </a:gs>
                    <a:gs pos="30000">
                      <a:schemeClr val="tx1"/>
                    </a:gs>
                  </a:gsLst>
                  <a:lin ang="5400000" scaled="0"/>
                </a:gradFill>
              </a:rPr>
              <a:t>High frequency</a:t>
            </a:r>
          </a:p>
        </p:txBody>
      </p:sp>
      <p:sp>
        <p:nvSpPr>
          <p:cNvPr id="19" name="TextBox 18"/>
          <p:cNvSpPr txBox="1"/>
          <p:nvPr/>
        </p:nvSpPr>
        <p:spPr>
          <a:xfrm>
            <a:off x="2076110" y="5371718"/>
            <a:ext cx="1254189" cy="457200"/>
          </a:xfrm>
          <a:prstGeom prst="rect">
            <a:avLst/>
          </a:prstGeom>
          <a:solidFill>
            <a:srgbClr val="009E49"/>
          </a:solidFill>
        </p:spPr>
        <p:txBody>
          <a:bodyPr wrap="none" lIns="182880" tIns="146304" rIns="182880" bIns="146304" rtlCol="0" anchor="ctr">
            <a:spAutoFit/>
          </a:bodyPr>
          <a:lstStyle/>
          <a:p>
            <a:pPr algn="ctr">
              <a:lnSpc>
                <a:spcPct val="90000"/>
              </a:lnSpc>
            </a:pPr>
            <a:r>
              <a:rPr lang="en-US" sz="1000" b="1" dirty="0">
                <a:gradFill>
                  <a:gsLst>
                    <a:gs pos="2917">
                      <a:schemeClr val="tx1"/>
                    </a:gs>
                    <a:gs pos="30000">
                      <a:schemeClr val="tx1"/>
                    </a:gs>
                  </a:gsLst>
                  <a:lin ang="5400000" scaled="0"/>
                </a:gradFill>
              </a:rPr>
              <a:t>Less recent</a:t>
            </a:r>
          </a:p>
          <a:p>
            <a:pPr algn="ctr">
              <a:lnSpc>
                <a:spcPct val="90000"/>
              </a:lnSpc>
            </a:pPr>
            <a:r>
              <a:rPr lang="en-US" sz="1000" b="1" dirty="0">
                <a:gradFill>
                  <a:gsLst>
                    <a:gs pos="2917">
                      <a:schemeClr val="tx1"/>
                    </a:gs>
                    <a:gs pos="30000">
                      <a:schemeClr val="tx1"/>
                    </a:gs>
                  </a:gsLst>
                  <a:lin ang="5400000" scaled="0"/>
                </a:gradFill>
              </a:rPr>
              <a:t>Low frequency</a:t>
            </a:r>
          </a:p>
        </p:txBody>
      </p:sp>
      <p:grpSp>
        <p:nvGrpSpPr>
          <p:cNvPr id="22" name="Group 21"/>
          <p:cNvGrpSpPr/>
          <p:nvPr/>
        </p:nvGrpSpPr>
        <p:grpSpPr>
          <a:xfrm>
            <a:off x="11453820" y="-37541"/>
            <a:ext cx="915691" cy="489365"/>
            <a:chOff x="11453820" y="-37541"/>
            <a:chExt cx="915691" cy="489365"/>
          </a:xfrm>
        </p:grpSpPr>
        <p:sp>
          <p:nvSpPr>
            <p:cNvPr id="23" name="TextBox 22"/>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24" name="Picture 2" descr="https://d30y9cdsu7xlg0.cloudfront.net/png/143715-200.png"/>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p:cNvSpPr/>
          <p:nvPr/>
        </p:nvSpPr>
        <p:spPr>
          <a:xfrm>
            <a:off x="4824874" y="6670748"/>
            <a:ext cx="6899045" cy="246221"/>
          </a:xfrm>
          <a:prstGeom prst="rect">
            <a:avLst/>
          </a:prstGeom>
        </p:spPr>
        <p:txBody>
          <a:bodyPr wrap="square">
            <a:spAutoFit/>
          </a:bodyPr>
          <a:lstStyle/>
          <a:p>
            <a:r>
              <a:rPr lang="en-US" sz="1000" dirty="0">
                <a:solidFill>
                  <a:schemeClr val="tx1">
                    <a:lumMod val="50000"/>
                  </a:schemeClr>
                </a:solidFill>
              </a:rPr>
              <a:t>Q.7: How often do you experience these events when you are interacting with other people online&lt;insert online risk&gt;?</a:t>
            </a:r>
          </a:p>
        </p:txBody>
      </p:sp>
      <p:sp>
        <p:nvSpPr>
          <p:cNvPr id="26" name="Rectangle 25"/>
          <p:cNvSpPr/>
          <p:nvPr/>
        </p:nvSpPr>
        <p:spPr>
          <a:xfrm>
            <a:off x="2498" y="6669087"/>
            <a:ext cx="6216650" cy="246221"/>
          </a:xfrm>
          <a:prstGeom prst="rect">
            <a:avLst/>
          </a:prstGeom>
        </p:spPr>
        <p:txBody>
          <a:bodyPr>
            <a:spAutoFit/>
          </a:bodyPr>
          <a:lstStyle/>
          <a:p>
            <a:r>
              <a:rPr lang="en-US" sz="1000" dirty="0">
                <a:solidFill>
                  <a:schemeClr val="tx1">
                    <a:lumMod val="50000"/>
                  </a:schemeClr>
                </a:solidFill>
              </a:rPr>
              <a:t> Q.6: When was the last time these events happened to you &lt;insert online risk&gt;?</a:t>
            </a:r>
          </a:p>
        </p:txBody>
      </p:sp>
    </p:spTree>
    <p:extLst>
      <p:ext uri="{BB962C8B-B14F-4D97-AF65-F5344CB8AC3E}">
        <p14:creationId xmlns:p14="http://schemas.microsoft.com/office/powerpoint/2010/main" val="15957871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75000"/>
                    <a:lumOff val="25000"/>
                  </a:schemeClr>
                </a:solidFill>
              </a:rPr>
              <a:t>Agenda</a:t>
            </a:r>
          </a:p>
        </p:txBody>
      </p:sp>
      <p:sp>
        <p:nvSpPr>
          <p:cNvPr id="4" name="Slide Number Placeholder 3"/>
          <p:cNvSpPr>
            <a:spLocks noGrp="1"/>
          </p:cNvSpPr>
          <p:nvPr>
            <p:ph type="sldNum" sz="quarter" idx="4"/>
          </p:nvPr>
        </p:nvSpPr>
        <p:spPr/>
        <p:txBody>
          <a:bodyPr/>
          <a:lstStyle/>
          <a:p>
            <a:fld id="{7EFC24D6-DB8F-6B44-BA5A-9BEC68C15CAA}" type="slidenum">
              <a:rPr lang="en-US" smtClean="0"/>
              <a:pPr/>
              <a:t>2</a:t>
            </a:fld>
            <a:endParaRPr lang="en-US" dirty="0"/>
          </a:p>
        </p:txBody>
      </p:sp>
      <p:sp>
        <p:nvSpPr>
          <p:cNvPr id="6" name="Text Placeholder 5"/>
          <p:cNvSpPr>
            <a:spLocks noGrp="1"/>
          </p:cNvSpPr>
          <p:nvPr>
            <p:ph type="body" sz="quarter" idx="10"/>
          </p:nvPr>
        </p:nvSpPr>
        <p:spPr>
          <a:xfrm>
            <a:off x="2538412" y="1525172"/>
            <a:ext cx="8904288" cy="738664"/>
          </a:xfrm>
        </p:spPr>
        <p:txBody>
          <a:bodyPr/>
          <a:lstStyle/>
          <a:p>
            <a:r>
              <a:rPr lang="en-US" dirty="0">
                <a:solidFill>
                  <a:schemeClr val="tx1">
                    <a:lumMod val="50000"/>
                  </a:schemeClr>
                </a:solidFill>
              </a:rPr>
              <a:t>Study Overview</a:t>
            </a:r>
          </a:p>
        </p:txBody>
      </p:sp>
      <p:grpSp>
        <p:nvGrpSpPr>
          <p:cNvPr id="8" name="Group 7"/>
          <p:cNvGrpSpPr/>
          <p:nvPr/>
        </p:nvGrpSpPr>
        <p:grpSpPr>
          <a:xfrm>
            <a:off x="0" y="1405933"/>
            <a:ext cx="2552700" cy="914400"/>
            <a:chOff x="0" y="1405933"/>
            <a:chExt cx="2552700" cy="914400"/>
          </a:xfrm>
        </p:grpSpPr>
        <p:sp>
          <p:nvSpPr>
            <p:cNvPr id="5" name="Rectangle 4"/>
            <p:cNvSpPr/>
            <p:nvPr/>
          </p:nvSpPr>
          <p:spPr bwMode="gray">
            <a:xfrm>
              <a:off x="0" y="1405933"/>
              <a:ext cx="25527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r"/>
              <a:endParaRPr lang="en-US" sz="1400" b="0" dirty="0">
                <a:solidFill>
                  <a:schemeClr val="tx1"/>
                </a:solidFill>
              </a:endParaRPr>
            </a:p>
          </p:txBody>
        </p:sp>
        <p:grpSp>
          <p:nvGrpSpPr>
            <p:cNvPr id="3" name="Group 2"/>
            <p:cNvGrpSpPr/>
            <p:nvPr/>
          </p:nvGrpSpPr>
          <p:grpSpPr>
            <a:xfrm>
              <a:off x="1771984" y="1556400"/>
              <a:ext cx="612648" cy="613467"/>
              <a:chOff x="1684566" y="1556400"/>
              <a:chExt cx="612648" cy="613467"/>
            </a:xfrm>
          </p:grpSpPr>
          <p:sp>
            <p:nvSpPr>
              <p:cNvPr id="7" name="Oval 6"/>
              <p:cNvSpPr/>
              <p:nvPr/>
            </p:nvSpPr>
            <p:spPr bwMode="auto">
              <a:xfrm>
                <a:off x="1684566" y="1556400"/>
                <a:ext cx="612648" cy="613467"/>
              </a:xfrm>
              <a:prstGeom prst="ellipse">
                <a:avLst/>
              </a:prstGeom>
              <a:solidFill>
                <a:srgbClr val="0072C6"/>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Arrow Connector 10"/>
              <p:cNvCxnSpPr/>
              <p:nvPr/>
            </p:nvCxnSpPr>
            <p:spPr>
              <a:xfrm>
                <a:off x="1838325" y="1863133"/>
                <a:ext cx="34194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sp>
        <p:nvSpPr>
          <p:cNvPr id="19" name="Text Placeholder 5"/>
          <p:cNvSpPr txBox="1">
            <a:spLocks/>
          </p:cNvSpPr>
          <p:nvPr/>
        </p:nvSpPr>
        <p:spPr>
          <a:xfrm>
            <a:off x="2538412" y="2477677"/>
            <a:ext cx="8904288"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chemeClr val="tx2"/>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solidFill>
                  <a:srgbClr val="000000"/>
                </a:soli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solidFill>
                  <a:srgbClr val="000000"/>
                </a:soli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lumMod val="50000"/>
                  </a:schemeClr>
                </a:solidFill>
              </a:rPr>
              <a:t>Headlines</a:t>
            </a:r>
          </a:p>
        </p:txBody>
      </p:sp>
      <p:sp>
        <p:nvSpPr>
          <p:cNvPr id="25" name="Text Placeholder 5"/>
          <p:cNvSpPr txBox="1">
            <a:spLocks/>
          </p:cNvSpPr>
          <p:nvPr/>
        </p:nvSpPr>
        <p:spPr>
          <a:xfrm>
            <a:off x="2538412" y="4382687"/>
            <a:ext cx="8904288"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chemeClr val="tx2"/>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solidFill>
                  <a:srgbClr val="000000"/>
                </a:soli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solidFill>
                  <a:srgbClr val="000000"/>
                </a:soli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lumMod val="50000"/>
                  </a:schemeClr>
                </a:solidFill>
              </a:rPr>
              <a:t>Online Risks &amp; Level of Concern</a:t>
            </a:r>
          </a:p>
        </p:txBody>
      </p:sp>
      <p:sp>
        <p:nvSpPr>
          <p:cNvPr id="30" name="Text Placeholder 5"/>
          <p:cNvSpPr txBox="1">
            <a:spLocks/>
          </p:cNvSpPr>
          <p:nvPr/>
        </p:nvSpPr>
        <p:spPr>
          <a:xfrm>
            <a:off x="2538412" y="5335191"/>
            <a:ext cx="8904288"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chemeClr val="tx2"/>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solidFill>
                  <a:srgbClr val="000000"/>
                </a:soli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solidFill>
                  <a:srgbClr val="000000"/>
                </a:soli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lumMod val="50000"/>
                  </a:schemeClr>
                </a:solidFill>
              </a:rPr>
              <a:t>Consequences &amp; Actions Taken</a:t>
            </a:r>
          </a:p>
        </p:txBody>
      </p:sp>
      <p:grpSp>
        <p:nvGrpSpPr>
          <p:cNvPr id="47" name="Group 46"/>
          <p:cNvGrpSpPr/>
          <p:nvPr/>
        </p:nvGrpSpPr>
        <p:grpSpPr>
          <a:xfrm>
            <a:off x="0" y="2374988"/>
            <a:ext cx="2552700" cy="914400"/>
            <a:chOff x="0" y="1405933"/>
            <a:chExt cx="2552700" cy="914400"/>
          </a:xfrm>
        </p:grpSpPr>
        <p:sp>
          <p:nvSpPr>
            <p:cNvPr id="48" name="Rectangle 47"/>
            <p:cNvSpPr/>
            <p:nvPr/>
          </p:nvSpPr>
          <p:spPr bwMode="gray">
            <a:xfrm>
              <a:off x="0" y="1405933"/>
              <a:ext cx="25527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r"/>
              <a:endParaRPr lang="en-US" sz="1400" b="0" dirty="0">
                <a:solidFill>
                  <a:schemeClr val="tx1"/>
                </a:solidFill>
              </a:endParaRPr>
            </a:p>
          </p:txBody>
        </p:sp>
        <p:grpSp>
          <p:nvGrpSpPr>
            <p:cNvPr id="49" name="Group 48"/>
            <p:cNvGrpSpPr/>
            <p:nvPr/>
          </p:nvGrpSpPr>
          <p:grpSpPr>
            <a:xfrm>
              <a:off x="1771984" y="1556400"/>
              <a:ext cx="612648" cy="613467"/>
              <a:chOff x="1684566" y="1556400"/>
              <a:chExt cx="612648" cy="613467"/>
            </a:xfrm>
          </p:grpSpPr>
          <p:sp>
            <p:nvSpPr>
              <p:cNvPr id="50" name="Oval 49"/>
              <p:cNvSpPr/>
              <p:nvPr/>
            </p:nvSpPr>
            <p:spPr bwMode="auto">
              <a:xfrm>
                <a:off x="1684566" y="1556400"/>
                <a:ext cx="612648" cy="613467"/>
              </a:xfrm>
              <a:prstGeom prst="ellipse">
                <a:avLst/>
              </a:prstGeom>
              <a:solidFill>
                <a:srgbClr val="0072C6"/>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51" name="Straight Arrow Connector 50"/>
              <p:cNvCxnSpPr/>
              <p:nvPr/>
            </p:nvCxnSpPr>
            <p:spPr>
              <a:xfrm>
                <a:off x="1838325" y="1863133"/>
                <a:ext cx="34194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grpSp>
        <p:nvGrpSpPr>
          <p:cNvPr id="52" name="Group 51"/>
          <p:cNvGrpSpPr/>
          <p:nvPr/>
        </p:nvGrpSpPr>
        <p:grpSpPr>
          <a:xfrm>
            <a:off x="0" y="3341834"/>
            <a:ext cx="2552700" cy="914400"/>
            <a:chOff x="0" y="1405933"/>
            <a:chExt cx="2552700" cy="914400"/>
          </a:xfrm>
        </p:grpSpPr>
        <p:sp>
          <p:nvSpPr>
            <p:cNvPr id="53" name="Rectangle 52"/>
            <p:cNvSpPr/>
            <p:nvPr/>
          </p:nvSpPr>
          <p:spPr bwMode="gray">
            <a:xfrm>
              <a:off x="0" y="1405933"/>
              <a:ext cx="25527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r"/>
              <a:endParaRPr lang="en-US" sz="1400" b="0" dirty="0">
                <a:solidFill>
                  <a:schemeClr val="tx1"/>
                </a:solidFill>
              </a:endParaRPr>
            </a:p>
          </p:txBody>
        </p:sp>
        <p:grpSp>
          <p:nvGrpSpPr>
            <p:cNvPr id="54" name="Group 53"/>
            <p:cNvGrpSpPr/>
            <p:nvPr/>
          </p:nvGrpSpPr>
          <p:grpSpPr>
            <a:xfrm>
              <a:off x="1771984" y="1556400"/>
              <a:ext cx="612648" cy="613467"/>
              <a:chOff x="1684566" y="1556400"/>
              <a:chExt cx="612648" cy="613467"/>
            </a:xfrm>
          </p:grpSpPr>
          <p:sp>
            <p:nvSpPr>
              <p:cNvPr id="55" name="Oval 54"/>
              <p:cNvSpPr/>
              <p:nvPr/>
            </p:nvSpPr>
            <p:spPr bwMode="auto">
              <a:xfrm>
                <a:off x="1684566" y="1556400"/>
                <a:ext cx="612648" cy="613467"/>
              </a:xfrm>
              <a:prstGeom prst="ellipse">
                <a:avLst/>
              </a:prstGeom>
              <a:solidFill>
                <a:srgbClr val="0072C6"/>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56" name="Straight Arrow Connector 55"/>
              <p:cNvCxnSpPr/>
              <p:nvPr/>
            </p:nvCxnSpPr>
            <p:spPr>
              <a:xfrm>
                <a:off x="1838325" y="1863133"/>
                <a:ext cx="34194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grpSp>
        <p:nvGrpSpPr>
          <p:cNvPr id="57" name="Group 56"/>
          <p:cNvGrpSpPr/>
          <p:nvPr/>
        </p:nvGrpSpPr>
        <p:grpSpPr>
          <a:xfrm>
            <a:off x="0" y="4313281"/>
            <a:ext cx="2552700" cy="914400"/>
            <a:chOff x="0" y="1405933"/>
            <a:chExt cx="2552700" cy="914400"/>
          </a:xfrm>
        </p:grpSpPr>
        <p:sp>
          <p:nvSpPr>
            <p:cNvPr id="58" name="Rectangle 57"/>
            <p:cNvSpPr/>
            <p:nvPr/>
          </p:nvSpPr>
          <p:spPr bwMode="gray">
            <a:xfrm>
              <a:off x="0" y="1405933"/>
              <a:ext cx="25527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r"/>
              <a:endParaRPr lang="en-US" sz="1400" b="0" dirty="0">
                <a:solidFill>
                  <a:schemeClr val="tx1"/>
                </a:solidFill>
              </a:endParaRPr>
            </a:p>
          </p:txBody>
        </p:sp>
        <p:grpSp>
          <p:nvGrpSpPr>
            <p:cNvPr id="59" name="Group 58"/>
            <p:cNvGrpSpPr/>
            <p:nvPr/>
          </p:nvGrpSpPr>
          <p:grpSpPr>
            <a:xfrm>
              <a:off x="1771984" y="1556400"/>
              <a:ext cx="612648" cy="613467"/>
              <a:chOff x="1684566" y="1556400"/>
              <a:chExt cx="612648" cy="613467"/>
            </a:xfrm>
          </p:grpSpPr>
          <p:sp>
            <p:nvSpPr>
              <p:cNvPr id="60" name="Oval 59"/>
              <p:cNvSpPr/>
              <p:nvPr/>
            </p:nvSpPr>
            <p:spPr bwMode="auto">
              <a:xfrm>
                <a:off x="1684566" y="1556400"/>
                <a:ext cx="612648" cy="613467"/>
              </a:xfrm>
              <a:prstGeom prst="ellipse">
                <a:avLst/>
              </a:prstGeom>
              <a:solidFill>
                <a:srgbClr val="0072C6"/>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61" name="Straight Arrow Connector 60"/>
              <p:cNvCxnSpPr/>
              <p:nvPr/>
            </p:nvCxnSpPr>
            <p:spPr>
              <a:xfrm>
                <a:off x="1838325" y="1863133"/>
                <a:ext cx="34194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grpSp>
        <p:nvGrpSpPr>
          <p:cNvPr id="62" name="Group 61"/>
          <p:cNvGrpSpPr/>
          <p:nvPr/>
        </p:nvGrpSpPr>
        <p:grpSpPr>
          <a:xfrm>
            <a:off x="0" y="5281142"/>
            <a:ext cx="2552700" cy="914400"/>
            <a:chOff x="0" y="1405933"/>
            <a:chExt cx="2552700" cy="914400"/>
          </a:xfrm>
        </p:grpSpPr>
        <p:sp>
          <p:nvSpPr>
            <p:cNvPr id="63" name="Rectangle 62"/>
            <p:cNvSpPr/>
            <p:nvPr/>
          </p:nvSpPr>
          <p:spPr bwMode="gray">
            <a:xfrm>
              <a:off x="0" y="1405933"/>
              <a:ext cx="25527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r"/>
              <a:endParaRPr lang="en-US" sz="1400" b="0" dirty="0">
                <a:solidFill>
                  <a:schemeClr val="tx1"/>
                </a:solidFill>
              </a:endParaRPr>
            </a:p>
          </p:txBody>
        </p:sp>
        <p:grpSp>
          <p:nvGrpSpPr>
            <p:cNvPr id="64" name="Group 63"/>
            <p:cNvGrpSpPr/>
            <p:nvPr/>
          </p:nvGrpSpPr>
          <p:grpSpPr>
            <a:xfrm>
              <a:off x="1771984" y="1556400"/>
              <a:ext cx="612648" cy="613467"/>
              <a:chOff x="1684566" y="1556400"/>
              <a:chExt cx="612648" cy="613467"/>
            </a:xfrm>
          </p:grpSpPr>
          <p:sp>
            <p:nvSpPr>
              <p:cNvPr id="65" name="Oval 64"/>
              <p:cNvSpPr/>
              <p:nvPr/>
            </p:nvSpPr>
            <p:spPr bwMode="auto">
              <a:xfrm>
                <a:off x="1684566" y="1556400"/>
                <a:ext cx="612648" cy="613467"/>
              </a:xfrm>
              <a:prstGeom prst="ellipse">
                <a:avLst/>
              </a:prstGeom>
              <a:solidFill>
                <a:srgbClr val="0072C6"/>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66" name="Straight Arrow Connector 65"/>
              <p:cNvCxnSpPr/>
              <p:nvPr/>
            </p:nvCxnSpPr>
            <p:spPr>
              <a:xfrm>
                <a:off x="1838325" y="1863133"/>
                <a:ext cx="34194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sp>
        <p:nvSpPr>
          <p:cNvPr id="34" name="Text Placeholder 5"/>
          <p:cNvSpPr txBox="1">
            <a:spLocks/>
          </p:cNvSpPr>
          <p:nvPr/>
        </p:nvSpPr>
        <p:spPr>
          <a:xfrm>
            <a:off x="2538412" y="3430182"/>
            <a:ext cx="8904288" cy="7386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chemeClr val="tx2"/>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solidFill>
                  <a:srgbClr val="000000"/>
                </a:soli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solidFill>
                  <a:srgbClr val="000000"/>
                </a:soli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lumMod val="50000"/>
                  </a:schemeClr>
                </a:solidFill>
              </a:rPr>
              <a:t>Indices of Consumer Sentiment</a:t>
            </a:r>
          </a:p>
        </p:txBody>
      </p:sp>
    </p:spTree>
    <p:extLst>
      <p:ext uri="{BB962C8B-B14F-4D97-AF65-F5344CB8AC3E}">
        <p14:creationId xmlns:p14="http://schemas.microsoft.com/office/powerpoint/2010/main" val="400828719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1408482"/>
            <a:ext cx="12436475" cy="5196114"/>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The loss of trust was the most severe consequence</a:t>
            </a:r>
            <a:br>
              <a:rPr lang="en-US" dirty="0"/>
            </a:br>
            <a:r>
              <a:rPr lang="en-US" sz="2400" dirty="0"/>
              <a:t>67% reported at least one consequence happened to me</a:t>
            </a:r>
            <a:endParaRPr lang="en-US" dirty="0"/>
          </a:p>
        </p:txBody>
      </p:sp>
      <p:sp>
        <p:nvSpPr>
          <p:cNvPr id="3" name="Slide Number Placeholder 2"/>
          <p:cNvSpPr>
            <a:spLocks noGrp="1"/>
          </p:cNvSpPr>
          <p:nvPr>
            <p:ph type="sldNum" sz="quarter" idx="4"/>
          </p:nvPr>
        </p:nvSpPr>
        <p:spPr/>
        <p:txBody>
          <a:bodyPr/>
          <a:lstStyle/>
          <a:p>
            <a:fld id="{7EFC24D6-DB8F-6B44-BA5A-9BEC68C15CAA}" type="slidenum">
              <a:rPr lang="en-US" smtClean="0"/>
              <a:pPr/>
              <a:t>20</a:t>
            </a:fld>
            <a:endParaRPr lang="en-US" dirty="0"/>
          </a:p>
        </p:txBody>
      </p:sp>
      <p:graphicFrame>
        <p:nvGraphicFramePr>
          <p:cNvPr id="12" name="Chart 11"/>
          <p:cNvGraphicFramePr/>
          <p:nvPr>
            <p:extLst>
              <p:ext uri="{D42A27DB-BD31-4B8C-83A1-F6EECF244321}">
                <p14:modId xmlns:p14="http://schemas.microsoft.com/office/powerpoint/2010/main" val="2897170865"/>
              </p:ext>
            </p:extLst>
          </p:nvPr>
        </p:nvGraphicFramePr>
        <p:xfrm>
          <a:off x="6291751" y="1478679"/>
          <a:ext cx="5715000" cy="51008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p:cNvGraphicFramePr/>
          <p:nvPr>
            <p:extLst>
              <p:ext uri="{D42A27DB-BD31-4B8C-83A1-F6EECF244321}">
                <p14:modId xmlns:p14="http://schemas.microsoft.com/office/powerpoint/2010/main" val="4021100648"/>
              </p:ext>
            </p:extLst>
          </p:nvPr>
        </p:nvGraphicFramePr>
        <p:xfrm>
          <a:off x="419299" y="1478678"/>
          <a:ext cx="5715000" cy="5100866"/>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a:xfrm>
            <a:off x="2498" y="6669087"/>
            <a:ext cx="9486942" cy="246221"/>
          </a:xfrm>
          <a:prstGeom prst="rect">
            <a:avLst/>
          </a:prstGeom>
        </p:spPr>
        <p:txBody>
          <a:bodyPr wrap="square">
            <a:spAutoFit/>
          </a:bodyPr>
          <a:lstStyle/>
          <a:p>
            <a:r>
              <a:rPr lang="en-US" sz="1000" dirty="0">
                <a:solidFill>
                  <a:schemeClr val="tx1">
                    <a:lumMod val="50000"/>
                  </a:schemeClr>
                </a:solidFill>
              </a:rPr>
              <a:t> Q9: …Please tell us if any of the following has ever happened to you or to a friend/family member as a consequence of being treated uncivilly.</a:t>
            </a:r>
          </a:p>
        </p:txBody>
      </p:sp>
      <p:grpSp>
        <p:nvGrpSpPr>
          <p:cNvPr id="32" name="Group 31"/>
          <p:cNvGrpSpPr/>
          <p:nvPr/>
        </p:nvGrpSpPr>
        <p:grpSpPr>
          <a:xfrm>
            <a:off x="11453820" y="-37541"/>
            <a:ext cx="915691" cy="489365"/>
            <a:chOff x="11453820" y="-37541"/>
            <a:chExt cx="915691" cy="489365"/>
          </a:xfrm>
        </p:grpSpPr>
        <p:sp>
          <p:nvSpPr>
            <p:cNvPr id="33" name="TextBox 32"/>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34" name="Picture 2" descr="https://d30y9cdsu7xlg0.cloudfront.net/png/143715-200.png"/>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p:cNvSpPr/>
          <p:nvPr/>
        </p:nvSpPr>
        <p:spPr bwMode="auto">
          <a:xfrm>
            <a:off x="778132" y="1490282"/>
            <a:ext cx="4867366" cy="971564"/>
          </a:xfrm>
          <a:prstGeom prst="rect">
            <a:avLst/>
          </a:prstGeom>
          <a:noFill/>
          <a:ln w="1905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9646876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79" y="295274"/>
            <a:ext cx="11889564" cy="917575"/>
          </a:xfrm>
        </p:spPr>
        <p:txBody>
          <a:bodyPr/>
          <a:lstStyle/>
          <a:p>
            <a:r>
              <a:rPr lang="en-US" dirty="0"/>
              <a:t>People increased their privacy to protect themselves</a:t>
            </a:r>
          </a:p>
        </p:txBody>
      </p:sp>
      <p:sp>
        <p:nvSpPr>
          <p:cNvPr id="3" name="Slide Number Placeholder 2"/>
          <p:cNvSpPr>
            <a:spLocks noGrp="1"/>
          </p:cNvSpPr>
          <p:nvPr>
            <p:ph type="sldNum" sz="quarter" idx="4"/>
          </p:nvPr>
        </p:nvSpPr>
        <p:spPr/>
        <p:txBody>
          <a:bodyPr/>
          <a:lstStyle/>
          <a:p>
            <a:fld id="{7EFC24D6-DB8F-6B44-BA5A-9BEC68C15CAA}" type="slidenum">
              <a:rPr lang="en-US" smtClean="0"/>
              <a:pPr/>
              <a:t>21</a:t>
            </a:fld>
            <a:endParaRPr lang="en-US" dirty="0"/>
          </a:p>
        </p:txBody>
      </p:sp>
      <p:graphicFrame>
        <p:nvGraphicFramePr>
          <p:cNvPr id="9" name="Chart 8"/>
          <p:cNvGraphicFramePr/>
          <p:nvPr>
            <p:extLst>
              <p:ext uri="{D42A27DB-BD31-4B8C-83A1-F6EECF244321}">
                <p14:modId xmlns:p14="http://schemas.microsoft.com/office/powerpoint/2010/main" val="3129081291"/>
              </p:ext>
            </p:extLst>
          </p:nvPr>
        </p:nvGraphicFramePr>
        <p:xfrm>
          <a:off x="406718" y="2235196"/>
          <a:ext cx="3027361" cy="421876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406719" y="1609089"/>
            <a:ext cx="3027361" cy="572464"/>
          </a:xfrm>
          <a:prstGeom prst="rect">
            <a:avLst/>
          </a:prstGeom>
          <a:solidFill>
            <a:srgbClr val="0072C6">
              <a:alpha val="80000"/>
            </a:srgbClr>
          </a:solidFill>
        </p:spPr>
        <p:txBody>
          <a:bodyPr wrap="square" lIns="182880" tIns="146304" rIns="182880" bIns="146304" rtlCol="0">
            <a:spAutoFit/>
          </a:bodyPr>
          <a:lstStyle/>
          <a:p>
            <a:pPr>
              <a:lnSpc>
                <a:spcPct val="90000"/>
              </a:lnSpc>
            </a:pPr>
            <a:r>
              <a:rPr lang="en-US" sz="2000" dirty="0">
                <a:gradFill>
                  <a:gsLst>
                    <a:gs pos="2917">
                      <a:schemeClr val="tx1"/>
                    </a:gs>
                    <a:gs pos="30000">
                      <a:schemeClr val="tx1"/>
                    </a:gs>
                  </a:gsLst>
                  <a:lin ang="5400000" scaled="0"/>
                </a:gradFill>
              </a:rPr>
              <a:t>8 in 10 took action</a:t>
            </a:r>
          </a:p>
        </p:txBody>
      </p:sp>
      <p:sp>
        <p:nvSpPr>
          <p:cNvPr id="13" name="TextBox 12"/>
          <p:cNvSpPr txBox="1"/>
          <p:nvPr/>
        </p:nvSpPr>
        <p:spPr>
          <a:xfrm>
            <a:off x="3474720" y="1609089"/>
            <a:ext cx="8547967" cy="572464"/>
          </a:xfrm>
          <a:prstGeom prst="rect">
            <a:avLst/>
          </a:prstGeom>
          <a:solidFill>
            <a:srgbClr val="0072C6">
              <a:alpha val="80000"/>
            </a:srgbClr>
          </a:solidFill>
        </p:spPr>
        <p:txBody>
          <a:bodyPr wrap="square" lIns="182880" tIns="146304" rIns="182880" bIns="146304" rtlCol="0">
            <a:spAutoFit/>
          </a:bodyPr>
          <a:lstStyle/>
          <a:p>
            <a:pPr>
              <a:lnSpc>
                <a:spcPct val="90000"/>
              </a:lnSpc>
            </a:pPr>
            <a:r>
              <a:rPr lang="en-US" sz="2000" dirty="0">
                <a:gradFill>
                  <a:gsLst>
                    <a:gs pos="2917">
                      <a:schemeClr val="tx1"/>
                    </a:gs>
                    <a:gs pos="30000">
                      <a:schemeClr val="tx1"/>
                    </a:gs>
                  </a:gsLst>
                  <a:lin ang="5400000" scaled="0"/>
                </a:gradFill>
              </a:rPr>
              <a:t>People relied on taking action themselves rather than ask for help</a:t>
            </a:r>
          </a:p>
        </p:txBody>
      </p:sp>
      <p:sp>
        <p:nvSpPr>
          <p:cNvPr id="14" name="Rectangle 13"/>
          <p:cNvSpPr/>
          <p:nvPr/>
        </p:nvSpPr>
        <p:spPr>
          <a:xfrm>
            <a:off x="2498" y="6669087"/>
            <a:ext cx="10096542" cy="246221"/>
          </a:xfrm>
          <a:prstGeom prst="rect">
            <a:avLst/>
          </a:prstGeom>
        </p:spPr>
        <p:txBody>
          <a:bodyPr wrap="square">
            <a:spAutoFit/>
          </a:bodyPr>
          <a:lstStyle/>
          <a:p>
            <a:r>
              <a:rPr lang="en-US" sz="1000" dirty="0">
                <a:solidFill>
                  <a:schemeClr val="bg1"/>
                </a:solidFill>
              </a:rPr>
              <a:t>  Q.12: Have you ever taken any of the following actions after being treated in an uncivil manner online?</a:t>
            </a:r>
          </a:p>
        </p:txBody>
      </p:sp>
      <p:graphicFrame>
        <p:nvGraphicFramePr>
          <p:cNvPr id="6" name="Chart 5"/>
          <p:cNvGraphicFramePr/>
          <p:nvPr>
            <p:extLst>
              <p:ext uri="{D42A27DB-BD31-4B8C-83A1-F6EECF244321}">
                <p14:modId xmlns:p14="http://schemas.microsoft.com/office/powerpoint/2010/main" val="4042588170"/>
              </p:ext>
            </p:extLst>
          </p:nvPr>
        </p:nvGraphicFramePr>
        <p:xfrm>
          <a:off x="3474720" y="2235197"/>
          <a:ext cx="8572097" cy="4218763"/>
        </p:xfrm>
        <a:graphic>
          <a:graphicData uri="http://schemas.openxmlformats.org/drawingml/2006/chart">
            <c:chart xmlns:c="http://schemas.openxmlformats.org/drawingml/2006/chart" xmlns:r="http://schemas.openxmlformats.org/officeDocument/2006/relationships" r:id="rId3"/>
          </a:graphicData>
        </a:graphic>
      </p:graphicFrame>
      <p:grpSp>
        <p:nvGrpSpPr>
          <p:cNvPr id="23" name="Group 22"/>
          <p:cNvGrpSpPr/>
          <p:nvPr/>
        </p:nvGrpSpPr>
        <p:grpSpPr>
          <a:xfrm>
            <a:off x="11453820" y="-37541"/>
            <a:ext cx="915691" cy="489365"/>
            <a:chOff x="11453820" y="-37541"/>
            <a:chExt cx="915691" cy="489365"/>
          </a:xfrm>
        </p:grpSpPr>
        <p:sp>
          <p:nvSpPr>
            <p:cNvPr id="24" name="TextBox 23"/>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25" name="Picture 2" descr="https://d30y9cdsu7xlg0.cloudfront.net/png/143715-200.png"/>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p:cNvSpPr/>
          <p:nvPr/>
        </p:nvSpPr>
        <p:spPr bwMode="auto">
          <a:xfrm>
            <a:off x="3525520" y="2296160"/>
            <a:ext cx="4358640" cy="1320800"/>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7101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people did not know where to get help</a:t>
            </a:r>
          </a:p>
        </p:txBody>
      </p:sp>
      <p:sp>
        <p:nvSpPr>
          <p:cNvPr id="3" name="Slide Number Placeholder 2"/>
          <p:cNvSpPr>
            <a:spLocks noGrp="1"/>
          </p:cNvSpPr>
          <p:nvPr>
            <p:ph type="sldNum" sz="quarter" idx="4"/>
          </p:nvPr>
        </p:nvSpPr>
        <p:spPr/>
        <p:txBody>
          <a:bodyPr/>
          <a:lstStyle/>
          <a:p>
            <a:fld id="{7EFC24D6-DB8F-6B44-BA5A-9BEC68C15CAA}" type="slidenum">
              <a:rPr lang="en-US" smtClean="0"/>
              <a:pPr/>
              <a:t>22</a:t>
            </a:fld>
            <a:endParaRPr lang="en-US" dirty="0"/>
          </a:p>
        </p:txBody>
      </p:sp>
      <p:grpSp>
        <p:nvGrpSpPr>
          <p:cNvPr id="12" name="Group 11"/>
          <p:cNvGrpSpPr/>
          <p:nvPr/>
        </p:nvGrpSpPr>
        <p:grpSpPr>
          <a:xfrm>
            <a:off x="274639" y="2235197"/>
            <a:ext cx="11954474" cy="4218763"/>
            <a:chOff x="559119" y="1971037"/>
            <a:chExt cx="11280283" cy="4218763"/>
          </a:xfrm>
        </p:grpSpPr>
        <p:graphicFrame>
          <p:nvGraphicFramePr>
            <p:cNvPr id="9" name="Chart 8"/>
            <p:cNvGraphicFramePr/>
            <p:nvPr>
              <p:extLst>
                <p:ext uri="{D42A27DB-BD31-4B8C-83A1-F6EECF244321}">
                  <p14:modId xmlns:p14="http://schemas.microsoft.com/office/powerpoint/2010/main" val="1692366643"/>
                </p:ext>
              </p:extLst>
            </p:nvPr>
          </p:nvGraphicFramePr>
          <p:xfrm>
            <a:off x="559119" y="1971037"/>
            <a:ext cx="5499243" cy="4218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2589918198"/>
                </p:ext>
              </p:extLst>
            </p:nvPr>
          </p:nvGraphicFramePr>
          <p:xfrm>
            <a:off x="6340159" y="1971037"/>
            <a:ext cx="5499243" cy="4218763"/>
          </p:xfrm>
          <a:graphic>
            <a:graphicData uri="http://schemas.openxmlformats.org/drawingml/2006/chart">
              <c:chart xmlns:c="http://schemas.openxmlformats.org/drawingml/2006/chart" xmlns:r="http://schemas.openxmlformats.org/officeDocument/2006/relationships" r:id="rId4"/>
            </a:graphicData>
          </a:graphic>
        </p:graphicFrame>
      </p:grpSp>
      <p:sp>
        <p:nvSpPr>
          <p:cNvPr id="11" name="TextBox 10"/>
          <p:cNvSpPr txBox="1"/>
          <p:nvPr/>
        </p:nvSpPr>
        <p:spPr>
          <a:xfrm>
            <a:off x="274639" y="1609089"/>
            <a:ext cx="5827917" cy="572464"/>
          </a:xfrm>
          <a:prstGeom prst="rect">
            <a:avLst/>
          </a:prstGeom>
          <a:solidFill>
            <a:srgbClr val="0072C6">
              <a:alpha val="80000"/>
            </a:srgbClr>
          </a:solidFill>
        </p:spPr>
        <p:txBody>
          <a:bodyPr wrap="square" lIns="182880" tIns="146304" rIns="182880" bIns="146304" rtlCol="0">
            <a:spAutoFit/>
          </a:bodyPr>
          <a:lstStyle/>
          <a:p>
            <a:pPr>
              <a:lnSpc>
                <a:spcPct val="90000"/>
              </a:lnSpc>
            </a:pPr>
            <a:r>
              <a:rPr lang="en-US" sz="2000" dirty="0">
                <a:gradFill>
                  <a:gsLst>
                    <a:gs pos="2917">
                      <a:schemeClr val="tx1"/>
                    </a:gs>
                    <a:gs pos="30000">
                      <a:schemeClr val="tx1"/>
                    </a:gs>
                  </a:gsLst>
                  <a:lin ang="5400000" scaled="0"/>
                </a:gradFill>
              </a:rPr>
              <a:t>Confidence in managing incivility ran high …</a:t>
            </a:r>
          </a:p>
        </p:txBody>
      </p:sp>
      <p:sp>
        <p:nvSpPr>
          <p:cNvPr id="13" name="TextBox 12"/>
          <p:cNvSpPr txBox="1"/>
          <p:nvPr/>
        </p:nvSpPr>
        <p:spPr>
          <a:xfrm>
            <a:off x="6400799" y="1609088"/>
            <a:ext cx="5828313" cy="572464"/>
          </a:xfrm>
          <a:prstGeom prst="rect">
            <a:avLst/>
          </a:prstGeom>
          <a:solidFill>
            <a:srgbClr val="0072C6">
              <a:alpha val="80000"/>
            </a:srgbClr>
          </a:solidFill>
        </p:spPr>
        <p:txBody>
          <a:bodyPr wrap="square" lIns="182880" tIns="146304" rIns="182880" bIns="146304" rtlCol="0">
            <a:spAutoFit/>
          </a:bodyPr>
          <a:lstStyle/>
          <a:p>
            <a:pPr>
              <a:lnSpc>
                <a:spcPct val="90000"/>
              </a:lnSpc>
            </a:pPr>
            <a:r>
              <a:rPr lang="en-US" sz="2000" dirty="0">
                <a:gradFill>
                  <a:gsLst>
                    <a:gs pos="2917">
                      <a:schemeClr val="tx1"/>
                    </a:gs>
                    <a:gs pos="30000">
                      <a:schemeClr val="tx1"/>
                    </a:gs>
                  </a:gsLst>
                  <a:lin ang="5400000" scaled="0"/>
                </a:gradFill>
              </a:rPr>
              <a:t>Yet, many don’t know where to turn for help</a:t>
            </a:r>
          </a:p>
        </p:txBody>
      </p:sp>
      <p:sp>
        <p:nvSpPr>
          <p:cNvPr id="14" name="Rectangle 13"/>
          <p:cNvSpPr/>
          <p:nvPr/>
        </p:nvSpPr>
        <p:spPr>
          <a:xfrm>
            <a:off x="2498" y="6669087"/>
            <a:ext cx="10096542" cy="246221"/>
          </a:xfrm>
          <a:prstGeom prst="rect">
            <a:avLst/>
          </a:prstGeom>
        </p:spPr>
        <p:txBody>
          <a:bodyPr wrap="square">
            <a:spAutoFit/>
          </a:bodyPr>
          <a:lstStyle/>
          <a:p>
            <a:r>
              <a:rPr lang="en-US" sz="1000" dirty="0">
                <a:solidFill>
                  <a:schemeClr val="bg1"/>
                </a:solidFill>
              </a:rPr>
              <a:t>  Q.10: How confident are you in your ability to manage uncivil behavior online?, Q.11: If you need help, do you know where to get help to manage uncivil behavior online?</a:t>
            </a:r>
          </a:p>
        </p:txBody>
      </p:sp>
      <p:grpSp>
        <p:nvGrpSpPr>
          <p:cNvPr id="23" name="Group 22"/>
          <p:cNvGrpSpPr/>
          <p:nvPr/>
        </p:nvGrpSpPr>
        <p:grpSpPr>
          <a:xfrm>
            <a:off x="11453820" y="-37541"/>
            <a:ext cx="915691" cy="489365"/>
            <a:chOff x="11453820" y="-37541"/>
            <a:chExt cx="915691" cy="489365"/>
          </a:xfrm>
        </p:grpSpPr>
        <p:sp>
          <p:nvSpPr>
            <p:cNvPr id="24" name="TextBox 23"/>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25" name="Picture 2" descr="https://d30y9cdsu7xlg0.cloudfront.net/png/143715-200.png"/>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Speech Bubble: Oval 25"/>
          <p:cNvSpPr/>
          <p:nvPr/>
        </p:nvSpPr>
        <p:spPr bwMode="auto">
          <a:xfrm>
            <a:off x="4812261" y="5031234"/>
            <a:ext cx="2814320" cy="1338298"/>
          </a:xfrm>
          <a:prstGeom prst="wedgeEllipseCallout">
            <a:avLst>
              <a:gd name="adj1" fmla="val -81957"/>
              <a:gd name="adj2" fmla="val -10449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a:lnSpc>
                <a:spcPct val="90000"/>
              </a:lnSpc>
            </a:pPr>
            <a:r>
              <a:rPr lang="en-US" sz="1400" dirty="0">
                <a:solidFill>
                  <a:schemeClr val="tx1"/>
                </a:solidFill>
              </a:rPr>
              <a:t>Even among those who were confident, 53% said they don’t know or are unsure of where to get help</a:t>
            </a:r>
          </a:p>
        </p:txBody>
      </p:sp>
    </p:spTree>
    <p:extLst>
      <p:ext uri="{BB962C8B-B14F-4D97-AF65-F5344CB8AC3E}">
        <p14:creationId xmlns:p14="http://schemas.microsoft.com/office/powerpoint/2010/main" val="234263115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 Findings</a:t>
            </a:r>
            <a:br>
              <a:rPr lang="en-US" dirty="0"/>
            </a:br>
            <a:r>
              <a:rPr lang="en-US" dirty="0"/>
              <a:t>Adults &amp; Youth </a:t>
            </a:r>
          </a:p>
        </p:txBody>
      </p:sp>
      <p:sp>
        <p:nvSpPr>
          <p:cNvPr id="2" name="Slide Number Placeholder 1"/>
          <p:cNvSpPr>
            <a:spLocks noGrp="1"/>
          </p:cNvSpPr>
          <p:nvPr>
            <p:ph type="sldNum" sz="quarter" idx="4"/>
          </p:nvPr>
        </p:nvSpPr>
        <p:spPr>
          <a:xfrm>
            <a:off x="9327163" y="6483350"/>
            <a:ext cx="2901950" cy="371475"/>
          </a:xfrm>
        </p:spPr>
        <p:txBody>
          <a:bodyPr/>
          <a:lstStyle/>
          <a:p>
            <a:fld id="{7EFC24D6-DB8F-6B44-BA5A-9BEC68C15CAA}" type="slidenum">
              <a:rPr lang="en-US" smtClean="0"/>
              <a:pPr/>
              <a:t>23</a:t>
            </a:fld>
            <a:endParaRPr lang="en-US" dirty="0"/>
          </a:p>
        </p:txBody>
      </p:sp>
      <p:grpSp>
        <p:nvGrpSpPr>
          <p:cNvPr id="9" name="Group 8"/>
          <p:cNvGrpSpPr/>
          <p:nvPr/>
        </p:nvGrpSpPr>
        <p:grpSpPr>
          <a:xfrm>
            <a:off x="7382861" y="3386137"/>
            <a:ext cx="1832542" cy="1143000"/>
            <a:chOff x="7382861" y="3386137"/>
            <a:chExt cx="1832542" cy="1143000"/>
          </a:xfrm>
        </p:grpSpPr>
        <p:pic>
          <p:nvPicPr>
            <p:cNvPr id="5" name="Picture 4"/>
            <p:cNvPicPr>
              <a:picLocks noChangeAspect="1"/>
            </p:cNvPicPr>
            <p:nvPr/>
          </p:nvPicPr>
          <p:blipFill>
            <a:blip r:embed="rId3"/>
            <a:stretch>
              <a:fillRect/>
            </a:stretch>
          </p:blipFill>
          <p:spPr>
            <a:xfrm>
              <a:off x="8414101" y="3541077"/>
              <a:ext cx="801302" cy="822960"/>
            </a:xfrm>
            <a:prstGeom prst="rect">
              <a:avLst/>
            </a:prstGeom>
          </p:spPr>
        </p:pic>
        <p:pic>
          <p:nvPicPr>
            <p:cNvPr id="18436" name="Picture 4" descr="https://d30y9cdsu7xlg0.cloudfront.net/png/35475-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397867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felt safer and interacted more than adults</a:t>
            </a:r>
          </a:p>
        </p:txBody>
      </p:sp>
      <p:sp>
        <p:nvSpPr>
          <p:cNvPr id="3" name="Slide Number Placeholder 2"/>
          <p:cNvSpPr>
            <a:spLocks noGrp="1"/>
          </p:cNvSpPr>
          <p:nvPr>
            <p:ph type="sldNum" sz="quarter" idx="4"/>
          </p:nvPr>
        </p:nvSpPr>
        <p:spPr/>
        <p:txBody>
          <a:bodyPr/>
          <a:lstStyle/>
          <a:p>
            <a:fld id="{7EFC24D6-DB8F-6B44-BA5A-9BEC68C15CAA}" type="slidenum">
              <a:rPr lang="en-US" smtClean="0"/>
              <a:pPr/>
              <a:t>24</a:t>
            </a:fld>
            <a:endParaRPr lang="en-US" dirty="0"/>
          </a:p>
        </p:txBody>
      </p:sp>
      <p:graphicFrame>
        <p:nvGraphicFramePr>
          <p:cNvPr id="6" name="Chart 5"/>
          <p:cNvGraphicFramePr/>
          <p:nvPr>
            <p:extLst>
              <p:ext uri="{D42A27DB-BD31-4B8C-83A1-F6EECF244321}">
                <p14:modId xmlns:p14="http://schemas.microsoft.com/office/powerpoint/2010/main" val="3348925326"/>
              </p:ext>
            </p:extLst>
          </p:nvPr>
        </p:nvGraphicFramePr>
        <p:xfrm>
          <a:off x="2072746" y="1452879"/>
          <a:ext cx="8290983" cy="4808043"/>
        </p:xfrm>
        <a:graphic>
          <a:graphicData uri="http://schemas.openxmlformats.org/drawingml/2006/chart">
            <c:chart xmlns:c="http://schemas.openxmlformats.org/drawingml/2006/chart" xmlns:r="http://schemas.openxmlformats.org/officeDocument/2006/relationships" r:id="rId2"/>
          </a:graphicData>
        </a:graphic>
      </p:graphicFrame>
      <p:grpSp>
        <p:nvGrpSpPr>
          <p:cNvPr id="20" name="Group 19"/>
          <p:cNvGrpSpPr/>
          <p:nvPr/>
        </p:nvGrpSpPr>
        <p:grpSpPr>
          <a:xfrm>
            <a:off x="10231766" y="-18594"/>
            <a:ext cx="2130153" cy="501823"/>
            <a:chOff x="10231766" y="-18594"/>
            <a:chExt cx="2130153" cy="501823"/>
          </a:xfrm>
        </p:grpSpPr>
        <p:sp>
          <p:nvSpPr>
            <p:cNvPr id="21" name="TextBox 20"/>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Youth</a:t>
              </a:r>
            </a:p>
          </p:txBody>
        </p:sp>
        <p:grpSp>
          <p:nvGrpSpPr>
            <p:cNvPr id="22" name="Group 21"/>
            <p:cNvGrpSpPr>
              <a:grpSpLocks noChangeAspect="1"/>
            </p:cNvGrpSpPr>
            <p:nvPr/>
          </p:nvGrpSpPr>
          <p:grpSpPr>
            <a:xfrm>
              <a:off x="11628902" y="26029"/>
              <a:ext cx="733017" cy="457200"/>
              <a:chOff x="7382861" y="3386137"/>
              <a:chExt cx="1832542" cy="1143000"/>
            </a:xfrm>
          </p:grpSpPr>
          <p:pic>
            <p:nvPicPr>
              <p:cNvPr id="23" name="Picture 22"/>
              <p:cNvPicPr>
                <a:picLocks noChangeAspect="1"/>
              </p:cNvPicPr>
              <p:nvPr/>
            </p:nvPicPr>
            <p:blipFill>
              <a:blip r:embed="rId3">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24" name="Picture 4" descr="https://d30y9cdsu7xlg0.cloudfront.net/png/35475-200.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 name="Rectangle 9"/>
          <p:cNvSpPr/>
          <p:nvPr/>
        </p:nvSpPr>
        <p:spPr>
          <a:xfrm>
            <a:off x="156853" y="6529326"/>
            <a:ext cx="6216650" cy="400110"/>
          </a:xfrm>
          <a:prstGeom prst="rect">
            <a:avLst/>
          </a:prstGeom>
        </p:spPr>
        <p:txBody>
          <a:bodyPr>
            <a:spAutoFit/>
          </a:bodyPr>
          <a:lstStyle/>
          <a:p>
            <a:r>
              <a:rPr lang="en-US" sz="1000" dirty="0">
                <a:solidFill>
                  <a:schemeClr val="bg1"/>
                </a:solidFill>
              </a:rPr>
              <a:t>* Lower numbers mean greater civility or safety, (% worse - % better) x 100 + 100</a:t>
            </a:r>
          </a:p>
          <a:p>
            <a:r>
              <a:rPr lang="en-US" sz="1000" dirty="0">
                <a:solidFill>
                  <a:schemeClr val="bg1"/>
                </a:solidFill>
              </a:rPr>
              <a:t>** Higher numbers mean greater interactions, (% better - % worse) x 100 +100</a:t>
            </a:r>
          </a:p>
        </p:txBody>
      </p:sp>
    </p:spTree>
    <p:extLst>
      <p:ext uri="{BB962C8B-B14F-4D97-AF65-F5344CB8AC3E}">
        <p14:creationId xmlns:p14="http://schemas.microsoft.com/office/powerpoint/2010/main" val="326800930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Adults reported more online risks than youth</a:t>
            </a:r>
          </a:p>
        </p:txBody>
      </p:sp>
      <p:sp>
        <p:nvSpPr>
          <p:cNvPr id="3" name="Slide Number Placeholder 2"/>
          <p:cNvSpPr>
            <a:spLocks noGrp="1"/>
          </p:cNvSpPr>
          <p:nvPr>
            <p:ph type="sldNum" sz="quarter" idx="4"/>
          </p:nvPr>
        </p:nvSpPr>
        <p:spPr/>
        <p:txBody>
          <a:bodyPr/>
          <a:lstStyle/>
          <a:p>
            <a:fld id="{7EFC24D6-DB8F-6B44-BA5A-9BEC68C15CAA}" type="slidenum">
              <a:rPr lang="en-US" smtClean="0"/>
              <a:pPr/>
              <a:t>25</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545734143"/>
              </p:ext>
            </p:extLst>
          </p:nvPr>
        </p:nvGraphicFramePr>
        <p:xfrm>
          <a:off x="4822471" y="3548461"/>
          <a:ext cx="7101841" cy="1470600"/>
        </p:xfrm>
        <a:graphic>
          <a:graphicData uri="http://schemas.openxmlformats.org/drawingml/2006/table">
            <a:tbl>
              <a:tblPr>
                <a:tableStyleId>{5C22544A-7EE6-4342-B048-85BDC9FD1C3A}</a:tableStyleId>
              </a:tblPr>
              <a:tblGrid>
                <a:gridCol w="3342040">
                  <a:extLst>
                    <a:ext uri="{9D8B030D-6E8A-4147-A177-3AD203B41FA5}">
                      <a16:colId xmlns:a16="http://schemas.microsoft.com/office/drawing/2014/main" val="167961118"/>
                    </a:ext>
                  </a:extLst>
                </a:gridCol>
                <a:gridCol w="1253267">
                  <a:extLst>
                    <a:ext uri="{9D8B030D-6E8A-4147-A177-3AD203B41FA5}">
                      <a16:colId xmlns:a16="http://schemas.microsoft.com/office/drawing/2014/main" val="764634508"/>
                    </a:ext>
                  </a:extLst>
                </a:gridCol>
                <a:gridCol w="1253267">
                  <a:extLst>
                    <a:ext uri="{9D8B030D-6E8A-4147-A177-3AD203B41FA5}">
                      <a16:colId xmlns:a16="http://schemas.microsoft.com/office/drawing/2014/main" val="3937054231"/>
                    </a:ext>
                  </a:extLst>
                </a:gridCol>
                <a:gridCol w="1253267">
                  <a:extLst>
                    <a:ext uri="{9D8B030D-6E8A-4147-A177-3AD203B41FA5}">
                      <a16:colId xmlns:a16="http://schemas.microsoft.com/office/drawing/2014/main" val="1547721811"/>
                    </a:ext>
                  </a:extLst>
                </a:gridCol>
              </a:tblGrid>
              <a:tr h="245100">
                <a:tc>
                  <a:txBody>
                    <a:bodyPr/>
                    <a:lstStyle/>
                    <a:p>
                      <a:pPr algn="ctr" fontAlgn="b"/>
                      <a:r>
                        <a:rPr lang="en-US" sz="1400" b="0" i="0" u="none" strike="noStrike" dirty="0">
                          <a:solidFill>
                            <a:schemeClr val="tx1"/>
                          </a:solidFill>
                          <a:effectLst/>
                          <a:latin typeface="Calibri" panose="020F0502020204030204" pitchFamily="34" charset="0"/>
                        </a:rPr>
                        <a:t>Sextortion</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3%</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3%</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0%</a:t>
                      </a:r>
                    </a:p>
                  </a:txBody>
                  <a:tcPr marL="7620" marR="7620" marT="7620" marB="0" anchor="ctr">
                    <a:solidFill>
                      <a:srgbClr val="0072C6"/>
                    </a:solidFill>
                  </a:tcPr>
                </a:tc>
                <a:extLst>
                  <a:ext uri="{0D108BD9-81ED-4DB2-BD59-A6C34878D82A}">
                    <a16:rowId xmlns:a16="http://schemas.microsoft.com/office/drawing/2014/main" val="3868001334"/>
                  </a:ext>
                </a:extLst>
              </a:tr>
              <a:tr h="245100">
                <a:tc>
                  <a:txBody>
                    <a:bodyPr/>
                    <a:lstStyle/>
                    <a:p>
                      <a:pPr algn="ctr" fontAlgn="b"/>
                      <a:r>
                        <a:rPr lang="en-US" sz="1400" b="0" i="0" u="none" strike="noStrike" dirty="0">
                          <a:solidFill>
                            <a:schemeClr val="tx1"/>
                          </a:solidFill>
                          <a:effectLst/>
                          <a:latin typeface="Calibri" panose="020F0502020204030204" pitchFamily="34" charset="0"/>
                        </a:rPr>
                        <a:t>Online harassment</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17%</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17%</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0%</a:t>
                      </a:r>
                    </a:p>
                  </a:txBody>
                  <a:tcPr marL="7620" marR="7620" marT="7620" marB="0" anchor="ctr">
                    <a:solidFill>
                      <a:srgbClr val="0072C6"/>
                    </a:solidFill>
                  </a:tcPr>
                </a:tc>
                <a:extLst>
                  <a:ext uri="{0D108BD9-81ED-4DB2-BD59-A6C34878D82A}">
                    <a16:rowId xmlns:a16="http://schemas.microsoft.com/office/drawing/2014/main" val="249555295"/>
                  </a:ext>
                </a:extLst>
              </a:tr>
              <a:tr h="245100">
                <a:tc>
                  <a:txBody>
                    <a:bodyPr/>
                    <a:lstStyle/>
                    <a:p>
                      <a:pPr algn="ctr" fontAlgn="b"/>
                      <a:r>
                        <a:rPr lang="en-US" sz="1400" b="0" i="0" u="none" strike="noStrike" dirty="0">
                          <a:solidFill>
                            <a:schemeClr val="tx1"/>
                          </a:solidFill>
                          <a:effectLst/>
                          <a:latin typeface="Calibri" panose="020F0502020204030204" pitchFamily="34" charset="0"/>
                        </a:rPr>
                        <a:t>Terrorism recruiting</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1%</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0%</a:t>
                      </a:r>
                    </a:p>
                  </a:txBody>
                  <a:tcPr marL="7620" marR="7620" marT="7620" marB="0" anchor="ctr">
                    <a:solidFill>
                      <a:srgbClr val="0072C6"/>
                    </a:solidFill>
                  </a:tcPr>
                </a:tc>
                <a:extLst>
                  <a:ext uri="{0D108BD9-81ED-4DB2-BD59-A6C34878D82A}">
                    <a16:rowId xmlns:a16="http://schemas.microsoft.com/office/drawing/2014/main" val="1914822046"/>
                  </a:ext>
                </a:extLst>
              </a:tr>
              <a:tr h="245100">
                <a:tc>
                  <a:txBody>
                    <a:bodyPr/>
                    <a:lstStyle/>
                    <a:p>
                      <a:pPr algn="ctr" fontAlgn="b"/>
                      <a:r>
                        <a:rPr lang="en-US" sz="1400" b="0" i="0" u="none" strike="noStrike" dirty="0">
                          <a:solidFill>
                            <a:schemeClr val="tx1"/>
                          </a:solidFill>
                          <a:effectLst/>
                          <a:latin typeface="Calibri" panose="020F0502020204030204" pitchFamily="34" charset="0"/>
                        </a:rPr>
                        <a:t>Revenge porn</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3%</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3%</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0%</a:t>
                      </a:r>
                    </a:p>
                  </a:txBody>
                  <a:tcPr marL="7620" marR="7620" marT="7620" marB="0" anchor="ctr">
                    <a:solidFill>
                      <a:srgbClr val="0072C6"/>
                    </a:solidFill>
                  </a:tcPr>
                </a:tc>
                <a:extLst>
                  <a:ext uri="{0D108BD9-81ED-4DB2-BD59-A6C34878D82A}">
                    <a16:rowId xmlns:a16="http://schemas.microsoft.com/office/drawing/2014/main" val="4183514031"/>
                  </a:ext>
                </a:extLst>
              </a:tr>
              <a:tr h="245100">
                <a:tc>
                  <a:txBody>
                    <a:bodyPr/>
                    <a:lstStyle/>
                    <a:p>
                      <a:pPr algn="ctr" fontAlgn="b"/>
                      <a:r>
                        <a:rPr lang="en-US" sz="1400" b="0" i="0" u="none" strike="noStrike" dirty="0">
                          <a:solidFill>
                            <a:schemeClr val="tx1"/>
                          </a:solidFill>
                          <a:effectLst/>
                          <a:latin typeface="Calibri" panose="020F0502020204030204" pitchFamily="34" charset="0"/>
                        </a:rPr>
                        <a:t>Swatting</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3%</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4%</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-1%</a:t>
                      </a:r>
                    </a:p>
                  </a:txBody>
                  <a:tcPr marL="7620" marR="7620" marT="7620" marB="0" anchor="ctr">
                    <a:solidFill>
                      <a:srgbClr val="0072C6"/>
                    </a:solidFill>
                  </a:tcPr>
                </a:tc>
                <a:extLst>
                  <a:ext uri="{0D108BD9-81ED-4DB2-BD59-A6C34878D82A}">
                    <a16:rowId xmlns:a16="http://schemas.microsoft.com/office/drawing/2014/main" val="1886886521"/>
                  </a:ext>
                </a:extLst>
              </a:tr>
              <a:tr h="245100">
                <a:tc>
                  <a:txBody>
                    <a:bodyPr/>
                    <a:lstStyle/>
                    <a:p>
                      <a:pPr algn="ctr" fontAlgn="b"/>
                      <a:r>
                        <a:rPr lang="en-US" sz="1400" b="0" i="0" u="none" strike="noStrike" dirty="0">
                          <a:solidFill>
                            <a:schemeClr val="tx1"/>
                          </a:solidFill>
                          <a:effectLst/>
                          <a:latin typeface="Calibri" panose="020F0502020204030204" pitchFamily="34" charset="0"/>
                        </a:rPr>
                        <a:t>Discrimination</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10%</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11%</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-1%</a:t>
                      </a:r>
                    </a:p>
                  </a:txBody>
                  <a:tcPr marL="7620" marR="7620" marT="7620" marB="0" anchor="ctr">
                    <a:solidFill>
                      <a:srgbClr val="0072C6"/>
                    </a:solidFill>
                  </a:tcPr>
                </a:tc>
                <a:extLst>
                  <a:ext uri="{0D108BD9-81ED-4DB2-BD59-A6C34878D82A}">
                    <a16:rowId xmlns:a16="http://schemas.microsoft.com/office/drawing/2014/main" val="3565598564"/>
                  </a:ext>
                </a:extLst>
              </a:tr>
            </a:tbl>
          </a:graphicData>
        </a:graphic>
      </p:graphicFrame>
      <p:sp>
        <p:nvSpPr>
          <p:cNvPr id="12" name="TextBox 11"/>
          <p:cNvSpPr txBox="1"/>
          <p:nvPr/>
        </p:nvSpPr>
        <p:spPr>
          <a:xfrm>
            <a:off x="264591" y="1504538"/>
            <a:ext cx="4126539" cy="3619452"/>
          </a:xfrm>
          <a:prstGeom prst="rect">
            <a:avLst/>
          </a:prstGeom>
          <a:noFill/>
        </p:spPr>
        <p:txBody>
          <a:bodyPr wrap="square" lIns="182880" tIns="146304" rIns="182880" bIns="146304" rtlCol="0">
            <a:spAutoFit/>
          </a:bodyPr>
          <a:lstStyle/>
          <a:p>
            <a:pPr marL="285750" indent="-285750">
              <a:lnSpc>
                <a:spcPct val="90000"/>
              </a:lnSpc>
              <a:buFont typeface="Arial" panose="020B0604020202020204" pitchFamily="34" charset="0"/>
              <a:buChar char="•"/>
            </a:pPr>
            <a:r>
              <a:rPr lang="en-US" sz="2000" dirty="0">
                <a:solidFill>
                  <a:schemeClr val="tx1">
                    <a:lumMod val="50000"/>
                  </a:schemeClr>
                </a:solidFill>
              </a:rPr>
              <a:t>Adults (67%) were more likely to experience an online risk than youth (62%).</a:t>
            </a:r>
          </a:p>
          <a:p>
            <a:pPr marL="285750" indent="-285750">
              <a:lnSpc>
                <a:spcPct val="90000"/>
              </a:lnSpc>
              <a:buFont typeface="Arial" panose="020B0604020202020204" pitchFamily="34" charset="0"/>
              <a:buChar char="•"/>
            </a:pPr>
            <a:endParaRPr lang="en-US" sz="2000" dirty="0">
              <a:solidFill>
                <a:schemeClr val="tx1">
                  <a:lumMod val="50000"/>
                </a:schemeClr>
              </a:solidFill>
            </a:endParaRPr>
          </a:p>
          <a:p>
            <a:pPr marL="285750" indent="-285750">
              <a:lnSpc>
                <a:spcPct val="90000"/>
              </a:lnSpc>
              <a:buFont typeface="Arial" panose="020B0604020202020204" pitchFamily="34" charset="0"/>
              <a:buChar char="•"/>
            </a:pPr>
            <a:r>
              <a:rPr lang="en-US" sz="2000" dirty="0">
                <a:solidFill>
                  <a:schemeClr val="tx1">
                    <a:lumMod val="50000"/>
                  </a:schemeClr>
                </a:solidFill>
              </a:rPr>
              <a:t>Adults reported higher incidence of Sexual risks than youth. </a:t>
            </a:r>
          </a:p>
          <a:p>
            <a:pPr marL="285750" indent="-285750">
              <a:lnSpc>
                <a:spcPct val="90000"/>
              </a:lnSpc>
              <a:buFont typeface="Arial" panose="020B0604020202020204" pitchFamily="34" charset="0"/>
              <a:buChar char="•"/>
            </a:pPr>
            <a:endParaRPr lang="en-US" sz="2000" dirty="0">
              <a:solidFill>
                <a:schemeClr val="tx1">
                  <a:lumMod val="50000"/>
                </a:schemeClr>
              </a:solidFill>
            </a:endParaRPr>
          </a:p>
          <a:p>
            <a:pPr marL="285750" indent="-285750">
              <a:lnSpc>
                <a:spcPct val="90000"/>
              </a:lnSpc>
              <a:buFont typeface="Arial" panose="020B0604020202020204" pitchFamily="34" charset="0"/>
              <a:buChar char="•"/>
            </a:pPr>
            <a:r>
              <a:rPr lang="en-US" sz="2000" dirty="0">
                <a:solidFill>
                  <a:schemeClr val="tx1">
                    <a:lumMod val="50000"/>
                  </a:schemeClr>
                </a:solidFill>
              </a:rPr>
              <a:t>Youth were more likely to suffer from Trolling, Bullying and Treated mean than adults. </a:t>
            </a:r>
          </a:p>
          <a:p>
            <a:pPr marL="285750" indent="-285750">
              <a:lnSpc>
                <a:spcPct val="90000"/>
              </a:lnSpc>
              <a:buFont typeface="Arial" panose="020B0604020202020204" pitchFamily="34" charset="0"/>
              <a:buChar char="•"/>
            </a:pPr>
            <a:endParaRPr lang="en-US" sz="2000" dirty="0">
              <a:solidFill>
                <a:schemeClr val="tx1">
                  <a:lumMod val="50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969630903"/>
              </p:ext>
            </p:extLst>
          </p:nvPr>
        </p:nvGraphicFramePr>
        <p:xfrm>
          <a:off x="4822471" y="1629358"/>
          <a:ext cx="7101841" cy="1814457"/>
        </p:xfrm>
        <a:graphic>
          <a:graphicData uri="http://schemas.openxmlformats.org/drawingml/2006/table">
            <a:tbl>
              <a:tblPr>
                <a:tableStyleId>{5C22544A-7EE6-4342-B048-85BDC9FD1C3A}</a:tableStyleId>
              </a:tblPr>
              <a:tblGrid>
                <a:gridCol w="3342040">
                  <a:extLst>
                    <a:ext uri="{9D8B030D-6E8A-4147-A177-3AD203B41FA5}">
                      <a16:colId xmlns:a16="http://schemas.microsoft.com/office/drawing/2014/main" val="167961118"/>
                    </a:ext>
                  </a:extLst>
                </a:gridCol>
                <a:gridCol w="1253267">
                  <a:extLst>
                    <a:ext uri="{9D8B030D-6E8A-4147-A177-3AD203B41FA5}">
                      <a16:colId xmlns:a16="http://schemas.microsoft.com/office/drawing/2014/main" val="764634508"/>
                    </a:ext>
                  </a:extLst>
                </a:gridCol>
                <a:gridCol w="1253267">
                  <a:extLst>
                    <a:ext uri="{9D8B030D-6E8A-4147-A177-3AD203B41FA5}">
                      <a16:colId xmlns:a16="http://schemas.microsoft.com/office/drawing/2014/main" val="3937054231"/>
                    </a:ext>
                  </a:extLst>
                </a:gridCol>
                <a:gridCol w="1253267">
                  <a:extLst>
                    <a:ext uri="{9D8B030D-6E8A-4147-A177-3AD203B41FA5}">
                      <a16:colId xmlns:a16="http://schemas.microsoft.com/office/drawing/2014/main" val="1547721811"/>
                    </a:ext>
                  </a:extLst>
                </a:gridCol>
              </a:tblGrid>
              <a:tr h="343857">
                <a:tc>
                  <a:txBody>
                    <a:bodyPr/>
                    <a:lstStyle/>
                    <a:p>
                      <a:pPr algn="ctr" fontAlgn="b"/>
                      <a:r>
                        <a:rPr lang="en-US" sz="1600" u="none" strike="noStrike" dirty="0">
                          <a:solidFill>
                            <a:schemeClr val="tx1"/>
                          </a:solidFill>
                          <a:effectLst/>
                        </a:rPr>
                        <a:t> Happened to me</a:t>
                      </a:r>
                      <a:endParaRPr lang="en-US" sz="1600" b="0" i="0" u="none" strike="noStrike" dirty="0">
                        <a:solidFill>
                          <a:schemeClr val="tx1"/>
                        </a:solidFill>
                        <a:effectLst/>
                        <a:latin typeface="Calibri" panose="020F0502020204030204" pitchFamily="34" charset="0"/>
                      </a:endParaRPr>
                    </a:p>
                  </a:txBody>
                  <a:tcPr marL="5403" marR="5403" marT="5403" marB="0" anchor="ctr">
                    <a:solidFill>
                      <a:srgbClr val="0072C6"/>
                    </a:solidFill>
                  </a:tcPr>
                </a:tc>
                <a:tc>
                  <a:txBody>
                    <a:bodyPr/>
                    <a:lstStyle/>
                    <a:p>
                      <a:pPr algn="ctr" fontAlgn="b"/>
                      <a:r>
                        <a:rPr lang="en-US" sz="1600" u="none" strike="noStrike" dirty="0">
                          <a:solidFill>
                            <a:schemeClr val="tx1"/>
                          </a:solidFill>
                          <a:effectLst/>
                        </a:rPr>
                        <a:t>Adult</a:t>
                      </a:r>
                      <a:endParaRPr lang="en-US" sz="1600" b="0" i="0" u="none" strike="noStrike" dirty="0">
                        <a:solidFill>
                          <a:schemeClr val="tx1"/>
                        </a:solidFill>
                        <a:effectLst/>
                        <a:latin typeface="Calibri" panose="020F0502020204030204" pitchFamily="34" charset="0"/>
                      </a:endParaRPr>
                    </a:p>
                  </a:txBody>
                  <a:tcPr marL="5403" marR="5403" marT="5403" marB="0" anchor="ctr">
                    <a:solidFill>
                      <a:srgbClr val="0072C6"/>
                    </a:solidFill>
                  </a:tcPr>
                </a:tc>
                <a:tc>
                  <a:txBody>
                    <a:bodyPr/>
                    <a:lstStyle/>
                    <a:p>
                      <a:pPr algn="ctr" fontAlgn="b"/>
                      <a:r>
                        <a:rPr lang="en-US" sz="1600" u="none" strike="noStrike" dirty="0">
                          <a:solidFill>
                            <a:schemeClr val="tx1"/>
                          </a:solidFill>
                          <a:effectLst/>
                        </a:rPr>
                        <a:t>Youth</a:t>
                      </a:r>
                      <a:endParaRPr lang="en-US" sz="1600" b="0" i="0" u="none" strike="noStrike" dirty="0">
                        <a:solidFill>
                          <a:schemeClr val="tx1"/>
                        </a:solidFill>
                        <a:effectLst/>
                        <a:latin typeface="Calibri" panose="020F0502020204030204" pitchFamily="34" charset="0"/>
                      </a:endParaRPr>
                    </a:p>
                  </a:txBody>
                  <a:tcPr marL="5403" marR="5403" marT="5403" marB="0" anchor="ctr">
                    <a:solidFill>
                      <a:srgbClr val="0072C6"/>
                    </a:solidFill>
                  </a:tcPr>
                </a:tc>
                <a:tc>
                  <a:txBody>
                    <a:bodyPr/>
                    <a:lstStyle/>
                    <a:p>
                      <a:pPr algn="ctr" fontAlgn="b"/>
                      <a:r>
                        <a:rPr lang="en-US" sz="1600" b="0" i="0" u="none" strike="noStrike" baseline="0" dirty="0">
                          <a:solidFill>
                            <a:schemeClr val="tx1"/>
                          </a:solidFill>
                          <a:effectLst/>
                          <a:latin typeface="+mn-lt"/>
                        </a:rPr>
                        <a:t>Difference</a:t>
                      </a:r>
                      <a:endParaRPr lang="en-US" sz="1600" b="0" i="0" u="none" strike="noStrike" dirty="0">
                        <a:solidFill>
                          <a:schemeClr val="tx1"/>
                        </a:solidFill>
                        <a:effectLst/>
                        <a:latin typeface="Calibri" panose="020F0502020204030204" pitchFamily="34" charset="0"/>
                      </a:endParaRPr>
                    </a:p>
                  </a:txBody>
                  <a:tcPr marL="5403" marR="5403" marT="5403" marB="0" anchor="ctr">
                    <a:solidFill>
                      <a:srgbClr val="0072C6"/>
                    </a:solidFill>
                  </a:tcPr>
                </a:tc>
                <a:extLst>
                  <a:ext uri="{0D108BD9-81ED-4DB2-BD59-A6C34878D82A}">
                    <a16:rowId xmlns:a16="http://schemas.microsoft.com/office/drawing/2014/main" val="1534248742"/>
                  </a:ext>
                </a:extLst>
              </a:tr>
              <a:tr h="245100">
                <a:tc>
                  <a:txBody>
                    <a:bodyPr/>
                    <a:lstStyle/>
                    <a:p>
                      <a:pPr algn="ctr" fontAlgn="b"/>
                      <a:r>
                        <a:rPr lang="en-US" sz="1400" b="0" i="0" u="none" strike="noStrike" dirty="0">
                          <a:solidFill>
                            <a:schemeClr val="tx1"/>
                          </a:solidFill>
                          <a:effectLst/>
                          <a:latin typeface="Calibri" panose="020F0502020204030204" pitchFamily="34" charset="0"/>
                        </a:rPr>
                        <a:t>Sexual solicitation</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19%</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10%</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9%</a:t>
                      </a:r>
                    </a:p>
                  </a:txBody>
                  <a:tcPr marL="7620" marR="7620" marT="7620" marB="0" anchor="ctr">
                    <a:solidFill>
                      <a:srgbClr val="0072C6"/>
                    </a:solidFill>
                  </a:tcPr>
                </a:tc>
                <a:extLst>
                  <a:ext uri="{0D108BD9-81ED-4DB2-BD59-A6C34878D82A}">
                    <a16:rowId xmlns:a16="http://schemas.microsoft.com/office/drawing/2014/main" val="1425277973"/>
                  </a:ext>
                </a:extLst>
              </a:tr>
              <a:tr h="245100">
                <a:tc>
                  <a:txBody>
                    <a:bodyPr/>
                    <a:lstStyle/>
                    <a:p>
                      <a:pPr algn="ctr" fontAlgn="b"/>
                      <a:r>
                        <a:rPr lang="en-US" sz="1400" b="0" i="0" u="none" strike="noStrike" dirty="0">
                          <a:solidFill>
                            <a:schemeClr val="tx1"/>
                          </a:solidFill>
                          <a:effectLst/>
                          <a:latin typeface="Calibri" panose="020F0502020204030204" pitchFamily="34" charset="0"/>
                        </a:rPr>
                        <a:t>Unwanted contact</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48%</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39%</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9%</a:t>
                      </a:r>
                    </a:p>
                  </a:txBody>
                  <a:tcPr marL="7620" marR="7620" marT="7620" marB="0" anchor="ctr">
                    <a:solidFill>
                      <a:srgbClr val="0072C6"/>
                    </a:solidFill>
                  </a:tcPr>
                </a:tc>
                <a:extLst>
                  <a:ext uri="{0D108BD9-81ED-4DB2-BD59-A6C34878D82A}">
                    <a16:rowId xmlns:a16="http://schemas.microsoft.com/office/drawing/2014/main" val="101003438"/>
                  </a:ext>
                </a:extLst>
              </a:tr>
              <a:tr h="245100">
                <a:tc>
                  <a:txBody>
                    <a:bodyPr/>
                    <a:lstStyle/>
                    <a:p>
                      <a:pPr algn="ctr" fontAlgn="b"/>
                      <a:r>
                        <a:rPr lang="en-US" sz="1400" b="0" i="0" u="none" strike="noStrike" dirty="0">
                          <a:solidFill>
                            <a:schemeClr val="tx1"/>
                          </a:solidFill>
                          <a:effectLst/>
                          <a:latin typeface="Calibri" panose="020F0502020204030204" pitchFamily="34" charset="0"/>
                        </a:rPr>
                        <a:t>Unwanted sexting (rec.)</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25%</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17%</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8%</a:t>
                      </a:r>
                    </a:p>
                  </a:txBody>
                  <a:tcPr marL="7620" marR="7620" marT="7620" marB="0" anchor="ctr">
                    <a:solidFill>
                      <a:srgbClr val="0072C6"/>
                    </a:solidFill>
                  </a:tcPr>
                </a:tc>
                <a:extLst>
                  <a:ext uri="{0D108BD9-81ED-4DB2-BD59-A6C34878D82A}">
                    <a16:rowId xmlns:a16="http://schemas.microsoft.com/office/drawing/2014/main" val="2902052908"/>
                  </a:ext>
                </a:extLst>
              </a:tr>
              <a:tr h="245100">
                <a:tc>
                  <a:txBody>
                    <a:bodyPr/>
                    <a:lstStyle/>
                    <a:p>
                      <a:pPr algn="ctr" fontAlgn="b"/>
                      <a:r>
                        <a:rPr lang="en-US" sz="1400" b="0" i="0" u="none" strike="noStrike" dirty="0">
                          <a:solidFill>
                            <a:schemeClr val="tx1"/>
                          </a:solidFill>
                          <a:effectLst/>
                          <a:latin typeface="Calibri" panose="020F0502020204030204" pitchFamily="34" charset="0"/>
                        </a:rPr>
                        <a:t>Unwanted sexting (sent)</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15%</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10%</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5%</a:t>
                      </a:r>
                    </a:p>
                  </a:txBody>
                  <a:tcPr marL="7620" marR="7620" marT="7620" marB="0" anchor="ctr">
                    <a:solidFill>
                      <a:srgbClr val="0072C6"/>
                    </a:solidFill>
                  </a:tcPr>
                </a:tc>
                <a:extLst>
                  <a:ext uri="{0D108BD9-81ED-4DB2-BD59-A6C34878D82A}">
                    <a16:rowId xmlns:a16="http://schemas.microsoft.com/office/drawing/2014/main" val="1590799324"/>
                  </a:ext>
                </a:extLst>
              </a:tr>
              <a:tr h="245100">
                <a:tc>
                  <a:txBody>
                    <a:bodyPr/>
                    <a:lstStyle/>
                    <a:p>
                      <a:pPr algn="ctr" fontAlgn="b"/>
                      <a:r>
                        <a:rPr lang="en-US" sz="1400" b="0" i="0" u="none" strike="noStrike" dirty="0">
                          <a:solidFill>
                            <a:schemeClr val="tx1"/>
                          </a:solidFill>
                          <a:effectLst/>
                          <a:latin typeface="Calibri" panose="020F0502020204030204" pitchFamily="34" charset="0"/>
                        </a:rPr>
                        <a:t>Doxing</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14%</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10%</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4%</a:t>
                      </a:r>
                    </a:p>
                  </a:txBody>
                  <a:tcPr marL="7620" marR="7620" marT="7620" marB="0" anchor="ctr">
                    <a:solidFill>
                      <a:srgbClr val="0072C6"/>
                    </a:solidFill>
                  </a:tcPr>
                </a:tc>
                <a:extLst>
                  <a:ext uri="{0D108BD9-81ED-4DB2-BD59-A6C34878D82A}">
                    <a16:rowId xmlns:a16="http://schemas.microsoft.com/office/drawing/2014/main" val="2515913405"/>
                  </a:ext>
                </a:extLst>
              </a:tr>
              <a:tr h="245100">
                <a:tc>
                  <a:txBody>
                    <a:bodyPr/>
                    <a:lstStyle/>
                    <a:p>
                      <a:pPr algn="ctr" fontAlgn="b"/>
                      <a:r>
                        <a:rPr lang="en-US" sz="1400" b="0" i="0" u="none" strike="noStrike" dirty="0">
                          <a:solidFill>
                            <a:schemeClr val="tx1"/>
                          </a:solidFill>
                          <a:effectLst/>
                          <a:latin typeface="Calibri" panose="020F0502020204030204" pitchFamily="34" charset="0"/>
                        </a:rPr>
                        <a:t>Damage to work rep</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5%</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3%</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2%</a:t>
                      </a:r>
                    </a:p>
                  </a:txBody>
                  <a:tcPr marL="7620" marR="7620" marT="7620" marB="0" anchor="ctr">
                    <a:solidFill>
                      <a:srgbClr val="0072C6"/>
                    </a:solidFill>
                  </a:tcPr>
                </a:tc>
                <a:extLst>
                  <a:ext uri="{0D108BD9-81ED-4DB2-BD59-A6C34878D82A}">
                    <a16:rowId xmlns:a16="http://schemas.microsoft.com/office/drawing/2014/main" val="177024502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58242347"/>
              </p:ext>
            </p:extLst>
          </p:nvPr>
        </p:nvGraphicFramePr>
        <p:xfrm>
          <a:off x="4822471" y="5123707"/>
          <a:ext cx="7101841" cy="1225500"/>
        </p:xfrm>
        <a:graphic>
          <a:graphicData uri="http://schemas.openxmlformats.org/drawingml/2006/table">
            <a:tbl>
              <a:tblPr>
                <a:tableStyleId>{5C22544A-7EE6-4342-B048-85BDC9FD1C3A}</a:tableStyleId>
              </a:tblPr>
              <a:tblGrid>
                <a:gridCol w="3342040">
                  <a:extLst>
                    <a:ext uri="{9D8B030D-6E8A-4147-A177-3AD203B41FA5}">
                      <a16:colId xmlns:a16="http://schemas.microsoft.com/office/drawing/2014/main" val="167961118"/>
                    </a:ext>
                  </a:extLst>
                </a:gridCol>
                <a:gridCol w="1253267">
                  <a:extLst>
                    <a:ext uri="{9D8B030D-6E8A-4147-A177-3AD203B41FA5}">
                      <a16:colId xmlns:a16="http://schemas.microsoft.com/office/drawing/2014/main" val="764634508"/>
                    </a:ext>
                  </a:extLst>
                </a:gridCol>
                <a:gridCol w="1253267">
                  <a:extLst>
                    <a:ext uri="{9D8B030D-6E8A-4147-A177-3AD203B41FA5}">
                      <a16:colId xmlns:a16="http://schemas.microsoft.com/office/drawing/2014/main" val="3937054231"/>
                    </a:ext>
                  </a:extLst>
                </a:gridCol>
                <a:gridCol w="1253267">
                  <a:extLst>
                    <a:ext uri="{9D8B030D-6E8A-4147-A177-3AD203B41FA5}">
                      <a16:colId xmlns:a16="http://schemas.microsoft.com/office/drawing/2014/main" val="1547721811"/>
                    </a:ext>
                  </a:extLst>
                </a:gridCol>
              </a:tblGrid>
              <a:tr h="245100">
                <a:tc>
                  <a:txBody>
                    <a:bodyPr/>
                    <a:lstStyle/>
                    <a:p>
                      <a:pPr algn="ctr" fontAlgn="b"/>
                      <a:r>
                        <a:rPr lang="en-US" sz="1400" b="0" i="0" u="none" strike="noStrike" dirty="0">
                          <a:solidFill>
                            <a:schemeClr val="tx1"/>
                          </a:solidFill>
                          <a:effectLst/>
                          <a:latin typeface="Calibri" panose="020F0502020204030204" pitchFamily="34" charset="0"/>
                        </a:rPr>
                        <a:t>Damage to personal rep</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8%</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9%</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-2%</a:t>
                      </a:r>
                    </a:p>
                  </a:txBody>
                  <a:tcPr marL="7620" marR="7620" marT="7620" marB="0" anchor="ctr">
                    <a:solidFill>
                      <a:srgbClr val="0072C6"/>
                    </a:solidFill>
                  </a:tcPr>
                </a:tc>
                <a:extLst>
                  <a:ext uri="{0D108BD9-81ED-4DB2-BD59-A6C34878D82A}">
                    <a16:rowId xmlns:a16="http://schemas.microsoft.com/office/drawing/2014/main" val="691692384"/>
                  </a:ext>
                </a:extLst>
              </a:tr>
              <a:tr h="245100">
                <a:tc>
                  <a:txBody>
                    <a:bodyPr/>
                    <a:lstStyle/>
                    <a:p>
                      <a:pPr algn="ctr" fontAlgn="b"/>
                      <a:r>
                        <a:rPr lang="en-US" sz="1400" b="0" i="0" u="none" strike="noStrike" dirty="0">
                          <a:solidFill>
                            <a:schemeClr val="tx1"/>
                          </a:solidFill>
                          <a:effectLst/>
                          <a:latin typeface="Calibri" panose="020F0502020204030204" pitchFamily="34" charset="0"/>
                        </a:rPr>
                        <a:t>Hate speech</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15%</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17%</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-2%</a:t>
                      </a:r>
                    </a:p>
                  </a:txBody>
                  <a:tcPr marL="7620" marR="7620" marT="7620" marB="0" anchor="ctr">
                    <a:solidFill>
                      <a:srgbClr val="0072C6"/>
                    </a:solidFill>
                  </a:tcPr>
                </a:tc>
                <a:extLst>
                  <a:ext uri="{0D108BD9-81ED-4DB2-BD59-A6C34878D82A}">
                    <a16:rowId xmlns:a16="http://schemas.microsoft.com/office/drawing/2014/main" val="1959215704"/>
                  </a:ext>
                </a:extLst>
              </a:tr>
              <a:tr h="245100">
                <a:tc>
                  <a:txBody>
                    <a:bodyPr/>
                    <a:lstStyle/>
                    <a:p>
                      <a:pPr algn="ctr" fontAlgn="b"/>
                      <a:r>
                        <a:rPr lang="en-US" sz="1400" b="0" i="0" u="none" strike="noStrike" dirty="0">
                          <a:solidFill>
                            <a:schemeClr val="tx1"/>
                          </a:solidFill>
                          <a:effectLst/>
                          <a:latin typeface="Calibri" panose="020F0502020204030204" pitchFamily="34" charset="0"/>
                        </a:rPr>
                        <a:t>Cyberbullying</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7%</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11%</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-4%</a:t>
                      </a:r>
                    </a:p>
                  </a:txBody>
                  <a:tcPr marL="7620" marR="7620" marT="7620" marB="0" anchor="ctr">
                    <a:solidFill>
                      <a:srgbClr val="0072C6"/>
                    </a:solidFill>
                  </a:tcPr>
                </a:tc>
                <a:extLst>
                  <a:ext uri="{0D108BD9-81ED-4DB2-BD59-A6C34878D82A}">
                    <a16:rowId xmlns:a16="http://schemas.microsoft.com/office/drawing/2014/main" val="1272936643"/>
                  </a:ext>
                </a:extLst>
              </a:tr>
              <a:tr h="245100">
                <a:tc>
                  <a:txBody>
                    <a:bodyPr/>
                    <a:lstStyle/>
                    <a:p>
                      <a:pPr algn="ctr" fontAlgn="b"/>
                      <a:r>
                        <a:rPr lang="en-US" sz="1400" b="0" i="0" u="none" strike="noStrike" dirty="0">
                          <a:solidFill>
                            <a:schemeClr val="tx1"/>
                          </a:solidFill>
                          <a:effectLst/>
                          <a:latin typeface="Calibri" panose="020F0502020204030204" pitchFamily="34" charset="0"/>
                        </a:rPr>
                        <a:t>Trolling</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19%</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23%</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-4%</a:t>
                      </a:r>
                    </a:p>
                  </a:txBody>
                  <a:tcPr marL="7620" marR="7620" marT="7620" marB="0" anchor="ctr">
                    <a:solidFill>
                      <a:srgbClr val="0072C6"/>
                    </a:solidFill>
                  </a:tcPr>
                </a:tc>
                <a:extLst>
                  <a:ext uri="{0D108BD9-81ED-4DB2-BD59-A6C34878D82A}">
                    <a16:rowId xmlns:a16="http://schemas.microsoft.com/office/drawing/2014/main" val="1997841888"/>
                  </a:ext>
                </a:extLst>
              </a:tr>
              <a:tr h="245100">
                <a:tc>
                  <a:txBody>
                    <a:bodyPr/>
                    <a:lstStyle/>
                    <a:p>
                      <a:pPr algn="ctr" fontAlgn="b"/>
                      <a:r>
                        <a:rPr lang="en-US" sz="1400" b="0" i="0" u="none" strike="noStrike" dirty="0">
                          <a:solidFill>
                            <a:schemeClr val="tx1"/>
                          </a:solidFill>
                          <a:effectLst/>
                          <a:latin typeface="Calibri" panose="020F0502020204030204" pitchFamily="34" charset="0"/>
                        </a:rPr>
                        <a:t>Treated mean</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19%</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25%</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Calibri" panose="020F0502020204030204" pitchFamily="34" charset="0"/>
                        </a:rPr>
                        <a:t>-6%</a:t>
                      </a:r>
                    </a:p>
                  </a:txBody>
                  <a:tcPr marL="7620" marR="7620" marT="7620" marB="0" anchor="ctr">
                    <a:solidFill>
                      <a:srgbClr val="0072C6"/>
                    </a:solidFill>
                  </a:tcPr>
                </a:tc>
                <a:extLst>
                  <a:ext uri="{0D108BD9-81ED-4DB2-BD59-A6C34878D82A}">
                    <a16:rowId xmlns:a16="http://schemas.microsoft.com/office/drawing/2014/main" val="3946849801"/>
                  </a:ext>
                </a:extLst>
              </a:tr>
            </a:tbl>
          </a:graphicData>
        </a:graphic>
      </p:graphicFrame>
      <p:grpSp>
        <p:nvGrpSpPr>
          <p:cNvPr id="21" name="Group 20"/>
          <p:cNvGrpSpPr/>
          <p:nvPr/>
        </p:nvGrpSpPr>
        <p:grpSpPr>
          <a:xfrm>
            <a:off x="10231766" y="-18594"/>
            <a:ext cx="2130153" cy="501823"/>
            <a:chOff x="10231766" y="-18594"/>
            <a:chExt cx="2130153" cy="501823"/>
          </a:xfrm>
        </p:grpSpPr>
        <p:sp>
          <p:nvSpPr>
            <p:cNvPr id="22" name="TextBox 21"/>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Youth</a:t>
              </a:r>
            </a:p>
          </p:txBody>
        </p:sp>
        <p:grpSp>
          <p:nvGrpSpPr>
            <p:cNvPr id="23" name="Group 22"/>
            <p:cNvGrpSpPr>
              <a:grpSpLocks noChangeAspect="1"/>
            </p:cNvGrpSpPr>
            <p:nvPr/>
          </p:nvGrpSpPr>
          <p:grpSpPr>
            <a:xfrm>
              <a:off x="11628902" y="26029"/>
              <a:ext cx="733017" cy="457200"/>
              <a:chOff x="7382861" y="3386137"/>
              <a:chExt cx="1832542" cy="1143000"/>
            </a:xfrm>
          </p:grpSpPr>
          <p:pic>
            <p:nvPicPr>
              <p:cNvPr id="24" name="Picture 23"/>
              <p:cNvPicPr>
                <a:picLocks noChangeAspect="1"/>
              </p:cNvPicPr>
              <p:nvPr/>
            </p:nvPicPr>
            <p:blipFill>
              <a:blip r:embed="rId2">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25" name="Picture 4" descr="https://d30y9cdsu7xlg0.cloudfront.net/png/35475-200.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6" name="Rectangle 25"/>
          <p:cNvSpPr/>
          <p:nvPr/>
        </p:nvSpPr>
        <p:spPr bwMode="auto">
          <a:xfrm>
            <a:off x="8471444" y="1966678"/>
            <a:ext cx="705660" cy="988722"/>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9668873" y="5586883"/>
            <a:ext cx="705660" cy="781613"/>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a:xfrm>
            <a:off x="2498" y="6669087"/>
            <a:ext cx="6216650" cy="246221"/>
          </a:xfrm>
          <a:prstGeom prst="rect">
            <a:avLst/>
          </a:prstGeom>
        </p:spPr>
        <p:txBody>
          <a:bodyPr>
            <a:spAutoFit/>
          </a:bodyPr>
          <a:lstStyle/>
          <a:p>
            <a:r>
              <a:rPr lang="en-US" sz="1000" dirty="0">
                <a:solidFill>
                  <a:schemeClr val="tx1">
                    <a:lumMod val="50000"/>
                  </a:schemeClr>
                </a:solidFill>
              </a:rPr>
              <a:t>Q.2: Which of these has ever happened to you or to a friend/family member ONLINE &lt;insert risk&gt;?</a:t>
            </a:r>
          </a:p>
        </p:txBody>
      </p:sp>
    </p:spTree>
    <p:extLst>
      <p:ext uri="{BB962C8B-B14F-4D97-AF65-F5344CB8AC3E}">
        <p14:creationId xmlns:p14="http://schemas.microsoft.com/office/powerpoint/2010/main" val="120012071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1889564" cy="917575"/>
          </a:xfrm>
        </p:spPr>
        <p:txBody>
          <a:bodyPr/>
          <a:lstStyle/>
          <a:p>
            <a:r>
              <a:rPr lang="en-US" dirty="0"/>
              <a:t>Youth were more likely to share bad experiences</a:t>
            </a:r>
          </a:p>
        </p:txBody>
      </p:sp>
      <p:sp>
        <p:nvSpPr>
          <p:cNvPr id="3" name="Slide Number Placeholder 2"/>
          <p:cNvSpPr>
            <a:spLocks noGrp="1"/>
          </p:cNvSpPr>
          <p:nvPr>
            <p:ph type="sldNum" sz="quarter" idx="4"/>
          </p:nvPr>
        </p:nvSpPr>
        <p:spPr/>
        <p:txBody>
          <a:bodyPr/>
          <a:lstStyle/>
          <a:p>
            <a:fld id="{7EFC24D6-DB8F-6B44-BA5A-9BEC68C15CAA}" type="slidenum">
              <a:rPr lang="en-US" smtClean="0"/>
              <a:pPr/>
              <a:t>26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894993645"/>
              </p:ext>
            </p:extLst>
          </p:nvPr>
        </p:nvGraphicFramePr>
        <p:xfrm>
          <a:off x="4625481" y="3449408"/>
          <a:ext cx="7101841" cy="1470600"/>
        </p:xfrm>
        <a:graphic>
          <a:graphicData uri="http://schemas.openxmlformats.org/drawingml/2006/table">
            <a:tbl>
              <a:tblPr>
                <a:tableStyleId>{5C22544A-7EE6-4342-B048-85BDC9FD1C3A}</a:tableStyleId>
              </a:tblPr>
              <a:tblGrid>
                <a:gridCol w="3342040">
                  <a:extLst>
                    <a:ext uri="{9D8B030D-6E8A-4147-A177-3AD203B41FA5}">
                      <a16:colId xmlns:a16="http://schemas.microsoft.com/office/drawing/2014/main" val="167961118"/>
                    </a:ext>
                  </a:extLst>
                </a:gridCol>
                <a:gridCol w="1253267">
                  <a:extLst>
                    <a:ext uri="{9D8B030D-6E8A-4147-A177-3AD203B41FA5}">
                      <a16:colId xmlns:a16="http://schemas.microsoft.com/office/drawing/2014/main" val="764634508"/>
                    </a:ext>
                  </a:extLst>
                </a:gridCol>
                <a:gridCol w="1253267">
                  <a:extLst>
                    <a:ext uri="{9D8B030D-6E8A-4147-A177-3AD203B41FA5}">
                      <a16:colId xmlns:a16="http://schemas.microsoft.com/office/drawing/2014/main" val="3937054231"/>
                    </a:ext>
                  </a:extLst>
                </a:gridCol>
                <a:gridCol w="1253267">
                  <a:extLst>
                    <a:ext uri="{9D8B030D-6E8A-4147-A177-3AD203B41FA5}">
                      <a16:colId xmlns:a16="http://schemas.microsoft.com/office/drawing/2014/main" val="1547721811"/>
                    </a:ext>
                  </a:extLst>
                </a:gridCol>
              </a:tblGrid>
              <a:tr h="245100">
                <a:tc>
                  <a:txBody>
                    <a:bodyPr/>
                    <a:lstStyle/>
                    <a:p>
                      <a:pPr algn="ctr" fontAlgn="b"/>
                      <a:r>
                        <a:rPr lang="en-US" sz="1400" b="0" i="0" u="none" strike="noStrike" dirty="0">
                          <a:solidFill>
                            <a:schemeClr val="tx1"/>
                          </a:solidFill>
                          <a:effectLst/>
                          <a:latin typeface="+mn-lt"/>
                        </a:rPr>
                        <a:t>Online harassment</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29%</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35%</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6%</a:t>
                      </a:r>
                    </a:p>
                  </a:txBody>
                  <a:tcPr marL="7620" marR="7620" marT="7620" marB="0" anchor="b">
                    <a:solidFill>
                      <a:srgbClr val="0072C6"/>
                    </a:solidFill>
                  </a:tcPr>
                </a:tc>
                <a:extLst>
                  <a:ext uri="{0D108BD9-81ED-4DB2-BD59-A6C34878D82A}">
                    <a16:rowId xmlns:a16="http://schemas.microsoft.com/office/drawing/2014/main" val="3868001334"/>
                  </a:ext>
                </a:extLst>
              </a:tr>
              <a:tr h="245100">
                <a:tc>
                  <a:txBody>
                    <a:bodyPr/>
                    <a:lstStyle/>
                    <a:p>
                      <a:pPr algn="ctr" fontAlgn="b"/>
                      <a:r>
                        <a:rPr lang="en-US" sz="1400" b="0" i="0" u="none" strike="noStrike" dirty="0">
                          <a:solidFill>
                            <a:schemeClr val="tx1"/>
                          </a:solidFill>
                          <a:effectLst/>
                          <a:latin typeface="+mn-lt"/>
                        </a:rPr>
                        <a:t>Revenge pornography</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7%</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11%</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4%</a:t>
                      </a:r>
                    </a:p>
                  </a:txBody>
                  <a:tcPr marL="7620" marR="7620" marT="7620" marB="0" anchor="b">
                    <a:solidFill>
                      <a:srgbClr val="0072C6"/>
                    </a:solidFill>
                  </a:tcPr>
                </a:tc>
                <a:extLst>
                  <a:ext uri="{0D108BD9-81ED-4DB2-BD59-A6C34878D82A}">
                    <a16:rowId xmlns:a16="http://schemas.microsoft.com/office/drawing/2014/main" val="249555295"/>
                  </a:ext>
                </a:extLst>
              </a:tr>
              <a:tr h="245100">
                <a:tc>
                  <a:txBody>
                    <a:bodyPr/>
                    <a:lstStyle/>
                    <a:p>
                      <a:pPr algn="ctr" fontAlgn="b"/>
                      <a:r>
                        <a:rPr lang="en-US" sz="1400" b="0" i="0" u="none" strike="noStrike" dirty="0">
                          <a:solidFill>
                            <a:schemeClr val="tx1"/>
                          </a:solidFill>
                          <a:effectLst/>
                          <a:latin typeface="+mn-lt"/>
                        </a:rPr>
                        <a:t>Sextortion</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7%</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11%</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4%</a:t>
                      </a:r>
                    </a:p>
                  </a:txBody>
                  <a:tcPr marL="7620" marR="7620" marT="7620" marB="0" anchor="b">
                    <a:solidFill>
                      <a:srgbClr val="0072C6"/>
                    </a:solidFill>
                  </a:tcPr>
                </a:tc>
                <a:extLst>
                  <a:ext uri="{0D108BD9-81ED-4DB2-BD59-A6C34878D82A}">
                    <a16:rowId xmlns:a16="http://schemas.microsoft.com/office/drawing/2014/main" val="1914822046"/>
                  </a:ext>
                </a:extLst>
              </a:tr>
              <a:tr h="245100">
                <a:tc>
                  <a:txBody>
                    <a:bodyPr/>
                    <a:lstStyle/>
                    <a:p>
                      <a:pPr algn="ctr" fontAlgn="b"/>
                      <a:r>
                        <a:rPr lang="en-US" sz="1400" b="0" i="0" u="none" strike="noStrike" dirty="0">
                          <a:solidFill>
                            <a:schemeClr val="tx1"/>
                          </a:solidFill>
                          <a:effectLst/>
                          <a:latin typeface="+mn-lt"/>
                        </a:rPr>
                        <a:t>Swatting</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8%</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11%</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3%</a:t>
                      </a:r>
                    </a:p>
                  </a:txBody>
                  <a:tcPr marL="7620" marR="7620" marT="7620" marB="0" anchor="b">
                    <a:solidFill>
                      <a:srgbClr val="0072C6"/>
                    </a:solidFill>
                  </a:tcPr>
                </a:tc>
                <a:extLst>
                  <a:ext uri="{0D108BD9-81ED-4DB2-BD59-A6C34878D82A}">
                    <a16:rowId xmlns:a16="http://schemas.microsoft.com/office/drawing/2014/main" val="4183514031"/>
                  </a:ext>
                </a:extLst>
              </a:tr>
              <a:tr h="245100">
                <a:tc>
                  <a:txBody>
                    <a:bodyPr/>
                    <a:lstStyle/>
                    <a:p>
                      <a:pPr algn="ctr" fontAlgn="b"/>
                      <a:r>
                        <a:rPr lang="en-US" sz="1400" b="0" i="0" u="none" strike="noStrike" dirty="0">
                          <a:solidFill>
                            <a:schemeClr val="tx1"/>
                          </a:solidFill>
                          <a:effectLst/>
                          <a:latin typeface="+mn-lt"/>
                        </a:rPr>
                        <a:t>Terrorism recruiting</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4%</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2%</a:t>
                      </a:r>
                    </a:p>
                  </a:txBody>
                  <a:tcPr marL="7620" marR="7620" marT="7620" marB="0" anchor="b">
                    <a:solidFill>
                      <a:srgbClr val="0072C6"/>
                    </a:solidFill>
                  </a:tcPr>
                </a:tc>
                <a:extLst>
                  <a:ext uri="{0D108BD9-81ED-4DB2-BD59-A6C34878D82A}">
                    <a16:rowId xmlns:a16="http://schemas.microsoft.com/office/drawing/2014/main" val="1886886521"/>
                  </a:ext>
                </a:extLst>
              </a:tr>
              <a:tr h="245100">
                <a:tc>
                  <a:txBody>
                    <a:bodyPr/>
                    <a:lstStyle/>
                    <a:p>
                      <a:pPr algn="ctr" fontAlgn="b"/>
                      <a:r>
                        <a:rPr lang="en-US" sz="1400" b="0" i="0" u="none" strike="noStrike" dirty="0">
                          <a:solidFill>
                            <a:schemeClr val="tx1"/>
                          </a:solidFill>
                          <a:effectLst/>
                          <a:latin typeface="+mn-lt"/>
                        </a:rPr>
                        <a:t>Doxing</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27%</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29%</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1%</a:t>
                      </a:r>
                    </a:p>
                  </a:txBody>
                  <a:tcPr marL="7620" marR="7620" marT="7620" marB="0" anchor="b">
                    <a:solidFill>
                      <a:srgbClr val="0072C6"/>
                    </a:solidFill>
                  </a:tcPr>
                </a:tc>
                <a:extLst>
                  <a:ext uri="{0D108BD9-81ED-4DB2-BD59-A6C34878D82A}">
                    <a16:rowId xmlns:a16="http://schemas.microsoft.com/office/drawing/2014/main" val="3565598564"/>
                  </a:ext>
                </a:extLst>
              </a:tr>
            </a:tbl>
          </a:graphicData>
        </a:graphic>
      </p:graphicFrame>
      <p:sp>
        <p:nvSpPr>
          <p:cNvPr id="9" name="TextBox 8"/>
          <p:cNvSpPr txBox="1"/>
          <p:nvPr/>
        </p:nvSpPr>
        <p:spPr>
          <a:xfrm>
            <a:off x="225972" y="1810751"/>
            <a:ext cx="3824918" cy="2511457"/>
          </a:xfrm>
          <a:prstGeom prst="rect">
            <a:avLst/>
          </a:prstGeom>
          <a:noFill/>
        </p:spPr>
        <p:txBody>
          <a:bodyPr wrap="square" lIns="182880" tIns="146304" rIns="182880" bIns="146304" rtlCol="0">
            <a:spAutoFit/>
          </a:bodyPr>
          <a:lstStyle/>
          <a:p>
            <a:pPr marL="285750" indent="-285750">
              <a:lnSpc>
                <a:spcPct val="90000"/>
              </a:lnSpc>
              <a:buFont typeface="Arial" panose="020B0604020202020204" pitchFamily="34" charset="0"/>
              <a:buChar char="•"/>
            </a:pPr>
            <a:r>
              <a:rPr lang="en-US" sz="2000" dirty="0">
                <a:solidFill>
                  <a:schemeClr val="tx1">
                    <a:lumMod val="50000"/>
                  </a:schemeClr>
                </a:solidFill>
              </a:rPr>
              <a:t>Youth reported higher incidence across the majority of online risks among family and friends compared to adults. This suggested youth were more willing to share their online risk experiences.</a:t>
            </a:r>
          </a:p>
        </p:txBody>
      </p:sp>
      <p:graphicFrame>
        <p:nvGraphicFramePr>
          <p:cNvPr id="12" name="Table 11"/>
          <p:cNvGraphicFramePr>
            <a:graphicFrameLocks noGrp="1"/>
          </p:cNvGraphicFramePr>
          <p:nvPr>
            <p:extLst>
              <p:ext uri="{D42A27DB-BD31-4B8C-83A1-F6EECF244321}">
                <p14:modId xmlns:p14="http://schemas.microsoft.com/office/powerpoint/2010/main" val="2381719855"/>
              </p:ext>
            </p:extLst>
          </p:nvPr>
        </p:nvGraphicFramePr>
        <p:xfrm>
          <a:off x="4625482" y="1542209"/>
          <a:ext cx="7101841" cy="1814457"/>
        </p:xfrm>
        <a:graphic>
          <a:graphicData uri="http://schemas.openxmlformats.org/drawingml/2006/table">
            <a:tbl>
              <a:tblPr>
                <a:tableStyleId>{5C22544A-7EE6-4342-B048-85BDC9FD1C3A}</a:tableStyleId>
              </a:tblPr>
              <a:tblGrid>
                <a:gridCol w="3342040">
                  <a:extLst>
                    <a:ext uri="{9D8B030D-6E8A-4147-A177-3AD203B41FA5}">
                      <a16:colId xmlns:a16="http://schemas.microsoft.com/office/drawing/2014/main" val="167961118"/>
                    </a:ext>
                  </a:extLst>
                </a:gridCol>
                <a:gridCol w="1253267">
                  <a:extLst>
                    <a:ext uri="{9D8B030D-6E8A-4147-A177-3AD203B41FA5}">
                      <a16:colId xmlns:a16="http://schemas.microsoft.com/office/drawing/2014/main" val="764634508"/>
                    </a:ext>
                  </a:extLst>
                </a:gridCol>
                <a:gridCol w="1253267">
                  <a:extLst>
                    <a:ext uri="{9D8B030D-6E8A-4147-A177-3AD203B41FA5}">
                      <a16:colId xmlns:a16="http://schemas.microsoft.com/office/drawing/2014/main" val="3937054231"/>
                    </a:ext>
                  </a:extLst>
                </a:gridCol>
                <a:gridCol w="1253267">
                  <a:extLst>
                    <a:ext uri="{9D8B030D-6E8A-4147-A177-3AD203B41FA5}">
                      <a16:colId xmlns:a16="http://schemas.microsoft.com/office/drawing/2014/main" val="1547721811"/>
                    </a:ext>
                  </a:extLst>
                </a:gridCol>
              </a:tblGrid>
              <a:tr h="343857">
                <a:tc>
                  <a:txBody>
                    <a:bodyPr/>
                    <a:lstStyle/>
                    <a:p>
                      <a:pPr algn="ctr" fontAlgn="b"/>
                      <a:r>
                        <a:rPr lang="en-US" sz="1600" b="0" i="0" u="none" strike="noStrike" dirty="0">
                          <a:solidFill>
                            <a:schemeClr val="tx1"/>
                          </a:solidFill>
                          <a:effectLst/>
                          <a:latin typeface="+mn-lt"/>
                        </a:rPr>
                        <a:t>Happened to family or </a:t>
                      </a:r>
                      <a:r>
                        <a:rPr lang="en-US" sz="1600" b="0" i="0" u="none" strike="noStrike" baseline="0" dirty="0">
                          <a:solidFill>
                            <a:schemeClr val="tx1"/>
                          </a:solidFill>
                          <a:effectLst/>
                          <a:latin typeface="+mn-lt"/>
                        </a:rPr>
                        <a:t>friend</a:t>
                      </a:r>
                      <a:endParaRPr lang="en-US" sz="1600" b="0" i="0" u="none" strike="noStrike" dirty="0">
                        <a:solidFill>
                          <a:schemeClr val="tx1"/>
                        </a:solidFill>
                        <a:effectLst/>
                        <a:latin typeface="+mn-lt"/>
                      </a:endParaRPr>
                    </a:p>
                  </a:txBody>
                  <a:tcPr marL="7620" marR="7620" marT="7620" marB="0" anchor="ctr">
                    <a:solidFill>
                      <a:srgbClr val="0072C6"/>
                    </a:solidFill>
                  </a:tcPr>
                </a:tc>
                <a:tc>
                  <a:txBody>
                    <a:bodyPr/>
                    <a:lstStyle/>
                    <a:p>
                      <a:pPr algn="ctr" fontAlgn="b"/>
                      <a:r>
                        <a:rPr lang="en-US" sz="1600" b="0" i="0" u="none" strike="noStrike" dirty="0">
                          <a:solidFill>
                            <a:schemeClr val="tx1"/>
                          </a:solidFill>
                          <a:effectLst/>
                          <a:latin typeface="+mn-lt"/>
                        </a:rPr>
                        <a:t>Adult</a:t>
                      </a:r>
                    </a:p>
                  </a:txBody>
                  <a:tcPr marL="7620" marR="7620" marT="7620" marB="0" anchor="ctr">
                    <a:solidFill>
                      <a:srgbClr val="0072C6"/>
                    </a:solidFill>
                  </a:tcPr>
                </a:tc>
                <a:tc>
                  <a:txBody>
                    <a:bodyPr/>
                    <a:lstStyle/>
                    <a:p>
                      <a:pPr algn="ctr" fontAlgn="b"/>
                      <a:r>
                        <a:rPr lang="en-US" sz="1600" b="0" i="0" u="none" strike="noStrike" dirty="0">
                          <a:solidFill>
                            <a:schemeClr val="tx1"/>
                          </a:solidFill>
                          <a:effectLst/>
                          <a:latin typeface="+mn-lt"/>
                        </a:rPr>
                        <a:t>Youth</a:t>
                      </a:r>
                    </a:p>
                  </a:txBody>
                  <a:tcPr marL="7620" marR="7620" marT="7620" marB="0" anchor="ctr">
                    <a:solidFill>
                      <a:srgbClr val="0072C6"/>
                    </a:solidFill>
                  </a:tcPr>
                </a:tc>
                <a:tc>
                  <a:txBody>
                    <a:bodyPr/>
                    <a:lstStyle/>
                    <a:p>
                      <a:pPr algn="ctr" fontAlgn="b"/>
                      <a:r>
                        <a:rPr lang="en-US" sz="1600" b="0" i="0" u="none" strike="noStrike" dirty="0">
                          <a:solidFill>
                            <a:schemeClr val="tx1"/>
                          </a:solidFill>
                          <a:effectLst/>
                          <a:latin typeface="+mn-lt"/>
                        </a:rPr>
                        <a:t>Difference</a:t>
                      </a:r>
                    </a:p>
                  </a:txBody>
                  <a:tcPr marL="7620" marR="7620" marT="7620" marB="0" anchor="ctr">
                    <a:solidFill>
                      <a:srgbClr val="0072C6"/>
                    </a:solidFill>
                  </a:tcPr>
                </a:tc>
                <a:extLst>
                  <a:ext uri="{0D108BD9-81ED-4DB2-BD59-A6C34878D82A}">
                    <a16:rowId xmlns:a16="http://schemas.microsoft.com/office/drawing/2014/main" val="1534248742"/>
                  </a:ext>
                </a:extLst>
              </a:tr>
              <a:tr h="245100">
                <a:tc>
                  <a:txBody>
                    <a:bodyPr/>
                    <a:lstStyle/>
                    <a:p>
                      <a:pPr algn="ctr" fontAlgn="b"/>
                      <a:r>
                        <a:rPr lang="en-US" sz="1400" b="0" i="0" u="none" strike="noStrike" dirty="0">
                          <a:solidFill>
                            <a:schemeClr val="tx1"/>
                          </a:solidFill>
                          <a:effectLst/>
                          <a:latin typeface="+mn-lt"/>
                        </a:rPr>
                        <a:t>Treated Mean</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33%</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44%</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11%</a:t>
                      </a:r>
                    </a:p>
                  </a:txBody>
                  <a:tcPr marL="7620" marR="7620" marT="7620" marB="0" anchor="b">
                    <a:solidFill>
                      <a:srgbClr val="0072C6"/>
                    </a:solidFill>
                  </a:tcPr>
                </a:tc>
                <a:extLst>
                  <a:ext uri="{0D108BD9-81ED-4DB2-BD59-A6C34878D82A}">
                    <a16:rowId xmlns:a16="http://schemas.microsoft.com/office/drawing/2014/main" val="1425277973"/>
                  </a:ext>
                </a:extLst>
              </a:tr>
              <a:tr h="245100">
                <a:tc>
                  <a:txBody>
                    <a:bodyPr/>
                    <a:lstStyle/>
                    <a:p>
                      <a:pPr algn="ctr" fontAlgn="b"/>
                      <a:r>
                        <a:rPr lang="en-US" sz="1400" b="0" i="0" u="none" strike="noStrike" dirty="0">
                          <a:solidFill>
                            <a:schemeClr val="tx1"/>
                          </a:solidFill>
                          <a:effectLst/>
                          <a:latin typeface="+mn-lt"/>
                        </a:rPr>
                        <a:t>Cyberbullying</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19%</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29%</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11%</a:t>
                      </a:r>
                    </a:p>
                  </a:txBody>
                  <a:tcPr marL="7620" marR="7620" marT="7620" marB="0" anchor="b">
                    <a:solidFill>
                      <a:srgbClr val="0072C6"/>
                    </a:solidFill>
                  </a:tcPr>
                </a:tc>
                <a:extLst>
                  <a:ext uri="{0D108BD9-81ED-4DB2-BD59-A6C34878D82A}">
                    <a16:rowId xmlns:a16="http://schemas.microsoft.com/office/drawing/2014/main" val="101003438"/>
                  </a:ext>
                </a:extLst>
              </a:tr>
              <a:tr h="245100">
                <a:tc>
                  <a:txBody>
                    <a:bodyPr/>
                    <a:lstStyle/>
                    <a:p>
                      <a:pPr algn="ctr" fontAlgn="b"/>
                      <a:r>
                        <a:rPr lang="en-US" sz="1400" b="0" i="0" u="none" strike="noStrike" dirty="0">
                          <a:solidFill>
                            <a:schemeClr val="tx1"/>
                          </a:solidFill>
                          <a:effectLst/>
                          <a:latin typeface="+mn-lt"/>
                        </a:rPr>
                        <a:t>Trolling</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35%</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44%</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10%</a:t>
                      </a:r>
                    </a:p>
                  </a:txBody>
                  <a:tcPr marL="7620" marR="7620" marT="7620" marB="0" anchor="b">
                    <a:solidFill>
                      <a:srgbClr val="0072C6"/>
                    </a:solidFill>
                  </a:tcPr>
                </a:tc>
                <a:extLst>
                  <a:ext uri="{0D108BD9-81ED-4DB2-BD59-A6C34878D82A}">
                    <a16:rowId xmlns:a16="http://schemas.microsoft.com/office/drawing/2014/main" val="2902052908"/>
                  </a:ext>
                </a:extLst>
              </a:tr>
              <a:tr h="245100">
                <a:tc>
                  <a:txBody>
                    <a:bodyPr/>
                    <a:lstStyle/>
                    <a:p>
                      <a:pPr algn="ctr" fontAlgn="b"/>
                      <a:r>
                        <a:rPr lang="en-US" sz="1400" b="0" i="0" u="none" strike="noStrike" dirty="0">
                          <a:solidFill>
                            <a:schemeClr val="tx1"/>
                          </a:solidFill>
                          <a:effectLst/>
                          <a:latin typeface="+mn-lt"/>
                        </a:rPr>
                        <a:t>Hate speech</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28%</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36%</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8%</a:t>
                      </a:r>
                    </a:p>
                  </a:txBody>
                  <a:tcPr marL="7620" marR="7620" marT="7620" marB="0" anchor="b">
                    <a:solidFill>
                      <a:srgbClr val="0072C6"/>
                    </a:solidFill>
                  </a:tcPr>
                </a:tc>
                <a:extLst>
                  <a:ext uri="{0D108BD9-81ED-4DB2-BD59-A6C34878D82A}">
                    <a16:rowId xmlns:a16="http://schemas.microsoft.com/office/drawing/2014/main" val="1590799324"/>
                  </a:ext>
                </a:extLst>
              </a:tr>
              <a:tr h="245100">
                <a:tc>
                  <a:txBody>
                    <a:bodyPr/>
                    <a:lstStyle/>
                    <a:p>
                      <a:pPr algn="ctr" fontAlgn="b"/>
                      <a:r>
                        <a:rPr lang="en-US" sz="1400" b="0" i="0" u="none" strike="noStrike" dirty="0">
                          <a:solidFill>
                            <a:schemeClr val="tx1"/>
                          </a:solidFill>
                          <a:effectLst/>
                          <a:latin typeface="+mn-lt"/>
                        </a:rPr>
                        <a:t>Damage to personal rep</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19%</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27%</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8%</a:t>
                      </a:r>
                    </a:p>
                  </a:txBody>
                  <a:tcPr marL="7620" marR="7620" marT="7620" marB="0" anchor="b">
                    <a:solidFill>
                      <a:srgbClr val="0072C6"/>
                    </a:solidFill>
                  </a:tcPr>
                </a:tc>
                <a:extLst>
                  <a:ext uri="{0D108BD9-81ED-4DB2-BD59-A6C34878D82A}">
                    <a16:rowId xmlns:a16="http://schemas.microsoft.com/office/drawing/2014/main" val="2515913405"/>
                  </a:ext>
                </a:extLst>
              </a:tr>
              <a:tr h="245100">
                <a:tc>
                  <a:txBody>
                    <a:bodyPr/>
                    <a:lstStyle/>
                    <a:p>
                      <a:pPr algn="ctr" fontAlgn="b"/>
                      <a:r>
                        <a:rPr lang="en-US" sz="1400" b="0" i="0" u="none" strike="noStrike" dirty="0">
                          <a:solidFill>
                            <a:schemeClr val="tx1"/>
                          </a:solidFill>
                          <a:effectLst/>
                          <a:latin typeface="+mn-lt"/>
                        </a:rPr>
                        <a:t>Discrimination</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22%</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29%</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8%</a:t>
                      </a:r>
                    </a:p>
                  </a:txBody>
                  <a:tcPr marL="7620" marR="7620" marT="7620" marB="0" anchor="b">
                    <a:solidFill>
                      <a:srgbClr val="0072C6"/>
                    </a:solidFill>
                  </a:tcPr>
                </a:tc>
                <a:extLst>
                  <a:ext uri="{0D108BD9-81ED-4DB2-BD59-A6C34878D82A}">
                    <a16:rowId xmlns:a16="http://schemas.microsoft.com/office/drawing/2014/main" val="177024502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26323545"/>
              </p:ext>
            </p:extLst>
          </p:nvPr>
        </p:nvGraphicFramePr>
        <p:xfrm>
          <a:off x="4625480" y="5012750"/>
          <a:ext cx="7101841" cy="1225500"/>
        </p:xfrm>
        <a:graphic>
          <a:graphicData uri="http://schemas.openxmlformats.org/drawingml/2006/table">
            <a:tbl>
              <a:tblPr>
                <a:tableStyleId>{5C22544A-7EE6-4342-B048-85BDC9FD1C3A}</a:tableStyleId>
              </a:tblPr>
              <a:tblGrid>
                <a:gridCol w="3342040">
                  <a:extLst>
                    <a:ext uri="{9D8B030D-6E8A-4147-A177-3AD203B41FA5}">
                      <a16:colId xmlns:a16="http://schemas.microsoft.com/office/drawing/2014/main" val="167961118"/>
                    </a:ext>
                  </a:extLst>
                </a:gridCol>
                <a:gridCol w="1253267">
                  <a:extLst>
                    <a:ext uri="{9D8B030D-6E8A-4147-A177-3AD203B41FA5}">
                      <a16:colId xmlns:a16="http://schemas.microsoft.com/office/drawing/2014/main" val="764634508"/>
                    </a:ext>
                  </a:extLst>
                </a:gridCol>
                <a:gridCol w="1253267">
                  <a:extLst>
                    <a:ext uri="{9D8B030D-6E8A-4147-A177-3AD203B41FA5}">
                      <a16:colId xmlns:a16="http://schemas.microsoft.com/office/drawing/2014/main" val="3937054231"/>
                    </a:ext>
                  </a:extLst>
                </a:gridCol>
                <a:gridCol w="1253267">
                  <a:extLst>
                    <a:ext uri="{9D8B030D-6E8A-4147-A177-3AD203B41FA5}">
                      <a16:colId xmlns:a16="http://schemas.microsoft.com/office/drawing/2014/main" val="1547721811"/>
                    </a:ext>
                  </a:extLst>
                </a:gridCol>
              </a:tblGrid>
              <a:tr h="245100">
                <a:tc>
                  <a:txBody>
                    <a:bodyPr/>
                    <a:lstStyle/>
                    <a:p>
                      <a:pPr algn="ctr" fontAlgn="b"/>
                      <a:r>
                        <a:rPr lang="en-US" sz="1400" b="0" i="0" u="none" strike="noStrike" dirty="0">
                          <a:solidFill>
                            <a:schemeClr val="tx1"/>
                          </a:solidFill>
                          <a:effectLst/>
                          <a:latin typeface="+mn-lt"/>
                        </a:rPr>
                        <a:t>Unwanted Sexting (sent)</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23%</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23%</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0%</a:t>
                      </a:r>
                    </a:p>
                  </a:txBody>
                  <a:tcPr marL="7620" marR="7620" marT="7620" marB="0" anchor="b">
                    <a:solidFill>
                      <a:srgbClr val="0072C6"/>
                    </a:solidFill>
                  </a:tcPr>
                </a:tc>
                <a:extLst>
                  <a:ext uri="{0D108BD9-81ED-4DB2-BD59-A6C34878D82A}">
                    <a16:rowId xmlns:a16="http://schemas.microsoft.com/office/drawing/2014/main" val="691692384"/>
                  </a:ext>
                </a:extLst>
              </a:tr>
              <a:tr h="245100">
                <a:tc>
                  <a:txBody>
                    <a:bodyPr/>
                    <a:lstStyle/>
                    <a:p>
                      <a:pPr algn="ctr" fontAlgn="b"/>
                      <a:r>
                        <a:rPr lang="en-US" sz="1400" b="0" i="0" u="none" strike="noStrike" dirty="0">
                          <a:solidFill>
                            <a:schemeClr val="tx1"/>
                          </a:solidFill>
                          <a:effectLst/>
                          <a:latin typeface="+mn-lt"/>
                        </a:rPr>
                        <a:t>Damage to work rep</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14%</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14%</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0%</a:t>
                      </a:r>
                    </a:p>
                  </a:txBody>
                  <a:tcPr marL="7620" marR="7620" marT="7620" marB="0" anchor="b">
                    <a:solidFill>
                      <a:srgbClr val="0072C6"/>
                    </a:solidFill>
                  </a:tcPr>
                </a:tc>
                <a:extLst>
                  <a:ext uri="{0D108BD9-81ED-4DB2-BD59-A6C34878D82A}">
                    <a16:rowId xmlns:a16="http://schemas.microsoft.com/office/drawing/2014/main" val="1959215704"/>
                  </a:ext>
                </a:extLst>
              </a:tr>
              <a:tr h="245100">
                <a:tc>
                  <a:txBody>
                    <a:bodyPr/>
                    <a:lstStyle/>
                    <a:p>
                      <a:pPr algn="ctr" fontAlgn="b"/>
                      <a:r>
                        <a:rPr lang="en-US" sz="1400" b="0" i="0" u="none" strike="noStrike" dirty="0">
                          <a:solidFill>
                            <a:schemeClr val="tx1"/>
                          </a:solidFill>
                          <a:effectLst/>
                          <a:latin typeface="+mn-lt"/>
                        </a:rPr>
                        <a:t>Unwanted contact</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58%</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57%</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-1%</a:t>
                      </a:r>
                    </a:p>
                  </a:txBody>
                  <a:tcPr marL="7620" marR="7620" marT="7620" marB="0" anchor="b">
                    <a:solidFill>
                      <a:srgbClr val="0072C6"/>
                    </a:solidFill>
                  </a:tcPr>
                </a:tc>
                <a:extLst>
                  <a:ext uri="{0D108BD9-81ED-4DB2-BD59-A6C34878D82A}">
                    <a16:rowId xmlns:a16="http://schemas.microsoft.com/office/drawing/2014/main" val="1272936643"/>
                  </a:ext>
                </a:extLst>
              </a:tr>
              <a:tr h="245100">
                <a:tc>
                  <a:txBody>
                    <a:bodyPr/>
                    <a:lstStyle/>
                    <a:p>
                      <a:pPr algn="ctr" fontAlgn="b"/>
                      <a:r>
                        <a:rPr lang="en-US" sz="1400" b="0" i="0" u="none" strike="noStrike" dirty="0">
                          <a:solidFill>
                            <a:schemeClr val="tx1"/>
                          </a:solidFill>
                          <a:effectLst/>
                          <a:latin typeface="+mn-lt"/>
                        </a:rPr>
                        <a:t>Unwanted Sexting (received)</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34%</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32%</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-2%</a:t>
                      </a:r>
                    </a:p>
                  </a:txBody>
                  <a:tcPr marL="7620" marR="7620" marT="7620" marB="0" anchor="b">
                    <a:solidFill>
                      <a:srgbClr val="0072C6"/>
                    </a:solidFill>
                  </a:tcPr>
                </a:tc>
                <a:extLst>
                  <a:ext uri="{0D108BD9-81ED-4DB2-BD59-A6C34878D82A}">
                    <a16:rowId xmlns:a16="http://schemas.microsoft.com/office/drawing/2014/main" val="1997841888"/>
                  </a:ext>
                </a:extLst>
              </a:tr>
              <a:tr h="245100">
                <a:tc>
                  <a:txBody>
                    <a:bodyPr/>
                    <a:lstStyle/>
                    <a:p>
                      <a:pPr algn="ctr" fontAlgn="b"/>
                      <a:r>
                        <a:rPr lang="en-US" sz="1400" b="0" i="0" u="none" strike="noStrike" dirty="0">
                          <a:solidFill>
                            <a:schemeClr val="tx1"/>
                          </a:solidFill>
                          <a:effectLst/>
                          <a:latin typeface="+mn-lt"/>
                        </a:rPr>
                        <a:t>Sexual solicitation</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27%</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22%</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-5%</a:t>
                      </a:r>
                    </a:p>
                  </a:txBody>
                  <a:tcPr marL="7620" marR="7620" marT="7620" marB="0" anchor="b">
                    <a:solidFill>
                      <a:srgbClr val="0072C6"/>
                    </a:solidFill>
                  </a:tcPr>
                </a:tc>
                <a:extLst>
                  <a:ext uri="{0D108BD9-81ED-4DB2-BD59-A6C34878D82A}">
                    <a16:rowId xmlns:a16="http://schemas.microsoft.com/office/drawing/2014/main" val="3946849801"/>
                  </a:ext>
                </a:extLst>
              </a:tr>
            </a:tbl>
          </a:graphicData>
        </a:graphic>
      </p:graphicFrame>
      <p:grpSp>
        <p:nvGrpSpPr>
          <p:cNvPr id="17" name="Group 16"/>
          <p:cNvGrpSpPr/>
          <p:nvPr/>
        </p:nvGrpSpPr>
        <p:grpSpPr>
          <a:xfrm>
            <a:off x="10231766" y="-18594"/>
            <a:ext cx="2130153" cy="501823"/>
            <a:chOff x="10231766" y="-18594"/>
            <a:chExt cx="2130153" cy="501823"/>
          </a:xfrm>
        </p:grpSpPr>
        <p:sp>
          <p:nvSpPr>
            <p:cNvPr id="18" name="TextBox 17"/>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Youth</a:t>
              </a:r>
            </a:p>
          </p:txBody>
        </p:sp>
        <p:grpSp>
          <p:nvGrpSpPr>
            <p:cNvPr id="19" name="Group 18"/>
            <p:cNvGrpSpPr>
              <a:grpSpLocks noChangeAspect="1"/>
            </p:cNvGrpSpPr>
            <p:nvPr/>
          </p:nvGrpSpPr>
          <p:grpSpPr>
            <a:xfrm>
              <a:off x="11628902" y="26029"/>
              <a:ext cx="733017" cy="457200"/>
              <a:chOff x="7382861" y="3386137"/>
              <a:chExt cx="1832542" cy="1143000"/>
            </a:xfrm>
          </p:grpSpPr>
          <p:pic>
            <p:nvPicPr>
              <p:cNvPr id="20" name="Picture 19"/>
              <p:cNvPicPr>
                <a:picLocks noChangeAspect="1"/>
              </p:cNvPicPr>
              <p:nvPr/>
            </p:nvPicPr>
            <p:blipFill>
              <a:blip r:embed="rId2">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21" name="Picture 4" descr="https://d30y9cdsu7xlg0.cloudfront.net/png/35475-200.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2" name="Rectangle 21"/>
          <p:cNvSpPr/>
          <p:nvPr/>
        </p:nvSpPr>
        <p:spPr bwMode="auto">
          <a:xfrm>
            <a:off x="10767866" y="1890125"/>
            <a:ext cx="705660" cy="2773316"/>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10800753" y="5984239"/>
            <a:ext cx="705660" cy="274331"/>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a:xfrm>
            <a:off x="2498" y="6669087"/>
            <a:ext cx="6216650" cy="246221"/>
          </a:xfrm>
          <a:prstGeom prst="rect">
            <a:avLst/>
          </a:prstGeom>
        </p:spPr>
        <p:txBody>
          <a:bodyPr>
            <a:spAutoFit/>
          </a:bodyPr>
          <a:lstStyle/>
          <a:p>
            <a:r>
              <a:rPr lang="en-US" sz="1000" dirty="0">
                <a:solidFill>
                  <a:schemeClr val="tx1">
                    <a:lumMod val="50000"/>
                  </a:schemeClr>
                </a:solidFill>
              </a:rPr>
              <a:t>Q.2: Which of these has ever happened to you or to a friend/family member ONLINE &lt;insert risk&gt;?</a:t>
            </a:r>
          </a:p>
        </p:txBody>
      </p:sp>
    </p:spTree>
    <p:extLst>
      <p:ext uri="{BB962C8B-B14F-4D97-AF65-F5344CB8AC3E}">
        <p14:creationId xmlns:p14="http://schemas.microsoft.com/office/powerpoint/2010/main" val="419759065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were more likely to have met the offender</a:t>
            </a:r>
          </a:p>
        </p:txBody>
      </p:sp>
      <p:sp>
        <p:nvSpPr>
          <p:cNvPr id="3" name="Slide Number Placeholder 2"/>
          <p:cNvSpPr>
            <a:spLocks noGrp="1" noChangeAspect="1"/>
          </p:cNvSpPr>
          <p:nvPr>
            <p:ph type="sldNum" sz="quarter" idx="4"/>
          </p:nvPr>
        </p:nvSpPr>
        <p:spPr>
          <a:xfrm>
            <a:off x="17511075" y="7833180"/>
            <a:ext cx="2901950" cy="548640"/>
          </a:xfrm>
        </p:spPr>
        <p:txBody>
          <a:bodyPr/>
          <a:lstStyle/>
          <a:p>
            <a:fld id="{7EFC24D6-DB8F-6B44-BA5A-9BEC68C15CAA}" type="slidenum">
              <a:rPr lang="en-US" smtClean="0"/>
              <a:pPr/>
              <a:t>27</a:t>
            </a:fld>
            <a:endParaRPr lang="en-US" dirty="0"/>
          </a:p>
        </p:txBody>
      </p:sp>
      <p:sp>
        <p:nvSpPr>
          <p:cNvPr id="34" name="Slide Number Placeholder 2"/>
          <p:cNvSpPr txBox="1">
            <a:spLocks/>
          </p:cNvSpPr>
          <p:nvPr/>
        </p:nvSpPr>
        <p:spPr>
          <a:xfrm>
            <a:off x="9327163" y="6483350"/>
            <a:ext cx="2901950" cy="371475"/>
          </a:xfrm>
          <a:prstGeom prst="rect">
            <a:avLst/>
          </a:prstGeom>
        </p:spPr>
        <p:txBody>
          <a:bodyPr vert="horz" lIns="91440" tIns="45720" rIns="91440" bIns="45720" rtlCol="0" anchor="ctr"/>
          <a:lstStyle>
            <a:defPPr>
              <a:defRPr lang="en-US"/>
            </a:defPPr>
            <a:lvl1pPr marL="0" algn="r" defTabSz="932742" rtl="0" eaLnBrk="1" latinLnBrk="0" hangingPunct="1">
              <a:defRPr sz="1000" kern="1200">
                <a:solidFill>
                  <a:srgbClr val="000000"/>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fld id="{7EFC24D6-DB8F-6B44-BA5A-9BEC68C15CAA}" type="slidenum">
              <a:rPr lang="en-US" smtClean="0"/>
              <a:pPr/>
              <a:t>27</a:t>
            </a:fld>
            <a:endParaRPr lang="en-US" dirty="0"/>
          </a:p>
        </p:txBody>
      </p:sp>
      <p:sp>
        <p:nvSpPr>
          <p:cNvPr id="9218" name="Rectangle 9217"/>
          <p:cNvSpPr/>
          <p:nvPr/>
        </p:nvSpPr>
        <p:spPr bwMode="auto">
          <a:xfrm>
            <a:off x="-10886" y="3301082"/>
            <a:ext cx="12436475" cy="3223782"/>
          </a:xfrm>
          <a:prstGeom prst="rect">
            <a:avLst/>
          </a:prstGeom>
          <a:solidFill>
            <a:schemeClr val="tx1">
              <a:lumMod val="95000"/>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21" name="Chart 20"/>
          <p:cNvGraphicFramePr/>
          <p:nvPr>
            <p:extLst/>
          </p:nvPr>
        </p:nvGraphicFramePr>
        <p:xfrm>
          <a:off x="108971" y="4144861"/>
          <a:ext cx="12056753" cy="2406937"/>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descr="Troll Icon | Character Iconset | Martin Berube"/>
          <p:cNvPicPr>
            <a:picLocks noChangeAspect="1"/>
          </p:cNvPicPr>
          <p:nvPr/>
        </p:nvPicPr>
        <p:blipFill>
          <a:blip r:embed="rId3">
            <a:duotone>
              <a:prstClr val="black"/>
              <a:schemeClr val="accent6">
                <a:tint val="45000"/>
                <a:satMod val="400000"/>
              </a:schemeClr>
            </a:duotone>
          </a:blip>
          <a:stretch>
            <a:fillRect/>
          </a:stretch>
        </p:blipFill>
        <p:spPr>
          <a:xfrm>
            <a:off x="4414052" y="4290115"/>
            <a:ext cx="672227" cy="685800"/>
          </a:xfrm>
          <a:prstGeom prst="rect">
            <a:avLst/>
          </a:prstGeom>
        </p:spPr>
      </p:pic>
      <p:pic>
        <p:nvPicPr>
          <p:cNvPr id="9222" name="Picture 6" descr="https://d30y9cdsu7xlg0.cloudfront.net/png/98901-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6370" y="4711392"/>
            <a:ext cx="672227" cy="6858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d30y9cdsu7xlg0.cloudfront.net/png/124279-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7703" y="4579590"/>
            <a:ext cx="537782" cy="548640"/>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https://d30y9cdsu7xlg0.cloudfront.net/png/465151-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0980" y="4432617"/>
            <a:ext cx="806672" cy="822960"/>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https://d30y9cdsu7xlg0.cloudfront.net/png/484218-2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148" y="3997597"/>
            <a:ext cx="672227" cy="685800"/>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https://d30y9cdsu7xlg0.cloudfront.net/png/406698-20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94617" y="4982034"/>
            <a:ext cx="448151" cy="457200"/>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descr="https://d30y9cdsu7xlg0.cloudfront.net/png/545104-2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91868" y="5115255"/>
            <a:ext cx="358521" cy="365760"/>
          </a:xfrm>
          <a:prstGeom prst="rect">
            <a:avLst/>
          </a:prstGeom>
          <a:noFill/>
          <a:extLst>
            <a:ext uri="{909E8E84-426E-40DD-AFC4-6F175D3DCCD1}">
              <a14:hiddenFill xmlns:a14="http://schemas.microsoft.com/office/drawing/2010/main">
                <a:solidFill>
                  <a:srgbClr val="FFFFFF"/>
                </a:solidFill>
              </a14:hiddenFill>
            </a:ext>
          </a:extLst>
        </p:spPr>
      </p:pic>
      <p:pic>
        <p:nvPicPr>
          <p:cNvPr id="9242" name="Picture 26" descr="https://d30y9cdsu7xlg0.cloudfront.net/png/38107-20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5607" y="4076670"/>
            <a:ext cx="761857" cy="77724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51832" y="3320076"/>
            <a:ext cx="10645685" cy="572464"/>
          </a:xfrm>
          <a:prstGeom prst="rect">
            <a:avLst/>
          </a:prstGeom>
          <a:noFill/>
        </p:spPr>
        <p:txBody>
          <a:bodyPr wrap="square" lIns="182880" tIns="146304" rIns="182880" bIns="146304" rtlCol="0">
            <a:spAutoFit/>
          </a:bodyPr>
          <a:lstStyle/>
          <a:p>
            <a:pPr>
              <a:lnSpc>
                <a:spcPct val="90000"/>
              </a:lnSpc>
            </a:pPr>
            <a:r>
              <a:rPr lang="en-US" sz="2000" dirty="0">
                <a:solidFill>
                  <a:srgbClr val="505050"/>
                </a:solidFill>
              </a:rPr>
              <a:t>People were most likely to have met </a:t>
            </a:r>
            <a:r>
              <a:rPr lang="en-US" sz="2000" u="sng" dirty="0">
                <a:solidFill>
                  <a:srgbClr val="505050"/>
                </a:solidFill>
              </a:rPr>
              <a:t>in person</a:t>
            </a:r>
            <a:r>
              <a:rPr lang="en-US" sz="2000" dirty="0">
                <a:solidFill>
                  <a:srgbClr val="505050"/>
                </a:solidFill>
              </a:rPr>
              <a:t> the offender when…</a:t>
            </a:r>
          </a:p>
        </p:txBody>
      </p:sp>
      <p:graphicFrame>
        <p:nvGraphicFramePr>
          <p:cNvPr id="9216" name="Chart 9215"/>
          <p:cNvGraphicFramePr/>
          <p:nvPr>
            <p:extLst>
              <p:ext uri="{D42A27DB-BD31-4B8C-83A1-F6EECF244321}">
                <p14:modId xmlns:p14="http://schemas.microsoft.com/office/powerpoint/2010/main" val="2432360741"/>
              </p:ext>
            </p:extLst>
          </p:nvPr>
        </p:nvGraphicFramePr>
        <p:xfrm>
          <a:off x="3305704" y="1330138"/>
          <a:ext cx="4474028" cy="1831102"/>
        </p:xfrm>
        <a:graphic>
          <a:graphicData uri="http://schemas.openxmlformats.org/drawingml/2006/chart">
            <c:chart xmlns:c="http://schemas.openxmlformats.org/drawingml/2006/chart" xmlns:r="http://schemas.openxmlformats.org/officeDocument/2006/relationships" r:id="rId11"/>
          </a:graphicData>
        </a:graphic>
      </p:graphicFrame>
      <p:sp>
        <p:nvSpPr>
          <p:cNvPr id="9217" name="Rounded Rectangular Callout 9216"/>
          <p:cNvSpPr/>
          <p:nvPr/>
        </p:nvSpPr>
        <p:spPr bwMode="auto">
          <a:xfrm>
            <a:off x="7655679" y="1266299"/>
            <a:ext cx="3141838" cy="1314286"/>
          </a:xfrm>
          <a:prstGeom prst="wedgeRoundRectCallout">
            <a:avLst>
              <a:gd name="adj1" fmla="val -69258"/>
              <a:gd name="adj2" fmla="val -23644"/>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nSpc>
                <a:spcPct val="90000"/>
              </a:lnSpc>
            </a:pPr>
            <a:r>
              <a:rPr lang="en-US" sz="2400" dirty="0"/>
              <a:t>58%</a:t>
            </a:r>
            <a:r>
              <a:rPr lang="en-US" sz="2000" dirty="0"/>
              <a:t> of Youth have met the offender </a:t>
            </a:r>
            <a:r>
              <a:rPr lang="en-US" sz="1600" dirty="0"/>
              <a:t>(experienced </a:t>
            </a:r>
            <a:r>
              <a:rPr lang="en-US" sz="1600" u="sng" dirty="0"/>
              <a:t>any</a:t>
            </a:r>
            <a:r>
              <a:rPr lang="en-US" sz="1600" dirty="0"/>
              <a:t> online risk)</a:t>
            </a:r>
          </a:p>
          <a:p>
            <a:pPr>
              <a:lnSpc>
                <a:spcPct val="90000"/>
              </a:lnSpc>
            </a:pPr>
            <a:endParaRPr lang="en-US" sz="2000" dirty="0"/>
          </a:p>
        </p:txBody>
      </p:sp>
      <p:sp>
        <p:nvSpPr>
          <p:cNvPr id="56" name="Rectangle 55"/>
          <p:cNvSpPr/>
          <p:nvPr/>
        </p:nvSpPr>
        <p:spPr>
          <a:xfrm>
            <a:off x="2498" y="6669087"/>
            <a:ext cx="6931702" cy="246221"/>
          </a:xfrm>
          <a:prstGeom prst="rect">
            <a:avLst/>
          </a:prstGeom>
        </p:spPr>
        <p:txBody>
          <a:bodyPr wrap="square">
            <a:spAutoFit/>
          </a:bodyPr>
          <a:lstStyle/>
          <a:p>
            <a:r>
              <a:rPr lang="en-US" sz="1000" dirty="0">
                <a:solidFill>
                  <a:schemeClr val="tx1">
                    <a:lumMod val="50000"/>
                  </a:schemeClr>
                </a:solidFill>
              </a:rPr>
              <a:t> Q.5: Have you ever met the person(s) in the real world who did not treat you in a civil manner when you were online?</a:t>
            </a:r>
          </a:p>
        </p:txBody>
      </p:sp>
      <p:pic>
        <p:nvPicPr>
          <p:cNvPr id="19458" name="Picture 2" descr="https://d30y9cdsu7xlg0.cloudfront.net/png/111886-20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36582" y="4789224"/>
            <a:ext cx="502920" cy="50292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10231766" y="-18594"/>
            <a:ext cx="2130153" cy="501823"/>
            <a:chOff x="10231766" y="-18594"/>
            <a:chExt cx="2130153" cy="501823"/>
          </a:xfrm>
        </p:grpSpPr>
        <p:sp>
          <p:nvSpPr>
            <p:cNvPr id="27" name="TextBox 26"/>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Youth</a:t>
              </a:r>
            </a:p>
          </p:txBody>
        </p:sp>
        <p:grpSp>
          <p:nvGrpSpPr>
            <p:cNvPr id="29" name="Group 28"/>
            <p:cNvGrpSpPr>
              <a:grpSpLocks noChangeAspect="1"/>
            </p:cNvGrpSpPr>
            <p:nvPr/>
          </p:nvGrpSpPr>
          <p:grpSpPr>
            <a:xfrm>
              <a:off x="11628902" y="26029"/>
              <a:ext cx="733017" cy="457200"/>
              <a:chOff x="7382861" y="3386137"/>
              <a:chExt cx="1832542" cy="1143000"/>
            </a:xfrm>
          </p:grpSpPr>
          <p:pic>
            <p:nvPicPr>
              <p:cNvPr id="30" name="Picture 29"/>
              <p:cNvPicPr>
                <a:picLocks noChangeAspect="1"/>
              </p:cNvPicPr>
              <p:nvPr/>
            </p:nvPicPr>
            <p:blipFill>
              <a:blip r:embed="rId13">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31" name="Picture 4" descr="https://d30y9cdsu7xlg0.cloudfront.net/png/35475-200.png"/>
              <p:cNvPicPr>
                <a:picLocks noChangeAspect="1" noChangeArrowheads="1"/>
              </p:cNvPicPr>
              <p:nvPr/>
            </p:nvPicPr>
            <p:blipFill>
              <a:blip r:embed="rId1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00631936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Youth expressed greater pessimism about the future</a:t>
            </a:r>
          </a:p>
        </p:txBody>
      </p:sp>
      <p:sp>
        <p:nvSpPr>
          <p:cNvPr id="3" name="Slide Number Placeholder 2"/>
          <p:cNvSpPr>
            <a:spLocks noGrp="1"/>
          </p:cNvSpPr>
          <p:nvPr>
            <p:ph type="sldNum" sz="quarter" idx="4"/>
          </p:nvPr>
        </p:nvSpPr>
        <p:spPr/>
        <p:txBody>
          <a:bodyPr/>
          <a:lstStyle/>
          <a:p>
            <a:fld id="{7EFC24D6-DB8F-6B44-BA5A-9BEC68C15CAA}" type="slidenum">
              <a:rPr lang="en-US" smtClean="0"/>
              <a:pPr/>
              <a:t>28</a:t>
            </a:fld>
            <a:endParaRPr lang="en-US" dirty="0"/>
          </a:p>
        </p:txBody>
      </p:sp>
      <p:sp>
        <p:nvSpPr>
          <p:cNvPr id="13" name="Rectangle 12"/>
          <p:cNvSpPr/>
          <p:nvPr/>
        </p:nvSpPr>
        <p:spPr>
          <a:xfrm>
            <a:off x="2498" y="6669087"/>
            <a:ext cx="6216650" cy="246221"/>
          </a:xfrm>
          <a:prstGeom prst="rect">
            <a:avLst/>
          </a:prstGeom>
        </p:spPr>
        <p:txBody>
          <a:bodyPr>
            <a:spAutoFit/>
          </a:bodyPr>
          <a:lstStyle/>
          <a:p>
            <a:r>
              <a:rPr lang="en-US" sz="1000" dirty="0">
                <a:solidFill>
                  <a:schemeClr val="tx1">
                    <a:lumMod val="50000"/>
                  </a:schemeClr>
                </a:solidFill>
              </a:rPr>
              <a:t> Q.3: Overall, are you more or less concerned about the online risks as described in the previous question?</a:t>
            </a:r>
          </a:p>
        </p:txBody>
      </p:sp>
      <p:sp>
        <p:nvSpPr>
          <p:cNvPr id="14" name="Rectangle 13"/>
          <p:cNvSpPr/>
          <p:nvPr/>
        </p:nvSpPr>
        <p:spPr>
          <a:xfrm>
            <a:off x="6109978" y="6669086"/>
            <a:ext cx="6216650" cy="246221"/>
          </a:xfrm>
          <a:prstGeom prst="rect">
            <a:avLst/>
          </a:prstGeom>
        </p:spPr>
        <p:txBody>
          <a:bodyPr>
            <a:spAutoFit/>
          </a:bodyPr>
          <a:lstStyle/>
          <a:p>
            <a:r>
              <a:rPr lang="en-US" sz="1000" dirty="0">
                <a:solidFill>
                  <a:schemeClr val="tx1">
                    <a:lumMod val="50000"/>
                  </a:schemeClr>
                </a:solidFill>
              </a:rPr>
              <a:t>Q.4: How concerned are you that these online risks will become MORE COMMON a year from now</a:t>
            </a:r>
          </a:p>
        </p:txBody>
      </p:sp>
      <p:graphicFrame>
        <p:nvGraphicFramePr>
          <p:cNvPr id="35" name="Chart 34"/>
          <p:cNvGraphicFramePr/>
          <p:nvPr>
            <p:extLst>
              <p:ext uri="{D42A27DB-BD31-4B8C-83A1-F6EECF244321}">
                <p14:modId xmlns:p14="http://schemas.microsoft.com/office/powerpoint/2010/main" val="465530710"/>
              </p:ext>
            </p:extLst>
          </p:nvPr>
        </p:nvGraphicFramePr>
        <p:xfrm>
          <a:off x="407128" y="2570874"/>
          <a:ext cx="4696950" cy="1975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094530098"/>
              </p:ext>
            </p:extLst>
          </p:nvPr>
        </p:nvGraphicFramePr>
        <p:xfrm>
          <a:off x="5201593" y="4045094"/>
          <a:ext cx="6868215" cy="1348116"/>
        </p:xfrm>
        <a:graphic>
          <a:graphicData uri="http://schemas.openxmlformats.org/drawingml/2006/table">
            <a:tbl>
              <a:tblPr>
                <a:tableStyleId>{5C22544A-7EE6-4342-B048-85BDC9FD1C3A}</a:tableStyleId>
              </a:tblPr>
              <a:tblGrid>
                <a:gridCol w="3232098">
                  <a:extLst>
                    <a:ext uri="{9D8B030D-6E8A-4147-A177-3AD203B41FA5}">
                      <a16:colId xmlns:a16="http://schemas.microsoft.com/office/drawing/2014/main" val="167961118"/>
                    </a:ext>
                  </a:extLst>
                </a:gridCol>
                <a:gridCol w="1212039">
                  <a:extLst>
                    <a:ext uri="{9D8B030D-6E8A-4147-A177-3AD203B41FA5}">
                      <a16:colId xmlns:a16="http://schemas.microsoft.com/office/drawing/2014/main" val="764634508"/>
                    </a:ext>
                  </a:extLst>
                </a:gridCol>
                <a:gridCol w="1212039">
                  <a:extLst>
                    <a:ext uri="{9D8B030D-6E8A-4147-A177-3AD203B41FA5}">
                      <a16:colId xmlns:a16="http://schemas.microsoft.com/office/drawing/2014/main" val="3937054231"/>
                    </a:ext>
                  </a:extLst>
                </a:gridCol>
                <a:gridCol w="1212039">
                  <a:extLst>
                    <a:ext uri="{9D8B030D-6E8A-4147-A177-3AD203B41FA5}">
                      <a16:colId xmlns:a16="http://schemas.microsoft.com/office/drawing/2014/main" val="1547721811"/>
                    </a:ext>
                  </a:extLst>
                </a:gridCol>
              </a:tblGrid>
              <a:tr h="224686">
                <a:tc>
                  <a:txBody>
                    <a:bodyPr/>
                    <a:lstStyle/>
                    <a:p>
                      <a:pPr algn="ctr" fontAlgn="b"/>
                      <a:r>
                        <a:rPr lang="en-US" sz="1400" b="0" i="0" u="none" strike="noStrike" dirty="0">
                          <a:solidFill>
                            <a:schemeClr val="tx1"/>
                          </a:solidFill>
                          <a:effectLst/>
                          <a:latin typeface="Calibri" panose="020F0502020204030204" pitchFamily="34" charset="0"/>
                        </a:rPr>
                        <a:t>Trolling</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86</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104</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18</a:t>
                      </a:r>
                    </a:p>
                  </a:txBody>
                  <a:tcPr marL="7620" marR="7620" marT="7620" marB="0" anchor="ctr">
                    <a:solidFill>
                      <a:srgbClr val="0072C6"/>
                    </a:solidFill>
                  </a:tcPr>
                </a:tc>
                <a:extLst>
                  <a:ext uri="{0D108BD9-81ED-4DB2-BD59-A6C34878D82A}">
                    <a16:rowId xmlns:a16="http://schemas.microsoft.com/office/drawing/2014/main" val="3868001334"/>
                  </a:ext>
                </a:extLst>
              </a:tr>
              <a:tr h="224686">
                <a:tc>
                  <a:txBody>
                    <a:bodyPr/>
                    <a:lstStyle/>
                    <a:p>
                      <a:pPr algn="ctr" fontAlgn="b"/>
                      <a:r>
                        <a:rPr lang="en-US" sz="1400" b="0" i="0" u="none" strike="noStrike" dirty="0">
                          <a:solidFill>
                            <a:schemeClr val="tx1"/>
                          </a:solidFill>
                          <a:effectLst/>
                          <a:latin typeface="Calibri" panose="020F0502020204030204" pitchFamily="34" charset="0"/>
                        </a:rPr>
                        <a:t>Unwanted sexting (received)</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84</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101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17</a:t>
                      </a:r>
                    </a:p>
                  </a:txBody>
                  <a:tcPr marL="7620" marR="7620" marT="7620" marB="0" anchor="ctr">
                    <a:solidFill>
                      <a:srgbClr val="0072C6"/>
                    </a:solidFill>
                  </a:tcPr>
                </a:tc>
                <a:extLst>
                  <a:ext uri="{0D108BD9-81ED-4DB2-BD59-A6C34878D82A}">
                    <a16:rowId xmlns:a16="http://schemas.microsoft.com/office/drawing/2014/main" val="249555295"/>
                  </a:ext>
                </a:extLst>
              </a:tr>
              <a:tr h="224686">
                <a:tc>
                  <a:txBody>
                    <a:bodyPr/>
                    <a:lstStyle/>
                    <a:p>
                      <a:pPr algn="ctr" fontAlgn="b"/>
                      <a:r>
                        <a:rPr lang="en-US" sz="1400" b="0" i="0" u="none" strike="noStrike" dirty="0">
                          <a:solidFill>
                            <a:schemeClr val="tx1"/>
                          </a:solidFill>
                          <a:effectLst/>
                          <a:latin typeface="Calibri" panose="020F0502020204030204" pitchFamily="34" charset="0"/>
                        </a:rPr>
                        <a:t>Online harassment</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98</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113</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15</a:t>
                      </a:r>
                    </a:p>
                  </a:txBody>
                  <a:tcPr marL="7620" marR="7620" marT="7620" marB="0" anchor="ctr">
                    <a:solidFill>
                      <a:srgbClr val="0072C6"/>
                    </a:solidFill>
                  </a:tcPr>
                </a:tc>
                <a:extLst>
                  <a:ext uri="{0D108BD9-81ED-4DB2-BD59-A6C34878D82A}">
                    <a16:rowId xmlns:a16="http://schemas.microsoft.com/office/drawing/2014/main" val="1914822046"/>
                  </a:ext>
                </a:extLst>
              </a:tr>
              <a:tr h="224686">
                <a:tc>
                  <a:txBody>
                    <a:bodyPr/>
                    <a:lstStyle/>
                    <a:p>
                      <a:pPr algn="ctr" fontAlgn="b"/>
                      <a:r>
                        <a:rPr lang="en-US" sz="1400" b="0" i="0" u="none" strike="noStrike" dirty="0">
                          <a:solidFill>
                            <a:schemeClr val="tx1"/>
                          </a:solidFill>
                          <a:effectLst/>
                          <a:latin typeface="Calibri" panose="020F0502020204030204" pitchFamily="34" charset="0"/>
                        </a:rPr>
                        <a:t>Discrimination</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91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104</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13</a:t>
                      </a:r>
                    </a:p>
                  </a:txBody>
                  <a:tcPr marL="7620" marR="7620" marT="7620" marB="0" anchor="ctr">
                    <a:solidFill>
                      <a:srgbClr val="0072C6"/>
                    </a:solidFill>
                  </a:tcPr>
                </a:tc>
                <a:extLst>
                  <a:ext uri="{0D108BD9-81ED-4DB2-BD59-A6C34878D82A}">
                    <a16:rowId xmlns:a16="http://schemas.microsoft.com/office/drawing/2014/main" val="4183514031"/>
                  </a:ext>
                </a:extLst>
              </a:tr>
              <a:tr h="224686">
                <a:tc>
                  <a:txBody>
                    <a:bodyPr/>
                    <a:lstStyle/>
                    <a:p>
                      <a:pPr algn="ctr" fontAlgn="b"/>
                      <a:r>
                        <a:rPr lang="en-US" sz="1400" b="0" i="0" u="none" strike="noStrike" dirty="0">
                          <a:solidFill>
                            <a:schemeClr val="tx1"/>
                          </a:solidFill>
                          <a:effectLst/>
                          <a:latin typeface="Calibri" panose="020F0502020204030204" pitchFamily="34" charset="0"/>
                        </a:rPr>
                        <a:t>Damage personal rep</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99</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112</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13</a:t>
                      </a:r>
                    </a:p>
                  </a:txBody>
                  <a:tcPr marL="7620" marR="7620" marT="7620" marB="0" anchor="ctr">
                    <a:solidFill>
                      <a:srgbClr val="0072C6"/>
                    </a:solidFill>
                  </a:tcPr>
                </a:tc>
                <a:extLst>
                  <a:ext uri="{0D108BD9-81ED-4DB2-BD59-A6C34878D82A}">
                    <a16:rowId xmlns:a16="http://schemas.microsoft.com/office/drawing/2014/main" val="1886886521"/>
                  </a:ext>
                </a:extLst>
              </a:tr>
              <a:tr h="224686">
                <a:tc>
                  <a:txBody>
                    <a:bodyPr/>
                    <a:lstStyle/>
                    <a:p>
                      <a:pPr algn="ctr" fontAlgn="b"/>
                      <a:r>
                        <a:rPr lang="en-US" sz="1400" b="0" i="0" u="none" strike="noStrike" dirty="0">
                          <a:solidFill>
                            <a:schemeClr val="tx1"/>
                          </a:solidFill>
                          <a:effectLst/>
                          <a:latin typeface="Calibri" panose="020F0502020204030204" pitchFamily="34" charset="0"/>
                        </a:rPr>
                        <a:t>Unwanted contact</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98</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108</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10</a:t>
                      </a:r>
                    </a:p>
                  </a:txBody>
                  <a:tcPr marL="7620" marR="7620" marT="7620" marB="0" anchor="ctr">
                    <a:solidFill>
                      <a:srgbClr val="0072C6"/>
                    </a:solidFill>
                  </a:tcPr>
                </a:tc>
                <a:extLst>
                  <a:ext uri="{0D108BD9-81ED-4DB2-BD59-A6C34878D82A}">
                    <a16:rowId xmlns:a16="http://schemas.microsoft.com/office/drawing/2014/main" val="3565598564"/>
                  </a:ext>
                </a:extLst>
              </a:tr>
            </a:tbl>
          </a:graphicData>
        </a:graphic>
      </p:graphicFrame>
      <p:sp>
        <p:nvSpPr>
          <p:cNvPr id="24" name="TextBox 23"/>
          <p:cNvSpPr txBox="1"/>
          <p:nvPr/>
        </p:nvSpPr>
        <p:spPr>
          <a:xfrm>
            <a:off x="351950" y="1100953"/>
            <a:ext cx="11516055" cy="849463"/>
          </a:xfrm>
          <a:prstGeom prst="rect">
            <a:avLst/>
          </a:prstGeom>
          <a:noFill/>
        </p:spPr>
        <p:txBody>
          <a:bodyPr wrap="square" lIns="182880" tIns="146304" rIns="182880" bIns="146304" rtlCol="0">
            <a:spAutoFit/>
          </a:bodyPr>
          <a:lstStyle/>
          <a:p>
            <a:pPr marL="285750" indent="-285750">
              <a:lnSpc>
                <a:spcPct val="90000"/>
              </a:lnSpc>
              <a:buFont typeface="Arial" panose="020B0604020202020204" pitchFamily="34" charset="0"/>
              <a:buChar char="•"/>
            </a:pPr>
            <a:r>
              <a:rPr lang="en-US" sz="2000" dirty="0">
                <a:solidFill>
                  <a:schemeClr val="tx1">
                    <a:lumMod val="50000"/>
                  </a:schemeClr>
                </a:solidFill>
              </a:rPr>
              <a:t>Overall concern was the same for adults and youth. However, youth expressed greater concern at the individual risk level – especially Sexual risks and Harassment.</a:t>
            </a:r>
          </a:p>
        </p:txBody>
      </p:sp>
      <p:graphicFrame>
        <p:nvGraphicFramePr>
          <p:cNvPr id="30" name="Chart 29"/>
          <p:cNvGraphicFramePr/>
          <p:nvPr>
            <p:extLst>
              <p:ext uri="{D42A27DB-BD31-4B8C-83A1-F6EECF244321}">
                <p14:modId xmlns:p14="http://schemas.microsoft.com/office/powerpoint/2010/main" val="1164056882"/>
              </p:ext>
            </p:extLst>
          </p:nvPr>
        </p:nvGraphicFramePr>
        <p:xfrm>
          <a:off x="407128" y="4579198"/>
          <a:ext cx="4696950" cy="1975104"/>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Box 37"/>
          <p:cNvSpPr txBox="1"/>
          <p:nvPr/>
        </p:nvSpPr>
        <p:spPr>
          <a:xfrm>
            <a:off x="407128" y="1990289"/>
            <a:ext cx="4696950" cy="544765"/>
          </a:xfrm>
          <a:prstGeom prst="rect">
            <a:avLst/>
          </a:prstGeom>
          <a:solidFill>
            <a:srgbClr val="0072C6"/>
          </a:solidFill>
        </p:spPr>
        <p:txBody>
          <a:bodyPr wrap="square" lIns="182880" tIns="146304" rIns="182880" bIns="146304" rtlCol="0">
            <a:spAutoFit/>
          </a:bodyPr>
          <a:lstStyle/>
          <a:p>
            <a:pPr algn="ctr">
              <a:lnSpc>
                <a:spcPct val="90000"/>
              </a:lnSpc>
            </a:pPr>
            <a:r>
              <a:rPr lang="en-US" dirty="0"/>
              <a:t>Current Overall Concern</a:t>
            </a:r>
          </a:p>
        </p:txBody>
      </p:sp>
      <p:graphicFrame>
        <p:nvGraphicFramePr>
          <p:cNvPr id="16" name="Table 15"/>
          <p:cNvGraphicFramePr>
            <a:graphicFrameLocks noGrp="1"/>
          </p:cNvGraphicFramePr>
          <p:nvPr>
            <p:extLst>
              <p:ext uri="{D42A27DB-BD31-4B8C-83A1-F6EECF244321}">
                <p14:modId xmlns:p14="http://schemas.microsoft.com/office/powerpoint/2010/main" val="3687440498"/>
              </p:ext>
            </p:extLst>
          </p:nvPr>
        </p:nvGraphicFramePr>
        <p:xfrm>
          <a:off x="5201593" y="1990289"/>
          <a:ext cx="6868215" cy="2021785"/>
        </p:xfrm>
        <a:graphic>
          <a:graphicData uri="http://schemas.openxmlformats.org/drawingml/2006/table">
            <a:tbl>
              <a:tblPr>
                <a:tableStyleId>{5C22544A-7EE6-4342-B048-85BDC9FD1C3A}</a:tableStyleId>
              </a:tblPr>
              <a:tblGrid>
                <a:gridCol w="3232098">
                  <a:extLst>
                    <a:ext uri="{9D8B030D-6E8A-4147-A177-3AD203B41FA5}">
                      <a16:colId xmlns:a16="http://schemas.microsoft.com/office/drawing/2014/main" val="167961118"/>
                    </a:ext>
                  </a:extLst>
                </a:gridCol>
                <a:gridCol w="1212039">
                  <a:extLst>
                    <a:ext uri="{9D8B030D-6E8A-4147-A177-3AD203B41FA5}">
                      <a16:colId xmlns:a16="http://schemas.microsoft.com/office/drawing/2014/main" val="764634508"/>
                    </a:ext>
                  </a:extLst>
                </a:gridCol>
                <a:gridCol w="1212039">
                  <a:extLst>
                    <a:ext uri="{9D8B030D-6E8A-4147-A177-3AD203B41FA5}">
                      <a16:colId xmlns:a16="http://schemas.microsoft.com/office/drawing/2014/main" val="3937054231"/>
                    </a:ext>
                  </a:extLst>
                </a:gridCol>
                <a:gridCol w="1212039">
                  <a:extLst>
                    <a:ext uri="{9D8B030D-6E8A-4147-A177-3AD203B41FA5}">
                      <a16:colId xmlns:a16="http://schemas.microsoft.com/office/drawing/2014/main" val="1547721811"/>
                    </a:ext>
                  </a:extLst>
                </a:gridCol>
              </a:tblGrid>
              <a:tr h="505621">
                <a:tc>
                  <a:txBody>
                    <a:bodyPr/>
                    <a:lstStyle/>
                    <a:p>
                      <a:pPr algn="ctr" fontAlgn="b"/>
                      <a:r>
                        <a:rPr lang="en-US" sz="1800" b="0" i="0" u="none" strike="noStrike" dirty="0">
                          <a:solidFill>
                            <a:schemeClr val="tx1"/>
                          </a:solidFill>
                          <a:effectLst/>
                          <a:latin typeface="Calibri" panose="020F0502020204030204" pitchFamily="34" charset="0"/>
                        </a:rPr>
                        <a:t>Future Concerns</a:t>
                      </a:r>
                    </a:p>
                    <a:p>
                      <a:pPr algn="ctr" fontAlgn="b"/>
                      <a:r>
                        <a:rPr lang="en-US" sz="1100" b="0" i="0" u="none" strike="noStrike" baseline="0" dirty="0">
                          <a:solidFill>
                            <a:schemeClr val="tx1"/>
                          </a:solidFill>
                          <a:effectLst/>
                          <a:latin typeface="Calibri" panose="020F0502020204030204" pitchFamily="34" charset="0"/>
                        </a:rPr>
                        <a:t> (Index: top 2 box – bottom 2 box)</a:t>
                      </a:r>
                      <a:endParaRPr lang="en-US" sz="1100" b="0" i="0" u="none" strike="noStrike" dirty="0">
                        <a:solidFill>
                          <a:schemeClr val="tx1"/>
                        </a:solidFill>
                        <a:effectLst/>
                        <a:latin typeface="Calibri" panose="020F0502020204030204" pitchFamily="34" charset="0"/>
                      </a:endParaRPr>
                    </a:p>
                  </a:txBody>
                  <a:tcPr marL="7620" marR="7620" marT="7620" marB="0" anchor="ctr">
                    <a:solidFill>
                      <a:srgbClr val="0072C6"/>
                    </a:solidFill>
                  </a:tcPr>
                </a:tc>
                <a:tc>
                  <a:txBody>
                    <a:bodyPr/>
                    <a:lstStyle/>
                    <a:p>
                      <a:pPr algn="ctr" fontAlgn="b"/>
                      <a:r>
                        <a:rPr lang="en-US" sz="1800" b="0" i="0" u="none" strike="noStrike" dirty="0">
                          <a:solidFill>
                            <a:schemeClr val="tx1"/>
                          </a:solidFill>
                          <a:effectLst/>
                          <a:latin typeface="Calibri" panose="020F0502020204030204" pitchFamily="34" charset="0"/>
                        </a:rPr>
                        <a:t>Adult</a:t>
                      </a:r>
                    </a:p>
                  </a:txBody>
                  <a:tcPr marL="7620" marR="7620" marT="7620" marB="0" anchor="ctr">
                    <a:solidFill>
                      <a:srgbClr val="0072C6"/>
                    </a:solidFill>
                  </a:tcPr>
                </a:tc>
                <a:tc>
                  <a:txBody>
                    <a:bodyPr/>
                    <a:lstStyle/>
                    <a:p>
                      <a:pPr algn="ctr" fontAlgn="b"/>
                      <a:r>
                        <a:rPr lang="en-US" sz="1800" b="0" i="0" u="none" strike="noStrike" dirty="0">
                          <a:solidFill>
                            <a:schemeClr val="tx1"/>
                          </a:solidFill>
                          <a:effectLst/>
                          <a:latin typeface="Calibri" panose="020F0502020204030204" pitchFamily="34" charset="0"/>
                        </a:rPr>
                        <a:t>Youth</a:t>
                      </a:r>
                    </a:p>
                  </a:txBody>
                  <a:tcPr marL="7620" marR="7620" marT="7620" marB="0" anchor="ctr">
                    <a:solidFill>
                      <a:srgbClr val="0072C6"/>
                    </a:solidFill>
                  </a:tcPr>
                </a:tc>
                <a:tc>
                  <a:txBody>
                    <a:bodyPr/>
                    <a:lstStyle/>
                    <a:p>
                      <a:pPr algn="ctr" fontAlgn="b"/>
                      <a:r>
                        <a:rPr lang="en-US" sz="1800" b="0" i="0" u="none" strike="noStrike" dirty="0">
                          <a:solidFill>
                            <a:schemeClr val="tx1"/>
                          </a:solidFill>
                          <a:effectLst/>
                          <a:latin typeface="Calibri" panose="020F0502020204030204" pitchFamily="34" charset="0"/>
                        </a:rPr>
                        <a:t>Difference</a:t>
                      </a:r>
                    </a:p>
                  </a:txBody>
                  <a:tcPr marL="7620" marR="7620" marT="7620" marB="0" anchor="ctr">
                    <a:solidFill>
                      <a:srgbClr val="0072C6"/>
                    </a:solidFill>
                  </a:tcPr>
                </a:tc>
                <a:extLst>
                  <a:ext uri="{0D108BD9-81ED-4DB2-BD59-A6C34878D82A}">
                    <a16:rowId xmlns:a16="http://schemas.microsoft.com/office/drawing/2014/main" val="1534248742"/>
                  </a:ext>
                </a:extLst>
              </a:tr>
              <a:tr h="252694">
                <a:tc>
                  <a:txBody>
                    <a:bodyPr/>
                    <a:lstStyle/>
                    <a:p>
                      <a:pPr algn="ctr" fontAlgn="b"/>
                      <a:r>
                        <a:rPr lang="en-US" sz="1400" b="0" i="0" u="none" strike="noStrike" dirty="0">
                          <a:solidFill>
                            <a:schemeClr val="tx1"/>
                          </a:solidFill>
                          <a:effectLst/>
                          <a:latin typeface="Calibri" panose="020F0502020204030204" pitchFamily="34" charset="0"/>
                        </a:rPr>
                        <a:t>“Revenge porn”</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76</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97</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21</a:t>
                      </a:r>
                    </a:p>
                  </a:txBody>
                  <a:tcPr marL="7620" marR="7620" marT="7620" marB="0" anchor="ctr">
                    <a:solidFill>
                      <a:srgbClr val="0072C6"/>
                    </a:solidFill>
                  </a:tcPr>
                </a:tc>
                <a:extLst>
                  <a:ext uri="{0D108BD9-81ED-4DB2-BD59-A6C34878D82A}">
                    <a16:rowId xmlns:a16="http://schemas.microsoft.com/office/drawing/2014/main" val="1425277973"/>
                  </a:ext>
                </a:extLst>
              </a:tr>
              <a:tr h="252694">
                <a:tc>
                  <a:txBody>
                    <a:bodyPr/>
                    <a:lstStyle/>
                    <a:p>
                      <a:pPr algn="ctr" fontAlgn="b"/>
                      <a:r>
                        <a:rPr lang="en-US" sz="1400" b="0" i="0" u="none" strike="noStrike" dirty="0">
                          <a:solidFill>
                            <a:schemeClr val="tx1"/>
                          </a:solidFill>
                          <a:effectLst/>
                          <a:latin typeface="Calibri" panose="020F0502020204030204" pitchFamily="34" charset="0"/>
                        </a:rPr>
                        <a:t>Sextortion</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79</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98</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19</a:t>
                      </a:r>
                    </a:p>
                  </a:txBody>
                  <a:tcPr marL="7620" marR="7620" marT="7620" marB="0" anchor="ctr">
                    <a:solidFill>
                      <a:srgbClr val="0072C6"/>
                    </a:solidFill>
                  </a:tcPr>
                </a:tc>
                <a:extLst>
                  <a:ext uri="{0D108BD9-81ED-4DB2-BD59-A6C34878D82A}">
                    <a16:rowId xmlns:a16="http://schemas.microsoft.com/office/drawing/2014/main" val="101003438"/>
                  </a:ext>
                </a:extLst>
              </a:tr>
              <a:tr h="252694">
                <a:tc>
                  <a:txBody>
                    <a:bodyPr/>
                    <a:lstStyle/>
                    <a:p>
                      <a:pPr algn="ctr" fontAlgn="b"/>
                      <a:r>
                        <a:rPr lang="en-US" sz="1400" b="0" i="0" u="none" strike="noStrike" dirty="0">
                          <a:solidFill>
                            <a:schemeClr val="tx1"/>
                          </a:solidFill>
                          <a:effectLst/>
                          <a:latin typeface="Calibri" panose="020F0502020204030204" pitchFamily="34" charset="0"/>
                        </a:rPr>
                        <a:t>Sexual solicitation</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82</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101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19</a:t>
                      </a:r>
                    </a:p>
                  </a:txBody>
                  <a:tcPr marL="7620" marR="7620" marT="7620" marB="0" anchor="ctr">
                    <a:solidFill>
                      <a:srgbClr val="0072C6"/>
                    </a:solidFill>
                  </a:tcPr>
                </a:tc>
                <a:extLst>
                  <a:ext uri="{0D108BD9-81ED-4DB2-BD59-A6C34878D82A}">
                    <a16:rowId xmlns:a16="http://schemas.microsoft.com/office/drawing/2014/main" val="2902052908"/>
                  </a:ext>
                </a:extLst>
              </a:tr>
              <a:tr h="252694">
                <a:tc>
                  <a:txBody>
                    <a:bodyPr/>
                    <a:lstStyle/>
                    <a:p>
                      <a:pPr algn="ctr" fontAlgn="b"/>
                      <a:r>
                        <a:rPr lang="en-US" sz="1400" b="0" i="0" u="none" strike="noStrike" dirty="0">
                          <a:solidFill>
                            <a:schemeClr val="tx1"/>
                          </a:solidFill>
                          <a:effectLst/>
                          <a:latin typeface="Calibri" panose="020F0502020204030204" pitchFamily="34" charset="0"/>
                        </a:rPr>
                        <a:t>Treated mean</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88</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107</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19</a:t>
                      </a:r>
                    </a:p>
                  </a:txBody>
                  <a:tcPr marL="7620" marR="7620" marT="7620" marB="0" anchor="ctr">
                    <a:solidFill>
                      <a:srgbClr val="0072C6"/>
                    </a:solidFill>
                  </a:tcPr>
                </a:tc>
                <a:extLst>
                  <a:ext uri="{0D108BD9-81ED-4DB2-BD59-A6C34878D82A}">
                    <a16:rowId xmlns:a16="http://schemas.microsoft.com/office/drawing/2014/main" val="1590799324"/>
                  </a:ext>
                </a:extLst>
              </a:tr>
              <a:tr h="252694">
                <a:tc>
                  <a:txBody>
                    <a:bodyPr/>
                    <a:lstStyle/>
                    <a:p>
                      <a:pPr algn="ctr" fontAlgn="b"/>
                      <a:r>
                        <a:rPr lang="en-US" sz="1400" b="0" i="0" u="none" strike="noStrike" dirty="0">
                          <a:solidFill>
                            <a:schemeClr val="tx1"/>
                          </a:solidFill>
                          <a:effectLst/>
                          <a:latin typeface="Calibri" panose="020F0502020204030204" pitchFamily="34" charset="0"/>
                        </a:rPr>
                        <a:t>Unwanted sexting (sent)</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78</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96</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18</a:t>
                      </a:r>
                    </a:p>
                  </a:txBody>
                  <a:tcPr marL="7620" marR="7620" marT="7620" marB="0" anchor="ctr">
                    <a:solidFill>
                      <a:srgbClr val="0072C6"/>
                    </a:solidFill>
                  </a:tcPr>
                </a:tc>
                <a:extLst>
                  <a:ext uri="{0D108BD9-81ED-4DB2-BD59-A6C34878D82A}">
                    <a16:rowId xmlns:a16="http://schemas.microsoft.com/office/drawing/2014/main" val="2515913405"/>
                  </a:ext>
                </a:extLst>
              </a:tr>
              <a:tr h="252694">
                <a:tc>
                  <a:txBody>
                    <a:bodyPr/>
                    <a:lstStyle/>
                    <a:p>
                      <a:pPr algn="ctr" fontAlgn="b"/>
                      <a:r>
                        <a:rPr lang="en-US" sz="1400" b="0" i="0" u="none" strike="noStrike" dirty="0">
                          <a:solidFill>
                            <a:schemeClr val="tx1"/>
                          </a:solidFill>
                          <a:effectLst/>
                          <a:latin typeface="Calibri" panose="020F0502020204030204" pitchFamily="34" charset="0"/>
                        </a:rPr>
                        <a:t>Cyberbullying</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93</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111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18</a:t>
                      </a:r>
                    </a:p>
                  </a:txBody>
                  <a:tcPr marL="7620" marR="7620" marT="7620" marB="0" anchor="ctr">
                    <a:solidFill>
                      <a:srgbClr val="0072C6"/>
                    </a:solidFill>
                  </a:tcPr>
                </a:tc>
                <a:extLst>
                  <a:ext uri="{0D108BD9-81ED-4DB2-BD59-A6C34878D82A}">
                    <a16:rowId xmlns:a16="http://schemas.microsoft.com/office/drawing/2014/main" val="1770245023"/>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137060002"/>
              </p:ext>
            </p:extLst>
          </p:nvPr>
        </p:nvGraphicFramePr>
        <p:xfrm>
          <a:off x="5201593" y="5434746"/>
          <a:ext cx="6868215" cy="1134964"/>
        </p:xfrm>
        <a:graphic>
          <a:graphicData uri="http://schemas.openxmlformats.org/drawingml/2006/table">
            <a:tbl>
              <a:tblPr>
                <a:tableStyleId>{5C22544A-7EE6-4342-B048-85BDC9FD1C3A}</a:tableStyleId>
              </a:tblPr>
              <a:tblGrid>
                <a:gridCol w="3232098">
                  <a:extLst>
                    <a:ext uri="{9D8B030D-6E8A-4147-A177-3AD203B41FA5}">
                      <a16:colId xmlns:a16="http://schemas.microsoft.com/office/drawing/2014/main" val="167961118"/>
                    </a:ext>
                  </a:extLst>
                </a:gridCol>
                <a:gridCol w="1212039">
                  <a:extLst>
                    <a:ext uri="{9D8B030D-6E8A-4147-A177-3AD203B41FA5}">
                      <a16:colId xmlns:a16="http://schemas.microsoft.com/office/drawing/2014/main" val="764634508"/>
                    </a:ext>
                  </a:extLst>
                </a:gridCol>
                <a:gridCol w="1212039">
                  <a:extLst>
                    <a:ext uri="{9D8B030D-6E8A-4147-A177-3AD203B41FA5}">
                      <a16:colId xmlns:a16="http://schemas.microsoft.com/office/drawing/2014/main" val="3937054231"/>
                    </a:ext>
                  </a:extLst>
                </a:gridCol>
                <a:gridCol w="1212039">
                  <a:extLst>
                    <a:ext uri="{9D8B030D-6E8A-4147-A177-3AD203B41FA5}">
                      <a16:colId xmlns:a16="http://schemas.microsoft.com/office/drawing/2014/main" val="1547721811"/>
                    </a:ext>
                  </a:extLst>
                </a:gridCol>
              </a:tblGrid>
              <a:tr h="224686">
                <a:tc>
                  <a:txBody>
                    <a:bodyPr/>
                    <a:lstStyle/>
                    <a:p>
                      <a:pPr algn="ctr" fontAlgn="b"/>
                      <a:r>
                        <a:rPr lang="en-US" sz="1400" b="0" i="0" u="none" strike="noStrike" dirty="0">
                          <a:solidFill>
                            <a:schemeClr val="tx1"/>
                          </a:solidFill>
                          <a:effectLst/>
                          <a:latin typeface="Calibri" panose="020F0502020204030204" pitchFamily="34" charset="0"/>
                        </a:rPr>
                        <a:t>Swatting</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81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91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10</a:t>
                      </a:r>
                    </a:p>
                  </a:txBody>
                  <a:tcPr marL="7620" marR="7620" marT="7620" marB="0" anchor="ctr">
                    <a:solidFill>
                      <a:srgbClr val="0072C6"/>
                    </a:solidFill>
                  </a:tcPr>
                </a:tc>
                <a:extLst>
                  <a:ext uri="{0D108BD9-81ED-4DB2-BD59-A6C34878D82A}">
                    <a16:rowId xmlns:a16="http://schemas.microsoft.com/office/drawing/2014/main" val="691692384"/>
                  </a:ext>
                </a:extLst>
              </a:tr>
              <a:tr h="224686">
                <a:tc>
                  <a:txBody>
                    <a:bodyPr/>
                    <a:lstStyle/>
                    <a:p>
                      <a:pPr algn="ctr" fontAlgn="b"/>
                      <a:r>
                        <a:rPr lang="en-US" sz="1400" b="0" i="0" u="none" strike="noStrike" dirty="0">
                          <a:solidFill>
                            <a:schemeClr val="tx1"/>
                          </a:solidFill>
                          <a:effectLst/>
                          <a:latin typeface="Calibri" panose="020F0502020204030204" pitchFamily="34" charset="0"/>
                        </a:rPr>
                        <a:t>Hate speech</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94</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104</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10</a:t>
                      </a:r>
                    </a:p>
                  </a:txBody>
                  <a:tcPr marL="7620" marR="7620" marT="7620" marB="0" anchor="ctr">
                    <a:solidFill>
                      <a:srgbClr val="0072C6"/>
                    </a:solidFill>
                  </a:tcPr>
                </a:tc>
                <a:extLst>
                  <a:ext uri="{0D108BD9-81ED-4DB2-BD59-A6C34878D82A}">
                    <a16:rowId xmlns:a16="http://schemas.microsoft.com/office/drawing/2014/main" val="1959215704"/>
                  </a:ext>
                </a:extLst>
              </a:tr>
              <a:tr h="224686">
                <a:tc>
                  <a:txBody>
                    <a:bodyPr/>
                    <a:lstStyle/>
                    <a:p>
                      <a:pPr algn="ctr" fontAlgn="b"/>
                      <a:r>
                        <a:rPr lang="en-US" sz="1400" b="0" i="0" u="none" strike="noStrike" dirty="0">
                          <a:solidFill>
                            <a:schemeClr val="tx1"/>
                          </a:solidFill>
                          <a:effectLst/>
                          <a:latin typeface="Calibri" panose="020F0502020204030204" pitchFamily="34" charset="0"/>
                        </a:rPr>
                        <a:t>Damage to work rep</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90</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95</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5</a:t>
                      </a:r>
                    </a:p>
                  </a:txBody>
                  <a:tcPr marL="7620" marR="7620" marT="7620" marB="0" anchor="ctr">
                    <a:solidFill>
                      <a:srgbClr val="0072C6"/>
                    </a:solidFill>
                  </a:tcPr>
                </a:tc>
                <a:extLst>
                  <a:ext uri="{0D108BD9-81ED-4DB2-BD59-A6C34878D82A}">
                    <a16:rowId xmlns:a16="http://schemas.microsoft.com/office/drawing/2014/main" val="1272936643"/>
                  </a:ext>
                </a:extLst>
              </a:tr>
              <a:tr h="224686">
                <a:tc>
                  <a:txBody>
                    <a:bodyPr/>
                    <a:lstStyle/>
                    <a:p>
                      <a:pPr algn="ctr" fontAlgn="b"/>
                      <a:r>
                        <a:rPr lang="en-US" sz="1400" b="0" i="0" u="none" strike="noStrike" dirty="0">
                          <a:solidFill>
                            <a:schemeClr val="tx1"/>
                          </a:solidFill>
                          <a:effectLst/>
                          <a:latin typeface="Calibri" panose="020F0502020204030204" pitchFamily="34" charset="0"/>
                        </a:rPr>
                        <a:t>Terrorism recruiting</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96</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100</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4</a:t>
                      </a:r>
                    </a:p>
                  </a:txBody>
                  <a:tcPr marL="7620" marR="7620" marT="7620" marB="0" anchor="ctr">
                    <a:solidFill>
                      <a:srgbClr val="0072C6"/>
                    </a:solidFill>
                  </a:tcPr>
                </a:tc>
                <a:extLst>
                  <a:ext uri="{0D108BD9-81ED-4DB2-BD59-A6C34878D82A}">
                    <a16:rowId xmlns:a16="http://schemas.microsoft.com/office/drawing/2014/main" val="1997841888"/>
                  </a:ext>
                </a:extLst>
              </a:tr>
              <a:tr h="236220">
                <a:tc>
                  <a:txBody>
                    <a:bodyPr/>
                    <a:lstStyle/>
                    <a:p>
                      <a:pPr algn="ctr" fontAlgn="b"/>
                      <a:r>
                        <a:rPr lang="en-US" sz="1400" b="0" i="0" u="none" strike="noStrike" dirty="0">
                          <a:solidFill>
                            <a:schemeClr val="tx1"/>
                          </a:solidFill>
                          <a:effectLst/>
                          <a:latin typeface="Calibri" panose="020F0502020204030204" pitchFamily="34" charset="0"/>
                        </a:rPr>
                        <a:t>Doxing</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113</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116</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Calibri" panose="020F0502020204030204" pitchFamily="34" charset="0"/>
                        </a:rPr>
                        <a:t>3</a:t>
                      </a:r>
                    </a:p>
                  </a:txBody>
                  <a:tcPr marL="7620" marR="7620" marT="7620" marB="0" anchor="ctr">
                    <a:solidFill>
                      <a:srgbClr val="0072C6"/>
                    </a:solidFill>
                  </a:tcPr>
                </a:tc>
                <a:extLst>
                  <a:ext uri="{0D108BD9-81ED-4DB2-BD59-A6C34878D82A}">
                    <a16:rowId xmlns:a16="http://schemas.microsoft.com/office/drawing/2014/main" val="3946849801"/>
                  </a:ext>
                </a:extLst>
              </a:tr>
            </a:tbl>
          </a:graphicData>
        </a:graphic>
      </p:graphicFrame>
      <p:grpSp>
        <p:nvGrpSpPr>
          <p:cNvPr id="25" name="Group 24"/>
          <p:cNvGrpSpPr/>
          <p:nvPr/>
        </p:nvGrpSpPr>
        <p:grpSpPr>
          <a:xfrm>
            <a:off x="10231766" y="-18594"/>
            <a:ext cx="2130153" cy="501823"/>
            <a:chOff x="10231766" y="-18594"/>
            <a:chExt cx="2130153" cy="501823"/>
          </a:xfrm>
        </p:grpSpPr>
        <p:sp>
          <p:nvSpPr>
            <p:cNvPr id="26" name="TextBox 25"/>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Youth</a:t>
              </a:r>
            </a:p>
          </p:txBody>
        </p:sp>
        <p:grpSp>
          <p:nvGrpSpPr>
            <p:cNvPr id="27" name="Group 26"/>
            <p:cNvGrpSpPr>
              <a:grpSpLocks noChangeAspect="1"/>
            </p:cNvGrpSpPr>
            <p:nvPr/>
          </p:nvGrpSpPr>
          <p:grpSpPr>
            <a:xfrm>
              <a:off x="11628902" y="26029"/>
              <a:ext cx="733017" cy="457200"/>
              <a:chOff x="7382861" y="3386137"/>
              <a:chExt cx="1832542" cy="1143000"/>
            </a:xfrm>
          </p:grpSpPr>
          <p:pic>
            <p:nvPicPr>
              <p:cNvPr id="28" name="Picture 27"/>
              <p:cNvPicPr>
                <a:picLocks noChangeAspect="1"/>
              </p:cNvPicPr>
              <p:nvPr/>
            </p:nvPicPr>
            <p:blipFill>
              <a:blip r:embed="rId4">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29" name="Picture 4" descr="https://d30y9cdsu7xlg0.cloudfront.net/png/35475-200.png"/>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 name="Rectangle 3"/>
          <p:cNvSpPr/>
          <p:nvPr/>
        </p:nvSpPr>
        <p:spPr bwMode="auto">
          <a:xfrm>
            <a:off x="11115040" y="2504573"/>
            <a:ext cx="705660" cy="1796122"/>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1642520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experienced Behavioral risks more recently</a:t>
            </a:r>
          </a:p>
        </p:txBody>
      </p:sp>
      <p:sp>
        <p:nvSpPr>
          <p:cNvPr id="3" name="Slide Number Placeholder 2"/>
          <p:cNvSpPr>
            <a:spLocks noGrp="1"/>
          </p:cNvSpPr>
          <p:nvPr>
            <p:ph type="sldNum" sz="quarter" idx="4"/>
          </p:nvPr>
        </p:nvSpPr>
        <p:spPr/>
        <p:txBody>
          <a:bodyPr/>
          <a:lstStyle/>
          <a:p>
            <a:fld id="{7EFC24D6-DB8F-6B44-BA5A-9BEC68C15CAA}" type="slidenum">
              <a:rPr lang="en-US" smtClean="0"/>
              <a:pPr/>
              <a:t>29</a:t>
            </a:fld>
            <a:endParaRPr lang="en-US" dirty="0"/>
          </a:p>
        </p:txBody>
      </p:sp>
      <p:sp>
        <p:nvSpPr>
          <p:cNvPr id="9" name="Rectangle 8"/>
          <p:cNvSpPr/>
          <p:nvPr/>
        </p:nvSpPr>
        <p:spPr>
          <a:xfrm>
            <a:off x="2498" y="6669087"/>
            <a:ext cx="6216650" cy="246221"/>
          </a:xfrm>
          <a:prstGeom prst="rect">
            <a:avLst/>
          </a:prstGeom>
        </p:spPr>
        <p:txBody>
          <a:bodyPr>
            <a:spAutoFit/>
          </a:bodyPr>
          <a:lstStyle/>
          <a:p>
            <a:r>
              <a:rPr lang="en-US" sz="1000" dirty="0">
                <a:solidFill>
                  <a:schemeClr val="tx1">
                    <a:lumMod val="50000"/>
                  </a:schemeClr>
                </a:solidFill>
              </a:rPr>
              <a:t> Q.6: When was the last time these events happened to you &lt;insert online risk&gt;?</a:t>
            </a:r>
          </a:p>
        </p:txBody>
      </p:sp>
      <p:graphicFrame>
        <p:nvGraphicFramePr>
          <p:cNvPr id="15" name="Table 14"/>
          <p:cNvGraphicFramePr>
            <a:graphicFrameLocks noGrp="1"/>
          </p:cNvGraphicFramePr>
          <p:nvPr>
            <p:extLst>
              <p:ext uri="{D42A27DB-BD31-4B8C-83A1-F6EECF244321}">
                <p14:modId xmlns:p14="http://schemas.microsoft.com/office/powerpoint/2010/main" val="2036761532"/>
              </p:ext>
            </p:extLst>
          </p:nvPr>
        </p:nvGraphicFramePr>
        <p:xfrm>
          <a:off x="4840579" y="5171046"/>
          <a:ext cx="6557553" cy="1417560"/>
        </p:xfrm>
        <a:graphic>
          <a:graphicData uri="http://schemas.openxmlformats.org/drawingml/2006/table">
            <a:tbl>
              <a:tblPr>
                <a:tableStyleId>{5C22544A-7EE6-4342-B048-85BDC9FD1C3A}</a:tableStyleId>
              </a:tblPr>
              <a:tblGrid>
                <a:gridCol w="3085905">
                  <a:extLst>
                    <a:ext uri="{9D8B030D-6E8A-4147-A177-3AD203B41FA5}">
                      <a16:colId xmlns:a16="http://schemas.microsoft.com/office/drawing/2014/main" val="167961118"/>
                    </a:ext>
                  </a:extLst>
                </a:gridCol>
                <a:gridCol w="1157216">
                  <a:extLst>
                    <a:ext uri="{9D8B030D-6E8A-4147-A177-3AD203B41FA5}">
                      <a16:colId xmlns:a16="http://schemas.microsoft.com/office/drawing/2014/main" val="764634508"/>
                    </a:ext>
                  </a:extLst>
                </a:gridCol>
                <a:gridCol w="1157216">
                  <a:extLst>
                    <a:ext uri="{9D8B030D-6E8A-4147-A177-3AD203B41FA5}">
                      <a16:colId xmlns:a16="http://schemas.microsoft.com/office/drawing/2014/main" val="3937054231"/>
                    </a:ext>
                  </a:extLst>
                </a:gridCol>
                <a:gridCol w="1157216">
                  <a:extLst>
                    <a:ext uri="{9D8B030D-6E8A-4147-A177-3AD203B41FA5}">
                      <a16:colId xmlns:a16="http://schemas.microsoft.com/office/drawing/2014/main" val="754446942"/>
                    </a:ext>
                  </a:extLst>
                </a:gridCol>
              </a:tblGrid>
              <a:tr h="283512">
                <a:tc>
                  <a:txBody>
                    <a:bodyPr/>
                    <a:lstStyle/>
                    <a:p>
                      <a:pPr algn="ctr" fontAlgn="b"/>
                      <a:r>
                        <a:rPr lang="en-US" sz="1400" b="0" i="0" u="none" strike="noStrike" dirty="0">
                          <a:solidFill>
                            <a:schemeClr val="tx1"/>
                          </a:solidFill>
                          <a:effectLst/>
                          <a:latin typeface="+mn-lt"/>
                        </a:rPr>
                        <a:t>Damage to work reputation</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4%</a:t>
                      </a:r>
                    </a:p>
                  </a:txBody>
                  <a:tcPr marL="7620" marR="7620" marT="7620" marB="0" anchor="ctr">
                    <a:solidFill>
                      <a:srgbClr val="0072C6"/>
                    </a:solidFill>
                  </a:tcPr>
                </a:tc>
                <a:extLst>
                  <a:ext uri="{0D108BD9-81ED-4DB2-BD59-A6C34878D82A}">
                    <a16:rowId xmlns:a16="http://schemas.microsoft.com/office/drawing/2014/main" val="1959215704"/>
                  </a:ext>
                </a:extLst>
              </a:tr>
              <a:tr h="283512">
                <a:tc>
                  <a:txBody>
                    <a:bodyPr/>
                    <a:lstStyle/>
                    <a:p>
                      <a:pPr algn="ctr" fontAlgn="t"/>
                      <a:r>
                        <a:rPr lang="en-US" sz="1400" b="0" i="0" u="none" strike="noStrike" dirty="0">
                          <a:solidFill>
                            <a:schemeClr val="tx1"/>
                          </a:solidFill>
                          <a:effectLst/>
                          <a:latin typeface="+mn-lt"/>
                        </a:rPr>
                        <a:t>“Revenge porn”</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3%</a:t>
                      </a:r>
                    </a:p>
                  </a:txBody>
                  <a:tcPr marL="7620" marR="7620" marT="7620" marB="0" anchor="ctr">
                    <a:solidFill>
                      <a:srgbClr val="0072C6"/>
                    </a:solidFill>
                  </a:tcPr>
                </a:tc>
                <a:extLst>
                  <a:ext uri="{0D108BD9-81ED-4DB2-BD59-A6C34878D82A}">
                    <a16:rowId xmlns:a16="http://schemas.microsoft.com/office/drawing/2014/main" val="1272936643"/>
                  </a:ext>
                </a:extLst>
              </a:tr>
              <a:tr h="283512">
                <a:tc>
                  <a:txBody>
                    <a:bodyPr/>
                    <a:lstStyle/>
                    <a:p>
                      <a:pPr algn="ctr" fontAlgn="t"/>
                      <a:r>
                        <a:rPr lang="en-US" sz="1400" b="0" i="0" u="none" strike="noStrike" dirty="0">
                          <a:solidFill>
                            <a:schemeClr val="tx1"/>
                          </a:solidFill>
                          <a:effectLst/>
                          <a:latin typeface="+mn-lt"/>
                        </a:rPr>
                        <a:t>Sextortion</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3%</a:t>
                      </a:r>
                    </a:p>
                  </a:txBody>
                  <a:tcPr marL="7620" marR="7620" marT="7620" marB="0" anchor="ctr">
                    <a:solidFill>
                      <a:srgbClr val="0072C6"/>
                    </a:solidFill>
                  </a:tcPr>
                </a:tc>
                <a:extLst>
                  <a:ext uri="{0D108BD9-81ED-4DB2-BD59-A6C34878D82A}">
                    <a16:rowId xmlns:a16="http://schemas.microsoft.com/office/drawing/2014/main" val="1997841888"/>
                  </a:ext>
                </a:extLst>
              </a:tr>
              <a:tr h="283512">
                <a:tc>
                  <a:txBody>
                    <a:bodyPr/>
                    <a:lstStyle/>
                    <a:p>
                      <a:pPr algn="ctr" fontAlgn="t"/>
                      <a:r>
                        <a:rPr lang="en-US" sz="1400" b="0" i="0" u="none" strike="noStrike" dirty="0">
                          <a:solidFill>
                            <a:schemeClr val="tx1"/>
                          </a:solidFill>
                          <a:effectLst/>
                          <a:latin typeface="+mn-lt"/>
                        </a:rPr>
                        <a:t>Swatting</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3%</a:t>
                      </a:r>
                    </a:p>
                  </a:txBody>
                  <a:tcPr marL="7620" marR="7620" marT="7620" marB="0" anchor="ctr">
                    <a:solidFill>
                      <a:srgbClr val="0072C6"/>
                    </a:solidFill>
                  </a:tcPr>
                </a:tc>
                <a:extLst>
                  <a:ext uri="{0D108BD9-81ED-4DB2-BD59-A6C34878D82A}">
                    <a16:rowId xmlns:a16="http://schemas.microsoft.com/office/drawing/2014/main" val="3946849801"/>
                  </a:ext>
                </a:extLst>
              </a:tr>
              <a:tr h="283512">
                <a:tc>
                  <a:txBody>
                    <a:bodyPr/>
                    <a:lstStyle/>
                    <a:p>
                      <a:pPr algn="ctr" fontAlgn="t"/>
                      <a:r>
                        <a:rPr lang="en-US" sz="1400" b="0" i="0" u="none" strike="noStrike" dirty="0">
                          <a:solidFill>
                            <a:schemeClr val="tx1"/>
                          </a:solidFill>
                          <a:effectLst/>
                          <a:latin typeface="+mn-lt"/>
                        </a:rPr>
                        <a:t>Terrorism recruiting</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0%</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a:t>
                      </a:r>
                    </a:p>
                  </a:txBody>
                  <a:tcPr marL="7620" marR="7620" marT="7620" marB="0" anchor="ctr">
                    <a:solidFill>
                      <a:srgbClr val="0072C6"/>
                    </a:solidFill>
                  </a:tcPr>
                </a:tc>
                <a:extLst>
                  <a:ext uri="{0D108BD9-81ED-4DB2-BD59-A6C34878D82A}">
                    <a16:rowId xmlns:a16="http://schemas.microsoft.com/office/drawing/2014/main" val="851373054"/>
                  </a:ext>
                </a:extLst>
              </a:tr>
            </a:tbl>
          </a:graphicData>
        </a:graphic>
      </p:graphicFrame>
      <p:graphicFrame>
        <p:nvGraphicFramePr>
          <p:cNvPr id="13" name="Table 12"/>
          <p:cNvGraphicFramePr>
            <a:graphicFrameLocks noGrp="1" noChangeAspect="1"/>
          </p:cNvGraphicFramePr>
          <p:nvPr>
            <p:extLst>
              <p:ext uri="{D42A27DB-BD31-4B8C-83A1-F6EECF244321}">
                <p14:modId xmlns:p14="http://schemas.microsoft.com/office/powerpoint/2010/main" val="2414679249"/>
              </p:ext>
            </p:extLst>
          </p:nvPr>
        </p:nvGraphicFramePr>
        <p:xfrm>
          <a:off x="4840578" y="1188724"/>
          <a:ext cx="6557553" cy="2243898"/>
        </p:xfrm>
        <a:graphic>
          <a:graphicData uri="http://schemas.openxmlformats.org/drawingml/2006/table">
            <a:tbl>
              <a:tblPr>
                <a:tableStyleId>{5C22544A-7EE6-4342-B048-85BDC9FD1C3A}</a:tableStyleId>
              </a:tblPr>
              <a:tblGrid>
                <a:gridCol w="3085905">
                  <a:extLst>
                    <a:ext uri="{9D8B030D-6E8A-4147-A177-3AD203B41FA5}">
                      <a16:colId xmlns:a16="http://schemas.microsoft.com/office/drawing/2014/main" val="167961118"/>
                    </a:ext>
                  </a:extLst>
                </a:gridCol>
                <a:gridCol w="1157216">
                  <a:extLst>
                    <a:ext uri="{9D8B030D-6E8A-4147-A177-3AD203B41FA5}">
                      <a16:colId xmlns:a16="http://schemas.microsoft.com/office/drawing/2014/main" val="764634508"/>
                    </a:ext>
                  </a:extLst>
                </a:gridCol>
                <a:gridCol w="1157216">
                  <a:extLst>
                    <a:ext uri="{9D8B030D-6E8A-4147-A177-3AD203B41FA5}">
                      <a16:colId xmlns:a16="http://schemas.microsoft.com/office/drawing/2014/main" val="3937054231"/>
                    </a:ext>
                  </a:extLst>
                </a:gridCol>
                <a:gridCol w="1157216">
                  <a:extLst>
                    <a:ext uri="{9D8B030D-6E8A-4147-A177-3AD203B41FA5}">
                      <a16:colId xmlns:a16="http://schemas.microsoft.com/office/drawing/2014/main" val="2991777913"/>
                    </a:ext>
                  </a:extLst>
                </a:gridCol>
              </a:tblGrid>
              <a:tr h="556260">
                <a:tc>
                  <a:txBody>
                    <a:bodyPr/>
                    <a:lstStyle/>
                    <a:p>
                      <a:pPr marL="0" marR="0" lvl="0" indent="0" algn="ctr" defTabSz="932742" rtl="0" eaLnBrk="1" fontAlgn="b" latinLnBrk="0" hangingPunct="1">
                        <a:lnSpc>
                          <a:spcPct val="100000"/>
                        </a:lnSpc>
                        <a:spcBef>
                          <a:spcPts val="0"/>
                        </a:spcBef>
                        <a:spcAft>
                          <a:spcPts val="0"/>
                        </a:spcAft>
                        <a:buClrTx/>
                        <a:buSzTx/>
                        <a:buFontTx/>
                        <a:buNone/>
                        <a:tabLst/>
                        <a:defRPr/>
                      </a:pPr>
                      <a:r>
                        <a:rPr lang="en-US" sz="1800" dirty="0">
                          <a:solidFill>
                            <a:schemeClr val="tx1"/>
                          </a:solidFill>
                          <a:latin typeface="+mn-lt"/>
                        </a:rPr>
                        <a:t>Experienced risk past </a:t>
                      </a:r>
                    </a:p>
                    <a:p>
                      <a:pPr marL="0" marR="0" lvl="0" indent="0" algn="ctr" defTabSz="932742" rtl="0" eaLnBrk="1" fontAlgn="b" latinLnBrk="0" hangingPunct="1">
                        <a:lnSpc>
                          <a:spcPct val="100000"/>
                        </a:lnSpc>
                        <a:spcBef>
                          <a:spcPts val="0"/>
                        </a:spcBef>
                        <a:spcAft>
                          <a:spcPts val="0"/>
                        </a:spcAft>
                        <a:buClrTx/>
                        <a:buSzTx/>
                        <a:buFontTx/>
                        <a:buNone/>
                        <a:tabLst/>
                        <a:defRPr/>
                      </a:pPr>
                      <a:r>
                        <a:rPr lang="en-US" sz="1800" dirty="0">
                          <a:solidFill>
                            <a:schemeClr val="tx1"/>
                          </a:solidFill>
                          <a:latin typeface="+mn-lt"/>
                        </a:rPr>
                        <a:t>week or month</a:t>
                      </a:r>
                    </a:p>
                  </a:txBody>
                  <a:tcPr marL="7620" marR="7620" marT="7620" marB="0" anchor="ctr">
                    <a:solidFill>
                      <a:srgbClr val="0072C6"/>
                    </a:solidFill>
                  </a:tcPr>
                </a:tc>
                <a:tc>
                  <a:txBody>
                    <a:bodyPr/>
                    <a:lstStyle/>
                    <a:p>
                      <a:pPr algn="ctr" fontAlgn="b"/>
                      <a:r>
                        <a:rPr lang="en-US" sz="1800" b="0" i="0" u="none" strike="noStrike" dirty="0">
                          <a:solidFill>
                            <a:schemeClr val="tx1"/>
                          </a:solidFill>
                          <a:effectLst/>
                          <a:latin typeface="+mn-lt"/>
                        </a:rPr>
                        <a:t>Adult</a:t>
                      </a:r>
                    </a:p>
                  </a:txBody>
                  <a:tcPr marL="7620" marR="7620" marT="7620" marB="0" anchor="ctr">
                    <a:solidFill>
                      <a:srgbClr val="0072C6"/>
                    </a:solidFill>
                  </a:tcPr>
                </a:tc>
                <a:tc>
                  <a:txBody>
                    <a:bodyPr/>
                    <a:lstStyle/>
                    <a:p>
                      <a:pPr algn="ctr" fontAlgn="b"/>
                      <a:r>
                        <a:rPr lang="en-US" sz="1800" b="0" i="0" u="none" strike="noStrike" dirty="0">
                          <a:solidFill>
                            <a:schemeClr val="tx1"/>
                          </a:solidFill>
                          <a:effectLst/>
                          <a:latin typeface="+mn-lt"/>
                        </a:rPr>
                        <a:t>Youth</a:t>
                      </a:r>
                    </a:p>
                  </a:txBody>
                  <a:tcPr marL="7620" marR="7620" marT="7620" marB="0" anchor="ctr">
                    <a:solidFill>
                      <a:srgbClr val="0072C6"/>
                    </a:solidFill>
                  </a:tcPr>
                </a:tc>
                <a:tc>
                  <a:txBody>
                    <a:bodyPr/>
                    <a:lstStyle/>
                    <a:p>
                      <a:pPr algn="ctr" fontAlgn="b"/>
                      <a:r>
                        <a:rPr lang="en-US" sz="1800" b="0" i="0" u="none" strike="noStrike" dirty="0">
                          <a:solidFill>
                            <a:schemeClr val="tx1"/>
                          </a:solidFill>
                          <a:effectLst/>
                          <a:latin typeface="+mn-lt"/>
                        </a:rPr>
                        <a:t>Incidence</a:t>
                      </a:r>
                    </a:p>
                  </a:txBody>
                  <a:tcPr marL="7620" marR="7620" marT="7620" marB="0" anchor="ctr">
                    <a:solidFill>
                      <a:srgbClr val="0072C6"/>
                    </a:solidFill>
                  </a:tcPr>
                </a:tc>
                <a:extLst>
                  <a:ext uri="{0D108BD9-81ED-4DB2-BD59-A6C34878D82A}">
                    <a16:rowId xmlns:a16="http://schemas.microsoft.com/office/drawing/2014/main" val="1534248742"/>
                  </a:ext>
                </a:extLst>
              </a:tr>
              <a:tr h="281273">
                <a:tc>
                  <a:txBody>
                    <a:bodyPr/>
                    <a:lstStyle/>
                    <a:p>
                      <a:pPr algn="ctr" fontAlgn="t"/>
                      <a:r>
                        <a:rPr lang="en-US" sz="1400" b="0" i="0" u="none" strike="noStrike" dirty="0">
                          <a:solidFill>
                            <a:schemeClr val="tx1"/>
                          </a:solidFill>
                          <a:effectLst/>
                          <a:latin typeface="+mn-lt"/>
                        </a:rPr>
                        <a:t>Unwanted contact</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13%</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9%</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43%</a:t>
                      </a:r>
                    </a:p>
                  </a:txBody>
                  <a:tcPr marL="7620" marR="7620" marT="7620" marB="0" anchor="ctr">
                    <a:solidFill>
                      <a:srgbClr val="0072C6"/>
                    </a:solidFill>
                  </a:tcPr>
                </a:tc>
                <a:extLst>
                  <a:ext uri="{0D108BD9-81ED-4DB2-BD59-A6C34878D82A}">
                    <a16:rowId xmlns:a16="http://schemas.microsoft.com/office/drawing/2014/main" val="1425277973"/>
                  </a:ext>
                </a:extLst>
              </a:tr>
              <a:tr h="281273">
                <a:tc>
                  <a:txBody>
                    <a:bodyPr/>
                    <a:lstStyle/>
                    <a:p>
                      <a:pPr algn="ctr" fontAlgn="t"/>
                      <a:r>
                        <a:rPr lang="en-US" sz="1400" b="0" i="0" u="none" strike="noStrike" dirty="0">
                          <a:solidFill>
                            <a:schemeClr val="tx1"/>
                          </a:solidFill>
                          <a:effectLst/>
                          <a:latin typeface="+mn-lt"/>
                        </a:rPr>
                        <a:t>Treated Mean</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3%</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6%</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22%</a:t>
                      </a:r>
                    </a:p>
                  </a:txBody>
                  <a:tcPr marL="7620" marR="7620" marT="7620" marB="0" anchor="ctr">
                    <a:solidFill>
                      <a:srgbClr val="0072C6"/>
                    </a:solidFill>
                  </a:tcPr>
                </a:tc>
                <a:extLst>
                  <a:ext uri="{0D108BD9-81ED-4DB2-BD59-A6C34878D82A}">
                    <a16:rowId xmlns:a16="http://schemas.microsoft.com/office/drawing/2014/main" val="101003438"/>
                  </a:ext>
                </a:extLst>
              </a:tr>
              <a:tr h="281273">
                <a:tc>
                  <a:txBody>
                    <a:bodyPr/>
                    <a:lstStyle/>
                    <a:p>
                      <a:pPr algn="ctr" fontAlgn="t"/>
                      <a:r>
                        <a:rPr lang="en-US" sz="1400" b="0" i="0" u="none" strike="noStrike" dirty="0">
                          <a:solidFill>
                            <a:schemeClr val="tx1"/>
                          </a:solidFill>
                          <a:effectLst/>
                          <a:latin typeface="+mn-lt"/>
                        </a:rPr>
                        <a:t>Trolling</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5%</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6%</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21%</a:t>
                      </a:r>
                    </a:p>
                  </a:txBody>
                  <a:tcPr marL="7620" marR="7620" marT="7620" marB="0" anchor="ctr">
                    <a:solidFill>
                      <a:srgbClr val="0072C6"/>
                    </a:solidFill>
                  </a:tcPr>
                </a:tc>
                <a:extLst>
                  <a:ext uri="{0D108BD9-81ED-4DB2-BD59-A6C34878D82A}">
                    <a16:rowId xmlns:a16="http://schemas.microsoft.com/office/drawing/2014/main" val="2902052908"/>
                  </a:ext>
                </a:extLst>
              </a:tr>
              <a:tr h="281273">
                <a:tc>
                  <a:txBody>
                    <a:bodyPr/>
                    <a:lstStyle/>
                    <a:p>
                      <a:pPr algn="ctr" fontAlgn="b"/>
                      <a:r>
                        <a:rPr lang="en-US" sz="1400" b="0" i="0" u="none" strike="noStrike" dirty="0">
                          <a:solidFill>
                            <a:schemeClr val="tx1"/>
                          </a:solidFill>
                          <a:effectLst/>
                          <a:latin typeface="+mn-lt"/>
                        </a:rPr>
                        <a:t>Unwanted sexting (received)</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6%</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4%</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21%</a:t>
                      </a:r>
                    </a:p>
                  </a:txBody>
                  <a:tcPr marL="7620" marR="7620" marT="7620" marB="0" anchor="ctr">
                    <a:solidFill>
                      <a:srgbClr val="0072C6"/>
                    </a:solidFill>
                  </a:tcPr>
                </a:tc>
                <a:extLst>
                  <a:ext uri="{0D108BD9-81ED-4DB2-BD59-A6C34878D82A}">
                    <a16:rowId xmlns:a16="http://schemas.microsoft.com/office/drawing/2014/main" val="1590799324"/>
                  </a:ext>
                </a:extLst>
              </a:tr>
              <a:tr h="281273">
                <a:tc>
                  <a:txBody>
                    <a:bodyPr/>
                    <a:lstStyle/>
                    <a:p>
                      <a:pPr algn="ctr" fontAlgn="t"/>
                      <a:r>
                        <a:rPr lang="en-US" sz="1400" b="0" i="0" u="none" strike="noStrike" dirty="0">
                          <a:solidFill>
                            <a:schemeClr val="tx1"/>
                          </a:solidFill>
                          <a:effectLst/>
                          <a:latin typeface="+mn-lt"/>
                        </a:rPr>
                        <a:t>Online harassment</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4%</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5%</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17%</a:t>
                      </a:r>
                    </a:p>
                  </a:txBody>
                  <a:tcPr marL="7620" marR="7620" marT="7620" marB="0" anchor="ctr">
                    <a:solidFill>
                      <a:srgbClr val="0072C6"/>
                    </a:solidFill>
                  </a:tcPr>
                </a:tc>
                <a:extLst>
                  <a:ext uri="{0D108BD9-81ED-4DB2-BD59-A6C34878D82A}">
                    <a16:rowId xmlns:a16="http://schemas.microsoft.com/office/drawing/2014/main" val="2515913405"/>
                  </a:ext>
                </a:extLst>
              </a:tr>
              <a:tr h="281273">
                <a:tc>
                  <a:txBody>
                    <a:bodyPr/>
                    <a:lstStyle/>
                    <a:p>
                      <a:pPr algn="ctr" fontAlgn="t"/>
                      <a:r>
                        <a:rPr lang="en-US" sz="1400" b="0" i="0" u="none" strike="noStrike" dirty="0">
                          <a:solidFill>
                            <a:schemeClr val="tx1"/>
                          </a:solidFill>
                          <a:effectLst/>
                          <a:latin typeface="+mn-lt"/>
                        </a:rPr>
                        <a:t>Hate speech</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4%</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6%</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16%</a:t>
                      </a:r>
                    </a:p>
                  </a:txBody>
                  <a:tcPr marL="7620" marR="7620" marT="7620" marB="0" anchor="ctr">
                    <a:solidFill>
                      <a:srgbClr val="0072C6"/>
                    </a:solidFill>
                  </a:tcPr>
                </a:tc>
                <a:extLst>
                  <a:ext uri="{0D108BD9-81ED-4DB2-BD59-A6C34878D82A}">
                    <a16:rowId xmlns:a16="http://schemas.microsoft.com/office/drawing/2014/main" val="177024502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630056571"/>
              </p:ext>
            </p:extLst>
          </p:nvPr>
        </p:nvGraphicFramePr>
        <p:xfrm>
          <a:off x="4840579" y="3513814"/>
          <a:ext cx="6557553" cy="1562250"/>
        </p:xfrm>
        <a:graphic>
          <a:graphicData uri="http://schemas.openxmlformats.org/drawingml/2006/table">
            <a:tbl>
              <a:tblPr>
                <a:tableStyleId>{5C22544A-7EE6-4342-B048-85BDC9FD1C3A}</a:tableStyleId>
              </a:tblPr>
              <a:tblGrid>
                <a:gridCol w="3085905">
                  <a:extLst>
                    <a:ext uri="{9D8B030D-6E8A-4147-A177-3AD203B41FA5}">
                      <a16:colId xmlns:a16="http://schemas.microsoft.com/office/drawing/2014/main" val="167961118"/>
                    </a:ext>
                  </a:extLst>
                </a:gridCol>
                <a:gridCol w="1157216">
                  <a:extLst>
                    <a:ext uri="{9D8B030D-6E8A-4147-A177-3AD203B41FA5}">
                      <a16:colId xmlns:a16="http://schemas.microsoft.com/office/drawing/2014/main" val="764634508"/>
                    </a:ext>
                  </a:extLst>
                </a:gridCol>
                <a:gridCol w="1157216">
                  <a:extLst>
                    <a:ext uri="{9D8B030D-6E8A-4147-A177-3AD203B41FA5}">
                      <a16:colId xmlns:a16="http://schemas.microsoft.com/office/drawing/2014/main" val="3937054231"/>
                    </a:ext>
                  </a:extLst>
                </a:gridCol>
                <a:gridCol w="1157216">
                  <a:extLst>
                    <a:ext uri="{9D8B030D-6E8A-4147-A177-3AD203B41FA5}">
                      <a16:colId xmlns:a16="http://schemas.microsoft.com/office/drawing/2014/main" val="4201188860"/>
                    </a:ext>
                  </a:extLst>
                </a:gridCol>
              </a:tblGrid>
              <a:tr h="260375">
                <a:tc>
                  <a:txBody>
                    <a:bodyPr/>
                    <a:lstStyle/>
                    <a:p>
                      <a:pPr algn="ctr" fontAlgn="t"/>
                      <a:r>
                        <a:rPr lang="en-US" sz="1400" b="0" i="0" u="none" strike="noStrike" dirty="0">
                          <a:solidFill>
                            <a:schemeClr val="tx1"/>
                          </a:solidFill>
                          <a:effectLst/>
                          <a:latin typeface="+mn-lt"/>
                        </a:rPr>
                        <a:t>Sexual solicitation</a:t>
                      </a:r>
                    </a:p>
                  </a:txBody>
                  <a:tcPr marL="7620" marR="7620" marT="7620" marB="0">
                    <a:solidFill>
                      <a:srgbClr val="0072C6"/>
                    </a:solidFill>
                  </a:tcPr>
                </a:tc>
                <a:tc>
                  <a:txBody>
                    <a:bodyPr/>
                    <a:lstStyle/>
                    <a:p>
                      <a:pPr algn="ctr" fontAlgn="ctr"/>
                      <a:r>
                        <a:rPr lang="en-US" sz="1400" b="0" i="0" u="none" strike="noStrike" dirty="0">
                          <a:solidFill>
                            <a:schemeClr val="tx1"/>
                          </a:solidFill>
                          <a:effectLst/>
                          <a:latin typeface="+mn-lt"/>
                        </a:rPr>
                        <a:t>5%</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3%</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15%</a:t>
                      </a:r>
                    </a:p>
                  </a:txBody>
                  <a:tcPr marL="7620" marR="7620" marT="7620" marB="0" anchor="ctr">
                    <a:solidFill>
                      <a:srgbClr val="0072C6"/>
                    </a:solidFill>
                  </a:tcPr>
                </a:tc>
                <a:extLst>
                  <a:ext uri="{0D108BD9-81ED-4DB2-BD59-A6C34878D82A}">
                    <a16:rowId xmlns:a16="http://schemas.microsoft.com/office/drawing/2014/main" val="3868001334"/>
                  </a:ext>
                </a:extLst>
              </a:tr>
              <a:tr h="260375">
                <a:tc>
                  <a:txBody>
                    <a:bodyPr/>
                    <a:lstStyle/>
                    <a:p>
                      <a:pPr algn="ctr" fontAlgn="t"/>
                      <a:r>
                        <a:rPr lang="en-US" sz="1400" b="0" i="0" u="none" strike="noStrike" dirty="0">
                          <a:solidFill>
                            <a:schemeClr val="tx1"/>
                          </a:solidFill>
                          <a:effectLst/>
                          <a:latin typeface="+mn-lt"/>
                        </a:rPr>
                        <a:t>Doxing</a:t>
                      </a:r>
                    </a:p>
                  </a:txBody>
                  <a:tcPr marL="7620" marR="7620" marT="7620" marB="0">
                    <a:solidFill>
                      <a:srgbClr val="0072C6"/>
                    </a:solidFill>
                  </a:tcPr>
                </a:tc>
                <a:tc>
                  <a:txBody>
                    <a:bodyPr/>
                    <a:lstStyle/>
                    <a:p>
                      <a:pPr algn="ctr" fontAlgn="ctr"/>
                      <a:r>
                        <a:rPr lang="en-US" sz="1400" b="0" i="0" u="none" strike="noStrike" dirty="0">
                          <a:solidFill>
                            <a:schemeClr val="tx1"/>
                          </a:solidFill>
                          <a:effectLst/>
                          <a:latin typeface="+mn-lt"/>
                        </a:rPr>
                        <a:t>4%</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3%</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12%</a:t>
                      </a:r>
                    </a:p>
                  </a:txBody>
                  <a:tcPr marL="7620" marR="7620" marT="7620" marB="0" anchor="ctr">
                    <a:solidFill>
                      <a:srgbClr val="0072C6"/>
                    </a:solidFill>
                  </a:tcPr>
                </a:tc>
                <a:extLst>
                  <a:ext uri="{0D108BD9-81ED-4DB2-BD59-A6C34878D82A}">
                    <a16:rowId xmlns:a16="http://schemas.microsoft.com/office/drawing/2014/main" val="249555295"/>
                  </a:ext>
                </a:extLst>
              </a:tr>
              <a:tr h="260375">
                <a:tc>
                  <a:txBody>
                    <a:bodyPr/>
                    <a:lstStyle/>
                    <a:p>
                      <a:pPr algn="ctr" fontAlgn="b"/>
                      <a:r>
                        <a:rPr lang="en-US" sz="1400" b="0" i="0" u="none" strike="noStrike" dirty="0">
                          <a:solidFill>
                            <a:schemeClr val="tx1"/>
                          </a:solidFill>
                          <a:effectLst/>
                          <a:latin typeface="+mn-lt"/>
                        </a:rPr>
                        <a:t>Unwanted Sexting (sent)</a:t>
                      </a:r>
                    </a:p>
                  </a:txBody>
                  <a:tcPr marL="7620" marR="7620" marT="7620" marB="0" anchor="b">
                    <a:solidFill>
                      <a:srgbClr val="0072C6"/>
                    </a:solidFill>
                  </a:tcPr>
                </a:tc>
                <a:tc>
                  <a:txBody>
                    <a:bodyPr/>
                    <a:lstStyle/>
                    <a:p>
                      <a:pPr algn="ctr" fontAlgn="ctr"/>
                      <a:r>
                        <a:rPr lang="en-US" sz="1400" b="0" i="0" u="none" strike="noStrike" dirty="0">
                          <a:solidFill>
                            <a:schemeClr val="tx1"/>
                          </a:solidFill>
                          <a:effectLst/>
                          <a:latin typeface="+mn-lt"/>
                        </a:rPr>
                        <a:t>4%</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3%</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12%</a:t>
                      </a:r>
                    </a:p>
                  </a:txBody>
                  <a:tcPr marL="7620" marR="7620" marT="7620" marB="0" anchor="ctr">
                    <a:solidFill>
                      <a:srgbClr val="0072C6"/>
                    </a:solidFill>
                  </a:tcPr>
                </a:tc>
                <a:extLst>
                  <a:ext uri="{0D108BD9-81ED-4DB2-BD59-A6C34878D82A}">
                    <a16:rowId xmlns:a16="http://schemas.microsoft.com/office/drawing/2014/main" val="1914822046"/>
                  </a:ext>
                </a:extLst>
              </a:tr>
              <a:tr h="260375">
                <a:tc>
                  <a:txBody>
                    <a:bodyPr/>
                    <a:lstStyle/>
                    <a:p>
                      <a:pPr algn="ctr" fontAlgn="t"/>
                      <a:r>
                        <a:rPr lang="en-US" sz="1400" b="0" i="0" u="none" strike="noStrike" dirty="0">
                          <a:solidFill>
                            <a:schemeClr val="tx1"/>
                          </a:solidFill>
                          <a:effectLst/>
                          <a:latin typeface="+mn-lt"/>
                        </a:rPr>
                        <a:t>Discrimination</a:t>
                      </a:r>
                    </a:p>
                  </a:txBody>
                  <a:tcPr marL="7620" marR="7620" marT="7620" marB="0">
                    <a:solidFill>
                      <a:srgbClr val="0072C6"/>
                    </a:solidFill>
                  </a:tcPr>
                </a:tc>
                <a:tc>
                  <a:txBody>
                    <a:bodyPr/>
                    <a:lstStyle/>
                    <a:p>
                      <a:pPr algn="ctr" fontAlgn="ctr"/>
                      <a:r>
                        <a:rPr lang="en-US" sz="1400" b="0" i="0" u="none" strike="noStrike" dirty="0">
                          <a:solidFill>
                            <a:schemeClr val="tx1"/>
                          </a:solidFill>
                          <a:effectLst/>
                          <a:latin typeface="+mn-lt"/>
                        </a:rPr>
                        <a:t>3%</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4%</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10%</a:t>
                      </a:r>
                    </a:p>
                  </a:txBody>
                  <a:tcPr marL="7620" marR="7620" marT="7620" marB="0" anchor="ctr">
                    <a:solidFill>
                      <a:srgbClr val="0072C6"/>
                    </a:solidFill>
                  </a:tcPr>
                </a:tc>
                <a:extLst>
                  <a:ext uri="{0D108BD9-81ED-4DB2-BD59-A6C34878D82A}">
                    <a16:rowId xmlns:a16="http://schemas.microsoft.com/office/drawing/2014/main" val="1886886521"/>
                  </a:ext>
                </a:extLst>
              </a:tr>
              <a:tr h="260375">
                <a:tc>
                  <a:txBody>
                    <a:bodyPr/>
                    <a:lstStyle/>
                    <a:p>
                      <a:pPr algn="ctr" fontAlgn="t"/>
                      <a:r>
                        <a:rPr lang="en-US" sz="1400" b="0" i="0" u="none" strike="noStrike" dirty="0">
                          <a:solidFill>
                            <a:schemeClr val="tx1"/>
                          </a:solidFill>
                          <a:effectLst/>
                          <a:latin typeface="+mn-lt"/>
                        </a:rPr>
                        <a:t>Cyberbullying</a:t>
                      </a:r>
                    </a:p>
                  </a:txBody>
                  <a:tcPr marL="7620" marR="7620" marT="7620" marB="0">
                    <a:solidFill>
                      <a:srgbClr val="0072C6"/>
                    </a:solidFill>
                  </a:tcPr>
                </a:tc>
                <a:tc>
                  <a:txBody>
                    <a:bodyPr/>
                    <a:lstStyle/>
                    <a:p>
                      <a:pPr algn="ctr" fontAlgn="ctr"/>
                      <a:r>
                        <a:rPr lang="en-US" sz="1400" b="0" i="0" u="none" strike="noStrike" dirty="0">
                          <a:solidFill>
                            <a:schemeClr val="tx1"/>
                          </a:solidFill>
                          <a:effectLst/>
                          <a:latin typeface="+mn-lt"/>
                        </a:rPr>
                        <a:t>2%</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3%</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9%</a:t>
                      </a:r>
                    </a:p>
                  </a:txBody>
                  <a:tcPr marL="7620" marR="7620" marT="7620" marB="0" anchor="ctr">
                    <a:solidFill>
                      <a:srgbClr val="0072C6"/>
                    </a:solidFill>
                  </a:tcPr>
                </a:tc>
                <a:extLst>
                  <a:ext uri="{0D108BD9-81ED-4DB2-BD59-A6C34878D82A}">
                    <a16:rowId xmlns:a16="http://schemas.microsoft.com/office/drawing/2014/main" val="3565598564"/>
                  </a:ext>
                </a:extLst>
              </a:tr>
              <a:tr h="260375">
                <a:tc>
                  <a:txBody>
                    <a:bodyPr/>
                    <a:lstStyle/>
                    <a:p>
                      <a:pPr algn="ctr" fontAlgn="b"/>
                      <a:r>
                        <a:rPr lang="en-US" sz="1400" b="0" i="0" u="none" strike="noStrike" dirty="0">
                          <a:solidFill>
                            <a:schemeClr val="tx1"/>
                          </a:solidFill>
                          <a:effectLst/>
                          <a:latin typeface="+mn-lt"/>
                        </a:rPr>
                        <a:t>Damage to personal reputation</a:t>
                      </a:r>
                    </a:p>
                  </a:txBody>
                  <a:tcPr marL="7620" marR="7620" marT="7620" marB="0" anchor="b">
                    <a:solidFill>
                      <a:srgbClr val="0072C6"/>
                    </a:solidFill>
                  </a:tcPr>
                </a:tc>
                <a:tc>
                  <a:txBody>
                    <a:bodyPr/>
                    <a:lstStyle/>
                    <a:p>
                      <a:pPr algn="ctr" fontAlgn="ctr"/>
                      <a:r>
                        <a:rPr lang="en-US" sz="1400" b="0" i="0" u="none" strike="noStrike" dirty="0">
                          <a:solidFill>
                            <a:schemeClr val="tx1"/>
                          </a:solidFill>
                          <a:effectLst/>
                          <a:latin typeface="+mn-lt"/>
                        </a:rPr>
                        <a:t>2%</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3%</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8%</a:t>
                      </a:r>
                    </a:p>
                  </a:txBody>
                  <a:tcPr marL="7620" marR="7620" marT="7620" marB="0" anchor="ctr">
                    <a:solidFill>
                      <a:srgbClr val="0072C6"/>
                    </a:solidFill>
                  </a:tcPr>
                </a:tc>
                <a:extLst>
                  <a:ext uri="{0D108BD9-81ED-4DB2-BD59-A6C34878D82A}">
                    <a16:rowId xmlns:a16="http://schemas.microsoft.com/office/drawing/2014/main" val="691692384"/>
                  </a:ext>
                </a:extLst>
              </a:tr>
            </a:tbl>
          </a:graphicData>
        </a:graphic>
      </p:graphicFrame>
      <p:grpSp>
        <p:nvGrpSpPr>
          <p:cNvPr id="4" name="Group 3"/>
          <p:cNvGrpSpPr/>
          <p:nvPr/>
        </p:nvGrpSpPr>
        <p:grpSpPr>
          <a:xfrm>
            <a:off x="10231766" y="-18594"/>
            <a:ext cx="2130153" cy="501823"/>
            <a:chOff x="10231766" y="-18594"/>
            <a:chExt cx="2130153" cy="501823"/>
          </a:xfrm>
        </p:grpSpPr>
        <p:sp>
          <p:nvSpPr>
            <p:cNvPr id="12" name="TextBox 11"/>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Youth</a:t>
              </a:r>
            </a:p>
          </p:txBody>
        </p:sp>
        <p:grpSp>
          <p:nvGrpSpPr>
            <p:cNvPr id="17" name="Group 16"/>
            <p:cNvGrpSpPr>
              <a:grpSpLocks noChangeAspect="1"/>
            </p:cNvGrpSpPr>
            <p:nvPr/>
          </p:nvGrpSpPr>
          <p:grpSpPr>
            <a:xfrm>
              <a:off x="11628902" y="26029"/>
              <a:ext cx="733017" cy="457200"/>
              <a:chOff x="7382861" y="3386137"/>
              <a:chExt cx="1832542" cy="1143000"/>
            </a:xfrm>
          </p:grpSpPr>
          <p:pic>
            <p:nvPicPr>
              <p:cNvPr id="18" name="Picture 17"/>
              <p:cNvPicPr>
                <a:picLocks noChangeAspect="1"/>
              </p:cNvPicPr>
              <p:nvPr/>
            </p:nvPicPr>
            <p:blipFill>
              <a:blip r:embed="rId3">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19" name="Picture 4" descr="https://d30y9cdsu7xlg0.cloudfront.net/png/35475-200.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 name="TextBox 4"/>
          <p:cNvSpPr txBox="1"/>
          <p:nvPr/>
        </p:nvSpPr>
        <p:spPr>
          <a:xfrm>
            <a:off x="1452437" y="2987711"/>
            <a:ext cx="1750094" cy="544765"/>
          </a:xfrm>
          <a:prstGeom prst="rect">
            <a:avLst/>
          </a:prstGeom>
          <a:noFill/>
        </p:spPr>
        <p:txBody>
          <a:bodyPr wrap="none" lIns="182880" tIns="146304" rIns="182880" bIns="146304" rtlCol="0">
            <a:spAutoFit/>
          </a:bodyPr>
          <a:lstStyle/>
          <a:p>
            <a:pPr>
              <a:lnSpc>
                <a:spcPct val="90000"/>
              </a:lnSpc>
            </a:pPr>
            <a:r>
              <a:rPr lang="en-US" dirty="0">
                <a:gradFill>
                  <a:gsLst>
                    <a:gs pos="2917">
                      <a:schemeClr val="tx1"/>
                    </a:gs>
                    <a:gs pos="30000">
                      <a:schemeClr val="tx1"/>
                    </a:gs>
                  </a:gsLst>
                  <a:lin ang="5400000" scaled="0"/>
                </a:gradFill>
              </a:rPr>
              <a:t>Adult   Youth</a:t>
            </a:r>
          </a:p>
        </p:txBody>
      </p:sp>
      <p:graphicFrame>
        <p:nvGraphicFramePr>
          <p:cNvPr id="21" name="Table 20"/>
          <p:cNvGraphicFramePr>
            <a:graphicFrameLocks noGrp="1" noChangeAspect="1"/>
          </p:cNvGraphicFramePr>
          <p:nvPr>
            <p:extLst>
              <p:ext uri="{D42A27DB-BD31-4B8C-83A1-F6EECF244321}">
                <p14:modId xmlns:p14="http://schemas.microsoft.com/office/powerpoint/2010/main" val="637801207"/>
              </p:ext>
            </p:extLst>
          </p:nvPr>
        </p:nvGraphicFramePr>
        <p:xfrm>
          <a:off x="741972" y="3508583"/>
          <a:ext cx="3337374" cy="2138384"/>
        </p:xfrm>
        <a:graphic>
          <a:graphicData uri="http://schemas.openxmlformats.org/drawingml/2006/table">
            <a:tbl>
              <a:tblPr>
                <a:tableStyleId>{5C22544A-7EE6-4342-B048-85BDC9FD1C3A}</a:tableStyleId>
              </a:tblPr>
              <a:tblGrid>
                <a:gridCol w="1907068">
                  <a:extLst>
                    <a:ext uri="{9D8B030D-6E8A-4147-A177-3AD203B41FA5}">
                      <a16:colId xmlns:a16="http://schemas.microsoft.com/office/drawing/2014/main" val="167961118"/>
                    </a:ext>
                  </a:extLst>
                </a:gridCol>
                <a:gridCol w="715153">
                  <a:extLst>
                    <a:ext uri="{9D8B030D-6E8A-4147-A177-3AD203B41FA5}">
                      <a16:colId xmlns:a16="http://schemas.microsoft.com/office/drawing/2014/main" val="764634508"/>
                    </a:ext>
                  </a:extLst>
                </a:gridCol>
                <a:gridCol w="715153">
                  <a:extLst>
                    <a:ext uri="{9D8B030D-6E8A-4147-A177-3AD203B41FA5}">
                      <a16:colId xmlns:a16="http://schemas.microsoft.com/office/drawing/2014/main" val="3937054231"/>
                    </a:ext>
                  </a:extLst>
                </a:gridCol>
              </a:tblGrid>
              <a:tr h="830580">
                <a:tc>
                  <a:txBody>
                    <a:bodyPr/>
                    <a:lstStyle/>
                    <a:p>
                      <a:pPr marL="0" marR="0" lvl="0" indent="0" algn="ctr" defTabSz="932742" rtl="0" eaLnBrk="1" fontAlgn="b" latinLnBrk="0" hangingPunct="1">
                        <a:lnSpc>
                          <a:spcPct val="100000"/>
                        </a:lnSpc>
                        <a:spcBef>
                          <a:spcPts val="0"/>
                        </a:spcBef>
                        <a:spcAft>
                          <a:spcPts val="0"/>
                        </a:spcAft>
                        <a:buClrTx/>
                        <a:buSzTx/>
                        <a:buFontTx/>
                        <a:buNone/>
                        <a:tabLst/>
                        <a:defRPr/>
                      </a:pPr>
                      <a:r>
                        <a:rPr lang="en-US" sz="1800" dirty="0">
                          <a:solidFill>
                            <a:schemeClr val="tx1"/>
                          </a:solidFill>
                          <a:latin typeface="+mn-lt"/>
                        </a:rPr>
                        <a:t>Experienced risk past week or month</a:t>
                      </a:r>
                    </a:p>
                  </a:txBody>
                  <a:tcPr marL="7620" marR="7620" marT="7620" marB="0" anchor="ctr">
                    <a:solidFill>
                      <a:srgbClr val="0072C6"/>
                    </a:solidFill>
                  </a:tcPr>
                </a:tc>
                <a:tc>
                  <a:txBody>
                    <a:bodyPr/>
                    <a:lstStyle/>
                    <a:p>
                      <a:pPr algn="ctr" fontAlgn="b"/>
                      <a:r>
                        <a:rPr lang="en-US" sz="1800" b="0" i="0" u="none" strike="noStrike" dirty="0">
                          <a:solidFill>
                            <a:schemeClr val="tx1"/>
                          </a:solidFill>
                          <a:effectLst/>
                          <a:latin typeface="+mn-lt"/>
                        </a:rPr>
                        <a:t>Adult</a:t>
                      </a:r>
                    </a:p>
                  </a:txBody>
                  <a:tcPr marL="7620" marR="7620" marT="7620" marB="0" anchor="ctr">
                    <a:solidFill>
                      <a:srgbClr val="0072C6"/>
                    </a:solidFill>
                  </a:tcPr>
                </a:tc>
                <a:tc>
                  <a:txBody>
                    <a:bodyPr/>
                    <a:lstStyle/>
                    <a:p>
                      <a:pPr algn="ctr" fontAlgn="b"/>
                      <a:r>
                        <a:rPr lang="en-US" sz="1800" b="0" i="0" u="none" strike="noStrike" dirty="0">
                          <a:solidFill>
                            <a:schemeClr val="tx1"/>
                          </a:solidFill>
                          <a:effectLst/>
                          <a:latin typeface="+mn-lt"/>
                        </a:rPr>
                        <a:t>Youth</a:t>
                      </a:r>
                    </a:p>
                  </a:txBody>
                  <a:tcPr marL="7620" marR="7620" marT="7620" marB="0" anchor="ctr">
                    <a:solidFill>
                      <a:srgbClr val="0072C6"/>
                    </a:solidFill>
                  </a:tcPr>
                </a:tc>
                <a:extLst>
                  <a:ext uri="{0D108BD9-81ED-4DB2-BD59-A6C34878D82A}">
                    <a16:rowId xmlns:a16="http://schemas.microsoft.com/office/drawing/2014/main" val="1534248742"/>
                  </a:ext>
                </a:extLst>
              </a:tr>
              <a:tr h="326951">
                <a:tc>
                  <a:txBody>
                    <a:bodyPr/>
                    <a:lstStyle/>
                    <a:p>
                      <a:pPr algn="ctr" fontAlgn="t"/>
                      <a:r>
                        <a:rPr lang="en-US" sz="1600" b="0" i="0" u="none" strike="noStrike" dirty="0">
                          <a:solidFill>
                            <a:schemeClr val="tx1"/>
                          </a:solidFill>
                          <a:effectLst/>
                          <a:latin typeface="+mn-lt"/>
                        </a:rPr>
                        <a:t>Intrusive</a:t>
                      </a:r>
                    </a:p>
                  </a:txBody>
                  <a:tcPr marL="7620" marR="7620" marT="7620" marB="0" anchor="ctr">
                    <a:solidFill>
                      <a:srgbClr val="0072C6"/>
                    </a:solidFill>
                  </a:tcPr>
                </a:tc>
                <a:tc>
                  <a:txBody>
                    <a:bodyPr/>
                    <a:lstStyle/>
                    <a:p>
                      <a:pPr algn="ctr" fontAlgn="ctr"/>
                      <a:r>
                        <a:rPr lang="en-US" sz="1600" b="0" i="0" u="none" strike="noStrike" dirty="0">
                          <a:solidFill>
                            <a:schemeClr val="tx1"/>
                          </a:solidFill>
                          <a:effectLst/>
                          <a:latin typeface="+mn-lt"/>
                        </a:rPr>
                        <a:t>19%</a:t>
                      </a:r>
                    </a:p>
                  </a:txBody>
                  <a:tcPr marL="7620" marR="7620" marT="7620" marB="0" anchor="ctr">
                    <a:solidFill>
                      <a:srgbClr val="0072C6"/>
                    </a:solidFill>
                  </a:tcPr>
                </a:tc>
                <a:tc>
                  <a:txBody>
                    <a:bodyPr/>
                    <a:lstStyle/>
                    <a:p>
                      <a:pPr algn="ctr" fontAlgn="ctr"/>
                      <a:r>
                        <a:rPr lang="en-US" sz="1600" b="0" i="0" u="none" strike="noStrike" dirty="0">
                          <a:solidFill>
                            <a:schemeClr val="tx1"/>
                          </a:solidFill>
                          <a:effectLst/>
                          <a:latin typeface="+mn-lt"/>
                        </a:rPr>
                        <a:t>17%</a:t>
                      </a:r>
                    </a:p>
                  </a:txBody>
                  <a:tcPr marL="7620" marR="7620" marT="7620" marB="0" anchor="ctr">
                    <a:solidFill>
                      <a:srgbClr val="0072C6"/>
                    </a:solidFill>
                  </a:tcPr>
                </a:tc>
                <a:extLst>
                  <a:ext uri="{0D108BD9-81ED-4DB2-BD59-A6C34878D82A}">
                    <a16:rowId xmlns:a16="http://schemas.microsoft.com/office/drawing/2014/main" val="1425277973"/>
                  </a:ext>
                </a:extLst>
              </a:tr>
              <a:tr h="326951">
                <a:tc>
                  <a:txBody>
                    <a:bodyPr/>
                    <a:lstStyle/>
                    <a:p>
                      <a:pPr algn="ctr" fontAlgn="t"/>
                      <a:r>
                        <a:rPr lang="en-US" sz="1600" b="0" i="0" u="none" strike="noStrike" dirty="0">
                          <a:solidFill>
                            <a:schemeClr val="tx1"/>
                          </a:solidFill>
                          <a:effectLst/>
                          <a:latin typeface="+mn-lt"/>
                        </a:rPr>
                        <a:t>Behavioral</a:t>
                      </a:r>
                    </a:p>
                  </a:txBody>
                  <a:tcPr marL="7620" marR="7620" marT="7620" marB="0" anchor="ctr">
                    <a:solidFill>
                      <a:srgbClr val="0072C6"/>
                    </a:solidFill>
                  </a:tcPr>
                </a:tc>
                <a:tc>
                  <a:txBody>
                    <a:bodyPr/>
                    <a:lstStyle/>
                    <a:p>
                      <a:pPr algn="ctr" fontAlgn="ctr"/>
                      <a:r>
                        <a:rPr lang="en-US" sz="1600" b="0" i="0" u="none" strike="noStrike" dirty="0">
                          <a:solidFill>
                            <a:schemeClr val="tx1"/>
                          </a:solidFill>
                          <a:effectLst/>
                          <a:latin typeface="+mn-lt"/>
                        </a:rPr>
                        <a:t>11%</a:t>
                      </a:r>
                    </a:p>
                  </a:txBody>
                  <a:tcPr marL="7620" marR="7620" marT="7620" marB="0" anchor="ctr">
                    <a:solidFill>
                      <a:srgbClr val="0072C6"/>
                    </a:solidFill>
                  </a:tcPr>
                </a:tc>
                <a:tc>
                  <a:txBody>
                    <a:bodyPr/>
                    <a:lstStyle/>
                    <a:p>
                      <a:pPr algn="ctr" fontAlgn="ctr"/>
                      <a:r>
                        <a:rPr lang="en-US" sz="1600" b="0" i="0" u="none" strike="noStrike" dirty="0">
                          <a:solidFill>
                            <a:schemeClr val="tx1"/>
                          </a:solidFill>
                          <a:effectLst/>
                          <a:latin typeface="+mn-lt"/>
                        </a:rPr>
                        <a:t>17%</a:t>
                      </a:r>
                    </a:p>
                  </a:txBody>
                  <a:tcPr marL="7620" marR="7620" marT="7620" marB="0" anchor="ctr">
                    <a:solidFill>
                      <a:srgbClr val="0072C6"/>
                    </a:solidFill>
                  </a:tcPr>
                </a:tc>
                <a:extLst>
                  <a:ext uri="{0D108BD9-81ED-4DB2-BD59-A6C34878D82A}">
                    <a16:rowId xmlns:a16="http://schemas.microsoft.com/office/drawing/2014/main" val="101003438"/>
                  </a:ext>
                </a:extLst>
              </a:tr>
              <a:tr h="326951">
                <a:tc>
                  <a:txBody>
                    <a:bodyPr/>
                    <a:lstStyle/>
                    <a:p>
                      <a:pPr algn="ctr" fontAlgn="t"/>
                      <a:r>
                        <a:rPr lang="en-US" sz="1600" b="0" i="0" u="none" strike="noStrike" dirty="0">
                          <a:solidFill>
                            <a:schemeClr val="tx1"/>
                          </a:solidFill>
                          <a:effectLst/>
                          <a:latin typeface="+mn-lt"/>
                        </a:rPr>
                        <a:t>Sexual</a:t>
                      </a:r>
                    </a:p>
                  </a:txBody>
                  <a:tcPr marL="7620" marR="7620" marT="7620" marB="0" anchor="ctr">
                    <a:solidFill>
                      <a:srgbClr val="0072C6"/>
                    </a:solidFill>
                  </a:tcPr>
                </a:tc>
                <a:tc>
                  <a:txBody>
                    <a:bodyPr/>
                    <a:lstStyle/>
                    <a:p>
                      <a:pPr algn="ctr" fontAlgn="ctr"/>
                      <a:r>
                        <a:rPr lang="en-US" sz="1600" b="0" i="0" u="none" strike="noStrike" dirty="0">
                          <a:solidFill>
                            <a:schemeClr val="tx1"/>
                          </a:solidFill>
                          <a:effectLst/>
                          <a:latin typeface="+mn-lt"/>
                        </a:rPr>
                        <a:t>12%</a:t>
                      </a:r>
                    </a:p>
                  </a:txBody>
                  <a:tcPr marL="7620" marR="7620" marT="7620" marB="0" anchor="ctr">
                    <a:solidFill>
                      <a:srgbClr val="0072C6"/>
                    </a:solidFill>
                  </a:tcPr>
                </a:tc>
                <a:tc>
                  <a:txBody>
                    <a:bodyPr/>
                    <a:lstStyle/>
                    <a:p>
                      <a:pPr algn="ctr" fontAlgn="ctr"/>
                      <a:r>
                        <a:rPr lang="en-US" sz="1600" b="0" i="0" u="none" strike="noStrike" dirty="0">
                          <a:solidFill>
                            <a:schemeClr val="tx1"/>
                          </a:solidFill>
                          <a:effectLst/>
                          <a:latin typeface="+mn-lt"/>
                        </a:rPr>
                        <a:t>9%</a:t>
                      </a:r>
                    </a:p>
                  </a:txBody>
                  <a:tcPr marL="7620" marR="7620" marT="7620" marB="0" anchor="ctr">
                    <a:solidFill>
                      <a:srgbClr val="0072C6"/>
                    </a:solidFill>
                  </a:tcPr>
                </a:tc>
                <a:extLst>
                  <a:ext uri="{0D108BD9-81ED-4DB2-BD59-A6C34878D82A}">
                    <a16:rowId xmlns:a16="http://schemas.microsoft.com/office/drawing/2014/main" val="2515913405"/>
                  </a:ext>
                </a:extLst>
              </a:tr>
              <a:tr h="326951">
                <a:tc>
                  <a:txBody>
                    <a:bodyPr/>
                    <a:lstStyle/>
                    <a:p>
                      <a:pPr algn="ctr" fontAlgn="t"/>
                      <a:r>
                        <a:rPr lang="en-US" sz="1600" b="0" i="0" u="none" strike="noStrike" dirty="0">
                          <a:solidFill>
                            <a:schemeClr val="tx1"/>
                          </a:solidFill>
                          <a:effectLst/>
                          <a:latin typeface="+mn-lt"/>
                        </a:rPr>
                        <a:t>Reputational</a:t>
                      </a:r>
                    </a:p>
                  </a:txBody>
                  <a:tcPr marL="7620" marR="7620" marT="7620" marB="0" anchor="ctr">
                    <a:solidFill>
                      <a:srgbClr val="0072C6"/>
                    </a:solidFill>
                  </a:tcPr>
                </a:tc>
                <a:tc>
                  <a:txBody>
                    <a:bodyPr/>
                    <a:lstStyle/>
                    <a:p>
                      <a:pPr algn="ctr" fontAlgn="ctr"/>
                      <a:r>
                        <a:rPr lang="en-US" sz="1600" b="0" i="0" u="none" strike="noStrike" dirty="0">
                          <a:solidFill>
                            <a:schemeClr val="tx1"/>
                          </a:solidFill>
                          <a:effectLst/>
                          <a:latin typeface="+mn-lt"/>
                        </a:rPr>
                        <a:t>6%</a:t>
                      </a:r>
                    </a:p>
                  </a:txBody>
                  <a:tcPr marL="7620" marR="7620" marT="7620" marB="0" anchor="ctr">
                    <a:solidFill>
                      <a:srgbClr val="0072C6"/>
                    </a:solidFill>
                  </a:tcPr>
                </a:tc>
                <a:tc>
                  <a:txBody>
                    <a:bodyPr/>
                    <a:lstStyle/>
                    <a:p>
                      <a:pPr algn="ctr" fontAlgn="ctr"/>
                      <a:r>
                        <a:rPr lang="en-US" sz="1600" b="0" i="0" u="none" strike="noStrike" dirty="0">
                          <a:solidFill>
                            <a:schemeClr val="tx1"/>
                          </a:solidFill>
                          <a:effectLst/>
                          <a:latin typeface="+mn-lt"/>
                        </a:rPr>
                        <a:t>6%</a:t>
                      </a:r>
                    </a:p>
                  </a:txBody>
                  <a:tcPr marL="7620" marR="7620" marT="7620" marB="0" anchor="ctr">
                    <a:solidFill>
                      <a:srgbClr val="0072C6"/>
                    </a:solidFill>
                  </a:tcPr>
                </a:tc>
                <a:extLst>
                  <a:ext uri="{0D108BD9-81ED-4DB2-BD59-A6C34878D82A}">
                    <a16:rowId xmlns:a16="http://schemas.microsoft.com/office/drawing/2014/main" val="1770245023"/>
                  </a:ext>
                </a:extLst>
              </a:tr>
            </a:tbl>
          </a:graphicData>
        </a:graphic>
      </p:graphicFrame>
      <p:sp>
        <p:nvSpPr>
          <p:cNvPr id="22" name="TextBox 21"/>
          <p:cNvSpPr txBox="1"/>
          <p:nvPr/>
        </p:nvSpPr>
        <p:spPr>
          <a:xfrm>
            <a:off x="553885" y="1794684"/>
            <a:ext cx="3713547" cy="1043363"/>
          </a:xfrm>
          <a:prstGeom prst="rect">
            <a:avLst/>
          </a:prstGeom>
          <a:noFill/>
        </p:spPr>
        <p:txBody>
          <a:bodyPr wrap="square" lIns="182880" tIns="146304" rIns="182880" bIns="146304" rtlCol="0">
            <a:spAutoFit/>
          </a:bodyPr>
          <a:lstStyle/>
          <a:p>
            <a:pPr marL="285750" indent="-285750">
              <a:lnSpc>
                <a:spcPct val="90000"/>
              </a:lnSpc>
              <a:buFont typeface="Arial" panose="020B0604020202020204" pitchFamily="34" charset="0"/>
              <a:buChar char="•"/>
            </a:pPr>
            <a:r>
              <a:rPr lang="en-US" dirty="0">
                <a:solidFill>
                  <a:schemeClr val="tx1">
                    <a:lumMod val="50000"/>
                  </a:schemeClr>
                </a:solidFill>
              </a:rPr>
              <a:t>Adults reported Sexual risks had happened more recently compared to youth.</a:t>
            </a:r>
          </a:p>
        </p:txBody>
      </p:sp>
      <p:sp>
        <p:nvSpPr>
          <p:cNvPr id="23" name="Rectangle 22"/>
          <p:cNvSpPr/>
          <p:nvPr/>
        </p:nvSpPr>
        <p:spPr bwMode="auto">
          <a:xfrm>
            <a:off x="9285016" y="2024812"/>
            <a:ext cx="705660" cy="571721"/>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8141160" y="1725143"/>
            <a:ext cx="705660" cy="322676"/>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8141160" y="2556728"/>
            <a:ext cx="705660" cy="322676"/>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9285016" y="3146677"/>
            <a:ext cx="705660" cy="322676"/>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9285016" y="4519843"/>
            <a:ext cx="705660" cy="322676"/>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8141160" y="3463618"/>
            <a:ext cx="705660" cy="322676"/>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2656354" y="4977961"/>
            <a:ext cx="705660" cy="367508"/>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3362014" y="4624088"/>
            <a:ext cx="705660" cy="367508"/>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211485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512" y="247773"/>
            <a:ext cx="11889564" cy="917575"/>
          </a:xfrm>
        </p:spPr>
        <p:txBody>
          <a:bodyPr/>
          <a:lstStyle/>
          <a:p>
            <a:r>
              <a:rPr lang="en-US" dirty="0"/>
              <a:t>Study overview</a:t>
            </a:r>
          </a:p>
        </p:txBody>
      </p:sp>
      <p:sp>
        <p:nvSpPr>
          <p:cNvPr id="2" name="Slide Number Placeholder 1"/>
          <p:cNvSpPr>
            <a:spLocks noGrp="1"/>
          </p:cNvSpPr>
          <p:nvPr>
            <p:ph type="sldNum" sz="quarter" idx="4"/>
          </p:nvPr>
        </p:nvSpPr>
        <p:spPr/>
        <p:txBody>
          <a:bodyPr/>
          <a:lstStyle/>
          <a:p>
            <a:fld id="{7EFC24D6-DB8F-6B44-BA5A-9BEC68C15CAA}" type="slidenum">
              <a:rPr lang="en-US" smtClean="0"/>
              <a:pPr/>
              <a:t>3</a:t>
            </a:fld>
            <a:endParaRPr lang="en-US" dirty="0"/>
          </a:p>
        </p:txBody>
      </p:sp>
      <p:sp>
        <p:nvSpPr>
          <p:cNvPr id="3" name="Text Placeholder 2"/>
          <p:cNvSpPr>
            <a:spLocks noGrp="1"/>
          </p:cNvSpPr>
          <p:nvPr>
            <p:ph type="body" sz="quarter" idx="10"/>
          </p:nvPr>
        </p:nvSpPr>
        <p:spPr>
          <a:xfrm>
            <a:off x="2550160" y="1165346"/>
            <a:ext cx="9530916" cy="904242"/>
          </a:xfrm>
          <a:solidFill>
            <a:srgbClr val="0072C6"/>
          </a:solidFill>
        </p:spPr>
        <p:txBody>
          <a:bodyPr/>
          <a:lstStyle/>
          <a:p>
            <a:pPr marL="0" indent="0">
              <a:buNone/>
            </a:pPr>
            <a:r>
              <a:rPr lang="en-US" sz="1600" dirty="0">
                <a:solidFill>
                  <a:schemeClr val="tx1"/>
                </a:solidFill>
                <a:latin typeface="+mn-lt"/>
              </a:rPr>
              <a:t>The goal of this research is to shine a spotlight on the darker side of the Internet and how it harms adults and youth. We want to understand how threats to people’s reputations, privacy, relationships and physical safety manifest themselves online and raise awareness of the consequences. </a:t>
            </a:r>
            <a:endParaRPr lang="en-US" sz="1600" dirty="0">
              <a:gradFill>
                <a:gsLst>
                  <a:gs pos="2917">
                    <a:schemeClr val="tx1"/>
                  </a:gs>
                  <a:gs pos="30000">
                    <a:schemeClr val="tx1"/>
                  </a:gs>
                </a:gsLst>
                <a:lin ang="5400000" scaled="0"/>
              </a:gradFill>
              <a:latin typeface="+mn-lt"/>
            </a:endParaRPr>
          </a:p>
        </p:txBody>
      </p:sp>
      <p:sp>
        <p:nvSpPr>
          <p:cNvPr id="9" name="Rectangle 8"/>
          <p:cNvSpPr/>
          <p:nvPr/>
        </p:nvSpPr>
        <p:spPr bwMode="auto">
          <a:xfrm>
            <a:off x="833120" y="1165348"/>
            <a:ext cx="1595120" cy="91440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Why</a:t>
            </a:r>
          </a:p>
        </p:txBody>
      </p:sp>
      <p:sp>
        <p:nvSpPr>
          <p:cNvPr id="15" name="Rectangle 14"/>
          <p:cNvSpPr/>
          <p:nvPr/>
        </p:nvSpPr>
        <p:spPr bwMode="auto">
          <a:xfrm>
            <a:off x="833120" y="2323588"/>
            <a:ext cx="1595120" cy="91440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Who</a:t>
            </a:r>
          </a:p>
        </p:txBody>
      </p:sp>
      <p:sp>
        <p:nvSpPr>
          <p:cNvPr id="17" name="Text Placeholder 2"/>
          <p:cNvSpPr txBox="1">
            <a:spLocks/>
          </p:cNvSpPr>
          <p:nvPr/>
        </p:nvSpPr>
        <p:spPr>
          <a:xfrm>
            <a:off x="2550160" y="3491988"/>
            <a:ext cx="9530916" cy="914400"/>
          </a:xfrm>
          <a:prstGeom prst="rect">
            <a:avLst/>
          </a:prstGeom>
          <a:solidFill>
            <a:srgbClr val="0072C6"/>
          </a:solidFill>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600" dirty="0">
                <a:gradFill>
                  <a:gsLst>
                    <a:gs pos="2917">
                      <a:schemeClr val="tx1"/>
                    </a:gs>
                    <a:gs pos="30000">
                      <a:schemeClr val="tx1"/>
                    </a:gs>
                  </a:gsLst>
                  <a:lin ang="5400000" scaled="0"/>
                </a:gradFill>
                <a:latin typeface="+mn-lt"/>
              </a:rPr>
              <a:t>14 countries:, Australia, Belgium, Brazil, Chile, China, France, Germany, India, Mexico, Russia, South Africa, Turkey, USA, UK</a:t>
            </a:r>
          </a:p>
        </p:txBody>
      </p:sp>
      <p:sp>
        <p:nvSpPr>
          <p:cNvPr id="18" name="Rectangle 17"/>
          <p:cNvSpPr/>
          <p:nvPr/>
        </p:nvSpPr>
        <p:spPr bwMode="auto">
          <a:xfrm>
            <a:off x="833120" y="3481828"/>
            <a:ext cx="1595120" cy="91440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Where</a:t>
            </a:r>
          </a:p>
        </p:txBody>
      </p:sp>
      <p:sp>
        <p:nvSpPr>
          <p:cNvPr id="19" name="Text Placeholder 2"/>
          <p:cNvSpPr txBox="1">
            <a:spLocks/>
          </p:cNvSpPr>
          <p:nvPr/>
        </p:nvSpPr>
        <p:spPr>
          <a:xfrm>
            <a:off x="2550160" y="2323588"/>
            <a:ext cx="9530916" cy="947952"/>
          </a:xfrm>
          <a:prstGeom prst="rect">
            <a:avLst/>
          </a:prstGeom>
          <a:solidFill>
            <a:srgbClr val="0072C6"/>
          </a:solidFill>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solidFill>
                  <a:schemeClr val="tx1"/>
                </a:solidFill>
                <a:latin typeface="+mn-lt"/>
              </a:rPr>
              <a:t>Internet users with quota groups for (target N=250 for each group)</a:t>
            </a:r>
          </a:p>
          <a:p>
            <a:pPr marL="0" indent="0">
              <a:buNone/>
            </a:pPr>
            <a:r>
              <a:rPr lang="en-US" sz="1600" dirty="0">
                <a:solidFill>
                  <a:schemeClr val="tx1"/>
                </a:solidFill>
                <a:latin typeface="+mn-lt"/>
              </a:rPr>
              <a:t>Adults 18-74, Youth 13-17</a:t>
            </a:r>
          </a:p>
          <a:p>
            <a:pPr marL="0" indent="0">
              <a:buNone/>
            </a:pPr>
            <a:r>
              <a:rPr lang="en-US" sz="1600" dirty="0">
                <a:solidFill>
                  <a:schemeClr val="tx1"/>
                </a:solidFill>
                <a:latin typeface="+mn-lt"/>
              </a:rPr>
              <a:t>Sample was weighted 50% male, 50% female</a:t>
            </a:r>
            <a:endParaRPr lang="en-US" sz="1600" dirty="0">
              <a:solidFill>
                <a:schemeClr val="tx1"/>
              </a:solidFill>
            </a:endParaRPr>
          </a:p>
        </p:txBody>
      </p:sp>
      <p:sp>
        <p:nvSpPr>
          <p:cNvPr id="20" name="Rectangle 19"/>
          <p:cNvSpPr/>
          <p:nvPr/>
        </p:nvSpPr>
        <p:spPr bwMode="auto">
          <a:xfrm>
            <a:off x="833120" y="4641855"/>
            <a:ext cx="1595120" cy="91440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What</a:t>
            </a:r>
          </a:p>
        </p:txBody>
      </p:sp>
      <p:sp>
        <p:nvSpPr>
          <p:cNvPr id="21" name="Rectangle 20"/>
          <p:cNvSpPr/>
          <p:nvPr/>
        </p:nvSpPr>
        <p:spPr bwMode="auto">
          <a:xfrm>
            <a:off x="833120" y="5806009"/>
            <a:ext cx="1595120" cy="91440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When</a:t>
            </a:r>
          </a:p>
        </p:txBody>
      </p:sp>
      <p:sp>
        <p:nvSpPr>
          <p:cNvPr id="22" name="Text Placeholder 2"/>
          <p:cNvSpPr txBox="1">
            <a:spLocks/>
          </p:cNvSpPr>
          <p:nvPr/>
        </p:nvSpPr>
        <p:spPr>
          <a:xfrm>
            <a:off x="2550160" y="4641855"/>
            <a:ext cx="9530916" cy="914400"/>
          </a:xfrm>
          <a:prstGeom prst="rect">
            <a:avLst/>
          </a:prstGeom>
          <a:solidFill>
            <a:srgbClr val="0072C6"/>
          </a:solidFill>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gradFill>
                  <a:gsLst>
                    <a:gs pos="2917">
                      <a:schemeClr val="tx1"/>
                    </a:gs>
                    <a:gs pos="30000">
                      <a:schemeClr val="tx1"/>
                    </a:gs>
                  </a:gsLst>
                  <a:lin ang="5400000" scaled="0"/>
                </a:gradFill>
                <a:latin typeface="+mn-lt"/>
              </a:rPr>
              <a:t>Web-based survey methodology (CAWI)</a:t>
            </a:r>
          </a:p>
          <a:p>
            <a:pPr marL="0" indent="0">
              <a:buNone/>
            </a:pPr>
            <a:r>
              <a:rPr lang="en-US" sz="1600" dirty="0">
                <a:gradFill>
                  <a:gsLst>
                    <a:gs pos="2917">
                      <a:schemeClr val="tx1"/>
                    </a:gs>
                    <a:gs pos="30000">
                      <a:schemeClr val="tx1"/>
                    </a:gs>
                  </a:gsLst>
                  <a:lin ang="5400000" scaled="0"/>
                </a:gradFill>
                <a:latin typeface="+mn-lt"/>
              </a:rPr>
              <a:t>Average survey length 12 minutes</a:t>
            </a:r>
          </a:p>
          <a:p>
            <a:pPr marL="0" indent="0">
              <a:buNone/>
            </a:pPr>
            <a:r>
              <a:rPr lang="en-US" sz="1600" dirty="0">
                <a:gradFill>
                  <a:gsLst>
                    <a:gs pos="2917">
                      <a:schemeClr val="tx1"/>
                    </a:gs>
                    <a:gs pos="30000">
                      <a:schemeClr val="tx1"/>
                    </a:gs>
                  </a:gsLst>
                  <a:lin ang="5400000" scaled="0"/>
                </a:gradFill>
                <a:latin typeface="+mn-lt"/>
              </a:rPr>
              <a:t>Survey could be taken on a PC or mobile device</a:t>
            </a:r>
          </a:p>
        </p:txBody>
      </p:sp>
      <p:sp>
        <p:nvSpPr>
          <p:cNvPr id="24" name="Text Placeholder 2"/>
          <p:cNvSpPr txBox="1">
            <a:spLocks/>
          </p:cNvSpPr>
          <p:nvPr/>
        </p:nvSpPr>
        <p:spPr>
          <a:xfrm>
            <a:off x="2550160" y="5809005"/>
            <a:ext cx="9530916" cy="914400"/>
          </a:xfrm>
          <a:prstGeom prst="rect">
            <a:avLst/>
          </a:prstGeom>
          <a:solidFill>
            <a:srgbClr val="0072C6"/>
          </a:solidFill>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600" dirty="0">
                <a:gradFill>
                  <a:gsLst>
                    <a:gs pos="2917">
                      <a:schemeClr val="tx1"/>
                    </a:gs>
                    <a:gs pos="30000">
                      <a:schemeClr val="tx1"/>
                    </a:gs>
                  </a:gsLst>
                  <a:lin ang="5400000" scaled="0"/>
                </a:gradFill>
                <a:latin typeface="+mn-lt"/>
              </a:rPr>
              <a:t>June 18 – Jun 28, 2016</a:t>
            </a:r>
          </a:p>
        </p:txBody>
      </p:sp>
    </p:spTree>
    <p:extLst>
      <p:ext uri="{BB962C8B-B14F-4D97-AF65-F5344CB8AC3E}">
        <p14:creationId xmlns:p14="http://schemas.microsoft.com/office/powerpoint/2010/main" val="356820044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750824430"/>
              </p:ext>
            </p:extLst>
          </p:nvPr>
        </p:nvGraphicFramePr>
        <p:xfrm>
          <a:off x="2795615" y="3584677"/>
          <a:ext cx="6748661" cy="1643124"/>
        </p:xfrm>
        <a:graphic>
          <a:graphicData uri="http://schemas.openxmlformats.org/drawingml/2006/table">
            <a:tbl>
              <a:tblPr>
                <a:tableStyleId>{5C22544A-7EE6-4342-B048-85BDC9FD1C3A}</a:tableStyleId>
              </a:tblPr>
              <a:tblGrid>
                <a:gridCol w="3175838">
                  <a:extLst>
                    <a:ext uri="{9D8B030D-6E8A-4147-A177-3AD203B41FA5}">
                      <a16:colId xmlns:a16="http://schemas.microsoft.com/office/drawing/2014/main" val="167961118"/>
                    </a:ext>
                  </a:extLst>
                </a:gridCol>
                <a:gridCol w="1190941">
                  <a:extLst>
                    <a:ext uri="{9D8B030D-6E8A-4147-A177-3AD203B41FA5}">
                      <a16:colId xmlns:a16="http://schemas.microsoft.com/office/drawing/2014/main" val="764634508"/>
                    </a:ext>
                  </a:extLst>
                </a:gridCol>
                <a:gridCol w="1190941">
                  <a:extLst>
                    <a:ext uri="{9D8B030D-6E8A-4147-A177-3AD203B41FA5}">
                      <a16:colId xmlns:a16="http://schemas.microsoft.com/office/drawing/2014/main" val="3937054231"/>
                    </a:ext>
                  </a:extLst>
                </a:gridCol>
                <a:gridCol w="1190941">
                  <a:extLst>
                    <a:ext uri="{9D8B030D-6E8A-4147-A177-3AD203B41FA5}">
                      <a16:colId xmlns:a16="http://schemas.microsoft.com/office/drawing/2014/main" val="2933677704"/>
                    </a:ext>
                  </a:extLst>
                </a:gridCol>
              </a:tblGrid>
              <a:tr h="273854">
                <a:tc>
                  <a:txBody>
                    <a:bodyPr/>
                    <a:lstStyle/>
                    <a:p>
                      <a:pPr algn="ctr" fontAlgn="b"/>
                      <a:r>
                        <a:rPr lang="en-US" sz="1400" b="0" i="0" u="none" strike="noStrike" dirty="0">
                          <a:solidFill>
                            <a:schemeClr val="tx1"/>
                          </a:solidFill>
                          <a:effectLst/>
                          <a:latin typeface="+mn-lt"/>
                        </a:rPr>
                        <a:t>Sexual solicitation</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16%</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15%</a:t>
                      </a:r>
                    </a:p>
                  </a:txBody>
                  <a:tcPr marL="7620" marR="7620" marT="7620" marB="0" anchor="ctr">
                    <a:solidFill>
                      <a:srgbClr val="0072C6"/>
                    </a:solidFill>
                  </a:tcPr>
                </a:tc>
                <a:extLst>
                  <a:ext uri="{0D108BD9-81ED-4DB2-BD59-A6C34878D82A}">
                    <a16:rowId xmlns:a16="http://schemas.microsoft.com/office/drawing/2014/main" val="3868001334"/>
                  </a:ext>
                </a:extLst>
              </a:tr>
              <a:tr h="273854">
                <a:tc>
                  <a:txBody>
                    <a:bodyPr/>
                    <a:lstStyle/>
                    <a:p>
                      <a:pPr algn="ctr" fontAlgn="b"/>
                      <a:r>
                        <a:rPr lang="en-US" sz="1400" b="0" i="0" u="none" strike="noStrike" dirty="0">
                          <a:solidFill>
                            <a:schemeClr val="tx1"/>
                          </a:solidFill>
                          <a:effectLst/>
                          <a:latin typeface="+mn-lt"/>
                        </a:rPr>
                        <a:t>Doxing</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6%</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5%</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12%</a:t>
                      </a:r>
                    </a:p>
                  </a:txBody>
                  <a:tcPr marL="7620" marR="7620" marT="7620" marB="0" anchor="ctr">
                    <a:solidFill>
                      <a:srgbClr val="0072C6"/>
                    </a:solidFill>
                  </a:tcPr>
                </a:tc>
                <a:extLst>
                  <a:ext uri="{0D108BD9-81ED-4DB2-BD59-A6C34878D82A}">
                    <a16:rowId xmlns:a16="http://schemas.microsoft.com/office/drawing/2014/main" val="249555295"/>
                  </a:ext>
                </a:extLst>
              </a:tr>
              <a:tr h="273854">
                <a:tc>
                  <a:txBody>
                    <a:bodyPr/>
                    <a:lstStyle/>
                    <a:p>
                      <a:pPr algn="ctr" fontAlgn="b"/>
                      <a:r>
                        <a:rPr lang="en-US" sz="1400" b="0" i="0" u="none" strike="noStrike" dirty="0">
                          <a:solidFill>
                            <a:schemeClr val="tx1"/>
                          </a:solidFill>
                          <a:effectLst/>
                          <a:latin typeface="+mn-lt"/>
                        </a:rPr>
                        <a:t>Unwanted sexting (sent)</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6%</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4%</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12%</a:t>
                      </a:r>
                    </a:p>
                  </a:txBody>
                  <a:tcPr marL="7620" marR="7620" marT="7620" marB="0" anchor="ctr">
                    <a:solidFill>
                      <a:srgbClr val="0072C6"/>
                    </a:solidFill>
                  </a:tcPr>
                </a:tc>
                <a:extLst>
                  <a:ext uri="{0D108BD9-81ED-4DB2-BD59-A6C34878D82A}">
                    <a16:rowId xmlns:a16="http://schemas.microsoft.com/office/drawing/2014/main" val="1914822046"/>
                  </a:ext>
                </a:extLst>
              </a:tr>
              <a:tr h="273854">
                <a:tc>
                  <a:txBody>
                    <a:bodyPr/>
                    <a:lstStyle/>
                    <a:p>
                      <a:pPr algn="ctr" fontAlgn="b"/>
                      <a:r>
                        <a:rPr lang="en-US" sz="1400" b="0" i="0" u="none" strike="noStrike" dirty="0">
                          <a:solidFill>
                            <a:schemeClr val="tx1"/>
                          </a:solidFill>
                          <a:effectLst/>
                          <a:latin typeface="+mn-lt"/>
                        </a:rPr>
                        <a:t>Discrimination</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5%</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6%</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10%</a:t>
                      </a:r>
                    </a:p>
                  </a:txBody>
                  <a:tcPr marL="7620" marR="7620" marT="7620" marB="0" anchor="ctr">
                    <a:solidFill>
                      <a:srgbClr val="0072C6"/>
                    </a:solidFill>
                  </a:tcPr>
                </a:tc>
                <a:extLst>
                  <a:ext uri="{0D108BD9-81ED-4DB2-BD59-A6C34878D82A}">
                    <a16:rowId xmlns:a16="http://schemas.microsoft.com/office/drawing/2014/main" val="4183514031"/>
                  </a:ext>
                </a:extLst>
              </a:tr>
              <a:tr h="273854">
                <a:tc>
                  <a:txBody>
                    <a:bodyPr/>
                    <a:lstStyle/>
                    <a:p>
                      <a:pPr algn="ctr" fontAlgn="b"/>
                      <a:r>
                        <a:rPr lang="en-US" sz="1400" b="0" i="0" u="none" strike="noStrike" dirty="0">
                          <a:solidFill>
                            <a:schemeClr val="tx1"/>
                          </a:solidFill>
                          <a:effectLst/>
                          <a:latin typeface="+mn-lt"/>
                        </a:rPr>
                        <a:t>Cyberbullying</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3%</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5%</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9%</a:t>
                      </a:r>
                    </a:p>
                  </a:txBody>
                  <a:tcPr marL="7620" marR="7620" marT="7620" marB="0" anchor="ctr">
                    <a:solidFill>
                      <a:srgbClr val="0072C6"/>
                    </a:solidFill>
                  </a:tcPr>
                </a:tc>
                <a:extLst>
                  <a:ext uri="{0D108BD9-81ED-4DB2-BD59-A6C34878D82A}">
                    <a16:rowId xmlns:a16="http://schemas.microsoft.com/office/drawing/2014/main" val="1886886521"/>
                  </a:ext>
                </a:extLst>
              </a:tr>
              <a:tr h="273854">
                <a:tc>
                  <a:txBody>
                    <a:bodyPr/>
                    <a:lstStyle/>
                    <a:p>
                      <a:pPr algn="ctr" fontAlgn="b"/>
                      <a:r>
                        <a:rPr lang="en-US" sz="1400" b="0" i="0" u="none" strike="noStrike" dirty="0">
                          <a:solidFill>
                            <a:schemeClr val="tx1"/>
                          </a:solidFill>
                          <a:effectLst/>
                          <a:latin typeface="+mn-lt"/>
                        </a:rPr>
                        <a:t>Damage personal rep</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3%</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4%</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8%</a:t>
                      </a:r>
                    </a:p>
                  </a:txBody>
                  <a:tcPr marL="7620" marR="7620" marT="7620" marB="0" anchor="ctr">
                    <a:solidFill>
                      <a:srgbClr val="0072C6"/>
                    </a:solidFill>
                  </a:tcPr>
                </a:tc>
                <a:extLst>
                  <a:ext uri="{0D108BD9-81ED-4DB2-BD59-A6C34878D82A}">
                    <a16:rowId xmlns:a16="http://schemas.microsoft.com/office/drawing/2014/main" val="3565598564"/>
                  </a:ext>
                </a:extLst>
              </a:tr>
            </a:tbl>
          </a:graphicData>
        </a:graphic>
      </p:graphicFrame>
      <p:sp>
        <p:nvSpPr>
          <p:cNvPr id="2" name="Title 1"/>
          <p:cNvSpPr>
            <a:spLocks noGrp="1"/>
          </p:cNvSpPr>
          <p:nvPr>
            <p:ph type="title"/>
          </p:nvPr>
        </p:nvSpPr>
        <p:spPr/>
        <p:txBody>
          <a:bodyPr/>
          <a:lstStyle/>
          <a:p>
            <a:r>
              <a:rPr lang="en-US" dirty="0"/>
              <a:t>Adults reported greater regularity of Sexual risks</a:t>
            </a:r>
          </a:p>
        </p:txBody>
      </p:sp>
      <p:sp>
        <p:nvSpPr>
          <p:cNvPr id="3" name="Slide Number Placeholder 2"/>
          <p:cNvSpPr>
            <a:spLocks noGrp="1"/>
          </p:cNvSpPr>
          <p:nvPr>
            <p:ph type="sldNum" sz="quarter" idx="4"/>
          </p:nvPr>
        </p:nvSpPr>
        <p:spPr/>
        <p:txBody>
          <a:bodyPr/>
          <a:lstStyle/>
          <a:p>
            <a:fld id="{7EFC24D6-DB8F-6B44-BA5A-9BEC68C15CAA}" type="slidenum">
              <a:rPr lang="en-US" smtClean="0"/>
              <a:pPr/>
              <a:t>30</a:t>
            </a:fld>
            <a:endParaRPr lang="en-US" dirty="0"/>
          </a:p>
        </p:txBody>
      </p:sp>
      <p:sp>
        <p:nvSpPr>
          <p:cNvPr id="4" name="Rectangle 3"/>
          <p:cNvSpPr/>
          <p:nvPr/>
        </p:nvSpPr>
        <p:spPr>
          <a:xfrm>
            <a:off x="2497" y="6669087"/>
            <a:ext cx="6899045" cy="246221"/>
          </a:xfrm>
          <a:prstGeom prst="rect">
            <a:avLst/>
          </a:prstGeom>
        </p:spPr>
        <p:txBody>
          <a:bodyPr wrap="square">
            <a:spAutoFit/>
          </a:bodyPr>
          <a:lstStyle/>
          <a:p>
            <a:r>
              <a:rPr lang="en-US" sz="1000" dirty="0">
                <a:solidFill>
                  <a:schemeClr val="tx1">
                    <a:lumMod val="50000"/>
                  </a:schemeClr>
                </a:solidFill>
              </a:rPr>
              <a:t>Q.7: How often do you experience these events when you are interacting with other people online&lt;insert online risk&gt;?</a:t>
            </a:r>
          </a:p>
        </p:txBody>
      </p:sp>
      <p:graphicFrame>
        <p:nvGraphicFramePr>
          <p:cNvPr id="9" name="Table 8"/>
          <p:cNvGraphicFramePr>
            <a:graphicFrameLocks noGrp="1"/>
          </p:cNvGraphicFramePr>
          <p:nvPr>
            <p:extLst>
              <p:ext uri="{D42A27DB-BD31-4B8C-83A1-F6EECF244321}">
                <p14:modId xmlns:p14="http://schemas.microsoft.com/office/powerpoint/2010/main" val="1308748229"/>
              </p:ext>
            </p:extLst>
          </p:nvPr>
        </p:nvGraphicFramePr>
        <p:xfrm>
          <a:off x="2795615" y="1063779"/>
          <a:ext cx="6748661" cy="2473704"/>
        </p:xfrm>
        <a:graphic>
          <a:graphicData uri="http://schemas.openxmlformats.org/drawingml/2006/table">
            <a:tbl>
              <a:tblPr>
                <a:tableStyleId>{5C22544A-7EE6-4342-B048-85BDC9FD1C3A}</a:tableStyleId>
              </a:tblPr>
              <a:tblGrid>
                <a:gridCol w="3175838">
                  <a:extLst>
                    <a:ext uri="{9D8B030D-6E8A-4147-A177-3AD203B41FA5}">
                      <a16:colId xmlns:a16="http://schemas.microsoft.com/office/drawing/2014/main" val="167961118"/>
                    </a:ext>
                  </a:extLst>
                </a:gridCol>
                <a:gridCol w="1190941">
                  <a:extLst>
                    <a:ext uri="{9D8B030D-6E8A-4147-A177-3AD203B41FA5}">
                      <a16:colId xmlns:a16="http://schemas.microsoft.com/office/drawing/2014/main" val="764634508"/>
                    </a:ext>
                  </a:extLst>
                </a:gridCol>
                <a:gridCol w="1190941">
                  <a:extLst>
                    <a:ext uri="{9D8B030D-6E8A-4147-A177-3AD203B41FA5}">
                      <a16:colId xmlns:a16="http://schemas.microsoft.com/office/drawing/2014/main" val="3937054231"/>
                    </a:ext>
                  </a:extLst>
                </a:gridCol>
                <a:gridCol w="1190941">
                  <a:extLst>
                    <a:ext uri="{9D8B030D-6E8A-4147-A177-3AD203B41FA5}">
                      <a16:colId xmlns:a16="http://schemas.microsoft.com/office/drawing/2014/main" val="3681232010"/>
                    </a:ext>
                  </a:extLst>
                </a:gridCol>
              </a:tblGrid>
              <a:tr h="830580">
                <a:tc>
                  <a:txBody>
                    <a:bodyPr/>
                    <a:lstStyle/>
                    <a:p>
                      <a:pPr marL="0" marR="0" lvl="0" indent="0" algn="ctr" defTabSz="932742" rtl="0" eaLnBrk="1" fontAlgn="b" latinLnBrk="0" hangingPunct="1">
                        <a:lnSpc>
                          <a:spcPct val="100000"/>
                        </a:lnSpc>
                        <a:spcBef>
                          <a:spcPts val="0"/>
                        </a:spcBef>
                        <a:spcAft>
                          <a:spcPts val="0"/>
                        </a:spcAft>
                        <a:buClrTx/>
                        <a:buSzTx/>
                        <a:buFontTx/>
                        <a:buNone/>
                        <a:tabLst/>
                        <a:defRPr/>
                      </a:pPr>
                      <a:r>
                        <a:rPr lang="en-US" sz="1800" dirty="0">
                          <a:solidFill>
                            <a:schemeClr val="tx1"/>
                          </a:solidFill>
                          <a:latin typeface="+mn-lt"/>
                        </a:rPr>
                        <a:t>Experienced every/almost every/sometimes</a:t>
                      </a:r>
                    </a:p>
                  </a:txBody>
                  <a:tcPr marL="7620" marR="7620" marT="7620" marB="0" anchor="ctr">
                    <a:solidFill>
                      <a:srgbClr val="0072C6"/>
                    </a:solidFill>
                  </a:tcPr>
                </a:tc>
                <a:tc>
                  <a:txBody>
                    <a:bodyPr/>
                    <a:lstStyle/>
                    <a:p>
                      <a:pPr algn="ctr" fontAlgn="b"/>
                      <a:r>
                        <a:rPr lang="en-US" sz="1800" b="0" i="0" u="none" strike="noStrike" dirty="0">
                          <a:solidFill>
                            <a:schemeClr val="tx1"/>
                          </a:solidFill>
                          <a:effectLst/>
                          <a:latin typeface="+mn-lt"/>
                        </a:rPr>
                        <a:t>Adult</a:t>
                      </a:r>
                    </a:p>
                  </a:txBody>
                  <a:tcPr marL="7620" marR="7620" marT="7620" marB="0" anchor="ctr">
                    <a:solidFill>
                      <a:srgbClr val="0072C6"/>
                    </a:solidFill>
                  </a:tcPr>
                </a:tc>
                <a:tc>
                  <a:txBody>
                    <a:bodyPr/>
                    <a:lstStyle/>
                    <a:p>
                      <a:pPr algn="ctr" fontAlgn="b"/>
                      <a:r>
                        <a:rPr lang="en-US" sz="1800" b="0" i="0" u="none" strike="noStrike" dirty="0">
                          <a:solidFill>
                            <a:schemeClr val="tx1"/>
                          </a:solidFill>
                          <a:effectLst/>
                          <a:latin typeface="+mn-lt"/>
                        </a:rPr>
                        <a:t>Youth</a:t>
                      </a:r>
                    </a:p>
                  </a:txBody>
                  <a:tcPr marL="7620" marR="7620" marT="7620" marB="0" anchor="ctr">
                    <a:solidFill>
                      <a:srgbClr val="0072C6"/>
                    </a:solidFill>
                  </a:tcPr>
                </a:tc>
                <a:tc>
                  <a:txBody>
                    <a:bodyPr/>
                    <a:lstStyle/>
                    <a:p>
                      <a:pPr algn="ctr" fontAlgn="b"/>
                      <a:r>
                        <a:rPr lang="en-US" sz="1800" b="0" i="0" u="none" strike="noStrike" dirty="0">
                          <a:solidFill>
                            <a:schemeClr val="tx1"/>
                          </a:solidFill>
                          <a:effectLst/>
                          <a:latin typeface="+mn-lt"/>
                        </a:rPr>
                        <a:t>Incidence</a:t>
                      </a:r>
                    </a:p>
                  </a:txBody>
                  <a:tcPr marL="7620" marR="7620" marT="7620" marB="0" anchor="ctr">
                    <a:solidFill>
                      <a:srgbClr val="0072C6"/>
                    </a:solidFill>
                  </a:tcPr>
                </a:tc>
                <a:extLst>
                  <a:ext uri="{0D108BD9-81ED-4DB2-BD59-A6C34878D82A}">
                    <a16:rowId xmlns:a16="http://schemas.microsoft.com/office/drawing/2014/main" val="1534248742"/>
                  </a:ext>
                </a:extLst>
              </a:tr>
              <a:tr h="273854">
                <a:tc>
                  <a:txBody>
                    <a:bodyPr/>
                    <a:lstStyle/>
                    <a:p>
                      <a:pPr algn="ctr" fontAlgn="b"/>
                      <a:r>
                        <a:rPr lang="en-US" sz="1400" b="0" i="0" u="none" strike="noStrike" dirty="0">
                          <a:solidFill>
                            <a:schemeClr val="tx1"/>
                          </a:solidFill>
                          <a:effectLst/>
                          <a:latin typeface="+mn-lt"/>
                          <a:cs typeface="Calibri" panose="020F0502020204030204" pitchFamily="34" charset="0"/>
                        </a:rPr>
                        <a:t>Unwanted contact</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16%</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14%</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43%</a:t>
                      </a:r>
                    </a:p>
                  </a:txBody>
                  <a:tcPr marL="7620" marR="7620" marT="7620" marB="0" anchor="ctr">
                    <a:solidFill>
                      <a:srgbClr val="0072C6"/>
                    </a:solidFill>
                  </a:tcPr>
                </a:tc>
                <a:extLst>
                  <a:ext uri="{0D108BD9-81ED-4DB2-BD59-A6C34878D82A}">
                    <a16:rowId xmlns:a16="http://schemas.microsoft.com/office/drawing/2014/main" val="1425277973"/>
                  </a:ext>
                </a:extLst>
              </a:tr>
              <a:tr h="273854">
                <a:tc>
                  <a:txBody>
                    <a:bodyPr/>
                    <a:lstStyle/>
                    <a:p>
                      <a:pPr algn="ctr" fontAlgn="b"/>
                      <a:r>
                        <a:rPr lang="en-US" sz="1400" b="0" i="0" u="none" strike="noStrike" dirty="0">
                          <a:solidFill>
                            <a:schemeClr val="tx1"/>
                          </a:solidFill>
                          <a:effectLst/>
                          <a:latin typeface="+mn-lt"/>
                          <a:cs typeface="Calibri" panose="020F0502020204030204" pitchFamily="34" charset="0"/>
                        </a:rPr>
                        <a:t>Treated mean</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6%</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10%</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22%</a:t>
                      </a:r>
                    </a:p>
                  </a:txBody>
                  <a:tcPr marL="7620" marR="7620" marT="7620" marB="0" anchor="ctr">
                    <a:solidFill>
                      <a:srgbClr val="0072C6"/>
                    </a:solidFill>
                  </a:tcPr>
                </a:tc>
                <a:extLst>
                  <a:ext uri="{0D108BD9-81ED-4DB2-BD59-A6C34878D82A}">
                    <a16:rowId xmlns:a16="http://schemas.microsoft.com/office/drawing/2014/main" val="101003438"/>
                  </a:ext>
                </a:extLst>
              </a:tr>
              <a:tr h="273854">
                <a:tc>
                  <a:txBody>
                    <a:bodyPr/>
                    <a:lstStyle/>
                    <a:p>
                      <a:pPr algn="ctr" fontAlgn="b"/>
                      <a:r>
                        <a:rPr lang="en-US" sz="1400" b="0" i="0" u="none" strike="noStrike" dirty="0">
                          <a:solidFill>
                            <a:schemeClr val="tx1"/>
                          </a:solidFill>
                          <a:effectLst/>
                          <a:latin typeface="+mn-lt"/>
                          <a:cs typeface="Calibri" panose="020F0502020204030204" pitchFamily="34" charset="0"/>
                        </a:rPr>
                        <a:t>Trolling</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7%</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10%</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21%</a:t>
                      </a:r>
                    </a:p>
                  </a:txBody>
                  <a:tcPr marL="7620" marR="7620" marT="7620" marB="0" anchor="ctr">
                    <a:solidFill>
                      <a:srgbClr val="0072C6"/>
                    </a:solidFill>
                  </a:tcPr>
                </a:tc>
                <a:extLst>
                  <a:ext uri="{0D108BD9-81ED-4DB2-BD59-A6C34878D82A}">
                    <a16:rowId xmlns:a16="http://schemas.microsoft.com/office/drawing/2014/main" val="2902052908"/>
                  </a:ext>
                </a:extLst>
              </a:tr>
              <a:tr h="273854">
                <a:tc>
                  <a:txBody>
                    <a:bodyPr/>
                    <a:lstStyle/>
                    <a:p>
                      <a:pPr algn="ctr" fontAlgn="b"/>
                      <a:r>
                        <a:rPr lang="en-US" sz="1400" b="0" i="0" u="none" strike="noStrike" dirty="0">
                          <a:solidFill>
                            <a:schemeClr val="tx1"/>
                          </a:solidFill>
                          <a:effectLst/>
                          <a:latin typeface="+mn-lt"/>
                          <a:cs typeface="Calibri" panose="020F0502020204030204" pitchFamily="34" charset="0"/>
                        </a:rPr>
                        <a:t>Unwanted sexting (received)</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8%</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5%</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21%</a:t>
                      </a:r>
                    </a:p>
                  </a:txBody>
                  <a:tcPr marL="7620" marR="7620" marT="7620" marB="0" anchor="ctr">
                    <a:solidFill>
                      <a:srgbClr val="0072C6"/>
                    </a:solidFill>
                  </a:tcPr>
                </a:tc>
                <a:extLst>
                  <a:ext uri="{0D108BD9-81ED-4DB2-BD59-A6C34878D82A}">
                    <a16:rowId xmlns:a16="http://schemas.microsoft.com/office/drawing/2014/main" val="1590799324"/>
                  </a:ext>
                </a:extLst>
              </a:tr>
              <a:tr h="273854">
                <a:tc>
                  <a:txBody>
                    <a:bodyPr/>
                    <a:lstStyle/>
                    <a:p>
                      <a:pPr algn="ctr" fontAlgn="b"/>
                      <a:r>
                        <a:rPr lang="en-US" sz="1400" b="0" i="0" u="none" strike="noStrike" dirty="0">
                          <a:solidFill>
                            <a:schemeClr val="tx1"/>
                          </a:solidFill>
                          <a:effectLst/>
                          <a:latin typeface="+mn-lt"/>
                          <a:cs typeface="Calibri" panose="020F0502020204030204" pitchFamily="34" charset="0"/>
                        </a:rPr>
                        <a:t>Online harassment</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6%</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8%</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17%</a:t>
                      </a:r>
                    </a:p>
                  </a:txBody>
                  <a:tcPr marL="7620" marR="7620" marT="7620" marB="0" anchor="ctr">
                    <a:solidFill>
                      <a:srgbClr val="0072C6"/>
                    </a:solidFill>
                  </a:tcPr>
                </a:tc>
                <a:extLst>
                  <a:ext uri="{0D108BD9-81ED-4DB2-BD59-A6C34878D82A}">
                    <a16:rowId xmlns:a16="http://schemas.microsoft.com/office/drawing/2014/main" val="2515913405"/>
                  </a:ext>
                </a:extLst>
              </a:tr>
              <a:tr h="273854">
                <a:tc>
                  <a:txBody>
                    <a:bodyPr/>
                    <a:lstStyle/>
                    <a:p>
                      <a:pPr algn="ctr" fontAlgn="b"/>
                      <a:r>
                        <a:rPr lang="en-US" sz="1400" b="0" i="0" u="none" strike="noStrike" dirty="0">
                          <a:solidFill>
                            <a:schemeClr val="tx1"/>
                          </a:solidFill>
                          <a:effectLst/>
                          <a:latin typeface="+mn-lt"/>
                          <a:cs typeface="Calibri" panose="020F0502020204030204" pitchFamily="34" charset="0"/>
                        </a:rPr>
                        <a:t>Hate speech</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7%</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8%</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16%</a:t>
                      </a:r>
                    </a:p>
                  </a:txBody>
                  <a:tcPr marL="7620" marR="7620" marT="7620" marB="0" anchor="ctr">
                    <a:solidFill>
                      <a:srgbClr val="0072C6"/>
                    </a:solidFill>
                  </a:tcPr>
                </a:tc>
                <a:extLst>
                  <a:ext uri="{0D108BD9-81ED-4DB2-BD59-A6C34878D82A}">
                    <a16:rowId xmlns:a16="http://schemas.microsoft.com/office/drawing/2014/main" val="177024502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284543004"/>
              </p:ext>
            </p:extLst>
          </p:nvPr>
        </p:nvGraphicFramePr>
        <p:xfrm>
          <a:off x="2795615" y="5266801"/>
          <a:ext cx="6748661" cy="1369270"/>
        </p:xfrm>
        <a:graphic>
          <a:graphicData uri="http://schemas.openxmlformats.org/drawingml/2006/table">
            <a:tbl>
              <a:tblPr>
                <a:tableStyleId>{5C22544A-7EE6-4342-B048-85BDC9FD1C3A}</a:tableStyleId>
              </a:tblPr>
              <a:tblGrid>
                <a:gridCol w="3175838">
                  <a:extLst>
                    <a:ext uri="{9D8B030D-6E8A-4147-A177-3AD203B41FA5}">
                      <a16:colId xmlns:a16="http://schemas.microsoft.com/office/drawing/2014/main" val="167961118"/>
                    </a:ext>
                  </a:extLst>
                </a:gridCol>
                <a:gridCol w="1190941">
                  <a:extLst>
                    <a:ext uri="{9D8B030D-6E8A-4147-A177-3AD203B41FA5}">
                      <a16:colId xmlns:a16="http://schemas.microsoft.com/office/drawing/2014/main" val="764634508"/>
                    </a:ext>
                  </a:extLst>
                </a:gridCol>
                <a:gridCol w="1190941">
                  <a:extLst>
                    <a:ext uri="{9D8B030D-6E8A-4147-A177-3AD203B41FA5}">
                      <a16:colId xmlns:a16="http://schemas.microsoft.com/office/drawing/2014/main" val="3937054231"/>
                    </a:ext>
                  </a:extLst>
                </a:gridCol>
                <a:gridCol w="1190941">
                  <a:extLst>
                    <a:ext uri="{9D8B030D-6E8A-4147-A177-3AD203B41FA5}">
                      <a16:colId xmlns:a16="http://schemas.microsoft.com/office/drawing/2014/main" val="1974224478"/>
                    </a:ext>
                  </a:extLst>
                </a:gridCol>
              </a:tblGrid>
              <a:tr h="273854">
                <a:tc>
                  <a:txBody>
                    <a:bodyPr/>
                    <a:lstStyle/>
                    <a:p>
                      <a:pPr algn="ctr" fontAlgn="b"/>
                      <a:r>
                        <a:rPr lang="en-US" sz="1400" b="0" i="0" u="none" strike="noStrike" dirty="0">
                          <a:solidFill>
                            <a:schemeClr val="tx1"/>
                          </a:solidFill>
                          <a:effectLst/>
                          <a:latin typeface="+mn-lt"/>
                        </a:rPr>
                        <a:t>Damage to work rep</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4%</a:t>
                      </a:r>
                    </a:p>
                  </a:txBody>
                  <a:tcPr marL="7620" marR="7620" marT="7620" marB="0" anchor="ctr">
                    <a:solidFill>
                      <a:srgbClr val="0072C6"/>
                    </a:solidFill>
                  </a:tcPr>
                </a:tc>
                <a:extLst>
                  <a:ext uri="{0D108BD9-81ED-4DB2-BD59-A6C34878D82A}">
                    <a16:rowId xmlns:a16="http://schemas.microsoft.com/office/drawing/2014/main" val="691692384"/>
                  </a:ext>
                </a:extLst>
              </a:tr>
              <a:tr h="273854">
                <a:tc>
                  <a:txBody>
                    <a:bodyPr/>
                    <a:lstStyle/>
                    <a:p>
                      <a:pPr algn="ctr" fontAlgn="b"/>
                      <a:r>
                        <a:rPr lang="en-US" sz="1400" b="0" i="0" u="none" strike="noStrike" dirty="0">
                          <a:solidFill>
                            <a:schemeClr val="tx1"/>
                          </a:solidFill>
                          <a:effectLst/>
                          <a:latin typeface="+mn-lt"/>
                        </a:rPr>
                        <a:t>“Revenge porn”</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3%</a:t>
                      </a:r>
                    </a:p>
                  </a:txBody>
                  <a:tcPr marL="7620" marR="7620" marT="7620" marB="0" anchor="ctr">
                    <a:solidFill>
                      <a:srgbClr val="0072C6"/>
                    </a:solidFill>
                  </a:tcPr>
                </a:tc>
                <a:extLst>
                  <a:ext uri="{0D108BD9-81ED-4DB2-BD59-A6C34878D82A}">
                    <a16:rowId xmlns:a16="http://schemas.microsoft.com/office/drawing/2014/main" val="1959215704"/>
                  </a:ext>
                </a:extLst>
              </a:tr>
              <a:tr h="273854">
                <a:tc>
                  <a:txBody>
                    <a:bodyPr/>
                    <a:lstStyle/>
                    <a:p>
                      <a:pPr algn="ctr" fontAlgn="b"/>
                      <a:r>
                        <a:rPr lang="en-US" sz="1400" b="0" i="0" u="none" strike="noStrike" dirty="0">
                          <a:solidFill>
                            <a:schemeClr val="tx1"/>
                          </a:solidFill>
                          <a:effectLst/>
                          <a:latin typeface="+mn-lt"/>
                        </a:rPr>
                        <a:t>Sextortion</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a:t>
                      </a:r>
                    </a:p>
                  </a:txBody>
                  <a:tcPr marL="7620" marR="7620" marT="7620" marB="0" anchor="ctr">
                    <a:solidFill>
                      <a:srgbClr val="0072C6"/>
                    </a:solidFill>
                  </a:tcPr>
                </a:tc>
                <a:extLst>
                  <a:ext uri="{0D108BD9-81ED-4DB2-BD59-A6C34878D82A}">
                    <a16:rowId xmlns:a16="http://schemas.microsoft.com/office/drawing/2014/main" val="1272936643"/>
                  </a:ext>
                </a:extLst>
              </a:tr>
              <a:tr h="273854">
                <a:tc>
                  <a:txBody>
                    <a:bodyPr/>
                    <a:lstStyle/>
                    <a:p>
                      <a:pPr algn="ctr" fontAlgn="b"/>
                      <a:r>
                        <a:rPr lang="en-US" sz="1400" b="0" i="0" u="none" strike="noStrike" dirty="0">
                          <a:solidFill>
                            <a:schemeClr val="tx1"/>
                          </a:solidFill>
                          <a:effectLst/>
                          <a:latin typeface="+mn-lt"/>
                        </a:rPr>
                        <a:t>Swatting</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a:t>
                      </a:r>
                    </a:p>
                  </a:txBody>
                  <a:tcPr marL="7620" marR="7620" marT="7620" marB="0" anchor="ctr">
                    <a:solidFill>
                      <a:srgbClr val="0072C6"/>
                    </a:solidFill>
                  </a:tcPr>
                </a:tc>
                <a:extLst>
                  <a:ext uri="{0D108BD9-81ED-4DB2-BD59-A6C34878D82A}">
                    <a16:rowId xmlns:a16="http://schemas.microsoft.com/office/drawing/2014/main" val="1997841888"/>
                  </a:ext>
                </a:extLst>
              </a:tr>
              <a:tr h="273854">
                <a:tc>
                  <a:txBody>
                    <a:bodyPr/>
                    <a:lstStyle/>
                    <a:p>
                      <a:pPr algn="ctr" fontAlgn="b"/>
                      <a:r>
                        <a:rPr lang="en-US" sz="1400" b="0" i="0" u="none" strike="noStrike" dirty="0">
                          <a:solidFill>
                            <a:schemeClr val="tx1"/>
                          </a:solidFill>
                          <a:effectLst/>
                          <a:latin typeface="+mn-lt"/>
                        </a:rPr>
                        <a:t>Terrorism recruiting</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0%</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0%</a:t>
                      </a:r>
                    </a:p>
                  </a:txBody>
                  <a:tcPr marL="7620" marR="7620" marT="7620" marB="0" anchor="ctr">
                    <a:solidFill>
                      <a:srgbClr val="0072C6"/>
                    </a:solidFill>
                  </a:tcPr>
                </a:tc>
                <a:extLst>
                  <a:ext uri="{0D108BD9-81ED-4DB2-BD59-A6C34878D82A}">
                    <a16:rowId xmlns:a16="http://schemas.microsoft.com/office/drawing/2014/main" val="3946849801"/>
                  </a:ext>
                </a:extLst>
              </a:tr>
            </a:tbl>
          </a:graphicData>
        </a:graphic>
      </p:graphicFrame>
      <p:grpSp>
        <p:nvGrpSpPr>
          <p:cNvPr id="16" name="Group 15"/>
          <p:cNvGrpSpPr/>
          <p:nvPr/>
        </p:nvGrpSpPr>
        <p:grpSpPr>
          <a:xfrm>
            <a:off x="10231766" y="-18594"/>
            <a:ext cx="2130153" cy="501823"/>
            <a:chOff x="10231766" y="-18594"/>
            <a:chExt cx="2130153" cy="501823"/>
          </a:xfrm>
        </p:grpSpPr>
        <p:sp>
          <p:nvSpPr>
            <p:cNvPr id="17" name="TextBox 16"/>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Youth</a:t>
              </a:r>
            </a:p>
          </p:txBody>
        </p:sp>
        <p:grpSp>
          <p:nvGrpSpPr>
            <p:cNvPr id="18" name="Group 17"/>
            <p:cNvGrpSpPr>
              <a:grpSpLocks noChangeAspect="1"/>
            </p:cNvGrpSpPr>
            <p:nvPr/>
          </p:nvGrpSpPr>
          <p:grpSpPr>
            <a:xfrm>
              <a:off x="11628902" y="26029"/>
              <a:ext cx="733017" cy="457200"/>
              <a:chOff x="7382861" y="3386137"/>
              <a:chExt cx="1832542" cy="1143000"/>
            </a:xfrm>
          </p:grpSpPr>
          <p:pic>
            <p:nvPicPr>
              <p:cNvPr id="19" name="Picture 18"/>
              <p:cNvPicPr>
                <a:picLocks noChangeAspect="1"/>
              </p:cNvPicPr>
              <p:nvPr/>
            </p:nvPicPr>
            <p:blipFill>
              <a:blip r:embed="rId2">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20" name="Picture 4" descr="https://d30y9cdsu7xlg0.cloudfront.net/png/35475-200.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1" name="Rectangle 20"/>
          <p:cNvSpPr/>
          <p:nvPr/>
        </p:nvSpPr>
        <p:spPr bwMode="auto">
          <a:xfrm>
            <a:off x="6229402" y="1875688"/>
            <a:ext cx="705660" cy="322676"/>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7408526" y="3564890"/>
            <a:ext cx="705660" cy="322676"/>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7408526" y="2161046"/>
            <a:ext cx="705660" cy="548529"/>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6229402" y="2696943"/>
            <a:ext cx="705660" cy="322676"/>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6220071" y="4100145"/>
            <a:ext cx="705660" cy="322676"/>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6216961" y="3569656"/>
            <a:ext cx="705660" cy="322676"/>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7408526" y="4663678"/>
            <a:ext cx="705660" cy="548529"/>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9600760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1889564" cy="1782389"/>
          </a:xfrm>
        </p:spPr>
        <p:txBody>
          <a:bodyPr/>
          <a:lstStyle/>
          <a:p>
            <a:r>
              <a:rPr lang="en-US" dirty="0"/>
              <a:t>Youth suffered social loss, Adults withdrew socially</a:t>
            </a:r>
            <a:br>
              <a:rPr lang="en-US" dirty="0"/>
            </a:br>
            <a:r>
              <a:rPr lang="en-US" sz="2000" dirty="0"/>
              <a:t>Any consequence: Adults = 84%, Youth = 88% </a:t>
            </a:r>
            <a:br>
              <a:rPr lang="en-US" sz="2000" dirty="0"/>
            </a:br>
            <a:endParaRPr lang="en-US" sz="2000" dirty="0"/>
          </a:p>
        </p:txBody>
      </p:sp>
      <p:sp>
        <p:nvSpPr>
          <p:cNvPr id="3" name="Slide Number Placeholder 2"/>
          <p:cNvSpPr>
            <a:spLocks noGrp="1"/>
          </p:cNvSpPr>
          <p:nvPr>
            <p:ph type="sldNum" sz="quarter" idx="4"/>
          </p:nvPr>
        </p:nvSpPr>
        <p:spPr/>
        <p:txBody>
          <a:bodyPr/>
          <a:lstStyle/>
          <a:p>
            <a:fld id="{7EFC24D6-DB8F-6B44-BA5A-9BEC68C15CAA}" type="slidenum">
              <a:rPr lang="en-US" smtClean="0"/>
              <a:pPr/>
              <a:t>31</a:t>
            </a:fld>
            <a:endParaRPr lang="en-US" dirty="0"/>
          </a:p>
        </p:txBody>
      </p:sp>
      <p:sp>
        <p:nvSpPr>
          <p:cNvPr id="20" name="Rectangle 19"/>
          <p:cNvSpPr/>
          <p:nvPr/>
        </p:nvSpPr>
        <p:spPr>
          <a:xfrm>
            <a:off x="2498" y="6669087"/>
            <a:ext cx="9486942" cy="246221"/>
          </a:xfrm>
          <a:prstGeom prst="rect">
            <a:avLst/>
          </a:prstGeom>
        </p:spPr>
        <p:txBody>
          <a:bodyPr wrap="square">
            <a:spAutoFit/>
          </a:bodyPr>
          <a:lstStyle/>
          <a:p>
            <a:r>
              <a:rPr lang="en-US" sz="1000" dirty="0">
                <a:solidFill>
                  <a:schemeClr val="bg1"/>
                </a:solidFill>
              </a:rPr>
              <a:t> Q9: …Please tell us if any of the following has ever happened to you or to a friend/family member as a consequence of being treated uncivilly.</a:t>
            </a:r>
          </a:p>
        </p:txBody>
      </p:sp>
      <p:graphicFrame>
        <p:nvGraphicFramePr>
          <p:cNvPr id="26" name="Table 25"/>
          <p:cNvGraphicFramePr>
            <a:graphicFrameLocks noGrp="1"/>
          </p:cNvGraphicFramePr>
          <p:nvPr>
            <p:extLst>
              <p:ext uri="{D42A27DB-BD31-4B8C-83A1-F6EECF244321}">
                <p14:modId xmlns:p14="http://schemas.microsoft.com/office/powerpoint/2010/main" val="3536637631"/>
              </p:ext>
            </p:extLst>
          </p:nvPr>
        </p:nvGraphicFramePr>
        <p:xfrm>
          <a:off x="748033" y="1749381"/>
          <a:ext cx="4927281" cy="4855900"/>
        </p:xfrm>
        <a:graphic>
          <a:graphicData uri="http://schemas.openxmlformats.org/drawingml/2006/table">
            <a:tbl>
              <a:tblPr>
                <a:tableStyleId>{5C22544A-7EE6-4342-B048-85BDC9FD1C3A}</a:tableStyleId>
              </a:tblPr>
              <a:tblGrid>
                <a:gridCol w="3111965">
                  <a:extLst>
                    <a:ext uri="{9D8B030D-6E8A-4147-A177-3AD203B41FA5}">
                      <a16:colId xmlns:a16="http://schemas.microsoft.com/office/drawing/2014/main" val="167961118"/>
                    </a:ext>
                  </a:extLst>
                </a:gridCol>
                <a:gridCol w="907658">
                  <a:extLst>
                    <a:ext uri="{9D8B030D-6E8A-4147-A177-3AD203B41FA5}">
                      <a16:colId xmlns:a16="http://schemas.microsoft.com/office/drawing/2014/main" val="764634508"/>
                    </a:ext>
                  </a:extLst>
                </a:gridCol>
                <a:gridCol w="907658">
                  <a:extLst>
                    <a:ext uri="{9D8B030D-6E8A-4147-A177-3AD203B41FA5}">
                      <a16:colId xmlns:a16="http://schemas.microsoft.com/office/drawing/2014/main" val="3937054231"/>
                    </a:ext>
                  </a:extLst>
                </a:gridCol>
              </a:tblGrid>
              <a:tr h="294706">
                <a:tc>
                  <a:txBody>
                    <a:bodyPr/>
                    <a:lstStyle/>
                    <a:p>
                      <a:pPr marL="0" marR="0" lvl="0" indent="0" algn="ctr" defTabSz="932742" rtl="0" eaLnBrk="1" fontAlgn="b" latinLnBrk="0" hangingPunct="1">
                        <a:lnSpc>
                          <a:spcPct val="100000"/>
                        </a:lnSpc>
                        <a:spcBef>
                          <a:spcPts val="0"/>
                        </a:spcBef>
                        <a:spcAft>
                          <a:spcPts val="0"/>
                        </a:spcAft>
                        <a:buClrTx/>
                        <a:buSzTx/>
                        <a:buFontTx/>
                        <a:buNone/>
                        <a:tabLst/>
                        <a:defRPr/>
                      </a:pPr>
                      <a:r>
                        <a:rPr lang="en-US" sz="1600" dirty="0">
                          <a:solidFill>
                            <a:schemeClr val="tx1"/>
                          </a:solidFill>
                          <a:latin typeface="+mn-lt"/>
                        </a:rPr>
                        <a:t>Consequence</a:t>
                      </a:r>
                    </a:p>
                  </a:txBody>
                  <a:tcPr marL="7620" marR="7620" marT="7620" marB="0" anchor="ctr">
                    <a:solidFill>
                      <a:srgbClr val="0072C6"/>
                    </a:solidFill>
                  </a:tcPr>
                </a:tc>
                <a:tc>
                  <a:txBody>
                    <a:bodyPr/>
                    <a:lstStyle/>
                    <a:p>
                      <a:pPr algn="ctr" fontAlgn="b"/>
                      <a:r>
                        <a:rPr lang="en-US" sz="1600" b="0" i="0" u="none" strike="noStrike" dirty="0">
                          <a:solidFill>
                            <a:schemeClr val="tx1"/>
                          </a:solidFill>
                          <a:effectLst/>
                          <a:latin typeface="+mn-lt"/>
                        </a:rPr>
                        <a:t>Adult</a:t>
                      </a:r>
                    </a:p>
                  </a:txBody>
                  <a:tcPr marL="7620" marR="7620" marT="7620" marB="0" anchor="ctr">
                    <a:solidFill>
                      <a:srgbClr val="0072C6"/>
                    </a:solidFill>
                  </a:tcPr>
                </a:tc>
                <a:tc>
                  <a:txBody>
                    <a:bodyPr/>
                    <a:lstStyle/>
                    <a:p>
                      <a:pPr algn="ctr" fontAlgn="b"/>
                      <a:r>
                        <a:rPr lang="en-US" sz="1600" b="0" i="0" u="none" strike="noStrike" dirty="0">
                          <a:solidFill>
                            <a:schemeClr val="tx1"/>
                          </a:solidFill>
                          <a:effectLst/>
                          <a:latin typeface="+mn-lt"/>
                        </a:rPr>
                        <a:t>Youth</a:t>
                      </a:r>
                    </a:p>
                  </a:txBody>
                  <a:tcPr marL="7620" marR="7620" marT="7620" marB="0" anchor="ctr">
                    <a:solidFill>
                      <a:srgbClr val="0072C6"/>
                    </a:solidFill>
                  </a:tcPr>
                </a:tc>
                <a:extLst>
                  <a:ext uri="{0D108BD9-81ED-4DB2-BD59-A6C34878D82A}">
                    <a16:rowId xmlns:a16="http://schemas.microsoft.com/office/drawing/2014/main" val="1534248742"/>
                  </a:ext>
                </a:extLst>
              </a:tr>
              <a:tr h="263286">
                <a:tc>
                  <a:txBody>
                    <a:bodyPr/>
                    <a:lstStyle/>
                    <a:p>
                      <a:pPr algn="ctr" fontAlgn="b"/>
                      <a:r>
                        <a:rPr lang="en-US" sz="1200" b="0" i="0" u="none" strike="noStrike" dirty="0">
                          <a:solidFill>
                            <a:schemeClr val="tx1"/>
                          </a:solidFill>
                          <a:effectLst/>
                          <a:latin typeface="+mn-lt"/>
                        </a:rPr>
                        <a:t>Became less trusting of other people offline</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31%</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29%</a:t>
                      </a:r>
                    </a:p>
                  </a:txBody>
                  <a:tcPr marL="7620" marR="7620" marT="7620" marB="0" anchor="ctr">
                    <a:solidFill>
                      <a:srgbClr val="0072C6"/>
                    </a:solidFill>
                  </a:tcPr>
                </a:tc>
                <a:extLst>
                  <a:ext uri="{0D108BD9-81ED-4DB2-BD59-A6C34878D82A}">
                    <a16:rowId xmlns:a16="http://schemas.microsoft.com/office/drawing/2014/main" val="1425277973"/>
                  </a:ext>
                </a:extLst>
              </a:tr>
              <a:tr h="263286">
                <a:tc>
                  <a:txBody>
                    <a:bodyPr/>
                    <a:lstStyle/>
                    <a:p>
                      <a:pPr algn="ctr" fontAlgn="b"/>
                      <a:r>
                        <a:rPr lang="en-US" sz="1200" b="0" i="0" u="none" strike="noStrike" dirty="0">
                          <a:solidFill>
                            <a:schemeClr val="tx1"/>
                          </a:solidFill>
                          <a:effectLst/>
                          <a:latin typeface="+mn-lt"/>
                        </a:rPr>
                        <a:t>My life became more stressful</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23%</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23%</a:t>
                      </a:r>
                    </a:p>
                  </a:txBody>
                  <a:tcPr marL="7620" marR="7620" marT="7620" marB="0" anchor="ctr">
                    <a:solidFill>
                      <a:srgbClr val="0072C6"/>
                    </a:solidFill>
                  </a:tcPr>
                </a:tc>
                <a:extLst>
                  <a:ext uri="{0D108BD9-81ED-4DB2-BD59-A6C34878D82A}">
                    <a16:rowId xmlns:a16="http://schemas.microsoft.com/office/drawing/2014/main" val="3942330645"/>
                  </a:ext>
                </a:extLst>
              </a:tr>
              <a:tr h="263286">
                <a:tc>
                  <a:txBody>
                    <a:bodyPr/>
                    <a:lstStyle/>
                    <a:p>
                      <a:pPr algn="ctr" fontAlgn="b"/>
                      <a:r>
                        <a:rPr lang="en-US" sz="1200" b="0" i="0" u="none" strike="noStrike" dirty="0">
                          <a:solidFill>
                            <a:schemeClr val="tx1"/>
                          </a:solidFill>
                          <a:effectLst/>
                          <a:latin typeface="+mn-lt"/>
                        </a:rPr>
                        <a:t>Lost sleep</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23%</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23%</a:t>
                      </a:r>
                    </a:p>
                  </a:txBody>
                  <a:tcPr marL="7620" marR="7620" marT="7620" marB="0" anchor="ctr">
                    <a:solidFill>
                      <a:srgbClr val="0072C6"/>
                    </a:solidFill>
                  </a:tcPr>
                </a:tc>
                <a:extLst>
                  <a:ext uri="{0D108BD9-81ED-4DB2-BD59-A6C34878D82A}">
                    <a16:rowId xmlns:a16="http://schemas.microsoft.com/office/drawing/2014/main" val="2791156305"/>
                  </a:ext>
                </a:extLst>
              </a:tr>
              <a:tr h="263286">
                <a:tc>
                  <a:txBody>
                    <a:bodyPr/>
                    <a:lstStyle/>
                    <a:p>
                      <a:pPr algn="ctr" fontAlgn="b"/>
                      <a:r>
                        <a:rPr lang="en-US" sz="1200" b="0" i="0" u="none" strike="noStrike" dirty="0">
                          <a:solidFill>
                            <a:schemeClr val="tx1"/>
                          </a:solidFill>
                          <a:effectLst/>
                          <a:latin typeface="+mn-lt"/>
                        </a:rPr>
                        <a:t>Spent time and energy avoiding the offender</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17%</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16%</a:t>
                      </a:r>
                    </a:p>
                  </a:txBody>
                  <a:tcPr marL="7620" marR="7620" marT="7620" marB="0" anchor="ctr">
                    <a:solidFill>
                      <a:srgbClr val="0072C6"/>
                    </a:solidFill>
                  </a:tcPr>
                </a:tc>
                <a:extLst>
                  <a:ext uri="{0D108BD9-81ED-4DB2-BD59-A6C34878D82A}">
                    <a16:rowId xmlns:a16="http://schemas.microsoft.com/office/drawing/2014/main" val="3176864032"/>
                  </a:ext>
                </a:extLst>
              </a:tr>
              <a:tr h="263286">
                <a:tc>
                  <a:txBody>
                    <a:bodyPr/>
                    <a:lstStyle/>
                    <a:p>
                      <a:pPr algn="ctr" fontAlgn="b"/>
                      <a:r>
                        <a:rPr lang="en-US" sz="1200" b="0" i="0" u="none" strike="noStrike" dirty="0">
                          <a:solidFill>
                            <a:schemeClr val="tx1"/>
                          </a:solidFill>
                          <a:effectLst/>
                          <a:latin typeface="+mn-lt"/>
                        </a:rPr>
                        <a:t>Became depressed</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15%</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15%</a:t>
                      </a:r>
                    </a:p>
                  </a:txBody>
                  <a:tcPr marL="7620" marR="7620" marT="7620" marB="0" anchor="ctr">
                    <a:solidFill>
                      <a:srgbClr val="0072C6"/>
                    </a:solidFill>
                  </a:tcPr>
                </a:tc>
                <a:extLst>
                  <a:ext uri="{0D108BD9-81ED-4DB2-BD59-A6C34878D82A}">
                    <a16:rowId xmlns:a16="http://schemas.microsoft.com/office/drawing/2014/main" val="2590655751"/>
                  </a:ext>
                </a:extLst>
              </a:tr>
              <a:tr h="437595">
                <a:tc>
                  <a:txBody>
                    <a:bodyPr/>
                    <a:lstStyle/>
                    <a:p>
                      <a:pPr marL="0" algn="ctr" rtl="0" eaLnBrk="1" fontAlgn="b" latinLnBrk="0" hangingPunct="1">
                        <a:spcBef>
                          <a:spcPts val="0"/>
                        </a:spcBef>
                        <a:spcAft>
                          <a:spcPts val="0"/>
                        </a:spcAft>
                      </a:pPr>
                      <a:r>
                        <a:rPr lang="en-US" sz="1200" b="0" i="0" u="none" strike="noStrike" kern="1200" dirty="0">
                          <a:solidFill>
                            <a:srgbClr val="FFFFFF"/>
                          </a:solidFill>
                          <a:effectLst/>
                          <a:latin typeface="+mn-lt"/>
                        </a:rPr>
                        <a:t>Stopped communicating with another member of the family</a:t>
                      </a:r>
                      <a:endParaRPr lang="en-US" sz="1200" b="0" i="0" u="none" strike="noStrike" dirty="0">
                        <a:effectLst/>
                        <a:latin typeface="+mn-lt"/>
                      </a:endParaRPr>
                    </a:p>
                  </a:txBody>
                  <a:tcPr marL="7620" marR="7620" marT="7620" marB="0" anchor="ctr">
                    <a:solidFill>
                      <a:srgbClr val="0072C6"/>
                    </a:solidFill>
                  </a:tcPr>
                </a:tc>
                <a:tc>
                  <a:txBody>
                    <a:bodyPr/>
                    <a:lstStyle/>
                    <a:p>
                      <a:pPr marL="0" algn="ctr" rtl="0" eaLnBrk="1" fontAlgn="b" latinLnBrk="0" hangingPunct="1">
                        <a:spcBef>
                          <a:spcPts val="0"/>
                        </a:spcBef>
                        <a:spcAft>
                          <a:spcPts val="0"/>
                        </a:spcAft>
                      </a:pPr>
                      <a:r>
                        <a:rPr lang="en-US" sz="1200" b="0" i="0" u="none" strike="noStrike" kern="1200" dirty="0">
                          <a:solidFill>
                            <a:srgbClr val="FFFFFF"/>
                          </a:solidFill>
                          <a:effectLst/>
                          <a:latin typeface="+mn-lt"/>
                        </a:rPr>
                        <a:t>13%</a:t>
                      </a:r>
                      <a:endParaRPr lang="en-US" sz="1200" b="0" i="0" u="none" strike="noStrike" dirty="0">
                        <a:effectLst/>
                        <a:latin typeface="+mn-lt"/>
                      </a:endParaRPr>
                    </a:p>
                  </a:txBody>
                  <a:tcPr marL="7620" marR="7620" marT="7620" marB="0" anchor="ctr">
                    <a:solidFill>
                      <a:srgbClr val="0072C6"/>
                    </a:solidFill>
                  </a:tcPr>
                </a:tc>
                <a:tc>
                  <a:txBody>
                    <a:bodyPr/>
                    <a:lstStyle/>
                    <a:p>
                      <a:pPr marL="0" algn="ctr" rtl="0" eaLnBrk="1" fontAlgn="b" latinLnBrk="0" hangingPunct="1">
                        <a:spcBef>
                          <a:spcPts val="0"/>
                        </a:spcBef>
                        <a:spcAft>
                          <a:spcPts val="0"/>
                        </a:spcAft>
                      </a:pPr>
                      <a:r>
                        <a:rPr lang="en-US" sz="1200" b="0" i="0" u="none" strike="noStrike" kern="1200" dirty="0">
                          <a:solidFill>
                            <a:srgbClr val="FFFFFF"/>
                          </a:solidFill>
                          <a:effectLst/>
                          <a:latin typeface="+mn-lt"/>
                        </a:rPr>
                        <a:t>10%</a:t>
                      </a:r>
                      <a:endParaRPr lang="en-US" sz="1200" b="0" i="0" u="none" strike="noStrike" dirty="0">
                        <a:effectLst/>
                        <a:latin typeface="+mn-lt"/>
                      </a:endParaRPr>
                    </a:p>
                  </a:txBody>
                  <a:tcPr marL="7620" marR="7620" marT="7620" marB="0" anchor="ctr">
                    <a:solidFill>
                      <a:srgbClr val="0072C6"/>
                    </a:solidFill>
                  </a:tcPr>
                </a:tc>
                <a:extLst>
                  <a:ext uri="{0D108BD9-81ED-4DB2-BD59-A6C34878D82A}">
                    <a16:rowId xmlns:a16="http://schemas.microsoft.com/office/drawing/2014/main" val="3700759298"/>
                  </a:ext>
                </a:extLst>
              </a:tr>
              <a:tr h="263286">
                <a:tc>
                  <a:txBody>
                    <a:bodyPr/>
                    <a:lstStyle/>
                    <a:p>
                      <a:pPr algn="ctr" fontAlgn="b"/>
                      <a:r>
                        <a:rPr lang="en-US" sz="1200" b="0" i="0" u="none" strike="noStrike" dirty="0">
                          <a:solidFill>
                            <a:schemeClr val="tx1"/>
                          </a:solidFill>
                          <a:effectLst/>
                          <a:latin typeface="+mn-lt"/>
                        </a:rPr>
                        <a:t>Lost money</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13%</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10%</a:t>
                      </a:r>
                    </a:p>
                  </a:txBody>
                  <a:tcPr marL="7620" marR="7620" marT="7620" marB="0" anchor="ctr">
                    <a:solidFill>
                      <a:srgbClr val="0072C6"/>
                    </a:solidFill>
                  </a:tcPr>
                </a:tc>
                <a:extLst>
                  <a:ext uri="{0D108BD9-81ED-4DB2-BD59-A6C34878D82A}">
                    <a16:rowId xmlns:a16="http://schemas.microsoft.com/office/drawing/2014/main" val="2700902223"/>
                  </a:ext>
                </a:extLst>
              </a:tr>
              <a:tr h="263286">
                <a:tc>
                  <a:txBody>
                    <a:bodyPr/>
                    <a:lstStyle/>
                    <a:p>
                      <a:pPr algn="ctr" fontAlgn="b"/>
                      <a:r>
                        <a:rPr lang="en-US" sz="1200" b="0" i="0" u="none" strike="noStrike" dirty="0">
                          <a:solidFill>
                            <a:schemeClr val="tx1"/>
                          </a:solidFill>
                          <a:effectLst/>
                          <a:latin typeface="+mn-lt"/>
                        </a:rPr>
                        <a:t>Personal reputation was damaged</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11%</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10%</a:t>
                      </a:r>
                    </a:p>
                  </a:txBody>
                  <a:tcPr marL="7620" marR="7620" marT="7620" marB="0" anchor="ctr">
                    <a:solidFill>
                      <a:srgbClr val="0072C6"/>
                    </a:solidFill>
                  </a:tcPr>
                </a:tc>
                <a:extLst>
                  <a:ext uri="{0D108BD9-81ED-4DB2-BD59-A6C34878D82A}">
                    <a16:rowId xmlns:a16="http://schemas.microsoft.com/office/drawing/2014/main" val="1291719875"/>
                  </a:ext>
                </a:extLst>
              </a:tr>
              <a:tr h="263286">
                <a:tc>
                  <a:txBody>
                    <a:bodyPr/>
                    <a:lstStyle/>
                    <a:p>
                      <a:pPr algn="ctr" fontAlgn="b"/>
                      <a:r>
                        <a:rPr lang="en-US" sz="1200" b="0" i="0" u="none" strike="noStrike" dirty="0">
                          <a:solidFill>
                            <a:schemeClr val="tx1"/>
                          </a:solidFill>
                          <a:effectLst/>
                          <a:latin typeface="+mn-lt"/>
                        </a:rPr>
                        <a:t>Negatively affected my work performance</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11%</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9%</a:t>
                      </a:r>
                    </a:p>
                  </a:txBody>
                  <a:tcPr marL="7620" marR="7620" marT="7620" marB="0" anchor="ctr">
                    <a:solidFill>
                      <a:srgbClr val="0072C6"/>
                    </a:solidFill>
                  </a:tcPr>
                </a:tc>
                <a:extLst>
                  <a:ext uri="{0D108BD9-81ED-4DB2-BD59-A6C34878D82A}">
                    <a16:rowId xmlns:a16="http://schemas.microsoft.com/office/drawing/2014/main" val="1293659148"/>
                  </a:ext>
                </a:extLst>
              </a:tr>
              <a:tr h="263286">
                <a:tc>
                  <a:txBody>
                    <a:bodyPr/>
                    <a:lstStyle/>
                    <a:p>
                      <a:pPr algn="ctr" fontAlgn="b"/>
                      <a:r>
                        <a:rPr lang="en-US" sz="1200" b="0" i="0" u="none" strike="noStrike" dirty="0">
                          <a:solidFill>
                            <a:schemeClr val="tx1"/>
                          </a:solidFill>
                          <a:effectLst/>
                          <a:latin typeface="+mn-lt"/>
                        </a:rPr>
                        <a:t>Was bullied or harassed offline</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9%</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12%</a:t>
                      </a:r>
                    </a:p>
                  </a:txBody>
                  <a:tcPr marL="7620" marR="7620" marT="7620" marB="0" anchor="ctr">
                    <a:solidFill>
                      <a:srgbClr val="0072C6"/>
                    </a:solidFill>
                  </a:tcPr>
                </a:tc>
                <a:extLst>
                  <a:ext uri="{0D108BD9-81ED-4DB2-BD59-A6C34878D82A}">
                    <a16:rowId xmlns:a16="http://schemas.microsoft.com/office/drawing/2014/main" val="3396917350"/>
                  </a:ext>
                </a:extLst>
              </a:tr>
              <a:tr h="437595">
                <a:tc>
                  <a:txBody>
                    <a:bodyPr/>
                    <a:lstStyle/>
                    <a:p>
                      <a:pPr algn="ctr" fontAlgn="b"/>
                      <a:r>
                        <a:rPr lang="en-US" sz="1200" b="0" i="0" u="none" strike="noStrike" dirty="0">
                          <a:solidFill>
                            <a:schemeClr val="tx1"/>
                          </a:solidFill>
                          <a:effectLst/>
                          <a:latin typeface="+mn-lt"/>
                        </a:rPr>
                        <a:t>Took out my frustration on a co-worker or customer</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7%</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7%</a:t>
                      </a:r>
                    </a:p>
                  </a:txBody>
                  <a:tcPr marL="7620" marR="7620" marT="7620" marB="0" anchor="ctr">
                    <a:solidFill>
                      <a:srgbClr val="0072C6"/>
                    </a:solidFill>
                  </a:tcPr>
                </a:tc>
                <a:extLst>
                  <a:ext uri="{0D108BD9-81ED-4DB2-BD59-A6C34878D82A}">
                    <a16:rowId xmlns:a16="http://schemas.microsoft.com/office/drawing/2014/main" val="1636714547"/>
                  </a:ext>
                </a:extLst>
              </a:tr>
              <a:tr h="263286">
                <a:tc>
                  <a:txBody>
                    <a:bodyPr/>
                    <a:lstStyle/>
                    <a:p>
                      <a:pPr algn="ctr" fontAlgn="b"/>
                      <a:r>
                        <a:rPr lang="en-US" sz="1200" b="0" i="0" u="none" strike="noStrike" dirty="0">
                          <a:solidFill>
                            <a:schemeClr val="tx1"/>
                          </a:solidFill>
                          <a:effectLst/>
                          <a:latin typeface="+mn-lt"/>
                        </a:rPr>
                        <a:t>Was physically threatened offline</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7%</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8%</a:t>
                      </a:r>
                    </a:p>
                  </a:txBody>
                  <a:tcPr marL="7620" marR="7620" marT="7620" marB="0" anchor="ctr">
                    <a:solidFill>
                      <a:srgbClr val="0072C6"/>
                    </a:solidFill>
                  </a:tcPr>
                </a:tc>
                <a:extLst>
                  <a:ext uri="{0D108BD9-81ED-4DB2-BD59-A6C34878D82A}">
                    <a16:rowId xmlns:a16="http://schemas.microsoft.com/office/drawing/2014/main" val="2065301395"/>
                  </a:ext>
                </a:extLst>
              </a:tr>
              <a:tr h="263286">
                <a:tc>
                  <a:txBody>
                    <a:bodyPr/>
                    <a:lstStyle/>
                    <a:p>
                      <a:pPr algn="ctr" fontAlgn="b"/>
                      <a:r>
                        <a:rPr lang="en-US" sz="1200" b="0" i="0" u="none" strike="noStrike" dirty="0">
                          <a:solidFill>
                            <a:schemeClr val="tx1"/>
                          </a:solidFill>
                          <a:effectLst/>
                          <a:latin typeface="+mn-lt"/>
                        </a:rPr>
                        <a:t>Intentionally spent less time at work</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6%</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5%</a:t>
                      </a:r>
                    </a:p>
                  </a:txBody>
                  <a:tcPr marL="7620" marR="7620" marT="7620" marB="0" anchor="ctr">
                    <a:solidFill>
                      <a:srgbClr val="0072C6"/>
                    </a:solidFill>
                  </a:tcPr>
                </a:tc>
                <a:extLst>
                  <a:ext uri="{0D108BD9-81ED-4DB2-BD59-A6C34878D82A}">
                    <a16:rowId xmlns:a16="http://schemas.microsoft.com/office/drawing/2014/main" val="4252584616"/>
                  </a:ext>
                </a:extLst>
              </a:tr>
              <a:tr h="263286">
                <a:tc>
                  <a:txBody>
                    <a:bodyPr/>
                    <a:lstStyle/>
                    <a:p>
                      <a:pPr algn="ctr" fontAlgn="b"/>
                      <a:r>
                        <a:rPr lang="en-US" sz="1200" b="0" i="0" u="none" strike="noStrike" dirty="0">
                          <a:solidFill>
                            <a:schemeClr val="tx1"/>
                          </a:solidFill>
                          <a:effectLst/>
                          <a:latin typeface="+mn-lt"/>
                        </a:rPr>
                        <a:t>Had thoughts of suicide</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4%</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6%</a:t>
                      </a:r>
                    </a:p>
                  </a:txBody>
                  <a:tcPr marL="7620" marR="7620" marT="7620" marB="0" anchor="ctr">
                    <a:solidFill>
                      <a:srgbClr val="0072C6"/>
                    </a:solidFill>
                  </a:tcPr>
                </a:tc>
                <a:extLst>
                  <a:ext uri="{0D108BD9-81ED-4DB2-BD59-A6C34878D82A}">
                    <a16:rowId xmlns:a16="http://schemas.microsoft.com/office/drawing/2014/main" val="3510091593"/>
                  </a:ext>
                </a:extLst>
              </a:tr>
              <a:tr h="263286">
                <a:tc>
                  <a:txBody>
                    <a:bodyPr/>
                    <a:lstStyle/>
                    <a:p>
                      <a:pPr algn="ctr" fontAlgn="b"/>
                      <a:r>
                        <a:rPr lang="en-US" sz="1200" b="0" i="0" u="none" strike="noStrike" dirty="0">
                          <a:solidFill>
                            <a:schemeClr val="tx1"/>
                          </a:solidFill>
                          <a:effectLst/>
                          <a:latin typeface="+mn-lt"/>
                        </a:rPr>
                        <a:t>Was physically harmed offline</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4%</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5%</a:t>
                      </a:r>
                    </a:p>
                  </a:txBody>
                  <a:tcPr marL="7620" marR="7620" marT="7620" marB="0" anchor="ctr">
                    <a:solidFill>
                      <a:srgbClr val="0072C6"/>
                    </a:solidFill>
                  </a:tcPr>
                </a:tc>
                <a:extLst>
                  <a:ext uri="{0D108BD9-81ED-4DB2-BD59-A6C34878D82A}">
                    <a16:rowId xmlns:a16="http://schemas.microsoft.com/office/drawing/2014/main" val="3595655867"/>
                  </a:ext>
                </a:extLst>
              </a:tr>
              <a:tr h="263286">
                <a:tc>
                  <a:txBody>
                    <a:bodyPr/>
                    <a:lstStyle/>
                    <a:p>
                      <a:pPr algn="ctr" fontAlgn="b"/>
                      <a:r>
                        <a:rPr lang="en-US" sz="1200" b="0" i="0" u="none" strike="noStrike" dirty="0">
                          <a:solidFill>
                            <a:schemeClr val="tx1"/>
                          </a:solidFill>
                          <a:effectLst/>
                          <a:latin typeface="+mn-lt"/>
                        </a:rPr>
                        <a:t>Quit my job</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4%</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2%</a:t>
                      </a:r>
                    </a:p>
                  </a:txBody>
                  <a:tcPr marL="7620" marR="7620" marT="7620" marB="0" anchor="ctr">
                    <a:solidFill>
                      <a:srgbClr val="0072C6"/>
                    </a:solidFill>
                  </a:tcPr>
                </a:tc>
                <a:extLst>
                  <a:ext uri="{0D108BD9-81ED-4DB2-BD59-A6C34878D82A}">
                    <a16:rowId xmlns:a16="http://schemas.microsoft.com/office/drawing/2014/main" val="2859339518"/>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822466243"/>
              </p:ext>
            </p:extLst>
          </p:nvPr>
        </p:nvGraphicFramePr>
        <p:xfrm>
          <a:off x="6375326" y="5221333"/>
          <a:ext cx="3438144" cy="1398056"/>
        </p:xfrm>
        <a:graphic>
          <a:graphicData uri="http://schemas.openxmlformats.org/drawingml/2006/table">
            <a:tbl>
              <a:tblPr>
                <a:tableStyleId>{5C22544A-7EE6-4342-B048-85BDC9FD1C3A}</a:tableStyleId>
              </a:tblPr>
              <a:tblGrid>
                <a:gridCol w="2171458">
                  <a:extLst>
                    <a:ext uri="{9D8B030D-6E8A-4147-A177-3AD203B41FA5}">
                      <a16:colId xmlns:a16="http://schemas.microsoft.com/office/drawing/2014/main" val="167961118"/>
                    </a:ext>
                  </a:extLst>
                </a:gridCol>
                <a:gridCol w="633343">
                  <a:extLst>
                    <a:ext uri="{9D8B030D-6E8A-4147-A177-3AD203B41FA5}">
                      <a16:colId xmlns:a16="http://schemas.microsoft.com/office/drawing/2014/main" val="764634508"/>
                    </a:ext>
                  </a:extLst>
                </a:gridCol>
                <a:gridCol w="633343">
                  <a:extLst>
                    <a:ext uri="{9D8B030D-6E8A-4147-A177-3AD203B41FA5}">
                      <a16:colId xmlns:a16="http://schemas.microsoft.com/office/drawing/2014/main" val="3937054231"/>
                    </a:ext>
                  </a:extLst>
                </a:gridCol>
              </a:tblGrid>
              <a:tr h="332158">
                <a:tc>
                  <a:txBody>
                    <a:bodyPr/>
                    <a:lstStyle/>
                    <a:p>
                      <a:pPr marL="0" marR="0" lvl="0" indent="0" algn="ctr" defTabSz="932742" rtl="0" eaLnBrk="1" fontAlgn="b" latinLnBrk="0" hangingPunct="1">
                        <a:lnSpc>
                          <a:spcPct val="100000"/>
                        </a:lnSpc>
                        <a:spcBef>
                          <a:spcPts val="0"/>
                        </a:spcBef>
                        <a:spcAft>
                          <a:spcPts val="0"/>
                        </a:spcAft>
                        <a:buClrTx/>
                        <a:buSzTx/>
                        <a:buFontTx/>
                        <a:buNone/>
                        <a:tabLst/>
                        <a:defRPr/>
                      </a:pPr>
                      <a:r>
                        <a:rPr lang="en-US" sz="1600" dirty="0">
                          <a:solidFill>
                            <a:schemeClr val="tx1"/>
                          </a:solidFill>
                          <a:latin typeface="+mn-lt"/>
                        </a:rPr>
                        <a:t>Consequence</a:t>
                      </a:r>
                    </a:p>
                  </a:txBody>
                  <a:tcPr marL="7620" marR="7620" marT="7620" marB="0" anchor="ctr">
                    <a:solidFill>
                      <a:srgbClr val="0072C6"/>
                    </a:solidFill>
                  </a:tcPr>
                </a:tc>
                <a:tc>
                  <a:txBody>
                    <a:bodyPr/>
                    <a:lstStyle/>
                    <a:p>
                      <a:pPr algn="ctr" fontAlgn="b"/>
                      <a:r>
                        <a:rPr lang="en-US" sz="1600" b="0" i="0" u="none" strike="noStrike" dirty="0">
                          <a:solidFill>
                            <a:schemeClr val="tx1"/>
                          </a:solidFill>
                          <a:effectLst/>
                          <a:latin typeface="+mn-lt"/>
                        </a:rPr>
                        <a:t>Adult</a:t>
                      </a:r>
                    </a:p>
                  </a:txBody>
                  <a:tcPr marL="7620" marR="7620" marT="7620" marB="0" anchor="ctr">
                    <a:solidFill>
                      <a:srgbClr val="0072C6"/>
                    </a:solidFill>
                  </a:tcPr>
                </a:tc>
                <a:tc>
                  <a:txBody>
                    <a:bodyPr/>
                    <a:lstStyle/>
                    <a:p>
                      <a:pPr algn="ctr" fontAlgn="b"/>
                      <a:r>
                        <a:rPr lang="en-US" sz="1600" b="0" i="0" u="none" strike="noStrike" dirty="0">
                          <a:solidFill>
                            <a:schemeClr val="tx1"/>
                          </a:solidFill>
                          <a:effectLst/>
                          <a:latin typeface="+mn-lt"/>
                        </a:rPr>
                        <a:t>Youth</a:t>
                      </a:r>
                    </a:p>
                  </a:txBody>
                  <a:tcPr marL="7620" marR="7620" marT="7620" marB="0" anchor="ctr">
                    <a:solidFill>
                      <a:srgbClr val="0072C6"/>
                    </a:solidFill>
                  </a:tcPr>
                </a:tc>
                <a:extLst>
                  <a:ext uri="{0D108BD9-81ED-4DB2-BD59-A6C34878D82A}">
                    <a16:rowId xmlns:a16="http://schemas.microsoft.com/office/drawing/2014/main" val="1534248742"/>
                  </a:ext>
                </a:extLst>
              </a:tr>
              <a:tr h="260338">
                <a:tc>
                  <a:txBody>
                    <a:bodyPr/>
                    <a:lstStyle/>
                    <a:p>
                      <a:pPr algn="ctr" fontAlgn="b"/>
                      <a:r>
                        <a:rPr lang="en-US" sz="1200" b="0" i="0" u="none" strike="noStrike" dirty="0">
                          <a:solidFill>
                            <a:schemeClr val="tx1"/>
                          </a:solidFill>
                          <a:effectLst/>
                          <a:latin typeface="+mn-lt"/>
                        </a:rPr>
                        <a:t>Lost a friend</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16%</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20%</a:t>
                      </a:r>
                    </a:p>
                  </a:txBody>
                  <a:tcPr marL="7620" marR="7620" marT="7620" marB="0" anchor="ctr">
                    <a:solidFill>
                      <a:srgbClr val="0072C6"/>
                    </a:solidFill>
                  </a:tcPr>
                </a:tc>
                <a:extLst>
                  <a:ext uri="{0D108BD9-81ED-4DB2-BD59-A6C34878D82A}">
                    <a16:rowId xmlns:a16="http://schemas.microsoft.com/office/drawing/2014/main" val="1425277973"/>
                  </a:ext>
                </a:extLst>
              </a:tr>
              <a:tr h="432180">
                <a:tc>
                  <a:txBody>
                    <a:bodyPr/>
                    <a:lstStyle/>
                    <a:p>
                      <a:pPr algn="ctr" fontAlgn="b"/>
                      <a:r>
                        <a:rPr lang="en-US" sz="1200" b="0" i="0" u="none" strike="noStrike" dirty="0">
                          <a:solidFill>
                            <a:schemeClr val="tx1"/>
                          </a:solidFill>
                          <a:effectLst/>
                          <a:latin typeface="+mn-lt"/>
                        </a:rPr>
                        <a:t>Negatively affected my school performance</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6%</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20%</a:t>
                      </a:r>
                    </a:p>
                  </a:txBody>
                  <a:tcPr marL="7620" marR="7620" marT="7620" marB="0" anchor="ctr">
                    <a:solidFill>
                      <a:srgbClr val="0072C6"/>
                    </a:solidFill>
                  </a:tcPr>
                </a:tc>
                <a:extLst>
                  <a:ext uri="{0D108BD9-81ED-4DB2-BD59-A6C34878D82A}">
                    <a16:rowId xmlns:a16="http://schemas.microsoft.com/office/drawing/2014/main" val="3942330645"/>
                  </a:ext>
                </a:extLst>
              </a:tr>
              <a:tr h="373380">
                <a:tc>
                  <a:txBody>
                    <a:bodyPr/>
                    <a:lstStyle/>
                    <a:p>
                      <a:pPr algn="ctr" fontAlgn="b"/>
                      <a:r>
                        <a:rPr lang="en-US" sz="1200" b="0" i="0" u="none" strike="noStrike" dirty="0">
                          <a:solidFill>
                            <a:schemeClr val="tx1"/>
                          </a:solidFill>
                          <a:effectLst/>
                          <a:latin typeface="+mn-lt"/>
                        </a:rPr>
                        <a:t>Intentionally spent less time at school</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4%</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13%</a:t>
                      </a:r>
                    </a:p>
                  </a:txBody>
                  <a:tcPr marL="7620" marR="7620" marT="7620" marB="0" anchor="ctr">
                    <a:solidFill>
                      <a:srgbClr val="0072C6"/>
                    </a:solidFill>
                  </a:tcPr>
                </a:tc>
                <a:extLst>
                  <a:ext uri="{0D108BD9-81ED-4DB2-BD59-A6C34878D82A}">
                    <a16:rowId xmlns:a16="http://schemas.microsoft.com/office/drawing/2014/main" val="2791156305"/>
                  </a:ext>
                </a:extLst>
              </a:tr>
            </a:tbl>
          </a:graphicData>
        </a:graphic>
      </p:graphicFrame>
      <p:graphicFrame>
        <p:nvGraphicFramePr>
          <p:cNvPr id="30" name="Table 29"/>
          <p:cNvGraphicFramePr>
            <a:graphicFrameLocks noGrp="1"/>
          </p:cNvGraphicFramePr>
          <p:nvPr>
            <p:extLst/>
          </p:nvPr>
        </p:nvGraphicFramePr>
        <p:xfrm>
          <a:off x="6375326" y="3336326"/>
          <a:ext cx="3438236" cy="1486550"/>
        </p:xfrm>
        <a:graphic>
          <a:graphicData uri="http://schemas.openxmlformats.org/drawingml/2006/table">
            <a:tbl>
              <a:tblPr>
                <a:tableStyleId>{5C22544A-7EE6-4342-B048-85BDC9FD1C3A}</a:tableStyleId>
              </a:tblPr>
              <a:tblGrid>
                <a:gridCol w="2171516">
                  <a:extLst>
                    <a:ext uri="{9D8B030D-6E8A-4147-A177-3AD203B41FA5}">
                      <a16:colId xmlns:a16="http://schemas.microsoft.com/office/drawing/2014/main" val="167961118"/>
                    </a:ext>
                  </a:extLst>
                </a:gridCol>
                <a:gridCol w="633360">
                  <a:extLst>
                    <a:ext uri="{9D8B030D-6E8A-4147-A177-3AD203B41FA5}">
                      <a16:colId xmlns:a16="http://schemas.microsoft.com/office/drawing/2014/main" val="764634508"/>
                    </a:ext>
                  </a:extLst>
                </a:gridCol>
                <a:gridCol w="633360">
                  <a:extLst>
                    <a:ext uri="{9D8B030D-6E8A-4147-A177-3AD203B41FA5}">
                      <a16:colId xmlns:a16="http://schemas.microsoft.com/office/drawing/2014/main" val="3937054231"/>
                    </a:ext>
                  </a:extLst>
                </a:gridCol>
              </a:tblGrid>
              <a:tr h="337047">
                <a:tc>
                  <a:txBody>
                    <a:bodyPr/>
                    <a:lstStyle/>
                    <a:p>
                      <a:pPr marL="0" marR="0" lvl="0" indent="0" algn="ctr" defTabSz="932742" rtl="0" eaLnBrk="1" fontAlgn="b" latinLnBrk="0" hangingPunct="1">
                        <a:lnSpc>
                          <a:spcPct val="100000"/>
                        </a:lnSpc>
                        <a:spcBef>
                          <a:spcPts val="0"/>
                        </a:spcBef>
                        <a:spcAft>
                          <a:spcPts val="0"/>
                        </a:spcAft>
                        <a:buClrTx/>
                        <a:buSzTx/>
                        <a:buFontTx/>
                        <a:buNone/>
                        <a:tabLst/>
                        <a:defRPr/>
                      </a:pPr>
                      <a:r>
                        <a:rPr lang="en-US" sz="1600" dirty="0">
                          <a:solidFill>
                            <a:schemeClr val="tx1"/>
                          </a:solidFill>
                        </a:rPr>
                        <a:t>Consequence</a:t>
                      </a:r>
                    </a:p>
                  </a:txBody>
                  <a:tcPr marL="7620" marR="7620" marT="7620" marB="0" anchor="ctr">
                    <a:solidFill>
                      <a:srgbClr val="0072C6"/>
                    </a:solidFill>
                  </a:tcPr>
                </a:tc>
                <a:tc>
                  <a:txBody>
                    <a:bodyPr/>
                    <a:lstStyle/>
                    <a:p>
                      <a:pPr algn="ctr" fontAlgn="b"/>
                      <a:r>
                        <a:rPr lang="en-US" sz="1600" b="0" i="0" u="none" strike="noStrike" dirty="0">
                          <a:solidFill>
                            <a:schemeClr val="tx1"/>
                          </a:solidFill>
                          <a:effectLst/>
                          <a:latin typeface="+mn-lt"/>
                        </a:rPr>
                        <a:t>Adult</a:t>
                      </a:r>
                    </a:p>
                  </a:txBody>
                  <a:tcPr marL="7620" marR="7620" marT="7620" marB="0" anchor="ctr">
                    <a:solidFill>
                      <a:srgbClr val="0072C6"/>
                    </a:solidFill>
                  </a:tcPr>
                </a:tc>
                <a:tc>
                  <a:txBody>
                    <a:bodyPr/>
                    <a:lstStyle/>
                    <a:p>
                      <a:pPr algn="ctr" fontAlgn="b"/>
                      <a:r>
                        <a:rPr lang="en-US" sz="1600" b="0" i="0" u="none" strike="noStrike" dirty="0">
                          <a:solidFill>
                            <a:schemeClr val="tx1"/>
                          </a:solidFill>
                          <a:effectLst/>
                          <a:latin typeface="+mn-lt"/>
                        </a:rPr>
                        <a:t>Youth</a:t>
                      </a:r>
                    </a:p>
                  </a:txBody>
                  <a:tcPr marL="7620" marR="7620" marT="7620" marB="0" anchor="ctr">
                    <a:solidFill>
                      <a:srgbClr val="0072C6"/>
                    </a:solidFill>
                  </a:tcPr>
                </a:tc>
                <a:extLst>
                  <a:ext uri="{0D108BD9-81ED-4DB2-BD59-A6C34878D82A}">
                    <a16:rowId xmlns:a16="http://schemas.microsoft.com/office/drawing/2014/main" val="1534248742"/>
                  </a:ext>
                </a:extLst>
              </a:tr>
              <a:tr h="373380">
                <a:tc>
                  <a:txBody>
                    <a:bodyPr/>
                    <a:lstStyle/>
                    <a:p>
                      <a:pPr algn="ctr" fontAlgn="b"/>
                      <a:r>
                        <a:rPr lang="en-US" sz="1200" b="0" i="0" u="none" strike="noStrike" dirty="0">
                          <a:solidFill>
                            <a:schemeClr val="tx1"/>
                          </a:solidFill>
                          <a:effectLst/>
                          <a:latin typeface="+mn-lt"/>
                        </a:rPr>
                        <a:t>Became less trusting of other people online</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42%</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37%</a:t>
                      </a:r>
                    </a:p>
                  </a:txBody>
                  <a:tcPr marL="7620" marR="7620" marT="7620" marB="0" anchor="ctr">
                    <a:solidFill>
                      <a:srgbClr val="0072C6"/>
                    </a:solidFill>
                  </a:tcPr>
                </a:tc>
                <a:extLst>
                  <a:ext uri="{0D108BD9-81ED-4DB2-BD59-A6C34878D82A}">
                    <a16:rowId xmlns:a16="http://schemas.microsoft.com/office/drawing/2014/main" val="1425277973"/>
                  </a:ext>
                </a:extLst>
              </a:tr>
              <a:tr h="402743">
                <a:tc>
                  <a:txBody>
                    <a:bodyPr/>
                    <a:lstStyle/>
                    <a:p>
                      <a:pPr algn="ctr" fontAlgn="b"/>
                      <a:r>
                        <a:rPr lang="en-US" sz="1200" b="0" i="0" u="none" strike="noStrike" dirty="0">
                          <a:solidFill>
                            <a:schemeClr val="tx1"/>
                          </a:solidFill>
                          <a:effectLst/>
                          <a:latin typeface="+mn-lt"/>
                        </a:rPr>
                        <a:t>Tried to be more constructive in my criticism of other people</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29%</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25%</a:t>
                      </a:r>
                    </a:p>
                  </a:txBody>
                  <a:tcPr marL="7620" marR="7620" marT="7620" marB="0" anchor="ctr">
                    <a:solidFill>
                      <a:srgbClr val="0072C6"/>
                    </a:solidFill>
                  </a:tcPr>
                </a:tc>
                <a:extLst>
                  <a:ext uri="{0D108BD9-81ED-4DB2-BD59-A6C34878D82A}">
                    <a16:rowId xmlns:a16="http://schemas.microsoft.com/office/drawing/2014/main" val="3942330645"/>
                  </a:ext>
                </a:extLst>
              </a:tr>
              <a:tr h="373380">
                <a:tc>
                  <a:txBody>
                    <a:bodyPr/>
                    <a:lstStyle/>
                    <a:p>
                      <a:pPr algn="ctr" fontAlgn="b"/>
                      <a:r>
                        <a:rPr lang="en-US" sz="1200" b="0" i="0" u="none" strike="noStrike" dirty="0">
                          <a:solidFill>
                            <a:schemeClr val="tx1"/>
                          </a:solidFill>
                          <a:effectLst/>
                          <a:latin typeface="+mn-lt"/>
                        </a:rPr>
                        <a:t>Was less likely to participate in blogs and forums</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23%</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20%</a:t>
                      </a:r>
                    </a:p>
                  </a:txBody>
                  <a:tcPr marL="7620" marR="7620" marT="7620" marB="0" anchor="ctr">
                    <a:solidFill>
                      <a:srgbClr val="0072C6"/>
                    </a:solidFill>
                  </a:tcPr>
                </a:tc>
                <a:extLst>
                  <a:ext uri="{0D108BD9-81ED-4DB2-BD59-A6C34878D82A}">
                    <a16:rowId xmlns:a16="http://schemas.microsoft.com/office/drawing/2014/main" val="2791156305"/>
                  </a:ext>
                </a:extLst>
              </a:tr>
            </a:tbl>
          </a:graphicData>
        </a:graphic>
      </p:graphicFrame>
      <p:sp>
        <p:nvSpPr>
          <p:cNvPr id="34" name="Speech Bubble: Rectangle with Corners Rounded 33"/>
          <p:cNvSpPr/>
          <p:nvPr/>
        </p:nvSpPr>
        <p:spPr bwMode="auto">
          <a:xfrm>
            <a:off x="9209646" y="1675852"/>
            <a:ext cx="2634036" cy="1168505"/>
          </a:xfrm>
          <a:prstGeom prst="wedgeRoundRectCallout">
            <a:avLst>
              <a:gd name="adj1" fmla="val -61200"/>
              <a:gd name="adj2" fmla="val 94937"/>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lnSpc>
                <a:spcPct val="90000"/>
              </a:lnSpc>
            </a:pPr>
            <a:r>
              <a:rPr lang="en-US" sz="2000" dirty="0">
                <a:solidFill>
                  <a:schemeClr val="tx1"/>
                </a:solidFill>
              </a:rPr>
              <a:t>Adults were more wary of their online interactions</a:t>
            </a:r>
          </a:p>
        </p:txBody>
      </p:sp>
      <p:sp>
        <p:nvSpPr>
          <p:cNvPr id="36" name="Speech Bubble: Rectangle with Corners Rounded 35"/>
          <p:cNvSpPr/>
          <p:nvPr/>
        </p:nvSpPr>
        <p:spPr bwMode="auto">
          <a:xfrm>
            <a:off x="10040986" y="4079601"/>
            <a:ext cx="2123217" cy="1756402"/>
          </a:xfrm>
          <a:prstGeom prst="wedgeRoundRectCallout">
            <a:avLst>
              <a:gd name="adj1" fmla="val -60754"/>
              <a:gd name="adj2" fmla="val 36356"/>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lnSpc>
                <a:spcPct val="90000"/>
              </a:lnSpc>
            </a:pPr>
            <a:r>
              <a:rPr lang="en-US" sz="2000" dirty="0">
                <a:solidFill>
                  <a:schemeClr val="tx1"/>
                </a:solidFill>
              </a:rPr>
              <a:t>Youth were more likely to suffer social &amp; academic losses</a:t>
            </a:r>
          </a:p>
        </p:txBody>
      </p:sp>
      <p:sp>
        <p:nvSpPr>
          <p:cNvPr id="37" name="Speech Bubble: Rectangle with Corners Rounded 36"/>
          <p:cNvSpPr/>
          <p:nvPr/>
        </p:nvSpPr>
        <p:spPr bwMode="auto">
          <a:xfrm>
            <a:off x="5779037" y="1169918"/>
            <a:ext cx="2261059" cy="971551"/>
          </a:xfrm>
          <a:prstGeom prst="wedgeRoundRectCallout">
            <a:avLst>
              <a:gd name="adj1" fmla="val -56757"/>
              <a:gd name="adj2" fmla="val 68145"/>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nSpc>
                <a:spcPct val="90000"/>
              </a:lnSpc>
            </a:pPr>
            <a:r>
              <a:rPr lang="en-US" sz="2000" dirty="0">
                <a:solidFill>
                  <a:schemeClr val="tx1"/>
                </a:solidFill>
              </a:rPr>
              <a:t>Loss of trust &amp; increased stress</a:t>
            </a:r>
          </a:p>
        </p:txBody>
      </p:sp>
      <p:grpSp>
        <p:nvGrpSpPr>
          <p:cNvPr id="21" name="Group 20"/>
          <p:cNvGrpSpPr/>
          <p:nvPr/>
        </p:nvGrpSpPr>
        <p:grpSpPr>
          <a:xfrm>
            <a:off x="10231766" y="-18594"/>
            <a:ext cx="2130153" cy="501823"/>
            <a:chOff x="10231766" y="-18594"/>
            <a:chExt cx="2130153" cy="501823"/>
          </a:xfrm>
        </p:grpSpPr>
        <p:sp>
          <p:nvSpPr>
            <p:cNvPr id="22" name="TextBox 21"/>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Youth</a:t>
              </a:r>
            </a:p>
          </p:txBody>
        </p:sp>
        <p:grpSp>
          <p:nvGrpSpPr>
            <p:cNvPr id="23" name="Group 22"/>
            <p:cNvGrpSpPr>
              <a:grpSpLocks noChangeAspect="1"/>
            </p:cNvGrpSpPr>
            <p:nvPr/>
          </p:nvGrpSpPr>
          <p:grpSpPr>
            <a:xfrm>
              <a:off x="11628902" y="26029"/>
              <a:ext cx="733017" cy="457200"/>
              <a:chOff x="7382861" y="3386137"/>
              <a:chExt cx="1832542" cy="1143000"/>
            </a:xfrm>
          </p:grpSpPr>
          <p:pic>
            <p:nvPicPr>
              <p:cNvPr id="24" name="Picture 23"/>
              <p:cNvPicPr>
                <a:picLocks noChangeAspect="1"/>
              </p:cNvPicPr>
              <p:nvPr/>
            </p:nvPicPr>
            <p:blipFill>
              <a:blip r:embed="rId2">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25" name="Picture 4" descr="https://d30y9cdsu7xlg0.cloudfront.net/png/35475-200.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4337661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1889564" cy="917575"/>
          </a:xfrm>
        </p:spPr>
        <p:txBody>
          <a:bodyPr/>
          <a:lstStyle/>
          <a:p>
            <a:r>
              <a:rPr lang="en-US" dirty="0"/>
              <a:t>Most people don’t know where to get help</a:t>
            </a:r>
          </a:p>
        </p:txBody>
      </p:sp>
      <p:sp>
        <p:nvSpPr>
          <p:cNvPr id="3" name="Slide Number Placeholder 2"/>
          <p:cNvSpPr>
            <a:spLocks noGrp="1"/>
          </p:cNvSpPr>
          <p:nvPr>
            <p:ph type="sldNum" sz="quarter" idx="4"/>
          </p:nvPr>
        </p:nvSpPr>
        <p:spPr/>
        <p:txBody>
          <a:bodyPr/>
          <a:lstStyle/>
          <a:p>
            <a:fld id="{7EFC24D6-DB8F-6B44-BA5A-9BEC68C15CAA}" type="slidenum">
              <a:rPr lang="en-US" smtClean="0"/>
              <a:pPr/>
              <a:t>32</a:t>
            </a:fld>
            <a:endParaRPr lang="en-US" dirty="0"/>
          </a:p>
        </p:txBody>
      </p:sp>
      <p:grpSp>
        <p:nvGrpSpPr>
          <p:cNvPr id="12" name="Group 11"/>
          <p:cNvGrpSpPr/>
          <p:nvPr/>
        </p:nvGrpSpPr>
        <p:grpSpPr>
          <a:xfrm>
            <a:off x="274639" y="2336797"/>
            <a:ext cx="11954474" cy="4218763"/>
            <a:chOff x="559119" y="1971037"/>
            <a:chExt cx="11280283" cy="4218763"/>
          </a:xfrm>
        </p:grpSpPr>
        <p:graphicFrame>
          <p:nvGraphicFramePr>
            <p:cNvPr id="9" name="Chart 8"/>
            <p:cNvGraphicFramePr/>
            <p:nvPr>
              <p:extLst/>
            </p:nvPr>
          </p:nvGraphicFramePr>
          <p:xfrm>
            <a:off x="559119" y="1971037"/>
            <a:ext cx="5499243" cy="4218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val="2479034461"/>
                </p:ext>
              </p:extLst>
            </p:nvPr>
          </p:nvGraphicFramePr>
          <p:xfrm>
            <a:off x="6340159" y="1971037"/>
            <a:ext cx="5499243" cy="4218763"/>
          </p:xfrm>
          <a:graphic>
            <a:graphicData uri="http://schemas.openxmlformats.org/drawingml/2006/chart">
              <c:chart xmlns:c="http://schemas.openxmlformats.org/drawingml/2006/chart" xmlns:r="http://schemas.openxmlformats.org/officeDocument/2006/relationships" r:id="rId3"/>
            </a:graphicData>
          </a:graphic>
        </p:graphicFrame>
      </p:grpSp>
      <p:sp>
        <p:nvSpPr>
          <p:cNvPr id="11" name="TextBox 10"/>
          <p:cNvSpPr txBox="1"/>
          <p:nvPr/>
        </p:nvSpPr>
        <p:spPr>
          <a:xfrm>
            <a:off x="274639" y="1710689"/>
            <a:ext cx="5827917" cy="517065"/>
          </a:xfrm>
          <a:prstGeom prst="rect">
            <a:avLst/>
          </a:prstGeom>
          <a:solidFill>
            <a:srgbClr val="0072C6">
              <a:alpha val="80000"/>
            </a:srgbClr>
          </a:solidFill>
        </p:spPr>
        <p:txBody>
          <a:bodyPr wrap="square" lIns="182880" tIns="146304" rIns="182880" bIns="146304" rtlCol="0">
            <a:spAutoFit/>
          </a:bodyPr>
          <a:lstStyle/>
          <a:p>
            <a:pPr>
              <a:lnSpc>
                <a:spcPct val="90000"/>
              </a:lnSpc>
            </a:pPr>
            <a:r>
              <a:rPr lang="en-US" sz="1600" dirty="0">
                <a:gradFill>
                  <a:gsLst>
                    <a:gs pos="2917">
                      <a:schemeClr val="tx1"/>
                    </a:gs>
                    <a:gs pos="30000">
                      <a:schemeClr val="tx1"/>
                    </a:gs>
                  </a:gsLst>
                  <a:lin ang="5400000" scaled="0"/>
                </a:gradFill>
              </a:rPr>
              <a:t>Adults were slightly more confident managing incivility…</a:t>
            </a:r>
          </a:p>
        </p:txBody>
      </p:sp>
      <p:sp>
        <p:nvSpPr>
          <p:cNvPr id="13" name="TextBox 12"/>
          <p:cNvSpPr txBox="1"/>
          <p:nvPr/>
        </p:nvSpPr>
        <p:spPr>
          <a:xfrm>
            <a:off x="6400799" y="1710688"/>
            <a:ext cx="5828313" cy="517065"/>
          </a:xfrm>
          <a:prstGeom prst="rect">
            <a:avLst/>
          </a:prstGeom>
          <a:solidFill>
            <a:srgbClr val="0072C6">
              <a:alpha val="80000"/>
            </a:srgbClr>
          </a:solidFill>
        </p:spPr>
        <p:txBody>
          <a:bodyPr wrap="square" lIns="182880" tIns="146304" rIns="182880" bIns="146304" rtlCol="0">
            <a:spAutoFit/>
          </a:bodyPr>
          <a:lstStyle/>
          <a:p>
            <a:pPr>
              <a:lnSpc>
                <a:spcPct val="90000"/>
              </a:lnSpc>
            </a:pPr>
            <a:r>
              <a:rPr lang="en-US" sz="1600" dirty="0">
                <a:gradFill>
                  <a:gsLst>
                    <a:gs pos="2917">
                      <a:schemeClr val="tx1"/>
                    </a:gs>
                    <a:gs pos="30000">
                      <a:schemeClr val="tx1"/>
                    </a:gs>
                  </a:gsLst>
                  <a:lin ang="5400000" scaled="0"/>
                </a:gradFill>
              </a:rPr>
              <a:t>Youth were more knowledgeable about where to get help</a:t>
            </a:r>
          </a:p>
        </p:txBody>
      </p:sp>
      <p:sp>
        <p:nvSpPr>
          <p:cNvPr id="14" name="Rectangle 13"/>
          <p:cNvSpPr/>
          <p:nvPr/>
        </p:nvSpPr>
        <p:spPr>
          <a:xfrm>
            <a:off x="2498" y="6669087"/>
            <a:ext cx="10096542" cy="246221"/>
          </a:xfrm>
          <a:prstGeom prst="rect">
            <a:avLst/>
          </a:prstGeom>
        </p:spPr>
        <p:txBody>
          <a:bodyPr wrap="square">
            <a:spAutoFit/>
          </a:bodyPr>
          <a:lstStyle/>
          <a:p>
            <a:r>
              <a:rPr lang="en-US" sz="1000" dirty="0">
                <a:solidFill>
                  <a:schemeClr val="bg1"/>
                </a:solidFill>
              </a:rPr>
              <a:t>  Q.10: How confident are you in your ability to manage uncivil behavior online?, Q.11: If you need help, do you know where to get help to manage uncivil behavior online?</a:t>
            </a:r>
          </a:p>
        </p:txBody>
      </p:sp>
      <p:grpSp>
        <p:nvGrpSpPr>
          <p:cNvPr id="20" name="Group 19"/>
          <p:cNvGrpSpPr/>
          <p:nvPr/>
        </p:nvGrpSpPr>
        <p:grpSpPr>
          <a:xfrm>
            <a:off x="10231766" y="-18594"/>
            <a:ext cx="2130153" cy="501823"/>
            <a:chOff x="10231766" y="-18594"/>
            <a:chExt cx="2130153" cy="501823"/>
          </a:xfrm>
        </p:grpSpPr>
        <p:sp>
          <p:nvSpPr>
            <p:cNvPr id="21" name="TextBox 20"/>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Youth</a:t>
              </a:r>
            </a:p>
          </p:txBody>
        </p:sp>
        <p:grpSp>
          <p:nvGrpSpPr>
            <p:cNvPr id="22" name="Group 21"/>
            <p:cNvGrpSpPr>
              <a:grpSpLocks noChangeAspect="1"/>
            </p:cNvGrpSpPr>
            <p:nvPr/>
          </p:nvGrpSpPr>
          <p:grpSpPr>
            <a:xfrm>
              <a:off x="11628902" y="26029"/>
              <a:ext cx="733017" cy="457200"/>
              <a:chOff x="7382861" y="3386137"/>
              <a:chExt cx="1832542" cy="1143000"/>
            </a:xfrm>
          </p:grpSpPr>
          <p:pic>
            <p:nvPicPr>
              <p:cNvPr id="23" name="Picture 22"/>
              <p:cNvPicPr>
                <a:picLocks noChangeAspect="1"/>
              </p:cNvPicPr>
              <p:nvPr/>
            </p:nvPicPr>
            <p:blipFill>
              <a:blip r:embed="rId4">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24" name="Picture 4" descr="https://d30y9cdsu7xlg0.cloudfront.net/png/35475-200.png"/>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 name="Speech Bubble: Oval 4"/>
          <p:cNvSpPr/>
          <p:nvPr/>
        </p:nvSpPr>
        <p:spPr bwMode="auto">
          <a:xfrm>
            <a:off x="9565788" y="2924747"/>
            <a:ext cx="2520314" cy="1132566"/>
          </a:xfrm>
          <a:prstGeom prst="wedgeEllipseCallout">
            <a:avLst>
              <a:gd name="adj1" fmla="val -25276"/>
              <a:gd name="adj2" fmla="val 111974"/>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b="1" dirty="0">
                <a:gradFill>
                  <a:gsLst>
                    <a:gs pos="0">
                      <a:srgbClr val="FFFFFF"/>
                    </a:gs>
                    <a:gs pos="100000">
                      <a:srgbClr val="FFFFFF"/>
                    </a:gs>
                  </a:gsLst>
                  <a:lin ang="5400000" scaled="0"/>
                </a:gradFill>
                <a:ea typeface="Segoe UI" pitchFamily="34" charset="0"/>
                <a:cs typeface="Segoe UI" pitchFamily="34" charset="0"/>
              </a:rPr>
              <a:t>73%</a:t>
            </a:r>
            <a:r>
              <a:rPr lang="en-US" sz="2000" dirty="0">
                <a:gradFill>
                  <a:gsLst>
                    <a:gs pos="0">
                      <a:srgbClr val="FFFFFF"/>
                    </a:gs>
                    <a:gs pos="100000">
                      <a:srgbClr val="FFFFFF"/>
                    </a:gs>
                  </a:gsLst>
                  <a:lin ang="5400000" scaled="0"/>
                </a:gradFill>
                <a:ea typeface="Segoe UI" pitchFamily="34" charset="0"/>
                <a:cs typeface="Segoe UI" pitchFamily="34" charset="0"/>
              </a:rPr>
              <a:t> </a:t>
            </a:r>
            <a:r>
              <a:rPr lang="en-US" sz="1400" dirty="0">
                <a:gradFill>
                  <a:gsLst>
                    <a:gs pos="0">
                      <a:srgbClr val="FFFFFF"/>
                    </a:gs>
                    <a:gs pos="100000">
                      <a:srgbClr val="FFFFFF"/>
                    </a:gs>
                  </a:gsLst>
                  <a:lin ang="5400000" scaled="0"/>
                </a:gradFill>
                <a:ea typeface="Segoe UI" pitchFamily="34" charset="0"/>
                <a:cs typeface="Segoe UI" pitchFamily="34" charset="0"/>
              </a:rPr>
              <a:t>of adults don’t know or are unsure about where to get help</a:t>
            </a:r>
          </a:p>
        </p:txBody>
      </p:sp>
      <p:sp>
        <p:nvSpPr>
          <p:cNvPr id="26" name="Speech Bubble: Oval 25"/>
          <p:cNvSpPr/>
          <p:nvPr/>
        </p:nvSpPr>
        <p:spPr bwMode="auto">
          <a:xfrm>
            <a:off x="3484880" y="2368057"/>
            <a:ext cx="2814320" cy="1687640"/>
          </a:xfrm>
          <a:prstGeom prst="wedgeEllipseCallout">
            <a:avLst>
              <a:gd name="adj1" fmla="val -88903"/>
              <a:gd name="adj2" fmla="val 3840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a:lnSpc>
                <a:spcPct val="90000"/>
              </a:lnSpc>
            </a:pPr>
            <a:r>
              <a:rPr lang="en-US" sz="1400" dirty="0">
                <a:solidFill>
                  <a:schemeClr val="tx1"/>
                </a:solidFill>
              </a:rPr>
              <a:t>Even among those who are confident, 44% of youth and 53% of adults said they don’t know or are unsure of where to get help.</a:t>
            </a:r>
          </a:p>
        </p:txBody>
      </p:sp>
    </p:spTree>
    <p:extLst>
      <p:ext uri="{BB962C8B-B14F-4D97-AF65-F5344CB8AC3E}">
        <p14:creationId xmlns:p14="http://schemas.microsoft.com/office/powerpoint/2010/main" val="128175982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reduced exposure to mitigate online risks</a:t>
            </a:r>
          </a:p>
        </p:txBody>
      </p:sp>
      <p:sp>
        <p:nvSpPr>
          <p:cNvPr id="3" name="Slide Number Placeholder 2"/>
          <p:cNvSpPr>
            <a:spLocks noGrp="1"/>
          </p:cNvSpPr>
          <p:nvPr>
            <p:ph type="sldNum" sz="quarter" idx="4"/>
          </p:nvPr>
        </p:nvSpPr>
        <p:spPr/>
        <p:txBody>
          <a:bodyPr/>
          <a:lstStyle/>
          <a:p>
            <a:fld id="{7EFC24D6-DB8F-6B44-BA5A-9BEC68C15CAA}" type="slidenum">
              <a:rPr lang="en-US" smtClean="0"/>
              <a:pPr/>
              <a:t>33</a:t>
            </a:fld>
            <a:endParaRPr lang="en-US" dirty="0"/>
          </a:p>
        </p:txBody>
      </p:sp>
      <p:graphicFrame>
        <p:nvGraphicFramePr>
          <p:cNvPr id="9" name="Chart 8"/>
          <p:cNvGraphicFramePr/>
          <p:nvPr>
            <p:extLst/>
          </p:nvPr>
        </p:nvGraphicFramePr>
        <p:xfrm>
          <a:off x="499835" y="2061060"/>
          <a:ext cx="3027361" cy="4515157"/>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p:cNvSpPr/>
          <p:nvPr/>
        </p:nvSpPr>
        <p:spPr>
          <a:xfrm>
            <a:off x="2498" y="6669087"/>
            <a:ext cx="10096542" cy="246221"/>
          </a:xfrm>
          <a:prstGeom prst="rect">
            <a:avLst/>
          </a:prstGeom>
        </p:spPr>
        <p:txBody>
          <a:bodyPr wrap="square">
            <a:spAutoFit/>
          </a:bodyPr>
          <a:lstStyle/>
          <a:p>
            <a:r>
              <a:rPr lang="en-US" sz="1000" dirty="0">
                <a:solidFill>
                  <a:schemeClr val="bg1"/>
                </a:solidFill>
              </a:rPr>
              <a:t>  Q.12: Have you ever taken any of the following actions after being treated in an uncivil manner online?</a:t>
            </a:r>
          </a:p>
        </p:txBody>
      </p:sp>
      <p:graphicFrame>
        <p:nvGraphicFramePr>
          <p:cNvPr id="6" name="Chart 5"/>
          <p:cNvGraphicFramePr/>
          <p:nvPr>
            <p:extLst/>
          </p:nvPr>
        </p:nvGraphicFramePr>
        <p:xfrm>
          <a:off x="3592106" y="2061061"/>
          <a:ext cx="8572097" cy="4515157"/>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351950" y="983279"/>
            <a:ext cx="11516055" cy="849463"/>
          </a:xfrm>
          <a:prstGeom prst="rect">
            <a:avLst/>
          </a:prstGeom>
          <a:noFill/>
        </p:spPr>
        <p:txBody>
          <a:bodyPr wrap="square" lIns="182880" tIns="146304" rIns="182880" bIns="146304" rtlCol="0">
            <a:spAutoFit/>
          </a:bodyPr>
          <a:lstStyle/>
          <a:p>
            <a:pPr marL="285750" indent="-285750">
              <a:lnSpc>
                <a:spcPct val="90000"/>
              </a:lnSpc>
              <a:buFont typeface="Arial" panose="020B0604020202020204" pitchFamily="34" charset="0"/>
              <a:buChar char="•"/>
            </a:pPr>
            <a:r>
              <a:rPr lang="en-US" sz="2000" dirty="0">
                <a:solidFill>
                  <a:schemeClr val="tx1">
                    <a:lumMod val="50000"/>
                  </a:schemeClr>
                </a:solidFill>
              </a:rPr>
              <a:t>Youth were more likely to confront their offender or retaliate.</a:t>
            </a:r>
          </a:p>
          <a:p>
            <a:pPr marL="285750" indent="-285750">
              <a:lnSpc>
                <a:spcPct val="90000"/>
              </a:lnSpc>
              <a:buFont typeface="Arial" panose="020B0604020202020204" pitchFamily="34" charset="0"/>
              <a:buChar char="•"/>
            </a:pPr>
            <a:r>
              <a:rPr lang="en-US" sz="2000" dirty="0">
                <a:solidFill>
                  <a:schemeClr val="tx1">
                    <a:lumMod val="50000"/>
                  </a:schemeClr>
                </a:solidFill>
              </a:rPr>
              <a:t>Youth turned to teachers or school administrators for help, but not parents.</a:t>
            </a:r>
          </a:p>
        </p:txBody>
      </p:sp>
      <p:grpSp>
        <p:nvGrpSpPr>
          <p:cNvPr id="15" name="Group 14"/>
          <p:cNvGrpSpPr/>
          <p:nvPr/>
        </p:nvGrpSpPr>
        <p:grpSpPr>
          <a:xfrm>
            <a:off x="10231766" y="-18594"/>
            <a:ext cx="2130153" cy="501823"/>
            <a:chOff x="10231766" y="-18594"/>
            <a:chExt cx="2130153" cy="501823"/>
          </a:xfrm>
        </p:grpSpPr>
        <p:sp>
          <p:nvSpPr>
            <p:cNvPr id="16" name="TextBox 15"/>
            <p:cNvSpPr txBox="1"/>
            <p:nvPr/>
          </p:nvSpPr>
          <p:spPr>
            <a:xfrm>
              <a:off x="10231766" y="-18594"/>
              <a:ext cx="1611916"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Adults &amp; Youth</a:t>
              </a:r>
            </a:p>
          </p:txBody>
        </p:sp>
        <p:grpSp>
          <p:nvGrpSpPr>
            <p:cNvPr id="17" name="Group 16"/>
            <p:cNvGrpSpPr>
              <a:grpSpLocks noChangeAspect="1"/>
            </p:cNvGrpSpPr>
            <p:nvPr/>
          </p:nvGrpSpPr>
          <p:grpSpPr>
            <a:xfrm>
              <a:off x="11628902" y="26029"/>
              <a:ext cx="733017" cy="457200"/>
              <a:chOff x="7382861" y="3386137"/>
              <a:chExt cx="1832542" cy="1143000"/>
            </a:xfrm>
          </p:grpSpPr>
          <p:pic>
            <p:nvPicPr>
              <p:cNvPr id="18" name="Picture 17"/>
              <p:cNvPicPr>
                <a:picLocks noChangeAspect="1"/>
              </p:cNvPicPr>
              <p:nvPr/>
            </p:nvPicPr>
            <p:blipFill>
              <a:blip r:embed="rId4">
                <a:duotone>
                  <a:schemeClr val="accent4">
                    <a:shade val="45000"/>
                    <a:satMod val="135000"/>
                  </a:schemeClr>
                  <a:prstClr val="white"/>
                </a:duotone>
              </a:blip>
              <a:stretch>
                <a:fillRect/>
              </a:stretch>
            </p:blipFill>
            <p:spPr>
              <a:xfrm>
                <a:off x="8414101" y="3541077"/>
                <a:ext cx="801302" cy="822960"/>
              </a:xfrm>
              <a:prstGeom prst="rect">
                <a:avLst/>
              </a:prstGeom>
            </p:spPr>
          </p:pic>
          <p:pic>
            <p:nvPicPr>
              <p:cNvPr id="19" name="Picture 4" descr="https://d30y9cdsu7xlg0.cloudfront.net/png/35475-200.png"/>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2861" y="338613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1" name="Rectangle 20"/>
          <p:cNvSpPr/>
          <p:nvPr/>
        </p:nvSpPr>
        <p:spPr bwMode="auto">
          <a:xfrm>
            <a:off x="3673312" y="2194560"/>
            <a:ext cx="3885728" cy="1361099"/>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8882357" y="3938701"/>
            <a:ext cx="499652" cy="263475"/>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8910956" y="4264565"/>
            <a:ext cx="499652" cy="263475"/>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9207820" y="3602677"/>
            <a:ext cx="499652" cy="263475"/>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1821860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 Findings</a:t>
            </a:r>
            <a:br>
              <a:rPr lang="en-US" dirty="0"/>
            </a:br>
            <a:r>
              <a:rPr lang="en-US" dirty="0"/>
              <a:t>Country Detail</a:t>
            </a:r>
          </a:p>
        </p:txBody>
      </p:sp>
      <p:sp>
        <p:nvSpPr>
          <p:cNvPr id="2" name="Slide Number Placeholder 1"/>
          <p:cNvSpPr>
            <a:spLocks noGrp="1"/>
          </p:cNvSpPr>
          <p:nvPr>
            <p:ph type="sldNum" sz="quarter" idx="4"/>
          </p:nvPr>
        </p:nvSpPr>
        <p:spPr>
          <a:xfrm>
            <a:off x="9327163" y="6483350"/>
            <a:ext cx="2901950" cy="371475"/>
          </a:xfrm>
        </p:spPr>
        <p:txBody>
          <a:bodyPr/>
          <a:lstStyle/>
          <a:p>
            <a:fld id="{7EFC24D6-DB8F-6B44-BA5A-9BEC68C15CAA}" type="slidenum">
              <a:rPr lang="en-US" smtClean="0"/>
              <a:pPr/>
              <a:t>34</a:t>
            </a:fld>
            <a:endParaRPr lang="en-US" dirty="0"/>
          </a:p>
        </p:txBody>
      </p:sp>
      <p:pic>
        <p:nvPicPr>
          <p:cNvPr id="5" name="Picture 2" descr="https://d30y9cdsu7xlg0.cloudfront.net/png/17486-200.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1833" y="3500437"/>
            <a:ext cx="914400" cy="914400"/>
          </a:xfrm>
          <a:prstGeom prst="rect">
            <a:avLst/>
          </a:prstGeom>
          <a:solidFill>
            <a:schemeClr val="accent4"/>
          </a:solidFill>
        </p:spPr>
      </p:pic>
    </p:spTree>
    <p:extLst>
      <p:ext uri="{BB962C8B-B14F-4D97-AF65-F5344CB8AC3E}">
        <p14:creationId xmlns:p14="http://schemas.microsoft.com/office/powerpoint/2010/main" val="319037352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6385006" y="1704038"/>
            <a:ext cx="5430852" cy="4360194"/>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639" y="295274"/>
            <a:ext cx="11889564" cy="928041"/>
          </a:xfrm>
        </p:spPr>
        <p:txBody>
          <a:bodyPr/>
          <a:lstStyle/>
          <a:p>
            <a:r>
              <a:rPr lang="en-US" sz="3800" dirty="0"/>
              <a:t>Mature Internet markets had lower exposure to online risks</a:t>
            </a:r>
          </a:p>
        </p:txBody>
      </p:sp>
      <p:sp>
        <p:nvSpPr>
          <p:cNvPr id="3" name="Slide Number Placeholder 2"/>
          <p:cNvSpPr>
            <a:spLocks noGrp="1"/>
          </p:cNvSpPr>
          <p:nvPr>
            <p:ph type="sldNum" sz="quarter" idx="4"/>
          </p:nvPr>
        </p:nvSpPr>
        <p:spPr/>
        <p:txBody>
          <a:bodyPr/>
          <a:lstStyle/>
          <a:p>
            <a:fld id="{7EFC24D6-DB8F-6B44-BA5A-9BEC68C15CAA}" type="slidenum">
              <a:rPr lang="en-US" smtClean="0"/>
              <a:pPr/>
              <a:t>35</a:t>
            </a:fld>
            <a:endParaRPr lang="en-US" dirty="0"/>
          </a:p>
        </p:txBody>
      </p:sp>
      <p:grpSp>
        <p:nvGrpSpPr>
          <p:cNvPr id="5" name="Group 4"/>
          <p:cNvGrpSpPr/>
          <p:nvPr/>
        </p:nvGrpSpPr>
        <p:grpSpPr>
          <a:xfrm>
            <a:off x="303354" y="1410119"/>
            <a:ext cx="5646161" cy="4312084"/>
            <a:chOff x="303354" y="1410119"/>
            <a:chExt cx="5646161" cy="4312084"/>
          </a:xfrm>
        </p:grpSpPr>
        <p:graphicFrame>
          <p:nvGraphicFramePr>
            <p:cNvPr id="6" name="Chart 5"/>
            <p:cNvGraphicFramePr/>
            <p:nvPr>
              <p:extLst>
                <p:ext uri="{D42A27DB-BD31-4B8C-83A1-F6EECF244321}">
                  <p14:modId xmlns:p14="http://schemas.microsoft.com/office/powerpoint/2010/main" val="590243851"/>
                </p:ext>
              </p:extLst>
            </p:nvPr>
          </p:nvGraphicFramePr>
          <p:xfrm>
            <a:off x="303354" y="1410119"/>
            <a:ext cx="5646161" cy="431208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flipH="1">
              <a:off x="776855" y="2479936"/>
              <a:ext cx="1242997" cy="683264"/>
            </a:xfrm>
            <a:prstGeom prst="rect">
              <a:avLst/>
            </a:prstGeom>
            <a:noFill/>
          </p:spPr>
          <p:txBody>
            <a:bodyPr wrap="square" lIns="182880" tIns="146304" rIns="182880" bIns="146304" rtlCol="0">
              <a:spAutoFit/>
            </a:bodyPr>
            <a:lstStyle/>
            <a:p>
              <a:pPr>
                <a:lnSpc>
                  <a:spcPct val="90000"/>
                </a:lnSpc>
              </a:pPr>
              <a:r>
                <a:rPr lang="en-US" sz="2800" b="1" dirty="0">
                  <a:solidFill>
                    <a:schemeClr val="tx1">
                      <a:lumMod val="50000"/>
                    </a:schemeClr>
                  </a:solidFill>
                </a:rPr>
                <a:t>65%</a:t>
              </a:r>
            </a:p>
          </p:txBody>
        </p:sp>
        <p:sp>
          <p:nvSpPr>
            <p:cNvPr id="10" name="TextBox 9"/>
            <p:cNvSpPr txBox="1"/>
            <p:nvPr/>
          </p:nvSpPr>
          <p:spPr>
            <a:xfrm flipH="1">
              <a:off x="4410086" y="2085992"/>
              <a:ext cx="1209316" cy="683264"/>
            </a:xfrm>
            <a:prstGeom prst="rect">
              <a:avLst/>
            </a:prstGeom>
            <a:noFill/>
          </p:spPr>
          <p:txBody>
            <a:bodyPr wrap="square" lIns="182880" tIns="146304" rIns="182880" bIns="146304" rtlCol="0">
              <a:spAutoFit/>
            </a:bodyPr>
            <a:lstStyle/>
            <a:p>
              <a:pPr>
                <a:lnSpc>
                  <a:spcPct val="90000"/>
                </a:lnSpc>
              </a:pPr>
              <a:r>
                <a:rPr lang="en-US" sz="2800" b="1" dirty="0">
                  <a:solidFill>
                    <a:schemeClr val="tx1">
                      <a:lumMod val="50000"/>
                    </a:schemeClr>
                  </a:solidFill>
                </a:rPr>
                <a:t>78%</a:t>
              </a:r>
            </a:p>
          </p:txBody>
        </p:sp>
        <p:sp>
          <p:nvSpPr>
            <p:cNvPr id="11" name="TextBox 10"/>
            <p:cNvSpPr txBox="1"/>
            <p:nvPr/>
          </p:nvSpPr>
          <p:spPr>
            <a:xfrm flipH="1">
              <a:off x="2602211" y="2382354"/>
              <a:ext cx="1313235" cy="683264"/>
            </a:xfrm>
            <a:prstGeom prst="rect">
              <a:avLst/>
            </a:prstGeom>
            <a:noFill/>
          </p:spPr>
          <p:txBody>
            <a:bodyPr wrap="square" lIns="182880" tIns="146304" rIns="182880" bIns="146304" rtlCol="0">
              <a:spAutoFit/>
            </a:bodyPr>
            <a:lstStyle/>
            <a:p>
              <a:pPr>
                <a:lnSpc>
                  <a:spcPct val="90000"/>
                </a:lnSpc>
              </a:pPr>
              <a:r>
                <a:rPr lang="en-US" sz="2800" b="1" dirty="0">
                  <a:solidFill>
                    <a:schemeClr val="tx1">
                      <a:lumMod val="50000"/>
                    </a:schemeClr>
                  </a:solidFill>
                </a:rPr>
                <a:t>61%</a:t>
              </a:r>
            </a:p>
          </p:txBody>
        </p:sp>
        <p:sp>
          <p:nvSpPr>
            <p:cNvPr id="25" name="TextBox 24"/>
            <p:cNvSpPr txBox="1"/>
            <p:nvPr/>
          </p:nvSpPr>
          <p:spPr>
            <a:xfrm>
              <a:off x="738381" y="2898805"/>
              <a:ext cx="1145891"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(Avg. = 2.2)</a:t>
              </a:r>
            </a:p>
          </p:txBody>
        </p:sp>
        <p:sp>
          <p:nvSpPr>
            <p:cNvPr id="29" name="TextBox 28"/>
            <p:cNvSpPr txBox="1"/>
            <p:nvPr/>
          </p:nvSpPr>
          <p:spPr>
            <a:xfrm>
              <a:off x="2555896" y="2793319"/>
              <a:ext cx="1145891"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(Avg. = 2.7)</a:t>
              </a:r>
            </a:p>
          </p:txBody>
        </p:sp>
        <p:sp>
          <p:nvSpPr>
            <p:cNvPr id="30" name="TextBox 29"/>
            <p:cNvSpPr txBox="1"/>
            <p:nvPr/>
          </p:nvSpPr>
          <p:spPr>
            <a:xfrm>
              <a:off x="4380834" y="2477166"/>
              <a:ext cx="1145891" cy="461665"/>
            </a:xfrm>
            <a:prstGeom prst="rect">
              <a:avLst/>
            </a:prstGeom>
            <a:noFill/>
          </p:spPr>
          <p:txBody>
            <a:bodyPr wrap="none" lIns="182880" tIns="146304" rIns="182880" bIns="146304" rtlCol="0">
              <a:spAutoFit/>
            </a:bodyPr>
            <a:lstStyle/>
            <a:p>
              <a:pPr>
                <a:lnSpc>
                  <a:spcPct val="90000"/>
                </a:lnSpc>
              </a:pPr>
              <a:r>
                <a:rPr lang="en-US" sz="1200" dirty="0">
                  <a:solidFill>
                    <a:schemeClr val="tx1">
                      <a:lumMod val="50000"/>
                    </a:schemeClr>
                  </a:solidFill>
                </a:rPr>
                <a:t>(Avg. = 4.9)</a:t>
              </a:r>
            </a:p>
          </p:txBody>
        </p:sp>
        <p:cxnSp>
          <p:nvCxnSpPr>
            <p:cNvPr id="24" name="Straight Connector 23"/>
            <p:cNvCxnSpPr/>
            <p:nvPr/>
          </p:nvCxnSpPr>
          <p:spPr>
            <a:xfrm flipV="1">
              <a:off x="579930" y="5403395"/>
              <a:ext cx="5148330" cy="12260"/>
            </a:xfrm>
            <a:prstGeom prst="line">
              <a:avLst/>
            </a:prstGeom>
            <a:ln>
              <a:solidFill>
                <a:srgbClr val="00205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2498" y="6669087"/>
            <a:ext cx="6216650" cy="246221"/>
          </a:xfrm>
          <a:prstGeom prst="rect">
            <a:avLst/>
          </a:prstGeom>
        </p:spPr>
        <p:txBody>
          <a:bodyPr>
            <a:spAutoFit/>
          </a:bodyPr>
          <a:lstStyle/>
          <a:p>
            <a:r>
              <a:rPr lang="en-US" sz="1000" dirty="0">
                <a:solidFill>
                  <a:schemeClr val="tx1">
                    <a:lumMod val="50000"/>
                  </a:schemeClr>
                </a:solidFill>
              </a:rPr>
              <a:t>Q.2: Which of these has ever happened to you or to a friend/family member ONLINE &lt;insert risk&gt;?</a:t>
            </a:r>
          </a:p>
        </p:txBody>
      </p:sp>
      <p:graphicFrame>
        <p:nvGraphicFramePr>
          <p:cNvPr id="26" name="Table 25"/>
          <p:cNvGraphicFramePr>
            <a:graphicFrameLocks noGrp="1"/>
          </p:cNvGraphicFramePr>
          <p:nvPr>
            <p:extLst>
              <p:ext uri="{D42A27DB-BD31-4B8C-83A1-F6EECF244321}">
                <p14:modId xmlns:p14="http://schemas.microsoft.com/office/powerpoint/2010/main" val="3072892898"/>
              </p:ext>
            </p:extLst>
          </p:nvPr>
        </p:nvGraphicFramePr>
        <p:xfrm>
          <a:off x="6384423" y="1704038"/>
          <a:ext cx="5430852" cy="4360194"/>
        </p:xfrm>
        <a:graphic>
          <a:graphicData uri="http://schemas.openxmlformats.org/drawingml/2006/table">
            <a:tbl>
              <a:tblPr firstRow="1" bandRow="1">
                <a:tableStyleId>{5940675A-B579-460E-94D1-54222C63F5DA}</a:tableStyleId>
              </a:tblPr>
              <a:tblGrid>
                <a:gridCol w="1502231">
                  <a:extLst>
                    <a:ext uri="{9D8B030D-6E8A-4147-A177-3AD203B41FA5}">
                      <a16:colId xmlns:a16="http://schemas.microsoft.com/office/drawing/2014/main" val="1068225058"/>
                    </a:ext>
                  </a:extLst>
                </a:gridCol>
                <a:gridCol w="1213195">
                  <a:extLst>
                    <a:ext uri="{9D8B030D-6E8A-4147-A177-3AD203B41FA5}">
                      <a16:colId xmlns:a16="http://schemas.microsoft.com/office/drawing/2014/main" val="3019714566"/>
                    </a:ext>
                  </a:extLst>
                </a:gridCol>
                <a:gridCol w="1357713">
                  <a:extLst>
                    <a:ext uri="{9D8B030D-6E8A-4147-A177-3AD203B41FA5}">
                      <a16:colId xmlns:a16="http://schemas.microsoft.com/office/drawing/2014/main" val="3428037597"/>
                    </a:ext>
                  </a:extLst>
                </a:gridCol>
                <a:gridCol w="1357713">
                  <a:extLst>
                    <a:ext uri="{9D8B030D-6E8A-4147-A177-3AD203B41FA5}">
                      <a16:colId xmlns:a16="http://schemas.microsoft.com/office/drawing/2014/main" val="2159327453"/>
                    </a:ext>
                  </a:extLst>
                </a:gridCol>
              </a:tblGrid>
              <a:tr h="518160">
                <a:tc>
                  <a:txBody>
                    <a:bodyPr/>
                    <a:lstStyle/>
                    <a:p>
                      <a:r>
                        <a:rPr lang="en-US" sz="1400" dirty="0"/>
                        <a:t>Happened to…</a:t>
                      </a:r>
                    </a:p>
                  </a:txBody>
                  <a:tcPr anchor="ctr"/>
                </a:tc>
                <a:tc>
                  <a:txBody>
                    <a:bodyPr/>
                    <a:lstStyle/>
                    <a:p>
                      <a:pPr algn="ctr"/>
                      <a:r>
                        <a:rPr lang="en-US" sz="1400" dirty="0"/>
                        <a:t>Me</a:t>
                      </a:r>
                    </a:p>
                  </a:txBody>
                  <a:tcPr anchor="ctr"/>
                </a:tc>
                <a:tc>
                  <a:txBody>
                    <a:bodyPr/>
                    <a:lstStyle/>
                    <a:p>
                      <a:pPr algn="ctr"/>
                      <a:r>
                        <a:rPr lang="en-US" sz="1400" dirty="0"/>
                        <a:t>Family, Friends</a:t>
                      </a:r>
                    </a:p>
                  </a:txBody>
                  <a:tcPr anchor="ctr"/>
                </a:tc>
                <a:tc>
                  <a:txBody>
                    <a:bodyPr/>
                    <a:lstStyle/>
                    <a:p>
                      <a:pPr algn="ctr"/>
                      <a:r>
                        <a:rPr lang="en-US" sz="1400" dirty="0"/>
                        <a:t>Me,</a:t>
                      </a:r>
                      <a:r>
                        <a:rPr lang="en-US" sz="1400" baseline="0" dirty="0"/>
                        <a:t> Family, Friends</a:t>
                      </a:r>
                      <a:endParaRPr lang="en-US" sz="1400" dirty="0"/>
                    </a:p>
                  </a:txBody>
                  <a:tcPr anchor="ctr"/>
                </a:tc>
                <a:extLst>
                  <a:ext uri="{0D108BD9-81ED-4DB2-BD59-A6C34878D82A}">
                    <a16:rowId xmlns:a16="http://schemas.microsoft.com/office/drawing/2014/main" val="4076025138"/>
                  </a:ext>
                </a:extLst>
              </a:tr>
              <a:tr h="274431">
                <a:tc>
                  <a:txBody>
                    <a:bodyPr/>
                    <a:lstStyle/>
                    <a:p>
                      <a:pPr algn="ctr" fontAlgn="b"/>
                      <a:r>
                        <a:rPr lang="en-US" sz="1400" b="0" i="0" u="none" strike="noStrike" dirty="0">
                          <a:solidFill>
                            <a:schemeClr val="tx1"/>
                          </a:solidFill>
                          <a:effectLst/>
                          <a:latin typeface="Calibri" panose="020F0502020204030204" pitchFamily="34" charset="0"/>
                        </a:rPr>
                        <a:t> South Africa</a:t>
                      </a:r>
                    </a:p>
                  </a:txBody>
                  <a:tcPr marL="7620" marR="7620" marT="7620" marB="0" anchor="b"/>
                </a:tc>
                <a:tc>
                  <a:txBody>
                    <a:bodyPr/>
                    <a:lstStyle/>
                    <a:p>
                      <a:pPr algn="ctr" fontAlgn="ctr"/>
                      <a:r>
                        <a:rPr lang="en-US" sz="1400" b="0" i="0" u="none" strike="noStrike" dirty="0">
                          <a:solidFill>
                            <a:schemeClr val="tx1"/>
                          </a:solidFill>
                          <a:effectLst/>
                          <a:latin typeface="Calibri" panose="020F0502020204030204" pitchFamily="34" charset="0"/>
                        </a:rPr>
                        <a:t>78%</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70%</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88%</a:t>
                      </a:r>
                    </a:p>
                  </a:txBody>
                  <a:tcPr marL="7620" marR="7620" marT="7620" marB="0" anchor="ctr"/>
                </a:tc>
                <a:extLst>
                  <a:ext uri="{0D108BD9-81ED-4DB2-BD59-A6C34878D82A}">
                    <a16:rowId xmlns:a16="http://schemas.microsoft.com/office/drawing/2014/main" val="2864313746"/>
                  </a:ext>
                </a:extLst>
              </a:tr>
              <a:tr h="274431">
                <a:tc>
                  <a:txBody>
                    <a:bodyPr/>
                    <a:lstStyle/>
                    <a:p>
                      <a:pPr algn="ctr" fontAlgn="b"/>
                      <a:r>
                        <a:rPr lang="en-US" sz="1400" b="0" i="0" u="none" strike="noStrike" dirty="0">
                          <a:solidFill>
                            <a:schemeClr val="tx1"/>
                          </a:solidFill>
                          <a:effectLst/>
                          <a:latin typeface="Calibri" panose="020F0502020204030204" pitchFamily="34" charset="0"/>
                        </a:rPr>
                        <a:t> Mexico</a:t>
                      </a:r>
                    </a:p>
                  </a:txBody>
                  <a:tcPr marL="7620" marR="7620" marT="7620" marB="0" anchor="b"/>
                </a:tc>
                <a:tc>
                  <a:txBody>
                    <a:bodyPr/>
                    <a:lstStyle/>
                    <a:p>
                      <a:pPr algn="ctr" fontAlgn="ctr"/>
                      <a:r>
                        <a:rPr lang="en-US" sz="1400" b="0" i="0" u="none" strike="noStrike" dirty="0">
                          <a:solidFill>
                            <a:schemeClr val="tx1"/>
                          </a:solidFill>
                          <a:effectLst/>
                          <a:latin typeface="Calibri" panose="020F0502020204030204" pitchFamily="34" charset="0"/>
                        </a:rPr>
                        <a:t>76%</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82%</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92%</a:t>
                      </a:r>
                    </a:p>
                  </a:txBody>
                  <a:tcPr marL="7620" marR="7620" marT="7620" marB="0" anchor="ctr"/>
                </a:tc>
                <a:extLst>
                  <a:ext uri="{0D108BD9-81ED-4DB2-BD59-A6C34878D82A}">
                    <a16:rowId xmlns:a16="http://schemas.microsoft.com/office/drawing/2014/main" val="616437676"/>
                  </a:ext>
                </a:extLst>
              </a:tr>
              <a:tr h="274431">
                <a:tc>
                  <a:txBody>
                    <a:bodyPr/>
                    <a:lstStyle/>
                    <a:p>
                      <a:pPr algn="ctr" fontAlgn="b"/>
                      <a:r>
                        <a:rPr lang="en-US" sz="1400" b="0" i="0" u="none" strike="noStrike" dirty="0">
                          <a:solidFill>
                            <a:schemeClr val="tx1"/>
                          </a:solidFill>
                          <a:effectLst/>
                          <a:latin typeface="Calibri" panose="020F0502020204030204" pitchFamily="34" charset="0"/>
                        </a:rPr>
                        <a:t> Russia</a:t>
                      </a:r>
                    </a:p>
                  </a:txBody>
                  <a:tcPr marL="7620" marR="7620" marT="7620" marB="0" anchor="b"/>
                </a:tc>
                <a:tc>
                  <a:txBody>
                    <a:bodyPr/>
                    <a:lstStyle/>
                    <a:p>
                      <a:pPr algn="ctr" fontAlgn="ctr"/>
                      <a:r>
                        <a:rPr lang="en-US" sz="1400" b="0" i="0" u="none" strike="noStrike" dirty="0">
                          <a:solidFill>
                            <a:schemeClr val="tx1"/>
                          </a:solidFill>
                          <a:effectLst/>
                          <a:latin typeface="Calibri" panose="020F0502020204030204" pitchFamily="34" charset="0"/>
                        </a:rPr>
                        <a:t>74%</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67%</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87%</a:t>
                      </a:r>
                    </a:p>
                  </a:txBody>
                  <a:tcPr marL="7620" marR="7620" marT="7620" marB="0" anchor="ctr"/>
                </a:tc>
                <a:extLst>
                  <a:ext uri="{0D108BD9-81ED-4DB2-BD59-A6C34878D82A}">
                    <a16:rowId xmlns:a16="http://schemas.microsoft.com/office/drawing/2014/main" val="3083439492"/>
                  </a:ext>
                </a:extLst>
              </a:tr>
              <a:tr h="274431">
                <a:tc>
                  <a:txBody>
                    <a:bodyPr/>
                    <a:lstStyle/>
                    <a:p>
                      <a:pPr algn="ctr" fontAlgn="b"/>
                      <a:r>
                        <a:rPr lang="en-US" sz="1400" b="0" i="0" u="none" strike="noStrike" dirty="0">
                          <a:solidFill>
                            <a:schemeClr val="tx1"/>
                          </a:solidFill>
                          <a:effectLst/>
                          <a:latin typeface="Calibri" panose="020F0502020204030204" pitchFamily="34" charset="0"/>
                        </a:rPr>
                        <a:t> Chile</a:t>
                      </a:r>
                    </a:p>
                  </a:txBody>
                  <a:tcPr marL="7620" marR="7620" marT="7620" marB="0" anchor="b"/>
                </a:tc>
                <a:tc>
                  <a:txBody>
                    <a:bodyPr/>
                    <a:lstStyle/>
                    <a:p>
                      <a:pPr algn="ctr" fontAlgn="ctr"/>
                      <a:r>
                        <a:rPr lang="en-US" sz="1400" b="0" i="0" u="none" strike="noStrike" dirty="0">
                          <a:solidFill>
                            <a:schemeClr val="tx1"/>
                          </a:solidFill>
                          <a:effectLst/>
                          <a:latin typeface="Calibri" panose="020F0502020204030204" pitchFamily="34" charset="0"/>
                        </a:rPr>
                        <a:t>72%</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76%</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88%</a:t>
                      </a:r>
                    </a:p>
                  </a:txBody>
                  <a:tcPr marL="7620" marR="7620" marT="7620" marB="0" anchor="ctr"/>
                </a:tc>
                <a:extLst>
                  <a:ext uri="{0D108BD9-81ED-4DB2-BD59-A6C34878D82A}">
                    <a16:rowId xmlns:a16="http://schemas.microsoft.com/office/drawing/2014/main" val="3351109668"/>
                  </a:ext>
                </a:extLst>
              </a:tr>
              <a:tr h="274431">
                <a:tc>
                  <a:txBody>
                    <a:bodyPr/>
                    <a:lstStyle/>
                    <a:p>
                      <a:pPr algn="ctr" fontAlgn="b"/>
                      <a:r>
                        <a:rPr lang="en-US" sz="1400" b="0" i="0" u="none" strike="noStrike" dirty="0">
                          <a:solidFill>
                            <a:schemeClr val="tx1"/>
                          </a:solidFill>
                          <a:effectLst/>
                          <a:latin typeface="Calibri" panose="020F0502020204030204" pitchFamily="34" charset="0"/>
                        </a:rPr>
                        <a:t> Brazil</a:t>
                      </a:r>
                    </a:p>
                  </a:txBody>
                  <a:tcPr marL="7620" marR="7620" marT="7620" marB="0" anchor="b"/>
                </a:tc>
                <a:tc>
                  <a:txBody>
                    <a:bodyPr/>
                    <a:lstStyle/>
                    <a:p>
                      <a:pPr algn="ctr" fontAlgn="ctr"/>
                      <a:r>
                        <a:rPr lang="en-US" sz="1400" b="0" i="0" u="none" strike="noStrike" dirty="0">
                          <a:solidFill>
                            <a:schemeClr val="tx1"/>
                          </a:solidFill>
                          <a:effectLst/>
                          <a:latin typeface="Calibri" panose="020F0502020204030204" pitchFamily="34" charset="0"/>
                        </a:rPr>
                        <a:t>71%</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73%</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85%</a:t>
                      </a:r>
                    </a:p>
                  </a:txBody>
                  <a:tcPr marL="7620" marR="7620" marT="7620" marB="0" anchor="ctr"/>
                </a:tc>
                <a:extLst>
                  <a:ext uri="{0D108BD9-81ED-4DB2-BD59-A6C34878D82A}">
                    <a16:rowId xmlns:a16="http://schemas.microsoft.com/office/drawing/2014/main" val="498577987"/>
                  </a:ext>
                </a:extLst>
              </a:tr>
              <a:tr h="274431">
                <a:tc>
                  <a:txBody>
                    <a:bodyPr/>
                    <a:lstStyle/>
                    <a:p>
                      <a:pPr algn="ctr" fontAlgn="b"/>
                      <a:r>
                        <a:rPr lang="en-US" sz="1400" b="0" i="0" u="none" strike="noStrike" dirty="0">
                          <a:solidFill>
                            <a:schemeClr val="tx1"/>
                          </a:solidFill>
                          <a:effectLst/>
                          <a:latin typeface="Calibri" panose="020F0502020204030204" pitchFamily="34" charset="0"/>
                        </a:rPr>
                        <a:t> Turkey</a:t>
                      </a:r>
                    </a:p>
                  </a:txBody>
                  <a:tcPr marL="7620" marR="7620" marT="7620" marB="0" anchor="b"/>
                </a:tc>
                <a:tc>
                  <a:txBody>
                    <a:bodyPr/>
                    <a:lstStyle/>
                    <a:p>
                      <a:pPr algn="ctr" fontAlgn="ctr"/>
                      <a:r>
                        <a:rPr lang="en-US" sz="1400" b="0" i="0" u="none" strike="noStrike" dirty="0">
                          <a:solidFill>
                            <a:schemeClr val="tx1"/>
                          </a:solidFill>
                          <a:effectLst/>
                          <a:latin typeface="Calibri" panose="020F0502020204030204" pitchFamily="34" charset="0"/>
                        </a:rPr>
                        <a:t>71%</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71%</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85%</a:t>
                      </a:r>
                    </a:p>
                  </a:txBody>
                  <a:tcPr marL="7620" marR="7620" marT="7620" marB="0" anchor="ctr"/>
                </a:tc>
                <a:extLst>
                  <a:ext uri="{0D108BD9-81ED-4DB2-BD59-A6C34878D82A}">
                    <a16:rowId xmlns:a16="http://schemas.microsoft.com/office/drawing/2014/main" val="4210518103"/>
                  </a:ext>
                </a:extLst>
              </a:tr>
              <a:tr h="274431">
                <a:tc>
                  <a:txBody>
                    <a:bodyPr/>
                    <a:lstStyle/>
                    <a:p>
                      <a:pPr algn="ctr" fontAlgn="b"/>
                      <a:r>
                        <a:rPr lang="en-US" sz="1400" b="0" i="0" u="none" strike="noStrike" dirty="0">
                          <a:solidFill>
                            <a:schemeClr val="tx1"/>
                          </a:solidFill>
                          <a:effectLst/>
                          <a:latin typeface="Calibri" panose="020F0502020204030204" pitchFamily="34" charset="0"/>
                        </a:rPr>
                        <a:t> China</a:t>
                      </a:r>
                    </a:p>
                  </a:txBody>
                  <a:tcPr marL="7620" marR="7620" marT="7620" marB="0" anchor="b"/>
                </a:tc>
                <a:tc>
                  <a:txBody>
                    <a:bodyPr/>
                    <a:lstStyle/>
                    <a:p>
                      <a:pPr algn="ctr" fontAlgn="ctr"/>
                      <a:r>
                        <a:rPr lang="en-US" sz="1400" b="0" i="0" u="none" strike="noStrike" dirty="0">
                          <a:solidFill>
                            <a:schemeClr val="tx1"/>
                          </a:solidFill>
                          <a:effectLst/>
                          <a:latin typeface="Calibri" panose="020F0502020204030204" pitchFamily="34" charset="0"/>
                        </a:rPr>
                        <a:t>67%</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77%</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85%</a:t>
                      </a:r>
                    </a:p>
                  </a:txBody>
                  <a:tcPr marL="7620" marR="7620" marT="7620" marB="0" anchor="ctr"/>
                </a:tc>
                <a:extLst>
                  <a:ext uri="{0D108BD9-81ED-4DB2-BD59-A6C34878D82A}">
                    <a16:rowId xmlns:a16="http://schemas.microsoft.com/office/drawing/2014/main" val="3465694419"/>
                  </a:ext>
                </a:extLst>
              </a:tr>
              <a:tr h="274431">
                <a:tc>
                  <a:txBody>
                    <a:bodyPr/>
                    <a:lstStyle/>
                    <a:p>
                      <a:pPr algn="ctr" fontAlgn="b"/>
                      <a:r>
                        <a:rPr lang="en-US" sz="1400" b="0" i="0" u="none" strike="noStrike" dirty="0">
                          <a:solidFill>
                            <a:schemeClr val="tx1"/>
                          </a:solidFill>
                          <a:effectLst/>
                          <a:latin typeface="Calibri" panose="020F0502020204030204" pitchFamily="34" charset="0"/>
                        </a:rPr>
                        <a:t> India</a:t>
                      </a:r>
                    </a:p>
                  </a:txBody>
                  <a:tcPr marL="7620" marR="7620" marT="7620" marB="0" anchor="b"/>
                </a:tc>
                <a:tc>
                  <a:txBody>
                    <a:bodyPr/>
                    <a:lstStyle/>
                    <a:p>
                      <a:pPr algn="ctr" fontAlgn="ctr"/>
                      <a:r>
                        <a:rPr lang="en-US" sz="1400" b="0" i="0" u="none" strike="noStrike" dirty="0">
                          <a:solidFill>
                            <a:schemeClr val="tx1"/>
                          </a:solidFill>
                          <a:effectLst/>
                          <a:latin typeface="Calibri" panose="020F0502020204030204" pitchFamily="34" charset="0"/>
                        </a:rPr>
                        <a:t>63%</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68%</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78%</a:t>
                      </a:r>
                    </a:p>
                  </a:txBody>
                  <a:tcPr marL="7620" marR="7620" marT="7620" marB="0" anchor="ctr"/>
                </a:tc>
                <a:extLst>
                  <a:ext uri="{0D108BD9-81ED-4DB2-BD59-A6C34878D82A}">
                    <a16:rowId xmlns:a16="http://schemas.microsoft.com/office/drawing/2014/main" val="2631495212"/>
                  </a:ext>
                </a:extLst>
              </a:tr>
              <a:tr h="274431">
                <a:tc>
                  <a:txBody>
                    <a:bodyPr/>
                    <a:lstStyle/>
                    <a:p>
                      <a:pPr algn="ctr" fontAlgn="b"/>
                      <a:r>
                        <a:rPr lang="en-US" sz="1400" b="0" i="0" u="none" strike="noStrike" dirty="0">
                          <a:solidFill>
                            <a:schemeClr val="tx1"/>
                          </a:solidFill>
                          <a:effectLst/>
                          <a:latin typeface="Calibri" panose="020F0502020204030204" pitchFamily="34" charset="0"/>
                        </a:rPr>
                        <a:t> Germany</a:t>
                      </a:r>
                    </a:p>
                  </a:txBody>
                  <a:tcPr marL="7620" marR="7620" marT="7620" marB="0" anchor="b"/>
                </a:tc>
                <a:tc>
                  <a:txBody>
                    <a:bodyPr/>
                    <a:lstStyle/>
                    <a:p>
                      <a:pPr algn="ctr" fontAlgn="ctr"/>
                      <a:r>
                        <a:rPr lang="en-US" sz="1400" b="0" i="0" u="none" strike="noStrike" dirty="0">
                          <a:solidFill>
                            <a:schemeClr val="tx1"/>
                          </a:solidFill>
                          <a:effectLst/>
                          <a:latin typeface="Calibri" panose="020F0502020204030204" pitchFamily="34" charset="0"/>
                        </a:rPr>
                        <a:t>62%</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48%</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73%</a:t>
                      </a:r>
                    </a:p>
                  </a:txBody>
                  <a:tcPr marL="7620" marR="7620" marT="7620" marB="0" anchor="ctr"/>
                </a:tc>
                <a:extLst>
                  <a:ext uri="{0D108BD9-81ED-4DB2-BD59-A6C34878D82A}">
                    <a16:rowId xmlns:a16="http://schemas.microsoft.com/office/drawing/2014/main" val="639965245"/>
                  </a:ext>
                </a:extLst>
              </a:tr>
              <a:tr h="274431">
                <a:tc>
                  <a:txBody>
                    <a:bodyPr/>
                    <a:lstStyle/>
                    <a:p>
                      <a:pPr algn="ctr" fontAlgn="b"/>
                      <a:r>
                        <a:rPr lang="en-US" sz="1400" b="0" i="0" u="none" strike="noStrike" dirty="0">
                          <a:solidFill>
                            <a:schemeClr val="tx1"/>
                          </a:solidFill>
                          <a:effectLst/>
                          <a:latin typeface="Calibri" panose="020F0502020204030204" pitchFamily="34" charset="0"/>
                        </a:rPr>
                        <a:t> France</a:t>
                      </a:r>
                    </a:p>
                  </a:txBody>
                  <a:tcPr marL="7620" marR="7620" marT="7620" marB="0" anchor="b"/>
                </a:tc>
                <a:tc>
                  <a:txBody>
                    <a:bodyPr/>
                    <a:lstStyle/>
                    <a:p>
                      <a:pPr algn="ctr" fontAlgn="ctr"/>
                      <a:r>
                        <a:rPr lang="en-US" sz="1400" b="0" i="0" u="none" strike="noStrike" dirty="0">
                          <a:solidFill>
                            <a:schemeClr val="tx1"/>
                          </a:solidFill>
                          <a:effectLst/>
                          <a:latin typeface="Calibri" panose="020F0502020204030204" pitchFamily="34" charset="0"/>
                        </a:rPr>
                        <a:t>60%</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38%</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70%</a:t>
                      </a:r>
                    </a:p>
                  </a:txBody>
                  <a:tcPr marL="7620" marR="7620" marT="7620" marB="0" anchor="ctr"/>
                </a:tc>
                <a:extLst>
                  <a:ext uri="{0D108BD9-81ED-4DB2-BD59-A6C34878D82A}">
                    <a16:rowId xmlns:a16="http://schemas.microsoft.com/office/drawing/2014/main" val="1985691313"/>
                  </a:ext>
                </a:extLst>
              </a:tr>
              <a:tr h="274431">
                <a:tc>
                  <a:txBody>
                    <a:bodyPr/>
                    <a:lstStyle/>
                    <a:p>
                      <a:pPr algn="ctr" fontAlgn="b"/>
                      <a:r>
                        <a:rPr lang="en-US" sz="1400" b="0" i="0" u="none" strike="noStrike" dirty="0">
                          <a:solidFill>
                            <a:schemeClr val="tx1"/>
                          </a:solidFill>
                          <a:effectLst/>
                          <a:latin typeface="Calibri" panose="020F0502020204030204" pitchFamily="34" charset="0"/>
                        </a:rPr>
                        <a:t> Belgium</a:t>
                      </a:r>
                    </a:p>
                  </a:txBody>
                  <a:tcPr marL="7620" marR="7620" marT="7620" marB="0" anchor="b"/>
                </a:tc>
                <a:tc>
                  <a:txBody>
                    <a:bodyPr/>
                    <a:lstStyle/>
                    <a:p>
                      <a:pPr algn="ctr" fontAlgn="ctr"/>
                      <a:r>
                        <a:rPr lang="en-US" sz="1400" b="0" i="0" u="none" strike="noStrike" dirty="0">
                          <a:solidFill>
                            <a:schemeClr val="tx1"/>
                          </a:solidFill>
                          <a:effectLst/>
                          <a:latin typeface="Calibri" panose="020F0502020204030204" pitchFamily="34" charset="0"/>
                        </a:rPr>
                        <a:t>59%</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44%</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69%</a:t>
                      </a:r>
                    </a:p>
                  </a:txBody>
                  <a:tcPr marL="7620" marR="7620" marT="7620" marB="0" anchor="ctr"/>
                </a:tc>
                <a:extLst>
                  <a:ext uri="{0D108BD9-81ED-4DB2-BD59-A6C34878D82A}">
                    <a16:rowId xmlns:a16="http://schemas.microsoft.com/office/drawing/2014/main" val="1095551400"/>
                  </a:ext>
                </a:extLst>
              </a:tr>
              <a:tr h="274431">
                <a:tc>
                  <a:txBody>
                    <a:bodyPr/>
                    <a:lstStyle/>
                    <a:p>
                      <a:pPr algn="ctr" fontAlgn="b"/>
                      <a:r>
                        <a:rPr lang="en-US" sz="1400" b="0" i="0" u="none" strike="noStrike" dirty="0">
                          <a:solidFill>
                            <a:schemeClr val="tx1"/>
                          </a:solidFill>
                          <a:effectLst/>
                          <a:latin typeface="Calibri" panose="020F0502020204030204" pitchFamily="34" charset="0"/>
                        </a:rPr>
                        <a:t> US</a:t>
                      </a:r>
                    </a:p>
                  </a:txBody>
                  <a:tcPr marL="7620" marR="7620" marT="7620" marB="0" anchor="b"/>
                </a:tc>
                <a:tc>
                  <a:txBody>
                    <a:bodyPr/>
                    <a:lstStyle/>
                    <a:p>
                      <a:pPr algn="ctr" fontAlgn="ctr"/>
                      <a:r>
                        <a:rPr lang="en-US" sz="1400" b="0" i="0" u="none" strike="noStrike" dirty="0">
                          <a:solidFill>
                            <a:schemeClr val="tx1"/>
                          </a:solidFill>
                          <a:effectLst/>
                          <a:latin typeface="Calibri" panose="020F0502020204030204" pitchFamily="34" charset="0"/>
                        </a:rPr>
                        <a:t>55%</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56%</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69%</a:t>
                      </a:r>
                    </a:p>
                  </a:txBody>
                  <a:tcPr marL="7620" marR="7620" marT="7620" marB="0" anchor="ctr"/>
                </a:tc>
                <a:extLst>
                  <a:ext uri="{0D108BD9-81ED-4DB2-BD59-A6C34878D82A}">
                    <a16:rowId xmlns:a16="http://schemas.microsoft.com/office/drawing/2014/main" val="1514874529"/>
                  </a:ext>
                </a:extLst>
              </a:tr>
              <a:tr h="274431">
                <a:tc>
                  <a:txBody>
                    <a:bodyPr/>
                    <a:lstStyle/>
                    <a:p>
                      <a:pPr algn="ctr" fontAlgn="b"/>
                      <a:r>
                        <a:rPr lang="en-US" sz="1400" b="0" i="0" u="none" strike="noStrike" dirty="0">
                          <a:solidFill>
                            <a:schemeClr val="tx1"/>
                          </a:solidFill>
                          <a:effectLst/>
                          <a:latin typeface="Calibri" panose="020F0502020204030204" pitchFamily="34" charset="0"/>
                        </a:rPr>
                        <a:t> Australia</a:t>
                      </a:r>
                    </a:p>
                  </a:txBody>
                  <a:tcPr marL="7620" marR="7620" marT="7620" marB="0" anchor="b"/>
                </a:tc>
                <a:tc>
                  <a:txBody>
                    <a:bodyPr/>
                    <a:lstStyle/>
                    <a:p>
                      <a:pPr algn="ctr" fontAlgn="ctr"/>
                      <a:r>
                        <a:rPr lang="en-US" sz="1400" b="0" i="0" u="none" strike="noStrike" dirty="0">
                          <a:solidFill>
                            <a:schemeClr val="tx1"/>
                          </a:solidFill>
                          <a:effectLst/>
                          <a:latin typeface="Calibri" panose="020F0502020204030204" pitchFamily="34" charset="0"/>
                        </a:rPr>
                        <a:t>51%</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45%</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64%</a:t>
                      </a:r>
                    </a:p>
                  </a:txBody>
                  <a:tcPr marL="7620" marR="7620" marT="7620" marB="0" anchor="ctr"/>
                </a:tc>
                <a:extLst>
                  <a:ext uri="{0D108BD9-81ED-4DB2-BD59-A6C34878D82A}">
                    <a16:rowId xmlns:a16="http://schemas.microsoft.com/office/drawing/2014/main" val="739769706"/>
                  </a:ext>
                </a:extLst>
              </a:tr>
              <a:tr h="274431">
                <a:tc>
                  <a:txBody>
                    <a:bodyPr/>
                    <a:lstStyle/>
                    <a:p>
                      <a:pPr algn="ctr" fontAlgn="b"/>
                      <a:r>
                        <a:rPr lang="en-US" sz="1400" b="0" i="0" u="none" strike="noStrike" dirty="0">
                          <a:solidFill>
                            <a:schemeClr val="tx1"/>
                          </a:solidFill>
                          <a:effectLst/>
                          <a:latin typeface="Calibri" panose="020F0502020204030204" pitchFamily="34" charset="0"/>
                        </a:rPr>
                        <a:t> UK</a:t>
                      </a:r>
                    </a:p>
                  </a:txBody>
                  <a:tcPr marL="7620" marR="7620" marT="7620" marB="0" anchor="b"/>
                </a:tc>
                <a:tc>
                  <a:txBody>
                    <a:bodyPr/>
                    <a:lstStyle/>
                    <a:p>
                      <a:pPr algn="ctr" fontAlgn="ctr"/>
                      <a:r>
                        <a:rPr lang="en-US" sz="1400" b="0" i="0" u="none" strike="noStrike" dirty="0">
                          <a:solidFill>
                            <a:schemeClr val="tx1"/>
                          </a:solidFill>
                          <a:effectLst/>
                          <a:latin typeface="Calibri" panose="020F0502020204030204" pitchFamily="34" charset="0"/>
                        </a:rPr>
                        <a:t>45%</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40%</a:t>
                      </a:r>
                    </a:p>
                  </a:txBody>
                  <a:tcPr marL="7620" marR="7620" marT="7620" marB="0" anchor="ctr"/>
                </a:tc>
                <a:tc>
                  <a:txBody>
                    <a:bodyPr/>
                    <a:lstStyle/>
                    <a:p>
                      <a:pPr algn="ctr" fontAlgn="ctr"/>
                      <a:r>
                        <a:rPr lang="en-US" sz="1400" b="0" i="0" u="none" strike="noStrike" dirty="0">
                          <a:solidFill>
                            <a:schemeClr val="tx1"/>
                          </a:solidFill>
                          <a:effectLst/>
                          <a:latin typeface="Calibri" panose="020F0502020204030204" pitchFamily="34" charset="0"/>
                        </a:rPr>
                        <a:t>56%</a:t>
                      </a:r>
                    </a:p>
                  </a:txBody>
                  <a:tcPr marL="7620" marR="7620" marT="7620" marB="0" anchor="ctr"/>
                </a:tc>
                <a:extLst>
                  <a:ext uri="{0D108BD9-81ED-4DB2-BD59-A6C34878D82A}">
                    <a16:rowId xmlns:a16="http://schemas.microsoft.com/office/drawing/2014/main" val="3152668720"/>
                  </a:ext>
                </a:extLst>
              </a:tr>
            </a:tbl>
          </a:graphicData>
        </a:graphic>
      </p:graphicFrame>
      <p:grpSp>
        <p:nvGrpSpPr>
          <p:cNvPr id="21" name="Group 20"/>
          <p:cNvGrpSpPr/>
          <p:nvPr/>
        </p:nvGrpSpPr>
        <p:grpSpPr>
          <a:xfrm>
            <a:off x="11145985" y="-28533"/>
            <a:ext cx="1245688" cy="489365"/>
            <a:chOff x="11145985" y="-28533"/>
            <a:chExt cx="1245688" cy="489365"/>
          </a:xfrm>
        </p:grpSpPr>
        <p:pic>
          <p:nvPicPr>
            <p:cNvPr id="22" name="Picture 2" descr="https://d30y9cdsu7xlg0.cloudfront.net/png/17486-200.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3" y="84691"/>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sp>
        <p:nvSpPr>
          <p:cNvPr id="27" name="Rectangle 26"/>
          <p:cNvSpPr/>
          <p:nvPr/>
        </p:nvSpPr>
        <p:spPr bwMode="auto">
          <a:xfrm>
            <a:off x="6675120" y="4429760"/>
            <a:ext cx="1052062" cy="1622587"/>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3251765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Trends for Civility were mostly positive but negative for Safety</a:t>
            </a:r>
            <a:br>
              <a:rPr lang="en-US" sz="3400" dirty="0"/>
            </a:br>
            <a:r>
              <a:rPr lang="en-US" sz="2400" dirty="0"/>
              <a:t>Only China and India had positive Safety trends</a:t>
            </a:r>
            <a:endParaRPr lang="en-US" sz="3400" dirty="0"/>
          </a:p>
        </p:txBody>
      </p:sp>
      <p:sp>
        <p:nvSpPr>
          <p:cNvPr id="3" name="Slide Number Placeholder 2"/>
          <p:cNvSpPr>
            <a:spLocks noGrp="1"/>
          </p:cNvSpPr>
          <p:nvPr>
            <p:ph type="sldNum" sz="quarter" idx="4"/>
          </p:nvPr>
        </p:nvSpPr>
        <p:spPr/>
        <p:txBody>
          <a:bodyPr/>
          <a:lstStyle/>
          <a:p>
            <a:fld id="{7EFC24D6-DB8F-6B44-BA5A-9BEC68C15CAA}" type="slidenum">
              <a:rPr lang="en-US" smtClean="0"/>
              <a:pPr/>
              <a:t>36</a:t>
            </a:fld>
            <a:endParaRPr lang="en-US" dirty="0"/>
          </a:p>
        </p:txBody>
      </p:sp>
      <p:graphicFrame>
        <p:nvGraphicFramePr>
          <p:cNvPr id="9" name="Chart 8"/>
          <p:cNvGraphicFramePr/>
          <p:nvPr>
            <p:extLst>
              <p:ext uri="{D42A27DB-BD31-4B8C-83A1-F6EECF244321}">
                <p14:modId xmlns:p14="http://schemas.microsoft.com/office/powerpoint/2010/main" val="3667180899"/>
              </p:ext>
            </p:extLst>
          </p:nvPr>
        </p:nvGraphicFramePr>
        <p:xfrm>
          <a:off x="3446584" y="1668021"/>
          <a:ext cx="8370277" cy="51447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920719851"/>
              </p:ext>
            </p:extLst>
          </p:nvPr>
        </p:nvGraphicFramePr>
        <p:xfrm>
          <a:off x="504292" y="3664796"/>
          <a:ext cx="2701131" cy="3147984"/>
        </p:xfrm>
        <a:graphic>
          <a:graphicData uri="http://schemas.openxmlformats.org/drawingml/2006/table">
            <a:tbl>
              <a:tblPr>
                <a:tableStyleId>{5C22544A-7EE6-4342-B048-85BDC9FD1C3A}</a:tableStyleId>
              </a:tblPr>
              <a:tblGrid>
                <a:gridCol w="1422326">
                  <a:extLst>
                    <a:ext uri="{9D8B030D-6E8A-4147-A177-3AD203B41FA5}">
                      <a16:colId xmlns:a16="http://schemas.microsoft.com/office/drawing/2014/main" val="167961118"/>
                    </a:ext>
                  </a:extLst>
                </a:gridCol>
                <a:gridCol w="1278805">
                  <a:extLst>
                    <a:ext uri="{9D8B030D-6E8A-4147-A177-3AD203B41FA5}">
                      <a16:colId xmlns:a16="http://schemas.microsoft.com/office/drawing/2014/main" val="764634508"/>
                    </a:ext>
                  </a:extLst>
                </a:gridCol>
              </a:tblGrid>
              <a:tr h="480984">
                <a:tc>
                  <a:txBody>
                    <a:bodyPr/>
                    <a:lstStyle/>
                    <a:p>
                      <a:pPr algn="ctr" fontAlgn="b"/>
                      <a:r>
                        <a:rPr lang="en-US" sz="1200" b="0" i="0" u="none" strike="noStrike" dirty="0">
                          <a:solidFill>
                            <a:schemeClr val="tx1"/>
                          </a:solidFill>
                          <a:effectLst/>
                          <a:latin typeface="+mn-lt"/>
                        </a:rPr>
                        <a:t>Country</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Interaction Score</a:t>
                      </a:r>
                    </a:p>
                  </a:txBody>
                  <a:tcPr marL="7620" marR="7620" marT="7620" marB="0" anchor="ctr">
                    <a:solidFill>
                      <a:srgbClr val="0072C6"/>
                    </a:solidFill>
                  </a:tcPr>
                </a:tc>
                <a:extLst>
                  <a:ext uri="{0D108BD9-81ED-4DB2-BD59-A6C34878D82A}">
                    <a16:rowId xmlns:a16="http://schemas.microsoft.com/office/drawing/2014/main" val="1534248742"/>
                  </a:ext>
                </a:extLst>
              </a:tr>
              <a:tr h="190500">
                <a:tc>
                  <a:txBody>
                    <a:bodyPr/>
                    <a:lstStyle/>
                    <a:p>
                      <a:pPr algn="ctr" rtl="0" fontAlgn="b"/>
                      <a:r>
                        <a:rPr lang="en-US" sz="1200" b="0" i="0" u="none" strike="noStrike" dirty="0">
                          <a:solidFill>
                            <a:schemeClr val="tx1"/>
                          </a:solidFill>
                          <a:effectLst/>
                          <a:latin typeface="+mn-lt"/>
                        </a:rPr>
                        <a:t> Brazil</a:t>
                      </a:r>
                    </a:p>
                  </a:txBody>
                  <a:tcPr marL="7620" marR="7620" marT="7620" marB="0" anchor="b">
                    <a:solidFill>
                      <a:srgbClr val="0072C6"/>
                    </a:solidFill>
                  </a:tcPr>
                </a:tc>
                <a:tc>
                  <a:txBody>
                    <a:bodyPr/>
                    <a:lstStyle/>
                    <a:p>
                      <a:pPr algn="ctr" rtl="0" fontAlgn="b"/>
                      <a:r>
                        <a:rPr lang="en-US" sz="1200" b="0" i="0" u="none" strike="noStrike" dirty="0">
                          <a:solidFill>
                            <a:schemeClr val="tx1"/>
                          </a:solidFill>
                          <a:effectLst/>
                          <a:latin typeface="+mn-lt"/>
                        </a:rPr>
                        <a:t>167</a:t>
                      </a:r>
                    </a:p>
                  </a:txBody>
                  <a:tcPr marL="7620" marR="7620" marT="7620" marB="0" anchor="b">
                    <a:solidFill>
                      <a:srgbClr val="0072C6"/>
                    </a:solidFill>
                  </a:tcPr>
                </a:tc>
                <a:extLst>
                  <a:ext uri="{0D108BD9-81ED-4DB2-BD59-A6C34878D82A}">
                    <a16:rowId xmlns:a16="http://schemas.microsoft.com/office/drawing/2014/main" val="1425277973"/>
                  </a:ext>
                </a:extLst>
              </a:tr>
              <a:tr h="190500">
                <a:tc>
                  <a:txBody>
                    <a:bodyPr/>
                    <a:lstStyle/>
                    <a:p>
                      <a:pPr algn="ctr" rtl="0" fontAlgn="b"/>
                      <a:r>
                        <a:rPr lang="en-US" sz="1200" b="0" i="0" u="none" strike="noStrike" dirty="0">
                          <a:solidFill>
                            <a:schemeClr val="tx1"/>
                          </a:solidFill>
                          <a:effectLst/>
                          <a:latin typeface="+mn-lt"/>
                        </a:rPr>
                        <a:t> China</a:t>
                      </a:r>
                    </a:p>
                  </a:txBody>
                  <a:tcPr marL="7620" marR="7620" marT="7620" marB="0" anchor="b">
                    <a:solidFill>
                      <a:srgbClr val="0072C6"/>
                    </a:solidFill>
                  </a:tcPr>
                </a:tc>
                <a:tc>
                  <a:txBody>
                    <a:bodyPr/>
                    <a:lstStyle/>
                    <a:p>
                      <a:pPr algn="ctr" rtl="0" fontAlgn="b"/>
                      <a:r>
                        <a:rPr lang="en-US" sz="1200" b="0" i="0" u="none" strike="noStrike" dirty="0">
                          <a:solidFill>
                            <a:schemeClr val="tx1"/>
                          </a:solidFill>
                          <a:effectLst/>
                          <a:latin typeface="+mn-lt"/>
                        </a:rPr>
                        <a:t>165</a:t>
                      </a:r>
                    </a:p>
                  </a:txBody>
                  <a:tcPr marL="7620" marR="7620" marT="7620" marB="0" anchor="b">
                    <a:solidFill>
                      <a:srgbClr val="0072C6"/>
                    </a:solidFill>
                  </a:tcPr>
                </a:tc>
                <a:extLst>
                  <a:ext uri="{0D108BD9-81ED-4DB2-BD59-A6C34878D82A}">
                    <a16:rowId xmlns:a16="http://schemas.microsoft.com/office/drawing/2014/main" val="3157857742"/>
                  </a:ext>
                </a:extLst>
              </a:tr>
              <a:tr h="190500">
                <a:tc>
                  <a:txBody>
                    <a:bodyPr/>
                    <a:lstStyle/>
                    <a:p>
                      <a:pPr algn="ctr" rtl="0" fontAlgn="b"/>
                      <a:r>
                        <a:rPr lang="en-US" sz="1200" b="0" i="0" u="none" strike="noStrike" dirty="0">
                          <a:solidFill>
                            <a:schemeClr val="tx1"/>
                          </a:solidFill>
                          <a:effectLst/>
                          <a:latin typeface="+mn-lt"/>
                        </a:rPr>
                        <a:t> Chile</a:t>
                      </a:r>
                    </a:p>
                  </a:txBody>
                  <a:tcPr marL="7620" marR="7620" marT="7620" marB="0" anchor="b">
                    <a:solidFill>
                      <a:srgbClr val="0072C6"/>
                    </a:solidFill>
                  </a:tcPr>
                </a:tc>
                <a:tc>
                  <a:txBody>
                    <a:bodyPr/>
                    <a:lstStyle/>
                    <a:p>
                      <a:pPr algn="ctr" rtl="0" fontAlgn="b"/>
                      <a:r>
                        <a:rPr lang="en-US" sz="1200" b="0" i="0" u="none" strike="noStrike" dirty="0">
                          <a:solidFill>
                            <a:schemeClr val="tx1"/>
                          </a:solidFill>
                          <a:effectLst/>
                          <a:latin typeface="+mn-lt"/>
                        </a:rPr>
                        <a:t>162</a:t>
                      </a:r>
                    </a:p>
                  </a:txBody>
                  <a:tcPr marL="7620" marR="7620" marT="7620" marB="0" anchor="b">
                    <a:solidFill>
                      <a:srgbClr val="0072C6"/>
                    </a:solidFill>
                  </a:tcPr>
                </a:tc>
                <a:extLst>
                  <a:ext uri="{0D108BD9-81ED-4DB2-BD59-A6C34878D82A}">
                    <a16:rowId xmlns:a16="http://schemas.microsoft.com/office/drawing/2014/main" val="3709133097"/>
                  </a:ext>
                </a:extLst>
              </a:tr>
              <a:tr h="190500">
                <a:tc>
                  <a:txBody>
                    <a:bodyPr/>
                    <a:lstStyle/>
                    <a:p>
                      <a:pPr algn="ctr" rtl="0" fontAlgn="b"/>
                      <a:r>
                        <a:rPr lang="en-US" sz="1200" b="0" i="0" u="none" strike="noStrike" dirty="0">
                          <a:solidFill>
                            <a:schemeClr val="tx1"/>
                          </a:solidFill>
                          <a:effectLst/>
                          <a:latin typeface="+mn-lt"/>
                        </a:rPr>
                        <a:t> Mexico</a:t>
                      </a:r>
                    </a:p>
                  </a:txBody>
                  <a:tcPr marL="7620" marR="7620" marT="7620" marB="0" anchor="b">
                    <a:solidFill>
                      <a:srgbClr val="0072C6"/>
                    </a:solidFill>
                  </a:tcPr>
                </a:tc>
                <a:tc>
                  <a:txBody>
                    <a:bodyPr/>
                    <a:lstStyle/>
                    <a:p>
                      <a:pPr algn="ctr" rtl="0" fontAlgn="b"/>
                      <a:r>
                        <a:rPr lang="en-US" sz="1200" b="0" i="0" u="none" strike="noStrike" dirty="0">
                          <a:solidFill>
                            <a:schemeClr val="tx1"/>
                          </a:solidFill>
                          <a:effectLst/>
                          <a:latin typeface="+mn-lt"/>
                        </a:rPr>
                        <a:t>161</a:t>
                      </a:r>
                    </a:p>
                  </a:txBody>
                  <a:tcPr marL="7620" marR="7620" marT="7620" marB="0" anchor="b">
                    <a:solidFill>
                      <a:srgbClr val="0072C6"/>
                    </a:solidFill>
                  </a:tcPr>
                </a:tc>
                <a:extLst>
                  <a:ext uri="{0D108BD9-81ED-4DB2-BD59-A6C34878D82A}">
                    <a16:rowId xmlns:a16="http://schemas.microsoft.com/office/drawing/2014/main" val="3621408779"/>
                  </a:ext>
                </a:extLst>
              </a:tr>
              <a:tr h="190500">
                <a:tc>
                  <a:txBody>
                    <a:bodyPr/>
                    <a:lstStyle/>
                    <a:p>
                      <a:pPr algn="ctr" rtl="0" fontAlgn="b"/>
                      <a:r>
                        <a:rPr lang="en-US" sz="1200" b="0" i="0" u="none" strike="noStrike" dirty="0">
                          <a:solidFill>
                            <a:schemeClr val="tx1"/>
                          </a:solidFill>
                          <a:effectLst/>
                          <a:latin typeface="+mn-lt"/>
                        </a:rPr>
                        <a:t> India</a:t>
                      </a:r>
                    </a:p>
                  </a:txBody>
                  <a:tcPr marL="7620" marR="7620" marT="7620" marB="0" anchor="b">
                    <a:solidFill>
                      <a:srgbClr val="0072C6"/>
                    </a:solidFill>
                  </a:tcPr>
                </a:tc>
                <a:tc>
                  <a:txBody>
                    <a:bodyPr/>
                    <a:lstStyle/>
                    <a:p>
                      <a:pPr algn="ctr" rtl="0" fontAlgn="b"/>
                      <a:r>
                        <a:rPr lang="en-US" sz="1200" b="0" i="0" u="none" strike="noStrike" dirty="0">
                          <a:solidFill>
                            <a:schemeClr val="tx1"/>
                          </a:solidFill>
                          <a:effectLst/>
                          <a:latin typeface="+mn-lt"/>
                        </a:rPr>
                        <a:t>156</a:t>
                      </a:r>
                    </a:p>
                  </a:txBody>
                  <a:tcPr marL="7620" marR="7620" marT="7620" marB="0" anchor="b">
                    <a:solidFill>
                      <a:srgbClr val="0072C6"/>
                    </a:solidFill>
                  </a:tcPr>
                </a:tc>
                <a:extLst>
                  <a:ext uri="{0D108BD9-81ED-4DB2-BD59-A6C34878D82A}">
                    <a16:rowId xmlns:a16="http://schemas.microsoft.com/office/drawing/2014/main" val="439336921"/>
                  </a:ext>
                </a:extLst>
              </a:tr>
              <a:tr h="190500">
                <a:tc>
                  <a:txBody>
                    <a:bodyPr/>
                    <a:lstStyle/>
                    <a:p>
                      <a:pPr algn="ctr" rtl="0" fontAlgn="b"/>
                      <a:r>
                        <a:rPr lang="en-US" sz="1200" b="0" i="0" u="none" strike="noStrike" dirty="0">
                          <a:solidFill>
                            <a:schemeClr val="tx1"/>
                          </a:solidFill>
                          <a:effectLst/>
                          <a:latin typeface="+mn-lt"/>
                        </a:rPr>
                        <a:t> South Africa</a:t>
                      </a:r>
                    </a:p>
                  </a:txBody>
                  <a:tcPr marL="7620" marR="7620" marT="7620" marB="0" anchor="b">
                    <a:solidFill>
                      <a:srgbClr val="0072C6"/>
                    </a:solidFill>
                  </a:tcPr>
                </a:tc>
                <a:tc>
                  <a:txBody>
                    <a:bodyPr/>
                    <a:lstStyle/>
                    <a:p>
                      <a:pPr algn="ctr" rtl="0" fontAlgn="b"/>
                      <a:r>
                        <a:rPr lang="en-US" sz="1200" b="0" i="0" u="none" strike="noStrike" dirty="0">
                          <a:solidFill>
                            <a:schemeClr val="tx1"/>
                          </a:solidFill>
                          <a:effectLst/>
                          <a:latin typeface="+mn-lt"/>
                        </a:rPr>
                        <a:t>155</a:t>
                      </a:r>
                    </a:p>
                  </a:txBody>
                  <a:tcPr marL="7620" marR="7620" marT="7620" marB="0" anchor="b">
                    <a:solidFill>
                      <a:srgbClr val="0072C6"/>
                    </a:solidFill>
                  </a:tcPr>
                </a:tc>
                <a:extLst>
                  <a:ext uri="{0D108BD9-81ED-4DB2-BD59-A6C34878D82A}">
                    <a16:rowId xmlns:a16="http://schemas.microsoft.com/office/drawing/2014/main" val="1105001710"/>
                  </a:ext>
                </a:extLst>
              </a:tr>
              <a:tr h="190500">
                <a:tc>
                  <a:txBody>
                    <a:bodyPr/>
                    <a:lstStyle/>
                    <a:p>
                      <a:pPr algn="ctr" rtl="0" fontAlgn="b"/>
                      <a:r>
                        <a:rPr lang="en-US" sz="1200" b="0" i="0" u="none" strike="noStrike" dirty="0">
                          <a:solidFill>
                            <a:schemeClr val="tx1"/>
                          </a:solidFill>
                          <a:effectLst/>
                          <a:latin typeface="+mn-lt"/>
                        </a:rPr>
                        <a:t> Russia</a:t>
                      </a:r>
                    </a:p>
                  </a:txBody>
                  <a:tcPr marL="7620" marR="7620" marT="7620" marB="0" anchor="b">
                    <a:solidFill>
                      <a:srgbClr val="0072C6"/>
                    </a:solidFill>
                  </a:tcPr>
                </a:tc>
                <a:tc>
                  <a:txBody>
                    <a:bodyPr/>
                    <a:lstStyle/>
                    <a:p>
                      <a:pPr algn="ctr" rtl="0" fontAlgn="b"/>
                      <a:r>
                        <a:rPr lang="en-US" sz="1200" b="0" i="0" u="none" strike="noStrike" dirty="0">
                          <a:solidFill>
                            <a:schemeClr val="tx1"/>
                          </a:solidFill>
                          <a:effectLst/>
                          <a:latin typeface="+mn-lt"/>
                        </a:rPr>
                        <a:t>145</a:t>
                      </a:r>
                    </a:p>
                  </a:txBody>
                  <a:tcPr marL="7620" marR="7620" marT="7620" marB="0" anchor="b">
                    <a:solidFill>
                      <a:srgbClr val="0072C6"/>
                    </a:solidFill>
                  </a:tcPr>
                </a:tc>
                <a:extLst>
                  <a:ext uri="{0D108BD9-81ED-4DB2-BD59-A6C34878D82A}">
                    <a16:rowId xmlns:a16="http://schemas.microsoft.com/office/drawing/2014/main" val="1693315876"/>
                  </a:ext>
                </a:extLst>
              </a:tr>
              <a:tr h="190500">
                <a:tc>
                  <a:txBody>
                    <a:bodyPr/>
                    <a:lstStyle/>
                    <a:p>
                      <a:pPr algn="ctr" rtl="0" fontAlgn="b"/>
                      <a:r>
                        <a:rPr lang="en-US" sz="1200" b="0" i="0" u="none" strike="noStrike" dirty="0">
                          <a:solidFill>
                            <a:schemeClr val="tx1"/>
                          </a:solidFill>
                          <a:effectLst/>
                          <a:latin typeface="+mn-lt"/>
                        </a:rPr>
                        <a:t> Turkey</a:t>
                      </a:r>
                    </a:p>
                  </a:txBody>
                  <a:tcPr marL="7620" marR="7620" marT="7620" marB="0" anchor="b">
                    <a:solidFill>
                      <a:srgbClr val="0072C6"/>
                    </a:solidFill>
                  </a:tcPr>
                </a:tc>
                <a:tc>
                  <a:txBody>
                    <a:bodyPr/>
                    <a:lstStyle/>
                    <a:p>
                      <a:pPr algn="ctr" rtl="0" fontAlgn="b"/>
                      <a:r>
                        <a:rPr lang="en-US" sz="1200" b="0" i="0" u="none" strike="noStrike" dirty="0">
                          <a:solidFill>
                            <a:schemeClr val="tx1"/>
                          </a:solidFill>
                          <a:effectLst/>
                          <a:latin typeface="+mn-lt"/>
                        </a:rPr>
                        <a:t>137</a:t>
                      </a:r>
                    </a:p>
                  </a:txBody>
                  <a:tcPr marL="7620" marR="7620" marT="7620" marB="0" anchor="b">
                    <a:solidFill>
                      <a:srgbClr val="0072C6"/>
                    </a:solidFill>
                  </a:tcPr>
                </a:tc>
                <a:extLst>
                  <a:ext uri="{0D108BD9-81ED-4DB2-BD59-A6C34878D82A}">
                    <a16:rowId xmlns:a16="http://schemas.microsoft.com/office/drawing/2014/main" val="4180414683"/>
                  </a:ext>
                </a:extLst>
              </a:tr>
              <a:tr h="190500">
                <a:tc>
                  <a:txBody>
                    <a:bodyPr/>
                    <a:lstStyle/>
                    <a:p>
                      <a:pPr algn="ctr" rtl="0" fontAlgn="b"/>
                      <a:r>
                        <a:rPr lang="en-US" sz="1200" b="0" i="0" u="none" strike="noStrike" dirty="0">
                          <a:solidFill>
                            <a:schemeClr val="tx1"/>
                          </a:solidFill>
                          <a:effectLst/>
                          <a:latin typeface="+mn-lt"/>
                        </a:rPr>
                        <a:t> Belgium</a:t>
                      </a:r>
                    </a:p>
                  </a:txBody>
                  <a:tcPr marL="7620" marR="7620" marT="7620" marB="0" anchor="b">
                    <a:solidFill>
                      <a:srgbClr val="0072C6"/>
                    </a:solidFill>
                  </a:tcPr>
                </a:tc>
                <a:tc>
                  <a:txBody>
                    <a:bodyPr/>
                    <a:lstStyle/>
                    <a:p>
                      <a:pPr algn="ctr" rtl="0" fontAlgn="b"/>
                      <a:r>
                        <a:rPr lang="en-US" sz="1200" b="0" i="0" u="none" strike="noStrike" dirty="0">
                          <a:solidFill>
                            <a:schemeClr val="tx1"/>
                          </a:solidFill>
                          <a:effectLst/>
                          <a:latin typeface="+mn-lt"/>
                        </a:rPr>
                        <a:t>128</a:t>
                      </a:r>
                    </a:p>
                  </a:txBody>
                  <a:tcPr marL="7620" marR="7620" marT="7620" marB="0" anchor="b">
                    <a:solidFill>
                      <a:srgbClr val="0072C6"/>
                    </a:solidFill>
                  </a:tcPr>
                </a:tc>
                <a:extLst>
                  <a:ext uri="{0D108BD9-81ED-4DB2-BD59-A6C34878D82A}">
                    <a16:rowId xmlns:a16="http://schemas.microsoft.com/office/drawing/2014/main" val="4146751669"/>
                  </a:ext>
                </a:extLst>
              </a:tr>
              <a:tr h="190500">
                <a:tc>
                  <a:txBody>
                    <a:bodyPr/>
                    <a:lstStyle/>
                    <a:p>
                      <a:pPr algn="ctr" rtl="0" fontAlgn="b"/>
                      <a:r>
                        <a:rPr lang="en-US" sz="1200" b="0" i="0" u="none" strike="noStrike" dirty="0">
                          <a:solidFill>
                            <a:schemeClr val="tx1"/>
                          </a:solidFill>
                          <a:effectLst/>
                          <a:latin typeface="+mn-lt"/>
                        </a:rPr>
                        <a:t> US</a:t>
                      </a:r>
                    </a:p>
                  </a:txBody>
                  <a:tcPr marL="7620" marR="7620" marT="7620" marB="0" anchor="b">
                    <a:solidFill>
                      <a:srgbClr val="0072C6"/>
                    </a:solidFill>
                  </a:tcPr>
                </a:tc>
                <a:tc>
                  <a:txBody>
                    <a:bodyPr/>
                    <a:lstStyle/>
                    <a:p>
                      <a:pPr algn="ctr" rtl="0" fontAlgn="b"/>
                      <a:r>
                        <a:rPr lang="en-US" sz="1200" b="0" i="0" u="none" strike="noStrike" dirty="0">
                          <a:solidFill>
                            <a:schemeClr val="tx1"/>
                          </a:solidFill>
                          <a:effectLst/>
                          <a:latin typeface="+mn-lt"/>
                        </a:rPr>
                        <a:t>127</a:t>
                      </a:r>
                    </a:p>
                  </a:txBody>
                  <a:tcPr marL="7620" marR="7620" marT="7620" marB="0" anchor="b">
                    <a:solidFill>
                      <a:srgbClr val="0072C6"/>
                    </a:solidFill>
                  </a:tcPr>
                </a:tc>
                <a:extLst>
                  <a:ext uri="{0D108BD9-81ED-4DB2-BD59-A6C34878D82A}">
                    <a16:rowId xmlns:a16="http://schemas.microsoft.com/office/drawing/2014/main" val="101003438"/>
                  </a:ext>
                </a:extLst>
              </a:tr>
              <a:tr h="190500">
                <a:tc>
                  <a:txBody>
                    <a:bodyPr/>
                    <a:lstStyle/>
                    <a:p>
                      <a:pPr algn="ctr" rtl="0" fontAlgn="b"/>
                      <a:r>
                        <a:rPr lang="en-US" sz="1200" b="0" i="0" u="none" strike="noStrike" dirty="0">
                          <a:solidFill>
                            <a:schemeClr val="tx1"/>
                          </a:solidFill>
                          <a:effectLst/>
                          <a:latin typeface="+mn-lt"/>
                        </a:rPr>
                        <a:t> Australia</a:t>
                      </a:r>
                    </a:p>
                  </a:txBody>
                  <a:tcPr marL="7620" marR="7620" marT="7620" marB="0" anchor="b">
                    <a:solidFill>
                      <a:srgbClr val="0072C6"/>
                    </a:solidFill>
                  </a:tcPr>
                </a:tc>
                <a:tc>
                  <a:txBody>
                    <a:bodyPr/>
                    <a:lstStyle/>
                    <a:p>
                      <a:pPr algn="ctr" rtl="0" fontAlgn="b"/>
                      <a:r>
                        <a:rPr lang="en-US" sz="1200" b="0" i="0" u="none" strike="noStrike" dirty="0">
                          <a:solidFill>
                            <a:schemeClr val="tx1"/>
                          </a:solidFill>
                          <a:effectLst/>
                          <a:latin typeface="+mn-lt"/>
                        </a:rPr>
                        <a:t>123</a:t>
                      </a:r>
                    </a:p>
                  </a:txBody>
                  <a:tcPr marL="7620" marR="7620" marT="7620" marB="0" anchor="b">
                    <a:solidFill>
                      <a:srgbClr val="0072C6"/>
                    </a:solidFill>
                  </a:tcPr>
                </a:tc>
                <a:extLst>
                  <a:ext uri="{0D108BD9-81ED-4DB2-BD59-A6C34878D82A}">
                    <a16:rowId xmlns:a16="http://schemas.microsoft.com/office/drawing/2014/main" val="2902052908"/>
                  </a:ext>
                </a:extLst>
              </a:tr>
              <a:tr h="190500">
                <a:tc>
                  <a:txBody>
                    <a:bodyPr/>
                    <a:lstStyle/>
                    <a:p>
                      <a:pPr algn="ctr" rtl="0" fontAlgn="b"/>
                      <a:r>
                        <a:rPr lang="en-US" sz="1200" b="0" i="0" u="none" strike="noStrike" dirty="0">
                          <a:solidFill>
                            <a:schemeClr val="tx1"/>
                          </a:solidFill>
                          <a:effectLst/>
                          <a:latin typeface="+mn-lt"/>
                        </a:rPr>
                        <a:t> UK</a:t>
                      </a:r>
                    </a:p>
                  </a:txBody>
                  <a:tcPr marL="7620" marR="7620" marT="7620" marB="0" anchor="b">
                    <a:solidFill>
                      <a:srgbClr val="0072C6"/>
                    </a:solidFill>
                  </a:tcPr>
                </a:tc>
                <a:tc>
                  <a:txBody>
                    <a:bodyPr/>
                    <a:lstStyle/>
                    <a:p>
                      <a:pPr algn="ctr" rtl="0" fontAlgn="b"/>
                      <a:r>
                        <a:rPr lang="en-US" sz="1200" b="0" i="0" u="none" strike="noStrike" dirty="0">
                          <a:solidFill>
                            <a:schemeClr val="tx1"/>
                          </a:solidFill>
                          <a:effectLst/>
                          <a:latin typeface="+mn-lt"/>
                        </a:rPr>
                        <a:t>120</a:t>
                      </a:r>
                    </a:p>
                  </a:txBody>
                  <a:tcPr marL="7620" marR="7620" marT="7620" marB="0" anchor="b">
                    <a:solidFill>
                      <a:srgbClr val="0072C6"/>
                    </a:solidFill>
                  </a:tcPr>
                </a:tc>
                <a:extLst>
                  <a:ext uri="{0D108BD9-81ED-4DB2-BD59-A6C34878D82A}">
                    <a16:rowId xmlns:a16="http://schemas.microsoft.com/office/drawing/2014/main" val="1590799324"/>
                  </a:ext>
                </a:extLst>
              </a:tr>
              <a:tr h="190500">
                <a:tc>
                  <a:txBody>
                    <a:bodyPr/>
                    <a:lstStyle/>
                    <a:p>
                      <a:pPr algn="ctr" rtl="0" fontAlgn="b"/>
                      <a:r>
                        <a:rPr lang="en-US" sz="1200" b="0" i="0" u="none" strike="noStrike" dirty="0">
                          <a:solidFill>
                            <a:schemeClr val="tx1"/>
                          </a:solidFill>
                          <a:effectLst/>
                          <a:latin typeface="+mn-lt"/>
                        </a:rPr>
                        <a:t> Germany</a:t>
                      </a:r>
                    </a:p>
                  </a:txBody>
                  <a:tcPr marL="7620" marR="7620" marT="7620" marB="0" anchor="b">
                    <a:solidFill>
                      <a:srgbClr val="0072C6"/>
                    </a:solidFill>
                  </a:tcPr>
                </a:tc>
                <a:tc>
                  <a:txBody>
                    <a:bodyPr/>
                    <a:lstStyle/>
                    <a:p>
                      <a:pPr algn="ctr" rtl="0" fontAlgn="b"/>
                      <a:r>
                        <a:rPr lang="en-US" sz="1200" b="0" i="0" u="none" strike="noStrike" dirty="0">
                          <a:solidFill>
                            <a:schemeClr val="tx1"/>
                          </a:solidFill>
                          <a:effectLst/>
                          <a:latin typeface="+mn-lt"/>
                        </a:rPr>
                        <a:t>111</a:t>
                      </a:r>
                    </a:p>
                  </a:txBody>
                  <a:tcPr marL="7620" marR="7620" marT="7620" marB="0" anchor="b">
                    <a:solidFill>
                      <a:srgbClr val="0072C6"/>
                    </a:solidFill>
                  </a:tcPr>
                </a:tc>
                <a:extLst>
                  <a:ext uri="{0D108BD9-81ED-4DB2-BD59-A6C34878D82A}">
                    <a16:rowId xmlns:a16="http://schemas.microsoft.com/office/drawing/2014/main" val="2515913405"/>
                  </a:ext>
                </a:extLst>
              </a:tr>
              <a:tr h="190500">
                <a:tc>
                  <a:txBody>
                    <a:bodyPr/>
                    <a:lstStyle/>
                    <a:p>
                      <a:pPr algn="ctr" rtl="0" fontAlgn="b"/>
                      <a:r>
                        <a:rPr lang="en-US" sz="1200" b="0" i="0" u="none" strike="noStrike" dirty="0">
                          <a:solidFill>
                            <a:schemeClr val="tx1"/>
                          </a:solidFill>
                          <a:effectLst/>
                          <a:latin typeface="+mn-lt"/>
                        </a:rPr>
                        <a:t> France</a:t>
                      </a:r>
                    </a:p>
                  </a:txBody>
                  <a:tcPr marL="7620" marR="7620" marT="7620" marB="0" anchor="b">
                    <a:solidFill>
                      <a:srgbClr val="0072C6"/>
                    </a:solidFill>
                  </a:tcPr>
                </a:tc>
                <a:tc>
                  <a:txBody>
                    <a:bodyPr/>
                    <a:lstStyle/>
                    <a:p>
                      <a:pPr algn="ctr" rtl="0" fontAlgn="b"/>
                      <a:r>
                        <a:rPr lang="en-US" sz="1200" b="0" i="0" u="none" strike="noStrike" dirty="0">
                          <a:solidFill>
                            <a:schemeClr val="tx1"/>
                          </a:solidFill>
                          <a:effectLst/>
                          <a:latin typeface="+mn-lt"/>
                        </a:rPr>
                        <a:t>110</a:t>
                      </a:r>
                    </a:p>
                  </a:txBody>
                  <a:tcPr marL="7620" marR="7620" marT="7620" marB="0" anchor="b">
                    <a:solidFill>
                      <a:srgbClr val="0072C6"/>
                    </a:solidFill>
                  </a:tcPr>
                </a:tc>
                <a:extLst>
                  <a:ext uri="{0D108BD9-81ED-4DB2-BD59-A6C34878D82A}">
                    <a16:rowId xmlns:a16="http://schemas.microsoft.com/office/drawing/2014/main" val="1770245023"/>
                  </a:ext>
                </a:extLst>
              </a:tr>
            </a:tbl>
          </a:graphicData>
        </a:graphic>
      </p:graphicFrame>
      <p:sp>
        <p:nvSpPr>
          <p:cNvPr id="11" name="TextBox 10"/>
          <p:cNvSpPr txBox="1"/>
          <p:nvPr/>
        </p:nvSpPr>
        <p:spPr>
          <a:xfrm>
            <a:off x="10463891" y="6355728"/>
            <a:ext cx="1363194" cy="457200"/>
          </a:xfrm>
          <a:prstGeom prst="rect">
            <a:avLst/>
          </a:prstGeom>
          <a:solidFill>
            <a:srgbClr val="009E49"/>
          </a:solidFill>
        </p:spPr>
        <p:txBody>
          <a:bodyPr wrap="none" lIns="182880" tIns="146304" rIns="182880" bIns="146304" rtlCol="0" anchor="ctr">
            <a:spAutoFit/>
          </a:bodyPr>
          <a:lstStyle/>
          <a:p>
            <a:pPr algn="ctr">
              <a:lnSpc>
                <a:spcPct val="90000"/>
              </a:lnSpc>
            </a:pPr>
            <a:r>
              <a:rPr lang="en-US" sz="1200" b="1" dirty="0">
                <a:gradFill>
                  <a:gsLst>
                    <a:gs pos="2917">
                      <a:schemeClr val="tx1"/>
                    </a:gs>
                    <a:gs pos="30000">
                      <a:schemeClr val="tx1"/>
                    </a:gs>
                  </a:gsLst>
                  <a:lin ang="5400000" scaled="0"/>
                </a:gradFill>
              </a:rPr>
              <a:t>Safety Better</a:t>
            </a:r>
          </a:p>
          <a:p>
            <a:pPr algn="ctr">
              <a:lnSpc>
                <a:spcPct val="90000"/>
              </a:lnSpc>
            </a:pPr>
            <a:r>
              <a:rPr lang="en-US" sz="1200" b="1" dirty="0">
                <a:gradFill>
                  <a:gsLst>
                    <a:gs pos="2917">
                      <a:schemeClr val="tx1"/>
                    </a:gs>
                    <a:gs pos="30000">
                      <a:schemeClr val="tx1"/>
                    </a:gs>
                  </a:gsLst>
                  <a:lin ang="5400000" scaled="0"/>
                </a:gradFill>
              </a:rPr>
              <a:t>Civility Worse</a:t>
            </a:r>
          </a:p>
        </p:txBody>
      </p:sp>
      <p:sp>
        <p:nvSpPr>
          <p:cNvPr id="12" name="TextBox 11"/>
          <p:cNvSpPr txBox="1"/>
          <p:nvPr/>
        </p:nvSpPr>
        <p:spPr>
          <a:xfrm>
            <a:off x="3449023" y="1668021"/>
            <a:ext cx="1351396" cy="457200"/>
          </a:xfrm>
          <a:prstGeom prst="rect">
            <a:avLst/>
          </a:prstGeom>
          <a:solidFill>
            <a:srgbClr val="009E49"/>
          </a:solidFill>
        </p:spPr>
        <p:txBody>
          <a:bodyPr wrap="none" lIns="182880" tIns="146304" rIns="182880" bIns="146304" rtlCol="0" anchor="ctr">
            <a:spAutoFit/>
          </a:bodyPr>
          <a:lstStyle/>
          <a:p>
            <a:pPr algn="ctr">
              <a:lnSpc>
                <a:spcPct val="90000"/>
              </a:lnSpc>
            </a:pPr>
            <a:r>
              <a:rPr lang="en-US" sz="1200" b="1" dirty="0">
                <a:gradFill>
                  <a:gsLst>
                    <a:gs pos="2917">
                      <a:schemeClr val="tx1"/>
                    </a:gs>
                    <a:gs pos="30000">
                      <a:schemeClr val="tx1"/>
                    </a:gs>
                  </a:gsLst>
                  <a:lin ang="5400000" scaled="0"/>
                </a:gradFill>
              </a:rPr>
              <a:t>Safety Worse</a:t>
            </a:r>
          </a:p>
          <a:p>
            <a:pPr algn="ctr">
              <a:lnSpc>
                <a:spcPct val="90000"/>
              </a:lnSpc>
            </a:pPr>
            <a:r>
              <a:rPr lang="en-US" sz="1200" b="1" dirty="0">
                <a:gradFill>
                  <a:gsLst>
                    <a:gs pos="2917">
                      <a:schemeClr val="tx1"/>
                    </a:gs>
                    <a:gs pos="30000">
                      <a:schemeClr val="tx1"/>
                    </a:gs>
                  </a:gsLst>
                  <a:lin ang="5400000" scaled="0"/>
                </a:gradFill>
              </a:rPr>
              <a:t>Civility Better</a:t>
            </a:r>
          </a:p>
        </p:txBody>
      </p:sp>
      <p:sp>
        <p:nvSpPr>
          <p:cNvPr id="13" name="TextBox 12"/>
          <p:cNvSpPr txBox="1"/>
          <p:nvPr/>
        </p:nvSpPr>
        <p:spPr>
          <a:xfrm>
            <a:off x="3459131" y="6355730"/>
            <a:ext cx="1351397" cy="457200"/>
          </a:xfrm>
          <a:prstGeom prst="rect">
            <a:avLst/>
          </a:prstGeom>
          <a:solidFill>
            <a:srgbClr val="009E49"/>
          </a:solidFill>
        </p:spPr>
        <p:txBody>
          <a:bodyPr wrap="none" lIns="182880" tIns="146304" rIns="182880" bIns="146304" rtlCol="0" anchor="ctr">
            <a:spAutoFit/>
          </a:bodyPr>
          <a:lstStyle/>
          <a:p>
            <a:pPr algn="ctr">
              <a:lnSpc>
                <a:spcPct val="90000"/>
              </a:lnSpc>
            </a:pPr>
            <a:r>
              <a:rPr lang="en-US" sz="1200" b="1" dirty="0">
                <a:gradFill>
                  <a:gsLst>
                    <a:gs pos="2917">
                      <a:schemeClr val="tx1"/>
                    </a:gs>
                    <a:gs pos="30000">
                      <a:schemeClr val="tx1"/>
                    </a:gs>
                  </a:gsLst>
                  <a:lin ang="5400000" scaled="0"/>
                </a:gradFill>
              </a:rPr>
              <a:t>Safety Better</a:t>
            </a:r>
          </a:p>
          <a:p>
            <a:pPr algn="ctr">
              <a:lnSpc>
                <a:spcPct val="90000"/>
              </a:lnSpc>
            </a:pPr>
            <a:r>
              <a:rPr lang="en-US" sz="1200" b="1" dirty="0">
                <a:gradFill>
                  <a:gsLst>
                    <a:gs pos="2917">
                      <a:schemeClr val="tx1"/>
                    </a:gs>
                    <a:gs pos="30000">
                      <a:schemeClr val="tx1"/>
                    </a:gs>
                  </a:gsLst>
                  <a:lin ang="5400000" scaled="0"/>
                </a:gradFill>
              </a:rPr>
              <a:t>Civility Better</a:t>
            </a:r>
          </a:p>
        </p:txBody>
      </p:sp>
      <p:sp>
        <p:nvSpPr>
          <p:cNvPr id="14" name="TextBox 13"/>
          <p:cNvSpPr txBox="1"/>
          <p:nvPr/>
        </p:nvSpPr>
        <p:spPr>
          <a:xfrm>
            <a:off x="10458172" y="1682370"/>
            <a:ext cx="1372812" cy="457200"/>
          </a:xfrm>
          <a:prstGeom prst="rect">
            <a:avLst/>
          </a:prstGeom>
          <a:solidFill>
            <a:srgbClr val="009E49"/>
          </a:solidFill>
        </p:spPr>
        <p:txBody>
          <a:bodyPr wrap="none" lIns="182880" tIns="146304" rIns="182880" bIns="146304" rtlCol="0" anchor="ctr">
            <a:spAutoFit/>
          </a:bodyPr>
          <a:lstStyle/>
          <a:p>
            <a:pPr algn="ctr">
              <a:lnSpc>
                <a:spcPct val="90000"/>
              </a:lnSpc>
            </a:pPr>
            <a:r>
              <a:rPr lang="en-US" sz="1200" b="1" dirty="0">
                <a:gradFill>
                  <a:gsLst>
                    <a:gs pos="2917">
                      <a:schemeClr val="tx1"/>
                    </a:gs>
                    <a:gs pos="30000">
                      <a:schemeClr val="tx1"/>
                    </a:gs>
                  </a:gsLst>
                  <a:lin ang="5400000" scaled="0"/>
                </a:gradFill>
              </a:rPr>
              <a:t>Safety Worse</a:t>
            </a:r>
          </a:p>
          <a:p>
            <a:pPr algn="ctr">
              <a:lnSpc>
                <a:spcPct val="90000"/>
              </a:lnSpc>
            </a:pPr>
            <a:r>
              <a:rPr lang="en-US" sz="1200" b="1" dirty="0">
                <a:gradFill>
                  <a:gsLst>
                    <a:gs pos="2917">
                      <a:schemeClr val="tx1"/>
                    </a:gs>
                    <a:gs pos="30000">
                      <a:schemeClr val="tx1"/>
                    </a:gs>
                  </a:gsLst>
                  <a:lin ang="5400000" scaled="0"/>
                </a:gradFill>
              </a:rPr>
              <a:t>Civility Worse</a:t>
            </a:r>
          </a:p>
        </p:txBody>
      </p:sp>
      <p:sp>
        <p:nvSpPr>
          <p:cNvPr id="15" name="TextBox 14"/>
          <p:cNvSpPr txBox="1"/>
          <p:nvPr/>
        </p:nvSpPr>
        <p:spPr>
          <a:xfrm>
            <a:off x="100484" y="1261168"/>
            <a:ext cx="3330896" cy="2345257"/>
          </a:xfrm>
          <a:prstGeom prst="rect">
            <a:avLst/>
          </a:prstGeom>
          <a:noFill/>
        </p:spPr>
        <p:txBody>
          <a:bodyPr wrap="square" lIns="182880" tIns="146304" rIns="182880" bIns="146304" rtlCol="0">
            <a:spAutoFit/>
          </a:bodyPr>
          <a:lstStyle/>
          <a:p>
            <a:pPr>
              <a:lnSpc>
                <a:spcPct val="90000"/>
              </a:lnSpc>
            </a:pPr>
            <a:r>
              <a:rPr lang="en-US" sz="1600" b="1" dirty="0">
                <a:solidFill>
                  <a:schemeClr val="tx1">
                    <a:lumMod val="50000"/>
                  </a:schemeClr>
                </a:solidFill>
              </a:rPr>
              <a:t>How to read the trend scores</a:t>
            </a:r>
          </a:p>
          <a:p>
            <a:pPr marL="285750" indent="-285750">
              <a:lnSpc>
                <a:spcPct val="90000"/>
              </a:lnSpc>
              <a:buFont typeface="Arial" panose="020B0604020202020204" pitchFamily="34" charset="0"/>
              <a:buChar char="•"/>
            </a:pPr>
            <a:r>
              <a:rPr lang="en-US" sz="1200" dirty="0">
                <a:solidFill>
                  <a:schemeClr val="bg1"/>
                </a:solidFill>
              </a:rPr>
              <a:t>Trend scores are an average of the past year (i.e.,, did safety get better or worse) and one year from now scores (i.e., will safety get better or worse). </a:t>
            </a:r>
          </a:p>
          <a:p>
            <a:pPr marL="285750" indent="-285750">
              <a:lnSpc>
                <a:spcPct val="90000"/>
              </a:lnSpc>
              <a:buFont typeface="Arial" panose="020B0604020202020204" pitchFamily="34" charset="0"/>
              <a:buChar char="•"/>
            </a:pPr>
            <a:endParaRPr lang="en-US" sz="1200" dirty="0">
              <a:solidFill>
                <a:schemeClr val="bg1"/>
              </a:solidFill>
            </a:endParaRPr>
          </a:p>
          <a:p>
            <a:pPr marL="285750" indent="-285750">
              <a:lnSpc>
                <a:spcPct val="90000"/>
              </a:lnSpc>
              <a:buFont typeface="Arial" panose="020B0604020202020204" pitchFamily="34" charset="0"/>
              <a:buChar char="•"/>
            </a:pPr>
            <a:r>
              <a:rPr lang="en-US" sz="1200" dirty="0">
                <a:solidFill>
                  <a:schemeClr val="bg1"/>
                </a:solidFill>
              </a:rPr>
              <a:t>Civility, safety scores below 100 indicate a positive trend. Interaction scores above 100 indicate an upward trend. A score of 100 means the percentage of people saying better or worse was the same. </a:t>
            </a:r>
          </a:p>
        </p:txBody>
      </p:sp>
      <p:sp>
        <p:nvSpPr>
          <p:cNvPr id="4" name="TextBox 3"/>
          <p:cNvSpPr txBox="1"/>
          <p:nvPr/>
        </p:nvSpPr>
        <p:spPr>
          <a:xfrm>
            <a:off x="4909443" y="1129510"/>
            <a:ext cx="6043642" cy="627864"/>
          </a:xfrm>
          <a:prstGeom prst="rect">
            <a:avLst/>
          </a:prstGeom>
          <a:noFill/>
        </p:spPr>
        <p:txBody>
          <a:bodyPr wrap="none" lIns="182880" tIns="146304" rIns="182880" bIns="146304" rtlCol="0">
            <a:spAutoFit/>
          </a:bodyPr>
          <a:lstStyle/>
          <a:p>
            <a:pPr>
              <a:lnSpc>
                <a:spcPct val="90000"/>
              </a:lnSpc>
            </a:pPr>
            <a:r>
              <a:rPr lang="en-US" sz="2400" dirty="0">
                <a:solidFill>
                  <a:schemeClr val="tx1">
                    <a:lumMod val="50000"/>
                  </a:schemeClr>
                </a:solidFill>
              </a:rPr>
              <a:t>Trend for Civility vs. Safety </a:t>
            </a:r>
            <a:r>
              <a:rPr lang="en-US" sz="1400" dirty="0">
                <a:solidFill>
                  <a:schemeClr val="tx1">
                    <a:lumMod val="50000"/>
                  </a:schemeClr>
                </a:solidFill>
              </a:rPr>
              <a:t>(Average of past + future)</a:t>
            </a:r>
          </a:p>
        </p:txBody>
      </p:sp>
    </p:spTree>
    <p:extLst>
      <p:ext uri="{BB962C8B-B14F-4D97-AF65-F5344CB8AC3E}">
        <p14:creationId xmlns:p14="http://schemas.microsoft.com/office/powerpoint/2010/main" val="303275303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BRICs high civility scores masked high online risk levels </a:t>
            </a:r>
          </a:p>
        </p:txBody>
      </p:sp>
      <p:sp>
        <p:nvSpPr>
          <p:cNvPr id="3" name="Slide Number Placeholder 2"/>
          <p:cNvSpPr>
            <a:spLocks noGrp="1"/>
          </p:cNvSpPr>
          <p:nvPr>
            <p:ph type="sldNum" sz="quarter" idx="4"/>
          </p:nvPr>
        </p:nvSpPr>
        <p:spPr/>
        <p:txBody>
          <a:bodyPr/>
          <a:lstStyle/>
          <a:p>
            <a:fld id="{7EFC24D6-DB8F-6B44-BA5A-9BEC68C15CAA}" type="slidenum">
              <a:rPr lang="en-US" smtClean="0"/>
              <a:pPr/>
              <a:t>37</a:t>
            </a:fld>
            <a:endParaRPr lang="en-US" dirty="0"/>
          </a:p>
        </p:txBody>
      </p:sp>
      <p:graphicFrame>
        <p:nvGraphicFramePr>
          <p:cNvPr id="6" name="Chart 5"/>
          <p:cNvGraphicFramePr/>
          <p:nvPr>
            <p:extLst>
              <p:ext uri="{D42A27DB-BD31-4B8C-83A1-F6EECF244321}">
                <p14:modId xmlns:p14="http://schemas.microsoft.com/office/powerpoint/2010/main" val="2363920064"/>
              </p:ext>
            </p:extLst>
          </p:nvPr>
        </p:nvGraphicFramePr>
        <p:xfrm>
          <a:off x="833120" y="1330324"/>
          <a:ext cx="10355629" cy="5153026"/>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flipV="1">
            <a:off x="8310880" y="1950720"/>
            <a:ext cx="0" cy="379984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45920" y="4429760"/>
            <a:ext cx="9255760" cy="3048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1145985" y="-28533"/>
            <a:ext cx="1245688" cy="489365"/>
            <a:chOff x="11145985" y="-28533"/>
            <a:chExt cx="1245688" cy="489365"/>
          </a:xfrm>
        </p:grpSpPr>
        <p:pic>
          <p:nvPicPr>
            <p:cNvPr id="15" name="Picture 2" descr="https://d30y9cdsu7xlg0.cloudfront.net/png/17486-200.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3" y="84691"/>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sp>
        <p:nvSpPr>
          <p:cNvPr id="10" name="Rectangle 9"/>
          <p:cNvSpPr/>
          <p:nvPr/>
        </p:nvSpPr>
        <p:spPr>
          <a:xfrm>
            <a:off x="2498" y="6669087"/>
            <a:ext cx="6216650" cy="246221"/>
          </a:xfrm>
          <a:prstGeom prst="rect">
            <a:avLst/>
          </a:prstGeom>
        </p:spPr>
        <p:txBody>
          <a:bodyPr>
            <a:spAutoFit/>
          </a:bodyPr>
          <a:lstStyle/>
          <a:p>
            <a:r>
              <a:rPr lang="en-US" sz="1000" dirty="0">
                <a:solidFill>
                  <a:schemeClr val="tx1">
                    <a:lumMod val="50000"/>
                  </a:schemeClr>
                </a:solidFill>
              </a:rPr>
              <a:t>Q.2: Which of these has ever happened to you or to a friend/family member ONLINE &lt;insert risk&gt;?</a:t>
            </a:r>
          </a:p>
        </p:txBody>
      </p:sp>
    </p:spTree>
    <p:extLst>
      <p:ext uri="{BB962C8B-B14F-4D97-AF65-F5344CB8AC3E}">
        <p14:creationId xmlns:p14="http://schemas.microsoft.com/office/powerpoint/2010/main" val="114535346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5770" y="1407924"/>
            <a:ext cx="12430705" cy="5148072"/>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42819" y="295274"/>
            <a:ext cx="11889564" cy="917575"/>
          </a:xfrm>
        </p:spPr>
        <p:txBody>
          <a:bodyPr/>
          <a:lstStyle/>
          <a:p>
            <a:r>
              <a:rPr lang="en-US" dirty="0"/>
              <a:t>Unwanted contact was a universal risk</a:t>
            </a:r>
            <a:br>
              <a:rPr lang="en-US" dirty="0"/>
            </a:br>
            <a:r>
              <a:rPr lang="en-US" sz="2400" dirty="0"/>
              <a:t>Intrusive, </a:t>
            </a:r>
            <a:r>
              <a:rPr lang="en-US" sz="2400" dirty="0">
                <a:solidFill>
                  <a:srgbClr val="000000">
                    <a:lumMod val="75000"/>
                    <a:lumOff val="25000"/>
                  </a:srgbClr>
                </a:solidFill>
              </a:rPr>
              <a:t>Happened to me</a:t>
            </a:r>
            <a:endParaRPr lang="en-US" dirty="0"/>
          </a:p>
        </p:txBody>
      </p:sp>
      <p:sp>
        <p:nvSpPr>
          <p:cNvPr id="3" name="Slide Number Placeholder 2"/>
          <p:cNvSpPr>
            <a:spLocks noGrp="1"/>
          </p:cNvSpPr>
          <p:nvPr>
            <p:ph type="sldNum" sz="quarter" idx="4"/>
          </p:nvPr>
        </p:nvSpPr>
        <p:spPr/>
        <p:txBody>
          <a:bodyPr/>
          <a:lstStyle/>
          <a:p>
            <a:fld id="{7EFC24D6-DB8F-6B44-BA5A-9BEC68C15CAA}" type="slidenum">
              <a:rPr lang="en-US" smtClean="0"/>
              <a:pPr/>
              <a:t>38</a:t>
            </a:fld>
            <a:endParaRPr lang="en-US" dirty="0"/>
          </a:p>
        </p:txBody>
      </p:sp>
      <p:grpSp>
        <p:nvGrpSpPr>
          <p:cNvPr id="19" name="Group 18"/>
          <p:cNvGrpSpPr/>
          <p:nvPr/>
        </p:nvGrpSpPr>
        <p:grpSpPr>
          <a:xfrm>
            <a:off x="-1" y="1627542"/>
            <a:ext cx="3007988" cy="4889119"/>
            <a:chOff x="-1" y="1627542"/>
            <a:chExt cx="3007988" cy="4889119"/>
          </a:xfrm>
        </p:grpSpPr>
        <p:sp>
          <p:nvSpPr>
            <p:cNvPr id="7" name="TextBox 6"/>
            <p:cNvSpPr txBox="1"/>
            <p:nvPr/>
          </p:nvSpPr>
          <p:spPr>
            <a:xfrm flipH="1">
              <a:off x="361986" y="1627542"/>
              <a:ext cx="2646001" cy="738664"/>
            </a:xfrm>
            <a:prstGeom prst="rect">
              <a:avLst/>
            </a:prstGeom>
            <a:noFill/>
          </p:spPr>
          <p:txBody>
            <a:bodyPr wrap="square" lIns="182880" tIns="146304" rIns="182880" bIns="146304" rtlCol="0">
              <a:spAutoFit/>
            </a:bodyPr>
            <a:lstStyle/>
            <a:p>
              <a:pPr algn="ctr">
                <a:lnSpc>
                  <a:spcPct val="90000"/>
                </a:lnSpc>
              </a:pPr>
              <a:r>
                <a:rPr lang="en-US" sz="1600" dirty="0"/>
                <a:t>Unwanted contact</a:t>
              </a:r>
            </a:p>
            <a:p>
              <a:pPr algn="ctr">
                <a:lnSpc>
                  <a:spcPct val="90000"/>
                </a:lnSpc>
              </a:pPr>
              <a:r>
                <a:rPr lang="en-US" sz="1600" dirty="0"/>
                <a:t>Avg. = 43%</a:t>
              </a:r>
            </a:p>
          </p:txBody>
        </p:sp>
        <p:graphicFrame>
          <p:nvGraphicFramePr>
            <p:cNvPr id="10" name="Chart 9"/>
            <p:cNvGraphicFramePr/>
            <p:nvPr>
              <p:extLst>
                <p:ext uri="{D42A27DB-BD31-4B8C-83A1-F6EECF244321}">
                  <p14:modId xmlns:p14="http://schemas.microsoft.com/office/powerpoint/2010/main" val="2474639066"/>
                </p:ext>
              </p:extLst>
            </p:nvPr>
          </p:nvGraphicFramePr>
          <p:xfrm>
            <a:off x="-1" y="2222048"/>
            <a:ext cx="3007987" cy="429461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468021" y="4299015"/>
              <a:ext cx="526426" cy="489365"/>
            </a:xfrm>
            <a:prstGeom prst="rect">
              <a:avLst/>
            </a:prstGeom>
            <a:noFill/>
          </p:spPr>
          <p:txBody>
            <a:bodyPr wrap="none" lIns="182880" tIns="146304" rIns="182880" bIns="146304" rtlCol="0">
              <a:spAutoFit/>
            </a:bodyPr>
            <a:lstStyle/>
            <a:p>
              <a:pPr>
                <a:lnSpc>
                  <a:spcPct val="90000"/>
                </a:lnSpc>
              </a:pPr>
              <a:r>
                <a:rPr lang="en-US" sz="1400" dirty="0">
                  <a:latin typeface="Wingdings 3" panose="05040102010807070707" pitchFamily="18" charset="2"/>
                </a:rPr>
                <a:t>t</a:t>
              </a:r>
              <a:endParaRPr lang="en-US" sz="1400" dirty="0"/>
            </a:p>
          </p:txBody>
        </p:sp>
      </p:grpSp>
      <p:grpSp>
        <p:nvGrpSpPr>
          <p:cNvPr id="9" name="Group 8"/>
          <p:cNvGrpSpPr/>
          <p:nvPr/>
        </p:nvGrpSpPr>
        <p:grpSpPr>
          <a:xfrm>
            <a:off x="5743381" y="1627542"/>
            <a:ext cx="2635841" cy="4889116"/>
            <a:chOff x="2901961" y="1627542"/>
            <a:chExt cx="2635841" cy="4889116"/>
          </a:xfrm>
        </p:grpSpPr>
        <p:graphicFrame>
          <p:nvGraphicFramePr>
            <p:cNvPr id="11" name="Chart 10"/>
            <p:cNvGraphicFramePr/>
            <p:nvPr>
              <p:extLst>
                <p:ext uri="{D42A27DB-BD31-4B8C-83A1-F6EECF244321}">
                  <p14:modId xmlns:p14="http://schemas.microsoft.com/office/powerpoint/2010/main" val="3072361100"/>
                </p:ext>
              </p:extLst>
            </p:nvPr>
          </p:nvGraphicFramePr>
          <p:xfrm>
            <a:off x="2901961" y="2222045"/>
            <a:ext cx="2465720" cy="4294613"/>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flipH="1">
              <a:off x="3382751" y="1627542"/>
              <a:ext cx="2155051" cy="738664"/>
            </a:xfrm>
            <a:prstGeom prst="rect">
              <a:avLst/>
            </a:prstGeom>
            <a:noFill/>
          </p:spPr>
          <p:txBody>
            <a:bodyPr wrap="square" lIns="182880" tIns="146304" rIns="182880" bIns="146304" rtlCol="0">
              <a:spAutoFit/>
            </a:bodyPr>
            <a:lstStyle/>
            <a:p>
              <a:pPr algn="ctr">
                <a:lnSpc>
                  <a:spcPct val="90000"/>
                </a:lnSpc>
              </a:pPr>
              <a:r>
                <a:rPr lang="en-US" sz="1600" dirty="0"/>
                <a:t>Discrimination</a:t>
              </a:r>
            </a:p>
            <a:p>
              <a:pPr algn="ctr">
                <a:lnSpc>
                  <a:spcPct val="90000"/>
                </a:lnSpc>
              </a:pPr>
              <a:r>
                <a:rPr lang="en-US" sz="1600" dirty="0"/>
                <a:t>Avg. = 10%</a:t>
              </a:r>
            </a:p>
          </p:txBody>
        </p:sp>
        <p:sp>
          <p:nvSpPr>
            <p:cNvPr id="41" name="TextBox 40"/>
            <p:cNvSpPr txBox="1"/>
            <p:nvPr/>
          </p:nvSpPr>
          <p:spPr>
            <a:xfrm>
              <a:off x="4388694" y="3974733"/>
              <a:ext cx="526426" cy="489365"/>
            </a:xfrm>
            <a:prstGeom prst="rect">
              <a:avLst/>
            </a:prstGeom>
            <a:noFill/>
          </p:spPr>
          <p:txBody>
            <a:bodyPr wrap="none" lIns="182880" tIns="146304" rIns="182880" bIns="146304" rtlCol="0">
              <a:spAutoFit/>
            </a:bodyPr>
            <a:lstStyle/>
            <a:p>
              <a:pPr>
                <a:lnSpc>
                  <a:spcPct val="90000"/>
                </a:lnSpc>
              </a:pPr>
              <a:r>
                <a:rPr lang="en-US" sz="1400" dirty="0">
                  <a:latin typeface="Wingdings 3" panose="05040102010807070707" pitchFamily="18" charset="2"/>
                </a:rPr>
                <a:t>t</a:t>
              </a:r>
              <a:endParaRPr lang="en-US" sz="1400" dirty="0"/>
            </a:p>
          </p:txBody>
        </p:sp>
      </p:grpSp>
      <p:grpSp>
        <p:nvGrpSpPr>
          <p:cNvPr id="15" name="Group 14"/>
          <p:cNvGrpSpPr/>
          <p:nvPr/>
        </p:nvGrpSpPr>
        <p:grpSpPr>
          <a:xfrm>
            <a:off x="8078897" y="1627542"/>
            <a:ext cx="2694783" cy="4891031"/>
            <a:chOff x="7616674" y="1627542"/>
            <a:chExt cx="2694783" cy="4891031"/>
          </a:xfrm>
        </p:grpSpPr>
        <p:graphicFrame>
          <p:nvGraphicFramePr>
            <p:cNvPr id="13" name="Chart 12"/>
            <p:cNvGraphicFramePr/>
            <p:nvPr>
              <p:extLst>
                <p:ext uri="{D42A27DB-BD31-4B8C-83A1-F6EECF244321}">
                  <p14:modId xmlns:p14="http://schemas.microsoft.com/office/powerpoint/2010/main" val="3564083788"/>
                </p:ext>
              </p:extLst>
            </p:nvPr>
          </p:nvGraphicFramePr>
          <p:xfrm>
            <a:off x="7616674" y="2223960"/>
            <a:ext cx="2465720" cy="4294613"/>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flipH="1">
              <a:off x="8156406" y="1627542"/>
              <a:ext cx="2155051" cy="738664"/>
            </a:xfrm>
            <a:prstGeom prst="rect">
              <a:avLst/>
            </a:prstGeom>
            <a:noFill/>
          </p:spPr>
          <p:txBody>
            <a:bodyPr wrap="square" lIns="182880" tIns="146304" rIns="182880" bIns="146304" rtlCol="0">
              <a:spAutoFit/>
            </a:bodyPr>
            <a:lstStyle/>
            <a:p>
              <a:pPr algn="ctr">
                <a:lnSpc>
                  <a:spcPct val="90000"/>
                </a:lnSpc>
              </a:pPr>
              <a:r>
                <a:rPr lang="en-US" sz="1600" dirty="0"/>
                <a:t>Terrorism recruiting</a:t>
              </a:r>
            </a:p>
            <a:p>
              <a:pPr algn="ctr">
                <a:lnSpc>
                  <a:spcPct val="90000"/>
                </a:lnSpc>
              </a:pPr>
              <a:r>
                <a:rPr lang="en-US" sz="1600" dirty="0"/>
                <a:t>Avg. 1%</a:t>
              </a:r>
            </a:p>
          </p:txBody>
        </p:sp>
        <p:sp>
          <p:nvSpPr>
            <p:cNvPr id="43" name="TextBox 42"/>
            <p:cNvSpPr txBox="1"/>
            <p:nvPr/>
          </p:nvSpPr>
          <p:spPr>
            <a:xfrm>
              <a:off x="9386967" y="3974733"/>
              <a:ext cx="526426" cy="489365"/>
            </a:xfrm>
            <a:prstGeom prst="rect">
              <a:avLst/>
            </a:prstGeom>
            <a:noFill/>
          </p:spPr>
          <p:txBody>
            <a:bodyPr wrap="none" lIns="182880" tIns="146304" rIns="182880" bIns="146304" rtlCol="0">
              <a:spAutoFit/>
            </a:bodyPr>
            <a:lstStyle/>
            <a:p>
              <a:pPr>
                <a:lnSpc>
                  <a:spcPct val="90000"/>
                </a:lnSpc>
              </a:pPr>
              <a:r>
                <a:rPr lang="en-US" sz="1400" dirty="0">
                  <a:latin typeface="Wingdings 3" panose="05040102010807070707" pitchFamily="18" charset="2"/>
                </a:rPr>
                <a:t>t</a:t>
              </a:r>
              <a:endParaRPr lang="en-US" sz="1400" dirty="0"/>
            </a:p>
          </p:txBody>
        </p:sp>
      </p:grpSp>
      <p:grpSp>
        <p:nvGrpSpPr>
          <p:cNvPr id="22" name="Group 21"/>
          <p:cNvGrpSpPr/>
          <p:nvPr/>
        </p:nvGrpSpPr>
        <p:grpSpPr>
          <a:xfrm>
            <a:off x="11145985" y="-28533"/>
            <a:ext cx="1245688" cy="489365"/>
            <a:chOff x="11145985" y="-28533"/>
            <a:chExt cx="1245688" cy="489365"/>
          </a:xfrm>
        </p:grpSpPr>
        <p:pic>
          <p:nvPicPr>
            <p:cNvPr id="23" name="Picture 2" descr="https://d30y9cdsu7xlg0.cloudfront.net/png/17486-200.png"/>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3" y="84691"/>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sp>
        <p:nvSpPr>
          <p:cNvPr id="20" name="Rectangle 19"/>
          <p:cNvSpPr/>
          <p:nvPr/>
        </p:nvSpPr>
        <p:spPr>
          <a:xfrm>
            <a:off x="2498" y="6669087"/>
            <a:ext cx="6216650" cy="246221"/>
          </a:xfrm>
          <a:prstGeom prst="rect">
            <a:avLst/>
          </a:prstGeom>
        </p:spPr>
        <p:txBody>
          <a:bodyPr>
            <a:spAutoFit/>
          </a:bodyPr>
          <a:lstStyle/>
          <a:p>
            <a:r>
              <a:rPr lang="en-US" sz="1000" dirty="0">
                <a:solidFill>
                  <a:schemeClr val="tx1">
                    <a:lumMod val="50000"/>
                  </a:schemeClr>
                </a:solidFill>
              </a:rPr>
              <a:t>Q.2: Which of these has ever happened to you or to a friend/family member ONLINE &lt;insert risk&gt;?</a:t>
            </a:r>
          </a:p>
        </p:txBody>
      </p:sp>
      <p:grpSp>
        <p:nvGrpSpPr>
          <p:cNvPr id="12" name="Group 11"/>
          <p:cNvGrpSpPr/>
          <p:nvPr/>
        </p:nvGrpSpPr>
        <p:grpSpPr>
          <a:xfrm>
            <a:off x="2718024" y="1627542"/>
            <a:ext cx="2785335" cy="4891031"/>
            <a:chOff x="2718024" y="1627542"/>
            <a:chExt cx="2785335" cy="4891031"/>
          </a:xfrm>
        </p:grpSpPr>
        <p:grpSp>
          <p:nvGrpSpPr>
            <p:cNvPr id="6" name="Group 5"/>
            <p:cNvGrpSpPr/>
            <p:nvPr/>
          </p:nvGrpSpPr>
          <p:grpSpPr>
            <a:xfrm>
              <a:off x="2718024" y="1627542"/>
              <a:ext cx="2704943" cy="4891031"/>
              <a:chOff x="9458646" y="1680506"/>
              <a:chExt cx="2704943" cy="4891031"/>
            </a:xfrm>
          </p:grpSpPr>
          <p:graphicFrame>
            <p:nvGraphicFramePr>
              <p:cNvPr id="21" name="Chart 20"/>
              <p:cNvGraphicFramePr/>
              <p:nvPr>
                <p:extLst>
                  <p:ext uri="{D42A27DB-BD31-4B8C-83A1-F6EECF244321}">
                    <p14:modId xmlns:p14="http://schemas.microsoft.com/office/powerpoint/2010/main" val="4175981001"/>
                  </p:ext>
                </p:extLst>
              </p:nvPr>
            </p:nvGraphicFramePr>
            <p:xfrm>
              <a:off x="9458646" y="2276924"/>
              <a:ext cx="2465720" cy="4294613"/>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Box 25"/>
              <p:cNvSpPr txBox="1"/>
              <p:nvPr/>
            </p:nvSpPr>
            <p:spPr>
              <a:xfrm flipH="1">
                <a:off x="10008538" y="1680506"/>
                <a:ext cx="2155051" cy="738664"/>
              </a:xfrm>
              <a:prstGeom prst="rect">
                <a:avLst/>
              </a:prstGeom>
              <a:noFill/>
            </p:spPr>
            <p:txBody>
              <a:bodyPr wrap="square" lIns="182880" tIns="146304" rIns="182880" bIns="146304" rtlCol="0">
                <a:spAutoFit/>
              </a:bodyPr>
              <a:lstStyle/>
              <a:p>
                <a:pPr algn="ctr">
                  <a:lnSpc>
                    <a:spcPct val="90000"/>
                  </a:lnSpc>
                </a:pPr>
                <a:r>
                  <a:rPr lang="en-US" sz="1600" dirty="0"/>
                  <a:t>Hate Speech</a:t>
                </a:r>
              </a:p>
              <a:p>
                <a:pPr algn="ctr">
                  <a:lnSpc>
                    <a:spcPct val="90000"/>
                  </a:lnSpc>
                </a:pPr>
                <a:r>
                  <a:rPr lang="en-US" sz="1600" dirty="0"/>
                  <a:t>Avg. 16%</a:t>
                </a:r>
              </a:p>
            </p:txBody>
          </p:sp>
        </p:grpSp>
        <p:sp>
          <p:nvSpPr>
            <p:cNvPr id="27" name="TextBox 26"/>
            <p:cNvSpPr txBox="1"/>
            <p:nvPr/>
          </p:nvSpPr>
          <p:spPr>
            <a:xfrm>
              <a:off x="4976933" y="3884168"/>
              <a:ext cx="526426" cy="489365"/>
            </a:xfrm>
            <a:prstGeom prst="rect">
              <a:avLst/>
            </a:prstGeom>
            <a:noFill/>
          </p:spPr>
          <p:txBody>
            <a:bodyPr wrap="none" lIns="182880" tIns="146304" rIns="182880" bIns="146304" rtlCol="0">
              <a:spAutoFit/>
            </a:bodyPr>
            <a:lstStyle/>
            <a:p>
              <a:pPr>
                <a:lnSpc>
                  <a:spcPct val="90000"/>
                </a:lnSpc>
              </a:pPr>
              <a:r>
                <a:rPr lang="en-US" sz="1400" dirty="0">
                  <a:latin typeface="Wingdings 3" panose="05040102010807070707" pitchFamily="18" charset="2"/>
                </a:rPr>
                <a:t>t</a:t>
              </a:r>
              <a:endParaRPr lang="en-US" sz="1400" dirty="0"/>
            </a:p>
          </p:txBody>
        </p:sp>
      </p:grpSp>
    </p:spTree>
    <p:extLst>
      <p:ext uri="{BB962C8B-B14F-4D97-AF65-F5344CB8AC3E}">
        <p14:creationId xmlns:p14="http://schemas.microsoft.com/office/powerpoint/2010/main" val="269110942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867" y="295274"/>
            <a:ext cx="11889564" cy="1266857"/>
          </a:xfrm>
        </p:spPr>
        <p:txBody>
          <a:bodyPr/>
          <a:lstStyle/>
          <a:p>
            <a:r>
              <a:rPr lang="en-US" dirty="0"/>
              <a:t>Russia &amp; South Africa ranked high on Behavioral risk</a:t>
            </a:r>
            <a:br>
              <a:rPr lang="en-US" dirty="0"/>
            </a:br>
            <a:r>
              <a:rPr lang="en-US" sz="2400" dirty="0"/>
              <a:t>Behavioral, Happened to me</a:t>
            </a:r>
          </a:p>
        </p:txBody>
      </p:sp>
      <p:sp>
        <p:nvSpPr>
          <p:cNvPr id="3" name="Slide Number Placeholder 2"/>
          <p:cNvSpPr>
            <a:spLocks noGrp="1"/>
          </p:cNvSpPr>
          <p:nvPr>
            <p:ph type="sldNum" sz="quarter" idx="4"/>
          </p:nvPr>
        </p:nvSpPr>
        <p:spPr/>
        <p:txBody>
          <a:bodyPr/>
          <a:lstStyle/>
          <a:p>
            <a:fld id="{7EFC24D6-DB8F-6B44-BA5A-9BEC68C15CAA}" type="slidenum">
              <a:rPr lang="en-US" smtClean="0"/>
              <a:pPr/>
              <a:t>39</a:t>
            </a:fld>
            <a:endParaRPr lang="en-US" dirty="0"/>
          </a:p>
        </p:txBody>
      </p:sp>
      <p:sp>
        <p:nvSpPr>
          <p:cNvPr id="18" name="Rectangle 17"/>
          <p:cNvSpPr/>
          <p:nvPr/>
        </p:nvSpPr>
        <p:spPr bwMode="auto">
          <a:xfrm>
            <a:off x="-10616" y="1393716"/>
            <a:ext cx="12430705" cy="5148072"/>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flipH="1">
            <a:off x="340213" y="1680506"/>
            <a:ext cx="2646001" cy="738664"/>
          </a:xfrm>
          <a:prstGeom prst="rect">
            <a:avLst/>
          </a:prstGeom>
          <a:noFill/>
        </p:spPr>
        <p:txBody>
          <a:bodyPr wrap="square" lIns="182880" tIns="146304" rIns="182880" bIns="146304" rtlCol="0">
            <a:spAutoFit/>
          </a:bodyPr>
          <a:lstStyle/>
          <a:p>
            <a:pPr algn="ctr">
              <a:lnSpc>
                <a:spcPct val="90000"/>
              </a:lnSpc>
            </a:pPr>
            <a:r>
              <a:rPr lang="en-US" sz="1600" dirty="0"/>
              <a:t>Treated mean</a:t>
            </a:r>
          </a:p>
          <a:p>
            <a:pPr algn="ctr">
              <a:lnSpc>
                <a:spcPct val="90000"/>
              </a:lnSpc>
            </a:pPr>
            <a:r>
              <a:rPr lang="en-US" sz="1600" dirty="0"/>
              <a:t>Avg. = 22%</a:t>
            </a:r>
          </a:p>
        </p:txBody>
      </p:sp>
      <p:graphicFrame>
        <p:nvGraphicFramePr>
          <p:cNvPr id="10" name="Chart 9"/>
          <p:cNvGraphicFramePr/>
          <p:nvPr>
            <p:extLst/>
          </p:nvPr>
        </p:nvGraphicFramePr>
        <p:xfrm>
          <a:off x="43667" y="2275008"/>
          <a:ext cx="2465720" cy="42946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nvPr>
        </p:nvGraphicFramePr>
        <p:xfrm>
          <a:off x="2402668" y="2275009"/>
          <a:ext cx="2465720" cy="42946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302497823"/>
              </p:ext>
            </p:extLst>
          </p:nvPr>
        </p:nvGraphicFramePr>
        <p:xfrm>
          <a:off x="5112229" y="2275008"/>
          <a:ext cx="2465720" cy="4294613"/>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flipH="1">
            <a:off x="2893618" y="1680506"/>
            <a:ext cx="2155051" cy="738664"/>
          </a:xfrm>
          <a:prstGeom prst="rect">
            <a:avLst/>
          </a:prstGeom>
          <a:noFill/>
        </p:spPr>
        <p:txBody>
          <a:bodyPr wrap="square" lIns="182880" tIns="146304" rIns="182880" bIns="146304" rtlCol="0">
            <a:spAutoFit/>
          </a:bodyPr>
          <a:lstStyle/>
          <a:p>
            <a:pPr algn="ctr">
              <a:lnSpc>
                <a:spcPct val="90000"/>
              </a:lnSpc>
            </a:pPr>
            <a:r>
              <a:rPr lang="en-US" sz="1600" dirty="0"/>
              <a:t>Trolling</a:t>
            </a:r>
          </a:p>
          <a:p>
            <a:pPr algn="ctr">
              <a:lnSpc>
                <a:spcPct val="90000"/>
              </a:lnSpc>
            </a:pPr>
            <a:r>
              <a:rPr lang="en-US" sz="1600" dirty="0"/>
              <a:t>Avg. = 21%</a:t>
            </a:r>
          </a:p>
        </p:txBody>
      </p:sp>
      <p:sp>
        <p:nvSpPr>
          <p:cNvPr id="24" name="TextBox 23"/>
          <p:cNvSpPr txBox="1"/>
          <p:nvPr/>
        </p:nvSpPr>
        <p:spPr>
          <a:xfrm flipH="1">
            <a:off x="5272952" y="1669620"/>
            <a:ext cx="2148841" cy="738664"/>
          </a:xfrm>
          <a:prstGeom prst="rect">
            <a:avLst/>
          </a:prstGeom>
          <a:noFill/>
        </p:spPr>
        <p:txBody>
          <a:bodyPr wrap="square" lIns="182880" tIns="146304" rIns="182880" bIns="146304" rtlCol="0">
            <a:spAutoFit/>
          </a:bodyPr>
          <a:lstStyle/>
          <a:p>
            <a:pPr algn="ctr">
              <a:lnSpc>
                <a:spcPct val="90000"/>
              </a:lnSpc>
            </a:pPr>
            <a:r>
              <a:rPr lang="en-US" sz="1600" dirty="0"/>
              <a:t>Online Harassment</a:t>
            </a:r>
          </a:p>
          <a:p>
            <a:pPr algn="ctr">
              <a:lnSpc>
                <a:spcPct val="90000"/>
              </a:lnSpc>
            </a:pPr>
            <a:r>
              <a:rPr lang="en-US" sz="1600" dirty="0"/>
              <a:t>Avg. 17%</a:t>
            </a:r>
          </a:p>
        </p:txBody>
      </p:sp>
      <p:sp>
        <p:nvSpPr>
          <p:cNvPr id="8" name="TextBox 7"/>
          <p:cNvSpPr txBox="1"/>
          <p:nvPr/>
        </p:nvSpPr>
        <p:spPr>
          <a:xfrm>
            <a:off x="1860639" y="4350361"/>
            <a:ext cx="526426" cy="489365"/>
          </a:xfrm>
          <a:prstGeom prst="rect">
            <a:avLst/>
          </a:prstGeom>
          <a:noFill/>
        </p:spPr>
        <p:txBody>
          <a:bodyPr wrap="none" lIns="182880" tIns="146304" rIns="182880" bIns="146304" rtlCol="0">
            <a:spAutoFit/>
          </a:bodyPr>
          <a:lstStyle/>
          <a:p>
            <a:pPr>
              <a:lnSpc>
                <a:spcPct val="90000"/>
              </a:lnSpc>
            </a:pPr>
            <a:r>
              <a:rPr lang="en-US" sz="1400" dirty="0">
                <a:latin typeface="Wingdings 3" panose="05040102010807070707" pitchFamily="18" charset="2"/>
              </a:rPr>
              <a:t>t</a:t>
            </a:r>
            <a:endParaRPr lang="en-US" sz="1400" dirty="0"/>
          </a:p>
        </p:txBody>
      </p:sp>
      <p:sp>
        <p:nvSpPr>
          <p:cNvPr id="41" name="TextBox 40"/>
          <p:cNvSpPr txBox="1"/>
          <p:nvPr/>
        </p:nvSpPr>
        <p:spPr>
          <a:xfrm>
            <a:off x="4231494" y="4177631"/>
            <a:ext cx="526426" cy="489365"/>
          </a:xfrm>
          <a:prstGeom prst="rect">
            <a:avLst/>
          </a:prstGeom>
          <a:noFill/>
        </p:spPr>
        <p:txBody>
          <a:bodyPr wrap="none" lIns="182880" tIns="146304" rIns="182880" bIns="146304" rtlCol="0">
            <a:spAutoFit/>
          </a:bodyPr>
          <a:lstStyle/>
          <a:p>
            <a:pPr>
              <a:lnSpc>
                <a:spcPct val="90000"/>
              </a:lnSpc>
            </a:pPr>
            <a:r>
              <a:rPr lang="en-US" sz="1400" dirty="0">
                <a:latin typeface="Wingdings 3" panose="05040102010807070707" pitchFamily="18" charset="2"/>
              </a:rPr>
              <a:t>t</a:t>
            </a:r>
            <a:endParaRPr lang="en-US" sz="1400" dirty="0"/>
          </a:p>
        </p:txBody>
      </p:sp>
      <p:sp>
        <p:nvSpPr>
          <p:cNvPr id="42" name="TextBox 41"/>
          <p:cNvSpPr txBox="1"/>
          <p:nvPr/>
        </p:nvSpPr>
        <p:spPr>
          <a:xfrm>
            <a:off x="6796588" y="3638085"/>
            <a:ext cx="526426" cy="489365"/>
          </a:xfrm>
          <a:prstGeom prst="rect">
            <a:avLst/>
          </a:prstGeom>
          <a:noFill/>
        </p:spPr>
        <p:txBody>
          <a:bodyPr wrap="none" lIns="182880" tIns="146304" rIns="182880" bIns="146304" rtlCol="0">
            <a:spAutoFit/>
          </a:bodyPr>
          <a:lstStyle/>
          <a:p>
            <a:pPr>
              <a:lnSpc>
                <a:spcPct val="90000"/>
              </a:lnSpc>
            </a:pPr>
            <a:r>
              <a:rPr lang="en-US" sz="1400" dirty="0">
                <a:latin typeface="Wingdings 3" panose="05040102010807070707" pitchFamily="18" charset="2"/>
              </a:rPr>
              <a:t>t</a:t>
            </a:r>
            <a:endParaRPr lang="en-US" sz="1400" dirty="0"/>
          </a:p>
        </p:txBody>
      </p:sp>
      <p:grpSp>
        <p:nvGrpSpPr>
          <p:cNvPr id="6" name="Group 5"/>
          <p:cNvGrpSpPr/>
          <p:nvPr/>
        </p:nvGrpSpPr>
        <p:grpSpPr>
          <a:xfrm>
            <a:off x="7668558" y="1695246"/>
            <a:ext cx="2708862" cy="4857409"/>
            <a:chOff x="9675991" y="1669620"/>
            <a:chExt cx="2708862" cy="4857409"/>
          </a:xfrm>
        </p:grpSpPr>
        <p:graphicFrame>
          <p:nvGraphicFramePr>
            <p:cNvPr id="15" name="Chart 14"/>
            <p:cNvGraphicFramePr/>
            <p:nvPr>
              <p:extLst>
                <p:ext uri="{D42A27DB-BD31-4B8C-83A1-F6EECF244321}">
                  <p14:modId xmlns:p14="http://schemas.microsoft.com/office/powerpoint/2010/main" val="1892465353"/>
                </p:ext>
              </p:extLst>
            </p:nvPr>
          </p:nvGraphicFramePr>
          <p:xfrm>
            <a:off x="9675991" y="2232416"/>
            <a:ext cx="2609539" cy="4294613"/>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Box 24"/>
            <p:cNvSpPr txBox="1"/>
            <p:nvPr/>
          </p:nvSpPr>
          <p:spPr>
            <a:xfrm flipH="1">
              <a:off x="10236012" y="1669620"/>
              <a:ext cx="2148841" cy="738664"/>
            </a:xfrm>
            <a:prstGeom prst="rect">
              <a:avLst/>
            </a:prstGeom>
            <a:noFill/>
          </p:spPr>
          <p:txBody>
            <a:bodyPr wrap="square" lIns="182880" tIns="146304" rIns="182880" bIns="146304" rtlCol="0">
              <a:spAutoFit/>
            </a:bodyPr>
            <a:lstStyle/>
            <a:p>
              <a:pPr algn="ctr">
                <a:lnSpc>
                  <a:spcPct val="90000"/>
                </a:lnSpc>
              </a:pPr>
              <a:r>
                <a:rPr lang="en-US" sz="1600" dirty="0"/>
                <a:t>Cyberbullying</a:t>
              </a:r>
            </a:p>
            <a:p>
              <a:pPr algn="ctr">
                <a:lnSpc>
                  <a:spcPct val="90000"/>
                </a:lnSpc>
              </a:pPr>
              <a:r>
                <a:rPr lang="en-US" sz="1600" dirty="0"/>
                <a:t>Avg. = 9%</a:t>
              </a:r>
            </a:p>
          </p:txBody>
        </p:sp>
        <p:sp>
          <p:nvSpPr>
            <p:cNvPr id="44" name="TextBox 43"/>
            <p:cNvSpPr txBox="1"/>
            <p:nvPr/>
          </p:nvSpPr>
          <p:spPr>
            <a:xfrm>
              <a:off x="11164317" y="4298636"/>
              <a:ext cx="526426" cy="489365"/>
            </a:xfrm>
            <a:prstGeom prst="rect">
              <a:avLst/>
            </a:prstGeom>
            <a:noFill/>
          </p:spPr>
          <p:txBody>
            <a:bodyPr wrap="none" lIns="182880" tIns="146304" rIns="182880" bIns="146304" rtlCol="0">
              <a:spAutoFit/>
            </a:bodyPr>
            <a:lstStyle/>
            <a:p>
              <a:pPr>
                <a:lnSpc>
                  <a:spcPct val="90000"/>
                </a:lnSpc>
              </a:pPr>
              <a:r>
                <a:rPr lang="en-US" sz="1400" dirty="0">
                  <a:latin typeface="Wingdings 3" panose="05040102010807070707" pitchFamily="18" charset="2"/>
                </a:rPr>
                <a:t>t</a:t>
              </a:r>
              <a:endParaRPr lang="en-US" sz="1400" dirty="0"/>
            </a:p>
          </p:txBody>
        </p:sp>
      </p:grpSp>
      <p:grpSp>
        <p:nvGrpSpPr>
          <p:cNvPr id="26" name="Group 25"/>
          <p:cNvGrpSpPr/>
          <p:nvPr/>
        </p:nvGrpSpPr>
        <p:grpSpPr>
          <a:xfrm>
            <a:off x="11156145" y="-28533"/>
            <a:ext cx="1245688" cy="489365"/>
            <a:chOff x="11145985" y="-28533"/>
            <a:chExt cx="1245688" cy="489365"/>
          </a:xfrm>
        </p:grpSpPr>
        <p:pic>
          <p:nvPicPr>
            <p:cNvPr id="27" name="Picture 2" descr="https://d30y9cdsu7xlg0.cloudfront.net/png/17486-200.png"/>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3" y="84691"/>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sp>
        <p:nvSpPr>
          <p:cNvPr id="5" name="TextBox 4"/>
          <p:cNvSpPr txBox="1"/>
          <p:nvPr/>
        </p:nvSpPr>
        <p:spPr>
          <a:xfrm>
            <a:off x="9204038" y="6505199"/>
            <a:ext cx="2858026" cy="461665"/>
          </a:xfrm>
          <a:prstGeom prst="rect">
            <a:avLst/>
          </a:prstGeom>
          <a:noFill/>
        </p:spPr>
        <p:txBody>
          <a:bodyPr wrap="none" lIns="182880" tIns="146304" rIns="182880" bIns="146304" rtlCol="0">
            <a:spAutoFit/>
          </a:bodyPr>
          <a:lstStyle/>
          <a:p>
            <a:pPr>
              <a:lnSpc>
                <a:spcPct val="90000"/>
              </a:lnSpc>
            </a:pPr>
            <a:r>
              <a:rPr lang="en-US" sz="1200" i="1" dirty="0">
                <a:solidFill>
                  <a:schemeClr val="tx1">
                    <a:lumMod val="50000"/>
                  </a:schemeClr>
                </a:solidFill>
              </a:rPr>
              <a:t>White arrows indicate average score</a:t>
            </a:r>
          </a:p>
        </p:txBody>
      </p:sp>
      <p:sp>
        <p:nvSpPr>
          <p:cNvPr id="29" name="Rectangle 28"/>
          <p:cNvSpPr/>
          <p:nvPr/>
        </p:nvSpPr>
        <p:spPr>
          <a:xfrm>
            <a:off x="2498" y="6669087"/>
            <a:ext cx="6216650" cy="246221"/>
          </a:xfrm>
          <a:prstGeom prst="rect">
            <a:avLst/>
          </a:prstGeom>
        </p:spPr>
        <p:txBody>
          <a:bodyPr>
            <a:spAutoFit/>
          </a:bodyPr>
          <a:lstStyle/>
          <a:p>
            <a:r>
              <a:rPr lang="en-US" sz="1000" dirty="0">
                <a:solidFill>
                  <a:schemeClr val="tx1">
                    <a:lumMod val="50000"/>
                  </a:schemeClr>
                </a:solidFill>
              </a:rPr>
              <a:t>Q.2: Which of these has ever happened to you or to a friend/family member ONLINE &lt;insert risk&gt;?</a:t>
            </a:r>
          </a:p>
        </p:txBody>
      </p:sp>
      <p:grpSp>
        <p:nvGrpSpPr>
          <p:cNvPr id="33" name="Group 32"/>
          <p:cNvGrpSpPr/>
          <p:nvPr/>
        </p:nvGrpSpPr>
        <p:grpSpPr>
          <a:xfrm>
            <a:off x="10121812" y="1695246"/>
            <a:ext cx="2465720" cy="4900001"/>
            <a:chOff x="5611522" y="1616656"/>
            <a:chExt cx="2465720" cy="4900001"/>
          </a:xfrm>
        </p:grpSpPr>
        <p:grpSp>
          <p:nvGrpSpPr>
            <p:cNvPr id="34" name="Group 33"/>
            <p:cNvGrpSpPr/>
            <p:nvPr/>
          </p:nvGrpSpPr>
          <p:grpSpPr>
            <a:xfrm>
              <a:off x="5611522" y="1616656"/>
              <a:ext cx="2465720" cy="4900001"/>
              <a:chOff x="5611522" y="1616656"/>
              <a:chExt cx="2465720" cy="4900001"/>
            </a:xfrm>
          </p:grpSpPr>
          <p:graphicFrame>
            <p:nvGraphicFramePr>
              <p:cNvPr id="36" name="Chart 35"/>
              <p:cNvGraphicFramePr/>
              <p:nvPr>
                <p:extLst>
                  <p:ext uri="{D42A27DB-BD31-4B8C-83A1-F6EECF244321}">
                    <p14:modId xmlns:p14="http://schemas.microsoft.com/office/powerpoint/2010/main" val="1858530775"/>
                  </p:ext>
                </p:extLst>
              </p:nvPr>
            </p:nvGraphicFramePr>
            <p:xfrm>
              <a:off x="5611522" y="2222044"/>
              <a:ext cx="2465720" cy="4294613"/>
            </p:xfrm>
            <a:graphic>
              <a:graphicData uri="http://schemas.openxmlformats.org/drawingml/2006/chart">
                <c:chart xmlns:c="http://schemas.openxmlformats.org/drawingml/2006/chart" xmlns:r="http://schemas.openxmlformats.org/officeDocument/2006/relationships" r:id="rId7"/>
              </a:graphicData>
            </a:graphic>
          </p:graphicFrame>
          <p:sp>
            <p:nvSpPr>
              <p:cNvPr id="37" name="TextBox 36"/>
              <p:cNvSpPr txBox="1"/>
              <p:nvPr/>
            </p:nvSpPr>
            <p:spPr>
              <a:xfrm flipH="1">
                <a:off x="5718540" y="1616656"/>
                <a:ext cx="2148841" cy="738664"/>
              </a:xfrm>
              <a:prstGeom prst="rect">
                <a:avLst/>
              </a:prstGeom>
              <a:noFill/>
            </p:spPr>
            <p:txBody>
              <a:bodyPr wrap="square" lIns="182880" tIns="146304" rIns="182880" bIns="146304" rtlCol="0">
                <a:spAutoFit/>
              </a:bodyPr>
              <a:lstStyle/>
              <a:p>
                <a:pPr algn="ctr">
                  <a:lnSpc>
                    <a:spcPct val="90000"/>
                  </a:lnSpc>
                </a:pPr>
                <a:r>
                  <a:rPr lang="en-US" sz="1600" dirty="0"/>
                  <a:t>Swatting</a:t>
                </a:r>
              </a:p>
              <a:p>
                <a:pPr algn="ctr">
                  <a:lnSpc>
                    <a:spcPct val="90000"/>
                  </a:lnSpc>
                </a:pPr>
                <a:r>
                  <a:rPr lang="en-US" sz="1600" dirty="0"/>
                  <a:t>Avg. 3%</a:t>
                </a:r>
              </a:p>
            </p:txBody>
          </p:sp>
        </p:grpSp>
        <p:sp>
          <p:nvSpPr>
            <p:cNvPr id="35" name="TextBox 34"/>
            <p:cNvSpPr txBox="1"/>
            <p:nvPr/>
          </p:nvSpPr>
          <p:spPr>
            <a:xfrm>
              <a:off x="6861185" y="4300218"/>
              <a:ext cx="526426" cy="489365"/>
            </a:xfrm>
            <a:prstGeom prst="rect">
              <a:avLst/>
            </a:prstGeom>
            <a:noFill/>
          </p:spPr>
          <p:txBody>
            <a:bodyPr wrap="none" lIns="182880" tIns="146304" rIns="182880" bIns="146304" rtlCol="0">
              <a:spAutoFit/>
            </a:bodyPr>
            <a:lstStyle/>
            <a:p>
              <a:pPr>
                <a:lnSpc>
                  <a:spcPct val="90000"/>
                </a:lnSpc>
              </a:pPr>
              <a:r>
                <a:rPr lang="en-US" sz="1400" dirty="0">
                  <a:latin typeface="Wingdings 3" panose="05040102010807070707" pitchFamily="18" charset="2"/>
                </a:rPr>
                <a:t>t</a:t>
              </a:r>
              <a:endParaRPr lang="en-US" sz="1400" dirty="0"/>
            </a:p>
          </p:txBody>
        </p:sp>
      </p:grpSp>
    </p:spTree>
    <p:extLst>
      <p:ext uri="{BB962C8B-B14F-4D97-AF65-F5344CB8AC3E}">
        <p14:creationId xmlns:p14="http://schemas.microsoft.com/office/powerpoint/2010/main" val="7642428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questions</a:t>
            </a:r>
          </a:p>
        </p:txBody>
      </p:sp>
      <p:sp>
        <p:nvSpPr>
          <p:cNvPr id="3" name="Slide Number Placeholder 2"/>
          <p:cNvSpPr>
            <a:spLocks noGrp="1"/>
          </p:cNvSpPr>
          <p:nvPr>
            <p:ph type="sldNum" sz="quarter" idx="4"/>
          </p:nvPr>
        </p:nvSpPr>
        <p:spPr/>
        <p:txBody>
          <a:bodyPr/>
          <a:lstStyle/>
          <a:p>
            <a:fld id="{7EFC24D6-DB8F-6B44-BA5A-9BEC68C15CAA}" type="slidenum">
              <a:rPr lang="en-US" smtClean="0"/>
              <a:pPr/>
              <a:t>4</a:t>
            </a:fld>
            <a:endParaRPr lang="en-US" dirty="0"/>
          </a:p>
        </p:txBody>
      </p:sp>
      <p:sp>
        <p:nvSpPr>
          <p:cNvPr id="10" name="TextBox 9"/>
          <p:cNvSpPr txBox="1"/>
          <p:nvPr/>
        </p:nvSpPr>
        <p:spPr>
          <a:xfrm>
            <a:off x="926592" y="3283001"/>
            <a:ext cx="3184144" cy="683264"/>
          </a:xfrm>
          <a:prstGeom prst="rect">
            <a:avLst/>
          </a:prstGeom>
          <a:noFill/>
        </p:spPr>
        <p:txBody>
          <a:bodyPr wrap="square" lIns="182880" tIns="146304" rIns="182880" bIns="146304" rtlCol="0" anchor="ctr">
            <a:spAutoFit/>
          </a:bodyPr>
          <a:lstStyle/>
          <a:p>
            <a:pPr algn="ctr">
              <a:lnSpc>
                <a:spcPct val="90000"/>
              </a:lnSpc>
            </a:pPr>
            <a:r>
              <a:rPr lang="en-US" sz="1400" dirty="0">
                <a:solidFill>
                  <a:schemeClr val="tx1">
                    <a:lumMod val="50000"/>
                  </a:schemeClr>
                </a:solidFill>
              </a:rPr>
              <a:t>How did people feel about civility, safety &amp; interactions online?</a:t>
            </a:r>
          </a:p>
        </p:txBody>
      </p:sp>
      <p:sp>
        <p:nvSpPr>
          <p:cNvPr id="12" name="TextBox 11"/>
          <p:cNvSpPr txBox="1"/>
          <p:nvPr/>
        </p:nvSpPr>
        <p:spPr>
          <a:xfrm>
            <a:off x="5238496" y="3249558"/>
            <a:ext cx="2245360" cy="683264"/>
          </a:xfrm>
          <a:prstGeom prst="rect">
            <a:avLst/>
          </a:prstGeom>
          <a:noFill/>
        </p:spPr>
        <p:txBody>
          <a:bodyPr wrap="square" lIns="182880" tIns="146304" rIns="182880" bIns="146304" rtlCol="0" anchor="ctr">
            <a:spAutoFit/>
          </a:bodyPr>
          <a:lstStyle/>
          <a:p>
            <a:pPr algn="ctr">
              <a:lnSpc>
                <a:spcPct val="90000"/>
              </a:lnSpc>
            </a:pPr>
            <a:r>
              <a:rPr lang="en-US" sz="1400" dirty="0">
                <a:solidFill>
                  <a:schemeClr val="tx1">
                    <a:lumMod val="50000"/>
                  </a:schemeClr>
                </a:solidFill>
              </a:rPr>
              <a:t>Which online risks had people experienced?</a:t>
            </a:r>
          </a:p>
        </p:txBody>
      </p:sp>
      <p:sp>
        <p:nvSpPr>
          <p:cNvPr id="19" name="TextBox 18"/>
          <p:cNvSpPr txBox="1"/>
          <p:nvPr/>
        </p:nvSpPr>
        <p:spPr>
          <a:xfrm>
            <a:off x="8783320" y="3249558"/>
            <a:ext cx="2844292" cy="683264"/>
          </a:xfrm>
          <a:prstGeom prst="rect">
            <a:avLst/>
          </a:prstGeom>
          <a:noFill/>
        </p:spPr>
        <p:txBody>
          <a:bodyPr wrap="square" lIns="182880" tIns="146304" rIns="182880" bIns="146304" rtlCol="0" anchor="ctr">
            <a:spAutoFit/>
          </a:bodyPr>
          <a:lstStyle/>
          <a:p>
            <a:pPr algn="ctr">
              <a:lnSpc>
                <a:spcPct val="90000"/>
              </a:lnSpc>
            </a:pPr>
            <a:r>
              <a:rPr lang="en-US" sz="1400" dirty="0">
                <a:solidFill>
                  <a:schemeClr val="tx1">
                    <a:lumMod val="50000"/>
                  </a:schemeClr>
                </a:solidFill>
              </a:rPr>
              <a:t>How concerned were people about those online risks? </a:t>
            </a:r>
          </a:p>
        </p:txBody>
      </p:sp>
      <p:grpSp>
        <p:nvGrpSpPr>
          <p:cNvPr id="4" name="Group 3"/>
          <p:cNvGrpSpPr/>
          <p:nvPr/>
        </p:nvGrpSpPr>
        <p:grpSpPr>
          <a:xfrm>
            <a:off x="1008888" y="1125758"/>
            <a:ext cx="10102088" cy="2225587"/>
            <a:chOff x="1008888" y="1125758"/>
            <a:chExt cx="10102088" cy="2225587"/>
          </a:xfrm>
        </p:grpSpPr>
        <p:grpSp>
          <p:nvGrpSpPr>
            <p:cNvPr id="21" name="Group 20"/>
            <p:cNvGrpSpPr/>
            <p:nvPr/>
          </p:nvGrpSpPr>
          <p:grpSpPr>
            <a:xfrm>
              <a:off x="5156200" y="1267455"/>
              <a:ext cx="2084832" cy="2083890"/>
              <a:chOff x="4485640" y="1206502"/>
              <a:chExt cx="2084832" cy="2083890"/>
            </a:xfrm>
          </p:grpSpPr>
          <p:pic>
            <p:nvPicPr>
              <p:cNvPr id="45064" name="Picture 8" descr="https://d30y9cdsu7xlg0.cloudfront.net/png/206486-200.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25924" y="1272025"/>
                <a:ext cx="1645920" cy="164592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bwMode="auto">
              <a:xfrm>
                <a:off x="4485640" y="1206502"/>
                <a:ext cx="2084832" cy="2083890"/>
              </a:xfrm>
              <a:prstGeom prst="ellipse">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8" name="Group 17"/>
            <p:cNvGrpSpPr/>
            <p:nvPr/>
          </p:nvGrpSpPr>
          <p:grpSpPr>
            <a:xfrm>
              <a:off x="1286256" y="1267455"/>
              <a:ext cx="2084832" cy="2083890"/>
              <a:chOff x="615696" y="1206502"/>
              <a:chExt cx="2084832" cy="2083890"/>
            </a:xfrm>
          </p:grpSpPr>
          <p:pic>
            <p:nvPicPr>
              <p:cNvPr id="45060" name="Picture 4" descr="https://d30y9cdsu7xlg0.cloudfront.net/png/11865-200.png"/>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856996" y="1365344"/>
                <a:ext cx="1645920" cy="164592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Oval 14"/>
              <p:cNvSpPr/>
              <p:nvPr/>
            </p:nvSpPr>
            <p:spPr bwMode="auto">
              <a:xfrm>
                <a:off x="615696" y="1206502"/>
                <a:ext cx="2084832" cy="2083890"/>
              </a:xfrm>
              <a:prstGeom prst="ellipse">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14" name="Oval 13"/>
            <p:cNvSpPr/>
            <p:nvPr/>
          </p:nvSpPr>
          <p:spPr bwMode="auto">
            <a:xfrm>
              <a:off x="1008888" y="1135280"/>
              <a:ext cx="457200" cy="457200"/>
            </a:xfrm>
            <a:prstGeom prst="ellips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1</a:t>
              </a:r>
            </a:p>
          </p:txBody>
        </p:sp>
        <p:grpSp>
          <p:nvGrpSpPr>
            <p:cNvPr id="25" name="Group 24"/>
            <p:cNvGrpSpPr/>
            <p:nvPr/>
          </p:nvGrpSpPr>
          <p:grpSpPr>
            <a:xfrm>
              <a:off x="9026144" y="1224725"/>
              <a:ext cx="2084832" cy="2083890"/>
              <a:chOff x="8355584" y="1163772"/>
              <a:chExt cx="2084832" cy="2083890"/>
            </a:xfrm>
          </p:grpSpPr>
          <p:sp>
            <p:nvSpPr>
              <p:cNvPr id="17" name="Oval 16"/>
              <p:cNvSpPr/>
              <p:nvPr/>
            </p:nvSpPr>
            <p:spPr bwMode="auto">
              <a:xfrm>
                <a:off x="8355584" y="1163772"/>
                <a:ext cx="2084832" cy="2083890"/>
              </a:xfrm>
              <a:prstGeom prst="ellipse">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5066" name="Picture 10" descr="https://d30y9cdsu7xlg0.cloudfront.net/png/282902-200.png"/>
              <p:cNvPicPr>
                <a:picLocks noChangeAspect="1" noChangeArrowheads="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8583676" y="1345024"/>
                <a:ext cx="1645920" cy="1645920"/>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Oval 34"/>
            <p:cNvSpPr/>
            <p:nvPr/>
          </p:nvSpPr>
          <p:spPr bwMode="auto">
            <a:xfrm>
              <a:off x="4864608" y="1149356"/>
              <a:ext cx="457200" cy="457200"/>
            </a:xfrm>
            <a:prstGeom prst="ellips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2</a:t>
              </a:r>
            </a:p>
          </p:txBody>
        </p:sp>
        <p:sp>
          <p:nvSpPr>
            <p:cNvPr id="36" name="Oval 35"/>
            <p:cNvSpPr/>
            <p:nvPr/>
          </p:nvSpPr>
          <p:spPr bwMode="auto">
            <a:xfrm>
              <a:off x="8783320" y="1125758"/>
              <a:ext cx="457200" cy="457200"/>
            </a:xfrm>
            <a:prstGeom prst="ellips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3</a:t>
              </a:r>
            </a:p>
          </p:txBody>
        </p:sp>
      </p:grpSp>
      <p:grpSp>
        <p:nvGrpSpPr>
          <p:cNvPr id="5" name="Group 4"/>
          <p:cNvGrpSpPr/>
          <p:nvPr/>
        </p:nvGrpSpPr>
        <p:grpSpPr>
          <a:xfrm>
            <a:off x="1008888" y="3978168"/>
            <a:ext cx="10658553" cy="2824754"/>
            <a:chOff x="1008888" y="3978168"/>
            <a:chExt cx="10658553" cy="2824754"/>
          </a:xfrm>
        </p:grpSpPr>
        <p:grpSp>
          <p:nvGrpSpPr>
            <p:cNvPr id="26" name="Group 25"/>
            <p:cNvGrpSpPr/>
            <p:nvPr/>
          </p:nvGrpSpPr>
          <p:grpSpPr>
            <a:xfrm>
              <a:off x="1286256" y="4082949"/>
              <a:ext cx="2084832" cy="2083890"/>
              <a:chOff x="1945640" y="4190111"/>
              <a:chExt cx="2084832" cy="2083890"/>
            </a:xfrm>
          </p:grpSpPr>
          <p:pic>
            <p:nvPicPr>
              <p:cNvPr id="45062" name="Picture 6" descr="https://d30y9cdsu7xlg0.cloudfront.net/png/571217-200.png"/>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5040" y="4425504"/>
                <a:ext cx="1554480" cy="1554480"/>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p:cNvSpPr/>
              <p:nvPr/>
            </p:nvSpPr>
            <p:spPr bwMode="auto">
              <a:xfrm>
                <a:off x="1945640" y="4190111"/>
                <a:ext cx="2084832" cy="2083890"/>
              </a:xfrm>
              <a:prstGeom prst="ellipse">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27" name="Oval 26"/>
            <p:cNvSpPr/>
            <p:nvPr/>
          </p:nvSpPr>
          <p:spPr bwMode="auto">
            <a:xfrm>
              <a:off x="1008888" y="3978168"/>
              <a:ext cx="457200" cy="457200"/>
            </a:xfrm>
            <a:prstGeom prst="ellips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4</a:t>
              </a:r>
            </a:p>
          </p:txBody>
        </p:sp>
        <p:sp>
          <p:nvSpPr>
            <p:cNvPr id="28" name="TextBox 27"/>
            <p:cNvSpPr txBox="1"/>
            <p:nvPr/>
          </p:nvSpPr>
          <p:spPr>
            <a:xfrm>
              <a:off x="1187553" y="6119658"/>
              <a:ext cx="2599944" cy="683264"/>
            </a:xfrm>
            <a:prstGeom prst="rect">
              <a:avLst/>
            </a:prstGeom>
            <a:noFill/>
          </p:spPr>
          <p:txBody>
            <a:bodyPr wrap="square" lIns="182880" tIns="146304" rIns="182880" bIns="146304" rtlCol="0" anchor="ctr">
              <a:spAutoFit/>
            </a:bodyPr>
            <a:lstStyle/>
            <a:p>
              <a:pPr algn="ctr">
                <a:lnSpc>
                  <a:spcPct val="90000"/>
                </a:lnSpc>
              </a:pPr>
              <a:r>
                <a:rPr lang="en-US" sz="1400" dirty="0">
                  <a:solidFill>
                    <a:schemeClr val="tx1">
                      <a:lumMod val="50000"/>
                    </a:schemeClr>
                  </a:solidFill>
                </a:rPr>
                <a:t>When and how often had these online risks occurred?</a:t>
              </a:r>
            </a:p>
          </p:txBody>
        </p:sp>
        <p:sp>
          <p:nvSpPr>
            <p:cNvPr id="30" name="TextBox 29"/>
            <p:cNvSpPr txBox="1"/>
            <p:nvPr/>
          </p:nvSpPr>
          <p:spPr>
            <a:xfrm>
              <a:off x="4813307" y="6119658"/>
              <a:ext cx="3069336" cy="683264"/>
            </a:xfrm>
            <a:prstGeom prst="rect">
              <a:avLst/>
            </a:prstGeom>
            <a:noFill/>
          </p:spPr>
          <p:txBody>
            <a:bodyPr wrap="square" lIns="182880" tIns="146304" rIns="182880" bIns="146304" rtlCol="0" anchor="ctr">
              <a:spAutoFit/>
            </a:bodyPr>
            <a:lstStyle/>
            <a:p>
              <a:pPr algn="ctr">
                <a:lnSpc>
                  <a:spcPct val="90000"/>
                </a:lnSpc>
              </a:pPr>
              <a:r>
                <a:rPr lang="en-US" sz="1400" dirty="0">
                  <a:solidFill>
                    <a:schemeClr val="tx1">
                      <a:lumMod val="50000"/>
                    </a:schemeClr>
                  </a:solidFill>
                </a:rPr>
                <a:t>And what were the consequences and actions taken?</a:t>
              </a:r>
            </a:p>
          </p:txBody>
        </p:sp>
        <p:sp>
          <p:nvSpPr>
            <p:cNvPr id="31" name="TextBox 30"/>
            <p:cNvSpPr txBox="1"/>
            <p:nvPr/>
          </p:nvSpPr>
          <p:spPr>
            <a:xfrm>
              <a:off x="8743491" y="6117153"/>
              <a:ext cx="2923950" cy="683264"/>
            </a:xfrm>
            <a:prstGeom prst="rect">
              <a:avLst/>
            </a:prstGeom>
            <a:noFill/>
          </p:spPr>
          <p:txBody>
            <a:bodyPr wrap="square" lIns="182880" tIns="146304" rIns="182880" bIns="146304" rtlCol="0" anchor="ctr">
              <a:spAutoFit/>
            </a:bodyPr>
            <a:lstStyle/>
            <a:p>
              <a:pPr algn="ctr">
                <a:lnSpc>
                  <a:spcPct val="90000"/>
                </a:lnSpc>
              </a:pPr>
              <a:r>
                <a:rPr lang="en-US" sz="1400" dirty="0">
                  <a:solidFill>
                    <a:schemeClr val="tx1">
                      <a:lumMod val="50000"/>
                    </a:schemeClr>
                  </a:solidFill>
                </a:rPr>
                <a:t>Where did people go to find help? </a:t>
              </a:r>
            </a:p>
          </p:txBody>
        </p:sp>
        <p:grpSp>
          <p:nvGrpSpPr>
            <p:cNvPr id="29" name="Group 28"/>
            <p:cNvGrpSpPr/>
            <p:nvPr/>
          </p:nvGrpSpPr>
          <p:grpSpPr>
            <a:xfrm>
              <a:off x="5156200" y="4082949"/>
              <a:ext cx="2084832" cy="2083890"/>
              <a:chOff x="5815584" y="4190111"/>
              <a:chExt cx="2084832" cy="2083890"/>
            </a:xfrm>
          </p:grpSpPr>
          <p:sp>
            <p:nvSpPr>
              <p:cNvPr id="22" name="Oval 21"/>
              <p:cNvSpPr/>
              <p:nvPr/>
            </p:nvSpPr>
            <p:spPr bwMode="auto">
              <a:xfrm>
                <a:off x="5815584" y="4190111"/>
                <a:ext cx="2084832" cy="2083890"/>
              </a:xfrm>
              <a:prstGeom prst="ellipse">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5068" name="Picture 12" descr="https://d30y9cdsu7xlg0.cloudfront.net/png/311897-200.png"/>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54344" y="4328683"/>
                <a:ext cx="1554480" cy="15544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056" name="Group 45055"/>
            <p:cNvGrpSpPr/>
            <p:nvPr/>
          </p:nvGrpSpPr>
          <p:grpSpPr>
            <a:xfrm>
              <a:off x="9026144" y="4040219"/>
              <a:ext cx="2084832" cy="2083890"/>
              <a:chOff x="9685528" y="4147381"/>
              <a:chExt cx="2084832" cy="2083890"/>
            </a:xfrm>
          </p:grpSpPr>
          <p:sp>
            <p:nvSpPr>
              <p:cNvPr id="24" name="Oval 23"/>
              <p:cNvSpPr/>
              <p:nvPr/>
            </p:nvSpPr>
            <p:spPr bwMode="auto">
              <a:xfrm>
                <a:off x="9685528" y="4147381"/>
                <a:ext cx="2084832" cy="2083890"/>
              </a:xfrm>
              <a:prstGeom prst="ellipse">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5072" name="Picture 16" descr="https://d30y9cdsu7xlg0.cloudfront.net/png/489539-2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0898" y="4402034"/>
                <a:ext cx="1463040" cy="1463040"/>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Oval 36"/>
            <p:cNvSpPr/>
            <p:nvPr/>
          </p:nvSpPr>
          <p:spPr bwMode="auto">
            <a:xfrm>
              <a:off x="4864608" y="3978168"/>
              <a:ext cx="457200" cy="457200"/>
            </a:xfrm>
            <a:prstGeom prst="ellips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5</a:t>
              </a:r>
            </a:p>
          </p:txBody>
        </p:sp>
        <p:sp>
          <p:nvSpPr>
            <p:cNvPr id="38" name="Oval 37"/>
            <p:cNvSpPr/>
            <p:nvPr/>
          </p:nvSpPr>
          <p:spPr bwMode="auto">
            <a:xfrm>
              <a:off x="8783320" y="3978168"/>
              <a:ext cx="457200" cy="457200"/>
            </a:xfrm>
            <a:prstGeom prst="ellips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6</a:t>
              </a:r>
            </a:p>
          </p:txBody>
        </p:sp>
      </p:grpSp>
    </p:spTree>
    <p:extLst>
      <p:ext uri="{BB962C8B-B14F-4D97-AF65-F5344CB8AC3E}">
        <p14:creationId xmlns:p14="http://schemas.microsoft.com/office/powerpoint/2010/main" val="420134435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81" y="295274"/>
            <a:ext cx="11889564" cy="917575"/>
          </a:xfrm>
        </p:spPr>
        <p:txBody>
          <a:bodyPr/>
          <a:lstStyle/>
          <a:p>
            <a:r>
              <a:rPr lang="en-US" dirty="0"/>
              <a:t>Sexual risks were highest in Mexico</a:t>
            </a:r>
            <a:br>
              <a:rPr lang="en-US" dirty="0"/>
            </a:br>
            <a:r>
              <a:rPr lang="en-US" sz="2400" dirty="0"/>
              <a:t>Sexual, Happened to me</a:t>
            </a:r>
            <a:endParaRPr lang="en-US" dirty="0"/>
          </a:p>
        </p:txBody>
      </p:sp>
      <p:sp>
        <p:nvSpPr>
          <p:cNvPr id="3" name="Slide Number Placeholder 2"/>
          <p:cNvSpPr>
            <a:spLocks noGrp="1"/>
          </p:cNvSpPr>
          <p:nvPr>
            <p:ph type="sldNum" sz="quarter" idx="4"/>
          </p:nvPr>
        </p:nvSpPr>
        <p:spPr/>
        <p:txBody>
          <a:bodyPr/>
          <a:lstStyle/>
          <a:p>
            <a:fld id="{7EFC24D6-DB8F-6B44-BA5A-9BEC68C15CAA}" type="slidenum">
              <a:rPr lang="en-US" smtClean="0"/>
              <a:pPr/>
              <a:t>40</a:t>
            </a:fld>
            <a:endParaRPr lang="en-US" dirty="0"/>
          </a:p>
        </p:txBody>
      </p:sp>
      <p:sp>
        <p:nvSpPr>
          <p:cNvPr id="18" name="Rectangle 17"/>
          <p:cNvSpPr/>
          <p:nvPr/>
        </p:nvSpPr>
        <p:spPr bwMode="auto">
          <a:xfrm>
            <a:off x="-10616" y="1423432"/>
            <a:ext cx="12430705" cy="514619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flipH="1">
            <a:off x="340213" y="1517216"/>
            <a:ext cx="2646001" cy="960263"/>
          </a:xfrm>
          <a:prstGeom prst="rect">
            <a:avLst/>
          </a:prstGeom>
          <a:noFill/>
        </p:spPr>
        <p:txBody>
          <a:bodyPr wrap="square" lIns="182880" tIns="146304" rIns="182880" bIns="146304" rtlCol="0">
            <a:spAutoFit/>
          </a:bodyPr>
          <a:lstStyle/>
          <a:p>
            <a:pPr algn="ctr">
              <a:lnSpc>
                <a:spcPct val="90000"/>
              </a:lnSpc>
            </a:pPr>
            <a:r>
              <a:rPr lang="en-US" sz="1600" dirty="0"/>
              <a:t>Unwanted Sexting (received)</a:t>
            </a:r>
          </a:p>
          <a:p>
            <a:pPr algn="ctr">
              <a:lnSpc>
                <a:spcPct val="90000"/>
              </a:lnSpc>
            </a:pPr>
            <a:r>
              <a:rPr lang="en-US" sz="1600" dirty="0"/>
              <a:t>Avg. = 21%</a:t>
            </a:r>
          </a:p>
        </p:txBody>
      </p:sp>
      <p:graphicFrame>
        <p:nvGraphicFramePr>
          <p:cNvPr id="10" name="Chart 9"/>
          <p:cNvGraphicFramePr/>
          <p:nvPr>
            <p:extLst>
              <p:ext uri="{D42A27DB-BD31-4B8C-83A1-F6EECF244321}">
                <p14:modId xmlns:p14="http://schemas.microsoft.com/office/powerpoint/2010/main" val="1233030108"/>
              </p:ext>
            </p:extLst>
          </p:nvPr>
        </p:nvGraphicFramePr>
        <p:xfrm>
          <a:off x="103955" y="2292704"/>
          <a:ext cx="2465720" cy="42946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val="1504306177"/>
              </p:ext>
            </p:extLst>
          </p:nvPr>
        </p:nvGraphicFramePr>
        <p:xfrm>
          <a:off x="2653856" y="2292702"/>
          <a:ext cx="2465720" cy="42946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3054484389"/>
              </p:ext>
            </p:extLst>
          </p:nvPr>
        </p:nvGraphicFramePr>
        <p:xfrm>
          <a:off x="7177669" y="2292704"/>
          <a:ext cx="2465720" cy="42946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extLst>
              <p:ext uri="{D42A27DB-BD31-4B8C-83A1-F6EECF244321}">
                <p14:modId xmlns:p14="http://schemas.microsoft.com/office/powerpoint/2010/main" val="4238496442"/>
              </p:ext>
            </p:extLst>
          </p:nvPr>
        </p:nvGraphicFramePr>
        <p:xfrm>
          <a:off x="5172517" y="2292704"/>
          <a:ext cx="2465720" cy="42946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p:nvPr>
            <p:extLst>
              <p:ext uri="{D42A27DB-BD31-4B8C-83A1-F6EECF244321}">
                <p14:modId xmlns:p14="http://schemas.microsoft.com/office/powerpoint/2010/main" val="2681131251"/>
              </p:ext>
            </p:extLst>
          </p:nvPr>
        </p:nvGraphicFramePr>
        <p:xfrm>
          <a:off x="9736279" y="2292704"/>
          <a:ext cx="2609539" cy="4294613"/>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p:cNvSpPr txBox="1"/>
          <p:nvPr/>
        </p:nvSpPr>
        <p:spPr>
          <a:xfrm flipH="1">
            <a:off x="2893618" y="1738815"/>
            <a:ext cx="2155051" cy="738664"/>
          </a:xfrm>
          <a:prstGeom prst="rect">
            <a:avLst/>
          </a:prstGeom>
          <a:noFill/>
        </p:spPr>
        <p:txBody>
          <a:bodyPr wrap="square" lIns="182880" tIns="146304" rIns="182880" bIns="146304" rtlCol="0">
            <a:spAutoFit/>
          </a:bodyPr>
          <a:lstStyle/>
          <a:p>
            <a:pPr algn="ctr">
              <a:lnSpc>
                <a:spcPct val="90000"/>
              </a:lnSpc>
            </a:pPr>
            <a:r>
              <a:rPr lang="en-US" sz="1600" dirty="0"/>
              <a:t>Sexual Solicitation</a:t>
            </a:r>
          </a:p>
          <a:p>
            <a:pPr algn="ctr">
              <a:lnSpc>
                <a:spcPct val="90000"/>
              </a:lnSpc>
            </a:pPr>
            <a:r>
              <a:rPr lang="en-US" sz="1600" dirty="0"/>
              <a:t>Avg. = 15%</a:t>
            </a:r>
          </a:p>
        </p:txBody>
      </p:sp>
      <p:sp>
        <p:nvSpPr>
          <p:cNvPr id="17" name="TextBox 16"/>
          <p:cNvSpPr txBox="1"/>
          <p:nvPr/>
        </p:nvSpPr>
        <p:spPr>
          <a:xfrm flipH="1">
            <a:off x="7677321" y="1738815"/>
            <a:ext cx="2155051" cy="738664"/>
          </a:xfrm>
          <a:prstGeom prst="rect">
            <a:avLst/>
          </a:prstGeom>
          <a:noFill/>
        </p:spPr>
        <p:txBody>
          <a:bodyPr wrap="square" lIns="182880" tIns="146304" rIns="182880" bIns="146304" rtlCol="0">
            <a:spAutoFit/>
          </a:bodyPr>
          <a:lstStyle/>
          <a:p>
            <a:pPr algn="ctr">
              <a:lnSpc>
                <a:spcPct val="90000"/>
              </a:lnSpc>
            </a:pPr>
            <a:r>
              <a:rPr lang="en-US" sz="1600" dirty="0"/>
              <a:t>Revenge porn</a:t>
            </a:r>
          </a:p>
          <a:p>
            <a:pPr algn="ctr">
              <a:lnSpc>
                <a:spcPct val="90000"/>
              </a:lnSpc>
            </a:pPr>
            <a:r>
              <a:rPr lang="en-US" sz="1600" dirty="0"/>
              <a:t>Avg. 3%</a:t>
            </a:r>
          </a:p>
        </p:txBody>
      </p:sp>
      <p:sp>
        <p:nvSpPr>
          <p:cNvPr id="24" name="TextBox 23"/>
          <p:cNvSpPr txBox="1"/>
          <p:nvPr/>
        </p:nvSpPr>
        <p:spPr>
          <a:xfrm flipH="1">
            <a:off x="5272952" y="1517216"/>
            <a:ext cx="2148841" cy="960263"/>
          </a:xfrm>
          <a:prstGeom prst="rect">
            <a:avLst/>
          </a:prstGeom>
          <a:noFill/>
        </p:spPr>
        <p:txBody>
          <a:bodyPr wrap="square" lIns="182880" tIns="146304" rIns="182880" bIns="146304" rtlCol="0">
            <a:spAutoFit/>
          </a:bodyPr>
          <a:lstStyle/>
          <a:p>
            <a:pPr algn="ctr">
              <a:lnSpc>
                <a:spcPct val="90000"/>
              </a:lnSpc>
            </a:pPr>
            <a:r>
              <a:rPr lang="en-US" sz="1600" dirty="0"/>
              <a:t>Unwanted Sexting (sent)</a:t>
            </a:r>
          </a:p>
          <a:p>
            <a:pPr algn="ctr">
              <a:lnSpc>
                <a:spcPct val="90000"/>
              </a:lnSpc>
            </a:pPr>
            <a:r>
              <a:rPr lang="en-US" sz="1600" dirty="0"/>
              <a:t>Avg. 12%</a:t>
            </a:r>
          </a:p>
        </p:txBody>
      </p:sp>
      <p:sp>
        <p:nvSpPr>
          <p:cNvPr id="25" name="TextBox 24"/>
          <p:cNvSpPr txBox="1"/>
          <p:nvPr/>
        </p:nvSpPr>
        <p:spPr>
          <a:xfrm flipH="1">
            <a:off x="9824029" y="1738815"/>
            <a:ext cx="2148841" cy="738664"/>
          </a:xfrm>
          <a:prstGeom prst="rect">
            <a:avLst/>
          </a:prstGeom>
          <a:noFill/>
        </p:spPr>
        <p:txBody>
          <a:bodyPr wrap="square" lIns="182880" tIns="146304" rIns="182880" bIns="146304" rtlCol="0">
            <a:spAutoFit/>
          </a:bodyPr>
          <a:lstStyle/>
          <a:p>
            <a:pPr algn="ctr">
              <a:lnSpc>
                <a:spcPct val="90000"/>
              </a:lnSpc>
            </a:pPr>
            <a:r>
              <a:rPr lang="en-US" sz="1600" dirty="0"/>
              <a:t>Sextortion</a:t>
            </a:r>
          </a:p>
          <a:p>
            <a:pPr algn="ctr">
              <a:lnSpc>
                <a:spcPct val="90000"/>
              </a:lnSpc>
            </a:pPr>
            <a:r>
              <a:rPr lang="en-US" sz="1600" dirty="0"/>
              <a:t>Avg. = 3%</a:t>
            </a:r>
          </a:p>
        </p:txBody>
      </p:sp>
      <p:sp>
        <p:nvSpPr>
          <p:cNvPr id="8" name="TextBox 7"/>
          <p:cNvSpPr txBox="1"/>
          <p:nvPr/>
        </p:nvSpPr>
        <p:spPr>
          <a:xfrm>
            <a:off x="2034448" y="4289401"/>
            <a:ext cx="526426" cy="489365"/>
          </a:xfrm>
          <a:prstGeom prst="rect">
            <a:avLst/>
          </a:prstGeom>
          <a:noFill/>
        </p:spPr>
        <p:txBody>
          <a:bodyPr wrap="none" lIns="182880" tIns="146304" rIns="182880" bIns="146304" rtlCol="0">
            <a:spAutoFit/>
          </a:bodyPr>
          <a:lstStyle/>
          <a:p>
            <a:pPr>
              <a:lnSpc>
                <a:spcPct val="90000"/>
              </a:lnSpc>
            </a:pPr>
            <a:r>
              <a:rPr lang="en-US" sz="1400" dirty="0">
                <a:latin typeface="Wingdings 3" panose="05040102010807070707" pitchFamily="18" charset="2"/>
              </a:rPr>
              <a:t>t</a:t>
            </a:r>
            <a:endParaRPr lang="en-US" sz="1400" dirty="0"/>
          </a:p>
        </p:txBody>
      </p:sp>
      <p:sp>
        <p:nvSpPr>
          <p:cNvPr id="41" name="TextBox 40"/>
          <p:cNvSpPr txBox="1"/>
          <p:nvPr/>
        </p:nvSpPr>
        <p:spPr>
          <a:xfrm>
            <a:off x="4393449" y="4021364"/>
            <a:ext cx="526426" cy="489365"/>
          </a:xfrm>
          <a:prstGeom prst="rect">
            <a:avLst/>
          </a:prstGeom>
          <a:noFill/>
        </p:spPr>
        <p:txBody>
          <a:bodyPr wrap="none" lIns="182880" tIns="146304" rIns="182880" bIns="146304" rtlCol="0">
            <a:spAutoFit/>
          </a:bodyPr>
          <a:lstStyle/>
          <a:p>
            <a:pPr>
              <a:lnSpc>
                <a:spcPct val="90000"/>
              </a:lnSpc>
            </a:pPr>
            <a:r>
              <a:rPr lang="en-US" sz="1400" dirty="0">
                <a:latin typeface="Wingdings 3" panose="05040102010807070707" pitchFamily="18" charset="2"/>
              </a:rPr>
              <a:t>t</a:t>
            </a:r>
            <a:endParaRPr lang="en-US" sz="1400" dirty="0"/>
          </a:p>
        </p:txBody>
      </p:sp>
      <p:sp>
        <p:nvSpPr>
          <p:cNvPr id="42" name="TextBox 41"/>
          <p:cNvSpPr txBox="1"/>
          <p:nvPr/>
        </p:nvSpPr>
        <p:spPr>
          <a:xfrm>
            <a:off x="6847807" y="3720775"/>
            <a:ext cx="526426" cy="489365"/>
          </a:xfrm>
          <a:prstGeom prst="rect">
            <a:avLst/>
          </a:prstGeom>
          <a:noFill/>
        </p:spPr>
        <p:txBody>
          <a:bodyPr wrap="none" lIns="182880" tIns="146304" rIns="182880" bIns="146304" rtlCol="0">
            <a:spAutoFit/>
          </a:bodyPr>
          <a:lstStyle/>
          <a:p>
            <a:pPr>
              <a:lnSpc>
                <a:spcPct val="90000"/>
              </a:lnSpc>
            </a:pPr>
            <a:r>
              <a:rPr lang="en-US" sz="1400" dirty="0">
                <a:latin typeface="Wingdings 3" panose="05040102010807070707" pitchFamily="18" charset="2"/>
              </a:rPr>
              <a:t>t</a:t>
            </a:r>
            <a:endParaRPr lang="en-US" sz="1400" dirty="0"/>
          </a:p>
        </p:txBody>
      </p:sp>
      <p:sp>
        <p:nvSpPr>
          <p:cNvPr id="43" name="TextBox 42"/>
          <p:cNvSpPr txBox="1"/>
          <p:nvPr/>
        </p:nvSpPr>
        <p:spPr>
          <a:xfrm>
            <a:off x="8615233" y="3700456"/>
            <a:ext cx="526426" cy="489365"/>
          </a:xfrm>
          <a:prstGeom prst="rect">
            <a:avLst/>
          </a:prstGeom>
          <a:noFill/>
        </p:spPr>
        <p:txBody>
          <a:bodyPr wrap="none" lIns="182880" tIns="146304" rIns="182880" bIns="146304" rtlCol="0">
            <a:spAutoFit/>
          </a:bodyPr>
          <a:lstStyle/>
          <a:p>
            <a:pPr>
              <a:lnSpc>
                <a:spcPct val="90000"/>
              </a:lnSpc>
            </a:pPr>
            <a:r>
              <a:rPr lang="en-US" sz="1400" dirty="0">
                <a:latin typeface="Wingdings 3" panose="05040102010807070707" pitchFamily="18" charset="2"/>
              </a:rPr>
              <a:t>t</a:t>
            </a:r>
            <a:endParaRPr lang="en-US" sz="1400" dirty="0"/>
          </a:p>
        </p:txBody>
      </p:sp>
      <p:sp>
        <p:nvSpPr>
          <p:cNvPr id="44" name="TextBox 43"/>
          <p:cNvSpPr txBox="1"/>
          <p:nvPr/>
        </p:nvSpPr>
        <p:spPr>
          <a:xfrm>
            <a:off x="11041507" y="4135039"/>
            <a:ext cx="526426" cy="489365"/>
          </a:xfrm>
          <a:prstGeom prst="rect">
            <a:avLst/>
          </a:prstGeom>
          <a:noFill/>
        </p:spPr>
        <p:txBody>
          <a:bodyPr wrap="none" lIns="182880" tIns="146304" rIns="182880" bIns="146304" rtlCol="0">
            <a:spAutoFit/>
          </a:bodyPr>
          <a:lstStyle/>
          <a:p>
            <a:pPr>
              <a:lnSpc>
                <a:spcPct val="90000"/>
              </a:lnSpc>
            </a:pPr>
            <a:r>
              <a:rPr lang="en-US" sz="1400" dirty="0">
                <a:latin typeface="Wingdings 3" panose="05040102010807070707" pitchFamily="18" charset="2"/>
              </a:rPr>
              <a:t>t</a:t>
            </a:r>
            <a:endParaRPr lang="en-US" sz="1400" dirty="0"/>
          </a:p>
        </p:txBody>
      </p:sp>
      <p:grpSp>
        <p:nvGrpSpPr>
          <p:cNvPr id="26" name="Group 25"/>
          <p:cNvGrpSpPr/>
          <p:nvPr/>
        </p:nvGrpSpPr>
        <p:grpSpPr>
          <a:xfrm>
            <a:off x="11145985" y="-28533"/>
            <a:ext cx="1245688" cy="489365"/>
            <a:chOff x="11145985" y="-28533"/>
            <a:chExt cx="1245688" cy="489365"/>
          </a:xfrm>
        </p:grpSpPr>
        <p:pic>
          <p:nvPicPr>
            <p:cNvPr id="27" name="Picture 2" descr="https://d30y9cdsu7xlg0.cloudfront.net/png/17486-200.png"/>
            <p:cNvPicPr>
              <a:picLocks noChangeAspect="1" noChangeArrowheads="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3" y="84691"/>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sp>
        <p:nvSpPr>
          <p:cNvPr id="23" name="Rectangle 22"/>
          <p:cNvSpPr/>
          <p:nvPr/>
        </p:nvSpPr>
        <p:spPr>
          <a:xfrm>
            <a:off x="2498" y="6669087"/>
            <a:ext cx="6216650" cy="246221"/>
          </a:xfrm>
          <a:prstGeom prst="rect">
            <a:avLst/>
          </a:prstGeom>
        </p:spPr>
        <p:txBody>
          <a:bodyPr>
            <a:spAutoFit/>
          </a:bodyPr>
          <a:lstStyle/>
          <a:p>
            <a:r>
              <a:rPr lang="en-US" sz="1000" dirty="0">
                <a:solidFill>
                  <a:schemeClr val="tx1">
                    <a:lumMod val="50000"/>
                  </a:schemeClr>
                </a:solidFill>
              </a:rPr>
              <a:t>Q.2: Which of these has ever happened to you or to a friend/family member ONLINE &lt;insert risk&gt;?</a:t>
            </a:r>
          </a:p>
        </p:txBody>
      </p:sp>
    </p:spTree>
    <p:extLst>
      <p:ext uri="{BB962C8B-B14F-4D97-AF65-F5344CB8AC3E}">
        <p14:creationId xmlns:p14="http://schemas.microsoft.com/office/powerpoint/2010/main" val="56103372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867" y="295274"/>
            <a:ext cx="11889564" cy="917575"/>
          </a:xfrm>
        </p:spPr>
        <p:txBody>
          <a:bodyPr/>
          <a:lstStyle/>
          <a:p>
            <a:r>
              <a:rPr lang="en-US" dirty="0"/>
              <a:t>Doxing was a big problem in China</a:t>
            </a:r>
            <a:br>
              <a:rPr lang="en-US" dirty="0"/>
            </a:br>
            <a:r>
              <a:rPr lang="en-US" sz="2400" dirty="0"/>
              <a:t>Reputational, Happened to me</a:t>
            </a:r>
            <a:endParaRPr lang="en-US" dirty="0"/>
          </a:p>
        </p:txBody>
      </p:sp>
      <p:sp>
        <p:nvSpPr>
          <p:cNvPr id="3" name="Slide Number Placeholder 2"/>
          <p:cNvSpPr>
            <a:spLocks noGrp="1"/>
          </p:cNvSpPr>
          <p:nvPr>
            <p:ph type="sldNum" sz="quarter" idx="4"/>
          </p:nvPr>
        </p:nvSpPr>
        <p:spPr/>
        <p:txBody>
          <a:bodyPr/>
          <a:lstStyle/>
          <a:p>
            <a:fld id="{7EFC24D6-DB8F-6B44-BA5A-9BEC68C15CAA}" type="slidenum">
              <a:rPr lang="en-US" smtClean="0"/>
              <a:pPr/>
              <a:t>41</a:t>
            </a:fld>
            <a:endParaRPr lang="en-US" dirty="0"/>
          </a:p>
        </p:txBody>
      </p:sp>
      <p:grpSp>
        <p:nvGrpSpPr>
          <p:cNvPr id="4" name="Group 3"/>
          <p:cNvGrpSpPr/>
          <p:nvPr/>
        </p:nvGrpSpPr>
        <p:grpSpPr>
          <a:xfrm>
            <a:off x="-21774" y="1438507"/>
            <a:ext cx="12452749" cy="5148072"/>
            <a:chOff x="-21774" y="1451905"/>
            <a:chExt cx="12452749" cy="5030637"/>
          </a:xfrm>
        </p:grpSpPr>
        <p:sp>
          <p:nvSpPr>
            <p:cNvPr id="18" name="Rectangle 17"/>
            <p:cNvSpPr/>
            <p:nvPr/>
          </p:nvSpPr>
          <p:spPr bwMode="auto">
            <a:xfrm>
              <a:off x="270" y="1458728"/>
              <a:ext cx="12430705" cy="4964898"/>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flipH="1">
              <a:off x="330053" y="1461343"/>
              <a:ext cx="2646001" cy="738664"/>
            </a:xfrm>
            <a:prstGeom prst="rect">
              <a:avLst/>
            </a:prstGeom>
            <a:noFill/>
          </p:spPr>
          <p:txBody>
            <a:bodyPr wrap="square" lIns="182880" tIns="146304" rIns="182880" bIns="146304" rtlCol="0">
              <a:spAutoFit/>
            </a:bodyPr>
            <a:lstStyle/>
            <a:p>
              <a:pPr algn="ctr">
                <a:lnSpc>
                  <a:spcPct val="90000"/>
                </a:lnSpc>
              </a:pPr>
              <a:r>
                <a:rPr lang="en-US" sz="1600" dirty="0"/>
                <a:t>Doxing</a:t>
              </a:r>
            </a:p>
            <a:p>
              <a:pPr algn="ctr">
                <a:lnSpc>
                  <a:spcPct val="90000"/>
                </a:lnSpc>
              </a:pPr>
              <a:r>
                <a:rPr lang="en-US" sz="1600" dirty="0"/>
                <a:t>Avg. = 12%</a:t>
              </a:r>
            </a:p>
          </p:txBody>
        </p:sp>
        <p:graphicFrame>
          <p:nvGraphicFramePr>
            <p:cNvPr id="10" name="Chart 9"/>
            <p:cNvGraphicFramePr/>
            <p:nvPr>
              <p:extLst/>
            </p:nvPr>
          </p:nvGraphicFramePr>
          <p:xfrm>
            <a:off x="-21774" y="2187929"/>
            <a:ext cx="2592253" cy="42946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nvPr>
          </p:nvGraphicFramePr>
          <p:xfrm>
            <a:off x="2666828" y="2187926"/>
            <a:ext cx="2465720" cy="42946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nvPr>
          </p:nvGraphicFramePr>
          <p:xfrm>
            <a:off x="5376389" y="2187925"/>
            <a:ext cx="2465720" cy="4294613"/>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flipH="1">
              <a:off x="2893618" y="1451905"/>
              <a:ext cx="2155051" cy="960263"/>
            </a:xfrm>
            <a:prstGeom prst="rect">
              <a:avLst/>
            </a:prstGeom>
            <a:noFill/>
          </p:spPr>
          <p:txBody>
            <a:bodyPr wrap="square" lIns="182880" tIns="146304" rIns="182880" bIns="146304" rtlCol="0">
              <a:spAutoFit/>
            </a:bodyPr>
            <a:lstStyle/>
            <a:p>
              <a:pPr algn="ctr">
                <a:lnSpc>
                  <a:spcPct val="90000"/>
                </a:lnSpc>
              </a:pPr>
              <a:r>
                <a:rPr lang="en-US" sz="1600" dirty="0"/>
                <a:t>Damage to personal reputation</a:t>
              </a:r>
            </a:p>
            <a:p>
              <a:pPr algn="ctr">
                <a:lnSpc>
                  <a:spcPct val="90000"/>
                </a:lnSpc>
              </a:pPr>
              <a:r>
                <a:rPr lang="en-US" sz="1600" dirty="0"/>
                <a:t>Avg. = 8%</a:t>
              </a:r>
            </a:p>
          </p:txBody>
        </p:sp>
      </p:grpSp>
      <p:sp>
        <p:nvSpPr>
          <p:cNvPr id="24" name="TextBox 23"/>
          <p:cNvSpPr txBox="1"/>
          <p:nvPr/>
        </p:nvSpPr>
        <p:spPr>
          <a:xfrm flipH="1">
            <a:off x="5229407" y="1549874"/>
            <a:ext cx="2148841" cy="960263"/>
          </a:xfrm>
          <a:prstGeom prst="rect">
            <a:avLst/>
          </a:prstGeom>
          <a:noFill/>
        </p:spPr>
        <p:txBody>
          <a:bodyPr wrap="square" lIns="182880" tIns="146304" rIns="182880" bIns="146304" rtlCol="0">
            <a:spAutoFit/>
          </a:bodyPr>
          <a:lstStyle/>
          <a:p>
            <a:pPr algn="ctr">
              <a:lnSpc>
                <a:spcPct val="90000"/>
              </a:lnSpc>
            </a:pPr>
            <a:r>
              <a:rPr lang="en-US" sz="1600" dirty="0"/>
              <a:t>Damage to work reputation</a:t>
            </a:r>
          </a:p>
          <a:p>
            <a:pPr algn="ctr">
              <a:lnSpc>
                <a:spcPct val="90000"/>
              </a:lnSpc>
            </a:pPr>
            <a:r>
              <a:rPr lang="en-US" sz="1600" dirty="0"/>
              <a:t>Avg. 4%</a:t>
            </a:r>
          </a:p>
        </p:txBody>
      </p:sp>
      <p:sp>
        <p:nvSpPr>
          <p:cNvPr id="8" name="TextBox 7"/>
          <p:cNvSpPr txBox="1"/>
          <p:nvPr/>
        </p:nvSpPr>
        <p:spPr>
          <a:xfrm>
            <a:off x="1755269" y="3760348"/>
            <a:ext cx="526426" cy="489365"/>
          </a:xfrm>
          <a:prstGeom prst="rect">
            <a:avLst/>
          </a:prstGeom>
          <a:noFill/>
        </p:spPr>
        <p:txBody>
          <a:bodyPr wrap="none" lIns="182880" tIns="146304" rIns="182880" bIns="146304" rtlCol="0">
            <a:spAutoFit/>
          </a:bodyPr>
          <a:lstStyle/>
          <a:p>
            <a:pPr>
              <a:lnSpc>
                <a:spcPct val="90000"/>
              </a:lnSpc>
            </a:pPr>
            <a:r>
              <a:rPr lang="en-US" sz="1400" dirty="0">
                <a:latin typeface="Wingdings 3" panose="05040102010807070707" pitchFamily="18" charset="2"/>
              </a:rPr>
              <a:t>t</a:t>
            </a:r>
            <a:endParaRPr lang="en-US" sz="1400" dirty="0"/>
          </a:p>
        </p:txBody>
      </p:sp>
      <p:sp>
        <p:nvSpPr>
          <p:cNvPr id="41" name="TextBox 40"/>
          <p:cNvSpPr txBox="1"/>
          <p:nvPr/>
        </p:nvSpPr>
        <p:spPr>
          <a:xfrm>
            <a:off x="4161680" y="4340554"/>
            <a:ext cx="526426" cy="489365"/>
          </a:xfrm>
          <a:prstGeom prst="rect">
            <a:avLst/>
          </a:prstGeom>
          <a:noFill/>
        </p:spPr>
        <p:txBody>
          <a:bodyPr wrap="none" lIns="182880" tIns="146304" rIns="182880" bIns="146304" rtlCol="0">
            <a:spAutoFit/>
          </a:bodyPr>
          <a:lstStyle/>
          <a:p>
            <a:pPr>
              <a:lnSpc>
                <a:spcPct val="90000"/>
              </a:lnSpc>
            </a:pPr>
            <a:r>
              <a:rPr lang="en-US" sz="1400" dirty="0">
                <a:latin typeface="Wingdings 3" panose="05040102010807070707" pitchFamily="18" charset="2"/>
              </a:rPr>
              <a:t>t</a:t>
            </a:r>
            <a:endParaRPr lang="en-US" sz="1400" dirty="0"/>
          </a:p>
        </p:txBody>
      </p:sp>
      <p:sp>
        <p:nvSpPr>
          <p:cNvPr id="42" name="TextBox 41"/>
          <p:cNvSpPr txBox="1"/>
          <p:nvPr/>
        </p:nvSpPr>
        <p:spPr>
          <a:xfrm>
            <a:off x="6770542" y="3485185"/>
            <a:ext cx="526426" cy="489365"/>
          </a:xfrm>
          <a:prstGeom prst="rect">
            <a:avLst/>
          </a:prstGeom>
          <a:noFill/>
        </p:spPr>
        <p:txBody>
          <a:bodyPr wrap="none" lIns="182880" tIns="146304" rIns="182880" bIns="146304" rtlCol="0">
            <a:spAutoFit/>
          </a:bodyPr>
          <a:lstStyle/>
          <a:p>
            <a:pPr>
              <a:lnSpc>
                <a:spcPct val="90000"/>
              </a:lnSpc>
            </a:pPr>
            <a:r>
              <a:rPr lang="en-US" sz="1400" dirty="0">
                <a:latin typeface="Wingdings 3" panose="05040102010807070707" pitchFamily="18" charset="2"/>
              </a:rPr>
              <a:t>t</a:t>
            </a:r>
            <a:endParaRPr lang="en-US" sz="1400" dirty="0"/>
          </a:p>
        </p:txBody>
      </p:sp>
      <p:grpSp>
        <p:nvGrpSpPr>
          <p:cNvPr id="26" name="Group 25"/>
          <p:cNvGrpSpPr/>
          <p:nvPr/>
        </p:nvGrpSpPr>
        <p:grpSpPr>
          <a:xfrm>
            <a:off x="11145985" y="-28533"/>
            <a:ext cx="1245688" cy="489365"/>
            <a:chOff x="11145985" y="-28533"/>
            <a:chExt cx="1245688" cy="489365"/>
          </a:xfrm>
        </p:grpSpPr>
        <p:pic>
          <p:nvPicPr>
            <p:cNvPr id="27" name="Picture 2" descr="https://d30y9cdsu7xlg0.cloudfront.net/png/17486-200.png"/>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3" y="84691"/>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sp>
        <p:nvSpPr>
          <p:cNvPr id="19" name="Rectangle 18"/>
          <p:cNvSpPr/>
          <p:nvPr/>
        </p:nvSpPr>
        <p:spPr>
          <a:xfrm>
            <a:off x="2498" y="6669087"/>
            <a:ext cx="6216650" cy="246221"/>
          </a:xfrm>
          <a:prstGeom prst="rect">
            <a:avLst/>
          </a:prstGeom>
        </p:spPr>
        <p:txBody>
          <a:bodyPr>
            <a:spAutoFit/>
          </a:bodyPr>
          <a:lstStyle/>
          <a:p>
            <a:r>
              <a:rPr lang="en-US" sz="1000" dirty="0">
                <a:solidFill>
                  <a:schemeClr val="tx1">
                    <a:lumMod val="50000"/>
                  </a:schemeClr>
                </a:solidFill>
              </a:rPr>
              <a:t>Q.2: Which of these has ever happened to you or to a friend/family member ONLINE &lt;insert risk&gt;?</a:t>
            </a:r>
          </a:p>
        </p:txBody>
      </p:sp>
    </p:spTree>
    <p:extLst>
      <p:ext uri="{BB962C8B-B14F-4D97-AF65-F5344CB8AC3E}">
        <p14:creationId xmlns:p14="http://schemas.microsoft.com/office/powerpoint/2010/main" val="70639017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People were more likely to have met the offender in less mature online countries</a:t>
            </a:r>
          </a:p>
        </p:txBody>
      </p:sp>
      <p:sp>
        <p:nvSpPr>
          <p:cNvPr id="3" name="Slide Number Placeholder 2"/>
          <p:cNvSpPr>
            <a:spLocks noGrp="1"/>
          </p:cNvSpPr>
          <p:nvPr>
            <p:ph type="sldNum" sz="quarter" idx="4"/>
          </p:nvPr>
        </p:nvSpPr>
        <p:spPr/>
        <p:txBody>
          <a:bodyPr/>
          <a:lstStyle/>
          <a:p>
            <a:fld id="{7EFC24D6-DB8F-6B44-BA5A-9BEC68C15CAA}" type="slidenum">
              <a:rPr lang="en-US" smtClean="0"/>
              <a:pPr/>
              <a:t>42</a:t>
            </a:fld>
            <a:endParaRPr lang="en-US" dirty="0"/>
          </a:p>
        </p:txBody>
      </p:sp>
      <p:grpSp>
        <p:nvGrpSpPr>
          <p:cNvPr id="4" name="Group 3"/>
          <p:cNvGrpSpPr/>
          <p:nvPr/>
        </p:nvGrpSpPr>
        <p:grpSpPr>
          <a:xfrm>
            <a:off x="11145985" y="-28533"/>
            <a:ext cx="1245688" cy="489365"/>
            <a:chOff x="11145985" y="-28533"/>
            <a:chExt cx="1245688" cy="489365"/>
          </a:xfrm>
        </p:grpSpPr>
        <p:pic>
          <p:nvPicPr>
            <p:cNvPr id="5" name="Picture 2" descr="https://d30y9cdsu7xlg0.cloudfront.net/png/17486-200.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3" y="84691"/>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graphicFrame>
        <p:nvGraphicFramePr>
          <p:cNvPr id="7" name="Object 6"/>
          <p:cNvGraphicFramePr>
            <a:graphicFrameLocks noChangeAspect="1"/>
          </p:cNvGraphicFramePr>
          <p:nvPr>
            <p:extLst>
              <p:ext uri="{D42A27DB-BD31-4B8C-83A1-F6EECF244321}">
                <p14:modId xmlns:p14="http://schemas.microsoft.com/office/powerpoint/2010/main" val="1998860813"/>
              </p:ext>
            </p:extLst>
          </p:nvPr>
        </p:nvGraphicFramePr>
        <p:xfrm>
          <a:off x="407318" y="2855912"/>
          <a:ext cx="11750675" cy="3627438"/>
        </p:xfrm>
        <a:graphic>
          <a:graphicData uri="http://schemas.openxmlformats.org/presentationml/2006/ole">
            <mc:AlternateContent xmlns:mc="http://schemas.openxmlformats.org/markup-compatibility/2006">
              <mc:Choice xmlns:v="urn:schemas-microsoft-com:vml" Requires="v">
                <p:oleObj spid="_x0000_s43591" name="Worksheet" r:id="rId4" imgW="11750253" imgH="3626963" progId="Excel.Sheet.12">
                  <p:embed/>
                </p:oleObj>
              </mc:Choice>
              <mc:Fallback>
                <p:oleObj name="Worksheet" r:id="rId4" imgW="11750253" imgH="3626963" progId="Excel.Sheet.12">
                  <p:embed/>
                  <p:pic>
                    <p:nvPicPr>
                      <p:cNvPr id="0" name=""/>
                      <p:cNvPicPr/>
                      <p:nvPr/>
                    </p:nvPicPr>
                    <p:blipFill>
                      <a:blip r:embed="rId5"/>
                      <a:stretch>
                        <a:fillRect/>
                      </a:stretch>
                    </p:blipFill>
                    <p:spPr>
                      <a:xfrm>
                        <a:off x="407318" y="2855912"/>
                        <a:ext cx="11750675" cy="3627438"/>
                      </a:xfrm>
                      <a:prstGeom prst="rect">
                        <a:avLst/>
                      </a:prstGeom>
                    </p:spPr>
                  </p:pic>
                </p:oleObj>
              </mc:Fallback>
            </mc:AlternateContent>
          </a:graphicData>
        </a:graphic>
      </p:graphicFrame>
      <p:grpSp>
        <p:nvGrpSpPr>
          <p:cNvPr id="8" name="Group 7"/>
          <p:cNvGrpSpPr/>
          <p:nvPr/>
        </p:nvGrpSpPr>
        <p:grpSpPr>
          <a:xfrm>
            <a:off x="3549879" y="1725738"/>
            <a:ext cx="8111614" cy="1142484"/>
            <a:chOff x="3293805" y="460832"/>
            <a:chExt cx="8111614" cy="1142484"/>
          </a:xfrm>
        </p:grpSpPr>
        <p:sp>
          <p:nvSpPr>
            <p:cNvPr id="9" name="TextBox 8"/>
            <p:cNvSpPr txBox="1"/>
            <p:nvPr/>
          </p:nvSpPr>
          <p:spPr>
            <a:xfrm>
              <a:off x="3637232" y="1086251"/>
              <a:ext cx="3213572" cy="517065"/>
            </a:xfrm>
            <a:prstGeom prst="rect">
              <a:avLst/>
            </a:prstGeom>
            <a:noFill/>
          </p:spPr>
          <p:txBody>
            <a:bodyPr wrap="none" lIns="182880" tIns="146304" rIns="182880" bIns="146304" rtlCol="0">
              <a:spAutoFit/>
            </a:bodyPr>
            <a:lstStyle/>
            <a:p>
              <a:pPr>
                <a:lnSpc>
                  <a:spcPct val="90000"/>
                </a:lnSpc>
              </a:pPr>
              <a:r>
                <a:rPr lang="en-US" sz="1600" dirty="0">
                  <a:solidFill>
                    <a:schemeClr val="tx1">
                      <a:lumMod val="50000"/>
                    </a:schemeClr>
                  </a:solidFill>
                </a:rPr>
                <a:t>Avg. Internet penetration - 88%</a:t>
              </a:r>
            </a:p>
          </p:txBody>
        </p:sp>
        <p:sp>
          <p:nvSpPr>
            <p:cNvPr id="10" name="TextBox 9"/>
            <p:cNvSpPr txBox="1"/>
            <p:nvPr/>
          </p:nvSpPr>
          <p:spPr>
            <a:xfrm>
              <a:off x="8043481" y="1086251"/>
              <a:ext cx="3075714" cy="517065"/>
            </a:xfrm>
            <a:prstGeom prst="rect">
              <a:avLst/>
            </a:prstGeom>
            <a:noFill/>
          </p:spPr>
          <p:txBody>
            <a:bodyPr wrap="none" lIns="182880" tIns="146304" rIns="182880" bIns="146304" rtlCol="0">
              <a:spAutoFit/>
            </a:bodyPr>
            <a:lstStyle/>
            <a:p>
              <a:pPr>
                <a:lnSpc>
                  <a:spcPct val="90000"/>
                </a:lnSpc>
              </a:pPr>
              <a:r>
                <a:rPr lang="en-US" sz="1600" dirty="0">
                  <a:solidFill>
                    <a:schemeClr val="tx1">
                      <a:lumMod val="50000"/>
                    </a:schemeClr>
                  </a:solidFill>
                </a:rPr>
                <a:t>Avg. Internet penetration 57%</a:t>
              </a:r>
            </a:p>
          </p:txBody>
        </p:sp>
        <p:grpSp>
          <p:nvGrpSpPr>
            <p:cNvPr id="11" name="Group 10"/>
            <p:cNvGrpSpPr/>
            <p:nvPr/>
          </p:nvGrpSpPr>
          <p:grpSpPr>
            <a:xfrm>
              <a:off x="3293805" y="460832"/>
              <a:ext cx="8111614" cy="797697"/>
              <a:chOff x="3293805" y="460832"/>
              <a:chExt cx="8111614" cy="797697"/>
            </a:xfrm>
          </p:grpSpPr>
          <p:sp>
            <p:nvSpPr>
              <p:cNvPr id="12" name="Arrow: Left-Right 11"/>
              <p:cNvSpPr/>
              <p:nvPr/>
            </p:nvSpPr>
            <p:spPr bwMode="auto">
              <a:xfrm>
                <a:off x="3293805" y="460832"/>
                <a:ext cx="8111614" cy="797697"/>
              </a:xfrm>
              <a:prstGeom prst="leftRigh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6177280" y="541891"/>
                <a:ext cx="2266198" cy="627864"/>
              </a:xfrm>
              <a:prstGeom prst="rect">
                <a:avLst/>
              </a:prstGeom>
              <a:noFill/>
            </p:spPr>
            <p:txBody>
              <a:bodyPr wrap="none" lIns="182880" tIns="146304" rIns="182880" bIns="146304" rtlCol="0">
                <a:spAutoFit/>
              </a:bodyPr>
              <a:lstStyle/>
              <a:p>
                <a:pPr>
                  <a:lnSpc>
                    <a:spcPct val="90000"/>
                  </a:lnSpc>
                </a:pPr>
                <a:r>
                  <a:rPr lang="en-US" sz="2400" dirty="0">
                    <a:gradFill>
                      <a:gsLst>
                        <a:gs pos="2917">
                          <a:schemeClr val="tx1"/>
                        </a:gs>
                        <a:gs pos="30000">
                          <a:schemeClr val="tx1"/>
                        </a:gs>
                      </a:gsLst>
                      <a:lin ang="5400000" scaled="0"/>
                    </a:gradFill>
                  </a:rPr>
                  <a:t>Met in person</a:t>
                </a:r>
              </a:p>
            </p:txBody>
          </p:sp>
          <p:sp>
            <p:nvSpPr>
              <p:cNvPr id="14" name="TextBox 13"/>
              <p:cNvSpPr txBox="1"/>
              <p:nvPr/>
            </p:nvSpPr>
            <p:spPr>
              <a:xfrm>
                <a:off x="9359934" y="541891"/>
                <a:ext cx="1856342" cy="627864"/>
              </a:xfrm>
              <a:prstGeom prst="rect">
                <a:avLst/>
              </a:prstGeom>
              <a:noFill/>
            </p:spPr>
            <p:txBody>
              <a:bodyPr wrap="none" lIns="182880" tIns="146304" rIns="182880" bIns="146304" rtlCol="0">
                <a:spAutoFit/>
              </a:bodyPr>
              <a:lstStyle/>
              <a:p>
                <a:pPr>
                  <a:lnSpc>
                    <a:spcPct val="90000"/>
                  </a:lnSpc>
                </a:pPr>
                <a:r>
                  <a:rPr lang="en-US" sz="2400" dirty="0">
                    <a:gradFill>
                      <a:gsLst>
                        <a:gs pos="2917">
                          <a:schemeClr val="tx1"/>
                        </a:gs>
                        <a:gs pos="30000">
                          <a:schemeClr val="tx1"/>
                        </a:gs>
                      </a:gsLst>
                      <a:lin ang="5400000" scaled="0"/>
                    </a:gradFill>
                  </a:rPr>
                  <a:t>More likely</a:t>
                </a:r>
              </a:p>
            </p:txBody>
          </p:sp>
          <p:sp>
            <p:nvSpPr>
              <p:cNvPr id="15" name="TextBox 14"/>
              <p:cNvSpPr txBox="1"/>
              <p:nvPr/>
            </p:nvSpPr>
            <p:spPr>
              <a:xfrm>
                <a:off x="3512875" y="541891"/>
                <a:ext cx="1700081" cy="627864"/>
              </a:xfrm>
              <a:prstGeom prst="rect">
                <a:avLst/>
              </a:prstGeom>
              <a:noFill/>
            </p:spPr>
            <p:txBody>
              <a:bodyPr wrap="none" lIns="182880" tIns="146304" rIns="182880" bIns="146304" rtlCol="0">
                <a:spAutoFit/>
              </a:bodyPr>
              <a:lstStyle/>
              <a:p>
                <a:pPr>
                  <a:lnSpc>
                    <a:spcPct val="90000"/>
                  </a:lnSpc>
                </a:pPr>
                <a:r>
                  <a:rPr lang="en-US" sz="2400" dirty="0">
                    <a:gradFill>
                      <a:gsLst>
                        <a:gs pos="2917">
                          <a:schemeClr val="tx1"/>
                        </a:gs>
                        <a:gs pos="30000">
                          <a:schemeClr val="tx1"/>
                        </a:gs>
                      </a:gsLst>
                      <a:lin ang="5400000" scaled="0"/>
                    </a:gradFill>
                  </a:rPr>
                  <a:t>Less likely</a:t>
                </a:r>
              </a:p>
            </p:txBody>
          </p:sp>
        </p:grpSp>
      </p:grpSp>
      <p:sp>
        <p:nvSpPr>
          <p:cNvPr id="16" name="TextBox 15"/>
          <p:cNvSpPr txBox="1"/>
          <p:nvPr/>
        </p:nvSpPr>
        <p:spPr>
          <a:xfrm>
            <a:off x="194859" y="1500714"/>
            <a:ext cx="2943134" cy="1292662"/>
          </a:xfrm>
          <a:prstGeom prst="rect">
            <a:avLst/>
          </a:prstGeom>
          <a:noFill/>
        </p:spPr>
        <p:txBody>
          <a:bodyPr wrap="square" lIns="182880" tIns="146304" rIns="182880" bIns="146304" rtlCol="0">
            <a:spAutoFit/>
          </a:bodyPr>
          <a:lstStyle/>
          <a:p>
            <a:pPr marL="285750" indent="-285750">
              <a:lnSpc>
                <a:spcPct val="90000"/>
              </a:lnSpc>
              <a:buFont typeface="Arial" panose="020B0604020202020204" pitchFamily="34" charset="0"/>
              <a:buChar char="•"/>
            </a:pPr>
            <a:r>
              <a:rPr lang="en-US" dirty="0">
                <a:solidFill>
                  <a:schemeClr val="tx1">
                    <a:lumMod val="50000"/>
                  </a:schemeClr>
                </a:solidFill>
              </a:rPr>
              <a:t>The greatest likelihood of meeting the offending person was in China and Brazil.</a:t>
            </a:r>
          </a:p>
        </p:txBody>
      </p:sp>
      <p:sp>
        <p:nvSpPr>
          <p:cNvPr id="17" name="Rectangle 16"/>
          <p:cNvSpPr/>
          <p:nvPr/>
        </p:nvSpPr>
        <p:spPr>
          <a:xfrm>
            <a:off x="2498" y="6669087"/>
            <a:ext cx="6931702" cy="246221"/>
          </a:xfrm>
          <a:prstGeom prst="rect">
            <a:avLst/>
          </a:prstGeom>
        </p:spPr>
        <p:txBody>
          <a:bodyPr wrap="square">
            <a:spAutoFit/>
          </a:bodyPr>
          <a:lstStyle/>
          <a:p>
            <a:r>
              <a:rPr lang="en-US" sz="1000" dirty="0">
                <a:solidFill>
                  <a:schemeClr val="tx1">
                    <a:lumMod val="50000"/>
                  </a:schemeClr>
                </a:solidFill>
              </a:rPr>
              <a:t> Q.5: Have you ever met the person(s) in the real world who did not treat you in a civil manner when you were online?</a:t>
            </a:r>
          </a:p>
        </p:txBody>
      </p:sp>
    </p:spTree>
    <p:extLst>
      <p:ext uri="{BB962C8B-B14F-4D97-AF65-F5344CB8AC3E}">
        <p14:creationId xmlns:p14="http://schemas.microsoft.com/office/powerpoint/2010/main" val="92716782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Mature online markets showed lower concern for future risk</a:t>
            </a:r>
          </a:p>
        </p:txBody>
      </p:sp>
      <p:sp>
        <p:nvSpPr>
          <p:cNvPr id="3" name="Slide Number Placeholder 2"/>
          <p:cNvSpPr>
            <a:spLocks noGrp="1"/>
          </p:cNvSpPr>
          <p:nvPr>
            <p:ph type="sldNum" sz="quarter" idx="4"/>
          </p:nvPr>
        </p:nvSpPr>
        <p:spPr/>
        <p:txBody>
          <a:bodyPr/>
          <a:lstStyle/>
          <a:p>
            <a:fld id="{7EFC24D6-DB8F-6B44-BA5A-9BEC68C15CAA}" type="slidenum">
              <a:rPr lang="en-US" smtClean="0"/>
              <a:pPr/>
              <a:t>43</a:t>
            </a:fld>
            <a:endParaRPr lang="en-US" dirty="0"/>
          </a:p>
        </p:txBody>
      </p:sp>
      <p:sp>
        <p:nvSpPr>
          <p:cNvPr id="6" name="TextBox 5"/>
          <p:cNvSpPr txBox="1"/>
          <p:nvPr/>
        </p:nvSpPr>
        <p:spPr>
          <a:xfrm>
            <a:off x="351950" y="885528"/>
            <a:ext cx="11516055" cy="1126462"/>
          </a:xfrm>
          <a:prstGeom prst="rect">
            <a:avLst/>
          </a:prstGeom>
          <a:noFill/>
        </p:spPr>
        <p:txBody>
          <a:bodyPr wrap="square" lIns="182880" tIns="146304" rIns="182880" bIns="146304" rtlCol="0">
            <a:spAutoFit/>
          </a:bodyPr>
          <a:lstStyle/>
          <a:p>
            <a:pPr marL="285750" indent="-285750">
              <a:lnSpc>
                <a:spcPct val="90000"/>
              </a:lnSpc>
              <a:buFont typeface="Arial" panose="020B0604020202020204" pitchFamily="34" charset="0"/>
              <a:buChar char="•"/>
            </a:pPr>
            <a:r>
              <a:rPr lang="en-US" sz="2000" dirty="0">
                <a:solidFill>
                  <a:schemeClr val="tx1">
                    <a:lumMod val="50000"/>
                  </a:schemeClr>
                </a:solidFill>
              </a:rPr>
              <a:t>People in six less mature online markets felt that online risks would worsening in the future. China and Russia were the exceptions. </a:t>
            </a:r>
          </a:p>
          <a:p>
            <a:pPr marL="285750" indent="-285750">
              <a:lnSpc>
                <a:spcPct val="90000"/>
              </a:lnSpc>
              <a:buFont typeface="Arial" panose="020B0604020202020204" pitchFamily="34" charset="0"/>
              <a:buChar char="•"/>
            </a:pPr>
            <a:r>
              <a:rPr lang="en-US" sz="2000" dirty="0">
                <a:solidFill>
                  <a:schemeClr val="tx1">
                    <a:lumMod val="50000"/>
                  </a:schemeClr>
                </a:solidFill>
              </a:rPr>
              <a:t>Overall, consumers had lower concerns about the future of online risk compared to the present. </a:t>
            </a:r>
          </a:p>
        </p:txBody>
      </p:sp>
      <p:grpSp>
        <p:nvGrpSpPr>
          <p:cNvPr id="9" name="Group 8"/>
          <p:cNvGrpSpPr/>
          <p:nvPr/>
        </p:nvGrpSpPr>
        <p:grpSpPr>
          <a:xfrm>
            <a:off x="11145985" y="-28533"/>
            <a:ext cx="1245688" cy="489365"/>
            <a:chOff x="11145985" y="-28533"/>
            <a:chExt cx="1245688" cy="489365"/>
          </a:xfrm>
        </p:grpSpPr>
        <p:pic>
          <p:nvPicPr>
            <p:cNvPr id="10" name="Picture 2" descr="https://d30y9cdsu7xlg0.cloudfront.net/png/17486-200.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3" y="84691"/>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sp>
        <p:nvSpPr>
          <p:cNvPr id="12" name="Rectangle 11"/>
          <p:cNvSpPr/>
          <p:nvPr/>
        </p:nvSpPr>
        <p:spPr>
          <a:xfrm>
            <a:off x="2498" y="6669087"/>
            <a:ext cx="6216650" cy="246221"/>
          </a:xfrm>
          <a:prstGeom prst="rect">
            <a:avLst/>
          </a:prstGeom>
        </p:spPr>
        <p:txBody>
          <a:bodyPr>
            <a:spAutoFit/>
          </a:bodyPr>
          <a:lstStyle/>
          <a:p>
            <a:r>
              <a:rPr lang="en-US" sz="1000" dirty="0">
                <a:solidFill>
                  <a:schemeClr val="tx1">
                    <a:lumMod val="50000"/>
                  </a:schemeClr>
                </a:solidFill>
              </a:rPr>
              <a:t> Q.3: Overall, are you more or less concerned about the online risks as described in the previous question?</a:t>
            </a:r>
          </a:p>
        </p:txBody>
      </p:sp>
      <p:sp>
        <p:nvSpPr>
          <p:cNvPr id="13" name="Rectangle 12"/>
          <p:cNvSpPr/>
          <p:nvPr/>
        </p:nvSpPr>
        <p:spPr>
          <a:xfrm>
            <a:off x="6109978" y="6669086"/>
            <a:ext cx="6216650" cy="246221"/>
          </a:xfrm>
          <a:prstGeom prst="rect">
            <a:avLst/>
          </a:prstGeom>
        </p:spPr>
        <p:txBody>
          <a:bodyPr>
            <a:spAutoFit/>
          </a:bodyPr>
          <a:lstStyle/>
          <a:p>
            <a:r>
              <a:rPr lang="en-US" sz="1000" dirty="0">
                <a:solidFill>
                  <a:schemeClr val="tx1">
                    <a:lumMod val="50000"/>
                  </a:schemeClr>
                </a:solidFill>
              </a:rPr>
              <a:t>Q.4: How concerned are you that these online risks will become MORE COMMON a year from now</a:t>
            </a:r>
          </a:p>
        </p:txBody>
      </p:sp>
      <p:graphicFrame>
        <p:nvGraphicFramePr>
          <p:cNvPr id="5" name="Object 4"/>
          <p:cNvGraphicFramePr>
            <a:graphicFrameLocks noChangeAspect="1"/>
          </p:cNvGraphicFramePr>
          <p:nvPr>
            <p:extLst>
              <p:ext uri="{D42A27DB-BD31-4B8C-83A1-F6EECF244321}">
                <p14:modId xmlns:p14="http://schemas.microsoft.com/office/powerpoint/2010/main" val="3921702665"/>
              </p:ext>
            </p:extLst>
          </p:nvPr>
        </p:nvGraphicFramePr>
        <p:xfrm>
          <a:off x="343810" y="2391125"/>
          <a:ext cx="11750675" cy="4122738"/>
        </p:xfrm>
        <a:graphic>
          <a:graphicData uri="http://schemas.openxmlformats.org/presentationml/2006/ole">
            <mc:AlternateContent xmlns:mc="http://schemas.openxmlformats.org/markup-compatibility/2006">
              <mc:Choice xmlns:v="urn:schemas-microsoft-com:vml" Requires="v">
                <p:oleObj spid="_x0000_s40719" name="Binary Worksheet" r:id="rId5" imgW="11750253" imgH="4122436" progId="Excel.SheetBinaryMacroEnabled.12">
                  <p:embed/>
                </p:oleObj>
              </mc:Choice>
              <mc:Fallback>
                <p:oleObj name="Binary Worksheet" r:id="rId5" imgW="11750253" imgH="4122436" progId="Excel.SheetBinaryMacroEnabled.12">
                  <p:embed/>
                  <p:pic>
                    <p:nvPicPr>
                      <p:cNvPr id="0" name=""/>
                      <p:cNvPicPr/>
                      <p:nvPr/>
                    </p:nvPicPr>
                    <p:blipFill>
                      <a:blip r:embed="rId6"/>
                      <a:stretch>
                        <a:fillRect/>
                      </a:stretch>
                    </p:blipFill>
                    <p:spPr>
                      <a:xfrm>
                        <a:off x="343810" y="2391125"/>
                        <a:ext cx="11750675" cy="4122738"/>
                      </a:xfrm>
                      <a:prstGeom prst="rect">
                        <a:avLst/>
                      </a:prstGeom>
                    </p:spPr>
                  </p:pic>
                </p:oleObj>
              </mc:Fallback>
            </mc:AlternateContent>
          </a:graphicData>
        </a:graphic>
      </p:graphicFrame>
      <p:sp>
        <p:nvSpPr>
          <p:cNvPr id="31" name="TextBox 30"/>
          <p:cNvSpPr txBox="1"/>
          <p:nvPr/>
        </p:nvSpPr>
        <p:spPr>
          <a:xfrm>
            <a:off x="3880243" y="1900489"/>
            <a:ext cx="3213572" cy="517065"/>
          </a:xfrm>
          <a:prstGeom prst="rect">
            <a:avLst/>
          </a:prstGeom>
          <a:noFill/>
        </p:spPr>
        <p:txBody>
          <a:bodyPr wrap="none" lIns="182880" tIns="146304" rIns="182880" bIns="146304" rtlCol="0">
            <a:spAutoFit/>
          </a:bodyPr>
          <a:lstStyle/>
          <a:p>
            <a:pPr>
              <a:lnSpc>
                <a:spcPct val="90000"/>
              </a:lnSpc>
            </a:pPr>
            <a:r>
              <a:rPr lang="en-US" sz="1600" dirty="0">
                <a:solidFill>
                  <a:schemeClr val="tx1">
                    <a:lumMod val="50000"/>
                  </a:schemeClr>
                </a:solidFill>
              </a:rPr>
              <a:t>Avg. Internet penetration - 88%</a:t>
            </a:r>
          </a:p>
        </p:txBody>
      </p:sp>
      <p:sp>
        <p:nvSpPr>
          <p:cNvPr id="32" name="TextBox 31"/>
          <p:cNvSpPr txBox="1"/>
          <p:nvPr/>
        </p:nvSpPr>
        <p:spPr>
          <a:xfrm>
            <a:off x="8299555" y="1900489"/>
            <a:ext cx="3075714" cy="517065"/>
          </a:xfrm>
          <a:prstGeom prst="rect">
            <a:avLst/>
          </a:prstGeom>
          <a:noFill/>
        </p:spPr>
        <p:txBody>
          <a:bodyPr wrap="none" lIns="182880" tIns="146304" rIns="182880" bIns="146304" rtlCol="0">
            <a:spAutoFit/>
          </a:bodyPr>
          <a:lstStyle/>
          <a:p>
            <a:pPr>
              <a:lnSpc>
                <a:spcPct val="90000"/>
              </a:lnSpc>
            </a:pPr>
            <a:r>
              <a:rPr lang="en-US" sz="1600" dirty="0">
                <a:solidFill>
                  <a:schemeClr val="tx1">
                    <a:lumMod val="50000"/>
                  </a:schemeClr>
                </a:solidFill>
              </a:rPr>
              <a:t>Avg. Internet penetration 57%</a:t>
            </a:r>
          </a:p>
        </p:txBody>
      </p:sp>
    </p:spTree>
    <p:extLst>
      <p:ext uri="{BB962C8B-B14F-4D97-AF65-F5344CB8AC3E}">
        <p14:creationId xmlns:p14="http://schemas.microsoft.com/office/powerpoint/2010/main" val="259661281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807" y="295274"/>
            <a:ext cx="11889564" cy="917575"/>
          </a:xfrm>
        </p:spPr>
        <p:txBody>
          <a:bodyPr/>
          <a:lstStyle/>
          <a:p>
            <a:r>
              <a:rPr lang="en-US" dirty="0"/>
              <a:t>China had much higher recency of online risks</a:t>
            </a:r>
            <a:br>
              <a:rPr lang="en-US" dirty="0"/>
            </a:br>
            <a:r>
              <a:rPr lang="en-US" sz="2400" dirty="0"/>
              <a:t>Mexico had the highest frequency of exposure</a:t>
            </a:r>
          </a:p>
        </p:txBody>
      </p:sp>
      <p:sp>
        <p:nvSpPr>
          <p:cNvPr id="3" name="Slide Number Placeholder 2"/>
          <p:cNvSpPr>
            <a:spLocks noGrp="1"/>
          </p:cNvSpPr>
          <p:nvPr>
            <p:ph type="sldNum" sz="quarter" idx="4"/>
          </p:nvPr>
        </p:nvSpPr>
        <p:spPr/>
        <p:txBody>
          <a:bodyPr/>
          <a:lstStyle/>
          <a:p>
            <a:fld id="{7EFC24D6-DB8F-6B44-BA5A-9BEC68C15CAA}" type="slidenum">
              <a:rPr lang="en-US" smtClean="0"/>
              <a:pPr/>
              <a:t>44</a:t>
            </a:fld>
            <a:endParaRPr lang="en-US" dirty="0"/>
          </a:p>
        </p:txBody>
      </p:sp>
      <p:grpSp>
        <p:nvGrpSpPr>
          <p:cNvPr id="4" name="Group 3"/>
          <p:cNvGrpSpPr>
            <a:grpSpLocks noChangeAspect="1"/>
          </p:cNvGrpSpPr>
          <p:nvPr/>
        </p:nvGrpSpPr>
        <p:grpSpPr>
          <a:xfrm>
            <a:off x="3195376" y="1652629"/>
            <a:ext cx="8227075" cy="4572000"/>
            <a:chOff x="3615401" y="1576774"/>
            <a:chExt cx="8823960" cy="5219173"/>
          </a:xfrm>
        </p:grpSpPr>
        <p:graphicFrame>
          <p:nvGraphicFramePr>
            <p:cNvPr id="5" name="Chart 4"/>
            <p:cNvGraphicFramePr/>
            <p:nvPr>
              <p:extLst>
                <p:ext uri="{D42A27DB-BD31-4B8C-83A1-F6EECF244321}">
                  <p14:modId xmlns:p14="http://schemas.microsoft.com/office/powerpoint/2010/main" val="4052305562"/>
                </p:ext>
              </p:extLst>
            </p:nvPr>
          </p:nvGraphicFramePr>
          <p:xfrm>
            <a:off x="3615401" y="1576774"/>
            <a:ext cx="8823960" cy="521917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4531478" y="4232615"/>
              <a:ext cx="7557871" cy="2294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7750774" y="2501855"/>
              <a:ext cx="34417" cy="3439896"/>
              <a:chOff x="4137917" y="1087769"/>
              <a:chExt cx="32291" cy="3155426"/>
            </a:xfrm>
          </p:grpSpPr>
          <p:cxnSp>
            <p:nvCxnSpPr>
              <p:cNvPr id="8" name="Straight Connector 7"/>
              <p:cNvCxnSpPr/>
              <p:nvPr/>
            </p:nvCxnSpPr>
            <p:spPr>
              <a:xfrm flipH="1" flipV="1">
                <a:off x="4137917" y="1087769"/>
                <a:ext cx="32291" cy="315542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9" name="Group 8"/>
          <p:cNvGrpSpPr/>
          <p:nvPr/>
        </p:nvGrpSpPr>
        <p:grpSpPr>
          <a:xfrm>
            <a:off x="11145985" y="-28533"/>
            <a:ext cx="1245688" cy="489365"/>
            <a:chOff x="11145985" y="-28533"/>
            <a:chExt cx="1245688" cy="489365"/>
          </a:xfrm>
        </p:grpSpPr>
        <p:pic>
          <p:nvPicPr>
            <p:cNvPr id="10" name="Picture 2" descr="https://d30y9cdsu7xlg0.cloudfront.net/png/17486-200.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3" y="84691"/>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sp>
        <p:nvSpPr>
          <p:cNvPr id="12" name="TextBox 11"/>
          <p:cNvSpPr txBox="1"/>
          <p:nvPr/>
        </p:nvSpPr>
        <p:spPr>
          <a:xfrm>
            <a:off x="259589" y="1536656"/>
            <a:ext cx="2851234" cy="2234458"/>
          </a:xfrm>
          <a:prstGeom prst="rect">
            <a:avLst/>
          </a:prstGeom>
          <a:noFill/>
        </p:spPr>
        <p:txBody>
          <a:bodyPr wrap="square" lIns="182880" tIns="146304" rIns="182880" bIns="146304" rtlCol="0">
            <a:spAutoFit/>
          </a:bodyPr>
          <a:lstStyle/>
          <a:p>
            <a:pPr marL="285750" indent="-285750">
              <a:lnSpc>
                <a:spcPct val="90000"/>
              </a:lnSpc>
              <a:buFont typeface="Arial" panose="020B0604020202020204" pitchFamily="34" charset="0"/>
              <a:buChar char="•"/>
            </a:pPr>
            <a:r>
              <a:rPr lang="en-US" sz="2000" dirty="0">
                <a:solidFill>
                  <a:schemeClr val="tx1">
                    <a:lumMod val="50000"/>
                  </a:schemeClr>
                </a:solidFill>
              </a:rPr>
              <a:t>Less mature online markets reported higher frequency of online risks compared to mature markets. </a:t>
            </a:r>
          </a:p>
          <a:p>
            <a:pPr>
              <a:lnSpc>
                <a:spcPct val="90000"/>
              </a:lnSpc>
            </a:pPr>
            <a:endParaRPr lang="en-US" sz="2000" dirty="0">
              <a:solidFill>
                <a:schemeClr val="tx1">
                  <a:lumMod val="50000"/>
                </a:schemeClr>
              </a:solidFill>
            </a:endParaRPr>
          </a:p>
        </p:txBody>
      </p:sp>
      <p:sp>
        <p:nvSpPr>
          <p:cNvPr id="13" name="Rectangle 12"/>
          <p:cNvSpPr/>
          <p:nvPr/>
        </p:nvSpPr>
        <p:spPr>
          <a:xfrm>
            <a:off x="2498" y="6669087"/>
            <a:ext cx="6216650" cy="246221"/>
          </a:xfrm>
          <a:prstGeom prst="rect">
            <a:avLst/>
          </a:prstGeom>
        </p:spPr>
        <p:txBody>
          <a:bodyPr>
            <a:spAutoFit/>
          </a:bodyPr>
          <a:lstStyle/>
          <a:p>
            <a:r>
              <a:rPr lang="en-US" sz="1000" dirty="0">
                <a:solidFill>
                  <a:schemeClr val="tx1">
                    <a:lumMod val="50000"/>
                  </a:schemeClr>
                </a:solidFill>
              </a:rPr>
              <a:t> Q.6: When was the last time these events happened to you &lt;insert online risk&gt;?</a:t>
            </a:r>
          </a:p>
        </p:txBody>
      </p:sp>
      <p:sp>
        <p:nvSpPr>
          <p:cNvPr id="14" name="Rectangle 13"/>
          <p:cNvSpPr/>
          <p:nvPr/>
        </p:nvSpPr>
        <p:spPr>
          <a:xfrm>
            <a:off x="4749385" y="6666748"/>
            <a:ext cx="6899045" cy="246221"/>
          </a:xfrm>
          <a:prstGeom prst="rect">
            <a:avLst/>
          </a:prstGeom>
        </p:spPr>
        <p:txBody>
          <a:bodyPr wrap="square">
            <a:spAutoFit/>
          </a:bodyPr>
          <a:lstStyle/>
          <a:p>
            <a:r>
              <a:rPr lang="en-US" sz="1000" dirty="0">
                <a:solidFill>
                  <a:schemeClr val="tx1">
                    <a:lumMod val="50000"/>
                  </a:schemeClr>
                </a:solidFill>
              </a:rPr>
              <a:t>Q.7: How often do you experience these events when you are interacting with other people online&lt;insert online risk&gt;?</a:t>
            </a:r>
          </a:p>
        </p:txBody>
      </p:sp>
      <p:sp>
        <p:nvSpPr>
          <p:cNvPr id="15" name="TextBox 14"/>
          <p:cNvSpPr txBox="1"/>
          <p:nvPr/>
        </p:nvSpPr>
        <p:spPr>
          <a:xfrm>
            <a:off x="8800518" y="6191044"/>
            <a:ext cx="2752998" cy="433965"/>
          </a:xfrm>
          <a:prstGeom prst="rect">
            <a:avLst/>
          </a:prstGeom>
          <a:noFill/>
        </p:spPr>
        <p:txBody>
          <a:bodyPr wrap="none" lIns="182880" tIns="146304" rIns="182880" bIns="146304" rtlCol="0">
            <a:spAutoFit/>
          </a:bodyPr>
          <a:lstStyle/>
          <a:p>
            <a:pPr>
              <a:lnSpc>
                <a:spcPct val="90000"/>
              </a:lnSpc>
            </a:pPr>
            <a:r>
              <a:rPr lang="en-US" sz="1000" dirty="0">
                <a:solidFill>
                  <a:schemeClr val="tx1">
                    <a:lumMod val="50000"/>
                  </a:schemeClr>
                </a:solidFill>
              </a:rPr>
              <a:t>*Every time, almost every time, sometimes</a:t>
            </a:r>
            <a:endParaRPr lang="en-US" sz="1000" dirty="0">
              <a:solidFill>
                <a:schemeClr val="bg1">
                  <a:lumMod val="50000"/>
                  <a:lumOff val="50000"/>
                </a:schemeClr>
              </a:solidFill>
            </a:endParaRPr>
          </a:p>
        </p:txBody>
      </p:sp>
    </p:spTree>
    <p:extLst>
      <p:ext uri="{BB962C8B-B14F-4D97-AF65-F5344CB8AC3E}">
        <p14:creationId xmlns:p14="http://schemas.microsoft.com/office/powerpoint/2010/main" val="118099192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EFC24D6-DB8F-6B44-BA5A-9BEC68C15CAA}" type="slidenum">
              <a:rPr lang="en-US" smtClean="0"/>
              <a:pPr/>
              <a:t>45</a:t>
            </a:fld>
            <a:endParaRPr lang="en-US" dirty="0"/>
          </a:p>
        </p:txBody>
      </p:sp>
      <p:grpSp>
        <p:nvGrpSpPr>
          <p:cNvPr id="18" name="Group 17"/>
          <p:cNvGrpSpPr/>
          <p:nvPr/>
        </p:nvGrpSpPr>
        <p:grpSpPr>
          <a:xfrm>
            <a:off x="11145985" y="-28533"/>
            <a:ext cx="1245688" cy="489365"/>
            <a:chOff x="11145985" y="-28533"/>
            <a:chExt cx="1245688" cy="489365"/>
          </a:xfrm>
        </p:grpSpPr>
        <p:pic>
          <p:nvPicPr>
            <p:cNvPr id="19" name="Picture 2" descr="https://d30y9cdsu7xlg0.cloudfront.net/png/17486-200.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3" y="84691"/>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grpSp>
        <p:nvGrpSpPr>
          <p:cNvPr id="7" name="Group 6"/>
          <p:cNvGrpSpPr/>
          <p:nvPr/>
        </p:nvGrpSpPr>
        <p:grpSpPr>
          <a:xfrm>
            <a:off x="3559251" y="1520071"/>
            <a:ext cx="8111614" cy="1142484"/>
            <a:chOff x="3293805" y="460832"/>
            <a:chExt cx="8111614" cy="1142484"/>
          </a:xfrm>
        </p:grpSpPr>
        <p:sp>
          <p:nvSpPr>
            <p:cNvPr id="16" name="TextBox 15"/>
            <p:cNvSpPr txBox="1"/>
            <p:nvPr/>
          </p:nvSpPr>
          <p:spPr>
            <a:xfrm>
              <a:off x="3939129" y="1086251"/>
              <a:ext cx="3213572" cy="517065"/>
            </a:xfrm>
            <a:prstGeom prst="rect">
              <a:avLst/>
            </a:prstGeom>
            <a:noFill/>
          </p:spPr>
          <p:txBody>
            <a:bodyPr wrap="none" lIns="182880" tIns="146304" rIns="182880" bIns="146304" rtlCol="0">
              <a:spAutoFit/>
            </a:bodyPr>
            <a:lstStyle/>
            <a:p>
              <a:pPr>
                <a:lnSpc>
                  <a:spcPct val="90000"/>
                </a:lnSpc>
              </a:pPr>
              <a:r>
                <a:rPr lang="en-US" sz="1600" dirty="0">
                  <a:solidFill>
                    <a:schemeClr val="tx1">
                      <a:lumMod val="50000"/>
                    </a:schemeClr>
                  </a:solidFill>
                </a:rPr>
                <a:t>Avg. Internet penetration - 88%</a:t>
              </a:r>
            </a:p>
          </p:txBody>
        </p:sp>
        <p:sp>
          <p:nvSpPr>
            <p:cNvPr id="17" name="TextBox 16"/>
            <p:cNvSpPr txBox="1"/>
            <p:nvPr/>
          </p:nvSpPr>
          <p:spPr>
            <a:xfrm>
              <a:off x="8063801" y="1086251"/>
              <a:ext cx="3075714" cy="517065"/>
            </a:xfrm>
            <a:prstGeom prst="rect">
              <a:avLst/>
            </a:prstGeom>
            <a:noFill/>
          </p:spPr>
          <p:txBody>
            <a:bodyPr wrap="none" lIns="182880" tIns="146304" rIns="182880" bIns="146304" rtlCol="0">
              <a:spAutoFit/>
            </a:bodyPr>
            <a:lstStyle/>
            <a:p>
              <a:pPr>
                <a:lnSpc>
                  <a:spcPct val="90000"/>
                </a:lnSpc>
              </a:pPr>
              <a:r>
                <a:rPr lang="en-US" sz="1600" dirty="0">
                  <a:solidFill>
                    <a:schemeClr val="tx1">
                      <a:lumMod val="50000"/>
                    </a:schemeClr>
                  </a:solidFill>
                </a:rPr>
                <a:t>Avg. Internet penetration 57%</a:t>
              </a:r>
            </a:p>
          </p:txBody>
        </p:sp>
        <p:grpSp>
          <p:nvGrpSpPr>
            <p:cNvPr id="6" name="Group 5"/>
            <p:cNvGrpSpPr/>
            <p:nvPr/>
          </p:nvGrpSpPr>
          <p:grpSpPr>
            <a:xfrm>
              <a:off x="3293805" y="460832"/>
              <a:ext cx="8111614" cy="797697"/>
              <a:chOff x="3293805" y="460832"/>
              <a:chExt cx="8111614" cy="797697"/>
            </a:xfrm>
          </p:grpSpPr>
          <p:sp>
            <p:nvSpPr>
              <p:cNvPr id="2" name="Arrow: Left-Right 1"/>
              <p:cNvSpPr/>
              <p:nvPr/>
            </p:nvSpPr>
            <p:spPr bwMode="auto">
              <a:xfrm>
                <a:off x="3293805" y="460832"/>
                <a:ext cx="8111614" cy="797697"/>
              </a:xfrm>
              <a:prstGeom prst="leftRigh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TextBox 3"/>
              <p:cNvSpPr txBox="1"/>
              <p:nvPr/>
            </p:nvSpPr>
            <p:spPr>
              <a:xfrm>
                <a:off x="6177280" y="541891"/>
                <a:ext cx="2329805" cy="627864"/>
              </a:xfrm>
              <a:prstGeom prst="rect">
                <a:avLst/>
              </a:prstGeom>
              <a:noFill/>
            </p:spPr>
            <p:txBody>
              <a:bodyPr wrap="none" lIns="182880" tIns="146304" rIns="182880" bIns="146304" rtlCol="0">
                <a:spAutoFit/>
              </a:bodyPr>
              <a:lstStyle/>
              <a:p>
                <a:pPr>
                  <a:lnSpc>
                    <a:spcPct val="90000"/>
                  </a:lnSpc>
                </a:pPr>
                <a:r>
                  <a:rPr lang="en-US" sz="2400" dirty="0">
                    <a:gradFill>
                      <a:gsLst>
                        <a:gs pos="2917">
                          <a:schemeClr val="tx1"/>
                        </a:gs>
                        <a:gs pos="30000">
                          <a:schemeClr val="tx1"/>
                        </a:gs>
                      </a:gsLst>
                      <a:lin ang="5400000" scaled="0"/>
                    </a:gradFill>
                  </a:rPr>
                  <a:t>Consequences</a:t>
                </a:r>
              </a:p>
            </p:txBody>
          </p:sp>
          <p:sp>
            <p:nvSpPr>
              <p:cNvPr id="5" name="TextBox 4"/>
              <p:cNvSpPr txBox="1"/>
              <p:nvPr/>
            </p:nvSpPr>
            <p:spPr>
              <a:xfrm>
                <a:off x="9807800" y="541891"/>
                <a:ext cx="1371145" cy="627864"/>
              </a:xfrm>
              <a:prstGeom prst="rect">
                <a:avLst/>
              </a:prstGeom>
              <a:noFill/>
            </p:spPr>
            <p:txBody>
              <a:bodyPr wrap="none" lIns="182880" tIns="146304" rIns="182880" bIns="146304" rtlCol="0">
                <a:spAutoFit/>
              </a:bodyPr>
              <a:lstStyle/>
              <a:p>
                <a:pPr>
                  <a:lnSpc>
                    <a:spcPct val="90000"/>
                  </a:lnSpc>
                </a:pPr>
                <a:r>
                  <a:rPr lang="en-US" sz="2400" dirty="0">
                    <a:gradFill>
                      <a:gsLst>
                        <a:gs pos="2917">
                          <a:schemeClr val="tx1"/>
                        </a:gs>
                        <a:gs pos="30000">
                          <a:schemeClr val="tx1"/>
                        </a:gs>
                      </a:gsLst>
                      <a:lin ang="5400000" scaled="0"/>
                    </a:gradFill>
                  </a:rPr>
                  <a:t>Greater</a:t>
                </a:r>
              </a:p>
            </p:txBody>
          </p:sp>
          <p:sp>
            <p:nvSpPr>
              <p:cNvPr id="13" name="TextBox 12"/>
              <p:cNvSpPr txBox="1"/>
              <p:nvPr/>
            </p:nvSpPr>
            <p:spPr>
              <a:xfrm>
                <a:off x="3512875" y="541891"/>
                <a:ext cx="1169359" cy="627864"/>
              </a:xfrm>
              <a:prstGeom prst="rect">
                <a:avLst/>
              </a:prstGeom>
              <a:noFill/>
            </p:spPr>
            <p:txBody>
              <a:bodyPr wrap="none" lIns="182880" tIns="146304" rIns="182880" bIns="146304" rtlCol="0">
                <a:spAutoFit/>
              </a:bodyPr>
              <a:lstStyle/>
              <a:p>
                <a:pPr>
                  <a:lnSpc>
                    <a:spcPct val="90000"/>
                  </a:lnSpc>
                </a:pPr>
                <a:r>
                  <a:rPr lang="en-US" sz="2400" dirty="0">
                    <a:gradFill>
                      <a:gsLst>
                        <a:gs pos="2917">
                          <a:schemeClr val="tx1"/>
                        </a:gs>
                        <a:gs pos="30000">
                          <a:schemeClr val="tx1"/>
                        </a:gs>
                      </a:gsLst>
                      <a:lin ang="5400000" scaled="0"/>
                    </a:gradFill>
                  </a:rPr>
                  <a:t>Fewer</a:t>
                </a:r>
              </a:p>
            </p:txBody>
          </p:sp>
        </p:grpSp>
      </p:grpSp>
      <p:graphicFrame>
        <p:nvGraphicFramePr>
          <p:cNvPr id="8" name="Object 7"/>
          <p:cNvGraphicFramePr>
            <a:graphicFrameLocks noChangeAspect="1"/>
          </p:cNvGraphicFramePr>
          <p:nvPr>
            <p:extLst>
              <p:ext uri="{D42A27DB-BD31-4B8C-83A1-F6EECF244321}">
                <p14:modId xmlns:p14="http://schemas.microsoft.com/office/powerpoint/2010/main" val="1835412534"/>
              </p:ext>
            </p:extLst>
          </p:nvPr>
        </p:nvGraphicFramePr>
        <p:xfrm>
          <a:off x="400200" y="2662555"/>
          <a:ext cx="11750675" cy="3902075"/>
        </p:xfrm>
        <a:graphic>
          <a:graphicData uri="http://schemas.openxmlformats.org/presentationml/2006/ole">
            <mc:AlternateContent xmlns:mc="http://schemas.openxmlformats.org/markup-compatibility/2006">
              <mc:Choice xmlns:v="urn:schemas-microsoft-com:vml" Requires="v">
                <p:oleObj spid="_x0000_s41593" name="Worksheet" r:id="rId5" imgW="11750253" imgH="3901424" progId="Excel.Sheet.12">
                  <p:embed/>
                </p:oleObj>
              </mc:Choice>
              <mc:Fallback>
                <p:oleObj name="Worksheet" r:id="rId5" imgW="11750253" imgH="3901424" progId="Excel.Sheet.12">
                  <p:embed/>
                  <p:pic>
                    <p:nvPicPr>
                      <p:cNvPr id="0" name=""/>
                      <p:cNvPicPr/>
                      <p:nvPr/>
                    </p:nvPicPr>
                    <p:blipFill>
                      <a:blip r:embed="rId6"/>
                      <a:stretch>
                        <a:fillRect/>
                      </a:stretch>
                    </p:blipFill>
                    <p:spPr>
                      <a:xfrm>
                        <a:off x="400200" y="2662555"/>
                        <a:ext cx="11750675" cy="3902075"/>
                      </a:xfrm>
                      <a:prstGeom prst="rect">
                        <a:avLst/>
                      </a:prstGeom>
                    </p:spPr>
                  </p:pic>
                </p:oleObj>
              </mc:Fallback>
            </mc:AlternateContent>
          </a:graphicData>
        </a:graphic>
      </p:graphicFrame>
      <p:sp>
        <p:nvSpPr>
          <p:cNvPr id="22" name="Title 1"/>
          <p:cNvSpPr>
            <a:spLocks noGrp="1"/>
          </p:cNvSpPr>
          <p:nvPr>
            <p:ph type="title"/>
          </p:nvPr>
        </p:nvSpPr>
        <p:spPr>
          <a:xfrm>
            <a:off x="264807" y="295274"/>
            <a:ext cx="11889564" cy="917575"/>
          </a:xfrm>
        </p:spPr>
        <p:txBody>
          <a:bodyPr/>
          <a:lstStyle/>
          <a:p>
            <a:r>
              <a:rPr lang="en-US" sz="3800" dirty="0"/>
              <a:t>Consequences were lower in mature online countries</a:t>
            </a:r>
            <a:br>
              <a:rPr lang="en-US" sz="3800" dirty="0"/>
            </a:br>
            <a:endParaRPr lang="en-US" sz="3800" dirty="0"/>
          </a:p>
        </p:txBody>
      </p:sp>
      <p:sp>
        <p:nvSpPr>
          <p:cNvPr id="24" name="TextBox 23"/>
          <p:cNvSpPr txBox="1"/>
          <p:nvPr/>
        </p:nvSpPr>
        <p:spPr>
          <a:xfrm>
            <a:off x="194859" y="1187434"/>
            <a:ext cx="3286154" cy="1292662"/>
          </a:xfrm>
          <a:prstGeom prst="rect">
            <a:avLst/>
          </a:prstGeom>
          <a:noFill/>
        </p:spPr>
        <p:txBody>
          <a:bodyPr wrap="square" lIns="182880" tIns="146304" rIns="182880" bIns="146304" rtlCol="0">
            <a:spAutoFit/>
          </a:bodyPr>
          <a:lstStyle/>
          <a:p>
            <a:pPr marL="285750" indent="-285750">
              <a:lnSpc>
                <a:spcPct val="90000"/>
              </a:lnSpc>
              <a:buFont typeface="Arial" panose="020B0604020202020204" pitchFamily="34" charset="0"/>
              <a:buChar char="•"/>
            </a:pPr>
            <a:r>
              <a:rPr lang="en-US" dirty="0">
                <a:solidFill>
                  <a:schemeClr val="tx1">
                    <a:lumMod val="50000"/>
                  </a:schemeClr>
                </a:solidFill>
              </a:rPr>
              <a:t>The U.S. reported similar levels of consequences as consumers in less mature Internet countries.</a:t>
            </a:r>
          </a:p>
        </p:txBody>
      </p:sp>
      <p:sp>
        <p:nvSpPr>
          <p:cNvPr id="25" name="Rectangle 24"/>
          <p:cNvSpPr/>
          <p:nvPr/>
        </p:nvSpPr>
        <p:spPr>
          <a:xfrm>
            <a:off x="2498" y="6669087"/>
            <a:ext cx="9486942" cy="246221"/>
          </a:xfrm>
          <a:prstGeom prst="rect">
            <a:avLst/>
          </a:prstGeom>
        </p:spPr>
        <p:txBody>
          <a:bodyPr wrap="square">
            <a:spAutoFit/>
          </a:bodyPr>
          <a:lstStyle/>
          <a:p>
            <a:r>
              <a:rPr lang="en-US" sz="1000" dirty="0">
                <a:solidFill>
                  <a:schemeClr val="bg1"/>
                </a:solidFill>
              </a:rPr>
              <a:t> Q9: …Please tell us if any of the following has ever happened to you or to a friend/family member as a consequence of being treated uncivilly.</a:t>
            </a:r>
          </a:p>
        </p:txBody>
      </p:sp>
    </p:spTree>
    <p:extLst>
      <p:ext uri="{BB962C8B-B14F-4D97-AF65-F5344CB8AC3E}">
        <p14:creationId xmlns:p14="http://schemas.microsoft.com/office/powerpoint/2010/main" val="314939796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People were more likely to act in less mature online countries</a:t>
            </a:r>
          </a:p>
        </p:txBody>
      </p:sp>
      <p:sp>
        <p:nvSpPr>
          <p:cNvPr id="3" name="Slide Number Placeholder 2"/>
          <p:cNvSpPr>
            <a:spLocks noGrp="1"/>
          </p:cNvSpPr>
          <p:nvPr>
            <p:ph type="sldNum" sz="quarter" idx="4"/>
          </p:nvPr>
        </p:nvSpPr>
        <p:spPr/>
        <p:txBody>
          <a:bodyPr/>
          <a:lstStyle/>
          <a:p>
            <a:fld id="{7EFC24D6-DB8F-6B44-BA5A-9BEC68C15CAA}" type="slidenum">
              <a:rPr lang="en-US" smtClean="0"/>
              <a:pPr/>
              <a:t>46</a:t>
            </a:fld>
            <a:endParaRPr lang="en-US" dirty="0"/>
          </a:p>
        </p:txBody>
      </p:sp>
      <p:grpSp>
        <p:nvGrpSpPr>
          <p:cNvPr id="4" name="Group 3"/>
          <p:cNvGrpSpPr/>
          <p:nvPr/>
        </p:nvGrpSpPr>
        <p:grpSpPr>
          <a:xfrm>
            <a:off x="11145985" y="-28533"/>
            <a:ext cx="1245688" cy="489365"/>
            <a:chOff x="11145985" y="-28533"/>
            <a:chExt cx="1245688" cy="489365"/>
          </a:xfrm>
        </p:grpSpPr>
        <p:pic>
          <p:nvPicPr>
            <p:cNvPr id="5" name="Picture 2" descr="https://d30y9cdsu7xlg0.cloudfront.net/png/17486-200.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3" y="84691"/>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sp>
        <p:nvSpPr>
          <p:cNvPr id="11" name="TextBox 10"/>
          <p:cNvSpPr txBox="1"/>
          <p:nvPr/>
        </p:nvSpPr>
        <p:spPr>
          <a:xfrm>
            <a:off x="398058" y="1480394"/>
            <a:ext cx="11627855" cy="849463"/>
          </a:xfrm>
          <a:prstGeom prst="rect">
            <a:avLst/>
          </a:prstGeom>
          <a:noFill/>
        </p:spPr>
        <p:txBody>
          <a:bodyPr wrap="square" lIns="182880" tIns="146304" rIns="182880" bIns="146304" rtlCol="0">
            <a:spAutoFit/>
          </a:bodyPr>
          <a:lstStyle/>
          <a:p>
            <a:pPr marL="285750" indent="-285750">
              <a:lnSpc>
                <a:spcPct val="90000"/>
              </a:lnSpc>
              <a:buFont typeface="Arial" panose="020B0604020202020204" pitchFamily="34" charset="0"/>
              <a:buChar char="•"/>
            </a:pPr>
            <a:r>
              <a:rPr lang="en-US" sz="2000" dirty="0">
                <a:solidFill>
                  <a:schemeClr val="tx1">
                    <a:lumMod val="50000"/>
                  </a:schemeClr>
                </a:solidFill>
              </a:rPr>
              <a:t>Higher levels of taking action in less mature markets could be a function of higher online risk exposure along with having fewer established social rules about online behavior.</a:t>
            </a:r>
          </a:p>
        </p:txBody>
      </p:sp>
      <p:grpSp>
        <p:nvGrpSpPr>
          <p:cNvPr id="9" name="Group 8"/>
          <p:cNvGrpSpPr/>
          <p:nvPr/>
        </p:nvGrpSpPr>
        <p:grpSpPr>
          <a:xfrm>
            <a:off x="3536816" y="2457258"/>
            <a:ext cx="8111614" cy="1142484"/>
            <a:chOff x="3293805" y="460832"/>
            <a:chExt cx="8111614" cy="1142484"/>
          </a:xfrm>
        </p:grpSpPr>
        <p:sp>
          <p:nvSpPr>
            <p:cNvPr id="10" name="TextBox 9"/>
            <p:cNvSpPr txBox="1"/>
            <p:nvPr/>
          </p:nvSpPr>
          <p:spPr>
            <a:xfrm>
              <a:off x="3624169" y="1086251"/>
              <a:ext cx="3213572" cy="517065"/>
            </a:xfrm>
            <a:prstGeom prst="rect">
              <a:avLst/>
            </a:prstGeom>
            <a:noFill/>
          </p:spPr>
          <p:txBody>
            <a:bodyPr wrap="none" lIns="182880" tIns="146304" rIns="182880" bIns="146304" rtlCol="0">
              <a:spAutoFit/>
            </a:bodyPr>
            <a:lstStyle/>
            <a:p>
              <a:pPr>
                <a:lnSpc>
                  <a:spcPct val="90000"/>
                </a:lnSpc>
              </a:pPr>
              <a:r>
                <a:rPr lang="en-US" sz="1600" dirty="0">
                  <a:solidFill>
                    <a:schemeClr val="tx1">
                      <a:lumMod val="50000"/>
                    </a:schemeClr>
                  </a:solidFill>
                </a:rPr>
                <a:t>Avg. Internet penetration - 88%</a:t>
              </a:r>
            </a:p>
          </p:txBody>
        </p:sp>
        <p:sp>
          <p:nvSpPr>
            <p:cNvPr id="13" name="TextBox 12"/>
            <p:cNvSpPr txBox="1"/>
            <p:nvPr/>
          </p:nvSpPr>
          <p:spPr>
            <a:xfrm>
              <a:off x="8063801" y="1086251"/>
              <a:ext cx="3075714" cy="517065"/>
            </a:xfrm>
            <a:prstGeom prst="rect">
              <a:avLst/>
            </a:prstGeom>
            <a:noFill/>
          </p:spPr>
          <p:txBody>
            <a:bodyPr wrap="none" lIns="182880" tIns="146304" rIns="182880" bIns="146304" rtlCol="0">
              <a:spAutoFit/>
            </a:bodyPr>
            <a:lstStyle/>
            <a:p>
              <a:pPr>
                <a:lnSpc>
                  <a:spcPct val="90000"/>
                </a:lnSpc>
              </a:pPr>
              <a:r>
                <a:rPr lang="en-US" sz="1600" dirty="0">
                  <a:solidFill>
                    <a:schemeClr val="tx1">
                      <a:lumMod val="50000"/>
                    </a:schemeClr>
                  </a:solidFill>
                </a:rPr>
                <a:t>Avg. Internet penetration 57%</a:t>
              </a:r>
            </a:p>
          </p:txBody>
        </p:sp>
        <p:grpSp>
          <p:nvGrpSpPr>
            <p:cNvPr id="14" name="Group 13"/>
            <p:cNvGrpSpPr/>
            <p:nvPr/>
          </p:nvGrpSpPr>
          <p:grpSpPr>
            <a:xfrm>
              <a:off x="3293805" y="460832"/>
              <a:ext cx="8111614" cy="797697"/>
              <a:chOff x="3293805" y="460832"/>
              <a:chExt cx="8111614" cy="797697"/>
            </a:xfrm>
          </p:grpSpPr>
          <p:sp>
            <p:nvSpPr>
              <p:cNvPr id="15" name="Arrow: Left-Right 14"/>
              <p:cNvSpPr/>
              <p:nvPr/>
            </p:nvSpPr>
            <p:spPr bwMode="auto">
              <a:xfrm>
                <a:off x="3293805" y="460832"/>
                <a:ext cx="8111614" cy="797697"/>
              </a:xfrm>
              <a:prstGeom prst="leftRigh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p:cNvSpPr txBox="1"/>
              <p:nvPr/>
            </p:nvSpPr>
            <p:spPr>
              <a:xfrm>
                <a:off x="6177280" y="541891"/>
                <a:ext cx="2228495" cy="627864"/>
              </a:xfrm>
              <a:prstGeom prst="rect">
                <a:avLst/>
              </a:prstGeom>
              <a:noFill/>
            </p:spPr>
            <p:txBody>
              <a:bodyPr wrap="none" lIns="182880" tIns="146304" rIns="182880" bIns="146304" rtlCol="0">
                <a:spAutoFit/>
              </a:bodyPr>
              <a:lstStyle/>
              <a:p>
                <a:pPr>
                  <a:lnSpc>
                    <a:spcPct val="90000"/>
                  </a:lnSpc>
                </a:pPr>
                <a:r>
                  <a:rPr lang="en-US" sz="2400" dirty="0">
                    <a:gradFill>
                      <a:gsLst>
                        <a:gs pos="2917">
                          <a:schemeClr val="tx1"/>
                        </a:gs>
                        <a:gs pos="30000">
                          <a:schemeClr val="tx1"/>
                        </a:gs>
                      </a:gsLst>
                      <a:lin ang="5400000" scaled="0"/>
                    </a:gradFill>
                  </a:rPr>
                  <a:t>Actions Taken</a:t>
                </a:r>
              </a:p>
            </p:txBody>
          </p:sp>
          <p:sp>
            <p:nvSpPr>
              <p:cNvPr id="17" name="TextBox 16"/>
              <p:cNvSpPr txBox="1"/>
              <p:nvPr/>
            </p:nvSpPr>
            <p:spPr>
              <a:xfrm>
                <a:off x="9350603" y="541891"/>
                <a:ext cx="1856342" cy="627864"/>
              </a:xfrm>
              <a:prstGeom prst="rect">
                <a:avLst/>
              </a:prstGeom>
              <a:noFill/>
            </p:spPr>
            <p:txBody>
              <a:bodyPr wrap="none" lIns="182880" tIns="146304" rIns="182880" bIns="146304" rtlCol="0">
                <a:spAutoFit/>
              </a:bodyPr>
              <a:lstStyle/>
              <a:p>
                <a:pPr>
                  <a:lnSpc>
                    <a:spcPct val="90000"/>
                  </a:lnSpc>
                </a:pPr>
                <a:r>
                  <a:rPr lang="en-US" sz="2400" dirty="0">
                    <a:gradFill>
                      <a:gsLst>
                        <a:gs pos="2917">
                          <a:schemeClr val="tx1"/>
                        </a:gs>
                        <a:gs pos="30000">
                          <a:schemeClr val="tx1"/>
                        </a:gs>
                      </a:gsLst>
                      <a:lin ang="5400000" scaled="0"/>
                    </a:gradFill>
                  </a:rPr>
                  <a:t>More likely</a:t>
                </a:r>
              </a:p>
            </p:txBody>
          </p:sp>
          <p:sp>
            <p:nvSpPr>
              <p:cNvPr id="18" name="TextBox 17"/>
              <p:cNvSpPr txBox="1"/>
              <p:nvPr/>
            </p:nvSpPr>
            <p:spPr>
              <a:xfrm>
                <a:off x="3512875" y="541891"/>
                <a:ext cx="1700081" cy="627864"/>
              </a:xfrm>
              <a:prstGeom prst="rect">
                <a:avLst/>
              </a:prstGeom>
              <a:noFill/>
            </p:spPr>
            <p:txBody>
              <a:bodyPr wrap="none" lIns="182880" tIns="146304" rIns="182880" bIns="146304" rtlCol="0">
                <a:spAutoFit/>
              </a:bodyPr>
              <a:lstStyle/>
              <a:p>
                <a:pPr>
                  <a:lnSpc>
                    <a:spcPct val="90000"/>
                  </a:lnSpc>
                </a:pPr>
                <a:r>
                  <a:rPr lang="en-US" sz="2400" dirty="0">
                    <a:gradFill>
                      <a:gsLst>
                        <a:gs pos="2917">
                          <a:schemeClr val="tx1"/>
                        </a:gs>
                        <a:gs pos="30000">
                          <a:schemeClr val="tx1"/>
                        </a:gs>
                      </a:gsLst>
                      <a:lin ang="5400000" scaled="0"/>
                    </a:gradFill>
                  </a:rPr>
                  <a:t>Less likely</a:t>
                </a:r>
              </a:p>
            </p:txBody>
          </p:sp>
        </p:grpSp>
      </p:grpSp>
      <p:sp>
        <p:nvSpPr>
          <p:cNvPr id="19" name="Rectangle 18"/>
          <p:cNvSpPr/>
          <p:nvPr/>
        </p:nvSpPr>
        <p:spPr>
          <a:xfrm>
            <a:off x="2498" y="6669087"/>
            <a:ext cx="10096542" cy="246221"/>
          </a:xfrm>
          <a:prstGeom prst="rect">
            <a:avLst/>
          </a:prstGeom>
        </p:spPr>
        <p:txBody>
          <a:bodyPr wrap="square">
            <a:spAutoFit/>
          </a:bodyPr>
          <a:lstStyle/>
          <a:p>
            <a:r>
              <a:rPr lang="en-US" sz="1000" dirty="0">
                <a:solidFill>
                  <a:schemeClr val="bg1"/>
                </a:solidFill>
              </a:rPr>
              <a:t>  Q.12: Have you ever taken any of the following actions after being treated in an uncivil manner online?</a:t>
            </a:r>
          </a:p>
        </p:txBody>
      </p:sp>
      <p:graphicFrame>
        <p:nvGraphicFramePr>
          <p:cNvPr id="7" name="Object 6"/>
          <p:cNvGraphicFramePr>
            <a:graphicFrameLocks noChangeAspect="1"/>
          </p:cNvGraphicFramePr>
          <p:nvPr>
            <p:extLst>
              <p:ext uri="{D42A27DB-BD31-4B8C-83A1-F6EECF244321}">
                <p14:modId xmlns:p14="http://schemas.microsoft.com/office/powerpoint/2010/main" val="3806913399"/>
              </p:ext>
            </p:extLst>
          </p:nvPr>
        </p:nvGraphicFramePr>
        <p:xfrm>
          <a:off x="285286" y="3513577"/>
          <a:ext cx="11750675" cy="3055938"/>
        </p:xfrm>
        <a:graphic>
          <a:graphicData uri="http://schemas.openxmlformats.org/presentationml/2006/ole">
            <mc:AlternateContent xmlns:mc="http://schemas.openxmlformats.org/markup-compatibility/2006">
              <mc:Choice xmlns:v="urn:schemas-microsoft-com:vml" Requires="v">
                <p:oleObj spid="_x0000_s42595" name="Binary Worksheet" r:id="rId4" imgW="11750253" imgH="3055557" progId="Excel.SheetBinaryMacroEnabled.12">
                  <p:embed/>
                </p:oleObj>
              </mc:Choice>
              <mc:Fallback>
                <p:oleObj name="Binary Worksheet" r:id="rId4" imgW="11750253" imgH="3055557" progId="Excel.SheetBinaryMacroEnabled.12">
                  <p:embed/>
                  <p:pic>
                    <p:nvPicPr>
                      <p:cNvPr id="0" name=""/>
                      <p:cNvPicPr/>
                      <p:nvPr/>
                    </p:nvPicPr>
                    <p:blipFill>
                      <a:blip r:embed="rId5"/>
                      <a:stretch>
                        <a:fillRect/>
                      </a:stretch>
                    </p:blipFill>
                    <p:spPr>
                      <a:xfrm>
                        <a:off x="285286" y="3513577"/>
                        <a:ext cx="11750675" cy="3055938"/>
                      </a:xfrm>
                      <a:prstGeom prst="rect">
                        <a:avLst/>
                      </a:prstGeom>
                    </p:spPr>
                  </p:pic>
                </p:oleObj>
              </mc:Fallback>
            </mc:AlternateContent>
          </a:graphicData>
        </a:graphic>
      </p:graphicFrame>
    </p:spTree>
    <p:extLst>
      <p:ext uri="{BB962C8B-B14F-4D97-AF65-F5344CB8AC3E}">
        <p14:creationId xmlns:p14="http://schemas.microsoft.com/office/powerpoint/2010/main" val="19065270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 mature markets showed higher confidence</a:t>
            </a:r>
          </a:p>
        </p:txBody>
      </p:sp>
      <p:sp>
        <p:nvSpPr>
          <p:cNvPr id="3" name="Slide Number Placeholder 2"/>
          <p:cNvSpPr>
            <a:spLocks noGrp="1"/>
          </p:cNvSpPr>
          <p:nvPr>
            <p:ph type="sldNum" sz="quarter" idx="4"/>
          </p:nvPr>
        </p:nvSpPr>
        <p:spPr/>
        <p:txBody>
          <a:bodyPr/>
          <a:lstStyle/>
          <a:p>
            <a:fld id="{7EFC24D6-DB8F-6B44-BA5A-9BEC68C15CAA}" type="slidenum">
              <a:rPr lang="en-US" smtClean="0"/>
              <a:pPr/>
              <a:t>47</a:t>
            </a:fld>
            <a:endParaRPr lang="en-US" dirty="0"/>
          </a:p>
        </p:txBody>
      </p:sp>
      <p:grpSp>
        <p:nvGrpSpPr>
          <p:cNvPr id="4" name="Group 3"/>
          <p:cNvGrpSpPr/>
          <p:nvPr/>
        </p:nvGrpSpPr>
        <p:grpSpPr>
          <a:xfrm>
            <a:off x="11145985" y="-28533"/>
            <a:ext cx="1245688" cy="489365"/>
            <a:chOff x="11145985" y="-28533"/>
            <a:chExt cx="1245688" cy="489365"/>
          </a:xfrm>
        </p:grpSpPr>
        <p:pic>
          <p:nvPicPr>
            <p:cNvPr id="5" name="Picture 2" descr="https://d30y9cdsu7xlg0.cloudfront.net/png/17486-200.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3" y="84691"/>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sp>
        <p:nvSpPr>
          <p:cNvPr id="8" name="TextBox 7"/>
          <p:cNvSpPr txBox="1"/>
          <p:nvPr/>
        </p:nvSpPr>
        <p:spPr>
          <a:xfrm>
            <a:off x="274639" y="1594688"/>
            <a:ext cx="3222970" cy="3065455"/>
          </a:xfrm>
          <a:prstGeom prst="rect">
            <a:avLst/>
          </a:prstGeom>
          <a:noFill/>
        </p:spPr>
        <p:txBody>
          <a:bodyPr wrap="square" lIns="182880" tIns="146304" rIns="182880" bIns="146304" rtlCol="0">
            <a:spAutoFit/>
          </a:bodyPr>
          <a:lstStyle/>
          <a:p>
            <a:pPr marL="285750" indent="-285750">
              <a:lnSpc>
                <a:spcPct val="90000"/>
              </a:lnSpc>
              <a:buFont typeface="Arial" panose="020B0604020202020204" pitchFamily="34" charset="0"/>
              <a:buChar char="•"/>
            </a:pPr>
            <a:r>
              <a:rPr lang="en-US" sz="2000" dirty="0">
                <a:solidFill>
                  <a:schemeClr val="tx1">
                    <a:lumMod val="50000"/>
                  </a:schemeClr>
                </a:solidFill>
              </a:rPr>
              <a:t>Consumers in less mature online markets generally had higher confidence levels. This might be due to the relatively higher proportion of early adopters in those countries. </a:t>
            </a:r>
          </a:p>
          <a:p>
            <a:pPr marL="285750" indent="-285750">
              <a:lnSpc>
                <a:spcPct val="90000"/>
              </a:lnSpc>
              <a:buFont typeface="Arial" panose="020B0604020202020204" pitchFamily="34" charset="0"/>
              <a:buChar char="•"/>
            </a:pPr>
            <a:endParaRPr lang="en-US" sz="2000" dirty="0">
              <a:solidFill>
                <a:schemeClr val="tx1">
                  <a:lumMod val="50000"/>
                </a:schemeClr>
              </a:solidFill>
            </a:endParaRPr>
          </a:p>
        </p:txBody>
      </p:sp>
      <p:grpSp>
        <p:nvGrpSpPr>
          <p:cNvPr id="17" name="Group 16"/>
          <p:cNvGrpSpPr/>
          <p:nvPr/>
        </p:nvGrpSpPr>
        <p:grpSpPr>
          <a:xfrm>
            <a:off x="3647546" y="1594688"/>
            <a:ext cx="8293608" cy="4709160"/>
            <a:chOff x="3748026" y="1212849"/>
            <a:chExt cx="8402849" cy="4709160"/>
          </a:xfrm>
        </p:grpSpPr>
        <p:grpSp>
          <p:nvGrpSpPr>
            <p:cNvPr id="13" name="Group 12"/>
            <p:cNvGrpSpPr/>
            <p:nvPr/>
          </p:nvGrpSpPr>
          <p:grpSpPr>
            <a:xfrm>
              <a:off x="3748026" y="1212849"/>
              <a:ext cx="8402849" cy="4709160"/>
              <a:chOff x="3738880" y="1341120"/>
              <a:chExt cx="8402849" cy="5092462"/>
            </a:xfrm>
          </p:grpSpPr>
          <p:graphicFrame>
            <p:nvGraphicFramePr>
              <p:cNvPr id="7" name="Chart 6"/>
              <p:cNvGraphicFramePr/>
              <p:nvPr>
                <p:extLst>
                  <p:ext uri="{D42A27DB-BD31-4B8C-83A1-F6EECF244321}">
                    <p14:modId xmlns:p14="http://schemas.microsoft.com/office/powerpoint/2010/main" val="3641910546"/>
                  </p:ext>
                </p:extLst>
              </p:nvPr>
            </p:nvGraphicFramePr>
            <p:xfrm>
              <a:off x="3738880" y="1341120"/>
              <a:ext cx="8402849" cy="5092462"/>
            </p:xfrm>
            <a:graphic>
              <a:graphicData uri="http://schemas.openxmlformats.org/drawingml/2006/chart">
                <c:chart xmlns:c="http://schemas.openxmlformats.org/drawingml/2006/chart" xmlns:r="http://schemas.openxmlformats.org/officeDocument/2006/relationships" r:id="rId3"/>
              </a:graphicData>
            </a:graphic>
          </p:graphicFrame>
          <p:sp>
            <p:nvSpPr>
              <p:cNvPr id="11" name="Speech Bubble: Oval 10"/>
              <p:cNvSpPr/>
              <p:nvPr/>
            </p:nvSpPr>
            <p:spPr bwMode="auto">
              <a:xfrm>
                <a:off x="8491416" y="4745164"/>
                <a:ext cx="1954178" cy="772160"/>
              </a:xfrm>
              <a:prstGeom prst="wedgeEllipseCallout">
                <a:avLst>
                  <a:gd name="adj1" fmla="val 16244"/>
                  <a:gd name="adj2" fmla="val 86241"/>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Less mature online countries</a:t>
                </a:r>
              </a:p>
            </p:txBody>
          </p:sp>
          <p:sp>
            <p:nvSpPr>
              <p:cNvPr id="12" name="Speech Bubble: Oval 11"/>
              <p:cNvSpPr/>
              <p:nvPr/>
            </p:nvSpPr>
            <p:spPr bwMode="auto">
              <a:xfrm>
                <a:off x="5443139" y="4766072"/>
                <a:ext cx="2006600" cy="772160"/>
              </a:xfrm>
              <a:prstGeom prst="wedgeEllipseCallout">
                <a:avLst>
                  <a:gd name="adj1" fmla="val -21765"/>
                  <a:gd name="adj2" fmla="val 84810"/>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Mature online countries</a:t>
                </a:r>
              </a:p>
            </p:txBody>
          </p:sp>
        </p:grpSp>
        <p:cxnSp>
          <p:nvCxnSpPr>
            <p:cNvPr id="15" name="Straight Connector 14"/>
            <p:cNvCxnSpPr/>
            <p:nvPr/>
          </p:nvCxnSpPr>
          <p:spPr>
            <a:xfrm>
              <a:off x="7640656" y="1808706"/>
              <a:ext cx="6140" cy="3366195"/>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103255" y="6617810"/>
            <a:ext cx="6216650" cy="246221"/>
          </a:xfrm>
          <a:prstGeom prst="rect">
            <a:avLst/>
          </a:prstGeom>
        </p:spPr>
        <p:txBody>
          <a:bodyPr>
            <a:spAutoFit/>
          </a:bodyPr>
          <a:lstStyle/>
          <a:p>
            <a:r>
              <a:rPr lang="en-US" sz="1000" dirty="0">
                <a:solidFill>
                  <a:schemeClr val="tx1">
                    <a:lumMod val="50000"/>
                  </a:schemeClr>
                </a:solidFill>
              </a:rPr>
              <a:t> Q.10: How confident are you in your ability to manage uncivil behavior online?, </a:t>
            </a:r>
          </a:p>
        </p:txBody>
      </p:sp>
    </p:spTree>
    <p:extLst>
      <p:ext uri="{BB962C8B-B14F-4D97-AF65-F5344CB8AC3E}">
        <p14:creationId xmlns:p14="http://schemas.microsoft.com/office/powerpoint/2010/main" val="383829576"/>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lumMod val="50000"/>
                  </a:schemeClr>
                </a:solidFill>
              </a:rPr>
              <a:t>People in Germany, Chile, &amp; the U.S. were most knowledgeable about where to get help</a:t>
            </a:r>
            <a:endParaRPr lang="en-US" sz="3600" dirty="0"/>
          </a:p>
        </p:txBody>
      </p:sp>
      <p:sp>
        <p:nvSpPr>
          <p:cNvPr id="3" name="Slide Number Placeholder 2"/>
          <p:cNvSpPr>
            <a:spLocks noGrp="1"/>
          </p:cNvSpPr>
          <p:nvPr>
            <p:ph type="sldNum" sz="quarter" idx="4"/>
          </p:nvPr>
        </p:nvSpPr>
        <p:spPr/>
        <p:txBody>
          <a:bodyPr/>
          <a:lstStyle/>
          <a:p>
            <a:fld id="{7EFC24D6-DB8F-6B44-BA5A-9BEC68C15CAA}" type="slidenum">
              <a:rPr lang="en-US" smtClean="0"/>
              <a:pPr/>
              <a:t>48</a:t>
            </a:fld>
            <a:endParaRPr lang="en-US" dirty="0"/>
          </a:p>
        </p:txBody>
      </p:sp>
      <p:sp>
        <p:nvSpPr>
          <p:cNvPr id="25" name="Rectangle 24"/>
          <p:cNvSpPr/>
          <p:nvPr/>
        </p:nvSpPr>
        <p:spPr>
          <a:xfrm>
            <a:off x="2498" y="6669087"/>
            <a:ext cx="10096542" cy="246221"/>
          </a:xfrm>
          <a:prstGeom prst="rect">
            <a:avLst/>
          </a:prstGeom>
        </p:spPr>
        <p:txBody>
          <a:bodyPr wrap="square">
            <a:spAutoFit/>
          </a:bodyPr>
          <a:lstStyle/>
          <a:p>
            <a:r>
              <a:rPr lang="en-US" sz="1000" dirty="0">
                <a:solidFill>
                  <a:schemeClr val="bg1"/>
                </a:solidFill>
              </a:rPr>
              <a:t>Q.11: If you need help, do you know where to get help to manage uncivil behavior online?</a:t>
            </a:r>
          </a:p>
        </p:txBody>
      </p:sp>
      <p:grpSp>
        <p:nvGrpSpPr>
          <p:cNvPr id="26" name="Group 25"/>
          <p:cNvGrpSpPr/>
          <p:nvPr/>
        </p:nvGrpSpPr>
        <p:grpSpPr>
          <a:xfrm>
            <a:off x="11145985" y="-28533"/>
            <a:ext cx="1245688" cy="489365"/>
            <a:chOff x="11145985" y="-28533"/>
            <a:chExt cx="1245688" cy="489365"/>
          </a:xfrm>
        </p:grpSpPr>
        <p:pic>
          <p:nvPicPr>
            <p:cNvPr id="27" name="Picture 2" descr="https://d30y9cdsu7xlg0.cloudfront.net/png/17486-200.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25913" y="84691"/>
              <a:ext cx="365760" cy="36576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1145985" y="-28533"/>
              <a:ext cx="1004890"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Country</a:t>
              </a:r>
            </a:p>
          </p:txBody>
        </p:sp>
      </p:grpSp>
      <p:grpSp>
        <p:nvGrpSpPr>
          <p:cNvPr id="15" name="Group 14"/>
          <p:cNvGrpSpPr/>
          <p:nvPr/>
        </p:nvGrpSpPr>
        <p:grpSpPr>
          <a:xfrm>
            <a:off x="1998099" y="1675919"/>
            <a:ext cx="8290983" cy="4704793"/>
            <a:chOff x="3539805" y="1778556"/>
            <a:chExt cx="8290983" cy="4704793"/>
          </a:xfrm>
        </p:grpSpPr>
        <p:graphicFrame>
          <p:nvGraphicFramePr>
            <p:cNvPr id="17" name="Chart 16"/>
            <p:cNvGraphicFramePr/>
            <p:nvPr>
              <p:extLst>
                <p:ext uri="{D42A27DB-BD31-4B8C-83A1-F6EECF244321}">
                  <p14:modId xmlns:p14="http://schemas.microsoft.com/office/powerpoint/2010/main" val="2482121265"/>
                </p:ext>
              </p:extLst>
            </p:nvPr>
          </p:nvGraphicFramePr>
          <p:xfrm>
            <a:off x="3539805" y="1778556"/>
            <a:ext cx="8290983" cy="4704793"/>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Connector 17"/>
            <p:cNvCxnSpPr/>
            <p:nvPr/>
          </p:nvCxnSpPr>
          <p:spPr>
            <a:xfrm flipH="1">
              <a:off x="7680850" y="2381459"/>
              <a:ext cx="6139" cy="3366201"/>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0" name="Speech Bubble: Oval 19"/>
          <p:cNvSpPr/>
          <p:nvPr/>
        </p:nvSpPr>
        <p:spPr bwMode="auto">
          <a:xfrm>
            <a:off x="4038055" y="5011974"/>
            <a:ext cx="1980513" cy="633049"/>
          </a:xfrm>
          <a:prstGeom prst="wedgeEllipseCallout">
            <a:avLst>
              <a:gd name="adj1" fmla="val -25317"/>
              <a:gd name="adj2" fmla="val 70524"/>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Mature online countries</a:t>
            </a:r>
          </a:p>
        </p:txBody>
      </p:sp>
      <p:sp>
        <p:nvSpPr>
          <p:cNvPr id="29" name="Speech Bubble: Oval 28"/>
          <p:cNvSpPr/>
          <p:nvPr/>
        </p:nvSpPr>
        <p:spPr bwMode="auto">
          <a:xfrm>
            <a:off x="6696111" y="4821054"/>
            <a:ext cx="1928773" cy="693338"/>
          </a:xfrm>
          <a:prstGeom prst="wedgeEllipseCallout">
            <a:avLst>
              <a:gd name="adj1" fmla="val 20933"/>
              <a:gd name="adj2" fmla="val 82643"/>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Less mature online countries</a:t>
            </a:r>
          </a:p>
        </p:txBody>
      </p:sp>
    </p:spTree>
    <p:extLst>
      <p:ext uri="{BB962C8B-B14F-4D97-AF65-F5344CB8AC3E}">
        <p14:creationId xmlns:p14="http://schemas.microsoft.com/office/powerpoint/2010/main" val="2220749785"/>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589" y="3251078"/>
            <a:ext cx="11887200" cy="1831975"/>
          </a:xfrm>
        </p:spPr>
        <p:txBody>
          <a:bodyPr/>
          <a:lstStyle/>
          <a:p>
            <a:r>
              <a:rPr lang="en-US" dirty="0"/>
              <a:t>Gender</a:t>
            </a:r>
          </a:p>
        </p:txBody>
      </p:sp>
      <p:sp>
        <p:nvSpPr>
          <p:cNvPr id="2" name="Slide Number Placeholder 1"/>
          <p:cNvSpPr>
            <a:spLocks noGrp="1"/>
          </p:cNvSpPr>
          <p:nvPr>
            <p:ph type="sldNum" sz="quarter" idx="4"/>
          </p:nvPr>
        </p:nvSpPr>
        <p:spPr/>
        <p:txBody>
          <a:bodyPr/>
          <a:lstStyle/>
          <a:p>
            <a:fld id="{7EFC24D6-DB8F-6B44-BA5A-9BEC68C15CAA}" type="slidenum">
              <a:rPr lang="en-US" smtClean="0"/>
              <a:pPr/>
              <a:t>49</a:t>
            </a:fld>
            <a:endParaRPr lang="en-US" dirty="0"/>
          </a:p>
        </p:txBody>
      </p:sp>
    </p:spTree>
    <p:extLst>
      <p:ext uri="{BB962C8B-B14F-4D97-AF65-F5344CB8AC3E}">
        <p14:creationId xmlns:p14="http://schemas.microsoft.com/office/powerpoint/2010/main" val="39174498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11780" y="1013025"/>
            <a:ext cx="12436475" cy="5841800"/>
          </a:xfrm>
          <a:prstGeom prst="rect">
            <a:avLst/>
          </a:prstGeom>
          <a:solidFill>
            <a:schemeClr val="tx1">
              <a:lumMod val="95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Headlines</a:t>
            </a:r>
          </a:p>
        </p:txBody>
      </p:sp>
      <p:sp>
        <p:nvSpPr>
          <p:cNvPr id="3" name="Slide Number Placeholder 2"/>
          <p:cNvSpPr>
            <a:spLocks noGrp="1"/>
          </p:cNvSpPr>
          <p:nvPr>
            <p:ph type="sldNum" sz="quarter" idx="4"/>
          </p:nvPr>
        </p:nvSpPr>
        <p:spPr/>
        <p:txBody>
          <a:bodyPr/>
          <a:lstStyle/>
          <a:p>
            <a:fld id="{7EFC24D6-DB8F-6B44-BA5A-9BEC68C15CAA}" type="slidenum">
              <a:rPr lang="en-US" smtClean="0"/>
              <a:pPr/>
              <a:t>5</a:t>
            </a:fld>
            <a:endParaRPr lang="en-US" dirty="0"/>
          </a:p>
        </p:txBody>
      </p:sp>
      <p:grpSp>
        <p:nvGrpSpPr>
          <p:cNvPr id="4" name="Group 3"/>
          <p:cNvGrpSpPr>
            <a:grpSpLocks/>
          </p:cNvGrpSpPr>
          <p:nvPr/>
        </p:nvGrpSpPr>
        <p:grpSpPr>
          <a:xfrm>
            <a:off x="501354" y="1504216"/>
            <a:ext cx="914400" cy="914400"/>
            <a:chOff x="615696" y="1206502"/>
            <a:chExt cx="2084832" cy="2083890"/>
          </a:xfrm>
        </p:grpSpPr>
        <p:pic>
          <p:nvPicPr>
            <p:cNvPr id="5" name="Picture 4" descr="https://d30y9cdsu7xlg0.cloudfront.net/png/11865-200.png"/>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856996" y="1365344"/>
              <a:ext cx="1645920" cy="164592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615696" y="1206502"/>
              <a:ext cx="2084832" cy="2083890"/>
            </a:xfrm>
            <a:prstGeom prst="ellipse">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7" name="Rectangle 6"/>
          <p:cNvSpPr/>
          <p:nvPr/>
        </p:nvSpPr>
        <p:spPr>
          <a:xfrm>
            <a:off x="1851643" y="1043701"/>
            <a:ext cx="10082210" cy="5878532"/>
          </a:xfrm>
          <a:prstGeom prst="rect">
            <a:avLst/>
          </a:prstGeom>
        </p:spPr>
        <p:txBody>
          <a:bodyPr wrap="square">
            <a:spAutoFit/>
          </a:bodyPr>
          <a:lstStyle/>
          <a:p>
            <a:pPr marL="285750" indent="-285750">
              <a:buFont typeface="Arial" panose="020B0604020202020204" pitchFamily="34" charset="0"/>
              <a:buChar char="•"/>
            </a:pPr>
            <a:r>
              <a:rPr lang="en-US" sz="2800" dirty="0">
                <a:solidFill>
                  <a:srgbClr val="0072C6"/>
                </a:solidFill>
              </a:rPr>
              <a:t>People expressed positive sentiment about civility online</a:t>
            </a:r>
          </a:p>
          <a:p>
            <a:pPr marL="752121" lvl="1" indent="-285750">
              <a:buFont typeface="Arial" panose="020B0604020202020204" pitchFamily="34" charset="0"/>
              <a:buChar char="•"/>
            </a:pPr>
            <a:r>
              <a:rPr lang="en-US" sz="2000" dirty="0">
                <a:solidFill>
                  <a:schemeClr val="bg1"/>
                </a:solidFill>
              </a:rPr>
              <a:t>While finding the internet overall to be a ‘civil’ place, there were strong concerns over safety, both today and in the future.</a:t>
            </a:r>
          </a:p>
          <a:p>
            <a:pPr marL="752121" lvl="1" indent="-285750">
              <a:buFont typeface="Arial" panose="020B0604020202020204" pitchFamily="34" charset="0"/>
              <a:buChar char="•"/>
            </a:pPr>
            <a:r>
              <a:rPr lang="en-US" sz="2000" dirty="0">
                <a:solidFill>
                  <a:schemeClr val="bg1"/>
                </a:solidFill>
              </a:rPr>
              <a:t>The level of online interactions are expected to remain high. This suggested more vigilance will be required to fight online risks in the future.</a:t>
            </a:r>
          </a:p>
          <a:p>
            <a:pPr marL="752121" lvl="1"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800" dirty="0">
                <a:solidFill>
                  <a:srgbClr val="0072C6"/>
                </a:solidFill>
              </a:rPr>
              <a:t>65% had been a victim of at least one online risk</a:t>
            </a:r>
          </a:p>
          <a:p>
            <a:pPr marL="752121" lvl="1" indent="-285750">
              <a:buFont typeface="Arial" panose="020B0604020202020204" pitchFamily="34" charset="0"/>
              <a:buChar char="•"/>
            </a:pPr>
            <a:r>
              <a:rPr lang="en-US" sz="2000" dirty="0">
                <a:solidFill>
                  <a:schemeClr val="bg1"/>
                </a:solidFill>
              </a:rPr>
              <a:t>The most prevalent online risks were Unwanted contact (43%), Treated mean (22%), Trolling and Receiving unwanted sexts (21%) and Online harassment (17%).</a:t>
            </a:r>
          </a:p>
          <a:p>
            <a:pPr marL="752121" lvl="1" indent="-285750">
              <a:buFont typeface="Arial" panose="020B0604020202020204" pitchFamily="34" charset="0"/>
              <a:buChar char="•"/>
            </a:pPr>
            <a:r>
              <a:rPr lang="en-US" sz="2000" dirty="0">
                <a:solidFill>
                  <a:schemeClr val="bg1"/>
                </a:solidFill>
              </a:rPr>
              <a:t>Nearly eight in ten (78%) had been exposed to online risks when family &amp; friends were included.</a:t>
            </a:r>
          </a:p>
          <a:p>
            <a:pPr marL="752121" lvl="1" indent="-285750">
              <a:buFont typeface="Arial" panose="020B0604020202020204" pitchFamily="34" charset="0"/>
              <a:buChar char="•"/>
            </a:pPr>
            <a:r>
              <a:rPr lang="en-US" sz="2000" dirty="0">
                <a:solidFill>
                  <a:schemeClr val="bg1"/>
                </a:solidFill>
              </a:rPr>
              <a:t>51% had met the perpetrator of the online risk face to face (58% among youth).</a:t>
            </a:r>
          </a:p>
          <a:p>
            <a:pPr marL="285750" indent="-285750">
              <a:buFont typeface="Arial" panose="020B0604020202020204" pitchFamily="34" charset="0"/>
              <a:buChar char="•"/>
            </a:pPr>
            <a:endParaRPr lang="en-US" sz="2400" dirty="0">
              <a:solidFill>
                <a:srgbClr val="0072C6"/>
              </a:solidFill>
            </a:endParaRPr>
          </a:p>
          <a:p>
            <a:pPr marL="285750" indent="-285750">
              <a:buFont typeface="Arial" panose="020B0604020202020204" pitchFamily="34" charset="0"/>
              <a:buChar char="•"/>
            </a:pPr>
            <a:r>
              <a:rPr lang="en-US" sz="2800" dirty="0">
                <a:solidFill>
                  <a:srgbClr val="0072C6"/>
                </a:solidFill>
              </a:rPr>
              <a:t>50% reported that they were extremely or very concerned about online risks</a:t>
            </a:r>
          </a:p>
          <a:p>
            <a:pPr marL="752121" lvl="1" indent="-285750">
              <a:buFont typeface="Arial" panose="020B0604020202020204" pitchFamily="34" charset="0"/>
              <a:buChar char="•"/>
            </a:pPr>
            <a:r>
              <a:rPr lang="en-US" sz="2000" dirty="0">
                <a:solidFill>
                  <a:schemeClr val="bg1"/>
                </a:solidFill>
              </a:rPr>
              <a:t>Future concerns were highest for various forms of Harassment, Unwanted contact and Damage to reputation.</a:t>
            </a:r>
          </a:p>
        </p:txBody>
      </p:sp>
      <p:grpSp>
        <p:nvGrpSpPr>
          <p:cNvPr id="10" name="Group 9"/>
          <p:cNvGrpSpPr/>
          <p:nvPr/>
        </p:nvGrpSpPr>
        <p:grpSpPr>
          <a:xfrm>
            <a:off x="501354" y="3518682"/>
            <a:ext cx="914400" cy="914400"/>
            <a:chOff x="4485640" y="1206502"/>
            <a:chExt cx="2084832" cy="2083890"/>
          </a:xfrm>
        </p:grpSpPr>
        <p:pic>
          <p:nvPicPr>
            <p:cNvPr id="11" name="Picture 8" descr="https://d30y9cdsu7xlg0.cloudfront.net/png/206486-200.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25924" y="1272025"/>
              <a:ext cx="1645920" cy="1645920"/>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bwMode="auto">
            <a:xfrm>
              <a:off x="4485640" y="1206502"/>
              <a:ext cx="2084832" cy="2083890"/>
            </a:xfrm>
            <a:prstGeom prst="ellipse">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 name="Group 12"/>
          <p:cNvGrpSpPr/>
          <p:nvPr/>
        </p:nvGrpSpPr>
        <p:grpSpPr>
          <a:xfrm>
            <a:off x="501354" y="5483675"/>
            <a:ext cx="914400" cy="914400"/>
            <a:chOff x="8355584" y="1163772"/>
            <a:chExt cx="2084832" cy="2083890"/>
          </a:xfrm>
        </p:grpSpPr>
        <p:sp>
          <p:nvSpPr>
            <p:cNvPr id="14" name="Oval 13"/>
            <p:cNvSpPr/>
            <p:nvPr/>
          </p:nvSpPr>
          <p:spPr bwMode="auto">
            <a:xfrm>
              <a:off x="8355584" y="1163772"/>
              <a:ext cx="2084832" cy="2083890"/>
            </a:xfrm>
            <a:prstGeom prst="ellipse">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0" descr="https://d30y9cdsu7xlg0.cloudfront.net/png/282902-200.png"/>
            <p:cNvPicPr>
              <a:picLocks noChangeAspect="1" noChangeArrowheads="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8583676" y="1345024"/>
              <a:ext cx="1645920" cy="16459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01911131"/>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Sentiment: Future Civility, Safety, Interactions</a:t>
            </a:r>
          </a:p>
        </p:txBody>
      </p:sp>
      <p:sp>
        <p:nvSpPr>
          <p:cNvPr id="3" name="Slide Number Placeholder 2"/>
          <p:cNvSpPr>
            <a:spLocks noGrp="1"/>
          </p:cNvSpPr>
          <p:nvPr>
            <p:ph type="sldNum" sz="quarter" idx="4"/>
          </p:nvPr>
        </p:nvSpPr>
        <p:spPr/>
        <p:txBody>
          <a:bodyPr/>
          <a:lstStyle/>
          <a:p>
            <a:fld id="{7EFC24D6-DB8F-6B44-BA5A-9BEC68C15CAA}" type="slidenum">
              <a:rPr lang="en-US" smtClean="0"/>
              <a:pPr/>
              <a:t>50</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505512687"/>
              </p:ext>
            </p:extLst>
          </p:nvPr>
        </p:nvGraphicFramePr>
        <p:xfrm>
          <a:off x="2896497" y="1726520"/>
          <a:ext cx="2262006" cy="4648747"/>
        </p:xfrm>
        <a:graphic>
          <a:graphicData uri="http://schemas.openxmlformats.org/drawingml/2006/table">
            <a:tbl>
              <a:tblPr firstRow="1" bandRow="1">
                <a:tableStyleId>{5940675A-B579-460E-94D1-54222C63F5DA}</a:tableStyleId>
              </a:tblPr>
              <a:tblGrid>
                <a:gridCol w="1131003">
                  <a:extLst>
                    <a:ext uri="{9D8B030D-6E8A-4147-A177-3AD203B41FA5}">
                      <a16:colId xmlns:a16="http://schemas.microsoft.com/office/drawing/2014/main" val="3019714566"/>
                    </a:ext>
                  </a:extLst>
                </a:gridCol>
                <a:gridCol w="1131003">
                  <a:extLst>
                    <a:ext uri="{9D8B030D-6E8A-4147-A177-3AD203B41FA5}">
                      <a16:colId xmlns:a16="http://schemas.microsoft.com/office/drawing/2014/main" val="3428037597"/>
                    </a:ext>
                  </a:extLst>
                </a:gridCol>
              </a:tblGrid>
              <a:tr h="320482">
                <a:tc>
                  <a:txBody>
                    <a:bodyPr/>
                    <a:lstStyle/>
                    <a:p>
                      <a:pPr algn="ctr"/>
                      <a:r>
                        <a:rPr lang="en-US" sz="1400" b="1" dirty="0"/>
                        <a:t>Male</a:t>
                      </a:r>
                    </a:p>
                  </a:txBody>
                  <a:tcPr anchor="ctr">
                    <a:solidFill>
                      <a:srgbClr val="0072C6"/>
                    </a:solidFill>
                  </a:tcPr>
                </a:tc>
                <a:tc>
                  <a:txBody>
                    <a:bodyPr/>
                    <a:lstStyle/>
                    <a:p>
                      <a:pPr algn="ctr"/>
                      <a:r>
                        <a:rPr lang="en-US" sz="1400" b="1" dirty="0"/>
                        <a:t>Female</a:t>
                      </a:r>
                    </a:p>
                  </a:txBody>
                  <a:tcPr anchor="ctr">
                    <a:solidFill>
                      <a:srgbClr val="0072C6"/>
                    </a:solidFill>
                  </a:tcPr>
                </a:tc>
                <a:extLst>
                  <a:ext uri="{0D108BD9-81ED-4DB2-BD59-A6C34878D82A}">
                    <a16:rowId xmlns:a16="http://schemas.microsoft.com/office/drawing/2014/main" val="4076025138"/>
                  </a:ext>
                </a:extLst>
              </a:tr>
              <a:tr h="288551">
                <a:tc>
                  <a:txBody>
                    <a:bodyPr/>
                    <a:lstStyle/>
                    <a:p>
                      <a:pPr algn="ctr" fontAlgn="ctr"/>
                      <a:r>
                        <a:rPr lang="en-US" sz="1400" b="0" i="0" u="none" strike="noStrike" dirty="0">
                          <a:solidFill>
                            <a:schemeClr val="tx1"/>
                          </a:solidFill>
                          <a:effectLst/>
                          <a:latin typeface="+mn-lt"/>
                        </a:rPr>
                        <a:t>92</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96</a:t>
                      </a:r>
                    </a:p>
                  </a:txBody>
                  <a:tcPr marL="7620" marR="7620" marT="7620" marB="0" anchor="ctr">
                    <a:solidFill>
                      <a:srgbClr val="0072C6"/>
                    </a:solidFill>
                  </a:tcPr>
                </a:tc>
                <a:extLst>
                  <a:ext uri="{0D108BD9-81ED-4DB2-BD59-A6C34878D82A}">
                    <a16:rowId xmlns:a16="http://schemas.microsoft.com/office/drawing/2014/main" val="1408016374"/>
                  </a:ext>
                </a:extLst>
              </a:tr>
              <a:tr h="288551">
                <a:tc>
                  <a:txBody>
                    <a:bodyPr/>
                    <a:lstStyle/>
                    <a:p>
                      <a:pPr algn="ctr" fontAlgn="ctr"/>
                      <a:r>
                        <a:rPr lang="en-US" sz="1400" b="0" i="0" u="none" strike="noStrike" dirty="0">
                          <a:solidFill>
                            <a:schemeClr val="tx1"/>
                          </a:solidFill>
                          <a:effectLst/>
                          <a:latin typeface="+mn-lt"/>
                        </a:rPr>
                        <a:t>106</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106</a:t>
                      </a:r>
                    </a:p>
                  </a:txBody>
                  <a:tcPr marL="7620" marR="7620" marT="7620" marB="0" anchor="ctr">
                    <a:solidFill>
                      <a:srgbClr val="0072C6"/>
                    </a:solidFill>
                  </a:tcPr>
                </a:tc>
                <a:extLst>
                  <a:ext uri="{0D108BD9-81ED-4DB2-BD59-A6C34878D82A}">
                    <a16:rowId xmlns:a16="http://schemas.microsoft.com/office/drawing/2014/main" val="2864313746"/>
                  </a:ext>
                </a:extLst>
              </a:tr>
              <a:tr h="288551">
                <a:tc>
                  <a:txBody>
                    <a:bodyPr/>
                    <a:lstStyle/>
                    <a:p>
                      <a:pPr algn="ctr" fontAlgn="ctr"/>
                      <a:r>
                        <a:rPr lang="en-US" sz="1400" b="0" i="0" u="none" strike="noStrike" dirty="0">
                          <a:solidFill>
                            <a:schemeClr val="tx1"/>
                          </a:solidFill>
                          <a:effectLst/>
                          <a:latin typeface="+mn-lt"/>
                        </a:rPr>
                        <a:t>111</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116</a:t>
                      </a:r>
                    </a:p>
                  </a:txBody>
                  <a:tcPr marL="7620" marR="7620" marT="7620" marB="0" anchor="ctr">
                    <a:solidFill>
                      <a:srgbClr val="0072C6"/>
                    </a:solidFill>
                  </a:tcPr>
                </a:tc>
                <a:extLst>
                  <a:ext uri="{0D108BD9-81ED-4DB2-BD59-A6C34878D82A}">
                    <a16:rowId xmlns:a16="http://schemas.microsoft.com/office/drawing/2014/main" val="616437676"/>
                  </a:ext>
                </a:extLst>
              </a:tr>
              <a:tr h="288551">
                <a:tc>
                  <a:txBody>
                    <a:bodyPr/>
                    <a:lstStyle/>
                    <a:p>
                      <a:pPr algn="ctr" fontAlgn="ctr"/>
                      <a:r>
                        <a:rPr lang="en-US" sz="1400" b="0" i="0" u="none" strike="noStrike" dirty="0">
                          <a:solidFill>
                            <a:schemeClr val="tx1"/>
                          </a:solidFill>
                          <a:effectLst/>
                          <a:latin typeface="+mn-lt"/>
                        </a:rPr>
                        <a:t>81</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81</a:t>
                      </a:r>
                    </a:p>
                  </a:txBody>
                  <a:tcPr marL="7620" marR="7620" marT="7620" marB="0" anchor="ctr">
                    <a:solidFill>
                      <a:srgbClr val="0072C6"/>
                    </a:solidFill>
                  </a:tcPr>
                </a:tc>
                <a:extLst>
                  <a:ext uri="{0D108BD9-81ED-4DB2-BD59-A6C34878D82A}">
                    <a16:rowId xmlns:a16="http://schemas.microsoft.com/office/drawing/2014/main" val="3083439492"/>
                  </a:ext>
                </a:extLst>
              </a:tr>
              <a:tr h="288551">
                <a:tc>
                  <a:txBody>
                    <a:bodyPr/>
                    <a:lstStyle/>
                    <a:p>
                      <a:pPr algn="ctr" fontAlgn="ctr"/>
                      <a:r>
                        <a:rPr lang="en-US" sz="1400" b="0" i="0" u="none" strike="noStrike" dirty="0">
                          <a:solidFill>
                            <a:schemeClr val="tx1"/>
                          </a:solidFill>
                          <a:effectLst/>
                          <a:latin typeface="+mn-lt"/>
                        </a:rPr>
                        <a:t>97</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97</a:t>
                      </a:r>
                    </a:p>
                  </a:txBody>
                  <a:tcPr marL="7620" marR="7620" marT="7620" marB="0" anchor="ctr">
                    <a:solidFill>
                      <a:srgbClr val="0072C6"/>
                    </a:solidFill>
                  </a:tcPr>
                </a:tc>
                <a:extLst>
                  <a:ext uri="{0D108BD9-81ED-4DB2-BD59-A6C34878D82A}">
                    <a16:rowId xmlns:a16="http://schemas.microsoft.com/office/drawing/2014/main" val="3351109668"/>
                  </a:ext>
                </a:extLst>
              </a:tr>
              <a:tr h="288551">
                <a:tc>
                  <a:txBody>
                    <a:bodyPr/>
                    <a:lstStyle/>
                    <a:p>
                      <a:pPr algn="ctr" fontAlgn="ctr"/>
                      <a:r>
                        <a:rPr lang="en-US" sz="1400" b="0" i="0" u="none" strike="noStrike" dirty="0">
                          <a:solidFill>
                            <a:schemeClr val="tx1"/>
                          </a:solidFill>
                          <a:effectLst/>
                          <a:latin typeface="+mn-lt"/>
                        </a:rPr>
                        <a:t>26</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27</a:t>
                      </a:r>
                    </a:p>
                  </a:txBody>
                  <a:tcPr marL="7620" marR="7620" marT="7620" marB="0" anchor="ctr">
                    <a:solidFill>
                      <a:srgbClr val="0072C6"/>
                    </a:solidFill>
                  </a:tcPr>
                </a:tc>
                <a:extLst>
                  <a:ext uri="{0D108BD9-81ED-4DB2-BD59-A6C34878D82A}">
                    <a16:rowId xmlns:a16="http://schemas.microsoft.com/office/drawing/2014/main" val="498577987"/>
                  </a:ext>
                </a:extLst>
              </a:tr>
              <a:tr h="288551">
                <a:tc>
                  <a:txBody>
                    <a:bodyPr/>
                    <a:lstStyle/>
                    <a:p>
                      <a:pPr algn="ctr" fontAlgn="ctr"/>
                      <a:r>
                        <a:rPr lang="en-US" sz="1400" b="0" i="0" u="none" strike="noStrike" dirty="0">
                          <a:solidFill>
                            <a:schemeClr val="tx1"/>
                          </a:solidFill>
                          <a:effectLst/>
                          <a:latin typeface="+mn-lt"/>
                        </a:rPr>
                        <a:t>129</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124</a:t>
                      </a:r>
                    </a:p>
                  </a:txBody>
                  <a:tcPr marL="7620" marR="7620" marT="7620" marB="0" anchor="ctr">
                    <a:solidFill>
                      <a:srgbClr val="0072C6"/>
                    </a:solidFill>
                  </a:tcPr>
                </a:tc>
                <a:extLst>
                  <a:ext uri="{0D108BD9-81ED-4DB2-BD59-A6C34878D82A}">
                    <a16:rowId xmlns:a16="http://schemas.microsoft.com/office/drawing/2014/main" val="4210518103"/>
                  </a:ext>
                </a:extLst>
              </a:tr>
              <a:tr h="288551">
                <a:tc>
                  <a:txBody>
                    <a:bodyPr/>
                    <a:lstStyle/>
                    <a:p>
                      <a:pPr algn="ctr" fontAlgn="ctr"/>
                      <a:r>
                        <a:rPr lang="en-US" sz="1400" b="0" i="0" u="none" strike="noStrike" dirty="0">
                          <a:solidFill>
                            <a:schemeClr val="tx1"/>
                          </a:solidFill>
                          <a:effectLst/>
                          <a:latin typeface="+mn-lt"/>
                        </a:rPr>
                        <a:t>107</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106</a:t>
                      </a:r>
                    </a:p>
                  </a:txBody>
                  <a:tcPr marL="7620" marR="7620" marT="7620" marB="0" anchor="ctr">
                    <a:solidFill>
                      <a:srgbClr val="0072C6"/>
                    </a:solidFill>
                  </a:tcPr>
                </a:tc>
                <a:extLst>
                  <a:ext uri="{0D108BD9-81ED-4DB2-BD59-A6C34878D82A}">
                    <a16:rowId xmlns:a16="http://schemas.microsoft.com/office/drawing/2014/main" val="3465694419"/>
                  </a:ext>
                </a:extLst>
              </a:tr>
              <a:tr h="288551">
                <a:tc>
                  <a:txBody>
                    <a:bodyPr/>
                    <a:lstStyle/>
                    <a:p>
                      <a:pPr algn="ctr" fontAlgn="ctr"/>
                      <a:r>
                        <a:rPr lang="en-US" sz="1400" b="0" i="0" u="none" strike="noStrike" dirty="0">
                          <a:solidFill>
                            <a:schemeClr val="tx1"/>
                          </a:solidFill>
                          <a:effectLst/>
                          <a:latin typeface="+mn-lt"/>
                        </a:rPr>
                        <a:t>65</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73</a:t>
                      </a:r>
                    </a:p>
                  </a:txBody>
                  <a:tcPr marL="7620" marR="7620" marT="7620" marB="0" anchor="ctr">
                    <a:solidFill>
                      <a:srgbClr val="0072C6"/>
                    </a:solidFill>
                  </a:tcPr>
                </a:tc>
                <a:extLst>
                  <a:ext uri="{0D108BD9-81ED-4DB2-BD59-A6C34878D82A}">
                    <a16:rowId xmlns:a16="http://schemas.microsoft.com/office/drawing/2014/main" val="2631495212"/>
                  </a:ext>
                </a:extLst>
              </a:tr>
              <a:tr h="288551">
                <a:tc>
                  <a:txBody>
                    <a:bodyPr/>
                    <a:lstStyle/>
                    <a:p>
                      <a:pPr algn="ctr" fontAlgn="ctr"/>
                      <a:r>
                        <a:rPr lang="en-US" sz="1400" b="0" i="0" u="none" strike="noStrike" dirty="0">
                          <a:solidFill>
                            <a:schemeClr val="tx1"/>
                          </a:solidFill>
                          <a:effectLst/>
                          <a:latin typeface="+mn-lt"/>
                        </a:rPr>
                        <a:t>98</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103</a:t>
                      </a:r>
                    </a:p>
                  </a:txBody>
                  <a:tcPr marL="7620" marR="7620" marT="7620" marB="0" anchor="ctr">
                    <a:solidFill>
                      <a:srgbClr val="0072C6"/>
                    </a:solidFill>
                  </a:tcPr>
                </a:tc>
                <a:extLst>
                  <a:ext uri="{0D108BD9-81ED-4DB2-BD59-A6C34878D82A}">
                    <a16:rowId xmlns:a16="http://schemas.microsoft.com/office/drawing/2014/main" val="639965245"/>
                  </a:ext>
                </a:extLst>
              </a:tr>
              <a:tr h="288551">
                <a:tc>
                  <a:txBody>
                    <a:bodyPr/>
                    <a:lstStyle/>
                    <a:p>
                      <a:pPr algn="ctr" fontAlgn="ctr"/>
                      <a:r>
                        <a:rPr lang="en-US" sz="1400" b="0" i="0" u="none" strike="noStrike" dirty="0">
                          <a:solidFill>
                            <a:schemeClr val="tx1"/>
                          </a:solidFill>
                          <a:effectLst/>
                          <a:latin typeface="+mn-lt"/>
                        </a:rPr>
                        <a:t>82</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87</a:t>
                      </a:r>
                    </a:p>
                  </a:txBody>
                  <a:tcPr marL="7620" marR="7620" marT="7620" marB="0" anchor="ctr">
                    <a:solidFill>
                      <a:srgbClr val="0072C6"/>
                    </a:solidFill>
                  </a:tcPr>
                </a:tc>
                <a:extLst>
                  <a:ext uri="{0D108BD9-81ED-4DB2-BD59-A6C34878D82A}">
                    <a16:rowId xmlns:a16="http://schemas.microsoft.com/office/drawing/2014/main" val="1985691313"/>
                  </a:ext>
                </a:extLst>
              </a:tr>
              <a:tr h="288551">
                <a:tc>
                  <a:txBody>
                    <a:bodyPr/>
                    <a:lstStyle/>
                    <a:p>
                      <a:pPr algn="ctr" fontAlgn="ctr"/>
                      <a:r>
                        <a:rPr lang="en-US" sz="1400" b="0" i="0" u="none" strike="noStrike" dirty="0">
                          <a:solidFill>
                            <a:schemeClr val="tx1"/>
                          </a:solidFill>
                          <a:effectLst/>
                          <a:latin typeface="+mn-lt"/>
                        </a:rPr>
                        <a:t>96</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99</a:t>
                      </a:r>
                    </a:p>
                  </a:txBody>
                  <a:tcPr marL="7620" marR="7620" marT="7620" marB="0" anchor="ctr">
                    <a:solidFill>
                      <a:srgbClr val="0072C6"/>
                    </a:solidFill>
                  </a:tcPr>
                </a:tc>
                <a:extLst>
                  <a:ext uri="{0D108BD9-81ED-4DB2-BD59-A6C34878D82A}">
                    <a16:rowId xmlns:a16="http://schemas.microsoft.com/office/drawing/2014/main" val="1095551400"/>
                  </a:ext>
                </a:extLst>
              </a:tr>
              <a:tr h="288551">
                <a:tc>
                  <a:txBody>
                    <a:bodyPr/>
                    <a:lstStyle/>
                    <a:p>
                      <a:pPr algn="ctr" fontAlgn="ctr"/>
                      <a:r>
                        <a:rPr lang="en-US" sz="1400" b="0" i="0" u="none" strike="noStrike" dirty="0">
                          <a:solidFill>
                            <a:schemeClr val="tx1"/>
                          </a:solidFill>
                          <a:effectLst/>
                          <a:latin typeface="+mn-lt"/>
                        </a:rPr>
                        <a:t>98</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94</a:t>
                      </a:r>
                    </a:p>
                  </a:txBody>
                  <a:tcPr marL="7620" marR="7620" marT="7620" marB="0" anchor="ctr">
                    <a:solidFill>
                      <a:srgbClr val="0072C6"/>
                    </a:solidFill>
                  </a:tcPr>
                </a:tc>
                <a:extLst>
                  <a:ext uri="{0D108BD9-81ED-4DB2-BD59-A6C34878D82A}">
                    <a16:rowId xmlns:a16="http://schemas.microsoft.com/office/drawing/2014/main" val="1514874529"/>
                  </a:ext>
                </a:extLst>
              </a:tr>
              <a:tr h="288551">
                <a:tc>
                  <a:txBody>
                    <a:bodyPr/>
                    <a:lstStyle/>
                    <a:p>
                      <a:pPr algn="ctr" fontAlgn="ctr"/>
                      <a:r>
                        <a:rPr lang="en-US" sz="1400" b="0" i="0" u="none" strike="noStrike" dirty="0">
                          <a:solidFill>
                            <a:schemeClr val="tx1"/>
                          </a:solidFill>
                          <a:effectLst/>
                          <a:latin typeface="+mn-lt"/>
                        </a:rPr>
                        <a:t>105</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114</a:t>
                      </a:r>
                    </a:p>
                  </a:txBody>
                  <a:tcPr marL="7620" marR="7620" marT="7620" marB="0" anchor="ctr">
                    <a:solidFill>
                      <a:srgbClr val="0072C6"/>
                    </a:solidFill>
                  </a:tcPr>
                </a:tc>
                <a:extLst>
                  <a:ext uri="{0D108BD9-81ED-4DB2-BD59-A6C34878D82A}">
                    <a16:rowId xmlns:a16="http://schemas.microsoft.com/office/drawing/2014/main" val="739769706"/>
                  </a:ext>
                </a:extLst>
              </a:tr>
              <a:tr h="288551">
                <a:tc>
                  <a:txBody>
                    <a:bodyPr/>
                    <a:lstStyle/>
                    <a:p>
                      <a:pPr algn="ctr" fontAlgn="ctr"/>
                      <a:r>
                        <a:rPr lang="en-US" sz="1400" b="0" i="0" u="none" strike="noStrike" dirty="0">
                          <a:solidFill>
                            <a:schemeClr val="tx1"/>
                          </a:solidFill>
                          <a:effectLst/>
                          <a:latin typeface="+mn-lt"/>
                        </a:rPr>
                        <a:t>93</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118</a:t>
                      </a:r>
                    </a:p>
                  </a:txBody>
                  <a:tcPr marL="7620" marR="7620" marT="7620" marB="0" anchor="ctr">
                    <a:solidFill>
                      <a:srgbClr val="0072C6"/>
                    </a:solidFill>
                  </a:tcPr>
                </a:tc>
                <a:extLst>
                  <a:ext uri="{0D108BD9-81ED-4DB2-BD59-A6C34878D82A}">
                    <a16:rowId xmlns:a16="http://schemas.microsoft.com/office/drawing/2014/main" val="315266872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84964362"/>
              </p:ext>
            </p:extLst>
          </p:nvPr>
        </p:nvGraphicFramePr>
        <p:xfrm>
          <a:off x="8218585" y="2102442"/>
          <a:ext cx="1435288" cy="4405474"/>
        </p:xfrm>
        <a:graphic>
          <a:graphicData uri="http://schemas.openxmlformats.org/drawingml/2006/table">
            <a:tbl>
              <a:tblPr firstRow="1" bandRow="1">
                <a:tableStyleId>{5940675A-B579-460E-94D1-54222C63F5DA}</a:tableStyleId>
              </a:tblPr>
              <a:tblGrid>
                <a:gridCol w="1435288">
                  <a:extLst>
                    <a:ext uri="{9D8B030D-6E8A-4147-A177-3AD203B41FA5}">
                      <a16:colId xmlns:a16="http://schemas.microsoft.com/office/drawing/2014/main" val="3019714566"/>
                    </a:ext>
                  </a:extLst>
                </a:gridCol>
              </a:tblGrid>
              <a:tr h="365760">
                <a:tc>
                  <a:txBody>
                    <a:bodyPr/>
                    <a:lstStyle/>
                    <a:p>
                      <a:endParaRPr lang="en-US" dirty="0"/>
                    </a:p>
                  </a:txBody>
                  <a:tcPr anchor="ctr"/>
                </a:tc>
                <a:extLst>
                  <a:ext uri="{0D108BD9-81ED-4DB2-BD59-A6C34878D82A}">
                    <a16:rowId xmlns:a16="http://schemas.microsoft.com/office/drawing/2014/main" val="4076025138"/>
                  </a:ext>
                </a:extLst>
              </a:tr>
              <a:tr h="288551">
                <a:tc>
                  <a:txBody>
                    <a:bodyPr/>
                    <a:lstStyle/>
                    <a:p>
                      <a:endParaRPr lang="en-US" dirty="0"/>
                    </a:p>
                  </a:txBody>
                  <a:tcPr marL="7620" marR="7620" marT="7620" marB="0" anchor="b"/>
                </a:tc>
                <a:extLst>
                  <a:ext uri="{0D108BD9-81ED-4DB2-BD59-A6C34878D82A}">
                    <a16:rowId xmlns:a16="http://schemas.microsoft.com/office/drawing/2014/main" val="2864313746"/>
                  </a:ext>
                </a:extLst>
              </a:tr>
              <a:tr h="288551">
                <a:tc>
                  <a:txBody>
                    <a:bodyPr/>
                    <a:lstStyle/>
                    <a:p>
                      <a:endParaRPr lang="en-US" dirty="0"/>
                    </a:p>
                  </a:txBody>
                  <a:tcPr marL="7620" marR="7620" marT="7620" marB="0" anchor="b"/>
                </a:tc>
                <a:extLst>
                  <a:ext uri="{0D108BD9-81ED-4DB2-BD59-A6C34878D82A}">
                    <a16:rowId xmlns:a16="http://schemas.microsoft.com/office/drawing/2014/main" val="616437676"/>
                  </a:ext>
                </a:extLst>
              </a:tr>
              <a:tr h="288551">
                <a:tc>
                  <a:txBody>
                    <a:bodyPr/>
                    <a:lstStyle/>
                    <a:p>
                      <a:endParaRPr lang="en-US" dirty="0"/>
                    </a:p>
                  </a:txBody>
                  <a:tcPr marL="7620" marR="7620" marT="7620" marB="0" anchor="b"/>
                </a:tc>
                <a:extLst>
                  <a:ext uri="{0D108BD9-81ED-4DB2-BD59-A6C34878D82A}">
                    <a16:rowId xmlns:a16="http://schemas.microsoft.com/office/drawing/2014/main" val="3083439492"/>
                  </a:ext>
                </a:extLst>
              </a:tr>
              <a:tr h="288551">
                <a:tc>
                  <a:txBody>
                    <a:bodyPr/>
                    <a:lstStyle/>
                    <a:p>
                      <a:endParaRPr lang="en-US" dirty="0"/>
                    </a:p>
                  </a:txBody>
                  <a:tcPr marL="7620" marR="7620" marT="7620" marB="0" anchor="b"/>
                </a:tc>
                <a:extLst>
                  <a:ext uri="{0D108BD9-81ED-4DB2-BD59-A6C34878D82A}">
                    <a16:rowId xmlns:a16="http://schemas.microsoft.com/office/drawing/2014/main" val="3351109668"/>
                  </a:ext>
                </a:extLst>
              </a:tr>
              <a:tr h="288551">
                <a:tc>
                  <a:txBody>
                    <a:bodyPr/>
                    <a:lstStyle/>
                    <a:p>
                      <a:endParaRPr lang="en-US" dirty="0"/>
                    </a:p>
                  </a:txBody>
                  <a:tcPr marL="7620" marR="7620" marT="7620" marB="0" anchor="b"/>
                </a:tc>
                <a:extLst>
                  <a:ext uri="{0D108BD9-81ED-4DB2-BD59-A6C34878D82A}">
                    <a16:rowId xmlns:a16="http://schemas.microsoft.com/office/drawing/2014/main" val="498577987"/>
                  </a:ext>
                </a:extLst>
              </a:tr>
              <a:tr h="288551">
                <a:tc>
                  <a:txBody>
                    <a:bodyPr/>
                    <a:lstStyle/>
                    <a:p>
                      <a:endParaRPr lang="en-US" dirty="0"/>
                    </a:p>
                  </a:txBody>
                  <a:tcPr marL="7620" marR="7620" marT="7620" marB="0" anchor="b"/>
                </a:tc>
                <a:extLst>
                  <a:ext uri="{0D108BD9-81ED-4DB2-BD59-A6C34878D82A}">
                    <a16:rowId xmlns:a16="http://schemas.microsoft.com/office/drawing/2014/main" val="4210518103"/>
                  </a:ext>
                </a:extLst>
              </a:tr>
              <a:tr h="288551">
                <a:tc>
                  <a:txBody>
                    <a:bodyPr/>
                    <a:lstStyle/>
                    <a:p>
                      <a:endParaRPr lang="en-US" dirty="0"/>
                    </a:p>
                  </a:txBody>
                  <a:tcPr marL="7620" marR="7620" marT="7620" marB="0" anchor="b"/>
                </a:tc>
                <a:extLst>
                  <a:ext uri="{0D108BD9-81ED-4DB2-BD59-A6C34878D82A}">
                    <a16:rowId xmlns:a16="http://schemas.microsoft.com/office/drawing/2014/main" val="3465694419"/>
                  </a:ext>
                </a:extLst>
              </a:tr>
              <a:tr h="288551">
                <a:tc>
                  <a:txBody>
                    <a:bodyPr/>
                    <a:lstStyle/>
                    <a:p>
                      <a:endParaRPr lang="en-US" dirty="0"/>
                    </a:p>
                  </a:txBody>
                  <a:tcPr marL="7620" marR="7620" marT="7620" marB="0" anchor="b"/>
                </a:tc>
                <a:extLst>
                  <a:ext uri="{0D108BD9-81ED-4DB2-BD59-A6C34878D82A}">
                    <a16:rowId xmlns:a16="http://schemas.microsoft.com/office/drawing/2014/main" val="2631495212"/>
                  </a:ext>
                </a:extLst>
              </a:tr>
              <a:tr h="288551">
                <a:tc>
                  <a:txBody>
                    <a:bodyPr/>
                    <a:lstStyle/>
                    <a:p>
                      <a:endParaRPr lang="en-US" dirty="0"/>
                    </a:p>
                  </a:txBody>
                  <a:tcPr marL="7620" marR="7620" marT="7620" marB="0" anchor="b"/>
                </a:tc>
                <a:extLst>
                  <a:ext uri="{0D108BD9-81ED-4DB2-BD59-A6C34878D82A}">
                    <a16:rowId xmlns:a16="http://schemas.microsoft.com/office/drawing/2014/main" val="639965245"/>
                  </a:ext>
                </a:extLst>
              </a:tr>
              <a:tr h="288551">
                <a:tc>
                  <a:txBody>
                    <a:bodyPr/>
                    <a:lstStyle/>
                    <a:p>
                      <a:endParaRPr lang="en-US" dirty="0"/>
                    </a:p>
                  </a:txBody>
                  <a:tcPr marL="7620" marR="7620" marT="7620" marB="0" anchor="b"/>
                </a:tc>
                <a:extLst>
                  <a:ext uri="{0D108BD9-81ED-4DB2-BD59-A6C34878D82A}">
                    <a16:rowId xmlns:a16="http://schemas.microsoft.com/office/drawing/2014/main" val="1985691313"/>
                  </a:ext>
                </a:extLst>
              </a:tr>
              <a:tr h="288551">
                <a:tc>
                  <a:txBody>
                    <a:bodyPr/>
                    <a:lstStyle/>
                    <a:p>
                      <a:endParaRPr lang="en-US" dirty="0"/>
                    </a:p>
                  </a:txBody>
                  <a:tcPr marL="7620" marR="7620" marT="7620" marB="0" anchor="b"/>
                </a:tc>
                <a:extLst>
                  <a:ext uri="{0D108BD9-81ED-4DB2-BD59-A6C34878D82A}">
                    <a16:rowId xmlns:a16="http://schemas.microsoft.com/office/drawing/2014/main" val="1095551400"/>
                  </a:ext>
                </a:extLst>
              </a:tr>
              <a:tr h="288551">
                <a:tc>
                  <a:txBody>
                    <a:bodyPr/>
                    <a:lstStyle/>
                    <a:p>
                      <a:endParaRPr lang="en-US" dirty="0"/>
                    </a:p>
                  </a:txBody>
                  <a:tcPr marL="7620" marR="7620" marT="7620" marB="0" anchor="b"/>
                </a:tc>
                <a:extLst>
                  <a:ext uri="{0D108BD9-81ED-4DB2-BD59-A6C34878D82A}">
                    <a16:rowId xmlns:a16="http://schemas.microsoft.com/office/drawing/2014/main" val="1514874529"/>
                  </a:ext>
                </a:extLst>
              </a:tr>
              <a:tr h="288551">
                <a:tc>
                  <a:txBody>
                    <a:bodyPr/>
                    <a:lstStyle/>
                    <a:p>
                      <a:endParaRPr lang="en-US" dirty="0"/>
                    </a:p>
                  </a:txBody>
                  <a:tcPr marL="7620" marR="7620" marT="7620" marB="0" anchor="b"/>
                </a:tc>
                <a:extLst>
                  <a:ext uri="{0D108BD9-81ED-4DB2-BD59-A6C34878D82A}">
                    <a16:rowId xmlns:a16="http://schemas.microsoft.com/office/drawing/2014/main" val="739769706"/>
                  </a:ext>
                </a:extLst>
              </a:tr>
              <a:tr h="288551">
                <a:tc>
                  <a:txBody>
                    <a:bodyPr/>
                    <a:lstStyle/>
                    <a:p>
                      <a:endParaRPr lang="en-US" dirty="0"/>
                    </a:p>
                  </a:txBody>
                  <a:tcPr marL="7620" marR="7620" marT="7620" marB="0" anchor="b"/>
                </a:tc>
                <a:extLst>
                  <a:ext uri="{0D108BD9-81ED-4DB2-BD59-A6C34878D82A}">
                    <a16:rowId xmlns:a16="http://schemas.microsoft.com/office/drawing/2014/main" val="315266872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871390036"/>
              </p:ext>
            </p:extLst>
          </p:nvPr>
        </p:nvGraphicFramePr>
        <p:xfrm>
          <a:off x="5369138" y="1707104"/>
          <a:ext cx="2262006" cy="4648747"/>
        </p:xfrm>
        <a:graphic>
          <a:graphicData uri="http://schemas.openxmlformats.org/drawingml/2006/table">
            <a:tbl>
              <a:tblPr firstRow="1" bandRow="1">
                <a:tableStyleId>{5940675A-B579-460E-94D1-54222C63F5DA}</a:tableStyleId>
              </a:tblPr>
              <a:tblGrid>
                <a:gridCol w="1131003">
                  <a:extLst>
                    <a:ext uri="{9D8B030D-6E8A-4147-A177-3AD203B41FA5}">
                      <a16:colId xmlns:a16="http://schemas.microsoft.com/office/drawing/2014/main" val="3019714566"/>
                    </a:ext>
                  </a:extLst>
                </a:gridCol>
                <a:gridCol w="1131003">
                  <a:extLst>
                    <a:ext uri="{9D8B030D-6E8A-4147-A177-3AD203B41FA5}">
                      <a16:colId xmlns:a16="http://schemas.microsoft.com/office/drawing/2014/main" val="3428037597"/>
                    </a:ext>
                  </a:extLst>
                </a:gridCol>
              </a:tblGrid>
              <a:tr h="320482">
                <a:tc>
                  <a:txBody>
                    <a:bodyPr/>
                    <a:lstStyle/>
                    <a:p>
                      <a:pPr algn="ctr"/>
                      <a:r>
                        <a:rPr lang="en-US" sz="1400" b="1" dirty="0"/>
                        <a:t>Male</a:t>
                      </a:r>
                    </a:p>
                  </a:txBody>
                  <a:tcPr anchor="ctr">
                    <a:solidFill>
                      <a:srgbClr val="0072C6"/>
                    </a:solidFill>
                  </a:tcPr>
                </a:tc>
                <a:tc>
                  <a:txBody>
                    <a:bodyPr/>
                    <a:lstStyle/>
                    <a:p>
                      <a:pPr algn="ctr"/>
                      <a:r>
                        <a:rPr lang="en-US" sz="1400" b="1" dirty="0"/>
                        <a:t>Female</a:t>
                      </a:r>
                    </a:p>
                  </a:txBody>
                  <a:tcPr anchor="ctr">
                    <a:solidFill>
                      <a:srgbClr val="0072C6"/>
                    </a:solidFill>
                  </a:tcPr>
                </a:tc>
                <a:extLst>
                  <a:ext uri="{0D108BD9-81ED-4DB2-BD59-A6C34878D82A}">
                    <a16:rowId xmlns:a16="http://schemas.microsoft.com/office/drawing/2014/main" val="4076025138"/>
                  </a:ext>
                </a:extLst>
              </a:tr>
              <a:tr h="288551">
                <a:tc>
                  <a:txBody>
                    <a:bodyPr/>
                    <a:lstStyle/>
                    <a:p>
                      <a:pPr algn="ctr" fontAlgn="ctr"/>
                      <a:r>
                        <a:rPr lang="en-US" sz="1400" b="0" i="0" u="none" strike="noStrike" dirty="0">
                          <a:solidFill>
                            <a:schemeClr val="tx1"/>
                          </a:solidFill>
                          <a:effectLst/>
                          <a:latin typeface="+mn-lt"/>
                        </a:rPr>
                        <a:t>102</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106</a:t>
                      </a:r>
                    </a:p>
                  </a:txBody>
                  <a:tcPr marL="7620" marR="7620" marT="7620" marB="0" anchor="ctr">
                    <a:solidFill>
                      <a:srgbClr val="0072C6"/>
                    </a:solidFill>
                  </a:tcPr>
                </a:tc>
                <a:extLst>
                  <a:ext uri="{0D108BD9-81ED-4DB2-BD59-A6C34878D82A}">
                    <a16:rowId xmlns:a16="http://schemas.microsoft.com/office/drawing/2014/main" val="4272108512"/>
                  </a:ext>
                </a:extLst>
              </a:tr>
              <a:tr h="288551">
                <a:tc>
                  <a:txBody>
                    <a:bodyPr/>
                    <a:lstStyle/>
                    <a:p>
                      <a:pPr algn="ctr" fontAlgn="ctr"/>
                      <a:r>
                        <a:rPr lang="en-US" sz="1400" b="0" i="0" u="none" strike="noStrike" dirty="0">
                          <a:solidFill>
                            <a:schemeClr val="tx1"/>
                          </a:solidFill>
                          <a:effectLst/>
                          <a:latin typeface="+mn-lt"/>
                        </a:rPr>
                        <a:t>113</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122</a:t>
                      </a:r>
                    </a:p>
                  </a:txBody>
                  <a:tcPr marL="7620" marR="7620" marT="7620" marB="0" anchor="ctr">
                    <a:solidFill>
                      <a:srgbClr val="0072C6"/>
                    </a:solidFill>
                  </a:tcPr>
                </a:tc>
                <a:extLst>
                  <a:ext uri="{0D108BD9-81ED-4DB2-BD59-A6C34878D82A}">
                    <a16:rowId xmlns:a16="http://schemas.microsoft.com/office/drawing/2014/main" val="2864313746"/>
                  </a:ext>
                </a:extLst>
              </a:tr>
              <a:tr h="288551">
                <a:tc>
                  <a:txBody>
                    <a:bodyPr/>
                    <a:lstStyle/>
                    <a:p>
                      <a:pPr algn="ctr" fontAlgn="ctr"/>
                      <a:r>
                        <a:rPr lang="en-US" sz="1400" b="0" i="0" u="none" strike="noStrike" dirty="0">
                          <a:solidFill>
                            <a:schemeClr val="tx1"/>
                          </a:solidFill>
                          <a:effectLst/>
                          <a:latin typeface="+mn-lt"/>
                        </a:rPr>
                        <a:t>123</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126</a:t>
                      </a:r>
                    </a:p>
                  </a:txBody>
                  <a:tcPr marL="7620" marR="7620" marT="7620" marB="0" anchor="ctr">
                    <a:solidFill>
                      <a:srgbClr val="0072C6"/>
                    </a:solidFill>
                  </a:tcPr>
                </a:tc>
                <a:extLst>
                  <a:ext uri="{0D108BD9-81ED-4DB2-BD59-A6C34878D82A}">
                    <a16:rowId xmlns:a16="http://schemas.microsoft.com/office/drawing/2014/main" val="616437676"/>
                  </a:ext>
                </a:extLst>
              </a:tr>
              <a:tr h="288551">
                <a:tc>
                  <a:txBody>
                    <a:bodyPr/>
                    <a:lstStyle/>
                    <a:p>
                      <a:pPr algn="ctr" fontAlgn="ctr"/>
                      <a:r>
                        <a:rPr lang="en-US" sz="1400" b="0" i="0" u="none" strike="noStrike" dirty="0">
                          <a:solidFill>
                            <a:schemeClr val="tx1"/>
                          </a:solidFill>
                          <a:effectLst/>
                          <a:latin typeface="+mn-lt"/>
                        </a:rPr>
                        <a:t>93</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81</a:t>
                      </a:r>
                    </a:p>
                  </a:txBody>
                  <a:tcPr marL="7620" marR="7620" marT="7620" marB="0" anchor="ctr">
                    <a:solidFill>
                      <a:srgbClr val="0072C6"/>
                    </a:solidFill>
                  </a:tcPr>
                </a:tc>
                <a:extLst>
                  <a:ext uri="{0D108BD9-81ED-4DB2-BD59-A6C34878D82A}">
                    <a16:rowId xmlns:a16="http://schemas.microsoft.com/office/drawing/2014/main" val="3083439492"/>
                  </a:ext>
                </a:extLst>
              </a:tr>
              <a:tr h="288551">
                <a:tc>
                  <a:txBody>
                    <a:bodyPr/>
                    <a:lstStyle/>
                    <a:p>
                      <a:pPr algn="ctr" fontAlgn="ctr"/>
                      <a:r>
                        <a:rPr lang="en-US" sz="1400" b="0" i="0" u="none" strike="noStrike" dirty="0">
                          <a:solidFill>
                            <a:schemeClr val="tx1"/>
                          </a:solidFill>
                          <a:effectLst/>
                          <a:latin typeface="+mn-lt"/>
                        </a:rPr>
                        <a:t>105</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113</a:t>
                      </a:r>
                    </a:p>
                  </a:txBody>
                  <a:tcPr marL="7620" marR="7620" marT="7620" marB="0" anchor="ctr">
                    <a:solidFill>
                      <a:srgbClr val="0072C6"/>
                    </a:solidFill>
                  </a:tcPr>
                </a:tc>
                <a:extLst>
                  <a:ext uri="{0D108BD9-81ED-4DB2-BD59-A6C34878D82A}">
                    <a16:rowId xmlns:a16="http://schemas.microsoft.com/office/drawing/2014/main" val="3351109668"/>
                  </a:ext>
                </a:extLst>
              </a:tr>
              <a:tr h="288551">
                <a:tc>
                  <a:txBody>
                    <a:bodyPr/>
                    <a:lstStyle/>
                    <a:p>
                      <a:pPr algn="ctr" fontAlgn="ctr"/>
                      <a:r>
                        <a:rPr lang="en-US" sz="1400" b="0" i="0" u="none" strike="noStrike" dirty="0">
                          <a:solidFill>
                            <a:schemeClr val="tx1"/>
                          </a:solidFill>
                          <a:effectLst/>
                          <a:latin typeface="+mn-lt"/>
                        </a:rPr>
                        <a:t>43</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38</a:t>
                      </a:r>
                    </a:p>
                  </a:txBody>
                  <a:tcPr marL="7620" marR="7620" marT="7620" marB="0" anchor="ctr">
                    <a:solidFill>
                      <a:srgbClr val="0072C6"/>
                    </a:solidFill>
                  </a:tcPr>
                </a:tc>
                <a:extLst>
                  <a:ext uri="{0D108BD9-81ED-4DB2-BD59-A6C34878D82A}">
                    <a16:rowId xmlns:a16="http://schemas.microsoft.com/office/drawing/2014/main" val="498577987"/>
                  </a:ext>
                </a:extLst>
              </a:tr>
              <a:tr h="288551">
                <a:tc>
                  <a:txBody>
                    <a:bodyPr/>
                    <a:lstStyle/>
                    <a:p>
                      <a:pPr algn="ctr" fontAlgn="ctr"/>
                      <a:r>
                        <a:rPr lang="en-US" sz="1400" b="0" i="0" u="none" strike="noStrike" dirty="0">
                          <a:solidFill>
                            <a:schemeClr val="tx1"/>
                          </a:solidFill>
                          <a:effectLst/>
                          <a:latin typeface="+mn-lt"/>
                        </a:rPr>
                        <a:t>113</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115</a:t>
                      </a:r>
                    </a:p>
                  </a:txBody>
                  <a:tcPr marL="7620" marR="7620" marT="7620" marB="0" anchor="ctr">
                    <a:solidFill>
                      <a:srgbClr val="0072C6"/>
                    </a:solidFill>
                  </a:tcPr>
                </a:tc>
                <a:extLst>
                  <a:ext uri="{0D108BD9-81ED-4DB2-BD59-A6C34878D82A}">
                    <a16:rowId xmlns:a16="http://schemas.microsoft.com/office/drawing/2014/main" val="4210518103"/>
                  </a:ext>
                </a:extLst>
              </a:tr>
              <a:tr h="288551">
                <a:tc>
                  <a:txBody>
                    <a:bodyPr/>
                    <a:lstStyle/>
                    <a:p>
                      <a:pPr algn="ctr" fontAlgn="ctr"/>
                      <a:r>
                        <a:rPr lang="en-US" sz="1400" b="0" i="0" u="none" strike="noStrike" dirty="0">
                          <a:solidFill>
                            <a:schemeClr val="tx1"/>
                          </a:solidFill>
                          <a:effectLst/>
                          <a:latin typeface="+mn-lt"/>
                        </a:rPr>
                        <a:t>125</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124</a:t>
                      </a:r>
                    </a:p>
                  </a:txBody>
                  <a:tcPr marL="7620" marR="7620" marT="7620" marB="0" anchor="ctr">
                    <a:solidFill>
                      <a:srgbClr val="0072C6"/>
                    </a:solidFill>
                  </a:tcPr>
                </a:tc>
                <a:extLst>
                  <a:ext uri="{0D108BD9-81ED-4DB2-BD59-A6C34878D82A}">
                    <a16:rowId xmlns:a16="http://schemas.microsoft.com/office/drawing/2014/main" val="3465694419"/>
                  </a:ext>
                </a:extLst>
              </a:tr>
              <a:tr h="288551">
                <a:tc>
                  <a:txBody>
                    <a:bodyPr/>
                    <a:lstStyle/>
                    <a:p>
                      <a:pPr algn="ctr" fontAlgn="ctr"/>
                      <a:r>
                        <a:rPr lang="en-US" sz="1400" b="0" i="0" u="none" strike="noStrike" dirty="0">
                          <a:solidFill>
                            <a:schemeClr val="tx1"/>
                          </a:solidFill>
                          <a:effectLst/>
                          <a:latin typeface="+mn-lt"/>
                        </a:rPr>
                        <a:t>77</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84</a:t>
                      </a:r>
                    </a:p>
                  </a:txBody>
                  <a:tcPr marL="7620" marR="7620" marT="7620" marB="0" anchor="ctr">
                    <a:solidFill>
                      <a:srgbClr val="0072C6"/>
                    </a:solidFill>
                  </a:tcPr>
                </a:tc>
                <a:extLst>
                  <a:ext uri="{0D108BD9-81ED-4DB2-BD59-A6C34878D82A}">
                    <a16:rowId xmlns:a16="http://schemas.microsoft.com/office/drawing/2014/main" val="2631495212"/>
                  </a:ext>
                </a:extLst>
              </a:tr>
              <a:tr h="288551">
                <a:tc>
                  <a:txBody>
                    <a:bodyPr/>
                    <a:lstStyle/>
                    <a:p>
                      <a:pPr algn="ctr" fontAlgn="ctr"/>
                      <a:r>
                        <a:rPr lang="en-US" sz="1400" b="0" i="0" u="none" strike="noStrike" dirty="0">
                          <a:solidFill>
                            <a:schemeClr val="tx1"/>
                          </a:solidFill>
                          <a:effectLst/>
                          <a:latin typeface="+mn-lt"/>
                        </a:rPr>
                        <a:t>93</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117</a:t>
                      </a:r>
                    </a:p>
                  </a:txBody>
                  <a:tcPr marL="7620" marR="7620" marT="7620" marB="0" anchor="ctr">
                    <a:solidFill>
                      <a:srgbClr val="0072C6"/>
                    </a:solidFill>
                  </a:tcPr>
                </a:tc>
                <a:extLst>
                  <a:ext uri="{0D108BD9-81ED-4DB2-BD59-A6C34878D82A}">
                    <a16:rowId xmlns:a16="http://schemas.microsoft.com/office/drawing/2014/main" val="639965245"/>
                  </a:ext>
                </a:extLst>
              </a:tr>
              <a:tr h="288551">
                <a:tc>
                  <a:txBody>
                    <a:bodyPr/>
                    <a:lstStyle/>
                    <a:p>
                      <a:pPr algn="ctr" fontAlgn="ctr"/>
                      <a:r>
                        <a:rPr lang="en-US" sz="1400" b="0" i="0" u="none" strike="noStrike" dirty="0">
                          <a:solidFill>
                            <a:schemeClr val="tx1"/>
                          </a:solidFill>
                          <a:effectLst/>
                          <a:latin typeface="+mn-lt"/>
                        </a:rPr>
                        <a:t>117</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113</a:t>
                      </a:r>
                    </a:p>
                  </a:txBody>
                  <a:tcPr marL="7620" marR="7620" marT="7620" marB="0" anchor="ctr">
                    <a:solidFill>
                      <a:srgbClr val="0072C6"/>
                    </a:solidFill>
                  </a:tcPr>
                </a:tc>
                <a:extLst>
                  <a:ext uri="{0D108BD9-81ED-4DB2-BD59-A6C34878D82A}">
                    <a16:rowId xmlns:a16="http://schemas.microsoft.com/office/drawing/2014/main" val="1985691313"/>
                  </a:ext>
                </a:extLst>
              </a:tr>
              <a:tr h="288551">
                <a:tc>
                  <a:txBody>
                    <a:bodyPr/>
                    <a:lstStyle/>
                    <a:p>
                      <a:pPr algn="ctr" fontAlgn="ctr"/>
                      <a:r>
                        <a:rPr lang="en-US" sz="1400" b="0" i="0" u="none" strike="noStrike" dirty="0">
                          <a:solidFill>
                            <a:schemeClr val="tx1"/>
                          </a:solidFill>
                          <a:effectLst/>
                          <a:latin typeface="+mn-lt"/>
                        </a:rPr>
                        <a:t>101</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113</a:t>
                      </a:r>
                    </a:p>
                  </a:txBody>
                  <a:tcPr marL="7620" marR="7620" marT="7620" marB="0" anchor="ctr">
                    <a:solidFill>
                      <a:srgbClr val="0072C6"/>
                    </a:solidFill>
                  </a:tcPr>
                </a:tc>
                <a:extLst>
                  <a:ext uri="{0D108BD9-81ED-4DB2-BD59-A6C34878D82A}">
                    <a16:rowId xmlns:a16="http://schemas.microsoft.com/office/drawing/2014/main" val="1095551400"/>
                  </a:ext>
                </a:extLst>
              </a:tr>
              <a:tr h="288551">
                <a:tc>
                  <a:txBody>
                    <a:bodyPr/>
                    <a:lstStyle/>
                    <a:p>
                      <a:pPr algn="ctr" fontAlgn="ctr"/>
                      <a:r>
                        <a:rPr lang="en-US" sz="1400" b="0" i="0" u="none" strike="noStrike" dirty="0">
                          <a:solidFill>
                            <a:schemeClr val="tx1"/>
                          </a:solidFill>
                          <a:effectLst/>
                          <a:latin typeface="+mn-lt"/>
                        </a:rPr>
                        <a:t>122</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112</a:t>
                      </a:r>
                    </a:p>
                  </a:txBody>
                  <a:tcPr marL="7620" marR="7620" marT="7620" marB="0" anchor="ctr">
                    <a:solidFill>
                      <a:srgbClr val="0072C6"/>
                    </a:solidFill>
                  </a:tcPr>
                </a:tc>
                <a:extLst>
                  <a:ext uri="{0D108BD9-81ED-4DB2-BD59-A6C34878D82A}">
                    <a16:rowId xmlns:a16="http://schemas.microsoft.com/office/drawing/2014/main" val="1514874529"/>
                  </a:ext>
                </a:extLst>
              </a:tr>
              <a:tr h="288551">
                <a:tc>
                  <a:txBody>
                    <a:bodyPr/>
                    <a:lstStyle/>
                    <a:p>
                      <a:pPr algn="ctr" fontAlgn="ctr"/>
                      <a:r>
                        <a:rPr lang="en-US" sz="1400" b="0" i="0" u="none" strike="noStrike" dirty="0">
                          <a:solidFill>
                            <a:schemeClr val="tx1"/>
                          </a:solidFill>
                          <a:effectLst/>
                          <a:latin typeface="+mn-lt"/>
                        </a:rPr>
                        <a:t>109</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112</a:t>
                      </a:r>
                    </a:p>
                  </a:txBody>
                  <a:tcPr marL="7620" marR="7620" marT="7620" marB="0" anchor="ctr">
                    <a:solidFill>
                      <a:srgbClr val="0072C6"/>
                    </a:solidFill>
                  </a:tcPr>
                </a:tc>
                <a:extLst>
                  <a:ext uri="{0D108BD9-81ED-4DB2-BD59-A6C34878D82A}">
                    <a16:rowId xmlns:a16="http://schemas.microsoft.com/office/drawing/2014/main" val="739769706"/>
                  </a:ext>
                </a:extLst>
              </a:tr>
              <a:tr h="288551">
                <a:tc>
                  <a:txBody>
                    <a:bodyPr/>
                    <a:lstStyle/>
                    <a:p>
                      <a:pPr algn="ctr" fontAlgn="ctr"/>
                      <a:r>
                        <a:rPr lang="en-US" sz="1400" b="0" i="0" u="none" strike="noStrike" dirty="0">
                          <a:solidFill>
                            <a:schemeClr val="tx1"/>
                          </a:solidFill>
                          <a:effectLst/>
                          <a:latin typeface="+mn-lt"/>
                        </a:rPr>
                        <a:t>93</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118</a:t>
                      </a:r>
                    </a:p>
                  </a:txBody>
                  <a:tcPr marL="7620" marR="7620" marT="7620" marB="0" anchor="ctr">
                    <a:solidFill>
                      <a:srgbClr val="0072C6"/>
                    </a:solidFill>
                  </a:tcPr>
                </a:tc>
                <a:extLst>
                  <a:ext uri="{0D108BD9-81ED-4DB2-BD59-A6C34878D82A}">
                    <a16:rowId xmlns:a16="http://schemas.microsoft.com/office/drawing/2014/main" val="315266872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686854545"/>
              </p:ext>
            </p:extLst>
          </p:nvPr>
        </p:nvGraphicFramePr>
        <p:xfrm>
          <a:off x="7878112" y="1726520"/>
          <a:ext cx="2262006" cy="4648747"/>
        </p:xfrm>
        <a:graphic>
          <a:graphicData uri="http://schemas.openxmlformats.org/drawingml/2006/table">
            <a:tbl>
              <a:tblPr firstRow="1" bandRow="1">
                <a:tableStyleId>{5940675A-B579-460E-94D1-54222C63F5DA}</a:tableStyleId>
              </a:tblPr>
              <a:tblGrid>
                <a:gridCol w="1131003">
                  <a:extLst>
                    <a:ext uri="{9D8B030D-6E8A-4147-A177-3AD203B41FA5}">
                      <a16:colId xmlns:a16="http://schemas.microsoft.com/office/drawing/2014/main" val="3019714566"/>
                    </a:ext>
                  </a:extLst>
                </a:gridCol>
                <a:gridCol w="1131003">
                  <a:extLst>
                    <a:ext uri="{9D8B030D-6E8A-4147-A177-3AD203B41FA5}">
                      <a16:colId xmlns:a16="http://schemas.microsoft.com/office/drawing/2014/main" val="3428037597"/>
                    </a:ext>
                  </a:extLst>
                </a:gridCol>
              </a:tblGrid>
              <a:tr h="320482">
                <a:tc>
                  <a:txBody>
                    <a:bodyPr/>
                    <a:lstStyle/>
                    <a:p>
                      <a:pPr algn="ctr"/>
                      <a:r>
                        <a:rPr lang="en-US" sz="1400" b="1" dirty="0"/>
                        <a:t>Male</a:t>
                      </a:r>
                    </a:p>
                  </a:txBody>
                  <a:tcPr anchor="ctr">
                    <a:solidFill>
                      <a:srgbClr val="0072C6"/>
                    </a:solidFill>
                  </a:tcPr>
                </a:tc>
                <a:tc>
                  <a:txBody>
                    <a:bodyPr/>
                    <a:lstStyle/>
                    <a:p>
                      <a:pPr algn="ctr"/>
                      <a:r>
                        <a:rPr lang="en-US" sz="1400" b="1" dirty="0"/>
                        <a:t>Female</a:t>
                      </a:r>
                    </a:p>
                  </a:txBody>
                  <a:tcPr anchor="ctr">
                    <a:solidFill>
                      <a:srgbClr val="0072C6"/>
                    </a:solidFill>
                  </a:tcPr>
                </a:tc>
                <a:extLst>
                  <a:ext uri="{0D108BD9-81ED-4DB2-BD59-A6C34878D82A}">
                    <a16:rowId xmlns:a16="http://schemas.microsoft.com/office/drawing/2014/main" val="4076025138"/>
                  </a:ext>
                </a:extLst>
              </a:tr>
              <a:tr h="288551">
                <a:tc>
                  <a:txBody>
                    <a:bodyPr/>
                    <a:lstStyle/>
                    <a:p>
                      <a:pPr algn="ctr" fontAlgn="ctr"/>
                      <a:r>
                        <a:rPr lang="en-US" sz="1400" b="0" i="0" u="none" strike="noStrike" dirty="0">
                          <a:solidFill>
                            <a:schemeClr val="tx1"/>
                          </a:solidFill>
                          <a:effectLst/>
                          <a:latin typeface="+mn-lt"/>
                        </a:rPr>
                        <a:t>139</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136</a:t>
                      </a:r>
                    </a:p>
                  </a:txBody>
                  <a:tcPr marL="7620" marR="7620" marT="7620" marB="0" anchor="ctr">
                    <a:solidFill>
                      <a:srgbClr val="0072C6"/>
                    </a:solidFill>
                  </a:tcPr>
                </a:tc>
                <a:extLst>
                  <a:ext uri="{0D108BD9-81ED-4DB2-BD59-A6C34878D82A}">
                    <a16:rowId xmlns:a16="http://schemas.microsoft.com/office/drawing/2014/main" val="2737989034"/>
                  </a:ext>
                </a:extLst>
              </a:tr>
              <a:tr h="288551">
                <a:tc>
                  <a:txBody>
                    <a:bodyPr/>
                    <a:lstStyle/>
                    <a:p>
                      <a:pPr algn="ctr" fontAlgn="ctr"/>
                      <a:r>
                        <a:rPr lang="en-US" sz="1400" b="0" i="0" u="none" strike="noStrike" dirty="0">
                          <a:solidFill>
                            <a:schemeClr val="tx1"/>
                          </a:solidFill>
                          <a:effectLst/>
                          <a:latin typeface="+mn-lt"/>
                        </a:rPr>
                        <a:t>117</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121</a:t>
                      </a:r>
                    </a:p>
                  </a:txBody>
                  <a:tcPr marL="7620" marR="7620" marT="7620" marB="0" anchor="ctr">
                    <a:solidFill>
                      <a:srgbClr val="0072C6"/>
                    </a:solidFill>
                  </a:tcPr>
                </a:tc>
                <a:extLst>
                  <a:ext uri="{0D108BD9-81ED-4DB2-BD59-A6C34878D82A}">
                    <a16:rowId xmlns:a16="http://schemas.microsoft.com/office/drawing/2014/main" val="2864313746"/>
                  </a:ext>
                </a:extLst>
              </a:tr>
              <a:tr h="288551">
                <a:tc>
                  <a:txBody>
                    <a:bodyPr/>
                    <a:lstStyle/>
                    <a:p>
                      <a:pPr algn="ctr" fontAlgn="ctr"/>
                      <a:r>
                        <a:rPr lang="en-US" sz="1400" b="0" i="0" u="none" strike="noStrike" dirty="0">
                          <a:solidFill>
                            <a:schemeClr val="tx1"/>
                          </a:solidFill>
                          <a:effectLst/>
                          <a:latin typeface="+mn-lt"/>
                        </a:rPr>
                        <a:t>120</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124</a:t>
                      </a:r>
                    </a:p>
                  </a:txBody>
                  <a:tcPr marL="7620" marR="7620" marT="7620" marB="0" anchor="ctr">
                    <a:solidFill>
                      <a:srgbClr val="0072C6"/>
                    </a:solidFill>
                  </a:tcPr>
                </a:tc>
                <a:extLst>
                  <a:ext uri="{0D108BD9-81ED-4DB2-BD59-A6C34878D82A}">
                    <a16:rowId xmlns:a16="http://schemas.microsoft.com/office/drawing/2014/main" val="616437676"/>
                  </a:ext>
                </a:extLst>
              </a:tr>
              <a:tr h="288551">
                <a:tc>
                  <a:txBody>
                    <a:bodyPr/>
                    <a:lstStyle/>
                    <a:p>
                      <a:pPr algn="ctr" fontAlgn="ctr"/>
                      <a:r>
                        <a:rPr lang="en-US" sz="1400" b="0" i="0" u="none" strike="noStrike" dirty="0">
                          <a:solidFill>
                            <a:schemeClr val="tx1"/>
                          </a:solidFill>
                          <a:effectLst/>
                          <a:latin typeface="+mn-lt"/>
                        </a:rPr>
                        <a:t>169</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165</a:t>
                      </a:r>
                    </a:p>
                  </a:txBody>
                  <a:tcPr marL="7620" marR="7620" marT="7620" marB="0" anchor="ctr">
                    <a:solidFill>
                      <a:srgbClr val="0072C6"/>
                    </a:solidFill>
                  </a:tcPr>
                </a:tc>
                <a:extLst>
                  <a:ext uri="{0D108BD9-81ED-4DB2-BD59-A6C34878D82A}">
                    <a16:rowId xmlns:a16="http://schemas.microsoft.com/office/drawing/2014/main" val="3083439492"/>
                  </a:ext>
                </a:extLst>
              </a:tr>
              <a:tr h="288551">
                <a:tc>
                  <a:txBody>
                    <a:bodyPr/>
                    <a:lstStyle/>
                    <a:p>
                      <a:pPr algn="ctr" fontAlgn="ctr"/>
                      <a:r>
                        <a:rPr lang="en-US" sz="1400" b="0" i="0" u="none" strike="noStrike" dirty="0">
                          <a:solidFill>
                            <a:schemeClr val="tx1"/>
                          </a:solidFill>
                          <a:effectLst/>
                          <a:latin typeface="+mn-lt"/>
                        </a:rPr>
                        <a:t>156</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157</a:t>
                      </a:r>
                    </a:p>
                  </a:txBody>
                  <a:tcPr marL="7620" marR="7620" marT="7620" marB="0" anchor="ctr">
                    <a:solidFill>
                      <a:srgbClr val="0072C6"/>
                    </a:solidFill>
                  </a:tcPr>
                </a:tc>
                <a:extLst>
                  <a:ext uri="{0D108BD9-81ED-4DB2-BD59-A6C34878D82A}">
                    <a16:rowId xmlns:a16="http://schemas.microsoft.com/office/drawing/2014/main" val="3351109668"/>
                  </a:ext>
                </a:extLst>
              </a:tr>
              <a:tr h="288551">
                <a:tc>
                  <a:txBody>
                    <a:bodyPr/>
                    <a:lstStyle/>
                    <a:p>
                      <a:pPr algn="ctr" fontAlgn="ctr"/>
                      <a:r>
                        <a:rPr lang="en-US" sz="1400" b="0" i="0" u="none" strike="noStrike" dirty="0">
                          <a:solidFill>
                            <a:schemeClr val="tx1"/>
                          </a:solidFill>
                          <a:effectLst/>
                          <a:latin typeface="+mn-lt"/>
                        </a:rPr>
                        <a:t>164</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166</a:t>
                      </a:r>
                    </a:p>
                  </a:txBody>
                  <a:tcPr marL="7620" marR="7620" marT="7620" marB="0" anchor="ctr">
                    <a:solidFill>
                      <a:srgbClr val="0072C6"/>
                    </a:solidFill>
                  </a:tcPr>
                </a:tc>
                <a:extLst>
                  <a:ext uri="{0D108BD9-81ED-4DB2-BD59-A6C34878D82A}">
                    <a16:rowId xmlns:a16="http://schemas.microsoft.com/office/drawing/2014/main" val="498577987"/>
                  </a:ext>
                </a:extLst>
              </a:tr>
              <a:tr h="288551">
                <a:tc>
                  <a:txBody>
                    <a:bodyPr/>
                    <a:lstStyle/>
                    <a:p>
                      <a:pPr algn="ctr" fontAlgn="ctr"/>
                      <a:r>
                        <a:rPr lang="en-US" sz="1400" b="0" i="0" u="none" strike="noStrike" dirty="0">
                          <a:solidFill>
                            <a:schemeClr val="tx1"/>
                          </a:solidFill>
                          <a:effectLst/>
                          <a:latin typeface="+mn-lt"/>
                        </a:rPr>
                        <a:t>113</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109</a:t>
                      </a:r>
                    </a:p>
                  </a:txBody>
                  <a:tcPr marL="7620" marR="7620" marT="7620" marB="0" anchor="ctr">
                    <a:solidFill>
                      <a:srgbClr val="0072C6"/>
                    </a:solidFill>
                  </a:tcPr>
                </a:tc>
                <a:extLst>
                  <a:ext uri="{0D108BD9-81ED-4DB2-BD59-A6C34878D82A}">
                    <a16:rowId xmlns:a16="http://schemas.microsoft.com/office/drawing/2014/main" val="4210518103"/>
                  </a:ext>
                </a:extLst>
              </a:tr>
              <a:tr h="288551">
                <a:tc>
                  <a:txBody>
                    <a:bodyPr/>
                    <a:lstStyle/>
                    <a:p>
                      <a:pPr algn="ctr" fontAlgn="ctr"/>
                      <a:r>
                        <a:rPr lang="en-US" sz="1400" b="0" i="0" u="none" strike="noStrike" dirty="0">
                          <a:solidFill>
                            <a:schemeClr val="tx1"/>
                          </a:solidFill>
                          <a:effectLst/>
                          <a:latin typeface="+mn-lt"/>
                        </a:rPr>
                        <a:t>108</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112</a:t>
                      </a:r>
                    </a:p>
                  </a:txBody>
                  <a:tcPr marL="7620" marR="7620" marT="7620" marB="0" anchor="ctr">
                    <a:solidFill>
                      <a:srgbClr val="0072C6"/>
                    </a:solidFill>
                  </a:tcPr>
                </a:tc>
                <a:extLst>
                  <a:ext uri="{0D108BD9-81ED-4DB2-BD59-A6C34878D82A}">
                    <a16:rowId xmlns:a16="http://schemas.microsoft.com/office/drawing/2014/main" val="3465694419"/>
                  </a:ext>
                </a:extLst>
              </a:tr>
              <a:tr h="288551">
                <a:tc>
                  <a:txBody>
                    <a:bodyPr/>
                    <a:lstStyle/>
                    <a:p>
                      <a:pPr algn="ctr" fontAlgn="ctr"/>
                      <a:r>
                        <a:rPr lang="en-US" sz="1400" b="0" i="0" u="none" strike="noStrike" dirty="0">
                          <a:solidFill>
                            <a:schemeClr val="tx1"/>
                          </a:solidFill>
                          <a:effectLst/>
                          <a:latin typeface="+mn-lt"/>
                        </a:rPr>
                        <a:t>159</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148</a:t>
                      </a:r>
                    </a:p>
                  </a:txBody>
                  <a:tcPr marL="7620" marR="7620" marT="7620" marB="0" anchor="ctr">
                    <a:solidFill>
                      <a:srgbClr val="0072C6"/>
                    </a:solidFill>
                  </a:tcPr>
                </a:tc>
                <a:extLst>
                  <a:ext uri="{0D108BD9-81ED-4DB2-BD59-A6C34878D82A}">
                    <a16:rowId xmlns:a16="http://schemas.microsoft.com/office/drawing/2014/main" val="2631495212"/>
                  </a:ext>
                </a:extLst>
              </a:tr>
              <a:tr h="288551">
                <a:tc>
                  <a:txBody>
                    <a:bodyPr/>
                    <a:lstStyle/>
                    <a:p>
                      <a:pPr algn="ctr" fontAlgn="ctr"/>
                      <a:r>
                        <a:rPr lang="en-US" sz="1400" b="0" i="0" u="none" strike="noStrike" dirty="0">
                          <a:solidFill>
                            <a:schemeClr val="tx1"/>
                          </a:solidFill>
                          <a:effectLst/>
                          <a:latin typeface="+mn-lt"/>
                        </a:rPr>
                        <a:t>159</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155</a:t>
                      </a:r>
                    </a:p>
                  </a:txBody>
                  <a:tcPr marL="7620" marR="7620" marT="7620" marB="0" anchor="ctr">
                    <a:solidFill>
                      <a:srgbClr val="0072C6"/>
                    </a:solidFill>
                  </a:tcPr>
                </a:tc>
                <a:extLst>
                  <a:ext uri="{0D108BD9-81ED-4DB2-BD59-A6C34878D82A}">
                    <a16:rowId xmlns:a16="http://schemas.microsoft.com/office/drawing/2014/main" val="639965245"/>
                  </a:ext>
                </a:extLst>
              </a:tr>
              <a:tr h="288551">
                <a:tc>
                  <a:txBody>
                    <a:bodyPr/>
                    <a:lstStyle/>
                    <a:p>
                      <a:pPr algn="ctr" fontAlgn="ctr"/>
                      <a:r>
                        <a:rPr lang="en-US" sz="1400" b="0" i="0" u="none" strike="noStrike" dirty="0">
                          <a:solidFill>
                            <a:schemeClr val="tx1"/>
                          </a:solidFill>
                          <a:effectLst/>
                          <a:latin typeface="+mn-lt"/>
                        </a:rPr>
                        <a:t>149</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142</a:t>
                      </a:r>
                    </a:p>
                  </a:txBody>
                  <a:tcPr marL="7620" marR="7620" marT="7620" marB="0" anchor="ctr">
                    <a:solidFill>
                      <a:srgbClr val="0072C6"/>
                    </a:solidFill>
                  </a:tcPr>
                </a:tc>
                <a:extLst>
                  <a:ext uri="{0D108BD9-81ED-4DB2-BD59-A6C34878D82A}">
                    <a16:rowId xmlns:a16="http://schemas.microsoft.com/office/drawing/2014/main" val="1985691313"/>
                  </a:ext>
                </a:extLst>
              </a:tr>
              <a:tr h="288551">
                <a:tc>
                  <a:txBody>
                    <a:bodyPr/>
                    <a:lstStyle/>
                    <a:p>
                      <a:pPr algn="ctr" fontAlgn="ctr"/>
                      <a:r>
                        <a:rPr lang="en-US" sz="1400" b="0" i="0" u="none" strike="noStrike" dirty="0">
                          <a:solidFill>
                            <a:schemeClr val="tx1"/>
                          </a:solidFill>
                          <a:effectLst/>
                          <a:latin typeface="+mn-lt"/>
                        </a:rPr>
                        <a:t>151</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149</a:t>
                      </a:r>
                    </a:p>
                  </a:txBody>
                  <a:tcPr marL="7620" marR="7620" marT="7620" marB="0" anchor="ctr">
                    <a:solidFill>
                      <a:srgbClr val="0072C6"/>
                    </a:solidFill>
                  </a:tcPr>
                </a:tc>
                <a:extLst>
                  <a:ext uri="{0D108BD9-81ED-4DB2-BD59-A6C34878D82A}">
                    <a16:rowId xmlns:a16="http://schemas.microsoft.com/office/drawing/2014/main" val="1095551400"/>
                  </a:ext>
                </a:extLst>
              </a:tr>
              <a:tr h="288551">
                <a:tc>
                  <a:txBody>
                    <a:bodyPr/>
                    <a:lstStyle/>
                    <a:p>
                      <a:pPr algn="ctr" fontAlgn="ctr"/>
                      <a:r>
                        <a:rPr lang="en-US" sz="1400" b="0" i="0" u="none" strike="noStrike" dirty="0">
                          <a:solidFill>
                            <a:schemeClr val="tx1"/>
                          </a:solidFill>
                          <a:effectLst/>
                          <a:latin typeface="+mn-lt"/>
                        </a:rPr>
                        <a:t>139</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130</a:t>
                      </a:r>
                    </a:p>
                  </a:txBody>
                  <a:tcPr marL="7620" marR="7620" marT="7620" marB="0" anchor="ctr">
                    <a:solidFill>
                      <a:srgbClr val="0072C6"/>
                    </a:solidFill>
                  </a:tcPr>
                </a:tc>
                <a:extLst>
                  <a:ext uri="{0D108BD9-81ED-4DB2-BD59-A6C34878D82A}">
                    <a16:rowId xmlns:a16="http://schemas.microsoft.com/office/drawing/2014/main" val="1514874529"/>
                  </a:ext>
                </a:extLst>
              </a:tr>
              <a:tr h="288551">
                <a:tc>
                  <a:txBody>
                    <a:bodyPr/>
                    <a:lstStyle/>
                    <a:p>
                      <a:pPr algn="ctr" fontAlgn="ctr"/>
                      <a:r>
                        <a:rPr lang="en-US" sz="1400" b="0" i="0" u="none" strike="noStrike" dirty="0">
                          <a:solidFill>
                            <a:schemeClr val="tx1"/>
                          </a:solidFill>
                          <a:effectLst/>
                          <a:latin typeface="+mn-lt"/>
                        </a:rPr>
                        <a:t>113</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116</a:t>
                      </a:r>
                    </a:p>
                  </a:txBody>
                  <a:tcPr marL="7620" marR="7620" marT="7620" marB="0" anchor="ctr">
                    <a:solidFill>
                      <a:srgbClr val="0072C6"/>
                    </a:solidFill>
                  </a:tcPr>
                </a:tc>
                <a:extLst>
                  <a:ext uri="{0D108BD9-81ED-4DB2-BD59-A6C34878D82A}">
                    <a16:rowId xmlns:a16="http://schemas.microsoft.com/office/drawing/2014/main" val="739769706"/>
                  </a:ext>
                </a:extLst>
              </a:tr>
              <a:tr h="288551">
                <a:tc>
                  <a:txBody>
                    <a:bodyPr/>
                    <a:lstStyle/>
                    <a:p>
                      <a:pPr algn="ctr" fontAlgn="ctr"/>
                      <a:r>
                        <a:rPr lang="en-US" sz="1400" b="0" i="0" u="none" strike="noStrike" dirty="0">
                          <a:solidFill>
                            <a:schemeClr val="tx1"/>
                          </a:solidFill>
                          <a:effectLst/>
                          <a:latin typeface="+mn-lt"/>
                        </a:rPr>
                        <a:t>129</a:t>
                      </a:r>
                    </a:p>
                  </a:txBody>
                  <a:tcPr marL="7620" marR="7620" marT="7620" marB="0" anchor="ctr">
                    <a:solidFill>
                      <a:srgbClr val="0072C6"/>
                    </a:solidFill>
                  </a:tcPr>
                </a:tc>
                <a:tc>
                  <a:txBody>
                    <a:bodyPr/>
                    <a:lstStyle/>
                    <a:p>
                      <a:pPr algn="ctr" fontAlgn="ctr"/>
                      <a:r>
                        <a:rPr lang="en-US" sz="1400" b="0" i="0" u="none" strike="noStrike" dirty="0">
                          <a:solidFill>
                            <a:schemeClr val="tx1"/>
                          </a:solidFill>
                          <a:effectLst/>
                          <a:latin typeface="+mn-lt"/>
                        </a:rPr>
                        <a:t>111</a:t>
                      </a:r>
                    </a:p>
                  </a:txBody>
                  <a:tcPr marL="7620" marR="7620" marT="7620" marB="0" anchor="ctr">
                    <a:solidFill>
                      <a:srgbClr val="0072C6"/>
                    </a:solidFill>
                  </a:tcPr>
                </a:tc>
                <a:extLst>
                  <a:ext uri="{0D108BD9-81ED-4DB2-BD59-A6C34878D82A}">
                    <a16:rowId xmlns:a16="http://schemas.microsoft.com/office/drawing/2014/main" val="3152668720"/>
                  </a:ext>
                </a:extLst>
              </a:tr>
            </a:tbl>
          </a:graphicData>
        </a:graphic>
      </p:graphicFrame>
      <p:grpSp>
        <p:nvGrpSpPr>
          <p:cNvPr id="19" name="Group 18"/>
          <p:cNvGrpSpPr/>
          <p:nvPr/>
        </p:nvGrpSpPr>
        <p:grpSpPr>
          <a:xfrm>
            <a:off x="3274569" y="1118967"/>
            <a:ext cx="6962587" cy="627864"/>
            <a:chOff x="3859397" y="1372760"/>
            <a:chExt cx="6962587" cy="627864"/>
          </a:xfrm>
        </p:grpSpPr>
        <p:sp>
          <p:nvSpPr>
            <p:cNvPr id="15" name="TextBox 14"/>
            <p:cNvSpPr txBox="1"/>
            <p:nvPr/>
          </p:nvSpPr>
          <p:spPr>
            <a:xfrm>
              <a:off x="3859397" y="1372760"/>
              <a:ext cx="1505861" cy="627864"/>
            </a:xfrm>
            <a:prstGeom prst="rect">
              <a:avLst/>
            </a:prstGeom>
            <a:noFill/>
          </p:spPr>
          <p:txBody>
            <a:bodyPr wrap="none" lIns="182880" tIns="146304" rIns="182880" bIns="146304" rtlCol="0">
              <a:spAutoFit/>
            </a:bodyPr>
            <a:lstStyle/>
            <a:p>
              <a:pPr>
                <a:lnSpc>
                  <a:spcPct val="90000"/>
                </a:lnSpc>
              </a:pPr>
              <a:r>
                <a:rPr lang="en-US" sz="2400" b="1" dirty="0">
                  <a:solidFill>
                    <a:schemeClr val="bg1">
                      <a:lumMod val="50000"/>
                      <a:lumOff val="50000"/>
                    </a:schemeClr>
                  </a:solidFill>
                </a:rPr>
                <a:t>Civility*</a:t>
              </a:r>
            </a:p>
          </p:txBody>
        </p:sp>
        <p:sp>
          <p:nvSpPr>
            <p:cNvPr id="16" name="TextBox 15"/>
            <p:cNvSpPr txBox="1"/>
            <p:nvPr/>
          </p:nvSpPr>
          <p:spPr>
            <a:xfrm>
              <a:off x="6415509" y="1372760"/>
              <a:ext cx="1417696" cy="627864"/>
            </a:xfrm>
            <a:prstGeom prst="rect">
              <a:avLst/>
            </a:prstGeom>
            <a:noFill/>
          </p:spPr>
          <p:txBody>
            <a:bodyPr wrap="none" lIns="182880" tIns="146304" rIns="182880" bIns="146304" rtlCol="0">
              <a:spAutoFit/>
            </a:bodyPr>
            <a:lstStyle/>
            <a:p>
              <a:pPr>
                <a:lnSpc>
                  <a:spcPct val="90000"/>
                </a:lnSpc>
              </a:pPr>
              <a:r>
                <a:rPr lang="en-US" sz="2400" b="1" dirty="0">
                  <a:solidFill>
                    <a:schemeClr val="bg1">
                      <a:lumMod val="50000"/>
                      <a:lumOff val="50000"/>
                    </a:schemeClr>
                  </a:solidFill>
                </a:rPr>
                <a:t>Safety*</a:t>
              </a:r>
            </a:p>
          </p:txBody>
        </p:sp>
        <p:sp>
          <p:nvSpPr>
            <p:cNvPr id="17" name="TextBox 16"/>
            <p:cNvSpPr txBox="1"/>
            <p:nvPr/>
          </p:nvSpPr>
          <p:spPr>
            <a:xfrm>
              <a:off x="8462940" y="1372760"/>
              <a:ext cx="2359044" cy="627864"/>
            </a:xfrm>
            <a:prstGeom prst="rect">
              <a:avLst/>
            </a:prstGeom>
            <a:noFill/>
          </p:spPr>
          <p:txBody>
            <a:bodyPr wrap="none" lIns="182880" tIns="146304" rIns="182880" bIns="146304" rtlCol="0">
              <a:spAutoFit/>
            </a:bodyPr>
            <a:lstStyle/>
            <a:p>
              <a:pPr>
                <a:lnSpc>
                  <a:spcPct val="90000"/>
                </a:lnSpc>
              </a:pPr>
              <a:r>
                <a:rPr lang="en-US" sz="2400" b="1" dirty="0">
                  <a:solidFill>
                    <a:schemeClr val="bg1">
                      <a:lumMod val="50000"/>
                      <a:lumOff val="50000"/>
                    </a:schemeClr>
                  </a:solidFill>
                </a:rPr>
                <a:t>Interactions**</a:t>
              </a:r>
            </a:p>
          </p:txBody>
        </p:sp>
      </p:grpSp>
      <p:sp>
        <p:nvSpPr>
          <p:cNvPr id="18" name="Rectangle 17"/>
          <p:cNvSpPr/>
          <p:nvPr/>
        </p:nvSpPr>
        <p:spPr>
          <a:xfrm>
            <a:off x="137076" y="6520926"/>
            <a:ext cx="11633392" cy="400110"/>
          </a:xfrm>
          <a:prstGeom prst="rect">
            <a:avLst/>
          </a:prstGeom>
        </p:spPr>
        <p:txBody>
          <a:bodyPr wrap="square">
            <a:spAutoFit/>
          </a:bodyPr>
          <a:lstStyle/>
          <a:p>
            <a:r>
              <a:rPr lang="en-US" sz="1000" dirty="0">
                <a:solidFill>
                  <a:schemeClr val="bg1"/>
                </a:solidFill>
              </a:rPr>
              <a:t>* Score calculation = (% worse - % better) x 100 + 100). Lower numbers means greater civility or safety expected in the next year. </a:t>
            </a:r>
          </a:p>
          <a:p>
            <a:r>
              <a:rPr lang="en-US" sz="1000" dirty="0">
                <a:solidFill>
                  <a:schemeClr val="bg1"/>
                </a:solidFill>
              </a:rPr>
              <a:t>** Score calculation = (% worse - % better) x 100 + 100). Higher numbers means greater interactions expected in the next year.</a:t>
            </a:r>
          </a:p>
        </p:txBody>
      </p:sp>
      <p:grpSp>
        <p:nvGrpSpPr>
          <p:cNvPr id="6" name="Group 5"/>
          <p:cNvGrpSpPr/>
          <p:nvPr/>
        </p:nvGrpSpPr>
        <p:grpSpPr>
          <a:xfrm>
            <a:off x="3207101" y="4349542"/>
            <a:ext cx="547460" cy="2115378"/>
            <a:chOff x="2568275" y="4349542"/>
            <a:chExt cx="547460" cy="2115378"/>
          </a:xfrm>
        </p:grpSpPr>
        <p:sp>
          <p:nvSpPr>
            <p:cNvPr id="23" name="Rectangle 22"/>
            <p:cNvSpPr/>
            <p:nvPr/>
          </p:nvSpPr>
          <p:spPr bwMode="auto">
            <a:xfrm>
              <a:off x="2568275" y="4349542"/>
              <a:ext cx="543560" cy="302897"/>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2572175" y="5801966"/>
              <a:ext cx="543560" cy="662954"/>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26" name="Rectangle 25"/>
          <p:cNvSpPr/>
          <p:nvPr/>
        </p:nvSpPr>
        <p:spPr bwMode="auto">
          <a:xfrm>
            <a:off x="6798426" y="2913140"/>
            <a:ext cx="543560" cy="569096"/>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33" name="Table 32"/>
          <p:cNvGraphicFramePr>
            <a:graphicFrameLocks noGrp="1"/>
          </p:cNvGraphicFramePr>
          <p:nvPr>
            <p:extLst>
              <p:ext uri="{D42A27DB-BD31-4B8C-83A1-F6EECF244321}">
                <p14:modId xmlns:p14="http://schemas.microsoft.com/office/powerpoint/2010/main" val="3777661102"/>
              </p:ext>
            </p:extLst>
          </p:nvPr>
        </p:nvGraphicFramePr>
        <p:xfrm>
          <a:off x="915120" y="2009829"/>
          <a:ext cx="1966618" cy="4344514"/>
        </p:xfrm>
        <a:graphic>
          <a:graphicData uri="http://schemas.openxmlformats.org/drawingml/2006/table">
            <a:tbl>
              <a:tblPr firstRow="1" bandRow="1">
                <a:tableStyleId>{5940675A-B579-460E-94D1-54222C63F5DA}</a:tableStyleId>
              </a:tblPr>
              <a:tblGrid>
                <a:gridCol w="1966618">
                  <a:extLst>
                    <a:ext uri="{9D8B030D-6E8A-4147-A177-3AD203B41FA5}">
                      <a16:colId xmlns:a16="http://schemas.microsoft.com/office/drawing/2014/main" val="3019714566"/>
                    </a:ext>
                  </a:extLst>
                </a:gridCol>
              </a:tblGrid>
              <a:tr h="304800">
                <a:tc>
                  <a:txBody>
                    <a:bodyPr/>
                    <a:lstStyle/>
                    <a:p>
                      <a:pPr algn="ctr"/>
                      <a:r>
                        <a:rPr lang="en-US" sz="1400" b="1" dirty="0">
                          <a:solidFill>
                            <a:schemeClr val="bg1"/>
                          </a:solidFill>
                          <a:latin typeface="+mn-lt"/>
                        </a:rPr>
                        <a:t>TOTAL</a:t>
                      </a:r>
                    </a:p>
                  </a:txBody>
                  <a:tcPr anchor="ctr">
                    <a:noFill/>
                  </a:tcPr>
                </a:tc>
                <a:extLst>
                  <a:ext uri="{0D108BD9-81ED-4DB2-BD59-A6C34878D82A}">
                    <a16:rowId xmlns:a16="http://schemas.microsoft.com/office/drawing/2014/main" val="1408016374"/>
                  </a:ext>
                </a:extLst>
              </a:tr>
              <a:tr h="288551">
                <a:tc>
                  <a:txBody>
                    <a:bodyPr/>
                    <a:lstStyle/>
                    <a:p>
                      <a:pPr algn="ctr" rtl="0" fontAlgn="b"/>
                      <a:r>
                        <a:rPr lang="en-US" sz="1400" b="1" i="0" u="none" strike="noStrike" dirty="0">
                          <a:solidFill>
                            <a:schemeClr val="bg1"/>
                          </a:solidFill>
                          <a:effectLst/>
                          <a:latin typeface="+mn-lt"/>
                        </a:rPr>
                        <a:t> Australia</a:t>
                      </a:r>
                    </a:p>
                  </a:txBody>
                  <a:tcPr marL="7620" marR="7620" marT="7620" marB="0" anchor="b">
                    <a:noFill/>
                  </a:tcPr>
                </a:tc>
                <a:extLst>
                  <a:ext uri="{0D108BD9-81ED-4DB2-BD59-A6C34878D82A}">
                    <a16:rowId xmlns:a16="http://schemas.microsoft.com/office/drawing/2014/main" val="2864313746"/>
                  </a:ext>
                </a:extLst>
              </a:tr>
              <a:tr h="288551">
                <a:tc>
                  <a:txBody>
                    <a:bodyPr/>
                    <a:lstStyle/>
                    <a:p>
                      <a:pPr algn="ctr" rtl="0" fontAlgn="b"/>
                      <a:r>
                        <a:rPr lang="en-US" sz="1400" b="1" i="0" u="none" strike="noStrike" dirty="0">
                          <a:solidFill>
                            <a:schemeClr val="bg1"/>
                          </a:solidFill>
                          <a:effectLst/>
                          <a:latin typeface="+mn-lt"/>
                        </a:rPr>
                        <a:t> Belgium</a:t>
                      </a:r>
                    </a:p>
                  </a:txBody>
                  <a:tcPr marL="7620" marR="7620" marT="7620" marB="0" anchor="b">
                    <a:noFill/>
                  </a:tcPr>
                </a:tc>
                <a:extLst>
                  <a:ext uri="{0D108BD9-81ED-4DB2-BD59-A6C34878D82A}">
                    <a16:rowId xmlns:a16="http://schemas.microsoft.com/office/drawing/2014/main" val="616437676"/>
                  </a:ext>
                </a:extLst>
              </a:tr>
              <a:tr h="288551">
                <a:tc>
                  <a:txBody>
                    <a:bodyPr/>
                    <a:lstStyle/>
                    <a:p>
                      <a:pPr algn="ctr" rtl="0" fontAlgn="b"/>
                      <a:r>
                        <a:rPr lang="en-US" sz="1400" b="1" i="0" u="none" strike="noStrike" dirty="0">
                          <a:solidFill>
                            <a:schemeClr val="bg1"/>
                          </a:solidFill>
                          <a:effectLst/>
                          <a:latin typeface="+mn-lt"/>
                        </a:rPr>
                        <a:t> Brazil</a:t>
                      </a:r>
                    </a:p>
                  </a:txBody>
                  <a:tcPr marL="7620" marR="7620" marT="7620" marB="0" anchor="b">
                    <a:noFill/>
                  </a:tcPr>
                </a:tc>
                <a:extLst>
                  <a:ext uri="{0D108BD9-81ED-4DB2-BD59-A6C34878D82A}">
                    <a16:rowId xmlns:a16="http://schemas.microsoft.com/office/drawing/2014/main" val="3083439492"/>
                  </a:ext>
                </a:extLst>
              </a:tr>
              <a:tr h="288551">
                <a:tc>
                  <a:txBody>
                    <a:bodyPr/>
                    <a:lstStyle/>
                    <a:p>
                      <a:pPr algn="ctr" rtl="0" fontAlgn="b"/>
                      <a:r>
                        <a:rPr lang="en-US" sz="1400" b="1" i="0" u="none" strike="noStrike" dirty="0">
                          <a:solidFill>
                            <a:schemeClr val="bg1"/>
                          </a:solidFill>
                          <a:effectLst/>
                          <a:latin typeface="+mn-lt"/>
                        </a:rPr>
                        <a:t> Chile</a:t>
                      </a:r>
                    </a:p>
                  </a:txBody>
                  <a:tcPr marL="7620" marR="7620" marT="7620" marB="0" anchor="b">
                    <a:noFill/>
                  </a:tcPr>
                </a:tc>
                <a:extLst>
                  <a:ext uri="{0D108BD9-81ED-4DB2-BD59-A6C34878D82A}">
                    <a16:rowId xmlns:a16="http://schemas.microsoft.com/office/drawing/2014/main" val="3351109668"/>
                  </a:ext>
                </a:extLst>
              </a:tr>
              <a:tr h="288551">
                <a:tc>
                  <a:txBody>
                    <a:bodyPr/>
                    <a:lstStyle/>
                    <a:p>
                      <a:pPr algn="ctr" rtl="0" fontAlgn="b"/>
                      <a:r>
                        <a:rPr lang="en-US" sz="1400" b="1" i="0" u="none" strike="noStrike" dirty="0">
                          <a:solidFill>
                            <a:schemeClr val="bg1"/>
                          </a:solidFill>
                          <a:effectLst/>
                          <a:latin typeface="+mn-lt"/>
                        </a:rPr>
                        <a:t> China</a:t>
                      </a:r>
                    </a:p>
                  </a:txBody>
                  <a:tcPr marL="7620" marR="7620" marT="7620" marB="0" anchor="b">
                    <a:noFill/>
                  </a:tcPr>
                </a:tc>
                <a:extLst>
                  <a:ext uri="{0D108BD9-81ED-4DB2-BD59-A6C34878D82A}">
                    <a16:rowId xmlns:a16="http://schemas.microsoft.com/office/drawing/2014/main" val="498577987"/>
                  </a:ext>
                </a:extLst>
              </a:tr>
              <a:tr h="288551">
                <a:tc>
                  <a:txBody>
                    <a:bodyPr/>
                    <a:lstStyle/>
                    <a:p>
                      <a:pPr algn="ctr" rtl="0" fontAlgn="b"/>
                      <a:r>
                        <a:rPr lang="en-US" sz="1400" b="1" i="0" u="none" strike="noStrike" dirty="0">
                          <a:solidFill>
                            <a:schemeClr val="bg1"/>
                          </a:solidFill>
                          <a:effectLst/>
                          <a:latin typeface="+mn-lt"/>
                        </a:rPr>
                        <a:t> France</a:t>
                      </a:r>
                    </a:p>
                  </a:txBody>
                  <a:tcPr marL="7620" marR="7620" marT="7620" marB="0" anchor="b">
                    <a:noFill/>
                  </a:tcPr>
                </a:tc>
                <a:extLst>
                  <a:ext uri="{0D108BD9-81ED-4DB2-BD59-A6C34878D82A}">
                    <a16:rowId xmlns:a16="http://schemas.microsoft.com/office/drawing/2014/main" val="4210518103"/>
                  </a:ext>
                </a:extLst>
              </a:tr>
              <a:tr h="288551">
                <a:tc>
                  <a:txBody>
                    <a:bodyPr/>
                    <a:lstStyle/>
                    <a:p>
                      <a:pPr algn="ctr" rtl="0" fontAlgn="b"/>
                      <a:r>
                        <a:rPr lang="en-US" sz="1400" b="1" i="0" u="none" strike="noStrike" dirty="0">
                          <a:solidFill>
                            <a:schemeClr val="bg1"/>
                          </a:solidFill>
                          <a:effectLst/>
                          <a:latin typeface="+mn-lt"/>
                        </a:rPr>
                        <a:t> Germany</a:t>
                      </a:r>
                    </a:p>
                  </a:txBody>
                  <a:tcPr marL="7620" marR="7620" marT="7620" marB="0" anchor="b">
                    <a:noFill/>
                  </a:tcPr>
                </a:tc>
                <a:extLst>
                  <a:ext uri="{0D108BD9-81ED-4DB2-BD59-A6C34878D82A}">
                    <a16:rowId xmlns:a16="http://schemas.microsoft.com/office/drawing/2014/main" val="3465694419"/>
                  </a:ext>
                </a:extLst>
              </a:tr>
              <a:tr h="288551">
                <a:tc>
                  <a:txBody>
                    <a:bodyPr/>
                    <a:lstStyle/>
                    <a:p>
                      <a:pPr algn="ctr" rtl="0" fontAlgn="b"/>
                      <a:r>
                        <a:rPr lang="en-US" sz="1400" b="1" i="0" u="none" strike="noStrike" dirty="0">
                          <a:solidFill>
                            <a:schemeClr val="bg1"/>
                          </a:solidFill>
                          <a:effectLst/>
                          <a:latin typeface="+mn-lt"/>
                        </a:rPr>
                        <a:t> India</a:t>
                      </a:r>
                    </a:p>
                  </a:txBody>
                  <a:tcPr marL="7620" marR="7620" marT="7620" marB="0" anchor="b">
                    <a:noFill/>
                  </a:tcPr>
                </a:tc>
                <a:extLst>
                  <a:ext uri="{0D108BD9-81ED-4DB2-BD59-A6C34878D82A}">
                    <a16:rowId xmlns:a16="http://schemas.microsoft.com/office/drawing/2014/main" val="2631495212"/>
                  </a:ext>
                </a:extLst>
              </a:tr>
              <a:tr h="288551">
                <a:tc>
                  <a:txBody>
                    <a:bodyPr/>
                    <a:lstStyle/>
                    <a:p>
                      <a:pPr algn="ctr" rtl="0" fontAlgn="b"/>
                      <a:r>
                        <a:rPr lang="en-US" sz="1400" b="1" i="0" u="none" strike="noStrike" dirty="0">
                          <a:solidFill>
                            <a:schemeClr val="bg1"/>
                          </a:solidFill>
                          <a:effectLst/>
                          <a:latin typeface="+mn-lt"/>
                        </a:rPr>
                        <a:t> Mexico</a:t>
                      </a:r>
                    </a:p>
                  </a:txBody>
                  <a:tcPr marL="7620" marR="7620" marT="7620" marB="0" anchor="b">
                    <a:noFill/>
                  </a:tcPr>
                </a:tc>
                <a:extLst>
                  <a:ext uri="{0D108BD9-81ED-4DB2-BD59-A6C34878D82A}">
                    <a16:rowId xmlns:a16="http://schemas.microsoft.com/office/drawing/2014/main" val="639965245"/>
                  </a:ext>
                </a:extLst>
              </a:tr>
              <a:tr h="288551">
                <a:tc>
                  <a:txBody>
                    <a:bodyPr/>
                    <a:lstStyle/>
                    <a:p>
                      <a:pPr algn="ctr" rtl="0" fontAlgn="b"/>
                      <a:r>
                        <a:rPr lang="en-US" sz="1400" b="1" i="0" u="none" strike="noStrike" dirty="0">
                          <a:solidFill>
                            <a:schemeClr val="bg1"/>
                          </a:solidFill>
                          <a:effectLst/>
                          <a:latin typeface="+mn-lt"/>
                        </a:rPr>
                        <a:t> Russia</a:t>
                      </a:r>
                    </a:p>
                  </a:txBody>
                  <a:tcPr marL="7620" marR="7620" marT="7620" marB="0" anchor="b">
                    <a:noFill/>
                  </a:tcPr>
                </a:tc>
                <a:extLst>
                  <a:ext uri="{0D108BD9-81ED-4DB2-BD59-A6C34878D82A}">
                    <a16:rowId xmlns:a16="http://schemas.microsoft.com/office/drawing/2014/main" val="1985691313"/>
                  </a:ext>
                </a:extLst>
              </a:tr>
              <a:tr h="288551">
                <a:tc>
                  <a:txBody>
                    <a:bodyPr/>
                    <a:lstStyle/>
                    <a:p>
                      <a:pPr algn="ctr" rtl="0" fontAlgn="b"/>
                      <a:r>
                        <a:rPr lang="en-US" sz="1400" b="1" i="0" u="none" strike="noStrike" dirty="0">
                          <a:solidFill>
                            <a:schemeClr val="bg1"/>
                          </a:solidFill>
                          <a:effectLst/>
                          <a:latin typeface="+mn-lt"/>
                        </a:rPr>
                        <a:t> South Africa</a:t>
                      </a:r>
                    </a:p>
                  </a:txBody>
                  <a:tcPr marL="7620" marR="7620" marT="7620" marB="0" anchor="b">
                    <a:noFill/>
                  </a:tcPr>
                </a:tc>
                <a:extLst>
                  <a:ext uri="{0D108BD9-81ED-4DB2-BD59-A6C34878D82A}">
                    <a16:rowId xmlns:a16="http://schemas.microsoft.com/office/drawing/2014/main" val="1095551400"/>
                  </a:ext>
                </a:extLst>
              </a:tr>
              <a:tr h="288551">
                <a:tc>
                  <a:txBody>
                    <a:bodyPr/>
                    <a:lstStyle/>
                    <a:p>
                      <a:pPr algn="ctr" rtl="0" fontAlgn="b"/>
                      <a:r>
                        <a:rPr lang="en-US" sz="1400" b="1" i="0" u="none" strike="noStrike" dirty="0">
                          <a:solidFill>
                            <a:schemeClr val="bg1"/>
                          </a:solidFill>
                          <a:effectLst/>
                          <a:latin typeface="+mn-lt"/>
                        </a:rPr>
                        <a:t> Turkey</a:t>
                      </a:r>
                    </a:p>
                  </a:txBody>
                  <a:tcPr marL="7620" marR="7620" marT="7620" marB="0" anchor="b">
                    <a:noFill/>
                  </a:tcPr>
                </a:tc>
                <a:extLst>
                  <a:ext uri="{0D108BD9-81ED-4DB2-BD59-A6C34878D82A}">
                    <a16:rowId xmlns:a16="http://schemas.microsoft.com/office/drawing/2014/main" val="1514874529"/>
                  </a:ext>
                </a:extLst>
              </a:tr>
              <a:tr h="288551">
                <a:tc>
                  <a:txBody>
                    <a:bodyPr/>
                    <a:lstStyle/>
                    <a:p>
                      <a:pPr algn="ctr" rtl="0" fontAlgn="b"/>
                      <a:r>
                        <a:rPr lang="en-US" sz="1400" b="1" i="0" u="none" strike="noStrike" dirty="0">
                          <a:solidFill>
                            <a:schemeClr val="bg1"/>
                          </a:solidFill>
                          <a:effectLst/>
                          <a:latin typeface="+mn-lt"/>
                        </a:rPr>
                        <a:t>United Kingdom</a:t>
                      </a:r>
                    </a:p>
                  </a:txBody>
                  <a:tcPr marL="7620" marR="7620" marT="7620" marB="0" anchor="b">
                    <a:noFill/>
                  </a:tcPr>
                </a:tc>
                <a:extLst>
                  <a:ext uri="{0D108BD9-81ED-4DB2-BD59-A6C34878D82A}">
                    <a16:rowId xmlns:a16="http://schemas.microsoft.com/office/drawing/2014/main" val="739769706"/>
                  </a:ext>
                </a:extLst>
              </a:tr>
              <a:tr h="288551">
                <a:tc>
                  <a:txBody>
                    <a:bodyPr/>
                    <a:lstStyle/>
                    <a:p>
                      <a:pPr algn="ctr" rtl="0" fontAlgn="b"/>
                      <a:r>
                        <a:rPr lang="en-US" sz="1400" b="1" i="0" u="none" strike="noStrike" dirty="0">
                          <a:solidFill>
                            <a:schemeClr val="bg1"/>
                          </a:solidFill>
                          <a:effectLst/>
                          <a:latin typeface="+mn-lt"/>
                        </a:rPr>
                        <a:t>United States</a:t>
                      </a:r>
                    </a:p>
                  </a:txBody>
                  <a:tcPr marL="7620" marR="7620" marT="7620" marB="0" anchor="b">
                    <a:noFill/>
                  </a:tcPr>
                </a:tc>
                <a:extLst>
                  <a:ext uri="{0D108BD9-81ED-4DB2-BD59-A6C34878D82A}">
                    <a16:rowId xmlns:a16="http://schemas.microsoft.com/office/drawing/2014/main" val="3152668720"/>
                  </a:ext>
                </a:extLst>
              </a:tr>
            </a:tbl>
          </a:graphicData>
        </a:graphic>
      </p:graphicFrame>
      <p:grpSp>
        <p:nvGrpSpPr>
          <p:cNvPr id="8" name="Group 7"/>
          <p:cNvGrpSpPr/>
          <p:nvPr/>
        </p:nvGrpSpPr>
        <p:grpSpPr>
          <a:xfrm>
            <a:off x="8183733" y="4349541"/>
            <a:ext cx="543560" cy="2033719"/>
            <a:chOff x="8183733" y="4349541"/>
            <a:chExt cx="543560" cy="2033719"/>
          </a:xfrm>
        </p:grpSpPr>
        <p:sp>
          <p:nvSpPr>
            <p:cNvPr id="34" name="Rectangle 33"/>
            <p:cNvSpPr/>
            <p:nvPr/>
          </p:nvSpPr>
          <p:spPr bwMode="auto">
            <a:xfrm>
              <a:off x="8183733" y="4349541"/>
              <a:ext cx="543560" cy="302897"/>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8183733" y="6080363"/>
              <a:ext cx="543560" cy="302897"/>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8183733" y="5508079"/>
              <a:ext cx="543560" cy="302897"/>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42" name="Group 41"/>
          <p:cNvGrpSpPr/>
          <p:nvPr/>
        </p:nvGrpSpPr>
        <p:grpSpPr>
          <a:xfrm>
            <a:off x="5657730" y="2316789"/>
            <a:ext cx="543560" cy="4049738"/>
            <a:chOff x="5657730" y="2316789"/>
            <a:chExt cx="543560" cy="4049738"/>
          </a:xfrm>
        </p:grpSpPr>
        <p:sp>
          <p:nvSpPr>
            <p:cNvPr id="38" name="Rectangle 37"/>
            <p:cNvSpPr/>
            <p:nvPr/>
          </p:nvSpPr>
          <p:spPr bwMode="auto">
            <a:xfrm>
              <a:off x="5657730" y="2316789"/>
              <a:ext cx="543560" cy="302897"/>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5657730" y="4625941"/>
              <a:ext cx="543560" cy="302897"/>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a:off x="5657730" y="5206355"/>
              <a:ext cx="543560" cy="302897"/>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a:off x="5657730" y="6063630"/>
              <a:ext cx="543560" cy="302897"/>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50" name="Group 49"/>
          <p:cNvGrpSpPr/>
          <p:nvPr/>
        </p:nvGrpSpPr>
        <p:grpSpPr>
          <a:xfrm>
            <a:off x="10766545" y="11659"/>
            <a:ext cx="1586314" cy="489365"/>
            <a:chOff x="10766545" y="11659"/>
            <a:chExt cx="1586314" cy="489365"/>
          </a:xfrm>
        </p:grpSpPr>
        <p:sp>
          <p:nvSpPr>
            <p:cNvPr id="21" name="TextBox 20"/>
            <p:cNvSpPr txBox="1"/>
            <p:nvPr/>
          </p:nvSpPr>
          <p:spPr>
            <a:xfrm>
              <a:off x="10766545" y="11659"/>
              <a:ext cx="951222"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Gender</a:t>
              </a:r>
            </a:p>
          </p:txBody>
        </p:sp>
        <p:grpSp>
          <p:nvGrpSpPr>
            <p:cNvPr id="47" name="Group 46"/>
            <p:cNvGrpSpPr>
              <a:grpSpLocks noChangeAspect="1"/>
            </p:cNvGrpSpPr>
            <p:nvPr/>
          </p:nvGrpSpPr>
          <p:grpSpPr>
            <a:xfrm>
              <a:off x="11621339" y="81889"/>
              <a:ext cx="731520" cy="377715"/>
              <a:chOff x="2461533" y="4904256"/>
              <a:chExt cx="1871022" cy="966089"/>
            </a:xfrm>
          </p:grpSpPr>
          <p:pic>
            <p:nvPicPr>
              <p:cNvPr id="48" name="Picture 47"/>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artisticGlowEdges/>
                        </a14:imgEffect>
                      </a14:imgLayer>
                    </a14:imgProps>
                  </a:ext>
                </a:extLst>
              </a:blip>
              <a:stretch>
                <a:fillRect/>
              </a:stretch>
            </p:blipFill>
            <p:spPr>
              <a:xfrm>
                <a:off x="3418155" y="4904256"/>
                <a:ext cx="914400" cy="914400"/>
              </a:xfrm>
              <a:prstGeom prst="rect">
                <a:avLst/>
              </a:prstGeom>
            </p:spPr>
          </p:pic>
          <p:pic>
            <p:nvPicPr>
              <p:cNvPr id="49" name="Picture 48" descr="... , face, human, man, profile, user, women icon | Icon search engine"/>
              <p:cNvPicPr>
                <a:picLocks noChangeAspect="1"/>
              </p:cNvPicPr>
              <p:nvPr/>
            </p:nvPicPr>
            <p:blipFill>
              <a:blip r:embed="rId4">
                <a:duotone>
                  <a:schemeClr val="accent4">
                    <a:shade val="45000"/>
                    <a:satMod val="135000"/>
                  </a:schemeClr>
                  <a:prstClr val="white"/>
                </a:duotone>
              </a:blip>
              <a:stretch>
                <a:fillRect/>
              </a:stretch>
            </p:blipFill>
            <p:spPr>
              <a:xfrm>
                <a:off x="2461533" y="4955945"/>
                <a:ext cx="914400" cy="914400"/>
              </a:xfrm>
              <a:prstGeom prst="rect">
                <a:avLst/>
              </a:prstGeom>
            </p:spPr>
          </p:pic>
        </p:grpSp>
      </p:grpSp>
    </p:spTree>
    <p:extLst>
      <p:ext uri="{BB962C8B-B14F-4D97-AF65-F5344CB8AC3E}">
        <p14:creationId xmlns:p14="http://schemas.microsoft.com/office/powerpoint/2010/main" val="180208261"/>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6395054" y="1704038"/>
            <a:ext cx="5430852" cy="4360194"/>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639" y="295274"/>
            <a:ext cx="11889564" cy="928041"/>
          </a:xfrm>
        </p:spPr>
        <p:txBody>
          <a:bodyPr/>
          <a:lstStyle/>
          <a:p>
            <a:r>
              <a:rPr lang="en-US" dirty="0"/>
              <a:t>Males reported higher incidence of online risks</a:t>
            </a:r>
          </a:p>
        </p:txBody>
      </p:sp>
      <p:sp>
        <p:nvSpPr>
          <p:cNvPr id="3" name="Slide Number Placeholder 2"/>
          <p:cNvSpPr>
            <a:spLocks noGrp="1"/>
          </p:cNvSpPr>
          <p:nvPr>
            <p:ph type="sldNum" sz="quarter" idx="4"/>
          </p:nvPr>
        </p:nvSpPr>
        <p:spPr/>
        <p:txBody>
          <a:bodyPr/>
          <a:lstStyle/>
          <a:p>
            <a:fld id="{7EFC24D6-DB8F-6B44-BA5A-9BEC68C15CAA}" type="slidenum">
              <a:rPr lang="en-US" smtClean="0"/>
              <a:pPr/>
              <a:t>51</a:t>
            </a:fld>
            <a:endParaRPr lang="en-US" dirty="0"/>
          </a:p>
        </p:txBody>
      </p:sp>
      <p:sp>
        <p:nvSpPr>
          <p:cNvPr id="31" name="Rectangle 30"/>
          <p:cNvSpPr/>
          <p:nvPr/>
        </p:nvSpPr>
        <p:spPr>
          <a:xfrm>
            <a:off x="2498" y="6669087"/>
            <a:ext cx="6216650" cy="246221"/>
          </a:xfrm>
          <a:prstGeom prst="rect">
            <a:avLst/>
          </a:prstGeom>
        </p:spPr>
        <p:txBody>
          <a:bodyPr>
            <a:spAutoFit/>
          </a:bodyPr>
          <a:lstStyle/>
          <a:p>
            <a:r>
              <a:rPr lang="en-US" sz="1000" dirty="0">
                <a:solidFill>
                  <a:schemeClr val="tx1">
                    <a:lumMod val="50000"/>
                  </a:schemeClr>
                </a:solidFill>
              </a:rPr>
              <a:t>Q.2: Which of these has ever happened to you or to a friend/family member ONLINE &lt;insert risk&gt;?</a:t>
            </a:r>
          </a:p>
        </p:txBody>
      </p:sp>
      <p:graphicFrame>
        <p:nvGraphicFramePr>
          <p:cNvPr id="26" name="Table 25"/>
          <p:cNvGraphicFramePr>
            <a:graphicFrameLocks noGrp="1"/>
          </p:cNvGraphicFramePr>
          <p:nvPr>
            <p:extLst>
              <p:ext uri="{D42A27DB-BD31-4B8C-83A1-F6EECF244321}">
                <p14:modId xmlns:p14="http://schemas.microsoft.com/office/powerpoint/2010/main" val="566360429"/>
              </p:ext>
            </p:extLst>
          </p:nvPr>
        </p:nvGraphicFramePr>
        <p:xfrm>
          <a:off x="6395054" y="1704036"/>
          <a:ext cx="5431434" cy="4360196"/>
        </p:xfrm>
        <a:graphic>
          <a:graphicData uri="http://schemas.openxmlformats.org/drawingml/2006/table">
            <a:tbl>
              <a:tblPr firstRow="1" bandRow="1">
                <a:tableStyleId>{5940675A-B579-460E-94D1-54222C63F5DA}</a:tableStyleId>
              </a:tblPr>
              <a:tblGrid>
                <a:gridCol w="2157223">
                  <a:extLst>
                    <a:ext uri="{9D8B030D-6E8A-4147-A177-3AD203B41FA5}">
                      <a16:colId xmlns:a16="http://schemas.microsoft.com/office/drawing/2014/main" val="1068225058"/>
                    </a:ext>
                  </a:extLst>
                </a:gridCol>
                <a:gridCol w="994107">
                  <a:extLst>
                    <a:ext uri="{9D8B030D-6E8A-4147-A177-3AD203B41FA5}">
                      <a16:colId xmlns:a16="http://schemas.microsoft.com/office/drawing/2014/main" val="3019714566"/>
                    </a:ext>
                  </a:extLst>
                </a:gridCol>
                <a:gridCol w="1140052">
                  <a:extLst>
                    <a:ext uri="{9D8B030D-6E8A-4147-A177-3AD203B41FA5}">
                      <a16:colId xmlns:a16="http://schemas.microsoft.com/office/drawing/2014/main" val="3428037597"/>
                    </a:ext>
                  </a:extLst>
                </a:gridCol>
                <a:gridCol w="1140052">
                  <a:extLst>
                    <a:ext uri="{9D8B030D-6E8A-4147-A177-3AD203B41FA5}">
                      <a16:colId xmlns:a16="http://schemas.microsoft.com/office/drawing/2014/main" val="3214847092"/>
                    </a:ext>
                  </a:extLst>
                </a:gridCol>
              </a:tblGrid>
              <a:tr h="320482">
                <a:tc>
                  <a:txBody>
                    <a:bodyPr/>
                    <a:lstStyle/>
                    <a:p>
                      <a:pPr algn="ctr"/>
                      <a:r>
                        <a:rPr lang="en-US" sz="1400" b="1" dirty="0"/>
                        <a:t>Happened to</a:t>
                      </a:r>
                      <a:r>
                        <a:rPr lang="en-US" sz="1400" b="1" baseline="0" dirty="0"/>
                        <a:t> me</a:t>
                      </a:r>
                      <a:endParaRPr lang="en-US" sz="1400" b="1" dirty="0"/>
                    </a:p>
                  </a:txBody>
                  <a:tcPr anchor="ctr"/>
                </a:tc>
                <a:tc>
                  <a:txBody>
                    <a:bodyPr/>
                    <a:lstStyle/>
                    <a:p>
                      <a:pPr algn="ctr"/>
                      <a:r>
                        <a:rPr lang="en-US" sz="1400" b="1" dirty="0"/>
                        <a:t>Male</a:t>
                      </a:r>
                    </a:p>
                  </a:txBody>
                  <a:tcPr anchor="ctr"/>
                </a:tc>
                <a:tc>
                  <a:txBody>
                    <a:bodyPr/>
                    <a:lstStyle/>
                    <a:p>
                      <a:pPr algn="ctr"/>
                      <a:r>
                        <a:rPr lang="en-US" sz="1400" b="1" dirty="0"/>
                        <a:t>Female</a:t>
                      </a:r>
                    </a:p>
                  </a:txBody>
                  <a:tcPr anchor="ctr"/>
                </a:tc>
                <a:tc>
                  <a:txBody>
                    <a:bodyPr/>
                    <a:lstStyle/>
                    <a:p>
                      <a:pPr algn="ctr"/>
                      <a:r>
                        <a:rPr lang="en-US" sz="1400" b="1" dirty="0"/>
                        <a:t>Difference</a:t>
                      </a:r>
                    </a:p>
                  </a:txBody>
                  <a:tcPr anchor="ctr"/>
                </a:tc>
                <a:extLst>
                  <a:ext uri="{0D108BD9-81ED-4DB2-BD59-A6C34878D82A}">
                    <a16:rowId xmlns:a16="http://schemas.microsoft.com/office/drawing/2014/main" val="4076025138"/>
                  </a:ext>
                </a:extLst>
              </a:tr>
              <a:tr h="288551">
                <a:tc>
                  <a:txBody>
                    <a:bodyPr/>
                    <a:lstStyle/>
                    <a:p>
                      <a:pPr algn="ctr" rtl="0" fontAlgn="b"/>
                      <a:r>
                        <a:rPr lang="en-US" sz="1400" b="0" i="0" u="none" strike="noStrike" dirty="0">
                          <a:solidFill>
                            <a:schemeClr val="tx1"/>
                          </a:solidFill>
                          <a:effectLst/>
                          <a:latin typeface="+mn-lt"/>
                        </a:rPr>
                        <a:t> China</a:t>
                      </a:r>
                    </a:p>
                  </a:txBody>
                  <a:tcPr marL="7620" marR="7620" marT="7620" marB="0" anchor="ctr"/>
                </a:tc>
                <a:tc>
                  <a:txBody>
                    <a:bodyPr/>
                    <a:lstStyle/>
                    <a:p>
                      <a:pPr algn="ctr" fontAlgn="ctr"/>
                      <a:r>
                        <a:rPr lang="en-US" sz="1400" b="0" i="0" u="none" strike="noStrike" dirty="0">
                          <a:solidFill>
                            <a:schemeClr val="tx1"/>
                          </a:solidFill>
                          <a:effectLst/>
                          <a:latin typeface="+mn-lt"/>
                        </a:rPr>
                        <a:t>75%</a:t>
                      </a:r>
                    </a:p>
                  </a:txBody>
                  <a:tcPr marL="7620" marR="7620" marT="7620" marB="0" anchor="ctr"/>
                </a:tc>
                <a:tc>
                  <a:txBody>
                    <a:bodyPr/>
                    <a:lstStyle/>
                    <a:p>
                      <a:pPr algn="ctr" fontAlgn="ctr"/>
                      <a:r>
                        <a:rPr lang="en-US" sz="1400" b="0" i="0" u="none" strike="noStrike" dirty="0">
                          <a:solidFill>
                            <a:schemeClr val="tx1"/>
                          </a:solidFill>
                          <a:effectLst/>
                          <a:latin typeface="+mn-lt"/>
                        </a:rPr>
                        <a:t>58%</a:t>
                      </a:r>
                    </a:p>
                  </a:txBody>
                  <a:tcPr marL="7620" marR="7620" marT="7620" marB="0" anchor="ctr"/>
                </a:tc>
                <a:tc>
                  <a:txBody>
                    <a:bodyPr/>
                    <a:lstStyle/>
                    <a:p>
                      <a:pPr algn="ctr" fontAlgn="ctr"/>
                      <a:r>
                        <a:rPr lang="en-US" sz="1400" b="0" i="0" u="none" strike="noStrike" dirty="0">
                          <a:solidFill>
                            <a:schemeClr val="tx1"/>
                          </a:solidFill>
                          <a:effectLst/>
                          <a:latin typeface="+mn-lt"/>
                        </a:rPr>
                        <a:t>17%</a:t>
                      </a:r>
                    </a:p>
                  </a:txBody>
                  <a:tcPr marL="7620" marR="7620" marT="7620" marB="0" anchor="ctr"/>
                </a:tc>
                <a:extLst>
                  <a:ext uri="{0D108BD9-81ED-4DB2-BD59-A6C34878D82A}">
                    <a16:rowId xmlns:a16="http://schemas.microsoft.com/office/drawing/2014/main" val="2864313746"/>
                  </a:ext>
                </a:extLst>
              </a:tr>
              <a:tr h="288551">
                <a:tc>
                  <a:txBody>
                    <a:bodyPr/>
                    <a:lstStyle/>
                    <a:p>
                      <a:pPr algn="ctr" rtl="0" fontAlgn="b"/>
                      <a:r>
                        <a:rPr lang="en-US" sz="1400" b="0" i="0" u="none" strike="noStrike" dirty="0">
                          <a:solidFill>
                            <a:schemeClr val="tx1"/>
                          </a:solidFill>
                          <a:effectLst/>
                          <a:latin typeface="+mn-lt"/>
                        </a:rPr>
                        <a:t> Belgium</a:t>
                      </a:r>
                    </a:p>
                  </a:txBody>
                  <a:tcPr marL="7620" marR="7620" marT="7620" marB="0" anchor="ctr"/>
                </a:tc>
                <a:tc>
                  <a:txBody>
                    <a:bodyPr/>
                    <a:lstStyle/>
                    <a:p>
                      <a:pPr algn="ctr" fontAlgn="ctr"/>
                      <a:r>
                        <a:rPr lang="en-US" sz="1400" b="0" i="0" u="none" strike="noStrike" dirty="0">
                          <a:solidFill>
                            <a:schemeClr val="tx1"/>
                          </a:solidFill>
                          <a:effectLst/>
                          <a:latin typeface="+mn-lt"/>
                        </a:rPr>
                        <a:t>66%</a:t>
                      </a:r>
                    </a:p>
                  </a:txBody>
                  <a:tcPr marL="7620" marR="7620" marT="7620" marB="0" anchor="ctr"/>
                </a:tc>
                <a:tc>
                  <a:txBody>
                    <a:bodyPr/>
                    <a:lstStyle/>
                    <a:p>
                      <a:pPr algn="ctr" fontAlgn="ctr"/>
                      <a:r>
                        <a:rPr lang="en-US" sz="1400" b="0" i="0" u="none" strike="noStrike" dirty="0">
                          <a:solidFill>
                            <a:schemeClr val="tx1"/>
                          </a:solidFill>
                          <a:effectLst/>
                          <a:latin typeface="+mn-lt"/>
                        </a:rPr>
                        <a:t>52%</a:t>
                      </a:r>
                    </a:p>
                  </a:txBody>
                  <a:tcPr marL="7620" marR="7620" marT="7620" marB="0" anchor="ctr"/>
                </a:tc>
                <a:tc>
                  <a:txBody>
                    <a:bodyPr/>
                    <a:lstStyle/>
                    <a:p>
                      <a:pPr algn="ctr" fontAlgn="ctr"/>
                      <a:r>
                        <a:rPr lang="en-US" sz="1400" b="0" i="0" u="none" strike="noStrike" dirty="0">
                          <a:solidFill>
                            <a:schemeClr val="tx1"/>
                          </a:solidFill>
                          <a:effectLst/>
                          <a:latin typeface="+mn-lt"/>
                        </a:rPr>
                        <a:t>14%</a:t>
                      </a:r>
                    </a:p>
                  </a:txBody>
                  <a:tcPr marL="7620" marR="7620" marT="7620" marB="0" anchor="ctr"/>
                </a:tc>
                <a:extLst>
                  <a:ext uri="{0D108BD9-81ED-4DB2-BD59-A6C34878D82A}">
                    <a16:rowId xmlns:a16="http://schemas.microsoft.com/office/drawing/2014/main" val="616437676"/>
                  </a:ext>
                </a:extLst>
              </a:tr>
              <a:tr h="288551">
                <a:tc>
                  <a:txBody>
                    <a:bodyPr/>
                    <a:lstStyle/>
                    <a:p>
                      <a:pPr algn="ctr" rtl="0" fontAlgn="b"/>
                      <a:r>
                        <a:rPr lang="en-US" sz="1400" b="0" i="0" u="none" strike="noStrike" dirty="0">
                          <a:solidFill>
                            <a:schemeClr val="tx1"/>
                          </a:solidFill>
                          <a:effectLst/>
                          <a:latin typeface="+mn-lt"/>
                        </a:rPr>
                        <a:t> France</a:t>
                      </a:r>
                    </a:p>
                  </a:txBody>
                  <a:tcPr marL="7620" marR="7620" marT="7620" marB="0" anchor="ctr"/>
                </a:tc>
                <a:tc>
                  <a:txBody>
                    <a:bodyPr/>
                    <a:lstStyle/>
                    <a:p>
                      <a:pPr algn="ctr" fontAlgn="ctr"/>
                      <a:r>
                        <a:rPr lang="en-US" sz="1400" b="0" i="0" u="none" strike="noStrike" dirty="0">
                          <a:solidFill>
                            <a:schemeClr val="tx1"/>
                          </a:solidFill>
                          <a:effectLst/>
                          <a:latin typeface="+mn-lt"/>
                        </a:rPr>
                        <a:t>65%</a:t>
                      </a:r>
                    </a:p>
                  </a:txBody>
                  <a:tcPr marL="7620" marR="7620" marT="7620" marB="0" anchor="ctr"/>
                </a:tc>
                <a:tc>
                  <a:txBody>
                    <a:bodyPr/>
                    <a:lstStyle/>
                    <a:p>
                      <a:pPr algn="ctr" fontAlgn="ctr"/>
                      <a:r>
                        <a:rPr lang="en-US" sz="1400" b="0" i="0" u="none" strike="noStrike" dirty="0">
                          <a:solidFill>
                            <a:schemeClr val="tx1"/>
                          </a:solidFill>
                          <a:effectLst/>
                          <a:latin typeface="+mn-lt"/>
                        </a:rPr>
                        <a:t>55%</a:t>
                      </a:r>
                    </a:p>
                  </a:txBody>
                  <a:tcPr marL="7620" marR="7620" marT="7620" marB="0" anchor="ctr"/>
                </a:tc>
                <a:tc>
                  <a:txBody>
                    <a:bodyPr/>
                    <a:lstStyle/>
                    <a:p>
                      <a:pPr algn="ctr" fontAlgn="ctr"/>
                      <a:r>
                        <a:rPr lang="en-US" sz="1400" b="0" i="0" u="none" strike="noStrike" dirty="0">
                          <a:solidFill>
                            <a:schemeClr val="tx1"/>
                          </a:solidFill>
                          <a:effectLst/>
                          <a:latin typeface="+mn-lt"/>
                        </a:rPr>
                        <a:t>10%</a:t>
                      </a:r>
                    </a:p>
                  </a:txBody>
                  <a:tcPr marL="7620" marR="7620" marT="7620" marB="0" anchor="ctr"/>
                </a:tc>
                <a:extLst>
                  <a:ext uri="{0D108BD9-81ED-4DB2-BD59-A6C34878D82A}">
                    <a16:rowId xmlns:a16="http://schemas.microsoft.com/office/drawing/2014/main" val="3083439492"/>
                  </a:ext>
                </a:extLst>
              </a:tr>
              <a:tr h="288551">
                <a:tc>
                  <a:txBody>
                    <a:bodyPr/>
                    <a:lstStyle/>
                    <a:p>
                      <a:pPr algn="ctr" rtl="0" fontAlgn="b"/>
                      <a:r>
                        <a:rPr lang="en-US" sz="1400" b="0" i="0" u="none" strike="noStrike" dirty="0">
                          <a:solidFill>
                            <a:schemeClr val="tx1"/>
                          </a:solidFill>
                          <a:effectLst/>
                          <a:latin typeface="+mn-lt"/>
                        </a:rPr>
                        <a:t>United States</a:t>
                      </a:r>
                    </a:p>
                  </a:txBody>
                  <a:tcPr marL="7620" marR="7620" marT="7620" marB="0" anchor="ctr"/>
                </a:tc>
                <a:tc>
                  <a:txBody>
                    <a:bodyPr/>
                    <a:lstStyle/>
                    <a:p>
                      <a:pPr algn="ctr" fontAlgn="ctr"/>
                      <a:r>
                        <a:rPr lang="en-US" sz="1400" b="0" i="0" u="none" strike="noStrike" dirty="0">
                          <a:solidFill>
                            <a:schemeClr val="tx1"/>
                          </a:solidFill>
                          <a:effectLst/>
                          <a:latin typeface="+mn-lt"/>
                        </a:rPr>
                        <a:t>60%</a:t>
                      </a:r>
                    </a:p>
                  </a:txBody>
                  <a:tcPr marL="7620" marR="7620" marT="7620" marB="0" anchor="ctr"/>
                </a:tc>
                <a:tc>
                  <a:txBody>
                    <a:bodyPr/>
                    <a:lstStyle/>
                    <a:p>
                      <a:pPr algn="ctr" fontAlgn="ctr"/>
                      <a:r>
                        <a:rPr lang="en-US" sz="1400" b="0" i="0" u="none" strike="noStrike" dirty="0">
                          <a:solidFill>
                            <a:schemeClr val="tx1"/>
                          </a:solidFill>
                          <a:effectLst/>
                          <a:latin typeface="+mn-lt"/>
                        </a:rPr>
                        <a:t>51%</a:t>
                      </a:r>
                    </a:p>
                  </a:txBody>
                  <a:tcPr marL="7620" marR="7620" marT="7620" marB="0" anchor="ctr"/>
                </a:tc>
                <a:tc>
                  <a:txBody>
                    <a:bodyPr/>
                    <a:lstStyle/>
                    <a:p>
                      <a:pPr algn="ctr" fontAlgn="ctr"/>
                      <a:r>
                        <a:rPr lang="en-US" sz="1400" b="0" i="0" u="none" strike="noStrike" dirty="0">
                          <a:solidFill>
                            <a:schemeClr val="tx1"/>
                          </a:solidFill>
                          <a:effectLst/>
                          <a:latin typeface="+mn-lt"/>
                        </a:rPr>
                        <a:t>9%</a:t>
                      </a:r>
                    </a:p>
                  </a:txBody>
                  <a:tcPr marL="7620" marR="7620" marT="7620" marB="0" anchor="ctr"/>
                </a:tc>
                <a:extLst>
                  <a:ext uri="{0D108BD9-81ED-4DB2-BD59-A6C34878D82A}">
                    <a16:rowId xmlns:a16="http://schemas.microsoft.com/office/drawing/2014/main" val="3351109668"/>
                  </a:ext>
                </a:extLst>
              </a:tr>
              <a:tr h="288551">
                <a:tc>
                  <a:txBody>
                    <a:bodyPr/>
                    <a:lstStyle/>
                    <a:p>
                      <a:pPr algn="ctr" rtl="0" fontAlgn="b"/>
                      <a:r>
                        <a:rPr lang="en-US" sz="1400" b="0" i="0" u="none" strike="noStrike" dirty="0">
                          <a:solidFill>
                            <a:schemeClr val="tx1"/>
                          </a:solidFill>
                          <a:effectLst/>
                          <a:latin typeface="+mn-lt"/>
                        </a:rPr>
                        <a:t> Brazil</a:t>
                      </a:r>
                    </a:p>
                  </a:txBody>
                  <a:tcPr marL="7620" marR="7620" marT="7620" marB="0" anchor="ctr"/>
                </a:tc>
                <a:tc>
                  <a:txBody>
                    <a:bodyPr/>
                    <a:lstStyle/>
                    <a:p>
                      <a:pPr algn="ctr" fontAlgn="ctr"/>
                      <a:r>
                        <a:rPr lang="en-US" sz="1400" b="0" i="0" u="none" strike="noStrike" dirty="0">
                          <a:solidFill>
                            <a:schemeClr val="tx1"/>
                          </a:solidFill>
                          <a:effectLst/>
                          <a:latin typeface="+mn-lt"/>
                        </a:rPr>
                        <a:t>75%</a:t>
                      </a:r>
                    </a:p>
                  </a:txBody>
                  <a:tcPr marL="7620" marR="7620" marT="7620" marB="0" anchor="ctr"/>
                </a:tc>
                <a:tc>
                  <a:txBody>
                    <a:bodyPr/>
                    <a:lstStyle/>
                    <a:p>
                      <a:pPr algn="ctr" fontAlgn="ctr"/>
                      <a:r>
                        <a:rPr lang="en-US" sz="1400" b="0" i="0" u="none" strike="noStrike" dirty="0">
                          <a:solidFill>
                            <a:schemeClr val="tx1"/>
                          </a:solidFill>
                          <a:effectLst/>
                          <a:latin typeface="+mn-lt"/>
                        </a:rPr>
                        <a:t>67%</a:t>
                      </a:r>
                    </a:p>
                  </a:txBody>
                  <a:tcPr marL="7620" marR="7620" marT="7620" marB="0" anchor="ctr"/>
                </a:tc>
                <a:tc>
                  <a:txBody>
                    <a:bodyPr/>
                    <a:lstStyle/>
                    <a:p>
                      <a:pPr algn="ctr" fontAlgn="ctr"/>
                      <a:r>
                        <a:rPr lang="en-US" sz="1400" b="0" i="0" u="none" strike="noStrike" dirty="0">
                          <a:solidFill>
                            <a:schemeClr val="tx1"/>
                          </a:solidFill>
                          <a:effectLst/>
                          <a:latin typeface="+mn-lt"/>
                        </a:rPr>
                        <a:t>8%</a:t>
                      </a:r>
                    </a:p>
                  </a:txBody>
                  <a:tcPr marL="7620" marR="7620" marT="7620" marB="0" anchor="ctr"/>
                </a:tc>
                <a:extLst>
                  <a:ext uri="{0D108BD9-81ED-4DB2-BD59-A6C34878D82A}">
                    <a16:rowId xmlns:a16="http://schemas.microsoft.com/office/drawing/2014/main" val="498577987"/>
                  </a:ext>
                </a:extLst>
              </a:tr>
              <a:tr h="288551">
                <a:tc>
                  <a:txBody>
                    <a:bodyPr/>
                    <a:lstStyle/>
                    <a:p>
                      <a:pPr algn="ctr" rtl="0" fontAlgn="b"/>
                      <a:r>
                        <a:rPr lang="en-US" sz="1400" b="0" i="0" u="none" strike="noStrike" dirty="0">
                          <a:solidFill>
                            <a:schemeClr val="tx1"/>
                          </a:solidFill>
                          <a:effectLst/>
                          <a:latin typeface="+mn-lt"/>
                        </a:rPr>
                        <a:t> Germany</a:t>
                      </a:r>
                    </a:p>
                  </a:txBody>
                  <a:tcPr marL="7620" marR="7620" marT="7620" marB="0" anchor="ctr"/>
                </a:tc>
                <a:tc>
                  <a:txBody>
                    <a:bodyPr/>
                    <a:lstStyle/>
                    <a:p>
                      <a:pPr algn="ctr" fontAlgn="ctr"/>
                      <a:r>
                        <a:rPr lang="en-US" sz="1400" b="0" i="0" u="none" strike="noStrike" dirty="0">
                          <a:solidFill>
                            <a:schemeClr val="tx1"/>
                          </a:solidFill>
                          <a:effectLst/>
                          <a:latin typeface="+mn-lt"/>
                        </a:rPr>
                        <a:t>65%</a:t>
                      </a:r>
                    </a:p>
                  </a:txBody>
                  <a:tcPr marL="7620" marR="7620" marT="7620" marB="0" anchor="ctr"/>
                </a:tc>
                <a:tc>
                  <a:txBody>
                    <a:bodyPr/>
                    <a:lstStyle/>
                    <a:p>
                      <a:pPr algn="ctr" fontAlgn="ctr"/>
                      <a:r>
                        <a:rPr lang="en-US" sz="1400" b="0" i="0" u="none" strike="noStrike" dirty="0">
                          <a:solidFill>
                            <a:schemeClr val="tx1"/>
                          </a:solidFill>
                          <a:effectLst/>
                          <a:latin typeface="+mn-lt"/>
                        </a:rPr>
                        <a:t>59%</a:t>
                      </a:r>
                    </a:p>
                  </a:txBody>
                  <a:tcPr marL="7620" marR="7620" marT="7620" marB="0" anchor="ctr"/>
                </a:tc>
                <a:tc>
                  <a:txBody>
                    <a:bodyPr/>
                    <a:lstStyle/>
                    <a:p>
                      <a:pPr algn="ctr" fontAlgn="ctr"/>
                      <a:r>
                        <a:rPr lang="en-US" sz="1400" b="0" i="0" u="none" strike="noStrike" dirty="0">
                          <a:solidFill>
                            <a:schemeClr val="tx1"/>
                          </a:solidFill>
                          <a:effectLst/>
                          <a:latin typeface="+mn-lt"/>
                        </a:rPr>
                        <a:t>6%</a:t>
                      </a:r>
                    </a:p>
                  </a:txBody>
                  <a:tcPr marL="7620" marR="7620" marT="7620" marB="0" anchor="ctr"/>
                </a:tc>
                <a:extLst>
                  <a:ext uri="{0D108BD9-81ED-4DB2-BD59-A6C34878D82A}">
                    <a16:rowId xmlns:a16="http://schemas.microsoft.com/office/drawing/2014/main" val="4210518103"/>
                  </a:ext>
                </a:extLst>
              </a:tr>
              <a:tr h="288551">
                <a:tc>
                  <a:txBody>
                    <a:bodyPr/>
                    <a:lstStyle/>
                    <a:p>
                      <a:pPr algn="ctr" rtl="0" fontAlgn="b"/>
                      <a:r>
                        <a:rPr lang="en-US" sz="1400" b="0" i="0" u="none" strike="noStrike" dirty="0">
                          <a:solidFill>
                            <a:schemeClr val="tx1"/>
                          </a:solidFill>
                          <a:effectLst/>
                          <a:latin typeface="+mn-lt"/>
                        </a:rPr>
                        <a:t> Russia</a:t>
                      </a:r>
                    </a:p>
                  </a:txBody>
                  <a:tcPr marL="7620" marR="7620" marT="7620" marB="0" anchor="ctr"/>
                </a:tc>
                <a:tc>
                  <a:txBody>
                    <a:bodyPr/>
                    <a:lstStyle/>
                    <a:p>
                      <a:pPr algn="ctr" fontAlgn="ctr"/>
                      <a:r>
                        <a:rPr lang="en-US" sz="1400" b="0" i="0" u="none" strike="noStrike" dirty="0">
                          <a:solidFill>
                            <a:schemeClr val="tx1"/>
                          </a:solidFill>
                          <a:effectLst/>
                          <a:latin typeface="+mn-lt"/>
                        </a:rPr>
                        <a:t>77%</a:t>
                      </a:r>
                    </a:p>
                  </a:txBody>
                  <a:tcPr marL="7620" marR="7620" marT="7620" marB="0" anchor="ctr"/>
                </a:tc>
                <a:tc>
                  <a:txBody>
                    <a:bodyPr/>
                    <a:lstStyle/>
                    <a:p>
                      <a:pPr algn="ctr" fontAlgn="ctr"/>
                      <a:r>
                        <a:rPr lang="en-US" sz="1400" b="0" i="0" u="none" strike="noStrike" dirty="0">
                          <a:solidFill>
                            <a:schemeClr val="tx1"/>
                          </a:solidFill>
                          <a:effectLst/>
                          <a:latin typeface="+mn-lt"/>
                        </a:rPr>
                        <a:t>72%</a:t>
                      </a:r>
                    </a:p>
                  </a:txBody>
                  <a:tcPr marL="7620" marR="7620" marT="7620" marB="0" anchor="ctr"/>
                </a:tc>
                <a:tc>
                  <a:txBody>
                    <a:bodyPr/>
                    <a:lstStyle/>
                    <a:p>
                      <a:pPr algn="ctr" fontAlgn="ctr"/>
                      <a:r>
                        <a:rPr lang="en-US" sz="1400" b="0" i="0" u="none" strike="noStrike" dirty="0">
                          <a:solidFill>
                            <a:schemeClr val="tx1"/>
                          </a:solidFill>
                          <a:effectLst/>
                          <a:latin typeface="+mn-lt"/>
                        </a:rPr>
                        <a:t>5%</a:t>
                      </a:r>
                    </a:p>
                  </a:txBody>
                  <a:tcPr marL="7620" marR="7620" marT="7620" marB="0" anchor="ctr"/>
                </a:tc>
                <a:extLst>
                  <a:ext uri="{0D108BD9-81ED-4DB2-BD59-A6C34878D82A}">
                    <a16:rowId xmlns:a16="http://schemas.microsoft.com/office/drawing/2014/main" val="3465694419"/>
                  </a:ext>
                </a:extLst>
              </a:tr>
              <a:tr h="288551">
                <a:tc>
                  <a:txBody>
                    <a:bodyPr/>
                    <a:lstStyle/>
                    <a:p>
                      <a:pPr algn="ctr" rtl="0" fontAlgn="b"/>
                      <a:r>
                        <a:rPr lang="en-US" sz="1400" b="0" i="0" u="none" strike="noStrike" dirty="0">
                          <a:solidFill>
                            <a:schemeClr val="tx1"/>
                          </a:solidFill>
                          <a:effectLst/>
                          <a:latin typeface="+mn-lt"/>
                        </a:rPr>
                        <a:t> Mexico</a:t>
                      </a:r>
                    </a:p>
                  </a:txBody>
                  <a:tcPr marL="7620" marR="7620" marT="7620" marB="0" anchor="ctr"/>
                </a:tc>
                <a:tc>
                  <a:txBody>
                    <a:bodyPr/>
                    <a:lstStyle/>
                    <a:p>
                      <a:pPr algn="ctr" fontAlgn="ctr"/>
                      <a:r>
                        <a:rPr lang="en-US" sz="1400" b="0" i="0" u="none" strike="noStrike" dirty="0">
                          <a:solidFill>
                            <a:schemeClr val="tx1"/>
                          </a:solidFill>
                          <a:effectLst/>
                          <a:latin typeface="+mn-lt"/>
                        </a:rPr>
                        <a:t>78%</a:t>
                      </a:r>
                    </a:p>
                  </a:txBody>
                  <a:tcPr marL="7620" marR="7620" marT="7620" marB="0" anchor="ctr"/>
                </a:tc>
                <a:tc>
                  <a:txBody>
                    <a:bodyPr/>
                    <a:lstStyle/>
                    <a:p>
                      <a:pPr algn="ctr" fontAlgn="ctr"/>
                      <a:r>
                        <a:rPr lang="en-US" sz="1400" b="0" i="0" u="none" strike="noStrike" dirty="0">
                          <a:solidFill>
                            <a:schemeClr val="tx1"/>
                          </a:solidFill>
                          <a:effectLst/>
                          <a:latin typeface="+mn-lt"/>
                        </a:rPr>
                        <a:t>74%</a:t>
                      </a:r>
                    </a:p>
                  </a:txBody>
                  <a:tcPr marL="7620" marR="7620" marT="7620" marB="0" anchor="ctr"/>
                </a:tc>
                <a:tc>
                  <a:txBody>
                    <a:bodyPr/>
                    <a:lstStyle/>
                    <a:p>
                      <a:pPr algn="ctr" fontAlgn="ctr"/>
                      <a:r>
                        <a:rPr lang="en-US" sz="1400" b="0" i="0" u="none" strike="noStrike" dirty="0">
                          <a:solidFill>
                            <a:schemeClr val="tx1"/>
                          </a:solidFill>
                          <a:effectLst/>
                          <a:latin typeface="+mn-lt"/>
                        </a:rPr>
                        <a:t>4%</a:t>
                      </a:r>
                    </a:p>
                  </a:txBody>
                  <a:tcPr marL="7620" marR="7620" marT="7620" marB="0" anchor="ctr"/>
                </a:tc>
                <a:extLst>
                  <a:ext uri="{0D108BD9-81ED-4DB2-BD59-A6C34878D82A}">
                    <a16:rowId xmlns:a16="http://schemas.microsoft.com/office/drawing/2014/main" val="2631495212"/>
                  </a:ext>
                </a:extLst>
              </a:tr>
              <a:tr h="288551">
                <a:tc>
                  <a:txBody>
                    <a:bodyPr/>
                    <a:lstStyle/>
                    <a:p>
                      <a:pPr algn="ctr" rtl="0" fontAlgn="b"/>
                      <a:r>
                        <a:rPr lang="en-US" sz="1400" b="0" i="0" u="none" strike="noStrike" dirty="0">
                          <a:solidFill>
                            <a:schemeClr val="tx1"/>
                          </a:solidFill>
                          <a:effectLst/>
                          <a:latin typeface="+mn-lt"/>
                        </a:rPr>
                        <a:t> India</a:t>
                      </a:r>
                    </a:p>
                  </a:txBody>
                  <a:tcPr marL="7620" marR="7620" marT="7620" marB="0" anchor="ctr"/>
                </a:tc>
                <a:tc>
                  <a:txBody>
                    <a:bodyPr/>
                    <a:lstStyle/>
                    <a:p>
                      <a:pPr algn="ctr" fontAlgn="ctr"/>
                      <a:r>
                        <a:rPr lang="en-US" sz="1400" b="0" i="0" u="none" strike="noStrike" dirty="0">
                          <a:solidFill>
                            <a:schemeClr val="tx1"/>
                          </a:solidFill>
                          <a:effectLst/>
                          <a:latin typeface="+mn-lt"/>
                        </a:rPr>
                        <a:t>64%</a:t>
                      </a:r>
                    </a:p>
                  </a:txBody>
                  <a:tcPr marL="7620" marR="7620" marT="7620" marB="0" anchor="ctr"/>
                </a:tc>
                <a:tc>
                  <a:txBody>
                    <a:bodyPr/>
                    <a:lstStyle/>
                    <a:p>
                      <a:pPr algn="ctr" fontAlgn="ctr"/>
                      <a:r>
                        <a:rPr lang="en-US" sz="1400" b="0" i="0" u="none" strike="noStrike" dirty="0">
                          <a:solidFill>
                            <a:schemeClr val="tx1"/>
                          </a:solidFill>
                          <a:effectLst/>
                          <a:latin typeface="+mn-lt"/>
                        </a:rPr>
                        <a:t>61%</a:t>
                      </a:r>
                    </a:p>
                  </a:txBody>
                  <a:tcPr marL="7620" marR="7620" marT="7620" marB="0" anchor="ctr"/>
                </a:tc>
                <a:tc>
                  <a:txBody>
                    <a:bodyPr/>
                    <a:lstStyle/>
                    <a:p>
                      <a:pPr algn="ctr" fontAlgn="ctr"/>
                      <a:r>
                        <a:rPr lang="en-US" sz="1400" b="0" i="0" u="none" strike="noStrike" dirty="0">
                          <a:solidFill>
                            <a:schemeClr val="tx1"/>
                          </a:solidFill>
                          <a:effectLst/>
                          <a:latin typeface="+mn-lt"/>
                        </a:rPr>
                        <a:t>3%</a:t>
                      </a:r>
                    </a:p>
                  </a:txBody>
                  <a:tcPr marL="7620" marR="7620" marT="7620" marB="0" anchor="ctr"/>
                </a:tc>
                <a:extLst>
                  <a:ext uri="{0D108BD9-81ED-4DB2-BD59-A6C34878D82A}">
                    <a16:rowId xmlns:a16="http://schemas.microsoft.com/office/drawing/2014/main" val="639965245"/>
                  </a:ext>
                </a:extLst>
              </a:tr>
              <a:tr h="288551">
                <a:tc>
                  <a:txBody>
                    <a:bodyPr/>
                    <a:lstStyle/>
                    <a:p>
                      <a:pPr algn="ctr" rtl="0" fontAlgn="b"/>
                      <a:r>
                        <a:rPr lang="en-US" sz="1400" b="0" i="0" u="none" strike="noStrike" dirty="0">
                          <a:solidFill>
                            <a:schemeClr val="tx1"/>
                          </a:solidFill>
                          <a:effectLst/>
                          <a:latin typeface="+mn-lt"/>
                        </a:rPr>
                        <a:t> Turkey</a:t>
                      </a:r>
                    </a:p>
                  </a:txBody>
                  <a:tcPr marL="7620" marR="7620" marT="7620" marB="0" anchor="ctr"/>
                </a:tc>
                <a:tc>
                  <a:txBody>
                    <a:bodyPr/>
                    <a:lstStyle/>
                    <a:p>
                      <a:pPr algn="ctr" fontAlgn="ctr"/>
                      <a:r>
                        <a:rPr lang="en-US" sz="1400" b="0" i="0" u="none" strike="noStrike" dirty="0">
                          <a:solidFill>
                            <a:schemeClr val="tx1"/>
                          </a:solidFill>
                          <a:effectLst/>
                          <a:latin typeface="+mn-lt"/>
                        </a:rPr>
                        <a:t>64%</a:t>
                      </a:r>
                    </a:p>
                  </a:txBody>
                  <a:tcPr marL="7620" marR="7620" marT="7620" marB="0" anchor="ctr"/>
                </a:tc>
                <a:tc>
                  <a:txBody>
                    <a:bodyPr/>
                    <a:lstStyle/>
                    <a:p>
                      <a:pPr algn="ctr" fontAlgn="ctr"/>
                      <a:r>
                        <a:rPr lang="en-US" sz="1400" b="0" i="0" u="none" strike="noStrike" dirty="0">
                          <a:solidFill>
                            <a:schemeClr val="tx1"/>
                          </a:solidFill>
                          <a:effectLst/>
                          <a:latin typeface="+mn-lt"/>
                        </a:rPr>
                        <a:t>61%</a:t>
                      </a:r>
                    </a:p>
                  </a:txBody>
                  <a:tcPr marL="7620" marR="7620" marT="7620" marB="0" anchor="ctr"/>
                </a:tc>
                <a:tc>
                  <a:txBody>
                    <a:bodyPr/>
                    <a:lstStyle/>
                    <a:p>
                      <a:pPr algn="ctr" fontAlgn="ctr"/>
                      <a:r>
                        <a:rPr lang="en-US" sz="1400" b="0" i="0" u="none" strike="noStrike" dirty="0">
                          <a:solidFill>
                            <a:schemeClr val="tx1"/>
                          </a:solidFill>
                          <a:effectLst/>
                          <a:latin typeface="+mn-lt"/>
                        </a:rPr>
                        <a:t>3%</a:t>
                      </a:r>
                    </a:p>
                  </a:txBody>
                  <a:tcPr marL="7620" marR="7620" marT="7620" marB="0" anchor="ctr"/>
                </a:tc>
                <a:extLst>
                  <a:ext uri="{0D108BD9-81ED-4DB2-BD59-A6C34878D82A}">
                    <a16:rowId xmlns:a16="http://schemas.microsoft.com/office/drawing/2014/main" val="1985691313"/>
                  </a:ext>
                </a:extLst>
              </a:tr>
              <a:tr h="288551">
                <a:tc>
                  <a:txBody>
                    <a:bodyPr/>
                    <a:lstStyle/>
                    <a:p>
                      <a:pPr algn="ctr" rtl="0" fontAlgn="b"/>
                      <a:r>
                        <a:rPr lang="en-US" sz="1400" b="0" i="0" u="none" strike="noStrike" dirty="0">
                          <a:solidFill>
                            <a:schemeClr val="tx1"/>
                          </a:solidFill>
                          <a:effectLst/>
                          <a:latin typeface="+mn-lt"/>
                        </a:rPr>
                        <a:t> Chile</a:t>
                      </a:r>
                    </a:p>
                  </a:txBody>
                  <a:tcPr marL="7620" marR="7620" marT="7620" marB="0" anchor="ctr"/>
                </a:tc>
                <a:tc>
                  <a:txBody>
                    <a:bodyPr/>
                    <a:lstStyle/>
                    <a:p>
                      <a:pPr algn="ctr" fontAlgn="ctr"/>
                      <a:r>
                        <a:rPr lang="en-US" sz="1400" b="0" i="0" u="none" strike="noStrike" dirty="0">
                          <a:solidFill>
                            <a:schemeClr val="tx1"/>
                          </a:solidFill>
                          <a:effectLst/>
                          <a:latin typeface="+mn-lt"/>
                        </a:rPr>
                        <a:t>72%</a:t>
                      </a:r>
                    </a:p>
                  </a:txBody>
                  <a:tcPr marL="7620" marR="7620" marT="7620" marB="0" anchor="ctr"/>
                </a:tc>
                <a:tc>
                  <a:txBody>
                    <a:bodyPr/>
                    <a:lstStyle/>
                    <a:p>
                      <a:pPr algn="ctr" fontAlgn="ctr"/>
                      <a:r>
                        <a:rPr lang="en-US" sz="1400" b="0" i="0" u="none" strike="noStrike" dirty="0">
                          <a:solidFill>
                            <a:schemeClr val="tx1"/>
                          </a:solidFill>
                          <a:effectLst/>
                          <a:latin typeface="+mn-lt"/>
                        </a:rPr>
                        <a:t>72%</a:t>
                      </a:r>
                    </a:p>
                  </a:txBody>
                  <a:tcPr marL="7620" marR="7620" marT="7620" marB="0" anchor="ctr"/>
                </a:tc>
                <a:tc>
                  <a:txBody>
                    <a:bodyPr/>
                    <a:lstStyle/>
                    <a:p>
                      <a:pPr algn="ctr" fontAlgn="ctr"/>
                      <a:r>
                        <a:rPr lang="en-US" sz="1400" b="0" i="0" u="none" strike="noStrike" dirty="0">
                          <a:solidFill>
                            <a:schemeClr val="tx1"/>
                          </a:solidFill>
                          <a:effectLst/>
                          <a:latin typeface="+mn-lt"/>
                        </a:rPr>
                        <a:t>0%</a:t>
                      </a:r>
                    </a:p>
                  </a:txBody>
                  <a:tcPr marL="7620" marR="7620" marT="7620" marB="0" anchor="ctr"/>
                </a:tc>
                <a:extLst>
                  <a:ext uri="{0D108BD9-81ED-4DB2-BD59-A6C34878D82A}">
                    <a16:rowId xmlns:a16="http://schemas.microsoft.com/office/drawing/2014/main" val="1095551400"/>
                  </a:ext>
                </a:extLst>
              </a:tr>
              <a:tr h="288551">
                <a:tc>
                  <a:txBody>
                    <a:bodyPr/>
                    <a:lstStyle/>
                    <a:p>
                      <a:pPr algn="ctr" rtl="0" fontAlgn="b"/>
                      <a:r>
                        <a:rPr lang="en-US" sz="1400" b="0" i="0" u="none" strike="noStrike" dirty="0">
                          <a:solidFill>
                            <a:schemeClr val="tx1"/>
                          </a:solidFill>
                          <a:effectLst/>
                          <a:latin typeface="+mn-lt"/>
                        </a:rPr>
                        <a:t> South Africa</a:t>
                      </a:r>
                    </a:p>
                  </a:txBody>
                  <a:tcPr marL="7620" marR="7620" marT="7620" marB="0" anchor="ctr"/>
                </a:tc>
                <a:tc>
                  <a:txBody>
                    <a:bodyPr/>
                    <a:lstStyle/>
                    <a:p>
                      <a:pPr algn="ctr" fontAlgn="ctr"/>
                      <a:r>
                        <a:rPr lang="en-US" sz="1400" b="0" i="0" u="none" strike="noStrike" dirty="0">
                          <a:solidFill>
                            <a:schemeClr val="tx1"/>
                          </a:solidFill>
                          <a:effectLst/>
                          <a:latin typeface="+mn-lt"/>
                        </a:rPr>
                        <a:t>78%</a:t>
                      </a:r>
                    </a:p>
                  </a:txBody>
                  <a:tcPr marL="7620" marR="7620" marT="7620" marB="0" anchor="ctr"/>
                </a:tc>
                <a:tc>
                  <a:txBody>
                    <a:bodyPr/>
                    <a:lstStyle/>
                    <a:p>
                      <a:pPr algn="ctr" fontAlgn="ctr"/>
                      <a:r>
                        <a:rPr lang="en-US" sz="1400" b="0" i="0" u="none" strike="noStrike" dirty="0">
                          <a:solidFill>
                            <a:schemeClr val="tx1"/>
                          </a:solidFill>
                          <a:effectLst/>
                          <a:latin typeface="+mn-lt"/>
                        </a:rPr>
                        <a:t>78%</a:t>
                      </a:r>
                    </a:p>
                  </a:txBody>
                  <a:tcPr marL="7620" marR="7620" marT="7620" marB="0" anchor="ctr"/>
                </a:tc>
                <a:tc>
                  <a:txBody>
                    <a:bodyPr/>
                    <a:lstStyle/>
                    <a:p>
                      <a:pPr algn="ctr" fontAlgn="ctr"/>
                      <a:r>
                        <a:rPr lang="en-US" sz="1400" b="0" i="0" u="none" strike="noStrike" dirty="0">
                          <a:solidFill>
                            <a:schemeClr val="tx1"/>
                          </a:solidFill>
                          <a:effectLst/>
                          <a:latin typeface="+mn-lt"/>
                        </a:rPr>
                        <a:t>0%</a:t>
                      </a:r>
                    </a:p>
                  </a:txBody>
                  <a:tcPr marL="7620" marR="7620" marT="7620" marB="0" anchor="ctr"/>
                </a:tc>
                <a:extLst>
                  <a:ext uri="{0D108BD9-81ED-4DB2-BD59-A6C34878D82A}">
                    <a16:rowId xmlns:a16="http://schemas.microsoft.com/office/drawing/2014/main" val="1514874529"/>
                  </a:ext>
                </a:extLst>
              </a:tr>
              <a:tr h="288551">
                <a:tc>
                  <a:txBody>
                    <a:bodyPr/>
                    <a:lstStyle/>
                    <a:p>
                      <a:pPr algn="ctr" rtl="0" fontAlgn="b"/>
                      <a:r>
                        <a:rPr lang="en-US" sz="1400" b="0" i="0" u="none" strike="noStrike" dirty="0">
                          <a:solidFill>
                            <a:schemeClr val="tx1"/>
                          </a:solidFill>
                          <a:effectLst/>
                          <a:latin typeface="+mn-lt"/>
                        </a:rPr>
                        <a:t>United Kingdom</a:t>
                      </a:r>
                    </a:p>
                  </a:txBody>
                  <a:tcPr marL="7620" marR="7620" marT="7620" marB="0" anchor="ctr"/>
                </a:tc>
                <a:tc>
                  <a:txBody>
                    <a:bodyPr/>
                    <a:lstStyle/>
                    <a:p>
                      <a:pPr algn="ctr" fontAlgn="ctr"/>
                      <a:r>
                        <a:rPr lang="en-US" sz="1400" b="0" i="0" u="none" strike="noStrike" dirty="0">
                          <a:solidFill>
                            <a:schemeClr val="tx1"/>
                          </a:solidFill>
                          <a:effectLst/>
                          <a:latin typeface="+mn-lt"/>
                        </a:rPr>
                        <a:t>44%</a:t>
                      </a:r>
                    </a:p>
                  </a:txBody>
                  <a:tcPr marL="7620" marR="7620" marT="7620" marB="0" anchor="ctr"/>
                </a:tc>
                <a:tc>
                  <a:txBody>
                    <a:bodyPr/>
                    <a:lstStyle/>
                    <a:p>
                      <a:pPr algn="ctr" fontAlgn="ctr"/>
                      <a:r>
                        <a:rPr lang="en-US" sz="1400" b="0" i="0" u="none" strike="noStrike" dirty="0">
                          <a:solidFill>
                            <a:schemeClr val="tx1"/>
                          </a:solidFill>
                          <a:effectLst/>
                          <a:latin typeface="+mn-lt"/>
                        </a:rPr>
                        <a:t>45%</a:t>
                      </a:r>
                    </a:p>
                  </a:txBody>
                  <a:tcPr marL="7620" marR="7620" marT="7620" marB="0" anchor="ctr"/>
                </a:tc>
                <a:tc>
                  <a:txBody>
                    <a:bodyPr/>
                    <a:lstStyle/>
                    <a:p>
                      <a:pPr algn="ctr" fontAlgn="ctr"/>
                      <a:r>
                        <a:rPr lang="en-US" sz="1400" b="0" i="0" u="none" strike="noStrike" dirty="0">
                          <a:solidFill>
                            <a:schemeClr val="tx1"/>
                          </a:solidFill>
                          <a:effectLst/>
                          <a:latin typeface="+mn-lt"/>
                        </a:rPr>
                        <a:t>-1%</a:t>
                      </a:r>
                    </a:p>
                  </a:txBody>
                  <a:tcPr marL="7620" marR="7620" marT="7620" marB="0" anchor="ctr"/>
                </a:tc>
                <a:extLst>
                  <a:ext uri="{0D108BD9-81ED-4DB2-BD59-A6C34878D82A}">
                    <a16:rowId xmlns:a16="http://schemas.microsoft.com/office/drawing/2014/main" val="739769706"/>
                  </a:ext>
                </a:extLst>
              </a:tr>
              <a:tr h="288551">
                <a:tc>
                  <a:txBody>
                    <a:bodyPr/>
                    <a:lstStyle/>
                    <a:p>
                      <a:pPr algn="ctr" rtl="0" fontAlgn="b"/>
                      <a:r>
                        <a:rPr lang="en-US" sz="1400" b="0" i="0" u="none" strike="noStrike" dirty="0">
                          <a:solidFill>
                            <a:schemeClr val="tx1"/>
                          </a:solidFill>
                          <a:effectLst/>
                          <a:latin typeface="+mn-lt"/>
                        </a:rPr>
                        <a:t> Australia</a:t>
                      </a:r>
                    </a:p>
                  </a:txBody>
                  <a:tcPr marL="7620" marR="7620" marT="7620" marB="0" anchor="ctr"/>
                </a:tc>
                <a:tc>
                  <a:txBody>
                    <a:bodyPr/>
                    <a:lstStyle/>
                    <a:p>
                      <a:pPr algn="ctr" fontAlgn="ctr"/>
                      <a:r>
                        <a:rPr lang="en-US" sz="1400" b="0" i="0" u="none" strike="noStrike" dirty="0">
                          <a:solidFill>
                            <a:schemeClr val="tx1"/>
                          </a:solidFill>
                          <a:effectLst/>
                          <a:latin typeface="+mn-lt"/>
                        </a:rPr>
                        <a:t>48%</a:t>
                      </a:r>
                    </a:p>
                  </a:txBody>
                  <a:tcPr marL="7620" marR="7620" marT="7620" marB="0" anchor="ctr"/>
                </a:tc>
                <a:tc>
                  <a:txBody>
                    <a:bodyPr/>
                    <a:lstStyle/>
                    <a:p>
                      <a:pPr algn="ctr" fontAlgn="ctr"/>
                      <a:r>
                        <a:rPr lang="en-US" sz="1400" b="0" i="0" u="none" strike="noStrike" dirty="0">
                          <a:solidFill>
                            <a:schemeClr val="tx1"/>
                          </a:solidFill>
                          <a:effectLst/>
                          <a:latin typeface="+mn-lt"/>
                        </a:rPr>
                        <a:t>51%</a:t>
                      </a:r>
                    </a:p>
                  </a:txBody>
                  <a:tcPr marL="7620" marR="7620" marT="7620" marB="0" anchor="ctr"/>
                </a:tc>
                <a:tc>
                  <a:txBody>
                    <a:bodyPr/>
                    <a:lstStyle/>
                    <a:p>
                      <a:pPr algn="ctr" fontAlgn="ctr"/>
                      <a:r>
                        <a:rPr lang="en-US" sz="1400" b="0" i="0" u="none" strike="noStrike" dirty="0">
                          <a:solidFill>
                            <a:schemeClr val="tx1"/>
                          </a:solidFill>
                          <a:effectLst/>
                          <a:latin typeface="+mn-lt"/>
                        </a:rPr>
                        <a:t>-3%</a:t>
                      </a:r>
                    </a:p>
                  </a:txBody>
                  <a:tcPr marL="7620" marR="7620" marT="7620" marB="0" anchor="ctr"/>
                </a:tc>
                <a:extLst>
                  <a:ext uri="{0D108BD9-81ED-4DB2-BD59-A6C34878D82A}">
                    <a16:rowId xmlns:a16="http://schemas.microsoft.com/office/drawing/2014/main" val="3152668720"/>
                  </a:ext>
                </a:extLst>
              </a:tr>
            </a:tbl>
          </a:graphicData>
        </a:graphic>
      </p:graphicFrame>
      <p:graphicFrame>
        <p:nvGraphicFramePr>
          <p:cNvPr id="9" name="Chart 8"/>
          <p:cNvGraphicFramePr/>
          <p:nvPr>
            <p:extLst>
              <p:ext uri="{D42A27DB-BD31-4B8C-83A1-F6EECF244321}">
                <p14:modId xmlns:p14="http://schemas.microsoft.com/office/powerpoint/2010/main" val="1177372225"/>
              </p:ext>
            </p:extLst>
          </p:nvPr>
        </p:nvGraphicFramePr>
        <p:xfrm>
          <a:off x="459451" y="1885889"/>
          <a:ext cx="5302744" cy="412062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bwMode="auto">
          <a:xfrm>
            <a:off x="8780332" y="1985619"/>
            <a:ext cx="543560" cy="1206230"/>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9" name="Group 18"/>
          <p:cNvGrpSpPr/>
          <p:nvPr/>
        </p:nvGrpSpPr>
        <p:grpSpPr>
          <a:xfrm>
            <a:off x="10766545" y="11659"/>
            <a:ext cx="1586314" cy="489365"/>
            <a:chOff x="10766545" y="11659"/>
            <a:chExt cx="1586314" cy="489365"/>
          </a:xfrm>
        </p:grpSpPr>
        <p:sp>
          <p:nvSpPr>
            <p:cNvPr id="20" name="TextBox 19"/>
            <p:cNvSpPr txBox="1"/>
            <p:nvPr/>
          </p:nvSpPr>
          <p:spPr>
            <a:xfrm>
              <a:off x="10766545" y="11659"/>
              <a:ext cx="951222"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Gender</a:t>
              </a:r>
            </a:p>
          </p:txBody>
        </p:sp>
        <p:grpSp>
          <p:nvGrpSpPr>
            <p:cNvPr id="21" name="Group 20"/>
            <p:cNvGrpSpPr>
              <a:grpSpLocks noChangeAspect="1"/>
            </p:cNvGrpSpPr>
            <p:nvPr/>
          </p:nvGrpSpPr>
          <p:grpSpPr>
            <a:xfrm>
              <a:off x="11621339" y="81889"/>
              <a:ext cx="731520" cy="377715"/>
              <a:chOff x="2461533" y="4904256"/>
              <a:chExt cx="1871022" cy="966089"/>
            </a:xfrm>
          </p:grpSpPr>
          <p:pic>
            <p:nvPicPr>
              <p:cNvPr id="22" name="Picture 21"/>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3418155" y="4904256"/>
                <a:ext cx="914400" cy="914400"/>
              </a:xfrm>
              <a:prstGeom prst="rect">
                <a:avLst/>
              </a:prstGeom>
            </p:spPr>
          </p:pic>
          <p:pic>
            <p:nvPicPr>
              <p:cNvPr id="24" name="Picture 23" descr="... , face, human, man, profile, user, women icon | Icon search engine"/>
              <p:cNvPicPr>
                <a:picLocks noChangeAspect="1"/>
              </p:cNvPicPr>
              <p:nvPr/>
            </p:nvPicPr>
            <p:blipFill>
              <a:blip r:embed="rId5">
                <a:duotone>
                  <a:schemeClr val="accent4">
                    <a:shade val="45000"/>
                    <a:satMod val="135000"/>
                  </a:schemeClr>
                  <a:prstClr val="white"/>
                </a:duotone>
              </a:blip>
              <a:stretch>
                <a:fillRect/>
              </a:stretch>
            </p:blipFill>
            <p:spPr>
              <a:xfrm>
                <a:off x="2461533" y="4955945"/>
                <a:ext cx="914400" cy="914400"/>
              </a:xfrm>
              <a:prstGeom prst="rect">
                <a:avLst/>
              </a:prstGeom>
            </p:spPr>
          </p:pic>
        </p:grpSp>
      </p:grpSp>
    </p:spTree>
    <p:extLst>
      <p:ext uri="{BB962C8B-B14F-4D97-AF65-F5344CB8AC3E}">
        <p14:creationId xmlns:p14="http://schemas.microsoft.com/office/powerpoint/2010/main" val="3098078886"/>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Males reported more risks across all categories</a:t>
            </a:r>
          </a:p>
        </p:txBody>
      </p:sp>
      <p:sp>
        <p:nvSpPr>
          <p:cNvPr id="3" name="Slide Number Placeholder 2"/>
          <p:cNvSpPr>
            <a:spLocks noGrp="1"/>
          </p:cNvSpPr>
          <p:nvPr>
            <p:ph type="sldNum" sz="quarter" idx="4"/>
          </p:nvPr>
        </p:nvSpPr>
        <p:spPr/>
        <p:txBody>
          <a:bodyPr/>
          <a:lstStyle/>
          <a:p>
            <a:fld id="{7EFC24D6-DB8F-6B44-BA5A-9BEC68C15CAA}" type="slidenum">
              <a:rPr lang="en-US" smtClean="0"/>
              <a:pPr/>
              <a:t>52</a:t>
            </a:fld>
            <a:endParaRPr lang="en-US" dirty="0"/>
          </a:p>
        </p:txBody>
      </p:sp>
      <p:sp>
        <p:nvSpPr>
          <p:cNvPr id="11" name="TextBox 10"/>
          <p:cNvSpPr txBox="1"/>
          <p:nvPr/>
        </p:nvSpPr>
        <p:spPr>
          <a:xfrm>
            <a:off x="6208535" y="3719142"/>
            <a:ext cx="3768339" cy="544765"/>
          </a:xfrm>
          <a:prstGeom prst="rect">
            <a:avLst/>
          </a:prstGeom>
          <a:noFill/>
        </p:spPr>
        <p:txBody>
          <a:bodyPr wrap="none" lIns="182880" tIns="146304" rIns="182880" bIns="146304" rtlCol="0">
            <a:spAutoFit/>
          </a:bodyPr>
          <a:lstStyle/>
          <a:p>
            <a:pPr>
              <a:lnSpc>
                <a:spcPct val="90000"/>
              </a:lnSpc>
            </a:pPr>
            <a:r>
              <a:rPr lang="en-US" b="1" dirty="0">
                <a:gradFill>
                  <a:gsLst>
                    <a:gs pos="2917">
                      <a:schemeClr val="tx1"/>
                    </a:gs>
                    <a:gs pos="30000">
                      <a:schemeClr val="tx1"/>
                    </a:gs>
                  </a:gsLst>
                  <a:lin ang="5400000" scaled="0"/>
                </a:gradFill>
              </a:rPr>
              <a:t>Reputation damaged – 43% </a:t>
            </a:r>
            <a:r>
              <a:rPr lang="en-US" sz="1200" b="1" dirty="0">
                <a:gradFill>
                  <a:gsLst>
                    <a:gs pos="2917">
                      <a:schemeClr val="tx1"/>
                    </a:gs>
                    <a:gs pos="30000">
                      <a:schemeClr val="tx1"/>
                    </a:gs>
                  </a:gsLst>
                  <a:lin ang="5400000" scaled="0"/>
                </a:gradFill>
              </a:rPr>
              <a:t>(net)</a:t>
            </a:r>
          </a:p>
        </p:txBody>
      </p:sp>
      <p:sp>
        <p:nvSpPr>
          <p:cNvPr id="16" name="TextBox 15"/>
          <p:cNvSpPr txBox="1"/>
          <p:nvPr/>
        </p:nvSpPr>
        <p:spPr>
          <a:xfrm>
            <a:off x="612096" y="3719142"/>
            <a:ext cx="3026213" cy="544765"/>
          </a:xfrm>
          <a:prstGeom prst="rect">
            <a:avLst/>
          </a:prstGeom>
          <a:noFill/>
        </p:spPr>
        <p:txBody>
          <a:bodyPr wrap="none" lIns="182880" tIns="146304" rIns="182880" bIns="146304" rtlCol="0">
            <a:spAutoFit/>
          </a:bodyPr>
          <a:lstStyle/>
          <a:p>
            <a:pPr>
              <a:lnSpc>
                <a:spcPct val="90000"/>
              </a:lnSpc>
            </a:pPr>
            <a:r>
              <a:rPr lang="en-US" b="1" dirty="0">
                <a:gradFill>
                  <a:gsLst>
                    <a:gs pos="2917">
                      <a:schemeClr val="tx1"/>
                    </a:gs>
                    <a:gs pos="30000">
                      <a:schemeClr val="tx1"/>
                    </a:gs>
                  </a:gsLst>
                  <a:lin ang="5400000" scaled="0"/>
                </a:gradFill>
              </a:rPr>
              <a:t>Sexual threats – 44% </a:t>
            </a:r>
            <a:r>
              <a:rPr lang="en-US" sz="1200" b="1" dirty="0">
                <a:gradFill>
                  <a:gsLst>
                    <a:gs pos="2917">
                      <a:schemeClr val="tx1"/>
                    </a:gs>
                    <a:gs pos="30000">
                      <a:schemeClr val="tx1"/>
                    </a:gs>
                  </a:gsLst>
                  <a:lin ang="5400000" scaled="0"/>
                </a:gradFill>
              </a:rPr>
              <a:t>(net)</a:t>
            </a:r>
          </a:p>
        </p:txBody>
      </p:sp>
      <p:grpSp>
        <p:nvGrpSpPr>
          <p:cNvPr id="6" name="Group 5"/>
          <p:cNvGrpSpPr/>
          <p:nvPr/>
        </p:nvGrpSpPr>
        <p:grpSpPr>
          <a:xfrm>
            <a:off x="5226768" y="6149734"/>
            <a:ext cx="2271840" cy="517065"/>
            <a:chOff x="5226768" y="6149734"/>
            <a:chExt cx="2271840" cy="517065"/>
          </a:xfrm>
        </p:grpSpPr>
        <p:grpSp>
          <p:nvGrpSpPr>
            <p:cNvPr id="9" name="Group 8"/>
            <p:cNvGrpSpPr/>
            <p:nvPr/>
          </p:nvGrpSpPr>
          <p:grpSpPr>
            <a:xfrm>
              <a:off x="5226768" y="6149734"/>
              <a:ext cx="943703" cy="517065"/>
              <a:chOff x="8001326" y="6170885"/>
              <a:chExt cx="943703" cy="517065"/>
            </a:xfrm>
          </p:grpSpPr>
          <p:sp>
            <p:nvSpPr>
              <p:cNvPr id="22" name="Rectangle 21"/>
              <p:cNvSpPr/>
              <p:nvPr/>
            </p:nvSpPr>
            <p:spPr bwMode="auto">
              <a:xfrm>
                <a:off x="8001326" y="6292574"/>
                <a:ext cx="228600" cy="22860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a:off x="8130062" y="6170885"/>
                <a:ext cx="814967" cy="517065"/>
              </a:xfrm>
              <a:prstGeom prst="rect">
                <a:avLst/>
              </a:prstGeom>
              <a:noFill/>
            </p:spPr>
            <p:txBody>
              <a:bodyPr wrap="none" lIns="182880" tIns="146304" rIns="182880" bIns="146304" rtlCol="0">
                <a:spAutoFit/>
              </a:bodyPr>
              <a:lstStyle/>
              <a:p>
                <a:pPr>
                  <a:lnSpc>
                    <a:spcPct val="90000"/>
                  </a:lnSpc>
                </a:pPr>
                <a:r>
                  <a:rPr lang="en-US" sz="1600" dirty="0">
                    <a:solidFill>
                      <a:schemeClr val="tx1">
                        <a:lumMod val="50000"/>
                      </a:schemeClr>
                    </a:solidFill>
                  </a:rPr>
                  <a:t>Male</a:t>
                </a:r>
              </a:p>
            </p:txBody>
          </p:sp>
        </p:grpSp>
        <p:grpSp>
          <p:nvGrpSpPr>
            <p:cNvPr id="17" name="Group 16"/>
            <p:cNvGrpSpPr/>
            <p:nvPr/>
          </p:nvGrpSpPr>
          <p:grpSpPr>
            <a:xfrm>
              <a:off x="6354530" y="6149734"/>
              <a:ext cx="1144078" cy="517065"/>
              <a:chOff x="8001326" y="6477460"/>
              <a:chExt cx="1144078" cy="517065"/>
            </a:xfrm>
          </p:grpSpPr>
          <p:sp>
            <p:nvSpPr>
              <p:cNvPr id="4" name="Rectangle 3"/>
              <p:cNvSpPr/>
              <p:nvPr/>
            </p:nvSpPr>
            <p:spPr bwMode="auto">
              <a:xfrm>
                <a:off x="8001326" y="6597513"/>
                <a:ext cx="228600" cy="228600"/>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3" name="TextBox 22"/>
              <p:cNvSpPr txBox="1"/>
              <p:nvPr/>
            </p:nvSpPr>
            <p:spPr>
              <a:xfrm>
                <a:off x="8130061" y="6477460"/>
                <a:ext cx="1015343" cy="517065"/>
              </a:xfrm>
              <a:prstGeom prst="rect">
                <a:avLst/>
              </a:prstGeom>
              <a:noFill/>
            </p:spPr>
            <p:txBody>
              <a:bodyPr wrap="none" lIns="182880" tIns="146304" rIns="182880" bIns="146304" rtlCol="0">
                <a:spAutoFit/>
              </a:bodyPr>
              <a:lstStyle/>
              <a:p>
                <a:pPr>
                  <a:lnSpc>
                    <a:spcPct val="90000"/>
                  </a:lnSpc>
                </a:pPr>
                <a:r>
                  <a:rPr lang="en-US" sz="1600" dirty="0">
                    <a:solidFill>
                      <a:schemeClr val="tx1">
                        <a:lumMod val="50000"/>
                      </a:schemeClr>
                    </a:solidFill>
                  </a:rPr>
                  <a:t>Female</a:t>
                </a:r>
              </a:p>
            </p:txBody>
          </p:sp>
        </p:grpSp>
      </p:grpSp>
      <p:grpSp>
        <p:nvGrpSpPr>
          <p:cNvPr id="31" name="Group 30"/>
          <p:cNvGrpSpPr/>
          <p:nvPr/>
        </p:nvGrpSpPr>
        <p:grpSpPr>
          <a:xfrm>
            <a:off x="6188439" y="1082971"/>
            <a:ext cx="5483904" cy="2480982"/>
            <a:chOff x="6219421" y="1623628"/>
            <a:chExt cx="5483904" cy="2480982"/>
          </a:xfrm>
        </p:grpSpPr>
        <p:graphicFrame>
          <p:nvGraphicFramePr>
            <p:cNvPr id="32" name="Chart 31"/>
            <p:cNvGraphicFramePr/>
            <p:nvPr>
              <p:extLst>
                <p:ext uri="{D42A27DB-BD31-4B8C-83A1-F6EECF244321}">
                  <p14:modId xmlns:p14="http://schemas.microsoft.com/office/powerpoint/2010/main" val="3485272784"/>
                </p:ext>
              </p:extLst>
            </p:nvPr>
          </p:nvGraphicFramePr>
          <p:xfrm>
            <a:off x="6219421" y="1700091"/>
            <a:ext cx="5483904" cy="2404519"/>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7520734" y="1623628"/>
              <a:ext cx="3232295" cy="544765"/>
            </a:xfrm>
            <a:prstGeom prst="rect">
              <a:avLst/>
            </a:prstGeom>
            <a:noFill/>
          </p:spPr>
          <p:txBody>
            <a:bodyPr wrap="none" lIns="182880" tIns="146304" rIns="182880" bIns="146304" rtlCol="0">
              <a:spAutoFit/>
            </a:bodyPr>
            <a:lstStyle/>
            <a:p>
              <a:pPr>
                <a:lnSpc>
                  <a:spcPct val="90000"/>
                </a:lnSpc>
              </a:pPr>
              <a:r>
                <a:rPr lang="en-US" b="1" dirty="0">
                  <a:gradFill>
                    <a:gsLst>
                      <a:gs pos="2917">
                        <a:schemeClr val="tx1"/>
                      </a:gs>
                      <a:gs pos="30000">
                        <a:schemeClr val="tx1"/>
                      </a:gs>
                    </a:gsLst>
                    <a:lin ang="5400000" scaled="0"/>
                  </a:gradFill>
                </a:rPr>
                <a:t>Behavioral: M-42%, F-36%</a:t>
              </a:r>
              <a:endParaRPr lang="en-US" sz="1200" b="1" dirty="0">
                <a:gradFill>
                  <a:gsLst>
                    <a:gs pos="2917">
                      <a:schemeClr val="tx1"/>
                    </a:gs>
                    <a:gs pos="30000">
                      <a:schemeClr val="tx1"/>
                    </a:gs>
                  </a:gsLst>
                  <a:lin ang="5400000" scaled="0"/>
                </a:gradFill>
              </a:endParaRPr>
            </a:p>
          </p:txBody>
        </p:sp>
      </p:grpSp>
      <p:graphicFrame>
        <p:nvGraphicFramePr>
          <p:cNvPr id="34" name="Chart 33"/>
          <p:cNvGraphicFramePr/>
          <p:nvPr>
            <p:extLst>
              <p:ext uri="{D42A27DB-BD31-4B8C-83A1-F6EECF244321}">
                <p14:modId xmlns:p14="http://schemas.microsoft.com/office/powerpoint/2010/main" val="4008124903"/>
              </p:ext>
            </p:extLst>
          </p:nvPr>
        </p:nvGraphicFramePr>
        <p:xfrm>
          <a:off x="622982" y="3633672"/>
          <a:ext cx="5483904" cy="24045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p:cNvGraphicFramePr/>
          <p:nvPr>
            <p:extLst>
              <p:ext uri="{D42A27DB-BD31-4B8C-83A1-F6EECF244321}">
                <p14:modId xmlns:p14="http://schemas.microsoft.com/office/powerpoint/2010/main" val="632306092"/>
              </p:ext>
            </p:extLst>
          </p:nvPr>
        </p:nvGraphicFramePr>
        <p:xfrm>
          <a:off x="6199325" y="3633671"/>
          <a:ext cx="5483904" cy="2404519"/>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Box 35"/>
          <p:cNvSpPr txBox="1"/>
          <p:nvPr/>
        </p:nvSpPr>
        <p:spPr>
          <a:xfrm>
            <a:off x="7333954" y="3569035"/>
            <a:ext cx="3473387" cy="544765"/>
          </a:xfrm>
          <a:prstGeom prst="rect">
            <a:avLst/>
          </a:prstGeom>
          <a:noFill/>
        </p:spPr>
        <p:txBody>
          <a:bodyPr wrap="none" lIns="182880" tIns="146304" rIns="182880" bIns="146304" rtlCol="0">
            <a:spAutoFit/>
          </a:bodyPr>
          <a:lstStyle/>
          <a:p>
            <a:pPr>
              <a:lnSpc>
                <a:spcPct val="90000"/>
              </a:lnSpc>
            </a:pPr>
            <a:r>
              <a:rPr lang="en-US" b="1" dirty="0">
                <a:gradFill>
                  <a:gsLst>
                    <a:gs pos="2917">
                      <a:schemeClr val="tx1"/>
                    </a:gs>
                    <a:gs pos="30000">
                      <a:schemeClr val="tx1"/>
                    </a:gs>
                  </a:gsLst>
                  <a:lin ang="5400000" scaled="0"/>
                </a:gradFill>
              </a:rPr>
              <a:t>Reputational: M-21%, F-16%</a:t>
            </a:r>
            <a:endParaRPr lang="en-US" sz="1200" b="1" dirty="0">
              <a:gradFill>
                <a:gsLst>
                  <a:gs pos="2917">
                    <a:schemeClr val="tx1"/>
                  </a:gs>
                  <a:gs pos="30000">
                    <a:schemeClr val="tx1"/>
                  </a:gs>
                </a:gsLst>
                <a:lin ang="5400000" scaled="0"/>
              </a:gradFill>
            </a:endParaRPr>
          </a:p>
        </p:txBody>
      </p:sp>
      <p:sp>
        <p:nvSpPr>
          <p:cNvPr id="37" name="TextBox 36"/>
          <p:cNvSpPr txBox="1"/>
          <p:nvPr/>
        </p:nvSpPr>
        <p:spPr>
          <a:xfrm>
            <a:off x="2146731" y="3569962"/>
            <a:ext cx="2850780" cy="544765"/>
          </a:xfrm>
          <a:prstGeom prst="rect">
            <a:avLst/>
          </a:prstGeom>
          <a:noFill/>
        </p:spPr>
        <p:txBody>
          <a:bodyPr wrap="none" lIns="182880" tIns="146304" rIns="182880" bIns="146304" rtlCol="0">
            <a:spAutoFit/>
          </a:bodyPr>
          <a:lstStyle/>
          <a:p>
            <a:pPr>
              <a:lnSpc>
                <a:spcPct val="90000"/>
              </a:lnSpc>
            </a:pPr>
            <a:r>
              <a:rPr lang="en-US" b="1" dirty="0">
                <a:gradFill>
                  <a:gsLst>
                    <a:gs pos="2917">
                      <a:schemeClr val="tx1"/>
                    </a:gs>
                    <a:gs pos="30000">
                      <a:schemeClr val="tx1"/>
                    </a:gs>
                  </a:gsLst>
                  <a:lin ang="5400000" scaled="0"/>
                </a:gradFill>
              </a:rPr>
              <a:t>Sexual: M-32%, F-27%</a:t>
            </a:r>
            <a:endParaRPr lang="en-US" sz="1200" b="1" dirty="0">
              <a:gradFill>
                <a:gsLst>
                  <a:gs pos="2917">
                    <a:schemeClr val="tx1"/>
                  </a:gs>
                  <a:gs pos="30000">
                    <a:schemeClr val="tx1"/>
                  </a:gs>
                </a:gsLst>
                <a:lin ang="5400000" scaled="0"/>
              </a:gradFill>
            </a:endParaRPr>
          </a:p>
        </p:txBody>
      </p:sp>
      <p:sp>
        <p:nvSpPr>
          <p:cNvPr id="27" name="Rectangle 26"/>
          <p:cNvSpPr/>
          <p:nvPr/>
        </p:nvSpPr>
        <p:spPr>
          <a:xfrm>
            <a:off x="2498" y="6669087"/>
            <a:ext cx="6216650" cy="246221"/>
          </a:xfrm>
          <a:prstGeom prst="rect">
            <a:avLst/>
          </a:prstGeom>
        </p:spPr>
        <p:txBody>
          <a:bodyPr>
            <a:spAutoFit/>
          </a:bodyPr>
          <a:lstStyle/>
          <a:p>
            <a:r>
              <a:rPr lang="en-US" sz="1000" dirty="0">
                <a:solidFill>
                  <a:schemeClr val="tx1">
                    <a:lumMod val="50000"/>
                  </a:schemeClr>
                </a:solidFill>
              </a:rPr>
              <a:t>Q.2: Which of these has ever happened to you ONLINE &lt;insert risk&gt;?</a:t>
            </a:r>
          </a:p>
        </p:txBody>
      </p:sp>
      <p:grpSp>
        <p:nvGrpSpPr>
          <p:cNvPr id="7" name="Group 6"/>
          <p:cNvGrpSpPr/>
          <p:nvPr/>
        </p:nvGrpSpPr>
        <p:grpSpPr>
          <a:xfrm>
            <a:off x="602048" y="1082972"/>
            <a:ext cx="5483904" cy="2480981"/>
            <a:chOff x="612096" y="1042780"/>
            <a:chExt cx="5483904" cy="2480981"/>
          </a:xfrm>
        </p:grpSpPr>
        <p:graphicFrame>
          <p:nvGraphicFramePr>
            <p:cNvPr id="41" name="Chart 40"/>
            <p:cNvGraphicFramePr/>
            <p:nvPr>
              <p:extLst>
                <p:ext uri="{D42A27DB-BD31-4B8C-83A1-F6EECF244321}">
                  <p14:modId xmlns:p14="http://schemas.microsoft.com/office/powerpoint/2010/main" val="2973497762"/>
                </p:ext>
              </p:extLst>
            </p:nvPr>
          </p:nvGraphicFramePr>
          <p:xfrm>
            <a:off x="612096" y="1119242"/>
            <a:ext cx="5483904" cy="2404519"/>
          </p:xfrm>
          <a:graphic>
            <a:graphicData uri="http://schemas.openxmlformats.org/drawingml/2006/chart">
              <c:chart xmlns:c="http://schemas.openxmlformats.org/drawingml/2006/chart" xmlns:r="http://schemas.openxmlformats.org/officeDocument/2006/relationships" r:id="rId6"/>
            </a:graphicData>
          </a:graphic>
        </p:graphicFrame>
        <p:sp>
          <p:nvSpPr>
            <p:cNvPr id="42" name="TextBox 41"/>
            <p:cNvSpPr txBox="1"/>
            <p:nvPr/>
          </p:nvSpPr>
          <p:spPr>
            <a:xfrm>
              <a:off x="2116376" y="1042780"/>
              <a:ext cx="3031984" cy="544765"/>
            </a:xfrm>
            <a:prstGeom prst="rect">
              <a:avLst/>
            </a:prstGeom>
            <a:noFill/>
          </p:spPr>
          <p:txBody>
            <a:bodyPr wrap="none" lIns="182880" tIns="146304" rIns="182880" bIns="146304" rtlCol="0">
              <a:spAutoFit/>
            </a:bodyPr>
            <a:lstStyle/>
            <a:p>
              <a:pPr>
                <a:lnSpc>
                  <a:spcPct val="90000"/>
                </a:lnSpc>
              </a:pPr>
              <a:r>
                <a:rPr lang="en-US" b="1" dirty="0">
                  <a:gradFill>
                    <a:gsLst>
                      <a:gs pos="2917">
                        <a:schemeClr val="tx1"/>
                      </a:gs>
                      <a:gs pos="30000">
                        <a:schemeClr val="tx1"/>
                      </a:gs>
                    </a:gsLst>
                    <a:lin ang="5400000" scaled="0"/>
                  </a:gradFill>
                </a:rPr>
                <a:t>Intrusive: M-52,% F-49%</a:t>
              </a:r>
              <a:endParaRPr lang="en-US" sz="1200" b="1" dirty="0">
                <a:gradFill>
                  <a:gsLst>
                    <a:gs pos="2917">
                      <a:schemeClr val="tx1"/>
                    </a:gs>
                    <a:gs pos="30000">
                      <a:schemeClr val="tx1"/>
                    </a:gs>
                  </a:gsLst>
                  <a:lin ang="5400000" scaled="0"/>
                </a:gradFill>
              </a:endParaRPr>
            </a:p>
          </p:txBody>
        </p:sp>
      </p:grpSp>
      <p:grpSp>
        <p:nvGrpSpPr>
          <p:cNvPr id="50" name="Group 49"/>
          <p:cNvGrpSpPr/>
          <p:nvPr/>
        </p:nvGrpSpPr>
        <p:grpSpPr>
          <a:xfrm>
            <a:off x="10766545" y="11659"/>
            <a:ext cx="1586314" cy="489365"/>
            <a:chOff x="10766545" y="11659"/>
            <a:chExt cx="1586314" cy="489365"/>
          </a:xfrm>
        </p:grpSpPr>
        <p:sp>
          <p:nvSpPr>
            <p:cNvPr id="51" name="TextBox 50"/>
            <p:cNvSpPr txBox="1"/>
            <p:nvPr/>
          </p:nvSpPr>
          <p:spPr>
            <a:xfrm>
              <a:off x="10766545" y="11659"/>
              <a:ext cx="951222"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Gender</a:t>
              </a:r>
            </a:p>
          </p:txBody>
        </p:sp>
        <p:grpSp>
          <p:nvGrpSpPr>
            <p:cNvPr id="52" name="Group 51"/>
            <p:cNvGrpSpPr>
              <a:grpSpLocks noChangeAspect="1"/>
            </p:cNvGrpSpPr>
            <p:nvPr/>
          </p:nvGrpSpPr>
          <p:grpSpPr>
            <a:xfrm>
              <a:off x="11621339" y="81889"/>
              <a:ext cx="731520" cy="377715"/>
              <a:chOff x="2461533" y="4904256"/>
              <a:chExt cx="1871022" cy="966089"/>
            </a:xfrm>
          </p:grpSpPr>
          <p:pic>
            <p:nvPicPr>
              <p:cNvPr id="53" name="Picture 52"/>
              <p:cNvPicPr>
                <a:picLocks noChangeAspect="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artisticGlowEdges/>
                        </a14:imgEffect>
                      </a14:imgLayer>
                    </a14:imgProps>
                  </a:ext>
                </a:extLst>
              </a:blip>
              <a:stretch>
                <a:fillRect/>
              </a:stretch>
            </p:blipFill>
            <p:spPr>
              <a:xfrm>
                <a:off x="3418155" y="4904256"/>
                <a:ext cx="914400" cy="914400"/>
              </a:xfrm>
              <a:prstGeom prst="rect">
                <a:avLst/>
              </a:prstGeom>
            </p:spPr>
          </p:pic>
          <p:pic>
            <p:nvPicPr>
              <p:cNvPr id="54" name="Picture 53" descr="... , face, human, man, profile, user, women icon | Icon search engine"/>
              <p:cNvPicPr>
                <a:picLocks noChangeAspect="1"/>
              </p:cNvPicPr>
              <p:nvPr/>
            </p:nvPicPr>
            <p:blipFill>
              <a:blip r:embed="rId9">
                <a:duotone>
                  <a:schemeClr val="accent4">
                    <a:shade val="45000"/>
                    <a:satMod val="135000"/>
                  </a:schemeClr>
                  <a:prstClr val="white"/>
                </a:duotone>
              </a:blip>
              <a:stretch>
                <a:fillRect/>
              </a:stretch>
            </p:blipFill>
            <p:spPr>
              <a:xfrm>
                <a:off x="2461533" y="4955945"/>
                <a:ext cx="914400" cy="914400"/>
              </a:xfrm>
              <a:prstGeom prst="rect">
                <a:avLst/>
              </a:prstGeom>
            </p:spPr>
          </p:pic>
        </p:grpSp>
      </p:grpSp>
    </p:spTree>
    <p:extLst>
      <p:ext uri="{BB962C8B-B14F-4D97-AF65-F5344CB8AC3E}">
        <p14:creationId xmlns:p14="http://schemas.microsoft.com/office/powerpoint/2010/main" val="934125727"/>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1889564" cy="917575"/>
          </a:xfrm>
        </p:spPr>
        <p:txBody>
          <a:bodyPr/>
          <a:lstStyle/>
          <a:p>
            <a:r>
              <a:rPr lang="en-US" dirty="0"/>
              <a:t>Equal likelihood to have met the person responsible</a:t>
            </a:r>
          </a:p>
        </p:txBody>
      </p:sp>
      <p:sp>
        <p:nvSpPr>
          <p:cNvPr id="3" name="Slide Number Placeholder 2"/>
          <p:cNvSpPr>
            <a:spLocks noGrp="1" noChangeAspect="1"/>
          </p:cNvSpPr>
          <p:nvPr>
            <p:ph type="sldNum" sz="quarter" idx="4"/>
          </p:nvPr>
        </p:nvSpPr>
        <p:spPr>
          <a:xfrm>
            <a:off x="17511075" y="7833180"/>
            <a:ext cx="2901950" cy="548640"/>
          </a:xfrm>
        </p:spPr>
        <p:txBody>
          <a:bodyPr/>
          <a:lstStyle/>
          <a:p>
            <a:fld id="{7EFC24D6-DB8F-6B44-BA5A-9BEC68C15CAA}" type="slidenum">
              <a:rPr lang="en-US" smtClean="0"/>
              <a:pPr/>
              <a:t>53</a:t>
            </a:fld>
            <a:endParaRPr lang="en-US" dirty="0"/>
          </a:p>
        </p:txBody>
      </p:sp>
      <p:sp>
        <p:nvSpPr>
          <p:cNvPr id="34" name="Slide Number Placeholder 2"/>
          <p:cNvSpPr txBox="1">
            <a:spLocks/>
          </p:cNvSpPr>
          <p:nvPr/>
        </p:nvSpPr>
        <p:spPr>
          <a:xfrm>
            <a:off x="9327163" y="6483350"/>
            <a:ext cx="2901950" cy="371475"/>
          </a:xfrm>
          <a:prstGeom prst="rect">
            <a:avLst/>
          </a:prstGeom>
        </p:spPr>
        <p:txBody>
          <a:bodyPr vert="horz" lIns="91440" tIns="45720" rIns="91440" bIns="45720" rtlCol="0" anchor="ctr"/>
          <a:lstStyle>
            <a:defPPr>
              <a:defRPr lang="en-US"/>
            </a:defPPr>
            <a:lvl1pPr marL="0" algn="r" defTabSz="932742" rtl="0" eaLnBrk="1" latinLnBrk="0" hangingPunct="1">
              <a:defRPr sz="1000" kern="1200">
                <a:solidFill>
                  <a:srgbClr val="000000"/>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fld id="{7EFC24D6-DB8F-6B44-BA5A-9BEC68C15CAA}" type="slidenum">
              <a:rPr lang="en-US" smtClean="0"/>
              <a:pPr/>
              <a:t>53</a:t>
            </a:fld>
            <a:endParaRPr lang="en-US" dirty="0"/>
          </a:p>
        </p:txBody>
      </p:sp>
      <p:sp>
        <p:nvSpPr>
          <p:cNvPr id="9218" name="Rectangle 9217"/>
          <p:cNvSpPr/>
          <p:nvPr/>
        </p:nvSpPr>
        <p:spPr bwMode="auto">
          <a:xfrm>
            <a:off x="-10886" y="3391514"/>
            <a:ext cx="12436475" cy="3223782"/>
          </a:xfrm>
          <a:prstGeom prst="rect">
            <a:avLst/>
          </a:prstGeom>
          <a:solidFill>
            <a:schemeClr val="tx1">
              <a:lumMod val="95000"/>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21" name="Chart 20"/>
          <p:cNvGraphicFramePr/>
          <p:nvPr>
            <p:extLst>
              <p:ext uri="{D42A27DB-BD31-4B8C-83A1-F6EECF244321}">
                <p14:modId xmlns:p14="http://schemas.microsoft.com/office/powerpoint/2010/main" val="563310382"/>
              </p:ext>
            </p:extLst>
          </p:nvPr>
        </p:nvGraphicFramePr>
        <p:xfrm>
          <a:off x="192848" y="4214007"/>
          <a:ext cx="12056753" cy="2406937"/>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descr="Troll Icon | Character Iconset | Martin Berube"/>
          <p:cNvPicPr>
            <a:picLocks noChangeAspect="1"/>
          </p:cNvPicPr>
          <p:nvPr/>
        </p:nvPicPr>
        <p:blipFill>
          <a:blip r:embed="rId3">
            <a:duotone>
              <a:prstClr val="black"/>
              <a:schemeClr val="accent6">
                <a:tint val="45000"/>
                <a:satMod val="400000"/>
              </a:schemeClr>
            </a:duotone>
          </a:blip>
          <a:stretch>
            <a:fillRect/>
          </a:stretch>
        </p:blipFill>
        <p:spPr>
          <a:xfrm>
            <a:off x="3024945" y="4257317"/>
            <a:ext cx="672227" cy="685800"/>
          </a:xfrm>
          <a:prstGeom prst="rect">
            <a:avLst/>
          </a:prstGeom>
        </p:spPr>
      </p:pic>
      <p:pic>
        <p:nvPicPr>
          <p:cNvPr id="9222" name="Picture 6" descr="https://d30y9cdsu7xlg0.cloudfront.net/png/98901-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8177" y="4597312"/>
            <a:ext cx="672227" cy="6858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d30y9cdsu7xlg0.cloudfront.net/png/124279-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0381" y="4542581"/>
            <a:ext cx="537782" cy="548640"/>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https://d30y9cdsu7xlg0.cloudfront.net/png/465151-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3935" y="4294351"/>
            <a:ext cx="806672" cy="822960"/>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https://d30y9cdsu7xlg0.cloudfront.net/png/484218-2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154" y="3853449"/>
            <a:ext cx="672227" cy="685800"/>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https://d30y9cdsu7xlg0.cloudfront.net/png/406698-20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79622" y="4891129"/>
            <a:ext cx="448151" cy="457200"/>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descr="https://d30y9cdsu7xlg0.cloudfront.net/png/545104-2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37262" y="4917352"/>
            <a:ext cx="358521" cy="365760"/>
          </a:xfrm>
          <a:prstGeom prst="rect">
            <a:avLst/>
          </a:prstGeom>
          <a:noFill/>
          <a:extLst>
            <a:ext uri="{909E8E84-426E-40DD-AFC4-6F175D3DCCD1}">
              <a14:hiddenFill xmlns:a14="http://schemas.microsoft.com/office/drawing/2010/main">
                <a:solidFill>
                  <a:srgbClr val="FFFFFF"/>
                </a:solidFill>
              </a14:hiddenFill>
            </a:ext>
          </a:extLst>
        </p:spPr>
      </p:pic>
      <p:pic>
        <p:nvPicPr>
          <p:cNvPr id="9242" name="Picture 26" descr="https://d30y9cdsu7xlg0.cloudfront.net/png/38107-20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1564" y="4062107"/>
            <a:ext cx="761857" cy="77724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51832" y="3320076"/>
            <a:ext cx="10645685" cy="572464"/>
          </a:xfrm>
          <a:prstGeom prst="rect">
            <a:avLst/>
          </a:prstGeom>
          <a:noFill/>
        </p:spPr>
        <p:txBody>
          <a:bodyPr wrap="square" lIns="182880" tIns="146304" rIns="182880" bIns="146304" rtlCol="0">
            <a:spAutoFit/>
          </a:bodyPr>
          <a:lstStyle/>
          <a:p>
            <a:pPr>
              <a:lnSpc>
                <a:spcPct val="90000"/>
              </a:lnSpc>
            </a:pPr>
            <a:r>
              <a:rPr lang="en-US" sz="2000" dirty="0">
                <a:solidFill>
                  <a:srgbClr val="505050"/>
                </a:solidFill>
              </a:rPr>
              <a:t>People are most likely to have met the offender </a:t>
            </a:r>
            <a:r>
              <a:rPr lang="en-US" sz="2000" u="sng" dirty="0">
                <a:solidFill>
                  <a:srgbClr val="505050"/>
                </a:solidFill>
              </a:rPr>
              <a:t>in person</a:t>
            </a:r>
            <a:r>
              <a:rPr lang="en-US" sz="2000" dirty="0">
                <a:solidFill>
                  <a:srgbClr val="505050"/>
                </a:solidFill>
              </a:rPr>
              <a:t> when…</a:t>
            </a:r>
          </a:p>
        </p:txBody>
      </p:sp>
      <p:graphicFrame>
        <p:nvGraphicFramePr>
          <p:cNvPr id="9216" name="Chart 9215"/>
          <p:cNvGraphicFramePr/>
          <p:nvPr>
            <p:extLst>
              <p:ext uri="{D42A27DB-BD31-4B8C-83A1-F6EECF244321}">
                <p14:modId xmlns:p14="http://schemas.microsoft.com/office/powerpoint/2010/main" val="937495245"/>
              </p:ext>
            </p:extLst>
          </p:nvPr>
        </p:nvGraphicFramePr>
        <p:xfrm>
          <a:off x="1626894" y="1019372"/>
          <a:ext cx="4474028" cy="2197574"/>
        </p:xfrm>
        <a:graphic>
          <a:graphicData uri="http://schemas.openxmlformats.org/drawingml/2006/chart">
            <c:chart xmlns:c="http://schemas.openxmlformats.org/drawingml/2006/chart" xmlns:r="http://schemas.openxmlformats.org/officeDocument/2006/relationships" r:id="rId11"/>
          </a:graphicData>
        </a:graphic>
      </p:graphicFrame>
      <p:sp>
        <p:nvSpPr>
          <p:cNvPr id="56" name="Rectangle 55"/>
          <p:cNvSpPr/>
          <p:nvPr/>
        </p:nvSpPr>
        <p:spPr>
          <a:xfrm>
            <a:off x="2498" y="6669087"/>
            <a:ext cx="6931702" cy="246221"/>
          </a:xfrm>
          <a:prstGeom prst="rect">
            <a:avLst/>
          </a:prstGeom>
        </p:spPr>
        <p:txBody>
          <a:bodyPr wrap="square">
            <a:spAutoFit/>
          </a:bodyPr>
          <a:lstStyle/>
          <a:p>
            <a:r>
              <a:rPr lang="en-US" sz="1000" dirty="0">
                <a:solidFill>
                  <a:schemeClr val="tx1">
                    <a:lumMod val="50000"/>
                  </a:schemeClr>
                </a:solidFill>
              </a:rPr>
              <a:t> Q.5: Have you ever met the person(s) in the real world who did not treat you in a civil manner when you were online?</a:t>
            </a:r>
          </a:p>
        </p:txBody>
      </p:sp>
      <p:pic>
        <p:nvPicPr>
          <p:cNvPr id="19458" name="Picture 2" descr="https://d30y9cdsu7xlg0.cloudfront.net/png/111886-20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29230" y="4833704"/>
            <a:ext cx="502920" cy="5029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 name="Chart 22"/>
          <p:cNvGraphicFramePr/>
          <p:nvPr>
            <p:extLst>
              <p:ext uri="{D42A27DB-BD31-4B8C-83A1-F6EECF244321}">
                <p14:modId xmlns:p14="http://schemas.microsoft.com/office/powerpoint/2010/main" val="860536852"/>
              </p:ext>
            </p:extLst>
          </p:nvPr>
        </p:nvGraphicFramePr>
        <p:xfrm>
          <a:off x="6137347" y="1031397"/>
          <a:ext cx="4474028" cy="2197574"/>
        </p:xfrm>
        <a:graphic>
          <a:graphicData uri="http://schemas.openxmlformats.org/drawingml/2006/chart">
            <c:chart xmlns:c="http://schemas.openxmlformats.org/drawingml/2006/chart" xmlns:r="http://schemas.openxmlformats.org/officeDocument/2006/relationships" r:id="rId13"/>
          </a:graphicData>
        </a:graphic>
      </p:graphicFrame>
      <p:grpSp>
        <p:nvGrpSpPr>
          <p:cNvPr id="33" name="Group 32"/>
          <p:cNvGrpSpPr/>
          <p:nvPr/>
        </p:nvGrpSpPr>
        <p:grpSpPr>
          <a:xfrm>
            <a:off x="10766545" y="11659"/>
            <a:ext cx="1586314" cy="489365"/>
            <a:chOff x="10766545" y="11659"/>
            <a:chExt cx="1586314" cy="489365"/>
          </a:xfrm>
        </p:grpSpPr>
        <p:sp>
          <p:nvSpPr>
            <p:cNvPr id="35" name="TextBox 34"/>
            <p:cNvSpPr txBox="1"/>
            <p:nvPr/>
          </p:nvSpPr>
          <p:spPr>
            <a:xfrm>
              <a:off x="10766545" y="11659"/>
              <a:ext cx="951222"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Gender</a:t>
              </a:r>
            </a:p>
          </p:txBody>
        </p:sp>
        <p:grpSp>
          <p:nvGrpSpPr>
            <p:cNvPr id="36" name="Group 35"/>
            <p:cNvGrpSpPr>
              <a:grpSpLocks noChangeAspect="1"/>
            </p:cNvGrpSpPr>
            <p:nvPr/>
          </p:nvGrpSpPr>
          <p:grpSpPr>
            <a:xfrm>
              <a:off x="11621339" y="81889"/>
              <a:ext cx="731520" cy="377715"/>
              <a:chOff x="2461533" y="4904256"/>
              <a:chExt cx="1871022" cy="966089"/>
            </a:xfrm>
          </p:grpSpPr>
          <p:pic>
            <p:nvPicPr>
              <p:cNvPr id="37" name="Picture 36"/>
              <p:cNvPicPr>
                <a:picLocks noChangeAspect="1"/>
              </p:cNvPicPr>
              <p:nvPr/>
            </p:nvPicPr>
            <p:blipFill>
              <a:blip r:embed="rId14">
                <a:duotone>
                  <a:schemeClr val="accent4">
                    <a:shade val="45000"/>
                    <a:satMod val="135000"/>
                  </a:schemeClr>
                  <a:prstClr val="white"/>
                </a:duotone>
                <a:extLst>
                  <a:ext uri="{BEBA8EAE-BF5A-486C-A8C5-ECC9F3942E4B}">
                    <a14:imgProps xmlns:a14="http://schemas.microsoft.com/office/drawing/2010/main">
                      <a14:imgLayer r:embed="rId15">
                        <a14:imgEffect>
                          <a14:artisticGlowEdges/>
                        </a14:imgEffect>
                      </a14:imgLayer>
                    </a14:imgProps>
                  </a:ext>
                </a:extLst>
              </a:blip>
              <a:stretch>
                <a:fillRect/>
              </a:stretch>
            </p:blipFill>
            <p:spPr>
              <a:xfrm>
                <a:off x="3418155" y="4904256"/>
                <a:ext cx="914400" cy="914400"/>
              </a:xfrm>
              <a:prstGeom prst="rect">
                <a:avLst/>
              </a:prstGeom>
            </p:spPr>
          </p:pic>
          <p:pic>
            <p:nvPicPr>
              <p:cNvPr id="38" name="Picture 37" descr="... , face, human, man, profile, user, women icon | Icon search engine"/>
              <p:cNvPicPr>
                <a:picLocks noChangeAspect="1"/>
              </p:cNvPicPr>
              <p:nvPr/>
            </p:nvPicPr>
            <p:blipFill>
              <a:blip r:embed="rId16">
                <a:duotone>
                  <a:schemeClr val="accent4">
                    <a:shade val="45000"/>
                    <a:satMod val="135000"/>
                  </a:schemeClr>
                  <a:prstClr val="white"/>
                </a:duotone>
              </a:blip>
              <a:stretch>
                <a:fillRect/>
              </a:stretch>
            </p:blipFill>
            <p:spPr>
              <a:xfrm>
                <a:off x="2461533" y="4955945"/>
                <a:ext cx="914400" cy="914400"/>
              </a:xfrm>
              <a:prstGeom prst="rect">
                <a:avLst/>
              </a:prstGeom>
            </p:spPr>
          </p:pic>
        </p:grpSp>
      </p:grpSp>
    </p:spTree>
    <p:extLst>
      <p:ext uri="{BB962C8B-B14F-4D97-AF65-F5344CB8AC3E}">
        <p14:creationId xmlns:p14="http://schemas.microsoft.com/office/powerpoint/2010/main" val="1554272891"/>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578" y="295274"/>
            <a:ext cx="11889564" cy="917575"/>
          </a:xfrm>
        </p:spPr>
        <p:txBody>
          <a:bodyPr/>
          <a:lstStyle/>
          <a:p>
            <a:r>
              <a:rPr lang="en-US" dirty="0"/>
              <a:t>Females showed higher concern about most risks</a:t>
            </a:r>
            <a:br>
              <a:rPr lang="en-US" sz="4000" dirty="0"/>
            </a:br>
            <a:r>
              <a:rPr lang="en-US" sz="2400" dirty="0"/>
              <a:t>Sexual risks had the greatest number of differences between genders</a:t>
            </a:r>
          </a:p>
        </p:txBody>
      </p:sp>
      <p:sp>
        <p:nvSpPr>
          <p:cNvPr id="3" name="Slide Number Placeholder 2"/>
          <p:cNvSpPr>
            <a:spLocks noGrp="1"/>
          </p:cNvSpPr>
          <p:nvPr>
            <p:ph type="sldNum" sz="quarter" idx="4"/>
          </p:nvPr>
        </p:nvSpPr>
        <p:spPr/>
        <p:txBody>
          <a:bodyPr/>
          <a:lstStyle/>
          <a:p>
            <a:fld id="{7EFC24D6-DB8F-6B44-BA5A-9BEC68C15CAA}" type="slidenum">
              <a:rPr lang="en-US" smtClean="0"/>
              <a:pPr/>
              <a:t>54</a:t>
            </a:fld>
            <a:endParaRPr lang="en-US" dirty="0"/>
          </a:p>
        </p:txBody>
      </p:sp>
      <p:sp>
        <p:nvSpPr>
          <p:cNvPr id="8" name="Rectangle 7"/>
          <p:cNvSpPr/>
          <p:nvPr/>
        </p:nvSpPr>
        <p:spPr>
          <a:xfrm>
            <a:off x="2498" y="6669087"/>
            <a:ext cx="6216650" cy="246221"/>
          </a:xfrm>
          <a:prstGeom prst="rect">
            <a:avLst/>
          </a:prstGeom>
        </p:spPr>
        <p:txBody>
          <a:bodyPr>
            <a:spAutoFit/>
          </a:bodyPr>
          <a:lstStyle/>
          <a:p>
            <a:r>
              <a:rPr lang="en-US" sz="1000" dirty="0">
                <a:solidFill>
                  <a:schemeClr val="tx1">
                    <a:lumMod val="50000"/>
                  </a:schemeClr>
                </a:solidFill>
              </a:rPr>
              <a:t> Q.3: Overall, are you more or less concerned about the online risks as described in the previous question?</a:t>
            </a:r>
          </a:p>
        </p:txBody>
      </p:sp>
      <p:sp>
        <p:nvSpPr>
          <p:cNvPr id="9" name="Rectangle 8"/>
          <p:cNvSpPr/>
          <p:nvPr/>
        </p:nvSpPr>
        <p:spPr>
          <a:xfrm>
            <a:off x="6109978" y="6669086"/>
            <a:ext cx="6216650" cy="246221"/>
          </a:xfrm>
          <a:prstGeom prst="rect">
            <a:avLst/>
          </a:prstGeom>
        </p:spPr>
        <p:txBody>
          <a:bodyPr>
            <a:spAutoFit/>
          </a:bodyPr>
          <a:lstStyle/>
          <a:p>
            <a:r>
              <a:rPr lang="en-US" sz="1000" dirty="0">
                <a:solidFill>
                  <a:schemeClr val="tx1">
                    <a:lumMod val="50000"/>
                  </a:schemeClr>
                </a:solidFill>
              </a:rPr>
              <a:t>Q.4: How concerned are you that these online risks will become MORE COMMON a year from now</a:t>
            </a:r>
          </a:p>
        </p:txBody>
      </p:sp>
      <p:graphicFrame>
        <p:nvGraphicFramePr>
          <p:cNvPr id="10" name="Chart 9"/>
          <p:cNvGraphicFramePr/>
          <p:nvPr>
            <p:extLst>
              <p:ext uri="{D42A27DB-BD31-4B8C-83A1-F6EECF244321}">
                <p14:modId xmlns:p14="http://schemas.microsoft.com/office/powerpoint/2010/main" val="1421214993"/>
              </p:ext>
            </p:extLst>
          </p:nvPr>
        </p:nvGraphicFramePr>
        <p:xfrm>
          <a:off x="7746500" y="1581691"/>
          <a:ext cx="3161326" cy="47185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054540277"/>
              </p:ext>
            </p:extLst>
          </p:nvPr>
        </p:nvGraphicFramePr>
        <p:xfrm>
          <a:off x="642344" y="1454554"/>
          <a:ext cx="5760720" cy="5052604"/>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3949928482"/>
                    </a:ext>
                  </a:extLst>
                </a:gridCol>
                <a:gridCol w="1005840">
                  <a:extLst>
                    <a:ext uri="{9D8B030D-6E8A-4147-A177-3AD203B41FA5}">
                      <a16:colId xmlns:a16="http://schemas.microsoft.com/office/drawing/2014/main" val="3019714566"/>
                    </a:ext>
                  </a:extLst>
                </a:gridCol>
                <a:gridCol w="1005840">
                  <a:extLst>
                    <a:ext uri="{9D8B030D-6E8A-4147-A177-3AD203B41FA5}">
                      <a16:colId xmlns:a16="http://schemas.microsoft.com/office/drawing/2014/main" val="3428037597"/>
                    </a:ext>
                  </a:extLst>
                </a:gridCol>
                <a:gridCol w="1005840">
                  <a:extLst>
                    <a:ext uri="{9D8B030D-6E8A-4147-A177-3AD203B41FA5}">
                      <a16:colId xmlns:a16="http://schemas.microsoft.com/office/drawing/2014/main" val="3214847092"/>
                    </a:ext>
                  </a:extLst>
                </a:gridCol>
              </a:tblGrid>
              <a:tr h="309690">
                <a:tc>
                  <a:txBody>
                    <a:bodyPr/>
                    <a:lstStyle/>
                    <a:p>
                      <a:pPr algn="ctr"/>
                      <a:r>
                        <a:rPr lang="en-US" sz="1400" b="1" dirty="0">
                          <a:solidFill>
                            <a:schemeClr val="tx1"/>
                          </a:solidFill>
                          <a:latin typeface="+mn-lt"/>
                        </a:rPr>
                        <a:t>Risk</a:t>
                      </a:r>
                    </a:p>
                  </a:txBody>
                  <a:tcPr anchor="ctr">
                    <a:solidFill>
                      <a:srgbClr val="0072C6"/>
                    </a:solidFill>
                  </a:tcPr>
                </a:tc>
                <a:tc>
                  <a:txBody>
                    <a:bodyPr/>
                    <a:lstStyle/>
                    <a:p>
                      <a:pPr algn="ctr"/>
                      <a:r>
                        <a:rPr lang="en-US" sz="1400" b="1" dirty="0"/>
                        <a:t>Male</a:t>
                      </a:r>
                    </a:p>
                  </a:txBody>
                  <a:tcPr anchor="ctr">
                    <a:solidFill>
                      <a:srgbClr val="0072C6"/>
                    </a:solidFill>
                  </a:tcPr>
                </a:tc>
                <a:tc>
                  <a:txBody>
                    <a:bodyPr/>
                    <a:lstStyle/>
                    <a:p>
                      <a:pPr algn="ctr"/>
                      <a:r>
                        <a:rPr lang="en-US" sz="1400" b="1" dirty="0"/>
                        <a:t>Female</a:t>
                      </a:r>
                    </a:p>
                  </a:txBody>
                  <a:tcPr anchor="ctr">
                    <a:solidFill>
                      <a:srgbClr val="0072C6"/>
                    </a:solidFill>
                  </a:tcPr>
                </a:tc>
                <a:tc>
                  <a:txBody>
                    <a:bodyPr/>
                    <a:lstStyle/>
                    <a:p>
                      <a:pPr algn="ctr"/>
                      <a:r>
                        <a:rPr lang="en-US" sz="1400" b="1" dirty="0"/>
                        <a:t>Diff.</a:t>
                      </a:r>
                    </a:p>
                  </a:txBody>
                  <a:tcPr anchor="ctr">
                    <a:solidFill>
                      <a:srgbClr val="0072C6"/>
                    </a:solidFill>
                  </a:tcPr>
                </a:tc>
                <a:extLst>
                  <a:ext uri="{0D108BD9-81ED-4DB2-BD59-A6C34878D82A}">
                    <a16:rowId xmlns:a16="http://schemas.microsoft.com/office/drawing/2014/main" val="4076025138"/>
                  </a:ext>
                </a:extLst>
              </a:tr>
              <a:tr h="215587">
                <a:tc>
                  <a:txBody>
                    <a:bodyPr/>
                    <a:lstStyle/>
                    <a:p>
                      <a:pPr algn="l" fontAlgn="t"/>
                      <a:r>
                        <a:rPr lang="en-US" sz="1200" b="0" i="0" u="none" strike="noStrike" dirty="0">
                          <a:solidFill>
                            <a:schemeClr val="tx1"/>
                          </a:solidFill>
                          <a:effectLst/>
                          <a:latin typeface="+mn-lt"/>
                        </a:rPr>
                        <a:t>(NET) Any</a:t>
                      </a:r>
                    </a:p>
                  </a:txBody>
                  <a:tcPr marL="7620" marR="7620" marT="7620" marB="0">
                    <a:solidFill>
                      <a:srgbClr val="0072C6"/>
                    </a:solidFill>
                  </a:tcPr>
                </a:tc>
                <a:tc>
                  <a:txBody>
                    <a:bodyPr/>
                    <a:lstStyle/>
                    <a:p>
                      <a:pPr algn="ctr" fontAlgn="ctr"/>
                      <a:r>
                        <a:rPr lang="en-US" sz="1200" b="0" i="0" u="none" strike="noStrike" dirty="0">
                          <a:solidFill>
                            <a:schemeClr val="tx1"/>
                          </a:solidFill>
                          <a:effectLst/>
                          <a:latin typeface="+mn-lt"/>
                        </a:rPr>
                        <a:t>62%</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63%</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-1%</a:t>
                      </a:r>
                    </a:p>
                  </a:txBody>
                  <a:tcPr marL="7620" marR="7620" marT="7620" marB="0" anchor="b">
                    <a:solidFill>
                      <a:srgbClr val="0072C6"/>
                    </a:solidFill>
                  </a:tcPr>
                </a:tc>
                <a:extLst>
                  <a:ext uri="{0D108BD9-81ED-4DB2-BD59-A6C34878D82A}">
                    <a16:rowId xmlns:a16="http://schemas.microsoft.com/office/drawing/2014/main" val="4272108512"/>
                  </a:ext>
                </a:extLst>
              </a:tr>
              <a:tr h="215587">
                <a:tc>
                  <a:txBody>
                    <a:bodyPr/>
                    <a:lstStyle/>
                    <a:p>
                      <a:pPr algn="l" fontAlgn="t"/>
                      <a:r>
                        <a:rPr lang="en-US" sz="1200" b="1" i="0" u="none" strike="noStrike" dirty="0">
                          <a:solidFill>
                            <a:schemeClr val="tx1"/>
                          </a:solidFill>
                          <a:effectLst/>
                          <a:latin typeface="+mn-lt"/>
                        </a:rPr>
                        <a:t>Intrusive</a:t>
                      </a:r>
                    </a:p>
                  </a:txBody>
                  <a:tcPr marL="7620" marR="7620" marT="7620" marB="0">
                    <a:solidFill>
                      <a:srgbClr val="0072C6"/>
                    </a:solidFill>
                  </a:tcPr>
                </a:tc>
                <a:tc>
                  <a:txBody>
                    <a:bodyPr/>
                    <a:lstStyle/>
                    <a:p>
                      <a:pPr algn="ctr" fontAlgn="ctr"/>
                      <a:r>
                        <a:rPr lang="en-US" sz="1200" b="0" i="0" u="none" strike="noStrike" dirty="0">
                          <a:solidFill>
                            <a:schemeClr val="tx1"/>
                          </a:solidFill>
                          <a:effectLst/>
                          <a:latin typeface="+mn-lt"/>
                        </a:rPr>
                        <a:t>55%</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57%</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0%</a:t>
                      </a:r>
                    </a:p>
                  </a:txBody>
                  <a:tcPr marL="7620" marR="7620" marT="7620" marB="0" anchor="b">
                    <a:solidFill>
                      <a:srgbClr val="0072C6"/>
                    </a:solidFill>
                  </a:tcPr>
                </a:tc>
                <a:extLst>
                  <a:ext uri="{0D108BD9-81ED-4DB2-BD59-A6C34878D82A}">
                    <a16:rowId xmlns:a16="http://schemas.microsoft.com/office/drawing/2014/main" val="2006210942"/>
                  </a:ext>
                </a:extLst>
              </a:tr>
              <a:tr h="215587">
                <a:tc>
                  <a:txBody>
                    <a:bodyPr/>
                    <a:lstStyle/>
                    <a:p>
                      <a:pPr algn="ctr" fontAlgn="t"/>
                      <a:r>
                        <a:rPr lang="en-US" sz="1200" b="0" i="0" u="none" strike="noStrike" dirty="0">
                          <a:solidFill>
                            <a:schemeClr val="tx1"/>
                          </a:solidFill>
                          <a:effectLst/>
                          <a:latin typeface="+mn-lt"/>
                        </a:rPr>
                        <a:t>Terrorism recruiting</a:t>
                      </a:r>
                    </a:p>
                  </a:txBody>
                  <a:tcPr marL="7620" marR="7620" marT="7620" marB="0">
                    <a:solidFill>
                      <a:srgbClr val="0072C6"/>
                    </a:solidFill>
                  </a:tcPr>
                </a:tc>
                <a:tc>
                  <a:txBody>
                    <a:bodyPr/>
                    <a:lstStyle/>
                    <a:p>
                      <a:pPr algn="ctr" fontAlgn="ctr"/>
                      <a:r>
                        <a:rPr lang="en-US" sz="1200" b="0" i="0" u="none" strike="noStrike" dirty="0">
                          <a:solidFill>
                            <a:schemeClr val="tx1"/>
                          </a:solidFill>
                          <a:effectLst/>
                          <a:latin typeface="+mn-lt"/>
                        </a:rPr>
                        <a:t>38%</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40%</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-1%</a:t>
                      </a:r>
                    </a:p>
                  </a:txBody>
                  <a:tcPr marL="7620" marR="7620" marT="7620" marB="0" anchor="b">
                    <a:solidFill>
                      <a:srgbClr val="0072C6"/>
                    </a:solidFill>
                  </a:tcPr>
                </a:tc>
                <a:extLst>
                  <a:ext uri="{0D108BD9-81ED-4DB2-BD59-A6C34878D82A}">
                    <a16:rowId xmlns:a16="http://schemas.microsoft.com/office/drawing/2014/main" val="2083621090"/>
                  </a:ext>
                </a:extLst>
              </a:tr>
              <a:tr h="215587">
                <a:tc>
                  <a:txBody>
                    <a:bodyPr/>
                    <a:lstStyle/>
                    <a:p>
                      <a:pPr algn="ctr" fontAlgn="t"/>
                      <a:r>
                        <a:rPr lang="en-US" sz="1200" b="0" i="0" u="none" strike="noStrike" dirty="0">
                          <a:solidFill>
                            <a:schemeClr val="tx1"/>
                          </a:solidFill>
                          <a:effectLst/>
                          <a:latin typeface="+mn-lt"/>
                        </a:rPr>
                        <a:t>Hate speech</a:t>
                      </a:r>
                    </a:p>
                  </a:txBody>
                  <a:tcPr marL="7620" marR="7620" marT="7620" marB="0">
                    <a:solidFill>
                      <a:srgbClr val="0072C6"/>
                    </a:solidFill>
                  </a:tcPr>
                </a:tc>
                <a:tc>
                  <a:txBody>
                    <a:bodyPr/>
                    <a:lstStyle/>
                    <a:p>
                      <a:pPr algn="ctr" fontAlgn="ctr"/>
                      <a:r>
                        <a:rPr lang="en-US" sz="1200" b="0" i="0" u="none" strike="noStrike" dirty="0">
                          <a:solidFill>
                            <a:schemeClr val="tx1"/>
                          </a:solidFill>
                          <a:effectLst/>
                          <a:latin typeface="+mn-lt"/>
                        </a:rPr>
                        <a:t>35%</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37%</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-2%</a:t>
                      </a:r>
                    </a:p>
                  </a:txBody>
                  <a:tcPr marL="7620" marR="7620" marT="7620" marB="0" anchor="b">
                    <a:solidFill>
                      <a:srgbClr val="0072C6"/>
                    </a:solidFill>
                  </a:tcPr>
                </a:tc>
                <a:extLst>
                  <a:ext uri="{0D108BD9-81ED-4DB2-BD59-A6C34878D82A}">
                    <a16:rowId xmlns:a16="http://schemas.microsoft.com/office/drawing/2014/main" val="2878186760"/>
                  </a:ext>
                </a:extLst>
              </a:tr>
              <a:tr h="215587">
                <a:tc>
                  <a:txBody>
                    <a:bodyPr/>
                    <a:lstStyle/>
                    <a:p>
                      <a:pPr algn="ctr" fontAlgn="t"/>
                      <a:r>
                        <a:rPr lang="en-US" sz="1200" b="0" i="0" u="none" strike="noStrike" dirty="0">
                          <a:solidFill>
                            <a:schemeClr val="tx1"/>
                          </a:solidFill>
                          <a:effectLst/>
                          <a:latin typeface="+mn-lt"/>
                        </a:rPr>
                        <a:t>Discrimination</a:t>
                      </a:r>
                    </a:p>
                  </a:txBody>
                  <a:tcPr marL="7620" marR="7620" marT="7620" marB="0">
                    <a:solidFill>
                      <a:srgbClr val="0072C6"/>
                    </a:solidFill>
                  </a:tcPr>
                </a:tc>
                <a:tc>
                  <a:txBody>
                    <a:bodyPr/>
                    <a:lstStyle/>
                    <a:p>
                      <a:pPr algn="ctr" fontAlgn="ctr"/>
                      <a:r>
                        <a:rPr lang="en-US" sz="1200" b="0" i="0" u="none" strike="noStrike" dirty="0">
                          <a:solidFill>
                            <a:schemeClr val="tx1"/>
                          </a:solidFill>
                          <a:effectLst/>
                          <a:latin typeface="+mn-lt"/>
                        </a:rPr>
                        <a:t>34%</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37%</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-2%</a:t>
                      </a:r>
                    </a:p>
                  </a:txBody>
                  <a:tcPr marL="7620" marR="7620" marT="7620" marB="0" anchor="b">
                    <a:solidFill>
                      <a:srgbClr val="0072C6"/>
                    </a:solidFill>
                  </a:tcPr>
                </a:tc>
                <a:extLst>
                  <a:ext uri="{0D108BD9-81ED-4DB2-BD59-A6C34878D82A}">
                    <a16:rowId xmlns:a16="http://schemas.microsoft.com/office/drawing/2014/main" val="216381543"/>
                  </a:ext>
                </a:extLst>
              </a:tr>
              <a:tr h="215587">
                <a:tc>
                  <a:txBody>
                    <a:bodyPr/>
                    <a:lstStyle/>
                    <a:p>
                      <a:pPr algn="ctr" fontAlgn="t"/>
                      <a:r>
                        <a:rPr lang="en-US" sz="1200" b="0" i="0" u="none" strike="noStrike" dirty="0">
                          <a:solidFill>
                            <a:schemeClr val="tx1"/>
                          </a:solidFill>
                          <a:effectLst/>
                          <a:latin typeface="+mn-lt"/>
                        </a:rPr>
                        <a:t>Unwanted contact</a:t>
                      </a:r>
                    </a:p>
                  </a:txBody>
                  <a:tcPr marL="7620" marR="7620" marT="7620" marB="0">
                    <a:solidFill>
                      <a:srgbClr val="0072C6"/>
                    </a:solidFill>
                  </a:tcPr>
                </a:tc>
                <a:tc>
                  <a:txBody>
                    <a:bodyPr/>
                    <a:lstStyle/>
                    <a:p>
                      <a:pPr algn="ctr" fontAlgn="ctr"/>
                      <a:r>
                        <a:rPr lang="en-US" sz="1200" b="0" i="0" u="none" strike="noStrike" dirty="0">
                          <a:solidFill>
                            <a:schemeClr val="tx1"/>
                          </a:solidFill>
                          <a:effectLst/>
                          <a:latin typeface="+mn-lt"/>
                        </a:rPr>
                        <a:t>34%</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36%</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-2%</a:t>
                      </a:r>
                    </a:p>
                  </a:txBody>
                  <a:tcPr marL="7620" marR="7620" marT="7620" marB="0" anchor="b">
                    <a:solidFill>
                      <a:srgbClr val="0072C6"/>
                    </a:solidFill>
                  </a:tcPr>
                </a:tc>
                <a:extLst>
                  <a:ext uri="{0D108BD9-81ED-4DB2-BD59-A6C34878D82A}">
                    <a16:rowId xmlns:a16="http://schemas.microsoft.com/office/drawing/2014/main" val="1663320760"/>
                  </a:ext>
                </a:extLst>
              </a:tr>
              <a:tr h="215587">
                <a:tc>
                  <a:txBody>
                    <a:bodyPr/>
                    <a:lstStyle/>
                    <a:p>
                      <a:pPr algn="l" fontAlgn="t"/>
                      <a:r>
                        <a:rPr lang="en-US" sz="1200" b="1" i="0" u="none" strike="noStrike" dirty="0">
                          <a:solidFill>
                            <a:schemeClr val="tx1"/>
                          </a:solidFill>
                          <a:effectLst/>
                          <a:latin typeface="+mn-lt"/>
                        </a:rPr>
                        <a:t>Behavioral</a:t>
                      </a:r>
                    </a:p>
                  </a:txBody>
                  <a:tcPr marL="7620" marR="7620" marT="7620" marB="0">
                    <a:solidFill>
                      <a:srgbClr val="0072C6"/>
                    </a:solidFill>
                  </a:tcPr>
                </a:tc>
                <a:tc>
                  <a:txBody>
                    <a:bodyPr/>
                    <a:lstStyle/>
                    <a:p>
                      <a:pPr algn="ctr" fontAlgn="ctr"/>
                      <a:r>
                        <a:rPr lang="en-US" sz="1200" b="0" i="0" u="none" strike="noStrike" dirty="0">
                          <a:solidFill>
                            <a:schemeClr val="tx1"/>
                          </a:solidFill>
                          <a:effectLst/>
                          <a:latin typeface="+mn-lt"/>
                        </a:rPr>
                        <a:t>53%</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55%</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-2%</a:t>
                      </a:r>
                    </a:p>
                  </a:txBody>
                  <a:tcPr marL="7620" marR="7620" marT="7620" marB="0" anchor="b">
                    <a:solidFill>
                      <a:srgbClr val="0072C6"/>
                    </a:solidFill>
                  </a:tcPr>
                </a:tc>
                <a:extLst>
                  <a:ext uri="{0D108BD9-81ED-4DB2-BD59-A6C34878D82A}">
                    <a16:rowId xmlns:a16="http://schemas.microsoft.com/office/drawing/2014/main" val="2864313746"/>
                  </a:ext>
                </a:extLst>
              </a:tr>
              <a:tr h="215587">
                <a:tc>
                  <a:txBody>
                    <a:bodyPr/>
                    <a:lstStyle/>
                    <a:p>
                      <a:pPr algn="ctr" fontAlgn="t"/>
                      <a:r>
                        <a:rPr lang="en-US" sz="1200" b="0" i="0" u="none" strike="noStrike" dirty="0">
                          <a:solidFill>
                            <a:schemeClr val="tx1"/>
                          </a:solidFill>
                          <a:effectLst/>
                          <a:latin typeface="+mn-lt"/>
                        </a:rPr>
                        <a:t>Online harassment</a:t>
                      </a:r>
                    </a:p>
                  </a:txBody>
                  <a:tcPr marL="7620" marR="7620" marT="7620" marB="0">
                    <a:solidFill>
                      <a:srgbClr val="0072C6"/>
                    </a:solidFill>
                  </a:tcPr>
                </a:tc>
                <a:tc>
                  <a:txBody>
                    <a:bodyPr/>
                    <a:lstStyle/>
                    <a:p>
                      <a:pPr algn="ctr" fontAlgn="ctr"/>
                      <a:r>
                        <a:rPr lang="en-US" sz="1200" b="0" i="0" u="none" strike="noStrike" dirty="0">
                          <a:solidFill>
                            <a:schemeClr val="tx1"/>
                          </a:solidFill>
                          <a:effectLst/>
                          <a:latin typeface="+mn-lt"/>
                        </a:rPr>
                        <a:t>37%</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40%</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-2%</a:t>
                      </a:r>
                    </a:p>
                  </a:txBody>
                  <a:tcPr marL="7620" marR="7620" marT="7620" marB="0" anchor="b">
                    <a:solidFill>
                      <a:srgbClr val="0072C6"/>
                    </a:solidFill>
                  </a:tcPr>
                </a:tc>
                <a:extLst>
                  <a:ext uri="{0D108BD9-81ED-4DB2-BD59-A6C34878D82A}">
                    <a16:rowId xmlns:a16="http://schemas.microsoft.com/office/drawing/2014/main" val="616437676"/>
                  </a:ext>
                </a:extLst>
              </a:tr>
              <a:tr h="215587">
                <a:tc>
                  <a:txBody>
                    <a:bodyPr/>
                    <a:lstStyle/>
                    <a:p>
                      <a:pPr algn="ctr" fontAlgn="t"/>
                      <a:r>
                        <a:rPr lang="en-US" sz="1200" b="0" i="0" u="none" strike="noStrike" dirty="0">
                          <a:solidFill>
                            <a:schemeClr val="tx1"/>
                          </a:solidFill>
                          <a:effectLst/>
                          <a:latin typeface="+mn-lt"/>
                        </a:rPr>
                        <a:t>Cyberbullying</a:t>
                      </a:r>
                    </a:p>
                  </a:txBody>
                  <a:tcPr marL="7620" marR="7620" marT="7620" marB="0">
                    <a:solidFill>
                      <a:srgbClr val="0072C6"/>
                    </a:solidFill>
                  </a:tcPr>
                </a:tc>
                <a:tc>
                  <a:txBody>
                    <a:bodyPr/>
                    <a:lstStyle/>
                    <a:p>
                      <a:pPr algn="ctr" fontAlgn="ctr"/>
                      <a:r>
                        <a:rPr lang="en-US" sz="1200" b="0" i="0" u="none" strike="noStrike" dirty="0">
                          <a:solidFill>
                            <a:schemeClr val="tx1"/>
                          </a:solidFill>
                          <a:effectLst/>
                          <a:latin typeface="+mn-lt"/>
                        </a:rPr>
                        <a:t>35%</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40%</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-2%</a:t>
                      </a:r>
                    </a:p>
                  </a:txBody>
                  <a:tcPr marL="7620" marR="7620" marT="7620" marB="0" anchor="b">
                    <a:solidFill>
                      <a:srgbClr val="0072C6"/>
                    </a:solidFill>
                  </a:tcPr>
                </a:tc>
                <a:extLst>
                  <a:ext uri="{0D108BD9-81ED-4DB2-BD59-A6C34878D82A}">
                    <a16:rowId xmlns:a16="http://schemas.microsoft.com/office/drawing/2014/main" val="3083439492"/>
                  </a:ext>
                </a:extLst>
              </a:tr>
              <a:tr h="215587">
                <a:tc>
                  <a:txBody>
                    <a:bodyPr/>
                    <a:lstStyle/>
                    <a:p>
                      <a:pPr algn="ctr" fontAlgn="t"/>
                      <a:r>
                        <a:rPr lang="en-US" sz="1200" b="0" i="0" u="none" strike="noStrike" dirty="0">
                          <a:solidFill>
                            <a:schemeClr val="tx1"/>
                          </a:solidFill>
                          <a:effectLst/>
                          <a:latin typeface="+mn-lt"/>
                        </a:rPr>
                        <a:t>Treated Mean</a:t>
                      </a:r>
                    </a:p>
                  </a:txBody>
                  <a:tcPr marL="7620" marR="7620" marT="7620" marB="0">
                    <a:solidFill>
                      <a:srgbClr val="0072C6"/>
                    </a:solidFill>
                  </a:tcPr>
                </a:tc>
                <a:tc>
                  <a:txBody>
                    <a:bodyPr/>
                    <a:lstStyle/>
                    <a:p>
                      <a:pPr algn="ctr" fontAlgn="ctr"/>
                      <a:r>
                        <a:rPr lang="en-US" sz="1200" b="0" i="0" u="none" strike="noStrike" dirty="0">
                          <a:solidFill>
                            <a:schemeClr val="tx1"/>
                          </a:solidFill>
                          <a:effectLst/>
                          <a:latin typeface="+mn-lt"/>
                        </a:rPr>
                        <a:t>33%</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35%</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-3%</a:t>
                      </a:r>
                    </a:p>
                  </a:txBody>
                  <a:tcPr marL="7620" marR="7620" marT="7620" marB="0" anchor="b">
                    <a:solidFill>
                      <a:srgbClr val="0072C6"/>
                    </a:solidFill>
                  </a:tcPr>
                </a:tc>
                <a:extLst>
                  <a:ext uri="{0D108BD9-81ED-4DB2-BD59-A6C34878D82A}">
                    <a16:rowId xmlns:a16="http://schemas.microsoft.com/office/drawing/2014/main" val="3351109668"/>
                  </a:ext>
                </a:extLst>
              </a:tr>
              <a:tr h="215587">
                <a:tc>
                  <a:txBody>
                    <a:bodyPr/>
                    <a:lstStyle/>
                    <a:p>
                      <a:pPr algn="ctr" fontAlgn="t"/>
                      <a:r>
                        <a:rPr lang="en-US" sz="1200" b="0" i="0" u="none" strike="noStrike" dirty="0">
                          <a:solidFill>
                            <a:schemeClr val="tx1"/>
                          </a:solidFill>
                          <a:effectLst/>
                          <a:latin typeface="+mn-lt"/>
                        </a:rPr>
                        <a:t>Trolling</a:t>
                      </a:r>
                    </a:p>
                  </a:txBody>
                  <a:tcPr marL="7620" marR="7620" marT="7620" marB="0">
                    <a:solidFill>
                      <a:srgbClr val="0072C6"/>
                    </a:solidFill>
                  </a:tcPr>
                </a:tc>
                <a:tc>
                  <a:txBody>
                    <a:bodyPr/>
                    <a:lstStyle/>
                    <a:p>
                      <a:pPr algn="ctr" fontAlgn="ctr"/>
                      <a:r>
                        <a:rPr lang="en-US" sz="1200" b="0" i="0" u="none" strike="noStrike" dirty="0">
                          <a:solidFill>
                            <a:schemeClr val="tx1"/>
                          </a:solidFill>
                          <a:effectLst/>
                          <a:latin typeface="+mn-lt"/>
                        </a:rPr>
                        <a:t>32%</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34%</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-3%</a:t>
                      </a:r>
                    </a:p>
                  </a:txBody>
                  <a:tcPr marL="7620" marR="7620" marT="7620" marB="0" anchor="b">
                    <a:solidFill>
                      <a:srgbClr val="0072C6"/>
                    </a:solidFill>
                  </a:tcPr>
                </a:tc>
                <a:extLst>
                  <a:ext uri="{0D108BD9-81ED-4DB2-BD59-A6C34878D82A}">
                    <a16:rowId xmlns:a16="http://schemas.microsoft.com/office/drawing/2014/main" val="498577987"/>
                  </a:ext>
                </a:extLst>
              </a:tr>
              <a:tr h="215587">
                <a:tc>
                  <a:txBody>
                    <a:bodyPr/>
                    <a:lstStyle/>
                    <a:p>
                      <a:pPr algn="ctr" fontAlgn="t"/>
                      <a:r>
                        <a:rPr lang="en-US" sz="1200" b="0" i="0" u="none" strike="noStrike" dirty="0">
                          <a:solidFill>
                            <a:schemeClr val="tx1"/>
                          </a:solidFill>
                          <a:effectLst/>
                          <a:latin typeface="+mn-lt"/>
                        </a:rPr>
                        <a:t>Swatting</a:t>
                      </a:r>
                    </a:p>
                  </a:txBody>
                  <a:tcPr marL="7620" marR="7620" marT="7620" marB="0">
                    <a:solidFill>
                      <a:srgbClr val="0072C6"/>
                    </a:solidFill>
                  </a:tcPr>
                </a:tc>
                <a:tc>
                  <a:txBody>
                    <a:bodyPr/>
                    <a:lstStyle/>
                    <a:p>
                      <a:pPr algn="ctr" fontAlgn="ctr"/>
                      <a:r>
                        <a:rPr lang="en-US" sz="1200" b="0" i="0" u="none" strike="noStrike" dirty="0">
                          <a:solidFill>
                            <a:schemeClr val="tx1"/>
                          </a:solidFill>
                          <a:effectLst/>
                          <a:latin typeface="+mn-lt"/>
                        </a:rPr>
                        <a:t>30%</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30%</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-3%</a:t>
                      </a:r>
                    </a:p>
                  </a:txBody>
                  <a:tcPr marL="7620" marR="7620" marT="7620" marB="0" anchor="b">
                    <a:solidFill>
                      <a:srgbClr val="0072C6"/>
                    </a:solidFill>
                  </a:tcPr>
                </a:tc>
                <a:extLst>
                  <a:ext uri="{0D108BD9-81ED-4DB2-BD59-A6C34878D82A}">
                    <a16:rowId xmlns:a16="http://schemas.microsoft.com/office/drawing/2014/main" val="4210518103"/>
                  </a:ext>
                </a:extLst>
              </a:tr>
              <a:tr h="215587">
                <a:tc>
                  <a:txBody>
                    <a:bodyPr/>
                    <a:lstStyle/>
                    <a:p>
                      <a:pPr algn="l" fontAlgn="t"/>
                      <a:r>
                        <a:rPr lang="en-US" sz="1200" b="1" i="0" u="none" strike="noStrike" dirty="0">
                          <a:solidFill>
                            <a:schemeClr val="tx1"/>
                          </a:solidFill>
                          <a:effectLst/>
                          <a:latin typeface="+mn-lt"/>
                        </a:rPr>
                        <a:t>Reputational</a:t>
                      </a:r>
                    </a:p>
                  </a:txBody>
                  <a:tcPr marL="7620" marR="7620" marT="7620" marB="0">
                    <a:solidFill>
                      <a:srgbClr val="0072C6"/>
                    </a:solidFill>
                  </a:tcPr>
                </a:tc>
                <a:tc>
                  <a:txBody>
                    <a:bodyPr/>
                    <a:lstStyle/>
                    <a:p>
                      <a:pPr algn="ctr" fontAlgn="ctr"/>
                      <a:r>
                        <a:rPr lang="en-US" sz="1200" b="0" i="0" u="none" strike="noStrike" dirty="0">
                          <a:solidFill>
                            <a:schemeClr val="tx1"/>
                          </a:solidFill>
                          <a:effectLst/>
                          <a:latin typeface="+mn-lt"/>
                        </a:rPr>
                        <a:t>52%</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55%</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-3%</a:t>
                      </a:r>
                    </a:p>
                  </a:txBody>
                  <a:tcPr marL="7620" marR="7620" marT="7620" marB="0" anchor="b">
                    <a:solidFill>
                      <a:srgbClr val="0072C6"/>
                    </a:solidFill>
                  </a:tcPr>
                </a:tc>
                <a:extLst>
                  <a:ext uri="{0D108BD9-81ED-4DB2-BD59-A6C34878D82A}">
                    <a16:rowId xmlns:a16="http://schemas.microsoft.com/office/drawing/2014/main" val="3465694419"/>
                  </a:ext>
                </a:extLst>
              </a:tr>
              <a:tr h="215587">
                <a:tc>
                  <a:txBody>
                    <a:bodyPr/>
                    <a:lstStyle/>
                    <a:p>
                      <a:pPr algn="ctr" fontAlgn="t"/>
                      <a:r>
                        <a:rPr lang="en-US" sz="1200" b="0" i="0" u="none" strike="noStrike" dirty="0">
                          <a:solidFill>
                            <a:schemeClr val="tx1"/>
                          </a:solidFill>
                          <a:effectLst/>
                          <a:latin typeface="+mn-lt"/>
                        </a:rPr>
                        <a:t>Doxing</a:t>
                      </a:r>
                    </a:p>
                  </a:txBody>
                  <a:tcPr marL="7620" marR="7620" marT="7620" marB="0">
                    <a:solidFill>
                      <a:srgbClr val="0072C6"/>
                    </a:solidFill>
                  </a:tcPr>
                </a:tc>
                <a:tc>
                  <a:txBody>
                    <a:bodyPr/>
                    <a:lstStyle/>
                    <a:p>
                      <a:pPr algn="ctr" fontAlgn="ctr"/>
                      <a:r>
                        <a:rPr lang="en-US" sz="1200" b="0" i="0" u="none" strike="noStrike" dirty="0">
                          <a:solidFill>
                            <a:schemeClr val="tx1"/>
                          </a:solidFill>
                          <a:effectLst/>
                          <a:latin typeface="+mn-lt"/>
                        </a:rPr>
                        <a:t>42%</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45%</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-3%</a:t>
                      </a:r>
                    </a:p>
                  </a:txBody>
                  <a:tcPr marL="7620" marR="7620" marT="7620" marB="0" anchor="b">
                    <a:solidFill>
                      <a:srgbClr val="0072C6"/>
                    </a:solidFill>
                  </a:tcPr>
                </a:tc>
                <a:extLst>
                  <a:ext uri="{0D108BD9-81ED-4DB2-BD59-A6C34878D82A}">
                    <a16:rowId xmlns:a16="http://schemas.microsoft.com/office/drawing/2014/main" val="2631495212"/>
                  </a:ext>
                </a:extLst>
              </a:tr>
              <a:tr h="215587">
                <a:tc>
                  <a:txBody>
                    <a:bodyPr/>
                    <a:lstStyle/>
                    <a:p>
                      <a:pPr algn="ctr" fontAlgn="t"/>
                      <a:r>
                        <a:rPr lang="en-US" sz="1200" b="0" i="0" u="none" strike="noStrike" dirty="0">
                          <a:solidFill>
                            <a:schemeClr val="tx1"/>
                          </a:solidFill>
                          <a:effectLst/>
                          <a:latin typeface="+mn-lt"/>
                        </a:rPr>
                        <a:t>Damage to personal rep</a:t>
                      </a:r>
                    </a:p>
                  </a:txBody>
                  <a:tcPr marL="7620" marR="7620" marT="7620" marB="0">
                    <a:solidFill>
                      <a:srgbClr val="0072C6"/>
                    </a:solidFill>
                  </a:tcPr>
                </a:tc>
                <a:tc>
                  <a:txBody>
                    <a:bodyPr/>
                    <a:lstStyle/>
                    <a:p>
                      <a:pPr algn="ctr" fontAlgn="ctr"/>
                      <a:r>
                        <a:rPr lang="en-US" sz="1200" b="0" i="0" u="none" strike="noStrike" dirty="0">
                          <a:solidFill>
                            <a:schemeClr val="tx1"/>
                          </a:solidFill>
                          <a:effectLst/>
                          <a:latin typeface="+mn-lt"/>
                        </a:rPr>
                        <a:t>38%</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40%</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-3%</a:t>
                      </a:r>
                    </a:p>
                  </a:txBody>
                  <a:tcPr marL="7620" marR="7620" marT="7620" marB="0" anchor="b">
                    <a:solidFill>
                      <a:srgbClr val="0072C6"/>
                    </a:solidFill>
                  </a:tcPr>
                </a:tc>
                <a:extLst>
                  <a:ext uri="{0D108BD9-81ED-4DB2-BD59-A6C34878D82A}">
                    <a16:rowId xmlns:a16="http://schemas.microsoft.com/office/drawing/2014/main" val="639965245"/>
                  </a:ext>
                </a:extLst>
              </a:tr>
              <a:tr h="215587">
                <a:tc>
                  <a:txBody>
                    <a:bodyPr/>
                    <a:lstStyle/>
                    <a:p>
                      <a:pPr algn="ctr" fontAlgn="t"/>
                      <a:r>
                        <a:rPr lang="en-US" sz="1200" b="0" i="0" u="none" strike="noStrike" dirty="0">
                          <a:solidFill>
                            <a:schemeClr val="tx1"/>
                          </a:solidFill>
                          <a:effectLst/>
                          <a:latin typeface="+mn-lt"/>
                        </a:rPr>
                        <a:t>Damage to work rep</a:t>
                      </a:r>
                    </a:p>
                  </a:txBody>
                  <a:tcPr marL="7620" marR="7620" marT="7620" marB="0">
                    <a:solidFill>
                      <a:srgbClr val="0072C6"/>
                    </a:solidFill>
                  </a:tcPr>
                </a:tc>
                <a:tc>
                  <a:txBody>
                    <a:bodyPr/>
                    <a:lstStyle/>
                    <a:p>
                      <a:pPr algn="ctr" fontAlgn="ctr"/>
                      <a:r>
                        <a:rPr lang="en-US" sz="1200" b="0" i="0" u="none" strike="noStrike" dirty="0">
                          <a:solidFill>
                            <a:schemeClr val="tx1"/>
                          </a:solidFill>
                          <a:effectLst/>
                          <a:latin typeface="+mn-lt"/>
                        </a:rPr>
                        <a:t>34%</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34%</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-3%</a:t>
                      </a:r>
                    </a:p>
                  </a:txBody>
                  <a:tcPr marL="7620" marR="7620" marT="7620" marB="0" anchor="b">
                    <a:solidFill>
                      <a:srgbClr val="0072C6"/>
                    </a:solidFill>
                  </a:tcPr>
                </a:tc>
                <a:extLst>
                  <a:ext uri="{0D108BD9-81ED-4DB2-BD59-A6C34878D82A}">
                    <a16:rowId xmlns:a16="http://schemas.microsoft.com/office/drawing/2014/main" val="1985691313"/>
                  </a:ext>
                </a:extLst>
              </a:tr>
              <a:tr h="215587">
                <a:tc>
                  <a:txBody>
                    <a:bodyPr/>
                    <a:lstStyle/>
                    <a:p>
                      <a:pPr algn="l" fontAlgn="t"/>
                      <a:r>
                        <a:rPr lang="en-US" sz="1200" b="1" i="0" u="none" strike="noStrike" dirty="0">
                          <a:solidFill>
                            <a:schemeClr val="tx1"/>
                          </a:solidFill>
                          <a:effectLst/>
                          <a:latin typeface="+mn-lt"/>
                        </a:rPr>
                        <a:t>Sexual</a:t>
                      </a:r>
                    </a:p>
                  </a:txBody>
                  <a:tcPr marL="7620" marR="7620" marT="7620" marB="0">
                    <a:solidFill>
                      <a:srgbClr val="0072C6"/>
                    </a:solidFill>
                  </a:tcPr>
                </a:tc>
                <a:tc>
                  <a:txBody>
                    <a:bodyPr/>
                    <a:lstStyle/>
                    <a:p>
                      <a:pPr algn="ctr" fontAlgn="ctr"/>
                      <a:r>
                        <a:rPr lang="en-US" sz="1200" b="0" i="0" u="none" strike="noStrike" dirty="0">
                          <a:solidFill>
                            <a:schemeClr val="tx1"/>
                          </a:solidFill>
                          <a:effectLst/>
                          <a:latin typeface="+mn-lt"/>
                        </a:rPr>
                        <a:t>46%</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49%</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-3%</a:t>
                      </a:r>
                    </a:p>
                  </a:txBody>
                  <a:tcPr marL="7620" marR="7620" marT="7620" marB="0" anchor="b">
                    <a:solidFill>
                      <a:srgbClr val="0072C6"/>
                    </a:solidFill>
                  </a:tcPr>
                </a:tc>
                <a:extLst>
                  <a:ext uri="{0D108BD9-81ED-4DB2-BD59-A6C34878D82A}">
                    <a16:rowId xmlns:a16="http://schemas.microsoft.com/office/drawing/2014/main" val="1095551400"/>
                  </a:ext>
                </a:extLst>
              </a:tr>
              <a:tr h="215587">
                <a:tc>
                  <a:txBody>
                    <a:bodyPr/>
                    <a:lstStyle/>
                    <a:p>
                      <a:pPr algn="ctr" fontAlgn="t"/>
                      <a:r>
                        <a:rPr lang="en-US" sz="1200" b="0" i="0" u="none" strike="noStrike" dirty="0">
                          <a:solidFill>
                            <a:schemeClr val="tx1"/>
                          </a:solidFill>
                          <a:effectLst/>
                          <a:latin typeface="+mn-lt"/>
                        </a:rPr>
                        <a:t>Sexual solicitation</a:t>
                      </a:r>
                    </a:p>
                  </a:txBody>
                  <a:tcPr marL="7620" marR="7620" marT="7620" marB="0">
                    <a:solidFill>
                      <a:srgbClr val="0072C6"/>
                    </a:solidFill>
                  </a:tcPr>
                </a:tc>
                <a:tc>
                  <a:txBody>
                    <a:bodyPr/>
                    <a:lstStyle/>
                    <a:p>
                      <a:pPr algn="ctr" fontAlgn="ctr"/>
                      <a:r>
                        <a:rPr lang="en-US" sz="1200" b="0" i="0" u="none" strike="noStrike" dirty="0">
                          <a:solidFill>
                            <a:schemeClr val="tx1"/>
                          </a:solidFill>
                          <a:effectLst/>
                          <a:latin typeface="+mn-lt"/>
                        </a:rPr>
                        <a:t>31%</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36%</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-3%</a:t>
                      </a:r>
                    </a:p>
                  </a:txBody>
                  <a:tcPr marL="7620" marR="7620" marT="7620" marB="0" anchor="b">
                    <a:solidFill>
                      <a:srgbClr val="0072C6"/>
                    </a:solidFill>
                  </a:tcPr>
                </a:tc>
                <a:extLst>
                  <a:ext uri="{0D108BD9-81ED-4DB2-BD59-A6C34878D82A}">
                    <a16:rowId xmlns:a16="http://schemas.microsoft.com/office/drawing/2014/main" val="1514874529"/>
                  </a:ext>
                </a:extLst>
              </a:tr>
              <a:tr h="215587">
                <a:tc>
                  <a:txBody>
                    <a:bodyPr/>
                    <a:lstStyle/>
                    <a:p>
                      <a:pPr algn="ctr" fontAlgn="t"/>
                      <a:r>
                        <a:rPr lang="en-US" sz="1200" b="0" i="0" u="none" strike="noStrike" dirty="0">
                          <a:solidFill>
                            <a:schemeClr val="tx1"/>
                          </a:solidFill>
                          <a:effectLst/>
                          <a:latin typeface="+mn-lt"/>
                        </a:rPr>
                        <a:t>Unwanted Sexting (received)</a:t>
                      </a:r>
                    </a:p>
                  </a:txBody>
                  <a:tcPr marL="7620" marR="7620" marT="7620" marB="0">
                    <a:solidFill>
                      <a:srgbClr val="0072C6"/>
                    </a:solidFill>
                  </a:tcPr>
                </a:tc>
                <a:tc>
                  <a:txBody>
                    <a:bodyPr/>
                    <a:lstStyle/>
                    <a:p>
                      <a:pPr algn="ctr" fontAlgn="ctr"/>
                      <a:r>
                        <a:rPr lang="en-US" sz="1200" b="0" i="0" u="none" strike="noStrike" dirty="0">
                          <a:solidFill>
                            <a:schemeClr val="tx1"/>
                          </a:solidFill>
                          <a:effectLst/>
                          <a:latin typeface="+mn-lt"/>
                        </a:rPr>
                        <a:t>31%</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35%</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-3%</a:t>
                      </a:r>
                    </a:p>
                  </a:txBody>
                  <a:tcPr marL="7620" marR="7620" marT="7620" marB="0" anchor="b">
                    <a:solidFill>
                      <a:srgbClr val="0072C6"/>
                    </a:solidFill>
                  </a:tcPr>
                </a:tc>
                <a:extLst>
                  <a:ext uri="{0D108BD9-81ED-4DB2-BD59-A6C34878D82A}">
                    <a16:rowId xmlns:a16="http://schemas.microsoft.com/office/drawing/2014/main" val="739769706"/>
                  </a:ext>
                </a:extLst>
              </a:tr>
              <a:tr h="215587">
                <a:tc>
                  <a:txBody>
                    <a:bodyPr/>
                    <a:lstStyle/>
                    <a:p>
                      <a:pPr algn="ctr" fontAlgn="t"/>
                      <a:r>
                        <a:rPr lang="en-US" sz="1200" b="0" i="0" u="none" strike="noStrike" dirty="0">
                          <a:solidFill>
                            <a:schemeClr val="tx1"/>
                          </a:solidFill>
                          <a:effectLst/>
                          <a:latin typeface="+mn-lt"/>
                        </a:rPr>
                        <a:t>Sextortion</a:t>
                      </a:r>
                    </a:p>
                  </a:txBody>
                  <a:tcPr marL="7620" marR="7620" marT="7620" marB="0">
                    <a:solidFill>
                      <a:srgbClr val="0072C6"/>
                    </a:solidFill>
                  </a:tcPr>
                </a:tc>
                <a:tc>
                  <a:txBody>
                    <a:bodyPr/>
                    <a:lstStyle/>
                    <a:p>
                      <a:pPr algn="ctr" fontAlgn="ctr"/>
                      <a:r>
                        <a:rPr lang="en-US" sz="1200" b="0" i="0" u="none" strike="noStrike" dirty="0">
                          <a:solidFill>
                            <a:schemeClr val="tx1"/>
                          </a:solidFill>
                          <a:effectLst/>
                          <a:latin typeface="+mn-lt"/>
                        </a:rPr>
                        <a:t>31%</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35%</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-4%</a:t>
                      </a:r>
                    </a:p>
                  </a:txBody>
                  <a:tcPr marL="7620" marR="7620" marT="7620" marB="0" anchor="b">
                    <a:solidFill>
                      <a:srgbClr val="0072C6"/>
                    </a:solidFill>
                  </a:tcPr>
                </a:tc>
                <a:extLst>
                  <a:ext uri="{0D108BD9-81ED-4DB2-BD59-A6C34878D82A}">
                    <a16:rowId xmlns:a16="http://schemas.microsoft.com/office/drawing/2014/main" val="3152668720"/>
                  </a:ext>
                </a:extLst>
              </a:tr>
              <a:tr h="215587">
                <a:tc>
                  <a:txBody>
                    <a:bodyPr/>
                    <a:lstStyle/>
                    <a:p>
                      <a:pPr algn="ctr" fontAlgn="t"/>
                      <a:r>
                        <a:rPr lang="en-US" sz="1200" b="0" i="0" u="none" strike="noStrike" dirty="0">
                          <a:solidFill>
                            <a:schemeClr val="tx1"/>
                          </a:solidFill>
                          <a:effectLst/>
                          <a:latin typeface="+mn-lt"/>
                        </a:rPr>
                        <a:t>"Revenge porn"</a:t>
                      </a:r>
                    </a:p>
                  </a:txBody>
                  <a:tcPr marL="7620" marR="7620" marT="7620" marB="0">
                    <a:solidFill>
                      <a:srgbClr val="0072C6"/>
                    </a:solidFill>
                  </a:tcPr>
                </a:tc>
                <a:tc>
                  <a:txBody>
                    <a:bodyPr/>
                    <a:lstStyle/>
                    <a:p>
                      <a:pPr algn="ctr" fontAlgn="ctr"/>
                      <a:r>
                        <a:rPr lang="en-US" sz="1200" b="0" i="0" u="none" strike="noStrike" dirty="0">
                          <a:solidFill>
                            <a:schemeClr val="tx1"/>
                          </a:solidFill>
                          <a:effectLst/>
                          <a:latin typeface="+mn-lt"/>
                        </a:rPr>
                        <a:t>31%</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34%</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-4%</a:t>
                      </a:r>
                    </a:p>
                  </a:txBody>
                  <a:tcPr marL="7620" marR="7620" marT="7620" marB="0" anchor="b">
                    <a:solidFill>
                      <a:srgbClr val="0072C6"/>
                    </a:solidFill>
                  </a:tcPr>
                </a:tc>
                <a:extLst>
                  <a:ext uri="{0D108BD9-81ED-4DB2-BD59-A6C34878D82A}">
                    <a16:rowId xmlns:a16="http://schemas.microsoft.com/office/drawing/2014/main" val="3868377897"/>
                  </a:ext>
                </a:extLst>
              </a:tr>
              <a:tr h="215587">
                <a:tc>
                  <a:txBody>
                    <a:bodyPr/>
                    <a:lstStyle/>
                    <a:p>
                      <a:pPr algn="ctr" fontAlgn="t"/>
                      <a:r>
                        <a:rPr lang="en-US" sz="1200" b="0" i="0" u="none" strike="noStrike" dirty="0">
                          <a:solidFill>
                            <a:schemeClr val="tx1"/>
                          </a:solidFill>
                          <a:effectLst/>
                          <a:latin typeface="+mn-lt"/>
                        </a:rPr>
                        <a:t>Unwanted Sexting (sent)</a:t>
                      </a:r>
                    </a:p>
                  </a:txBody>
                  <a:tcPr marL="7620" marR="7620" marT="7620" marB="0">
                    <a:solidFill>
                      <a:srgbClr val="0072C6"/>
                    </a:solidFill>
                  </a:tcPr>
                </a:tc>
                <a:tc>
                  <a:txBody>
                    <a:bodyPr/>
                    <a:lstStyle/>
                    <a:p>
                      <a:pPr algn="ctr" fontAlgn="ctr"/>
                      <a:r>
                        <a:rPr lang="en-US" sz="1200" b="0" i="0" u="none" strike="noStrike" dirty="0">
                          <a:solidFill>
                            <a:schemeClr val="tx1"/>
                          </a:solidFill>
                          <a:effectLst/>
                          <a:latin typeface="+mn-lt"/>
                        </a:rPr>
                        <a:t>30%</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33%</a:t>
                      </a:r>
                    </a:p>
                  </a:txBody>
                  <a:tcPr marL="7620" marR="7620" marT="7620" marB="0" anchor="ctr">
                    <a:solidFill>
                      <a:srgbClr val="0072C6"/>
                    </a:solidFill>
                  </a:tcPr>
                </a:tc>
                <a:tc>
                  <a:txBody>
                    <a:bodyPr/>
                    <a:lstStyle/>
                    <a:p>
                      <a:pPr algn="ctr" fontAlgn="b"/>
                      <a:r>
                        <a:rPr lang="en-US" sz="1200" b="0" i="0" u="none" strike="noStrike" dirty="0">
                          <a:solidFill>
                            <a:schemeClr val="tx1"/>
                          </a:solidFill>
                          <a:effectLst/>
                          <a:latin typeface="+mn-lt"/>
                        </a:rPr>
                        <a:t>-4%</a:t>
                      </a:r>
                    </a:p>
                  </a:txBody>
                  <a:tcPr marL="7620" marR="7620" marT="7620" marB="0" anchor="b">
                    <a:solidFill>
                      <a:srgbClr val="0072C6"/>
                    </a:solidFill>
                  </a:tcPr>
                </a:tc>
                <a:extLst>
                  <a:ext uri="{0D108BD9-81ED-4DB2-BD59-A6C34878D82A}">
                    <a16:rowId xmlns:a16="http://schemas.microsoft.com/office/drawing/2014/main" val="1655176896"/>
                  </a:ext>
                </a:extLst>
              </a:tr>
            </a:tbl>
          </a:graphicData>
        </a:graphic>
      </p:graphicFrame>
      <p:sp>
        <p:nvSpPr>
          <p:cNvPr id="11" name="Rectangle 10"/>
          <p:cNvSpPr/>
          <p:nvPr/>
        </p:nvSpPr>
        <p:spPr bwMode="auto">
          <a:xfrm>
            <a:off x="4622373" y="2402732"/>
            <a:ext cx="543560" cy="418611"/>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4632101" y="3060127"/>
            <a:ext cx="543560" cy="869847"/>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4622373" y="4352647"/>
            <a:ext cx="543560" cy="418611"/>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4622373" y="5193931"/>
            <a:ext cx="543560" cy="1313227"/>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24" name="Group 23"/>
          <p:cNvGrpSpPr/>
          <p:nvPr/>
        </p:nvGrpSpPr>
        <p:grpSpPr>
          <a:xfrm>
            <a:off x="10766545" y="11659"/>
            <a:ext cx="1586314" cy="489365"/>
            <a:chOff x="10766545" y="11659"/>
            <a:chExt cx="1586314" cy="489365"/>
          </a:xfrm>
        </p:grpSpPr>
        <p:sp>
          <p:nvSpPr>
            <p:cNvPr id="25" name="TextBox 24"/>
            <p:cNvSpPr txBox="1"/>
            <p:nvPr/>
          </p:nvSpPr>
          <p:spPr>
            <a:xfrm>
              <a:off x="10766545" y="11659"/>
              <a:ext cx="951222"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Gender</a:t>
              </a:r>
            </a:p>
          </p:txBody>
        </p:sp>
        <p:grpSp>
          <p:nvGrpSpPr>
            <p:cNvPr id="26" name="Group 25"/>
            <p:cNvGrpSpPr>
              <a:grpSpLocks noChangeAspect="1"/>
            </p:cNvGrpSpPr>
            <p:nvPr/>
          </p:nvGrpSpPr>
          <p:grpSpPr>
            <a:xfrm>
              <a:off x="11621339" y="81889"/>
              <a:ext cx="731520" cy="377715"/>
              <a:chOff x="2461533" y="4904256"/>
              <a:chExt cx="1871022" cy="966089"/>
            </a:xfrm>
          </p:grpSpPr>
          <p:pic>
            <p:nvPicPr>
              <p:cNvPr id="27" name="Picture 26"/>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3418155" y="4904256"/>
                <a:ext cx="914400" cy="914400"/>
              </a:xfrm>
              <a:prstGeom prst="rect">
                <a:avLst/>
              </a:prstGeom>
            </p:spPr>
          </p:pic>
          <p:pic>
            <p:nvPicPr>
              <p:cNvPr id="28" name="Picture 27" descr="... , face, human, man, profile, user, women icon | Icon search engine"/>
              <p:cNvPicPr>
                <a:picLocks noChangeAspect="1"/>
              </p:cNvPicPr>
              <p:nvPr/>
            </p:nvPicPr>
            <p:blipFill>
              <a:blip r:embed="rId5">
                <a:duotone>
                  <a:schemeClr val="accent4">
                    <a:shade val="45000"/>
                    <a:satMod val="135000"/>
                  </a:schemeClr>
                  <a:prstClr val="white"/>
                </a:duotone>
              </a:blip>
              <a:stretch>
                <a:fillRect/>
              </a:stretch>
            </p:blipFill>
            <p:spPr>
              <a:xfrm>
                <a:off x="2461533" y="4955945"/>
                <a:ext cx="914400" cy="914400"/>
              </a:xfrm>
              <a:prstGeom prst="rect">
                <a:avLst/>
              </a:prstGeom>
            </p:spPr>
          </p:pic>
        </p:grpSp>
      </p:grpSp>
    </p:spTree>
    <p:extLst>
      <p:ext uri="{BB962C8B-B14F-4D97-AF65-F5344CB8AC3E}">
        <p14:creationId xmlns:p14="http://schemas.microsoft.com/office/powerpoint/2010/main" val="1106912693"/>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08186"/>
            <a:ext cx="11889564" cy="917575"/>
          </a:xfrm>
        </p:spPr>
        <p:txBody>
          <a:bodyPr/>
          <a:lstStyle/>
          <a:p>
            <a:r>
              <a:rPr lang="en-US" dirty="0"/>
              <a:t>Males experienced risks more recently</a:t>
            </a:r>
            <a:endParaRPr lang="en-US" sz="2400" dirty="0"/>
          </a:p>
        </p:txBody>
      </p:sp>
      <p:sp>
        <p:nvSpPr>
          <p:cNvPr id="3" name="Slide Number Placeholder 2"/>
          <p:cNvSpPr>
            <a:spLocks noGrp="1"/>
          </p:cNvSpPr>
          <p:nvPr>
            <p:ph type="sldNum" sz="quarter" idx="4"/>
          </p:nvPr>
        </p:nvSpPr>
        <p:spPr/>
        <p:txBody>
          <a:bodyPr/>
          <a:lstStyle/>
          <a:p>
            <a:fld id="{7EFC24D6-DB8F-6B44-BA5A-9BEC68C15CAA}" type="slidenum">
              <a:rPr lang="en-US" smtClean="0"/>
              <a:pPr/>
              <a:t>55</a:t>
            </a:fld>
            <a:endParaRPr lang="en-US" dirty="0"/>
          </a:p>
        </p:txBody>
      </p:sp>
      <p:sp>
        <p:nvSpPr>
          <p:cNvPr id="25" name="Rectangle 24"/>
          <p:cNvSpPr/>
          <p:nvPr/>
        </p:nvSpPr>
        <p:spPr>
          <a:xfrm>
            <a:off x="4824874" y="6670748"/>
            <a:ext cx="6899045" cy="246221"/>
          </a:xfrm>
          <a:prstGeom prst="rect">
            <a:avLst/>
          </a:prstGeom>
        </p:spPr>
        <p:txBody>
          <a:bodyPr wrap="square">
            <a:spAutoFit/>
          </a:bodyPr>
          <a:lstStyle/>
          <a:p>
            <a:r>
              <a:rPr lang="en-US" sz="1000" dirty="0">
                <a:solidFill>
                  <a:schemeClr val="tx1">
                    <a:lumMod val="50000"/>
                  </a:schemeClr>
                </a:solidFill>
              </a:rPr>
              <a:t>Q.7: How often do you experience these events when you are interacting with other people online&lt;insert online risk&gt;?</a:t>
            </a:r>
          </a:p>
        </p:txBody>
      </p:sp>
      <p:sp>
        <p:nvSpPr>
          <p:cNvPr id="26" name="Rectangle 25"/>
          <p:cNvSpPr/>
          <p:nvPr/>
        </p:nvSpPr>
        <p:spPr>
          <a:xfrm>
            <a:off x="2498" y="6669087"/>
            <a:ext cx="6216650" cy="246221"/>
          </a:xfrm>
          <a:prstGeom prst="rect">
            <a:avLst/>
          </a:prstGeom>
        </p:spPr>
        <p:txBody>
          <a:bodyPr>
            <a:spAutoFit/>
          </a:bodyPr>
          <a:lstStyle/>
          <a:p>
            <a:r>
              <a:rPr lang="en-US" sz="1000" dirty="0">
                <a:solidFill>
                  <a:schemeClr val="tx1">
                    <a:lumMod val="50000"/>
                  </a:schemeClr>
                </a:solidFill>
              </a:rPr>
              <a:t> Q.6: When was the last time these events happened to you &lt;insert online risk&gt;?</a:t>
            </a:r>
          </a:p>
        </p:txBody>
      </p:sp>
      <p:graphicFrame>
        <p:nvGraphicFramePr>
          <p:cNvPr id="20" name="Chart 19"/>
          <p:cNvGraphicFramePr/>
          <p:nvPr>
            <p:extLst>
              <p:ext uri="{D42A27DB-BD31-4B8C-83A1-F6EECF244321}">
                <p14:modId xmlns:p14="http://schemas.microsoft.com/office/powerpoint/2010/main" val="1268932520"/>
              </p:ext>
            </p:extLst>
          </p:nvPr>
        </p:nvGraphicFramePr>
        <p:xfrm>
          <a:off x="2451798" y="1836282"/>
          <a:ext cx="7596553" cy="4120624"/>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10766545" y="11659"/>
            <a:ext cx="1586314" cy="489365"/>
            <a:chOff x="10766545" y="11659"/>
            <a:chExt cx="1586314" cy="489365"/>
          </a:xfrm>
        </p:grpSpPr>
        <p:sp>
          <p:nvSpPr>
            <p:cNvPr id="16" name="TextBox 15"/>
            <p:cNvSpPr txBox="1"/>
            <p:nvPr/>
          </p:nvSpPr>
          <p:spPr>
            <a:xfrm>
              <a:off x="10766545" y="11659"/>
              <a:ext cx="951222"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Gender</a:t>
              </a:r>
            </a:p>
          </p:txBody>
        </p:sp>
        <p:grpSp>
          <p:nvGrpSpPr>
            <p:cNvPr id="17" name="Group 16"/>
            <p:cNvGrpSpPr>
              <a:grpSpLocks noChangeAspect="1"/>
            </p:cNvGrpSpPr>
            <p:nvPr/>
          </p:nvGrpSpPr>
          <p:grpSpPr>
            <a:xfrm>
              <a:off x="11621339" y="81889"/>
              <a:ext cx="731520" cy="377715"/>
              <a:chOff x="2461533" y="4904256"/>
              <a:chExt cx="1871022" cy="966089"/>
            </a:xfrm>
          </p:grpSpPr>
          <p:pic>
            <p:nvPicPr>
              <p:cNvPr id="18" name="Picture 17"/>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Lst>
              </a:blip>
              <a:stretch>
                <a:fillRect/>
              </a:stretch>
            </p:blipFill>
            <p:spPr>
              <a:xfrm>
                <a:off x="3418155" y="4904256"/>
                <a:ext cx="914400" cy="914400"/>
              </a:xfrm>
              <a:prstGeom prst="rect">
                <a:avLst/>
              </a:prstGeom>
            </p:spPr>
          </p:pic>
          <p:pic>
            <p:nvPicPr>
              <p:cNvPr id="19" name="Picture 18" descr="... , face, human, man, profile, user, women icon | Icon search engine"/>
              <p:cNvPicPr>
                <a:picLocks noChangeAspect="1"/>
              </p:cNvPicPr>
              <p:nvPr/>
            </p:nvPicPr>
            <p:blipFill>
              <a:blip r:embed="rId6">
                <a:duotone>
                  <a:schemeClr val="accent4">
                    <a:shade val="45000"/>
                    <a:satMod val="135000"/>
                  </a:schemeClr>
                  <a:prstClr val="white"/>
                </a:duotone>
              </a:blip>
              <a:stretch>
                <a:fillRect/>
              </a:stretch>
            </p:blipFill>
            <p:spPr>
              <a:xfrm>
                <a:off x="2461533" y="4955945"/>
                <a:ext cx="914400" cy="914400"/>
              </a:xfrm>
              <a:prstGeom prst="rect">
                <a:avLst/>
              </a:prstGeom>
            </p:spPr>
          </p:pic>
        </p:grpSp>
      </p:grpSp>
    </p:spTree>
    <p:extLst>
      <p:ext uri="{BB962C8B-B14F-4D97-AF65-F5344CB8AC3E}">
        <p14:creationId xmlns:p14="http://schemas.microsoft.com/office/powerpoint/2010/main" val="1210121363"/>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Females experienced a greater loss of trust</a:t>
            </a:r>
            <a:br>
              <a:rPr lang="en-US" dirty="0"/>
            </a:br>
            <a:r>
              <a:rPr lang="en-US" sz="2400" dirty="0"/>
              <a:t>In several cases, females reported higher levels of consequences than males</a:t>
            </a:r>
            <a:endParaRPr lang="en-US" dirty="0"/>
          </a:p>
        </p:txBody>
      </p:sp>
      <p:sp>
        <p:nvSpPr>
          <p:cNvPr id="3" name="Slide Number Placeholder 2"/>
          <p:cNvSpPr>
            <a:spLocks noGrp="1"/>
          </p:cNvSpPr>
          <p:nvPr>
            <p:ph type="sldNum" sz="quarter" idx="4"/>
          </p:nvPr>
        </p:nvSpPr>
        <p:spPr>
          <a:xfrm>
            <a:off x="9337211" y="6483350"/>
            <a:ext cx="2901950" cy="371475"/>
          </a:xfrm>
        </p:spPr>
        <p:txBody>
          <a:bodyPr/>
          <a:lstStyle/>
          <a:p>
            <a:fld id="{7EFC24D6-DB8F-6B44-BA5A-9BEC68C15CAA}" type="slidenum">
              <a:rPr lang="en-US" smtClean="0"/>
              <a:pPr/>
              <a:t>56</a:t>
            </a:fld>
            <a:endParaRPr lang="en-US" dirty="0"/>
          </a:p>
        </p:txBody>
      </p:sp>
      <p:sp>
        <p:nvSpPr>
          <p:cNvPr id="20" name="Rectangle 19"/>
          <p:cNvSpPr/>
          <p:nvPr/>
        </p:nvSpPr>
        <p:spPr>
          <a:xfrm>
            <a:off x="2498" y="6679135"/>
            <a:ext cx="9486942" cy="246221"/>
          </a:xfrm>
          <a:prstGeom prst="rect">
            <a:avLst/>
          </a:prstGeom>
        </p:spPr>
        <p:txBody>
          <a:bodyPr wrap="square">
            <a:spAutoFit/>
          </a:bodyPr>
          <a:lstStyle/>
          <a:p>
            <a:r>
              <a:rPr lang="en-US" sz="1000" dirty="0">
                <a:solidFill>
                  <a:schemeClr val="tx1">
                    <a:lumMod val="50000"/>
                  </a:schemeClr>
                </a:solidFill>
              </a:rPr>
              <a:t> Q9: …Please tell us if any of the following has ever happened to you or to a friend/family member as a consequence of being treated uncivilly.</a:t>
            </a:r>
          </a:p>
        </p:txBody>
      </p:sp>
      <p:graphicFrame>
        <p:nvGraphicFramePr>
          <p:cNvPr id="16" name="Table 15"/>
          <p:cNvGraphicFramePr>
            <a:graphicFrameLocks noGrp="1"/>
          </p:cNvGraphicFramePr>
          <p:nvPr>
            <p:extLst>
              <p:ext uri="{D42A27DB-BD31-4B8C-83A1-F6EECF244321}">
                <p14:modId xmlns:p14="http://schemas.microsoft.com/office/powerpoint/2010/main" val="1047545461"/>
              </p:ext>
            </p:extLst>
          </p:nvPr>
        </p:nvGraphicFramePr>
        <p:xfrm>
          <a:off x="1152034" y="1595811"/>
          <a:ext cx="4754880" cy="444358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3949928482"/>
                    </a:ext>
                  </a:extLst>
                </a:gridCol>
                <a:gridCol w="1005840">
                  <a:extLst>
                    <a:ext uri="{9D8B030D-6E8A-4147-A177-3AD203B41FA5}">
                      <a16:colId xmlns:a16="http://schemas.microsoft.com/office/drawing/2014/main" val="3019714566"/>
                    </a:ext>
                  </a:extLst>
                </a:gridCol>
                <a:gridCol w="1005840">
                  <a:extLst>
                    <a:ext uri="{9D8B030D-6E8A-4147-A177-3AD203B41FA5}">
                      <a16:colId xmlns:a16="http://schemas.microsoft.com/office/drawing/2014/main" val="3428037597"/>
                    </a:ext>
                  </a:extLst>
                </a:gridCol>
              </a:tblGrid>
              <a:tr h="440627">
                <a:tc>
                  <a:txBody>
                    <a:bodyPr/>
                    <a:lstStyle/>
                    <a:p>
                      <a:pPr algn="ctr"/>
                      <a:r>
                        <a:rPr lang="en-US" sz="1400" b="1" dirty="0">
                          <a:solidFill>
                            <a:schemeClr val="tx1"/>
                          </a:solidFill>
                          <a:latin typeface="+mn-lt"/>
                        </a:rPr>
                        <a:t>Consequence</a:t>
                      </a:r>
                    </a:p>
                  </a:txBody>
                  <a:tcPr anchor="ctr">
                    <a:solidFill>
                      <a:srgbClr val="0072C6"/>
                    </a:solidFill>
                  </a:tcPr>
                </a:tc>
                <a:tc>
                  <a:txBody>
                    <a:bodyPr/>
                    <a:lstStyle/>
                    <a:p>
                      <a:pPr algn="ctr"/>
                      <a:r>
                        <a:rPr lang="en-US" sz="1400" b="1" dirty="0">
                          <a:solidFill>
                            <a:schemeClr val="tx1"/>
                          </a:solidFill>
                          <a:latin typeface="+mn-lt"/>
                        </a:rPr>
                        <a:t>Male</a:t>
                      </a:r>
                    </a:p>
                  </a:txBody>
                  <a:tcPr anchor="ctr">
                    <a:solidFill>
                      <a:srgbClr val="0072C6"/>
                    </a:solidFill>
                  </a:tcPr>
                </a:tc>
                <a:tc>
                  <a:txBody>
                    <a:bodyPr/>
                    <a:lstStyle/>
                    <a:p>
                      <a:pPr algn="ctr"/>
                      <a:r>
                        <a:rPr lang="en-US" sz="1400" b="1" dirty="0">
                          <a:solidFill>
                            <a:schemeClr val="tx1"/>
                          </a:solidFill>
                          <a:latin typeface="+mn-lt"/>
                        </a:rPr>
                        <a:t>Female</a:t>
                      </a:r>
                    </a:p>
                  </a:txBody>
                  <a:tcPr anchor="ctr">
                    <a:solidFill>
                      <a:srgbClr val="0072C6"/>
                    </a:solidFill>
                  </a:tcPr>
                </a:tc>
                <a:extLst>
                  <a:ext uri="{0D108BD9-81ED-4DB2-BD59-A6C34878D82A}">
                    <a16:rowId xmlns:a16="http://schemas.microsoft.com/office/drawing/2014/main" val="4076025138"/>
                  </a:ext>
                </a:extLst>
              </a:tr>
              <a:tr h="306737">
                <a:tc>
                  <a:txBody>
                    <a:bodyPr/>
                    <a:lstStyle/>
                    <a:p>
                      <a:pPr algn="l" fontAlgn="t"/>
                      <a:r>
                        <a:rPr lang="en-US" sz="1200" b="0" i="0" u="none" strike="noStrike" dirty="0">
                          <a:solidFill>
                            <a:schemeClr val="tx1"/>
                          </a:solidFill>
                          <a:effectLst/>
                          <a:latin typeface="+mn-lt"/>
                        </a:rPr>
                        <a:t>(NET) Any</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66%</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68%</a:t>
                      </a:r>
                    </a:p>
                  </a:txBody>
                  <a:tcPr marL="7620" marR="7620" marT="7620" marB="0" anchor="ctr">
                    <a:solidFill>
                      <a:srgbClr val="0072C6"/>
                    </a:solidFill>
                  </a:tcPr>
                </a:tc>
                <a:extLst>
                  <a:ext uri="{0D108BD9-81ED-4DB2-BD59-A6C34878D82A}">
                    <a16:rowId xmlns:a16="http://schemas.microsoft.com/office/drawing/2014/main" val="4272108512"/>
                  </a:ext>
                </a:extLst>
              </a:tr>
              <a:tr h="373380">
                <a:tc>
                  <a:txBody>
                    <a:bodyPr/>
                    <a:lstStyle/>
                    <a:p>
                      <a:pPr algn="l" fontAlgn="t"/>
                      <a:r>
                        <a:rPr lang="en-US" sz="1200" b="0" i="0" u="none" strike="noStrike" dirty="0">
                          <a:solidFill>
                            <a:schemeClr val="tx1"/>
                          </a:solidFill>
                          <a:effectLst/>
                          <a:latin typeface="+mn-lt"/>
                        </a:rPr>
                        <a:t>Became less trusting of other people online</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37%</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42%</a:t>
                      </a:r>
                    </a:p>
                  </a:txBody>
                  <a:tcPr marL="7620" marR="7620" marT="7620" marB="0" anchor="ctr">
                    <a:solidFill>
                      <a:srgbClr val="0072C6"/>
                    </a:solidFill>
                  </a:tcPr>
                </a:tc>
                <a:extLst>
                  <a:ext uri="{0D108BD9-81ED-4DB2-BD59-A6C34878D82A}">
                    <a16:rowId xmlns:a16="http://schemas.microsoft.com/office/drawing/2014/main" val="2006210942"/>
                  </a:ext>
                </a:extLst>
              </a:tr>
              <a:tr h="373380">
                <a:tc>
                  <a:txBody>
                    <a:bodyPr/>
                    <a:lstStyle/>
                    <a:p>
                      <a:pPr algn="l" fontAlgn="t"/>
                      <a:r>
                        <a:rPr lang="en-US" sz="1200" b="0" i="0" u="none" strike="noStrike" dirty="0">
                          <a:solidFill>
                            <a:schemeClr val="tx1"/>
                          </a:solidFill>
                          <a:effectLst/>
                          <a:latin typeface="+mn-lt"/>
                        </a:rPr>
                        <a:t>Became less trusting of other people offline</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27%</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32%</a:t>
                      </a:r>
                    </a:p>
                  </a:txBody>
                  <a:tcPr marL="7620" marR="7620" marT="7620" marB="0" anchor="ctr">
                    <a:solidFill>
                      <a:srgbClr val="0072C6"/>
                    </a:solidFill>
                  </a:tcPr>
                </a:tc>
                <a:extLst>
                  <a:ext uri="{0D108BD9-81ED-4DB2-BD59-A6C34878D82A}">
                    <a16:rowId xmlns:a16="http://schemas.microsoft.com/office/drawing/2014/main" val="2083621090"/>
                  </a:ext>
                </a:extLst>
              </a:tr>
              <a:tr h="487878">
                <a:tc>
                  <a:txBody>
                    <a:bodyPr/>
                    <a:lstStyle/>
                    <a:p>
                      <a:pPr algn="l" fontAlgn="t"/>
                      <a:r>
                        <a:rPr lang="en-US" sz="1200" b="0" i="0" u="none" strike="noStrike" dirty="0">
                          <a:solidFill>
                            <a:schemeClr val="tx1"/>
                          </a:solidFill>
                          <a:effectLst/>
                          <a:latin typeface="+mn-lt"/>
                        </a:rPr>
                        <a:t>Tried to be more constructive in my criticism of other people</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26%</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27%</a:t>
                      </a:r>
                    </a:p>
                  </a:txBody>
                  <a:tcPr marL="7620" marR="7620" marT="7620" marB="0" anchor="ctr">
                    <a:solidFill>
                      <a:srgbClr val="0072C6"/>
                    </a:solidFill>
                  </a:tcPr>
                </a:tc>
                <a:extLst>
                  <a:ext uri="{0D108BD9-81ED-4DB2-BD59-A6C34878D82A}">
                    <a16:rowId xmlns:a16="http://schemas.microsoft.com/office/drawing/2014/main" val="2878186760"/>
                  </a:ext>
                </a:extLst>
              </a:tr>
              <a:tr h="306737">
                <a:tc>
                  <a:txBody>
                    <a:bodyPr/>
                    <a:lstStyle/>
                    <a:p>
                      <a:pPr algn="l" fontAlgn="t"/>
                      <a:r>
                        <a:rPr lang="en-US" sz="1200" b="0" i="0" u="none" strike="noStrike" dirty="0">
                          <a:solidFill>
                            <a:schemeClr val="tx1"/>
                          </a:solidFill>
                          <a:effectLst/>
                          <a:latin typeface="+mn-lt"/>
                        </a:rPr>
                        <a:t>Lost sleep</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21%</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25%</a:t>
                      </a:r>
                    </a:p>
                  </a:txBody>
                  <a:tcPr marL="7620" marR="7620" marT="7620" marB="0" anchor="ctr">
                    <a:solidFill>
                      <a:srgbClr val="0072C6"/>
                    </a:solidFill>
                  </a:tcPr>
                </a:tc>
                <a:extLst>
                  <a:ext uri="{0D108BD9-81ED-4DB2-BD59-A6C34878D82A}">
                    <a16:rowId xmlns:a16="http://schemas.microsoft.com/office/drawing/2014/main" val="216381543"/>
                  </a:ext>
                </a:extLst>
              </a:tr>
              <a:tr h="306737">
                <a:tc>
                  <a:txBody>
                    <a:bodyPr/>
                    <a:lstStyle/>
                    <a:p>
                      <a:pPr algn="l" fontAlgn="t"/>
                      <a:r>
                        <a:rPr lang="en-US" sz="1200" b="0" i="0" u="none" strike="noStrike" dirty="0">
                          <a:solidFill>
                            <a:schemeClr val="tx1"/>
                          </a:solidFill>
                          <a:effectLst/>
                          <a:latin typeface="+mn-lt"/>
                        </a:rPr>
                        <a:t>My life became more stressful</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20%</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26%</a:t>
                      </a:r>
                    </a:p>
                  </a:txBody>
                  <a:tcPr marL="7620" marR="7620" marT="7620" marB="0" anchor="ctr">
                    <a:solidFill>
                      <a:srgbClr val="0072C6"/>
                    </a:solidFill>
                  </a:tcPr>
                </a:tc>
                <a:extLst>
                  <a:ext uri="{0D108BD9-81ED-4DB2-BD59-A6C34878D82A}">
                    <a16:rowId xmlns:a16="http://schemas.microsoft.com/office/drawing/2014/main" val="1663320760"/>
                  </a:ext>
                </a:extLst>
              </a:tr>
              <a:tr h="487878">
                <a:tc>
                  <a:txBody>
                    <a:bodyPr/>
                    <a:lstStyle/>
                    <a:p>
                      <a:pPr algn="l" fontAlgn="t"/>
                      <a:r>
                        <a:rPr lang="en-US" sz="1200" b="0" i="0" u="none" strike="noStrike" dirty="0">
                          <a:solidFill>
                            <a:schemeClr val="tx1"/>
                          </a:solidFill>
                          <a:effectLst/>
                          <a:latin typeface="+mn-lt"/>
                        </a:rPr>
                        <a:t>Was less likely to participate in blogs and forums</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22%</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21%</a:t>
                      </a:r>
                    </a:p>
                  </a:txBody>
                  <a:tcPr marL="7620" marR="7620" marT="7620" marB="0" anchor="ctr">
                    <a:solidFill>
                      <a:srgbClr val="0072C6"/>
                    </a:solidFill>
                  </a:tcPr>
                </a:tc>
                <a:extLst>
                  <a:ext uri="{0D108BD9-81ED-4DB2-BD59-A6C34878D82A}">
                    <a16:rowId xmlns:a16="http://schemas.microsoft.com/office/drawing/2014/main" val="2864313746"/>
                  </a:ext>
                </a:extLst>
              </a:tr>
              <a:tr h="306737">
                <a:tc>
                  <a:txBody>
                    <a:bodyPr/>
                    <a:lstStyle/>
                    <a:p>
                      <a:pPr algn="l" fontAlgn="t"/>
                      <a:r>
                        <a:rPr lang="en-US" sz="1200" b="0" i="0" u="none" strike="noStrike" dirty="0">
                          <a:solidFill>
                            <a:schemeClr val="tx1"/>
                          </a:solidFill>
                          <a:effectLst/>
                          <a:latin typeface="+mn-lt"/>
                        </a:rPr>
                        <a:t>Lost a friend</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17%</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19%</a:t>
                      </a:r>
                    </a:p>
                  </a:txBody>
                  <a:tcPr marL="7620" marR="7620" marT="7620" marB="0" anchor="ctr">
                    <a:solidFill>
                      <a:srgbClr val="0072C6"/>
                    </a:solidFill>
                  </a:tcPr>
                </a:tc>
                <a:extLst>
                  <a:ext uri="{0D108BD9-81ED-4DB2-BD59-A6C34878D82A}">
                    <a16:rowId xmlns:a16="http://schemas.microsoft.com/office/drawing/2014/main" val="616437676"/>
                  </a:ext>
                </a:extLst>
              </a:tr>
              <a:tr h="373380">
                <a:tc>
                  <a:txBody>
                    <a:bodyPr/>
                    <a:lstStyle/>
                    <a:p>
                      <a:pPr algn="l" fontAlgn="t"/>
                      <a:r>
                        <a:rPr lang="en-US" sz="1200" b="0" i="0" u="none" strike="noStrike" dirty="0">
                          <a:solidFill>
                            <a:schemeClr val="tx1"/>
                          </a:solidFill>
                          <a:effectLst/>
                          <a:latin typeface="+mn-lt"/>
                        </a:rPr>
                        <a:t>Spent time and energy avoiding the offender</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15%</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19%</a:t>
                      </a:r>
                    </a:p>
                  </a:txBody>
                  <a:tcPr marL="7620" marR="7620" marT="7620" marB="0" anchor="ctr">
                    <a:solidFill>
                      <a:srgbClr val="0072C6"/>
                    </a:solidFill>
                  </a:tcPr>
                </a:tc>
                <a:extLst>
                  <a:ext uri="{0D108BD9-81ED-4DB2-BD59-A6C34878D82A}">
                    <a16:rowId xmlns:a16="http://schemas.microsoft.com/office/drawing/2014/main" val="3083439492"/>
                  </a:ext>
                </a:extLst>
              </a:tr>
              <a:tr h="306737">
                <a:tc>
                  <a:txBody>
                    <a:bodyPr/>
                    <a:lstStyle/>
                    <a:p>
                      <a:pPr algn="l" fontAlgn="t"/>
                      <a:r>
                        <a:rPr lang="en-US" sz="1200" b="0" i="0" u="none" strike="noStrike" dirty="0">
                          <a:solidFill>
                            <a:schemeClr val="tx1"/>
                          </a:solidFill>
                          <a:effectLst/>
                          <a:latin typeface="+mn-lt"/>
                        </a:rPr>
                        <a:t>Became depressed</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14%</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17%</a:t>
                      </a:r>
                    </a:p>
                  </a:txBody>
                  <a:tcPr marL="7620" marR="7620" marT="7620" marB="0" anchor="ctr">
                    <a:solidFill>
                      <a:srgbClr val="0072C6"/>
                    </a:solidFill>
                  </a:tcPr>
                </a:tc>
                <a:extLst>
                  <a:ext uri="{0D108BD9-81ED-4DB2-BD59-A6C34878D82A}">
                    <a16:rowId xmlns:a16="http://schemas.microsoft.com/office/drawing/2014/main" val="3351109668"/>
                  </a:ext>
                </a:extLst>
              </a:tr>
              <a:tr h="373380">
                <a:tc>
                  <a:txBody>
                    <a:bodyPr/>
                    <a:lstStyle/>
                    <a:p>
                      <a:pPr algn="l" fontAlgn="t"/>
                      <a:r>
                        <a:rPr lang="en-US" sz="1200" b="0" i="0" u="none" strike="noStrike" dirty="0">
                          <a:solidFill>
                            <a:schemeClr val="tx1"/>
                          </a:solidFill>
                          <a:effectLst/>
                          <a:latin typeface="+mn-lt"/>
                        </a:rPr>
                        <a:t>Negatively affected my school performance</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13%</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14%</a:t>
                      </a:r>
                    </a:p>
                  </a:txBody>
                  <a:tcPr marL="7620" marR="7620" marT="7620" marB="0" anchor="ctr">
                    <a:solidFill>
                      <a:srgbClr val="0072C6"/>
                    </a:solidFill>
                  </a:tcPr>
                </a:tc>
                <a:extLst>
                  <a:ext uri="{0D108BD9-81ED-4DB2-BD59-A6C34878D82A}">
                    <a16:rowId xmlns:a16="http://schemas.microsoft.com/office/drawing/2014/main" val="498577987"/>
                  </a:ext>
                </a:extLst>
              </a:tr>
            </a:tbl>
          </a:graphicData>
        </a:graphic>
      </p:graphicFrame>
      <p:grpSp>
        <p:nvGrpSpPr>
          <p:cNvPr id="4" name="Group 3"/>
          <p:cNvGrpSpPr/>
          <p:nvPr/>
        </p:nvGrpSpPr>
        <p:grpSpPr>
          <a:xfrm>
            <a:off x="5121158" y="2317318"/>
            <a:ext cx="550570" cy="3411913"/>
            <a:chOff x="4416939" y="2307270"/>
            <a:chExt cx="550570" cy="3411913"/>
          </a:xfrm>
        </p:grpSpPr>
        <p:sp>
          <p:nvSpPr>
            <p:cNvPr id="17" name="Rectangle 16"/>
            <p:cNvSpPr/>
            <p:nvPr/>
          </p:nvSpPr>
          <p:spPr bwMode="auto">
            <a:xfrm>
              <a:off x="4416939" y="2307270"/>
              <a:ext cx="543560" cy="797667"/>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4423949" y="3529650"/>
              <a:ext cx="543560" cy="690655"/>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4417524" y="4921516"/>
              <a:ext cx="543560" cy="797667"/>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aphicFrame>
        <p:nvGraphicFramePr>
          <p:cNvPr id="22" name="Table 21"/>
          <p:cNvGraphicFramePr>
            <a:graphicFrameLocks noGrp="1"/>
          </p:cNvGraphicFramePr>
          <p:nvPr>
            <p:extLst>
              <p:ext uri="{D42A27DB-BD31-4B8C-83A1-F6EECF244321}">
                <p14:modId xmlns:p14="http://schemas.microsoft.com/office/powerpoint/2010/main" val="3429877236"/>
              </p:ext>
            </p:extLst>
          </p:nvPr>
        </p:nvGraphicFramePr>
        <p:xfrm>
          <a:off x="6350913" y="1599779"/>
          <a:ext cx="4754880" cy="4550396"/>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3949928482"/>
                    </a:ext>
                  </a:extLst>
                </a:gridCol>
                <a:gridCol w="1005840">
                  <a:extLst>
                    <a:ext uri="{9D8B030D-6E8A-4147-A177-3AD203B41FA5}">
                      <a16:colId xmlns:a16="http://schemas.microsoft.com/office/drawing/2014/main" val="3854871856"/>
                    </a:ext>
                  </a:extLst>
                </a:gridCol>
                <a:gridCol w="1005840">
                  <a:extLst>
                    <a:ext uri="{9D8B030D-6E8A-4147-A177-3AD203B41FA5}">
                      <a16:colId xmlns:a16="http://schemas.microsoft.com/office/drawing/2014/main" val="3019714566"/>
                    </a:ext>
                  </a:extLst>
                </a:gridCol>
              </a:tblGrid>
              <a:tr h="440627">
                <a:tc>
                  <a:txBody>
                    <a:bodyPr/>
                    <a:lstStyle/>
                    <a:p>
                      <a:pPr algn="ctr"/>
                      <a:r>
                        <a:rPr lang="en-US" sz="1400" b="1" dirty="0">
                          <a:solidFill>
                            <a:schemeClr val="tx1"/>
                          </a:solidFill>
                          <a:latin typeface="+mn-lt"/>
                        </a:rPr>
                        <a:t>Consequence</a:t>
                      </a:r>
                    </a:p>
                  </a:txBody>
                  <a:tcPr anchor="ctr">
                    <a:solidFill>
                      <a:srgbClr val="0072C6"/>
                    </a:solidFill>
                  </a:tcPr>
                </a:tc>
                <a:tc>
                  <a:txBody>
                    <a:bodyPr/>
                    <a:lstStyle/>
                    <a:p>
                      <a:pPr algn="ctr"/>
                      <a:r>
                        <a:rPr lang="en-US" sz="1400" b="1" dirty="0">
                          <a:solidFill>
                            <a:schemeClr val="tx1"/>
                          </a:solidFill>
                          <a:latin typeface="+mn-lt"/>
                        </a:rPr>
                        <a:t>Male</a:t>
                      </a:r>
                    </a:p>
                  </a:txBody>
                  <a:tcPr anchor="ctr">
                    <a:solidFill>
                      <a:srgbClr val="0072C6"/>
                    </a:solidFill>
                  </a:tcPr>
                </a:tc>
                <a:tc>
                  <a:txBody>
                    <a:bodyPr/>
                    <a:lstStyle/>
                    <a:p>
                      <a:pPr algn="ctr"/>
                      <a:r>
                        <a:rPr lang="en-US" sz="1400" b="1" dirty="0">
                          <a:solidFill>
                            <a:schemeClr val="tx1"/>
                          </a:solidFill>
                          <a:latin typeface="+mn-lt"/>
                        </a:rPr>
                        <a:t>Female</a:t>
                      </a:r>
                    </a:p>
                  </a:txBody>
                  <a:tcPr anchor="ctr">
                    <a:solidFill>
                      <a:srgbClr val="0072C6"/>
                    </a:solidFill>
                  </a:tcPr>
                </a:tc>
                <a:extLst>
                  <a:ext uri="{0D108BD9-81ED-4DB2-BD59-A6C34878D82A}">
                    <a16:rowId xmlns:a16="http://schemas.microsoft.com/office/drawing/2014/main" val="4076025138"/>
                  </a:ext>
                </a:extLst>
              </a:tr>
              <a:tr h="373380">
                <a:tc>
                  <a:txBody>
                    <a:bodyPr/>
                    <a:lstStyle/>
                    <a:p>
                      <a:pPr algn="l" fontAlgn="t"/>
                      <a:r>
                        <a:rPr lang="en-US" sz="1200" b="0" i="0" u="none" strike="noStrike" dirty="0">
                          <a:solidFill>
                            <a:schemeClr val="tx1"/>
                          </a:solidFill>
                          <a:effectLst/>
                          <a:latin typeface="+mn-lt"/>
                        </a:rPr>
                        <a:t>Stopped communicating with another member of the family</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11%</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rPr>
                        <a:t>12%</a:t>
                      </a:r>
                    </a:p>
                  </a:txBody>
                  <a:tcPr marL="7620" marR="7620" marT="7620" marB="0" anchor="ctr">
                    <a:solidFill>
                      <a:srgbClr val="0072C6"/>
                    </a:solidFill>
                  </a:tcPr>
                </a:tc>
                <a:extLst>
                  <a:ext uri="{0D108BD9-81ED-4DB2-BD59-A6C34878D82A}">
                    <a16:rowId xmlns:a16="http://schemas.microsoft.com/office/drawing/2014/main" val="1861964913"/>
                  </a:ext>
                </a:extLst>
              </a:tr>
              <a:tr h="306737">
                <a:tc>
                  <a:txBody>
                    <a:bodyPr/>
                    <a:lstStyle/>
                    <a:p>
                      <a:pPr algn="l" fontAlgn="t"/>
                      <a:r>
                        <a:rPr lang="en-US" sz="1200" b="0" i="0" u="none" strike="noStrike" dirty="0">
                          <a:solidFill>
                            <a:schemeClr val="tx1"/>
                          </a:solidFill>
                          <a:effectLst/>
                          <a:latin typeface="+mn-lt"/>
                          <a:cs typeface="Calibri" panose="020F0502020204030204" pitchFamily="34" charset="0"/>
                        </a:rPr>
                        <a:t>Lost money</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cs typeface="Calibri" panose="020F0502020204030204" pitchFamily="34" charset="0"/>
                        </a:rPr>
                        <a:t>13%</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cs typeface="Calibri" panose="020F0502020204030204" pitchFamily="34" charset="0"/>
                        </a:rPr>
                        <a:t>10%</a:t>
                      </a:r>
                    </a:p>
                  </a:txBody>
                  <a:tcPr marL="7620" marR="7620" marT="7620" marB="0" anchor="ctr">
                    <a:solidFill>
                      <a:srgbClr val="0072C6"/>
                    </a:solidFill>
                  </a:tcPr>
                </a:tc>
                <a:extLst>
                  <a:ext uri="{0D108BD9-81ED-4DB2-BD59-A6C34878D82A}">
                    <a16:rowId xmlns:a16="http://schemas.microsoft.com/office/drawing/2014/main" val="4272108512"/>
                  </a:ext>
                </a:extLst>
              </a:tr>
              <a:tr h="306737">
                <a:tc>
                  <a:txBody>
                    <a:bodyPr/>
                    <a:lstStyle/>
                    <a:p>
                      <a:pPr algn="l" fontAlgn="t"/>
                      <a:r>
                        <a:rPr lang="en-US" sz="1200" b="0" i="0" u="none" strike="noStrike" dirty="0">
                          <a:solidFill>
                            <a:schemeClr val="tx1"/>
                          </a:solidFill>
                          <a:effectLst/>
                          <a:latin typeface="+mn-lt"/>
                          <a:cs typeface="Calibri" panose="020F0502020204030204" pitchFamily="34" charset="0"/>
                        </a:rPr>
                        <a:t>Was bullied or harassed offline</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cs typeface="Calibri" panose="020F0502020204030204" pitchFamily="34" charset="0"/>
                        </a:rPr>
                        <a:t>9%</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cs typeface="Calibri" panose="020F0502020204030204" pitchFamily="34" charset="0"/>
                        </a:rPr>
                        <a:t>12%</a:t>
                      </a:r>
                    </a:p>
                  </a:txBody>
                  <a:tcPr marL="7620" marR="7620" marT="7620" marB="0" anchor="ctr">
                    <a:solidFill>
                      <a:srgbClr val="0072C6"/>
                    </a:solidFill>
                  </a:tcPr>
                </a:tc>
                <a:extLst>
                  <a:ext uri="{0D108BD9-81ED-4DB2-BD59-A6C34878D82A}">
                    <a16:rowId xmlns:a16="http://schemas.microsoft.com/office/drawing/2014/main" val="2006210942"/>
                  </a:ext>
                </a:extLst>
              </a:tr>
              <a:tr h="306737">
                <a:tc>
                  <a:txBody>
                    <a:bodyPr/>
                    <a:lstStyle/>
                    <a:p>
                      <a:pPr algn="l" fontAlgn="t"/>
                      <a:r>
                        <a:rPr lang="en-US" sz="1200" b="0" i="0" u="none" strike="noStrike" dirty="0">
                          <a:solidFill>
                            <a:schemeClr val="tx1"/>
                          </a:solidFill>
                          <a:effectLst/>
                          <a:latin typeface="+mn-lt"/>
                          <a:cs typeface="Calibri" panose="020F0502020204030204" pitchFamily="34" charset="0"/>
                        </a:rPr>
                        <a:t>Personal reputation was damaged</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cs typeface="Calibri" panose="020F0502020204030204" pitchFamily="34" charset="0"/>
                        </a:rPr>
                        <a:t>11%</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cs typeface="Calibri" panose="020F0502020204030204" pitchFamily="34" charset="0"/>
                        </a:rPr>
                        <a:t>10%</a:t>
                      </a:r>
                    </a:p>
                  </a:txBody>
                  <a:tcPr marL="7620" marR="7620" marT="7620" marB="0" anchor="ctr">
                    <a:solidFill>
                      <a:srgbClr val="0072C6"/>
                    </a:solidFill>
                  </a:tcPr>
                </a:tc>
                <a:extLst>
                  <a:ext uri="{0D108BD9-81ED-4DB2-BD59-A6C34878D82A}">
                    <a16:rowId xmlns:a16="http://schemas.microsoft.com/office/drawing/2014/main" val="2083621090"/>
                  </a:ext>
                </a:extLst>
              </a:tr>
              <a:tr h="487878">
                <a:tc>
                  <a:txBody>
                    <a:bodyPr/>
                    <a:lstStyle/>
                    <a:p>
                      <a:pPr algn="l" fontAlgn="t"/>
                      <a:r>
                        <a:rPr lang="en-US" sz="1200" b="0" i="0" u="none" strike="noStrike" dirty="0">
                          <a:solidFill>
                            <a:schemeClr val="tx1"/>
                          </a:solidFill>
                          <a:effectLst/>
                          <a:latin typeface="+mn-lt"/>
                          <a:cs typeface="Calibri" panose="020F0502020204030204" pitchFamily="34" charset="0"/>
                        </a:rPr>
                        <a:t>Negatively affected my work performance</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cs typeface="Calibri" panose="020F0502020204030204" pitchFamily="34" charset="0"/>
                        </a:rPr>
                        <a:t>10%</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cs typeface="Calibri" panose="020F0502020204030204" pitchFamily="34" charset="0"/>
                        </a:rPr>
                        <a:t>9%</a:t>
                      </a:r>
                    </a:p>
                  </a:txBody>
                  <a:tcPr marL="7620" marR="7620" marT="7620" marB="0" anchor="ctr">
                    <a:solidFill>
                      <a:srgbClr val="0072C6"/>
                    </a:solidFill>
                  </a:tcPr>
                </a:tc>
                <a:extLst>
                  <a:ext uri="{0D108BD9-81ED-4DB2-BD59-A6C34878D82A}">
                    <a16:rowId xmlns:a16="http://schemas.microsoft.com/office/drawing/2014/main" val="2878186760"/>
                  </a:ext>
                </a:extLst>
              </a:tr>
              <a:tr h="306737">
                <a:tc>
                  <a:txBody>
                    <a:bodyPr/>
                    <a:lstStyle/>
                    <a:p>
                      <a:pPr algn="l" fontAlgn="t"/>
                      <a:r>
                        <a:rPr lang="en-US" sz="1200" b="0" i="0" u="none" strike="noStrike" dirty="0">
                          <a:solidFill>
                            <a:schemeClr val="tx1"/>
                          </a:solidFill>
                          <a:effectLst/>
                          <a:latin typeface="+mn-lt"/>
                          <a:cs typeface="Calibri" panose="020F0502020204030204" pitchFamily="34" charset="0"/>
                        </a:rPr>
                        <a:t>Intentionally spent less time at school</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cs typeface="Calibri" panose="020F0502020204030204" pitchFamily="34" charset="0"/>
                        </a:rPr>
                        <a:t>8%</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cs typeface="Calibri" panose="020F0502020204030204" pitchFamily="34" charset="0"/>
                        </a:rPr>
                        <a:t>9%</a:t>
                      </a:r>
                    </a:p>
                  </a:txBody>
                  <a:tcPr marL="7620" marR="7620" marT="7620" marB="0" anchor="ctr">
                    <a:solidFill>
                      <a:srgbClr val="0072C6"/>
                    </a:solidFill>
                  </a:tcPr>
                </a:tc>
                <a:extLst>
                  <a:ext uri="{0D108BD9-81ED-4DB2-BD59-A6C34878D82A}">
                    <a16:rowId xmlns:a16="http://schemas.microsoft.com/office/drawing/2014/main" val="216381543"/>
                  </a:ext>
                </a:extLst>
              </a:tr>
              <a:tr h="306737">
                <a:tc>
                  <a:txBody>
                    <a:bodyPr/>
                    <a:lstStyle/>
                    <a:p>
                      <a:pPr algn="l" fontAlgn="t"/>
                      <a:r>
                        <a:rPr lang="en-US" sz="1200" b="0" i="0" u="none" strike="noStrike" dirty="0">
                          <a:solidFill>
                            <a:schemeClr val="tx1"/>
                          </a:solidFill>
                          <a:effectLst/>
                          <a:latin typeface="+mn-lt"/>
                          <a:cs typeface="Calibri" panose="020F0502020204030204" pitchFamily="34" charset="0"/>
                        </a:rPr>
                        <a:t>Was physically threatened offline</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cs typeface="Calibri" panose="020F0502020204030204" pitchFamily="34" charset="0"/>
                        </a:rPr>
                        <a:t>8%</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cs typeface="Calibri" panose="020F0502020204030204" pitchFamily="34" charset="0"/>
                        </a:rPr>
                        <a:t>7%</a:t>
                      </a:r>
                    </a:p>
                  </a:txBody>
                  <a:tcPr marL="7620" marR="7620" marT="7620" marB="0" anchor="ctr">
                    <a:solidFill>
                      <a:srgbClr val="0072C6"/>
                    </a:solidFill>
                  </a:tcPr>
                </a:tc>
                <a:extLst>
                  <a:ext uri="{0D108BD9-81ED-4DB2-BD59-A6C34878D82A}">
                    <a16:rowId xmlns:a16="http://schemas.microsoft.com/office/drawing/2014/main" val="1663320760"/>
                  </a:ext>
                </a:extLst>
              </a:tr>
              <a:tr h="487878">
                <a:tc>
                  <a:txBody>
                    <a:bodyPr/>
                    <a:lstStyle/>
                    <a:p>
                      <a:pPr algn="l" fontAlgn="t"/>
                      <a:r>
                        <a:rPr lang="en-US" sz="1200" b="0" i="0" u="none" strike="noStrike" dirty="0">
                          <a:solidFill>
                            <a:schemeClr val="tx1"/>
                          </a:solidFill>
                          <a:effectLst/>
                          <a:latin typeface="+mn-lt"/>
                          <a:cs typeface="Calibri" panose="020F0502020204030204" pitchFamily="34" charset="0"/>
                        </a:rPr>
                        <a:t>Took out my frustration on a co-worker or customer</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cs typeface="Calibri" panose="020F0502020204030204" pitchFamily="34" charset="0"/>
                        </a:rPr>
                        <a:t>7%</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cs typeface="Calibri" panose="020F0502020204030204" pitchFamily="34" charset="0"/>
                        </a:rPr>
                        <a:t>7%</a:t>
                      </a:r>
                    </a:p>
                  </a:txBody>
                  <a:tcPr marL="7620" marR="7620" marT="7620" marB="0" anchor="ctr">
                    <a:solidFill>
                      <a:srgbClr val="0072C6"/>
                    </a:solidFill>
                  </a:tcPr>
                </a:tc>
                <a:extLst>
                  <a:ext uri="{0D108BD9-81ED-4DB2-BD59-A6C34878D82A}">
                    <a16:rowId xmlns:a16="http://schemas.microsoft.com/office/drawing/2014/main" val="2864313746"/>
                  </a:ext>
                </a:extLst>
              </a:tr>
              <a:tr h="306737">
                <a:tc>
                  <a:txBody>
                    <a:bodyPr/>
                    <a:lstStyle/>
                    <a:p>
                      <a:pPr algn="l" fontAlgn="t"/>
                      <a:r>
                        <a:rPr lang="en-US" sz="1200" b="0" i="0" u="none" strike="noStrike" dirty="0">
                          <a:solidFill>
                            <a:schemeClr val="tx1"/>
                          </a:solidFill>
                          <a:effectLst/>
                          <a:latin typeface="+mn-lt"/>
                          <a:cs typeface="Calibri" panose="020F0502020204030204" pitchFamily="34" charset="0"/>
                        </a:rPr>
                        <a:t>Intentionally spent less time at work</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cs typeface="Calibri" panose="020F0502020204030204" pitchFamily="34" charset="0"/>
                        </a:rPr>
                        <a:t>6%</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cs typeface="Calibri" panose="020F0502020204030204" pitchFamily="34" charset="0"/>
                        </a:rPr>
                        <a:t>5%</a:t>
                      </a:r>
                    </a:p>
                  </a:txBody>
                  <a:tcPr marL="7620" marR="7620" marT="7620" marB="0" anchor="ctr">
                    <a:solidFill>
                      <a:srgbClr val="0072C6"/>
                    </a:solidFill>
                  </a:tcPr>
                </a:tc>
                <a:extLst>
                  <a:ext uri="{0D108BD9-81ED-4DB2-BD59-A6C34878D82A}">
                    <a16:rowId xmlns:a16="http://schemas.microsoft.com/office/drawing/2014/main" val="616437676"/>
                  </a:ext>
                </a:extLst>
              </a:tr>
              <a:tr h="306737">
                <a:tc>
                  <a:txBody>
                    <a:bodyPr/>
                    <a:lstStyle/>
                    <a:p>
                      <a:pPr algn="l" fontAlgn="t"/>
                      <a:r>
                        <a:rPr lang="en-US" sz="1200" b="0" i="0" u="none" strike="noStrike" dirty="0">
                          <a:solidFill>
                            <a:schemeClr val="tx1"/>
                          </a:solidFill>
                          <a:effectLst/>
                          <a:latin typeface="+mn-lt"/>
                          <a:cs typeface="Calibri" panose="020F0502020204030204" pitchFamily="34" charset="0"/>
                        </a:rPr>
                        <a:t>Had thoughts of suicide</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cs typeface="Calibri" panose="020F0502020204030204" pitchFamily="34" charset="0"/>
                        </a:rPr>
                        <a:t>4%</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cs typeface="Calibri" panose="020F0502020204030204" pitchFamily="34" charset="0"/>
                        </a:rPr>
                        <a:t>6%</a:t>
                      </a:r>
                    </a:p>
                  </a:txBody>
                  <a:tcPr marL="7620" marR="7620" marT="7620" marB="0" anchor="ctr">
                    <a:solidFill>
                      <a:srgbClr val="0072C6"/>
                    </a:solidFill>
                  </a:tcPr>
                </a:tc>
                <a:extLst>
                  <a:ext uri="{0D108BD9-81ED-4DB2-BD59-A6C34878D82A}">
                    <a16:rowId xmlns:a16="http://schemas.microsoft.com/office/drawing/2014/main" val="3083439492"/>
                  </a:ext>
                </a:extLst>
              </a:tr>
              <a:tr h="306737">
                <a:tc>
                  <a:txBody>
                    <a:bodyPr/>
                    <a:lstStyle/>
                    <a:p>
                      <a:pPr algn="l" fontAlgn="t"/>
                      <a:r>
                        <a:rPr lang="en-US" sz="1200" b="0" i="0" u="none" strike="noStrike" dirty="0">
                          <a:solidFill>
                            <a:schemeClr val="tx1"/>
                          </a:solidFill>
                          <a:effectLst/>
                          <a:latin typeface="+mn-lt"/>
                          <a:cs typeface="Calibri" panose="020F0502020204030204" pitchFamily="34" charset="0"/>
                        </a:rPr>
                        <a:t>Was physically harmed offline</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cs typeface="Calibri" panose="020F0502020204030204" pitchFamily="34" charset="0"/>
                        </a:rPr>
                        <a:t>5%</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cs typeface="Calibri" panose="020F0502020204030204" pitchFamily="34" charset="0"/>
                        </a:rPr>
                        <a:t>5%</a:t>
                      </a:r>
                    </a:p>
                  </a:txBody>
                  <a:tcPr marL="7620" marR="7620" marT="7620" marB="0" anchor="ctr">
                    <a:solidFill>
                      <a:srgbClr val="0072C6"/>
                    </a:solidFill>
                  </a:tcPr>
                </a:tc>
                <a:extLst>
                  <a:ext uri="{0D108BD9-81ED-4DB2-BD59-A6C34878D82A}">
                    <a16:rowId xmlns:a16="http://schemas.microsoft.com/office/drawing/2014/main" val="3351109668"/>
                  </a:ext>
                </a:extLst>
              </a:tr>
              <a:tr h="306737">
                <a:tc>
                  <a:txBody>
                    <a:bodyPr/>
                    <a:lstStyle/>
                    <a:p>
                      <a:pPr algn="l" fontAlgn="t"/>
                      <a:r>
                        <a:rPr lang="en-US" sz="1200" b="0" i="0" u="none" strike="noStrike" dirty="0">
                          <a:solidFill>
                            <a:schemeClr val="tx1"/>
                          </a:solidFill>
                          <a:effectLst/>
                          <a:latin typeface="+mn-lt"/>
                          <a:cs typeface="Calibri" panose="020F0502020204030204" pitchFamily="34" charset="0"/>
                        </a:rPr>
                        <a:t>Quit my job</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cs typeface="Calibri" panose="020F0502020204030204" pitchFamily="34" charset="0"/>
                        </a:rPr>
                        <a:t>4%</a:t>
                      </a:r>
                    </a:p>
                  </a:txBody>
                  <a:tcPr marL="7620" marR="7620" marT="7620" marB="0" anchor="ctr">
                    <a:solidFill>
                      <a:srgbClr val="0072C6"/>
                    </a:solidFill>
                  </a:tcPr>
                </a:tc>
                <a:tc>
                  <a:txBody>
                    <a:bodyPr/>
                    <a:lstStyle/>
                    <a:p>
                      <a:pPr algn="ctr" fontAlgn="ctr"/>
                      <a:r>
                        <a:rPr lang="en-US" sz="1200" b="0" i="0" u="none" strike="noStrike" dirty="0">
                          <a:solidFill>
                            <a:schemeClr val="tx1"/>
                          </a:solidFill>
                          <a:effectLst/>
                          <a:latin typeface="+mn-lt"/>
                          <a:cs typeface="Calibri" panose="020F0502020204030204" pitchFamily="34" charset="0"/>
                        </a:rPr>
                        <a:t>3%</a:t>
                      </a:r>
                    </a:p>
                  </a:txBody>
                  <a:tcPr marL="7620" marR="7620" marT="7620" marB="0" anchor="ctr">
                    <a:solidFill>
                      <a:srgbClr val="0072C6"/>
                    </a:solidFill>
                  </a:tcPr>
                </a:tc>
                <a:extLst>
                  <a:ext uri="{0D108BD9-81ED-4DB2-BD59-A6C34878D82A}">
                    <a16:rowId xmlns:a16="http://schemas.microsoft.com/office/drawing/2014/main" val="498577987"/>
                  </a:ext>
                </a:extLst>
              </a:tr>
            </a:tbl>
          </a:graphicData>
        </a:graphic>
      </p:graphicFrame>
      <p:sp>
        <p:nvSpPr>
          <p:cNvPr id="24" name="Rectangle 23"/>
          <p:cNvSpPr/>
          <p:nvPr/>
        </p:nvSpPr>
        <p:spPr bwMode="auto">
          <a:xfrm>
            <a:off x="9340290" y="2384557"/>
            <a:ext cx="543560" cy="368691"/>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10327849" y="2696055"/>
            <a:ext cx="543560" cy="368691"/>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10325010" y="5186243"/>
            <a:ext cx="543560" cy="368691"/>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30" name="Group 29"/>
          <p:cNvGrpSpPr/>
          <p:nvPr/>
        </p:nvGrpSpPr>
        <p:grpSpPr>
          <a:xfrm>
            <a:off x="10766545" y="11659"/>
            <a:ext cx="1586314" cy="489365"/>
            <a:chOff x="10766545" y="11659"/>
            <a:chExt cx="1586314" cy="489365"/>
          </a:xfrm>
        </p:grpSpPr>
        <p:sp>
          <p:nvSpPr>
            <p:cNvPr id="31" name="TextBox 30"/>
            <p:cNvSpPr txBox="1"/>
            <p:nvPr/>
          </p:nvSpPr>
          <p:spPr>
            <a:xfrm>
              <a:off x="10766545" y="11659"/>
              <a:ext cx="951222"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Gender</a:t>
              </a:r>
            </a:p>
          </p:txBody>
        </p:sp>
        <p:grpSp>
          <p:nvGrpSpPr>
            <p:cNvPr id="32" name="Group 31"/>
            <p:cNvGrpSpPr>
              <a:grpSpLocks noChangeAspect="1"/>
            </p:cNvGrpSpPr>
            <p:nvPr/>
          </p:nvGrpSpPr>
          <p:grpSpPr>
            <a:xfrm>
              <a:off x="11621339" y="81889"/>
              <a:ext cx="731520" cy="377715"/>
              <a:chOff x="2461533" y="4904256"/>
              <a:chExt cx="1871022" cy="966089"/>
            </a:xfrm>
          </p:grpSpPr>
          <p:pic>
            <p:nvPicPr>
              <p:cNvPr id="33" name="Picture 32"/>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artisticGlowEdges/>
                        </a14:imgEffect>
                      </a14:imgLayer>
                    </a14:imgProps>
                  </a:ext>
                </a:extLst>
              </a:blip>
              <a:stretch>
                <a:fillRect/>
              </a:stretch>
            </p:blipFill>
            <p:spPr>
              <a:xfrm>
                <a:off x="3418155" y="4904256"/>
                <a:ext cx="914400" cy="914400"/>
              </a:xfrm>
              <a:prstGeom prst="rect">
                <a:avLst/>
              </a:prstGeom>
            </p:spPr>
          </p:pic>
          <p:pic>
            <p:nvPicPr>
              <p:cNvPr id="34" name="Picture 33" descr="... , face, human, man, profile, user, women icon | Icon search engine"/>
              <p:cNvPicPr>
                <a:picLocks noChangeAspect="1"/>
              </p:cNvPicPr>
              <p:nvPr/>
            </p:nvPicPr>
            <p:blipFill>
              <a:blip r:embed="rId4">
                <a:duotone>
                  <a:schemeClr val="accent4">
                    <a:shade val="45000"/>
                    <a:satMod val="135000"/>
                  </a:schemeClr>
                  <a:prstClr val="white"/>
                </a:duotone>
              </a:blip>
              <a:stretch>
                <a:fillRect/>
              </a:stretch>
            </p:blipFill>
            <p:spPr>
              <a:xfrm>
                <a:off x="2461533" y="4955945"/>
                <a:ext cx="914400" cy="914400"/>
              </a:xfrm>
              <a:prstGeom prst="rect">
                <a:avLst/>
              </a:prstGeom>
            </p:spPr>
          </p:pic>
        </p:grpSp>
      </p:grpSp>
    </p:spTree>
    <p:extLst>
      <p:ext uri="{BB962C8B-B14F-4D97-AF65-F5344CB8AC3E}">
        <p14:creationId xmlns:p14="http://schemas.microsoft.com/office/powerpoint/2010/main" val="1403860611"/>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431" y="295274"/>
            <a:ext cx="11889564" cy="917575"/>
          </a:xfrm>
        </p:spPr>
        <p:txBody>
          <a:bodyPr/>
          <a:lstStyle/>
          <a:p>
            <a:r>
              <a:rPr lang="en-US" dirty="0"/>
              <a:t>Females were more likely to increase privacy</a:t>
            </a:r>
            <a:br>
              <a:rPr lang="en-US" dirty="0"/>
            </a:br>
            <a:r>
              <a:rPr lang="en-US" sz="2400" dirty="0"/>
              <a:t>Males more often retaliated against the person responsible</a:t>
            </a:r>
          </a:p>
        </p:txBody>
      </p:sp>
      <p:sp>
        <p:nvSpPr>
          <p:cNvPr id="3" name="Slide Number Placeholder 2"/>
          <p:cNvSpPr>
            <a:spLocks noGrp="1"/>
          </p:cNvSpPr>
          <p:nvPr>
            <p:ph type="sldNum" sz="quarter" idx="4"/>
          </p:nvPr>
        </p:nvSpPr>
        <p:spPr/>
        <p:txBody>
          <a:bodyPr/>
          <a:lstStyle/>
          <a:p>
            <a:fld id="{7EFC24D6-DB8F-6B44-BA5A-9BEC68C15CAA}" type="slidenum">
              <a:rPr lang="en-US" smtClean="0"/>
              <a:pPr/>
              <a:t>57</a:t>
            </a:fld>
            <a:endParaRPr lang="en-US" dirty="0"/>
          </a:p>
        </p:txBody>
      </p:sp>
      <p:sp>
        <p:nvSpPr>
          <p:cNvPr id="14" name="Rectangle 13"/>
          <p:cNvSpPr/>
          <p:nvPr/>
        </p:nvSpPr>
        <p:spPr>
          <a:xfrm>
            <a:off x="2498" y="6669087"/>
            <a:ext cx="10096542" cy="246221"/>
          </a:xfrm>
          <a:prstGeom prst="rect">
            <a:avLst/>
          </a:prstGeom>
        </p:spPr>
        <p:txBody>
          <a:bodyPr wrap="square">
            <a:spAutoFit/>
          </a:bodyPr>
          <a:lstStyle/>
          <a:p>
            <a:r>
              <a:rPr lang="en-US" sz="1000" dirty="0">
                <a:solidFill>
                  <a:schemeClr val="bg1"/>
                </a:solidFill>
              </a:rPr>
              <a:t>  Q.12: Have you ever taken any of the following actions after being treated in an uncivil manner online?</a:t>
            </a:r>
          </a:p>
        </p:txBody>
      </p:sp>
      <p:graphicFrame>
        <p:nvGraphicFramePr>
          <p:cNvPr id="6" name="Chart 5"/>
          <p:cNvGraphicFramePr/>
          <p:nvPr>
            <p:extLst>
              <p:ext uri="{D42A27DB-BD31-4B8C-83A1-F6EECF244321}">
                <p14:modId xmlns:p14="http://schemas.microsoft.com/office/powerpoint/2010/main" val="2177551195"/>
              </p:ext>
            </p:extLst>
          </p:nvPr>
        </p:nvGraphicFramePr>
        <p:xfrm>
          <a:off x="2612571" y="1581691"/>
          <a:ext cx="9531423" cy="48722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p:cNvGraphicFramePr/>
          <p:nvPr>
            <p:extLst>
              <p:ext uri="{D42A27DB-BD31-4B8C-83A1-F6EECF244321}">
                <p14:modId xmlns:p14="http://schemas.microsoft.com/office/powerpoint/2010/main" val="3503274323"/>
              </p:ext>
            </p:extLst>
          </p:nvPr>
        </p:nvGraphicFramePr>
        <p:xfrm>
          <a:off x="264479" y="1427976"/>
          <a:ext cx="2086835" cy="4942679"/>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p:cNvSpPr/>
          <p:nvPr/>
        </p:nvSpPr>
        <p:spPr bwMode="auto">
          <a:xfrm>
            <a:off x="11707062" y="1837388"/>
            <a:ext cx="400044" cy="292864"/>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11439113" y="2186890"/>
            <a:ext cx="400044" cy="292864"/>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8937167" y="3452319"/>
            <a:ext cx="400044" cy="292864"/>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26" name="Group 25"/>
          <p:cNvGrpSpPr/>
          <p:nvPr/>
        </p:nvGrpSpPr>
        <p:grpSpPr>
          <a:xfrm>
            <a:off x="10766545" y="11659"/>
            <a:ext cx="1586314" cy="489365"/>
            <a:chOff x="10766545" y="11659"/>
            <a:chExt cx="1586314" cy="489365"/>
          </a:xfrm>
        </p:grpSpPr>
        <p:sp>
          <p:nvSpPr>
            <p:cNvPr id="27" name="TextBox 26"/>
            <p:cNvSpPr txBox="1"/>
            <p:nvPr/>
          </p:nvSpPr>
          <p:spPr>
            <a:xfrm>
              <a:off x="10766545" y="11659"/>
              <a:ext cx="951222"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Gender</a:t>
              </a:r>
            </a:p>
          </p:txBody>
        </p:sp>
        <p:grpSp>
          <p:nvGrpSpPr>
            <p:cNvPr id="28" name="Group 27"/>
            <p:cNvGrpSpPr>
              <a:grpSpLocks noChangeAspect="1"/>
            </p:cNvGrpSpPr>
            <p:nvPr/>
          </p:nvGrpSpPr>
          <p:grpSpPr>
            <a:xfrm>
              <a:off x="11621339" y="81889"/>
              <a:ext cx="731520" cy="377715"/>
              <a:chOff x="2461533" y="4904256"/>
              <a:chExt cx="1871022" cy="966089"/>
            </a:xfrm>
          </p:grpSpPr>
          <p:pic>
            <p:nvPicPr>
              <p:cNvPr id="29" name="Picture 28"/>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Lst>
              </a:blip>
              <a:stretch>
                <a:fillRect/>
              </a:stretch>
            </p:blipFill>
            <p:spPr>
              <a:xfrm>
                <a:off x="3418155" y="4904256"/>
                <a:ext cx="914400" cy="914400"/>
              </a:xfrm>
              <a:prstGeom prst="rect">
                <a:avLst/>
              </a:prstGeom>
            </p:spPr>
          </p:pic>
          <p:pic>
            <p:nvPicPr>
              <p:cNvPr id="30" name="Picture 29" descr="... , face, human, man, profile, user, women icon | Icon search engine"/>
              <p:cNvPicPr>
                <a:picLocks noChangeAspect="1"/>
              </p:cNvPicPr>
              <p:nvPr/>
            </p:nvPicPr>
            <p:blipFill>
              <a:blip r:embed="rId6">
                <a:duotone>
                  <a:schemeClr val="accent4">
                    <a:shade val="45000"/>
                    <a:satMod val="135000"/>
                  </a:schemeClr>
                  <a:prstClr val="white"/>
                </a:duotone>
              </a:blip>
              <a:stretch>
                <a:fillRect/>
              </a:stretch>
            </p:blipFill>
            <p:spPr>
              <a:xfrm>
                <a:off x="2461533" y="4955945"/>
                <a:ext cx="914400" cy="914400"/>
              </a:xfrm>
              <a:prstGeom prst="rect">
                <a:avLst/>
              </a:prstGeom>
            </p:spPr>
          </p:pic>
        </p:grpSp>
      </p:grpSp>
    </p:spTree>
    <p:extLst>
      <p:ext uri="{BB962C8B-B14F-4D97-AF65-F5344CB8AC3E}">
        <p14:creationId xmlns:p14="http://schemas.microsoft.com/office/powerpoint/2010/main" val="1355002913"/>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Males were more confident in managing incivility</a:t>
            </a:r>
          </a:p>
        </p:txBody>
      </p:sp>
      <p:sp>
        <p:nvSpPr>
          <p:cNvPr id="3" name="Slide Number Placeholder 2"/>
          <p:cNvSpPr>
            <a:spLocks noGrp="1"/>
          </p:cNvSpPr>
          <p:nvPr>
            <p:ph type="sldNum" sz="quarter" idx="4"/>
          </p:nvPr>
        </p:nvSpPr>
        <p:spPr/>
        <p:txBody>
          <a:bodyPr/>
          <a:lstStyle/>
          <a:p>
            <a:fld id="{7EFC24D6-DB8F-6B44-BA5A-9BEC68C15CAA}" type="slidenum">
              <a:rPr lang="en-US" smtClean="0"/>
              <a:pPr/>
              <a:t>58</a:t>
            </a:fld>
            <a:endParaRPr lang="en-US" dirty="0"/>
          </a:p>
        </p:txBody>
      </p:sp>
      <p:graphicFrame>
        <p:nvGraphicFramePr>
          <p:cNvPr id="9" name="Chart 8"/>
          <p:cNvGraphicFramePr/>
          <p:nvPr>
            <p:extLst>
              <p:ext uri="{D42A27DB-BD31-4B8C-83A1-F6EECF244321}">
                <p14:modId xmlns:p14="http://schemas.microsoft.com/office/powerpoint/2010/main" val="3347554393"/>
              </p:ext>
            </p:extLst>
          </p:nvPr>
        </p:nvGraphicFramePr>
        <p:xfrm>
          <a:off x="445486" y="1250518"/>
          <a:ext cx="5632421" cy="4218763"/>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2498" y="6669087"/>
            <a:ext cx="10096542" cy="246221"/>
          </a:xfrm>
          <a:prstGeom prst="rect">
            <a:avLst/>
          </a:prstGeom>
        </p:spPr>
        <p:txBody>
          <a:bodyPr wrap="square">
            <a:spAutoFit/>
          </a:bodyPr>
          <a:lstStyle/>
          <a:p>
            <a:r>
              <a:rPr lang="en-US" sz="1000" dirty="0">
                <a:solidFill>
                  <a:schemeClr val="bg1"/>
                </a:solidFill>
              </a:rPr>
              <a:t>  Q.10: How confident are you in your ability to manage uncivil behavior online?, Q.11: If you need help, do you know where to get help to manage uncivil behavior online?</a:t>
            </a:r>
          </a:p>
        </p:txBody>
      </p:sp>
      <p:graphicFrame>
        <p:nvGraphicFramePr>
          <p:cNvPr id="18" name="Chart 17"/>
          <p:cNvGraphicFramePr/>
          <p:nvPr>
            <p:extLst>
              <p:ext uri="{D42A27DB-BD31-4B8C-83A1-F6EECF244321}">
                <p14:modId xmlns:p14="http://schemas.microsoft.com/office/powerpoint/2010/main" val="1621020625"/>
              </p:ext>
            </p:extLst>
          </p:nvPr>
        </p:nvGraphicFramePr>
        <p:xfrm>
          <a:off x="6219421" y="1255732"/>
          <a:ext cx="5632421" cy="4218763"/>
        </p:xfrm>
        <a:graphic>
          <a:graphicData uri="http://schemas.openxmlformats.org/drawingml/2006/chart">
            <c:chart xmlns:c="http://schemas.openxmlformats.org/drawingml/2006/chart" xmlns:r="http://schemas.openxmlformats.org/officeDocument/2006/relationships" r:id="rId4"/>
          </a:graphicData>
        </a:graphic>
      </p:graphicFrame>
      <p:grpSp>
        <p:nvGrpSpPr>
          <p:cNvPr id="24" name="Group 23"/>
          <p:cNvGrpSpPr/>
          <p:nvPr/>
        </p:nvGrpSpPr>
        <p:grpSpPr>
          <a:xfrm>
            <a:off x="10766545" y="11659"/>
            <a:ext cx="1586314" cy="489365"/>
            <a:chOff x="10766545" y="11659"/>
            <a:chExt cx="1586314" cy="489365"/>
          </a:xfrm>
        </p:grpSpPr>
        <p:sp>
          <p:nvSpPr>
            <p:cNvPr id="25" name="TextBox 24"/>
            <p:cNvSpPr txBox="1"/>
            <p:nvPr/>
          </p:nvSpPr>
          <p:spPr>
            <a:xfrm>
              <a:off x="10766545" y="11659"/>
              <a:ext cx="951222"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Gender</a:t>
              </a:r>
            </a:p>
          </p:txBody>
        </p:sp>
        <p:grpSp>
          <p:nvGrpSpPr>
            <p:cNvPr id="27" name="Group 26"/>
            <p:cNvGrpSpPr>
              <a:grpSpLocks noChangeAspect="1"/>
            </p:cNvGrpSpPr>
            <p:nvPr/>
          </p:nvGrpSpPr>
          <p:grpSpPr>
            <a:xfrm>
              <a:off x="11621339" y="81889"/>
              <a:ext cx="731520" cy="377715"/>
              <a:chOff x="2461533" y="4904256"/>
              <a:chExt cx="1871022" cy="966089"/>
            </a:xfrm>
          </p:grpSpPr>
          <p:pic>
            <p:nvPicPr>
              <p:cNvPr id="28" name="Picture 27"/>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artisticGlowEdges/>
                        </a14:imgEffect>
                      </a14:imgLayer>
                    </a14:imgProps>
                  </a:ext>
                </a:extLst>
              </a:blip>
              <a:stretch>
                <a:fillRect/>
              </a:stretch>
            </p:blipFill>
            <p:spPr>
              <a:xfrm>
                <a:off x="3418155" y="4904256"/>
                <a:ext cx="914400" cy="914400"/>
              </a:xfrm>
              <a:prstGeom prst="rect">
                <a:avLst/>
              </a:prstGeom>
            </p:spPr>
          </p:pic>
          <p:pic>
            <p:nvPicPr>
              <p:cNvPr id="29" name="Picture 28" descr="... , face, human, man, profile, user, women icon | Icon search engine"/>
              <p:cNvPicPr>
                <a:picLocks noChangeAspect="1"/>
              </p:cNvPicPr>
              <p:nvPr/>
            </p:nvPicPr>
            <p:blipFill>
              <a:blip r:embed="rId7">
                <a:duotone>
                  <a:schemeClr val="accent4">
                    <a:shade val="45000"/>
                    <a:satMod val="135000"/>
                  </a:schemeClr>
                  <a:prstClr val="white"/>
                </a:duotone>
              </a:blip>
              <a:stretch>
                <a:fillRect/>
              </a:stretch>
            </p:blipFill>
            <p:spPr>
              <a:xfrm>
                <a:off x="2461533" y="4955945"/>
                <a:ext cx="914400" cy="914400"/>
              </a:xfrm>
              <a:prstGeom prst="rect">
                <a:avLst/>
              </a:prstGeom>
            </p:spPr>
          </p:pic>
        </p:grpSp>
      </p:grpSp>
      <p:sp>
        <p:nvSpPr>
          <p:cNvPr id="5" name="Speech Bubble: Oval 4"/>
          <p:cNvSpPr/>
          <p:nvPr/>
        </p:nvSpPr>
        <p:spPr bwMode="auto">
          <a:xfrm>
            <a:off x="3014045" y="5526245"/>
            <a:ext cx="6180113" cy="934492"/>
          </a:xfrm>
          <a:prstGeom prst="wedgeEllipseCallout">
            <a:avLst>
              <a:gd name="adj1" fmla="val -36510"/>
              <a:gd name="adj2" fmla="val -1523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lnSpc>
                <a:spcPct val="90000"/>
              </a:lnSpc>
            </a:pPr>
            <a:r>
              <a:rPr lang="en-US" sz="1400" dirty="0">
                <a:gradFill>
                  <a:gsLst>
                    <a:gs pos="2917">
                      <a:schemeClr val="tx1"/>
                    </a:gs>
                    <a:gs pos="30000">
                      <a:schemeClr val="tx1"/>
                    </a:gs>
                  </a:gsLst>
                  <a:lin ang="5400000" scaled="0"/>
                </a:gradFill>
              </a:rPr>
              <a:t>Among those who were extremely/very confident, 53% of males and 52% of females said they don’t know or are unsure of where to get help</a:t>
            </a:r>
          </a:p>
        </p:txBody>
      </p:sp>
    </p:spTree>
    <p:extLst>
      <p:ext uri="{BB962C8B-B14F-4D97-AF65-F5344CB8AC3E}">
        <p14:creationId xmlns:p14="http://schemas.microsoft.com/office/powerpoint/2010/main" val="73552804"/>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589" y="3251078"/>
            <a:ext cx="11887200" cy="1831975"/>
          </a:xfrm>
        </p:spPr>
        <p:txBody>
          <a:bodyPr/>
          <a:lstStyle/>
          <a:p>
            <a:r>
              <a:rPr lang="en-US" dirty="0"/>
              <a:t>Appendix</a:t>
            </a:r>
          </a:p>
        </p:txBody>
      </p:sp>
      <p:sp>
        <p:nvSpPr>
          <p:cNvPr id="2" name="Slide Number Placeholder 1"/>
          <p:cNvSpPr>
            <a:spLocks noGrp="1"/>
          </p:cNvSpPr>
          <p:nvPr>
            <p:ph type="sldNum" sz="quarter" idx="4"/>
          </p:nvPr>
        </p:nvSpPr>
        <p:spPr/>
        <p:txBody>
          <a:bodyPr/>
          <a:lstStyle/>
          <a:p>
            <a:fld id="{7EFC24D6-DB8F-6B44-BA5A-9BEC68C15CAA}" type="slidenum">
              <a:rPr lang="en-US" smtClean="0"/>
              <a:pPr/>
              <a:t>59</a:t>
            </a:fld>
            <a:endParaRPr lang="en-US" dirty="0"/>
          </a:p>
        </p:txBody>
      </p:sp>
    </p:spTree>
    <p:extLst>
      <p:ext uri="{BB962C8B-B14F-4D97-AF65-F5344CB8AC3E}">
        <p14:creationId xmlns:p14="http://schemas.microsoft.com/office/powerpoint/2010/main" val="173007305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8316" y="1222901"/>
            <a:ext cx="12436475" cy="5149921"/>
          </a:xfrm>
          <a:prstGeom prst="rect">
            <a:avLst/>
          </a:prstGeom>
          <a:solidFill>
            <a:schemeClr val="tx1">
              <a:lumMod val="95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Headlines</a:t>
            </a:r>
          </a:p>
        </p:txBody>
      </p:sp>
      <p:sp>
        <p:nvSpPr>
          <p:cNvPr id="3" name="Slide Number Placeholder 2"/>
          <p:cNvSpPr>
            <a:spLocks noGrp="1"/>
          </p:cNvSpPr>
          <p:nvPr>
            <p:ph type="sldNum" sz="quarter" idx="4"/>
          </p:nvPr>
        </p:nvSpPr>
        <p:spPr>
          <a:xfrm>
            <a:off x="9317115" y="6483350"/>
            <a:ext cx="2901950" cy="371475"/>
          </a:xfrm>
        </p:spPr>
        <p:txBody>
          <a:bodyPr/>
          <a:lstStyle/>
          <a:p>
            <a:fld id="{7EFC24D6-DB8F-6B44-BA5A-9BEC68C15CAA}" type="slidenum">
              <a:rPr lang="en-US" smtClean="0"/>
              <a:pPr/>
              <a:t>6</a:t>
            </a:fld>
            <a:endParaRPr lang="en-US" dirty="0"/>
          </a:p>
        </p:txBody>
      </p:sp>
      <p:sp>
        <p:nvSpPr>
          <p:cNvPr id="7" name="Rectangle 6"/>
          <p:cNvSpPr/>
          <p:nvPr/>
        </p:nvSpPr>
        <p:spPr>
          <a:xfrm>
            <a:off x="1652313" y="1333429"/>
            <a:ext cx="10634276" cy="5201424"/>
          </a:xfrm>
          <a:prstGeom prst="rect">
            <a:avLst/>
          </a:prstGeom>
        </p:spPr>
        <p:txBody>
          <a:bodyPr wrap="square">
            <a:spAutoFit/>
          </a:bodyPr>
          <a:lstStyle/>
          <a:p>
            <a:pPr marL="285750" indent="-285750">
              <a:buFont typeface="Arial" panose="020B0604020202020204" pitchFamily="34" charset="0"/>
              <a:buChar char="•"/>
            </a:pPr>
            <a:r>
              <a:rPr lang="en-US" sz="2800" dirty="0">
                <a:solidFill>
                  <a:srgbClr val="0072C6"/>
                </a:solidFill>
              </a:rPr>
              <a:t>Three in ten online risks happened within the past month</a:t>
            </a:r>
          </a:p>
          <a:p>
            <a:pPr marL="752121" lvl="1" indent="-285750">
              <a:buFont typeface="Arial" panose="020B0604020202020204" pitchFamily="34" charset="0"/>
              <a:buChar char="•"/>
            </a:pPr>
            <a:r>
              <a:rPr lang="en-US" sz="2000" dirty="0">
                <a:solidFill>
                  <a:schemeClr val="bg1"/>
                </a:solidFill>
              </a:rPr>
              <a:t>30% experienced an online risk within the past week or month.</a:t>
            </a:r>
          </a:p>
          <a:p>
            <a:pPr marL="752121" lvl="1" indent="-285750">
              <a:buFont typeface="Arial" panose="020B0604020202020204" pitchFamily="34" charset="0"/>
              <a:buChar char="•"/>
            </a:pPr>
            <a:r>
              <a:rPr lang="en-US" sz="2000" dirty="0">
                <a:solidFill>
                  <a:schemeClr val="bg1"/>
                </a:solidFill>
              </a:rPr>
              <a:t>12% reported at least one risk happened every/almost every time they went online.</a:t>
            </a:r>
          </a:p>
          <a:p>
            <a:pPr marL="752121" lvl="1" indent="-285750">
              <a:buFont typeface="Arial" panose="020B0604020202020204" pitchFamily="34" charset="0"/>
              <a:buChar char="•"/>
            </a:pPr>
            <a:endParaRPr lang="en-US" sz="1000" dirty="0">
              <a:solidFill>
                <a:schemeClr val="bg1"/>
              </a:solidFill>
            </a:endParaRPr>
          </a:p>
          <a:p>
            <a:pPr marL="285750" indent="-285750">
              <a:buFont typeface="Arial" panose="020B0604020202020204" pitchFamily="34" charset="0"/>
              <a:buChar char="•"/>
            </a:pPr>
            <a:r>
              <a:rPr lang="en-US" sz="2800" dirty="0">
                <a:solidFill>
                  <a:srgbClr val="0072C6"/>
                </a:solidFill>
              </a:rPr>
              <a:t>The consequences of online risk exposure were severe</a:t>
            </a:r>
          </a:p>
          <a:p>
            <a:pPr marL="752121" lvl="1" indent="-285750">
              <a:buFont typeface="Arial" panose="020B0604020202020204" pitchFamily="34" charset="0"/>
              <a:buChar char="•"/>
            </a:pPr>
            <a:r>
              <a:rPr lang="en-US" sz="2000" dirty="0">
                <a:solidFill>
                  <a:schemeClr val="bg1"/>
                </a:solidFill>
              </a:rPr>
              <a:t>30% said they lost trust for people offline. </a:t>
            </a:r>
          </a:p>
          <a:p>
            <a:pPr marL="752121" lvl="1" indent="-285750">
              <a:buFont typeface="Arial" panose="020B0604020202020204" pitchFamily="34" charset="0"/>
              <a:buChar char="•"/>
            </a:pPr>
            <a:r>
              <a:rPr lang="en-US" sz="2000" dirty="0">
                <a:solidFill>
                  <a:schemeClr val="bg1"/>
                </a:solidFill>
              </a:rPr>
              <a:t>23% were more stressed out.</a:t>
            </a:r>
          </a:p>
          <a:p>
            <a:pPr marL="752121" lvl="1" indent="-285750">
              <a:buFont typeface="Arial" panose="020B0604020202020204" pitchFamily="34" charset="0"/>
              <a:buChar char="•"/>
            </a:pPr>
            <a:r>
              <a:rPr lang="en-US" sz="2000" dirty="0">
                <a:solidFill>
                  <a:schemeClr val="bg1"/>
                </a:solidFill>
              </a:rPr>
              <a:t>18% lost a friend</a:t>
            </a:r>
          </a:p>
          <a:p>
            <a:pPr marL="285750" indent="-285750">
              <a:buFont typeface="Arial" panose="020B0604020202020204" pitchFamily="34" charset="0"/>
              <a:buChar char="•"/>
            </a:pPr>
            <a:r>
              <a:rPr lang="en-US" sz="2800" dirty="0">
                <a:solidFill>
                  <a:srgbClr val="0072C6"/>
                </a:solidFill>
              </a:rPr>
              <a:t>People increased their privacy to protect themselves</a:t>
            </a:r>
          </a:p>
          <a:p>
            <a:pPr marL="752121" lvl="1" indent="-285750">
              <a:buFont typeface="Arial" panose="020B0604020202020204" pitchFamily="34" charset="0"/>
              <a:buChar char="•"/>
            </a:pPr>
            <a:r>
              <a:rPr lang="en-US" sz="2000" dirty="0">
                <a:solidFill>
                  <a:schemeClr val="bg1"/>
                </a:solidFill>
              </a:rPr>
              <a:t>42% changed their privacy settings on social media while 42% reduced the amount of personal information they shared.</a:t>
            </a:r>
          </a:p>
          <a:p>
            <a:pPr marL="752121" lvl="1" indent="-285750">
              <a:buFont typeface="Arial" panose="020B0604020202020204" pitchFamily="34" charset="0"/>
              <a:buChar char="•"/>
            </a:pPr>
            <a:endParaRPr lang="en-US" sz="1000" dirty="0">
              <a:solidFill>
                <a:srgbClr val="0072C6"/>
              </a:solidFill>
            </a:endParaRPr>
          </a:p>
          <a:p>
            <a:pPr marL="285750" indent="-285750">
              <a:buFont typeface="Arial" panose="020B0604020202020204" pitchFamily="34" charset="0"/>
              <a:buChar char="•"/>
            </a:pPr>
            <a:r>
              <a:rPr lang="en-US" sz="2800" dirty="0">
                <a:solidFill>
                  <a:srgbClr val="0072C6"/>
                </a:solidFill>
              </a:rPr>
              <a:t>Consumers don’t know where to get help</a:t>
            </a:r>
          </a:p>
          <a:p>
            <a:pPr marL="752121" lvl="1" indent="-285750">
              <a:buFont typeface="Arial" panose="020B0604020202020204" pitchFamily="34" charset="0"/>
              <a:buChar char="•"/>
            </a:pPr>
            <a:r>
              <a:rPr lang="en-US" sz="2000" dirty="0">
                <a:solidFill>
                  <a:schemeClr val="bg1"/>
                </a:solidFill>
              </a:rPr>
              <a:t>If they needed assistance, 62% said they did not know or were unsure about where to find help with an online risk. </a:t>
            </a:r>
            <a:endParaRPr lang="en-US" sz="2000" dirty="0">
              <a:solidFill>
                <a:srgbClr val="0072C6"/>
              </a:solidFill>
            </a:endParaRPr>
          </a:p>
          <a:p>
            <a:pPr marL="752121" lvl="1" indent="-285750">
              <a:buFont typeface="Arial" panose="020B0604020202020204" pitchFamily="34" charset="0"/>
              <a:buChar char="•"/>
            </a:pPr>
            <a:endParaRPr lang="en-US" sz="2000" dirty="0">
              <a:solidFill>
                <a:srgbClr val="0072C6"/>
              </a:solidFill>
            </a:endParaRPr>
          </a:p>
        </p:txBody>
      </p:sp>
      <p:grpSp>
        <p:nvGrpSpPr>
          <p:cNvPr id="17" name="Group 16"/>
          <p:cNvGrpSpPr/>
          <p:nvPr/>
        </p:nvGrpSpPr>
        <p:grpSpPr>
          <a:xfrm>
            <a:off x="523336" y="1420108"/>
            <a:ext cx="914400" cy="914400"/>
            <a:chOff x="1945640" y="4190111"/>
            <a:chExt cx="2084832" cy="2083890"/>
          </a:xfrm>
        </p:grpSpPr>
        <p:pic>
          <p:nvPicPr>
            <p:cNvPr id="30" name="Picture 6" descr="https://d30y9cdsu7xlg0.cloudfront.net/png/571217-200.pn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5040" y="4425504"/>
              <a:ext cx="1554480" cy="1554480"/>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0"/>
            <p:cNvSpPr/>
            <p:nvPr/>
          </p:nvSpPr>
          <p:spPr bwMode="auto">
            <a:xfrm>
              <a:off x="1945640" y="4190111"/>
              <a:ext cx="2084832" cy="2083890"/>
            </a:xfrm>
            <a:prstGeom prst="ellipse">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2" name="Group 21"/>
          <p:cNvGrpSpPr/>
          <p:nvPr/>
        </p:nvGrpSpPr>
        <p:grpSpPr>
          <a:xfrm>
            <a:off x="506276" y="2706085"/>
            <a:ext cx="914400" cy="914400"/>
            <a:chOff x="5815584" y="4190111"/>
            <a:chExt cx="2084832" cy="2083890"/>
          </a:xfrm>
        </p:grpSpPr>
        <p:sp>
          <p:nvSpPr>
            <p:cNvPr id="28" name="Oval 27"/>
            <p:cNvSpPr/>
            <p:nvPr/>
          </p:nvSpPr>
          <p:spPr bwMode="auto">
            <a:xfrm>
              <a:off x="5815584" y="4190111"/>
              <a:ext cx="2084832" cy="2083890"/>
            </a:xfrm>
            <a:prstGeom prst="ellipse">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29" name="Picture 12" descr="https://d30y9cdsu7xlg0.cloudfront.net/png/311897-200.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54344" y="4328683"/>
              <a:ext cx="1554480" cy="15544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494689" y="5165743"/>
            <a:ext cx="914400" cy="914400"/>
            <a:chOff x="494689" y="5205936"/>
            <a:chExt cx="914400" cy="914400"/>
          </a:xfrm>
        </p:grpSpPr>
        <p:sp>
          <p:nvSpPr>
            <p:cNvPr id="26" name="Oval 25"/>
            <p:cNvSpPr/>
            <p:nvPr/>
          </p:nvSpPr>
          <p:spPr bwMode="auto">
            <a:xfrm>
              <a:off x="494689" y="5205936"/>
              <a:ext cx="914400" cy="914400"/>
            </a:xfrm>
            <a:prstGeom prst="ellipse">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27" name="Picture 16" descr="https://d30y9cdsu7xlg0.cloudfront.net/png/489539-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009" y="5317676"/>
              <a:ext cx="641684" cy="6419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506276" y="4022671"/>
            <a:ext cx="914400" cy="914400"/>
            <a:chOff x="506276" y="4072912"/>
            <a:chExt cx="914400" cy="914400"/>
          </a:xfrm>
        </p:grpSpPr>
        <p:pic>
          <p:nvPicPr>
            <p:cNvPr id="4" name="Picture 3"/>
            <p:cNvPicPr>
              <a:picLocks noChangeAspect="1"/>
            </p:cNvPicPr>
            <p:nvPr/>
          </p:nvPicPr>
          <p:blipFill>
            <a:blip r:embed="rId5"/>
            <a:stretch>
              <a:fillRect/>
            </a:stretch>
          </p:blipFill>
          <p:spPr>
            <a:xfrm>
              <a:off x="620576" y="4187212"/>
              <a:ext cx="685800" cy="685800"/>
            </a:xfrm>
            <a:prstGeom prst="rect">
              <a:avLst/>
            </a:prstGeom>
          </p:spPr>
        </p:pic>
        <p:sp>
          <p:nvSpPr>
            <p:cNvPr id="24" name="Oval 23"/>
            <p:cNvSpPr/>
            <p:nvPr/>
          </p:nvSpPr>
          <p:spPr bwMode="auto">
            <a:xfrm>
              <a:off x="506276" y="4072912"/>
              <a:ext cx="914400" cy="914400"/>
            </a:xfrm>
            <a:prstGeom prst="ellipse">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79139636"/>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18" y="219939"/>
            <a:ext cx="11889564" cy="917575"/>
          </a:xfrm>
        </p:spPr>
        <p:txBody>
          <a:bodyPr/>
          <a:lstStyle/>
          <a:p>
            <a:r>
              <a:rPr lang="en-US" dirty="0"/>
              <a:t>Devices used</a:t>
            </a:r>
            <a:br>
              <a:rPr lang="en-US" dirty="0"/>
            </a:br>
            <a:r>
              <a:rPr lang="en-US" sz="2400" dirty="0"/>
              <a:t>Any used, Used most often</a:t>
            </a:r>
            <a:endParaRPr lang="en-US" dirty="0"/>
          </a:p>
        </p:txBody>
      </p:sp>
      <p:sp>
        <p:nvSpPr>
          <p:cNvPr id="3" name="Slide Number Placeholder 2"/>
          <p:cNvSpPr>
            <a:spLocks noGrp="1"/>
          </p:cNvSpPr>
          <p:nvPr>
            <p:ph type="sldNum" sz="quarter" idx="4"/>
          </p:nvPr>
        </p:nvSpPr>
        <p:spPr/>
        <p:txBody>
          <a:bodyPr/>
          <a:lstStyle/>
          <a:p>
            <a:fld id="{7EFC24D6-DB8F-6B44-BA5A-9BEC68C15CAA}" type="slidenum">
              <a:rPr lang="en-US" smtClean="0"/>
              <a:pPr/>
              <a:t>60</a:t>
            </a:fld>
            <a:endParaRPr lang="en-US" dirty="0"/>
          </a:p>
        </p:txBody>
      </p:sp>
      <p:sp>
        <p:nvSpPr>
          <p:cNvPr id="10" name="Freeform 279"/>
          <p:cNvSpPr>
            <a:spLocks noChangeAspect="1" noEditPoints="1"/>
          </p:cNvSpPr>
          <p:nvPr/>
        </p:nvSpPr>
        <p:spPr bwMode="auto">
          <a:xfrm>
            <a:off x="5123528" y="2176630"/>
            <a:ext cx="115663" cy="223564"/>
          </a:xfrm>
          <a:custGeom>
            <a:avLst/>
            <a:gdLst/>
            <a:ahLst/>
            <a:cxnLst>
              <a:cxn ang="0">
                <a:pos x="16" y="0"/>
              </a:cxn>
              <a:cxn ang="0">
                <a:pos x="0" y="18"/>
              </a:cxn>
              <a:cxn ang="0">
                <a:pos x="0" y="223"/>
              </a:cxn>
              <a:cxn ang="0">
                <a:pos x="16" y="241"/>
              </a:cxn>
              <a:cxn ang="0">
                <a:pos x="107" y="241"/>
              </a:cxn>
              <a:cxn ang="0">
                <a:pos x="123" y="223"/>
              </a:cxn>
              <a:cxn ang="0">
                <a:pos x="123" y="18"/>
              </a:cxn>
              <a:cxn ang="0">
                <a:pos x="107" y="0"/>
              </a:cxn>
              <a:cxn ang="0">
                <a:pos x="16" y="0"/>
              </a:cxn>
              <a:cxn ang="0">
                <a:pos x="51" y="15"/>
              </a:cxn>
              <a:cxn ang="0">
                <a:pos x="72" y="15"/>
              </a:cxn>
              <a:cxn ang="0">
                <a:pos x="72" y="23"/>
              </a:cxn>
              <a:cxn ang="0">
                <a:pos x="51" y="23"/>
              </a:cxn>
              <a:cxn ang="0">
                <a:pos x="51" y="15"/>
              </a:cxn>
              <a:cxn ang="0">
                <a:pos x="61" y="232"/>
              </a:cxn>
              <a:cxn ang="0">
                <a:pos x="51" y="221"/>
              </a:cxn>
              <a:cxn ang="0">
                <a:pos x="61" y="209"/>
              </a:cxn>
              <a:cxn ang="0">
                <a:pos x="71" y="221"/>
              </a:cxn>
              <a:cxn ang="0">
                <a:pos x="61" y="232"/>
              </a:cxn>
              <a:cxn ang="0">
                <a:pos x="111" y="202"/>
              </a:cxn>
              <a:cxn ang="0">
                <a:pos x="12" y="202"/>
              </a:cxn>
              <a:cxn ang="0">
                <a:pos x="12" y="39"/>
              </a:cxn>
              <a:cxn ang="0">
                <a:pos x="111" y="39"/>
              </a:cxn>
              <a:cxn ang="0">
                <a:pos x="111" y="202"/>
              </a:cxn>
            </a:cxnLst>
            <a:rect l="0" t="0" r="r" b="b"/>
            <a:pathLst>
              <a:path w="123" h="241">
                <a:moveTo>
                  <a:pt x="16" y="0"/>
                </a:moveTo>
                <a:cubicBezTo>
                  <a:pt x="7" y="0"/>
                  <a:pt x="0" y="8"/>
                  <a:pt x="0" y="18"/>
                </a:cubicBezTo>
                <a:cubicBezTo>
                  <a:pt x="0" y="223"/>
                  <a:pt x="0" y="223"/>
                  <a:pt x="0" y="223"/>
                </a:cubicBezTo>
                <a:cubicBezTo>
                  <a:pt x="0" y="233"/>
                  <a:pt x="7" y="241"/>
                  <a:pt x="16" y="241"/>
                </a:cubicBezTo>
                <a:cubicBezTo>
                  <a:pt x="107" y="241"/>
                  <a:pt x="107" y="241"/>
                  <a:pt x="107" y="241"/>
                </a:cubicBezTo>
                <a:cubicBezTo>
                  <a:pt x="116" y="241"/>
                  <a:pt x="123" y="233"/>
                  <a:pt x="123" y="223"/>
                </a:cubicBezTo>
                <a:cubicBezTo>
                  <a:pt x="123" y="18"/>
                  <a:pt x="123" y="18"/>
                  <a:pt x="123" y="18"/>
                </a:cubicBezTo>
                <a:cubicBezTo>
                  <a:pt x="123" y="8"/>
                  <a:pt x="116" y="0"/>
                  <a:pt x="107" y="0"/>
                </a:cubicBezTo>
                <a:lnTo>
                  <a:pt x="16" y="0"/>
                </a:lnTo>
                <a:close/>
                <a:moveTo>
                  <a:pt x="51" y="15"/>
                </a:moveTo>
                <a:cubicBezTo>
                  <a:pt x="72" y="15"/>
                  <a:pt x="72" y="15"/>
                  <a:pt x="72" y="15"/>
                </a:cubicBezTo>
                <a:cubicBezTo>
                  <a:pt x="72" y="23"/>
                  <a:pt x="72" y="23"/>
                  <a:pt x="72" y="23"/>
                </a:cubicBezTo>
                <a:cubicBezTo>
                  <a:pt x="51" y="23"/>
                  <a:pt x="51" y="23"/>
                  <a:pt x="51" y="23"/>
                </a:cubicBezTo>
                <a:lnTo>
                  <a:pt x="51" y="15"/>
                </a:lnTo>
                <a:close/>
                <a:moveTo>
                  <a:pt x="61" y="232"/>
                </a:moveTo>
                <a:cubicBezTo>
                  <a:pt x="56" y="232"/>
                  <a:pt x="51" y="227"/>
                  <a:pt x="51" y="221"/>
                </a:cubicBezTo>
                <a:cubicBezTo>
                  <a:pt x="51" y="214"/>
                  <a:pt x="56" y="209"/>
                  <a:pt x="61" y="209"/>
                </a:cubicBezTo>
                <a:cubicBezTo>
                  <a:pt x="67" y="209"/>
                  <a:pt x="71" y="214"/>
                  <a:pt x="71" y="221"/>
                </a:cubicBezTo>
                <a:cubicBezTo>
                  <a:pt x="71" y="227"/>
                  <a:pt x="67" y="232"/>
                  <a:pt x="61" y="232"/>
                </a:cubicBezTo>
                <a:moveTo>
                  <a:pt x="111" y="202"/>
                </a:moveTo>
                <a:cubicBezTo>
                  <a:pt x="12" y="202"/>
                  <a:pt x="12" y="202"/>
                  <a:pt x="12" y="202"/>
                </a:cubicBezTo>
                <a:cubicBezTo>
                  <a:pt x="12" y="39"/>
                  <a:pt x="12" y="39"/>
                  <a:pt x="12" y="39"/>
                </a:cubicBezTo>
                <a:cubicBezTo>
                  <a:pt x="111" y="39"/>
                  <a:pt x="111" y="39"/>
                  <a:pt x="111" y="39"/>
                </a:cubicBezTo>
                <a:lnTo>
                  <a:pt x="111" y="20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TextBox 12"/>
          <p:cNvSpPr txBox="1"/>
          <p:nvPr/>
        </p:nvSpPr>
        <p:spPr>
          <a:xfrm>
            <a:off x="5123528" y="2007779"/>
            <a:ext cx="595312" cy="392415"/>
          </a:xfrm>
          <a:prstGeom prst="rect">
            <a:avLst/>
          </a:prstGeom>
          <a:noFill/>
        </p:spPr>
        <p:txBody>
          <a:bodyPr wrap="square" lIns="182880" tIns="146304" rIns="182880" bIns="146304" rtlCol="0" anchor="ctr">
            <a:spAutoFit/>
          </a:bodyPr>
          <a:lstStyle/>
          <a:p>
            <a:pPr>
              <a:lnSpc>
                <a:spcPct val="90000"/>
              </a:lnSpc>
            </a:pPr>
            <a:r>
              <a:rPr lang="en-US" sz="700" dirty="0"/>
              <a:t>only</a:t>
            </a:r>
          </a:p>
        </p:txBody>
      </p:sp>
      <p:sp>
        <p:nvSpPr>
          <p:cNvPr id="14" name="Freeform 279"/>
          <p:cNvSpPr>
            <a:spLocks noChangeAspect="1" noEditPoints="1"/>
          </p:cNvSpPr>
          <p:nvPr/>
        </p:nvSpPr>
        <p:spPr bwMode="auto">
          <a:xfrm>
            <a:off x="7692111" y="2169497"/>
            <a:ext cx="115663" cy="223564"/>
          </a:xfrm>
          <a:custGeom>
            <a:avLst/>
            <a:gdLst/>
            <a:ahLst/>
            <a:cxnLst>
              <a:cxn ang="0">
                <a:pos x="16" y="0"/>
              </a:cxn>
              <a:cxn ang="0">
                <a:pos x="0" y="18"/>
              </a:cxn>
              <a:cxn ang="0">
                <a:pos x="0" y="223"/>
              </a:cxn>
              <a:cxn ang="0">
                <a:pos x="16" y="241"/>
              </a:cxn>
              <a:cxn ang="0">
                <a:pos x="107" y="241"/>
              </a:cxn>
              <a:cxn ang="0">
                <a:pos x="123" y="223"/>
              </a:cxn>
              <a:cxn ang="0">
                <a:pos x="123" y="18"/>
              </a:cxn>
              <a:cxn ang="0">
                <a:pos x="107" y="0"/>
              </a:cxn>
              <a:cxn ang="0">
                <a:pos x="16" y="0"/>
              </a:cxn>
              <a:cxn ang="0">
                <a:pos x="51" y="15"/>
              </a:cxn>
              <a:cxn ang="0">
                <a:pos x="72" y="15"/>
              </a:cxn>
              <a:cxn ang="0">
                <a:pos x="72" y="23"/>
              </a:cxn>
              <a:cxn ang="0">
                <a:pos x="51" y="23"/>
              </a:cxn>
              <a:cxn ang="0">
                <a:pos x="51" y="15"/>
              </a:cxn>
              <a:cxn ang="0">
                <a:pos x="61" y="232"/>
              </a:cxn>
              <a:cxn ang="0">
                <a:pos x="51" y="221"/>
              </a:cxn>
              <a:cxn ang="0">
                <a:pos x="61" y="209"/>
              </a:cxn>
              <a:cxn ang="0">
                <a:pos x="71" y="221"/>
              </a:cxn>
              <a:cxn ang="0">
                <a:pos x="61" y="232"/>
              </a:cxn>
              <a:cxn ang="0">
                <a:pos x="111" y="202"/>
              </a:cxn>
              <a:cxn ang="0">
                <a:pos x="12" y="202"/>
              </a:cxn>
              <a:cxn ang="0">
                <a:pos x="12" y="39"/>
              </a:cxn>
              <a:cxn ang="0">
                <a:pos x="111" y="39"/>
              </a:cxn>
              <a:cxn ang="0">
                <a:pos x="111" y="202"/>
              </a:cxn>
            </a:cxnLst>
            <a:rect l="0" t="0" r="r" b="b"/>
            <a:pathLst>
              <a:path w="123" h="241">
                <a:moveTo>
                  <a:pt x="16" y="0"/>
                </a:moveTo>
                <a:cubicBezTo>
                  <a:pt x="7" y="0"/>
                  <a:pt x="0" y="8"/>
                  <a:pt x="0" y="18"/>
                </a:cubicBezTo>
                <a:cubicBezTo>
                  <a:pt x="0" y="223"/>
                  <a:pt x="0" y="223"/>
                  <a:pt x="0" y="223"/>
                </a:cubicBezTo>
                <a:cubicBezTo>
                  <a:pt x="0" y="233"/>
                  <a:pt x="7" y="241"/>
                  <a:pt x="16" y="241"/>
                </a:cubicBezTo>
                <a:cubicBezTo>
                  <a:pt x="107" y="241"/>
                  <a:pt x="107" y="241"/>
                  <a:pt x="107" y="241"/>
                </a:cubicBezTo>
                <a:cubicBezTo>
                  <a:pt x="116" y="241"/>
                  <a:pt x="123" y="233"/>
                  <a:pt x="123" y="223"/>
                </a:cubicBezTo>
                <a:cubicBezTo>
                  <a:pt x="123" y="18"/>
                  <a:pt x="123" y="18"/>
                  <a:pt x="123" y="18"/>
                </a:cubicBezTo>
                <a:cubicBezTo>
                  <a:pt x="123" y="8"/>
                  <a:pt x="116" y="0"/>
                  <a:pt x="107" y="0"/>
                </a:cubicBezTo>
                <a:lnTo>
                  <a:pt x="16" y="0"/>
                </a:lnTo>
                <a:close/>
                <a:moveTo>
                  <a:pt x="51" y="15"/>
                </a:moveTo>
                <a:cubicBezTo>
                  <a:pt x="72" y="15"/>
                  <a:pt x="72" y="15"/>
                  <a:pt x="72" y="15"/>
                </a:cubicBezTo>
                <a:cubicBezTo>
                  <a:pt x="72" y="23"/>
                  <a:pt x="72" y="23"/>
                  <a:pt x="72" y="23"/>
                </a:cubicBezTo>
                <a:cubicBezTo>
                  <a:pt x="51" y="23"/>
                  <a:pt x="51" y="23"/>
                  <a:pt x="51" y="23"/>
                </a:cubicBezTo>
                <a:lnTo>
                  <a:pt x="51" y="15"/>
                </a:lnTo>
                <a:close/>
                <a:moveTo>
                  <a:pt x="61" y="232"/>
                </a:moveTo>
                <a:cubicBezTo>
                  <a:pt x="56" y="232"/>
                  <a:pt x="51" y="227"/>
                  <a:pt x="51" y="221"/>
                </a:cubicBezTo>
                <a:cubicBezTo>
                  <a:pt x="51" y="214"/>
                  <a:pt x="56" y="209"/>
                  <a:pt x="61" y="209"/>
                </a:cubicBezTo>
                <a:cubicBezTo>
                  <a:pt x="67" y="209"/>
                  <a:pt x="71" y="214"/>
                  <a:pt x="71" y="221"/>
                </a:cubicBezTo>
                <a:cubicBezTo>
                  <a:pt x="71" y="227"/>
                  <a:pt x="67" y="232"/>
                  <a:pt x="61" y="232"/>
                </a:cubicBezTo>
                <a:moveTo>
                  <a:pt x="111" y="202"/>
                </a:moveTo>
                <a:cubicBezTo>
                  <a:pt x="12" y="202"/>
                  <a:pt x="12" y="202"/>
                  <a:pt x="12" y="202"/>
                </a:cubicBezTo>
                <a:cubicBezTo>
                  <a:pt x="12" y="39"/>
                  <a:pt x="12" y="39"/>
                  <a:pt x="12" y="39"/>
                </a:cubicBezTo>
                <a:cubicBezTo>
                  <a:pt x="111" y="39"/>
                  <a:pt x="111" y="39"/>
                  <a:pt x="111" y="39"/>
                </a:cubicBezTo>
                <a:lnTo>
                  <a:pt x="111" y="20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TextBox 14"/>
          <p:cNvSpPr txBox="1"/>
          <p:nvPr/>
        </p:nvSpPr>
        <p:spPr>
          <a:xfrm>
            <a:off x="7705119" y="2085072"/>
            <a:ext cx="595312" cy="392415"/>
          </a:xfrm>
          <a:prstGeom prst="rect">
            <a:avLst/>
          </a:prstGeom>
          <a:noFill/>
        </p:spPr>
        <p:txBody>
          <a:bodyPr wrap="square" lIns="182880" tIns="146304" rIns="182880" bIns="146304" rtlCol="0">
            <a:spAutoFit/>
          </a:bodyPr>
          <a:lstStyle/>
          <a:p>
            <a:pPr>
              <a:lnSpc>
                <a:spcPct val="90000"/>
              </a:lnSpc>
            </a:pPr>
            <a:r>
              <a:rPr lang="en-US" sz="700" dirty="0"/>
              <a:t>only</a:t>
            </a:r>
          </a:p>
        </p:txBody>
      </p:sp>
      <p:grpSp>
        <p:nvGrpSpPr>
          <p:cNvPr id="6" name="Group 5"/>
          <p:cNvGrpSpPr/>
          <p:nvPr/>
        </p:nvGrpSpPr>
        <p:grpSpPr>
          <a:xfrm>
            <a:off x="2229871" y="1143814"/>
            <a:ext cx="9048896" cy="1070558"/>
            <a:chOff x="2229871" y="1254342"/>
            <a:chExt cx="9048896" cy="1070558"/>
          </a:xfrm>
        </p:grpSpPr>
        <p:pic>
          <p:nvPicPr>
            <p:cNvPr id="9" name="Picture 10" descr="https://d30y9cdsu7xlg0.cloudfront.net/png/560363-200.png"/>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48545" y="132479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s://d30y9cdsu7xlg0.cloudfront.net/png/130890-200.png"/>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38073" y="136634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https://d30y9cdsu7xlg0.cloudfront.net/png/23011-200.png"/>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43231" y="14105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https://d30y9cdsu7xlg0.cloudfront.net/png/2169-200.png"/>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21128" y="132479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 descr="https://d30y9cdsu7xlg0.cloudfront.net/png/54054-200.png"/>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64367" y="125434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d30y9cdsu7xlg0.cloudfront.net/png/123955-200.png"/>
            <p:cNvPicPr>
              <a:picLocks noChangeAspect="1" noChangeArrowheads="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9871" y="133408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s://d30y9cdsu7xlg0.cloudfront.net/png/558504-200.png"/>
            <p:cNvPicPr>
              <a:picLocks noChangeAspect="1" noChangeArrowheads="1"/>
            </p:cNvPicPr>
            <p:nvPr/>
          </p:nvPicPr>
          <p:blipFill>
            <a:blip r:embed="rId10">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71476" y="1306434"/>
              <a:ext cx="914400" cy="9144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1" name="Object 20"/>
          <p:cNvGraphicFramePr>
            <a:graphicFrameLocks noChangeAspect="1"/>
          </p:cNvGraphicFramePr>
          <p:nvPr>
            <p:extLst>
              <p:ext uri="{D42A27DB-BD31-4B8C-83A1-F6EECF244321}">
                <p14:modId xmlns:p14="http://schemas.microsoft.com/office/powerpoint/2010/main" val="3738630451"/>
              </p:ext>
            </p:extLst>
          </p:nvPr>
        </p:nvGraphicFramePr>
        <p:xfrm>
          <a:off x="650518" y="2128667"/>
          <a:ext cx="10985474" cy="4541838"/>
        </p:xfrm>
        <a:graphic>
          <a:graphicData uri="http://schemas.openxmlformats.org/presentationml/2006/ole">
            <mc:AlternateContent xmlns:mc="http://schemas.openxmlformats.org/markup-compatibility/2006">
              <mc:Choice xmlns:v="urn:schemas-microsoft-com:vml" Requires="v">
                <p:oleObj spid="_x0000_s50229" name="Macro-Enabled Worksheet" r:id="rId11" imgW="9807046" imgH="4541551" progId="Excel.SheetMacroEnabled.12">
                  <p:embed/>
                </p:oleObj>
              </mc:Choice>
              <mc:Fallback>
                <p:oleObj name="Macro-Enabled Worksheet" r:id="rId11" imgW="9807046" imgH="4541551" progId="Excel.SheetMacroEnabled.12">
                  <p:embed/>
                  <p:pic>
                    <p:nvPicPr>
                      <p:cNvPr id="0" name=""/>
                      <p:cNvPicPr/>
                      <p:nvPr/>
                    </p:nvPicPr>
                    <p:blipFill>
                      <a:blip r:embed="rId12"/>
                      <a:stretch>
                        <a:fillRect/>
                      </a:stretch>
                    </p:blipFill>
                    <p:spPr>
                      <a:xfrm>
                        <a:off x="650518" y="2128667"/>
                        <a:ext cx="10985474" cy="4541838"/>
                      </a:xfrm>
                      <a:prstGeom prst="rect">
                        <a:avLst/>
                      </a:prstGeom>
                    </p:spPr>
                  </p:pic>
                </p:oleObj>
              </mc:Fallback>
            </mc:AlternateContent>
          </a:graphicData>
        </a:graphic>
      </p:graphicFrame>
    </p:spTree>
    <p:extLst>
      <p:ext uri="{BB962C8B-B14F-4D97-AF65-F5344CB8AC3E}">
        <p14:creationId xmlns:p14="http://schemas.microsoft.com/office/powerpoint/2010/main" val="3643702339"/>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18" y="219939"/>
            <a:ext cx="11889564" cy="917575"/>
          </a:xfrm>
        </p:spPr>
        <p:txBody>
          <a:bodyPr/>
          <a:lstStyle/>
          <a:p>
            <a:r>
              <a:rPr lang="en-US" dirty="0"/>
              <a:t>Connection location</a:t>
            </a:r>
            <a:br>
              <a:rPr lang="en-US" dirty="0"/>
            </a:br>
            <a:r>
              <a:rPr lang="en-US" sz="2400" dirty="0"/>
              <a:t>Any used, Used most often</a:t>
            </a:r>
            <a:endParaRPr lang="en-US" dirty="0"/>
          </a:p>
        </p:txBody>
      </p:sp>
      <p:sp>
        <p:nvSpPr>
          <p:cNvPr id="3" name="Slide Number Placeholder 2"/>
          <p:cNvSpPr>
            <a:spLocks noGrp="1"/>
          </p:cNvSpPr>
          <p:nvPr>
            <p:ph type="sldNum" sz="quarter" idx="4"/>
          </p:nvPr>
        </p:nvSpPr>
        <p:spPr/>
        <p:txBody>
          <a:bodyPr/>
          <a:lstStyle/>
          <a:p>
            <a:fld id="{7EFC24D6-DB8F-6B44-BA5A-9BEC68C15CAA}" type="slidenum">
              <a:rPr lang="en-US" smtClean="0"/>
              <a:pPr/>
              <a:t>61</a:t>
            </a:fld>
            <a:endParaRPr lang="en-US" dirty="0"/>
          </a:p>
        </p:txBody>
      </p:sp>
      <p:sp>
        <p:nvSpPr>
          <p:cNvPr id="10" name="Freeform 279"/>
          <p:cNvSpPr>
            <a:spLocks noChangeAspect="1" noEditPoints="1"/>
          </p:cNvSpPr>
          <p:nvPr/>
        </p:nvSpPr>
        <p:spPr bwMode="auto">
          <a:xfrm>
            <a:off x="5123528" y="2176630"/>
            <a:ext cx="115663" cy="223564"/>
          </a:xfrm>
          <a:custGeom>
            <a:avLst/>
            <a:gdLst/>
            <a:ahLst/>
            <a:cxnLst>
              <a:cxn ang="0">
                <a:pos x="16" y="0"/>
              </a:cxn>
              <a:cxn ang="0">
                <a:pos x="0" y="18"/>
              </a:cxn>
              <a:cxn ang="0">
                <a:pos x="0" y="223"/>
              </a:cxn>
              <a:cxn ang="0">
                <a:pos x="16" y="241"/>
              </a:cxn>
              <a:cxn ang="0">
                <a:pos x="107" y="241"/>
              </a:cxn>
              <a:cxn ang="0">
                <a:pos x="123" y="223"/>
              </a:cxn>
              <a:cxn ang="0">
                <a:pos x="123" y="18"/>
              </a:cxn>
              <a:cxn ang="0">
                <a:pos x="107" y="0"/>
              </a:cxn>
              <a:cxn ang="0">
                <a:pos x="16" y="0"/>
              </a:cxn>
              <a:cxn ang="0">
                <a:pos x="51" y="15"/>
              </a:cxn>
              <a:cxn ang="0">
                <a:pos x="72" y="15"/>
              </a:cxn>
              <a:cxn ang="0">
                <a:pos x="72" y="23"/>
              </a:cxn>
              <a:cxn ang="0">
                <a:pos x="51" y="23"/>
              </a:cxn>
              <a:cxn ang="0">
                <a:pos x="51" y="15"/>
              </a:cxn>
              <a:cxn ang="0">
                <a:pos x="61" y="232"/>
              </a:cxn>
              <a:cxn ang="0">
                <a:pos x="51" y="221"/>
              </a:cxn>
              <a:cxn ang="0">
                <a:pos x="61" y="209"/>
              </a:cxn>
              <a:cxn ang="0">
                <a:pos x="71" y="221"/>
              </a:cxn>
              <a:cxn ang="0">
                <a:pos x="61" y="232"/>
              </a:cxn>
              <a:cxn ang="0">
                <a:pos x="111" y="202"/>
              </a:cxn>
              <a:cxn ang="0">
                <a:pos x="12" y="202"/>
              </a:cxn>
              <a:cxn ang="0">
                <a:pos x="12" y="39"/>
              </a:cxn>
              <a:cxn ang="0">
                <a:pos x="111" y="39"/>
              </a:cxn>
              <a:cxn ang="0">
                <a:pos x="111" y="202"/>
              </a:cxn>
            </a:cxnLst>
            <a:rect l="0" t="0" r="r" b="b"/>
            <a:pathLst>
              <a:path w="123" h="241">
                <a:moveTo>
                  <a:pt x="16" y="0"/>
                </a:moveTo>
                <a:cubicBezTo>
                  <a:pt x="7" y="0"/>
                  <a:pt x="0" y="8"/>
                  <a:pt x="0" y="18"/>
                </a:cubicBezTo>
                <a:cubicBezTo>
                  <a:pt x="0" y="223"/>
                  <a:pt x="0" y="223"/>
                  <a:pt x="0" y="223"/>
                </a:cubicBezTo>
                <a:cubicBezTo>
                  <a:pt x="0" y="233"/>
                  <a:pt x="7" y="241"/>
                  <a:pt x="16" y="241"/>
                </a:cubicBezTo>
                <a:cubicBezTo>
                  <a:pt x="107" y="241"/>
                  <a:pt x="107" y="241"/>
                  <a:pt x="107" y="241"/>
                </a:cubicBezTo>
                <a:cubicBezTo>
                  <a:pt x="116" y="241"/>
                  <a:pt x="123" y="233"/>
                  <a:pt x="123" y="223"/>
                </a:cubicBezTo>
                <a:cubicBezTo>
                  <a:pt x="123" y="18"/>
                  <a:pt x="123" y="18"/>
                  <a:pt x="123" y="18"/>
                </a:cubicBezTo>
                <a:cubicBezTo>
                  <a:pt x="123" y="8"/>
                  <a:pt x="116" y="0"/>
                  <a:pt x="107" y="0"/>
                </a:cubicBezTo>
                <a:lnTo>
                  <a:pt x="16" y="0"/>
                </a:lnTo>
                <a:close/>
                <a:moveTo>
                  <a:pt x="51" y="15"/>
                </a:moveTo>
                <a:cubicBezTo>
                  <a:pt x="72" y="15"/>
                  <a:pt x="72" y="15"/>
                  <a:pt x="72" y="15"/>
                </a:cubicBezTo>
                <a:cubicBezTo>
                  <a:pt x="72" y="23"/>
                  <a:pt x="72" y="23"/>
                  <a:pt x="72" y="23"/>
                </a:cubicBezTo>
                <a:cubicBezTo>
                  <a:pt x="51" y="23"/>
                  <a:pt x="51" y="23"/>
                  <a:pt x="51" y="23"/>
                </a:cubicBezTo>
                <a:lnTo>
                  <a:pt x="51" y="15"/>
                </a:lnTo>
                <a:close/>
                <a:moveTo>
                  <a:pt x="61" y="232"/>
                </a:moveTo>
                <a:cubicBezTo>
                  <a:pt x="56" y="232"/>
                  <a:pt x="51" y="227"/>
                  <a:pt x="51" y="221"/>
                </a:cubicBezTo>
                <a:cubicBezTo>
                  <a:pt x="51" y="214"/>
                  <a:pt x="56" y="209"/>
                  <a:pt x="61" y="209"/>
                </a:cubicBezTo>
                <a:cubicBezTo>
                  <a:pt x="67" y="209"/>
                  <a:pt x="71" y="214"/>
                  <a:pt x="71" y="221"/>
                </a:cubicBezTo>
                <a:cubicBezTo>
                  <a:pt x="71" y="227"/>
                  <a:pt x="67" y="232"/>
                  <a:pt x="61" y="232"/>
                </a:cubicBezTo>
                <a:moveTo>
                  <a:pt x="111" y="202"/>
                </a:moveTo>
                <a:cubicBezTo>
                  <a:pt x="12" y="202"/>
                  <a:pt x="12" y="202"/>
                  <a:pt x="12" y="202"/>
                </a:cubicBezTo>
                <a:cubicBezTo>
                  <a:pt x="12" y="39"/>
                  <a:pt x="12" y="39"/>
                  <a:pt x="12" y="39"/>
                </a:cubicBezTo>
                <a:cubicBezTo>
                  <a:pt x="111" y="39"/>
                  <a:pt x="111" y="39"/>
                  <a:pt x="111" y="39"/>
                </a:cubicBezTo>
                <a:lnTo>
                  <a:pt x="111" y="20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TextBox 12"/>
          <p:cNvSpPr txBox="1"/>
          <p:nvPr/>
        </p:nvSpPr>
        <p:spPr>
          <a:xfrm>
            <a:off x="5123528" y="2007779"/>
            <a:ext cx="595312" cy="392415"/>
          </a:xfrm>
          <a:prstGeom prst="rect">
            <a:avLst/>
          </a:prstGeom>
          <a:noFill/>
        </p:spPr>
        <p:txBody>
          <a:bodyPr wrap="square" lIns="182880" tIns="146304" rIns="182880" bIns="146304" rtlCol="0" anchor="ctr">
            <a:spAutoFit/>
          </a:bodyPr>
          <a:lstStyle/>
          <a:p>
            <a:pPr>
              <a:lnSpc>
                <a:spcPct val="90000"/>
              </a:lnSpc>
            </a:pPr>
            <a:r>
              <a:rPr lang="en-US" sz="700" dirty="0"/>
              <a:t>only</a:t>
            </a:r>
          </a:p>
        </p:txBody>
      </p:sp>
      <p:sp>
        <p:nvSpPr>
          <p:cNvPr id="14" name="Freeform 279"/>
          <p:cNvSpPr>
            <a:spLocks noChangeAspect="1" noEditPoints="1"/>
          </p:cNvSpPr>
          <p:nvPr/>
        </p:nvSpPr>
        <p:spPr bwMode="auto">
          <a:xfrm>
            <a:off x="7692111" y="2169497"/>
            <a:ext cx="115663" cy="223564"/>
          </a:xfrm>
          <a:custGeom>
            <a:avLst/>
            <a:gdLst/>
            <a:ahLst/>
            <a:cxnLst>
              <a:cxn ang="0">
                <a:pos x="16" y="0"/>
              </a:cxn>
              <a:cxn ang="0">
                <a:pos x="0" y="18"/>
              </a:cxn>
              <a:cxn ang="0">
                <a:pos x="0" y="223"/>
              </a:cxn>
              <a:cxn ang="0">
                <a:pos x="16" y="241"/>
              </a:cxn>
              <a:cxn ang="0">
                <a:pos x="107" y="241"/>
              </a:cxn>
              <a:cxn ang="0">
                <a:pos x="123" y="223"/>
              </a:cxn>
              <a:cxn ang="0">
                <a:pos x="123" y="18"/>
              </a:cxn>
              <a:cxn ang="0">
                <a:pos x="107" y="0"/>
              </a:cxn>
              <a:cxn ang="0">
                <a:pos x="16" y="0"/>
              </a:cxn>
              <a:cxn ang="0">
                <a:pos x="51" y="15"/>
              </a:cxn>
              <a:cxn ang="0">
                <a:pos x="72" y="15"/>
              </a:cxn>
              <a:cxn ang="0">
                <a:pos x="72" y="23"/>
              </a:cxn>
              <a:cxn ang="0">
                <a:pos x="51" y="23"/>
              </a:cxn>
              <a:cxn ang="0">
                <a:pos x="51" y="15"/>
              </a:cxn>
              <a:cxn ang="0">
                <a:pos x="61" y="232"/>
              </a:cxn>
              <a:cxn ang="0">
                <a:pos x="51" y="221"/>
              </a:cxn>
              <a:cxn ang="0">
                <a:pos x="61" y="209"/>
              </a:cxn>
              <a:cxn ang="0">
                <a:pos x="71" y="221"/>
              </a:cxn>
              <a:cxn ang="0">
                <a:pos x="61" y="232"/>
              </a:cxn>
              <a:cxn ang="0">
                <a:pos x="111" y="202"/>
              </a:cxn>
              <a:cxn ang="0">
                <a:pos x="12" y="202"/>
              </a:cxn>
              <a:cxn ang="0">
                <a:pos x="12" y="39"/>
              </a:cxn>
              <a:cxn ang="0">
                <a:pos x="111" y="39"/>
              </a:cxn>
              <a:cxn ang="0">
                <a:pos x="111" y="202"/>
              </a:cxn>
            </a:cxnLst>
            <a:rect l="0" t="0" r="r" b="b"/>
            <a:pathLst>
              <a:path w="123" h="241">
                <a:moveTo>
                  <a:pt x="16" y="0"/>
                </a:moveTo>
                <a:cubicBezTo>
                  <a:pt x="7" y="0"/>
                  <a:pt x="0" y="8"/>
                  <a:pt x="0" y="18"/>
                </a:cubicBezTo>
                <a:cubicBezTo>
                  <a:pt x="0" y="223"/>
                  <a:pt x="0" y="223"/>
                  <a:pt x="0" y="223"/>
                </a:cubicBezTo>
                <a:cubicBezTo>
                  <a:pt x="0" y="233"/>
                  <a:pt x="7" y="241"/>
                  <a:pt x="16" y="241"/>
                </a:cubicBezTo>
                <a:cubicBezTo>
                  <a:pt x="107" y="241"/>
                  <a:pt x="107" y="241"/>
                  <a:pt x="107" y="241"/>
                </a:cubicBezTo>
                <a:cubicBezTo>
                  <a:pt x="116" y="241"/>
                  <a:pt x="123" y="233"/>
                  <a:pt x="123" y="223"/>
                </a:cubicBezTo>
                <a:cubicBezTo>
                  <a:pt x="123" y="18"/>
                  <a:pt x="123" y="18"/>
                  <a:pt x="123" y="18"/>
                </a:cubicBezTo>
                <a:cubicBezTo>
                  <a:pt x="123" y="8"/>
                  <a:pt x="116" y="0"/>
                  <a:pt x="107" y="0"/>
                </a:cubicBezTo>
                <a:lnTo>
                  <a:pt x="16" y="0"/>
                </a:lnTo>
                <a:close/>
                <a:moveTo>
                  <a:pt x="51" y="15"/>
                </a:moveTo>
                <a:cubicBezTo>
                  <a:pt x="72" y="15"/>
                  <a:pt x="72" y="15"/>
                  <a:pt x="72" y="15"/>
                </a:cubicBezTo>
                <a:cubicBezTo>
                  <a:pt x="72" y="23"/>
                  <a:pt x="72" y="23"/>
                  <a:pt x="72" y="23"/>
                </a:cubicBezTo>
                <a:cubicBezTo>
                  <a:pt x="51" y="23"/>
                  <a:pt x="51" y="23"/>
                  <a:pt x="51" y="23"/>
                </a:cubicBezTo>
                <a:lnTo>
                  <a:pt x="51" y="15"/>
                </a:lnTo>
                <a:close/>
                <a:moveTo>
                  <a:pt x="61" y="232"/>
                </a:moveTo>
                <a:cubicBezTo>
                  <a:pt x="56" y="232"/>
                  <a:pt x="51" y="227"/>
                  <a:pt x="51" y="221"/>
                </a:cubicBezTo>
                <a:cubicBezTo>
                  <a:pt x="51" y="214"/>
                  <a:pt x="56" y="209"/>
                  <a:pt x="61" y="209"/>
                </a:cubicBezTo>
                <a:cubicBezTo>
                  <a:pt x="67" y="209"/>
                  <a:pt x="71" y="214"/>
                  <a:pt x="71" y="221"/>
                </a:cubicBezTo>
                <a:cubicBezTo>
                  <a:pt x="71" y="227"/>
                  <a:pt x="67" y="232"/>
                  <a:pt x="61" y="232"/>
                </a:cubicBezTo>
                <a:moveTo>
                  <a:pt x="111" y="202"/>
                </a:moveTo>
                <a:cubicBezTo>
                  <a:pt x="12" y="202"/>
                  <a:pt x="12" y="202"/>
                  <a:pt x="12" y="202"/>
                </a:cubicBezTo>
                <a:cubicBezTo>
                  <a:pt x="12" y="39"/>
                  <a:pt x="12" y="39"/>
                  <a:pt x="12" y="39"/>
                </a:cubicBezTo>
                <a:cubicBezTo>
                  <a:pt x="111" y="39"/>
                  <a:pt x="111" y="39"/>
                  <a:pt x="111" y="39"/>
                </a:cubicBezTo>
                <a:lnTo>
                  <a:pt x="111" y="20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TextBox 14"/>
          <p:cNvSpPr txBox="1"/>
          <p:nvPr/>
        </p:nvSpPr>
        <p:spPr>
          <a:xfrm>
            <a:off x="7705119" y="2085072"/>
            <a:ext cx="595312" cy="392415"/>
          </a:xfrm>
          <a:prstGeom prst="rect">
            <a:avLst/>
          </a:prstGeom>
          <a:noFill/>
        </p:spPr>
        <p:txBody>
          <a:bodyPr wrap="square" lIns="182880" tIns="146304" rIns="182880" bIns="146304" rtlCol="0">
            <a:spAutoFit/>
          </a:bodyPr>
          <a:lstStyle/>
          <a:p>
            <a:pPr>
              <a:lnSpc>
                <a:spcPct val="90000"/>
              </a:lnSpc>
            </a:pPr>
            <a:r>
              <a:rPr lang="en-US" sz="700" dirty="0"/>
              <a:t>only</a:t>
            </a:r>
          </a:p>
        </p:txBody>
      </p:sp>
      <p:graphicFrame>
        <p:nvGraphicFramePr>
          <p:cNvPr id="23" name="Table 22"/>
          <p:cNvGraphicFramePr>
            <a:graphicFrameLocks noGrp="1"/>
          </p:cNvGraphicFramePr>
          <p:nvPr>
            <p:extLst>
              <p:ext uri="{D42A27DB-BD31-4B8C-83A1-F6EECF244321}">
                <p14:modId xmlns:p14="http://schemas.microsoft.com/office/powerpoint/2010/main" val="782881732"/>
              </p:ext>
            </p:extLst>
          </p:nvPr>
        </p:nvGraphicFramePr>
        <p:xfrm>
          <a:off x="1796143" y="2169497"/>
          <a:ext cx="9100452" cy="4261912"/>
        </p:xfrm>
        <a:graphic>
          <a:graphicData uri="http://schemas.openxmlformats.org/drawingml/2006/table">
            <a:tbl>
              <a:tblPr firstRow="1" bandRow="1">
                <a:tableStyleId>{5940675A-B579-460E-94D1-54222C63F5DA}</a:tableStyleId>
              </a:tblPr>
              <a:tblGrid>
                <a:gridCol w="2013826">
                  <a:extLst>
                    <a:ext uri="{9D8B030D-6E8A-4147-A177-3AD203B41FA5}">
                      <a16:colId xmlns:a16="http://schemas.microsoft.com/office/drawing/2014/main" val="1068225058"/>
                    </a:ext>
                  </a:extLst>
                </a:gridCol>
                <a:gridCol w="813178">
                  <a:extLst>
                    <a:ext uri="{9D8B030D-6E8A-4147-A177-3AD203B41FA5}">
                      <a16:colId xmlns:a16="http://schemas.microsoft.com/office/drawing/2014/main" val="3019714566"/>
                    </a:ext>
                  </a:extLst>
                </a:gridCol>
                <a:gridCol w="813178">
                  <a:extLst>
                    <a:ext uri="{9D8B030D-6E8A-4147-A177-3AD203B41FA5}">
                      <a16:colId xmlns:a16="http://schemas.microsoft.com/office/drawing/2014/main" val="1833318017"/>
                    </a:ext>
                  </a:extLst>
                </a:gridCol>
                <a:gridCol w="910045">
                  <a:extLst>
                    <a:ext uri="{9D8B030D-6E8A-4147-A177-3AD203B41FA5}">
                      <a16:colId xmlns:a16="http://schemas.microsoft.com/office/drawing/2014/main" val="3428037597"/>
                    </a:ext>
                  </a:extLst>
                </a:gridCol>
                <a:gridCol w="910045">
                  <a:extLst>
                    <a:ext uri="{9D8B030D-6E8A-4147-A177-3AD203B41FA5}">
                      <a16:colId xmlns:a16="http://schemas.microsoft.com/office/drawing/2014/main" val="64985635"/>
                    </a:ext>
                  </a:extLst>
                </a:gridCol>
                <a:gridCol w="910045">
                  <a:extLst>
                    <a:ext uri="{9D8B030D-6E8A-4147-A177-3AD203B41FA5}">
                      <a16:colId xmlns:a16="http://schemas.microsoft.com/office/drawing/2014/main" val="2159327453"/>
                    </a:ext>
                  </a:extLst>
                </a:gridCol>
                <a:gridCol w="910045">
                  <a:extLst>
                    <a:ext uri="{9D8B030D-6E8A-4147-A177-3AD203B41FA5}">
                      <a16:colId xmlns:a16="http://schemas.microsoft.com/office/drawing/2014/main" val="1034086796"/>
                    </a:ext>
                  </a:extLst>
                </a:gridCol>
                <a:gridCol w="910045">
                  <a:extLst>
                    <a:ext uri="{9D8B030D-6E8A-4147-A177-3AD203B41FA5}">
                      <a16:colId xmlns:a16="http://schemas.microsoft.com/office/drawing/2014/main" val="3459781439"/>
                    </a:ext>
                  </a:extLst>
                </a:gridCol>
                <a:gridCol w="910045">
                  <a:extLst>
                    <a:ext uri="{9D8B030D-6E8A-4147-A177-3AD203B41FA5}">
                      <a16:colId xmlns:a16="http://schemas.microsoft.com/office/drawing/2014/main" val="3274945436"/>
                    </a:ext>
                  </a:extLst>
                </a:gridCol>
              </a:tblGrid>
              <a:tr h="304800">
                <a:tc>
                  <a:txBody>
                    <a:bodyPr/>
                    <a:lstStyle/>
                    <a:p>
                      <a:pPr algn="ctr"/>
                      <a:endParaRPr lang="en-US" sz="1400" b="1" dirty="0"/>
                    </a:p>
                  </a:txBody>
                  <a:tcPr anchor="ctr">
                    <a:solidFill>
                      <a:srgbClr val="0072C6"/>
                    </a:solidFill>
                  </a:tcPr>
                </a:tc>
                <a:tc gridSpan="2">
                  <a:txBody>
                    <a:bodyPr/>
                    <a:lstStyle/>
                    <a:p>
                      <a:pPr algn="ctr"/>
                      <a:r>
                        <a:rPr lang="en-US" sz="1400" dirty="0"/>
                        <a:t>Home</a:t>
                      </a:r>
                    </a:p>
                  </a:txBody>
                  <a:tcPr anchor="ctr">
                    <a:solidFill>
                      <a:srgbClr val="0072C6"/>
                    </a:solidFill>
                  </a:tcPr>
                </a:tc>
                <a:tc hMerge="1">
                  <a:txBody>
                    <a:bodyPr/>
                    <a:lstStyle/>
                    <a:p>
                      <a:endParaRPr lang="en-US"/>
                    </a:p>
                  </a:txBody>
                  <a:tcPr/>
                </a:tc>
                <a:tc gridSpan="2">
                  <a:txBody>
                    <a:bodyPr/>
                    <a:lstStyle/>
                    <a:p>
                      <a:pPr algn="ctr"/>
                      <a:r>
                        <a:rPr lang="en-US" sz="1400" dirty="0"/>
                        <a:t>Work</a:t>
                      </a:r>
                    </a:p>
                  </a:txBody>
                  <a:tcPr anchor="ctr">
                    <a:solidFill>
                      <a:srgbClr val="0072C6"/>
                    </a:solidFill>
                  </a:tcPr>
                </a:tc>
                <a:tc hMerge="1">
                  <a:txBody>
                    <a:bodyPr/>
                    <a:lstStyle/>
                    <a:p>
                      <a:endParaRPr lang="en-US"/>
                    </a:p>
                  </a:txBody>
                  <a:tcPr/>
                </a:tc>
                <a:tc gridSpan="2">
                  <a:txBody>
                    <a:bodyPr/>
                    <a:lstStyle/>
                    <a:p>
                      <a:pPr algn="ctr"/>
                      <a:r>
                        <a:rPr lang="en-US" sz="1400" dirty="0"/>
                        <a:t>Public</a:t>
                      </a:r>
                    </a:p>
                  </a:txBody>
                  <a:tcPr anchor="ctr">
                    <a:solidFill>
                      <a:srgbClr val="0072C6"/>
                    </a:solidFill>
                  </a:tcPr>
                </a:tc>
                <a:tc hMerge="1">
                  <a:txBody>
                    <a:bodyPr/>
                    <a:lstStyle/>
                    <a:p>
                      <a:endParaRPr lang="en-US"/>
                    </a:p>
                  </a:txBody>
                  <a:tcPr/>
                </a:tc>
                <a:tc gridSpan="2">
                  <a:txBody>
                    <a:bodyPr/>
                    <a:lstStyle/>
                    <a:p>
                      <a:pPr algn="ctr"/>
                      <a:r>
                        <a:rPr lang="en-US" sz="1400" dirty="0"/>
                        <a:t>School</a:t>
                      </a:r>
                    </a:p>
                  </a:txBody>
                  <a:tcPr anchor="ctr">
                    <a:solidFill>
                      <a:srgbClr val="0072C6"/>
                    </a:solidFill>
                  </a:tcPr>
                </a:tc>
                <a:tc hMerge="1">
                  <a:txBody>
                    <a:bodyPr/>
                    <a:lstStyle/>
                    <a:p>
                      <a:endParaRPr lang="en-US"/>
                    </a:p>
                  </a:txBody>
                  <a:tcPr/>
                </a:tc>
                <a:extLst>
                  <a:ext uri="{0D108BD9-81ED-4DB2-BD59-A6C34878D82A}">
                    <a16:rowId xmlns:a16="http://schemas.microsoft.com/office/drawing/2014/main" val="1376890422"/>
                  </a:ext>
                </a:extLst>
              </a:tr>
              <a:tr h="304800">
                <a:tc>
                  <a:txBody>
                    <a:bodyPr/>
                    <a:lstStyle/>
                    <a:p>
                      <a:pPr algn="ctr"/>
                      <a:endParaRPr lang="en-US" sz="1400" b="0" dirty="0"/>
                    </a:p>
                  </a:txBody>
                  <a:tcPr anchor="ctr">
                    <a:solidFill>
                      <a:srgbClr val="0072C6"/>
                    </a:solidFill>
                  </a:tcPr>
                </a:tc>
                <a:tc>
                  <a:txBody>
                    <a:bodyPr/>
                    <a:lstStyle/>
                    <a:p>
                      <a:pPr algn="ctr"/>
                      <a:r>
                        <a:rPr lang="en-US" sz="1400" dirty="0"/>
                        <a:t>Any</a:t>
                      </a:r>
                    </a:p>
                  </a:txBody>
                  <a:tcPr anchor="ctr">
                    <a:solidFill>
                      <a:srgbClr val="0072C6"/>
                    </a:solidFill>
                  </a:tcPr>
                </a:tc>
                <a:tc>
                  <a:txBody>
                    <a:bodyPr/>
                    <a:lstStyle/>
                    <a:p>
                      <a:pPr algn="ctr"/>
                      <a:r>
                        <a:rPr lang="en-US" sz="1400" dirty="0"/>
                        <a:t>Most</a:t>
                      </a:r>
                    </a:p>
                  </a:txBody>
                  <a:tcPr anchor="ctr">
                    <a:solidFill>
                      <a:srgbClr val="0072C6"/>
                    </a:solidFill>
                  </a:tcPr>
                </a:tc>
                <a:tc>
                  <a:txBody>
                    <a:bodyPr/>
                    <a:lstStyle/>
                    <a:p>
                      <a:pPr algn="ctr"/>
                      <a:r>
                        <a:rPr lang="en-US" sz="1400" dirty="0"/>
                        <a:t>Any</a:t>
                      </a:r>
                    </a:p>
                  </a:txBody>
                  <a:tcPr anchor="ctr">
                    <a:solidFill>
                      <a:srgbClr val="0072C6"/>
                    </a:solidFill>
                  </a:tcPr>
                </a:tc>
                <a:tc>
                  <a:txBody>
                    <a:bodyPr/>
                    <a:lstStyle/>
                    <a:p>
                      <a:pPr algn="ctr"/>
                      <a:r>
                        <a:rPr lang="en-US" sz="1400" dirty="0"/>
                        <a:t>Most</a:t>
                      </a:r>
                    </a:p>
                  </a:txBody>
                  <a:tcPr anchor="ctr">
                    <a:solidFill>
                      <a:srgbClr val="0072C6"/>
                    </a:solidFill>
                  </a:tcPr>
                </a:tc>
                <a:tc>
                  <a:txBody>
                    <a:bodyPr/>
                    <a:lstStyle/>
                    <a:p>
                      <a:pPr algn="ctr"/>
                      <a:r>
                        <a:rPr lang="en-US" sz="1400" dirty="0"/>
                        <a:t>Any</a:t>
                      </a:r>
                    </a:p>
                  </a:txBody>
                  <a:tcPr anchor="ctr">
                    <a:solidFill>
                      <a:srgbClr val="0072C6"/>
                    </a:solidFill>
                  </a:tcPr>
                </a:tc>
                <a:tc>
                  <a:txBody>
                    <a:bodyPr/>
                    <a:lstStyle/>
                    <a:p>
                      <a:pPr algn="ctr"/>
                      <a:r>
                        <a:rPr lang="en-US" sz="1400" dirty="0"/>
                        <a:t>Most</a:t>
                      </a:r>
                    </a:p>
                  </a:txBody>
                  <a:tcPr anchor="ctr">
                    <a:solidFill>
                      <a:srgbClr val="0072C6"/>
                    </a:solidFill>
                  </a:tcPr>
                </a:tc>
                <a:tc>
                  <a:txBody>
                    <a:bodyPr/>
                    <a:lstStyle/>
                    <a:p>
                      <a:pPr algn="ctr"/>
                      <a:r>
                        <a:rPr lang="en-US" sz="1400" dirty="0"/>
                        <a:t>Any</a:t>
                      </a:r>
                    </a:p>
                  </a:txBody>
                  <a:tcPr anchor="ctr">
                    <a:solidFill>
                      <a:srgbClr val="0072C6"/>
                    </a:solidFill>
                  </a:tcPr>
                </a:tc>
                <a:tc>
                  <a:txBody>
                    <a:bodyPr/>
                    <a:lstStyle/>
                    <a:p>
                      <a:pPr algn="ctr"/>
                      <a:r>
                        <a:rPr lang="en-US" sz="1400" dirty="0"/>
                        <a:t>Most</a:t>
                      </a:r>
                    </a:p>
                  </a:txBody>
                  <a:tcPr anchor="ctr">
                    <a:solidFill>
                      <a:srgbClr val="0072C6"/>
                    </a:solidFill>
                  </a:tcPr>
                </a:tc>
                <a:extLst>
                  <a:ext uri="{0D108BD9-81ED-4DB2-BD59-A6C34878D82A}">
                    <a16:rowId xmlns:a16="http://schemas.microsoft.com/office/drawing/2014/main" val="3594768453"/>
                  </a:ext>
                </a:extLst>
              </a:tr>
              <a:tr h="304800">
                <a:tc>
                  <a:txBody>
                    <a:bodyPr/>
                    <a:lstStyle/>
                    <a:p>
                      <a:pPr algn="ctr"/>
                      <a:r>
                        <a:rPr lang="en-US" sz="1400" b="0" dirty="0"/>
                        <a:t>Total</a:t>
                      </a:r>
                    </a:p>
                  </a:txBody>
                  <a:tcPr anchor="ctr">
                    <a:solidFill>
                      <a:srgbClr val="0072C6"/>
                    </a:solidFill>
                  </a:tcPr>
                </a:tc>
                <a:tc>
                  <a:txBody>
                    <a:bodyPr/>
                    <a:lstStyle/>
                    <a:p>
                      <a:pPr algn="ctr" fontAlgn="b"/>
                      <a:r>
                        <a:rPr lang="en-US" sz="1400" b="0" i="0" u="none" strike="noStrike" dirty="0">
                          <a:solidFill>
                            <a:schemeClr val="tx1"/>
                          </a:solidFill>
                          <a:effectLst/>
                          <a:latin typeface="+mn-lt"/>
                        </a:rPr>
                        <a:t>96%</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87%</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25%</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9%</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19%</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19%</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a:t>
                      </a:r>
                    </a:p>
                  </a:txBody>
                  <a:tcPr marL="7620" marR="7620" marT="7620" marB="0" anchor="ctr">
                    <a:solidFill>
                      <a:srgbClr val="0072C6"/>
                    </a:solidFill>
                  </a:tcPr>
                </a:tc>
                <a:extLst>
                  <a:ext uri="{0D108BD9-81ED-4DB2-BD59-A6C34878D82A}">
                    <a16:rowId xmlns:a16="http://schemas.microsoft.com/office/drawing/2014/main" val="4076025138"/>
                  </a:ext>
                </a:extLst>
              </a:tr>
              <a:tr h="239108">
                <a:tc>
                  <a:txBody>
                    <a:bodyPr/>
                    <a:lstStyle/>
                    <a:p>
                      <a:pPr algn="ctr" fontAlgn="ctr"/>
                      <a:r>
                        <a:rPr lang="en-US" sz="1400" b="0" i="0" u="none" strike="noStrike" dirty="0">
                          <a:solidFill>
                            <a:schemeClr val="tx1"/>
                          </a:solidFill>
                          <a:effectLst/>
                          <a:latin typeface="Calibri" panose="020F0502020204030204" pitchFamily="34" charset="0"/>
                        </a:rPr>
                        <a:t>Australia</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99%</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94%</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19%</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4%</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19%</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26%</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a:t>
                      </a:r>
                    </a:p>
                  </a:txBody>
                  <a:tcPr marL="7620" marR="7620" marT="7620" marB="0" anchor="ctr">
                    <a:solidFill>
                      <a:srgbClr val="0072C6"/>
                    </a:solidFill>
                  </a:tcPr>
                </a:tc>
                <a:extLst>
                  <a:ext uri="{0D108BD9-81ED-4DB2-BD59-A6C34878D82A}">
                    <a16:rowId xmlns:a16="http://schemas.microsoft.com/office/drawing/2014/main" val="2864313746"/>
                  </a:ext>
                </a:extLst>
              </a:tr>
              <a:tr h="239108">
                <a:tc>
                  <a:txBody>
                    <a:bodyPr/>
                    <a:lstStyle/>
                    <a:p>
                      <a:pPr algn="ctr" fontAlgn="ctr"/>
                      <a:r>
                        <a:rPr lang="en-US" sz="1400" b="0" i="0" u="none" strike="noStrike" dirty="0">
                          <a:solidFill>
                            <a:schemeClr val="tx1"/>
                          </a:solidFill>
                          <a:effectLst/>
                          <a:latin typeface="Calibri" panose="020F0502020204030204" pitchFamily="34" charset="0"/>
                        </a:rPr>
                        <a:t>Belgium</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97%</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93%</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15%</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4%</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12%</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16%</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a:t>
                      </a:r>
                    </a:p>
                  </a:txBody>
                  <a:tcPr marL="7620" marR="7620" marT="7620" marB="0" anchor="ctr">
                    <a:solidFill>
                      <a:srgbClr val="0072C6"/>
                    </a:solidFill>
                  </a:tcPr>
                </a:tc>
                <a:extLst>
                  <a:ext uri="{0D108BD9-81ED-4DB2-BD59-A6C34878D82A}">
                    <a16:rowId xmlns:a16="http://schemas.microsoft.com/office/drawing/2014/main" val="616437676"/>
                  </a:ext>
                </a:extLst>
              </a:tr>
              <a:tr h="239108">
                <a:tc>
                  <a:txBody>
                    <a:bodyPr/>
                    <a:lstStyle/>
                    <a:p>
                      <a:pPr algn="ctr" fontAlgn="ctr"/>
                      <a:r>
                        <a:rPr lang="en-US" sz="1400" b="0" i="0" u="none" strike="noStrike" dirty="0">
                          <a:solidFill>
                            <a:schemeClr val="tx1"/>
                          </a:solidFill>
                          <a:effectLst/>
                          <a:latin typeface="Calibri" panose="020F0502020204030204" pitchFamily="34" charset="0"/>
                        </a:rPr>
                        <a:t>Brazil</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95%</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84%</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30%</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14%</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23%</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22%</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a:t>
                      </a:r>
                    </a:p>
                  </a:txBody>
                  <a:tcPr marL="7620" marR="7620" marT="7620" marB="0" anchor="ctr">
                    <a:solidFill>
                      <a:srgbClr val="0072C6"/>
                    </a:solidFill>
                  </a:tcPr>
                </a:tc>
                <a:extLst>
                  <a:ext uri="{0D108BD9-81ED-4DB2-BD59-A6C34878D82A}">
                    <a16:rowId xmlns:a16="http://schemas.microsoft.com/office/drawing/2014/main" val="3083439492"/>
                  </a:ext>
                </a:extLst>
              </a:tr>
              <a:tr h="239108">
                <a:tc>
                  <a:txBody>
                    <a:bodyPr/>
                    <a:lstStyle/>
                    <a:p>
                      <a:pPr algn="ctr" fontAlgn="b"/>
                      <a:r>
                        <a:rPr lang="en-US" sz="1400" b="0" i="0" u="none" strike="noStrike" dirty="0">
                          <a:solidFill>
                            <a:schemeClr val="tx1"/>
                          </a:solidFill>
                          <a:effectLst/>
                          <a:latin typeface="Calibri" panose="020F0502020204030204" pitchFamily="34" charset="0"/>
                        </a:rPr>
                        <a:t>Chile</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92%</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85%</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9%</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13%</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19%</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4%</a:t>
                      </a:r>
                    </a:p>
                  </a:txBody>
                  <a:tcPr marL="7620" marR="7620" marT="7620" marB="0" anchor="ctr">
                    <a:solidFill>
                      <a:srgbClr val="0072C6"/>
                    </a:solidFill>
                  </a:tcPr>
                </a:tc>
                <a:extLst>
                  <a:ext uri="{0D108BD9-81ED-4DB2-BD59-A6C34878D82A}">
                    <a16:rowId xmlns:a16="http://schemas.microsoft.com/office/drawing/2014/main" val="3351109668"/>
                  </a:ext>
                </a:extLst>
              </a:tr>
              <a:tr h="239108">
                <a:tc>
                  <a:txBody>
                    <a:bodyPr/>
                    <a:lstStyle/>
                    <a:p>
                      <a:pPr algn="ctr" fontAlgn="b"/>
                      <a:r>
                        <a:rPr lang="en-US" sz="1400" b="0" i="0" u="none" strike="noStrike" dirty="0">
                          <a:solidFill>
                            <a:schemeClr val="tx1"/>
                          </a:solidFill>
                          <a:effectLst/>
                          <a:latin typeface="Calibri" panose="020F0502020204030204" pitchFamily="34" charset="0"/>
                        </a:rPr>
                        <a:t>China</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98%</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78%</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42%</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17%</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36%</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28%</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5%</a:t>
                      </a:r>
                    </a:p>
                  </a:txBody>
                  <a:tcPr marL="7620" marR="7620" marT="7620" marB="0" anchor="ctr">
                    <a:solidFill>
                      <a:srgbClr val="0072C6"/>
                    </a:solidFill>
                  </a:tcPr>
                </a:tc>
                <a:extLst>
                  <a:ext uri="{0D108BD9-81ED-4DB2-BD59-A6C34878D82A}">
                    <a16:rowId xmlns:a16="http://schemas.microsoft.com/office/drawing/2014/main" val="498577987"/>
                  </a:ext>
                </a:extLst>
              </a:tr>
              <a:tr h="239108">
                <a:tc>
                  <a:txBody>
                    <a:bodyPr/>
                    <a:lstStyle/>
                    <a:p>
                      <a:pPr algn="ctr" fontAlgn="b"/>
                      <a:r>
                        <a:rPr lang="en-US" sz="1400" b="0" i="0" u="none" strike="noStrike" dirty="0">
                          <a:solidFill>
                            <a:schemeClr val="tx1"/>
                          </a:solidFill>
                          <a:effectLst/>
                          <a:latin typeface="Calibri" panose="020F0502020204030204" pitchFamily="34" charset="0"/>
                        </a:rPr>
                        <a:t>France</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99%</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95%</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18%</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4%</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13%</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0%</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9%</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a:t>
                      </a:r>
                    </a:p>
                  </a:txBody>
                  <a:tcPr marL="7620" marR="7620" marT="7620" marB="0" anchor="ctr">
                    <a:solidFill>
                      <a:srgbClr val="0072C6"/>
                    </a:solidFill>
                  </a:tcPr>
                </a:tc>
                <a:extLst>
                  <a:ext uri="{0D108BD9-81ED-4DB2-BD59-A6C34878D82A}">
                    <a16:rowId xmlns:a16="http://schemas.microsoft.com/office/drawing/2014/main" val="4210518103"/>
                  </a:ext>
                </a:extLst>
              </a:tr>
              <a:tr h="239108">
                <a:tc>
                  <a:txBody>
                    <a:bodyPr/>
                    <a:lstStyle/>
                    <a:p>
                      <a:pPr algn="ctr" fontAlgn="b"/>
                      <a:r>
                        <a:rPr lang="en-US" sz="1400" b="0" i="0" u="none" strike="noStrike" dirty="0">
                          <a:solidFill>
                            <a:schemeClr val="tx1"/>
                          </a:solidFill>
                          <a:effectLst/>
                          <a:latin typeface="Calibri" panose="020F0502020204030204" pitchFamily="34" charset="0"/>
                        </a:rPr>
                        <a:t>Germany</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99%</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94%</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20%</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4%</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27%</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0%</a:t>
                      </a:r>
                    </a:p>
                  </a:txBody>
                  <a:tcPr marL="7620" marR="7620" marT="7620" marB="0" anchor="ctr">
                    <a:solidFill>
                      <a:srgbClr val="0072C6"/>
                    </a:solidFill>
                  </a:tcPr>
                </a:tc>
                <a:extLst>
                  <a:ext uri="{0D108BD9-81ED-4DB2-BD59-A6C34878D82A}">
                    <a16:rowId xmlns:a16="http://schemas.microsoft.com/office/drawing/2014/main" val="3465694419"/>
                  </a:ext>
                </a:extLst>
              </a:tr>
              <a:tr h="239108">
                <a:tc>
                  <a:txBody>
                    <a:bodyPr/>
                    <a:lstStyle/>
                    <a:p>
                      <a:pPr algn="ctr" fontAlgn="b"/>
                      <a:r>
                        <a:rPr lang="en-US" sz="1400" b="0" i="0" u="none" strike="noStrike" dirty="0">
                          <a:solidFill>
                            <a:schemeClr val="tx1"/>
                          </a:solidFill>
                          <a:effectLst/>
                          <a:latin typeface="Calibri" panose="020F0502020204030204" pitchFamily="34" charset="0"/>
                        </a:rPr>
                        <a:t>India</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96%</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83%</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35%</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16%</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15%</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0%</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13%</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a:t>
                      </a:r>
                    </a:p>
                  </a:txBody>
                  <a:tcPr marL="7620" marR="7620" marT="7620" marB="0" anchor="ctr">
                    <a:solidFill>
                      <a:srgbClr val="0072C6"/>
                    </a:solidFill>
                  </a:tcPr>
                </a:tc>
                <a:extLst>
                  <a:ext uri="{0D108BD9-81ED-4DB2-BD59-A6C34878D82A}">
                    <a16:rowId xmlns:a16="http://schemas.microsoft.com/office/drawing/2014/main" val="2631495212"/>
                  </a:ext>
                </a:extLst>
              </a:tr>
              <a:tr h="239108">
                <a:tc>
                  <a:txBody>
                    <a:bodyPr/>
                    <a:lstStyle/>
                    <a:p>
                      <a:pPr algn="ctr" fontAlgn="b"/>
                      <a:r>
                        <a:rPr lang="en-US" sz="1400" b="0" i="0" u="none" strike="noStrike" dirty="0">
                          <a:solidFill>
                            <a:schemeClr val="tx1"/>
                          </a:solidFill>
                          <a:effectLst/>
                          <a:latin typeface="Calibri" panose="020F0502020204030204" pitchFamily="34" charset="0"/>
                        </a:rPr>
                        <a:t>Mexico</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94%</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83%</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28%</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14%</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12%</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22%</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a:t>
                      </a:r>
                    </a:p>
                  </a:txBody>
                  <a:tcPr marL="7620" marR="7620" marT="7620" marB="0" anchor="ctr">
                    <a:solidFill>
                      <a:srgbClr val="0072C6"/>
                    </a:solidFill>
                  </a:tcPr>
                </a:tc>
                <a:extLst>
                  <a:ext uri="{0D108BD9-81ED-4DB2-BD59-A6C34878D82A}">
                    <a16:rowId xmlns:a16="http://schemas.microsoft.com/office/drawing/2014/main" val="639965245"/>
                  </a:ext>
                </a:extLst>
              </a:tr>
              <a:tr h="239108">
                <a:tc>
                  <a:txBody>
                    <a:bodyPr/>
                    <a:lstStyle/>
                    <a:p>
                      <a:pPr algn="ctr" fontAlgn="b"/>
                      <a:r>
                        <a:rPr lang="en-US" sz="1400" b="0" i="0" u="none" strike="noStrike" dirty="0">
                          <a:solidFill>
                            <a:schemeClr val="tx1"/>
                          </a:solidFill>
                          <a:effectLst/>
                          <a:latin typeface="Calibri" panose="020F0502020204030204" pitchFamily="34" charset="0"/>
                        </a:rPr>
                        <a:t>Russia</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97%</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89%</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20%</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7%</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4%</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14%</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0%</a:t>
                      </a:r>
                    </a:p>
                  </a:txBody>
                  <a:tcPr marL="7620" marR="7620" marT="7620" marB="0" anchor="ctr">
                    <a:solidFill>
                      <a:srgbClr val="0072C6"/>
                    </a:solidFill>
                  </a:tcPr>
                </a:tc>
                <a:extLst>
                  <a:ext uri="{0D108BD9-81ED-4DB2-BD59-A6C34878D82A}">
                    <a16:rowId xmlns:a16="http://schemas.microsoft.com/office/drawing/2014/main" val="1985691313"/>
                  </a:ext>
                </a:extLst>
              </a:tr>
              <a:tr h="239108">
                <a:tc>
                  <a:txBody>
                    <a:bodyPr/>
                    <a:lstStyle/>
                    <a:p>
                      <a:pPr algn="ctr" fontAlgn="b"/>
                      <a:r>
                        <a:rPr lang="en-US" sz="1400" b="0" i="0" u="none" strike="noStrike" dirty="0">
                          <a:solidFill>
                            <a:schemeClr val="tx1"/>
                          </a:solidFill>
                          <a:effectLst/>
                          <a:latin typeface="Calibri" panose="020F0502020204030204" pitchFamily="34" charset="0"/>
                        </a:rPr>
                        <a:t>South Africa</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94%</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78%</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29%</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17%</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15%</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17%</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3%</a:t>
                      </a:r>
                    </a:p>
                  </a:txBody>
                  <a:tcPr marL="7620" marR="7620" marT="7620" marB="0" anchor="ctr">
                    <a:solidFill>
                      <a:srgbClr val="0072C6"/>
                    </a:solidFill>
                  </a:tcPr>
                </a:tc>
                <a:extLst>
                  <a:ext uri="{0D108BD9-81ED-4DB2-BD59-A6C34878D82A}">
                    <a16:rowId xmlns:a16="http://schemas.microsoft.com/office/drawing/2014/main" val="1095551400"/>
                  </a:ext>
                </a:extLst>
              </a:tr>
              <a:tr h="239108">
                <a:tc>
                  <a:txBody>
                    <a:bodyPr/>
                    <a:lstStyle/>
                    <a:p>
                      <a:pPr algn="ctr" fontAlgn="b"/>
                      <a:r>
                        <a:rPr lang="en-US" sz="1400" b="0" i="0" u="none" strike="noStrike" dirty="0">
                          <a:solidFill>
                            <a:schemeClr val="tx1"/>
                          </a:solidFill>
                          <a:effectLst/>
                          <a:latin typeface="Calibri" panose="020F0502020204030204" pitchFamily="34" charset="0"/>
                        </a:rPr>
                        <a:t>Turkey</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90%</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80%</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26%</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15%</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17%</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3%</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14%</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a:t>
                      </a:r>
                    </a:p>
                  </a:txBody>
                  <a:tcPr marL="7620" marR="7620" marT="7620" marB="0" anchor="ctr">
                    <a:solidFill>
                      <a:srgbClr val="0072C6"/>
                    </a:solidFill>
                  </a:tcPr>
                </a:tc>
                <a:extLst>
                  <a:ext uri="{0D108BD9-81ED-4DB2-BD59-A6C34878D82A}">
                    <a16:rowId xmlns:a16="http://schemas.microsoft.com/office/drawing/2014/main" val="1514874529"/>
                  </a:ext>
                </a:extLst>
              </a:tr>
              <a:tr h="239108">
                <a:tc>
                  <a:txBody>
                    <a:bodyPr/>
                    <a:lstStyle/>
                    <a:p>
                      <a:pPr algn="ctr" fontAlgn="b"/>
                      <a:r>
                        <a:rPr lang="en-US" sz="1400" b="0" i="0" u="none" strike="noStrike" dirty="0">
                          <a:solidFill>
                            <a:schemeClr val="tx1"/>
                          </a:solidFill>
                          <a:effectLst/>
                          <a:latin typeface="Calibri" panose="020F0502020204030204" pitchFamily="34" charset="0"/>
                        </a:rPr>
                        <a:t>UK</a:t>
                      </a:r>
                    </a:p>
                  </a:txBody>
                  <a:tcPr marL="7620" marR="7620" marT="7620" marB="0" anchor="b">
                    <a:solidFill>
                      <a:srgbClr val="0072C6"/>
                    </a:solidFill>
                  </a:tcPr>
                </a:tc>
                <a:tc>
                  <a:txBody>
                    <a:bodyPr/>
                    <a:lstStyle/>
                    <a:p>
                      <a:pPr algn="ctr" fontAlgn="b"/>
                      <a:r>
                        <a:rPr lang="en-US" sz="1400" b="0" i="0" u="none" strike="noStrike" dirty="0">
                          <a:solidFill>
                            <a:schemeClr val="tx1"/>
                          </a:solidFill>
                          <a:effectLst/>
                          <a:latin typeface="+mn-lt"/>
                        </a:rPr>
                        <a:t>98%</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95%</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20%</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29%</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25%</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a:t>
                      </a:r>
                    </a:p>
                  </a:txBody>
                  <a:tcPr marL="7620" marR="7620" marT="7620" marB="0" anchor="ctr">
                    <a:solidFill>
                      <a:srgbClr val="0072C6"/>
                    </a:solidFill>
                  </a:tcPr>
                </a:tc>
                <a:extLst>
                  <a:ext uri="{0D108BD9-81ED-4DB2-BD59-A6C34878D82A}">
                    <a16:rowId xmlns:a16="http://schemas.microsoft.com/office/drawing/2014/main" val="739769706"/>
                  </a:ext>
                </a:extLst>
              </a:tr>
              <a:tr h="239108">
                <a:tc>
                  <a:txBody>
                    <a:bodyPr/>
                    <a:lstStyle/>
                    <a:p>
                      <a:pPr algn="ctr" fontAlgn="ctr"/>
                      <a:r>
                        <a:rPr lang="en-US" sz="1400" b="0" i="0" u="none" strike="noStrike" dirty="0">
                          <a:solidFill>
                            <a:schemeClr val="tx1"/>
                          </a:solidFill>
                          <a:effectLst/>
                          <a:latin typeface="Calibri" panose="020F0502020204030204" pitchFamily="34" charset="0"/>
                        </a:rPr>
                        <a:t>US</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98%</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91%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26%</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5%</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1%</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23%</a:t>
                      </a:r>
                    </a:p>
                  </a:txBody>
                  <a:tcPr marL="7620" marR="7620" marT="7620" marB="0" anchor="ctr">
                    <a:solidFill>
                      <a:srgbClr val="0072C6"/>
                    </a:solidFill>
                  </a:tcPr>
                </a:tc>
                <a:tc>
                  <a:txBody>
                    <a:bodyPr/>
                    <a:lstStyle/>
                    <a:p>
                      <a:pPr algn="ctr" fontAlgn="b"/>
                      <a:r>
                        <a:rPr lang="en-US" sz="1400" b="0" i="0" u="none" strike="noStrike" dirty="0">
                          <a:solidFill>
                            <a:schemeClr val="tx1"/>
                          </a:solidFill>
                          <a:effectLst/>
                          <a:latin typeface="+mn-lt"/>
                        </a:rPr>
                        <a:t>2%</a:t>
                      </a:r>
                    </a:p>
                  </a:txBody>
                  <a:tcPr marL="7620" marR="7620" marT="7620" marB="0" anchor="ctr">
                    <a:solidFill>
                      <a:srgbClr val="0072C6"/>
                    </a:solidFill>
                  </a:tcPr>
                </a:tc>
                <a:extLst>
                  <a:ext uri="{0D108BD9-81ED-4DB2-BD59-A6C34878D82A}">
                    <a16:rowId xmlns:a16="http://schemas.microsoft.com/office/drawing/2014/main" val="3152668720"/>
                  </a:ext>
                </a:extLst>
              </a:tr>
            </a:tbl>
          </a:graphicData>
        </a:graphic>
      </p:graphicFrame>
      <p:pic>
        <p:nvPicPr>
          <p:cNvPr id="21" name="Picture 4" descr="https://d30y9cdsu7xlg0.cloudfront.net/png/23692-200.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90001" y="139083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ttps://d30y9cdsu7xlg0.cloudfront.net/png/132000-200.png"/>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92111" y="122754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4274" name="Picture 2" descr="https://d30y9cdsu7xlg0.cloudfront.net/png/579197-200.png"/>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15314" y="127108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7106" name="Picture 2" descr="https://d30y9cdsu7xlg0.cloudfront.net/png/41030-200.png"/>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97868" y="1367699"/>
            <a:ext cx="640080"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116751"/>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597" y="215387"/>
            <a:ext cx="11889564" cy="917575"/>
          </a:xfrm>
        </p:spPr>
        <p:txBody>
          <a:bodyPr/>
          <a:lstStyle/>
          <a:p>
            <a:r>
              <a:rPr lang="en-US" dirty="0"/>
              <a:t>Profiles</a:t>
            </a:r>
          </a:p>
        </p:txBody>
      </p:sp>
      <p:sp>
        <p:nvSpPr>
          <p:cNvPr id="2" name="Slide Number Placeholder 1"/>
          <p:cNvSpPr>
            <a:spLocks noGrp="1"/>
          </p:cNvSpPr>
          <p:nvPr>
            <p:ph type="sldNum" sz="quarter" idx="4"/>
          </p:nvPr>
        </p:nvSpPr>
        <p:spPr/>
        <p:txBody>
          <a:bodyPr/>
          <a:lstStyle/>
          <a:p>
            <a:fld id="{7EFC24D6-DB8F-6B44-BA5A-9BEC68C15CAA}" type="slidenum">
              <a:rPr lang="en-US" smtClean="0"/>
              <a:pPr/>
              <a:t>62</a:t>
            </a:fld>
            <a:endParaRPr lang="en-US" dirty="0"/>
          </a:p>
        </p:txBody>
      </p:sp>
      <p:graphicFrame>
        <p:nvGraphicFramePr>
          <p:cNvPr id="22" name="Object 21"/>
          <p:cNvGraphicFramePr>
            <a:graphicFrameLocks noChangeAspect="1"/>
          </p:cNvGraphicFramePr>
          <p:nvPr>
            <p:extLst>
              <p:ext uri="{D42A27DB-BD31-4B8C-83A1-F6EECF244321}">
                <p14:modId xmlns:p14="http://schemas.microsoft.com/office/powerpoint/2010/main" val="3869549550"/>
              </p:ext>
            </p:extLst>
          </p:nvPr>
        </p:nvGraphicFramePr>
        <p:xfrm>
          <a:off x="353203" y="1609468"/>
          <a:ext cx="11750675" cy="4397375"/>
        </p:xfrm>
        <a:graphic>
          <a:graphicData uri="http://schemas.openxmlformats.org/presentationml/2006/ole">
            <mc:AlternateContent xmlns:mc="http://schemas.openxmlformats.org/markup-compatibility/2006">
              <mc:Choice xmlns:v="urn:schemas-microsoft-com:vml" Requires="v">
                <p:oleObj spid="_x0000_s46539" name="Worksheet" r:id="rId4" imgW="11750253" imgH="4396897" progId="Excel.Sheet.12">
                  <p:embed/>
                </p:oleObj>
              </mc:Choice>
              <mc:Fallback>
                <p:oleObj name="Worksheet" r:id="rId4" imgW="11750253" imgH="4396897" progId="Excel.Sheet.12">
                  <p:embed/>
                  <p:pic>
                    <p:nvPicPr>
                      <p:cNvPr id="0" name=""/>
                      <p:cNvPicPr/>
                      <p:nvPr/>
                    </p:nvPicPr>
                    <p:blipFill>
                      <a:blip r:embed="rId5"/>
                      <a:stretch>
                        <a:fillRect/>
                      </a:stretch>
                    </p:blipFill>
                    <p:spPr>
                      <a:xfrm>
                        <a:off x="353203" y="1609468"/>
                        <a:ext cx="11750675" cy="4397375"/>
                      </a:xfrm>
                      <a:prstGeom prst="rect">
                        <a:avLst/>
                      </a:prstGeom>
                    </p:spPr>
                  </p:pic>
                </p:oleObj>
              </mc:Fallback>
            </mc:AlternateContent>
          </a:graphicData>
        </a:graphic>
      </p:graphicFrame>
    </p:spTree>
    <p:extLst>
      <p:ext uri="{BB962C8B-B14F-4D97-AF65-F5344CB8AC3E}">
        <p14:creationId xmlns:p14="http://schemas.microsoft.com/office/powerpoint/2010/main" val="755016629"/>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Civility, Safety, Interaction score comparisons</a:t>
            </a:r>
          </a:p>
        </p:txBody>
      </p:sp>
      <p:sp>
        <p:nvSpPr>
          <p:cNvPr id="3" name="Slide Number Placeholder 2"/>
          <p:cNvSpPr>
            <a:spLocks noGrp="1"/>
          </p:cNvSpPr>
          <p:nvPr>
            <p:ph type="sldNum" sz="quarter" idx="4"/>
          </p:nvPr>
        </p:nvSpPr>
        <p:spPr/>
        <p:txBody>
          <a:bodyPr/>
          <a:lstStyle/>
          <a:p>
            <a:fld id="{7EFC24D6-DB8F-6B44-BA5A-9BEC68C15CAA}" type="slidenum">
              <a:rPr lang="en-US" smtClean="0"/>
              <a:pPr/>
              <a:t>63</a:t>
            </a:fld>
            <a:endParaRPr lang="en-US" dirty="0"/>
          </a:p>
        </p:txBody>
      </p:sp>
      <p:sp>
        <p:nvSpPr>
          <p:cNvPr id="6" name="TextBox 5"/>
          <p:cNvSpPr txBox="1"/>
          <p:nvPr/>
        </p:nvSpPr>
        <p:spPr>
          <a:xfrm>
            <a:off x="214352" y="4963969"/>
            <a:ext cx="1812191" cy="1043363"/>
          </a:xfrm>
          <a:prstGeom prst="rect">
            <a:avLst/>
          </a:prstGeom>
          <a:noFill/>
        </p:spPr>
        <p:txBody>
          <a:bodyPr wrap="square" lIns="182880" tIns="146304" rIns="182880" bIns="146304" rtlCol="0">
            <a:spAutoFit/>
          </a:bodyPr>
          <a:lstStyle/>
          <a:p>
            <a:pPr algn="ctr">
              <a:lnSpc>
                <a:spcPct val="90000"/>
              </a:lnSpc>
            </a:pPr>
            <a:r>
              <a:rPr lang="en-US" dirty="0">
                <a:solidFill>
                  <a:schemeClr val="tx1">
                    <a:lumMod val="50000"/>
                  </a:schemeClr>
                </a:solidFill>
              </a:rPr>
              <a:t>Adult</a:t>
            </a:r>
          </a:p>
          <a:p>
            <a:pPr algn="ctr">
              <a:lnSpc>
                <a:spcPct val="90000"/>
              </a:lnSpc>
            </a:pPr>
            <a:r>
              <a:rPr lang="en-US" dirty="0">
                <a:solidFill>
                  <a:schemeClr val="tx1">
                    <a:lumMod val="50000"/>
                  </a:schemeClr>
                </a:solidFill>
              </a:rPr>
              <a:t>vs.</a:t>
            </a:r>
          </a:p>
          <a:p>
            <a:pPr algn="ctr">
              <a:lnSpc>
                <a:spcPct val="90000"/>
              </a:lnSpc>
            </a:pPr>
            <a:r>
              <a:rPr lang="en-US" dirty="0">
                <a:solidFill>
                  <a:schemeClr val="tx1">
                    <a:lumMod val="50000"/>
                  </a:schemeClr>
                </a:solidFill>
              </a:rPr>
              <a:t>Youth</a:t>
            </a:r>
          </a:p>
        </p:txBody>
      </p:sp>
      <p:sp>
        <p:nvSpPr>
          <p:cNvPr id="10" name="TextBox 9"/>
          <p:cNvSpPr txBox="1"/>
          <p:nvPr/>
        </p:nvSpPr>
        <p:spPr>
          <a:xfrm>
            <a:off x="214352" y="1694806"/>
            <a:ext cx="1751904" cy="1043363"/>
          </a:xfrm>
          <a:prstGeom prst="rect">
            <a:avLst/>
          </a:prstGeom>
          <a:noFill/>
        </p:spPr>
        <p:txBody>
          <a:bodyPr wrap="square" lIns="182880" tIns="146304" rIns="182880" bIns="146304" rtlCol="0">
            <a:spAutoFit/>
          </a:bodyPr>
          <a:lstStyle/>
          <a:p>
            <a:pPr algn="ctr">
              <a:lnSpc>
                <a:spcPct val="90000"/>
              </a:lnSpc>
            </a:pPr>
            <a:r>
              <a:rPr lang="en-US" dirty="0">
                <a:solidFill>
                  <a:schemeClr val="tx1">
                    <a:lumMod val="50000"/>
                  </a:schemeClr>
                </a:solidFill>
              </a:rPr>
              <a:t>United States</a:t>
            </a:r>
          </a:p>
          <a:p>
            <a:pPr algn="ctr">
              <a:lnSpc>
                <a:spcPct val="90000"/>
              </a:lnSpc>
            </a:pPr>
            <a:r>
              <a:rPr lang="en-US" dirty="0">
                <a:solidFill>
                  <a:schemeClr val="tx1">
                    <a:lumMod val="50000"/>
                  </a:schemeClr>
                </a:solidFill>
              </a:rPr>
              <a:t>vs. </a:t>
            </a:r>
          </a:p>
          <a:p>
            <a:pPr algn="ctr">
              <a:lnSpc>
                <a:spcPct val="90000"/>
              </a:lnSpc>
            </a:pPr>
            <a:r>
              <a:rPr lang="en-US" dirty="0">
                <a:solidFill>
                  <a:schemeClr val="tx1">
                    <a:lumMod val="50000"/>
                  </a:schemeClr>
                </a:solidFill>
              </a:rPr>
              <a:t>International*</a:t>
            </a:r>
          </a:p>
        </p:txBody>
      </p:sp>
      <p:sp>
        <p:nvSpPr>
          <p:cNvPr id="11" name="Rectangle 10"/>
          <p:cNvSpPr/>
          <p:nvPr/>
        </p:nvSpPr>
        <p:spPr>
          <a:xfrm>
            <a:off x="2497" y="6719327"/>
            <a:ext cx="9784597" cy="246221"/>
          </a:xfrm>
          <a:prstGeom prst="rect">
            <a:avLst/>
          </a:prstGeom>
        </p:spPr>
        <p:txBody>
          <a:bodyPr wrap="square">
            <a:spAutoFit/>
          </a:bodyPr>
          <a:lstStyle/>
          <a:p>
            <a:r>
              <a:rPr lang="en-US" sz="1000" dirty="0">
                <a:solidFill>
                  <a:schemeClr val="bg1"/>
                </a:solidFill>
              </a:rPr>
              <a:t> *Average of Australia, Belgium, Brazil, Chile, China, France, Germany, India, Mexico, Russia, South Africa, Turkey and United Kingdom</a:t>
            </a:r>
          </a:p>
        </p:txBody>
      </p:sp>
      <p:pic>
        <p:nvPicPr>
          <p:cNvPr id="23" name="Picture 22"/>
          <p:cNvPicPr>
            <a:picLocks noChangeAspect="1"/>
          </p:cNvPicPr>
          <p:nvPr/>
        </p:nvPicPr>
        <p:blipFill>
          <a:blip r:embed="rId2"/>
          <a:stretch>
            <a:fillRect/>
          </a:stretch>
        </p:blipFill>
        <p:spPr>
          <a:xfrm>
            <a:off x="2026543" y="1246154"/>
            <a:ext cx="10092056" cy="2743200"/>
          </a:xfrm>
          <a:prstGeom prst="rect">
            <a:avLst/>
          </a:prstGeom>
        </p:spPr>
      </p:pic>
      <p:pic>
        <p:nvPicPr>
          <p:cNvPr id="24" name="Picture 23"/>
          <p:cNvPicPr>
            <a:picLocks noChangeAspect="1"/>
          </p:cNvPicPr>
          <p:nvPr/>
        </p:nvPicPr>
        <p:blipFill>
          <a:blip r:embed="rId3"/>
          <a:stretch>
            <a:fillRect/>
          </a:stretch>
        </p:blipFill>
        <p:spPr>
          <a:xfrm>
            <a:off x="2026543" y="4070101"/>
            <a:ext cx="3258890" cy="2651760"/>
          </a:xfrm>
          <a:prstGeom prst="rect">
            <a:avLst/>
          </a:prstGeom>
        </p:spPr>
      </p:pic>
    </p:spTree>
    <p:extLst>
      <p:ext uri="{BB962C8B-B14F-4D97-AF65-F5344CB8AC3E}">
        <p14:creationId xmlns:p14="http://schemas.microsoft.com/office/powerpoint/2010/main" val="3402646146"/>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Australia: Age &amp; Gender comparison</a:t>
            </a:r>
          </a:p>
        </p:txBody>
      </p:sp>
      <p:sp>
        <p:nvSpPr>
          <p:cNvPr id="3" name="Slide Number Placeholder 2"/>
          <p:cNvSpPr>
            <a:spLocks noGrp="1"/>
          </p:cNvSpPr>
          <p:nvPr>
            <p:ph type="sldNum" sz="quarter" idx="4"/>
          </p:nvPr>
        </p:nvSpPr>
        <p:spPr/>
        <p:txBody>
          <a:bodyPr/>
          <a:lstStyle/>
          <a:p>
            <a:fld id="{7EFC24D6-DB8F-6B44-BA5A-9BEC68C15CAA}" type="slidenum">
              <a:rPr lang="en-US" smtClean="0"/>
              <a:pPr/>
              <a:t>64</a:t>
            </a:fld>
            <a:endParaRPr lang="en-US" dirty="0"/>
          </a:p>
        </p:txBody>
      </p:sp>
      <p:grpSp>
        <p:nvGrpSpPr>
          <p:cNvPr id="21" name="Group 20"/>
          <p:cNvGrpSpPr/>
          <p:nvPr/>
        </p:nvGrpSpPr>
        <p:grpSpPr>
          <a:xfrm>
            <a:off x="3327282" y="6452104"/>
            <a:ext cx="5221574" cy="433965"/>
            <a:chOff x="5255293" y="6420860"/>
            <a:chExt cx="5221574" cy="433965"/>
          </a:xfrm>
        </p:grpSpPr>
        <p:grpSp>
          <p:nvGrpSpPr>
            <p:cNvPr id="18" name="Group 17"/>
            <p:cNvGrpSpPr/>
            <p:nvPr/>
          </p:nvGrpSpPr>
          <p:grpSpPr>
            <a:xfrm>
              <a:off x="5255293" y="6420860"/>
              <a:ext cx="3039697" cy="433965"/>
              <a:chOff x="5245245" y="6434710"/>
              <a:chExt cx="3039697" cy="433965"/>
            </a:xfrm>
          </p:grpSpPr>
          <p:sp>
            <p:nvSpPr>
              <p:cNvPr id="16" name="Rectangle 15"/>
              <p:cNvSpPr/>
              <p:nvPr/>
            </p:nvSpPr>
            <p:spPr bwMode="auto">
              <a:xfrm>
                <a:off x="5245245" y="6523542"/>
                <a:ext cx="663190" cy="228600"/>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7" name="TextBox 16"/>
              <p:cNvSpPr txBox="1"/>
              <p:nvPr/>
            </p:nvSpPr>
            <p:spPr>
              <a:xfrm>
                <a:off x="5749953" y="6434710"/>
                <a:ext cx="2534989"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Significant at 95% confidence interval</a:t>
                </a:r>
              </a:p>
            </p:txBody>
          </p:sp>
        </p:grpSp>
        <p:sp>
          <p:nvSpPr>
            <p:cNvPr id="19" name="TextBox 18"/>
            <p:cNvSpPr txBox="1"/>
            <p:nvPr/>
          </p:nvSpPr>
          <p:spPr>
            <a:xfrm>
              <a:off x="8098972" y="6420860"/>
              <a:ext cx="2377895"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*Caution – small base sizes (N&lt;50) </a:t>
              </a:r>
            </a:p>
          </p:txBody>
        </p:sp>
      </p:grpSp>
      <p:pic>
        <p:nvPicPr>
          <p:cNvPr id="20" name="Picture 19"/>
          <p:cNvPicPr>
            <a:picLocks noChangeAspect="1"/>
          </p:cNvPicPr>
          <p:nvPr/>
        </p:nvPicPr>
        <p:blipFill>
          <a:blip r:embed="rId2"/>
          <a:stretch>
            <a:fillRect/>
          </a:stretch>
        </p:blipFill>
        <p:spPr>
          <a:xfrm>
            <a:off x="182313" y="1334647"/>
            <a:ext cx="5961888" cy="4668831"/>
          </a:xfrm>
          <a:prstGeom prst="rect">
            <a:avLst/>
          </a:prstGeom>
        </p:spPr>
      </p:pic>
      <p:pic>
        <p:nvPicPr>
          <p:cNvPr id="4" name="Picture 3"/>
          <p:cNvPicPr>
            <a:picLocks noChangeAspect="1"/>
          </p:cNvPicPr>
          <p:nvPr/>
        </p:nvPicPr>
        <p:blipFill>
          <a:blip r:embed="rId3"/>
          <a:stretch>
            <a:fillRect/>
          </a:stretch>
        </p:blipFill>
        <p:spPr>
          <a:xfrm>
            <a:off x="6345823" y="1334647"/>
            <a:ext cx="5962680" cy="4297680"/>
          </a:xfrm>
          <a:prstGeom prst="rect">
            <a:avLst/>
          </a:prstGeom>
        </p:spPr>
      </p:pic>
    </p:spTree>
    <p:extLst>
      <p:ext uri="{BB962C8B-B14F-4D97-AF65-F5344CB8AC3E}">
        <p14:creationId xmlns:p14="http://schemas.microsoft.com/office/powerpoint/2010/main" val="2926430400"/>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87" y="295274"/>
            <a:ext cx="11889564" cy="917575"/>
          </a:xfrm>
        </p:spPr>
        <p:txBody>
          <a:bodyPr/>
          <a:lstStyle/>
          <a:p>
            <a:r>
              <a:rPr lang="en-US" dirty="0"/>
              <a:t>Belgium: Age &amp; Gender comparison</a:t>
            </a:r>
          </a:p>
        </p:txBody>
      </p:sp>
      <p:sp>
        <p:nvSpPr>
          <p:cNvPr id="3" name="Slide Number Placeholder 2"/>
          <p:cNvSpPr>
            <a:spLocks noGrp="1"/>
          </p:cNvSpPr>
          <p:nvPr>
            <p:ph type="sldNum" sz="quarter" idx="4"/>
          </p:nvPr>
        </p:nvSpPr>
        <p:spPr/>
        <p:txBody>
          <a:bodyPr/>
          <a:lstStyle/>
          <a:p>
            <a:fld id="{7EFC24D6-DB8F-6B44-BA5A-9BEC68C15CAA}" type="slidenum">
              <a:rPr lang="en-US" smtClean="0"/>
              <a:pPr/>
              <a:t>65</a:t>
            </a:fld>
            <a:endParaRPr lang="en-US" dirty="0"/>
          </a:p>
        </p:txBody>
      </p:sp>
      <p:pic>
        <p:nvPicPr>
          <p:cNvPr id="9" name="Picture 8"/>
          <p:cNvPicPr>
            <a:picLocks noChangeAspect="1"/>
          </p:cNvPicPr>
          <p:nvPr/>
        </p:nvPicPr>
        <p:blipFill>
          <a:blip r:embed="rId2"/>
          <a:stretch>
            <a:fillRect/>
          </a:stretch>
        </p:blipFill>
        <p:spPr>
          <a:xfrm>
            <a:off x="150734" y="1351300"/>
            <a:ext cx="5961888" cy="4668831"/>
          </a:xfrm>
          <a:prstGeom prst="rect">
            <a:avLst/>
          </a:prstGeom>
        </p:spPr>
      </p:pic>
      <p:grpSp>
        <p:nvGrpSpPr>
          <p:cNvPr id="15" name="Group 14"/>
          <p:cNvGrpSpPr/>
          <p:nvPr/>
        </p:nvGrpSpPr>
        <p:grpSpPr>
          <a:xfrm>
            <a:off x="3285816" y="6452104"/>
            <a:ext cx="6234672" cy="433965"/>
            <a:chOff x="5255293" y="6420860"/>
            <a:chExt cx="6234672" cy="433965"/>
          </a:xfrm>
        </p:grpSpPr>
        <p:grpSp>
          <p:nvGrpSpPr>
            <p:cNvPr id="16" name="Group 15"/>
            <p:cNvGrpSpPr/>
            <p:nvPr/>
          </p:nvGrpSpPr>
          <p:grpSpPr>
            <a:xfrm>
              <a:off x="5255293" y="6420860"/>
              <a:ext cx="3039697" cy="433965"/>
              <a:chOff x="5245245" y="6434710"/>
              <a:chExt cx="3039697" cy="433965"/>
            </a:xfrm>
          </p:grpSpPr>
          <p:sp>
            <p:nvSpPr>
              <p:cNvPr id="18" name="Rectangle 17"/>
              <p:cNvSpPr/>
              <p:nvPr/>
            </p:nvSpPr>
            <p:spPr bwMode="auto">
              <a:xfrm>
                <a:off x="5245245" y="6523542"/>
                <a:ext cx="663190" cy="228600"/>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9" name="TextBox 18"/>
              <p:cNvSpPr txBox="1"/>
              <p:nvPr/>
            </p:nvSpPr>
            <p:spPr>
              <a:xfrm>
                <a:off x="5749953" y="6434710"/>
                <a:ext cx="2534989"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Significant at 95% confidence interval</a:t>
                </a:r>
              </a:p>
            </p:txBody>
          </p:sp>
        </p:grpSp>
        <p:sp>
          <p:nvSpPr>
            <p:cNvPr id="17" name="TextBox 16"/>
            <p:cNvSpPr txBox="1"/>
            <p:nvPr/>
          </p:nvSpPr>
          <p:spPr>
            <a:xfrm>
              <a:off x="8098972" y="6420860"/>
              <a:ext cx="3390993"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*Caution – small base sizes for individual risks (N&lt;50) </a:t>
              </a:r>
            </a:p>
          </p:txBody>
        </p:sp>
      </p:grpSp>
      <p:pic>
        <p:nvPicPr>
          <p:cNvPr id="4" name="Picture 3"/>
          <p:cNvPicPr>
            <a:picLocks noChangeAspect="1"/>
          </p:cNvPicPr>
          <p:nvPr/>
        </p:nvPicPr>
        <p:blipFill>
          <a:blip r:embed="rId3"/>
          <a:stretch>
            <a:fillRect/>
          </a:stretch>
        </p:blipFill>
        <p:spPr>
          <a:xfrm>
            <a:off x="6266433" y="1351300"/>
            <a:ext cx="5962680" cy="4297680"/>
          </a:xfrm>
          <a:prstGeom prst="rect">
            <a:avLst/>
          </a:prstGeom>
        </p:spPr>
      </p:pic>
    </p:spTree>
    <p:extLst>
      <p:ext uri="{BB962C8B-B14F-4D97-AF65-F5344CB8AC3E}">
        <p14:creationId xmlns:p14="http://schemas.microsoft.com/office/powerpoint/2010/main" val="4206192679"/>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Brazil: Age &amp; Gender comparison</a:t>
            </a:r>
          </a:p>
        </p:txBody>
      </p:sp>
      <p:sp>
        <p:nvSpPr>
          <p:cNvPr id="3" name="Slide Number Placeholder 2"/>
          <p:cNvSpPr>
            <a:spLocks noGrp="1"/>
          </p:cNvSpPr>
          <p:nvPr>
            <p:ph type="sldNum" sz="quarter" idx="4"/>
          </p:nvPr>
        </p:nvSpPr>
        <p:spPr/>
        <p:txBody>
          <a:bodyPr/>
          <a:lstStyle/>
          <a:p>
            <a:fld id="{7EFC24D6-DB8F-6B44-BA5A-9BEC68C15CAA}" type="slidenum">
              <a:rPr lang="en-US" smtClean="0"/>
              <a:pPr/>
              <a:t>66</a:t>
            </a:fld>
            <a:endParaRPr lang="en-US" dirty="0"/>
          </a:p>
        </p:txBody>
      </p:sp>
      <p:grpSp>
        <p:nvGrpSpPr>
          <p:cNvPr id="10" name="Group 9"/>
          <p:cNvGrpSpPr/>
          <p:nvPr/>
        </p:nvGrpSpPr>
        <p:grpSpPr>
          <a:xfrm>
            <a:off x="3379580" y="6452104"/>
            <a:ext cx="6234672" cy="433965"/>
            <a:chOff x="5255293" y="6420860"/>
            <a:chExt cx="6234672" cy="433965"/>
          </a:xfrm>
        </p:grpSpPr>
        <p:grpSp>
          <p:nvGrpSpPr>
            <p:cNvPr id="11" name="Group 10"/>
            <p:cNvGrpSpPr/>
            <p:nvPr/>
          </p:nvGrpSpPr>
          <p:grpSpPr>
            <a:xfrm>
              <a:off x="5255293" y="6420860"/>
              <a:ext cx="3039697" cy="433965"/>
              <a:chOff x="5245245" y="6434710"/>
              <a:chExt cx="3039697" cy="433965"/>
            </a:xfrm>
          </p:grpSpPr>
          <p:sp>
            <p:nvSpPr>
              <p:cNvPr id="13" name="Rectangle 12"/>
              <p:cNvSpPr/>
              <p:nvPr/>
            </p:nvSpPr>
            <p:spPr bwMode="auto">
              <a:xfrm>
                <a:off x="5245245" y="6523542"/>
                <a:ext cx="663190" cy="228600"/>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5749953" y="6434710"/>
                <a:ext cx="2534989"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Significant at 95% confidence interval</a:t>
                </a:r>
              </a:p>
            </p:txBody>
          </p:sp>
        </p:grpSp>
        <p:sp>
          <p:nvSpPr>
            <p:cNvPr id="12" name="TextBox 11"/>
            <p:cNvSpPr txBox="1"/>
            <p:nvPr/>
          </p:nvSpPr>
          <p:spPr>
            <a:xfrm>
              <a:off x="8098972" y="6420860"/>
              <a:ext cx="3390993"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*Caution – small base sizes for individual risks (N&lt;50) </a:t>
              </a:r>
            </a:p>
          </p:txBody>
        </p:sp>
      </p:grpSp>
      <p:pic>
        <p:nvPicPr>
          <p:cNvPr id="7" name="Picture 6"/>
          <p:cNvPicPr preferRelativeResize="0">
            <a:picLocks/>
          </p:cNvPicPr>
          <p:nvPr/>
        </p:nvPicPr>
        <p:blipFill>
          <a:blip r:embed="rId2"/>
          <a:stretch>
            <a:fillRect/>
          </a:stretch>
        </p:blipFill>
        <p:spPr>
          <a:xfrm>
            <a:off x="178750" y="1326052"/>
            <a:ext cx="5961888" cy="4672584"/>
          </a:xfrm>
          <a:prstGeom prst="rect">
            <a:avLst/>
          </a:prstGeom>
        </p:spPr>
      </p:pic>
      <p:pic>
        <p:nvPicPr>
          <p:cNvPr id="9" name="Picture 8"/>
          <p:cNvPicPr>
            <a:picLocks noChangeAspect="1"/>
          </p:cNvPicPr>
          <p:nvPr/>
        </p:nvPicPr>
        <p:blipFill>
          <a:blip r:embed="rId3"/>
          <a:stretch>
            <a:fillRect/>
          </a:stretch>
        </p:blipFill>
        <p:spPr>
          <a:xfrm>
            <a:off x="6276481" y="1326052"/>
            <a:ext cx="5962680" cy="4297680"/>
          </a:xfrm>
          <a:prstGeom prst="rect">
            <a:avLst/>
          </a:prstGeom>
        </p:spPr>
      </p:pic>
    </p:spTree>
    <p:extLst>
      <p:ext uri="{BB962C8B-B14F-4D97-AF65-F5344CB8AC3E}">
        <p14:creationId xmlns:p14="http://schemas.microsoft.com/office/powerpoint/2010/main" val="3264383676"/>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Chile: Age &amp; Gender comparison</a:t>
            </a:r>
          </a:p>
        </p:txBody>
      </p:sp>
      <p:sp>
        <p:nvSpPr>
          <p:cNvPr id="3" name="Slide Number Placeholder 2"/>
          <p:cNvSpPr>
            <a:spLocks noGrp="1"/>
          </p:cNvSpPr>
          <p:nvPr>
            <p:ph type="sldNum" sz="quarter" idx="4"/>
          </p:nvPr>
        </p:nvSpPr>
        <p:spPr>
          <a:xfrm>
            <a:off x="9337211" y="6483350"/>
            <a:ext cx="2901950" cy="371475"/>
          </a:xfrm>
        </p:spPr>
        <p:txBody>
          <a:bodyPr/>
          <a:lstStyle/>
          <a:p>
            <a:fld id="{7EFC24D6-DB8F-6B44-BA5A-9BEC68C15CAA}" type="slidenum">
              <a:rPr lang="en-US" smtClean="0"/>
              <a:pPr/>
              <a:t>67</a:t>
            </a:fld>
            <a:endParaRPr lang="en-US" dirty="0"/>
          </a:p>
        </p:txBody>
      </p:sp>
      <p:grpSp>
        <p:nvGrpSpPr>
          <p:cNvPr id="9" name="Group 8"/>
          <p:cNvGrpSpPr/>
          <p:nvPr/>
        </p:nvGrpSpPr>
        <p:grpSpPr>
          <a:xfrm>
            <a:off x="3412859" y="6452104"/>
            <a:ext cx="6234672" cy="433965"/>
            <a:chOff x="5255293" y="6420860"/>
            <a:chExt cx="6234672" cy="433965"/>
          </a:xfrm>
        </p:grpSpPr>
        <p:grpSp>
          <p:nvGrpSpPr>
            <p:cNvPr id="10" name="Group 9"/>
            <p:cNvGrpSpPr/>
            <p:nvPr/>
          </p:nvGrpSpPr>
          <p:grpSpPr>
            <a:xfrm>
              <a:off x="5255293" y="6420860"/>
              <a:ext cx="3039697" cy="433965"/>
              <a:chOff x="5245245" y="6434710"/>
              <a:chExt cx="3039697" cy="433965"/>
            </a:xfrm>
          </p:grpSpPr>
          <p:sp>
            <p:nvSpPr>
              <p:cNvPr id="12" name="Rectangle 11"/>
              <p:cNvSpPr/>
              <p:nvPr/>
            </p:nvSpPr>
            <p:spPr bwMode="auto">
              <a:xfrm>
                <a:off x="5245245" y="6523542"/>
                <a:ext cx="663190" cy="228600"/>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5749953" y="6434710"/>
                <a:ext cx="2534989"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Significant at 95% confidence interval</a:t>
                </a:r>
              </a:p>
            </p:txBody>
          </p:sp>
        </p:grpSp>
        <p:sp>
          <p:nvSpPr>
            <p:cNvPr id="11" name="TextBox 10"/>
            <p:cNvSpPr txBox="1"/>
            <p:nvPr/>
          </p:nvSpPr>
          <p:spPr>
            <a:xfrm>
              <a:off x="8098972" y="6420860"/>
              <a:ext cx="3390993"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*Caution – small base sizes for individual risks (N&lt;50) </a:t>
              </a:r>
            </a:p>
          </p:txBody>
        </p:sp>
      </p:grpSp>
      <p:pic>
        <p:nvPicPr>
          <p:cNvPr id="5" name="Picture 4"/>
          <p:cNvPicPr preferRelativeResize="0">
            <a:picLocks/>
          </p:cNvPicPr>
          <p:nvPr/>
        </p:nvPicPr>
        <p:blipFill>
          <a:blip r:embed="rId2"/>
          <a:stretch>
            <a:fillRect/>
          </a:stretch>
        </p:blipFill>
        <p:spPr>
          <a:xfrm>
            <a:off x="252656" y="1357093"/>
            <a:ext cx="5961888" cy="4668831"/>
          </a:xfrm>
          <a:prstGeom prst="rect">
            <a:avLst/>
          </a:prstGeom>
        </p:spPr>
      </p:pic>
      <p:pic>
        <p:nvPicPr>
          <p:cNvPr id="16" name="Picture 15"/>
          <p:cNvPicPr>
            <a:picLocks noChangeAspect="1"/>
          </p:cNvPicPr>
          <p:nvPr/>
        </p:nvPicPr>
        <p:blipFill>
          <a:blip r:embed="rId3"/>
          <a:stretch>
            <a:fillRect/>
          </a:stretch>
        </p:blipFill>
        <p:spPr>
          <a:xfrm>
            <a:off x="6366913" y="1357093"/>
            <a:ext cx="5962680" cy="4297680"/>
          </a:xfrm>
          <a:prstGeom prst="rect">
            <a:avLst/>
          </a:prstGeom>
        </p:spPr>
      </p:pic>
    </p:spTree>
    <p:extLst>
      <p:ext uri="{BB962C8B-B14F-4D97-AF65-F5344CB8AC3E}">
        <p14:creationId xmlns:p14="http://schemas.microsoft.com/office/powerpoint/2010/main" val="2057907800"/>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Age &amp; Gender comparison</a:t>
            </a:r>
          </a:p>
        </p:txBody>
      </p:sp>
      <p:sp>
        <p:nvSpPr>
          <p:cNvPr id="3" name="Slide Number Placeholder 2"/>
          <p:cNvSpPr>
            <a:spLocks noGrp="1"/>
          </p:cNvSpPr>
          <p:nvPr>
            <p:ph type="sldNum" sz="quarter" idx="4"/>
          </p:nvPr>
        </p:nvSpPr>
        <p:spPr/>
        <p:txBody>
          <a:bodyPr/>
          <a:lstStyle/>
          <a:p>
            <a:fld id="{7EFC24D6-DB8F-6B44-BA5A-9BEC68C15CAA}" type="slidenum">
              <a:rPr lang="en-US" smtClean="0"/>
              <a:pPr/>
              <a:t>68</a:t>
            </a:fld>
            <a:endParaRPr lang="en-US" dirty="0"/>
          </a:p>
        </p:txBody>
      </p:sp>
      <p:pic>
        <p:nvPicPr>
          <p:cNvPr id="4" name="Picture 3"/>
          <p:cNvPicPr>
            <a:picLocks noChangeAspect="1"/>
          </p:cNvPicPr>
          <p:nvPr/>
        </p:nvPicPr>
        <p:blipFill>
          <a:blip r:embed="rId2"/>
          <a:stretch>
            <a:fillRect/>
          </a:stretch>
        </p:blipFill>
        <p:spPr>
          <a:xfrm>
            <a:off x="148604" y="1301681"/>
            <a:ext cx="5961888" cy="4668831"/>
          </a:xfrm>
          <a:prstGeom prst="rect">
            <a:avLst/>
          </a:prstGeom>
        </p:spPr>
      </p:pic>
      <p:grpSp>
        <p:nvGrpSpPr>
          <p:cNvPr id="9" name="Group 8"/>
          <p:cNvGrpSpPr/>
          <p:nvPr/>
        </p:nvGrpSpPr>
        <p:grpSpPr>
          <a:xfrm>
            <a:off x="3185337" y="6452104"/>
            <a:ext cx="6234672" cy="433965"/>
            <a:chOff x="5255293" y="6420860"/>
            <a:chExt cx="6234672" cy="433965"/>
          </a:xfrm>
        </p:grpSpPr>
        <p:grpSp>
          <p:nvGrpSpPr>
            <p:cNvPr id="10" name="Group 9"/>
            <p:cNvGrpSpPr/>
            <p:nvPr/>
          </p:nvGrpSpPr>
          <p:grpSpPr>
            <a:xfrm>
              <a:off x="5255293" y="6420860"/>
              <a:ext cx="3039697" cy="433965"/>
              <a:chOff x="5245245" y="6434710"/>
              <a:chExt cx="3039697" cy="433965"/>
            </a:xfrm>
          </p:grpSpPr>
          <p:sp>
            <p:nvSpPr>
              <p:cNvPr id="12" name="Rectangle 11"/>
              <p:cNvSpPr/>
              <p:nvPr/>
            </p:nvSpPr>
            <p:spPr bwMode="auto">
              <a:xfrm>
                <a:off x="5245245" y="6523542"/>
                <a:ext cx="663190" cy="228600"/>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5749953" y="6434710"/>
                <a:ext cx="2534989"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Significant at 95% confidence interval</a:t>
                </a:r>
              </a:p>
            </p:txBody>
          </p:sp>
        </p:grpSp>
        <p:sp>
          <p:nvSpPr>
            <p:cNvPr id="11" name="TextBox 10"/>
            <p:cNvSpPr txBox="1"/>
            <p:nvPr/>
          </p:nvSpPr>
          <p:spPr>
            <a:xfrm>
              <a:off x="8098972" y="6420860"/>
              <a:ext cx="3390993"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*Caution – small base sizes for individual risks (N&lt;50) </a:t>
              </a:r>
            </a:p>
          </p:txBody>
        </p:sp>
      </p:grpSp>
      <p:pic>
        <p:nvPicPr>
          <p:cNvPr id="7" name="Picture 6"/>
          <p:cNvPicPr>
            <a:picLocks noChangeAspect="1"/>
          </p:cNvPicPr>
          <p:nvPr/>
        </p:nvPicPr>
        <p:blipFill>
          <a:blip r:embed="rId3"/>
          <a:stretch>
            <a:fillRect/>
          </a:stretch>
        </p:blipFill>
        <p:spPr>
          <a:xfrm>
            <a:off x="6299805" y="1301681"/>
            <a:ext cx="5962680" cy="4297680"/>
          </a:xfrm>
          <a:prstGeom prst="rect">
            <a:avLst/>
          </a:prstGeom>
        </p:spPr>
      </p:pic>
    </p:spTree>
    <p:extLst>
      <p:ext uri="{BB962C8B-B14F-4D97-AF65-F5344CB8AC3E}">
        <p14:creationId xmlns:p14="http://schemas.microsoft.com/office/powerpoint/2010/main" val="3181043527"/>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France: Age &amp; Gender comparison</a:t>
            </a:r>
          </a:p>
        </p:txBody>
      </p:sp>
      <p:sp>
        <p:nvSpPr>
          <p:cNvPr id="3" name="Slide Number Placeholder 2"/>
          <p:cNvSpPr>
            <a:spLocks noGrp="1"/>
          </p:cNvSpPr>
          <p:nvPr>
            <p:ph type="sldNum" sz="quarter" idx="4"/>
          </p:nvPr>
        </p:nvSpPr>
        <p:spPr/>
        <p:txBody>
          <a:bodyPr/>
          <a:lstStyle/>
          <a:p>
            <a:fld id="{7EFC24D6-DB8F-6B44-BA5A-9BEC68C15CAA}" type="slidenum">
              <a:rPr lang="en-US" smtClean="0"/>
              <a:pPr/>
              <a:t>69</a:t>
            </a:fld>
            <a:endParaRPr lang="en-US" dirty="0"/>
          </a:p>
        </p:txBody>
      </p:sp>
      <p:grpSp>
        <p:nvGrpSpPr>
          <p:cNvPr id="9" name="Group 8"/>
          <p:cNvGrpSpPr/>
          <p:nvPr/>
        </p:nvGrpSpPr>
        <p:grpSpPr>
          <a:xfrm>
            <a:off x="3506879" y="6440632"/>
            <a:ext cx="6234672" cy="433965"/>
            <a:chOff x="5255293" y="6420860"/>
            <a:chExt cx="6234672" cy="433965"/>
          </a:xfrm>
        </p:grpSpPr>
        <p:grpSp>
          <p:nvGrpSpPr>
            <p:cNvPr id="10" name="Group 9"/>
            <p:cNvGrpSpPr/>
            <p:nvPr/>
          </p:nvGrpSpPr>
          <p:grpSpPr>
            <a:xfrm>
              <a:off x="5255293" y="6420860"/>
              <a:ext cx="3039697" cy="433965"/>
              <a:chOff x="5245245" y="6434710"/>
              <a:chExt cx="3039697" cy="433965"/>
            </a:xfrm>
          </p:grpSpPr>
          <p:sp>
            <p:nvSpPr>
              <p:cNvPr id="12" name="Rectangle 11"/>
              <p:cNvSpPr/>
              <p:nvPr/>
            </p:nvSpPr>
            <p:spPr bwMode="auto">
              <a:xfrm>
                <a:off x="5245245" y="6523542"/>
                <a:ext cx="663190" cy="228600"/>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5749953" y="6434710"/>
                <a:ext cx="2534989"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Significant at 95% confidence interval</a:t>
                </a:r>
              </a:p>
            </p:txBody>
          </p:sp>
        </p:grpSp>
        <p:sp>
          <p:nvSpPr>
            <p:cNvPr id="11" name="TextBox 10"/>
            <p:cNvSpPr txBox="1"/>
            <p:nvPr/>
          </p:nvSpPr>
          <p:spPr>
            <a:xfrm>
              <a:off x="8098972" y="6420860"/>
              <a:ext cx="3390993"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*Caution – small base sizes for individual risks (N&lt;50) </a:t>
              </a:r>
            </a:p>
          </p:txBody>
        </p:sp>
      </p:grpSp>
      <p:pic>
        <p:nvPicPr>
          <p:cNvPr id="15" name="Picture 14"/>
          <p:cNvPicPr>
            <a:picLocks noChangeAspect="1"/>
          </p:cNvPicPr>
          <p:nvPr/>
        </p:nvPicPr>
        <p:blipFill>
          <a:blip r:embed="rId2"/>
          <a:stretch>
            <a:fillRect/>
          </a:stretch>
        </p:blipFill>
        <p:spPr>
          <a:xfrm>
            <a:off x="274638" y="1346152"/>
            <a:ext cx="5961888" cy="4668831"/>
          </a:xfrm>
          <a:prstGeom prst="rect">
            <a:avLst/>
          </a:prstGeom>
        </p:spPr>
      </p:pic>
      <p:pic>
        <p:nvPicPr>
          <p:cNvPr id="8" name="Picture 7"/>
          <p:cNvPicPr>
            <a:picLocks noChangeAspect="1"/>
          </p:cNvPicPr>
          <p:nvPr/>
        </p:nvPicPr>
        <p:blipFill>
          <a:blip r:embed="rId3"/>
          <a:stretch>
            <a:fillRect/>
          </a:stretch>
        </p:blipFill>
        <p:spPr>
          <a:xfrm>
            <a:off x="6345823" y="1346152"/>
            <a:ext cx="5962680" cy="4297680"/>
          </a:xfrm>
          <a:prstGeom prst="rect">
            <a:avLst/>
          </a:prstGeom>
        </p:spPr>
      </p:pic>
    </p:spTree>
    <p:extLst>
      <p:ext uri="{BB962C8B-B14F-4D97-AF65-F5344CB8AC3E}">
        <p14:creationId xmlns:p14="http://schemas.microsoft.com/office/powerpoint/2010/main" val="319970802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316" y="1163751"/>
            <a:ext cx="12436475" cy="5498309"/>
          </a:xfrm>
          <a:prstGeom prst="rect">
            <a:avLst/>
          </a:prstGeom>
          <a:solidFill>
            <a:schemeClr val="tx1">
              <a:lumMod val="95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ext Placeholder 1"/>
          <p:cNvSpPr>
            <a:spLocks noGrp="1"/>
          </p:cNvSpPr>
          <p:nvPr>
            <p:ph type="body" sz="quarter" idx="10"/>
          </p:nvPr>
        </p:nvSpPr>
        <p:spPr>
          <a:xfrm>
            <a:off x="274638" y="1112370"/>
            <a:ext cx="11887200" cy="6290953"/>
          </a:xfrm>
        </p:spPr>
        <p:txBody>
          <a:bodyPr/>
          <a:lstStyle/>
          <a:p>
            <a:r>
              <a:rPr lang="en-US" sz="2800" dirty="0">
                <a:solidFill>
                  <a:srgbClr val="0072C6"/>
                </a:solidFill>
                <a:latin typeface="+mn-lt"/>
              </a:rPr>
              <a:t>Country differences were best explained by online maturity and culture</a:t>
            </a:r>
            <a:endParaRPr lang="en-US" sz="2800" dirty="0">
              <a:latin typeface="+mn-lt"/>
            </a:endParaRPr>
          </a:p>
          <a:p>
            <a:pPr lvl="1"/>
            <a:r>
              <a:rPr lang="en-US" sz="2000" dirty="0"/>
              <a:t>Mature online countries reported lower incidence of online risks and consequences.</a:t>
            </a:r>
          </a:p>
          <a:p>
            <a:pPr lvl="1"/>
            <a:r>
              <a:rPr lang="en-US" sz="2000" dirty="0"/>
              <a:t>Collectivist cultures reported higher incidence of online risks and consequences. </a:t>
            </a:r>
          </a:p>
          <a:p>
            <a:pPr lvl="1"/>
            <a:r>
              <a:rPr lang="en-US" sz="2000" dirty="0"/>
              <a:t>Concern about online risks was lower in less mature online countries.</a:t>
            </a:r>
          </a:p>
          <a:p>
            <a:pPr lvl="1"/>
            <a:r>
              <a:rPr lang="en-US" sz="2000" dirty="0"/>
              <a:t>People were more likely to have met in person their offender in less mature online countries.</a:t>
            </a:r>
          </a:p>
          <a:p>
            <a:pPr lvl="1"/>
            <a:r>
              <a:rPr lang="en-US" sz="2000" dirty="0"/>
              <a:t>The propensity to take action was higher in less mature online countries.</a:t>
            </a:r>
          </a:p>
          <a:p>
            <a:pPr lvl="1"/>
            <a:r>
              <a:rPr lang="en-US" sz="2000" dirty="0"/>
              <a:t>Confidence in dealing with online risks was higher in less mature online countries</a:t>
            </a:r>
          </a:p>
          <a:p>
            <a:pPr lvl="1"/>
            <a:r>
              <a:rPr lang="en-US" sz="2000" dirty="0"/>
              <a:t>BRICs high civility scores masked above average online risk exposure.</a:t>
            </a:r>
          </a:p>
          <a:p>
            <a:r>
              <a:rPr lang="en-US" sz="2800" dirty="0">
                <a:solidFill>
                  <a:srgbClr val="0072C6"/>
                </a:solidFill>
                <a:latin typeface="+mn-lt"/>
              </a:rPr>
              <a:t>Levels of Harassment were consistently highest in Russia and South Africa. Mexico reported the highest incidence of Sexual risks. Doxing was a big problem in China.</a:t>
            </a:r>
          </a:p>
          <a:p>
            <a:r>
              <a:rPr lang="en-US" sz="2800" dirty="0">
                <a:solidFill>
                  <a:srgbClr val="0072C6"/>
                </a:solidFill>
                <a:latin typeface="+mn-lt"/>
              </a:rPr>
              <a:t>Concern ran highest in Mexico, India, Brazil and South Africa.</a:t>
            </a:r>
          </a:p>
          <a:p>
            <a:r>
              <a:rPr lang="en-US" sz="2800" dirty="0">
                <a:solidFill>
                  <a:srgbClr val="0072C6"/>
                </a:solidFill>
                <a:latin typeface="+mn-lt"/>
              </a:rPr>
              <a:t>Facebook was the primary platform for online risks across all countries.</a:t>
            </a:r>
          </a:p>
          <a:p>
            <a:r>
              <a:rPr lang="en-US" sz="2800" dirty="0">
                <a:solidFill>
                  <a:srgbClr val="0072C6"/>
                </a:solidFill>
                <a:latin typeface="+mn-lt"/>
              </a:rPr>
              <a:t>China’s market is unique</a:t>
            </a:r>
          </a:p>
          <a:p>
            <a:pPr marL="0" indent="0">
              <a:buNone/>
            </a:pPr>
            <a:endParaRPr lang="en-US" dirty="0"/>
          </a:p>
        </p:txBody>
      </p:sp>
      <p:sp>
        <p:nvSpPr>
          <p:cNvPr id="3" name="Title 2"/>
          <p:cNvSpPr>
            <a:spLocks noGrp="1"/>
          </p:cNvSpPr>
          <p:nvPr>
            <p:ph type="title"/>
          </p:nvPr>
        </p:nvSpPr>
        <p:spPr/>
        <p:txBody>
          <a:bodyPr/>
          <a:lstStyle/>
          <a:p>
            <a:r>
              <a:rPr lang="en-US" dirty="0"/>
              <a:t>Headlines – Country Detail</a:t>
            </a:r>
          </a:p>
        </p:txBody>
      </p:sp>
      <p:sp>
        <p:nvSpPr>
          <p:cNvPr id="4" name="Slide Number Placeholder 3"/>
          <p:cNvSpPr>
            <a:spLocks noGrp="1"/>
          </p:cNvSpPr>
          <p:nvPr>
            <p:ph type="sldNum" sz="quarter" idx="4"/>
          </p:nvPr>
        </p:nvSpPr>
        <p:spPr/>
        <p:txBody>
          <a:bodyPr/>
          <a:lstStyle/>
          <a:p>
            <a:fld id="{7EFC24D6-DB8F-6B44-BA5A-9BEC68C15CAA}" type="slidenum">
              <a:rPr lang="en-US" smtClean="0"/>
              <a:pPr/>
              <a:t>7</a:t>
            </a:fld>
            <a:endParaRPr lang="en-US" dirty="0"/>
          </a:p>
        </p:txBody>
      </p:sp>
    </p:spTree>
    <p:extLst>
      <p:ext uri="{BB962C8B-B14F-4D97-AF65-F5344CB8AC3E}">
        <p14:creationId xmlns:p14="http://schemas.microsoft.com/office/powerpoint/2010/main" val="1032242782"/>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Germany: Age &amp; Gender comparison</a:t>
            </a:r>
          </a:p>
        </p:txBody>
      </p:sp>
      <p:sp>
        <p:nvSpPr>
          <p:cNvPr id="3" name="Slide Number Placeholder 2"/>
          <p:cNvSpPr>
            <a:spLocks noGrp="1"/>
          </p:cNvSpPr>
          <p:nvPr>
            <p:ph type="sldNum" sz="quarter" idx="4"/>
          </p:nvPr>
        </p:nvSpPr>
        <p:spPr/>
        <p:txBody>
          <a:bodyPr/>
          <a:lstStyle/>
          <a:p>
            <a:fld id="{7EFC24D6-DB8F-6B44-BA5A-9BEC68C15CAA}" type="slidenum">
              <a:rPr lang="en-US" smtClean="0"/>
              <a:pPr/>
              <a:t>70</a:t>
            </a:fld>
            <a:endParaRPr lang="en-US" dirty="0"/>
          </a:p>
        </p:txBody>
      </p:sp>
      <p:grpSp>
        <p:nvGrpSpPr>
          <p:cNvPr id="9" name="Group 8"/>
          <p:cNvGrpSpPr/>
          <p:nvPr/>
        </p:nvGrpSpPr>
        <p:grpSpPr>
          <a:xfrm>
            <a:off x="3406397" y="6450680"/>
            <a:ext cx="6234672" cy="433965"/>
            <a:chOff x="5255293" y="6420860"/>
            <a:chExt cx="6234672" cy="433965"/>
          </a:xfrm>
        </p:grpSpPr>
        <p:grpSp>
          <p:nvGrpSpPr>
            <p:cNvPr id="10" name="Group 9"/>
            <p:cNvGrpSpPr/>
            <p:nvPr/>
          </p:nvGrpSpPr>
          <p:grpSpPr>
            <a:xfrm>
              <a:off x="5255293" y="6420860"/>
              <a:ext cx="3039697" cy="433965"/>
              <a:chOff x="5245245" y="6434710"/>
              <a:chExt cx="3039697" cy="433965"/>
            </a:xfrm>
          </p:grpSpPr>
          <p:sp>
            <p:nvSpPr>
              <p:cNvPr id="12" name="Rectangle 11"/>
              <p:cNvSpPr/>
              <p:nvPr/>
            </p:nvSpPr>
            <p:spPr bwMode="auto">
              <a:xfrm>
                <a:off x="5245245" y="6523542"/>
                <a:ext cx="663190" cy="228600"/>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5749953" y="6434710"/>
                <a:ext cx="2534989"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Significant at 95% confidence interval</a:t>
                </a:r>
              </a:p>
            </p:txBody>
          </p:sp>
        </p:grpSp>
        <p:sp>
          <p:nvSpPr>
            <p:cNvPr id="11" name="TextBox 10"/>
            <p:cNvSpPr txBox="1"/>
            <p:nvPr/>
          </p:nvSpPr>
          <p:spPr>
            <a:xfrm>
              <a:off x="8098972" y="6420860"/>
              <a:ext cx="3390993"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*Caution – small base sizes for individual risks (N&lt;50) </a:t>
              </a:r>
            </a:p>
          </p:txBody>
        </p:sp>
      </p:grpSp>
      <p:pic>
        <p:nvPicPr>
          <p:cNvPr id="4" name="Picture 3"/>
          <p:cNvPicPr>
            <a:picLocks noChangeAspect="1"/>
          </p:cNvPicPr>
          <p:nvPr/>
        </p:nvPicPr>
        <p:blipFill>
          <a:blip r:embed="rId2"/>
          <a:stretch>
            <a:fillRect/>
          </a:stretch>
        </p:blipFill>
        <p:spPr>
          <a:xfrm>
            <a:off x="257533" y="1301681"/>
            <a:ext cx="5961888" cy="4668831"/>
          </a:xfrm>
          <a:prstGeom prst="rect">
            <a:avLst/>
          </a:prstGeom>
        </p:spPr>
      </p:pic>
      <p:pic>
        <p:nvPicPr>
          <p:cNvPr id="8" name="Picture 7"/>
          <p:cNvPicPr>
            <a:picLocks noChangeAspect="1"/>
          </p:cNvPicPr>
          <p:nvPr/>
        </p:nvPicPr>
        <p:blipFill>
          <a:blip r:embed="rId3"/>
          <a:stretch>
            <a:fillRect/>
          </a:stretch>
        </p:blipFill>
        <p:spPr>
          <a:xfrm>
            <a:off x="6345823" y="1301681"/>
            <a:ext cx="5962680" cy="4297680"/>
          </a:xfrm>
          <a:prstGeom prst="rect">
            <a:avLst/>
          </a:prstGeom>
        </p:spPr>
      </p:pic>
    </p:spTree>
    <p:extLst>
      <p:ext uri="{BB962C8B-B14F-4D97-AF65-F5344CB8AC3E}">
        <p14:creationId xmlns:p14="http://schemas.microsoft.com/office/powerpoint/2010/main" val="722118145"/>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591" y="295274"/>
            <a:ext cx="11889564" cy="917575"/>
          </a:xfrm>
        </p:spPr>
        <p:txBody>
          <a:bodyPr/>
          <a:lstStyle/>
          <a:p>
            <a:r>
              <a:rPr lang="en-US" dirty="0"/>
              <a:t>India: Age &amp; Gender comparison</a:t>
            </a:r>
          </a:p>
        </p:txBody>
      </p:sp>
      <p:sp>
        <p:nvSpPr>
          <p:cNvPr id="3" name="Slide Number Placeholder 2"/>
          <p:cNvSpPr>
            <a:spLocks noGrp="1"/>
          </p:cNvSpPr>
          <p:nvPr>
            <p:ph type="sldNum" sz="quarter" idx="4"/>
          </p:nvPr>
        </p:nvSpPr>
        <p:spPr/>
        <p:txBody>
          <a:bodyPr/>
          <a:lstStyle/>
          <a:p>
            <a:fld id="{7EFC24D6-DB8F-6B44-BA5A-9BEC68C15CAA}" type="slidenum">
              <a:rPr lang="en-US" smtClean="0"/>
              <a:pPr/>
              <a:t>71</a:t>
            </a:fld>
            <a:endParaRPr lang="en-US" dirty="0"/>
          </a:p>
        </p:txBody>
      </p:sp>
      <p:grpSp>
        <p:nvGrpSpPr>
          <p:cNvPr id="9" name="Group 8"/>
          <p:cNvGrpSpPr/>
          <p:nvPr/>
        </p:nvGrpSpPr>
        <p:grpSpPr>
          <a:xfrm>
            <a:off x="3285818" y="6461926"/>
            <a:ext cx="6234672" cy="433965"/>
            <a:chOff x="5255293" y="6420860"/>
            <a:chExt cx="6234672" cy="433965"/>
          </a:xfrm>
        </p:grpSpPr>
        <p:grpSp>
          <p:nvGrpSpPr>
            <p:cNvPr id="10" name="Group 9"/>
            <p:cNvGrpSpPr/>
            <p:nvPr/>
          </p:nvGrpSpPr>
          <p:grpSpPr>
            <a:xfrm>
              <a:off x="5255293" y="6420860"/>
              <a:ext cx="3039697" cy="433965"/>
              <a:chOff x="5245245" y="6434710"/>
              <a:chExt cx="3039697" cy="433965"/>
            </a:xfrm>
          </p:grpSpPr>
          <p:sp>
            <p:nvSpPr>
              <p:cNvPr id="12" name="Rectangle 11"/>
              <p:cNvSpPr/>
              <p:nvPr/>
            </p:nvSpPr>
            <p:spPr bwMode="auto">
              <a:xfrm>
                <a:off x="5245245" y="6523542"/>
                <a:ext cx="663190" cy="228600"/>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5749953" y="6434710"/>
                <a:ext cx="2534989"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Significant at 95% confidence interval</a:t>
                </a:r>
              </a:p>
            </p:txBody>
          </p:sp>
        </p:grpSp>
        <p:sp>
          <p:nvSpPr>
            <p:cNvPr id="11" name="TextBox 10"/>
            <p:cNvSpPr txBox="1"/>
            <p:nvPr/>
          </p:nvSpPr>
          <p:spPr>
            <a:xfrm>
              <a:off x="8098972" y="6420860"/>
              <a:ext cx="3390993"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*Caution – small base sizes for individual risks (N&lt;50) </a:t>
              </a:r>
            </a:p>
          </p:txBody>
        </p:sp>
      </p:grpSp>
      <p:pic>
        <p:nvPicPr>
          <p:cNvPr id="4" name="Picture 3"/>
          <p:cNvPicPr>
            <a:picLocks noChangeAspect="1"/>
          </p:cNvPicPr>
          <p:nvPr/>
        </p:nvPicPr>
        <p:blipFill>
          <a:blip r:embed="rId2"/>
          <a:stretch>
            <a:fillRect/>
          </a:stretch>
        </p:blipFill>
        <p:spPr>
          <a:xfrm>
            <a:off x="128509" y="1331719"/>
            <a:ext cx="5961888" cy="4668831"/>
          </a:xfrm>
          <a:prstGeom prst="rect">
            <a:avLst/>
          </a:prstGeom>
        </p:spPr>
      </p:pic>
      <p:pic>
        <p:nvPicPr>
          <p:cNvPr id="6" name="Picture 5"/>
          <p:cNvPicPr>
            <a:picLocks noChangeAspect="1"/>
          </p:cNvPicPr>
          <p:nvPr/>
        </p:nvPicPr>
        <p:blipFill>
          <a:blip r:embed="rId3"/>
          <a:stretch>
            <a:fillRect/>
          </a:stretch>
        </p:blipFill>
        <p:spPr>
          <a:xfrm>
            <a:off x="6266433" y="1331719"/>
            <a:ext cx="5962680" cy="4297680"/>
          </a:xfrm>
          <a:prstGeom prst="rect">
            <a:avLst/>
          </a:prstGeom>
        </p:spPr>
      </p:pic>
    </p:spTree>
    <p:extLst>
      <p:ext uri="{BB962C8B-B14F-4D97-AF65-F5344CB8AC3E}">
        <p14:creationId xmlns:p14="http://schemas.microsoft.com/office/powerpoint/2010/main" val="2554289330"/>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Mexico: Age &amp; Gender comparison</a:t>
            </a:r>
          </a:p>
        </p:txBody>
      </p:sp>
      <p:sp>
        <p:nvSpPr>
          <p:cNvPr id="3" name="Slide Number Placeholder 2"/>
          <p:cNvSpPr>
            <a:spLocks noGrp="1"/>
          </p:cNvSpPr>
          <p:nvPr>
            <p:ph type="sldNum" sz="quarter" idx="4"/>
          </p:nvPr>
        </p:nvSpPr>
        <p:spPr/>
        <p:txBody>
          <a:bodyPr/>
          <a:lstStyle/>
          <a:p>
            <a:fld id="{7EFC24D6-DB8F-6B44-BA5A-9BEC68C15CAA}" type="slidenum">
              <a:rPr lang="en-US" smtClean="0"/>
              <a:pPr/>
              <a:t>72</a:t>
            </a:fld>
            <a:endParaRPr lang="en-US" dirty="0"/>
          </a:p>
        </p:txBody>
      </p:sp>
      <p:grpSp>
        <p:nvGrpSpPr>
          <p:cNvPr id="9" name="Group 8"/>
          <p:cNvGrpSpPr/>
          <p:nvPr/>
        </p:nvGrpSpPr>
        <p:grpSpPr>
          <a:xfrm>
            <a:off x="3315962" y="6460080"/>
            <a:ext cx="6234672" cy="433965"/>
            <a:chOff x="5255293" y="6420860"/>
            <a:chExt cx="6234672" cy="433965"/>
          </a:xfrm>
        </p:grpSpPr>
        <p:grpSp>
          <p:nvGrpSpPr>
            <p:cNvPr id="10" name="Group 9"/>
            <p:cNvGrpSpPr/>
            <p:nvPr/>
          </p:nvGrpSpPr>
          <p:grpSpPr>
            <a:xfrm>
              <a:off x="5255293" y="6420860"/>
              <a:ext cx="3039697" cy="433965"/>
              <a:chOff x="5245245" y="6434710"/>
              <a:chExt cx="3039697" cy="433965"/>
            </a:xfrm>
          </p:grpSpPr>
          <p:sp>
            <p:nvSpPr>
              <p:cNvPr id="12" name="Rectangle 11"/>
              <p:cNvSpPr/>
              <p:nvPr/>
            </p:nvSpPr>
            <p:spPr bwMode="auto">
              <a:xfrm>
                <a:off x="5245245" y="6523542"/>
                <a:ext cx="663190" cy="228600"/>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5749953" y="6434710"/>
                <a:ext cx="2534989"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Significant at 95% confidence interval</a:t>
                </a:r>
              </a:p>
            </p:txBody>
          </p:sp>
        </p:grpSp>
        <p:sp>
          <p:nvSpPr>
            <p:cNvPr id="11" name="TextBox 10"/>
            <p:cNvSpPr txBox="1"/>
            <p:nvPr/>
          </p:nvSpPr>
          <p:spPr>
            <a:xfrm>
              <a:off x="8098972" y="6420860"/>
              <a:ext cx="3390993"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*Caution – small base sizes for individual risks (N&lt;50) </a:t>
              </a:r>
            </a:p>
          </p:txBody>
        </p:sp>
      </p:grpSp>
      <p:pic>
        <p:nvPicPr>
          <p:cNvPr id="4" name="Picture 3"/>
          <p:cNvPicPr>
            <a:picLocks noChangeAspect="1"/>
          </p:cNvPicPr>
          <p:nvPr/>
        </p:nvPicPr>
        <p:blipFill>
          <a:blip r:embed="rId2"/>
          <a:stretch>
            <a:fillRect/>
          </a:stretch>
        </p:blipFill>
        <p:spPr>
          <a:xfrm>
            <a:off x="123915" y="1347591"/>
            <a:ext cx="5961888" cy="4668831"/>
          </a:xfrm>
          <a:prstGeom prst="rect">
            <a:avLst/>
          </a:prstGeom>
        </p:spPr>
      </p:pic>
      <p:pic>
        <p:nvPicPr>
          <p:cNvPr id="7" name="Picture 6"/>
          <p:cNvPicPr>
            <a:picLocks noChangeAspect="1"/>
          </p:cNvPicPr>
          <p:nvPr/>
        </p:nvPicPr>
        <p:blipFill>
          <a:blip r:embed="rId3"/>
          <a:stretch>
            <a:fillRect/>
          </a:stretch>
        </p:blipFill>
        <p:spPr>
          <a:xfrm>
            <a:off x="6325515" y="1347591"/>
            <a:ext cx="5962680" cy="4297680"/>
          </a:xfrm>
          <a:prstGeom prst="rect">
            <a:avLst/>
          </a:prstGeom>
        </p:spPr>
      </p:pic>
    </p:spTree>
    <p:extLst>
      <p:ext uri="{BB962C8B-B14F-4D97-AF65-F5344CB8AC3E}">
        <p14:creationId xmlns:p14="http://schemas.microsoft.com/office/powerpoint/2010/main" val="4091186327"/>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Russia: Age &amp; Gender comparison</a:t>
            </a:r>
          </a:p>
        </p:txBody>
      </p:sp>
      <p:sp>
        <p:nvSpPr>
          <p:cNvPr id="3" name="Slide Number Placeholder 2"/>
          <p:cNvSpPr>
            <a:spLocks noGrp="1"/>
          </p:cNvSpPr>
          <p:nvPr>
            <p:ph type="sldNum" sz="quarter" idx="4"/>
          </p:nvPr>
        </p:nvSpPr>
        <p:spPr/>
        <p:txBody>
          <a:bodyPr/>
          <a:lstStyle/>
          <a:p>
            <a:fld id="{7EFC24D6-DB8F-6B44-BA5A-9BEC68C15CAA}" type="slidenum">
              <a:rPr lang="en-US" smtClean="0"/>
              <a:pPr/>
              <a:t>73</a:t>
            </a:fld>
            <a:endParaRPr lang="en-US" dirty="0"/>
          </a:p>
        </p:txBody>
      </p:sp>
      <p:grpSp>
        <p:nvGrpSpPr>
          <p:cNvPr id="9" name="Group 8"/>
          <p:cNvGrpSpPr/>
          <p:nvPr/>
        </p:nvGrpSpPr>
        <p:grpSpPr>
          <a:xfrm>
            <a:off x="3366203" y="6445005"/>
            <a:ext cx="6234672" cy="433965"/>
            <a:chOff x="5255293" y="6420860"/>
            <a:chExt cx="6234672" cy="433965"/>
          </a:xfrm>
        </p:grpSpPr>
        <p:grpSp>
          <p:nvGrpSpPr>
            <p:cNvPr id="10" name="Group 9"/>
            <p:cNvGrpSpPr/>
            <p:nvPr/>
          </p:nvGrpSpPr>
          <p:grpSpPr>
            <a:xfrm>
              <a:off x="5255293" y="6420860"/>
              <a:ext cx="3039697" cy="433965"/>
              <a:chOff x="5245245" y="6434710"/>
              <a:chExt cx="3039697" cy="433965"/>
            </a:xfrm>
          </p:grpSpPr>
          <p:sp>
            <p:nvSpPr>
              <p:cNvPr id="12" name="Rectangle 11"/>
              <p:cNvSpPr/>
              <p:nvPr/>
            </p:nvSpPr>
            <p:spPr bwMode="auto">
              <a:xfrm>
                <a:off x="5245245" y="6523542"/>
                <a:ext cx="663190" cy="228600"/>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5749953" y="6434710"/>
                <a:ext cx="2534989"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Significant at 95% confidence interval</a:t>
                </a:r>
              </a:p>
            </p:txBody>
          </p:sp>
        </p:grpSp>
        <p:sp>
          <p:nvSpPr>
            <p:cNvPr id="11" name="TextBox 10"/>
            <p:cNvSpPr txBox="1"/>
            <p:nvPr/>
          </p:nvSpPr>
          <p:spPr>
            <a:xfrm>
              <a:off x="8098972" y="6420860"/>
              <a:ext cx="3390993"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*Caution – small base sizes for individual risks (N&lt;50) </a:t>
              </a:r>
            </a:p>
          </p:txBody>
        </p:sp>
      </p:grpSp>
      <p:pic>
        <p:nvPicPr>
          <p:cNvPr id="4" name="Picture 3"/>
          <p:cNvPicPr>
            <a:picLocks noChangeAspect="1"/>
          </p:cNvPicPr>
          <p:nvPr/>
        </p:nvPicPr>
        <p:blipFill>
          <a:blip r:embed="rId2"/>
          <a:stretch>
            <a:fillRect/>
          </a:stretch>
        </p:blipFill>
        <p:spPr>
          <a:xfrm>
            <a:off x="207293" y="1281585"/>
            <a:ext cx="5961888" cy="4668831"/>
          </a:xfrm>
          <a:prstGeom prst="rect">
            <a:avLst/>
          </a:prstGeom>
        </p:spPr>
      </p:pic>
      <p:pic>
        <p:nvPicPr>
          <p:cNvPr id="5" name="Picture 4"/>
          <p:cNvPicPr>
            <a:picLocks noChangeAspect="1"/>
          </p:cNvPicPr>
          <p:nvPr/>
        </p:nvPicPr>
        <p:blipFill>
          <a:blip r:embed="rId3"/>
          <a:stretch>
            <a:fillRect/>
          </a:stretch>
        </p:blipFill>
        <p:spPr>
          <a:xfrm>
            <a:off x="6345823" y="1275339"/>
            <a:ext cx="5962680" cy="4297680"/>
          </a:xfrm>
          <a:prstGeom prst="rect">
            <a:avLst/>
          </a:prstGeom>
        </p:spPr>
      </p:pic>
    </p:spTree>
    <p:extLst>
      <p:ext uri="{BB962C8B-B14F-4D97-AF65-F5344CB8AC3E}">
        <p14:creationId xmlns:p14="http://schemas.microsoft.com/office/powerpoint/2010/main" val="295502399"/>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 Africa: Age &amp; Gender comparison</a:t>
            </a:r>
          </a:p>
        </p:txBody>
      </p:sp>
      <p:sp>
        <p:nvSpPr>
          <p:cNvPr id="3" name="Slide Number Placeholder 2"/>
          <p:cNvSpPr>
            <a:spLocks noGrp="1"/>
          </p:cNvSpPr>
          <p:nvPr>
            <p:ph type="sldNum" sz="quarter" idx="4"/>
          </p:nvPr>
        </p:nvSpPr>
        <p:spPr/>
        <p:txBody>
          <a:bodyPr/>
          <a:lstStyle/>
          <a:p>
            <a:fld id="{7EFC24D6-DB8F-6B44-BA5A-9BEC68C15CAA}" type="slidenum">
              <a:rPr lang="en-US" smtClean="0"/>
              <a:pPr/>
              <a:t>74</a:t>
            </a:fld>
            <a:endParaRPr lang="en-US" dirty="0"/>
          </a:p>
        </p:txBody>
      </p:sp>
      <p:grpSp>
        <p:nvGrpSpPr>
          <p:cNvPr id="9" name="Group 8"/>
          <p:cNvGrpSpPr/>
          <p:nvPr/>
        </p:nvGrpSpPr>
        <p:grpSpPr>
          <a:xfrm>
            <a:off x="3416445" y="6451878"/>
            <a:ext cx="6234672" cy="433965"/>
            <a:chOff x="5255293" y="6420860"/>
            <a:chExt cx="6234672" cy="433965"/>
          </a:xfrm>
        </p:grpSpPr>
        <p:grpSp>
          <p:nvGrpSpPr>
            <p:cNvPr id="10" name="Group 9"/>
            <p:cNvGrpSpPr/>
            <p:nvPr/>
          </p:nvGrpSpPr>
          <p:grpSpPr>
            <a:xfrm>
              <a:off x="5255293" y="6420860"/>
              <a:ext cx="3039697" cy="433965"/>
              <a:chOff x="5245245" y="6434710"/>
              <a:chExt cx="3039697" cy="433965"/>
            </a:xfrm>
          </p:grpSpPr>
          <p:sp>
            <p:nvSpPr>
              <p:cNvPr id="12" name="Rectangle 11"/>
              <p:cNvSpPr/>
              <p:nvPr/>
            </p:nvSpPr>
            <p:spPr bwMode="auto">
              <a:xfrm>
                <a:off x="5245245" y="6523542"/>
                <a:ext cx="663190" cy="228600"/>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5749953" y="6434710"/>
                <a:ext cx="2534989"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Significant at 95% confidence interval</a:t>
                </a:r>
              </a:p>
            </p:txBody>
          </p:sp>
        </p:grpSp>
        <p:sp>
          <p:nvSpPr>
            <p:cNvPr id="11" name="TextBox 10"/>
            <p:cNvSpPr txBox="1"/>
            <p:nvPr/>
          </p:nvSpPr>
          <p:spPr>
            <a:xfrm>
              <a:off x="8098972" y="6420860"/>
              <a:ext cx="3390993"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*Caution – small base sizes for individual risks (N&lt;50) </a:t>
              </a:r>
            </a:p>
          </p:txBody>
        </p:sp>
      </p:grpSp>
      <p:pic>
        <p:nvPicPr>
          <p:cNvPr id="5" name="Picture 4"/>
          <p:cNvPicPr>
            <a:picLocks noChangeAspect="1"/>
          </p:cNvPicPr>
          <p:nvPr/>
        </p:nvPicPr>
        <p:blipFill>
          <a:blip r:embed="rId2"/>
          <a:stretch>
            <a:fillRect/>
          </a:stretch>
        </p:blipFill>
        <p:spPr>
          <a:xfrm>
            <a:off x="257533" y="1313947"/>
            <a:ext cx="5961888" cy="4668831"/>
          </a:xfrm>
          <a:prstGeom prst="rect">
            <a:avLst/>
          </a:prstGeom>
        </p:spPr>
      </p:pic>
      <p:pic>
        <p:nvPicPr>
          <p:cNvPr id="4" name="Picture 3"/>
          <p:cNvPicPr>
            <a:picLocks noChangeAspect="1"/>
          </p:cNvPicPr>
          <p:nvPr/>
        </p:nvPicPr>
        <p:blipFill>
          <a:blip r:embed="rId3"/>
          <a:stretch>
            <a:fillRect/>
          </a:stretch>
        </p:blipFill>
        <p:spPr>
          <a:xfrm>
            <a:off x="6413507" y="1313947"/>
            <a:ext cx="5962680" cy="4297680"/>
          </a:xfrm>
          <a:prstGeom prst="rect">
            <a:avLst/>
          </a:prstGeom>
        </p:spPr>
      </p:pic>
    </p:spTree>
    <p:extLst>
      <p:ext uri="{BB962C8B-B14F-4D97-AF65-F5344CB8AC3E}">
        <p14:creationId xmlns:p14="http://schemas.microsoft.com/office/powerpoint/2010/main" val="1098384132"/>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Turkey: Age &amp; Gender comparison</a:t>
            </a:r>
          </a:p>
        </p:txBody>
      </p:sp>
      <p:sp>
        <p:nvSpPr>
          <p:cNvPr id="3" name="Slide Number Placeholder 2"/>
          <p:cNvSpPr>
            <a:spLocks noGrp="1"/>
          </p:cNvSpPr>
          <p:nvPr>
            <p:ph type="sldNum" sz="quarter" idx="4"/>
          </p:nvPr>
        </p:nvSpPr>
        <p:spPr/>
        <p:txBody>
          <a:bodyPr/>
          <a:lstStyle/>
          <a:p>
            <a:fld id="{7EFC24D6-DB8F-6B44-BA5A-9BEC68C15CAA}" type="slidenum">
              <a:rPr lang="en-US" smtClean="0"/>
              <a:pPr/>
              <a:t>75</a:t>
            </a:fld>
            <a:endParaRPr lang="en-US" dirty="0"/>
          </a:p>
        </p:txBody>
      </p:sp>
      <p:grpSp>
        <p:nvGrpSpPr>
          <p:cNvPr id="9" name="Group 8"/>
          <p:cNvGrpSpPr/>
          <p:nvPr/>
        </p:nvGrpSpPr>
        <p:grpSpPr>
          <a:xfrm>
            <a:off x="3396348" y="6463254"/>
            <a:ext cx="6234672" cy="433965"/>
            <a:chOff x="5255293" y="6420860"/>
            <a:chExt cx="6234672" cy="433965"/>
          </a:xfrm>
        </p:grpSpPr>
        <p:grpSp>
          <p:nvGrpSpPr>
            <p:cNvPr id="10" name="Group 9"/>
            <p:cNvGrpSpPr/>
            <p:nvPr/>
          </p:nvGrpSpPr>
          <p:grpSpPr>
            <a:xfrm>
              <a:off x="5255293" y="6420860"/>
              <a:ext cx="3039697" cy="433965"/>
              <a:chOff x="5245245" y="6434710"/>
              <a:chExt cx="3039697" cy="433965"/>
            </a:xfrm>
          </p:grpSpPr>
          <p:sp>
            <p:nvSpPr>
              <p:cNvPr id="12" name="Rectangle 11"/>
              <p:cNvSpPr/>
              <p:nvPr/>
            </p:nvSpPr>
            <p:spPr bwMode="auto">
              <a:xfrm>
                <a:off x="5245245" y="6523542"/>
                <a:ext cx="663190" cy="228600"/>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5749953" y="6434710"/>
                <a:ext cx="2534989"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Significant at 95% confidence interval</a:t>
                </a:r>
              </a:p>
            </p:txBody>
          </p:sp>
        </p:grpSp>
        <p:sp>
          <p:nvSpPr>
            <p:cNvPr id="11" name="TextBox 10"/>
            <p:cNvSpPr txBox="1"/>
            <p:nvPr/>
          </p:nvSpPr>
          <p:spPr>
            <a:xfrm>
              <a:off x="8098972" y="6420860"/>
              <a:ext cx="3390993"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*Caution – small base sizes for individual risks (N&lt;50) </a:t>
              </a:r>
            </a:p>
          </p:txBody>
        </p:sp>
      </p:grpSp>
      <p:pic>
        <p:nvPicPr>
          <p:cNvPr id="4" name="Picture 3"/>
          <p:cNvPicPr>
            <a:picLocks noChangeAspect="1"/>
          </p:cNvPicPr>
          <p:nvPr/>
        </p:nvPicPr>
        <p:blipFill>
          <a:blip r:embed="rId2"/>
          <a:stretch>
            <a:fillRect/>
          </a:stretch>
        </p:blipFill>
        <p:spPr>
          <a:xfrm>
            <a:off x="184207" y="1311729"/>
            <a:ext cx="5961888" cy="4668831"/>
          </a:xfrm>
          <a:prstGeom prst="rect">
            <a:avLst/>
          </a:prstGeom>
        </p:spPr>
      </p:pic>
      <p:pic>
        <p:nvPicPr>
          <p:cNvPr id="5" name="Picture 4"/>
          <p:cNvPicPr>
            <a:picLocks noChangeAspect="1"/>
          </p:cNvPicPr>
          <p:nvPr/>
        </p:nvPicPr>
        <p:blipFill>
          <a:blip r:embed="rId3"/>
          <a:stretch>
            <a:fillRect/>
          </a:stretch>
        </p:blipFill>
        <p:spPr>
          <a:xfrm>
            <a:off x="6345823" y="1311729"/>
            <a:ext cx="5962680" cy="4297680"/>
          </a:xfrm>
          <a:prstGeom prst="rect">
            <a:avLst/>
          </a:prstGeom>
        </p:spPr>
      </p:pic>
    </p:spTree>
    <p:extLst>
      <p:ext uri="{BB962C8B-B14F-4D97-AF65-F5344CB8AC3E}">
        <p14:creationId xmlns:p14="http://schemas.microsoft.com/office/powerpoint/2010/main" val="2227870585"/>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United Kingdom: Age &amp; Gender comparison</a:t>
            </a:r>
          </a:p>
        </p:txBody>
      </p:sp>
      <p:sp>
        <p:nvSpPr>
          <p:cNvPr id="3" name="Slide Number Placeholder 2"/>
          <p:cNvSpPr>
            <a:spLocks noGrp="1"/>
          </p:cNvSpPr>
          <p:nvPr>
            <p:ph type="sldNum" sz="quarter" idx="4"/>
          </p:nvPr>
        </p:nvSpPr>
        <p:spPr/>
        <p:txBody>
          <a:bodyPr/>
          <a:lstStyle/>
          <a:p>
            <a:fld id="{7EFC24D6-DB8F-6B44-BA5A-9BEC68C15CAA}" type="slidenum">
              <a:rPr lang="en-US" smtClean="0"/>
              <a:pPr/>
              <a:t>76</a:t>
            </a:fld>
            <a:endParaRPr lang="en-US" dirty="0"/>
          </a:p>
        </p:txBody>
      </p:sp>
      <p:grpSp>
        <p:nvGrpSpPr>
          <p:cNvPr id="9" name="Group 8"/>
          <p:cNvGrpSpPr/>
          <p:nvPr/>
        </p:nvGrpSpPr>
        <p:grpSpPr>
          <a:xfrm>
            <a:off x="3315961" y="6460080"/>
            <a:ext cx="6234672" cy="433965"/>
            <a:chOff x="5255293" y="6420860"/>
            <a:chExt cx="6234672" cy="433965"/>
          </a:xfrm>
        </p:grpSpPr>
        <p:grpSp>
          <p:nvGrpSpPr>
            <p:cNvPr id="10" name="Group 9"/>
            <p:cNvGrpSpPr/>
            <p:nvPr/>
          </p:nvGrpSpPr>
          <p:grpSpPr>
            <a:xfrm>
              <a:off x="5255293" y="6420860"/>
              <a:ext cx="3039697" cy="433965"/>
              <a:chOff x="5245245" y="6434710"/>
              <a:chExt cx="3039697" cy="433965"/>
            </a:xfrm>
          </p:grpSpPr>
          <p:sp>
            <p:nvSpPr>
              <p:cNvPr id="12" name="Rectangle 11"/>
              <p:cNvSpPr/>
              <p:nvPr/>
            </p:nvSpPr>
            <p:spPr bwMode="auto">
              <a:xfrm>
                <a:off x="5245245" y="6523542"/>
                <a:ext cx="663190" cy="228600"/>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5749953" y="6434710"/>
                <a:ext cx="2534989"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Significant at 95% confidence interval</a:t>
                </a:r>
              </a:p>
            </p:txBody>
          </p:sp>
        </p:grpSp>
        <p:sp>
          <p:nvSpPr>
            <p:cNvPr id="11" name="TextBox 10"/>
            <p:cNvSpPr txBox="1"/>
            <p:nvPr/>
          </p:nvSpPr>
          <p:spPr>
            <a:xfrm>
              <a:off x="8098972" y="6420860"/>
              <a:ext cx="3390993"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*Caution – small base sizes for individual risks (N&lt;50) </a:t>
              </a:r>
            </a:p>
          </p:txBody>
        </p:sp>
      </p:grpSp>
      <p:pic>
        <p:nvPicPr>
          <p:cNvPr id="5" name="Picture 4"/>
          <p:cNvPicPr>
            <a:picLocks noChangeAspect="1"/>
          </p:cNvPicPr>
          <p:nvPr/>
        </p:nvPicPr>
        <p:blipFill>
          <a:blip r:embed="rId2"/>
          <a:stretch>
            <a:fillRect/>
          </a:stretch>
        </p:blipFill>
        <p:spPr>
          <a:xfrm>
            <a:off x="178079" y="1340416"/>
            <a:ext cx="5961888" cy="4668831"/>
          </a:xfrm>
          <a:prstGeom prst="rect">
            <a:avLst/>
          </a:prstGeom>
        </p:spPr>
      </p:pic>
      <p:pic>
        <p:nvPicPr>
          <p:cNvPr id="4" name="Picture 3"/>
          <p:cNvPicPr>
            <a:picLocks noChangeAspect="1"/>
          </p:cNvPicPr>
          <p:nvPr/>
        </p:nvPicPr>
        <p:blipFill>
          <a:blip r:embed="rId3"/>
          <a:stretch>
            <a:fillRect/>
          </a:stretch>
        </p:blipFill>
        <p:spPr>
          <a:xfrm>
            <a:off x="6266433" y="1340416"/>
            <a:ext cx="5962680" cy="4297680"/>
          </a:xfrm>
          <a:prstGeom prst="rect">
            <a:avLst/>
          </a:prstGeom>
        </p:spPr>
      </p:pic>
    </p:spTree>
    <p:extLst>
      <p:ext uri="{BB962C8B-B14F-4D97-AF65-F5344CB8AC3E}">
        <p14:creationId xmlns:p14="http://schemas.microsoft.com/office/powerpoint/2010/main" val="2021674873"/>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United States: Age &amp; Gender comparison</a:t>
            </a:r>
          </a:p>
        </p:txBody>
      </p:sp>
      <p:sp>
        <p:nvSpPr>
          <p:cNvPr id="3" name="Slide Number Placeholder 2"/>
          <p:cNvSpPr>
            <a:spLocks noGrp="1"/>
          </p:cNvSpPr>
          <p:nvPr>
            <p:ph type="sldNum" sz="quarter" idx="4"/>
          </p:nvPr>
        </p:nvSpPr>
        <p:spPr/>
        <p:txBody>
          <a:bodyPr/>
          <a:lstStyle/>
          <a:p>
            <a:fld id="{7EFC24D6-DB8F-6B44-BA5A-9BEC68C15CAA}" type="slidenum">
              <a:rPr lang="en-US" smtClean="0"/>
              <a:pPr/>
              <a:t>77</a:t>
            </a:fld>
            <a:endParaRPr lang="en-US" dirty="0"/>
          </a:p>
        </p:txBody>
      </p:sp>
      <p:grpSp>
        <p:nvGrpSpPr>
          <p:cNvPr id="9" name="Group 8"/>
          <p:cNvGrpSpPr/>
          <p:nvPr/>
        </p:nvGrpSpPr>
        <p:grpSpPr>
          <a:xfrm>
            <a:off x="3295865" y="6461926"/>
            <a:ext cx="6234672" cy="433965"/>
            <a:chOff x="5255293" y="6420860"/>
            <a:chExt cx="6234672" cy="433965"/>
          </a:xfrm>
        </p:grpSpPr>
        <p:grpSp>
          <p:nvGrpSpPr>
            <p:cNvPr id="10" name="Group 9"/>
            <p:cNvGrpSpPr/>
            <p:nvPr/>
          </p:nvGrpSpPr>
          <p:grpSpPr>
            <a:xfrm>
              <a:off x="5255293" y="6420860"/>
              <a:ext cx="3039697" cy="433965"/>
              <a:chOff x="5245245" y="6434710"/>
              <a:chExt cx="3039697" cy="433965"/>
            </a:xfrm>
          </p:grpSpPr>
          <p:sp>
            <p:nvSpPr>
              <p:cNvPr id="12" name="Rectangle 11"/>
              <p:cNvSpPr/>
              <p:nvPr/>
            </p:nvSpPr>
            <p:spPr bwMode="auto">
              <a:xfrm>
                <a:off x="5245245" y="6523542"/>
                <a:ext cx="663190" cy="228600"/>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5749953" y="6434710"/>
                <a:ext cx="2534989"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Significant at 95% confidence interval</a:t>
                </a:r>
              </a:p>
            </p:txBody>
          </p:sp>
        </p:grpSp>
        <p:sp>
          <p:nvSpPr>
            <p:cNvPr id="11" name="TextBox 10"/>
            <p:cNvSpPr txBox="1"/>
            <p:nvPr/>
          </p:nvSpPr>
          <p:spPr>
            <a:xfrm>
              <a:off x="8098972" y="6420860"/>
              <a:ext cx="3390993" cy="433965"/>
            </a:xfrm>
            <a:prstGeom prst="rect">
              <a:avLst/>
            </a:prstGeom>
            <a:noFill/>
          </p:spPr>
          <p:txBody>
            <a:bodyPr wrap="none" lIns="182880" tIns="146304" rIns="182880" bIns="146304" rtlCol="0">
              <a:spAutoFit/>
            </a:bodyPr>
            <a:lstStyle/>
            <a:p>
              <a:pPr>
                <a:lnSpc>
                  <a:spcPct val="90000"/>
                </a:lnSpc>
              </a:pPr>
              <a:r>
                <a:rPr lang="en-US" sz="1000" i="1" dirty="0">
                  <a:solidFill>
                    <a:schemeClr val="bg1"/>
                  </a:solidFill>
                </a:rPr>
                <a:t>*Caution – small base sizes for individual risks (N&lt;50) </a:t>
              </a:r>
            </a:p>
          </p:txBody>
        </p:sp>
      </p:grpSp>
      <p:pic>
        <p:nvPicPr>
          <p:cNvPr id="4" name="Picture 3"/>
          <p:cNvPicPr>
            <a:picLocks noChangeAspect="1"/>
          </p:cNvPicPr>
          <p:nvPr/>
        </p:nvPicPr>
        <p:blipFill>
          <a:blip r:embed="rId2"/>
          <a:stretch>
            <a:fillRect/>
          </a:stretch>
        </p:blipFill>
        <p:spPr>
          <a:xfrm>
            <a:off x="157053" y="1351921"/>
            <a:ext cx="5961888" cy="4668831"/>
          </a:xfrm>
          <a:prstGeom prst="rect">
            <a:avLst/>
          </a:prstGeom>
        </p:spPr>
      </p:pic>
      <p:pic>
        <p:nvPicPr>
          <p:cNvPr id="5" name="Picture 4"/>
          <p:cNvPicPr>
            <a:picLocks noChangeAspect="1"/>
          </p:cNvPicPr>
          <p:nvPr/>
        </p:nvPicPr>
        <p:blipFill>
          <a:blip r:embed="rId3"/>
          <a:stretch>
            <a:fillRect/>
          </a:stretch>
        </p:blipFill>
        <p:spPr>
          <a:xfrm>
            <a:off x="6266433" y="1351921"/>
            <a:ext cx="5962680" cy="4297680"/>
          </a:xfrm>
          <a:prstGeom prst="rect">
            <a:avLst/>
          </a:prstGeom>
        </p:spPr>
      </p:pic>
    </p:spTree>
    <p:extLst>
      <p:ext uri="{BB962C8B-B14F-4D97-AF65-F5344CB8AC3E}">
        <p14:creationId xmlns:p14="http://schemas.microsoft.com/office/powerpoint/2010/main" val="1884527263"/>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7208999" y="-1"/>
            <a:ext cx="5224976" cy="28094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rgbClr val="FFFFFF"/>
              </a:solidFill>
            </a:endParaRPr>
          </a:p>
        </p:txBody>
      </p:sp>
      <p:pic>
        <p:nvPicPr>
          <p:cNvPr id="7" name="Picture 2" descr="C:\Users\Owner\Desktop\Studio Work\TriFilm\12.018TF\120712_Online_Bullying_Pres\Working_Files\MSC12_Taylor_00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02" y="0"/>
            <a:ext cx="7206497" cy="699452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6205681" y="2809499"/>
            <a:ext cx="1003318" cy="1002116"/>
            <a:chOff x="6082101" y="2754661"/>
            <a:chExt cx="983734" cy="982556"/>
          </a:xfrm>
        </p:grpSpPr>
        <p:sp>
          <p:nvSpPr>
            <p:cNvPr id="14" name="Rectangle 13"/>
            <p:cNvSpPr/>
            <p:nvPr/>
          </p:nvSpPr>
          <p:spPr>
            <a:xfrm>
              <a:off x="6082101" y="2754661"/>
              <a:ext cx="983734" cy="982556"/>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rgbClr val="FFFFFF"/>
                </a:solidFill>
              </a:endParaRPr>
            </a:p>
          </p:txBody>
        </p:sp>
        <p:pic>
          <p:nvPicPr>
            <p:cNvPr id="1026" name="Picture 2"/>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298616" y="2955677"/>
              <a:ext cx="550703" cy="58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6205681" y="3870469"/>
            <a:ext cx="1003318" cy="1002116"/>
            <a:chOff x="6082101" y="3794922"/>
            <a:chExt cx="983734" cy="982556"/>
          </a:xfrm>
        </p:grpSpPr>
        <p:sp>
          <p:nvSpPr>
            <p:cNvPr id="23" name="Rectangle 22"/>
            <p:cNvSpPr/>
            <p:nvPr/>
          </p:nvSpPr>
          <p:spPr>
            <a:xfrm>
              <a:off x="6082101" y="3794922"/>
              <a:ext cx="983734" cy="982556"/>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rgbClr val="FFFFFF"/>
                </a:solidFill>
              </a:endParaRPr>
            </a:p>
          </p:txBody>
        </p:sp>
        <p:pic>
          <p:nvPicPr>
            <p:cNvPr id="1027" name="Picture 3"/>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296386" y="4000258"/>
              <a:ext cx="555163" cy="58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6205681" y="4931439"/>
            <a:ext cx="1003318" cy="1002116"/>
            <a:chOff x="6082101" y="4835183"/>
            <a:chExt cx="983734" cy="982556"/>
          </a:xfrm>
        </p:grpSpPr>
        <p:sp>
          <p:nvSpPr>
            <p:cNvPr id="24" name="Rectangle 23"/>
            <p:cNvSpPr/>
            <p:nvPr/>
          </p:nvSpPr>
          <p:spPr>
            <a:xfrm>
              <a:off x="6082101" y="4835183"/>
              <a:ext cx="983734" cy="982556"/>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rgbClr val="FFFFFF"/>
                </a:solidFill>
              </a:endParaRPr>
            </a:p>
          </p:txBody>
        </p:sp>
        <p:pic>
          <p:nvPicPr>
            <p:cNvPr id="1028" name="Picture 4"/>
            <p:cNvPicPr>
              <a:picLocks noChangeAspect="1" noChangeArrowheads="1"/>
            </p:cNvPicPr>
            <p:nvPr/>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300180" y="5049541"/>
              <a:ext cx="547576" cy="569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6205681" y="5992408"/>
            <a:ext cx="1003318" cy="1002116"/>
            <a:chOff x="6082101" y="5875444"/>
            <a:chExt cx="983734" cy="982556"/>
          </a:xfrm>
        </p:grpSpPr>
        <p:sp>
          <p:nvSpPr>
            <p:cNvPr id="25" name="Rectangle 24"/>
            <p:cNvSpPr/>
            <p:nvPr/>
          </p:nvSpPr>
          <p:spPr>
            <a:xfrm>
              <a:off x="6082101" y="5875444"/>
              <a:ext cx="983734" cy="982556"/>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rgbClr val="FFFFFF"/>
                </a:solidFill>
              </a:endParaRPr>
            </a:p>
          </p:txBody>
        </p:sp>
        <p:pic>
          <p:nvPicPr>
            <p:cNvPr id="1029" name="Picture 5"/>
            <p:cNvPicPr>
              <a:picLocks noChangeAspect="1" noChangeArrowheads="1"/>
            </p:cNvPicPr>
            <p:nvPr/>
          </p:nvPicPr>
          <p:blipFill>
            <a:blip r:embed="rId10" cstate="email">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301002" y="6082917"/>
              <a:ext cx="545932" cy="56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5" name="Rectangle 34"/>
          <p:cNvSpPr/>
          <p:nvPr/>
        </p:nvSpPr>
        <p:spPr bwMode="auto">
          <a:xfrm>
            <a:off x="7276823" y="3870469"/>
            <a:ext cx="5157152" cy="1002116"/>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0" rIns="46630" bIns="0" numCol="1" spcCol="0" rtlCol="0" fromWordArt="0" anchor="ctr" anchorCtr="0" forceAA="0" compatLnSpc="1">
            <a:prstTxWarp prst="textNoShape">
              <a:avLst/>
            </a:prstTxWarp>
            <a:noAutofit/>
          </a:bodyPr>
          <a:lstStyle/>
          <a:p>
            <a:r>
              <a:rPr lang="en-US" sz="2800" dirty="0">
                <a:solidFill>
                  <a:srgbClr val="FFFFFF">
                    <a:alpha val="99000"/>
                  </a:srgbClr>
                </a:solidFill>
                <a:latin typeface="Segoe UI Light"/>
              </a:rPr>
              <a:t>Facebook.com/SaferOnline</a:t>
            </a:r>
          </a:p>
        </p:txBody>
      </p:sp>
      <p:sp>
        <p:nvSpPr>
          <p:cNvPr id="36" name="Rectangle 35"/>
          <p:cNvSpPr/>
          <p:nvPr/>
        </p:nvSpPr>
        <p:spPr bwMode="auto">
          <a:xfrm>
            <a:off x="7276823" y="2809499"/>
            <a:ext cx="5157152" cy="1002116"/>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0" rIns="46630" bIns="0" numCol="1" spcCol="0" rtlCol="0" fromWordArt="0" anchor="ctr" anchorCtr="0" forceAA="0" compatLnSpc="1">
            <a:prstTxWarp prst="textNoShape">
              <a:avLst/>
            </a:prstTxWarp>
            <a:noAutofit/>
          </a:bodyPr>
          <a:lstStyle/>
          <a:p>
            <a:r>
              <a:rPr lang="en-US" sz="2800" dirty="0">
                <a:solidFill>
                  <a:srgbClr val="FFFFFF">
                    <a:alpha val="99000"/>
                  </a:srgbClr>
                </a:solidFill>
                <a:latin typeface="Segoe UI Light"/>
              </a:rPr>
              <a:t>Microsoft.com/Safety</a:t>
            </a:r>
          </a:p>
        </p:txBody>
      </p:sp>
      <p:sp>
        <p:nvSpPr>
          <p:cNvPr id="37" name="Rectangle 36"/>
          <p:cNvSpPr/>
          <p:nvPr/>
        </p:nvSpPr>
        <p:spPr bwMode="auto">
          <a:xfrm>
            <a:off x="7276823" y="4931440"/>
            <a:ext cx="5157152" cy="1002116"/>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0" rIns="46630" bIns="0" numCol="1" spcCol="0" rtlCol="0" fromWordArt="0" anchor="ctr" anchorCtr="0" forceAA="0" compatLnSpc="1">
            <a:prstTxWarp prst="textNoShape">
              <a:avLst/>
            </a:prstTxWarp>
            <a:noAutofit/>
          </a:bodyPr>
          <a:lstStyle/>
          <a:p>
            <a:r>
              <a:rPr lang="en-US" sz="2800" dirty="0">
                <a:solidFill>
                  <a:srgbClr val="FFFFFF">
                    <a:alpha val="99000"/>
                  </a:srgbClr>
                </a:solidFill>
                <a:latin typeface="Segoe UI Light"/>
              </a:rPr>
              <a:t>Twitter.com/Safer_Online</a:t>
            </a:r>
          </a:p>
        </p:txBody>
      </p:sp>
      <p:sp>
        <p:nvSpPr>
          <p:cNvPr id="38" name="Rectangle 37"/>
          <p:cNvSpPr/>
          <p:nvPr/>
        </p:nvSpPr>
        <p:spPr bwMode="auto">
          <a:xfrm>
            <a:off x="7276823" y="5992409"/>
            <a:ext cx="5157152" cy="1002116"/>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0" rIns="46630" bIns="0" numCol="1" spcCol="0" rtlCol="0" fromWordArt="0" anchor="ctr" anchorCtr="0" forceAA="0" compatLnSpc="1">
            <a:prstTxWarp prst="textNoShape">
              <a:avLst/>
            </a:prstTxWarp>
            <a:noAutofit/>
          </a:bodyPr>
          <a:lstStyle/>
          <a:p>
            <a:r>
              <a:rPr lang="en-US" sz="2800" dirty="0">
                <a:solidFill>
                  <a:srgbClr val="FFFFFF">
                    <a:alpha val="99000"/>
                  </a:srgbClr>
                </a:solidFill>
                <a:latin typeface="Segoe UI Light"/>
              </a:rPr>
              <a:t>Youtube.com/MSFTOnlineSafety </a:t>
            </a:r>
          </a:p>
        </p:txBody>
      </p:sp>
      <p:sp>
        <p:nvSpPr>
          <p:cNvPr id="39" name="Title 1"/>
          <p:cNvSpPr txBox="1">
            <a:spLocks/>
          </p:cNvSpPr>
          <p:nvPr/>
        </p:nvSpPr>
        <p:spPr>
          <a:xfrm>
            <a:off x="7314974" y="1383345"/>
            <a:ext cx="4188224" cy="1466849"/>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sz="4692" dirty="0">
                <a:solidFill>
                  <a:srgbClr val="FFFFFF">
                    <a:alpha val="99000"/>
                  </a:srgbClr>
                </a:solidFill>
              </a:rPr>
              <a:t>Connect with </a:t>
            </a:r>
            <a:br>
              <a:rPr sz="4692" dirty="0">
                <a:solidFill>
                  <a:srgbClr val="FFFFFF">
                    <a:alpha val="99000"/>
                  </a:srgbClr>
                </a:solidFill>
              </a:rPr>
            </a:br>
            <a:r>
              <a:rPr sz="4692" dirty="0">
                <a:solidFill>
                  <a:srgbClr val="FFFFFF">
                    <a:alpha val="99000"/>
                  </a:srgbClr>
                </a:solidFill>
              </a:rPr>
              <a:t>us online!</a:t>
            </a:r>
          </a:p>
        </p:txBody>
      </p:sp>
    </p:spTree>
    <p:extLst>
      <p:ext uri="{BB962C8B-B14F-4D97-AF65-F5344CB8AC3E}">
        <p14:creationId xmlns:p14="http://schemas.microsoft.com/office/powerpoint/2010/main" val="35948154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750" fill="hold"/>
                                        <p:tgtEl>
                                          <p:spTgt spid="7"/>
                                        </p:tgtEl>
                                        <p:attrNameLst>
                                          <p:attrName>ppt_x</p:attrName>
                                        </p:attrNameLst>
                                      </p:cBhvr>
                                      <p:tavLst>
                                        <p:tav tm="0">
                                          <p:val>
                                            <p:strVal val="0-#ppt_w/2"/>
                                          </p:val>
                                        </p:tav>
                                        <p:tav tm="100000">
                                          <p:val>
                                            <p:strVal val="#ppt_x"/>
                                          </p:val>
                                        </p:tav>
                                      </p:tavLst>
                                    </p:anim>
                                    <p:anim calcmode="lin" valueType="num">
                                      <p:cBhvr additive="base">
                                        <p:cTn id="11" dur="750" fill="hold"/>
                                        <p:tgtEl>
                                          <p:spTgt spid="7"/>
                                        </p:tgtEl>
                                        <p:attrNameLst>
                                          <p:attrName>ppt_y</p:attrName>
                                        </p:attrNameLst>
                                      </p:cBhvr>
                                      <p:tavLst>
                                        <p:tav tm="0">
                                          <p:val>
                                            <p:strVal val="#ppt_y"/>
                                          </p:val>
                                        </p:tav>
                                        <p:tav tm="100000">
                                          <p:val>
                                            <p:strVal val="#ppt_y"/>
                                          </p:val>
                                        </p:tav>
                                      </p:tavLst>
                                    </p:anim>
                                  </p:childTnLst>
                                </p:cTn>
                              </p:par>
                              <p:par>
                                <p:cTn id="12" presetID="2" presetClass="entr" presetSubtype="1" fill="hold" grpId="0" nodeType="withEffect">
                                  <p:stCondLst>
                                    <p:cond delay="25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500" fill="hold"/>
                                        <p:tgtEl>
                                          <p:spTgt spid="39"/>
                                        </p:tgtEl>
                                        <p:attrNameLst>
                                          <p:attrName>ppt_x</p:attrName>
                                        </p:attrNameLst>
                                      </p:cBhvr>
                                      <p:tavLst>
                                        <p:tav tm="0">
                                          <p:val>
                                            <p:strVal val="#ppt_x"/>
                                          </p:val>
                                        </p:tav>
                                        <p:tav tm="100000">
                                          <p:val>
                                            <p:strVal val="#ppt_x"/>
                                          </p:val>
                                        </p:tav>
                                      </p:tavLst>
                                    </p:anim>
                                    <p:anim calcmode="lin" valueType="num">
                                      <p:cBhvr additive="base">
                                        <p:cTn id="15" dur="500" fill="hold"/>
                                        <p:tgtEl>
                                          <p:spTgt spid="39"/>
                                        </p:tgtEl>
                                        <p:attrNameLst>
                                          <p:attrName>ppt_y</p:attrName>
                                        </p:attrNameLst>
                                      </p:cBhvr>
                                      <p:tavLst>
                                        <p:tav tm="0">
                                          <p:val>
                                            <p:strVal val="0-#ppt_h/2"/>
                                          </p:val>
                                        </p:tav>
                                        <p:tav tm="100000">
                                          <p:val>
                                            <p:strVal val="#ppt_y"/>
                                          </p:val>
                                        </p:tav>
                                      </p:tavLst>
                                    </p:anim>
                                  </p:childTnLst>
                                </p:cTn>
                              </p:par>
                            </p:childTnLst>
                          </p:cTn>
                        </p:par>
                        <p:par>
                          <p:cTn id="16" fill="hold">
                            <p:stCondLst>
                              <p:cond delay="75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1+#ppt_w/2"/>
                                          </p:val>
                                        </p:tav>
                                        <p:tav tm="100000">
                                          <p:val>
                                            <p:strVal val="#ppt_x"/>
                                          </p:val>
                                        </p:tav>
                                      </p:tavLst>
                                    </p:anim>
                                    <p:anim calcmode="lin" valueType="num">
                                      <p:cBhvr additive="base">
                                        <p:cTn id="25" dur="500" fill="hold"/>
                                        <p:tgtEl>
                                          <p:spTgt spid="36"/>
                                        </p:tgtEl>
                                        <p:attrNameLst>
                                          <p:attrName>ppt_y</p:attrName>
                                        </p:attrNameLst>
                                      </p:cBhvr>
                                      <p:tavLst>
                                        <p:tav tm="0">
                                          <p:val>
                                            <p:strVal val="#ppt_y"/>
                                          </p:val>
                                        </p:tav>
                                        <p:tav tm="100000">
                                          <p:val>
                                            <p:strVal val="#ppt_y"/>
                                          </p:val>
                                        </p:tav>
                                      </p:tavLst>
                                    </p:anim>
                                  </p:childTnLst>
                                </p:cTn>
                              </p:par>
                            </p:childTnLst>
                          </p:cTn>
                        </p:par>
                        <p:par>
                          <p:cTn id="26" fill="hold">
                            <p:stCondLst>
                              <p:cond delay="1250"/>
                            </p:stCondLst>
                            <p:childTnLst>
                              <p:par>
                                <p:cTn id="27" presetID="42"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anim calcmode="lin" valueType="num">
                                      <p:cBhvr>
                                        <p:cTn id="30" dur="500" fill="hold"/>
                                        <p:tgtEl>
                                          <p:spTgt spid="3"/>
                                        </p:tgtEl>
                                        <p:attrNameLst>
                                          <p:attrName>ppt_x</p:attrName>
                                        </p:attrNameLst>
                                      </p:cBhvr>
                                      <p:tavLst>
                                        <p:tav tm="0">
                                          <p:val>
                                            <p:strVal val="#ppt_x"/>
                                          </p:val>
                                        </p:tav>
                                        <p:tav tm="100000">
                                          <p:val>
                                            <p:strVal val="#ppt_x"/>
                                          </p:val>
                                        </p:tav>
                                      </p:tavLst>
                                    </p:anim>
                                    <p:anim calcmode="lin" valueType="num">
                                      <p:cBhvr>
                                        <p:cTn id="31" dur="500" fill="hold"/>
                                        <p:tgtEl>
                                          <p:spTgt spid="3"/>
                                        </p:tgtEl>
                                        <p:attrNameLst>
                                          <p:attrName>ppt_y</p:attrName>
                                        </p:attrNameLst>
                                      </p:cBhvr>
                                      <p:tavLst>
                                        <p:tav tm="0">
                                          <p:val>
                                            <p:strVal val="#ppt_y+.1"/>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1+#ppt_w/2"/>
                                          </p:val>
                                        </p:tav>
                                        <p:tav tm="100000">
                                          <p:val>
                                            <p:strVal val="#ppt_x"/>
                                          </p:val>
                                        </p:tav>
                                      </p:tavLst>
                                    </p:anim>
                                    <p:anim calcmode="lin" valueType="num">
                                      <p:cBhvr additive="base">
                                        <p:cTn id="35" dur="500" fill="hold"/>
                                        <p:tgtEl>
                                          <p:spTgt spid="35"/>
                                        </p:tgtEl>
                                        <p:attrNameLst>
                                          <p:attrName>ppt_y</p:attrName>
                                        </p:attrNameLst>
                                      </p:cBhvr>
                                      <p:tavLst>
                                        <p:tav tm="0">
                                          <p:val>
                                            <p:strVal val="#ppt_y"/>
                                          </p:val>
                                        </p:tav>
                                        <p:tav tm="100000">
                                          <p:val>
                                            <p:strVal val="#ppt_y"/>
                                          </p:val>
                                        </p:tav>
                                      </p:tavLst>
                                    </p:anim>
                                  </p:childTnLst>
                                </p:cTn>
                              </p:par>
                            </p:childTnLst>
                          </p:cTn>
                        </p:par>
                        <p:par>
                          <p:cTn id="36" fill="hold">
                            <p:stCondLst>
                              <p:cond delay="1750"/>
                            </p:stCondLst>
                            <p:childTnLst>
                              <p:par>
                                <p:cTn id="37" presetID="42"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1"/>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fill="hold"/>
                                        <p:tgtEl>
                                          <p:spTgt spid="37"/>
                                        </p:tgtEl>
                                        <p:attrNameLst>
                                          <p:attrName>ppt_x</p:attrName>
                                        </p:attrNameLst>
                                      </p:cBhvr>
                                      <p:tavLst>
                                        <p:tav tm="0">
                                          <p:val>
                                            <p:strVal val="1+#ppt_w/2"/>
                                          </p:val>
                                        </p:tav>
                                        <p:tav tm="100000">
                                          <p:val>
                                            <p:strVal val="#ppt_x"/>
                                          </p:val>
                                        </p:tav>
                                      </p:tavLst>
                                    </p:anim>
                                    <p:anim calcmode="lin" valueType="num">
                                      <p:cBhvr additive="base">
                                        <p:cTn id="45" dur="500" fill="hold"/>
                                        <p:tgtEl>
                                          <p:spTgt spid="37"/>
                                        </p:tgtEl>
                                        <p:attrNameLst>
                                          <p:attrName>ppt_y</p:attrName>
                                        </p:attrNameLst>
                                      </p:cBhvr>
                                      <p:tavLst>
                                        <p:tav tm="0">
                                          <p:val>
                                            <p:strVal val="#ppt_y"/>
                                          </p:val>
                                        </p:tav>
                                        <p:tav tm="100000">
                                          <p:val>
                                            <p:strVal val="#ppt_y"/>
                                          </p:val>
                                        </p:tav>
                                      </p:tavLst>
                                    </p:anim>
                                  </p:childTnLst>
                                </p:cTn>
                              </p:par>
                            </p:childTnLst>
                          </p:cTn>
                        </p:par>
                        <p:par>
                          <p:cTn id="46" fill="hold">
                            <p:stCondLst>
                              <p:cond delay="225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anim calcmode="lin" valueType="num">
                                      <p:cBhvr>
                                        <p:cTn id="50" dur="500" fill="hold"/>
                                        <p:tgtEl>
                                          <p:spTgt spid="5"/>
                                        </p:tgtEl>
                                        <p:attrNameLst>
                                          <p:attrName>ppt_x</p:attrName>
                                        </p:attrNameLst>
                                      </p:cBhvr>
                                      <p:tavLst>
                                        <p:tav tm="0">
                                          <p:val>
                                            <p:strVal val="#ppt_x"/>
                                          </p:val>
                                        </p:tav>
                                        <p:tav tm="100000">
                                          <p:val>
                                            <p:strVal val="#ppt_x"/>
                                          </p:val>
                                        </p:tav>
                                      </p:tavLst>
                                    </p:anim>
                                    <p:anim calcmode="lin" valueType="num">
                                      <p:cBhvr>
                                        <p:cTn id="51" dur="500" fill="hold"/>
                                        <p:tgtEl>
                                          <p:spTgt spid="5"/>
                                        </p:tgtEl>
                                        <p:attrNameLst>
                                          <p:attrName>ppt_y</p:attrName>
                                        </p:attrNameLst>
                                      </p:cBhvr>
                                      <p:tavLst>
                                        <p:tav tm="0">
                                          <p:val>
                                            <p:strVal val="#ppt_y+.1"/>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fill="hold"/>
                                        <p:tgtEl>
                                          <p:spTgt spid="38"/>
                                        </p:tgtEl>
                                        <p:attrNameLst>
                                          <p:attrName>ppt_x</p:attrName>
                                        </p:attrNameLst>
                                      </p:cBhvr>
                                      <p:tavLst>
                                        <p:tav tm="0">
                                          <p:val>
                                            <p:strVal val="1+#ppt_w/2"/>
                                          </p:val>
                                        </p:tav>
                                        <p:tav tm="100000">
                                          <p:val>
                                            <p:strVal val="#ppt_x"/>
                                          </p:val>
                                        </p:tav>
                                      </p:tavLst>
                                    </p:anim>
                                    <p:anim calcmode="lin" valueType="num">
                                      <p:cBhvr additive="base">
                                        <p:cTn id="55"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5" grpId="0" animBg="1"/>
      <p:bldP spid="36" grpId="0" animBg="1"/>
      <p:bldP spid="37" grpId="0" animBg="1"/>
      <p:bldP spid="38" grpId="0" animBg="1"/>
      <p:bldP spid="3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3" name="Text Box 3"/>
          <p:cNvSpPr txBox="1">
            <a:spLocks noChangeArrowheads="1"/>
          </p:cNvSpPr>
          <p:nvPr/>
        </p:nvSpPr>
        <p:spPr bwMode="blackWhite">
          <a:xfrm>
            <a:off x="273051" y="6079032"/>
            <a:ext cx="10974388" cy="46474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r>
              <a:rPr lang="en-US" sz="1100" dirty="0"/>
              <a:t>© 2014 Microsoft Corporation. All rights reserved. This material is provided for informational purposes only. Microsoft makes no warranties, express or implied.</a:t>
            </a:r>
          </a:p>
        </p:txBody>
      </p:sp>
      <p:sp>
        <p:nvSpPr>
          <p:cNvPr id="2" name="Slide Number Placeholder 1"/>
          <p:cNvSpPr>
            <a:spLocks noGrp="1"/>
          </p:cNvSpPr>
          <p:nvPr>
            <p:ph type="sldNum" sz="quarter" idx="4"/>
          </p:nvPr>
        </p:nvSpPr>
        <p:spPr/>
        <p:txBody>
          <a:bodyPr/>
          <a:lstStyle/>
          <a:p>
            <a:fld id="{7EFC24D6-DB8F-6B44-BA5A-9BEC68C15CAA}" type="slidenum">
              <a:rPr lang="en-US" smtClean="0"/>
              <a:pPr/>
              <a:t>79</a:t>
            </a:fld>
            <a:endParaRPr lang="en-US" dirty="0"/>
          </a:p>
        </p:txBody>
      </p:sp>
    </p:spTree>
    <p:extLst>
      <p:ext uri="{BB962C8B-B14F-4D97-AF65-F5344CB8AC3E}">
        <p14:creationId xmlns:p14="http://schemas.microsoft.com/office/powerpoint/2010/main" val="3392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Adults had…				    Youth had…</a:t>
            </a:r>
          </a:p>
        </p:txBody>
      </p:sp>
      <p:sp>
        <p:nvSpPr>
          <p:cNvPr id="3" name="Text Placeholder 2"/>
          <p:cNvSpPr>
            <a:spLocks noGrp="1"/>
          </p:cNvSpPr>
          <p:nvPr>
            <p:ph type="body" sz="quarter" idx="10"/>
          </p:nvPr>
        </p:nvSpPr>
        <p:spPr>
          <a:xfrm>
            <a:off x="274639" y="1153215"/>
            <a:ext cx="5486399" cy="2308324"/>
          </a:xfrm>
          <a:solidFill>
            <a:schemeClr val="tx1">
              <a:lumMod val="95000"/>
            </a:schemeClr>
          </a:solidFill>
        </p:spPr>
        <p:txBody>
          <a:bodyPr/>
          <a:lstStyle/>
          <a:p>
            <a:pPr marL="457200" indent="-457200">
              <a:buClr>
                <a:srgbClr val="0072C6"/>
              </a:buClr>
              <a:buFont typeface="+mj-lt"/>
              <a:buAutoNum type="arabicPeriod"/>
            </a:pPr>
            <a:r>
              <a:rPr lang="en-US" sz="2000" dirty="0">
                <a:solidFill>
                  <a:srgbClr val="0072C6"/>
                </a:solidFill>
                <a:latin typeface="+mn-lt"/>
              </a:rPr>
              <a:t>Slightly higher incidence of online risk exposure</a:t>
            </a:r>
          </a:p>
          <a:p>
            <a:pPr marL="457200" indent="-457200">
              <a:buClr>
                <a:srgbClr val="0072C6"/>
              </a:buClr>
              <a:buFont typeface="+mj-lt"/>
              <a:buAutoNum type="arabicPeriod"/>
            </a:pPr>
            <a:r>
              <a:rPr lang="en-US" sz="2000" dirty="0">
                <a:solidFill>
                  <a:srgbClr val="0072C6"/>
                </a:solidFill>
                <a:latin typeface="+mn-lt"/>
              </a:rPr>
              <a:t>Greater exposure to sexual risks</a:t>
            </a:r>
          </a:p>
          <a:p>
            <a:pPr marL="457200" indent="-457200">
              <a:buClr>
                <a:srgbClr val="0072C6"/>
              </a:buClr>
              <a:buFont typeface="+mj-lt"/>
              <a:buAutoNum type="arabicPeriod"/>
            </a:pPr>
            <a:r>
              <a:rPr lang="en-US" sz="2000" dirty="0">
                <a:solidFill>
                  <a:srgbClr val="0072C6"/>
                </a:solidFill>
                <a:latin typeface="+mn-lt"/>
              </a:rPr>
              <a:t>Became less trusting of others and reduced their interactions online</a:t>
            </a:r>
          </a:p>
          <a:p>
            <a:pPr>
              <a:buClr>
                <a:srgbClr val="0072C6"/>
              </a:buClr>
            </a:pPr>
            <a:endParaRPr lang="en-US" sz="2000" dirty="0">
              <a:solidFill>
                <a:srgbClr val="0072C6"/>
              </a:solidFill>
            </a:endParaRPr>
          </a:p>
        </p:txBody>
      </p:sp>
      <p:sp>
        <p:nvSpPr>
          <p:cNvPr id="4" name="Text Placeholder 3"/>
          <p:cNvSpPr>
            <a:spLocks noGrp="1"/>
          </p:cNvSpPr>
          <p:nvPr>
            <p:ph type="body" sz="quarter" idx="11"/>
          </p:nvPr>
        </p:nvSpPr>
        <p:spPr>
          <a:xfrm>
            <a:off x="6311349" y="1153215"/>
            <a:ext cx="5850490" cy="5309146"/>
          </a:xfrm>
          <a:solidFill>
            <a:schemeClr val="tx1">
              <a:lumMod val="95000"/>
            </a:schemeClr>
          </a:solidFill>
        </p:spPr>
        <p:txBody>
          <a:bodyPr/>
          <a:lstStyle/>
          <a:p>
            <a:pPr marL="342900" indent="-342900">
              <a:buClr>
                <a:srgbClr val="0072C6"/>
              </a:buClr>
              <a:buFont typeface="+mj-lt"/>
              <a:buAutoNum type="arabicPeriod"/>
            </a:pPr>
            <a:r>
              <a:rPr lang="en-US" sz="1800" dirty="0">
                <a:solidFill>
                  <a:srgbClr val="0072C6"/>
                </a:solidFill>
                <a:latin typeface="+mn-lt"/>
              </a:rPr>
              <a:t>More optimism about the outlook for their personal safety</a:t>
            </a:r>
          </a:p>
          <a:p>
            <a:pPr marL="342900" indent="-342900">
              <a:buClr>
                <a:srgbClr val="0072C6"/>
              </a:buClr>
              <a:buFont typeface="+mj-lt"/>
              <a:buAutoNum type="arabicPeriod"/>
            </a:pPr>
            <a:r>
              <a:rPr lang="en-US" sz="1800" dirty="0">
                <a:solidFill>
                  <a:srgbClr val="0072C6"/>
                </a:solidFill>
                <a:latin typeface="+mn-lt"/>
              </a:rPr>
              <a:t>Higher levels of online interactions</a:t>
            </a:r>
          </a:p>
          <a:p>
            <a:pPr marL="342900" indent="-342900">
              <a:buClr>
                <a:srgbClr val="0072C6"/>
              </a:buClr>
              <a:buFont typeface="+mj-lt"/>
              <a:buAutoNum type="arabicPeriod"/>
            </a:pPr>
            <a:r>
              <a:rPr lang="en-US" sz="1800" dirty="0">
                <a:solidFill>
                  <a:srgbClr val="0072C6"/>
                </a:solidFill>
                <a:latin typeface="+mn-lt"/>
              </a:rPr>
              <a:t>Greater exposure to trolling and bullying</a:t>
            </a:r>
          </a:p>
          <a:p>
            <a:pPr marL="342900" indent="-342900">
              <a:buClr>
                <a:srgbClr val="0072C6"/>
              </a:buClr>
              <a:buFont typeface="+mj-lt"/>
              <a:buAutoNum type="arabicPeriod"/>
            </a:pPr>
            <a:r>
              <a:rPr lang="en-US" sz="1800" dirty="0">
                <a:solidFill>
                  <a:srgbClr val="0072C6"/>
                </a:solidFill>
                <a:latin typeface="+mn-lt"/>
              </a:rPr>
              <a:t>A stronger likelihood to have met the offender</a:t>
            </a:r>
          </a:p>
          <a:p>
            <a:pPr marL="342900" indent="-342900">
              <a:buClr>
                <a:srgbClr val="0072C6"/>
              </a:buClr>
              <a:buFont typeface="+mj-lt"/>
              <a:buAutoNum type="arabicPeriod"/>
            </a:pPr>
            <a:r>
              <a:rPr lang="en-US" sz="1800" dirty="0">
                <a:solidFill>
                  <a:srgbClr val="0072C6"/>
                </a:solidFill>
                <a:latin typeface="+mn-lt"/>
              </a:rPr>
              <a:t>Higher propensity to share online risk experiences with their family and friends</a:t>
            </a:r>
          </a:p>
          <a:p>
            <a:pPr marL="342900" indent="-342900">
              <a:buClr>
                <a:srgbClr val="0072C6"/>
              </a:buClr>
              <a:buFont typeface="+mj-lt"/>
              <a:buAutoNum type="arabicPeriod"/>
            </a:pPr>
            <a:r>
              <a:rPr lang="en-US" sz="1800" dirty="0">
                <a:solidFill>
                  <a:srgbClr val="0072C6"/>
                </a:solidFill>
                <a:latin typeface="+mn-lt"/>
              </a:rPr>
              <a:t>Experienced their online risks more recently and often</a:t>
            </a:r>
          </a:p>
          <a:p>
            <a:pPr marL="342900" indent="-342900">
              <a:buClr>
                <a:srgbClr val="0072C6"/>
              </a:buClr>
              <a:buFont typeface="+mj-lt"/>
              <a:buAutoNum type="arabicPeriod"/>
            </a:pPr>
            <a:r>
              <a:rPr lang="en-US" sz="1800" dirty="0">
                <a:solidFill>
                  <a:srgbClr val="0072C6"/>
                </a:solidFill>
                <a:latin typeface="+mn-lt"/>
              </a:rPr>
              <a:t>More concern about future online risks</a:t>
            </a:r>
          </a:p>
          <a:p>
            <a:pPr marL="342900" indent="-342900">
              <a:buClr>
                <a:srgbClr val="0072C6"/>
              </a:buClr>
              <a:buFont typeface="+mj-lt"/>
              <a:buAutoNum type="arabicPeriod"/>
            </a:pPr>
            <a:r>
              <a:rPr lang="en-US" sz="1800" dirty="0">
                <a:solidFill>
                  <a:srgbClr val="0072C6"/>
                </a:solidFill>
                <a:latin typeface="+mn-lt"/>
              </a:rPr>
              <a:t>Suffered social and academic losses</a:t>
            </a:r>
          </a:p>
          <a:p>
            <a:pPr marL="342900" indent="-342900">
              <a:buClr>
                <a:srgbClr val="0072C6"/>
              </a:buClr>
              <a:buFont typeface="+mj-lt"/>
              <a:buAutoNum type="arabicPeriod"/>
            </a:pPr>
            <a:r>
              <a:rPr lang="en-US" sz="1800" dirty="0">
                <a:solidFill>
                  <a:srgbClr val="0072C6"/>
                </a:solidFill>
                <a:latin typeface="+mn-lt"/>
              </a:rPr>
              <a:t>Greater likelihood to confront or retaliate against an offender. Not likely to turn to parents.</a:t>
            </a:r>
          </a:p>
          <a:p>
            <a:pPr marL="342900" indent="-342900">
              <a:buClr>
                <a:srgbClr val="0072C6"/>
              </a:buClr>
              <a:buFont typeface="+mj-lt"/>
              <a:buAutoNum type="arabicPeriod"/>
            </a:pPr>
            <a:r>
              <a:rPr lang="en-US" sz="1800" dirty="0">
                <a:solidFill>
                  <a:srgbClr val="0072C6"/>
                </a:solidFill>
                <a:latin typeface="+mn-lt"/>
              </a:rPr>
              <a:t>Less confidence and knowledgeable about where to find help dealing with an online risk</a:t>
            </a:r>
          </a:p>
        </p:txBody>
      </p:sp>
      <p:sp>
        <p:nvSpPr>
          <p:cNvPr id="5" name="Slide Number Placeholder 4"/>
          <p:cNvSpPr>
            <a:spLocks noGrp="1"/>
          </p:cNvSpPr>
          <p:nvPr>
            <p:ph type="sldNum" sz="quarter" idx="4"/>
          </p:nvPr>
        </p:nvSpPr>
        <p:spPr/>
        <p:txBody>
          <a:bodyPr/>
          <a:lstStyle/>
          <a:p>
            <a:fld id="{7EFC24D6-DB8F-6B44-BA5A-9BEC68C15CAA}" type="slidenum">
              <a:rPr lang="en-US" smtClean="0"/>
              <a:pPr/>
              <a:t>8</a:t>
            </a:fld>
            <a:endParaRPr lang="en-US" dirty="0"/>
          </a:p>
        </p:txBody>
      </p:sp>
      <p:pic>
        <p:nvPicPr>
          <p:cNvPr id="6" name="Picture 5"/>
          <p:cNvPicPr>
            <a:picLocks noChangeAspect="1"/>
          </p:cNvPicPr>
          <p:nvPr/>
        </p:nvPicPr>
        <p:blipFill>
          <a:blip r:embed="rId2">
            <a:duotone>
              <a:schemeClr val="accent4">
                <a:shade val="45000"/>
                <a:satMod val="135000"/>
              </a:schemeClr>
              <a:prstClr val="white"/>
            </a:duotone>
          </a:blip>
          <a:stretch>
            <a:fillRect/>
          </a:stretch>
        </p:blipFill>
        <p:spPr>
          <a:xfrm>
            <a:off x="6661552" y="235420"/>
            <a:ext cx="640080" cy="640080"/>
          </a:xfrm>
          <a:prstGeom prst="rect">
            <a:avLst/>
          </a:prstGeom>
        </p:spPr>
      </p:pic>
      <p:pic>
        <p:nvPicPr>
          <p:cNvPr id="7" name="Picture 4" descr="https://d30y9cdsu7xlg0.cloudfront.net/png/35475-200.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4639" y="78164"/>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84457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Males had…				    Females had…</a:t>
            </a:r>
          </a:p>
        </p:txBody>
      </p:sp>
      <p:sp>
        <p:nvSpPr>
          <p:cNvPr id="3" name="Text Placeholder 2"/>
          <p:cNvSpPr>
            <a:spLocks noGrp="1"/>
          </p:cNvSpPr>
          <p:nvPr>
            <p:ph type="body" sz="quarter" idx="10"/>
          </p:nvPr>
        </p:nvSpPr>
        <p:spPr>
          <a:xfrm>
            <a:off x="274639" y="1153215"/>
            <a:ext cx="5486399" cy="4154984"/>
          </a:xfrm>
          <a:solidFill>
            <a:schemeClr val="tx1">
              <a:lumMod val="95000"/>
            </a:schemeClr>
          </a:solidFill>
        </p:spPr>
        <p:txBody>
          <a:bodyPr/>
          <a:lstStyle/>
          <a:p>
            <a:pPr marL="457200" indent="-457200">
              <a:buClr>
                <a:srgbClr val="0072C6"/>
              </a:buClr>
              <a:buFont typeface="+mj-lt"/>
              <a:buAutoNum type="arabicPeriod"/>
            </a:pPr>
            <a:r>
              <a:rPr lang="en-US" sz="2000" dirty="0">
                <a:solidFill>
                  <a:srgbClr val="0072C6"/>
                </a:solidFill>
                <a:latin typeface="+mn-lt"/>
              </a:rPr>
              <a:t>Reported a higher exposure to online risks</a:t>
            </a:r>
          </a:p>
          <a:p>
            <a:pPr marL="457200" indent="-457200">
              <a:buClr>
                <a:srgbClr val="0072C6"/>
              </a:buClr>
              <a:buFont typeface="+mj-lt"/>
              <a:buAutoNum type="arabicPeriod"/>
            </a:pPr>
            <a:r>
              <a:rPr lang="en-US" sz="2000" dirty="0">
                <a:solidFill>
                  <a:srgbClr val="0072C6"/>
                </a:solidFill>
                <a:latin typeface="+mn-lt"/>
              </a:rPr>
              <a:t>More optimism about the future of civility and safety</a:t>
            </a:r>
          </a:p>
          <a:p>
            <a:pPr marL="457200" indent="-457200">
              <a:buClr>
                <a:srgbClr val="0072C6"/>
              </a:buClr>
              <a:buFont typeface="+mj-lt"/>
              <a:buAutoNum type="arabicPeriod"/>
            </a:pPr>
            <a:r>
              <a:rPr lang="en-US" sz="2000" dirty="0">
                <a:solidFill>
                  <a:srgbClr val="0072C6"/>
                </a:solidFill>
                <a:latin typeface="+mn-lt"/>
              </a:rPr>
              <a:t>Expected more interactions in the future</a:t>
            </a:r>
          </a:p>
          <a:p>
            <a:pPr marL="457200" indent="-457200">
              <a:buClr>
                <a:srgbClr val="0072C6"/>
              </a:buClr>
              <a:buFont typeface="+mj-lt"/>
              <a:buAutoNum type="arabicPeriod"/>
            </a:pPr>
            <a:r>
              <a:rPr lang="en-US" sz="2000" dirty="0">
                <a:solidFill>
                  <a:srgbClr val="0072C6"/>
                </a:solidFill>
                <a:latin typeface="+mn-lt"/>
              </a:rPr>
              <a:t>Experienced risks more recently</a:t>
            </a:r>
          </a:p>
          <a:p>
            <a:pPr marL="457200" indent="-457200">
              <a:buClr>
                <a:srgbClr val="0072C6"/>
              </a:buClr>
              <a:buFont typeface="+mj-lt"/>
              <a:buAutoNum type="arabicPeriod"/>
            </a:pPr>
            <a:r>
              <a:rPr lang="en-US" sz="2000" dirty="0">
                <a:solidFill>
                  <a:srgbClr val="0072C6"/>
                </a:solidFill>
                <a:latin typeface="+mn-lt"/>
              </a:rPr>
              <a:t>A greater likelihood to retaliate against the person(s) responsible for the online risk</a:t>
            </a:r>
          </a:p>
          <a:p>
            <a:pPr marL="457200" indent="-457200">
              <a:buClr>
                <a:srgbClr val="0072C6"/>
              </a:buClr>
              <a:buFont typeface="+mj-lt"/>
              <a:buAutoNum type="arabicPeriod"/>
            </a:pPr>
            <a:endParaRPr lang="en-US" sz="2000" dirty="0">
              <a:solidFill>
                <a:srgbClr val="0072C6"/>
              </a:solidFill>
            </a:endParaRPr>
          </a:p>
          <a:p>
            <a:pPr>
              <a:buClr>
                <a:srgbClr val="0072C6"/>
              </a:buClr>
            </a:pPr>
            <a:endParaRPr lang="en-US" sz="2000" dirty="0">
              <a:solidFill>
                <a:srgbClr val="0072C6"/>
              </a:solidFill>
            </a:endParaRPr>
          </a:p>
        </p:txBody>
      </p:sp>
      <p:sp>
        <p:nvSpPr>
          <p:cNvPr id="4" name="Text Placeholder 3"/>
          <p:cNvSpPr>
            <a:spLocks noGrp="1"/>
          </p:cNvSpPr>
          <p:nvPr>
            <p:ph type="body" sz="quarter" idx="11"/>
          </p:nvPr>
        </p:nvSpPr>
        <p:spPr>
          <a:xfrm>
            <a:off x="6311349" y="1153215"/>
            <a:ext cx="5850490" cy="2708434"/>
          </a:xfrm>
          <a:solidFill>
            <a:schemeClr val="tx1">
              <a:lumMod val="95000"/>
            </a:schemeClr>
          </a:solidFill>
        </p:spPr>
        <p:txBody>
          <a:bodyPr/>
          <a:lstStyle/>
          <a:p>
            <a:pPr marL="457200" indent="-457200">
              <a:buClr>
                <a:srgbClr val="0072C6"/>
              </a:buClr>
              <a:buFont typeface="+mj-lt"/>
              <a:buAutoNum type="arabicPeriod"/>
            </a:pPr>
            <a:r>
              <a:rPr lang="en-US" sz="2000" dirty="0">
                <a:solidFill>
                  <a:srgbClr val="0072C6"/>
                </a:solidFill>
                <a:latin typeface="+mn-lt"/>
              </a:rPr>
              <a:t>Higher concerns across the vast majority of online risks</a:t>
            </a:r>
          </a:p>
          <a:p>
            <a:pPr marL="457200" indent="-457200">
              <a:buClr>
                <a:srgbClr val="0072C6"/>
              </a:buClr>
              <a:buFont typeface="+mj-lt"/>
              <a:buAutoNum type="arabicPeriod"/>
            </a:pPr>
            <a:r>
              <a:rPr lang="en-US" sz="2000" dirty="0">
                <a:solidFill>
                  <a:srgbClr val="0072C6"/>
                </a:solidFill>
                <a:latin typeface="+mn-lt"/>
              </a:rPr>
              <a:t>A greater propensity to lose trust both online and offline, lose sleep and become more stressed</a:t>
            </a:r>
          </a:p>
          <a:p>
            <a:pPr marL="457200" indent="-457200">
              <a:buClr>
                <a:srgbClr val="0072C6"/>
              </a:buClr>
              <a:buFont typeface="+mj-lt"/>
              <a:buAutoNum type="arabicPeriod"/>
            </a:pPr>
            <a:r>
              <a:rPr lang="en-US" sz="2000" dirty="0">
                <a:solidFill>
                  <a:srgbClr val="0072C6"/>
                </a:solidFill>
                <a:latin typeface="+mn-lt"/>
              </a:rPr>
              <a:t>A greater likelihood to increase privacy and reduce the amount of information shared online</a:t>
            </a:r>
            <a:endParaRPr lang="en-US" dirty="0">
              <a:solidFill>
                <a:srgbClr val="0072C6"/>
              </a:solidFill>
              <a:latin typeface="+mn-lt"/>
            </a:endParaRPr>
          </a:p>
        </p:txBody>
      </p:sp>
      <p:sp>
        <p:nvSpPr>
          <p:cNvPr id="5" name="Slide Number Placeholder 4"/>
          <p:cNvSpPr>
            <a:spLocks noGrp="1"/>
          </p:cNvSpPr>
          <p:nvPr>
            <p:ph type="sldNum" sz="quarter" idx="4"/>
          </p:nvPr>
        </p:nvSpPr>
        <p:spPr/>
        <p:txBody>
          <a:bodyPr/>
          <a:lstStyle/>
          <a:p>
            <a:fld id="{7EFC24D6-DB8F-6B44-BA5A-9BEC68C15CAA}" type="slidenum">
              <a:rPr lang="en-US" smtClean="0"/>
              <a:pPr/>
              <a:t>9</a:t>
            </a:fld>
            <a:endParaRPr lang="en-US" dirty="0"/>
          </a:p>
        </p:txBody>
      </p:sp>
      <p:pic>
        <p:nvPicPr>
          <p:cNvPr id="8" name="Picture 7" descr="... , face, human, man, profile, user, women icon | Icon search engine"/>
          <p:cNvPicPr>
            <a:picLocks noChangeAspect="1"/>
          </p:cNvPicPr>
          <p:nvPr/>
        </p:nvPicPr>
        <p:blipFill>
          <a:blip r:embed="rId2">
            <a:duotone>
              <a:schemeClr val="accent4">
                <a:shade val="45000"/>
                <a:satMod val="135000"/>
              </a:schemeClr>
              <a:prstClr val="white"/>
            </a:duotone>
          </a:blip>
          <a:stretch>
            <a:fillRect/>
          </a:stretch>
        </p:blipFill>
        <p:spPr>
          <a:xfrm>
            <a:off x="222039" y="120582"/>
            <a:ext cx="914400" cy="914400"/>
          </a:xfrm>
          <a:prstGeom prst="rect">
            <a:avLst/>
          </a:prstGeom>
        </p:spPr>
      </p:pic>
      <p:pic>
        <p:nvPicPr>
          <p:cNvPr id="7" name="Picture 6"/>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6472418" y="149392"/>
            <a:ext cx="914400" cy="914400"/>
          </a:xfrm>
          <a:prstGeom prst="rect">
            <a:avLst/>
          </a:prstGeom>
        </p:spPr>
      </p:pic>
    </p:spTree>
    <p:extLst>
      <p:ext uri="{BB962C8B-B14F-4D97-AF65-F5344CB8AC3E}">
        <p14:creationId xmlns:p14="http://schemas.microsoft.com/office/powerpoint/2010/main" val="2298317840"/>
      </p:ext>
    </p:extLst>
  </p:cSld>
  <p:clrMapOvr>
    <a:masterClrMapping/>
  </p:clrMapOvr>
  <p:transition>
    <p:fade/>
  </p:transition>
</p:sld>
</file>

<file path=ppt/theme/theme1.xml><?xml version="1.0" encoding="utf-8"?>
<a:theme xmlns:a="http://schemas.openxmlformats.org/drawingml/2006/main" name="MSVID_Purple269_16x9_2012-08-18">
  <a:themeElements>
    <a:clrScheme name="Custom 89">
      <a:dk1>
        <a:srgbClr val="000000"/>
      </a:dk1>
      <a:lt1>
        <a:srgbClr val="FFFFFF"/>
      </a:lt1>
      <a:dk2>
        <a:srgbClr val="505050"/>
      </a:dk2>
      <a:lt2>
        <a:srgbClr val="00BCF2"/>
      </a:lt2>
      <a:accent1>
        <a:srgbClr val="002050"/>
      </a:accent1>
      <a:accent2>
        <a:srgbClr val="009E49"/>
      </a:accent2>
      <a:accent3>
        <a:srgbClr val="00B294"/>
      </a:accent3>
      <a:accent4>
        <a:srgbClr val="0072C6"/>
      </a:accent4>
      <a:accent5>
        <a:srgbClr val="4668C5"/>
      </a:accent5>
      <a:accent6>
        <a:srgbClr val="00D8CC"/>
      </a:accent6>
      <a:hlink>
        <a:srgbClr val="00B294"/>
      </a:hlink>
      <a:folHlink>
        <a:srgbClr val="00D8CC"/>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TaxKeywordTaxHTField xmlns="230e9df3-be65-4c73-a93b-d1236ebd677e">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1F7C5C80124A44BB74B4D46D9F7AE7" ma:contentTypeVersion="4" ma:contentTypeDescription="Create a new document." ma:contentTypeScope="" ma:versionID="8d7b1bae0df1984784ae050f16e4836b">
  <xsd:schema xmlns:xsd="http://www.w3.org/2001/XMLSchema" xmlns:xs="http://www.w3.org/2001/XMLSchema" xmlns:p="http://schemas.microsoft.com/office/2006/metadata/properties" xmlns:ns2="230e9df3-be65-4c73-a93b-d1236ebd677e" targetNamespace="http://schemas.microsoft.com/office/2006/metadata/properties" ma:root="true" ma:fieldsID="770fe2affab9bbdb9b68543b84fd0c50" ns2:_="">
    <xsd:import namespace="230e9df3-be65-4c73-a93b-d1236ebd677e"/>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readOnly="false"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7423df28-54ad-4eaa-b7ca-044d2af3c904}" ma:internalName="TaxCatchAll" ma:showField="CatchAllData" ma:web="dfe6185b-8c27-4f75-be2e-83f122b6d75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423df28-54ad-4eaa-b7ca-044d2af3c904}" ma:internalName="TaxCatchAllLabel" ma:readOnly="true" ma:showField="CatchAllDataLabel" ma:web="dfe6185b-8c27-4f75-be2e-83f122b6d7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230e9df3-be65-4c73-a93b-d1236ebd677e"/>
    <ds:schemaRef ds:uri="http://www.w3.org/XML/1998/namespace"/>
    <ds:schemaRef ds:uri="http://purl.org/dc/dcmitype/"/>
  </ds:schemaRefs>
</ds:datastoreItem>
</file>

<file path=customXml/itemProps2.xml><?xml version="1.0" encoding="utf-8"?>
<ds:datastoreItem xmlns:ds="http://schemas.openxmlformats.org/officeDocument/2006/customXml" ds:itemID="{25EB81F4-7FA9-4A1C-B5A7-561CAF4BA2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Microsoft_TWC_PresExternalLight</Template>
  <TotalTime>105935</TotalTime>
  <Words>7464</Words>
  <Application>Microsoft Office PowerPoint</Application>
  <PresentationFormat>Custom</PresentationFormat>
  <Paragraphs>1796</Paragraphs>
  <Slides>79</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79</vt:i4>
      </vt:variant>
    </vt:vector>
  </HeadingPairs>
  <TitlesOfParts>
    <vt:vector size="89" baseType="lpstr">
      <vt:lpstr>Arial</vt:lpstr>
      <vt:lpstr>Calibri</vt:lpstr>
      <vt:lpstr>Segoe UI</vt:lpstr>
      <vt:lpstr>Segoe UI Light</vt:lpstr>
      <vt:lpstr>Wingdings</vt:lpstr>
      <vt:lpstr>Wingdings 3</vt:lpstr>
      <vt:lpstr>MSVID_Purple269_16x9_2012-08-18</vt:lpstr>
      <vt:lpstr>Worksheet</vt:lpstr>
      <vt:lpstr>Binary Worksheet</vt:lpstr>
      <vt:lpstr>Macro-Enabled Worksheet</vt:lpstr>
      <vt:lpstr>Civility, Safety and Interaction Online </vt:lpstr>
      <vt:lpstr>Agenda</vt:lpstr>
      <vt:lpstr>Study overview</vt:lpstr>
      <vt:lpstr>Research questions</vt:lpstr>
      <vt:lpstr>Headlines</vt:lpstr>
      <vt:lpstr>Headlines</vt:lpstr>
      <vt:lpstr>Headlines – Country Detail</vt:lpstr>
      <vt:lpstr>      Adults had…        Youth had…</vt:lpstr>
      <vt:lpstr>      Males had…        Females had…</vt:lpstr>
      <vt:lpstr>Key Findings Total</vt:lpstr>
      <vt:lpstr>Social circles and culture influences civility</vt:lpstr>
      <vt:lpstr>Microsoft Digital Civility Index (DCI)  </vt:lpstr>
      <vt:lpstr>Sentiment trends: Civility, Safety, Interactions</vt:lpstr>
      <vt:lpstr>Lifetime exposure to online risks was high</vt:lpstr>
      <vt:lpstr>Unwanted contact was the most common risk Happened to me</vt:lpstr>
      <vt:lpstr>Most family and friends have been exposed to risks</vt:lpstr>
      <vt:lpstr>51% had met the person responsible face to face</vt:lpstr>
      <vt:lpstr>50% were extremely/very concerned about online risks Future concerns were highest for various types of Behavioral and Reputational risks. </vt:lpstr>
      <vt:lpstr>26% experienced an online risk in the past month 12% experienced at least one online risk in the past week.</vt:lpstr>
      <vt:lpstr>The loss of trust was the most severe consequence 67% reported at least one consequence happened to me</vt:lpstr>
      <vt:lpstr>People increased their privacy to protect themselves</vt:lpstr>
      <vt:lpstr>Most people did not know where to get help</vt:lpstr>
      <vt:lpstr>Key Findings Adults &amp; Youth </vt:lpstr>
      <vt:lpstr>Youth felt safer and interacted more than adults</vt:lpstr>
      <vt:lpstr>Adults reported more online risks than youth</vt:lpstr>
      <vt:lpstr>Youth were more likely to share bad experiences</vt:lpstr>
      <vt:lpstr>Youth were more likely to have met the offender</vt:lpstr>
      <vt:lpstr>Youth expressed greater pessimism about the future</vt:lpstr>
      <vt:lpstr>Youth experienced Behavioral risks more recently</vt:lpstr>
      <vt:lpstr>Adults reported greater regularity of Sexual risks</vt:lpstr>
      <vt:lpstr>Youth suffered social loss, Adults withdrew socially Any consequence: Adults = 84%, Youth = 88%  </vt:lpstr>
      <vt:lpstr>Most people don’t know where to get help</vt:lpstr>
      <vt:lpstr>People reduced exposure to mitigate online risks</vt:lpstr>
      <vt:lpstr>Key Findings Country Detail</vt:lpstr>
      <vt:lpstr>Mature Internet markets had lower exposure to online risks</vt:lpstr>
      <vt:lpstr>Trends for Civility were mostly positive but negative for Safety Only China and India had positive Safety trends</vt:lpstr>
      <vt:lpstr>BRICs high civility scores masked high online risk levels </vt:lpstr>
      <vt:lpstr>Unwanted contact was a universal risk Intrusive, Happened to me</vt:lpstr>
      <vt:lpstr>Russia &amp; South Africa ranked high on Behavioral risk Behavioral, Happened to me</vt:lpstr>
      <vt:lpstr>Sexual risks were highest in Mexico Sexual, Happened to me</vt:lpstr>
      <vt:lpstr>Doxing was a big problem in China Reputational, Happened to me</vt:lpstr>
      <vt:lpstr>People were more likely to have met the offender in less mature online countries</vt:lpstr>
      <vt:lpstr>Mature online markets showed lower concern for future risk</vt:lpstr>
      <vt:lpstr>China had much higher recency of online risks Mexico had the highest frequency of exposure</vt:lpstr>
      <vt:lpstr>Consequences were lower in mature online countries </vt:lpstr>
      <vt:lpstr>People were more likely to act in less mature online countries</vt:lpstr>
      <vt:lpstr>Less mature markets showed higher confidence</vt:lpstr>
      <vt:lpstr>People in Germany, Chile, &amp; the U.S. were most knowledgeable about where to get help</vt:lpstr>
      <vt:lpstr>Gender</vt:lpstr>
      <vt:lpstr>Sentiment: Future Civility, Safety, Interactions</vt:lpstr>
      <vt:lpstr>Males reported higher incidence of online risks</vt:lpstr>
      <vt:lpstr>Males reported more risks across all categories</vt:lpstr>
      <vt:lpstr>Equal likelihood to have met the person responsible</vt:lpstr>
      <vt:lpstr>Females showed higher concern about most risks Sexual risks had the greatest number of differences between genders</vt:lpstr>
      <vt:lpstr>Males experienced risks more recently</vt:lpstr>
      <vt:lpstr>Females experienced a greater loss of trust In several cases, females reported higher levels of consequences than males</vt:lpstr>
      <vt:lpstr>Females were more likely to increase privacy Males more often retaliated against the person responsible</vt:lpstr>
      <vt:lpstr>Males were more confident in managing incivility</vt:lpstr>
      <vt:lpstr>Appendix</vt:lpstr>
      <vt:lpstr>Devices used Any used, Used most often</vt:lpstr>
      <vt:lpstr>Connection location Any used, Used most often</vt:lpstr>
      <vt:lpstr>Profiles</vt:lpstr>
      <vt:lpstr>Civility, Safety, Interaction score comparisons</vt:lpstr>
      <vt:lpstr>Australia: Age &amp; Gender comparison</vt:lpstr>
      <vt:lpstr>Belgium: Age &amp; Gender comparison</vt:lpstr>
      <vt:lpstr>Brazil: Age &amp; Gender comparison</vt:lpstr>
      <vt:lpstr>Chile: Age &amp; Gender comparison</vt:lpstr>
      <vt:lpstr>China: Age &amp; Gender comparison</vt:lpstr>
      <vt:lpstr>France: Age &amp; Gender comparison</vt:lpstr>
      <vt:lpstr>Germany: Age &amp; Gender comparison</vt:lpstr>
      <vt:lpstr>India: Age &amp; Gender comparison</vt:lpstr>
      <vt:lpstr>Mexico: Age &amp; Gender comparison</vt:lpstr>
      <vt:lpstr>Russia: Age &amp; Gender comparison</vt:lpstr>
      <vt:lpstr>South Africa: Age &amp; Gender comparison</vt:lpstr>
      <vt:lpstr>Turkey: Age &amp; Gender comparison</vt:lpstr>
      <vt:lpstr>United Kingdom: Age &amp; Gender comparison</vt:lpstr>
      <vt:lpstr>United States: Age &amp; Gender comparison</vt:lpstr>
      <vt:lpstr>PowerPoint Presentation</vt:lpstr>
      <vt:lpstr>PowerPoint Presentation</vt:lpstr>
    </vt:vector>
  </TitlesOfParts>
  <Company>tns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Thomson, Lynne (TSBLL)</dc:creator>
  <cp:lastModifiedBy>Jacqueline Beauchere (CELA)</cp:lastModifiedBy>
  <cp:revision>2414</cp:revision>
  <cp:lastPrinted>2014-01-24T18:55:15Z</cp:lastPrinted>
  <dcterms:created xsi:type="dcterms:W3CDTF">2013-07-29T23:33:21Z</dcterms:created>
  <dcterms:modified xsi:type="dcterms:W3CDTF">2017-01-09T17:32:10Z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0x010100B91F7C5C80124A44BB74B4D46D9F7AE7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TaxKeyword">
    <vt:lpwstr/>
  </property>
</Properties>
</file>