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ABDF"/>
    <a:srgbClr val="D26D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605" autoAdjust="0"/>
    <p:restoredTop sz="94639" autoAdjust="0"/>
  </p:normalViewPr>
  <p:slideViewPr>
    <p:cSldViewPr>
      <p:cViewPr varScale="1">
        <p:scale>
          <a:sx n="108" d="100"/>
          <a:sy n="108" d="100"/>
        </p:scale>
        <p:origin x="135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95958-4EAA-42C8-9EDE-4A36E5999CFB}" type="datetimeFigureOut">
              <a:rPr lang="en-US" smtClean="0"/>
              <a:t>5/30/2018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9EFAA-F846-4DB1-A032-E0D63D4822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09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3809685" cy="926515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533400" y="2784485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Passionate,  committed, value driven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5486400" y="3657600"/>
            <a:ext cx="3505200" cy="99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5486400" y="4800600"/>
            <a:ext cx="3505200" cy="114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637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0609-0043-4857-A1B7-215357677229}" type="datetime1">
              <a:rPr lang="en-US" smtClean="0"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AB1B-FD8E-452D-B8B7-B9DB02ECF53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148" y="76200"/>
            <a:ext cx="3446548" cy="8382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81000" y="236379"/>
            <a:ext cx="5334000" cy="41116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537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CEF10-2DD7-46F0-A798-9DF5D49C3F45}" type="datetime1">
              <a:rPr lang="en-US" smtClean="0"/>
              <a:t>5/30/2018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AB1B-FD8E-452D-B8B7-B9DB02ECF5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36379"/>
            <a:ext cx="5334000" cy="41116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148" y="76200"/>
            <a:ext cx="3446548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712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371600"/>
            <a:ext cx="3657600" cy="8032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 anchor="ctr"/>
          <a:lstStyle>
            <a:lvl1pPr marL="0" indent="0" algn="ctr">
              <a:buNone/>
              <a:defRPr sz="22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Integrated Systems Solutions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85999"/>
            <a:ext cx="3657600" cy="35814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456B8-1BB5-499A-90CA-352AE713178B}" type="datetime1">
              <a:rPr lang="en-US" smtClean="0"/>
              <a:t>5/30/2018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AB1B-FD8E-452D-B8B7-B9DB02ECF53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148" y="76200"/>
            <a:ext cx="3446548" cy="83820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36379"/>
            <a:ext cx="5334000" cy="41116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/>
              <a:t>Introductions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876800" y="1371600"/>
            <a:ext cx="3657600" cy="8032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 anchor="ctr" anchorCtr="0"/>
          <a:lstStyle>
            <a:lvl1pPr marL="0" indent="0" algn="ctr">
              <a:buNone/>
              <a:defRPr sz="22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Customer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5"/>
          </p:nvPr>
        </p:nvSpPr>
        <p:spPr>
          <a:xfrm>
            <a:off x="4876800" y="2286000"/>
            <a:ext cx="3657600" cy="35814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4472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37DEA-CC9C-43AC-AC2D-0A6251FECCD4}" type="datetime1">
              <a:rPr lang="en-US" smtClean="0"/>
              <a:t>5/30/2018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AB1B-FD8E-452D-B8B7-B9DB02ECF53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148" y="76200"/>
            <a:ext cx="3446548" cy="8382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81000" y="236379"/>
            <a:ext cx="5334000" cy="41116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7888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EED0-27D3-4D18-8BDF-1B3EF69407EA}" type="datetime1">
              <a:rPr lang="en-US" smtClean="0"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AB1B-FD8E-452D-B8B7-B9DB02ECF53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148" y="76200"/>
            <a:ext cx="3446548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3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379"/>
            <a:ext cx="5334000" cy="41116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B071-1C31-4BAF-8CFC-CE0501AE57DC}" type="datetime1">
              <a:rPr lang="en-US" smtClean="0"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AB1B-FD8E-452D-B8B7-B9DB02ECF53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148" y="76200"/>
            <a:ext cx="3446548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06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3B80-40D8-48D3-84F7-D149CEE0460C}" type="datetime1">
              <a:rPr lang="en-US" smtClean="0"/>
              <a:t>5/30/2018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AB1B-FD8E-452D-B8B7-B9DB02ECF5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US" dirty="0">
                <a:ln>
                  <a:solidFill>
                    <a:schemeClr val="accent1"/>
                  </a:solidFill>
                </a:ln>
                <a:solidFill>
                  <a:schemeClr val="tx2"/>
                </a:solidFill>
              </a:rPr>
              <a:t>Introductions</a:t>
            </a:r>
          </a:p>
          <a:p>
            <a:r>
              <a:rPr lang="en-US" dirty="0">
                <a:solidFill>
                  <a:schemeClr val="tx2"/>
                </a:solidFill>
              </a:rPr>
              <a:t>Company Overview</a:t>
            </a:r>
          </a:p>
          <a:p>
            <a:r>
              <a:rPr lang="en-US" dirty="0">
                <a:solidFill>
                  <a:schemeClr val="tx2"/>
                </a:solidFill>
              </a:rPr>
              <a:t>Design Strategy &amp; Case Study</a:t>
            </a:r>
          </a:p>
          <a:p>
            <a:r>
              <a:rPr lang="en-US" dirty="0">
                <a:solidFill>
                  <a:schemeClr val="tx2"/>
                </a:solidFill>
              </a:rPr>
              <a:t>Demonstration</a:t>
            </a:r>
          </a:p>
          <a:p>
            <a:r>
              <a:rPr lang="en-US" dirty="0">
                <a:solidFill>
                  <a:schemeClr val="tx2"/>
                </a:solidFill>
              </a:rPr>
              <a:t>Q&amp;A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36379"/>
            <a:ext cx="5334000" cy="41116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148" y="76200"/>
            <a:ext cx="3446548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29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71600"/>
            <a:ext cx="2743200" cy="8032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 anchor="ctr"/>
          <a:lstStyle>
            <a:lvl1pPr marL="0" indent="0" algn="ctr">
              <a:buNone/>
              <a:defRPr sz="22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Integrated Systems Solutions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5999"/>
            <a:ext cx="2743200" cy="35814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86C8-F63B-421B-A62D-3C3DD7CA8149}" type="datetime1">
              <a:rPr lang="en-US" smtClean="0"/>
              <a:t>5/30/2018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AB1B-FD8E-452D-B8B7-B9DB02ECF53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148" y="76200"/>
            <a:ext cx="3446548" cy="83820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36379"/>
            <a:ext cx="5334000" cy="41116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/>
              <a:t>Introductions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352800" y="1371600"/>
            <a:ext cx="2743200" cy="8032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 anchor="ctr" anchorCtr="0"/>
          <a:lstStyle>
            <a:lvl1pPr marL="0" indent="0" algn="ctr">
              <a:buNone/>
              <a:defRPr sz="22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Customer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6212304" y="1371600"/>
            <a:ext cx="2703096" cy="8032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 anchor="ctr"/>
          <a:lstStyle>
            <a:lvl1pPr marL="0" indent="0" algn="ctr">
              <a:buNone/>
              <a:defRPr sz="22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Microsoft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5"/>
          </p:nvPr>
        </p:nvSpPr>
        <p:spPr>
          <a:xfrm>
            <a:off x="3352800" y="2286000"/>
            <a:ext cx="2743200" cy="35814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6"/>
          </p:nvPr>
        </p:nvSpPr>
        <p:spPr>
          <a:xfrm>
            <a:off x="6220652" y="2286000"/>
            <a:ext cx="2743200" cy="35814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479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1000" y="11430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your team today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F10D-84A0-4918-877B-CB82A3D3918A}" type="datetime1">
              <a:rPr lang="en-US" smtClean="0"/>
              <a:t>5/30/2018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AB1B-FD8E-452D-B8B7-B9DB02ECF53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148" y="76200"/>
            <a:ext cx="3446548" cy="8382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36379"/>
            <a:ext cx="5105400" cy="41116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/>
              <a:t>Introductions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457200" y="2286000"/>
            <a:ext cx="1905000" cy="198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343400"/>
            <a:ext cx="1905000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2590800" y="2286000"/>
            <a:ext cx="1905000" cy="198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2590800" y="4343400"/>
            <a:ext cx="1905000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17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4628648" y="2286000"/>
            <a:ext cx="1905000" cy="198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4628648" y="4343400"/>
            <a:ext cx="1905000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6705600" y="2286000"/>
            <a:ext cx="1905000" cy="198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20" hasCustomPrompt="1"/>
          </p:nvPr>
        </p:nvSpPr>
        <p:spPr>
          <a:xfrm>
            <a:off x="6705600" y="4343400"/>
            <a:ext cx="1905000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515447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1B54-B702-43EB-B2E2-FFA1C9626B20}" type="datetime1">
              <a:rPr lang="en-US" smtClean="0"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AB1B-FD8E-452D-B8B7-B9DB02ECF53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148" y="76200"/>
            <a:ext cx="3446548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06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236C-2DC7-434A-913D-152DA155C656}" type="datetime1">
              <a:rPr lang="en-US" smtClean="0"/>
              <a:t>5/30/2018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AB1B-FD8E-452D-B8B7-B9DB02ECF53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148" y="76200"/>
            <a:ext cx="3446548" cy="83820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1000" y="11430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Why ISS?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36379"/>
            <a:ext cx="5105400" cy="41116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/>
              <a:t>Introductions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62000" y="2057400"/>
            <a:ext cx="7924800" cy="3810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Ø"/>
              <a:defRPr>
                <a:solidFill>
                  <a:schemeClr val="tx2"/>
                </a:solidFill>
              </a:defRPr>
            </a:lvl1pPr>
            <a:lvl2pPr marL="742950" indent="-285750">
              <a:buFont typeface="Wingdings" pitchFamily="2" charset="2"/>
              <a:buChar char="Ø"/>
              <a:defRPr>
                <a:solidFill>
                  <a:schemeClr val="tx2"/>
                </a:solidFill>
              </a:defRPr>
            </a:lvl2pPr>
            <a:lvl3pPr marL="1143000" indent="-228600">
              <a:buFont typeface="Wingdings" pitchFamily="2" charset="2"/>
              <a:buChar char="Ø"/>
              <a:defRPr>
                <a:solidFill>
                  <a:schemeClr val="tx2"/>
                </a:solidFill>
              </a:defRPr>
            </a:lvl3pPr>
            <a:lvl4pPr marL="1600200" indent="-228600">
              <a:buFont typeface="Wingdings" pitchFamily="2" charset="2"/>
              <a:buChar char="Ø"/>
              <a:defRPr>
                <a:solidFill>
                  <a:schemeClr val="tx2"/>
                </a:solidFill>
              </a:defRPr>
            </a:lvl4pPr>
            <a:lvl5pPr marL="2057400" indent="-228600">
              <a:buFont typeface="Wingdings" pitchFamily="2" charset="2"/>
              <a:buChar char="Ø"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617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ED5B-0D6D-4B61-84A9-9BEF40F52B38}" type="datetime1">
              <a:rPr lang="en-US" smtClean="0"/>
              <a:t>5/30/2018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AB1B-FD8E-452D-B8B7-B9DB02ECF53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148" y="76200"/>
            <a:ext cx="3446548" cy="83820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1000" y="11430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36379"/>
            <a:ext cx="5105400" cy="411162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/>
              <a:t>Text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381000" y="2133600"/>
            <a:ext cx="4343400" cy="3352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5181600" y="2133600"/>
            <a:ext cx="3733800" cy="335280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itchFamily="2" charset="2"/>
              <a:buChar char="Ø"/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9556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38B5-0110-4E99-8E01-BBB9CB821AB0}" type="datetime1">
              <a:rPr lang="en-US" smtClean="0"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AB1B-FD8E-452D-B8B7-B9DB02ECF53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148" y="76200"/>
            <a:ext cx="3446548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66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AB7FA-5CA7-48CF-AB65-DAC237876C50}" type="datetime1">
              <a:rPr lang="en-US" smtClean="0"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0AB1B-FD8E-452D-B8B7-B9DB02ECF5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292" y="6096000"/>
            <a:ext cx="91440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45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62" r:id="rId3"/>
    <p:sldLayoutId id="2147483653" r:id="rId4"/>
    <p:sldLayoutId id="2147483665" r:id="rId5"/>
    <p:sldLayoutId id="2147483649" r:id="rId6"/>
    <p:sldLayoutId id="2147483660" r:id="rId7"/>
    <p:sldLayoutId id="2147483666" r:id="rId8"/>
    <p:sldLayoutId id="2147483651" r:id="rId9"/>
    <p:sldLayoutId id="2147483652" r:id="rId10"/>
    <p:sldLayoutId id="2147483655" r:id="rId11"/>
    <p:sldLayoutId id="2147483664" r:id="rId12"/>
    <p:sldLayoutId id="2147483663" r:id="rId13"/>
    <p:sldLayoutId id="2147483657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oca-Cola_Bottling_Company_of_Cape_Cod_warehouse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14400" y="3657600"/>
            <a:ext cx="7315200" cy="1905000"/>
          </a:xfrm>
        </p:spPr>
        <p:txBody>
          <a:bodyPr/>
          <a:lstStyle/>
          <a:p>
            <a:pPr algn="ctr"/>
            <a:r>
              <a:rPr lang="en-US" sz="3200" dirty="0"/>
              <a:t>Microsoft Dynamics 365 </a:t>
            </a:r>
            <a:r>
              <a:rPr lang="en-US" sz="3200" b="1" dirty="0"/>
              <a:t>Business Central </a:t>
            </a:r>
          </a:p>
          <a:p>
            <a:pPr algn="ctr"/>
            <a:r>
              <a:rPr lang="en-US" i="1" dirty="0"/>
              <a:t>for</a:t>
            </a:r>
            <a:endParaRPr lang="en-US" sz="3200" i="1" dirty="0"/>
          </a:p>
          <a:p>
            <a:pPr algn="ctr"/>
            <a:r>
              <a:rPr lang="en-US" sz="3200" i="1" dirty="0"/>
              <a:t>Distributors</a:t>
            </a:r>
            <a:endParaRPr lang="en-US" sz="1600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40513B-4E40-469F-BB3B-C18BC44689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410200" y="533400"/>
            <a:ext cx="33528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39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6A611-8DAD-47F6-A5B2-2ACFBDD4D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DCF52-3E5A-44EB-A11A-C2CF0C963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Interview</a:t>
            </a:r>
          </a:p>
          <a:p>
            <a:pPr lvl="1"/>
            <a:r>
              <a:rPr lang="en-US" dirty="0"/>
              <a:t>Discuss goals of new solution</a:t>
            </a:r>
          </a:p>
          <a:p>
            <a:pPr lvl="1"/>
            <a:r>
              <a:rPr lang="en-US" dirty="0"/>
              <a:t>Review order flow as it “should be”</a:t>
            </a:r>
          </a:p>
          <a:p>
            <a:pPr lvl="1"/>
            <a:r>
              <a:rPr lang="en-US" dirty="0"/>
              <a:t>Review warehouse processes</a:t>
            </a:r>
          </a:p>
          <a:p>
            <a:pPr lvl="1"/>
            <a:r>
              <a:rPr lang="en-US" dirty="0"/>
              <a:t>Determine warehouse readiness</a:t>
            </a:r>
          </a:p>
          <a:p>
            <a:pPr lvl="1"/>
            <a:r>
              <a:rPr lang="en-US" dirty="0"/>
              <a:t>Discuss shipping functions</a:t>
            </a:r>
          </a:p>
          <a:p>
            <a:pPr lvl="1"/>
            <a:r>
              <a:rPr lang="en-US" dirty="0"/>
              <a:t>Review reporting requirements for business critical information</a:t>
            </a:r>
          </a:p>
          <a:p>
            <a:pPr marL="457200" lvl="1" indent="0">
              <a:buNone/>
            </a:pPr>
            <a:r>
              <a:rPr lang="en-US" sz="1800" dirty="0"/>
              <a:t>Interview takes place over the phone/screenshare and takes less than one hour.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13567C-3BA2-4677-A778-D35F0B371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AB1B-FD8E-452D-B8B7-B9DB02ECF53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65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4500</TotalTime>
  <Words>55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Troy Bakken</dc:creator>
  <cp:lastModifiedBy>Troy Bakken</cp:lastModifiedBy>
  <cp:revision>155</cp:revision>
  <dcterms:created xsi:type="dcterms:W3CDTF">2012-08-25T14:55:18Z</dcterms:created>
  <dcterms:modified xsi:type="dcterms:W3CDTF">2018-05-30T14:52:17Z</dcterms:modified>
</cp:coreProperties>
</file>