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7" r:id="rId2"/>
    <p:sldId id="343" r:id="rId3"/>
    <p:sldId id="341" r:id="rId4"/>
    <p:sldId id="346" r:id="rId5"/>
    <p:sldId id="342" r:id="rId6"/>
  </p:sldIdLst>
  <p:sldSz cx="12192000" cy="6858000"/>
  <p:notesSz cx="6858000" cy="9144000"/>
  <p:embeddedFontLst>
    <p:embeddedFont>
      <p:font typeface="Oswald Light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1613"/>
    <a:srgbClr val="70AD46"/>
    <a:srgbClr val="CF2B24"/>
    <a:srgbClr val="1F2734"/>
    <a:srgbClr val="F4C41A"/>
    <a:srgbClr val="FFFFFF"/>
    <a:srgbClr val="DC4038"/>
    <a:srgbClr val="67C0C6"/>
    <a:srgbClr val="F85B26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76" y="60"/>
      </p:cViewPr>
      <p:guideLst>
        <p:guide orient="horz" pos="384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0F385-A03A-4D61-8C5B-739D62556C2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24BE7844-CA4A-4B31-96EC-38FB51549137}">
      <dgm:prSet phldrT="[Text]"/>
      <dgm:spPr/>
      <dgm:t>
        <a:bodyPr/>
        <a:lstStyle/>
        <a:p>
          <a:r>
            <a:rPr lang="en-US" dirty="0"/>
            <a:t>Week 1 </a:t>
          </a:r>
        </a:p>
      </dgm:t>
    </dgm:pt>
    <dgm:pt modelId="{339E9DF4-CA2F-4FA4-94AB-E8F3A5587865}" type="parTrans" cxnId="{6112BF96-5A62-4930-A42E-9B23D43C0CB6}">
      <dgm:prSet/>
      <dgm:spPr/>
      <dgm:t>
        <a:bodyPr/>
        <a:lstStyle/>
        <a:p>
          <a:endParaRPr lang="en-US"/>
        </a:p>
      </dgm:t>
    </dgm:pt>
    <dgm:pt modelId="{623C5C43-C48A-4A96-8C38-B82F362D9E44}" type="sibTrans" cxnId="{6112BF96-5A62-4930-A42E-9B23D43C0CB6}">
      <dgm:prSet/>
      <dgm:spPr/>
      <dgm:t>
        <a:bodyPr/>
        <a:lstStyle/>
        <a:p>
          <a:endParaRPr lang="en-US"/>
        </a:p>
      </dgm:t>
    </dgm:pt>
    <dgm:pt modelId="{1E531595-636D-4164-B07F-CB80B53B21F7}">
      <dgm:prSet phldrT="[Text]"/>
      <dgm:spPr/>
      <dgm:t>
        <a:bodyPr/>
        <a:lstStyle/>
        <a:p>
          <a:r>
            <a:rPr lang="en-US" dirty="0"/>
            <a:t>Week 2</a:t>
          </a:r>
        </a:p>
      </dgm:t>
    </dgm:pt>
    <dgm:pt modelId="{D6417EE2-0BC4-4FD3-BFD6-B9718F74065C}" type="parTrans" cxnId="{D290453C-E9C4-41CB-84A6-26A70420C503}">
      <dgm:prSet/>
      <dgm:spPr/>
      <dgm:t>
        <a:bodyPr/>
        <a:lstStyle/>
        <a:p>
          <a:endParaRPr lang="en-US"/>
        </a:p>
      </dgm:t>
    </dgm:pt>
    <dgm:pt modelId="{FC6AE8DB-6A7A-4B9C-8679-C1C69AF205A6}" type="sibTrans" cxnId="{D290453C-E9C4-41CB-84A6-26A70420C503}">
      <dgm:prSet/>
      <dgm:spPr/>
      <dgm:t>
        <a:bodyPr/>
        <a:lstStyle/>
        <a:p>
          <a:endParaRPr lang="en-US"/>
        </a:p>
      </dgm:t>
    </dgm:pt>
    <dgm:pt modelId="{ADBEF405-B146-419B-AF7E-C21024B9F9FF}">
      <dgm:prSet phldrT="[Text]"/>
      <dgm:spPr/>
      <dgm:t>
        <a:bodyPr/>
        <a:lstStyle/>
        <a:p>
          <a:r>
            <a:rPr lang="en-US" dirty="0"/>
            <a:t>Week 3</a:t>
          </a:r>
        </a:p>
      </dgm:t>
    </dgm:pt>
    <dgm:pt modelId="{682CF1CA-A1C8-4B73-947B-99A6B78F9213}" type="parTrans" cxnId="{BFA0B8DD-BBD7-48C6-A988-D32E55FE2101}">
      <dgm:prSet/>
      <dgm:spPr/>
      <dgm:t>
        <a:bodyPr/>
        <a:lstStyle/>
        <a:p>
          <a:endParaRPr lang="en-US"/>
        </a:p>
      </dgm:t>
    </dgm:pt>
    <dgm:pt modelId="{3BBCF4A1-4FD7-4A32-992B-3ACBAD3589CE}" type="sibTrans" cxnId="{BFA0B8DD-BBD7-48C6-A988-D32E55FE2101}">
      <dgm:prSet/>
      <dgm:spPr/>
      <dgm:t>
        <a:bodyPr/>
        <a:lstStyle/>
        <a:p>
          <a:endParaRPr lang="en-US"/>
        </a:p>
      </dgm:t>
    </dgm:pt>
    <dgm:pt modelId="{659AC539-961C-4DA7-A908-C98F9D94498D}" type="pres">
      <dgm:prSet presAssocID="{8130F385-A03A-4D61-8C5B-739D62556C2C}" presName="Name0" presStyleCnt="0">
        <dgm:presLayoutVars>
          <dgm:dir/>
          <dgm:animLvl val="lvl"/>
          <dgm:resizeHandles val="exact"/>
        </dgm:presLayoutVars>
      </dgm:prSet>
      <dgm:spPr/>
    </dgm:pt>
    <dgm:pt modelId="{99E6A337-2107-484F-B2CB-364BAF8170AB}" type="pres">
      <dgm:prSet presAssocID="{24BE7844-CA4A-4B31-96EC-38FB5154913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4A04573-C557-4397-8585-2515E1E03963}" type="pres">
      <dgm:prSet presAssocID="{623C5C43-C48A-4A96-8C38-B82F362D9E44}" presName="parTxOnlySpace" presStyleCnt="0"/>
      <dgm:spPr/>
    </dgm:pt>
    <dgm:pt modelId="{4B18CE54-36DF-4FFC-9F99-C6B8BB631A90}" type="pres">
      <dgm:prSet presAssocID="{1E531595-636D-4164-B07F-CB80B53B21F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C6253C2-4854-4942-A59C-D19AC0B4661F}" type="pres">
      <dgm:prSet presAssocID="{FC6AE8DB-6A7A-4B9C-8679-C1C69AF205A6}" presName="parTxOnlySpace" presStyleCnt="0"/>
      <dgm:spPr/>
    </dgm:pt>
    <dgm:pt modelId="{8A7BDC08-96BE-42C8-907B-D1CAD3F10F0F}" type="pres">
      <dgm:prSet presAssocID="{ADBEF405-B146-419B-AF7E-C21024B9F9F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7413515-E146-47EF-A92C-7301075F850D}" type="presOf" srcId="{1E531595-636D-4164-B07F-CB80B53B21F7}" destId="{4B18CE54-36DF-4FFC-9F99-C6B8BB631A90}" srcOrd="0" destOrd="0" presId="urn:microsoft.com/office/officeart/2005/8/layout/chevron1"/>
    <dgm:cxn modelId="{F67C9336-9FE7-4247-9A6D-9B6CF295A487}" type="presOf" srcId="{8130F385-A03A-4D61-8C5B-739D62556C2C}" destId="{659AC539-961C-4DA7-A908-C98F9D94498D}" srcOrd="0" destOrd="0" presId="urn:microsoft.com/office/officeart/2005/8/layout/chevron1"/>
    <dgm:cxn modelId="{D290453C-E9C4-41CB-84A6-26A70420C503}" srcId="{8130F385-A03A-4D61-8C5B-739D62556C2C}" destId="{1E531595-636D-4164-B07F-CB80B53B21F7}" srcOrd="1" destOrd="0" parTransId="{D6417EE2-0BC4-4FD3-BFD6-B9718F74065C}" sibTransId="{FC6AE8DB-6A7A-4B9C-8679-C1C69AF205A6}"/>
    <dgm:cxn modelId="{7E1B097B-79A4-4590-B095-74ADB4A96D65}" type="presOf" srcId="{24BE7844-CA4A-4B31-96EC-38FB51549137}" destId="{99E6A337-2107-484F-B2CB-364BAF8170AB}" srcOrd="0" destOrd="0" presId="urn:microsoft.com/office/officeart/2005/8/layout/chevron1"/>
    <dgm:cxn modelId="{6112BF96-5A62-4930-A42E-9B23D43C0CB6}" srcId="{8130F385-A03A-4D61-8C5B-739D62556C2C}" destId="{24BE7844-CA4A-4B31-96EC-38FB51549137}" srcOrd="0" destOrd="0" parTransId="{339E9DF4-CA2F-4FA4-94AB-E8F3A5587865}" sibTransId="{623C5C43-C48A-4A96-8C38-B82F362D9E44}"/>
    <dgm:cxn modelId="{950B32B4-A5CC-4FAA-A99F-D036AB0543E5}" type="presOf" srcId="{ADBEF405-B146-419B-AF7E-C21024B9F9FF}" destId="{8A7BDC08-96BE-42C8-907B-D1CAD3F10F0F}" srcOrd="0" destOrd="0" presId="urn:microsoft.com/office/officeart/2005/8/layout/chevron1"/>
    <dgm:cxn modelId="{BFA0B8DD-BBD7-48C6-A988-D32E55FE2101}" srcId="{8130F385-A03A-4D61-8C5B-739D62556C2C}" destId="{ADBEF405-B146-419B-AF7E-C21024B9F9FF}" srcOrd="2" destOrd="0" parTransId="{682CF1CA-A1C8-4B73-947B-99A6B78F9213}" sibTransId="{3BBCF4A1-4FD7-4A32-992B-3ACBAD3589CE}"/>
    <dgm:cxn modelId="{6F306576-9F4C-4B3A-B313-B1496EA6BF9D}" type="presParOf" srcId="{659AC539-961C-4DA7-A908-C98F9D94498D}" destId="{99E6A337-2107-484F-B2CB-364BAF8170AB}" srcOrd="0" destOrd="0" presId="urn:microsoft.com/office/officeart/2005/8/layout/chevron1"/>
    <dgm:cxn modelId="{0D50C8B6-308D-4DBB-AFAF-0AF1C18CBD1D}" type="presParOf" srcId="{659AC539-961C-4DA7-A908-C98F9D94498D}" destId="{04A04573-C557-4397-8585-2515E1E03963}" srcOrd="1" destOrd="0" presId="urn:microsoft.com/office/officeart/2005/8/layout/chevron1"/>
    <dgm:cxn modelId="{B33C9A70-4F46-45EB-BD4C-7DEBC2685F70}" type="presParOf" srcId="{659AC539-961C-4DA7-A908-C98F9D94498D}" destId="{4B18CE54-36DF-4FFC-9F99-C6B8BB631A90}" srcOrd="2" destOrd="0" presId="urn:microsoft.com/office/officeart/2005/8/layout/chevron1"/>
    <dgm:cxn modelId="{882B5597-0DCF-4EFD-B3AE-109C3214DDC3}" type="presParOf" srcId="{659AC539-961C-4DA7-A908-C98F9D94498D}" destId="{AC6253C2-4854-4942-A59C-D19AC0B4661F}" srcOrd="3" destOrd="0" presId="urn:microsoft.com/office/officeart/2005/8/layout/chevron1"/>
    <dgm:cxn modelId="{23D2CD99-C372-41AE-A565-BACDDAFD9895}" type="presParOf" srcId="{659AC539-961C-4DA7-A908-C98F9D94498D}" destId="{8A7BDC08-96BE-42C8-907B-D1CAD3F10F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0490B-13E0-4DAB-84A7-6F3DBC1991AB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D68A89-AF4F-4238-B305-4A7D555509C7}">
      <dgm:prSet phldrT="[Text]" custT="1"/>
      <dgm:spPr/>
      <dgm:t>
        <a:bodyPr/>
        <a:lstStyle/>
        <a:p>
          <a:r>
            <a:rPr lang="en-US" sz="1600" dirty="0"/>
            <a:t>Global Upgrade Expertise</a:t>
          </a:r>
        </a:p>
      </dgm:t>
    </dgm:pt>
    <dgm:pt modelId="{BC70AC69-4795-4BBE-AF49-E088E7342A17}" type="parTrans" cxnId="{93C2385D-D608-4369-88C0-19BC583287B0}">
      <dgm:prSet/>
      <dgm:spPr/>
      <dgm:t>
        <a:bodyPr/>
        <a:lstStyle/>
        <a:p>
          <a:endParaRPr lang="en-US" sz="2000"/>
        </a:p>
      </dgm:t>
    </dgm:pt>
    <dgm:pt modelId="{5EF7FC36-0DF3-4FE3-9E34-CDFE3532EB08}" type="sibTrans" cxnId="{93C2385D-D608-4369-88C0-19BC583287B0}">
      <dgm:prSet/>
      <dgm:spPr/>
      <dgm:t>
        <a:bodyPr/>
        <a:lstStyle/>
        <a:p>
          <a:endParaRPr lang="en-US" sz="2000"/>
        </a:p>
      </dgm:t>
    </dgm:pt>
    <dgm:pt modelId="{BADFF6D1-8AE0-4AC5-910C-AE9151A0BD5E}">
      <dgm:prSet custT="1"/>
      <dgm:spPr/>
      <dgm:t>
        <a:bodyPr/>
        <a:lstStyle/>
        <a:p>
          <a:r>
            <a:rPr lang="en-US" sz="1600"/>
            <a:t>Proprietary toolset : 30-60 % reduction in cost &amp; effort</a:t>
          </a:r>
        </a:p>
      </dgm:t>
    </dgm:pt>
    <dgm:pt modelId="{DD888635-E978-4C5E-B522-C5E96F921F17}" type="parTrans" cxnId="{96D12220-AA72-4BBD-91D3-BEDE88674B1F}">
      <dgm:prSet/>
      <dgm:spPr/>
      <dgm:t>
        <a:bodyPr/>
        <a:lstStyle/>
        <a:p>
          <a:endParaRPr lang="en-US" sz="2000"/>
        </a:p>
      </dgm:t>
    </dgm:pt>
    <dgm:pt modelId="{0CA94640-D771-4C2F-8499-8D2C8069318A}" type="sibTrans" cxnId="{96D12220-AA72-4BBD-91D3-BEDE88674B1F}">
      <dgm:prSet/>
      <dgm:spPr/>
      <dgm:t>
        <a:bodyPr/>
        <a:lstStyle/>
        <a:p>
          <a:endParaRPr lang="en-US" sz="2000"/>
        </a:p>
      </dgm:t>
    </dgm:pt>
    <dgm:pt modelId="{95C131D6-2296-4954-B6E1-ED007201CE5C}">
      <dgm:prSet custT="1"/>
      <dgm:spPr/>
      <dgm:t>
        <a:bodyPr/>
        <a:lstStyle/>
        <a:p>
          <a:r>
            <a:rPr lang="en-US" sz="1600"/>
            <a:t>Dedicated Upgrade Factory </a:t>
          </a:r>
        </a:p>
      </dgm:t>
    </dgm:pt>
    <dgm:pt modelId="{19EA2ABA-0461-457E-92FB-1C96C99512A3}" type="parTrans" cxnId="{4DD1C8C3-A442-4D47-97FA-1C8EEAEDFD4F}">
      <dgm:prSet/>
      <dgm:spPr/>
      <dgm:t>
        <a:bodyPr/>
        <a:lstStyle/>
        <a:p>
          <a:endParaRPr lang="en-US" sz="2000"/>
        </a:p>
      </dgm:t>
    </dgm:pt>
    <dgm:pt modelId="{2E6FDFBF-2B46-4ED1-9816-6527E8878D36}" type="sibTrans" cxnId="{4DD1C8C3-A442-4D47-97FA-1C8EEAEDFD4F}">
      <dgm:prSet/>
      <dgm:spPr/>
      <dgm:t>
        <a:bodyPr/>
        <a:lstStyle/>
        <a:p>
          <a:endParaRPr lang="en-US" sz="2000"/>
        </a:p>
      </dgm:t>
    </dgm:pt>
    <dgm:pt modelId="{324B9340-5F78-413E-8BEB-35C480A108DE}">
      <dgm:prSet custT="1"/>
      <dgm:spPr/>
      <dgm:t>
        <a:bodyPr/>
        <a:lstStyle/>
        <a:p>
          <a:r>
            <a:rPr lang="en-US" sz="1600"/>
            <a:t>Lifecycle Services </a:t>
          </a:r>
        </a:p>
      </dgm:t>
    </dgm:pt>
    <dgm:pt modelId="{BAE0C812-DEE7-40AA-B054-5DEC8D3150FD}" type="parTrans" cxnId="{2312AE72-23F7-4643-922F-F983DC140FE0}">
      <dgm:prSet/>
      <dgm:spPr/>
      <dgm:t>
        <a:bodyPr/>
        <a:lstStyle/>
        <a:p>
          <a:endParaRPr lang="en-US" sz="2000"/>
        </a:p>
      </dgm:t>
    </dgm:pt>
    <dgm:pt modelId="{48400825-2F56-427F-A5F5-EDC8AF934F3F}" type="sibTrans" cxnId="{2312AE72-23F7-4643-922F-F983DC140FE0}">
      <dgm:prSet/>
      <dgm:spPr/>
      <dgm:t>
        <a:bodyPr/>
        <a:lstStyle/>
        <a:p>
          <a:endParaRPr lang="en-US" sz="2000"/>
        </a:p>
      </dgm:t>
    </dgm:pt>
    <dgm:pt modelId="{F88B42CE-79D7-4ED8-BC02-19B694758450}" type="pres">
      <dgm:prSet presAssocID="{B9F0490B-13E0-4DAB-84A7-6F3DBC1991AB}" presName="Name0" presStyleCnt="0">
        <dgm:presLayoutVars>
          <dgm:dir/>
          <dgm:resizeHandles val="exact"/>
        </dgm:presLayoutVars>
      </dgm:prSet>
      <dgm:spPr/>
    </dgm:pt>
    <dgm:pt modelId="{33A8F021-C4F4-46F1-8D60-A49915E42F19}" type="pres">
      <dgm:prSet presAssocID="{41D68A89-AF4F-4238-B305-4A7D555509C7}" presName="Name5" presStyleLbl="vennNode1" presStyleIdx="0" presStyleCnt="4">
        <dgm:presLayoutVars>
          <dgm:bulletEnabled val="1"/>
        </dgm:presLayoutVars>
      </dgm:prSet>
      <dgm:spPr/>
    </dgm:pt>
    <dgm:pt modelId="{90A1460E-0E11-41B1-8221-48130C8923B5}" type="pres">
      <dgm:prSet presAssocID="{5EF7FC36-0DF3-4FE3-9E34-CDFE3532EB08}" presName="space" presStyleCnt="0"/>
      <dgm:spPr/>
    </dgm:pt>
    <dgm:pt modelId="{C8B09C40-B923-4309-8BFF-291E506D3CBB}" type="pres">
      <dgm:prSet presAssocID="{BADFF6D1-8AE0-4AC5-910C-AE9151A0BD5E}" presName="Name5" presStyleLbl="vennNode1" presStyleIdx="1" presStyleCnt="4">
        <dgm:presLayoutVars>
          <dgm:bulletEnabled val="1"/>
        </dgm:presLayoutVars>
      </dgm:prSet>
      <dgm:spPr/>
    </dgm:pt>
    <dgm:pt modelId="{9EB4E64C-546C-406C-AF81-21C35DB1DF0E}" type="pres">
      <dgm:prSet presAssocID="{0CA94640-D771-4C2F-8499-8D2C8069318A}" presName="space" presStyleCnt="0"/>
      <dgm:spPr/>
    </dgm:pt>
    <dgm:pt modelId="{447EB9DB-EF3E-404C-83A8-39E6ACF60FD9}" type="pres">
      <dgm:prSet presAssocID="{95C131D6-2296-4954-B6E1-ED007201CE5C}" presName="Name5" presStyleLbl="vennNode1" presStyleIdx="2" presStyleCnt="4">
        <dgm:presLayoutVars>
          <dgm:bulletEnabled val="1"/>
        </dgm:presLayoutVars>
      </dgm:prSet>
      <dgm:spPr/>
    </dgm:pt>
    <dgm:pt modelId="{8F15692B-EC69-4CC4-9D5C-EEFBA86B3A02}" type="pres">
      <dgm:prSet presAssocID="{2E6FDFBF-2B46-4ED1-9816-6527E8878D36}" presName="space" presStyleCnt="0"/>
      <dgm:spPr/>
    </dgm:pt>
    <dgm:pt modelId="{38244D7E-0B17-4805-915B-31DC32E5E668}" type="pres">
      <dgm:prSet presAssocID="{324B9340-5F78-413E-8BEB-35C480A108DE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6D12220-AA72-4BBD-91D3-BEDE88674B1F}" srcId="{B9F0490B-13E0-4DAB-84A7-6F3DBC1991AB}" destId="{BADFF6D1-8AE0-4AC5-910C-AE9151A0BD5E}" srcOrd="1" destOrd="0" parTransId="{DD888635-E978-4C5E-B522-C5E96F921F17}" sibTransId="{0CA94640-D771-4C2F-8499-8D2C8069318A}"/>
    <dgm:cxn modelId="{93C2385D-D608-4369-88C0-19BC583287B0}" srcId="{B9F0490B-13E0-4DAB-84A7-6F3DBC1991AB}" destId="{41D68A89-AF4F-4238-B305-4A7D555509C7}" srcOrd="0" destOrd="0" parTransId="{BC70AC69-4795-4BBE-AF49-E088E7342A17}" sibTransId="{5EF7FC36-0DF3-4FE3-9E34-CDFE3532EB08}"/>
    <dgm:cxn modelId="{2312AE72-23F7-4643-922F-F983DC140FE0}" srcId="{B9F0490B-13E0-4DAB-84A7-6F3DBC1991AB}" destId="{324B9340-5F78-413E-8BEB-35C480A108DE}" srcOrd="3" destOrd="0" parTransId="{BAE0C812-DEE7-40AA-B054-5DEC8D3150FD}" sibTransId="{48400825-2F56-427F-A5F5-EDC8AF934F3F}"/>
    <dgm:cxn modelId="{49E5B57B-38F4-4E61-BD99-D779DA922F71}" type="presOf" srcId="{95C131D6-2296-4954-B6E1-ED007201CE5C}" destId="{447EB9DB-EF3E-404C-83A8-39E6ACF60FD9}" srcOrd="0" destOrd="0" presId="urn:microsoft.com/office/officeart/2005/8/layout/venn3"/>
    <dgm:cxn modelId="{6E54A07C-84E4-47EE-A39B-F8A575601C94}" type="presOf" srcId="{BADFF6D1-8AE0-4AC5-910C-AE9151A0BD5E}" destId="{C8B09C40-B923-4309-8BFF-291E506D3CBB}" srcOrd="0" destOrd="0" presId="urn:microsoft.com/office/officeart/2005/8/layout/venn3"/>
    <dgm:cxn modelId="{9A75D58B-66AE-404F-B3EB-D47B6C347CC9}" type="presOf" srcId="{41D68A89-AF4F-4238-B305-4A7D555509C7}" destId="{33A8F021-C4F4-46F1-8D60-A49915E42F19}" srcOrd="0" destOrd="0" presId="urn:microsoft.com/office/officeart/2005/8/layout/venn3"/>
    <dgm:cxn modelId="{4DD1C8C3-A442-4D47-97FA-1C8EEAEDFD4F}" srcId="{B9F0490B-13E0-4DAB-84A7-6F3DBC1991AB}" destId="{95C131D6-2296-4954-B6E1-ED007201CE5C}" srcOrd="2" destOrd="0" parTransId="{19EA2ABA-0461-457E-92FB-1C96C99512A3}" sibTransId="{2E6FDFBF-2B46-4ED1-9816-6527E8878D36}"/>
    <dgm:cxn modelId="{336298D2-00EB-4520-84E1-52B109BFC9D2}" type="presOf" srcId="{B9F0490B-13E0-4DAB-84A7-6F3DBC1991AB}" destId="{F88B42CE-79D7-4ED8-BC02-19B694758450}" srcOrd="0" destOrd="0" presId="urn:microsoft.com/office/officeart/2005/8/layout/venn3"/>
    <dgm:cxn modelId="{255DF4FD-34FF-4E8E-A376-643F095C996A}" type="presOf" srcId="{324B9340-5F78-413E-8BEB-35C480A108DE}" destId="{38244D7E-0B17-4805-915B-31DC32E5E668}" srcOrd="0" destOrd="0" presId="urn:microsoft.com/office/officeart/2005/8/layout/venn3"/>
    <dgm:cxn modelId="{693C9368-574E-4886-9B0E-25728771176F}" type="presParOf" srcId="{F88B42CE-79D7-4ED8-BC02-19B694758450}" destId="{33A8F021-C4F4-46F1-8D60-A49915E42F19}" srcOrd="0" destOrd="0" presId="urn:microsoft.com/office/officeart/2005/8/layout/venn3"/>
    <dgm:cxn modelId="{A4F42651-EEFA-40D6-BEBB-6BED84A1634C}" type="presParOf" srcId="{F88B42CE-79D7-4ED8-BC02-19B694758450}" destId="{90A1460E-0E11-41B1-8221-48130C8923B5}" srcOrd="1" destOrd="0" presId="urn:microsoft.com/office/officeart/2005/8/layout/venn3"/>
    <dgm:cxn modelId="{CDB28CE0-6AA1-41D1-8DBE-674EC9CE8460}" type="presParOf" srcId="{F88B42CE-79D7-4ED8-BC02-19B694758450}" destId="{C8B09C40-B923-4309-8BFF-291E506D3CBB}" srcOrd="2" destOrd="0" presId="urn:microsoft.com/office/officeart/2005/8/layout/venn3"/>
    <dgm:cxn modelId="{8DABA1E3-A2FA-42E9-B7FC-D1166C8BFA41}" type="presParOf" srcId="{F88B42CE-79D7-4ED8-BC02-19B694758450}" destId="{9EB4E64C-546C-406C-AF81-21C35DB1DF0E}" srcOrd="3" destOrd="0" presId="urn:microsoft.com/office/officeart/2005/8/layout/venn3"/>
    <dgm:cxn modelId="{752EBD99-08A0-4098-A845-AE512F4B1CF6}" type="presParOf" srcId="{F88B42CE-79D7-4ED8-BC02-19B694758450}" destId="{447EB9DB-EF3E-404C-83A8-39E6ACF60FD9}" srcOrd="4" destOrd="0" presId="urn:microsoft.com/office/officeart/2005/8/layout/venn3"/>
    <dgm:cxn modelId="{DFC5D4DF-8EC1-4602-98DF-B66347DBD07C}" type="presParOf" srcId="{F88B42CE-79D7-4ED8-BC02-19B694758450}" destId="{8F15692B-EC69-4CC4-9D5C-EEFBA86B3A02}" srcOrd="5" destOrd="0" presId="urn:microsoft.com/office/officeart/2005/8/layout/venn3"/>
    <dgm:cxn modelId="{10B204E2-A5B0-45C1-90A9-1A5F942EFF89}" type="presParOf" srcId="{F88B42CE-79D7-4ED8-BC02-19B694758450}" destId="{38244D7E-0B17-4805-915B-31DC32E5E66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A337-2107-484F-B2CB-364BAF8170AB}">
      <dsp:nvSpPr>
        <dsp:cNvPr id="0" name=""/>
        <dsp:cNvSpPr/>
      </dsp:nvSpPr>
      <dsp:spPr>
        <a:xfrm>
          <a:off x="3214" y="0"/>
          <a:ext cx="3916560" cy="6020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Week 1 </a:t>
          </a:r>
        </a:p>
      </dsp:txBody>
      <dsp:txXfrm>
        <a:off x="304249" y="0"/>
        <a:ext cx="3314490" cy="602070"/>
      </dsp:txXfrm>
    </dsp:sp>
    <dsp:sp modelId="{4B18CE54-36DF-4FFC-9F99-C6B8BB631A90}">
      <dsp:nvSpPr>
        <dsp:cNvPr id="0" name=""/>
        <dsp:cNvSpPr/>
      </dsp:nvSpPr>
      <dsp:spPr>
        <a:xfrm>
          <a:off x="3528119" y="0"/>
          <a:ext cx="3916560" cy="6020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Week 2</a:t>
          </a:r>
        </a:p>
      </dsp:txBody>
      <dsp:txXfrm>
        <a:off x="3829154" y="0"/>
        <a:ext cx="3314490" cy="602070"/>
      </dsp:txXfrm>
    </dsp:sp>
    <dsp:sp modelId="{8A7BDC08-96BE-42C8-907B-D1CAD3F10F0F}">
      <dsp:nvSpPr>
        <dsp:cNvPr id="0" name=""/>
        <dsp:cNvSpPr/>
      </dsp:nvSpPr>
      <dsp:spPr>
        <a:xfrm>
          <a:off x="7053024" y="0"/>
          <a:ext cx="3916560" cy="60207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Week 3</a:t>
          </a:r>
        </a:p>
      </dsp:txBody>
      <dsp:txXfrm>
        <a:off x="7354059" y="0"/>
        <a:ext cx="3314490" cy="602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F021-C4F4-46F1-8D60-A49915E42F19}">
      <dsp:nvSpPr>
        <dsp:cNvPr id="0" name=""/>
        <dsp:cNvSpPr/>
      </dsp:nvSpPr>
      <dsp:spPr>
        <a:xfrm>
          <a:off x="1250553" y="861"/>
          <a:ext cx="1654968" cy="16549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78" tIns="20320" rIns="910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Global Upgrade Expertise</a:t>
          </a:r>
        </a:p>
      </dsp:txBody>
      <dsp:txXfrm>
        <a:off x="1492917" y="243225"/>
        <a:ext cx="1170240" cy="1170240"/>
      </dsp:txXfrm>
    </dsp:sp>
    <dsp:sp modelId="{C8B09C40-B923-4309-8BFF-291E506D3CBB}">
      <dsp:nvSpPr>
        <dsp:cNvPr id="0" name=""/>
        <dsp:cNvSpPr/>
      </dsp:nvSpPr>
      <dsp:spPr>
        <a:xfrm>
          <a:off x="2574528" y="861"/>
          <a:ext cx="1654968" cy="16549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78" tIns="20320" rIns="910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Proprietary toolset : 30-60 % reduction in cost &amp; effort</a:t>
          </a:r>
        </a:p>
      </dsp:txBody>
      <dsp:txXfrm>
        <a:off x="2816892" y="243225"/>
        <a:ext cx="1170240" cy="1170240"/>
      </dsp:txXfrm>
    </dsp:sp>
    <dsp:sp modelId="{447EB9DB-EF3E-404C-83A8-39E6ACF60FD9}">
      <dsp:nvSpPr>
        <dsp:cNvPr id="0" name=""/>
        <dsp:cNvSpPr/>
      </dsp:nvSpPr>
      <dsp:spPr>
        <a:xfrm>
          <a:off x="3898503" y="861"/>
          <a:ext cx="1654968" cy="16549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78" tIns="20320" rIns="910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Dedicated Upgrade Factory </a:t>
          </a:r>
        </a:p>
      </dsp:txBody>
      <dsp:txXfrm>
        <a:off x="4140867" y="243225"/>
        <a:ext cx="1170240" cy="1170240"/>
      </dsp:txXfrm>
    </dsp:sp>
    <dsp:sp modelId="{38244D7E-0B17-4805-915B-31DC32E5E668}">
      <dsp:nvSpPr>
        <dsp:cNvPr id="0" name=""/>
        <dsp:cNvSpPr/>
      </dsp:nvSpPr>
      <dsp:spPr>
        <a:xfrm>
          <a:off x="5222478" y="861"/>
          <a:ext cx="1654968" cy="16549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78" tIns="20320" rIns="9107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Lifecycle Services </a:t>
          </a:r>
        </a:p>
      </dsp:txBody>
      <dsp:txXfrm>
        <a:off x="5464842" y="243225"/>
        <a:ext cx="1170240" cy="117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FE64D-F992-465A-A1E4-E13FCEC3B53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C6A56-7E4A-4403-BC0F-615C9EB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8421" y="4784586"/>
            <a:ext cx="4965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Leading</a:t>
            </a:r>
            <a:r>
              <a:rPr lang="en-US" sz="5400" baseline="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Digital </a:t>
            </a:r>
          </a:p>
          <a:p>
            <a:r>
              <a:rPr lang="en-US" sz="5400" dirty="0">
                <a:solidFill>
                  <a:schemeClr val="bg1"/>
                </a:solidFill>
              </a:rPr>
              <a:t>Business Change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446807" y="6211669"/>
            <a:ext cx="574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>
                <a:solidFill>
                  <a:schemeClr val="bg1"/>
                </a:solidFill>
              </a:rPr>
              <a:t>PVSN RAJU </a:t>
            </a:r>
            <a:br>
              <a:rPr lang="en-IN" dirty="0">
                <a:solidFill>
                  <a:schemeClr val="bg1"/>
                </a:solidFill>
              </a:rPr>
            </a:br>
            <a:r>
              <a:rPr lang="en-IN" dirty="0">
                <a:solidFill>
                  <a:schemeClr val="bg1"/>
                </a:solidFill>
              </a:rPr>
              <a:t>Chief Delivery Officer, Sonata Software, IDC Insights Awards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84617" y="2473377"/>
            <a:ext cx="7105337" cy="3868762"/>
          </a:xfrm>
          <a:prstGeom prst="rect">
            <a:avLst/>
          </a:prstGeom>
          <a:solidFill>
            <a:srgbClr val="B51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166" y="365125"/>
            <a:ext cx="10441280" cy="6355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8B71C6-3D22-4FD6-B690-288A1C0E41F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4C07D-A591-44C6-BA31-3D3FAA16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166" y="365125"/>
            <a:ext cx="10272468" cy="635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66" y="1825625"/>
            <a:ext cx="11103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34"/>
          <p:cNvSpPr>
            <a:spLocks noChangeArrowheads="1"/>
          </p:cNvSpPr>
          <p:nvPr userDrawn="1"/>
        </p:nvSpPr>
        <p:spPr bwMode="auto">
          <a:xfrm>
            <a:off x="140779" y="6625154"/>
            <a:ext cx="172002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© Sonata Software Ltd, 2017. Confidential.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20" y="213362"/>
            <a:ext cx="1130159" cy="7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png"/><Relationship Id="rId7" Type="http://schemas.openxmlformats.org/officeDocument/2006/relationships/diagramData" Target="../diagrams/data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2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0679" y="2971800"/>
            <a:ext cx="6569143" cy="18250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00" dirty="0">
                <a:solidFill>
                  <a:schemeClr val="bg1"/>
                </a:solidFill>
              </a:rPr>
              <a:t>Sonata Accelerated Upgrade Assessment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70679" y="5316571"/>
            <a:ext cx="6569143" cy="392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>
                <a:solidFill>
                  <a:schemeClr val="bg1"/>
                </a:solidFill>
                <a:latin typeface="+mj-lt"/>
              </a:rPr>
              <a:t>Accelerated Direct Upgrade Dynamics AX to Dynamics 365</a:t>
            </a:r>
          </a:p>
        </p:txBody>
      </p:sp>
    </p:spTree>
    <p:extLst>
      <p:ext uri="{BB962C8B-B14F-4D97-AF65-F5344CB8AC3E}">
        <p14:creationId xmlns:p14="http://schemas.microsoft.com/office/powerpoint/2010/main" val="40731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405" y="819702"/>
            <a:ext cx="8010395" cy="63553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Grow, evolve, and transform business with Dynamics 365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367833" y="1813705"/>
            <a:ext cx="5471544" cy="3422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9125" y="5341015"/>
            <a:ext cx="260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Drive Transformation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478" y="1457368"/>
            <a:ext cx="2220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Engage customers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215448" y="1505325"/>
            <a:ext cx="2233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Empower employees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2048" y="2990046"/>
            <a:ext cx="2014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Optimize operations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9462830" y="2990045"/>
            <a:ext cx="1939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New Business Models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441" y="177288"/>
            <a:ext cx="941898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F2B24"/>
                </a:solidFill>
              </a:rPr>
              <a:t>Why should you consider upgrading to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Dynamics 365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93938" y="4483290"/>
            <a:ext cx="239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Automate processes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215448" y="4483291"/>
            <a:ext cx="2434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Real Time Intelligence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68003" y="5437397"/>
            <a:ext cx="2171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Platform Innovations </a:t>
            </a:r>
          </a:p>
        </p:txBody>
      </p:sp>
    </p:spTree>
    <p:extLst>
      <p:ext uri="{BB962C8B-B14F-4D97-AF65-F5344CB8AC3E}">
        <p14:creationId xmlns:p14="http://schemas.microsoft.com/office/powerpoint/2010/main" val="19556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89" y="2491077"/>
            <a:ext cx="5943532" cy="426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52" y="222053"/>
            <a:ext cx="10136117" cy="53553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Typical</a:t>
            </a:r>
            <a:r>
              <a:rPr lang="en-US" sz="3200" dirty="0">
                <a:solidFill>
                  <a:srgbClr val="CF2B24"/>
                </a:solidFill>
                <a:latin typeface="+mn-lt"/>
                <a:ea typeface="+mn-ea"/>
                <a:cs typeface="+mn-cs"/>
              </a:rPr>
              <a:t> Upgrade Challenges </a:t>
            </a:r>
            <a:r>
              <a:rPr lang="en-US" sz="3200" dirty="0">
                <a:latin typeface="+mn-lt"/>
                <a:ea typeface="+mn-ea"/>
                <a:cs typeface="+mn-cs"/>
              </a:rPr>
              <a:t>and Questions  </a:t>
            </a:r>
          </a:p>
        </p:txBody>
      </p:sp>
      <p:sp>
        <p:nvSpPr>
          <p:cNvPr id="4" name="Speech Bubble: Oval 3"/>
          <p:cNvSpPr/>
          <p:nvPr/>
        </p:nvSpPr>
        <p:spPr>
          <a:xfrm>
            <a:off x="7030475" y="1236105"/>
            <a:ext cx="3786492" cy="1080654"/>
          </a:xfrm>
          <a:prstGeom prst="wedgeEllipseCallout">
            <a:avLst>
              <a:gd name="adj1" fmla="val -43769"/>
              <a:gd name="adj2" fmla="val 5885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Upgrade vs Re-Implement ? </a:t>
            </a:r>
          </a:p>
        </p:txBody>
      </p:sp>
      <p:sp>
        <p:nvSpPr>
          <p:cNvPr id="5" name="Speech Bubble: Oval 4"/>
          <p:cNvSpPr/>
          <p:nvPr/>
        </p:nvSpPr>
        <p:spPr>
          <a:xfrm>
            <a:off x="3401036" y="1180791"/>
            <a:ext cx="3129276" cy="1168522"/>
          </a:xfrm>
          <a:prstGeom prst="wedgeEllipseCallout">
            <a:avLst>
              <a:gd name="adj1" fmla="val 10525"/>
              <a:gd name="adj2" fmla="val 92785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What are the benefits to Business ? </a:t>
            </a:r>
          </a:p>
        </p:txBody>
      </p:sp>
      <p:sp>
        <p:nvSpPr>
          <p:cNvPr id="6" name="Speech Bubble: Oval 5"/>
          <p:cNvSpPr/>
          <p:nvPr/>
        </p:nvSpPr>
        <p:spPr>
          <a:xfrm>
            <a:off x="868293" y="2349313"/>
            <a:ext cx="2895600" cy="1399309"/>
          </a:xfrm>
          <a:prstGeom prst="wedgeEllipseCallout">
            <a:avLst>
              <a:gd name="adj1" fmla="val 57418"/>
              <a:gd name="adj2" fmla="val 5387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happens to the Customizations and Interfaces? </a:t>
            </a:r>
          </a:p>
        </p:txBody>
      </p:sp>
      <p:sp>
        <p:nvSpPr>
          <p:cNvPr id="9" name="Speech Bubble: Oval 8"/>
          <p:cNvSpPr/>
          <p:nvPr/>
        </p:nvSpPr>
        <p:spPr>
          <a:xfrm>
            <a:off x="250165" y="4246771"/>
            <a:ext cx="3323029" cy="1307903"/>
          </a:xfrm>
          <a:prstGeom prst="wedgeEllipseCallout">
            <a:avLst>
              <a:gd name="adj1" fmla="val 83505"/>
              <a:gd name="adj2" fmla="val 27548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Cloud ? or On-Premise ? Why Choose ? </a:t>
            </a:r>
          </a:p>
        </p:txBody>
      </p:sp>
      <p:sp>
        <p:nvSpPr>
          <p:cNvPr id="10" name="Speech Bubble: Oval 9"/>
          <p:cNvSpPr/>
          <p:nvPr/>
        </p:nvSpPr>
        <p:spPr>
          <a:xfrm>
            <a:off x="8967104" y="4037516"/>
            <a:ext cx="1893451" cy="1168522"/>
          </a:xfrm>
          <a:prstGeom prst="wedgeEllipseCallout">
            <a:avLst>
              <a:gd name="adj1" fmla="val -61610"/>
              <a:gd name="adj2" fmla="val 45833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How long will this take? </a:t>
            </a:r>
          </a:p>
        </p:txBody>
      </p:sp>
      <p:sp>
        <p:nvSpPr>
          <p:cNvPr id="11" name="Speech Bubble: Oval 10"/>
          <p:cNvSpPr/>
          <p:nvPr/>
        </p:nvSpPr>
        <p:spPr>
          <a:xfrm>
            <a:off x="8355194" y="2580656"/>
            <a:ext cx="3117272" cy="1108224"/>
          </a:xfrm>
          <a:prstGeom prst="wedgeEllipseCallout">
            <a:avLst>
              <a:gd name="adj1" fmla="val -50166"/>
              <a:gd name="adj2" fmla="val 777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How do the licenses transition ? </a:t>
            </a:r>
          </a:p>
        </p:txBody>
      </p:sp>
      <p:sp>
        <p:nvSpPr>
          <p:cNvPr id="12" name="Speech Bubble: Oval 11"/>
          <p:cNvSpPr/>
          <p:nvPr/>
        </p:nvSpPr>
        <p:spPr>
          <a:xfrm>
            <a:off x="9913829" y="5554674"/>
            <a:ext cx="1893451" cy="1168522"/>
          </a:xfrm>
          <a:prstGeom prst="wedgeEllipseCallout">
            <a:avLst>
              <a:gd name="adj1" fmla="val -61610"/>
              <a:gd name="adj2" fmla="val 45833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How much will it cost ? </a:t>
            </a:r>
          </a:p>
        </p:txBody>
      </p:sp>
    </p:spTree>
    <p:extLst>
      <p:ext uri="{BB962C8B-B14F-4D97-AF65-F5344CB8AC3E}">
        <p14:creationId xmlns:p14="http://schemas.microsoft.com/office/powerpoint/2010/main" val="30062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80031" y="3955791"/>
            <a:ext cx="1712037" cy="789810"/>
            <a:chOff x="4433512" y="3955791"/>
            <a:chExt cx="1712037" cy="789810"/>
          </a:xfrm>
        </p:grpSpPr>
        <p:sp>
          <p:nvSpPr>
            <p:cNvPr id="38" name="Oval 37"/>
            <p:cNvSpPr/>
            <p:nvPr/>
          </p:nvSpPr>
          <p:spPr>
            <a:xfrm>
              <a:off x="5992145" y="4273004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5710993" y="4273004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5429840" y="4273004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5149222" y="4273004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4868070" y="4273004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4433512" y="4196116"/>
              <a:ext cx="306809" cy="307148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5741995" y="3955791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5741995" y="4592229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5878829" y="4093867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5887916" y="4455360"/>
              <a:ext cx="153404" cy="153372"/>
            </a:xfrm>
            <a:prstGeom prst="ellipse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8" name="Freeform: Shape 47"/>
          <p:cNvSpPr/>
          <p:nvPr/>
        </p:nvSpPr>
        <p:spPr>
          <a:xfrm>
            <a:off x="2637746" y="3558672"/>
            <a:ext cx="1553287" cy="1553454"/>
          </a:xfrm>
          <a:custGeom>
            <a:avLst/>
            <a:gdLst>
              <a:gd name="connsiteX0" fmla="*/ 0 w 1553287"/>
              <a:gd name="connsiteY0" fmla="*/ 776727 h 1553454"/>
              <a:gd name="connsiteX1" fmla="*/ 776644 w 1553287"/>
              <a:gd name="connsiteY1" fmla="*/ 0 h 1553454"/>
              <a:gd name="connsiteX2" fmla="*/ 1553288 w 1553287"/>
              <a:gd name="connsiteY2" fmla="*/ 776727 h 1553454"/>
              <a:gd name="connsiteX3" fmla="*/ 776644 w 1553287"/>
              <a:gd name="connsiteY3" fmla="*/ 1553454 h 1553454"/>
              <a:gd name="connsiteX4" fmla="*/ 0 w 1553287"/>
              <a:gd name="connsiteY4" fmla="*/ 776727 h 155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287" h="1553454">
                <a:moveTo>
                  <a:pt x="0" y="776727"/>
                </a:moveTo>
                <a:cubicBezTo>
                  <a:pt x="0" y="347753"/>
                  <a:pt x="347715" y="0"/>
                  <a:pt x="776644" y="0"/>
                </a:cubicBezTo>
                <a:cubicBezTo>
                  <a:pt x="1205573" y="0"/>
                  <a:pt x="1553288" y="347753"/>
                  <a:pt x="1553288" y="776727"/>
                </a:cubicBezTo>
                <a:cubicBezTo>
                  <a:pt x="1553288" y="1205701"/>
                  <a:pt x="1205573" y="1553454"/>
                  <a:pt x="776644" y="1553454"/>
                </a:cubicBezTo>
                <a:cubicBezTo>
                  <a:pt x="347715" y="1553454"/>
                  <a:pt x="0" y="1205701"/>
                  <a:pt x="0" y="776727"/>
                </a:cubicBezTo>
                <a:close/>
              </a:path>
            </a:pathLst>
          </a:cu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334" tIns="250358" rIns="250334" bIns="25035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Upgrade Assessment </a:t>
            </a:r>
          </a:p>
        </p:txBody>
      </p:sp>
      <p:sp>
        <p:nvSpPr>
          <p:cNvPr id="49" name="Oval 48"/>
          <p:cNvSpPr/>
          <p:nvPr/>
        </p:nvSpPr>
        <p:spPr>
          <a:xfrm>
            <a:off x="3376250" y="3147866"/>
            <a:ext cx="306809" cy="307148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Oval 49"/>
          <p:cNvSpPr/>
          <p:nvPr/>
        </p:nvSpPr>
        <p:spPr>
          <a:xfrm>
            <a:off x="3183292" y="2965509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Oval 50"/>
          <p:cNvSpPr/>
          <p:nvPr/>
        </p:nvSpPr>
        <p:spPr>
          <a:xfrm>
            <a:off x="2967350" y="2740482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Oval 51"/>
          <p:cNvSpPr/>
          <p:nvPr/>
        </p:nvSpPr>
        <p:spPr>
          <a:xfrm>
            <a:off x="2753011" y="2549269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Oval 52"/>
          <p:cNvSpPr/>
          <p:nvPr/>
        </p:nvSpPr>
        <p:spPr>
          <a:xfrm>
            <a:off x="2425356" y="2549269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Oval 53"/>
          <p:cNvSpPr/>
          <p:nvPr/>
        </p:nvSpPr>
        <p:spPr>
          <a:xfrm>
            <a:off x="2097166" y="2549269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Oval 54"/>
          <p:cNvSpPr/>
          <p:nvPr/>
        </p:nvSpPr>
        <p:spPr>
          <a:xfrm>
            <a:off x="1769511" y="2549269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Oval 55"/>
          <p:cNvSpPr/>
          <p:nvPr/>
        </p:nvSpPr>
        <p:spPr>
          <a:xfrm>
            <a:off x="1441856" y="2549269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Oval 56"/>
          <p:cNvSpPr/>
          <p:nvPr/>
        </p:nvSpPr>
        <p:spPr>
          <a:xfrm>
            <a:off x="1114201" y="2549269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Freeform: Shape 57"/>
          <p:cNvSpPr/>
          <p:nvPr/>
        </p:nvSpPr>
        <p:spPr>
          <a:xfrm>
            <a:off x="500969" y="2173640"/>
            <a:ext cx="1798093" cy="394905"/>
          </a:xfrm>
          <a:custGeom>
            <a:avLst/>
            <a:gdLst>
              <a:gd name="connsiteX0" fmla="*/ 0 w 1798093"/>
              <a:gd name="connsiteY0" fmla="*/ 0 h 394905"/>
              <a:gd name="connsiteX1" fmla="*/ 1798093 w 1798093"/>
              <a:gd name="connsiteY1" fmla="*/ 0 h 394905"/>
              <a:gd name="connsiteX2" fmla="*/ 1798093 w 1798093"/>
              <a:gd name="connsiteY2" fmla="*/ 394905 h 394905"/>
              <a:gd name="connsiteX3" fmla="*/ 0 w 1798093"/>
              <a:gd name="connsiteY3" fmla="*/ 394905 h 394905"/>
              <a:gd name="connsiteX4" fmla="*/ 0 w 1798093"/>
              <a:gd name="connsiteY4" fmla="*/ 0 h 39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093" h="394905">
                <a:moveTo>
                  <a:pt x="0" y="0"/>
                </a:moveTo>
                <a:lnTo>
                  <a:pt x="1798093" y="0"/>
                </a:lnTo>
                <a:lnTo>
                  <a:pt x="1798093" y="394905"/>
                </a:lnTo>
                <a:lnTo>
                  <a:pt x="0" y="3949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Functional Assessment </a:t>
            </a:r>
          </a:p>
        </p:txBody>
      </p:sp>
      <p:sp>
        <p:nvSpPr>
          <p:cNvPr id="59" name="Oval 58"/>
          <p:cNvSpPr/>
          <p:nvPr/>
        </p:nvSpPr>
        <p:spPr>
          <a:xfrm>
            <a:off x="2637022" y="3440523"/>
            <a:ext cx="306809" cy="307148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Oval 59"/>
          <p:cNvSpPr/>
          <p:nvPr/>
        </p:nvSpPr>
        <p:spPr>
          <a:xfrm>
            <a:off x="2440322" y="327829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Oval 60"/>
          <p:cNvSpPr/>
          <p:nvPr/>
        </p:nvSpPr>
        <p:spPr>
          <a:xfrm>
            <a:off x="2112667" y="327829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Oval 61"/>
          <p:cNvSpPr/>
          <p:nvPr/>
        </p:nvSpPr>
        <p:spPr>
          <a:xfrm>
            <a:off x="1785012" y="327829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Oval 62"/>
          <p:cNvSpPr/>
          <p:nvPr/>
        </p:nvSpPr>
        <p:spPr>
          <a:xfrm>
            <a:off x="1457357" y="327829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Oval 63"/>
          <p:cNvSpPr/>
          <p:nvPr/>
        </p:nvSpPr>
        <p:spPr>
          <a:xfrm>
            <a:off x="1129167" y="327829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Oval 64"/>
          <p:cNvSpPr/>
          <p:nvPr/>
        </p:nvSpPr>
        <p:spPr>
          <a:xfrm>
            <a:off x="801512" y="327829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Freeform: Shape 65"/>
          <p:cNvSpPr/>
          <p:nvPr/>
        </p:nvSpPr>
        <p:spPr>
          <a:xfrm>
            <a:off x="466320" y="2882181"/>
            <a:ext cx="1798093" cy="394905"/>
          </a:xfrm>
          <a:custGeom>
            <a:avLst/>
            <a:gdLst>
              <a:gd name="connsiteX0" fmla="*/ 0 w 1798093"/>
              <a:gd name="connsiteY0" fmla="*/ 0 h 394905"/>
              <a:gd name="connsiteX1" fmla="*/ 1798093 w 1798093"/>
              <a:gd name="connsiteY1" fmla="*/ 0 h 394905"/>
              <a:gd name="connsiteX2" fmla="*/ 1798093 w 1798093"/>
              <a:gd name="connsiteY2" fmla="*/ 394905 h 394905"/>
              <a:gd name="connsiteX3" fmla="*/ 0 w 1798093"/>
              <a:gd name="connsiteY3" fmla="*/ 394905 h 394905"/>
              <a:gd name="connsiteX4" fmla="*/ 0 w 1798093"/>
              <a:gd name="connsiteY4" fmla="*/ 0 h 39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093" h="394905">
                <a:moveTo>
                  <a:pt x="0" y="0"/>
                </a:moveTo>
                <a:lnTo>
                  <a:pt x="1798093" y="0"/>
                </a:lnTo>
                <a:lnTo>
                  <a:pt x="1798093" y="394905"/>
                </a:lnTo>
                <a:lnTo>
                  <a:pt x="0" y="3949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800" kern="1200" dirty="0"/>
              <a:t>Technical Assessment</a:t>
            </a:r>
          </a:p>
        </p:txBody>
      </p:sp>
      <p:sp>
        <p:nvSpPr>
          <p:cNvPr id="67" name="Oval 66"/>
          <p:cNvSpPr/>
          <p:nvPr/>
        </p:nvSpPr>
        <p:spPr>
          <a:xfrm>
            <a:off x="2318454" y="4196116"/>
            <a:ext cx="306809" cy="307148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Oval 67"/>
          <p:cNvSpPr/>
          <p:nvPr/>
        </p:nvSpPr>
        <p:spPr>
          <a:xfrm>
            <a:off x="2014852" y="427300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Oval 68"/>
          <p:cNvSpPr/>
          <p:nvPr/>
        </p:nvSpPr>
        <p:spPr>
          <a:xfrm>
            <a:off x="1711784" y="427300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Oval 69"/>
          <p:cNvSpPr/>
          <p:nvPr/>
        </p:nvSpPr>
        <p:spPr>
          <a:xfrm>
            <a:off x="1408182" y="427300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Oval 70"/>
          <p:cNvSpPr/>
          <p:nvPr/>
        </p:nvSpPr>
        <p:spPr>
          <a:xfrm>
            <a:off x="1105114" y="427300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Oval 71"/>
          <p:cNvSpPr/>
          <p:nvPr/>
        </p:nvSpPr>
        <p:spPr>
          <a:xfrm>
            <a:off x="801512" y="427300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Freeform: Shape 72"/>
          <p:cNvSpPr/>
          <p:nvPr/>
        </p:nvSpPr>
        <p:spPr>
          <a:xfrm>
            <a:off x="511005" y="3863982"/>
            <a:ext cx="1629032" cy="394905"/>
          </a:xfrm>
          <a:custGeom>
            <a:avLst/>
            <a:gdLst>
              <a:gd name="connsiteX0" fmla="*/ 0 w 1359795"/>
              <a:gd name="connsiteY0" fmla="*/ 0 h 394905"/>
              <a:gd name="connsiteX1" fmla="*/ 1359795 w 1359795"/>
              <a:gd name="connsiteY1" fmla="*/ 0 h 394905"/>
              <a:gd name="connsiteX2" fmla="*/ 1359795 w 1359795"/>
              <a:gd name="connsiteY2" fmla="*/ 394905 h 394905"/>
              <a:gd name="connsiteX3" fmla="*/ 0 w 1359795"/>
              <a:gd name="connsiteY3" fmla="*/ 394905 h 394905"/>
              <a:gd name="connsiteX4" fmla="*/ 0 w 1359795"/>
              <a:gd name="connsiteY4" fmla="*/ 0 h 39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795" h="394905">
                <a:moveTo>
                  <a:pt x="0" y="0"/>
                </a:moveTo>
                <a:lnTo>
                  <a:pt x="1359795" y="0"/>
                </a:lnTo>
                <a:lnTo>
                  <a:pt x="1359795" y="394905"/>
                </a:lnTo>
                <a:lnTo>
                  <a:pt x="0" y="3949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800" kern="1200" dirty="0"/>
              <a:t>Customizations and Integrations </a:t>
            </a:r>
          </a:p>
        </p:txBody>
      </p:sp>
      <p:sp>
        <p:nvSpPr>
          <p:cNvPr id="74" name="Oval 73"/>
          <p:cNvSpPr/>
          <p:nvPr/>
        </p:nvSpPr>
        <p:spPr>
          <a:xfrm>
            <a:off x="2637022" y="4939632"/>
            <a:ext cx="306809" cy="307148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Oval 74"/>
          <p:cNvSpPr/>
          <p:nvPr/>
        </p:nvSpPr>
        <p:spPr>
          <a:xfrm>
            <a:off x="2440322" y="525201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Oval 75"/>
          <p:cNvSpPr/>
          <p:nvPr/>
        </p:nvSpPr>
        <p:spPr>
          <a:xfrm>
            <a:off x="2112667" y="525201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Oval 76"/>
          <p:cNvSpPr/>
          <p:nvPr/>
        </p:nvSpPr>
        <p:spPr>
          <a:xfrm>
            <a:off x="1785012" y="525201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Oval 77"/>
          <p:cNvSpPr/>
          <p:nvPr/>
        </p:nvSpPr>
        <p:spPr>
          <a:xfrm>
            <a:off x="1457357" y="525201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Oval 78"/>
          <p:cNvSpPr/>
          <p:nvPr/>
        </p:nvSpPr>
        <p:spPr>
          <a:xfrm>
            <a:off x="1129167" y="525201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Oval 79"/>
          <p:cNvSpPr/>
          <p:nvPr/>
        </p:nvSpPr>
        <p:spPr>
          <a:xfrm>
            <a:off x="801512" y="5252014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Freeform: Shape 80"/>
          <p:cNvSpPr/>
          <p:nvPr/>
        </p:nvSpPr>
        <p:spPr>
          <a:xfrm>
            <a:off x="496511" y="4784548"/>
            <a:ext cx="2183317" cy="394905"/>
          </a:xfrm>
          <a:custGeom>
            <a:avLst/>
            <a:gdLst>
              <a:gd name="connsiteX0" fmla="*/ 0 w 1798093"/>
              <a:gd name="connsiteY0" fmla="*/ 0 h 394905"/>
              <a:gd name="connsiteX1" fmla="*/ 1798093 w 1798093"/>
              <a:gd name="connsiteY1" fmla="*/ 0 h 394905"/>
              <a:gd name="connsiteX2" fmla="*/ 1798093 w 1798093"/>
              <a:gd name="connsiteY2" fmla="*/ 394905 h 394905"/>
              <a:gd name="connsiteX3" fmla="*/ 0 w 1798093"/>
              <a:gd name="connsiteY3" fmla="*/ 394905 h 394905"/>
              <a:gd name="connsiteX4" fmla="*/ 0 w 1798093"/>
              <a:gd name="connsiteY4" fmla="*/ 0 h 39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093" h="394905">
                <a:moveTo>
                  <a:pt x="0" y="0"/>
                </a:moveTo>
                <a:lnTo>
                  <a:pt x="1798093" y="0"/>
                </a:lnTo>
                <a:lnTo>
                  <a:pt x="1798093" y="394905"/>
                </a:lnTo>
                <a:lnTo>
                  <a:pt x="0" y="3949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800" kern="1200" dirty="0"/>
              <a:t>Architecture Assessment</a:t>
            </a:r>
          </a:p>
        </p:txBody>
      </p:sp>
      <p:sp>
        <p:nvSpPr>
          <p:cNvPr id="82" name="Oval 81"/>
          <p:cNvSpPr/>
          <p:nvPr/>
        </p:nvSpPr>
        <p:spPr>
          <a:xfrm>
            <a:off x="3376250" y="5218602"/>
            <a:ext cx="306809" cy="307148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Oval 82"/>
          <p:cNvSpPr/>
          <p:nvPr/>
        </p:nvSpPr>
        <p:spPr>
          <a:xfrm>
            <a:off x="3221777" y="5530178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Oval 83"/>
          <p:cNvSpPr/>
          <p:nvPr/>
        </p:nvSpPr>
        <p:spPr>
          <a:xfrm>
            <a:off x="3001558" y="5778151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5" name="Oval 84"/>
          <p:cNvSpPr/>
          <p:nvPr/>
        </p:nvSpPr>
        <p:spPr>
          <a:xfrm>
            <a:off x="2753011" y="6030955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Oval 85"/>
          <p:cNvSpPr/>
          <p:nvPr/>
        </p:nvSpPr>
        <p:spPr>
          <a:xfrm>
            <a:off x="2425356" y="6030955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Oval 86"/>
          <p:cNvSpPr/>
          <p:nvPr/>
        </p:nvSpPr>
        <p:spPr>
          <a:xfrm>
            <a:off x="2097166" y="6030955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Oval 87"/>
          <p:cNvSpPr/>
          <p:nvPr/>
        </p:nvSpPr>
        <p:spPr>
          <a:xfrm>
            <a:off x="1769511" y="6030955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9" name="Oval 88"/>
          <p:cNvSpPr/>
          <p:nvPr/>
        </p:nvSpPr>
        <p:spPr>
          <a:xfrm>
            <a:off x="1441856" y="6030955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Oval 89"/>
          <p:cNvSpPr/>
          <p:nvPr/>
        </p:nvSpPr>
        <p:spPr>
          <a:xfrm>
            <a:off x="1114201" y="6030955"/>
            <a:ext cx="153404" cy="153372"/>
          </a:xfrm>
          <a:prstGeom prst="ellipse">
            <a:avLst/>
          </a:prstGeom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reeform: Shape 90"/>
          <p:cNvSpPr/>
          <p:nvPr/>
        </p:nvSpPr>
        <p:spPr>
          <a:xfrm>
            <a:off x="495300" y="5650014"/>
            <a:ext cx="2826046" cy="394905"/>
          </a:xfrm>
          <a:custGeom>
            <a:avLst/>
            <a:gdLst>
              <a:gd name="connsiteX0" fmla="*/ 0 w 2826046"/>
              <a:gd name="connsiteY0" fmla="*/ 0 h 394905"/>
              <a:gd name="connsiteX1" fmla="*/ 2826046 w 2826046"/>
              <a:gd name="connsiteY1" fmla="*/ 0 h 394905"/>
              <a:gd name="connsiteX2" fmla="*/ 2826046 w 2826046"/>
              <a:gd name="connsiteY2" fmla="*/ 394905 h 394905"/>
              <a:gd name="connsiteX3" fmla="*/ 0 w 2826046"/>
              <a:gd name="connsiteY3" fmla="*/ 394905 h 394905"/>
              <a:gd name="connsiteX4" fmla="*/ 0 w 2826046"/>
              <a:gd name="connsiteY4" fmla="*/ 0 h 39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046" h="394905">
                <a:moveTo>
                  <a:pt x="0" y="0"/>
                </a:moveTo>
                <a:lnTo>
                  <a:pt x="2826046" y="0"/>
                </a:lnTo>
                <a:lnTo>
                  <a:pt x="2826046" y="394905"/>
                </a:lnTo>
                <a:lnTo>
                  <a:pt x="0" y="3949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1800" kern="1200" dirty="0"/>
              <a:t>Upgrade Readiness Check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92" y="226447"/>
            <a:ext cx="10301722" cy="535531"/>
          </a:xfr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Sonata </a:t>
            </a:r>
            <a:r>
              <a:rPr lang="en-US" sz="3200" dirty="0">
                <a:solidFill>
                  <a:srgbClr val="CF2B24"/>
                </a:solidFill>
                <a:latin typeface="+mn-lt"/>
                <a:ea typeface="+mn-ea"/>
                <a:cs typeface="+mn-cs"/>
              </a:rPr>
              <a:t>Accelerated Upgrade Assessment </a:t>
            </a:r>
            <a:r>
              <a:rPr lang="en-US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@ $15,000 USD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36228" y="5015449"/>
            <a:ext cx="3120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Upgrade Strategy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67" y="2361457"/>
            <a:ext cx="490634" cy="503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66696" y="2456971"/>
            <a:ext cx="334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Functional Assessment Report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33" y="4950318"/>
            <a:ext cx="540038" cy="5621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90140" y="3643054"/>
            <a:ext cx="334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Technical Assessment Report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24714" y="4007468"/>
            <a:ext cx="308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Architecture, Deployment Approach</a:t>
            </a:r>
          </a:p>
          <a:p>
            <a:r>
              <a:rPr lang="en-US" dirty="0"/>
              <a:t>Integration approach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80331" y="2818369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Modules, Customizations, Documentation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92" y="3594267"/>
            <a:ext cx="673716" cy="673716"/>
          </a:xfrm>
          <a:prstGeom prst="rect">
            <a:avLst/>
          </a:prstGeom>
        </p:spPr>
      </p:pic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023296619"/>
              </p:ext>
            </p:extLst>
          </p:nvPr>
        </p:nvGraphicFramePr>
        <p:xfrm>
          <a:off x="381000" y="1213235"/>
          <a:ext cx="10972800" cy="60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Rectangle 35"/>
          <p:cNvSpPr/>
          <p:nvPr/>
        </p:nvSpPr>
        <p:spPr>
          <a:xfrm>
            <a:off x="8838318" y="5381870"/>
            <a:ext cx="26881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High Level Upgrade Plan</a:t>
            </a:r>
          </a:p>
          <a:p>
            <a:pPr>
              <a:lnSpc>
                <a:spcPct val="120000"/>
              </a:lnSpc>
            </a:pPr>
            <a:r>
              <a:rPr lang="en-US" dirty="0"/>
              <a:t>Estimates &amp; Contract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453252" y="2405884"/>
            <a:ext cx="3254174" cy="3311100"/>
            <a:chOff x="4312825" y="2160525"/>
            <a:chExt cx="3415894" cy="3666347"/>
          </a:xfrm>
          <a:solidFill>
            <a:schemeClr val="bg1"/>
          </a:solidFill>
        </p:grpSpPr>
        <p:grpSp>
          <p:nvGrpSpPr>
            <p:cNvPr id="93" name="Group 92"/>
            <p:cNvGrpSpPr/>
            <p:nvPr/>
          </p:nvGrpSpPr>
          <p:grpSpPr>
            <a:xfrm>
              <a:off x="4312825" y="2484837"/>
              <a:ext cx="3415894" cy="3342035"/>
              <a:chOff x="4649399" y="1654629"/>
              <a:chExt cx="3415894" cy="3342035"/>
            </a:xfrm>
            <a:grpFill/>
          </p:grpSpPr>
          <p:sp>
            <p:nvSpPr>
              <p:cNvPr id="95" name="Rectangle 94"/>
              <p:cNvSpPr/>
              <p:nvPr/>
            </p:nvSpPr>
            <p:spPr>
              <a:xfrm>
                <a:off x="4654561" y="1654629"/>
                <a:ext cx="3394543" cy="3342035"/>
              </a:xfrm>
              <a:prstGeom prst="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4666654" y="1991063"/>
                <a:ext cx="3268482" cy="424622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solidFill>
                      <a:srgbClr val="C00000"/>
                    </a:solidFill>
                  </a:rPr>
                  <a:t>Assessment Questionnaire (Sonata)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678027" y="4302847"/>
                <a:ext cx="3312901" cy="341632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Assessment Checklist (Sonata)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649399" y="2606790"/>
                <a:ext cx="3415894" cy="33923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LCS Upgrade analysis tool (Microsoft)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665121" y="3159047"/>
                <a:ext cx="3206971" cy="341632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Extended Analysis tool (Sonata)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659622" y="3714777"/>
                <a:ext cx="3240092" cy="385974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Code Migration Tool (Sonata)</a:t>
                </a: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4316903" y="2160525"/>
              <a:ext cx="181972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/>
                <a:t>Tools and Resources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7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6" grpId="0"/>
      <p:bldP spid="73" grpId="0"/>
      <p:bldP spid="81" grpId="0"/>
      <p:bldP spid="91" grpId="0"/>
      <p:bldP spid="10" grpId="0"/>
      <p:bldP spid="13" grpId="0"/>
      <p:bldP spid="19" grpId="0"/>
      <p:bldP spid="20" grpId="0"/>
      <p:bldP spid="2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94" y="225958"/>
            <a:ext cx="9985339" cy="535531"/>
          </a:xfr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Contact Sonata for </a:t>
            </a:r>
            <a:r>
              <a:rPr lang="en-US" sz="3200" dirty="0">
                <a:solidFill>
                  <a:srgbClr val="CF2B24"/>
                </a:solidFill>
                <a:latin typeface="+mn-lt"/>
                <a:ea typeface="+mn-ea"/>
                <a:cs typeface="+mn-cs"/>
              </a:rPr>
              <a:t>Risk Free Upgrade Path </a:t>
            </a:r>
            <a:r>
              <a:rPr lang="en-US" sz="3200" dirty="0">
                <a:latin typeface="+mn-lt"/>
                <a:ea typeface="+mn-ea"/>
                <a:cs typeface="+mn-cs"/>
              </a:rPr>
              <a:t>@ 15,000USD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966797" y="3997733"/>
            <a:ext cx="2584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3" name="AutoShape 7" descr="engage customers icon"/>
          <p:cNvSpPr>
            <a:spLocks noChangeAspect="1" noChangeArrowheads="1"/>
          </p:cNvSpPr>
          <p:nvPr/>
        </p:nvSpPr>
        <p:spPr bwMode="auto">
          <a:xfrm>
            <a:off x="6096000" y="36570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AutoShape 8" descr="empower employees icon"/>
          <p:cNvSpPr>
            <a:spLocks noChangeAspect="1" noChangeArrowheads="1"/>
          </p:cNvSpPr>
          <p:nvPr/>
        </p:nvSpPr>
        <p:spPr bwMode="auto">
          <a:xfrm>
            <a:off x="6096000" y="42222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AutoShape 9" descr="operations icon"/>
          <p:cNvSpPr>
            <a:spLocks noChangeAspect="1" noChangeArrowheads="1"/>
          </p:cNvSpPr>
          <p:nvPr/>
        </p:nvSpPr>
        <p:spPr bwMode="auto">
          <a:xfrm>
            <a:off x="6096000" y="47873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AutoShape 10" descr="transform products icon"/>
          <p:cNvSpPr>
            <a:spLocks noChangeAspect="1" noChangeArrowheads="1"/>
          </p:cNvSpPr>
          <p:nvPr/>
        </p:nvSpPr>
        <p:spPr bwMode="auto">
          <a:xfrm>
            <a:off x="6096000" y="53525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164525"/>
            <a:ext cx="12192000" cy="281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540010" y="4323130"/>
            <a:ext cx="192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</a:rPr>
              <a:t>12+ Years Experience 600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+ resources on </a:t>
            </a:r>
            <a:r>
              <a:rPr lang="en-US" kern="0" dirty="0">
                <a:solidFill>
                  <a:schemeClr val="bg1"/>
                </a:solidFill>
              </a:rPr>
              <a:t>Dynamics 365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with global presence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2776895" y="4322160"/>
            <a:ext cx="1924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IN" kern="0" dirty="0">
                <a:solidFill>
                  <a:schemeClr val="bg1"/>
                </a:solidFill>
              </a:rPr>
              <a:t>180+ Engagements</a:t>
            </a:r>
          </a:p>
          <a:p>
            <a:pPr lvl="0" algn="ctr">
              <a:defRPr/>
            </a:pPr>
            <a:r>
              <a:rPr lang="en-IN" kern="0" dirty="0">
                <a:solidFill>
                  <a:schemeClr val="bg1"/>
                </a:solidFill>
              </a:rPr>
              <a:t>large global &amp; complex upgrades, implementation  &amp; rollouts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924519" y="4322160"/>
            <a:ext cx="2073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kern="0" dirty="0">
                <a:solidFill>
                  <a:schemeClr val="bg1"/>
                </a:solidFill>
              </a:rPr>
              <a:t>Dynamics 365 Ready , Industry specific solutions for Retail &amp; Distribution </a:t>
            </a:r>
          </a:p>
          <a:p>
            <a:pPr lvl="0" algn="ctr">
              <a:defRPr/>
            </a:pPr>
            <a:r>
              <a:rPr lang="en-US" kern="0" dirty="0">
                <a:solidFill>
                  <a:schemeClr val="bg1"/>
                </a:solidFill>
              </a:rPr>
              <a:t>@ </a:t>
            </a:r>
            <a:r>
              <a:rPr lang="en-US" kern="0" dirty="0" err="1">
                <a:solidFill>
                  <a:schemeClr val="bg1"/>
                </a:solidFill>
              </a:rPr>
              <a:t>AppSource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7209677" y="4332755"/>
            <a:ext cx="2233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Analysis framework for planning your Dynamics 365 journey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9473309" y="4327492"/>
            <a:ext cx="223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Comprehensive skills on Azure, PowerBI, Cortana Analytics , and ,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PowerApp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Flow, 0ffice 365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20828" y="3832950"/>
            <a:ext cx="9045" cy="107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8714" y="3832949"/>
            <a:ext cx="9045" cy="107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9105" y="3832949"/>
            <a:ext cx="9045" cy="107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42737" y="3837615"/>
            <a:ext cx="9045" cy="107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118" y="3725031"/>
            <a:ext cx="576073" cy="3931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33" y="3699479"/>
            <a:ext cx="417577" cy="4724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335" y="3666956"/>
            <a:ext cx="481585" cy="4937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23" y="3688292"/>
            <a:ext cx="417577" cy="472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11" y="3686930"/>
            <a:ext cx="582169" cy="469393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445711775"/>
              </p:ext>
            </p:extLst>
          </p:nvPr>
        </p:nvGraphicFramePr>
        <p:xfrm>
          <a:off x="1889973" y="1317157"/>
          <a:ext cx="8128000" cy="165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8" name="Rectangle 37"/>
          <p:cNvSpPr/>
          <p:nvPr/>
        </p:nvSpPr>
        <p:spPr>
          <a:xfrm>
            <a:off x="0" y="5980723"/>
            <a:ext cx="12192000" cy="4273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492495" y="5949534"/>
            <a:ext cx="105929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Recognized as Partner for Microsoft ISV Development Center for Dynamics Operations and CRM across the globe </a:t>
            </a:r>
          </a:p>
        </p:txBody>
      </p:sp>
    </p:spTree>
    <p:extLst>
      <p:ext uri="{BB962C8B-B14F-4D97-AF65-F5344CB8AC3E}">
        <p14:creationId xmlns:p14="http://schemas.microsoft.com/office/powerpoint/2010/main" val="11646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swald Light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295</Words>
  <Application>Microsoft Office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Wingdings</vt:lpstr>
      <vt:lpstr>Oswald Light</vt:lpstr>
      <vt:lpstr>Calibri</vt:lpstr>
      <vt:lpstr>Office Theme</vt:lpstr>
      <vt:lpstr>PowerPoint Presentation</vt:lpstr>
      <vt:lpstr>Grow, evolve, and transform business with Dynamics 365</vt:lpstr>
      <vt:lpstr>Typical Upgrade Challenges and Questions  </vt:lpstr>
      <vt:lpstr>Sonata Accelerated Upgrade Assessment @ $15,000 USD </vt:lpstr>
      <vt:lpstr>Contact Sonata for Risk Free Upgrade Path @ 15,000USD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</dc:creator>
  <cp:lastModifiedBy>Rathi Rao</cp:lastModifiedBy>
  <cp:revision>182</cp:revision>
  <dcterms:created xsi:type="dcterms:W3CDTF">2016-12-06T11:23:08Z</dcterms:created>
  <dcterms:modified xsi:type="dcterms:W3CDTF">2017-08-23T14:05:37Z</dcterms:modified>
</cp:coreProperties>
</file>