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660"/>
  </p:normalViewPr>
  <p:slideViewPr>
    <p:cSldViewPr snapToGrid="0">
      <p:cViewPr varScale="1">
        <p:scale>
          <a:sx n="66" d="100"/>
          <a:sy n="66" d="100"/>
        </p:scale>
        <p:origin x="3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 Dickinson" userId="S::ndickinson@altusdynamics.com::dd6e10c4-04db-4e73-9f92-5af22fa89813" providerId="AD" clId="Web-{4BA44C23-8713-5B29-8CEB-B1C4215A4FB6}"/>
    <pc:docChg chg="modSld">
      <pc:chgData name="Nicola Dickinson" userId="S::ndickinson@altusdynamics.com::dd6e10c4-04db-4e73-9f92-5af22fa89813" providerId="AD" clId="Web-{4BA44C23-8713-5B29-8CEB-B1C4215A4FB6}" dt="2019-02-26T11:47:21.181" v="370" actId="20577"/>
      <pc:docMkLst>
        <pc:docMk/>
      </pc:docMkLst>
      <pc:sldChg chg="modSp">
        <pc:chgData name="Nicola Dickinson" userId="S::ndickinson@altusdynamics.com::dd6e10c4-04db-4e73-9f92-5af22fa89813" providerId="AD" clId="Web-{4BA44C23-8713-5B29-8CEB-B1C4215A4FB6}" dt="2019-02-26T11:47:21.181" v="369" actId="20577"/>
        <pc:sldMkLst>
          <pc:docMk/>
          <pc:sldMk cId="1887711550" sldId="259"/>
        </pc:sldMkLst>
        <pc:spChg chg="mod">
          <ac:chgData name="Nicola Dickinson" userId="S::ndickinson@altusdynamics.com::dd6e10c4-04db-4e73-9f92-5af22fa89813" providerId="AD" clId="Web-{4BA44C23-8713-5B29-8CEB-B1C4215A4FB6}" dt="2019-02-26T11:47:21.181" v="369" actId="20577"/>
          <ac:spMkLst>
            <pc:docMk/>
            <pc:sldMk cId="1887711550" sldId="259"/>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defTabSz="1219170"/>
            <a:fld id="{45DB72FE-910B-4308-BD21-713B9EDF915B}" type="datetimeFigureOut">
              <a:rPr lang="en-US" smtClean="0">
                <a:solidFill>
                  <a:prstClr val="black">
                    <a:tint val="75000"/>
                  </a:prstClr>
                </a:solidFill>
              </a:rPr>
              <a:pPr defTabSz="1219170"/>
              <a:t>27-Feb-19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1219170"/>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219170"/>
            <a:fld id="{F7D27C09-0FF3-4001-A778-1549A650EDA2}" type="slidenum">
              <a:rPr lang="en-US" smtClean="0">
                <a:solidFill>
                  <a:prstClr val="black">
                    <a:tint val="75000"/>
                  </a:prstClr>
                </a:solidFill>
              </a:rPr>
              <a:pPr defTabSz="1219170"/>
              <a:t>‹#›</a:t>
            </a:fld>
            <a:endParaRPr lang="en-US" dirty="0">
              <a:solidFill>
                <a:prstClr val="black">
                  <a:tint val="75000"/>
                </a:prstClr>
              </a:solidFill>
            </a:endParaRPr>
          </a:p>
        </p:txBody>
      </p:sp>
    </p:spTree>
    <p:extLst>
      <p:ext uri="{BB962C8B-B14F-4D97-AF65-F5344CB8AC3E}">
        <p14:creationId xmlns:p14="http://schemas.microsoft.com/office/powerpoint/2010/main" val="3240019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Rectangle 36"/>
          <p:cNvSpPr>
            <a:spLocks noChangeArrowheads="1"/>
          </p:cNvSpPr>
          <p:nvPr userDrawn="1"/>
        </p:nvSpPr>
        <p:spPr bwMode="auto">
          <a:xfrm>
            <a:off x="0" y="1"/>
            <a:ext cx="3657600" cy="6857999"/>
          </a:xfrm>
          <a:prstGeom prst="rect">
            <a:avLst/>
          </a:prstGeom>
          <a:solidFill>
            <a:srgbClr val="A80000"/>
          </a:solidFill>
          <a:ln>
            <a:noFill/>
          </a:ln>
          <a:extLst/>
        </p:spPr>
        <p:txBody>
          <a:bodyPr vert="horz" wrap="square" lIns="121920" tIns="60960" rIns="121920" bIns="60960" numCol="1" anchor="t" anchorCtr="0" compatLnSpc="1">
            <a:prstTxWarp prst="textNoShape">
              <a:avLst/>
            </a:prstTxWarp>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78D7"/>
              </a:solidFill>
              <a:effectLst/>
              <a:uLnTx/>
              <a:uFillTx/>
              <a:latin typeface="Calibri"/>
              <a:ea typeface="+mn-ea"/>
              <a:cs typeface="+mn-cs"/>
            </a:endParaRPr>
          </a:p>
        </p:txBody>
      </p:sp>
      <p:sp>
        <p:nvSpPr>
          <p:cNvPr id="4" name="Rectangle 3"/>
          <p:cNvSpPr/>
          <p:nvPr userDrawn="1"/>
        </p:nvSpPr>
        <p:spPr>
          <a:xfrm>
            <a:off x="203201" y="584200"/>
            <a:ext cx="3115745" cy="338554"/>
          </a:xfrm>
          <a:prstGeom prst="rect">
            <a:avLst/>
          </a:prstGeom>
        </p:spPr>
        <p:txBody>
          <a:bodyPr wrap="square">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Segoe UI" panose="020B0502040204020203" pitchFamily="34" charset="0"/>
                <a:ea typeface="+mn-ea"/>
                <a:cs typeface="Segoe UI" panose="020B0502040204020203" pitchFamily="34" charset="0"/>
              </a:rPr>
              <a:t>CASE STUDY</a:t>
            </a:r>
          </a:p>
        </p:txBody>
      </p:sp>
      <p:sp>
        <p:nvSpPr>
          <p:cNvPr id="10" name="TextBox 9"/>
          <p:cNvSpPr txBox="1"/>
          <p:nvPr userDrawn="1"/>
        </p:nvSpPr>
        <p:spPr>
          <a:xfrm>
            <a:off x="203200" y="76201"/>
            <a:ext cx="2815258" cy="543675"/>
          </a:xfrm>
          <a:prstGeom prst="rect">
            <a:avLst/>
          </a:prstGeom>
          <a:noFill/>
        </p:spPr>
        <p:txBody>
          <a:bodyPr wrap="non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solidFill>
                <a:effectLst/>
                <a:uLnTx/>
                <a:uFillTx/>
                <a:latin typeface="Segoe Pro Light"/>
                <a:ea typeface="+mn-ea"/>
                <a:cs typeface="Segoe Pro Light"/>
              </a:rPr>
              <a:t>SQL Server 2014</a:t>
            </a:r>
          </a:p>
        </p:txBody>
      </p:sp>
      <p:grpSp>
        <p:nvGrpSpPr>
          <p:cNvPr id="13" name="Group 12"/>
          <p:cNvGrpSpPr/>
          <p:nvPr userDrawn="1"/>
        </p:nvGrpSpPr>
        <p:grpSpPr>
          <a:xfrm>
            <a:off x="172603" y="6212395"/>
            <a:ext cx="3319689" cy="503801"/>
            <a:chOff x="129452" y="4659299"/>
            <a:chExt cx="2489767" cy="377851"/>
          </a:xfrm>
        </p:grpSpPr>
        <p:pic>
          <p:nvPicPr>
            <p:cNvPr id="14" name="Picture 13" descr="MSFT_logo_rgb_W-Wht_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452" y="4659299"/>
              <a:ext cx="1027206" cy="377851"/>
            </a:xfrm>
            <a:prstGeom prst="rect">
              <a:avLst/>
            </a:prstGeom>
          </p:spPr>
        </p:pic>
        <p:sp>
          <p:nvSpPr>
            <p:cNvPr id="15" name="Rectangle 14"/>
            <p:cNvSpPr/>
            <p:nvPr/>
          </p:nvSpPr>
          <p:spPr>
            <a:xfrm>
              <a:off x="1143001" y="4726945"/>
              <a:ext cx="1476218" cy="223091"/>
            </a:xfrm>
            <a:prstGeom prst="rect">
              <a:avLst/>
            </a:prstGeom>
          </p:spPr>
          <p:txBody>
            <a:bodyPr wrap="square">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333" b="0" i="0" u="none" strike="noStrike" kern="1200" cap="none" spc="0" normalizeH="0" baseline="0" noProof="0" dirty="0">
                  <a:ln>
                    <a:noFill/>
                  </a:ln>
                  <a:solidFill>
                    <a:prstClr val="white"/>
                  </a:solidFill>
                  <a:effectLst/>
                  <a:uLnTx/>
                  <a:uFillTx/>
                  <a:latin typeface="Segoe UI" panose="020B0502040204020203" pitchFamily="34" charset="0"/>
                  <a:ea typeface="+mn-ea"/>
                  <a:cs typeface="Segoe UI" panose="020B0502040204020203" pitchFamily="34" charset="0"/>
                </a:rPr>
                <a:t>Go-To-Market Services</a:t>
              </a:r>
            </a:p>
          </p:txBody>
        </p:sp>
        <p:cxnSp>
          <p:nvCxnSpPr>
            <p:cNvPr id="16" name="Straight Connector 15"/>
            <p:cNvCxnSpPr/>
            <p:nvPr/>
          </p:nvCxnSpPr>
          <p:spPr>
            <a:xfrm flipV="1">
              <a:off x="1143000" y="4740118"/>
              <a:ext cx="0" cy="23526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05177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defTabSz="1219170"/>
            <a:fld id="{45DB72FE-910B-4308-BD21-713B9EDF915B}" type="datetimeFigureOut">
              <a:rPr lang="en-US" smtClean="0">
                <a:solidFill>
                  <a:prstClr val="black">
                    <a:tint val="75000"/>
                  </a:prstClr>
                </a:solidFill>
              </a:rPr>
              <a:pPr defTabSz="1219170"/>
              <a:t>27-Feb-19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defTabSz="1219170"/>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1219170"/>
            <a:fld id="{F7D27C09-0FF3-4001-A778-1549A650EDA2}" type="slidenum">
              <a:rPr lang="en-US" smtClean="0">
                <a:solidFill>
                  <a:prstClr val="black">
                    <a:tint val="75000"/>
                  </a:prstClr>
                </a:solidFill>
              </a:rPr>
              <a:pPr defTabSz="1219170"/>
              <a:t>‹#›</a:t>
            </a:fld>
            <a:endParaRPr lang="en-US" dirty="0">
              <a:solidFill>
                <a:prstClr val="black">
                  <a:tint val="75000"/>
                </a:prstClr>
              </a:solidFill>
            </a:endParaRPr>
          </a:p>
        </p:txBody>
      </p:sp>
    </p:spTree>
    <p:extLst>
      <p:ext uri="{BB962C8B-B14F-4D97-AF65-F5344CB8AC3E}">
        <p14:creationId xmlns:p14="http://schemas.microsoft.com/office/powerpoint/2010/main" val="3732374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dirty="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defTabSz="1219170"/>
            <a:fld id="{45DB72FE-910B-4308-BD21-713B9EDF915B}" type="datetimeFigureOut">
              <a:rPr lang="en-US" smtClean="0">
                <a:solidFill>
                  <a:prstClr val="black">
                    <a:tint val="75000"/>
                  </a:prstClr>
                </a:solidFill>
              </a:rPr>
              <a:pPr defTabSz="1219170"/>
              <a:t>27-Feb-19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defTabSz="1219170"/>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1219170"/>
            <a:fld id="{F7D27C09-0FF3-4001-A778-1549A650EDA2}" type="slidenum">
              <a:rPr lang="en-US" smtClean="0">
                <a:solidFill>
                  <a:prstClr val="black">
                    <a:tint val="75000"/>
                  </a:prstClr>
                </a:solidFill>
              </a:rPr>
              <a:pPr defTabSz="1219170"/>
              <a:t>‹#›</a:t>
            </a:fld>
            <a:endParaRPr lang="en-US" dirty="0">
              <a:solidFill>
                <a:prstClr val="black">
                  <a:tint val="75000"/>
                </a:prstClr>
              </a:solidFill>
            </a:endParaRPr>
          </a:p>
        </p:txBody>
      </p:sp>
    </p:spTree>
    <p:extLst>
      <p:ext uri="{BB962C8B-B14F-4D97-AF65-F5344CB8AC3E}">
        <p14:creationId xmlns:p14="http://schemas.microsoft.com/office/powerpoint/2010/main" val="831259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1219170"/>
            <a:fld id="{45DB72FE-910B-4308-BD21-713B9EDF915B}" type="datetimeFigureOut">
              <a:rPr lang="en-US" smtClean="0">
                <a:solidFill>
                  <a:prstClr val="black">
                    <a:tint val="75000"/>
                  </a:prstClr>
                </a:solidFill>
              </a:rPr>
              <a:pPr defTabSz="1219170"/>
              <a:t>27-Feb-19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1219170"/>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219170"/>
            <a:fld id="{F7D27C09-0FF3-4001-A778-1549A650EDA2}" type="slidenum">
              <a:rPr lang="en-US" smtClean="0">
                <a:solidFill>
                  <a:prstClr val="black">
                    <a:tint val="75000"/>
                  </a:prstClr>
                </a:solidFill>
              </a:rPr>
              <a:pPr defTabSz="1219170"/>
              <a:t>‹#›</a:t>
            </a:fld>
            <a:endParaRPr lang="en-US" dirty="0">
              <a:solidFill>
                <a:prstClr val="black">
                  <a:tint val="75000"/>
                </a:prstClr>
              </a:solidFill>
            </a:endParaRPr>
          </a:p>
        </p:txBody>
      </p:sp>
    </p:spTree>
    <p:extLst>
      <p:ext uri="{BB962C8B-B14F-4D97-AF65-F5344CB8AC3E}">
        <p14:creationId xmlns:p14="http://schemas.microsoft.com/office/powerpoint/2010/main" val="1821610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1219170"/>
            <a:fld id="{45DB72FE-910B-4308-BD21-713B9EDF915B}" type="datetimeFigureOut">
              <a:rPr lang="en-US" smtClean="0">
                <a:solidFill>
                  <a:prstClr val="black">
                    <a:tint val="75000"/>
                  </a:prstClr>
                </a:solidFill>
              </a:rPr>
              <a:pPr defTabSz="1219170"/>
              <a:t>27-Feb-19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1219170"/>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219170"/>
            <a:fld id="{F7D27C09-0FF3-4001-A778-1549A650EDA2}" type="slidenum">
              <a:rPr lang="en-US" smtClean="0">
                <a:solidFill>
                  <a:prstClr val="black">
                    <a:tint val="75000"/>
                  </a:prstClr>
                </a:solidFill>
              </a:rPr>
              <a:pPr defTabSz="1219170"/>
              <a:t>‹#›</a:t>
            </a:fld>
            <a:endParaRPr lang="en-US" dirty="0">
              <a:solidFill>
                <a:prstClr val="black">
                  <a:tint val="75000"/>
                </a:prstClr>
              </a:solidFill>
            </a:endParaRPr>
          </a:p>
        </p:txBody>
      </p:sp>
    </p:spTree>
    <p:extLst>
      <p:ext uri="{BB962C8B-B14F-4D97-AF65-F5344CB8AC3E}">
        <p14:creationId xmlns:p14="http://schemas.microsoft.com/office/powerpoint/2010/main" val="1180869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1219170"/>
            <a:fld id="{45DB72FE-910B-4308-BD21-713B9EDF915B}" type="datetimeFigureOut">
              <a:rPr lang="en-US" smtClean="0">
                <a:solidFill>
                  <a:prstClr val="black">
                    <a:tint val="75000"/>
                  </a:prstClr>
                </a:solidFill>
              </a:rPr>
              <a:pPr defTabSz="1219170"/>
              <a:t>27-Feb-19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1219170"/>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219170"/>
            <a:fld id="{F7D27C09-0FF3-4001-A778-1549A650EDA2}" type="slidenum">
              <a:rPr lang="en-US" smtClean="0">
                <a:solidFill>
                  <a:prstClr val="black">
                    <a:tint val="75000"/>
                  </a:prstClr>
                </a:solidFill>
              </a:rPr>
              <a:pPr defTabSz="1219170"/>
              <a:t>‹#›</a:t>
            </a:fld>
            <a:endParaRPr lang="en-US" dirty="0">
              <a:solidFill>
                <a:prstClr val="black">
                  <a:tint val="75000"/>
                </a:prstClr>
              </a:solidFill>
            </a:endParaRPr>
          </a:p>
        </p:txBody>
      </p:sp>
    </p:spTree>
    <p:extLst>
      <p:ext uri="{BB962C8B-B14F-4D97-AF65-F5344CB8AC3E}">
        <p14:creationId xmlns:p14="http://schemas.microsoft.com/office/powerpoint/2010/main" val="2480635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1219170"/>
            <a:fld id="{45DB72FE-910B-4308-BD21-713B9EDF915B}" type="datetimeFigureOut">
              <a:rPr lang="en-US" smtClean="0">
                <a:solidFill>
                  <a:prstClr val="black">
                    <a:tint val="75000"/>
                  </a:prstClr>
                </a:solidFill>
              </a:rPr>
              <a:pPr defTabSz="1219170"/>
              <a:t>27-Feb-19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1219170"/>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219170"/>
            <a:fld id="{F7D27C09-0FF3-4001-A778-1549A650EDA2}" type="slidenum">
              <a:rPr lang="en-US" smtClean="0">
                <a:solidFill>
                  <a:prstClr val="black">
                    <a:tint val="75000"/>
                  </a:prstClr>
                </a:solidFill>
              </a:rPr>
              <a:pPr defTabSz="1219170"/>
              <a:t>‹#›</a:t>
            </a:fld>
            <a:endParaRPr lang="en-US" dirty="0">
              <a:solidFill>
                <a:prstClr val="black">
                  <a:tint val="75000"/>
                </a:prstClr>
              </a:solidFill>
            </a:endParaRPr>
          </a:p>
        </p:txBody>
      </p:sp>
    </p:spTree>
    <p:extLst>
      <p:ext uri="{BB962C8B-B14F-4D97-AF65-F5344CB8AC3E}">
        <p14:creationId xmlns:p14="http://schemas.microsoft.com/office/powerpoint/2010/main" val="1498889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defTabSz="1219170"/>
            <a:fld id="{45DB72FE-910B-4308-BD21-713B9EDF915B}" type="datetimeFigureOut">
              <a:rPr lang="en-US" smtClean="0">
                <a:solidFill>
                  <a:prstClr val="black">
                    <a:tint val="75000"/>
                  </a:prstClr>
                </a:solidFill>
              </a:rPr>
              <a:pPr defTabSz="1219170"/>
              <a:t>27-Feb-19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defTabSz="1219170"/>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1219170"/>
            <a:fld id="{F7D27C09-0FF3-4001-A778-1549A650EDA2}" type="slidenum">
              <a:rPr lang="en-US" smtClean="0">
                <a:solidFill>
                  <a:prstClr val="black">
                    <a:tint val="75000"/>
                  </a:prstClr>
                </a:solidFill>
              </a:rPr>
              <a:pPr defTabSz="1219170"/>
              <a:t>‹#›</a:t>
            </a:fld>
            <a:endParaRPr lang="en-US" dirty="0">
              <a:solidFill>
                <a:prstClr val="black">
                  <a:tint val="75000"/>
                </a:prstClr>
              </a:solidFill>
            </a:endParaRPr>
          </a:p>
        </p:txBody>
      </p:sp>
    </p:spTree>
    <p:extLst>
      <p:ext uri="{BB962C8B-B14F-4D97-AF65-F5344CB8AC3E}">
        <p14:creationId xmlns:p14="http://schemas.microsoft.com/office/powerpoint/2010/main" val="845130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defTabSz="1219170"/>
            <a:fld id="{45DB72FE-910B-4308-BD21-713B9EDF915B}" type="datetimeFigureOut">
              <a:rPr lang="en-US" smtClean="0">
                <a:solidFill>
                  <a:prstClr val="black">
                    <a:tint val="75000"/>
                  </a:prstClr>
                </a:solidFill>
              </a:rPr>
              <a:pPr defTabSz="1219170"/>
              <a:t>27-Feb-19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defTabSz="1219170"/>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defTabSz="1219170"/>
            <a:fld id="{F7D27C09-0FF3-4001-A778-1549A650EDA2}" type="slidenum">
              <a:rPr lang="en-US" smtClean="0">
                <a:solidFill>
                  <a:prstClr val="black">
                    <a:tint val="75000"/>
                  </a:prstClr>
                </a:solidFill>
              </a:rPr>
              <a:pPr defTabSz="1219170"/>
              <a:t>‹#›</a:t>
            </a:fld>
            <a:endParaRPr lang="en-US" dirty="0">
              <a:solidFill>
                <a:prstClr val="black">
                  <a:tint val="75000"/>
                </a:prstClr>
              </a:solidFill>
            </a:endParaRPr>
          </a:p>
        </p:txBody>
      </p:sp>
    </p:spTree>
    <p:extLst>
      <p:ext uri="{BB962C8B-B14F-4D97-AF65-F5344CB8AC3E}">
        <p14:creationId xmlns:p14="http://schemas.microsoft.com/office/powerpoint/2010/main" val="3752728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defTabSz="1219170"/>
            <a:fld id="{45DB72FE-910B-4308-BD21-713B9EDF915B}" type="datetimeFigureOut">
              <a:rPr lang="en-US" smtClean="0">
                <a:solidFill>
                  <a:prstClr val="black">
                    <a:tint val="75000"/>
                  </a:prstClr>
                </a:solidFill>
              </a:rPr>
              <a:pPr defTabSz="1219170"/>
              <a:t>27-Feb-19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defTabSz="1219170"/>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defTabSz="1219170"/>
            <a:fld id="{F7D27C09-0FF3-4001-A778-1549A650EDA2}" type="slidenum">
              <a:rPr lang="en-US" smtClean="0">
                <a:solidFill>
                  <a:prstClr val="black">
                    <a:tint val="75000"/>
                  </a:prstClr>
                </a:solidFill>
              </a:rPr>
              <a:pPr defTabSz="1219170"/>
              <a:t>‹#›</a:t>
            </a:fld>
            <a:endParaRPr lang="en-US" dirty="0">
              <a:solidFill>
                <a:prstClr val="black">
                  <a:tint val="75000"/>
                </a:prstClr>
              </a:solidFill>
            </a:endParaRPr>
          </a:p>
        </p:txBody>
      </p:sp>
    </p:spTree>
    <p:extLst>
      <p:ext uri="{BB962C8B-B14F-4D97-AF65-F5344CB8AC3E}">
        <p14:creationId xmlns:p14="http://schemas.microsoft.com/office/powerpoint/2010/main" val="2196092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36"/>
          <p:cNvSpPr>
            <a:spLocks noChangeArrowheads="1"/>
          </p:cNvSpPr>
          <p:nvPr userDrawn="1"/>
        </p:nvSpPr>
        <p:spPr bwMode="auto">
          <a:xfrm>
            <a:off x="0" y="1"/>
            <a:ext cx="3657600" cy="6857999"/>
          </a:xfrm>
          <a:prstGeom prst="rect">
            <a:avLst/>
          </a:prstGeom>
          <a:solidFill>
            <a:srgbClr val="00BCF2"/>
          </a:solidFill>
          <a:ln>
            <a:noFill/>
          </a:ln>
          <a:extLst/>
        </p:spPr>
        <p:txBody>
          <a:bodyPr vert="horz" wrap="square" lIns="121920" tIns="60960" rIns="121920" bIns="60960" numCol="1" anchor="t" anchorCtr="0" compatLnSpc="1">
            <a:prstTxWarp prst="textNoShape">
              <a:avLst/>
            </a:prstTxWarp>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Rectangle 15"/>
          <p:cNvSpPr/>
          <p:nvPr userDrawn="1"/>
        </p:nvSpPr>
        <p:spPr>
          <a:xfrm>
            <a:off x="203201" y="584200"/>
            <a:ext cx="3115745" cy="338554"/>
          </a:xfrm>
          <a:prstGeom prst="rect">
            <a:avLst/>
          </a:prstGeom>
        </p:spPr>
        <p:txBody>
          <a:bodyPr wrap="square">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Segoe UI" panose="020B0502040204020203" pitchFamily="34" charset="0"/>
                <a:ea typeface="+mn-ea"/>
                <a:cs typeface="Segoe UI" panose="020B0502040204020203" pitchFamily="34" charset="0"/>
              </a:rPr>
              <a:t>CASE STUDY</a:t>
            </a:r>
          </a:p>
        </p:txBody>
      </p:sp>
      <p:sp>
        <p:nvSpPr>
          <p:cNvPr id="17" name="TextBox 16"/>
          <p:cNvSpPr txBox="1"/>
          <p:nvPr userDrawn="1"/>
        </p:nvSpPr>
        <p:spPr>
          <a:xfrm>
            <a:off x="203200" y="76201"/>
            <a:ext cx="2739596" cy="543675"/>
          </a:xfrm>
          <a:prstGeom prst="rect">
            <a:avLst/>
          </a:prstGeom>
          <a:noFill/>
        </p:spPr>
        <p:txBody>
          <a:bodyPr wrap="none" rtlCol="0">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2933" b="0" i="0" u="none" strike="noStrike" kern="1200" cap="none" spc="0" normalizeH="0" baseline="0" noProof="0" dirty="0">
                <a:ln>
                  <a:noFill/>
                </a:ln>
                <a:solidFill>
                  <a:prstClr val="white"/>
                </a:solidFill>
                <a:effectLst/>
                <a:uLnTx/>
                <a:uFillTx/>
                <a:latin typeface="Segoe Pro Light"/>
                <a:ea typeface="+mn-ea"/>
                <a:cs typeface="Segoe Pro Light"/>
              </a:rPr>
              <a:t>Microsoft Azure</a:t>
            </a:r>
          </a:p>
        </p:txBody>
      </p:sp>
      <p:grpSp>
        <p:nvGrpSpPr>
          <p:cNvPr id="23" name="Group 22"/>
          <p:cNvGrpSpPr/>
          <p:nvPr userDrawn="1"/>
        </p:nvGrpSpPr>
        <p:grpSpPr>
          <a:xfrm>
            <a:off x="172603" y="6212395"/>
            <a:ext cx="3319689" cy="503801"/>
            <a:chOff x="129452" y="4659299"/>
            <a:chExt cx="2489767" cy="377851"/>
          </a:xfrm>
        </p:grpSpPr>
        <p:pic>
          <p:nvPicPr>
            <p:cNvPr id="24" name="Picture 23" descr="MSFT_logo_rgb_W-Wht_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452" y="4659299"/>
              <a:ext cx="1027206" cy="377851"/>
            </a:xfrm>
            <a:prstGeom prst="rect">
              <a:avLst/>
            </a:prstGeom>
          </p:spPr>
        </p:pic>
        <p:sp>
          <p:nvSpPr>
            <p:cNvPr id="25" name="Rectangle 24"/>
            <p:cNvSpPr/>
            <p:nvPr/>
          </p:nvSpPr>
          <p:spPr>
            <a:xfrm>
              <a:off x="1143001" y="4726945"/>
              <a:ext cx="1476218" cy="223091"/>
            </a:xfrm>
            <a:prstGeom prst="rect">
              <a:avLst/>
            </a:prstGeom>
          </p:spPr>
          <p:txBody>
            <a:bodyPr wrap="square">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333" b="0" i="0" u="none" strike="noStrike" kern="1200" cap="none" spc="0" normalizeH="0" baseline="0" noProof="0" dirty="0">
                  <a:ln>
                    <a:noFill/>
                  </a:ln>
                  <a:solidFill>
                    <a:prstClr val="white"/>
                  </a:solidFill>
                  <a:effectLst/>
                  <a:uLnTx/>
                  <a:uFillTx/>
                  <a:latin typeface="Segoe UI" panose="020B0502040204020203" pitchFamily="34" charset="0"/>
                  <a:ea typeface="+mn-ea"/>
                  <a:cs typeface="Segoe UI" panose="020B0502040204020203" pitchFamily="34" charset="0"/>
                </a:rPr>
                <a:t>Go-To-Market Services</a:t>
              </a:r>
            </a:p>
          </p:txBody>
        </p:sp>
        <p:cxnSp>
          <p:nvCxnSpPr>
            <p:cNvPr id="26" name="Straight Connector 25"/>
            <p:cNvCxnSpPr/>
            <p:nvPr/>
          </p:nvCxnSpPr>
          <p:spPr>
            <a:xfrm flipV="1">
              <a:off x="1143000" y="4740118"/>
              <a:ext cx="0" cy="23526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11569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9" name="Rectangle 36"/>
          <p:cNvSpPr>
            <a:spLocks noChangeArrowheads="1"/>
          </p:cNvSpPr>
          <p:nvPr userDrawn="1"/>
        </p:nvSpPr>
        <p:spPr bwMode="auto">
          <a:xfrm>
            <a:off x="0" y="1"/>
            <a:ext cx="3657600" cy="6857999"/>
          </a:xfrm>
          <a:prstGeom prst="rect">
            <a:avLst/>
          </a:prstGeom>
          <a:solidFill>
            <a:srgbClr val="D83B01"/>
          </a:solidFill>
          <a:ln>
            <a:noFill/>
          </a:ln>
          <a:extLst/>
        </p:spPr>
        <p:txBody>
          <a:bodyPr vert="horz" wrap="square" lIns="121920" tIns="60960" rIns="121920" bIns="60960" numCol="1" anchor="t" anchorCtr="0" compatLnSpc="1">
            <a:prstTxWarp prst="textNoShape">
              <a:avLst/>
            </a:prstTxWarp>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1" name="Picture 10" descr="Office_365_logo (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798" y="177800"/>
            <a:ext cx="1854101" cy="426720"/>
          </a:xfrm>
          <a:prstGeom prst="rect">
            <a:avLst/>
          </a:prstGeom>
        </p:spPr>
      </p:pic>
      <p:sp>
        <p:nvSpPr>
          <p:cNvPr id="13" name="Rectangle 12"/>
          <p:cNvSpPr/>
          <p:nvPr userDrawn="1"/>
        </p:nvSpPr>
        <p:spPr>
          <a:xfrm>
            <a:off x="203201" y="584200"/>
            <a:ext cx="3115745" cy="338554"/>
          </a:xfrm>
          <a:prstGeom prst="rect">
            <a:avLst/>
          </a:prstGeom>
        </p:spPr>
        <p:txBody>
          <a:bodyPr wrap="square">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Segoe UI" panose="020B0502040204020203" pitchFamily="34" charset="0"/>
                <a:ea typeface="+mn-ea"/>
                <a:cs typeface="Segoe UI" panose="020B0502040204020203" pitchFamily="34" charset="0"/>
              </a:rPr>
              <a:t>CASE STUDY</a:t>
            </a:r>
          </a:p>
        </p:txBody>
      </p:sp>
      <p:grpSp>
        <p:nvGrpSpPr>
          <p:cNvPr id="27" name="Group 26"/>
          <p:cNvGrpSpPr/>
          <p:nvPr userDrawn="1"/>
        </p:nvGrpSpPr>
        <p:grpSpPr>
          <a:xfrm>
            <a:off x="172603" y="6212395"/>
            <a:ext cx="3319689" cy="503801"/>
            <a:chOff x="129452" y="4659299"/>
            <a:chExt cx="2489767" cy="377851"/>
          </a:xfrm>
        </p:grpSpPr>
        <p:pic>
          <p:nvPicPr>
            <p:cNvPr id="28" name="Picture 27" descr="MSFT_logo_rgb_W-Wht_D.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452" y="4659299"/>
              <a:ext cx="1027206" cy="377851"/>
            </a:xfrm>
            <a:prstGeom prst="rect">
              <a:avLst/>
            </a:prstGeom>
          </p:spPr>
        </p:pic>
        <p:sp>
          <p:nvSpPr>
            <p:cNvPr id="29" name="Rectangle 28"/>
            <p:cNvSpPr/>
            <p:nvPr/>
          </p:nvSpPr>
          <p:spPr>
            <a:xfrm>
              <a:off x="1143001" y="4726945"/>
              <a:ext cx="1476218" cy="223091"/>
            </a:xfrm>
            <a:prstGeom prst="rect">
              <a:avLst/>
            </a:prstGeom>
          </p:spPr>
          <p:txBody>
            <a:bodyPr wrap="square">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333" b="0" i="0" u="none" strike="noStrike" kern="1200" cap="none" spc="0" normalizeH="0" baseline="0" noProof="0" dirty="0">
                  <a:ln>
                    <a:noFill/>
                  </a:ln>
                  <a:solidFill>
                    <a:prstClr val="white"/>
                  </a:solidFill>
                  <a:effectLst/>
                  <a:uLnTx/>
                  <a:uFillTx/>
                  <a:latin typeface="Segoe UI" panose="020B0502040204020203" pitchFamily="34" charset="0"/>
                  <a:ea typeface="+mn-ea"/>
                  <a:cs typeface="Segoe UI" panose="020B0502040204020203" pitchFamily="34" charset="0"/>
                </a:rPr>
                <a:t>Go-To-Market Services</a:t>
              </a:r>
            </a:p>
          </p:txBody>
        </p:sp>
        <p:cxnSp>
          <p:nvCxnSpPr>
            <p:cNvPr id="30" name="Straight Connector 29"/>
            <p:cNvCxnSpPr/>
            <p:nvPr/>
          </p:nvCxnSpPr>
          <p:spPr>
            <a:xfrm flipV="1">
              <a:off x="1143000" y="4740118"/>
              <a:ext cx="0" cy="23526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927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Rectangle 36"/>
          <p:cNvSpPr>
            <a:spLocks noChangeArrowheads="1"/>
          </p:cNvSpPr>
          <p:nvPr userDrawn="1"/>
        </p:nvSpPr>
        <p:spPr bwMode="auto">
          <a:xfrm>
            <a:off x="0" y="1"/>
            <a:ext cx="3657600" cy="6857999"/>
          </a:xfrm>
          <a:prstGeom prst="rect">
            <a:avLst/>
          </a:prstGeom>
          <a:solidFill>
            <a:srgbClr val="0078D7"/>
          </a:solidFill>
          <a:ln>
            <a:noFill/>
          </a:ln>
          <a:extLst/>
        </p:spPr>
        <p:txBody>
          <a:bodyPr vert="horz" wrap="square" lIns="121920" tIns="60960" rIns="121920" bIns="60960" numCol="1" anchor="t" anchorCtr="0" compatLnSpc="1">
            <a:prstTxWarp prst="textNoShape">
              <a:avLst/>
            </a:prstTxWarp>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78D7"/>
              </a:solidFill>
              <a:effectLst/>
              <a:uLnTx/>
              <a:uFillTx/>
              <a:latin typeface="Calibri"/>
              <a:ea typeface="+mn-ea"/>
              <a:cs typeface="+mn-cs"/>
            </a:endParaRPr>
          </a:p>
        </p:txBody>
      </p:sp>
      <p:sp>
        <p:nvSpPr>
          <p:cNvPr id="4" name="Rectangle 3"/>
          <p:cNvSpPr/>
          <p:nvPr userDrawn="1"/>
        </p:nvSpPr>
        <p:spPr>
          <a:xfrm>
            <a:off x="203201" y="584200"/>
            <a:ext cx="3115745" cy="338554"/>
          </a:xfrm>
          <a:prstGeom prst="rect">
            <a:avLst/>
          </a:prstGeom>
        </p:spPr>
        <p:txBody>
          <a:bodyPr wrap="square">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Segoe UI" panose="020B0502040204020203" pitchFamily="34" charset="0"/>
                <a:ea typeface="+mn-ea"/>
                <a:cs typeface="Segoe UI" panose="020B0502040204020203" pitchFamily="34" charset="0"/>
              </a:rPr>
              <a:t>CASE STUDY</a:t>
            </a:r>
          </a:p>
        </p:txBody>
      </p:sp>
      <p:grpSp>
        <p:nvGrpSpPr>
          <p:cNvPr id="13" name="Group 12"/>
          <p:cNvGrpSpPr/>
          <p:nvPr userDrawn="1"/>
        </p:nvGrpSpPr>
        <p:grpSpPr>
          <a:xfrm>
            <a:off x="172603" y="6212395"/>
            <a:ext cx="3319689" cy="503801"/>
            <a:chOff x="129452" y="4659299"/>
            <a:chExt cx="2489767" cy="377851"/>
          </a:xfrm>
        </p:grpSpPr>
        <p:pic>
          <p:nvPicPr>
            <p:cNvPr id="14" name="Picture 13" descr="MSFT_logo_rgb_W-Wht_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452" y="4659299"/>
              <a:ext cx="1027206" cy="377851"/>
            </a:xfrm>
            <a:prstGeom prst="rect">
              <a:avLst/>
            </a:prstGeom>
          </p:spPr>
        </p:pic>
        <p:sp>
          <p:nvSpPr>
            <p:cNvPr id="15" name="Rectangle 14"/>
            <p:cNvSpPr/>
            <p:nvPr/>
          </p:nvSpPr>
          <p:spPr>
            <a:xfrm>
              <a:off x="1143001" y="4726945"/>
              <a:ext cx="1476218" cy="223091"/>
            </a:xfrm>
            <a:prstGeom prst="rect">
              <a:avLst/>
            </a:prstGeom>
          </p:spPr>
          <p:txBody>
            <a:bodyPr wrap="square">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en-US" sz="1333" b="0" i="0" u="none" strike="noStrike" kern="1200" cap="none" spc="0" normalizeH="0" baseline="0" noProof="0" dirty="0">
                  <a:ln>
                    <a:noFill/>
                  </a:ln>
                  <a:solidFill>
                    <a:prstClr val="white"/>
                  </a:solidFill>
                  <a:effectLst/>
                  <a:uLnTx/>
                  <a:uFillTx/>
                  <a:latin typeface="Segoe UI" panose="020B0502040204020203" pitchFamily="34" charset="0"/>
                  <a:ea typeface="+mn-ea"/>
                  <a:cs typeface="Segoe UI" panose="020B0502040204020203" pitchFamily="34" charset="0"/>
                </a:rPr>
                <a:t>Go-To-Market Services</a:t>
              </a:r>
            </a:p>
          </p:txBody>
        </p:sp>
        <p:cxnSp>
          <p:nvCxnSpPr>
            <p:cNvPr id="16" name="Straight Connector 15"/>
            <p:cNvCxnSpPr/>
            <p:nvPr/>
          </p:nvCxnSpPr>
          <p:spPr>
            <a:xfrm flipV="1">
              <a:off x="1143000" y="4740118"/>
              <a:ext cx="0" cy="23526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 name="TextBox 2"/>
          <p:cNvSpPr txBox="1"/>
          <p:nvPr userDrawn="1"/>
        </p:nvSpPr>
        <p:spPr>
          <a:xfrm>
            <a:off x="162433" y="58469"/>
            <a:ext cx="2038471" cy="553998"/>
          </a:xfrm>
          <a:prstGeom prst="rect">
            <a:avLst/>
          </a:prstGeom>
          <a:noFill/>
        </p:spPr>
        <p:txBody>
          <a:bodyPr wrap="square" rtlCol="0">
            <a:spAutoFit/>
          </a:bodyPr>
          <a:lstStyle/>
          <a:p>
            <a:r>
              <a:rPr lang="en-US" sz="3000" b="0" i="0" dirty="0">
                <a:solidFill>
                  <a:schemeClr val="bg1"/>
                </a:solidFill>
                <a:latin typeface="Segoe UI Light" charset="0"/>
                <a:ea typeface="Segoe UI Light" charset="0"/>
                <a:cs typeface="Segoe UI Light" charset="0"/>
              </a:rPr>
              <a:t>Dynamics</a:t>
            </a:r>
          </a:p>
        </p:txBody>
      </p:sp>
    </p:spTree>
    <p:extLst>
      <p:ext uri="{BB962C8B-B14F-4D97-AF65-F5344CB8AC3E}">
        <p14:creationId xmlns:p14="http://schemas.microsoft.com/office/powerpoint/2010/main" val="1244483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pPr defTabSz="1219170"/>
            <a:fld id="{45DB72FE-910B-4308-BD21-713B9EDF915B}" type="datetimeFigureOut">
              <a:rPr lang="en-US" smtClean="0">
                <a:solidFill>
                  <a:prstClr val="black">
                    <a:tint val="75000"/>
                  </a:prstClr>
                </a:solidFill>
              </a:rPr>
              <a:pPr defTabSz="1219170"/>
              <a:t>27-Feb-19</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pPr defTabSz="1219170"/>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pPr defTabSz="1219170"/>
            <a:fld id="{F7D27C09-0FF3-4001-A778-1549A650EDA2}" type="slidenum">
              <a:rPr lang="en-US" smtClean="0">
                <a:solidFill>
                  <a:prstClr val="black">
                    <a:tint val="75000"/>
                  </a:prstClr>
                </a:solidFill>
              </a:rPr>
              <a:pPr defTabSz="1219170"/>
              <a:t>‹#›</a:t>
            </a:fld>
            <a:endParaRPr lang="en-US" dirty="0">
              <a:solidFill>
                <a:prstClr val="black">
                  <a:tint val="75000"/>
                </a:prstClr>
              </a:solidFill>
            </a:endParaRPr>
          </a:p>
        </p:txBody>
      </p:sp>
    </p:spTree>
    <p:extLst>
      <p:ext uri="{BB962C8B-B14F-4D97-AF65-F5344CB8AC3E}">
        <p14:creationId xmlns:p14="http://schemas.microsoft.com/office/powerpoint/2010/main" val="2445634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304801" y="2304099"/>
            <a:ext cx="3115745" cy="3898311"/>
          </a:xfrm>
          <a:prstGeom prst="rect">
            <a:avLst/>
          </a:prstGeom>
          <a:noFill/>
        </p:spPr>
        <p:txBody>
          <a:bodyPr wrap="square" lIns="0" tIns="0" rIns="0" bIns="0" rtlCol="0" anchor="t">
            <a:spAutoFit/>
          </a:bodyPr>
          <a:lstStyle/>
          <a:p>
            <a:pPr defTabSz="1219170"/>
            <a:r>
              <a:rPr lang="en-US" sz="1300" b="1" dirty="0">
                <a:solidFill>
                  <a:prstClr val="white"/>
                </a:solidFill>
                <a:latin typeface="Segoe UI" panose="020B0502040204020203" pitchFamily="34" charset="0"/>
                <a:cs typeface="Segoe UI" panose="020B0502040204020203" pitchFamily="34" charset="0"/>
              </a:rPr>
              <a:t>DYNAMICS PARTNER: </a:t>
            </a:r>
            <a:endParaRPr lang="en-US" sz="1333" b="1" dirty="0">
              <a:solidFill>
                <a:prstClr val="white"/>
              </a:solidFill>
              <a:latin typeface="Segoe UI" panose="020B0502040204020203" pitchFamily="34" charset="0"/>
              <a:cs typeface="Segoe UI" panose="020B0502040204020203" pitchFamily="34" charset="0"/>
            </a:endParaRPr>
          </a:p>
          <a:p>
            <a:pPr defTabSz="1219170"/>
            <a:r>
              <a:rPr lang="en-US" sz="1733" dirty="0">
                <a:solidFill>
                  <a:prstClr val="white"/>
                </a:solidFill>
                <a:latin typeface="Segoe UI" panose="020B0502040204020203" pitchFamily="34" charset="0"/>
                <a:cs typeface="Segoe UI" panose="020B0502040204020203" pitchFamily="34" charset="0"/>
              </a:rPr>
              <a:t>Sparkrock</a:t>
            </a:r>
          </a:p>
          <a:p>
            <a:pPr defTabSz="1219170">
              <a:lnSpc>
                <a:spcPct val="150000"/>
              </a:lnSpc>
            </a:pPr>
            <a:r>
              <a:rPr lang="en-US" sz="1300" b="1" dirty="0">
                <a:solidFill>
                  <a:prstClr val="white"/>
                </a:solidFill>
                <a:latin typeface="Segoe UI" panose="020B0502040204020203" pitchFamily="34" charset="0"/>
                <a:cs typeface="Segoe UI" panose="020B0502040204020203" pitchFamily="34" charset="0"/>
              </a:rPr>
              <a:t>WEB SITE</a:t>
            </a:r>
            <a:r>
              <a:rPr lang="en-US" sz="1300" dirty="0">
                <a:solidFill>
                  <a:prstClr val="white"/>
                </a:solidFill>
                <a:latin typeface="Segoe UI" panose="020B0502040204020203" pitchFamily="34" charset="0"/>
                <a:cs typeface="Segoe UI" panose="020B0502040204020203" pitchFamily="34" charset="0"/>
              </a:rPr>
              <a:t>: </a:t>
            </a:r>
            <a:r>
              <a:rPr lang="en-US" sz="1200" dirty="0">
                <a:solidFill>
                  <a:prstClr val="white"/>
                </a:solidFill>
                <a:latin typeface="Segoe UI" panose="020B0502040204020203" pitchFamily="34" charset="0"/>
                <a:cs typeface="Segoe UI" panose="020B0502040204020203" pitchFamily="34" charset="0"/>
              </a:rPr>
              <a:t>www.sparkrock.com</a:t>
            </a:r>
          </a:p>
          <a:p>
            <a:pPr defTabSz="1219170">
              <a:lnSpc>
                <a:spcPct val="150000"/>
              </a:lnSpc>
            </a:pPr>
            <a:r>
              <a:rPr lang="en-US" sz="1333" b="1" dirty="0">
                <a:solidFill>
                  <a:prstClr val="white"/>
                </a:solidFill>
                <a:latin typeface="Segoe UI" panose="020B0502040204020203" pitchFamily="34" charset="0"/>
                <a:cs typeface="Segoe UI" panose="020B0502040204020203" pitchFamily="34" charset="0"/>
              </a:rPr>
              <a:t>LOCATION</a:t>
            </a:r>
            <a:r>
              <a:rPr lang="en-US" sz="1333" dirty="0">
                <a:solidFill>
                  <a:prstClr val="white"/>
                </a:solidFill>
                <a:latin typeface="Segoe UI" panose="020B0502040204020203" pitchFamily="34" charset="0"/>
                <a:cs typeface="Segoe UI" panose="020B0502040204020203" pitchFamily="34" charset="0"/>
              </a:rPr>
              <a:t>: </a:t>
            </a:r>
            <a:r>
              <a:rPr lang="en-US" sz="1200" dirty="0">
                <a:solidFill>
                  <a:prstClr val="white"/>
                </a:solidFill>
                <a:latin typeface="Segoe UI" panose="020B0502040204020203" pitchFamily="34" charset="0"/>
                <a:cs typeface="Segoe UI" panose="020B0502040204020203" pitchFamily="34" charset="0"/>
              </a:rPr>
              <a:t>Toronto, Canada</a:t>
            </a:r>
          </a:p>
          <a:p>
            <a:pPr defTabSz="1219170">
              <a:lnSpc>
                <a:spcPct val="150000"/>
              </a:lnSpc>
            </a:pPr>
            <a:r>
              <a:rPr lang="en-US" sz="1333" b="1" dirty="0">
                <a:solidFill>
                  <a:prstClr val="white"/>
                </a:solidFill>
                <a:latin typeface="Segoe UI" panose="020B0502040204020203" pitchFamily="34" charset="0"/>
                <a:cs typeface="Segoe UI" panose="020B0502040204020203" pitchFamily="34" charset="0"/>
              </a:rPr>
              <a:t>ORG SIZE</a:t>
            </a:r>
            <a:r>
              <a:rPr lang="en-US" sz="1333" dirty="0">
                <a:solidFill>
                  <a:prstClr val="white"/>
                </a:solidFill>
                <a:latin typeface="Segoe UI" panose="020B0502040204020203" pitchFamily="34" charset="0"/>
                <a:cs typeface="Segoe UI" panose="020B0502040204020203" pitchFamily="34" charset="0"/>
              </a:rPr>
              <a:t>: </a:t>
            </a:r>
            <a:r>
              <a:rPr lang="en-US" sz="1200" dirty="0">
                <a:solidFill>
                  <a:prstClr val="white"/>
                </a:solidFill>
                <a:latin typeface="Segoe UI" panose="020B0502040204020203" pitchFamily="34" charset="0"/>
                <a:cs typeface="Segoe UI" panose="020B0502040204020203" pitchFamily="34" charset="0"/>
              </a:rPr>
              <a:t>70+</a:t>
            </a:r>
          </a:p>
          <a:p>
            <a:pPr defTabSz="1219170">
              <a:lnSpc>
                <a:spcPct val="150000"/>
              </a:lnSpc>
            </a:pPr>
            <a:r>
              <a:rPr lang="en-US" sz="1300" b="1" dirty="0">
                <a:solidFill>
                  <a:prstClr val="white"/>
                </a:solidFill>
                <a:latin typeface="Segoe UI" panose="020B0502040204020203" pitchFamily="34" charset="0"/>
                <a:cs typeface="Segoe UI" panose="020B0502040204020203" pitchFamily="34" charset="0"/>
              </a:rPr>
              <a:t>DYNAMICS PARTNER PROFILE</a:t>
            </a:r>
            <a:r>
              <a:rPr lang="en-US" sz="1300" dirty="0">
                <a:solidFill>
                  <a:prstClr val="white"/>
                </a:solidFill>
                <a:latin typeface="Segoe UI" panose="020B0502040204020203" pitchFamily="34" charset="0"/>
                <a:cs typeface="Segoe UI" panose="020B0502040204020203" pitchFamily="34" charset="0"/>
              </a:rPr>
              <a:t>:</a:t>
            </a:r>
          </a:p>
          <a:p>
            <a:pPr defTabSz="1219170">
              <a:lnSpc>
                <a:spcPct val="120000"/>
              </a:lnSpc>
            </a:pPr>
            <a:r>
              <a:rPr lang="en-US" sz="1200" dirty="0">
                <a:solidFill>
                  <a:prstClr val="white"/>
                </a:solidFill>
                <a:latin typeface="Segoe UI" panose="020B0502040204020203" pitchFamily="34" charset="0"/>
                <a:cs typeface="Segoe UI" panose="020B0502040204020203" pitchFamily="34" charset="0"/>
              </a:rPr>
              <a:t>Sparkrock 365 is an all-in-one enterprise resource planning (ERP) solution specifically designed for social benefit organizations including nonprofits, human services, K12 School Boards, and more. Delivering an easy user experience to manage finance, accounting, and human resources processes, including procurement, tangible capital assets, expenses, find out what you can achieve with technology purpose-built for your needs. </a:t>
            </a:r>
          </a:p>
        </p:txBody>
      </p:sp>
      <p:sp>
        <p:nvSpPr>
          <p:cNvPr id="3" name="TextBox 2"/>
          <p:cNvSpPr txBox="1"/>
          <p:nvPr/>
        </p:nvSpPr>
        <p:spPr>
          <a:xfrm>
            <a:off x="3923064" y="177801"/>
            <a:ext cx="7918189" cy="902683"/>
          </a:xfrm>
          <a:prstGeom prst="rect">
            <a:avLst/>
          </a:prstGeom>
          <a:noFill/>
        </p:spPr>
        <p:txBody>
          <a:bodyPr wrap="square" lIns="0" tIns="0" rIns="0" bIns="0" rtlCol="0">
            <a:spAutoFit/>
          </a:bodyPr>
          <a:lstStyle/>
          <a:p>
            <a:pPr defTabSz="1219170"/>
            <a:r>
              <a:rPr lang="en-US" sz="2933" dirty="0">
                <a:solidFill>
                  <a:srgbClr val="0078D7"/>
                </a:solidFill>
                <a:latin typeface="Segoe UI" panose="020B0502040204020203" pitchFamily="34" charset="0"/>
                <a:cs typeface="Segoe UI" panose="020B0502040204020203" pitchFamily="34" charset="0"/>
              </a:rPr>
              <a:t>An All-In-One Solution To Help Social Benefit Organizations Better Serve Their Community</a:t>
            </a:r>
          </a:p>
        </p:txBody>
      </p:sp>
      <p:sp>
        <p:nvSpPr>
          <p:cNvPr id="4" name="TextBox 3"/>
          <p:cNvSpPr txBox="1"/>
          <p:nvPr/>
        </p:nvSpPr>
        <p:spPr>
          <a:xfrm>
            <a:off x="3898691" y="2098312"/>
            <a:ext cx="7988509" cy="1140890"/>
          </a:xfrm>
          <a:prstGeom prst="rect">
            <a:avLst/>
          </a:prstGeom>
          <a:noFill/>
        </p:spPr>
        <p:txBody>
          <a:bodyPr wrap="square" lIns="0" tIns="0" rIns="0" bIns="0" rtlCol="0">
            <a:spAutoFit/>
          </a:bodyPr>
          <a:lstStyle/>
          <a:p>
            <a:pPr marL="228594" indent="-228594" defTabSz="1219170">
              <a:buFont typeface="Arial"/>
              <a:buChar char="•"/>
            </a:pPr>
            <a:r>
              <a:rPr lang="en-US" sz="1467" b="1" dirty="0">
                <a:solidFill>
                  <a:srgbClr val="0078D7"/>
                </a:solidFill>
                <a:latin typeface="Segoe UI" panose="020B0502040204020203" pitchFamily="34" charset="0"/>
                <a:cs typeface="Segoe UI" panose="020B0502040204020203" pitchFamily="34" charset="0"/>
              </a:rPr>
              <a:t>SITUATION</a:t>
            </a:r>
          </a:p>
          <a:p>
            <a:pPr marL="243834" defTabSz="1219170">
              <a:lnSpc>
                <a:spcPct val="110000"/>
              </a:lnSpc>
              <a:spcBef>
                <a:spcPts val="800"/>
              </a:spcBef>
            </a:pPr>
            <a:r>
              <a:rPr lang="en-US" sz="1200" dirty="0">
                <a:solidFill>
                  <a:srgbClr val="262626"/>
                </a:solidFill>
                <a:latin typeface="Segoe UI" panose="020B0502040204020203" pitchFamily="34" charset="0"/>
                <a:cs typeface="Segoe UI" panose="020B0502040204020203" pitchFamily="34" charset="0"/>
              </a:rPr>
              <a:t>With 93 schools serving more than 64,000 students and 6000 staff, </a:t>
            </a:r>
            <a:r>
              <a:rPr lang="en-US" sz="1200" dirty="0" err="1">
                <a:solidFill>
                  <a:srgbClr val="262626"/>
                </a:solidFill>
                <a:latin typeface="Segoe UI" panose="020B0502040204020203" pitchFamily="34" charset="0"/>
                <a:cs typeface="Segoe UI" panose="020B0502040204020203" pitchFamily="34" charset="0"/>
              </a:rPr>
              <a:t>Halton</a:t>
            </a:r>
            <a:r>
              <a:rPr lang="en-US" sz="1200" dirty="0">
                <a:solidFill>
                  <a:srgbClr val="262626"/>
                </a:solidFill>
                <a:latin typeface="Segoe UI" panose="020B0502040204020203" pitchFamily="34" charset="0"/>
                <a:cs typeface="Segoe UI" panose="020B0502040204020203" pitchFamily="34" charset="0"/>
              </a:rPr>
              <a:t> District School Board is part of a large and fast growing community. The organization was using multiple point solutions, which did not all integrate effectively. They were relying on manual processes and struggled with </a:t>
            </a:r>
            <a:r>
              <a:rPr lang="en-US" sz="1200" dirty="0" err="1">
                <a:solidFill>
                  <a:srgbClr val="262626"/>
                </a:solidFill>
                <a:latin typeface="Segoe UI" panose="020B0502040204020203" pitchFamily="34" charset="0"/>
                <a:cs typeface="Segoe UI" panose="020B0502040204020203" pitchFamily="34" charset="0"/>
              </a:rPr>
              <a:t>siloed</a:t>
            </a:r>
            <a:r>
              <a:rPr lang="en-US" sz="1200" dirty="0">
                <a:solidFill>
                  <a:srgbClr val="262626"/>
                </a:solidFill>
                <a:latin typeface="Segoe UI" panose="020B0502040204020203" pitchFamily="34" charset="0"/>
                <a:cs typeface="Segoe UI" panose="020B0502040204020203" pitchFamily="34" charset="0"/>
              </a:rPr>
              <a:t> data and departments. This made Ministry reporting a struggle, and data-informed decision making impossible.</a:t>
            </a:r>
          </a:p>
        </p:txBody>
      </p:sp>
      <p:sp>
        <p:nvSpPr>
          <p:cNvPr id="5" name="TextBox 4"/>
          <p:cNvSpPr txBox="1"/>
          <p:nvPr/>
        </p:nvSpPr>
        <p:spPr>
          <a:xfrm>
            <a:off x="3898692" y="4902151"/>
            <a:ext cx="5245307" cy="1736373"/>
          </a:xfrm>
          <a:prstGeom prst="rect">
            <a:avLst/>
          </a:prstGeom>
          <a:noFill/>
        </p:spPr>
        <p:txBody>
          <a:bodyPr wrap="square" lIns="0" tIns="0" rIns="0" bIns="0" rtlCol="0" anchor="t">
            <a:spAutoFit/>
          </a:bodyPr>
          <a:lstStyle/>
          <a:p>
            <a:pPr marL="227965" indent="-227965" defTabSz="1219170">
              <a:buFont typeface="Arial"/>
              <a:buChar char="•"/>
            </a:pPr>
            <a:r>
              <a:rPr lang="en-US" sz="1467" b="1" dirty="0">
                <a:solidFill>
                  <a:srgbClr val="0078D7"/>
                </a:solidFill>
                <a:latin typeface="Segoe UI" panose="020B0502040204020203" pitchFamily="34" charset="0"/>
                <a:cs typeface="Segoe UI" panose="020B0502040204020203" pitchFamily="34" charset="0"/>
              </a:rPr>
              <a:t>BENEFITS</a:t>
            </a:r>
            <a:endParaRPr lang="en-US"/>
          </a:p>
          <a:p>
            <a:pPr marL="243205" defTabSz="1219170">
              <a:lnSpc>
                <a:spcPct val="110000"/>
              </a:lnSpc>
              <a:spcBef>
                <a:spcPts val="800"/>
              </a:spcBef>
            </a:pPr>
            <a:r>
              <a:rPr lang="en-US" sz="1200" dirty="0">
                <a:solidFill>
                  <a:srgbClr val="262626"/>
                </a:solidFill>
                <a:latin typeface="Segoe UI"/>
                <a:cs typeface="Segoe UI"/>
              </a:rPr>
              <a:t>Modern true cloud ERP application provides stability and high performance to school boards.</a:t>
            </a:r>
          </a:p>
          <a:p>
            <a:pPr marL="243205" defTabSz="1219170">
              <a:lnSpc>
                <a:spcPct val="110000"/>
              </a:lnSpc>
              <a:spcBef>
                <a:spcPts val="800"/>
              </a:spcBef>
            </a:pPr>
            <a:r>
              <a:rPr lang="en-US" sz="1200" dirty="0">
                <a:solidFill>
                  <a:srgbClr val="262626"/>
                </a:solidFill>
                <a:latin typeface="Segoe UI"/>
                <a:cs typeface="Segoe UI"/>
              </a:rPr>
              <a:t>Advanced dashboards and reporting provides school board with up to date information.</a:t>
            </a:r>
            <a:endParaRPr lang="en-US" dirty="0"/>
          </a:p>
          <a:p>
            <a:pPr marL="243205" defTabSz="1219170">
              <a:lnSpc>
                <a:spcPct val="110000"/>
              </a:lnSpc>
              <a:spcBef>
                <a:spcPts val="800"/>
              </a:spcBef>
            </a:pPr>
            <a:r>
              <a:rPr lang="en-US" sz="1200" dirty="0">
                <a:solidFill>
                  <a:srgbClr val="262626"/>
                </a:solidFill>
                <a:latin typeface="Segoe UI"/>
                <a:cs typeface="Segoe UI"/>
              </a:rPr>
              <a:t>Seamless, connected data from human resources to accounting saving time while sharing data.</a:t>
            </a:r>
            <a:endParaRPr lang="en-US" sz="1200" dirty="0">
              <a:solidFill>
                <a:srgbClr val="262626"/>
              </a:solidFill>
              <a:latin typeface="Segoe UI" panose="020B0502040204020203" pitchFamily="34" charset="0"/>
              <a:cs typeface="Segoe UI" panose="020B0502040204020203" pitchFamily="34" charset="0"/>
            </a:endParaRPr>
          </a:p>
        </p:txBody>
      </p:sp>
      <p:sp>
        <p:nvSpPr>
          <p:cNvPr id="6" name="TextBox 5"/>
          <p:cNvSpPr txBox="1"/>
          <p:nvPr/>
        </p:nvSpPr>
        <p:spPr>
          <a:xfrm>
            <a:off x="3944637" y="1231311"/>
            <a:ext cx="7942563" cy="660181"/>
          </a:xfrm>
          <a:prstGeom prst="rect">
            <a:avLst/>
          </a:prstGeom>
          <a:noFill/>
        </p:spPr>
        <p:txBody>
          <a:bodyPr wrap="square" lIns="0" tIns="0" rIns="0" bIns="0" rtlCol="0" anchor="t">
            <a:spAutoFit/>
          </a:bodyPr>
          <a:lstStyle/>
          <a:p>
            <a:pPr defTabSz="1219170">
              <a:lnSpc>
                <a:spcPct val="110000"/>
              </a:lnSpc>
            </a:pPr>
            <a:r>
              <a:rPr lang="en-US" sz="1300" b="1" dirty="0">
                <a:solidFill>
                  <a:srgbClr val="262626"/>
                </a:solidFill>
                <a:latin typeface="Segoe UI" panose="020B0502040204020203" pitchFamily="34" charset="0"/>
                <a:cs typeface="Segoe UI" panose="020B0502040204020203" pitchFamily="34" charset="0"/>
              </a:rPr>
              <a:t>“Sparkrock 365 is going to give us the access, efficiency, and reporting functions we need to enable our staff and better support students, teachers, and our wider community</a:t>
            </a:r>
            <a:r>
              <a:rPr lang="en-US" sz="1300" b="1">
                <a:solidFill>
                  <a:srgbClr val="262626"/>
                </a:solidFill>
                <a:latin typeface="Segoe UI" panose="020B0502040204020203" pitchFamily="34" charset="0"/>
                <a:cs typeface="Segoe UI" panose="020B0502040204020203" pitchFamily="34" charset="0"/>
              </a:rPr>
              <a:t>.” </a:t>
            </a:r>
            <a:r>
              <a:rPr lang="en-US" sz="1300" b="1" smtClean="0">
                <a:solidFill>
                  <a:srgbClr val="262626"/>
                </a:solidFill>
                <a:latin typeface="Segoe UI" panose="020B0502040204020203" pitchFamily="34" charset="0"/>
                <a:cs typeface="Segoe UI" panose="020B0502040204020203" pitchFamily="34" charset="0"/>
              </a:rPr>
              <a:t>Halton</a:t>
            </a:r>
            <a:r>
              <a:rPr lang="en-US" sz="1300" b="1" dirty="0" smtClean="0">
                <a:solidFill>
                  <a:srgbClr val="262626"/>
                </a:solidFill>
                <a:latin typeface="Segoe UI" panose="020B0502040204020203" pitchFamily="34" charset="0"/>
                <a:cs typeface="Segoe UI" panose="020B0502040204020203" pitchFamily="34" charset="0"/>
              </a:rPr>
              <a:t> </a:t>
            </a:r>
            <a:r>
              <a:rPr lang="en-US" sz="1300" b="1" dirty="0">
                <a:solidFill>
                  <a:srgbClr val="262626"/>
                </a:solidFill>
                <a:latin typeface="Segoe UI" panose="020B0502040204020203" pitchFamily="34" charset="0"/>
                <a:cs typeface="Segoe UI" panose="020B0502040204020203" pitchFamily="34" charset="0"/>
              </a:rPr>
              <a:t>District School Board</a:t>
            </a:r>
          </a:p>
        </p:txBody>
      </p:sp>
      <p:sp>
        <p:nvSpPr>
          <p:cNvPr id="7" name="Rectangle 6"/>
          <p:cNvSpPr/>
          <p:nvPr/>
        </p:nvSpPr>
        <p:spPr>
          <a:xfrm>
            <a:off x="304800" y="1092200"/>
            <a:ext cx="3048000" cy="914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1219170"/>
            <a:r>
              <a:rPr lang="en-US" sz="1733" dirty="0">
                <a:solidFill>
                  <a:prstClr val="white">
                    <a:lumMod val="50000"/>
                  </a:prstClr>
                </a:solidFill>
                <a:latin typeface="Segoe UI"/>
                <a:cs typeface="Segoe UI"/>
              </a:rPr>
              <a:t>Partner Logo</a:t>
            </a:r>
          </a:p>
        </p:txBody>
      </p:sp>
      <p:sp>
        <p:nvSpPr>
          <p:cNvPr id="8" name="TextBox 7"/>
          <p:cNvSpPr txBox="1"/>
          <p:nvPr/>
        </p:nvSpPr>
        <p:spPr>
          <a:xfrm>
            <a:off x="3898691" y="3386485"/>
            <a:ext cx="5448509" cy="1366593"/>
          </a:xfrm>
          <a:prstGeom prst="rect">
            <a:avLst/>
          </a:prstGeom>
          <a:noFill/>
        </p:spPr>
        <p:txBody>
          <a:bodyPr wrap="square" lIns="0" tIns="0" rIns="0" bIns="0" rtlCol="0" anchor="t">
            <a:spAutoFit/>
          </a:bodyPr>
          <a:lstStyle/>
          <a:p>
            <a:pPr marL="227965" indent="-227965" defTabSz="1219170">
              <a:lnSpc>
                <a:spcPct val="110000"/>
              </a:lnSpc>
              <a:buFont typeface="Arial"/>
              <a:buChar char="•"/>
            </a:pPr>
            <a:r>
              <a:rPr lang="en-US" sz="1467" b="1" dirty="0">
                <a:solidFill>
                  <a:srgbClr val="0078D7"/>
                </a:solidFill>
                <a:latin typeface="Segoe UI"/>
                <a:cs typeface="Segoe UI"/>
              </a:rPr>
              <a:t>SOLUTION</a:t>
            </a:r>
            <a:endParaRPr lang="en-US" dirty="0"/>
          </a:p>
          <a:p>
            <a:pPr marL="243205" defTabSz="1219170">
              <a:lnSpc>
                <a:spcPct val="110000"/>
              </a:lnSpc>
              <a:spcBef>
                <a:spcPts val="800"/>
              </a:spcBef>
            </a:pPr>
            <a:r>
              <a:rPr lang="en-US" sz="1200" dirty="0" err="1">
                <a:solidFill>
                  <a:prstClr val="black">
                    <a:lumMod val="85000"/>
                    <a:lumOff val="15000"/>
                  </a:prstClr>
                </a:solidFill>
                <a:latin typeface="Segoe UI" panose="020B0502040204020203" pitchFamily="34" charset="0"/>
                <a:cs typeface="Segoe UI" panose="020B0502040204020203" pitchFamily="34" charset="0"/>
              </a:rPr>
              <a:t>Halton</a:t>
            </a:r>
            <a:r>
              <a:rPr lang="en-US" sz="1200" dirty="0">
                <a:solidFill>
                  <a:prstClr val="black">
                    <a:lumMod val="85000"/>
                    <a:lumOff val="15000"/>
                  </a:prstClr>
                </a:solidFill>
                <a:latin typeface="Segoe UI" panose="020B0502040204020203" pitchFamily="34" charset="0"/>
                <a:cs typeface="Segoe UI" panose="020B0502040204020203" pitchFamily="34" charset="0"/>
              </a:rPr>
              <a:t> District School Board chose Sparkrock 365 for its all-in-one solution which gives them access to all their data at a single source. Improved access reduces administrative bottlenecks, while the better reporting and real-time data will both save time and improve their ability to make informed decisions for the better of their community. </a:t>
            </a:r>
            <a:endParaRPr lang="en-US" sz="1200" dirty="0">
              <a:solidFill>
                <a:srgbClr val="262626"/>
              </a:solidFill>
              <a:latin typeface="Segoe UI" panose="020B0502040204020203" pitchFamily="34" charset="0"/>
              <a:cs typeface="Segoe UI" panose="020B0502040204020203" pitchFamily="34" charset="0"/>
            </a:endParaRPr>
          </a:p>
        </p:txBody>
      </p:sp>
      <p:grpSp>
        <p:nvGrpSpPr>
          <p:cNvPr id="10" name="Group 9"/>
          <p:cNvGrpSpPr/>
          <p:nvPr/>
        </p:nvGrpSpPr>
        <p:grpSpPr>
          <a:xfrm>
            <a:off x="12496800" y="-1"/>
            <a:ext cx="3657600" cy="6857999"/>
            <a:chOff x="9372600" y="-1"/>
            <a:chExt cx="2743200" cy="5143499"/>
          </a:xfrm>
        </p:grpSpPr>
        <p:sp>
          <p:nvSpPr>
            <p:cNvPr id="11" name="Rectangle 36"/>
            <p:cNvSpPr>
              <a:spLocks noChangeArrowheads="1"/>
            </p:cNvSpPr>
            <p:nvPr/>
          </p:nvSpPr>
          <p:spPr bwMode="auto">
            <a:xfrm>
              <a:off x="9372600" y="-1"/>
              <a:ext cx="2743200" cy="5143499"/>
            </a:xfrm>
            <a:prstGeom prst="rect">
              <a:avLst/>
            </a:prstGeom>
            <a:solidFill>
              <a:srgbClr val="0072C6"/>
            </a:solidFill>
            <a:ln>
              <a:noFill/>
            </a:ln>
            <a:extLst/>
          </p:spPr>
          <p:txBody>
            <a:bodyPr vert="horz" wrap="square" lIns="121920" tIns="60960" rIns="121920" bIns="60960" numCol="1" anchor="t" anchorCtr="0" compatLnSpc="1">
              <a:prstTxWarp prst="textNoShape">
                <a:avLst/>
              </a:prstTxWarp>
            </a:bodyPr>
            <a:lstStyle/>
            <a:p>
              <a:pPr defTabSz="1219170"/>
              <a:endParaRPr lang="en-US" sz="2400" dirty="0">
                <a:solidFill>
                  <a:prstClr val="black"/>
                </a:solidFill>
                <a:latin typeface="Calibri"/>
              </a:endParaRPr>
            </a:p>
          </p:txBody>
        </p:sp>
        <p:sp>
          <p:nvSpPr>
            <p:cNvPr id="12" name="TextBox 11"/>
            <p:cNvSpPr txBox="1"/>
            <p:nvPr/>
          </p:nvSpPr>
          <p:spPr>
            <a:xfrm>
              <a:off x="9561938" y="201596"/>
              <a:ext cx="2172862" cy="4431983"/>
            </a:xfrm>
            <a:prstGeom prst="rect">
              <a:avLst/>
            </a:prstGeom>
            <a:noFill/>
          </p:spPr>
          <p:txBody>
            <a:bodyPr wrap="square" lIns="0" tIns="0" rIns="0" bIns="0" rtlCol="0">
              <a:spAutoFit/>
            </a:bodyPr>
            <a:lstStyle/>
            <a:p>
              <a:pPr defTabSz="1219170"/>
              <a:r>
                <a:rPr lang="en-US" sz="2400" b="1" dirty="0">
                  <a:solidFill>
                    <a:srgbClr val="FFFFFF"/>
                  </a:solidFill>
                  <a:latin typeface="Segoe Pro Light" panose="020B0302040504020203" pitchFamily="34" charset="0"/>
                </a:rPr>
                <a:t>TEMPLATE NOTES</a:t>
              </a:r>
            </a:p>
            <a:p>
              <a:pPr defTabSz="1219170"/>
              <a:r>
                <a:rPr lang="en-US" sz="2400" dirty="0">
                  <a:solidFill>
                    <a:srgbClr val="FFFFFF"/>
                  </a:solidFill>
                  <a:latin typeface="Segoe Pro Light" panose="020B0302040504020203" pitchFamily="34" charset="0"/>
                </a:rPr>
                <a:t>Our datasheet and mini-case study templates are formatted specifically for consistency of branding at Microsoft. Please do not alter font choices, styles, or sizes. Please do not alter colors of text or backgrounds. Thank you for maintaining the integrity of these templates! </a:t>
              </a:r>
            </a:p>
          </p:txBody>
        </p:sp>
      </p:gr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1080485"/>
            <a:ext cx="2938440" cy="926116"/>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93914" y="3727048"/>
            <a:ext cx="2194885" cy="2249757"/>
          </a:xfrm>
          <a:prstGeom prst="rect">
            <a:avLst/>
          </a:prstGeom>
        </p:spPr>
      </p:pic>
    </p:spTree>
    <p:extLst>
      <p:ext uri="{BB962C8B-B14F-4D97-AF65-F5344CB8AC3E}">
        <p14:creationId xmlns:p14="http://schemas.microsoft.com/office/powerpoint/2010/main" val="18877115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1_Office Theme">
  <a:themeElements>
    <a:clrScheme name="Custom 6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ae9d79f5-8cc5-4407-9953-648b92a05d1b">
      <UserInfo>
        <DisplayName>Ryan Tollofson</DisplayName>
        <AccountId>18</AccountId>
        <AccountType/>
      </UserInfo>
      <UserInfo>
        <DisplayName>Caitlin Nobes</DisplayName>
        <AccountId>22</AccountId>
        <AccountType/>
      </UserInfo>
      <UserInfo>
        <DisplayName>James Faw</DisplayName>
        <AccountId>23</AccountId>
        <AccountType/>
      </UserInfo>
      <UserInfo>
        <DisplayName>Josip Petrusa</DisplayName>
        <AccountId>49</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CBE9E771B4D5244AF6041298DDCBF33" ma:contentTypeVersion="7" ma:contentTypeDescription="Create a new document." ma:contentTypeScope="" ma:versionID="0e82e1b3aaebfc6127534b8b25aec0d9">
  <xsd:schema xmlns:xsd="http://www.w3.org/2001/XMLSchema" xmlns:xs="http://www.w3.org/2001/XMLSchema" xmlns:p="http://schemas.microsoft.com/office/2006/metadata/properties" xmlns:ns2="83bc308d-3c5b-4c40-8871-d8365bd09edb" xmlns:ns3="ae9d79f5-8cc5-4407-9953-648b92a05d1b" targetNamespace="http://schemas.microsoft.com/office/2006/metadata/properties" ma:root="true" ma:fieldsID="0b0e5eabbeb1a88eb05181981522b420" ns2:_="" ns3:_="">
    <xsd:import namespace="83bc308d-3c5b-4c40-8871-d8365bd09edb"/>
    <xsd:import namespace="ae9d79f5-8cc5-4407-9953-648b92a05d1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bc308d-3c5b-4c40-8871-d8365bd09ed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e9d79f5-8cc5-4407-9953-648b92a05d1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7CBC88-B698-4D7F-88B8-6090D8E389A2}">
  <ds:schemaRefs>
    <ds:schemaRef ds:uri="http://schemas.microsoft.com/office/2006/documentManagement/types"/>
    <ds:schemaRef ds:uri="http://www.w3.org/XML/1998/namespace"/>
    <ds:schemaRef ds:uri="http://schemas.microsoft.com/office/2006/metadata/properties"/>
    <ds:schemaRef ds:uri="83bc308d-3c5b-4c40-8871-d8365bd09edb"/>
    <ds:schemaRef ds:uri="http://purl.org/dc/terms/"/>
    <ds:schemaRef ds:uri="http://purl.org/dc/elements/1.1/"/>
    <ds:schemaRef ds:uri="http://schemas.openxmlformats.org/package/2006/metadata/core-properties"/>
    <ds:schemaRef ds:uri="http://purl.org/dc/dcmitype/"/>
    <ds:schemaRef ds:uri="ae9d79f5-8cc5-4407-9953-648b92a05d1b"/>
    <ds:schemaRef ds:uri="http://schemas.microsoft.com/office/infopath/2007/PartnerControls"/>
  </ds:schemaRefs>
</ds:datastoreItem>
</file>

<file path=customXml/itemProps2.xml><?xml version="1.0" encoding="utf-8"?>
<ds:datastoreItem xmlns:ds="http://schemas.openxmlformats.org/officeDocument/2006/customXml" ds:itemID="{8541757F-E23B-4A17-A21A-801518EA97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bc308d-3c5b-4c40-8871-d8365bd09edb"/>
    <ds:schemaRef ds:uri="ae9d79f5-8cc5-4407-9953-648b92a05d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8B99D9-265C-41D6-91A1-17CC9840A8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234</TotalTime>
  <Words>274</Words>
  <Application>Microsoft Office PowerPoint</Application>
  <PresentationFormat>Widescreen</PresentationFormat>
  <Paragraphs>20</Paragraphs>
  <Slides>1</Slides>
  <Notes>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Segoe Pro Light</vt:lpstr>
      <vt:lpstr>Segoe UI</vt:lpstr>
      <vt:lpstr>Segoe UI Light</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Malinda Miller (JeffreyM Consulting LLC)</dc:creator>
  <cp:lastModifiedBy>Caitlin Nobes</cp:lastModifiedBy>
  <cp:revision>46</cp:revision>
  <cp:lastPrinted>2019-02-25T19:18:24Z</cp:lastPrinted>
  <dcterms:created xsi:type="dcterms:W3CDTF">2015-10-06T06:13:53Z</dcterms:created>
  <dcterms:modified xsi:type="dcterms:W3CDTF">2019-02-27T21:02:41Z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0x010100ACBE9E771B4D5244AF6041298DDCBF33</vt:lpwstr>
  </property>
  <property fmtid="{D5CDD505-2E9C-101B-9397-08002B2CF9AE}" pid="3" name="AuthorIds_UIVersion_1024">
    <vt:lpwstr>22</vt:lpwstr>
  </property>
  <property fmtid="{D5CDD505-2E9C-101B-9397-08002B2CF9AE}" pid="4" name="AuthorIds_UIVersion_2560">
    <vt:lpwstr>34</vt:lpwstr>
  </property>
</Properties>
</file>