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3"/>
  </p:sldMasterIdLst>
  <p:sldIdLst>
    <p:sldId id="258" r:id="rId4"/>
    <p:sldId id="267" r:id="rId5"/>
  </p:sldIdLst>
  <p:sldSz cx="7772400" cy="10058400"/>
  <p:notesSz cx="6858000" cy="9144000"/>
  <p:defaultTextStyle>
    <a:defPPr>
      <a:defRPr lang="en-US"/>
    </a:defPPr>
    <a:lvl1pPr marL="0" algn="l" defTabSz="1018824" rtl="0" eaLnBrk="1" latinLnBrk="0" hangingPunct="1">
      <a:defRPr sz="2006" kern="1200">
        <a:solidFill>
          <a:schemeClr val="tx1"/>
        </a:solidFill>
        <a:latin typeface="+mn-lt"/>
        <a:ea typeface="+mn-ea"/>
        <a:cs typeface="+mn-cs"/>
      </a:defRPr>
    </a:lvl1pPr>
    <a:lvl2pPr marL="509412" algn="l" defTabSz="1018824" rtl="0" eaLnBrk="1" latinLnBrk="0" hangingPunct="1">
      <a:defRPr sz="2006" kern="1200">
        <a:solidFill>
          <a:schemeClr val="tx1"/>
        </a:solidFill>
        <a:latin typeface="+mn-lt"/>
        <a:ea typeface="+mn-ea"/>
        <a:cs typeface="+mn-cs"/>
      </a:defRPr>
    </a:lvl2pPr>
    <a:lvl3pPr marL="1018824" algn="l" defTabSz="1018824" rtl="0" eaLnBrk="1" latinLnBrk="0" hangingPunct="1">
      <a:defRPr sz="2006" kern="1200">
        <a:solidFill>
          <a:schemeClr val="tx1"/>
        </a:solidFill>
        <a:latin typeface="+mn-lt"/>
        <a:ea typeface="+mn-ea"/>
        <a:cs typeface="+mn-cs"/>
      </a:defRPr>
    </a:lvl3pPr>
    <a:lvl4pPr marL="1528237" algn="l" defTabSz="1018824" rtl="0" eaLnBrk="1" latinLnBrk="0" hangingPunct="1">
      <a:defRPr sz="2006" kern="1200">
        <a:solidFill>
          <a:schemeClr val="tx1"/>
        </a:solidFill>
        <a:latin typeface="+mn-lt"/>
        <a:ea typeface="+mn-ea"/>
        <a:cs typeface="+mn-cs"/>
      </a:defRPr>
    </a:lvl4pPr>
    <a:lvl5pPr marL="2037649" algn="l" defTabSz="1018824" rtl="0" eaLnBrk="1" latinLnBrk="0" hangingPunct="1">
      <a:defRPr sz="2006" kern="1200">
        <a:solidFill>
          <a:schemeClr val="tx1"/>
        </a:solidFill>
        <a:latin typeface="+mn-lt"/>
        <a:ea typeface="+mn-ea"/>
        <a:cs typeface="+mn-cs"/>
      </a:defRPr>
    </a:lvl5pPr>
    <a:lvl6pPr marL="2547061" algn="l" defTabSz="1018824" rtl="0" eaLnBrk="1" latinLnBrk="0" hangingPunct="1">
      <a:defRPr sz="2006" kern="1200">
        <a:solidFill>
          <a:schemeClr val="tx1"/>
        </a:solidFill>
        <a:latin typeface="+mn-lt"/>
        <a:ea typeface="+mn-ea"/>
        <a:cs typeface="+mn-cs"/>
      </a:defRPr>
    </a:lvl6pPr>
    <a:lvl7pPr marL="3056473" algn="l" defTabSz="1018824" rtl="0" eaLnBrk="1" latinLnBrk="0" hangingPunct="1">
      <a:defRPr sz="2006" kern="1200">
        <a:solidFill>
          <a:schemeClr val="tx1"/>
        </a:solidFill>
        <a:latin typeface="+mn-lt"/>
        <a:ea typeface="+mn-ea"/>
        <a:cs typeface="+mn-cs"/>
      </a:defRPr>
    </a:lvl7pPr>
    <a:lvl8pPr marL="3565886" algn="l" defTabSz="1018824" rtl="0" eaLnBrk="1" latinLnBrk="0" hangingPunct="1">
      <a:defRPr sz="2006" kern="1200">
        <a:solidFill>
          <a:schemeClr val="tx1"/>
        </a:solidFill>
        <a:latin typeface="+mn-lt"/>
        <a:ea typeface="+mn-ea"/>
        <a:cs typeface="+mn-cs"/>
      </a:defRPr>
    </a:lvl8pPr>
    <a:lvl9pPr marL="4075298" algn="l" defTabSz="1018824" rtl="0" eaLnBrk="1" latinLnBrk="0" hangingPunct="1">
      <a:defRPr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guide id="3" orient="horz" pos="6192" userDrawn="1">
          <p15:clr>
            <a:srgbClr val="A4A3A4"/>
          </p15:clr>
        </p15:guide>
        <p15:guide id="4" pos="475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ven Tokuno" initials="DT" lastIdx="2" clrIdx="0">
    <p:extLst/>
  </p:cmAuthor>
  <p:cmAuthor id="2" name="Chen, Melissa" initials="CM" lastIdx="1" clrIdx="1">
    <p:extLst>
      <p:ext uri="{19B8F6BF-5375-455C-9EA6-DF929625EA0E}">
        <p15:presenceInfo xmlns:p15="http://schemas.microsoft.com/office/powerpoint/2012/main" userId="S-1-5-21-121242261-2641211916-4152694581-4207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2626"/>
    <a:srgbClr val="A80000"/>
    <a:srgbClr val="0078D7"/>
    <a:srgbClr val="D83B01"/>
    <a:srgbClr val="BA141A"/>
    <a:srgbClr val="0072C6"/>
    <a:srgbClr val="EB3C00"/>
    <a:srgbClr val="00BCF2"/>
    <a:srgbClr val="BD190E"/>
    <a:srgbClr val="BC0F0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636" autoAdjust="0"/>
    <p:restoredTop sz="91429"/>
  </p:normalViewPr>
  <p:slideViewPr>
    <p:cSldViewPr snapToGrid="0">
      <p:cViewPr varScale="1">
        <p:scale>
          <a:sx n="42" d="100"/>
          <a:sy n="42" d="100"/>
        </p:scale>
        <p:origin x="2312" y="56"/>
      </p:cViewPr>
      <p:guideLst>
        <p:guide orient="horz" pos="3168"/>
        <p:guide pos="2448"/>
        <p:guide orient="horz" pos="6192"/>
        <p:guide pos="475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1.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commentAuthors" Target="commentAuthors.xml"/><Relationship Id="rId5" Type="http://schemas.openxmlformats.org/officeDocument/2006/relationships/slide" Target="slides/slide2.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24E3EC3-1B3F-4755-B752-28FDE295F879}" type="datetimeFigureOut">
              <a:rPr lang="en-US" smtClean="0"/>
              <a:t>9/24/2018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407242A-5AAD-4CF5-A7D3-8B87808F7496}" type="slidenum">
              <a:rPr lang="en-US" smtClean="0"/>
              <a:t>‹#›</a:t>
            </a:fld>
            <a:endParaRPr lang="en-US" dirty="0"/>
          </a:p>
        </p:txBody>
      </p:sp>
    </p:spTree>
    <p:extLst>
      <p:ext uri="{BB962C8B-B14F-4D97-AF65-F5344CB8AC3E}">
        <p14:creationId xmlns:p14="http://schemas.microsoft.com/office/powerpoint/2010/main" val="1033602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4E3EC3-1B3F-4755-B752-28FDE295F879}" type="datetimeFigureOut">
              <a:rPr lang="en-US" smtClean="0"/>
              <a:t>9/24/2018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407242A-5AAD-4CF5-A7D3-8B87808F7496}" type="slidenum">
              <a:rPr lang="en-US" smtClean="0"/>
              <a:t>‹#›</a:t>
            </a:fld>
            <a:endParaRPr lang="en-US" dirty="0"/>
          </a:p>
        </p:txBody>
      </p:sp>
    </p:spTree>
    <p:extLst>
      <p:ext uri="{BB962C8B-B14F-4D97-AF65-F5344CB8AC3E}">
        <p14:creationId xmlns:p14="http://schemas.microsoft.com/office/powerpoint/2010/main" val="4288614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4E3EC3-1B3F-4755-B752-28FDE295F879}" type="datetimeFigureOut">
              <a:rPr lang="en-US" smtClean="0"/>
              <a:t>9/24/2018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407242A-5AAD-4CF5-A7D3-8B87808F7496}" type="slidenum">
              <a:rPr lang="en-US" smtClean="0"/>
              <a:t>‹#›</a:t>
            </a:fld>
            <a:endParaRPr lang="en-US" dirty="0"/>
          </a:p>
        </p:txBody>
      </p:sp>
    </p:spTree>
    <p:extLst>
      <p:ext uri="{BB962C8B-B14F-4D97-AF65-F5344CB8AC3E}">
        <p14:creationId xmlns:p14="http://schemas.microsoft.com/office/powerpoint/2010/main" val="1450034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4E3EC3-1B3F-4755-B752-28FDE295F879}" type="datetimeFigureOut">
              <a:rPr lang="en-US" smtClean="0"/>
              <a:t>9/24/2018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407242A-5AAD-4CF5-A7D3-8B87808F7496}" type="slidenum">
              <a:rPr lang="en-US" smtClean="0"/>
              <a:t>‹#›</a:t>
            </a:fld>
            <a:endParaRPr lang="en-US" dirty="0"/>
          </a:p>
        </p:txBody>
      </p:sp>
    </p:spTree>
    <p:extLst>
      <p:ext uri="{BB962C8B-B14F-4D97-AF65-F5344CB8AC3E}">
        <p14:creationId xmlns:p14="http://schemas.microsoft.com/office/powerpoint/2010/main" val="2372404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24E3EC3-1B3F-4755-B752-28FDE295F879}" type="datetimeFigureOut">
              <a:rPr lang="en-US" smtClean="0"/>
              <a:t>9/24/2018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407242A-5AAD-4CF5-A7D3-8B87808F7496}" type="slidenum">
              <a:rPr lang="en-US" smtClean="0"/>
              <a:t>‹#›</a:t>
            </a:fld>
            <a:endParaRPr lang="en-US" dirty="0"/>
          </a:p>
        </p:txBody>
      </p:sp>
    </p:spTree>
    <p:extLst>
      <p:ext uri="{BB962C8B-B14F-4D97-AF65-F5344CB8AC3E}">
        <p14:creationId xmlns:p14="http://schemas.microsoft.com/office/powerpoint/2010/main" val="1180066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24E3EC3-1B3F-4755-B752-28FDE295F879}" type="datetimeFigureOut">
              <a:rPr lang="en-US" smtClean="0"/>
              <a:t>9/24/2018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407242A-5AAD-4CF5-A7D3-8B87808F7496}" type="slidenum">
              <a:rPr lang="en-US" smtClean="0"/>
              <a:t>‹#›</a:t>
            </a:fld>
            <a:endParaRPr lang="en-US" dirty="0"/>
          </a:p>
        </p:txBody>
      </p:sp>
    </p:spTree>
    <p:extLst>
      <p:ext uri="{BB962C8B-B14F-4D97-AF65-F5344CB8AC3E}">
        <p14:creationId xmlns:p14="http://schemas.microsoft.com/office/powerpoint/2010/main" val="980930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24E3EC3-1B3F-4755-B752-28FDE295F879}" type="datetimeFigureOut">
              <a:rPr lang="en-US" smtClean="0"/>
              <a:t>9/24/2018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407242A-5AAD-4CF5-A7D3-8B87808F7496}" type="slidenum">
              <a:rPr lang="en-US" smtClean="0"/>
              <a:t>‹#›</a:t>
            </a:fld>
            <a:endParaRPr lang="en-US" dirty="0"/>
          </a:p>
        </p:txBody>
      </p:sp>
    </p:spTree>
    <p:extLst>
      <p:ext uri="{BB962C8B-B14F-4D97-AF65-F5344CB8AC3E}">
        <p14:creationId xmlns:p14="http://schemas.microsoft.com/office/powerpoint/2010/main" val="320122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24E3EC3-1B3F-4755-B752-28FDE295F879}" type="datetimeFigureOut">
              <a:rPr lang="en-US" smtClean="0"/>
              <a:t>9/24/2018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407242A-5AAD-4CF5-A7D3-8B87808F7496}" type="slidenum">
              <a:rPr lang="en-US" smtClean="0"/>
              <a:t>‹#›</a:t>
            </a:fld>
            <a:endParaRPr lang="en-US" dirty="0"/>
          </a:p>
        </p:txBody>
      </p:sp>
    </p:spTree>
    <p:extLst>
      <p:ext uri="{BB962C8B-B14F-4D97-AF65-F5344CB8AC3E}">
        <p14:creationId xmlns:p14="http://schemas.microsoft.com/office/powerpoint/2010/main" val="2779512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4E3EC3-1B3F-4755-B752-28FDE295F879}" type="datetimeFigureOut">
              <a:rPr lang="en-US" smtClean="0"/>
              <a:t>9/24/2018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407242A-5AAD-4CF5-A7D3-8B87808F7496}" type="slidenum">
              <a:rPr lang="en-US" smtClean="0"/>
              <a:t>‹#›</a:t>
            </a:fld>
            <a:endParaRPr lang="en-US" dirty="0"/>
          </a:p>
        </p:txBody>
      </p:sp>
    </p:spTree>
    <p:extLst>
      <p:ext uri="{BB962C8B-B14F-4D97-AF65-F5344CB8AC3E}">
        <p14:creationId xmlns:p14="http://schemas.microsoft.com/office/powerpoint/2010/main" val="3709708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D24E3EC3-1B3F-4755-B752-28FDE295F879}" type="datetimeFigureOut">
              <a:rPr lang="en-US" smtClean="0"/>
              <a:t>9/24/2018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407242A-5AAD-4CF5-A7D3-8B87808F7496}" type="slidenum">
              <a:rPr lang="en-US" smtClean="0"/>
              <a:t>‹#›</a:t>
            </a:fld>
            <a:endParaRPr lang="en-US" dirty="0"/>
          </a:p>
        </p:txBody>
      </p:sp>
    </p:spTree>
    <p:extLst>
      <p:ext uri="{BB962C8B-B14F-4D97-AF65-F5344CB8AC3E}">
        <p14:creationId xmlns:p14="http://schemas.microsoft.com/office/powerpoint/2010/main" val="3286979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dirty="0"/>
              <a:t>Click icon to add picture</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D24E3EC3-1B3F-4755-B752-28FDE295F879}" type="datetimeFigureOut">
              <a:rPr lang="en-US" smtClean="0"/>
              <a:t>9/24/2018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407242A-5AAD-4CF5-A7D3-8B87808F7496}" type="slidenum">
              <a:rPr lang="en-US" smtClean="0"/>
              <a:t>‹#›</a:t>
            </a:fld>
            <a:endParaRPr lang="en-US" dirty="0"/>
          </a:p>
        </p:txBody>
      </p:sp>
    </p:spTree>
    <p:extLst>
      <p:ext uri="{BB962C8B-B14F-4D97-AF65-F5344CB8AC3E}">
        <p14:creationId xmlns:p14="http://schemas.microsoft.com/office/powerpoint/2010/main" val="9603488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D24E3EC3-1B3F-4755-B752-28FDE295F879}" type="datetimeFigureOut">
              <a:rPr lang="en-US" smtClean="0"/>
              <a:t>9/24/2018</a:t>
            </a:fld>
            <a:endParaRPr lang="en-US" dirty="0"/>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4407242A-5AAD-4CF5-A7D3-8B87808F7496}" type="slidenum">
              <a:rPr lang="en-US" smtClean="0"/>
              <a:t>‹#›</a:t>
            </a:fld>
            <a:endParaRPr lang="en-US" dirty="0"/>
          </a:p>
        </p:txBody>
      </p:sp>
    </p:spTree>
    <p:extLst>
      <p:ext uri="{BB962C8B-B14F-4D97-AF65-F5344CB8AC3E}">
        <p14:creationId xmlns:p14="http://schemas.microsoft.com/office/powerpoint/2010/main" val="1902978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hello@adastragrp.com?subject=Power%20BI%20Inquiry" TargetMode="External"/><Relationship Id="rId2" Type="http://schemas.openxmlformats.org/officeDocument/2006/relationships/hyperlink" Target="http://www.adastracorp.com/" TargetMode="External"/><Relationship Id="rId1" Type="http://schemas.openxmlformats.org/officeDocument/2006/relationships/slideLayout" Target="../slideLayouts/slideLayout1.xml"/><Relationship Id="rId6" Type="http://schemas.openxmlformats.org/officeDocument/2006/relationships/image" Target="../media/image3.jpg"/><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36"/>
          <p:cNvSpPr>
            <a:spLocks noChangeArrowheads="1"/>
          </p:cNvSpPr>
          <p:nvPr/>
        </p:nvSpPr>
        <p:spPr bwMode="auto">
          <a:xfrm>
            <a:off x="0" y="0"/>
            <a:ext cx="7772400" cy="10058400"/>
          </a:xfrm>
          <a:prstGeom prst="rect">
            <a:avLst/>
          </a:prstGeom>
          <a:solidFill>
            <a:srgbClr val="00BCF2"/>
          </a:soli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14" name="Rectangle 36"/>
          <p:cNvSpPr>
            <a:spLocks noChangeArrowheads="1"/>
          </p:cNvSpPr>
          <p:nvPr/>
        </p:nvSpPr>
        <p:spPr bwMode="auto">
          <a:xfrm>
            <a:off x="0" y="2529540"/>
            <a:ext cx="7772400" cy="6017559"/>
          </a:xfrm>
          <a:prstGeom prst="rect">
            <a:avLst/>
          </a:prstGeom>
          <a:solidFill>
            <a:schemeClr val="bg1"/>
          </a:soli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25" name="TextBox 24"/>
          <p:cNvSpPr txBox="1"/>
          <p:nvPr/>
        </p:nvSpPr>
        <p:spPr>
          <a:xfrm>
            <a:off x="1856445" y="234357"/>
            <a:ext cx="5534956" cy="923330"/>
          </a:xfrm>
          <a:prstGeom prst="rect">
            <a:avLst/>
          </a:prstGeom>
          <a:noFill/>
        </p:spPr>
        <p:txBody>
          <a:bodyPr wrap="square" lIns="0" tIns="0" rIns="0" bIns="0" rtlCol="0">
            <a:spAutoFit/>
          </a:bodyPr>
          <a:lstStyle/>
          <a:p>
            <a:r>
              <a:rPr lang="en-US" sz="2000" b="1" dirty="0">
                <a:solidFill>
                  <a:schemeClr val="bg1"/>
                </a:solidFill>
                <a:latin typeface="Segoe Pro Light" panose="020B0302040504020203" pitchFamily="34" charset="0"/>
              </a:rPr>
              <a:t>Adastra</a:t>
            </a:r>
            <a:r>
              <a:rPr lang="en-US" sz="2000" dirty="0">
                <a:solidFill>
                  <a:schemeClr val="bg1"/>
                </a:solidFill>
                <a:latin typeface="Segoe Pro Light" panose="020B0302040504020203" pitchFamily="34" charset="0"/>
              </a:rPr>
              <a:t> Can Help You With Your Transition of Microsoft SQL 2008 End of Support. Get Started Today With Our </a:t>
            </a:r>
            <a:r>
              <a:rPr lang="en-US" sz="2000" b="1" dirty="0">
                <a:solidFill>
                  <a:schemeClr val="bg1"/>
                </a:solidFill>
                <a:latin typeface="Segoe Pro Light" panose="020B0302040504020203" pitchFamily="34" charset="0"/>
              </a:rPr>
              <a:t>10 Days for $10K </a:t>
            </a:r>
            <a:r>
              <a:rPr lang="en-US" sz="2000" dirty="0">
                <a:solidFill>
                  <a:schemeClr val="bg1"/>
                </a:solidFill>
                <a:latin typeface="Segoe Pro Light" panose="020B0302040504020203" pitchFamily="34" charset="0"/>
              </a:rPr>
              <a:t>Offer.</a:t>
            </a:r>
          </a:p>
        </p:txBody>
      </p:sp>
      <p:sp>
        <p:nvSpPr>
          <p:cNvPr id="35" name="TextBox 34"/>
          <p:cNvSpPr txBox="1"/>
          <p:nvPr/>
        </p:nvSpPr>
        <p:spPr>
          <a:xfrm>
            <a:off x="219075" y="1392974"/>
            <a:ext cx="7334250" cy="1081706"/>
          </a:xfrm>
          <a:prstGeom prst="rect">
            <a:avLst/>
          </a:prstGeom>
          <a:noFill/>
        </p:spPr>
        <p:txBody>
          <a:bodyPr wrap="square" lIns="0" tIns="0" rIns="0" bIns="0" rtlCol="0">
            <a:spAutoFit/>
          </a:bodyPr>
          <a:lstStyle/>
          <a:p>
            <a:r>
              <a:rPr lang="en-US" sz="1400" b="1" dirty="0">
                <a:solidFill>
                  <a:schemeClr val="bg1"/>
                </a:solidFill>
                <a:latin typeface="Segoe UI" panose="020B0502040204020203" pitchFamily="34" charset="0"/>
                <a:cs typeface="Segoe UI" panose="020B0502040204020203" pitchFamily="34" charset="0"/>
              </a:rPr>
              <a:t>MICROSOFT AZURE SOLUTION BUILDER PROFILE: ADASTRA CORPORATION</a:t>
            </a:r>
          </a:p>
          <a:p>
            <a:endParaRPr lang="en-US" sz="1100" dirty="0">
              <a:solidFill>
                <a:schemeClr val="bg1"/>
              </a:solidFill>
              <a:latin typeface="Segoe UI" panose="020B0502040204020203" pitchFamily="34" charset="0"/>
              <a:cs typeface="Segoe UI" panose="020B0502040204020203" pitchFamily="34" charset="0"/>
            </a:endParaRPr>
          </a:p>
          <a:p>
            <a:pPr>
              <a:lnSpc>
                <a:spcPct val="110000"/>
              </a:lnSpc>
            </a:pPr>
            <a:r>
              <a:rPr lang="en-US" sz="1050" dirty="0">
                <a:solidFill>
                  <a:schemeClr val="bg1"/>
                </a:solidFill>
                <a:latin typeface="Segoe UI" panose="020B0502040204020203" pitchFamily="34" charset="0"/>
                <a:cs typeface="Segoe UI" panose="020B0502040204020203" pitchFamily="34" charset="0"/>
              </a:rPr>
              <a:t>Adastra has been in the data management and analytics space for more than 20 years, and offers expertise at every point in the data value chain. With more than 1,500 data professionals across nine countries globally, Adastra is an ideal partner for any mid-size to enterprise organization.  </a:t>
            </a:r>
            <a:r>
              <a:rPr lang="en-CA" sz="1050" dirty="0">
                <a:solidFill>
                  <a:schemeClr val="bg1"/>
                </a:solidFill>
                <a:latin typeface="Segoe UI" panose="020B0502040204020203" pitchFamily="34" charset="0"/>
                <a:cs typeface="Segoe UI" panose="020B0502040204020203" pitchFamily="34" charset="0"/>
              </a:rPr>
              <a:t>Adastra’s team of Azure architects have extensive experience implementing cloud solutions for large enterprises.</a:t>
            </a:r>
            <a:endParaRPr lang="en-US" sz="1050" dirty="0">
              <a:solidFill>
                <a:schemeClr val="bg1"/>
              </a:solidFill>
              <a:latin typeface="Segoe UI" panose="020B0502040204020203" pitchFamily="34" charset="0"/>
              <a:cs typeface="Segoe UI" panose="020B0502040204020203" pitchFamily="34" charset="0"/>
            </a:endParaRPr>
          </a:p>
        </p:txBody>
      </p:sp>
      <p:sp>
        <p:nvSpPr>
          <p:cNvPr id="40" name="TextBox 39"/>
          <p:cNvSpPr txBox="1"/>
          <p:nvPr/>
        </p:nvSpPr>
        <p:spPr>
          <a:xfrm>
            <a:off x="219073" y="9034915"/>
            <a:ext cx="7334251" cy="377026"/>
          </a:xfrm>
          <a:prstGeom prst="rect">
            <a:avLst/>
          </a:prstGeom>
          <a:noFill/>
        </p:spPr>
        <p:txBody>
          <a:bodyPr wrap="square" lIns="0" tIns="0" rIns="0" bIns="0" rtlCol="0">
            <a:spAutoFit/>
          </a:bodyPr>
          <a:lstStyle/>
          <a:p>
            <a:r>
              <a:rPr lang="en-US" sz="1400" b="1" dirty="0">
                <a:solidFill>
                  <a:schemeClr val="bg1"/>
                </a:solidFill>
                <a:latin typeface="Segoe UI" panose="020B0502040204020203" pitchFamily="34" charset="0"/>
                <a:cs typeface="Segoe UI" panose="020B0502040204020203" pitchFamily="34" charset="0"/>
              </a:rPr>
              <a:t>LEARN MORE</a:t>
            </a:r>
          </a:p>
          <a:p>
            <a:r>
              <a:rPr lang="en-CA" sz="1050" dirty="0">
                <a:solidFill>
                  <a:schemeClr val="bg1"/>
                </a:solidFill>
                <a:latin typeface="Segoe UI" panose="020B0502040204020203" pitchFamily="34" charset="0"/>
                <a:cs typeface="Segoe UI" panose="020B0502040204020203" pitchFamily="34" charset="0"/>
              </a:rPr>
              <a:t>Visit </a:t>
            </a:r>
            <a:r>
              <a:rPr lang="en-CA" sz="1050" dirty="0">
                <a:solidFill>
                  <a:schemeClr val="bg1"/>
                </a:solidFill>
                <a:latin typeface="Segoe UI" panose="020B0502040204020203" pitchFamily="34" charset="0"/>
                <a:cs typeface="Segoe UI" panose="020B0502040204020203" pitchFamily="34" charset="0"/>
                <a:hlinkClick r:id="rId2"/>
              </a:rPr>
              <a:t>www.adastracorp.com</a:t>
            </a:r>
            <a:r>
              <a:rPr lang="en-CA" sz="1050" dirty="0">
                <a:solidFill>
                  <a:schemeClr val="bg1"/>
                </a:solidFill>
                <a:latin typeface="Segoe UI" panose="020B0502040204020203" pitchFamily="34" charset="0"/>
                <a:cs typeface="Segoe UI" panose="020B0502040204020203" pitchFamily="34" charset="0"/>
              </a:rPr>
              <a:t> to find out more about Adastra, or contact us at </a:t>
            </a:r>
            <a:r>
              <a:rPr lang="en-CA" sz="1050" dirty="0">
                <a:solidFill>
                  <a:schemeClr val="bg1"/>
                </a:solidFill>
                <a:latin typeface="Segoe UI" panose="020B0502040204020203" pitchFamily="34" charset="0"/>
                <a:cs typeface="Segoe UI" panose="020B0502040204020203" pitchFamily="34" charset="0"/>
                <a:hlinkClick r:id="rId3"/>
              </a:rPr>
              <a:t>AzureCA@adastragrp.com</a:t>
            </a:r>
            <a:r>
              <a:rPr lang="en-CA" sz="1050" dirty="0">
                <a:solidFill>
                  <a:schemeClr val="bg1"/>
                </a:solidFill>
                <a:latin typeface="Segoe UI" panose="020B0502040204020203" pitchFamily="34" charset="0"/>
                <a:cs typeface="Segoe UI" panose="020B0502040204020203" pitchFamily="34" charset="0"/>
              </a:rPr>
              <a:t>.</a:t>
            </a:r>
          </a:p>
        </p:txBody>
      </p:sp>
      <p:sp>
        <p:nvSpPr>
          <p:cNvPr id="13" name="TextBox 12"/>
          <p:cNvSpPr txBox="1"/>
          <p:nvPr/>
        </p:nvSpPr>
        <p:spPr>
          <a:xfrm>
            <a:off x="219072" y="9711099"/>
            <a:ext cx="4667250" cy="138499"/>
          </a:xfrm>
          <a:prstGeom prst="rect">
            <a:avLst/>
          </a:prstGeom>
          <a:noFill/>
        </p:spPr>
        <p:txBody>
          <a:bodyPr wrap="square" lIns="0" tIns="0" rIns="0" bIns="0" rtlCol="0" anchor="t">
            <a:spAutoFit/>
          </a:bodyPr>
          <a:lstStyle/>
          <a:p>
            <a:r>
              <a:rPr lang="en-US" sz="900" dirty="0">
                <a:solidFill>
                  <a:schemeClr val="bg1"/>
                </a:solidFill>
                <a:latin typeface="Segoe UI" panose="020B0502040204020203" pitchFamily="34" charset="0"/>
                <a:cs typeface="Segoe UI" panose="020B0502040204020203" pitchFamily="34" charset="0"/>
              </a:rPr>
              <a:t>© 2018 Adastra Corporation </a:t>
            </a:r>
          </a:p>
        </p:txBody>
      </p:sp>
      <p:sp>
        <p:nvSpPr>
          <p:cNvPr id="15" name="TextBox 14"/>
          <p:cNvSpPr txBox="1"/>
          <p:nvPr/>
        </p:nvSpPr>
        <p:spPr>
          <a:xfrm>
            <a:off x="256245" y="5623619"/>
            <a:ext cx="1517309" cy="2100575"/>
          </a:xfrm>
          <a:prstGeom prst="rect">
            <a:avLst/>
          </a:prstGeom>
          <a:noFill/>
        </p:spPr>
        <p:txBody>
          <a:bodyPr wrap="square" lIns="0" tIns="0" rIns="0" bIns="0" rtlCol="0">
            <a:spAutoFit/>
          </a:bodyPr>
          <a:lstStyle/>
          <a:p>
            <a:r>
              <a:rPr lang="en-US" sz="1050" b="1" dirty="0">
                <a:solidFill>
                  <a:srgbClr val="262626"/>
                </a:solidFill>
                <a:latin typeface="Segoe UI" panose="020B0502040204020203" pitchFamily="34" charset="0"/>
                <a:cs typeface="Segoe UI" panose="020B0502040204020203" pitchFamily="34" charset="0"/>
              </a:rPr>
              <a:t>OUR TEAM</a:t>
            </a:r>
          </a:p>
          <a:p>
            <a:endParaRPr lang="en-CA" sz="1050" dirty="0">
              <a:solidFill>
                <a:srgbClr val="262626"/>
              </a:solidFill>
              <a:latin typeface="Segoe UI" panose="020B0502040204020203" pitchFamily="34" charset="0"/>
              <a:cs typeface="Segoe UI" panose="020B0502040204020203" pitchFamily="34" charset="0"/>
            </a:endParaRPr>
          </a:p>
          <a:p>
            <a:r>
              <a:rPr lang="en-CA" sz="1050" dirty="0">
                <a:solidFill>
                  <a:srgbClr val="262626"/>
                </a:solidFill>
                <a:latin typeface="Segoe UI" panose="020B0502040204020203" pitchFamily="34" charset="0"/>
                <a:cs typeface="Segoe UI" panose="020B0502040204020203" pitchFamily="34" charset="0"/>
              </a:rPr>
              <a:t>Adastra's team of Azure architects have extensive experience implementing Azure SQL Database Managed Instance for large enterprises. We will bring this expertise to your organization to facilitate strategic, bulletproof Azure SQL DB MI architecture.</a:t>
            </a:r>
            <a:endParaRPr lang="en-US" sz="1050" dirty="0">
              <a:solidFill>
                <a:srgbClr val="262626"/>
              </a:solidFill>
              <a:latin typeface="Segoe UI" panose="020B0502040204020203" pitchFamily="34" charset="0"/>
              <a:cs typeface="Segoe UI" panose="020B0502040204020203" pitchFamily="34" charset="0"/>
            </a:endParaRPr>
          </a:p>
        </p:txBody>
      </p:sp>
      <p:sp>
        <p:nvSpPr>
          <p:cNvPr id="20" name="TextBox 19"/>
          <p:cNvSpPr txBox="1"/>
          <p:nvPr/>
        </p:nvSpPr>
        <p:spPr>
          <a:xfrm>
            <a:off x="4096546" y="5623619"/>
            <a:ext cx="1523810" cy="2585323"/>
          </a:xfrm>
          <a:prstGeom prst="rect">
            <a:avLst/>
          </a:prstGeom>
          <a:noFill/>
        </p:spPr>
        <p:txBody>
          <a:bodyPr wrap="square" lIns="0" tIns="0" rIns="0" bIns="0" rtlCol="0">
            <a:spAutoFit/>
          </a:bodyPr>
          <a:lstStyle/>
          <a:p>
            <a:r>
              <a:rPr lang="en-US" sz="1050" b="1" dirty="0">
                <a:solidFill>
                  <a:srgbClr val="262626"/>
                </a:solidFill>
                <a:latin typeface="Segoe UI" panose="020B0502040204020203" pitchFamily="34" charset="0"/>
                <a:cs typeface="Segoe UI" panose="020B0502040204020203" pitchFamily="34" charset="0"/>
              </a:rPr>
              <a:t>VALUE</a:t>
            </a:r>
          </a:p>
          <a:p>
            <a:endParaRPr lang="en-US" sz="1050" dirty="0">
              <a:solidFill>
                <a:srgbClr val="262626"/>
              </a:solidFill>
              <a:latin typeface="Segoe UI" panose="020B0502040204020203" pitchFamily="34" charset="0"/>
              <a:cs typeface="Segoe UI" panose="020B0502040204020203" pitchFamily="34" charset="0"/>
            </a:endParaRPr>
          </a:p>
          <a:p>
            <a:r>
              <a:rPr lang="en-US" sz="1050" dirty="0">
                <a:solidFill>
                  <a:srgbClr val="262626"/>
                </a:solidFill>
                <a:latin typeface="Segoe UI" panose="020B0502040204020203" pitchFamily="34" charset="0"/>
                <a:cs typeface="Segoe UI" panose="020B0502040204020203" pitchFamily="34" charset="0"/>
              </a:rPr>
              <a:t>While a major advantage of the Azure SQL DB MI is the Azure Hybrid Benefit, expertise is still needed to determine the best migration strategy for your applications. Adastra will apply the ideal migration strategy while taking into account of security, network sensitivity, configuration and backup recovery tailored to your needs.</a:t>
            </a:r>
          </a:p>
        </p:txBody>
      </p:sp>
      <p:sp>
        <p:nvSpPr>
          <p:cNvPr id="21" name="TextBox 20"/>
          <p:cNvSpPr txBox="1"/>
          <p:nvPr/>
        </p:nvSpPr>
        <p:spPr>
          <a:xfrm>
            <a:off x="6019947" y="5623619"/>
            <a:ext cx="1523808" cy="2100575"/>
          </a:xfrm>
          <a:prstGeom prst="rect">
            <a:avLst/>
          </a:prstGeom>
          <a:noFill/>
        </p:spPr>
        <p:txBody>
          <a:bodyPr wrap="square" lIns="0" tIns="0" rIns="0" bIns="0" rtlCol="0">
            <a:spAutoFit/>
          </a:bodyPr>
          <a:lstStyle/>
          <a:p>
            <a:r>
              <a:rPr lang="en-US" sz="1050" b="1" dirty="0">
                <a:solidFill>
                  <a:srgbClr val="262626"/>
                </a:solidFill>
                <a:latin typeface="Segoe UI" panose="020B0502040204020203" pitchFamily="34" charset="0"/>
                <a:cs typeface="Segoe UI" panose="020B0502040204020203" pitchFamily="34" charset="0"/>
              </a:rPr>
              <a:t>ADASTRA’S OFFER</a:t>
            </a:r>
          </a:p>
          <a:p>
            <a:endParaRPr lang="en-US" sz="1050" dirty="0">
              <a:solidFill>
                <a:srgbClr val="262626"/>
              </a:solidFill>
              <a:latin typeface="Segoe UI" panose="020B0502040204020203" pitchFamily="34" charset="0"/>
              <a:cs typeface="Segoe UI" panose="020B0502040204020203" pitchFamily="34" charset="0"/>
            </a:endParaRPr>
          </a:p>
          <a:p>
            <a:r>
              <a:rPr lang="en-US" sz="1050" dirty="0">
                <a:solidFill>
                  <a:srgbClr val="262626"/>
                </a:solidFill>
                <a:latin typeface="Segoe UI" panose="020B0502040204020203" pitchFamily="34" charset="0"/>
                <a:cs typeface="Segoe UI" panose="020B0502040204020203" pitchFamily="34" charset="0"/>
              </a:rPr>
              <a:t>With our 10 days for $10K deal, we will offer you the following:</a:t>
            </a:r>
          </a:p>
          <a:p>
            <a:pPr marL="228600" indent="-228600">
              <a:buAutoNum type="arabicParenR"/>
            </a:pPr>
            <a:r>
              <a:rPr lang="en-US" sz="1050" dirty="0">
                <a:solidFill>
                  <a:srgbClr val="262626"/>
                </a:solidFill>
                <a:latin typeface="Segoe UI" panose="020B0502040204020203" pitchFamily="34" charset="0"/>
                <a:cs typeface="Segoe UI" panose="020B0502040204020203" pitchFamily="34" charset="0"/>
              </a:rPr>
              <a:t>Current State Readiness Assessment</a:t>
            </a:r>
          </a:p>
          <a:p>
            <a:pPr marL="228600" indent="-228600">
              <a:buAutoNum type="arabicParenR"/>
            </a:pPr>
            <a:r>
              <a:rPr lang="en-US" sz="1050" dirty="0">
                <a:solidFill>
                  <a:srgbClr val="262626"/>
                </a:solidFill>
                <a:latin typeface="Segoe UI" panose="020B0502040204020203" pitchFamily="34" charset="0"/>
                <a:cs typeface="Segoe UI" panose="020B0502040204020203" pitchFamily="34" charset="0"/>
              </a:rPr>
              <a:t>Pilot Candidate</a:t>
            </a:r>
          </a:p>
          <a:p>
            <a:pPr marL="228600" indent="-228600">
              <a:buAutoNum type="arabicParenR"/>
            </a:pPr>
            <a:r>
              <a:rPr lang="en-US" sz="1050" dirty="0">
                <a:solidFill>
                  <a:srgbClr val="262626"/>
                </a:solidFill>
                <a:latin typeface="Segoe UI" panose="020B0502040204020203" pitchFamily="34" charset="0"/>
                <a:cs typeface="Segoe UI" panose="020B0502040204020203" pitchFamily="34" charset="0"/>
              </a:rPr>
              <a:t>Pilot Architecture Plan</a:t>
            </a:r>
          </a:p>
          <a:p>
            <a:pPr marL="228600" indent="-228600">
              <a:buAutoNum type="arabicParenR"/>
            </a:pPr>
            <a:r>
              <a:rPr lang="en-US" sz="1050" dirty="0">
                <a:solidFill>
                  <a:srgbClr val="262626"/>
                </a:solidFill>
                <a:latin typeface="Segoe UI" panose="020B0502040204020203" pitchFamily="34" charset="0"/>
                <a:cs typeface="Segoe UI" panose="020B0502040204020203" pitchFamily="34" charset="0"/>
              </a:rPr>
              <a:t>Enterprise Scoping Plan </a:t>
            </a:r>
          </a:p>
        </p:txBody>
      </p:sp>
      <p:grpSp>
        <p:nvGrpSpPr>
          <p:cNvPr id="4" name="Group 3"/>
          <p:cNvGrpSpPr/>
          <p:nvPr/>
        </p:nvGrpSpPr>
        <p:grpSpPr>
          <a:xfrm>
            <a:off x="8060725" y="0"/>
            <a:ext cx="3738991" cy="10058400"/>
            <a:chOff x="8060725" y="0"/>
            <a:chExt cx="3738991" cy="10058400"/>
          </a:xfrm>
        </p:grpSpPr>
        <p:sp>
          <p:nvSpPr>
            <p:cNvPr id="22" name="Rectangle 36"/>
            <p:cNvSpPr>
              <a:spLocks noChangeArrowheads="1"/>
            </p:cNvSpPr>
            <p:nvPr/>
          </p:nvSpPr>
          <p:spPr bwMode="auto">
            <a:xfrm>
              <a:off x="8060725" y="0"/>
              <a:ext cx="3738991" cy="10058400"/>
            </a:xfrm>
            <a:prstGeom prst="rect">
              <a:avLst/>
            </a:prstGeom>
            <a:solidFill>
              <a:srgbClr val="0072C6"/>
            </a:soli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28" name="TextBox 27"/>
            <p:cNvSpPr txBox="1"/>
            <p:nvPr/>
          </p:nvSpPr>
          <p:spPr>
            <a:xfrm>
              <a:off x="8280346" y="179494"/>
              <a:ext cx="3357448" cy="6463308"/>
            </a:xfrm>
            <a:prstGeom prst="rect">
              <a:avLst/>
            </a:prstGeom>
            <a:noFill/>
          </p:spPr>
          <p:txBody>
            <a:bodyPr wrap="square" lIns="0" tIns="0" rIns="0" bIns="0" rtlCol="0">
              <a:spAutoFit/>
            </a:bodyPr>
            <a:lstStyle/>
            <a:p>
              <a:r>
                <a:rPr lang="en-US" sz="2800" b="1" dirty="0">
                  <a:solidFill>
                    <a:schemeClr val="bg1"/>
                  </a:solidFill>
                  <a:latin typeface="Segoe Pro Light" panose="020B0302040504020203" pitchFamily="34" charset="0"/>
                </a:rPr>
                <a:t>TEMPLATE NOTES</a:t>
              </a:r>
            </a:p>
            <a:p>
              <a:r>
                <a:rPr lang="en-US" sz="2800" dirty="0">
                  <a:solidFill>
                    <a:schemeClr val="bg1"/>
                  </a:solidFill>
                  <a:latin typeface="Segoe Pro Light" panose="020B0302040504020203" pitchFamily="34" charset="0"/>
                </a:rPr>
                <a:t>Our datasheet and mini-case study templates are formatted specifically for consistency of branding at Microsoft. Please do not alter font choices, styles, or sizes. Please do not alter colors of text or backgrounds. Thank you for maintaining the integrity of these templates! </a:t>
              </a:r>
            </a:p>
          </p:txBody>
        </p:sp>
      </p:grpSp>
      <p:grpSp>
        <p:nvGrpSpPr>
          <p:cNvPr id="2" name="Group 1"/>
          <p:cNvGrpSpPr/>
          <p:nvPr/>
        </p:nvGrpSpPr>
        <p:grpSpPr>
          <a:xfrm>
            <a:off x="5180810" y="9603351"/>
            <a:ext cx="2591591" cy="377851"/>
            <a:chOff x="5180810" y="9603351"/>
            <a:chExt cx="2591591" cy="377851"/>
          </a:xfrm>
        </p:grpSpPr>
        <p:pic>
          <p:nvPicPr>
            <p:cNvPr id="31" name="Picture 30" descr="MSFT_logo_rgb_W-Wht_D.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80810" y="9603351"/>
              <a:ext cx="1027206" cy="377851"/>
            </a:xfrm>
            <a:prstGeom prst="rect">
              <a:avLst/>
            </a:prstGeom>
          </p:spPr>
        </p:pic>
        <p:sp>
          <p:nvSpPr>
            <p:cNvPr id="32" name="Rectangle 31"/>
            <p:cNvSpPr/>
            <p:nvPr/>
          </p:nvSpPr>
          <p:spPr>
            <a:xfrm>
              <a:off x="6194359" y="9670997"/>
              <a:ext cx="1578042" cy="248437"/>
            </a:xfrm>
            <a:prstGeom prst="rect">
              <a:avLst/>
            </a:prstGeom>
          </p:spPr>
          <p:txBody>
            <a:bodyPr wrap="square">
              <a:spAutoFit/>
            </a:bodyPr>
            <a:lstStyle/>
            <a:p>
              <a:r>
                <a:rPr lang="en-US" sz="1000" dirty="0">
                  <a:solidFill>
                    <a:schemeClr val="bg1"/>
                  </a:solidFill>
                  <a:latin typeface="Segoe UI" panose="020B0502040204020203" pitchFamily="34" charset="0"/>
                  <a:cs typeface="Segoe UI" panose="020B0502040204020203" pitchFamily="34" charset="0"/>
                </a:rPr>
                <a:t>Go-To-Market Services</a:t>
              </a:r>
            </a:p>
          </p:txBody>
        </p:sp>
        <p:cxnSp>
          <p:nvCxnSpPr>
            <p:cNvPr id="41" name="Straight Connector 40"/>
            <p:cNvCxnSpPr/>
            <p:nvPr/>
          </p:nvCxnSpPr>
          <p:spPr>
            <a:xfrm flipV="1">
              <a:off x="6194358" y="9684170"/>
              <a:ext cx="0" cy="23526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pic>
        <p:nvPicPr>
          <p:cNvPr id="29" name="Picture 28">
            <a:extLst>
              <a:ext uri="{FF2B5EF4-FFF2-40B4-BE49-F238E27FC236}">
                <a16:creationId xmlns:a16="http://schemas.microsoft.com/office/drawing/2014/main" id="{BCC486C8-6869-49A2-A966-E74710DE2B2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14579" y="577053"/>
            <a:ext cx="1410597" cy="163855"/>
          </a:xfrm>
          <a:prstGeom prst="rect">
            <a:avLst/>
          </a:prstGeom>
        </p:spPr>
      </p:pic>
      <p:sp>
        <p:nvSpPr>
          <p:cNvPr id="30" name="TextBox 29">
            <a:extLst>
              <a:ext uri="{FF2B5EF4-FFF2-40B4-BE49-F238E27FC236}">
                <a16:creationId xmlns:a16="http://schemas.microsoft.com/office/drawing/2014/main" id="{200BCEDB-173C-445F-9576-1722FFCFF861}"/>
              </a:ext>
            </a:extLst>
          </p:cNvPr>
          <p:cNvSpPr txBox="1"/>
          <p:nvPr/>
        </p:nvSpPr>
        <p:spPr>
          <a:xfrm>
            <a:off x="2149761" y="5627472"/>
            <a:ext cx="1517309" cy="2585323"/>
          </a:xfrm>
          <a:prstGeom prst="rect">
            <a:avLst/>
          </a:prstGeom>
          <a:noFill/>
        </p:spPr>
        <p:txBody>
          <a:bodyPr wrap="square" lIns="0" tIns="0" rIns="0" bIns="0" rtlCol="0">
            <a:spAutoFit/>
          </a:bodyPr>
          <a:lstStyle/>
          <a:p>
            <a:r>
              <a:rPr lang="en-US" sz="1050" b="1" dirty="0">
                <a:solidFill>
                  <a:srgbClr val="262626"/>
                </a:solidFill>
                <a:latin typeface="Segoe UI" panose="020B0502040204020203" pitchFamily="34" charset="0"/>
                <a:cs typeface="Segoe UI" panose="020B0502040204020203" pitchFamily="34" charset="0"/>
              </a:rPr>
              <a:t>AZURE SQL DATABASE MANAGED INSTANCE</a:t>
            </a:r>
          </a:p>
          <a:p>
            <a:endParaRPr lang="en-US" sz="1050" dirty="0">
              <a:solidFill>
                <a:srgbClr val="262626"/>
              </a:solidFill>
              <a:latin typeface="Segoe UI" panose="020B0502040204020203" pitchFamily="34" charset="0"/>
              <a:cs typeface="Segoe UI" panose="020B0502040204020203" pitchFamily="34" charset="0"/>
            </a:endParaRPr>
          </a:p>
          <a:p>
            <a:r>
              <a:rPr lang="en-US" sz="1050" dirty="0">
                <a:solidFill>
                  <a:srgbClr val="262626"/>
                </a:solidFill>
                <a:latin typeface="Segoe UI" panose="020B0502040204020203" pitchFamily="34" charset="0"/>
                <a:cs typeface="Segoe UI" panose="020B0502040204020203" pitchFamily="34" charset="0"/>
              </a:rPr>
              <a:t>A</a:t>
            </a:r>
            <a:r>
              <a:rPr lang="en-CA" sz="1050" dirty="0">
                <a:solidFill>
                  <a:srgbClr val="262626"/>
                </a:solidFill>
                <a:latin typeface="Segoe UI" panose="020B0502040204020203" pitchFamily="34" charset="0"/>
                <a:cs typeface="Segoe UI" panose="020B0502040204020203" pitchFamily="34" charset="0"/>
              </a:rPr>
              <a:t> new deployment model of Azure SQL DB, designed to enable easy migration to fully managed PaaS, for almost any application. Drastically reduce management overhead and TCO. Lift and shift your on-premises applications to the cloud with minimal application and database changes.</a:t>
            </a:r>
            <a:endParaRPr lang="en-US" sz="1050" dirty="0">
              <a:solidFill>
                <a:srgbClr val="262626"/>
              </a:solidFill>
              <a:latin typeface="Segoe UI" panose="020B0502040204020203" pitchFamily="34" charset="0"/>
              <a:cs typeface="Segoe UI" panose="020B0502040204020203" pitchFamily="34" charset="0"/>
            </a:endParaRPr>
          </a:p>
        </p:txBody>
      </p:sp>
      <p:pic>
        <p:nvPicPr>
          <p:cNvPr id="5" name="Picture 4">
            <a:extLst>
              <a:ext uri="{FF2B5EF4-FFF2-40B4-BE49-F238E27FC236}">
                <a16:creationId xmlns:a16="http://schemas.microsoft.com/office/drawing/2014/main" id="{3C65421D-6771-460D-8D0E-2A2025CAF1A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02" y="2514563"/>
            <a:ext cx="7772399" cy="2685939"/>
          </a:xfrm>
          <a:prstGeom prst="rect">
            <a:avLst/>
          </a:prstGeom>
        </p:spPr>
      </p:pic>
    </p:spTree>
    <p:extLst>
      <p:ext uri="{BB962C8B-B14F-4D97-AF65-F5344CB8AC3E}">
        <p14:creationId xmlns:p14="http://schemas.microsoft.com/office/powerpoint/2010/main" val="22121908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36"/>
          <p:cNvSpPr>
            <a:spLocks noChangeArrowheads="1"/>
          </p:cNvSpPr>
          <p:nvPr/>
        </p:nvSpPr>
        <p:spPr bwMode="auto">
          <a:xfrm>
            <a:off x="2754352" y="4635500"/>
            <a:ext cx="5018048" cy="5422900"/>
          </a:xfrm>
          <a:prstGeom prst="rect">
            <a:avLst/>
          </a:prstGeom>
          <a:solidFill>
            <a:schemeClr val="bg1"/>
          </a:soli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29" name="Rectangle 36"/>
          <p:cNvSpPr>
            <a:spLocks noChangeArrowheads="1"/>
          </p:cNvSpPr>
          <p:nvPr/>
        </p:nvSpPr>
        <p:spPr bwMode="auto">
          <a:xfrm>
            <a:off x="1" y="4337824"/>
            <a:ext cx="2754351" cy="5720575"/>
          </a:xfrm>
          <a:prstGeom prst="rect">
            <a:avLst/>
          </a:prstGeom>
          <a:solidFill>
            <a:srgbClr val="00BCF2"/>
          </a:soli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28" name="TextBox 27"/>
          <p:cNvSpPr txBox="1"/>
          <p:nvPr/>
        </p:nvSpPr>
        <p:spPr>
          <a:xfrm>
            <a:off x="137160" y="4485084"/>
            <a:ext cx="2386584" cy="5047536"/>
          </a:xfrm>
          <a:prstGeom prst="rect">
            <a:avLst/>
          </a:prstGeom>
          <a:noFill/>
        </p:spPr>
        <p:txBody>
          <a:bodyPr wrap="square" rtlCol="0" anchor="t">
            <a:spAutoFit/>
          </a:bodyPr>
          <a:lstStyle/>
          <a:p>
            <a:r>
              <a:rPr lang="en-US" sz="1400" b="1" dirty="0">
                <a:solidFill>
                  <a:schemeClr val="bg1"/>
                </a:solidFill>
                <a:latin typeface="Segoe UI" panose="020B0502040204020203" pitchFamily="34" charset="0"/>
                <a:cs typeface="Segoe UI" panose="020B0502040204020203" pitchFamily="34" charset="0"/>
              </a:rPr>
              <a:t>KEY USE CASES</a:t>
            </a:r>
          </a:p>
          <a:p>
            <a:pPr>
              <a:lnSpc>
                <a:spcPct val="110000"/>
              </a:lnSpc>
            </a:pPr>
            <a:endParaRPr lang="en-US" sz="1000" b="1" dirty="0">
              <a:solidFill>
                <a:schemeClr val="bg1"/>
              </a:solidFill>
              <a:latin typeface="Segoe UI" panose="020B0502040204020203" pitchFamily="34" charset="0"/>
              <a:cs typeface="Segoe UI" panose="020B0502040204020203" pitchFamily="34" charset="0"/>
            </a:endParaRPr>
          </a:p>
          <a:p>
            <a:pPr>
              <a:lnSpc>
                <a:spcPct val="110000"/>
              </a:lnSpc>
            </a:pPr>
            <a:r>
              <a:rPr lang="en-US" sz="1000" b="1" dirty="0">
                <a:solidFill>
                  <a:schemeClr val="bg1"/>
                </a:solidFill>
                <a:latin typeface="Segoe UI" panose="020B0502040204020203" pitchFamily="34" charset="0"/>
                <a:cs typeface="Segoe UI" panose="020B0502040204020203" pitchFamily="34" charset="0"/>
              </a:rPr>
              <a:t>WEB APPLICATIONS</a:t>
            </a:r>
          </a:p>
          <a:p>
            <a:pPr>
              <a:lnSpc>
                <a:spcPct val="110000"/>
              </a:lnSpc>
            </a:pPr>
            <a:r>
              <a:rPr lang="en-US" sz="1000" dirty="0">
                <a:solidFill>
                  <a:schemeClr val="bg1"/>
                </a:solidFill>
                <a:latin typeface="Segoe UI" panose="020B0502040204020203" pitchFamily="34" charset="0"/>
                <a:cs typeface="Segoe UI" panose="020B0502040204020203" pitchFamily="34" charset="0"/>
              </a:rPr>
              <a:t>Build anything from lightweight websites to multi-tier cloud services that scale up as your traffic grows.</a:t>
            </a:r>
          </a:p>
          <a:p>
            <a:pPr>
              <a:lnSpc>
                <a:spcPct val="110000"/>
              </a:lnSpc>
            </a:pPr>
            <a:endParaRPr lang="en-US" sz="1000" dirty="0">
              <a:solidFill>
                <a:schemeClr val="bg1"/>
              </a:solidFill>
              <a:latin typeface="Segoe UI" panose="020B0502040204020203" pitchFamily="34" charset="0"/>
              <a:cs typeface="Segoe UI" panose="020B0502040204020203" pitchFamily="34" charset="0"/>
            </a:endParaRPr>
          </a:p>
          <a:p>
            <a:pPr>
              <a:lnSpc>
                <a:spcPct val="110000"/>
              </a:lnSpc>
            </a:pPr>
            <a:r>
              <a:rPr lang="en-US" sz="1000" b="1" dirty="0">
                <a:solidFill>
                  <a:schemeClr val="bg1"/>
                </a:solidFill>
                <a:latin typeface="Segoe UI" panose="020B0502040204020203" pitchFamily="34" charset="0"/>
                <a:cs typeface="Segoe UI" panose="020B0502040204020203" pitchFamily="34" charset="0"/>
              </a:rPr>
              <a:t>CLOUD STORAGE</a:t>
            </a:r>
          </a:p>
          <a:p>
            <a:pPr>
              <a:lnSpc>
                <a:spcPct val="110000"/>
              </a:lnSpc>
            </a:pPr>
            <a:r>
              <a:rPr lang="en-US" sz="1000" dirty="0">
                <a:solidFill>
                  <a:schemeClr val="bg1"/>
                </a:solidFill>
                <a:latin typeface="Segoe UI" panose="020B0502040204020203" pitchFamily="34" charset="0"/>
                <a:cs typeface="Segoe UI" panose="020B0502040204020203" pitchFamily="34" charset="0"/>
              </a:rPr>
              <a:t>Rely on geo-redundant cloud storage for backup, archiving, and disaster recovery.</a:t>
            </a:r>
          </a:p>
          <a:p>
            <a:pPr>
              <a:lnSpc>
                <a:spcPct val="110000"/>
              </a:lnSpc>
            </a:pPr>
            <a:endParaRPr lang="en-US" sz="1000" dirty="0">
              <a:solidFill>
                <a:schemeClr val="bg1"/>
              </a:solidFill>
              <a:latin typeface="Segoe UI" panose="020B0502040204020203" pitchFamily="34" charset="0"/>
              <a:cs typeface="Segoe UI" panose="020B0502040204020203" pitchFamily="34" charset="0"/>
            </a:endParaRPr>
          </a:p>
          <a:p>
            <a:pPr>
              <a:lnSpc>
                <a:spcPct val="110000"/>
              </a:lnSpc>
            </a:pPr>
            <a:r>
              <a:rPr lang="en-US" sz="1000" b="1" dirty="0">
                <a:solidFill>
                  <a:schemeClr val="bg1"/>
                </a:solidFill>
                <a:latin typeface="Segoe UI" panose="020B0502040204020203" pitchFamily="34" charset="0"/>
                <a:cs typeface="Segoe UI" panose="020B0502040204020203" pitchFamily="34" charset="0"/>
              </a:rPr>
              <a:t>BIG DATA &amp; HPC</a:t>
            </a:r>
          </a:p>
          <a:p>
            <a:pPr>
              <a:lnSpc>
                <a:spcPct val="110000"/>
              </a:lnSpc>
            </a:pPr>
            <a:r>
              <a:rPr lang="en-US" sz="1000" dirty="0">
                <a:solidFill>
                  <a:schemeClr val="bg1"/>
                </a:solidFill>
                <a:latin typeface="Segoe UI" panose="020B0502040204020203" pitchFamily="34" charset="0"/>
                <a:cs typeface="Segoe UI" panose="020B0502040204020203" pitchFamily="34" charset="0"/>
              </a:rPr>
              <a:t>Get actionable insights from your data by taking advantage of a fully compatible, enterprise-ready Hadoop service.</a:t>
            </a:r>
          </a:p>
          <a:p>
            <a:pPr>
              <a:lnSpc>
                <a:spcPct val="110000"/>
              </a:lnSpc>
            </a:pPr>
            <a:endParaRPr lang="en-US" sz="1000" dirty="0">
              <a:solidFill>
                <a:schemeClr val="bg1"/>
              </a:solidFill>
              <a:latin typeface="Segoe UI" panose="020B0502040204020203" pitchFamily="34" charset="0"/>
              <a:cs typeface="Segoe UI" panose="020B0502040204020203" pitchFamily="34" charset="0"/>
            </a:endParaRPr>
          </a:p>
          <a:p>
            <a:pPr>
              <a:lnSpc>
                <a:spcPct val="110000"/>
              </a:lnSpc>
            </a:pPr>
            <a:r>
              <a:rPr lang="en-US" sz="1000" b="1" dirty="0">
                <a:solidFill>
                  <a:schemeClr val="bg1"/>
                </a:solidFill>
                <a:latin typeface="Segoe UI" panose="020B0502040204020203" pitchFamily="34" charset="0"/>
                <a:cs typeface="Segoe UI" panose="020B0502040204020203" pitchFamily="34" charset="0"/>
              </a:rPr>
              <a:t>MOBILE</a:t>
            </a:r>
          </a:p>
          <a:p>
            <a:pPr>
              <a:lnSpc>
                <a:spcPct val="110000"/>
              </a:lnSpc>
            </a:pPr>
            <a:r>
              <a:rPr lang="en-US" sz="1000" dirty="0">
                <a:solidFill>
                  <a:schemeClr val="bg1"/>
                </a:solidFill>
                <a:latin typeface="Segoe UI" panose="020B0502040204020203" pitchFamily="34" charset="0"/>
                <a:cs typeface="Segoe UI" panose="020B0502040204020203" pitchFamily="34" charset="0"/>
              </a:rPr>
              <a:t>Accelerate your mobile app development by using a backend hosted on Microsoft Azure. Scale instantly as your install base grows.</a:t>
            </a:r>
          </a:p>
          <a:p>
            <a:pPr>
              <a:lnSpc>
                <a:spcPct val="110000"/>
              </a:lnSpc>
            </a:pPr>
            <a:endParaRPr lang="en-US" sz="1000" dirty="0">
              <a:solidFill>
                <a:schemeClr val="bg1"/>
              </a:solidFill>
              <a:latin typeface="Segoe UI" panose="020B0502040204020203" pitchFamily="34" charset="0"/>
              <a:cs typeface="Segoe UI" panose="020B0502040204020203" pitchFamily="34" charset="0"/>
            </a:endParaRPr>
          </a:p>
          <a:p>
            <a:pPr>
              <a:lnSpc>
                <a:spcPct val="110000"/>
              </a:lnSpc>
            </a:pPr>
            <a:r>
              <a:rPr lang="en-US" sz="1000" b="1" dirty="0">
                <a:solidFill>
                  <a:schemeClr val="bg1"/>
                </a:solidFill>
                <a:latin typeface="Segoe UI" panose="020B0502040204020203" pitchFamily="34" charset="0"/>
                <a:cs typeface="Segoe UI" panose="020B0502040204020203" pitchFamily="34" charset="0"/>
              </a:rPr>
              <a:t>MEDIA</a:t>
            </a:r>
          </a:p>
          <a:p>
            <a:pPr>
              <a:lnSpc>
                <a:spcPct val="110000"/>
              </a:lnSpc>
            </a:pPr>
            <a:r>
              <a:rPr lang="en-US" sz="1000" dirty="0">
                <a:solidFill>
                  <a:schemeClr val="bg1"/>
                </a:solidFill>
                <a:latin typeface="Segoe UI" panose="020B0502040204020203" pitchFamily="34" charset="0"/>
                <a:cs typeface="Segoe UI" panose="020B0502040204020203" pitchFamily="34" charset="0"/>
              </a:rPr>
              <a:t>Create, manage, and distribute media in the cloud – everything from encoding to content protection to streaming and analytics support.</a:t>
            </a:r>
          </a:p>
        </p:txBody>
      </p:sp>
      <p:sp>
        <p:nvSpPr>
          <p:cNvPr id="38" name="TextBox 37"/>
          <p:cNvSpPr txBox="1"/>
          <p:nvPr/>
        </p:nvSpPr>
        <p:spPr>
          <a:xfrm>
            <a:off x="2971800" y="4494883"/>
            <a:ext cx="4667250" cy="5069080"/>
          </a:xfrm>
          <a:prstGeom prst="rect">
            <a:avLst/>
          </a:prstGeom>
          <a:noFill/>
        </p:spPr>
        <p:txBody>
          <a:bodyPr wrap="square" rtlCol="0" anchor="t">
            <a:spAutoFit/>
          </a:bodyPr>
          <a:lstStyle/>
          <a:p>
            <a:pPr>
              <a:lnSpc>
                <a:spcPct val="110000"/>
              </a:lnSpc>
            </a:pPr>
            <a:r>
              <a:rPr lang="en-US" sz="1000" b="1" dirty="0">
                <a:solidFill>
                  <a:schemeClr val="tx1">
                    <a:lumMod val="85000"/>
                    <a:lumOff val="15000"/>
                  </a:schemeClr>
                </a:solidFill>
                <a:latin typeface="Segoe UI" panose="020B0502040204020203" pitchFamily="34" charset="0"/>
                <a:cs typeface="Segoe UI" panose="020B0502040204020203" pitchFamily="34" charset="0"/>
              </a:rPr>
              <a:t>FLEXIBLE APPLICATION MODEL</a:t>
            </a:r>
          </a:p>
          <a:p>
            <a:pPr>
              <a:lnSpc>
                <a:spcPct val="110000"/>
              </a:lnSpc>
            </a:pPr>
            <a:r>
              <a:rPr lang="en-US" sz="1000" dirty="0">
                <a:solidFill>
                  <a:schemeClr val="tx1">
                    <a:lumMod val="85000"/>
                    <a:lumOff val="15000"/>
                  </a:schemeClr>
                </a:solidFill>
                <a:latin typeface="Segoe UI" panose="020B0502040204020203" pitchFamily="34" charset="0"/>
                <a:cs typeface="Segoe UI" panose="020B0502040204020203" pitchFamily="34" charset="0"/>
              </a:rPr>
              <a:t>Microsoft Azure provides a rich set of application services, including SDKs, caching, messaging, and identity. You can write applications in .NET, PHP, Java, node.js, Python, Ruby, or using open REST protocols. This is all part of Microsoft’s promise to let you build using any language, tool, or framework.</a:t>
            </a:r>
          </a:p>
          <a:p>
            <a:pPr>
              <a:lnSpc>
                <a:spcPct val="110000"/>
              </a:lnSpc>
            </a:pPr>
            <a:endParaRPr lang="en-US" sz="1000" dirty="0">
              <a:solidFill>
                <a:schemeClr val="tx1">
                  <a:lumMod val="85000"/>
                  <a:lumOff val="15000"/>
                </a:schemeClr>
              </a:solidFill>
              <a:latin typeface="Segoe UI" panose="020B0502040204020203" pitchFamily="34" charset="0"/>
              <a:cs typeface="Segoe UI" panose="020B0502040204020203" pitchFamily="34" charset="0"/>
            </a:endParaRPr>
          </a:p>
          <a:p>
            <a:pPr>
              <a:lnSpc>
                <a:spcPct val="110000"/>
              </a:lnSpc>
            </a:pPr>
            <a:r>
              <a:rPr lang="en-US" sz="1000" b="1" dirty="0">
                <a:solidFill>
                  <a:schemeClr val="tx1">
                    <a:lumMod val="85000"/>
                    <a:lumOff val="15000"/>
                  </a:schemeClr>
                </a:solidFill>
                <a:latin typeface="Segoe UI" panose="020B0502040204020203" pitchFamily="34" charset="0"/>
                <a:cs typeface="Segoe UI" panose="020B0502040204020203" pitchFamily="34" charset="0"/>
              </a:rPr>
              <a:t>ALWAYS ON, ALWAYS HERE</a:t>
            </a:r>
          </a:p>
          <a:p>
            <a:pPr>
              <a:lnSpc>
                <a:spcPct val="110000"/>
              </a:lnSpc>
            </a:pPr>
            <a:r>
              <a:rPr lang="en-US" sz="1000" dirty="0">
                <a:solidFill>
                  <a:schemeClr val="tx1">
                    <a:lumMod val="85000"/>
                    <a:lumOff val="15000"/>
                  </a:schemeClr>
                </a:solidFill>
                <a:latin typeface="Segoe UI" panose="020B0502040204020203" pitchFamily="34" charset="0"/>
                <a:cs typeface="Segoe UI" panose="020B0502040204020203" pitchFamily="34" charset="0"/>
              </a:rPr>
              <a:t>Build resilient applications with automatic operating system and service updating, built-in network load balancing, and geo-redundant storage. Microsoft Azure also proudly delivers a 99.95% monthly SLA. You can rely on decades of experience in data center operations and trust that everything Microsoft Azure offers is backed by industry certifications for security and compliance.</a:t>
            </a:r>
          </a:p>
          <a:p>
            <a:pPr>
              <a:lnSpc>
                <a:spcPct val="110000"/>
              </a:lnSpc>
            </a:pPr>
            <a:endParaRPr lang="en-US" sz="1000" dirty="0">
              <a:solidFill>
                <a:schemeClr val="tx1">
                  <a:lumMod val="85000"/>
                  <a:lumOff val="15000"/>
                </a:schemeClr>
              </a:solidFill>
              <a:latin typeface="Segoe UI" panose="020B0502040204020203" pitchFamily="34" charset="0"/>
              <a:cs typeface="Segoe UI" panose="020B0502040204020203" pitchFamily="34" charset="0"/>
            </a:endParaRPr>
          </a:p>
          <a:p>
            <a:pPr>
              <a:lnSpc>
                <a:spcPct val="110000"/>
              </a:lnSpc>
            </a:pPr>
            <a:r>
              <a:rPr lang="en-US" sz="1000" b="1" dirty="0">
                <a:solidFill>
                  <a:schemeClr val="tx1">
                    <a:lumMod val="85000"/>
                    <a:lumOff val="15000"/>
                  </a:schemeClr>
                </a:solidFill>
                <a:latin typeface="Segoe UI" panose="020B0502040204020203" pitchFamily="34" charset="0"/>
                <a:cs typeface="Segoe UI" panose="020B0502040204020203" pitchFamily="34" charset="0"/>
              </a:rPr>
              <a:t>DATA CENTER WITHOUT BOUNDARIES</a:t>
            </a:r>
          </a:p>
          <a:p>
            <a:pPr>
              <a:lnSpc>
                <a:spcPct val="110000"/>
              </a:lnSpc>
            </a:pPr>
            <a:r>
              <a:rPr lang="en-US" sz="1000" dirty="0">
                <a:solidFill>
                  <a:schemeClr val="tx1">
                    <a:lumMod val="85000"/>
                    <a:lumOff val="15000"/>
                  </a:schemeClr>
                </a:solidFill>
                <a:latin typeface="Segoe UI" panose="020B0502040204020203" pitchFamily="34" charset="0"/>
                <a:cs typeface="Segoe UI" panose="020B0502040204020203" pitchFamily="34" charset="0"/>
              </a:rPr>
              <a:t>Microsoft Azure makes it easy for you to integrate your on-premises IT environment with the public cloud. Migrate your virtual machines to Microsoft Azure without the need to convert them to a different format. Use the robust messaging and networking capabilities in Microsoft Azure to deliver hybrid solutions, and then manage your hybrid applications from a single console with Microsoft System Center.</a:t>
            </a:r>
          </a:p>
          <a:p>
            <a:pPr>
              <a:lnSpc>
                <a:spcPct val="110000"/>
              </a:lnSpc>
            </a:pPr>
            <a:endParaRPr lang="en-US" sz="1000" dirty="0">
              <a:solidFill>
                <a:schemeClr val="tx1">
                  <a:lumMod val="85000"/>
                  <a:lumOff val="15000"/>
                </a:schemeClr>
              </a:solidFill>
              <a:latin typeface="Segoe UI" panose="020B0502040204020203" pitchFamily="34" charset="0"/>
              <a:cs typeface="Segoe UI" panose="020B0502040204020203" pitchFamily="34" charset="0"/>
            </a:endParaRPr>
          </a:p>
          <a:p>
            <a:pPr>
              <a:lnSpc>
                <a:spcPct val="110000"/>
              </a:lnSpc>
            </a:pPr>
            <a:r>
              <a:rPr lang="en-US" sz="1000" b="1" dirty="0">
                <a:solidFill>
                  <a:schemeClr val="tx1">
                    <a:lumMod val="85000"/>
                    <a:lumOff val="15000"/>
                  </a:schemeClr>
                </a:solidFill>
                <a:latin typeface="Segoe UI" panose="020B0502040204020203" pitchFamily="34" charset="0"/>
                <a:cs typeface="Segoe UI" panose="020B0502040204020203" pitchFamily="34" charset="0"/>
              </a:rPr>
              <a:t>GLOBAL REACH</a:t>
            </a:r>
          </a:p>
          <a:p>
            <a:pPr>
              <a:lnSpc>
                <a:spcPct val="110000"/>
              </a:lnSpc>
            </a:pPr>
            <a:r>
              <a:rPr lang="en-US" sz="1000" dirty="0">
                <a:solidFill>
                  <a:schemeClr val="tx1">
                    <a:lumMod val="85000"/>
                    <a:lumOff val="15000"/>
                  </a:schemeClr>
                </a:solidFill>
                <a:latin typeface="Segoe UI" panose="020B0502040204020203" pitchFamily="34" charset="0"/>
                <a:cs typeface="Segoe UI" panose="020B0502040204020203" pitchFamily="34" charset="0"/>
              </a:rPr>
              <a:t>With data centers around the globe, a massive investment in data center innovation, and a worldwide Content Delivery Network, you can build applications that provide the best experience for users, wherever they are.</a:t>
            </a:r>
          </a:p>
          <a:p>
            <a:pPr>
              <a:lnSpc>
                <a:spcPct val="110000"/>
              </a:lnSpc>
            </a:pPr>
            <a:endParaRPr lang="en-US" sz="1000" b="1" dirty="0">
              <a:solidFill>
                <a:schemeClr val="tx1">
                  <a:lumMod val="85000"/>
                  <a:lumOff val="15000"/>
                </a:schemeClr>
              </a:solidFill>
              <a:latin typeface="Segoe UI" panose="020B0502040204020203" pitchFamily="34" charset="0"/>
              <a:cs typeface="Segoe UI" panose="020B0502040204020203" pitchFamily="34" charset="0"/>
            </a:endParaRPr>
          </a:p>
          <a:p>
            <a:pPr>
              <a:lnSpc>
                <a:spcPct val="110000"/>
              </a:lnSpc>
            </a:pPr>
            <a:endParaRPr lang="en-US" sz="600" b="1" dirty="0">
              <a:solidFill>
                <a:schemeClr val="tx1">
                  <a:lumMod val="85000"/>
                  <a:lumOff val="15000"/>
                </a:schemeClr>
              </a:solidFill>
              <a:latin typeface="Segoe UI" panose="020B0502040204020203" pitchFamily="34" charset="0"/>
              <a:cs typeface="Segoe UI" panose="020B0502040204020203" pitchFamily="34" charset="0"/>
            </a:endParaRPr>
          </a:p>
          <a:p>
            <a:pPr>
              <a:lnSpc>
                <a:spcPct val="110000"/>
              </a:lnSpc>
            </a:pPr>
            <a:r>
              <a:rPr lang="en-US" sz="1000" b="1" dirty="0">
                <a:solidFill>
                  <a:schemeClr val="tx1">
                    <a:lumMod val="85000"/>
                    <a:lumOff val="15000"/>
                  </a:schemeClr>
                </a:solidFill>
                <a:latin typeface="Segoe UI" panose="020B0502040204020203" pitchFamily="34" charset="0"/>
                <a:cs typeface="Segoe UI" panose="020B0502040204020203" pitchFamily="34" charset="0"/>
              </a:rPr>
              <a:t>Learn more: </a:t>
            </a:r>
            <a:r>
              <a:rPr lang="en-US" sz="1000" dirty="0">
                <a:solidFill>
                  <a:schemeClr val="tx1">
                    <a:lumMod val="85000"/>
                    <a:lumOff val="15000"/>
                  </a:schemeClr>
                </a:solidFill>
                <a:latin typeface="Segoe UI" panose="020B0502040204020203" pitchFamily="34" charset="0"/>
                <a:cs typeface="Segoe UI" panose="020B0502040204020203" pitchFamily="34" charset="0"/>
              </a:rPr>
              <a:t>www.microsoftazure.com</a:t>
            </a:r>
          </a:p>
          <a:p>
            <a:pPr>
              <a:lnSpc>
                <a:spcPct val="110000"/>
              </a:lnSpc>
            </a:pPr>
            <a:r>
              <a:rPr lang="en-US" sz="800" dirty="0">
                <a:solidFill>
                  <a:schemeClr val="tx1">
                    <a:lumMod val="85000"/>
                    <a:lumOff val="15000"/>
                  </a:schemeClr>
                </a:solidFill>
                <a:latin typeface="Segoe UI" panose="020B0502040204020203" pitchFamily="34" charset="0"/>
                <a:cs typeface="Segoe UI" panose="020B0502040204020203" pitchFamily="34" charset="0"/>
              </a:rPr>
              <a:t>© 2018 Microsoft Corporation. All rights reserved.</a:t>
            </a:r>
          </a:p>
        </p:txBody>
      </p:sp>
      <p:sp>
        <p:nvSpPr>
          <p:cNvPr id="10" name="Rectangle 36"/>
          <p:cNvSpPr>
            <a:spLocks noChangeArrowheads="1"/>
          </p:cNvSpPr>
          <p:nvPr/>
        </p:nvSpPr>
        <p:spPr bwMode="auto">
          <a:xfrm>
            <a:off x="0" y="0"/>
            <a:ext cx="7772400" cy="1116631"/>
          </a:xfrm>
          <a:prstGeom prst="rect">
            <a:avLst/>
          </a:prstGeom>
          <a:solidFill>
            <a:srgbClr val="00BCF2"/>
          </a:soli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11" name="TextBox 10"/>
          <p:cNvSpPr txBox="1"/>
          <p:nvPr/>
        </p:nvSpPr>
        <p:spPr>
          <a:xfrm>
            <a:off x="147684" y="293197"/>
            <a:ext cx="2368858" cy="492443"/>
          </a:xfrm>
          <a:prstGeom prst="rect">
            <a:avLst/>
          </a:prstGeom>
          <a:noFill/>
        </p:spPr>
        <p:txBody>
          <a:bodyPr wrap="none" rtlCol="0">
            <a:spAutoFit/>
          </a:bodyPr>
          <a:lstStyle/>
          <a:p>
            <a:r>
              <a:rPr lang="en-US" sz="2600" dirty="0">
                <a:solidFill>
                  <a:schemeClr val="bg1"/>
                </a:solidFill>
                <a:latin typeface="Segoe Pro Light"/>
                <a:cs typeface="Segoe Pro Light"/>
              </a:rPr>
              <a:t>Microsoft Azure</a:t>
            </a:r>
          </a:p>
        </p:txBody>
      </p:sp>
      <p:sp>
        <p:nvSpPr>
          <p:cNvPr id="16" name="Rectangle 15"/>
          <p:cNvSpPr/>
          <p:nvPr/>
        </p:nvSpPr>
        <p:spPr>
          <a:xfrm>
            <a:off x="2903220" y="92440"/>
            <a:ext cx="4708920" cy="888898"/>
          </a:xfrm>
          <a:prstGeom prst="rect">
            <a:avLst/>
          </a:prstGeom>
        </p:spPr>
        <p:txBody>
          <a:bodyPr wrap="square">
            <a:spAutoFit/>
          </a:bodyPr>
          <a:lstStyle/>
          <a:p>
            <a:pPr>
              <a:lnSpc>
                <a:spcPct val="110000"/>
              </a:lnSpc>
              <a:spcBef>
                <a:spcPts val="600"/>
              </a:spcBef>
              <a:spcAft>
                <a:spcPts val="600"/>
              </a:spcAft>
            </a:pPr>
            <a:r>
              <a:rPr lang="en-US" sz="1200" dirty="0">
                <a:solidFill>
                  <a:srgbClr val="FFFFFF"/>
                </a:solidFill>
                <a:latin typeface="Segoe UI" panose="020B0502040204020203" pitchFamily="34" charset="0"/>
                <a:ea typeface="Segoe UI" panose="020B0502040204020203" pitchFamily="34" charset="0"/>
                <a:cs typeface="Segoe UI" panose="020B0502040204020203" pitchFamily="34" charset="0"/>
              </a:rPr>
              <a:t>Microsoft Azure is an open and flexible cloud platform that enables you to quickly build, deploy, scale, and manage applications across a global network of Microsoft data centers. You can build applications using multiple languages, tools, and frameworks.</a:t>
            </a:r>
          </a:p>
        </p:txBody>
      </p:sp>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796" t="19345" r="810" b="19606"/>
          <a:stretch/>
        </p:blipFill>
        <p:spPr>
          <a:xfrm>
            <a:off x="-9144" y="1115568"/>
            <a:ext cx="7781544" cy="3218688"/>
          </a:xfrm>
          <a:prstGeom prst="rect">
            <a:avLst/>
          </a:prstGeom>
        </p:spPr>
      </p:pic>
      <p:pic>
        <p:nvPicPr>
          <p:cNvPr id="12" name="Picture 11" descr="MSFT_logo_rgb_W-Wht_D.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9452" y="9603351"/>
            <a:ext cx="1027206" cy="377851"/>
          </a:xfrm>
          <a:prstGeom prst="rect">
            <a:avLst/>
          </a:prstGeom>
        </p:spPr>
      </p:pic>
    </p:spTree>
    <p:extLst>
      <p:ext uri="{BB962C8B-B14F-4D97-AF65-F5344CB8AC3E}">
        <p14:creationId xmlns:p14="http://schemas.microsoft.com/office/powerpoint/2010/main" val="283022264"/>
      </p:ext>
    </p:extLst>
  </p:cSld>
  <p:clrMapOvr>
    <a:masterClrMapping/>
  </p:clrMapOvr>
</p:sld>
</file>

<file path=ppt/theme/theme1.xml><?xml version="1.0" encoding="utf-8"?>
<a:theme xmlns:a="http://schemas.openxmlformats.org/drawingml/2006/main" name="Office Theme">
  <a:themeElements>
    <a:clrScheme name="Custom 62">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FFFFFF"/>
      </a:hlink>
      <a:folHlink>
        <a:srgbClr val="FFFFFF"/>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E01408BF6467D4490EB3DAEB37DFA11" ma:contentTypeVersion="3" ma:contentTypeDescription="Create a new document." ma:contentTypeScope="" ma:versionID="30b5c8941dc48407a658998fc41108a3">
  <xsd:schema xmlns:xsd="http://www.w3.org/2001/XMLSchema" xmlns:xs="http://www.w3.org/2001/XMLSchema" xmlns:p="http://schemas.microsoft.com/office/2006/metadata/properties" xmlns:ns2="c7d759ad-c71d-4e7a-8896-957c2805ad24" xmlns:ns3="e50f139b-5e8f-4d7b-9d5e-4b082287ed77" targetNamespace="http://schemas.microsoft.com/office/2006/metadata/properties" ma:root="true" ma:fieldsID="e601e2a2e51c02f04375a604493dccc1" ns2:_="" ns3:_="">
    <xsd:import namespace="c7d759ad-c71d-4e7a-8896-957c2805ad24"/>
    <xsd:import namespace="e50f139b-5e8f-4d7b-9d5e-4b082287ed77"/>
    <xsd:element name="properties">
      <xsd:complexType>
        <xsd:sequence>
          <xsd:element name="documentManagement">
            <xsd:complexType>
              <xsd:all>
                <xsd:element ref="ns2:Submitted_x0020_By" minOccurs="0"/>
                <xsd:element ref="ns2:Submitted_x0020_By1" minOccurs="0"/>
                <xsd:element ref="ns2:SharedWithUsers" minOccurs="0"/>
                <xsd:element ref="ns2:SharedWithDetails" minOccurs="0"/>
                <xsd:element ref="ns3:_ShortcutUr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7d759ad-c71d-4e7a-8896-957c2805ad24" elementFormDefault="qualified">
    <xsd:import namespace="http://schemas.microsoft.com/office/2006/documentManagement/types"/>
    <xsd:import namespace="http://schemas.microsoft.com/office/infopath/2007/PartnerControls"/>
    <xsd:element name="Submitted_x0020_By" ma:index="8" nillable="true" ma:displayName="Submitted By" ma:list="UserInfo" ma:SharePointGroup="0" ma:internalName="Submitted_x0020_By" ma:showField="Titl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ubmitted_x0020_By1" ma:index="9" nillable="true" ma:displayName="Submitted By" ma:internalName="Submitted_x0020_By1">
      <xsd:simpleType>
        <xsd:restriction base="dms:Lookup">
          <xsd:maxLength value="255"/>
        </xsd:restriction>
      </xsd:simpleType>
    </xsd:element>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50f139b-5e8f-4d7b-9d5e-4b082287ed77" elementFormDefault="qualified">
    <xsd:import namespace="http://schemas.microsoft.com/office/2006/documentManagement/types"/>
    <xsd:import namespace="http://schemas.microsoft.com/office/infopath/2007/PartnerControls"/>
    <xsd:element name="_ShortcutUrl" ma:index="12" nillable="true" ma:displayName="_ShortcutUrl" ma:hidden="true" ma:internalName="_ShortcutUrl">
      <xsd:complexType>
        <xsd:complexContent>
          <xsd:extension base="dms:URL">
            <xsd:sequence>
              <xsd:element name="Url" type="dms:ValidUrl" minOccurs="0" nillable="true"/>
              <xsd:element name="Description" type="xsd:string"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5FDC5F5-3665-49CA-850E-D0A094065CF0}">
  <ds:schemaRefs>
    <ds:schemaRef ds:uri="http://schemas.microsoft.com/sharepoint/v3/contenttype/forms"/>
  </ds:schemaRefs>
</ds:datastoreItem>
</file>

<file path=customXml/itemProps2.xml><?xml version="1.0" encoding="utf-8"?>
<ds:datastoreItem xmlns:ds="http://schemas.openxmlformats.org/officeDocument/2006/customXml" ds:itemID="{DBC24A09-A501-4463-A17D-6000965B6BF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7d759ad-c71d-4e7a-8896-957c2805ad24"/>
    <ds:schemaRef ds:uri="e50f139b-5e8f-4d7b-9d5e-4b082287ed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2650</TotalTime>
  <Words>774</Words>
  <Application>Microsoft Office PowerPoint</Application>
  <PresentationFormat>Custom</PresentationFormat>
  <Paragraphs>59</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Segoe Pro Light</vt:lpstr>
      <vt:lpstr>Segoe UI</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Jocelyn Ewert (Bookey Consulting)</dc:creator>
  <cp:lastModifiedBy>Ly, Loan</cp:lastModifiedBy>
  <cp:revision>277</cp:revision>
  <dcterms:created xsi:type="dcterms:W3CDTF">2013-03-25T02:44:56Z</dcterms:created>
  <dcterms:modified xsi:type="dcterms:W3CDTF">2018-09-24T13:10:23Z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0x010100DE01408BF6467D4490EB3DAEB37DFA11</vt:lpwstr>
  </property>
</Properties>
</file>