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sldIdLst>
    <p:sldId id="258" r:id="rId4"/>
    <p:sldId id="267" r:id="rId5"/>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guide id="3" orient="horz" pos="6192" userDrawn="1">
          <p15:clr>
            <a:srgbClr val="A4A3A4"/>
          </p15:clr>
        </p15:guide>
        <p15:guide id="4" pos="4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n Tokuno" initials="DT" lastIdx="2" clrIdx="0">
    <p:extLst/>
  </p:cmAuthor>
  <p:cmAuthor id="2" name="Tony Augusty (JEFFREYM CONSULTING)" initials="TA(C" lastIdx="7" clrIdx="1">
    <p:extLst>
      <p:ext uri="{19B8F6BF-5375-455C-9EA6-DF929625EA0E}">
        <p15:presenceInfo xmlns:p15="http://schemas.microsoft.com/office/powerpoint/2012/main" userId="S::v-toaugu@microsoft.com::34a4a119-89fc-45df-b35d-6269babe3434" providerId="AD"/>
      </p:ext>
    </p:extLst>
  </p:cmAuthor>
  <p:cmAuthor id="3" name="Jeremy Edwards" initials="JE" lastIdx="3" clrIdx="2">
    <p:extLst>
      <p:ext uri="{19B8F6BF-5375-455C-9EA6-DF929625EA0E}">
        <p15:presenceInfo xmlns:p15="http://schemas.microsoft.com/office/powerpoint/2012/main" userId="S-1-5-21-2995806167-1726507537-46737104-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78D7"/>
    <a:srgbClr val="D83B01"/>
    <a:srgbClr val="BA141A"/>
    <a:srgbClr val="0072C6"/>
    <a:srgbClr val="EB3C00"/>
    <a:srgbClr val="00BCF2"/>
    <a:srgbClr val="BD190E"/>
    <a:srgbClr val="BC0F0F"/>
    <a:srgbClr val="442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6" autoAdjust="0"/>
    <p:restoredTop sz="91429"/>
  </p:normalViewPr>
  <p:slideViewPr>
    <p:cSldViewPr snapToGrid="0">
      <p:cViewPr>
        <p:scale>
          <a:sx n="90" d="100"/>
          <a:sy n="90" d="100"/>
        </p:scale>
        <p:origin x="1143" y="33"/>
      </p:cViewPr>
      <p:guideLst>
        <p:guide orient="horz" pos="3168"/>
        <p:guide pos="2448"/>
        <p:guide orient="horz" pos="6192"/>
        <p:guide pos="47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10336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428861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14500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237240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118006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9809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32012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27795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370970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328697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24E3EC3-1B3F-4755-B752-28FDE295F879}"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7242A-5AAD-4CF5-A7D3-8B87808F7496}" type="slidenum">
              <a:rPr lang="en-US" smtClean="0"/>
              <a:t>‹#›</a:t>
            </a:fld>
            <a:endParaRPr lang="en-US" dirty="0"/>
          </a:p>
        </p:txBody>
      </p:sp>
    </p:spTree>
    <p:extLst>
      <p:ext uri="{BB962C8B-B14F-4D97-AF65-F5344CB8AC3E}">
        <p14:creationId xmlns:p14="http://schemas.microsoft.com/office/powerpoint/2010/main" val="9603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24E3EC3-1B3F-4755-B752-28FDE295F879}" type="datetimeFigureOut">
              <a:rPr lang="en-US" smtClean="0"/>
              <a:t>6/14/2018</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407242A-5AAD-4CF5-A7D3-8B87808F7496}" type="slidenum">
              <a:rPr lang="en-US" smtClean="0"/>
              <a:t>‹#›</a:t>
            </a:fld>
            <a:endParaRPr lang="en-US" dirty="0"/>
          </a:p>
        </p:txBody>
      </p:sp>
    </p:spTree>
    <p:extLst>
      <p:ext uri="{BB962C8B-B14F-4D97-AF65-F5344CB8AC3E}">
        <p14:creationId xmlns:p14="http://schemas.microsoft.com/office/powerpoint/2010/main" val="1902978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lo@adastragrp.com?subject=Power%20BI%20Inquiry" TargetMode="External"/><Relationship Id="rId2" Type="http://schemas.openxmlformats.org/officeDocument/2006/relationships/hyperlink" Target="http://www.adastracorp.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6"/>
          <p:cNvSpPr>
            <a:spLocks noChangeArrowheads="1"/>
          </p:cNvSpPr>
          <p:nvPr/>
        </p:nvSpPr>
        <p:spPr bwMode="auto">
          <a:xfrm>
            <a:off x="0" y="0"/>
            <a:ext cx="7772400" cy="10058400"/>
          </a:xfrm>
          <a:prstGeom prst="rect">
            <a:avLst/>
          </a:pr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36"/>
          <p:cNvSpPr>
            <a:spLocks noChangeArrowheads="1"/>
          </p:cNvSpPr>
          <p:nvPr/>
        </p:nvSpPr>
        <p:spPr bwMode="auto">
          <a:xfrm>
            <a:off x="0" y="2529541"/>
            <a:ext cx="7772400" cy="5571442"/>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TextBox 38"/>
          <p:cNvSpPr txBox="1"/>
          <p:nvPr/>
        </p:nvSpPr>
        <p:spPr>
          <a:xfrm>
            <a:off x="219072" y="8301361"/>
            <a:ext cx="7334251" cy="700192"/>
          </a:xfrm>
          <a:prstGeom prst="rect">
            <a:avLst/>
          </a:prstGeom>
          <a:noFill/>
        </p:spPr>
        <p:txBody>
          <a:bodyPr wrap="square" lIns="0" tIns="0" rIns="0" bIns="0" rtlCol="0">
            <a:spAutoFit/>
          </a:bodyPr>
          <a:lstStyle/>
          <a:p>
            <a:r>
              <a:rPr lang="en-US" sz="1400" b="1" dirty="0">
                <a:solidFill>
                  <a:schemeClr val="bg1"/>
                </a:solidFill>
                <a:latin typeface="Segoe UI" panose="020B0502040204020203" pitchFamily="34" charset="0"/>
                <a:cs typeface="Segoe UI" panose="020B0502040204020203" pitchFamily="34" charset="0"/>
              </a:rPr>
              <a:t>WHAT OUR CUSTOMERS ARE SAYING</a:t>
            </a:r>
          </a:p>
          <a:p>
            <a:r>
              <a:rPr lang="en-CA" sz="1050" dirty="0">
                <a:solidFill>
                  <a:schemeClr val="bg1"/>
                </a:solidFill>
                <a:latin typeface="Segoe UI" panose="020B0502040204020203" pitchFamily="34" charset="0"/>
                <a:cs typeface="Segoe UI" panose="020B0502040204020203" pitchFamily="34" charset="0"/>
              </a:rPr>
              <a:t>“Adastra helped us take a broader perspective around our analytics platform. Their team of experts established and implemented a future-proof architecture that enables us to scale our Power BI platform across all Magna divisions globally.”</a:t>
            </a:r>
          </a:p>
          <a:p>
            <a:r>
              <a:rPr lang="en-US" sz="1050" dirty="0">
                <a:solidFill>
                  <a:schemeClr val="bg1"/>
                </a:solidFill>
                <a:latin typeface="Segoe UI" panose="020B0502040204020203" pitchFamily="34" charset="0"/>
                <a:cs typeface="Segoe UI" panose="020B0502040204020203" pitchFamily="34" charset="0"/>
              </a:rPr>
              <a:t>–</a:t>
            </a:r>
            <a:r>
              <a:rPr lang="en-CA" sz="1050" dirty="0">
                <a:solidFill>
                  <a:schemeClr val="bg1"/>
                </a:solidFill>
                <a:latin typeface="Segoe UI" panose="020B0502040204020203" pitchFamily="34" charset="0"/>
                <a:cs typeface="Segoe UI" panose="020B0502040204020203" pitchFamily="34" charset="0"/>
              </a:rPr>
              <a:t> Stefan Tropper, </a:t>
            </a:r>
            <a:r>
              <a:rPr lang="en-US" sz="1050" dirty="0">
                <a:solidFill>
                  <a:schemeClr val="bg1"/>
                </a:solidFill>
                <a:latin typeface="Segoe UI" panose="020B0502040204020203" pitchFamily="34" charset="0"/>
                <a:cs typeface="Segoe UI" panose="020B0502040204020203" pitchFamily="34" charset="0"/>
              </a:rPr>
              <a:t>IT Tower Manager for B2B &amp; Solutions, </a:t>
            </a:r>
            <a:r>
              <a:rPr lang="en-CA" sz="1050" dirty="0">
                <a:solidFill>
                  <a:schemeClr val="bg1"/>
                </a:solidFill>
                <a:latin typeface="Segoe UI" panose="020B0502040204020203" pitchFamily="34" charset="0"/>
                <a:cs typeface="Segoe UI" panose="020B0502040204020203" pitchFamily="34" charset="0"/>
              </a:rPr>
              <a:t>Magna Global IT</a:t>
            </a:r>
            <a:endParaRPr lang="en-US" sz="1050" dirty="0">
              <a:solidFill>
                <a:schemeClr val="bg1"/>
              </a:solidFill>
              <a:latin typeface="Segoe UI" panose="020B0502040204020203" pitchFamily="34" charset="0"/>
              <a:cs typeface="Segoe UI" panose="020B0502040204020203" pitchFamily="34" charset="0"/>
            </a:endParaRPr>
          </a:p>
        </p:txBody>
      </p:sp>
      <p:sp>
        <p:nvSpPr>
          <p:cNvPr id="40" name="TextBox 39"/>
          <p:cNvSpPr txBox="1"/>
          <p:nvPr/>
        </p:nvSpPr>
        <p:spPr>
          <a:xfrm>
            <a:off x="219073" y="9132284"/>
            <a:ext cx="7334251" cy="538609"/>
          </a:xfrm>
          <a:prstGeom prst="rect">
            <a:avLst/>
          </a:prstGeom>
          <a:noFill/>
        </p:spPr>
        <p:txBody>
          <a:bodyPr wrap="square" lIns="0" tIns="0" rIns="0" bIns="0" rtlCol="0">
            <a:spAutoFit/>
          </a:bodyPr>
          <a:lstStyle/>
          <a:p>
            <a:r>
              <a:rPr lang="en-US" sz="1400" b="1" dirty="0">
                <a:solidFill>
                  <a:schemeClr val="bg1"/>
                </a:solidFill>
                <a:latin typeface="Segoe UI" panose="020B0502040204020203" pitchFamily="34" charset="0"/>
                <a:cs typeface="Segoe UI" panose="020B0502040204020203" pitchFamily="34" charset="0"/>
              </a:rPr>
              <a:t>LEARN MORE</a:t>
            </a:r>
            <a:endParaRPr lang="en-CA" sz="1050" dirty="0">
              <a:solidFill>
                <a:schemeClr val="bg1"/>
              </a:solidFill>
              <a:latin typeface="Segoe UI" panose="020B0502040204020203" pitchFamily="34" charset="0"/>
              <a:cs typeface="Segoe UI" panose="020B0502040204020203" pitchFamily="34" charset="0"/>
            </a:endParaRPr>
          </a:p>
          <a:p>
            <a:r>
              <a:rPr lang="en-CA" sz="1050" dirty="0">
                <a:solidFill>
                  <a:schemeClr val="bg1"/>
                </a:solidFill>
                <a:latin typeface="Segoe UI" panose="020B0502040204020203" pitchFamily="34" charset="0"/>
                <a:cs typeface="Segoe UI" panose="020B0502040204020203" pitchFamily="34" charset="0"/>
              </a:rPr>
              <a:t>Visit </a:t>
            </a:r>
            <a:r>
              <a:rPr lang="en-CA" sz="1050" dirty="0">
                <a:solidFill>
                  <a:schemeClr val="bg1"/>
                </a:solidFill>
                <a:latin typeface="Segoe UI" panose="020B0502040204020203" pitchFamily="34" charset="0"/>
                <a:cs typeface="Segoe UI" panose="020B0502040204020203" pitchFamily="34" charset="0"/>
                <a:hlinkClick r:id="rId2"/>
              </a:rPr>
              <a:t>www.adastracorp.com</a:t>
            </a:r>
            <a:r>
              <a:rPr lang="en-CA" sz="1050" dirty="0">
                <a:solidFill>
                  <a:schemeClr val="bg1"/>
                </a:solidFill>
                <a:latin typeface="Segoe UI" panose="020B0502040204020203" pitchFamily="34" charset="0"/>
                <a:cs typeface="Segoe UI" panose="020B0502040204020203" pitchFamily="34" charset="0"/>
              </a:rPr>
              <a:t> to find out more about Adastra, or contact us at </a:t>
            </a:r>
            <a:r>
              <a:rPr lang="en-CA" sz="1050" dirty="0">
                <a:solidFill>
                  <a:schemeClr val="bg1"/>
                </a:solidFill>
                <a:latin typeface="Segoe UI" panose="020B0502040204020203" pitchFamily="34" charset="0"/>
                <a:cs typeface="Segoe UI" panose="020B0502040204020203" pitchFamily="34" charset="0"/>
                <a:hlinkClick r:id="rId3"/>
              </a:rPr>
              <a:t>hello@adastragrp.com</a:t>
            </a:r>
            <a:r>
              <a:rPr lang="en-CA" sz="1050" dirty="0">
                <a:solidFill>
                  <a:schemeClr val="bg1"/>
                </a:solidFill>
                <a:latin typeface="Segoe UI" panose="020B0502040204020203" pitchFamily="34" charset="0"/>
                <a:cs typeface="Segoe UI" panose="020B0502040204020203" pitchFamily="34" charset="0"/>
              </a:rPr>
              <a:t>.</a:t>
            </a:r>
          </a:p>
          <a:p>
            <a:endParaRPr lang="en-US" sz="1050" dirty="0">
              <a:solidFill>
                <a:schemeClr val="bg1"/>
              </a:solidFill>
              <a:latin typeface="Segoe UI" panose="020B0502040204020203" pitchFamily="34" charset="0"/>
              <a:cs typeface="Segoe UI" panose="020B0502040204020203" pitchFamily="34" charset="0"/>
            </a:endParaRPr>
          </a:p>
        </p:txBody>
      </p:sp>
      <p:sp>
        <p:nvSpPr>
          <p:cNvPr id="13" name="TextBox 12"/>
          <p:cNvSpPr txBox="1"/>
          <p:nvPr/>
        </p:nvSpPr>
        <p:spPr>
          <a:xfrm>
            <a:off x="219072" y="9711099"/>
            <a:ext cx="4667250" cy="138499"/>
          </a:xfrm>
          <a:prstGeom prst="rect">
            <a:avLst/>
          </a:prstGeom>
          <a:noFill/>
        </p:spPr>
        <p:txBody>
          <a:bodyPr wrap="square" lIns="0" tIns="0" rIns="0" bIns="0" rtlCol="0" anchor="t">
            <a:spAutoFit/>
          </a:bodyPr>
          <a:lstStyle/>
          <a:p>
            <a:r>
              <a:rPr lang="en-US" sz="900" dirty="0">
                <a:solidFill>
                  <a:schemeClr val="bg1"/>
                </a:solidFill>
                <a:latin typeface="Segoe UI" panose="020B0502040204020203" pitchFamily="34" charset="0"/>
                <a:cs typeface="Segoe UI" panose="020B0502040204020203" pitchFamily="34" charset="0"/>
              </a:rPr>
              <a:t>© 2018 Adastra Corporation</a:t>
            </a:r>
          </a:p>
        </p:txBody>
      </p:sp>
      <p:sp>
        <p:nvSpPr>
          <p:cNvPr id="15" name="TextBox 14"/>
          <p:cNvSpPr txBox="1"/>
          <p:nvPr/>
        </p:nvSpPr>
        <p:spPr>
          <a:xfrm>
            <a:off x="256245" y="5928419"/>
            <a:ext cx="1517309" cy="1854354"/>
          </a:xfrm>
          <a:prstGeom prst="rect">
            <a:avLst/>
          </a:prstGeom>
          <a:noFill/>
        </p:spPr>
        <p:txBody>
          <a:bodyPr wrap="square" lIns="0" tIns="0" rIns="0" bIns="0" rtlCol="0">
            <a:spAutoFit/>
          </a:bodyPr>
          <a:lstStyle/>
          <a:p>
            <a:pPr>
              <a:spcAft>
                <a:spcPts val="300"/>
              </a:spcAft>
            </a:pPr>
            <a:r>
              <a:rPr lang="en-CA" sz="1050" b="1" dirty="0">
                <a:solidFill>
                  <a:srgbClr val="262626"/>
                </a:solidFill>
                <a:latin typeface="Segoe UI" panose="020B0502040204020203" pitchFamily="34" charset="0"/>
                <a:cs typeface="Segoe UI" panose="020B0502040204020203" pitchFamily="34" charset="0"/>
              </a:rPr>
              <a:t>OUR TEAM</a:t>
            </a:r>
          </a:p>
          <a:p>
            <a:r>
              <a:rPr lang="en-CA" sz="1050" dirty="0">
                <a:solidFill>
                  <a:srgbClr val="262626"/>
                </a:solidFill>
                <a:latin typeface="Segoe UI" panose="020B0502040204020203" pitchFamily="34" charset="0"/>
                <a:cs typeface="Segoe UI" panose="020B0502040204020203" pitchFamily="34" charset="0"/>
              </a:rPr>
              <a:t>Adastra's team of Azure architects have extensive experience implementing Power BI for large enterprises. We will bring this expertise to your organization to facilitate strategic, bulletproof Power BI architecture and design. </a:t>
            </a:r>
            <a:endParaRPr lang="en-US" sz="1050" dirty="0">
              <a:solidFill>
                <a:srgbClr val="262626"/>
              </a:solidFill>
              <a:latin typeface="Segoe UI" panose="020B0502040204020203" pitchFamily="34" charset="0"/>
              <a:cs typeface="Segoe UI" panose="020B0502040204020203" pitchFamily="34" charset="0"/>
            </a:endParaRPr>
          </a:p>
        </p:txBody>
      </p:sp>
      <p:sp>
        <p:nvSpPr>
          <p:cNvPr id="19" name="TextBox 18"/>
          <p:cNvSpPr txBox="1"/>
          <p:nvPr/>
        </p:nvSpPr>
        <p:spPr>
          <a:xfrm>
            <a:off x="2173145" y="5928419"/>
            <a:ext cx="1523810" cy="1815882"/>
          </a:xfrm>
          <a:prstGeom prst="rect">
            <a:avLst/>
          </a:prstGeom>
          <a:noFill/>
        </p:spPr>
        <p:txBody>
          <a:bodyPr wrap="square" lIns="0" tIns="0" rIns="0" bIns="0" rtlCol="0">
            <a:spAutoFit/>
          </a:bodyPr>
          <a:lstStyle/>
          <a:p>
            <a:pPr>
              <a:spcAft>
                <a:spcPts val="300"/>
              </a:spcAft>
            </a:pPr>
            <a:r>
              <a:rPr lang="en-CA" sz="1050" b="1" dirty="0">
                <a:solidFill>
                  <a:srgbClr val="262626"/>
                </a:solidFill>
                <a:latin typeface="Segoe UI" panose="020B0502040204020203" pitchFamily="34" charset="0"/>
                <a:cs typeface="Segoe UI" panose="020B0502040204020203" pitchFamily="34" charset="0"/>
              </a:rPr>
              <a:t>POWER BI</a:t>
            </a:r>
          </a:p>
          <a:p>
            <a:r>
              <a:rPr lang="en-CA" sz="1050" dirty="0">
                <a:solidFill>
                  <a:srgbClr val="262626"/>
                </a:solidFill>
                <a:latin typeface="Segoe UI" panose="020B0502040204020203" pitchFamily="34" charset="0"/>
                <a:cs typeface="Segoe UI" panose="020B0502040204020203" pitchFamily="34" charset="0"/>
              </a:rPr>
              <a:t>Power BI enables you to build a data culture where every person is empowered with familiar tools to get insights in seconds. Meet your security, governance, and regulatory rules with an enterprise analytics platform you can trust.</a:t>
            </a:r>
            <a:endParaRPr lang="en-US" sz="1050" dirty="0">
              <a:solidFill>
                <a:srgbClr val="262626"/>
              </a:solidFill>
              <a:latin typeface="Segoe UI" panose="020B0502040204020203" pitchFamily="34" charset="0"/>
              <a:cs typeface="Segoe UI" panose="020B0502040204020203" pitchFamily="34" charset="0"/>
            </a:endParaRPr>
          </a:p>
        </p:txBody>
      </p:sp>
      <p:sp>
        <p:nvSpPr>
          <p:cNvPr id="20" name="TextBox 19"/>
          <p:cNvSpPr txBox="1"/>
          <p:nvPr/>
        </p:nvSpPr>
        <p:spPr>
          <a:xfrm>
            <a:off x="4096546" y="5922069"/>
            <a:ext cx="1586704" cy="1977464"/>
          </a:xfrm>
          <a:prstGeom prst="rect">
            <a:avLst/>
          </a:prstGeom>
          <a:noFill/>
        </p:spPr>
        <p:txBody>
          <a:bodyPr wrap="square" lIns="0" tIns="0" rIns="0" bIns="0" rtlCol="0">
            <a:spAutoFit/>
          </a:bodyPr>
          <a:lstStyle/>
          <a:p>
            <a:pPr>
              <a:spcAft>
                <a:spcPts val="300"/>
              </a:spcAft>
            </a:pPr>
            <a:r>
              <a:rPr lang="en-US" sz="1050" b="1" dirty="0">
                <a:solidFill>
                  <a:srgbClr val="262626"/>
                </a:solidFill>
                <a:latin typeface="Segoe UI" panose="020B0502040204020203" pitchFamily="34" charset="0"/>
                <a:cs typeface="Segoe UI" panose="020B0502040204020203" pitchFamily="34" charset="0"/>
              </a:rPr>
              <a:t>VALUE</a:t>
            </a:r>
            <a:endParaRPr lang="en-CA" sz="1050" b="1" dirty="0">
              <a:solidFill>
                <a:srgbClr val="262626"/>
              </a:solidFill>
              <a:latin typeface="Segoe UI" panose="020B0502040204020203" pitchFamily="34" charset="0"/>
              <a:cs typeface="Segoe UI" panose="020B0502040204020203" pitchFamily="34" charset="0"/>
            </a:endParaRPr>
          </a:p>
          <a:p>
            <a:r>
              <a:rPr lang="en-CA" sz="1050" dirty="0">
                <a:solidFill>
                  <a:srgbClr val="262626"/>
                </a:solidFill>
                <a:latin typeface="Segoe UI" panose="020B0502040204020203" pitchFamily="34" charset="0"/>
                <a:cs typeface="Segoe UI" panose="020B0502040204020203" pitchFamily="34" charset="0"/>
              </a:rPr>
              <a:t>While Power BI is easily introduced and adopted, there are key performance, security, scale, and support considerations that must be addressed to enable value across the enterprise. Adastra architects will apply this to your strategic Power BI initiative.</a:t>
            </a:r>
            <a:endParaRPr lang="en-US" sz="1050" dirty="0">
              <a:solidFill>
                <a:srgbClr val="262626"/>
              </a:solidFill>
              <a:latin typeface="Segoe UI" panose="020B0502040204020203" pitchFamily="34" charset="0"/>
              <a:cs typeface="Segoe UI" panose="020B0502040204020203" pitchFamily="34" charset="0"/>
            </a:endParaRPr>
          </a:p>
        </p:txBody>
      </p:sp>
      <p:sp>
        <p:nvSpPr>
          <p:cNvPr id="21" name="TextBox 20"/>
          <p:cNvSpPr txBox="1"/>
          <p:nvPr/>
        </p:nvSpPr>
        <p:spPr>
          <a:xfrm>
            <a:off x="6019947" y="5928419"/>
            <a:ext cx="1523808" cy="1977464"/>
          </a:xfrm>
          <a:prstGeom prst="rect">
            <a:avLst/>
          </a:prstGeom>
          <a:noFill/>
        </p:spPr>
        <p:txBody>
          <a:bodyPr wrap="square" lIns="0" tIns="0" rIns="0" bIns="0" rtlCol="0">
            <a:spAutoFit/>
          </a:bodyPr>
          <a:lstStyle/>
          <a:p>
            <a:pPr>
              <a:spcAft>
                <a:spcPts val="300"/>
              </a:spcAft>
            </a:pPr>
            <a:r>
              <a:rPr lang="en-US" sz="1050" b="1" dirty="0">
                <a:solidFill>
                  <a:srgbClr val="262626"/>
                </a:solidFill>
                <a:latin typeface="Segoe UI" panose="020B0502040204020203" pitchFamily="34" charset="0"/>
                <a:cs typeface="Segoe UI" panose="020B0502040204020203" pitchFamily="34" charset="0"/>
              </a:rPr>
              <a:t>ADASTRA’S OFFER</a:t>
            </a:r>
            <a:endParaRPr lang="en-CA" sz="1050" b="1" dirty="0">
              <a:solidFill>
                <a:srgbClr val="262626"/>
              </a:solidFill>
              <a:latin typeface="Segoe UI" panose="020B0502040204020203" pitchFamily="34" charset="0"/>
              <a:cs typeface="Segoe UI" panose="020B0502040204020203" pitchFamily="34" charset="0"/>
            </a:endParaRPr>
          </a:p>
          <a:p>
            <a:r>
              <a:rPr lang="en-CA" sz="1050" dirty="0">
                <a:solidFill>
                  <a:srgbClr val="262626"/>
                </a:solidFill>
                <a:latin typeface="Segoe UI" panose="020B0502040204020203" pitchFamily="34" charset="0"/>
                <a:cs typeface="Segoe UI" panose="020B0502040204020203" pitchFamily="34" charset="0"/>
              </a:rPr>
              <a:t>Adastra will assess your current state, perform a gap analysis, establish a target architecture, and develop a roadmap toward a scalable, stable, secure, and high-performing modern enterprise analytics platform powered by the Microsoft Azure.</a:t>
            </a:r>
            <a:endParaRPr lang="en-US" sz="1050" dirty="0">
              <a:solidFill>
                <a:srgbClr val="262626"/>
              </a:solidFill>
              <a:latin typeface="Segoe UI" panose="020B0502040204020203" pitchFamily="34" charset="0"/>
              <a:cs typeface="Segoe UI" panose="020B0502040204020203" pitchFamily="34" charset="0"/>
            </a:endParaRPr>
          </a:p>
        </p:txBody>
      </p:sp>
      <p:grpSp>
        <p:nvGrpSpPr>
          <p:cNvPr id="2" name="Group 1"/>
          <p:cNvGrpSpPr/>
          <p:nvPr/>
        </p:nvGrpSpPr>
        <p:grpSpPr>
          <a:xfrm>
            <a:off x="5180810" y="9603351"/>
            <a:ext cx="2591591" cy="377851"/>
            <a:chOff x="5180810" y="9603351"/>
            <a:chExt cx="2591591" cy="377851"/>
          </a:xfrm>
        </p:grpSpPr>
        <p:pic>
          <p:nvPicPr>
            <p:cNvPr id="31" name="Picture 30" descr="MSFT_logo_rgb_W-Wht_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810" y="9603351"/>
              <a:ext cx="1027206" cy="377851"/>
            </a:xfrm>
            <a:prstGeom prst="rect">
              <a:avLst/>
            </a:prstGeom>
          </p:spPr>
        </p:pic>
        <p:sp>
          <p:nvSpPr>
            <p:cNvPr id="32" name="Rectangle 31"/>
            <p:cNvSpPr/>
            <p:nvPr/>
          </p:nvSpPr>
          <p:spPr>
            <a:xfrm>
              <a:off x="6194359" y="9670997"/>
              <a:ext cx="1578042" cy="248437"/>
            </a:xfrm>
            <a:prstGeom prst="rect">
              <a:avLst/>
            </a:prstGeom>
          </p:spPr>
          <p:txBody>
            <a:bodyPr wrap="square">
              <a:spAutoFit/>
            </a:bodyPr>
            <a:lstStyle/>
            <a:p>
              <a:r>
                <a:rPr lang="en-US" sz="1000" dirty="0">
                  <a:solidFill>
                    <a:schemeClr val="bg1"/>
                  </a:solidFill>
                  <a:latin typeface="Segoe UI" panose="020B0502040204020203" pitchFamily="34" charset="0"/>
                  <a:cs typeface="Segoe UI" panose="020B0502040204020203" pitchFamily="34" charset="0"/>
                </a:rPr>
                <a:t>Go-To-Market Services</a:t>
              </a:r>
            </a:p>
          </p:txBody>
        </p:sp>
        <p:cxnSp>
          <p:nvCxnSpPr>
            <p:cNvPr id="41" name="Straight Connector 40"/>
            <p:cNvCxnSpPr/>
            <p:nvPr/>
          </p:nvCxnSpPr>
          <p:spPr>
            <a:xfrm flipV="1">
              <a:off x="6194358" y="9684170"/>
              <a:ext cx="0" cy="2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C49C6EBC-45C9-45BC-AC32-3141114151D0}"/>
              </a:ext>
            </a:extLst>
          </p:cNvPr>
          <p:cNvSpPr/>
          <p:nvPr/>
        </p:nvSpPr>
        <p:spPr>
          <a:xfrm>
            <a:off x="77813" y="2692387"/>
            <a:ext cx="2252283" cy="400110"/>
          </a:xfrm>
          <a:prstGeom prst="rect">
            <a:avLst/>
          </a:prstGeom>
        </p:spPr>
        <p:txBody>
          <a:bodyPr wrap="none">
            <a:spAutoFit/>
          </a:bodyPr>
          <a:lstStyle/>
          <a:p>
            <a:r>
              <a:rPr lang="en-US" sz="2000" b="1" dirty="0">
                <a:solidFill>
                  <a:schemeClr val="bg1"/>
                </a:solidFill>
                <a:latin typeface="Segoe UI" panose="020B0502040204020203" pitchFamily="34" charset="0"/>
                <a:cs typeface="Segoe UI" panose="020B0502040204020203" pitchFamily="34" charset="0"/>
              </a:rPr>
              <a:t>WHAT WE OFFER</a:t>
            </a:r>
          </a:p>
        </p:txBody>
      </p:sp>
      <p:pic>
        <p:nvPicPr>
          <p:cNvPr id="4" name="Picture 3">
            <a:extLst>
              <a:ext uri="{FF2B5EF4-FFF2-40B4-BE49-F238E27FC236}">
                <a16:creationId xmlns:a16="http://schemas.microsoft.com/office/drawing/2014/main" id="{29EC52D9-535E-44BF-B215-B027DE0CA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13" y="628153"/>
            <a:ext cx="1410597" cy="163855"/>
          </a:xfrm>
          <a:prstGeom prst="rect">
            <a:avLst/>
          </a:prstGeom>
        </p:spPr>
      </p:pic>
      <p:sp>
        <p:nvSpPr>
          <p:cNvPr id="22" name="TextBox 21">
            <a:extLst>
              <a:ext uri="{FF2B5EF4-FFF2-40B4-BE49-F238E27FC236}">
                <a16:creationId xmlns:a16="http://schemas.microsoft.com/office/drawing/2014/main" id="{E7DDE81D-9376-4733-8DBE-35508205D144}"/>
              </a:ext>
            </a:extLst>
          </p:cNvPr>
          <p:cNvSpPr txBox="1"/>
          <p:nvPr/>
        </p:nvSpPr>
        <p:spPr>
          <a:xfrm>
            <a:off x="1856445" y="234357"/>
            <a:ext cx="5534956" cy="923330"/>
          </a:xfrm>
          <a:prstGeom prst="rect">
            <a:avLst/>
          </a:prstGeom>
          <a:noFill/>
        </p:spPr>
        <p:txBody>
          <a:bodyPr wrap="square" lIns="0" tIns="0" rIns="0" bIns="0" rtlCol="0">
            <a:spAutoFit/>
          </a:bodyPr>
          <a:lstStyle/>
          <a:p>
            <a:r>
              <a:rPr lang="en-US" sz="2000" dirty="0">
                <a:solidFill>
                  <a:schemeClr val="bg1"/>
                </a:solidFill>
                <a:latin typeface="Segoe Pro Light" panose="020B0302040504020203" pitchFamily="34" charset="0"/>
              </a:rPr>
              <a:t>Harness the competitive advantages of Power BI and obtain business-critical insights with Adastra’s enterprise analytics platform using Microsoft Azure</a:t>
            </a:r>
          </a:p>
        </p:txBody>
      </p:sp>
      <p:sp>
        <p:nvSpPr>
          <p:cNvPr id="23" name="TextBox 22">
            <a:extLst>
              <a:ext uri="{FF2B5EF4-FFF2-40B4-BE49-F238E27FC236}">
                <a16:creationId xmlns:a16="http://schemas.microsoft.com/office/drawing/2014/main" id="{73FF9840-074B-4233-9CD6-40F8C3A1FD52}"/>
              </a:ext>
            </a:extLst>
          </p:cNvPr>
          <p:cNvSpPr txBox="1"/>
          <p:nvPr/>
        </p:nvSpPr>
        <p:spPr>
          <a:xfrm>
            <a:off x="219075" y="1392974"/>
            <a:ext cx="7334250" cy="903965"/>
          </a:xfrm>
          <a:prstGeom prst="rect">
            <a:avLst/>
          </a:prstGeom>
          <a:noFill/>
        </p:spPr>
        <p:txBody>
          <a:bodyPr wrap="square" lIns="0" tIns="0" rIns="0" bIns="0" rtlCol="0">
            <a:spAutoFit/>
          </a:bodyPr>
          <a:lstStyle/>
          <a:p>
            <a:r>
              <a:rPr lang="en-US" sz="1400" b="1" dirty="0">
                <a:solidFill>
                  <a:schemeClr val="bg1"/>
                </a:solidFill>
                <a:latin typeface="Segoe UI" panose="020B0502040204020203" pitchFamily="34" charset="0"/>
                <a:cs typeface="Segoe UI" panose="020B0502040204020203" pitchFamily="34" charset="0"/>
              </a:rPr>
              <a:t>MICROSOFT AZURE SOLUTION BUILDER PROFILE: ADASTRA CORPORATION</a:t>
            </a:r>
          </a:p>
          <a:p>
            <a:endParaRPr lang="en-US" sz="1100" dirty="0">
              <a:solidFill>
                <a:schemeClr val="bg1"/>
              </a:solidFill>
              <a:latin typeface="Segoe UI" panose="020B0502040204020203" pitchFamily="34" charset="0"/>
              <a:cs typeface="Segoe UI" panose="020B0502040204020203" pitchFamily="34" charset="0"/>
            </a:endParaRPr>
          </a:p>
          <a:p>
            <a:pPr>
              <a:lnSpc>
                <a:spcPct val="110000"/>
              </a:lnSpc>
            </a:pPr>
            <a:r>
              <a:rPr lang="en-US" sz="1050" dirty="0">
                <a:solidFill>
                  <a:schemeClr val="bg1"/>
                </a:solidFill>
                <a:latin typeface="Segoe UI" panose="020B0502040204020203" pitchFamily="34" charset="0"/>
                <a:cs typeface="Segoe UI" panose="020B0502040204020203" pitchFamily="34" charset="0"/>
              </a:rPr>
              <a:t>Adastra has been in the data management and analytics space for more than 20 years, and offers expertise at every point in the data value chain. With more than 1,500 data professionals across nine countries globally, Adastra is an ideal partner for large organizations. Adastra is the architect and integrator of one of the largest Power BI deployments in North America.</a:t>
            </a:r>
          </a:p>
        </p:txBody>
      </p:sp>
      <p:sp>
        <p:nvSpPr>
          <p:cNvPr id="24" name="TextBox 23">
            <a:extLst>
              <a:ext uri="{FF2B5EF4-FFF2-40B4-BE49-F238E27FC236}">
                <a16:creationId xmlns:a16="http://schemas.microsoft.com/office/drawing/2014/main" id="{4966B540-43E9-4C97-BAEE-3AAC54D42EDD}"/>
              </a:ext>
            </a:extLst>
          </p:cNvPr>
          <p:cNvSpPr txBox="1"/>
          <p:nvPr/>
        </p:nvSpPr>
        <p:spPr>
          <a:xfrm>
            <a:off x="246420" y="2682688"/>
            <a:ext cx="7334251" cy="215444"/>
          </a:xfrm>
          <a:prstGeom prst="rect">
            <a:avLst/>
          </a:prstGeom>
          <a:noFill/>
        </p:spPr>
        <p:txBody>
          <a:bodyPr wrap="square" lIns="0" tIns="0" rIns="0" bIns="0" rtlCol="0">
            <a:spAutoFit/>
          </a:bodyPr>
          <a:lstStyle/>
          <a:p>
            <a:r>
              <a:rPr lang="en-US" sz="1400" b="1" dirty="0">
                <a:solidFill>
                  <a:srgbClr val="262626"/>
                </a:solidFill>
                <a:latin typeface="Segoe UI" panose="020B0502040204020203" pitchFamily="34" charset="0"/>
                <a:cs typeface="Segoe UI" panose="020B0502040204020203" pitchFamily="34" charset="0"/>
              </a:rPr>
              <a:t>WHAT WE OFFER</a:t>
            </a:r>
          </a:p>
        </p:txBody>
      </p:sp>
      <p:pic>
        <p:nvPicPr>
          <p:cNvPr id="27" name="Picture 26">
            <a:extLst>
              <a:ext uri="{FF2B5EF4-FFF2-40B4-BE49-F238E27FC236}">
                <a16:creationId xmlns:a16="http://schemas.microsoft.com/office/drawing/2014/main" id="{17CB8E01-52B6-4D8A-8071-1F51FBE101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 y="3064157"/>
            <a:ext cx="7769519" cy="2667187"/>
          </a:xfrm>
          <a:prstGeom prst="rect">
            <a:avLst/>
          </a:prstGeom>
        </p:spPr>
      </p:pic>
    </p:spTree>
    <p:extLst>
      <p:ext uri="{BB962C8B-B14F-4D97-AF65-F5344CB8AC3E}">
        <p14:creationId xmlns:p14="http://schemas.microsoft.com/office/powerpoint/2010/main" val="221219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6"/>
          <p:cNvSpPr>
            <a:spLocks noChangeArrowheads="1"/>
          </p:cNvSpPr>
          <p:nvPr/>
        </p:nvSpPr>
        <p:spPr bwMode="auto">
          <a:xfrm>
            <a:off x="2754352" y="4635500"/>
            <a:ext cx="5018048" cy="542290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36"/>
          <p:cNvSpPr>
            <a:spLocks noChangeArrowheads="1"/>
          </p:cNvSpPr>
          <p:nvPr/>
        </p:nvSpPr>
        <p:spPr bwMode="auto">
          <a:xfrm>
            <a:off x="1" y="4337824"/>
            <a:ext cx="2754351" cy="5720575"/>
          </a:xfrm>
          <a:prstGeom prst="rect">
            <a:avLst/>
          </a:pr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 name="TextBox 27"/>
          <p:cNvSpPr txBox="1"/>
          <p:nvPr/>
        </p:nvSpPr>
        <p:spPr>
          <a:xfrm>
            <a:off x="137160" y="4485084"/>
            <a:ext cx="2386584" cy="5047536"/>
          </a:xfrm>
          <a:prstGeom prst="rect">
            <a:avLst/>
          </a:prstGeom>
          <a:noFill/>
        </p:spPr>
        <p:txBody>
          <a:bodyPr wrap="square" rtlCol="0" anchor="t">
            <a:spAutoFit/>
          </a:bodyPr>
          <a:lstStyle/>
          <a:p>
            <a:r>
              <a:rPr lang="en-US" sz="1400" b="1" dirty="0">
                <a:solidFill>
                  <a:schemeClr val="bg1"/>
                </a:solidFill>
                <a:latin typeface="Segoe UI" panose="020B0502040204020203" pitchFamily="34" charset="0"/>
                <a:cs typeface="Segoe UI" panose="020B0502040204020203" pitchFamily="34" charset="0"/>
              </a:rPr>
              <a:t>KEY USE CASES</a:t>
            </a:r>
          </a:p>
          <a:p>
            <a:pPr>
              <a:lnSpc>
                <a:spcPct val="110000"/>
              </a:lnSpc>
            </a:pPr>
            <a:endParaRPr lang="en-US" sz="1000" b="1" dirty="0">
              <a:solidFill>
                <a:schemeClr val="bg1"/>
              </a:solidFill>
              <a:latin typeface="Segoe UI" panose="020B0502040204020203" pitchFamily="34" charset="0"/>
              <a:cs typeface="Segoe UI" panose="020B0502040204020203" pitchFamily="34" charset="0"/>
            </a:endParaRPr>
          </a:p>
          <a:p>
            <a:pPr>
              <a:lnSpc>
                <a:spcPct val="110000"/>
              </a:lnSpc>
            </a:pPr>
            <a:r>
              <a:rPr lang="en-US" sz="1000" b="1" dirty="0">
                <a:solidFill>
                  <a:schemeClr val="bg1"/>
                </a:solidFill>
                <a:latin typeface="Segoe UI" panose="020B0502040204020203" pitchFamily="34" charset="0"/>
                <a:cs typeface="Segoe UI" panose="020B0502040204020203" pitchFamily="34" charset="0"/>
              </a:rPr>
              <a:t>WEB APPLICATIONS</a:t>
            </a:r>
          </a:p>
          <a:p>
            <a:pPr>
              <a:lnSpc>
                <a:spcPct val="110000"/>
              </a:lnSpc>
            </a:pPr>
            <a:r>
              <a:rPr lang="en-US" sz="1000" dirty="0">
                <a:solidFill>
                  <a:schemeClr val="bg1"/>
                </a:solidFill>
                <a:latin typeface="Segoe UI" panose="020B0502040204020203" pitchFamily="34" charset="0"/>
                <a:cs typeface="Segoe UI" panose="020B0502040204020203" pitchFamily="34" charset="0"/>
              </a:rPr>
              <a:t>Build anything from lightweight websites to multi-tier cloud services that scale up as your traffic grows.</a:t>
            </a:r>
          </a:p>
          <a:p>
            <a:pPr>
              <a:lnSpc>
                <a:spcPct val="110000"/>
              </a:lnSpc>
            </a:pPr>
            <a:endParaRPr lang="en-US" sz="1000" dirty="0">
              <a:solidFill>
                <a:schemeClr val="bg1"/>
              </a:solidFill>
              <a:latin typeface="Segoe UI" panose="020B0502040204020203" pitchFamily="34" charset="0"/>
              <a:cs typeface="Segoe UI" panose="020B0502040204020203" pitchFamily="34" charset="0"/>
            </a:endParaRPr>
          </a:p>
          <a:p>
            <a:pPr>
              <a:lnSpc>
                <a:spcPct val="110000"/>
              </a:lnSpc>
            </a:pPr>
            <a:r>
              <a:rPr lang="en-US" sz="1000" b="1" dirty="0">
                <a:solidFill>
                  <a:schemeClr val="bg1"/>
                </a:solidFill>
                <a:latin typeface="Segoe UI" panose="020B0502040204020203" pitchFamily="34" charset="0"/>
                <a:cs typeface="Segoe UI" panose="020B0502040204020203" pitchFamily="34" charset="0"/>
              </a:rPr>
              <a:t>CLOUD STORAGE</a:t>
            </a:r>
          </a:p>
          <a:p>
            <a:pPr>
              <a:lnSpc>
                <a:spcPct val="110000"/>
              </a:lnSpc>
            </a:pPr>
            <a:r>
              <a:rPr lang="en-US" sz="1000" dirty="0">
                <a:solidFill>
                  <a:schemeClr val="bg1"/>
                </a:solidFill>
                <a:latin typeface="Segoe UI" panose="020B0502040204020203" pitchFamily="34" charset="0"/>
                <a:cs typeface="Segoe UI" panose="020B0502040204020203" pitchFamily="34" charset="0"/>
              </a:rPr>
              <a:t>Rely on geo-redundant cloud storage for backup, archiving, and disaster recovery.</a:t>
            </a:r>
          </a:p>
          <a:p>
            <a:pPr>
              <a:lnSpc>
                <a:spcPct val="110000"/>
              </a:lnSpc>
            </a:pPr>
            <a:endParaRPr lang="en-US" sz="1000" dirty="0">
              <a:solidFill>
                <a:schemeClr val="bg1"/>
              </a:solidFill>
              <a:latin typeface="Segoe UI" panose="020B0502040204020203" pitchFamily="34" charset="0"/>
              <a:cs typeface="Segoe UI" panose="020B0502040204020203" pitchFamily="34" charset="0"/>
            </a:endParaRPr>
          </a:p>
          <a:p>
            <a:pPr>
              <a:lnSpc>
                <a:spcPct val="110000"/>
              </a:lnSpc>
            </a:pPr>
            <a:r>
              <a:rPr lang="en-US" sz="1000" b="1" dirty="0">
                <a:solidFill>
                  <a:schemeClr val="bg1"/>
                </a:solidFill>
                <a:latin typeface="Segoe UI" panose="020B0502040204020203" pitchFamily="34" charset="0"/>
                <a:cs typeface="Segoe UI" panose="020B0502040204020203" pitchFamily="34" charset="0"/>
              </a:rPr>
              <a:t>BIG DATA &amp; HPC</a:t>
            </a:r>
          </a:p>
          <a:p>
            <a:pPr>
              <a:lnSpc>
                <a:spcPct val="110000"/>
              </a:lnSpc>
            </a:pPr>
            <a:r>
              <a:rPr lang="en-US" sz="1000" dirty="0">
                <a:solidFill>
                  <a:schemeClr val="bg1"/>
                </a:solidFill>
                <a:latin typeface="Segoe UI" panose="020B0502040204020203" pitchFamily="34" charset="0"/>
                <a:cs typeface="Segoe UI" panose="020B0502040204020203" pitchFamily="34" charset="0"/>
              </a:rPr>
              <a:t>Get actionable insights from your data by taking advantage of a fully compatible, enterprise-ready Hadoop service.</a:t>
            </a:r>
          </a:p>
          <a:p>
            <a:pPr>
              <a:lnSpc>
                <a:spcPct val="110000"/>
              </a:lnSpc>
            </a:pPr>
            <a:endParaRPr lang="en-US" sz="1000" dirty="0">
              <a:solidFill>
                <a:schemeClr val="bg1"/>
              </a:solidFill>
              <a:latin typeface="Segoe UI" panose="020B0502040204020203" pitchFamily="34" charset="0"/>
              <a:cs typeface="Segoe UI" panose="020B0502040204020203" pitchFamily="34" charset="0"/>
            </a:endParaRPr>
          </a:p>
          <a:p>
            <a:pPr>
              <a:lnSpc>
                <a:spcPct val="110000"/>
              </a:lnSpc>
            </a:pPr>
            <a:r>
              <a:rPr lang="en-US" sz="1000" b="1" dirty="0">
                <a:solidFill>
                  <a:schemeClr val="bg1"/>
                </a:solidFill>
                <a:latin typeface="Segoe UI" panose="020B0502040204020203" pitchFamily="34" charset="0"/>
                <a:cs typeface="Segoe UI" panose="020B0502040204020203" pitchFamily="34" charset="0"/>
              </a:rPr>
              <a:t>MOBILE</a:t>
            </a:r>
          </a:p>
          <a:p>
            <a:pPr>
              <a:lnSpc>
                <a:spcPct val="110000"/>
              </a:lnSpc>
            </a:pPr>
            <a:r>
              <a:rPr lang="en-US" sz="1000" dirty="0">
                <a:solidFill>
                  <a:schemeClr val="bg1"/>
                </a:solidFill>
                <a:latin typeface="Segoe UI" panose="020B0502040204020203" pitchFamily="34" charset="0"/>
                <a:cs typeface="Segoe UI" panose="020B0502040204020203" pitchFamily="34" charset="0"/>
              </a:rPr>
              <a:t>Accelerate your mobile app development by using a backend hosted on Microsoft Azure. Scale instantly as your install base grows.</a:t>
            </a:r>
          </a:p>
          <a:p>
            <a:pPr>
              <a:lnSpc>
                <a:spcPct val="110000"/>
              </a:lnSpc>
            </a:pPr>
            <a:endParaRPr lang="en-US" sz="1000" dirty="0">
              <a:solidFill>
                <a:schemeClr val="bg1"/>
              </a:solidFill>
              <a:latin typeface="Segoe UI" panose="020B0502040204020203" pitchFamily="34" charset="0"/>
              <a:cs typeface="Segoe UI" panose="020B0502040204020203" pitchFamily="34" charset="0"/>
            </a:endParaRPr>
          </a:p>
          <a:p>
            <a:pPr>
              <a:lnSpc>
                <a:spcPct val="110000"/>
              </a:lnSpc>
            </a:pPr>
            <a:r>
              <a:rPr lang="en-US" sz="1000" b="1" dirty="0">
                <a:solidFill>
                  <a:schemeClr val="bg1"/>
                </a:solidFill>
                <a:latin typeface="Segoe UI" panose="020B0502040204020203" pitchFamily="34" charset="0"/>
                <a:cs typeface="Segoe UI" panose="020B0502040204020203" pitchFamily="34" charset="0"/>
              </a:rPr>
              <a:t>MEDIA</a:t>
            </a:r>
          </a:p>
          <a:p>
            <a:pPr>
              <a:lnSpc>
                <a:spcPct val="110000"/>
              </a:lnSpc>
            </a:pPr>
            <a:r>
              <a:rPr lang="en-US" sz="1000" dirty="0">
                <a:solidFill>
                  <a:schemeClr val="bg1"/>
                </a:solidFill>
                <a:latin typeface="Segoe UI" panose="020B0502040204020203" pitchFamily="34" charset="0"/>
                <a:cs typeface="Segoe UI" panose="020B0502040204020203" pitchFamily="34" charset="0"/>
              </a:rPr>
              <a:t>Create, manage, and distribute media in the cloud – everything from encoding to content protection to streaming and analytics support.</a:t>
            </a:r>
          </a:p>
        </p:txBody>
      </p:sp>
      <p:sp>
        <p:nvSpPr>
          <p:cNvPr id="38" name="TextBox 37"/>
          <p:cNvSpPr txBox="1"/>
          <p:nvPr/>
        </p:nvSpPr>
        <p:spPr>
          <a:xfrm>
            <a:off x="2971800" y="4494883"/>
            <a:ext cx="4667250" cy="5069080"/>
          </a:xfrm>
          <a:prstGeom prst="rect">
            <a:avLst/>
          </a:prstGeom>
          <a:noFill/>
        </p:spPr>
        <p:txBody>
          <a:bodyPr wrap="square" rtlCol="0" anchor="t">
            <a:spAutoFit/>
          </a:bodyPr>
          <a:lstStyle/>
          <a:p>
            <a:pPr>
              <a:lnSpc>
                <a:spcPct val="110000"/>
              </a:lnSpc>
            </a:pPr>
            <a:r>
              <a:rPr lang="en-US" sz="1000" b="1" dirty="0">
                <a:solidFill>
                  <a:schemeClr val="tx1">
                    <a:lumMod val="85000"/>
                    <a:lumOff val="15000"/>
                  </a:schemeClr>
                </a:solidFill>
                <a:latin typeface="Segoe UI" panose="020B0502040204020203" pitchFamily="34" charset="0"/>
                <a:cs typeface="Segoe UI" panose="020B0502040204020203" pitchFamily="34" charset="0"/>
              </a:rPr>
              <a:t>FLEXIBLE APPLICATION MODEL</a:t>
            </a:r>
          </a:p>
          <a:p>
            <a:pPr>
              <a:lnSpc>
                <a:spcPct val="110000"/>
              </a:lnSpc>
            </a:pPr>
            <a:r>
              <a:rPr lang="en-US" sz="1000" dirty="0">
                <a:solidFill>
                  <a:schemeClr val="tx1">
                    <a:lumMod val="85000"/>
                    <a:lumOff val="15000"/>
                  </a:schemeClr>
                </a:solidFill>
                <a:latin typeface="Segoe UI" panose="020B0502040204020203" pitchFamily="34" charset="0"/>
                <a:cs typeface="Segoe UI" panose="020B0502040204020203" pitchFamily="34" charset="0"/>
              </a:rPr>
              <a:t>Microsoft Azure provides a rich set of application services, including SDKs, caching, messaging, and identity. You can write applications in .NET, PHP, Java, node.js, Python, Ruby, or using open REST protocols. This is all part of Microsoft’s promise to let you build using any language, tool, or framework.</a:t>
            </a:r>
          </a:p>
          <a:p>
            <a:pPr>
              <a:lnSpc>
                <a:spcPct val="110000"/>
              </a:lnSpc>
            </a:pPr>
            <a:endParaRPr lang="en-US" sz="1000"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10000"/>
              </a:lnSpc>
            </a:pPr>
            <a:r>
              <a:rPr lang="en-US" sz="1000" b="1" dirty="0">
                <a:solidFill>
                  <a:schemeClr val="tx1">
                    <a:lumMod val="85000"/>
                    <a:lumOff val="15000"/>
                  </a:schemeClr>
                </a:solidFill>
                <a:latin typeface="Segoe UI" panose="020B0502040204020203" pitchFamily="34" charset="0"/>
                <a:cs typeface="Segoe UI" panose="020B0502040204020203" pitchFamily="34" charset="0"/>
              </a:rPr>
              <a:t>ALWAYS ON, ALWAYS HERE</a:t>
            </a:r>
          </a:p>
          <a:p>
            <a:pPr>
              <a:lnSpc>
                <a:spcPct val="110000"/>
              </a:lnSpc>
            </a:pPr>
            <a:r>
              <a:rPr lang="en-US" sz="1000" dirty="0">
                <a:solidFill>
                  <a:schemeClr val="tx1">
                    <a:lumMod val="85000"/>
                    <a:lumOff val="15000"/>
                  </a:schemeClr>
                </a:solidFill>
                <a:latin typeface="Segoe UI" panose="020B0502040204020203" pitchFamily="34" charset="0"/>
                <a:cs typeface="Segoe UI" panose="020B0502040204020203" pitchFamily="34" charset="0"/>
              </a:rPr>
              <a:t>Build resilient applications with automatic operating system and service updating, built-in network load balancing, and geo-redundant storage. Microsoft Azure also proudly delivers a 99.95% monthly SLA. You can rely on decades of experience in data center operations and trust that everything Microsoft Azure offers is backed by industry certifications for security and compliance.</a:t>
            </a:r>
          </a:p>
          <a:p>
            <a:pPr>
              <a:lnSpc>
                <a:spcPct val="110000"/>
              </a:lnSpc>
            </a:pPr>
            <a:endParaRPr lang="en-US" sz="1000"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10000"/>
              </a:lnSpc>
            </a:pPr>
            <a:r>
              <a:rPr lang="en-US" sz="1000" b="1" dirty="0">
                <a:solidFill>
                  <a:schemeClr val="tx1">
                    <a:lumMod val="85000"/>
                    <a:lumOff val="15000"/>
                  </a:schemeClr>
                </a:solidFill>
                <a:latin typeface="Segoe UI" panose="020B0502040204020203" pitchFamily="34" charset="0"/>
                <a:cs typeface="Segoe UI" panose="020B0502040204020203" pitchFamily="34" charset="0"/>
              </a:rPr>
              <a:t>DATA CENTER WITHOUT BOUNDARIES</a:t>
            </a:r>
          </a:p>
          <a:p>
            <a:pPr>
              <a:lnSpc>
                <a:spcPct val="110000"/>
              </a:lnSpc>
            </a:pPr>
            <a:r>
              <a:rPr lang="en-US" sz="1000" dirty="0">
                <a:solidFill>
                  <a:schemeClr val="tx1">
                    <a:lumMod val="85000"/>
                    <a:lumOff val="15000"/>
                  </a:schemeClr>
                </a:solidFill>
                <a:latin typeface="Segoe UI" panose="020B0502040204020203" pitchFamily="34" charset="0"/>
                <a:cs typeface="Segoe UI" panose="020B0502040204020203" pitchFamily="34" charset="0"/>
              </a:rPr>
              <a:t>Microsoft Azure makes it easy for you to integrate your on-premises IT environment with the public cloud. Migrate your virtual machines to Microsoft Azure without the need to convert them to a different format. Use the robust messaging and networking capabilities in Microsoft Azure to deliver hybrid solutions, and then manage your hybrid applications from a single console with Microsoft System Center.</a:t>
            </a:r>
          </a:p>
          <a:p>
            <a:pPr>
              <a:lnSpc>
                <a:spcPct val="110000"/>
              </a:lnSpc>
            </a:pPr>
            <a:endParaRPr lang="en-US" sz="1000"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10000"/>
              </a:lnSpc>
            </a:pPr>
            <a:r>
              <a:rPr lang="en-US" sz="1000" b="1" dirty="0">
                <a:solidFill>
                  <a:schemeClr val="tx1">
                    <a:lumMod val="85000"/>
                    <a:lumOff val="15000"/>
                  </a:schemeClr>
                </a:solidFill>
                <a:latin typeface="Segoe UI" panose="020B0502040204020203" pitchFamily="34" charset="0"/>
                <a:cs typeface="Segoe UI" panose="020B0502040204020203" pitchFamily="34" charset="0"/>
              </a:rPr>
              <a:t>GLOBAL REACH</a:t>
            </a:r>
          </a:p>
          <a:p>
            <a:pPr>
              <a:lnSpc>
                <a:spcPct val="110000"/>
              </a:lnSpc>
            </a:pPr>
            <a:r>
              <a:rPr lang="en-US" sz="1000" dirty="0">
                <a:solidFill>
                  <a:schemeClr val="tx1">
                    <a:lumMod val="85000"/>
                    <a:lumOff val="15000"/>
                  </a:schemeClr>
                </a:solidFill>
                <a:latin typeface="Segoe UI" panose="020B0502040204020203" pitchFamily="34" charset="0"/>
                <a:cs typeface="Segoe UI" panose="020B0502040204020203" pitchFamily="34" charset="0"/>
              </a:rPr>
              <a:t>With data centers around the globe, a massive investment in data center innovation, and a worldwide Content Delivery Network, you can build applications that provide the best experience for users, wherever they are.</a:t>
            </a:r>
          </a:p>
          <a:p>
            <a:pPr>
              <a:lnSpc>
                <a:spcPct val="110000"/>
              </a:lnSpc>
            </a:pPr>
            <a:endParaRPr lang="en-US" sz="10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10000"/>
              </a:lnSpc>
            </a:pPr>
            <a:endParaRPr lang="en-US" sz="6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10000"/>
              </a:lnSpc>
            </a:pPr>
            <a:r>
              <a:rPr lang="en-US" sz="1000" b="1" dirty="0">
                <a:solidFill>
                  <a:schemeClr val="tx1">
                    <a:lumMod val="85000"/>
                    <a:lumOff val="15000"/>
                  </a:schemeClr>
                </a:solidFill>
                <a:latin typeface="Segoe UI" panose="020B0502040204020203" pitchFamily="34" charset="0"/>
                <a:cs typeface="Segoe UI" panose="020B0502040204020203" pitchFamily="34" charset="0"/>
              </a:rPr>
              <a:t>Learn more: </a:t>
            </a:r>
            <a:r>
              <a:rPr lang="en-US" sz="1000" dirty="0">
                <a:solidFill>
                  <a:schemeClr val="tx1">
                    <a:lumMod val="85000"/>
                    <a:lumOff val="15000"/>
                  </a:schemeClr>
                </a:solidFill>
                <a:latin typeface="Segoe UI" panose="020B0502040204020203" pitchFamily="34" charset="0"/>
                <a:cs typeface="Segoe UI" panose="020B0502040204020203" pitchFamily="34" charset="0"/>
              </a:rPr>
              <a:t>www.microsoftazure.com</a:t>
            </a:r>
          </a:p>
          <a:p>
            <a:pPr>
              <a:lnSpc>
                <a:spcPct val="110000"/>
              </a:lnSpc>
            </a:pPr>
            <a:r>
              <a:rPr lang="en-US" sz="800" dirty="0">
                <a:solidFill>
                  <a:schemeClr val="tx1">
                    <a:lumMod val="85000"/>
                    <a:lumOff val="15000"/>
                  </a:schemeClr>
                </a:solidFill>
                <a:latin typeface="Segoe UI" panose="020B0502040204020203" pitchFamily="34" charset="0"/>
                <a:cs typeface="Segoe UI" panose="020B0502040204020203" pitchFamily="34" charset="0"/>
              </a:rPr>
              <a:t>© 2018 Microsoft Corporation. All rights reserved.</a:t>
            </a:r>
          </a:p>
        </p:txBody>
      </p:sp>
      <p:sp>
        <p:nvSpPr>
          <p:cNvPr id="10" name="Rectangle 36"/>
          <p:cNvSpPr>
            <a:spLocks noChangeArrowheads="1"/>
          </p:cNvSpPr>
          <p:nvPr/>
        </p:nvSpPr>
        <p:spPr bwMode="auto">
          <a:xfrm>
            <a:off x="0" y="0"/>
            <a:ext cx="7772400" cy="1116631"/>
          </a:xfrm>
          <a:prstGeom prst="rect">
            <a:avLst/>
          </a:pr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47684" y="293197"/>
            <a:ext cx="2368858" cy="492443"/>
          </a:xfrm>
          <a:prstGeom prst="rect">
            <a:avLst/>
          </a:prstGeom>
          <a:noFill/>
        </p:spPr>
        <p:txBody>
          <a:bodyPr wrap="none" rtlCol="0">
            <a:spAutoFit/>
          </a:bodyPr>
          <a:lstStyle/>
          <a:p>
            <a:r>
              <a:rPr lang="en-US" sz="2600" dirty="0">
                <a:solidFill>
                  <a:schemeClr val="bg1"/>
                </a:solidFill>
                <a:latin typeface="Segoe Pro Light"/>
                <a:cs typeface="Segoe Pro Light"/>
              </a:rPr>
              <a:t>Microsoft Azure</a:t>
            </a:r>
          </a:p>
        </p:txBody>
      </p:sp>
      <p:sp>
        <p:nvSpPr>
          <p:cNvPr id="16" name="Rectangle 15"/>
          <p:cNvSpPr/>
          <p:nvPr/>
        </p:nvSpPr>
        <p:spPr>
          <a:xfrm>
            <a:off x="2903220" y="92440"/>
            <a:ext cx="4708920" cy="888898"/>
          </a:xfrm>
          <a:prstGeom prst="rect">
            <a:avLst/>
          </a:prstGeom>
        </p:spPr>
        <p:txBody>
          <a:bodyPr wrap="square">
            <a:spAutoFit/>
          </a:bodyPr>
          <a:lstStyle/>
          <a:p>
            <a:pPr>
              <a:lnSpc>
                <a:spcPct val="110000"/>
              </a:lnSpc>
              <a:spcBef>
                <a:spcPts val="600"/>
              </a:spcBef>
              <a:spcAft>
                <a:spcPts val="600"/>
              </a:spcAft>
            </a:pPr>
            <a:r>
              <a:rPr lang="en-US" sz="1200" dirty="0">
                <a:solidFill>
                  <a:srgbClr val="FFFFFF"/>
                </a:solidFill>
                <a:latin typeface="Segoe UI" panose="020B0502040204020203" pitchFamily="34" charset="0"/>
                <a:ea typeface="Segoe UI" panose="020B0502040204020203" pitchFamily="34" charset="0"/>
                <a:cs typeface="Segoe UI" panose="020B0502040204020203" pitchFamily="34" charset="0"/>
              </a:rPr>
              <a:t>Microsoft Azure is an open and flexible cloud platform that enables you to quickly build, deploy, scale, and manage applications across a global network of Microsoft data centers. You can build applications using multiple languages, tools, and frameworks.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96" t="19345" r="810" b="19606"/>
          <a:stretch/>
        </p:blipFill>
        <p:spPr>
          <a:xfrm>
            <a:off x="-9144" y="1115568"/>
            <a:ext cx="7781544" cy="3218688"/>
          </a:xfrm>
          <a:prstGeom prst="rect">
            <a:avLst/>
          </a:prstGeom>
        </p:spPr>
      </p:pic>
      <p:pic>
        <p:nvPicPr>
          <p:cNvPr id="12" name="Picture 11" descr="MSFT_logo_rgb_W-Wht_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52" y="9603351"/>
            <a:ext cx="1027206" cy="377851"/>
          </a:xfrm>
          <a:prstGeom prst="rect">
            <a:avLst/>
          </a:prstGeom>
        </p:spPr>
      </p:pic>
    </p:spTree>
    <p:extLst>
      <p:ext uri="{BB962C8B-B14F-4D97-AF65-F5344CB8AC3E}">
        <p14:creationId xmlns:p14="http://schemas.microsoft.com/office/powerpoint/2010/main" val="283022264"/>
      </p:ext>
    </p:extLst>
  </p:cSld>
  <p:clrMapOvr>
    <a:masterClrMapping/>
  </p:clrMapOvr>
</p:sld>
</file>

<file path=ppt/theme/theme1.xml><?xml version="1.0" encoding="utf-8"?>
<a:theme xmlns:a="http://schemas.openxmlformats.org/drawingml/2006/main" name="Office Theme">
  <a:themeElements>
    <a:clrScheme name="Custom 6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1408BF6467D4490EB3DAEB37DFA11" ma:contentTypeVersion="3" ma:contentTypeDescription="Create a new document." ma:contentTypeScope="" ma:versionID="30b5c8941dc48407a658998fc41108a3">
  <xsd:schema xmlns:xsd="http://www.w3.org/2001/XMLSchema" xmlns:xs="http://www.w3.org/2001/XMLSchema" xmlns:p="http://schemas.microsoft.com/office/2006/metadata/properties" xmlns:ns2="c7d759ad-c71d-4e7a-8896-957c2805ad24" xmlns:ns3="e50f139b-5e8f-4d7b-9d5e-4b082287ed77" targetNamespace="http://schemas.microsoft.com/office/2006/metadata/properties" ma:root="true" ma:fieldsID="e601e2a2e51c02f04375a604493dccc1" ns2:_="" ns3:_="">
    <xsd:import namespace="c7d759ad-c71d-4e7a-8896-957c2805ad24"/>
    <xsd:import namespace="e50f139b-5e8f-4d7b-9d5e-4b082287ed77"/>
    <xsd:element name="properties">
      <xsd:complexType>
        <xsd:sequence>
          <xsd:element name="documentManagement">
            <xsd:complexType>
              <xsd:all>
                <xsd:element ref="ns2:Submitted_x0020_By" minOccurs="0"/>
                <xsd:element ref="ns2:Submitted_x0020_By1" minOccurs="0"/>
                <xsd:element ref="ns2:SharedWithUsers" minOccurs="0"/>
                <xsd:element ref="ns2:SharedWithDetails" minOccurs="0"/>
                <xsd:element ref="ns3:_Shortcu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ubmitted_x0020_By" ma:index="8" nillable="true" ma:displayName="Submitted By" ma:list="UserInfo" ma:SharePointGroup="0" ma:internalName="Submitted_x0020_By"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mitted_x0020_By1" ma:index="9" nillable="true" ma:displayName="Submitted By" ma:internalName="Submitted_x0020_By1">
      <xsd:simpleType>
        <xsd:restriction base="dms:Lookup">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0f139b-5e8f-4d7b-9d5e-4b082287ed77" elementFormDefault="qualified">
    <xsd:import namespace="http://schemas.microsoft.com/office/2006/documentManagement/types"/>
    <xsd:import namespace="http://schemas.microsoft.com/office/infopath/2007/PartnerControls"/>
    <xsd:element name="_ShortcutUrl" ma:index="12" nillable="true" ma:displayName="_ShortcutUrl" ma:hidden="true" ma:internalName="_Shortcut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C24A09-A501-4463-A17D-6000965B6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e50f139b-5e8f-4d7b-9d5e-4b082287e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FDC5F5-3665-49CA-850E-D0A094065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2992</TotalTime>
  <Words>769</Words>
  <Application>Microsoft Office PowerPoint</Application>
  <PresentationFormat>Custom</PresentationFormat>
  <Paragraphs>54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Segoe Pro Light</vt:lpstr>
      <vt:lpstr>Segoe UI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Ewert (Bookey Consulting)</dc:creator>
  <cp:lastModifiedBy>Tony Augusty (JEFFREYM CONSULTING)</cp:lastModifiedBy>
  <cp:revision>278</cp:revision>
  <dcterms:created xsi:type="dcterms:W3CDTF">2013-03-25T02:44:56Z</dcterms:created>
  <dcterms:modified xsi:type="dcterms:W3CDTF">2018-06-14T20:26:38Z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0x010100DE01408BF6467D4490EB3DAEB37DFA11</vt:lpwstr>
  </property>
</Properties>
</file>