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56" r:id="rId6"/>
    <p:sldId id="293" r:id="rId7"/>
    <p:sldId id="292" r:id="rId8"/>
    <p:sldId id="287" r:id="rId9"/>
    <p:sldId id="290" r:id="rId10"/>
    <p:sldId id="291" r:id="rId11"/>
    <p:sldId id="289" r:id="rId12"/>
    <p:sldId id="288" r:id="rId13"/>
    <p:sldId id="296" r:id="rId14"/>
    <p:sldId id="295" r:id="rId15"/>
    <p:sldId id="294" r:id="rId16"/>
    <p:sldId id="27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104" d="100"/>
          <a:sy n="104" d="100"/>
        </p:scale>
        <p:origin x="69" y="3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368BA-5109-4F14-997F-0FAB2A4406CB}"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EB1D-2332-4486-8BFD-BD1CDC0299DF}" type="slidenum">
              <a:rPr lang="en-GB" smtClean="0"/>
              <a:t>‹#›</a:t>
            </a:fld>
            <a:endParaRPr lang="en-GB"/>
          </a:p>
        </p:txBody>
      </p:sp>
    </p:spTree>
    <p:extLst>
      <p:ext uri="{BB962C8B-B14F-4D97-AF65-F5344CB8AC3E}">
        <p14:creationId xmlns:p14="http://schemas.microsoft.com/office/powerpoint/2010/main" val="268076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619CD-F33C-4487-8BB8-D7F8B7083E86}" type="slidenum">
              <a:rPr lang="en-US" smtClean="0"/>
              <a:pPr/>
              <a:t>4</a:t>
            </a:fld>
            <a:endParaRPr lang="en-US"/>
          </a:p>
        </p:txBody>
      </p:sp>
    </p:spTree>
    <p:extLst>
      <p:ext uri="{BB962C8B-B14F-4D97-AF65-F5344CB8AC3E}">
        <p14:creationId xmlns:p14="http://schemas.microsoft.com/office/powerpoint/2010/main" val="34641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619CD-F33C-4487-8BB8-D7F8B7083E86}" type="slidenum">
              <a:rPr lang="en-US" smtClean="0"/>
              <a:pPr/>
              <a:t>5</a:t>
            </a:fld>
            <a:endParaRPr lang="en-US"/>
          </a:p>
        </p:txBody>
      </p:sp>
    </p:spTree>
    <p:extLst>
      <p:ext uri="{BB962C8B-B14F-4D97-AF65-F5344CB8AC3E}">
        <p14:creationId xmlns:p14="http://schemas.microsoft.com/office/powerpoint/2010/main" val="122105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619CD-F33C-4487-8BB8-D7F8B7083E86}" type="slidenum">
              <a:rPr lang="en-US" smtClean="0"/>
              <a:pPr/>
              <a:t>6</a:t>
            </a:fld>
            <a:endParaRPr lang="en-US"/>
          </a:p>
        </p:txBody>
      </p:sp>
    </p:spTree>
    <p:extLst>
      <p:ext uri="{BB962C8B-B14F-4D97-AF65-F5344CB8AC3E}">
        <p14:creationId xmlns:p14="http://schemas.microsoft.com/office/powerpoint/2010/main" val="131239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619CD-F33C-4487-8BB8-D7F8B7083E86}" type="slidenum">
              <a:rPr lang="en-US" smtClean="0"/>
              <a:pPr/>
              <a:t>7</a:t>
            </a:fld>
            <a:endParaRPr lang="en-US"/>
          </a:p>
        </p:txBody>
      </p:sp>
    </p:spTree>
    <p:extLst>
      <p:ext uri="{BB962C8B-B14F-4D97-AF65-F5344CB8AC3E}">
        <p14:creationId xmlns:p14="http://schemas.microsoft.com/office/powerpoint/2010/main" val="413644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619CD-F33C-4487-8BB8-D7F8B7083E86}" type="slidenum">
              <a:rPr lang="en-US" smtClean="0"/>
              <a:pPr/>
              <a:t>8</a:t>
            </a:fld>
            <a:endParaRPr lang="en-US"/>
          </a:p>
        </p:txBody>
      </p:sp>
    </p:spTree>
    <p:extLst>
      <p:ext uri="{BB962C8B-B14F-4D97-AF65-F5344CB8AC3E}">
        <p14:creationId xmlns:p14="http://schemas.microsoft.com/office/powerpoint/2010/main" val="2430837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background_image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0"/>
            <a:ext cx="9144000" cy="2000250"/>
          </a:xfrm>
          <a:prstGeom prst="rect">
            <a:avLst/>
          </a:prstGeom>
          <a:solidFill>
            <a:srgbClr val="02032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ero_blanco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pic>
        <p:nvPicPr>
          <p:cNvPr id="10" name="Picture 9" descr="cover_icons.png"/>
          <p:cNvPicPr>
            <a:picLocks noChangeAspect="1"/>
          </p:cNvPicPr>
          <p:nvPr/>
        </p:nvPicPr>
        <p:blipFill rotWithShape="1">
          <a:blip r:embed="rId4">
            <a:extLst>
              <a:ext uri="{28A0092B-C50C-407E-A947-70E740481C1C}">
                <a14:useLocalDpi xmlns:a14="http://schemas.microsoft.com/office/drawing/2010/main" val="0"/>
              </a:ext>
            </a:extLst>
          </a:blip>
          <a:srcRect l="4869" b="10153"/>
          <a:stretch/>
        </p:blipFill>
        <p:spPr>
          <a:xfrm>
            <a:off x="0" y="1619289"/>
            <a:ext cx="8831889" cy="3524212"/>
          </a:xfrm>
          <a:prstGeom prst="rect">
            <a:avLst/>
          </a:prstGeom>
        </p:spPr>
      </p:pic>
      <p:sp>
        <p:nvSpPr>
          <p:cNvPr id="2" name="Title 1"/>
          <p:cNvSpPr>
            <a:spLocks noGrp="1"/>
          </p:cNvSpPr>
          <p:nvPr>
            <p:ph type="ctrTitle" hasCustomPrompt="1"/>
          </p:nvPr>
        </p:nvSpPr>
        <p:spPr>
          <a:xfrm>
            <a:off x="338328" y="1108347"/>
            <a:ext cx="7772400" cy="393404"/>
          </a:xfrm>
        </p:spPr>
        <p:txBody>
          <a:bodyPr/>
          <a:lstStyle>
            <a:lvl1pPr>
              <a:defRPr b="1" baseline="0">
                <a:solidFill>
                  <a:schemeClr val="bg1"/>
                </a:solidFill>
              </a:defRPr>
            </a:lvl1pPr>
          </a:lstStyle>
          <a:p>
            <a:r>
              <a:rPr lang="en-GB" dirty="0"/>
              <a:t>Click to edit Presentation Title</a:t>
            </a:r>
            <a:endParaRPr lang="en-US" dirty="0"/>
          </a:p>
        </p:txBody>
      </p:sp>
      <p:sp>
        <p:nvSpPr>
          <p:cNvPr id="12" name="Text Placeholder 11"/>
          <p:cNvSpPr>
            <a:spLocks noGrp="1"/>
          </p:cNvSpPr>
          <p:nvPr>
            <p:ph type="body" sz="quarter" idx="13" hasCustomPrompt="1"/>
          </p:nvPr>
        </p:nvSpPr>
        <p:spPr>
          <a:xfrm>
            <a:off x="338328" y="1498616"/>
            <a:ext cx="5119688" cy="355600"/>
          </a:xfrm>
        </p:spPr>
        <p:txBody>
          <a:bodyPr>
            <a:noAutofit/>
          </a:bodyPr>
          <a:lstStyle>
            <a:lvl1pPr marL="0" indent="0">
              <a:buNone/>
              <a:defRPr sz="1800" baseline="0">
                <a:solidFill>
                  <a:schemeClr val="bg1"/>
                </a:solidFill>
              </a:defRPr>
            </a:lvl1pPr>
          </a:lstStyle>
          <a:p>
            <a:pPr lvl="0"/>
            <a:r>
              <a:rPr lang="en-US" dirty="0"/>
              <a:t>Click to edit Presentation Subtitle</a:t>
            </a:r>
          </a:p>
        </p:txBody>
      </p:sp>
      <p:sp>
        <p:nvSpPr>
          <p:cNvPr id="14" name="Text Placeholder 13"/>
          <p:cNvSpPr>
            <a:spLocks noGrp="1"/>
          </p:cNvSpPr>
          <p:nvPr>
            <p:ph type="body" sz="quarter" idx="14" hasCustomPrompt="1"/>
          </p:nvPr>
        </p:nvSpPr>
        <p:spPr>
          <a:xfrm>
            <a:off x="338328" y="298005"/>
            <a:ext cx="2487613" cy="282575"/>
          </a:xfrm>
        </p:spPr>
        <p:txBody>
          <a:bodyPr>
            <a:normAutofit/>
          </a:bodyPr>
          <a:lstStyle>
            <a:lvl1pPr marL="0" indent="0">
              <a:buNone/>
              <a:defRPr sz="1000" baseline="0">
                <a:solidFill>
                  <a:schemeClr val="accent2"/>
                </a:solidFill>
              </a:defRPr>
            </a:lvl1pPr>
          </a:lstStyle>
          <a:p>
            <a:pPr lvl="0"/>
            <a:r>
              <a:rPr lang="en-US" dirty="0"/>
              <a:t>ADD DATE</a:t>
            </a:r>
          </a:p>
        </p:txBody>
      </p:sp>
    </p:spTree>
    <p:extLst>
      <p:ext uri="{BB962C8B-B14F-4D97-AF65-F5344CB8AC3E}">
        <p14:creationId xmlns:p14="http://schemas.microsoft.com/office/powerpoint/2010/main" val="29509207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88975"/>
          </a:xfrm>
          <a:prstGeom prst="rect">
            <a:avLst/>
          </a:prstGeom>
          <a:solidFill>
            <a:srgbClr val="02032C">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nero_blanco_logo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198438"/>
            <a:ext cx="1868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over_icons.png"/>
          <p:cNvPicPr>
            <a:picLocks noChangeAspect="1"/>
          </p:cNvPicPr>
          <p:nvPr/>
        </p:nvPicPr>
        <p:blipFill>
          <a:blip r:embed="rId4">
            <a:extLst>
              <a:ext uri="{28A0092B-C50C-407E-A947-70E740481C1C}">
                <a14:useLocalDpi xmlns:a14="http://schemas.microsoft.com/office/drawing/2010/main" val="0"/>
              </a:ext>
            </a:extLst>
          </a:blip>
          <a:srcRect l="4869" b="10153"/>
          <a:stretch>
            <a:fillRect/>
          </a:stretch>
        </p:blipFill>
        <p:spPr bwMode="auto">
          <a:xfrm>
            <a:off x="0" y="1619250"/>
            <a:ext cx="88312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Tree>
    <p:extLst>
      <p:ext uri="{BB962C8B-B14F-4D97-AF65-F5344CB8AC3E}">
        <p14:creationId xmlns:p14="http://schemas.microsoft.com/office/powerpoint/2010/main" val="383983197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9144000" cy="2000250"/>
          </a:xfrm>
          <a:prstGeom prst="rect">
            <a:avLst/>
          </a:prstGeom>
          <a:solidFill>
            <a:srgbClr val="02032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8" descr="nero_blanco_logo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198438"/>
            <a:ext cx="1868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over_icons.png"/>
          <p:cNvPicPr>
            <a:picLocks noChangeAspect="1"/>
          </p:cNvPicPr>
          <p:nvPr/>
        </p:nvPicPr>
        <p:blipFill>
          <a:blip r:embed="rId4">
            <a:extLst>
              <a:ext uri="{28A0092B-C50C-407E-A947-70E740481C1C}">
                <a14:useLocalDpi xmlns:a14="http://schemas.microsoft.com/office/drawing/2010/main" val="0"/>
              </a:ext>
            </a:extLst>
          </a:blip>
          <a:srcRect l="4869" b="10153"/>
          <a:stretch>
            <a:fillRect/>
          </a:stretch>
        </p:blipFill>
        <p:spPr bwMode="auto">
          <a:xfrm>
            <a:off x="0" y="1619250"/>
            <a:ext cx="88312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3"/>
          <p:cNvSpPr>
            <a:spLocks noGrp="1"/>
          </p:cNvSpPr>
          <p:nvPr>
            <p:ph type="body" sz="quarter" idx="14" hasCustomPrompt="1"/>
          </p:nvPr>
        </p:nvSpPr>
        <p:spPr>
          <a:xfrm>
            <a:off x="346012" y="897357"/>
            <a:ext cx="2487613" cy="282575"/>
          </a:xfrm>
        </p:spPr>
        <p:txBody>
          <a:bodyPr>
            <a:normAutofit/>
          </a:bodyPr>
          <a:lstStyle>
            <a:lvl1pPr marL="0" indent="0">
              <a:buNone/>
              <a:defRPr sz="1000" baseline="0">
                <a:solidFill>
                  <a:schemeClr val="accent2"/>
                </a:solidFill>
              </a:defRPr>
            </a:lvl1pPr>
          </a:lstStyle>
          <a:p>
            <a:pPr lvl="0"/>
            <a:r>
              <a:rPr lang="en-US" dirty="0"/>
              <a:t>ADD DETAILS</a:t>
            </a:r>
          </a:p>
        </p:txBody>
      </p:sp>
      <p:sp>
        <p:nvSpPr>
          <p:cNvPr id="12"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Tree>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839712" y="1301647"/>
            <a:ext cx="2002663" cy="2521053"/>
          </a:xfrm>
        </p:spPr>
        <p:txBody>
          <a:bodyPr>
            <a:noAutofit/>
          </a:bodyPr>
          <a:lstStyle>
            <a:lvl1pPr marL="0" indent="0">
              <a:buNone/>
              <a:defRPr sz="2000" b="1" baseline="0">
                <a:solidFill>
                  <a:schemeClr val="accent2"/>
                </a:solidFill>
              </a:defRPr>
            </a:lvl1pPr>
            <a:lvl2pPr marL="457200" indent="0">
              <a:buNone/>
              <a:defRPr sz="2000">
                <a:solidFill>
                  <a:schemeClr val="accent2"/>
                </a:solidFill>
              </a:defRPr>
            </a:lvl2pPr>
            <a:lvl3pPr marL="914400" indent="0">
              <a:buNone/>
              <a:defRPr sz="2000">
                <a:solidFill>
                  <a:schemeClr val="accent2"/>
                </a:solidFill>
              </a:defRPr>
            </a:lvl3pPr>
            <a:lvl4pPr marL="1371600" indent="0">
              <a:buNone/>
              <a:defRPr sz="2000">
                <a:solidFill>
                  <a:schemeClr val="accent2"/>
                </a:solidFill>
              </a:defRPr>
            </a:lvl4pPr>
            <a:lvl5pPr marL="1828800" indent="0">
              <a:buNone/>
              <a:defRPr sz="2000">
                <a:solidFill>
                  <a:schemeClr val="accent2"/>
                </a:solidFill>
              </a:defRPr>
            </a:lvl5pPr>
          </a:lstStyle>
          <a:p>
            <a:pPr lvl="0"/>
            <a:r>
              <a:rPr lang="en-US" dirty="0"/>
              <a:t>Click to edit for quote, statistics or add image </a:t>
            </a:r>
          </a:p>
        </p:txBody>
      </p:sp>
      <p:sp>
        <p:nvSpPr>
          <p:cNvPr id="3" name="Content Placeholder 2"/>
          <p:cNvSpPr>
            <a:spLocks noGrp="1"/>
          </p:cNvSpPr>
          <p:nvPr>
            <p:ph idx="1"/>
          </p:nvPr>
        </p:nvSpPr>
        <p:spPr>
          <a:xfrm>
            <a:off x="365760" y="1301647"/>
            <a:ext cx="5797486" cy="2821385"/>
          </a:xfrm>
        </p:spPr>
        <p:txBody>
          <a:bodyPr>
            <a:norm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Edit Master text styles</a:t>
            </a:r>
          </a:p>
        </p:txBody>
      </p:sp>
      <p:sp>
        <p:nvSpPr>
          <p:cNvPr id="7" name="Rectangle 6"/>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ro_blanco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pic>
        <p:nvPicPr>
          <p:cNvPr id="9" name="Picture 8"/>
          <p:cNvPicPr>
            <a:picLocks noChangeAspect="1"/>
          </p:cNvPicPr>
          <p:nvPr/>
        </p:nvPicPr>
        <p:blipFill rotWithShape="1">
          <a:blip r:embed="rId3"/>
          <a:srcRect l="3292" b="11004"/>
          <a:stretch/>
        </p:blipFill>
        <p:spPr>
          <a:xfrm>
            <a:off x="-1" y="4123032"/>
            <a:ext cx="8842933" cy="1020468"/>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2017 Nero Blanco IT Limited</a:t>
            </a:r>
          </a:p>
        </p:txBody>
      </p:sp>
      <p:sp>
        <p:nvSpPr>
          <p:cNvPr id="2"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5797486" cy="215356"/>
          </a:xfrm>
        </p:spPr>
        <p:txBody>
          <a:bodyPr>
            <a:noAutofit/>
          </a:bodyPr>
          <a:lstStyle>
            <a:lvl1pPr marL="0" indent="0">
              <a:buNone/>
              <a:defRPr sz="1400" b="1">
                <a:solidFill>
                  <a:schemeClr val="tx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spTree>
    <p:extLst>
      <p:ext uri="{BB962C8B-B14F-4D97-AF65-F5344CB8AC3E}">
        <p14:creationId xmlns:p14="http://schemas.microsoft.com/office/powerpoint/2010/main" val="82858249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ient log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760" y="1301647"/>
            <a:ext cx="5797486" cy="2821385"/>
          </a:xfrm>
        </p:spPr>
        <p:txBody>
          <a:bodyPr>
            <a:norm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Add client logos</a:t>
            </a:r>
          </a:p>
        </p:txBody>
      </p:sp>
      <p:sp>
        <p:nvSpPr>
          <p:cNvPr id="7" name="Rectangle 6"/>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ro_blanco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2017 Nero Blanco IT Limited</a:t>
            </a:r>
          </a:p>
        </p:txBody>
      </p:sp>
      <p:sp>
        <p:nvSpPr>
          <p:cNvPr id="2"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5797486" cy="215356"/>
          </a:xfrm>
        </p:spPr>
        <p:txBody>
          <a:bodyPr>
            <a:noAutofit/>
          </a:bodyPr>
          <a:lstStyle>
            <a:lvl1pPr marL="0" indent="0">
              <a:buNone/>
              <a:defRPr sz="1000" b="0">
                <a:solidFill>
                  <a:schemeClr val="accent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pic>
        <p:nvPicPr>
          <p:cNvPr id="13" name="Picture 8"/>
          <p:cNvPicPr>
            <a:picLocks noChangeAspect="1"/>
          </p:cNvPicPr>
          <p:nvPr/>
        </p:nvPicPr>
        <p:blipFill>
          <a:blip r:embed="rId3">
            <a:extLst>
              <a:ext uri="{28A0092B-C50C-407E-A947-70E740481C1C}">
                <a14:useLocalDpi xmlns:a14="http://schemas.microsoft.com/office/drawing/2010/main" val="0"/>
              </a:ext>
            </a:extLst>
          </a:blip>
          <a:srcRect l="3339"/>
          <a:stretch>
            <a:fillRect/>
          </a:stretch>
        </p:blipFill>
        <p:spPr bwMode="auto">
          <a:xfrm>
            <a:off x="0" y="3543300"/>
            <a:ext cx="8839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5"/>
          <p:cNvSpPr>
            <a:spLocks noGrp="1"/>
          </p:cNvSpPr>
          <p:nvPr>
            <p:ph type="body" sz="quarter" idx="11" hasCustomPrompt="1"/>
          </p:nvPr>
        </p:nvSpPr>
        <p:spPr>
          <a:xfrm>
            <a:off x="6839712" y="1301648"/>
            <a:ext cx="2002663" cy="1692276"/>
          </a:xfrm>
        </p:spPr>
        <p:txBody>
          <a:bodyPr>
            <a:noAutofit/>
          </a:bodyPr>
          <a:lstStyle>
            <a:lvl1pPr marL="0" indent="0">
              <a:buNone/>
              <a:defRPr sz="1200" b="1" baseline="0">
                <a:solidFill>
                  <a:schemeClr val="accent2"/>
                </a:solidFill>
              </a:defRPr>
            </a:lvl1pPr>
            <a:lvl2pPr marL="457200" indent="0">
              <a:buNone/>
              <a:defRPr sz="2000">
                <a:solidFill>
                  <a:schemeClr val="accent2"/>
                </a:solidFill>
              </a:defRPr>
            </a:lvl2pPr>
            <a:lvl3pPr marL="914400" indent="0">
              <a:buNone/>
              <a:defRPr sz="2000">
                <a:solidFill>
                  <a:schemeClr val="accent2"/>
                </a:solidFill>
              </a:defRPr>
            </a:lvl3pPr>
            <a:lvl4pPr marL="1371600" indent="0">
              <a:buNone/>
              <a:defRPr sz="2000">
                <a:solidFill>
                  <a:schemeClr val="accent2"/>
                </a:solidFill>
              </a:defRPr>
            </a:lvl4pPr>
            <a:lvl5pPr marL="1828800" indent="0">
              <a:buNone/>
              <a:defRPr sz="2000">
                <a:solidFill>
                  <a:schemeClr val="accent2"/>
                </a:solidFill>
              </a:defRPr>
            </a:lvl5pPr>
          </a:lstStyle>
          <a:p>
            <a:pPr lvl="0"/>
            <a:r>
              <a:rPr lang="en-US" dirty="0"/>
              <a:t>“Click to edit for quote, statistics or add image” </a:t>
            </a:r>
          </a:p>
        </p:txBody>
      </p:sp>
      <p:sp>
        <p:nvSpPr>
          <p:cNvPr id="15" name="Text Placeholder 4"/>
          <p:cNvSpPr>
            <a:spLocks noGrp="1"/>
          </p:cNvSpPr>
          <p:nvPr>
            <p:ph type="body" sz="quarter" idx="12" hasCustomPrompt="1"/>
          </p:nvPr>
        </p:nvSpPr>
        <p:spPr>
          <a:xfrm>
            <a:off x="6838950" y="3044825"/>
            <a:ext cx="1992313" cy="373063"/>
          </a:xfrm>
        </p:spPr>
        <p:txBody>
          <a:bodyPr>
            <a:normAutofit/>
          </a:bodyPr>
          <a:lstStyle>
            <a:lvl1pPr marL="0" indent="0">
              <a:buNone/>
              <a:defRPr sz="1000" baseline="0"/>
            </a:lvl1pPr>
          </a:lstStyle>
          <a:p>
            <a:pPr lvl="0"/>
            <a:r>
              <a:rPr lang="en-US" sz="1000" dirty="0"/>
              <a:t>Add Name </a:t>
            </a:r>
            <a:r>
              <a:rPr lang="mr-IN" sz="1000" dirty="0"/>
              <a:t>–</a:t>
            </a:r>
            <a:r>
              <a:rPr lang="en-US" sz="1000" dirty="0"/>
              <a:t> Job Title,</a:t>
            </a:r>
          </a:p>
          <a:p>
            <a:pPr lvl="0"/>
            <a:r>
              <a:rPr lang="en-US" sz="1000" dirty="0"/>
              <a:t>Company </a:t>
            </a:r>
            <a:endParaRPr lang="en-US" dirty="0"/>
          </a:p>
        </p:txBody>
      </p:sp>
    </p:spTree>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301647"/>
            <a:ext cx="4960960" cy="2599301"/>
          </a:xfrm>
        </p:spPr>
        <p:txBody>
          <a:bodyPr>
            <a:normAutofit/>
          </a:bodyPr>
          <a:lstStyle>
            <a:lvl1pPr marL="171450" indent="-171450">
              <a:buClr>
                <a:schemeClr val="accent2"/>
              </a:buClr>
              <a:buFont typeface="Arial" charset="0"/>
              <a:buChar char="•"/>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Edit Master text styles</a:t>
            </a:r>
          </a:p>
        </p:txBody>
      </p:sp>
      <p:sp>
        <p:nvSpPr>
          <p:cNvPr id="7" name="Rectangle 6"/>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ro_blanco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2017 Nero Blanco IT Limited</a:t>
            </a:r>
          </a:p>
        </p:txBody>
      </p:sp>
      <p:sp>
        <p:nvSpPr>
          <p:cNvPr id="2"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4960960" cy="215356"/>
          </a:xfrm>
        </p:spPr>
        <p:txBody>
          <a:bodyPr>
            <a:noAutofit/>
          </a:bodyPr>
          <a:lstStyle>
            <a:lvl1pPr marL="0" indent="0">
              <a:buNone/>
              <a:defRPr sz="1400" b="1">
                <a:solidFill>
                  <a:schemeClr val="tx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pic>
        <p:nvPicPr>
          <p:cNvPr id="11" name="Picture 10"/>
          <p:cNvPicPr>
            <a:picLocks noChangeAspect="1"/>
          </p:cNvPicPr>
          <p:nvPr/>
        </p:nvPicPr>
        <p:blipFill rotWithShape="1">
          <a:blip r:embed="rId3"/>
          <a:srcRect l="3746" b="-897"/>
          <a:stretch/>
        </p:blipFill>
        <p:spPr>
          <a:xfrm>
            <a:off x="-1" y="2954684"/>
            <a:ext cx="8801529" cy="2188816"/>
          </a:xfrm>
          <a:prstGeom prst="rect">
            <a:avLst/>
          </a:prstGeom>
        </p:spPr>
      </p:pic>
      <p:pic>
        <p:nvPicPr>
          <p:cNvPr id="13" name="Picture 12" descr="woman_on_phone.jpg"/>
          <p:cNvPicPr>
            <a:picLocks noChangeAspect="1"/>
          </p:cNvPicPr>
          <p:nvPr/>
        </p:nvPicPr>
        <p:blipFill rotWithShape="1">
          <a:blip r:embed="rId4">
            <a:extLst>
              <a:ext uri="{28A0092B-C50C-407E-A947-70E740481C1C}">
                <a14:useLocalDpi xmlns:a14="http://schemas.microsoft.com/office/drawing/2010/main" val="0"/>
              </a:ext>
            </a:extLst>
          </a:blip>
          <a:srcRect l="1992" r="26586"/>
          <a:stretch/>
        </p:blipFill>
        <p:spPr>
          <a:xfrm>
            <a:off x="7109090" y="1689834"/>
            <a:ext cx="1692438" cy="1686506"/>
          </a:xfrm>
          <a:prstGeom prst="ellipse">
            <a:avLst/>
          </a:prstGeom>
          <a:ln>
            <a:solidFill>
              <a:srgbClr val="EF5F29"/>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40200" t="9790" r="3955" b="12956"/>
          <a:stretch/>
        </p:blipFill>
        <p:spPr>
          <a:xfrm>
            <a:off x="5472540" y="2549449"/>
            <a:ext cx="1490730" cy="1461164"/>
          </a:xfrm>
          <a:prstGeom prst="ellipse">
            <a:avLst/>
          </a:prstGeom>
          <a:ln>
            <a:solidFill>
              <a:srgbClr val="26A8A0"/>
            </a:solidFill>
          </a:ln>
        </p:spPr>
      </p:pic>
    </p:spTree>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design">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839712" y="1301648"/>
            <a:ext cx="2002663" cy="1692276"/>
          </a:xfrm>
        </p:spPr>
        <p:txBody>
          <a:bodyPr>
            <a:noAutofit/>
          </a:bodyPr>
          <a:lstStyle>
            <a:lvl1pPr marL="0" indent="0">
              <a:buNone/>
              <a:defRPr sz="1200" b="1" baseline="0">
                <a:solidFill>
                  <a:schemeClr val="accent2"/>
                </a:solidFill>
              </a:defRPr>
            </a:lvl1pPr>
            <a:lvl2pPr marL="457200" indent="0">
              <a:buNone/>
              <a:defRPr sz="2000">
                <a:solidFill>
                  <a:schemeClr val="accent2"/>
                </a:solidFill>
              </a:defRPr>
            </a:lvl2pPr>
            <a:lvl3pPr marL="914400" indent="0">
              <a:buNone/>
              <a:defRPr sz="2000">
                <a:solidFill>
                  <a:schemeClr val="accent2"/>
                </a:solidFill>
              </a:defRPr>
            </a:lvl3pPr>
            <a:lvl4pPr marL="1371600" indent="0">
              <a:buNone/>
              <a:defRPr sz="2000">
                <a:solidFill>
                  <a:schemeClr val="accent2"/>
                </a:solidFill>
              </a:defRPr>
            </a:lvl4pPr>
            <a:lvl5pPr marL="1828800" indent="0">
              <a:buNone/>
              <a:defRPr sz="2000">
                <a:solidFill>
                  <a:schemeClr val="accent2"/>
                </a:solidFill>
              </a:defRPr>
            </a:lvl5pPr>
          </a:lstStyle>
          <a:p>
            <a:pPr lvl="0"/>
            <a:r>
              <a:rPr lang="en-US" dirty="0"/>
              <a:t>“Click to edit for quote, statistics or add image” </a:t>
            </a:r>
          </a:p>
        </p:txBody>
      </p:sp>
      <p:sp>
        <p:nvSpPr>
          <p:cNvPr id="3" name="Content Placeholder 2"/>
          <p:cNvSpPr>
            <a:spLocks noGrp="1"/>
          </p:cNvSpPr>
          <p:nvPr>
            <p:ph idx="1"/>
          </p:nvPr>
        </p:nvSpPr>
        <p:spPr>
          <a:xfrm>
            <a:off x="365760" y="1301647"/>
            <a:ext cx="5797486" cy="298553"/>
          </a:xfrm>
        </p:spPr>
        <p:txBody>
          <a:bodyPr>
            <a:norm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Edit Master text styles</a:t>
            </a:r>
          </a:p>
        </p:txBody>
      </p:sp>
      <p:sp>
        <p:nvSpPr>
          <p:cNvPr id="7" name="Rectangle 6"/>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ro_blanco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pic>
        <p:nvPicPr>
          <p:cNvPr id="9" name="Picture 8"/>
          <p:cNvPicPr>
            <a:picLocks noChangeAspect="1"/>
          </p:cNvPicPr>
          <p:nvPr/>
        </p:nvPicPr>
        <p:blipFill rotWithShape="1">
          <a:blip r:embed="rId3"/>
          <a:srcRect l="3292" b="11004"/>
          <a:stretch/>
        </p:blipFill>
        <p:spPr>
          <a:xfrm>
            <a:off x="-1" y="4123032"/>
            <a:ext cx="8842933" cy="1020468"/>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a:t>
            </a:r>
            <a:r>
              <a:rPr lang="en-GB" sz="800" b="1" dirty="0">
                <a:solidFill>
                  <a:schemeClr val="bg1">
                    <a:lumMod val="50000"/>
                  </a:schemeClr>
                </a:solidFill>
                <a:latin typeface="Arial"/>
                <a:cs typeface="Arial"/>
              </a:rPr>
              <a:t>8</a:t>
            </a:r>
            <a:r>
              <a:rPr lang="sk-SK" sz="800" b="1" dirty="0">
                <a:solidFill>
                  <a:schemeClr val="bg1">
                    <a:lumMod val="50000"/>
                  </a:schemeClr>
                </a:solidFill>
                <a:latin typeface="Arial"/>
                <a:cs typeface="Arial"/>
              </a:rPr>
              <a:t> Nero Blanco IT Limited</a:t>
            </a:r>
          </a:p>
        </p:txBody>
      </p:sp>
      <p:sp>
        <p:nvSpPr>
          <p:cNvPr id="2"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5" name="Text Placeholder 4"/>
          <p:cNvSpPr>
            <a:spLocks noGrp="1"/>
          </p:cNvSpPr>
          <p:nvPr>
            <p:ph type="body" sz="quarter" idx="12" hasCustomPrompt="1"/>
          </p:nvPr>
        </p:nvSpPr>
        <p:spPr>
          <a:xfrm>
            <a:off x="6838950" y="3044825"/>
            <a:ext cx="1992313" cy="373063"/>
          </a:xfrm>
        </p:spPr>
        <p:txBody>
          <a:bodyPr>
            <a:normAutofit/>
          </a:bodyPr>
          <a:lstStyle>
            <a:lvl1pPr marL="0" indent="0">
              <a:buNone/>
              <a:defRPr sz="1000" baseline="0"/>
            </a:lvl1pPr>
          </a:lstStyle>
          <a:p>
            <a:pPr lvl="0"/>
            <a:r>
              <a:rPr lang="en-US" sz="1000" dirty="0"/>
              <a:t>Add Name </a:t>
            </a:r>
            <a:r>
              <a:rPr lang="mr-IN" sz="1000" dirty="0"/>
              <a:t>–</a:t>
            </a:r>
            <a:r>
              <a:rPr lang="en-US" sz="1000" dirty="0"/>
              <a:t> Job Title,</a:t>
            </a:r>
          </a:p>
          <a:p>
            <a:pPr lvl="0"/>
            <a:r>
              <a:rPr lang="en-US" sz="1000" dirty="0"/>
              <a:t>Company </a:t>
            </a:r>
            <a:endParaRPr lang="en-US" dirty="0"/>
          </a:p>
        </p:txBody>
      </p:sp>
    </p:spTree>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design 2">
    <p:spTree>
      <p:nvGrpSpPr>
        <p:cNvPr id="1" name=""/>
        <p:cNvGrpSpPr/>
        <p:nvPr/>
      </p:nvGrpSpPr>
      <p:grpSpPr>
        <a:xfrm>
          <a:off x="0" y="0"/>
          <a:ext cx="0" cy="0"/>
          <a:chOff x="0" y="0"/>
          <a:chExt cx="0" cy="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l="3291" b="3621"/>
          <a:stretch>
            <a:fillRect/>
          </a:stretch>
        </p:blipFill>
        <p:spPr bwMode="auto">
          <a:xfrm>
            <a:off x="0" y="2165350"/>
            <a:ext cx="88423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ero_blanco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a:t>
            </a:r>
            <a:r>
              <a:rPr lang="en-GB" sz="800" b="1" dirty="0">
                <a:solidFill>
                  <a:schemeClr val="bg1">
                    <a:lumMod val="50000"/>
                  </a:schemeClr>
                </a:solidFill>
                <a:latin typeface="Arial"/>
                <a:cs typeface="Arial"/>
              </a:rPr>
              <a:t>8</a:t>
            </a:r>
            <a:r>
              <a:rPr lang="sk-SK" sz="800" b="1" dirty="0">
                <a:solidFill>
                  <a:schemeClr val="bg1">
                    <a:lumMod val="50000"/>
                  </a:schemeClr>
                </a:solidFill>
                <a:latin typeface="Arial"/>
                <a:cs typeface="Arial"/>
              </a:rPr>
              <a:t> Nero Blanco IT Limited</a:t>
            </a:r>
          </a:p>
        </p:txBody>
      </p:sp>
      <p:sp>
        <p:nvSpPr>
          <p:cNvPr id="11"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4960960" cy="215356"/>
          </a:xfrm>
        </p:spPr>
        <p:txBody>
          <a:bodyPr>
            <a:noAutofit/>
          </a:bodyPr>
          <a:lstStyle>
            <a:lvl1pPr marL="0" indent="0">
              <a:buNone/>
              <a:defRPr sz="1400" b="1">
                <a:solidFill>
                  <a:schemeClr val="tx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sp>
        <p:nvSpPr>
          <p:cNvPr id="13" name="Content Placeholder 2"/>
          <p:cNvSpPr>
            <a:spLocks noGrp="1"/>
          </p:cNvSpPr>
          <p:nvPr>
            <p:ph idx="1"/>
          </p:nvPr>
        </p:nvSpPr>
        <p:spPr>
          <a:xfrm>
            <a:off x="365760" y="1301647"/>
            <a:ext cx="5797486" cy="2570479"/>
          </a:xfrm>
        </p:spPr>
        <p:txBody>
          <a:bodyPr>
            <a:norm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Edit Master text styles</a:t>
            </a:r>
          </a:p>
        </p:txBody>
      </p:sp>
    </p:spTree>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design 3">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835" r="13692"/>
          <a:stretch/>
        </p:blipFill>
        <p:spPr>
          <a:xfrm>
            <a:off x="1" y="2974929"/>
            <a:ext cx="9144000" cy="2078262"/>
          </a:xfrm>
          <a:prstGeom prst="rect">
            <a:avLst/>
          </a:prstGeom>
        </p:spPr>
      </p:pic>
      <p:sp>
        <p:nvSpPr>
          <p:cNvPr id="8" name="Rectangle 7"/>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ero_blanco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a:t>
            </a:r>
            <a:r>
              <a:rPr lang="en-GB" sz="800" b="1" dirty="0">
                <a:solidFill>
                  <a:schemeClr val="bg1">
                    <a:lumMod val="50000"/>
                  </a:schemeClr>
                </a:solidFill>
                <a:latin typeface="Arial"/>
                <a:cs typeface="Arial"/>
              </a:rPr>
              <a:t>8</a:t>
            </a:r>
            <a:r>
              <a:rPr lang="sk-SK" sz="800" b="1" dirty="0">
                <a:solidFill>
                  <a:schemeClr val="bg1">
                    <a:lumMod val="50000"/>
                  </a:schemeClr>
                </a:solidFill>
                <a:latin typeface="Arial"/>
                <a:cs typeface="Arial"/>
              </a:rPr>
              <a:t> Nero Blanco IT Limited</a:t>
            </a:r>
          </a:p>
        </p:txBody>
      </p:sp>
      <p:sp>
        <p:nvSpPr>
          <p:cNvPr id="11"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4960960" cy="215356"/>
          </a:xfrm>
        </p:spPr>
        <p:txBody>
          <a:bodyPr>
            <a:noAutofit/>
          </a:bodyPr>
          <a:lstStyle>
            <a:lvl1pPr marL="0" indent="0">
              <a:buNone/>
              <a:defRPr sz="1400" b="1">
                <a:solidFill>
                  <a:schemeClr val="tx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sp>
        <p:nvSpPr>
          <p:cNvPr id="13" name="Content Placeholder 2"/>
          <p:cNvSpPr>
            <a:spLocks noGrp="1"/>
          </p:cNvSpPr>
          <p:nvPr>
            <p:ph idx="1"/>
          </p:nvPr>
        </p:nvSpPr>
        <p:spPr>
          <a:xfrm>
            <a:off x="365759" y="1301647"/>
            <a:ext cx="8276795" cy="2835276"/>
          </a:xfrm>
        </p:spPr>
        <p:txBody>
          <a:bodyPr>
            <a:norm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Edit Master text styles</a:t>
            </a:r>
          </a:p>
        </p:txBody>
      </p:sp>
    </p:spTree>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_slide">
    <p:spTree>
      <p:nvGrpSpPr>
        <p:cNvPr id="1" name=""/>
        <p:cNvGrpSpPr/>
        <p:nvPr/>
      </p:nvGrpSpPr>
      <p:grpSpPr>
        <a:xfrm>
          <a:off x="0" y="0"/>
          <a:ext cx="0" cy="0"/>
          <a:chOff x="0" y="0"/>
          <a:chExt cx="0" cy="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l="3291" b="3621"/>
          <a:stretch>
            <a:fillRect/>
          </a:stretch>
        </p:blipFill>
        <p:spPr bwMode="auto">
          <a:xfrm>
            <a:off x="0" y="2165350"/>
            <a:ext cx="88423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68885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ero_blanco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70" y="199043"/>
            <a:ext cx="1868620" cy="289636"/>
          </a:xfrm>
          <a:prstGeom prst="rect">
            <a:avLst/>
          </a:prstGeom>
        </p:spPr>
      </p:pic>
      <p:sp>
        <p:nvSpPr>
          <p:cNvPr id="10" name="TextBox 9"/>
          <p:cNvSpPr txBox="1"/>
          <p:nvPr/>
        </p:nvSpPr>
        <p:spPr>
          <a:xfrm>
            <a:off x="410897" y="4827437"/>
            <a:ext cx="1920933" cy="123111"/>
          </a:xfrm>
          <a:prstGeom prst="rect">
            <a:avLst/>
          </a:prstGeom>
          <a:noFill/>
        </p:spPr>
        <p:txBody>
          <a:bodyPr wrap="square" lIns="0" tIns="0" rIns="0" bIns="0" rtlCol="0">
            <a:spAutoFit/>
          </a:bodyPr>
          <a:lstStyle/>
          <a:p>
            <a:r>
              <a:rPr lang="sk-SK" sz="800" b="1" dirty="0">
                <a:solidFill>
                  <a:schemeClr val="bg1">
                    <a:lumMod val="50000"/>
                  </a:schemeClr>
                </a:solidFill>
                <a:latin typeface="Arial"/>
                <a:cs typeface="Arial"/>
              </a:rPr>
              <a:t>© 201</a:t>
            </a:r>
            <a:r>
              <a:rPr lang="en-GB" sz="800" b="1" dirty="0">
                <a:solidFill>
                  <a:schemeClr val="bg1">
                    <a:lumMod val="50000"/>
                  </a:schemeClr>
                </a:solidFill>
                <a:latin typeface="Arial"/>
                <a:cs typeface="Arial"/>
              </a:rPr>
              <a:t>8</a:t>
            </a:r>
            <a:r>
              <a:rPr lang="sk-SK" sz="800" b="1" dirty="0">
                <a:solidFill>
                  <a:schemeClr val="bg1">
                    <a:lumMod val="50000"/>
                  </a:schemeClr>
                </a:solidFill>
                <a:latin typeface="Arial"/>
                <a:cs typeface="Arial"/>
              </a:rPr>
              <a:t> Nero Blanco IT Limited</a:t>
            </a:r>
          </a:p>
        </p:txBody>
      </p:sp>
      <p:sp>
        <p:nvSpPr>
          <p:cNvPr id="11" name="Title 1"/>
          <p:cNvSpPr>
            <a:spLocks noGrp="1"/>
          </p:cNvSpPr>
          <p:nvPr>
            <p:ph type="title" hasCustomPrompt="1"/>
          </p:nvPr>
        </p:nvSpPr>
        <p:spPr>
          <a:xfrm>
            <a:off x="365760" y="141971"/>
            <a:ext cx="6473952" cy="455271"/>
          </a:xfrm>
        </p:spPr>
        <p:txBody>
          <a:bodyPr>
            <a:normAutofit/>
          </a:bodyPr>
          <a:lstStyle>
            <a:lvl1pPr>
              <a:defRPr sz="1800">
                <a:solidFill>
                  <a:schemeClr val="bg1"/>
                </a:solidFill>
              </a:defRPr>
            </a:lvl1pPr>
          </a:lstStyle>
          <a:p>
            <a:r>
              <a:rPr lang="en-GB" dirty="0"/>
              <a:t>Click to edit Page title style</a:t>
            </a:r>
            <a:endParaRPr lang="en-US" dirty="0"/>
          </a:p>
        </p:txBody>
      </p:sp>
      <p:sp>
        <p:nvSpPr>
          <p:cNvPr id="12" name="Text Placeholder 11"/>
          <p:cNvSpPr>
            <a:spLocks noGrp="1"/>
          </p:cNvSpPr>
          <p:nvPr>
            <p:ph type="body" sz="quarter" idx="10" hasCustomPrompt="1"/>
          </p:nvPr>
        </p:nvSpPr>
        <p:spPr>
          <a:xfrm>
            <a:off x="365760" y="994683"/>
            <a:ext cx="4960960" cy="215356"/>
          </a:xfrm>
        </p:spPr>
        <p:txBody>
          <a:bodyPr>
            <a:noAutofit/>
          </a:bodyPr>
          <a:lstStyle>
            <a:lvl1pPr marL="0" indent="0">
              <a:buNone/>
              <a:defRPr sz="1400" b="1">
                <a:solidFill>
                  <a:schemeClr val="tx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Subtitle text styles</a:t>
            </a:r>
          </a:p>
        </p:txBody>
      </p:sp>
      <p:sp>
        <p:nvSpPr>
          <p:cNvPr id="14" name="Table Placeholder 13"/>
          <p:cNvSpPr>
            <a:spLocks noGrp="1"/>
          </p:cNvSpPr>
          <p:nvPr>
            <p:ph type="tbl" sz="quarter" idx="11"/>
          </p:nvPr>
        </p:nvSpPr>
        <p:spPr>
          <a:xfrm>
            <a:off x="365760" y="1365968"/>
            <a:ext cx="4860925" cy="2130425"/>
          </a:xfrm>
        </p:spPr>
        <p:txBody>
          <a:bodyPr>
            <a:normAutofit/>
          </a:bodyPr>
          <a:lstStyle>
            <a:lvl1pPr marL="0" indent="0">
              <a:buNone/>
              <a:defRPr sz="1100">
                <a:solidFill>
                  <a:schemeClr val="accent1"/>
                </a:solidFill>
              </a:defRPr>
            </a:lvl1pPr>
          </a:lstStyle>
          <a:p>
            <a:r>
              <a:rPr lang="en-US"/>
              <a:t>Click icon to add table</a:t>
            </a:r>
            <a:endParaRPr lang="en-US" dirty="0"/>
          </a:p>
        </p:txBody>
      </p:sp>
    </p:spTree>
    <p:extLst>
      <p:ext uri="{BB962C8B-B14F-4D97-AF65-F5344CB8AC3E}">
        <p14:creationId xmlns:p14="http://schemas.microsoft.com/office/powerpoint/2010/main" val="680740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rgbClr val="0203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 name="Picture 8" descr="nero_blanco_logo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198438"/>
            <a:ext cx="1868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_icons.png"/>
          <p:cNvPicPr>
            <a:picLocks noChangeAspect="1"/>
          </p:cNvPicPr>
          <p:nvPr/>
        </p:nvPicPr>
        <p:blipFill>
          <a:blip r:embed="rId3">
            <a:extLst>
              <a:ext uri="{28A0092B-C50C-407E-A947-70E740481C1C}">
                <a14:useLocalDpi xmlns:a14="http://schemas.microsoft.com/office/drawing/2010/main" val="0"/>
              </a:ext>
            </a:extLst>
          </a:blip>
          <a:srcRect l="4869" b="10153"/>
          <a:stretch>
            <a:fillRect/>
          </a:stretch>
        </p:blipFill>
        <p:spPr bwMode="auto">
          <a:xfrm>
            <a:off x="0" y="1619250"/>
            <a:ext cx="88312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a:extLst>
              <a:ext uri="{FF2B5EF4-FFF2-40B4-BE49-F238E27FC236}">
                <a16:creationId xmlns:a16="http://schemas.microsoft.com/office/drawing/2014/main" id="{5B29E90C-2960-4DAC-A362-2262F090D463}"/>
              </a:ext>
            </a:extLst>
          </p:cNvPr>
          <p:cNvSpPr>
            <a:spLocks noGrp="1"/>
          </p:cNvSpPr>
          <p:nvPr>
            <p:ph type="body" sz="quarter" idx="10" hasCustomPrompt="1"/>
          </p:nvPr>
        </p:nvSpPr>
        <p:spPr>
          <a:xfrm>
            <a:off x="312737" y="1619250"/>
            <a:ext cx="4960960" cy="276225"/>
          </a:xfrm>
        </p:spPr>
        <p:txBody>
          <a:bodyPr>
            <a:noAutofit/>
          </a:bodyPr>
          <a:lstStyle>
            <a:lvl1pPr marL="0" indent="0">
              <a:buNone/>
              <a:defRPr sz="1400" b="1">
                <a:solidFill>
                  <a:schemeClr val="bg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a:t>
            </a:r>
          </a:p>
        </p:txBody>
      </p:sp>
    </p:spTree>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defRPr>
            </a:lvl1pPr>
          </a:lstStyle>
          <a:p>
            <a:fld id="{2897E7DC-C822-D843-8E49-19C4CAB7A95F}" type="datetimeFigureOut">
              <a:rPr lang="en-US" smtClean="0"/>
              <a:pPr/>
              <a:t>10/29/2018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6856BBC4-564E-AA49-AAB4-3725D46ED9D8}" type="slidenum">
              <a:rPr lang="en-US" smtClean="0"/>
              <a:pPr/>
              <a:t>‹#›</a:t>
            </a:fld>
            <a:endParaRPr lang="en-US" dirty="0"/>
          </a:p>
        </p:txBody>
      </p:sp>
    </p:spTree>
    <p:extLst>
      <p:ext uri="{BB962C8B-B14F-4D97-AF65-F5344CB8AC3E}">
        <p14:creationId xmlns:p14="http://schemas.microsoft.com/office/powerpoint/2010/main" val="1612203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1" r:id="rId4"/>
    <p:sldLayoutId id="2147483662" r:id="rId5"/>
    <p:sldLayoutId id="2147483663" r:id="rId6"/>
    <p:sldLayoutId id="2147483665" r:id="rId7"/>
    <p:sldLayoutId id="2147483651" r:id="rId8"/>
    <p:sldLayoutId id="2147483664" r:id="rId9"/>
    <p:sldLayoutId id="2147483655" r:id="rId10"/>
    <p:sldLayoutId id="2147483667" r:id="rId11"/>
  </p:sldLayoutIdLst>
  <p:transition spd="slow">
    <p:fade/>
  </p:transition>
  <p:txStyles>
    <p:titleStyle>
      <a:lvl1pPr algn="l" defTabSz="457200" rtl="0" eaLnBrk="1" latinLnBrk="0" hangingPunct="1">
        <a:spcBef>
          <a:spcPct val="0"/>
        </a:spcBef>
        <a:buNone/>
        <a:defRPr sz="2800"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sigroup.com/en-GB/iso-22301-business-continuity/BCI-Horizon-Scan-Report-201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sigroup.com/en-GB/iso-22301-business-continuity/BCI-Horizon-Scan-Report-2018/"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bsigroup.com/en-GB/iso-22301-business-continuity/BCI-Horizon-Scan-Report-201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bsigroup.com/en-GB/iso-22301-business-continuity/BCI-Horizon-Scan-Report-201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www.bsigroup.com/en-GB/iso-22301-business-continuity/BCI-Horizon-Scan-Report-201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6AF7-3460-4637-B239-28F4330A21D3}"/>
              </a:ext>
            </a:extLst>
          </p:cNvPr>
          <p:cNvSpPr>
            <a:spLocks noGrp="1"/>
          </p:cNvSpPr>
          <p:nvPr>
            <p:ph type="ctrTitle"/>
          </p:nvPr>
        </p:nvSpPr>
        <p:spPr>
          <a:xfrm>
            <a:off x="338328" y="1108347"/>
            <a:ext cx="8059438" cy="393404"/>
          </a:xfrm>
        </p:spPr>
        <p:txBody>
          <a:bodyPr>
            <a:normAutofit fontScale="90000"/>
          </a:bodyPr>
          <a:lstStyle/>
          <a:p>
            <a:r>
              <a:rPr lang="en-GB" b="0" dirty="0">
                <a:latin typeface="Calibri" panose="020F0502020204030204" pitchFamily="34" charset="0"/>
                <a:cs typeface="Calibri" panose="020F0502020204030204" pitchFamily="34" charset="0"/>
              </a:rPr>
              <a:t>Nero Blanco Service Offering – Disaster Recovery as a Service</a:t>
            </a:r>
            <a:endParaRPr lang="en-GB" dirty="0"/>
          </a:p>
        </p:txBody>
      </p:sp>
      <p:sp>
        <p:nvSpPr>
          <p:cNvPr id="4" name="Text Placeholder 3">
            <a:extLst>
              <a:ext uri="{FF2B5EF4-FFF2-40B4-BE49-F238E27FC236}">
                <a16:creationId xmlns:a16="http://schemas.microsoft.com/office/drawing/2014/main" id="{20AE95D1-212B-4129-9FA8-3336825EB5F6}"/>
              </a:ext>
            </a:extLst>
          </p:cNvPr>
          <p:cNvSpPr>
            <a:spLocks noGrp="1"/>
          </p:cNvSpPr>
          <p:nvPr>
            <p:ph type="body" sz="quarter" idx="14"/>
          </p:nvPr>
        </p:nvSpPr>
        <p:spPr/>
        <p:txBody>
          <a:bodyPr/>
          <a:lstStyle/>
          <a:p>
            <a:endParaRPr lang="en-GB" dirty="0"/>
          </a:p>
        </p:txBody>
      </p:sp>
      <p:sp>
        <p:nvSpPr>
          <p:cNvPr id="6" name="Text Placeholder 5">
            <a:extLst>
              <a:ext uri="{FF2B5EF4-FFF2-40B4-BE49-F238E27FC236}">
                <a16:creationId xmlns:a16="http://schemas.microsoft.com/office/drawing/2014/main" id="{0EA4D842-606B-469E-90AA-8CB07549B0C5}"/>
              </a:ext>
            </a:extLst>
          </p:cNvPr>
          <p:cNvSpPr>
            <a:spLocks noGrp="1"/>
          </p:cNvSpPr>
          <p:nvPr>
            <p:ph type="body" sz="quarter" idx="13"/>
          </p:nvPr>
        </p:nvSpPr>
        <p:spPr>
          <a:xfrm>
            <a:off x="338327" y="1498616"/>
            <a:ext cx="6803451" cy="355600"/>
          </a:xfrm>
        </p:spPr>
        <p:txBody>
          <a:bodyPr/>
          <a:lstStyle/>
          <a:p>
            <a:r>
              <a:rPr lang="en-GB" dirty="0"/>
              <a:t>Azure Resilience Implementation Service</a:t>
            </a:r>
          </a:p>
        </p:txBody>
      </p:sp>
    </p:spTree>
    <p:extLst>
      <p:ext uri="{BB962C8B-B14F-4D97-AF65-F5344CB8AC3E}">
        <p14:creationId xmlns:p14="http://schemas.microsoft.com/office/powerpoint/2010/main" val="346289668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045F-DFA9-4304-87D7-8122D7329A01}"/>
              </a:ext>
            </a:extLst>
          </p:cNvPr>
          <p:cNvSpPr>
            <a:spLocks noGrp="1"/>
          </p:cNvSpPr>
          <p:nvPr>
            <p:ph type="title"/>
          </p:nvPr>
        </p:nvSpPr>
        <p:spPr/>
        <p:txBody>
          <a:bodyPr/>
          <a:lstStyle/>
          <a:p>
            <a:r>
              <a:rPr lang="en-GB" dirty="0"/>
              <a:t>Azure Resilience Implementation Service</a:t>
            </a:r>
          </a:p>
        </p:txBody>
      </p:sp>
      <p:sp>
        <p:nvSpPr>
          <p:cNvPr id="3" name="Text Placeholder 2">
            <a:extLst>
              <a:ext uri="{FF2B5EF4-FFF2-40B4-BE49-F238E27FC236}">
                <a16:creationId xmlns:a16="http://schemas.microsoft.com/office/drawing/2014/main" id="{262522E1-F66D-44EC-B9B5-8F748612AA50}"/>
              </a:ext>
            </a:extLst>
          </p:cNvPr>
          <p:cNvSpPr>
            <a:spLocks noGrp="1"/>
          </p:cNvSpPr>
          <p:nvPr>
            <p:ph type="body" sz="quarter" idx="10"/>
          </p:nvPr>
        </p:nvSpPr>
        <p:spPr/>
        <p:txBody>
          <a:bodyPr/>
          <a:lstStyle/>
          <a:p>
            <a:r>
              <a:rPr lang="en-GB" dirty="0"/>
              <a:t>Business Value</a:t>
            </a:r>
          </a:p>
          <a:p>
            <a:endParaRPr lang="en-GB" dirty="0"/>
          </a:p>
        </p:txBody>
      </p:sp>
      <p:sp>
        <p:nvSpPr>
          <p:cNvPr id="4" name="Content Placeholder 3">
            <a:extLst>
              <a:ext uri="{FF2B5EF4-FFF2-40B4-BE49-F238E27FC236}">
                <a16:creationId xmlns:a16="http://schemas.microsoft.com/office/drawing/2014/main" id="{86533AA9-A43B-43EB-BEEA-5785F7AA0FEA}"/>
              </a:ext>
            </a:extLst>
          </p:cNvPr>
          <p:cNvSpPr>
            <a:spLocks noGrp="1"/>
          </p:cNvSpPr>
          <p:nvPr>
            <p:ph idx="1"/>
          </p:nvPr>
        </p:nvSpPr>
        <p:spPr/>
        <p:txBody>
          <a:bodyPr/>
          <a:lstStyle/>
          <a:p>
            <a:r>
              <a:rPr lang="en-GB" dirty="0"/>
              <a:t>The benefits to customer consuming Azure Resilience are as follows:</a:t>
            </a:r>
          </a:p>
          <a:p>
            <a:endParaRPr lang="en-GB" dirty="0"/>
          </a:p>
          <a:p>
            <a:pPr marL="171450" indent="-171450">
              <a:buFont typeface="Arial" panose="020B0604020202020204" pitchFamily="34" charset="0"/>
              <a:buChar char="•"/>
            </a:pPr>
            <a:r>
              <a:rPr lang="en-GB" dirty="0"/>
              <a:t>Improved time to value over traditional business continuity and recovery services. Service can be deployed rapidly with next to no impact on your internal support teams and/or skills requirement</a:t>
            </a:r>
          </a:p>
          <a:p>
            <a:pPr marL="171450" indent="-171450">
              <a:buFont typeface="Arial" panose="020B0604020202020204" pitchFamily="34" charset="0"/>
              <a:buChar char="•"/>
            </a:pPr>
            <a:r>
              <a:rPr lang="en-GB" dirty="0"/>
              <a:t>Reduce costs and adopt pay-per-use model (e.g. pay for compute resources only when executing a recovery plan)</a:t>
            </a:r>
          </a:p>
          <a:p>
            <a:pPr marL="171450" indent="-171450">
              <a:buFont typeface="Arial" panose="020B0604020202020204" pitchFamily="34" charset="0"/>
              <a:buChar char="•"/>
            </a:pPr>
            <a:r>
              <a:rPr lang="en-GB" dirty="0"/>
              <a:t>Fits in with the needs of your business and works around their schedules with:</a:t>
            </a:r>
          </a:p>
          <a:p>
            <a:pPr marL="171450" indent="-171450">
              <a:buFont typeface="Arial" panose="020B0604020202020204" pitchFamily="34" charset="0"/>
              <a:buChar char="•"/>
            </a:pPr>
            <a:r>
              <a:rPr lang="en-GB" dirty="0"/>
              <a:t>Flexible failover testing options (e.g. choose quarterly, half-yearly, or yearly recovery plan testing)</a:t>
            </a:r>
          </a:p>
          <a:p>
            <a:pPr marL="171450" indent="-171450">
              <a:buFont typeface="Arial" panose="020B0604020202020204" pitchFamily="34" charset="0"/>
              <a:buChar char="•"/>
            </a:pPr>
            <a:r>
              <a:rPr lang="en-GB" dirty="0"/>
              <a:t>Easily add ad-hoc testing</a:t>
            </a:r>
          </a:p>
          <a:p>
            <a:pPr marL="171450" indent="-171450">
              <a:buFont typeface="Arial" panose="020B0604020202020204" pitchFamily="34" charset="0"/>
              <a:buChar char="•"/>
            </a:pPr>
            <a:r>
              <a:rPr lang="en-GB" dirty="0"/>
              <a:t>Access to Microsoft experts via Nero Blanco</a:t>
            </a:r>
          </a:p>
          <a:p>
            <a:pPr marL="171450" indent="-171450">
              <a:buFont typeface="Arial" panose="020B0604020202020204" pitchFamily="34" charset="0"/>
              <a:buChar char="•"/>
            </a:pPr>
            <a:r>
              <a:rPr lang="en-GB" dirty="0"/>
              <a:t>No requirement to have an Enterprise Agreement for Azure with Microsoft</a:t>
            </a:r>
          </a:p>
          <a:p>
            <a:pPr marL="171450" indent="-171450">
              <a:buFont typeface="Arial" panose="020B0604020202020204" pitchFamily="34" charset="0"/>
              <a:buChar char="•"/>
            </a:pPr>
            <a:r>
              <a:rPr lang="en-GB" dirty="0"/>
              <a:t>Comprehensive recovery plan for incremental costs above the base price of protecting a VM on Azure</a:t>
            </a:r>
          </a:p>
          <a:p>
            <a:endParaRPr lang="en-GB" dirty="0"/>
          </a:p>
        </p:txBody>
      </p:sp>
    </p:spTree>
    <p:extLst>
      <p:ext uri="{BB962C8B-B14F-4D97-AF65-F5344CB8AC3E}">
        <p14:creationId xmlns:p14="http://schemas.microsoft.com/office/powerpoint/2010/main" val="15046911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13D5-8774-4A8E-9E11-3D96DAC05F65}"/>
              </a:ext>
            </a:extLst>
          </p:cNvPr>
          <p:cNvSpPr>
            <a:spLocks noGrp="1"/>
          </p:cNvSpPr>
          <p:nvPr>
            <p:ph type="title"/>
          </p:nvPr>
        </p:nvSpPr>
        <p:spPr/>
        <p:txBody>
          <a:bodyPr/>
          <a:lstStyle/>
          <a:p>
            <a:r>
              <a:rPr lang="en-GB" dirty="0"/>
              <a:t>Azure Resilience Implementation Service</a:t>
            </a:r>
          </a:p>
        </p:txBody>
      </p:sp>
      <p:sp>
        <p:nvSpPr>
          <p:cNvPr id="3" name="Text Placeholder 2">
            <a:extLst>
              <a:ext uri="{FF2B5EF4-FFF2-40B4-BE49-F238E27FC236}">
                <a16:creationId xmlns:a16="http://schemas.microsoft.com/office/drawing/2014/main" id="{ED7A47AF-804A-400E-9ECB-01BF46CC7B7C}"/>
              </a:ext>
            </a:extLst>
          </p:cNvPr>
          <p:cNvSpPr>
            <a:spLocks noGrp="1"/>
          </p:cNvSpPr>
          <p:nvPr>
            <p:ph type="body" sz="quarter" idx="10"/>
          </p:nvPr>
        </p:nvSpPr>
        <p:spPr/>
        <p:txBody>
          <a:bodyPr/>
          <a:lstStyle/>
          <a:p>
            <a:r>
              <a:rPr lang="en-GB" dirty="0"/>
              <a:t>Who May Use the Service?</a:t>
            </a:r>
          </a:p>
          <a:p>
            <a:endParaRPr lang="en-GB" dirty="0"/>
          </a:p>
        </p:txBody>
      </p:sp>
      <p:sp>
        <p:nvSpPr>
          <p:cNvPr id="4" name="Content Placeholder 3">
            <a:extLst>
              <a:ext uri="{FF2B5EF4-FFF2-40B4-BE49-F238E27FC236}">
                <a16:creationId xmlns:a16="http://schemas.microsoft.com/office/drawing/2014/main" id="{376CB114-518F-4DAD-8AF5-487B45288887}"/>
              </a:ext>
            </a:extLst>
          </p:cNvPr>
          <p:cNvSpPr>
            <a:spLocks noGrp="1"/>
          </p:cNvSpPr>
          <p:nvPr>
            <p:ph idx="1"/>
          </p:nvPr>
        </p:nvSpPr>
        <p:spPr/>
        <p:txBody>
          <a:bodyPr>
            <a:noAutofit/>
          </a:bodyPr>
          <a:lstStyle/>
          <a:p>
            <a:r>
              <a:rPr lang="en-GB" dirty="0"/>
              <a:t>The service is aimed at business architects, IT architects, CIO/CTOs and others responsible for overall solutioning and service delivery into an organisation.</a:t>
            </a:r>
          </a:p>
          <a:p>
            <a:endParaRPr lang="en-GB" dirty="0"/>
          </a:p>
          <a:p>
            <a:r>
              <a:rPr lang="en-GB" b="1" dirty="0"/>
              <a:t>Deliverables and Outcomes</a:t>
            </a:r>
          </a:p>
          <a:p>
            <a:endParaRPr lang="en-GB" dirty="0"/>
          </a:p>
          <a:p>
            <a:r>
              <a:rPr lang="en-GB" dirty="0"/>
              <a:t>The following are the deliverables and outcomes of the Azure Resilience Service.</a:t>
            </a:r>
          </a:p>
          <a:p>
            <a:endParaRPr lang="en-GB" dirty="0"/>
          </a:p>
          <a:p>
            <a:r>
              <a:rPr lang="en-GB" dirty="0"/>
              <a:t>The production and sign-off of appropriate services relating to:</a:t>
            </a:r>
          </a:p>
          <a:p>
            <a:pPr marL="171450" indent="-171450">
              <a:buFont typeface="Arial" panose="020B0604020202020204" pitchFamily="34" charset="0"/>
              <a:buChar char="•"/>
            </a:pPr>
            <a:r>
              <a:rPr lang="en-GB" dirty="0"/>
              <a:t>Recovery Configuration</a:t>
            </a:r>
          </a:p>
          <a:p>
            <a:pPr marL="171450" indent="-171450">
              <a:buFont typeface="Arial" panose="020B0604020202020204" pitchFamily="34" charset="0"/>
              <a:buChar char="•"/>
            </a:pPr>
            <a:r>
              <a:rPr lang="en-GB" dirty="0"/>
              <a:t>Replication Monitoring</a:t>
            </a:r>
          </a:p>
          <a:p>
            <a:pPr marL="171450" indent="-171450">
              <a:buFont typeface="Arial" panose="020B0604020202020204" pitchFamily="34" charset="0"/>
              <a:buChar char="•"/>
            </a:pPr>
            <a:r>
              <a:rPr lang="en-GB" dirty="0"/>
              <a:t>Failover-Test</a:t>
            </a:r>
          </a:p>
          <a:p>
            <a:pPr marL="171450" indent="-171450">
              <a:buFont typeface="Arial" panose="020B0604020202020204" pitchFamily="34" charset="0"/>
              <a:buChar char="•"/>
            </a:pPr>
            <a:r>
              <a:rPr lang="en-GB" dirty="0"/>
              <a:t>Recovery Management</a:t>
            </a:r>
          </a:p>
          <a:p>
            <a:pPr marL="171450" indent="-171450">
              <a:buFont typeface="Arial" panose="020B0604020202020204" pitchFamily="34" charset="0"/>
              <a:buChar char="•"/>
            </a:pPr>
            <a:r>
              <a:rPr lang="en-GB" dirty="0"/>
              <a:t>Reporting and Advisory</a:t>
            </a:r>
          </a:p>
          <a:p>
            <a:pPr marL="171450" indent="-171450">
              <a:buFont typeface="Arial" panose="020B0604020202020204" pitchFamily="34" charset="0"/>
              <a:buChar char="•"/>
            </a:pPr>
            <a:r>
              <a:rPr lang="en-GB" dirty="0"/>
              <a:t>Incident Management</a:t>
            </a:r>
          </a:p>
          <a:p>
            <a:pPr marL="171450" indent="-171450">
              <a:buFont typeface="Arial" panose="020B0604020202020204" pitchFamily="34" charset="0"/>
              <a:buChar char="•"/>
            </a:pPr>
            <a:r>
              <a:rPr lang="en-GB" dirty="0"/>
              <a:t>Procedures Manual</a:t>
            </a:r>
          </a:p>
        </p:txBody>
      </p:sp>
    </p:spTree>
    <p:extLst>
      <p:ext uri="{BB962C8B-B14F-4D97-AF65-F5344CB8AC3E}">
        <p14:creationId xmlns:p14="http://schemas.microsoft.com/office/powerpoint/2010/main" val="129844635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FE0997-D997-4055-BA09-8CE2C7E9AE8A}"/>
              </a:ext>
            </a:extLst>
          </p:cNvPr>
          <p:cNvSpPr>
            <a:spLocks noGrp="1"/>
          </p:cNvSpPr>
          <p:nvPr>
            <p:ph type="body" sz="quarter" idx="10"/>
          </p:nvPr>
        </p:nvSpPr>
        <p:spPr/>
        <p:txBody>
          <a:bodyPr/>
          <a:lstStyle/>
          <a:p>
            <a:r>
              <a:rPr lang="en-GB" dirty="0"/>
              <a:t>Please contact us here:</a:t>
            </a:r>
          </a:p>
          <a:p>
            <a:endParaRPr lang="en-GB" dirty="0"/>
          </a:p>
          <a:p>
            <a:r>
              <a:rPr lang="en-GB" dirty="0"/>
              <a:t>team@neroblanco.co.uk</a:t>
            </a:r>
          </a:p>
        </p:txBody>
      </p:sp>
    </p:spTree>
    <p:extLst>
      <p:ext uri="{BB962C8B-B14F-4D97-AF65-F5344CB8AC3E}">
        <p14:creationId xmlns:p14="http://schemas.microsoft.com/office/powerpoint/2010/main" val="342116047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426B-79B2-428D-AEA0-6EABF555700B}"/>
              </a:ext>
            </a:extLst>
          </p:cNvPr>
          <p:cNvSpPr>
            <a:spLocks noGrp="1"/>
          </p:cNvSpPr>
          <p:nvPr>
            <p:ph type="title"/>
          </p:nvPr>
        </p:nvSpPr>
        <p:spPr/>
        <p:txBody>
          <a:bodyPr/>
          <a:lstStyle/>
          <a:p>
            <a:r>
              <a:rPr lang="en-GB" dirty="0"/>
              <a:t>Azure Resilience Implementation Service</a:t>
            </a:r>
          </a:p>
        </p:txBody>
      </p:sp>
      <p:sp>
        <p:nvSpPr>
          <p:cNvPr id="3" name="Text Placeholder 2">
            <a:extLst>
              <a:ext uri="{FF2B5EF4-FFF2-40B4-BE49-F238E27FC236}">
                <a16:creationId xmlns:a16="http://schemas.microsoft.com/office/drawing/2014/main" id="{5E36CFFB-8D16-4653-9CD0-358C6ADAA27F}"/>
              </a:ext>
            </a:extLst>
          </p:cNvPr>
          <p:cNvSpPr>
            <a:spLocks noGrp="1"/>
          </p:cNvSpPr>
          <p:nvPr>
            <p:ph type="body" sz="quarter" idx="10"/>
          </p:nvPr>
        </p:nvSpPr>
        <p:spPr>
          <a:xfrm>
            <a:off x="365760" y="994682"/>
            <a:ext cx="4960960" cy="3172669"/>
          </a:xfrm>
        </p:spPr>
        <p:txBody>
          <a:bodyPr/>
          <a:lstStyle/>
          <a:p>
            <a:r>
              <a:rPr lang="en-GB" b="0" i="1" dirty="0"/>
              <a:t>“Whilst the pace of technology development moves at lightning speed, the role it plays in society and how it supports business simply becomes more fundamental.</a:t>
            </a:r>
          </a:p>
          <a:p>
            <a:endParaRPr lang="en-GB" b="0" i="1" dirty="0"/>
          </a:p>
          <a:p>
            <a:r>
              <a:rPr lang="en-GB" b="0" i="1" dirty="0"/>
              <a:t>So it’s no surprise cyber-attacks, data breaches and unplanned IT outages remain the top threats – if these threats are exposed, the impact can be significant to operations and ultimately reputations. </a:t>
            </a:r>
          </a:p>
          <a:p>
            <a:endParaRPr lang="en-GB" b="0" i="1" dirty="0"/>
          </a:p>
          <a:p>
            <a:r>
              <a:rPr lang="en-GB" b="0" i="1" dirty="0"/>
              <a:t>We saw a number of examples hit the headlines in 2017 from healthcare organizations to financial service firms, bringing these threats closer to home and making it real.”</a:t>
            </a:r>
          </a:p>
          <a:p>
            <a:endParaRPr lang="en-GB" b="0" i="1" dirty="0"/>
          </a:p>
          <a:p>
            <a:r>
              <a:rPr lang="en-GB" b="0" dirty="0">
                <a:cs typeface="Calibri" panose="020F0502020204030204" pitchFamily="34" charset="0"/>
              </a:rPr>
              <a:t>Download the Report here: </a:t>
            </a:r>
            <a:r>
              <a:rPr lang="en-GB" dirty="0">
                <a:cs typeface="Calibri" panose="020F0502020204030204" pitchFamily="34" charset="0"/>
                <a:hlinkClick r:id="rId2"/>
              </a:rPr>
              <a:t>BCI-Horizon-Scan-Report-2018</a:t>
            </a:r>
            <a:endParaRPr lang="en-GB" dirty="0">
              <a:cs typeface="Calibri" panose="020F0502020204030204" pitchFamily="34" charset="0"/>
            </a:endParaRPr>
          </a:p>
          <a:p>
            <a:endParaRPr lang="en-GB" b="0" i="1" dirty="0"/>
          </a:p>
          <a:p>
            <a:endParaRPr lang="en-GB" b="0" i="1" dirty="0"/>
          </a:p>
        </p:txBody>
      </p:sp>
      <p:pic>
        <p:nvPicPr>
          <p:cNvPr id="5" name="Content Placeholder 4">
            <a:extLst>
              <a:ext uri="{FF2B5EF4-FFF2-40B4-BE49-F238E27FC236}">
                <a16:creationId xmlns:a16="http://schemas.microsoft.com/office/drawing/2014/main" id="{A603F6A6-46C6-42A9-A5DB-C84A765458FC}"/>
              </a:ext>
            </a:extLst>
          </p:cNvPr>
          <p:cNvPicPr>
            <a:picLocks noGrp="1" noChangeAspect="1"/>
          </p:cNvPicPr>
          <p:nvPr>
            <p:ph idx="1"/>
          </p:nvPr>
        </p:nvPicPr>
        <p:blipFill>
          <a:blip r:embed="rId3"/>
          <a:stretch>
            <a:fillRect/>
          </a:stretch>
        </p:blipFill>
        <p:spPr>
          <a:xfrm>
            <a:off x="5940526" y="916965"/>
            <a:ext cx="2362646" cy="3326534"/>
          </a:xfrm>
          <a:prstGeom prst="rect">
            <a:avLst/>
          </a:prstGeom>
        </p:spPr>
      </p:pic>
    </p:spTree>
    <p:extLst>
      <p:ext uri="{BB962C8B-B14F-4D97-AF65-F5344CB8AC3E}">
        <p14:creationId xmlns:p14="http://schemas.microsoft.com/office/powerpoint/2010/main" val="404569183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27E0-EE0B-450C-88ED-2D5C7652B288}"/>
              </a:ext>
            </a:extLst>
          </p:cNvPr>
          <p:cNvSpPr>
            <a:spLocks noGrp="1"/>
          </p:cNvSpPr>
          <p:nvPr>
            <p:ph type="title"/>
          </p:nvPr>
        </p:nvSpPr>
        <p:spPr/>
        <p:txBody>
          <a:bodyPr/>
          <a:lstStyle/>
          <a:p>
            <a:r>
              <a:rPr lang="en-GB" dirty="0"/>
              <a:t>Azure Resilience Implementation Service</a:t>
            </a:r>
          </a:p>
        </p:txBody>
      </p:sp>
      <p:sp>
        <p:nvSpPr>
          <p:cNvPr id="3" name="Text Placeholder 2">
            <a:extLst>
              <a:ext uri="{FF2B5EF4-FFF2-40B4-BE49-F238E27FC236}">
                <a16:creationId xmlns:a16="http://schemas.microsoft.com/office/drawing/2014/main" id="{8A86DCA6-8B1B-47C1-AB3B-2786CE142569}"/>
              </a:ext>
            </a:extLst>
          </p:cNvPr>
          <p:cNvSpPr>
            <a:spLocks noGrp="1"/>
          </p:cNvSpPr>
          <p:nvPr>
            <p:ph type="body" sz="quarter" idx="10"/>
          </p:nvPr>
        </p:nvSpPr>
        <p:spPr>
          <a:xfrm>
            <a:off x="365760" y="994683"/>
            <a:ext cx="4960960" cy="2846848"/>
          </a:xfrm>
        </p:spPr>
        <p:txBody>
          <a:bodyPr/>
          <a:lstStyle/>
          <a:p>
            <a:r>
              <a:rPr lang="en-GB" b="0" i="1" dirty="0"/>
              <a:t>“Embedding business continuity and sharing the results of horizon scanning analysis with professionals from various disciplines (such as risk, physical security or disaster recovery) is key to building resilience. </a:t>
            </a:r>
          </a:p>
          <a:p>
            <a:endParaRPr lang="en-GB" b="0" i="1" dirty="0"/>
          </a:p>
          <a:p>
            <a:r>
              <a:rPr lang="en-GB" b="0" i="1" dirty="0"/>
              <a:t>This report aims to show why this is the case and to raise awareness among professionals from several regions, sectors and industry roles.”</a:t>
            </a:r>
          </a:p>
          <a:p>
            <a:endParaRPr lang="en-GB" dirty="0"/>
          </a:p>
          <a:p>
            <a:r>
              <a:rPr lang="en-GB" b="0" dirty="0"/>
              <a:t>David Thorp</a:t>
            </a:r>
          </a:p>
          <a:p>
            <a:r>
              <a:rPr lang="en-GB" b="0" dirty="0"/>
              <a:t>Executive Director, BCI</a:t>
            </a:r>
          </a:p>
          <a:p>
            <a:endParaRPr lang="en-GB" b="0" dirty="0"/>
          </a:p>
          <a:p>
            <a:r>
              <a:rPr lang="en-GB" b="0" dirty="0">
                <a:cs typeface="Calibri" panose="020F0502020204030204" pitchFamily="34" charset="0"/>
              </a:rPr>
              <a:t>Download the Report here: </a:t>
            </a:r>
            <a:r>
              <a:rPr lang="en-GB" dirty="0">
                <a:cs typeface="Calibri" panose="020F0502020204030204" pitchFamily="34" charset="0"/>
                <a:hlinkClick r:id="rId2"/>
              </a:rPr>
              <a:t>BCI-Horizon-Scan-Report-2018</a:t>
            </a:r>
            <a:endParaRPr lang="en-GB" dirty="0">
              <a:cs typeface="Calibri" panose="020F0502020204030204" pitchFamily="34" charset="0"/>
            </a:endParaRPr>
          </a:p>
          <a:p>
            <a:endParaRPr lang="en-GB" dirty="0"/>
          </a:p>
          <a:p>
            <a:endParaRPr lang="en-GB" dirty="0"/>
          </a:p>
          <a:p>
            <a:endParaRPr lang="en-GB" dirty="0"/>
          </a:p>
        </p:txBody>
      </p:sp>
      <p:pic>
        <p:nvPicPr>
          <p:cNvPr id="5" name="Content Placeholder 4">
            <a:extLst>
              <a:ext uri="{FF2B5EF4-FFF2-40B4-BE49-F238E27FC236}">
                <a16:creationId xmlns:a16="http://schemas.microsoft.com/office/drawing/2014/main" id="{1764EEA0-6EE3-4890-B27D-5D1797FB57F9}"/>
              </a:ext>
            </a:extLst>
          </p:cNvPr>
          <p:cNvPicPr>
            <a:picLocks noGrp="1" noChangeAspect="1"/>
          </p:cNvPicPr>
          <p:nvPr>
            <p:ph idx="1"/>
          </p:nvPr>
        </p:nvPicPr>
        <p:blipFill>
          <a:blip r:embed="rId3"/>
          <a:stretch>
            <a:fillRect/>
          </a:stretch>
        </p:blipFill>
        <p:spPr>
          <a:xfrm>
            <a:off x="6904884" y="1066920"/>
            <a:ext cx="1072989" cy="719390"/>
          </a:xfrm>
          <a:prstGeom prst="rect">
            <a:avLst/>
          </a:prstGeom>
        </p:spPr>
      </p:pic>
      <p:pic>
        <p:nvPicPr>
          <p:cNvPr id="6" name="Picture 5">
            <a:extLst>
              <a:ext uri="{FF2B5EF4-FFF2-40B4-BE49-F238E27FC236}">
                <a16:creationId xmlns:a16="http://schemas.microsoft.com/office/drawing/2014/main" id="{B8A1115D-F8ED-4EBC-8C66-52D2DC7D055E}"/>
              </a:ext>
            </a:extLst>
          </p:cNvPr>
          <p:cNvPicPr>
            <a:picLocks noChangeAspect="1"/>
          </p:cNvPicPr>
          <p:nvPr/>
        </p:nvPicPr>
        <p:blipFill>
          <a:blip r:embed="rId4"/>
          <a:stretch>
            <a:fillRect/>
          </a:stretch>
        </p:blipFill>
        <p:spPr>
          <a:xfrm>
            <a:off x="6904884" y="3685399"/>
            <a:ext cx="1097531" cy="634288"/>
          </a:xfrm>
          <a:prstGeom prst="rect">
            <a:avLst/>
          </a:prstGeom>
        </p:spPr>
      </p:pic>
      <p:pic>
        <p:nvPicPr>
          <p:cNvPr id="8" name="Picture 7">
            <a:extLst>
              <a:ext uri="{FF2B5EF4-FFF2-40B4-BE49-F238E27FC236}">
                <a16:creationId xmlns:a16="http://schemas.microsoft.com/office/drawing/2014/main" id="{9A23EDD3-1ADE-4F50-B712-54571BFB618F}"/>
              </a:ext>
            </a:extLst>
          </p:cNvPr>
          <p:cNvPicPr>
            <a:picLocks noChangeAspect="1"/>
          </p:cNvPicPr>
          <p:nvPr/>
        </p:nvPicPr>
        <p:blipFill>
          <a:blip r:embed="rId5"/>
          <a:stretch>
            <a:fillRect/>
          </a:stretch>
        </p:blipFill>
        <p:spPr>
          <a:xfrm>
            <a:off x="6259238" y="1944414"/>
            <a:ext cx="2647950" cy="1485900"/>
          </a:xfrm>
          <a:prstGeom prst="rect">
            <a:avLst/>
          </a:prstGeom>
        </p:spPr>
      </p:pic>
    </p:spTree>
    <p:extLst>
      <p:ext uri="{BB962C8B-B14F-4D97-AF65-F5344CB8AC3E}">
        <p14:creationId xmlns:p14="http://schemas.microsoft.com/office/powerpoint/2010/main" val="387035744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Azure Resilience Implementation Service</a:t>
            </a:r>
          </a:p>
        </p:txBody>
      </p:sp>
      <p:sp>
        <p:nvSpPr>
          <p:cNvPr id="5" name="Text Placeholder 4">
            <a:extLst>
              <a:ext uri="{FF2B5EF4-FFF2-40B4-BE49-F238E27FC236}">
                <a16:creationId xmlns:a16="http://schemas.microsoft.com/office/drawing/2014/main" id="{5730E908-2997-4205-A4BB-B16AACA28243}"/>
              </a:ext>
            </a:extLst>
          </p:cNvPr>
          <p:cNvSpPr>
            <a:spLocks noGrp="1"/>
          </p:cNvSpPr>
          <p:nvPr>
            <p:ph type="body" sz="quarter" idx="10"/>
          </p:nvPr>
        </p:nvSpPr>
        <p:spPr>
          <a:xfrm>
            <a:off x="365760" y="994683"/>
            <a:ext cx="4960960" cy="306964"/>
          </a:xfrm>
        </p:spPr>
        <p:txBody>
          <a:bodyPr/>
          <a:lstStyle/>
          <a:p>
            <a:r>
              <a:rPr lang="en-US" dirty="0"/>
              <a:t>BCI Horizon Scan Report 2018 </a:t>
            </a:r>
            <a:endParaRPr lang="en-GB" dirty="0"/>
          </a:p>
        </p:txBody>
      </p:sp>
      <p:sp>
        <p:nvSpPr>
          <p:cNvPr id="3" name="Content Placeholder 2"/>
          <p:cNvSpPr>
            <a:spLocks noGrp="1"/>
          </p:cNvSpPr>
          <p:nvPr>
            <p:ph idx="1"/>
          </p:nvPr>
        </p:nvSpPr>
        <p:spPr/>
        <p:txBody>
          <a:bodyPr>
            <a:normAutofit/>
          </a:bodyPr>
          <a:lstStyle/>
          <a:p>
            <a:r>
              <a:rPr lang="en-GB" sz="1200" dirty="0">
                <a:cs typeface="Calibri" panose="020F0502020204030204" pitchFamily="34" charset="0"/>
              </a:rPr>
              <a:t>Download the Report here:</a:t>
            </a:r>
          </a:p>
          <a:p>
            <a:endParaRPr lang="en-GB" sz="1200" dirty="0">
              <a:cs typeface="Calibri" panose="020F0502020204030204" pitchFamily="34" charset="0"/>
            </a:endParaRPr>
          </a:p>
          <a:p>
            <a:r>
              <a:rPr lang="en-GB" sz="1200" dirty="0">
                <a:cs typeface="Calibri" panose="020F0502020204030204" pitchFamily="34" charset="0"/>
                <a:hlinkClick r:id="rId3"/>
              </a:rPr>
              <a:t>BCI-Horizon-Scan-Report-2018</a:t>
            </a: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US" sz="1200" dirty="0">
              <a:cs typeface="Calibri" panose="020F0502020204030204" pitchFamily="34" charset="0"/>
            </a:endParaRPr>
          </a:p>
        </p:txBody>
      </p:sp>
      <p:pic>
        <p:nvPicPr>
          <p:cNvPr id="4" name="Picture 3">
            <a:extLst>
              <a:ext uri="{FF2B5EF4-FFF2-40B4-BE49-F238E27FC236}">
                <a16:creationId xmlns:a16="http://schemas.microsoft.com/office/drawing/2014/main" id="{35210A70-8C8B-4562-A0BF-0B51C035B23E}"/>
              </a:ext>
            </a:extLst>
          </p:cNvPr>
          <p:cNvPicPr>
            <a:picLocks noChangeAspect="1"/>
          </p:cNvPicPr>
          <p:nvPr/>
        </p:nvPicPr>
        <p:blipFill>
          <a:blip r:embed="rId4"/>
          <a:stretch>
            <a:fillRect/>
          </a:stretch>
        </p:blipFill>
        <p:spPr>
          <a:xfrm>
            <a:off x="3878318" y="798787"/>
            <a:ext cx="4779158" cy="3434894"/>
          </a:xfrm>
          <a:prstGeom prst="rect">
            <a:avLst/>
          </a:prstGeom>
        </p:spPr>
      </p:pic>
    </p:spTree>
    <p:extLst>
      <p:ext uri="{BB962C8B-B14F-4D97-AF65-F5344CB8AC3E}">
        <p14:creationId xmlns:p14="http://schemas.microsoft.com/office/powerpoint/2010/main" val="183903338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Azure Resilience Implementation Service</a:t>
            </a:r>
          </a:p>
        </p:txBody>
      </p:sp>
      <p:sp>
        <p:nvSpPr>
          <p:cNvPr id="5" name="Text Placeholder 4">
            <a:extLst>
              <a:ext uri="{FF2B5EF4-FFF2-40B4-BE49-F238E27FC236}">
                <a16:creationId xmlns:a16="http://schemas.microsoft.com/office/drawing/2014/main" id="{5730E908-2997-4205-A4BB-B16AACA28243}"/>
              </a:ext>
            </a:extLst>
          </p:cNvPr>
          <p:cNvSpPr>
            <a:spLocks noGrp="1"/>
          </p:cNvSpPr>
          <p:nvPr>
            <p:ph type="body" sz="quarter" idx="10"/>
          </p:nvPr>
        </p:nvSpPr>
        <p:spPr>
          <a:xfrm>
            <a:off x="365760" y="994683"/>
            <a:ext cx="4960960" cy="306964"/>
          </a:xfrm>
        </p:spPr>
        <p:txBody>
          <a:bodyPr/>
          <a:lstStyle/>
          <a:p>
            <a:r>
              <a:rPr lang="en-US" dirty="0"/>
              <a:t>BCI Horizon Scan Report 2018 </a:t>
            </a:r>
            <a:endParaRPr lang="en-GB" dirty="0"/>
          </a:p>
        </p:txBody>
      </p:sp>
      <p:sp>
        <p:nvSpPr>
          <p:cNvPr id="3" name="Content Placeholder 2"/>
          <p:cNvSpPr>
            <a:spLocks noGrp="1"/>
          </p:cNvSpPr>
          <p:nvPr>
            <p:ph idx="1"/>
          </p:nvPr>
        </p:nvSpPr>
        <p:spPr/>
        <p:txBody>
          <a:bodyPr>
            <a:normAutofit/>
          </a:bodyPr>
          <a:lstStyle/>
          <a:p>
            <a:r>
              <a:rPr lang="en-GB" sz="1200" dirty="0">
                <a:cs typeface="Calibri" panose="020F0502020204030204" pitchFamily="34" charset="0"/>
              </a:rPr>
              <a:t>Download the Report here:</a:t>
            </a:r>
          </a:p>
          <a:p>
            <a:endParaRPr lang="en-GB" sz="1200" dirty="0">
              <a:cs typeface="Calibri" panose="020F0502020204030204" pitchFamily="34" charset="0"/>
            </a:endParaRPr>
          </a:p>
          <a:p>
            <a:r>
              <a:rPr lang="en-GB" sz="1200" dirty="0">
                <a:cs typeface="Calibri" panose="020F0502020204030204" pitchFamily="34" charset="0"/>
                <a:hlinkClick r:id="rId3"/>
              </a:rPr>
              <a:t>BCI-Horizon-Scan-Report-2018</a:t>
            </a: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US" sz="1200" dirty="0">
              <a:cs typeface="Calibri" panose="020F0502020204030204" pitchFamily="34" charset="0"/>
            </a:endParaRPr>
          </a:p>
        </p:txBody>
      </p:sp>
      <p:pic>
        <p:nvPicPr>
          <p:cNvPr id="6" name="Picture 5">
            <a:extLst>
              <a:ext uri="{FF2B5EF4-FFF2-40B4-BE49-F238E27FC236}">
                <a16:creationId xmlns:a16="http://schemas.microsoft.com/office/drawing/2014/main" id="{38DF3BA1-1302-443B-B452-B83807C10203}"/>
              </a:ext>
            </a:extLst>
          </p:cNvPr>
          <p:cNvPicPr>
            <a:picLocks noChangeAspect="1"/>
          </p:cNvPicPr>
          <p:nvPr/>
        </p:nvPicPr>
        <p:blipFill>
          <a:blip r:embed="rId4"/>
          <a:stretch>
            <a:fillRect/>
          </a:stretch>
        </p:blipFill>
        <p:spPr>
          <a:xfrm>
            <a:off x="3602736" y="719958"/>
            <a:ext cx="4151743" cy="3587969"/>
          </a:xfrm>
          <a:prstGeom prst="rect">
            <a:avLst/>
          </a:prstGeom>
        </p:spPr>
      </p:pic>
    </p:spTree>
    <p:extLst>
      <p:ext uri="{BB962C8B-B14F-4D97-AF65-F5344CB8AC3E}">
        <p14:creationId xmlns:p14="http://schemas.microsoft.com/office/powerpoint/2010/main" val="323093706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Azure Resilience Implementation Service</a:t>
            </a:r>
          </a:p>
        </p:txBody>
      </p:sp>
      <p:sp>
        <p:nvSpPr>
          <p:cNvPr id="5" name="Text Placeholder 4">
            <a:extLst>
              <a:ext uri="{FF2B5EF4-FFF2-40B4-BE49-F238E27FC236}">
                <a16:creationId xmlns:a16="http://schemas.microsoft.com/office/drawing/2014/main" id="{5730E908-2997-4205-A4BB-B16AACA28243}"/>
              </a:ext>
            </a:extLst>
          </p:cNvPr>
          <p:cNvSpPr>
            <a:spLocks noGrp="1"/>
          </p:cNvSpPr>
          <p:nvPr>
            <p:ph type="body" sz="quarter" idx="10"/>
          </p:nvPr>
        </p:nvSpPr>
        <p:spPr>
          <a:xfrm>
            <a:off x="365760" y="994683"/>
            <a:ext cx="4960960" cy="306964"/>
          </a:xfrm>
        </p:spPr>
        <p:txBody>
          <a:bodyPr/>
          <a:lstStyle/>
          <a:p>
            <a:r>
              <a:rPr lang="en-US" dirty="0"/>
              <a:t>BCI Horizon Scan Report 2018 </a:t>
            </a:r>
            <a:endParaRPr lang="en-GB" dirty="0"/>
          </a:p>
        </p:txBody>
      </p:sp>
      <p:sp>
        <p:nvSpPr>
          <p:cNvPr id="3" name="Content Placeholder 2"/>
          <p:cNvSpPr>
            <a:spLocks noGrp="1"/>
          </p:cNvSpPr>
          <p:nvPr>
            <p:ph idx="1"/>
          </p:nvPr>
        </p:nvSpPr>
        <p:spPr/>
        <p:txBody>
          <a:bodyPr>
            <a:normAutofit/>
          </a:bodyPr>
          <a:lstStyle/>
          <a:p>
            <a:r>
              <a:rPr lang="en-GB" sz="1200" dirty="0">
                <a:cs typeface="Calibri" panose="020F0502020204030204" pitchFamily="34" charset="0"/>
              </a:rPr>
              <a:t>Download the Report here:</a:t>
            </a:r>
          </a:p>
          <a:p>
            <a:endParaRPr lang="en-GB" sz="1200" dirty="0">
              <a:cs typeface="Calibri" panose="020F0502020204030204" pitchFamily="34" charset="0"/>
            </a:endParaRPr>
          </a:p>
          <a:p>
            <a:r>
              <a:rPr lang="en-GB" sz="1200" dirty="0">
                <a:cs typeface="Calibri" panose="020F0502020204030204" pitchFamily="34" charset="0"/>
                <a:hlinkClick r:id="rId3"/>
              </a:rPr>
              <a:t>BCI-Horizon-Scan-Report-2018</a:t>
            </a: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US" sz="1200" dirty="0">
              <a:cs typeface="Calibri" panose="020F0502020204030204" pitchFamily="34" charset="0"/>
            </a:endParaRPr>
          </a:p>
        </p:txBody>
      </p:sp>
      <p:pic>
        <p:nvPicPr>
          <p:cNvPr id="4" name="Picture 3">
            <a:extLst>
              <a:ext uri="{FF2B5EF4-FFF2-40B4-BE49-F238E27FC236}">
                <a16:creationId xmlns:a16="http://schemas.microsoft.com/office/drawing/2014/main" id="{38C1A4AA-EA29-4D15-83A9-528934DEEF59}"/>
              </a:ext>
            </a:extLst>
          </p:cNvPr>
          <p:cNvPicPr>
            <a:picLocks noChangeAspect="1"/>
          </p:cNvPicPr>
          <p:nvPr/>
        </p:nvPicPr>
        <p:blipFill>
          <a:blip r:embed="rId4"/>
          <a:stretch>
            <a:fillRect/>
          </a:stretch>
        </p:blipFill>
        <p:spPr>
          <a:xfrm>
            <a:off x="3472049" y="904206"/>
            <a:ext cx="4975070" cy="3244611"/>
          </a:xfrm>
          <a:prstGeom prst="rect">
            <a:avLst/>
          </a:prstGeom>
        </p:spPr>
      </p:pic>
    </p:spTree>
    <p:extLst>
      <p:ext uri="{BB962C8B-B14F-4D97-AF65-F5344CB8AC3E}">
        <p14:creationId xmlns:p14="http://schemas.microsoft.com/office/powerpoint/2010/main" val="56915810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Azure Resilience Implementation Service</a:t>
            </a:r>
          </a:p>
        </p:txBody>
      </p:sp>
      <p:sp>
        <p:nvSpPr>
          <p:cNvPr id="5" name="Text Placeholder 4">
            <a:extLst>
              <a:ext uri="{FF2B5EF4-FFF2-40B4-BE49-F238E27FC236}">
                <a16:creationId xmlns:a16="http://schemas.microsoft.com/office/drawing/2014/main" id="{5730E908-2997-4205-A4BB-B16AACA28243}"/>
              </a:ext>
            </a:extLst>
          </p:cNvPr>
          <p:cNvSpPr>
            <a:spLocks noGrp="1"/>
          </p:cNvSpPr>
          <p:nvPr>
            <p:ph type="body" sz="quarter" idx="10"/>
          </p:nvPr>
        </p:nvSpPr>
        <p:spPr>
          <a:xfrm>
            <a:off x="365760" y="994683"/>
            <a:ext cx="4960960" cy="306964"/>
          </a:xfrm>
        </p:spPr>
        <p:txBody>
          <a:bodyPr/>
          <a:lstStyle/>
          <a:p>
            <a:r>
              <a:rPr lang="en-US" dirty="0"/>
              <a:t>Disaster Recovery as a Service</a:t>
            </a:r>
            <a:endParaRPr lang="en-GB" dirty="0"/>
          </a:p>
        </p:txBody>
      </p:sp>
      <p:sp>
        <p:nvSpPr>
          <p:cNvPr id="3" name="Content Placeholder 2"/>
          <p:cNvSpPr>
            <a:spLocks noGrp="1"/>
          </p:cNvSpPr>
          <p:nvPr>
            <p:ph idx="1"/>
          </p:nvPr>
        </p:nvSpPr>
        <p:spPr/>
        <p:txBody>
          <a:bodyPr>
            <a:normAutofit/>
          </a:bodyPr>
          <a:lstStyle/>
          <a:p>
            <a:r>
              <a:rPr lang="en-US" sz="1200" dirty="0">
                <a:cs typeface="Calibri" panose="020F0502020204030204" pitchFamily="34" charset="0"/>
              </a:rPr>
              <a:t>Active/Passive DR to Azure</a:t>
            </a:r>
          </a:p>
          <a:p>
            <a:endParaRPr lang="en-US" sz="1200" dirty="0">
              <a:cs typeface="Calibri" panose="020F0502020204030204" pitchFamily="34" charset="0"/>
            </a:endParaRPr>
          </a:p>
          <a:p>
            <a:pPr marL="171450" indent="-171450">
              <a:buFont typeface="Arial" panose="020B0604020202020204" pitchFamily="34" charset="0"/>
              <a:buChar char="•"/>
            </a:pPr>
            <a:r>
              <a:rPr lang="en-GB" sz="1200" dirty="0">
                <a:cs typeface="Calibri" panose="020F0502020204030204" pitchFamily="34" charset="0"/>
              </a:rPr>
              <a:t>Regular DR testing</a:t>
            </a:r>
          </a:p>
          <a:p>
            <a:pPr marL="171450" indent="-171450">
              <a:buFont typeface="Arial" panose="020B0604020202020204" pitchFamily="34" charset="0"/>
              <a:buChar char="•"/>
            </a:pPr>
            <a:r>
              <a:rPr lang="en-GB" sz="1200" dirty="0">
                <a:cs typeface="Calibri" panose="020F0502020204030204" pitchFamily="34" charset="0"/>
              </a:rPr>
              <a:t>Choice of SLAs</a:t>
            </a:r>
          </a:p>
          <a:p>
            <a:pPr marL="171450" indent="-171450">
              <a:buFont typeface="Arial" panose="020B0604020202020204" pitchFamily="34" charset="0"/>
              <a:buChar char="•"/>
            </a:pPr>
            <a:r>
              <a:rPr lang="en-GB" sz="1200" dirty="0">
                <a:cs typeface="Calibri" panose="020F0502020204030204" pitchFamily="34" charset="0"/>
              </a:rPr>
              <a:t>Can be a precursor to migration to Azure</a:t>
            </a:r>
          </a:p>
          <a:p>
            <a:pPr marL="171450" indent="-171450">
              <a:buFont typeface="Arial" panose="020B0604020202020204" pitchFamily="34" charset="0"/>
              <a:buChar char="•"/>
            </a:pPr>
            <a:endParaRPr lang="en-GB" sz="1200" dirty="0">
              <a:cs typeface="Calibri" panose="020F0502020204030204" pitchFamily="34" charset="0"/>
            </a:endParaRPr>
          </a:p>
          <a:p>
            <a:pPr marL="171450" indent="-171450">
              <a:buFont typeface="Arial" panose="020B0604020202020204" pitchFamily="34" charset="0"/>
              <a:buChar char="•"/>
            </a:pPr>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US" sz="1200" dirty="0">
              <a:cs typeface="Calibri" panose="020F0502020204030204" pitchFamily="34" charset="0"/>
            </a:endParaRPr>
          </a:p>
        </p:txBody>
      </p:sp>
      <p:pic>
        <p:nvPicPr>
          <p:cNvPr id="7" name="Picture 6">
            <a:extLst>
              <a:ext uri="{FF2B5EF4-FFF2-40B4-BE49-F238E27FC236}">
                <a16:creationId xmlns:a16="http://schemas.microsoft.com/office/drawing/2014/main" id="{546E2979-98C2-49DC-9A28-F4E2EE01AD98}"/>
              </a:ext>
            </a:extLst>
          </p:cNvPr>
          <p:cNvPicPr>
            <a:picLocks noChangeAspect="1"/>
          </p:cNvPicPr>
          <p:nvPr/>
        </p:nvPicPr>
        <p:blipFill>
          <a:blip r:embed="rId3"/>
          <a:stretch>
            <a:fillRect/>
          </a:stretch>
        </p:blipFill>
        <p:spPr>
          <a:xfrm>
            <a:off x="4094307" y="1301647"/>
            <a:ext cx="4572000" cy="2571750"/>
          </a:xfrm>
          <a:prstGeom prst="rect">
            <a:avLst/>
          </a:prstGeom>
        </p:spPr>
      </p:pic>
    </p:spTree>
    <p:extLst>
      <p:ext uri="{BB962C8B-B14F-4D97-AF65-F5344CB8AC3E}">
        <p14:creationId xmlns:p14="http://schemas.microsoft.com/office/powerpoint/2010/main" val="2786449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Azure Resilience Implementation Service</a:t>
            </a:r>
          </a:p>
        </p:txBody>
      </p:sp>
      <p:sp>
        <p:nvSpPr>
          <p:cNvPr id="5" name="Text Placeholder 4">
            <a:extLst>
              <a:ext uri="{FF2B5EF4-FFF2-40B4-BE49-F238E27FC236}">
                <a16:creationId xmlns:a16="http://schemas.microsoft.com/office/drawing/2014/main" id="{5730E908-2997-4205-A4BB-B16AACA28243}"/>
              </a:ext>
            </a:extLst>
          </p:cNvPr>
          <p:cNvSpPr>
            <a:spLocks noGrp="1"/>
          </p:cNvSpPr>
          <p:nvPr>
            <p:ph type="body" sz="quarter" idx="10"/>
          </p:nvPr>
        </p:nvSpPr>
        <p:spPr>
          <a:xfrm>
            <a:off x="365760" y="994683"/>
            <a:ext cx="4960960" cy="306964"/>
          </a:xfrm>
        </p:spPr>
        <p:txBody>
          <a:bodyPr/>
          <a:lstStyle/>
          <a:p>
            <a:r>
              <a:rPr lang="en-US" dirty="0"/>
              <a:t>Disaster Recovery as a Service</a:t>
            </a:r>
            <a:endParaRPr lang="en-GB" dirty="0"/>
          </a:p>
        </p:txBody>
      </p:sp>
      <p:sp>
        <p:nvSpPr>
          <p:cNvPr id="3" name="Content Placeholder 2"/>
          <p:cNvSpPr>
            <a:spLocks noGrp="1"/>
          </p:cNvSpPr>
          <p:nvPr>
            <p:ph idx="1"/>
          </p:nvPr>
        </p:nvSpPr>
        <p:spPr/>
        <p:txBody>
          <a:bodyPr>
            <a:normAutofit/>
          </a:bodyPr>
          <a:lstStyle/>
          <a:p>
            <a:pPr marL="171450" indent="-171450">
              <a:buFont typeface="Arial" panose="020B0604020202020204" pitchFamily="34" charset="0"/>
              <a:buChar char="•"/>
            </a:pPr>
            <a:r>
              <a:rPr lang="en-GB" sz="1200" dirty="0">
                <a:cs typeface="Calibri" panose="020F0502020204030204" pitchFamily="34" charset="0"/>
              </a:rPr>
              <a:t>With Nero Blanco’s Azure Resilience we will implement a DRaaS solution for your business critical workloads from your data centre into Azure with Azure Site Recovery. </a:t>
            </a:r>
          </a:p>
          <a:p>
            <a:pPr marL="171450" indent="-171450">
              <a:buFont typeface="Arial" panose="020B0604020202020204" pitchFamily="34" charset="0"/>
              <a:buChar char="•"/>
            </a:pPr>
            <a:endParaRPr lang="en-GB" sz="1200" dirty="0">
              <a:cs typeface="Calibri" panose="020F0502020204030204" pitchFamily="34" charset="0"/>
            </a:endParaRPr>
          </a:p>
          <a:p>
            <a:pPr marL="171450" indent="-171450">
              <a:buFont typeface="Arial" panose="020B0604020202020204" pitchFamily="34" charset="0"/>
              <a:buChar char="•"/>
            </a:pPr>
            <a:r>
              <a:rPr lang="en-GB" sz="1200" dirty="0">
                <a:cs typeface="Calibri" panose="020F0502020204030204" pitchFamily="34" charset="0"/>
              </a:rPr>
              <a:t>Azure Resilience is suitable for in-house data centres with VMware VM’s, Hyper-V VM’s, and/or physical servers (Windows and Linux).</a:t>
            </a:r>
          </a:p>
          <a:p>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US" sz="1200" dirty="0">
              <a:cs typeface="Calibri" panose="020F0502020204030204" pitchFamily="34" charset="0"/>
            </a:endParaRPr>
          </a:p>
        </p:txBody>
      </p:sp>
      <p:pic>
        <p:nvPicPr>
          <p:cNvPr id="8" name="Picture 7">
            <a:extLst>
              <a:ext uri="{FF2B5EF4-FFF2-40B4-BE49-F238E27FC236}">
                <a16:creationId xmlns:a16="http://schemas.microsoft.com/office/drawing/2014/main" id="{FE30C495-C89C-432D-AB0B-82A003F7DED4}"/>
              </a:ext>
            </a:extLst>
          </p:cNvPr>
          <p:cNvPicPr>
            <a:picLocks noChangeAspect="1"/>
          </p:cNvPicPr>
          <p:nvPr/>
        </p:nvPicPr>
        <p:blipFill>
          <a:blip r:embed="rId3"/>
          <a:stretch>
            <a:fillRect/>
          </a:stretch>
        </p:blipFill>
        <p:spPr>
          <a:xfrm>
            <a:off x="2123089" y="2245988"/>
            <a:ext cx="4201095" cy="2121060"/>
          </a:xfrm>
          <a:prstGeom prst="rect">
            <a:avLst/>
          </a:prstGeom>
        </p:spPr>
      </p:pic>
    </p:spTree>
    <p:extLst>
      <p:ext uri="{BB962C8B-B14F-4D97-AF65-F5344CB8AC3E}">
        <p14:creationId xmlns:p14="http://schemas.microsoft.com/office/powerpoint/2010/main" val="418755934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E8E7-0601-445F-88BB-E761378E8146}"/>
              </a:ext>
            </a:extLst>
          </p:cNvPr>
          <p:cNvSpPr>
            <a:spLocks noGrp="1"/>
          </p:cNvSpPr>
          <p:nvPr>
            <p:ph type="title"/>
          </p:nvPr>
        </p:nvSpPr>
        <p:spPr/>
        <p:txBody>
          <a:bodyPr/>
          <a:lstStyle/>
          <a:p>
            <a:r>
              <a:rPr lang="en-GB" dirty="0"/>
              <a:t>Azure Resilience Implementation Service</a:t>
            </a:r>
          </a:p>
        </p:txBody>
      </p:sp>
      <p:sp>
        <p:nvSpPr>
          <p:cNvPr id="3" name="Text Placeholder 2">
            <a:extLst>
              <a:ext uri="{FF2B5EF4-FFF2-40B4-BE49-F238E27FC236}">
                <a16:creationId xmlns:a16="http://schemas.microsoft.com/office/drawing/2014/main" id="{BCB643A1-A7BD-4EBD-9F07-9DA783EF2774}"/>
              </a:ext>
            </a:extLst>
          </p:cNvPr>
          <p:cNvSpPr>
            <a:spLocks noGrp="1"/>
          </p:cNvSpPr>
          <p:nvPr>
            <p:ph type="body" sz="quarter" idx="10"/>
          </p:nvPr>
        </p:nvSpPr>
        <p:spPr/>
        <p:txBody>
          <a:bodyPr/>
          <a:lstStyle/>
          <a:p>
            <a:r>
              <a:rPr lang="en-GB" dirty="0"/>
              <a:t>General Service Description</a:t>
            </a:r>
          </a:p>
          <a:p>
            <a:endParaRPr lang="en-GB" dirty="0"/>
          </a:p>
        </p:txBody>
      </p:sp>
      <p:sp>
        <p:nvSpPr>
          <p:cNvPr id="4" name="Content Placeholder 3">
            <a:extLst>
              <a:ext uri="{FF2B5EF4-FFF2-40B4-BE49-F238E27FC236}">
                <a16:creationId xmlns:a16="http://schemas.microsoft.com/office/drawing/2014/main" id="{50696C40-BD7A-4F12-9379-8AEE163DC75C}"/>
              </a:ext>
            </a:extLst>
          </p:cNvPr>
          <p:cNvSpPr>
            <a:spLocks noGrp="1"/>
          </p:cNvSpPr>
          <p:nvPr>
            <p:ph idx="1"/>
          </p:nvPr>
        </p:nvSpPr>
        <p:spPr/>
        <p:txBody>
          <a:bodyPr>
            <a:normAutofit fontScale="92500" lnSpcReduction="10000"/>
          </a:bodyPr>
          <a:lstStyle/>
          <a:p>
            <a:r>
              <a:rPr lang="en-GB" dirty="0"/>
              <a:t>Azure Resilience is a public cloud-based managed disaster recovery service offering from Nero Blanco, which is based on Microsoft’s Azure Site Recovery capability. Azure Resilience can be used to protect workloads running on Hyper-V, VMware and physical servers and uses Azure as your disaster recovery site. This service offering covers the following workload failover scenario:</a:t>
            </a:r>
          </a:p>
          <a:p>
            <a:endParaRPr lang="en-GB" dirty="0"/>
          </a:p>
          <a:p>
            <a:pPr marL="171450" indent="-171450">
              <a:buFont typeface="Arial" panose="020B0604020202020204" pitchFamily="34" charset="0"/>
              <a:buChar char="•"/>
            </a:pPr>
            <a:r>
              <a:rPr lang="en-GB" dirty="0"/>
              <a:t>Failover Scenario: On-premise to Microsoft Azure</a:t>
            </a:r>
          </a:p>
          <a:p>
            <a:endParaRPr lang="en-GB" dirty="0"/>
          </a:p>
          <a:p>
            <a:r>
              <a:rPr lang="en-GB" dirty="0"/>
              <a:t>Azure Resilience coordinates and manages the ongoing replication of data by integrating with existing technologies, including System Center and SQL Server Always On. Customer data that is being replicated to Azure is encrypted in transit and can be encrypted at rest as well if required.</a:t>
            </a:r>
          </a:p>
          <a:p>
            <a:endParaRPr lang="en-GB" dirty="0"/>
          </a:p>
          <a:p>
            <a:r>
              <a:rPr lang="en-GB" dirty="0"/>
              <a:t>Nero Blanco automates the orderly recovery of services in the event of a site outage at the primary data centre - where applications (even complex multi-tier workloads) can be re-instated in an orchestrated fashion to restore service quickly. Azure Resilience monitors the state of your protected instances continuously and remotely from Azure.</a:t>
            </a:r>
          </a:p>
          <a:p>
            <a:endParaRPr lang="en-GB" dirty="0"/>
          </a:p>
          <a:p>
            <a:r>
              <a:rPr lang="en-GB" dirty="0"/>
              <a:t>As part of the service onboarding, Nero Blanco will perform an assessment of the customer’s in-scope critical workloads (i.e. their underpinning applications, interfaces and infrastructure). Then develop a comprehensive failover service, which includes the creation and maintenance of a failover runbook, monitoring and scheduled rehearsals. In addition, Nero Blanco will work with the customer to devise appropriate failback measures.</a:t>
            </a:r>
          </a:p>
          <a:p>
            <a:endParaRPr lang="en-GB" dirty="0"/>
          </a:p>
        </p:txBody>
      </p:sp>
    </p:spTree>
    <p:extLst>
      <p:ext uri="{BB962C8B-B14F-4D97-AF65-F5344CB8AC3E}">
        <p14:creationId xmlns:p14="http://schemas.microsoft.com/office/powerpoint/2010/main" val="3711536402"/>
      </p:ext>
    </p:extLst>
  </p:cSld>
  <p:clrMapOvr>
    <a:masterClrMapping/>
  </p:clrMapOvr>
  <p:transition spd="slow">
    <p:fade/>
  </p:transition>
</p:sld>
</file>

<file path=ppt/theme/theme1.xml><?xml version="1.0" encoding="utf-8"?>
<a:theme xmlns:a="http://schemas.openxmlformats.org/drawingml/2006/main" name="nero_blanco_PPT_template_master11052017">
  <a:themeElements>
    <a:clrScheme name="Nero Blanco">
      <a:dk1>
        <a:srgbClr val="02032C"/>
      </a:dk1>
      <a:lt1>
        <a:srgbClr val="FFFFFF"/>
      </a:lt1>
      <a:dk2>
        <a:srgbClr val="02032C"/>
      </a:dk2>
      <a:lt2>
        <a:srgbClr val="FFFFFF"/>
      </a:lt2>
      <a:accent1>
        <a:srgbClr val="595959"/>
      </a:accent1>
      <a:accent2>
        <a:srgbClr val="EF5F28"/>
      </a:accent2>
      <a:accent3>
        <a:srgbClr val="26A8A0"/>
      </a:accent3>
      <a:accent4>
        <a:srgbClr val="FDBC23"/>
      </a:accent4>
      <a:accent5>
        <a:srgbClr val="2AAAE0"/>
      </a:accent5>
      <a:accent6>
        <a:srgbClr val="02032C"/>
      </a:accent6>
      <a:hlink>
        <a:srgbClr val="2AAAE0"/>
      </a:hlink>
      <a:folHlink>
        <a:srgbClr val="EF5F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ro_blanco_PPT_template_master11052017" id="{5A5EAC2F-6E2A-427B-9519-47CEE29607C0}" vid="{1CD7C2CF-D998-4786-91FB-B1B207ABF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Word NB Template" ma:contentTypeID="0x010100B50F814A3D8A434D92D32E143965B09E001A22FF9EBFBF3941BB3CAF5C519DDF10" ma:contentTypeVersion="7" ma:contentTypeDescription="Create new documents in this library from the Nero Blanco Word Template created by Resource IT May 2017" ma:contentTypeScope="" ma:versionID="81d30bcc5b05bbfaeff8b212458d755e">
  <xsd:schema xmlns:xsd="http://www.w3.org/2001/XMLSchema" xmlns:xs="http://www.w3.org/2001/XMLSchema" xmlns:p="http://schemas.microsoft.com/office/2006/metadata/properties" xmlns:ns1="http://schemas.microsoft.com/sharepoint/v3" xmlns:ns2="fbc08b16-34f5-40a7-b352-aa6a081779ac" xmlns:ns3="f88822f9-8855-44f7-b213-ddbff2882434" targetNamespace="http://schemas.microsoft.com/office/2006/metadata/properties" ma:root="true" ma:fieldsID="c80f7c357b904076274b4de9ec01d32b" ns1:_="" ns2:_="" ns3:_="">
    <xsd:import namespace="http://schemas.microsoft.com/sharepoint/v3"/>
    <xsd:import namespace="fbc08b16-34f5-40a7-b352-aa6a081779ac"/>
    <xsd:import namespace="f88822f9-8855-44f7-b213-ddbff2882434"/>
    <xsd:element name="properties">
      <xsd:complexType>
        <xsd:sequence>
          <xsd:element name="documentManagement">
            <xsd:complexType>
              <xsd:all>
                <xsd:element ref="ns2:_dlc_DocId" minOccurs="0"/>
                <xsd:element ref="ns2:_dlc_DocIdUrl" minOccurs="0"/>
                <xsd:element ref="ns2:_dlc_DocIdPersistId"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c08b16-34f5-40a7-b352-aa6a081779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8822f9-8855-44f7-b213-ddbff2882434" elementFormDefault="qualified">
    <xsd:import namespace="http://schemas.microsoft.com/office/2006/documentManagement/types"/>
    <xsd:import namespace="http://schemas.microsoft.com/office/infopath/2007/PartnerControls"/>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fbc08b16-34f5-40a7-b352-aa6a081779ac">MZXPC2XZ5WE5-5-9368</_dlc_DocId>
    <_dlc_DocIdUrl xmlns="fbc08b16-34f5-40a7-b352-aa6a081779ac">
      <Url>https://neroblancoit.sharepoint.com/_layouts/15/DocIdRedir.aspx?ID=MZXPC2XZ5WE5-5-9368</Url>
      <Description>MZXPC2XZ5WE5-5-9368</Description>
    </_dlc_DocIdUrl>
  </documentManagement>
</p:properties>
</file>

<file path=customXml/itemProps1.xml><?xml version="1.0" encoding="utf-8"?>
<ds:datastoreItem xmlns:ds="http://schemas.openxmlformats.org/officeDocument/2006/customXml" ds:itemID="{01C49095-CAFE-4F31-9D26-7102096228EA}">
  <ds:schemaRefs>
    <ds:schemaRef ds:uri="http://schemas.microsoft.com/sharepoint/v3/contenttype/forms"/>
  </ds:schemaRefs>
</ds:datastoreItem>
</file>

<file path=customXml/itemProps2.xml><?xml version="1.0" encoding="utf-8"?>
<ds:datastoreItem xmlns:ds="http://schemas.openxmlformats.org/officeDocument/2006/customXml" ds:itemID="{055D52B0-0BAD-4556-80E8-458E0D8D25B6}">
  <ds:schemaRefs>
    <ds:schemaRef ds:uri="http://schemas.microsoft.com/sharepoint/events"/>
  </ds:schemaRefs>
</ds:datastoreItem>
</file>

<file path=customXml/itemProps3.xml><?xml version="1.0" encoding="utf-8"?>
<ds:datastoreItem xmlns:ds="http://schemas.openxmlformats.org/officeDocument/2006/customXml" ds:itemID="{1774033A-5E4B-429D-B86B-D9D891E18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c08b16-34f5-40a7-b352-aa6a081779ac"/>
    <ds:schemaRef ds:uri="f88822f9-8855-44f7-b213-ddbff2882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3FD918-AFB9-4607-AEE3-7C39B651A521}">
  <ds:schemaRefs>
    <ds:schemaRef ds:uri="http://www.w3.org/XML/1998/namespace"/>
    <ds:schemaRef ds:uri="http://schemas.microsoft.com/office/infopath/2007/PartnerControls"/>
    <ds:schemaRef ds:uri="http://purl.org/dc/terms/"/>
    <ds:schemaRef ds:uri="http://schemas.microsoft.com/office/2006/documentManagement/types"/>
    <ds:schemaRef ds:uri="f88822f9-8855-44f7-b213-ddbff2882434"/>
    <ds:schemaRef ds:uri="http://schemas.microsoft.com/sharepoint/v3"/>
    <ds:schemaRef ds:uri="http://purl.org/dc/elements/1.1/"/>
    <ds:schemaRef ds:uri="http://schemas.openxmlformats.org/package/2006/metadata/core-properties"/>
    <ds:schemaRef ds:uri="fbc08b16-34f5-40a7-b352-aa6a081779a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nero_blanco_PPT_template_master11052017</Template>
  <TotalTime>4024</TotalTime>
  <Words>813</Words>
  <Application>Microsoft Office PowerPoint</Application>
  <PresentationFormat>On-screen Show (16:9)</PresentationFormat>
  <Paragraphs>103</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Mangal</vt:lpstr>
      <vt:lpstr>nero_blanco_PPT_template_master11052017</vt:lpstr>
      <vt:lpstr>Nero Blanco Service Offering – Disaster Recovery as a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Azure Resilience Implementation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 to Tenant Practice Offering</dc:title>
  <dc:creator>Conrad Murray</dc:creator>
  <cp:lastModifiedBy>James Clifford</cp:lastModifiedBy>
  <cp:revision>31</cp:revision>
  <dcterms:created xsi:type="dcterms:W3CDTF">2017-12-11T21:07:51Z</dcterms:created>
  <dcterms:modified xsi:type="dcterms:W3CDTF">2018-10-30T13:44:24Z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0x010100B50F814A3D8A434D92D32E143965B09E001A22FF9EBFBF3941BB3CAF5C519DDF10</vt:lpwstr>
  </property>
  <property fmtid="{D5CDD505-2E9C-101B-9397-08002B2CF9AE}" pid="3" name="_dlc_DocIdItemGuid">
    <vt:lpwstr>84fc9f4e-af06-49b7-a06c-de2fa33e464f</vt:lpwstr>
  </property>
</Properties>
</file>