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sldIdLst>
    <p:sldId id="256" r:id="rId6"/>
    <p:sldId id="287" r:id="rId7"/>
    <p:sldId id="290" r:id="rId8"/>
    <p:sldId id="291" r:id="rId9"/>
    <p:sldId id="289" r:id="rId10"/>
    <p:sldId id="288" r:id="rId11"/>
    <p:sldId id="27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9" y="3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368BA-5109-4F14-997F-0FAB2A4406CB}" type="datetimeFigureOut">
              <a:rPr lang="en-GB" smtClean="0"/>
              <a:t>29/10/2018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EB1D-2332-4486-8BFD-BD1CDC029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76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19CD-F33C-4487-8BB8-D7F8B7083E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19CD-F33C-4487-8BB8-D7F8B7083E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19CD-F33C-4487-8BB8-D7F8B7083E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9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19CD-F33C-4487-8BB8-D7F8B7083E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4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619CD-F33C-4487-8BB8-D7F8B7083E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image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000250"/>
          </a:xfrm>
          <a:prstGeom prst="rect">
            <a:avLst/>
          </a:prstGeom>
          <a:solidFill>
            <a:srgbClr val="02032C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ro_blanco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70" y="199043"/>
            <a:ext cx="1868620" cy="289636"/>
          </a:xfrm>
          <a:prstGeom prst="rect">
            <a:avLst/>
          </a:prstGeom>
        </p:spPr>
      </p:pic>
      <p:pic>
        <p:nvPicPr>
          <p:cNvPr id="10" name="Picture 9" descr="cover_icon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b="10153"/>
          <a:stretch/>
        </p:blipFill>
        <p:spPr>
          <a:xfrm>
            <a:off x="0" y="1619289"/>
            <a:ext cx="8831889" cy="3524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328" y="1108347"/>
            <a:ext cx="7772400" cy="393404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8328" y="1498616"/>
            <a:ext cx="5119688" cy="3556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8328" y="298005"/>
            <a:ext cx="2487613" cy="282575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DATE</a:t>
            </a:r>
          </a:p>
        </p:txBody>
      </p:sp>
    </p:spTree>
    <p:extLst>
      <p:ext uri="{BB962C8B-B14F-4D97-AF65-F5344CB8AC3E}">
        <p14:creationId xmlns:p14="http://schemas.microsoft.com/office/powerpoint/2010/main" val="295092071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02032C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 descr="nero_blanco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98438"/>
            <a:ext cx="18684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over_ic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b="10153"/>
          <a:stretch>
            <a:fillRect/>
          </a:stretch>
        </p:blipFill>
        <p:spPr bwMode="auto">
          <a:xfrm>
            <a:off x="0" y="1619250"/>
            <a:ext cx="88312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41971"/>
            <a:ext cx="6473952" cy="4552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Page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3197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2000250"/>
          </a:xfrm>
          <a:prstGeom prst="rect">
            <a:avLst/>
          </a:prstGeom>
          <a:solidFill>
            <a:srgbClr val="02032C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nero_blanco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98438"/>
            <a:ext cx="18684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over_ic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b="10153"/>
          <a:stretch>
            <a:fillRect/>
          </a:stretch>
        </p:blipFill>
        <p:spPr bwMode="auto">
          <a:xfrm>
            <a:off x="0" y="1619250"/>
            <a:ext cx="88312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2" y="897357"/>
            <a:ext cx="2487613" cy="282575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DETAILS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41971"/>
            <a:ext cx="6473952" cy="4552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Page title style</a:t>
            </a:r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39712" y="1301647"/>
            <a:ext cx="2002663" cy="2521053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for quote, statistics or add image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01647"/>
            <a:ext cx="5797486" cy="282138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8850"/>
          </a:xfrm>
          <a:prstGeom prst="rect">
            <a:avLst/>
          </a:prstGeom>
          <a:solidFill>
            <a:srgbClr val="020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ro_blanco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70" y="199043"/>
            <a:ext cx="1868620" cy="289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92" b="11004"/>
          <a:stretch/>
        </p:blipFill>
        <p:spPr>
          <a:xfrm>
            <a:off x="-1" y="4123032"/>
            <a:ext cx="8842933" cy="1020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897" y="4827437"/>
            <a:ext cx="192093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 2017 Nero Blanco IT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41971"/>
            <a:ext cx="6473952" cy="4552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Page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994683"/>
            <a:ext cx="5797486" cy="21535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Subtitle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58249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e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301647"/>
            <a:ext cx="5797486" cy="2821385"/>
          </a:xfrm>
        </p:spPr>
        <p:txBody>
          <a:bodyPr>
            <a:norm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Add client logos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8850"/>
          </a:xfrm>
          <a:prstGeom prst="rect">
            <a:avLst/>
          </a:prstGeom>
          <a:solidFill>
            <a:srgbClr val="020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ro_blanco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70" y="199043"/>
            <a:ext cx="1868620" cy="28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897" y="4827437"/>
            <a:ext cx="192093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 2017 Nero Blanco IT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41971"/>
            <a:ext cx="6473952" cy="4552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Page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994683"/>
            <a:ext cx="5797486" cy="215356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accent1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Subtitle text styles</a:t>
            </a: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/>
          <a:stretch>
            <a:fillRect/>
          </a:stretch>
        </p:blipFill>
        <p:spPr bwMode="auto">
          <a:xfrm>
            <a:off x="0" y="3543300"/>
            <a:ext cx="8839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39712" y="1301648"/>
            <a:ext cx="2002663" cy="1692276"/>
          </a:xfrm>
        </p:spPr>
        <p:txBody>
          <a:bodyPr>
            <a:noAutofit/>
          </a:bodyPr>
          <a:lstStyle>
            <a:lvl1pPr marL="0" indent="0">
              <a:buNone/>
              <a:defRPr sz="1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“Click to edit for quote, statistics or add image” 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8950" y="3044825"/>
            <a:ext cx="1992313" cy="373063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sz="1000" dirty="0"/>
              <a:t>Add Name </a:t>
            </a:r>
            <a:r>
              <a:rPr lang="mr-IN" sz="1000" dirty="0"/>
              <a:t>–</a:t>
            </a:r>
            <a:r>
              <a:rPr lang="en-US" sz="1000" dirty="0"/>
              <a:t> Job Title,</a:t>
            </a:r>
          </a:p>
          <a:p>
            <a:pPr lvl="0"/>
            <a:r>
              <a:rPr lang="en-US" sz="1000" dirty="0"/>
              <a:t>Company </a:t>
            </a:r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01647"/>
            <a:ext cx="4960960" cy="2599301"/>
          </a:xfr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Font typeface="Arial" charset="0"/>
              <a:buChar char="•"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8850"/>
          </a:xfrm>
          <a:prstGeom prst="rect">
            <a:avLst/>
          </a:prstGeom>
          <a:solidFill>
            <a:srgbClr val="020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ro_blanco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70" y="199043"/>
            <a:ext cx="1868620" cy="28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897" y="4827437"/>
            <a:ext cx="192093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 2017 Nero Blanco IT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41971"/>
            <a:ext cx="6473952" cy="4552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Page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994683"/>
            <a:ext cx="4960960" cy="21535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Subtitle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746" b="-897"/>
          <a:stretch/>
        </p:blipFill>
        <p:spPr>
          <a:xfrm>
            <a:off x="-1" y="2954684"/>
            <a:ext cx="8801529" cy="2188816"/>
          </a:xfrm>
          <a:prstGeom prst="rect">
            <a:avLst/>
          </a:prstGeom>
        </p:spPr>
      </p:pic>
      <p:pic>
        <p:nvPicPr>
          <p:cNvPr id="13" name="Picture 12" descr="woman_on_phon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26586"/>
          <a:stretch/>
        </p:blipFill>
        <p:spPr>
          <a:xfrm>
            <a:off x="7109090" y="1689834"/>
            <a:ext cx="1692438" cy="1686506"/>
          </a:xfrm>
          <a:prstGeom prst="ellipse">
            <a:avLst/>
          </a:prstGeom>
          <a:ln>
            <a:solidFill>
              <a:srgbClr val="EF5F29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0" t="9790" r="3955" b="12956"/>
          <a:stretch/>
        </p:blipFill>
        <p:spPr>
          <a:xfrm>
            <a:off x="5472540" y="2549449"/>
            <a:ext cx="1490730" cy="1461164"/>
          </a:xfrm>
          <a:prstGeom prst="ellipse">
            <a:avLst/>
          </a:prstGeom>
          <a:ln>
            <a:solidFill>
              <a:srgbClr val="26A8A0"/>
            </a:solidFill>
          </a:ln>
        </p:spPr>
      </p:pic>
    </p:spTree>
    <p:extLst/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39712" y="1301648"/>
            <a:ext cx="2002663" cy="1692276"/>
          </a:xfrm>
        </p:spPr>
        <p:txBody>
          <a:bodyPr>
            <a:noAutofit/>
          </a:bodyPr>
          <a:lstStyle>
            <a:lvl1pPr marL="0" indent="0">
              <a:buNone/>
              <a:defRPr sz="1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accent2"/>
                </a:solidFill>
              </a:defRPr>
            </a:lvl2pPr>
            <a:lvl3pPr marL="914400" indent="0">
              <a:buNone/>
              <a:defRPr sz="2000">
                <a:solidFill>
                  <a:schemeClr val="accent2"/>
                </a:solidFill>
              </a:defRPr>
            </a:lvl3pPr>
            <a:lvl4pPr marL="1371600" indent="0">
              <a:buNone/>
              <a:defRPr sz="2000">
                <a:solidFill>
                  <a:schemeClr val="accent2"/>
                </a:solidFill>
              </a:defRPr>
            </a:lvl4pPr>
            <a:lvl5pPr marL="1828800" indent="0"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“Click to edit for quote, statistics or add image”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01647"/>
            <a:ext cx="5797486" cy="29855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8850"/>
          </a:xfrm>
          <a:prstGeom prst="rect">
            <a:avLst/>
          </a:prstGeom>
          <a:solidFill>
            <a:srgbClr val="020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ro_blanco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70" y="199043"/>
            <a:ext cx="1868620" cy="289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92" b="11004"/>
          <a:stretch/>
        </p:blipFill>
        <p:spPr>
          <a:xfrm>
            <a:off x="-1" y="4123032"/>
            <a:ext cx="8842933" cy="1020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897" y="4827437"/>
            <a:ext cx="192093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 201</a:t>
            </a:r>
            <a:r>
              <a:rPr lang="en-GB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lang="sk-SK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Nero Blanco IT Limited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41971"/>
            <a:ext cx="6473952" cy="4552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Page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838950" y="3044825"/>
            <a:ext cx="1992313" cy="373063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sz="1000" dirty="0"/>
              <a:t>Add Name </a:t>
            </a:r>
            <a:r>
              <a:rPr lang="mr-IN" sz="1000" dirty="0"/>
              <a:t>–</a:t>
            </a:r>
            <a:r>
              <a:rPr lang="en-US" sz="1000" dirty="0"/>
              <a:t> Job Title,</a:t>
            </a:r>
          </a:p>
          <a:p>
            <a:pPr lvl="0"/>
            <a:r>
              <a:rPr lang="en-US" sz="1000" dirty="0"/>
              <a:t>Company </a:t>
            </a:r>
            <a:endParaRPr lang="en-US" dirty="0"/>
          </a:p>
        </p:txBody>
      </p:sp>
    </p:spTree>
    <p:extLst/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b="3621"/>
          <a:stretch>
            <a:fillRect/>
          </a:stretch>
        </p:blipFill>
        <p:spPr bwMode="auto">
          <a:xfrm>
            <a:off x="0" y="2165350"/>
            <a:ext cx="88423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8850"/>
          </a:xfrm>
          <a:prstGeom prst="rect">
            <a:avLst/>
          </a:prstGeom>
          <a:solidFill>
            <a:srgbClr val="020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ro_blanco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70" y="199043"/>
            <a:ext cx="1868620" cy="28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897" y="4827437"/>
            <a:ext cx="192093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 201</a:t>
            </a:r>
            <a:r>
              <a:rPr lang="en-GB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lang="sk-SK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Nero Blanco IT Limited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41971"/>
            <a:ext cx="6473952" cy="4552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Page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994683"/>
            <a:ext cx="4960960" cy="21535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65760" y="1301647"/>
            <a:ext cx="5797486" cy="257047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/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835" r="13692"/>
          <a:stretch/>
        </p:blipFill>
        <p:spPr>
          <a:xfrm>
            <a:off x="1" y="2974929"/>
            <a:ext cx="9144000" cy="2078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8850"/>
          </a:xfrm>
          <a:prstGeom prst="rect">
            <a:avLst/>
          </a:prstGeom>
          <a:solidFill>
            <a:srgbClr val="020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ro_blanco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70" y="199043"/>
            <a:ext cx="1868620" cy="28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897" y="4827437"/>
            <a:ext cx="192093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 201</a:t>
            </a:r>
            <a:r>
              <a:rPr lang="en-GB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lang="sk-SK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Nero Blanco IT Limited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41971"/>
            <a:ext cx="6473952" cy="4552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Page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994683"/>
            <a:ext cx="4960960" cy="21535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65759" y="1301647"/>
            <a:ext cx="8276795" cy="283527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/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b="3621"/>
          <a:stretch>
            <a:fillRect/>
          </a:stretch>
        </p:blipFill>
        <p:spPr bwMode="auto">
          <a:xfrm>
            <a:off x="0" y="2165350"/>
            <a:ext cx="88423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8850"/>
          </a:xfrm>
          <a:prstGeom prst="rect">
            <a:avLst/>
          </a:prstGeom>
          <a:solidFill>
            <a:srgbClr val="020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ro_blanco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70" y="199043"/>
            <a:ext cx="1868620" cy="28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897" y="4827437"/>
            <a:ext cx="192093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© 201</a:t>
            </a:r>
            <a:r>
              <a:rPr lang="en-GB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lang="sk-SK" sz="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Nero Blanco IT Limited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41971"/>
            <a:ext cx="6473952" cy="4552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Page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994683"/>
            <a:ext cx="4960960" cy="21535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1"/>
          </p:nvPr>
        </p:nvSpPr>
        <p:spPr>
          <a:xfrm>
            <a:off x="365760" y="1365968"/>
            <a:ext cx="4860925" cy="213042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002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03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8" descr="nero_blanco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198438"/>
            <a:ext cx="18684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cover_ic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b="10153"/>
          <a:stretch>
            <a:fillRect/>
          </a:stretch>
        </p:blipFill>
        <p:spPr bwMode="auto">
          <a:xfrm>
            <a:off x="0" y="1619250"/>
            <a:ext cx="88312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B29E90C-2960-4DAC-A362-2262F090D4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737" y="1619250"/>
            <a:ext cx="4960960" cy="276225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/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7E7DC-C822-D843-8E49-19C4CAB7A95F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BBC4-564E-AA49-AAB4-3725D46ED9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0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1" r:id="rId4"/>
    <p:sldLayoutId id="2147483662" r:id="rId5"/>
    <p:sldLayoutId id="2147483663" r:id="rId6"/>
    <p:sldLayoutId id="2147483665" r:id="rId7"/>
    <p:sldLayoutId id="2147483651" r:id="rId8"/>
    <p:sldLayoutId id="2147483664" r:id="rId9"/>
    <p:sldLayoutId id="2147483655" r:id="rId10"/>
    <p:sldLayoutId id="2147483667" r:id="rId11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igroup.com/en-GB/iso-22301-business-continuity/BCI-Horizon-Scan-Report-201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igroup.com/en-GB/iso-22301-business-continuity/BCI-Horizon-Scan-Report-201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igroup.com/en-GB/iso-22301-business-continuity/BCI-Horizon-Scan-Report-201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D6AF7-3460-4637-B239-28F4330A2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Nero Blanco Service Offering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E95D1-212B-4129-9FA8-3336825EB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A4D842-606B-469E-90AA-8CB07549B0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Azure Resilience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EE34F-3387-4D31-903B-79352E9E9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937" y="2029518"/>
            <a:ext cx="938479" cy="542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6AC0E1-5479-49FB-BD23-AF687C66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606" y="4427807"/>
            <a:ext cx="1073540" cy="7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668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Nero Blanco Service Offering – Azure Resilience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0E908-2997-4205-A4BB-B16AACA28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994683"/>
            <a:ext cx="4960960" cy="306964"/>
          </a:xfrm>
        </p:spPr>
        <p:txBody>
          <a:bodyPr/>
          <a:lstStyle/>
          <a:p>
            <a:r>
              <a:rPr lang="en-US" dirty="0"/>
              <a:t>BCI Horizon Scan Report 2018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200" dirty="0">
                <a:cs typeface="Calibri" panose="020F0502020204030204" pitchFamily="34" charset="0"/>
              </a:rPr>
              <a:t>Download the Report here:</a:t>
            </a:r>
          </a:p>
          <a:p>
            <a:endParaRPr lang="en-GB" sz="1200" dirty="0">
              <a:cs typeface="Calibri" panose="020F0502020204030204" pitchFamily="34" charset="0"/>
            </a:endParaRPr>
          </a:p>
          <a:p>
            <a:r>
              <a:rPr lang="en-GB" sz="1200" dirty="0">
                <a:cs typeface="Calibri" panose="020F0502020204030204" pitchFamily="34" charset="0"/>
                <a:hlinkClick r:id="rId3"/>
              </a:rPr>
              <a:t>BCI-Horizon-Scan-Report-2018</a:t>
            </a:r>
            <a:endParaRPr lang="en-GB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cs typeface="Calibri" panose="020F0502020204030204" pitchFamily="34" charset="0"/>
            </a:endParaRPr>
          </a:p>
          <a:p>
            <a:endParaRPr lang="en-US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10A70-8C8B-4562-A0BF-0B51C035B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318" y="798787"/>
            <a:ext cx="4779158" cy="34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3338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Nero Blanco Service Offering – Azure Resilience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0E908-2997-4205-A4BB-B16AACA28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994683"/>
            <a:ext cx="4960960" cy="306964"/>
          </a:xfrm>
        </p:spPr>
        <p:txBody>
          <a:bodyPr/>
          <a:lstStyle/>
          <a:p>
            <a:r>
              <a:rPr lang="en-US" dirty="0"/>
              <a:t>BCI Horizon Scan Report 2018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200" dirty="0">
                <a:cs typeface="Calibri" panose="020F0502020204030204" pitchFamily="34" charset="0"/>
              </a:rPr>
              <a:t>Download the Report here:</a:t>
            </a:r>
          </a:p>
          <a:p>
            <a:endParaRPr lang="en-GB" sz="1200" dirty="0">
              <a:cs typeface="Calibri" panose="020F0502020204030204" pitchFamily="34" charset="0"/>
            </a:endParaRPr>
          </a:p>
          <a:p>
            <a:r>
              <a:rPr lang="en-GB" sz="1200" dirty="0">
                <a:cs typeface="Calibri" panose="020F0502020204030204" pitchFamily="34" charset="0"/>
                <a:hlinkClick r:id="rId3"/>
              </a:rPr>
              <a:t>BCI-Horizon-Scan-Report-2018</a:t>
            </a:r>
            <a:endParaRPr lang="en-GB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cs typeface="Calibri" panose="020F0502020204030204" pitchFamily="34" charset="0"/>
            </a:endParaRPr>
          </a:p>
          <a:p>
            <a:endParaRPr lang="en-US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F3BA1-1302-443B-B452-B83807C10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736" y="719958"/>
            <a:ext cx="4151743" cy="35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370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Nero Blanco Service Offering – Azure Resilience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0E908-2997-4205-A4BB-B16AACA28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994683"/>
            <a:ext cx="4960960" cy="306964"/>
          </a:xfrm>
        </p:spPr>
        <p:txBody>
          <a:bodyPr/>
          <a:lstStyle/>
          <a:p>
            <a:r>
              <a:rPr lang="en-US" dirty="0"/>
              <a:t>BCI Horizon Scan Report 2018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200" dirty="0">
                <a:cs typeface="Calibri" panose="020F0502020204030204" pitchFamily="34" charset="0"/>
              </a:rPr>
              <a:t>Download the Report here:</a:t>
            </a:r>
          </a:p>
          <a:p>
            <a:endParaRPr lang="en-GB" sz="1200" dirty="0">
              <a:cs typeface="Calibri" panose="020F0502020204030204" pitchFamily="34" charset="0"/>
            </a:endParaRPr>
          </a:p>
          <a:p>
            <a:r>
              <a:rPr lang="en-GB" sz="1200" dirty="0">
                <a:cs typeface="Calibri" panose="020F0502020204030204" pitchFamily="34" charset="0"/>
                <a:hlinkClick r:id="rId3"/>
              </a:rPr>
              <a:t>BCI-Horizon-Scan-Report-2018</a:t>
            </a:r>
            <a:endParaRPr lang="en-GB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cs typeface="Calibri" panose="020F0502020204030204" pitchFamily="34" charset="0"/>
            </a:endParaRPr>
          </a:p>
          <a:p>
            <a:endParaRPr lang="en-US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1A4AA-EA29-4D15-83A9-528934DE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049" y="904206"/>
            <a:ext cx="4975070" cy="32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581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Nero Blanco Service Offering – Azure Resilience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0E908-2997-4205-A4BB-B16AACA28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994683"/>
            <a:ext cx="4960960" cy="306964"/>
          </a:xfrm>
        </p:spPr>
        <p:txBody>
          <a:bodyPr/>
          <a:lstStyle/>
          <a:p>
            <a:r>
              <a:rPr lang="en-US" dirty="0"/>
              <a:t>Disaster Recovery as a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cs typeface="Calibri" panose="020F0502020204030204" pitchFamily="34" charset="0"/>
              </a:rPr>
              <a:t>Active/Passive DR to Azure</a:t>
            </a:r>
          </a:p>
          <a:p>
            <a:endParaRPr lang="en-US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cs typeface="Calibri" panose="020F0502020204030204" pitchFamily="34" charset="0"/>
              </a:rPr>
              <a:t>Regular DR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cs typeface="Calibri" panose="020F0502020204030204" pitchFamily="34" charset="0"/>
              </a:rPr>
              <a:t>Choice of SLAs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cs typeface="Calibri" panose="020F0502020204030204" pitchFamily="34" charset="0"/>
              </a:rPr>
              <a:t>Can be a precursor to migration to Azure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cs typeface="Calibri" panose="020F0502020204030204" pitchFamily="34" charset="0"/>
            </a:endParaRPr>
          </a:p>
          <a:p>
            <a:endParaRPr lang="en-US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B5789-36B4-4215-BA1C-4B115EAD4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70" y="3083339"/>
            <a:ext cx="219475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49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Nero Blanco Service Offering – Azure Resilience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0E908-2997-4205-A4BB-B16AACA28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994683"/>
            <a:ext cx="4960960" cy="306964"/>
          </a:xfrm>
        </p:spPr>
        <p:txBody>
          <a:bodyPr/>
          <a:lstStyle/>
          <a:p>
            <a:r>
              <a:rPr lang="en-US" dirty="0"/>
              <a:t>Disaster Recovery as a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cs typeface="Calibri" panose="020F0502020204030204" pitchFamily="34" charset="0"/>
              </a:rPr>
              <a:t>With Nero Blanco’s Azure Resilience Proof of Concept (POC), we will implement a </a:t>
            </a:r>
            <a:r>
              <a:rPr lang="en-GB" sz="1200" dirty="0" err="1">
                <a:cs typeface="Calibri" panose="020F0502020204030204" pitchFamily="34" charset="0"/>
              </a:rPr>
              <a:t>DRaaS</a:t>
            </a:r>
            <a:r>
              <a:rPr lang="en-GB" sz="1200" dirty="0">
                <a:cs typeface="Calibri" panose="020F0502020204030204" pitchFamily="34" charset="0"/>
              </a:rPr>
              <a:t> solution for a sample of your workloads from your data centre into Azure with Azure Site Recovery.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cs typeface="Calibri" panose="020F0502020204030204" pitchFamily="34" charset="0"/>
              </a:rPr>
              <a:t>This PoC is suitable for in-house data centres with VMware VM’s, Hyper-V VM’s, and/or physical servers (Windows and Linux).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cs typeface="Calibri" panose="020F0502020204030204" pitchFamily="34" charset="0"/>
              </a:rPr>
              <a:t>The PoC will deliver a DR solution for up to 3 workloads leveraging Azure Site Recovery into a single Azure region, with a target RPO and RTO of less than 15 minutes.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cs typeface="Calibri" panose="020F0502020204030204" pitchFamily="34" charset="0"/>
            </a:endParaRPr>
          </a:p>
          <a:p>
            <a:endParaRPr lang="en-US" sz="1200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01E61-0385-4DE0-827C-6C98175BC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668" y="3100551"/>
            <a:ext cx="2191811" cy="12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5934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E0997-D997-4055-BA09-8CE2C7E9A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Please contact us here:</a:t>
            </a:r>
          </a:p>
          <a:p>
            <a:endParaRPr lang="en-GB" dirty="0"/>
          </a:p>
          <a:p>
            <a:r>
              <a:rPr lang="en-GB" dirty="0"/>
              <a:t>team@neroblanco.co.uk</a:t>
            </a:r>
          </a:p>
        </p:txBody>
      </p:sp>
    </p:spTree>
    <p:extLst>
      <p:ext uri="{BB962C8B-B14F-4D97-AF65-F5344CB8AC3E}">
        <p14:creationId xmlns:p14="http://schemas.microsoft.com/office/powerpoint/2010/main" val="342116047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nero_blanco_PPT_template_master11052017">
  <a:themeElements>
    <a:clrScheme name="Nero Blanco">
      <a:dk1>
        <a:srgbClr val="02032C"/>
      </a:dk1>
      <a:lt1>
        <a:srgbClr val="FFFFFF"/>
      </a:lt1>
      <a:dk2>
        <a:srgbClr val="02032C"/>
      </a:dk2>
      <a:lt2>
        <a:srgbClr val="FFFFFF"/>
      </a:lt2>
      <a:accent1>
        <a:srgbClr val="595959"/>
      </a:accent1>
      <a:accent2>
        <a:srgbClr val="EF5F28"/>
      </a:accent2>
      <a:accent3>
        <a:srgbClr val="26A8A0"/>
      </a:accent3>
      <a:accent4>
        <a:srgbClr val="FDBC23"/>
      </a:accent4>
      <a:accent5>
        <a:srgbClr val="2AAAE0"/>
      </a:accent5>
      <a:accent6>
        <a:srgbClr val="02032C"/>
      </a:accent6>
      <a:hlink>
        <a:srgbClr val="2AAAE0"/>
      </a:hlink>
      <a:folHlink>
        <a:srgbClr val="EF5F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ro_blanco_PPT_template_master11052017" id="{5A5EAC2F-6E2A-427B-9519-47CEE29607C0}" vid="{1CD7C2CF-D998-4786-91FB-B1B207ABF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 NB Template" ma:contentTypeID="0x010100B50F814A3D8A434D92D32E143965B09E001A22FF9EBFBF3941BB3CAF5C519DDF10" ma:contentTypeVersion="7" ma:contentTypeDescription="Create new documents in this library from the Nero Blanco Word Template created by Resource IT May 2017" ma:contentTypeScope="" ma:versionID="81d30bcc5b05bbfaeff8b212458d755e">
  <xsd:schema xmlns:xsd="http://www.w3.org/2001/XMLSchema" xmlns:xs="http://www.w3.org/2001/XMLSchema" xmlns:p="http://schemas.microsoft.com/office/2006/metadata/properties" xmlns:ns1="http://schemas.microsoft.com/sharepoint/v3" xmlns:ns2="fbc08b16-34f5-40a7-b352-aa6a081779ac" xmlns:ns3="f88822f9-8855-44f7-b213-ddbff2882434" targetNamespace="http://schemas.microsoft.com/office/2006/metadata/properties" ma:root="true" ma:fieldsID="c80f7c357b904076274b4de9ec01d32b" ns1:_="" ns2:_="" ns3:_="">
    <xsd:import namespace="http://schemas.microsoft.com/sharepoint/v3"/>
    <xsd:import namespace="fbc08b16-34f5-40a7-b352-aa6a081779ac"/>
    <xsd:import namespace="f88822f9-8855-44f7-b213-ddbff28824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08b16-34f5-40a7-b352-aa6a081779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822f9-8855-44f7-b213-ddbff288243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fbc08b16-34f5-40a7-b352-aa6a081779ac">MZXPC2XZ5WE5-5-9368</_dlc_DocId>
    <_dlc_DocIdUrl xmlns="fbc08b16-34f5-40a7-b352-aa6a081779ac">
      <Url>https://neroblancoit.sharepoint.com/_layouts/15/DocIdRedir.aspx?ID=MZXPC2XZ5WE5-5-9368</Url>
      <Description>MZXPC2XZ5WE5-5-9368</Description>
    </_dlc_DocIdUrl>
  </documentManagement>
</p:properties>
</file>

<file path=customXml/itemProps1.xml><?xml version="1.0" encoding="utf-8"?>
<ds:datastoreItem xmlns:ds="http://schemas.openxmlformats.org/officeDocument/2006/customXml" ds:itemID="{01C49095-CAFE-4F31-9D26-7102096228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5D52B0-0BAD-4556-80E8-458E0D8D25B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774033A-5E4B-429D-B86B-D9D891E18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bc08b16-34f5-40a7-b352-aa6a081779ac"/>
    <ds:schemaRef ds:uri="f88822f9-8855-44f7-b213-ddbff2882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E3FD918-AFB9-4607-AEE3-7C39B651A521}">
  <ds:schemaRefs>
    <ds:schemaRef ds:uri="f88822f9-8855-44f7-b213-ddbff288243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fbc08b16-34f5-40a7-b352-aa6a081779ac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nero_blanco_PPT_template_master11052017</Template>
  <TotalTime>3017</TotalTime>
  <Words>214</Words>
  <Application>Microsoft Office PowerPoint</Application>
  <PresentationFormat>On-screen Show (16:9)</PresentationFormat>
  <Paragraphs>48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Mangal</vt:lpstr>
      <vt:lpstr>nero_blanco_PPT_template_master11052017</vt:lpstr>
      <vt:lpstr>Nero Blanco Service Offering</vt:lpstr>
      <vt:lpstr>Nero Blanco Service Offering – Azure Resilience</vt:lpstr>
      <vt:lpstr>Nero Blanco Service Offering – Azure Resilience</vt:lpstr>
      <vt:lpstr>Nero Blanco Service Offering – Azure Resilience</vt:lpstr>
      <vt:lpstr>Nero Blanco Service Offering – Azure Resilience</vt:lpstr>
      <vt:lpstr>Nero Blanco Service Offering – Azure Resilience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Tenant to Tenant Practice Offering</dc:title>
  <dc:creator>Conrad Murray</dc:creator>
  <cp:lastModifiedBy>James Clifford</cp:lastModifiedBy>
  <cp:revision>16</cp:revision>
  <dcterms:created xsi:type="dcterms:W3CDTF">2017-12-11T21:07:51Z</dcterms:created>
  <dcterms:modified xsi:type="dcterms:W3CDTF">2018-10-29T20:57:53Z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0x010100B50F814A3D8A434D92D32E143965B09E001A22FF9EBFBF3941BB3CAF5C519DDF10</vt:lpwstr>
  </property>
  <property fmtid="{D5CDD505-2E9C-101B-9397-08002B2CF9AE}" pid="3" name="_dlc_DocIdItemGuid">
    <vt:lpwstr>84fc9f4e-af06-49b7-a06c-de2fa33e464f</vt:lpwstr>
  </property>
</Properties>
</file>