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7968" r:id="rId1"/>
  </p:sldMasterIdLst>
  <p:notesMasterIdLst>
    <p:notesMasterId r:id="rId27"/>
  </p:notesMasterIdLst>
  <p:handoutMasterIdLst>
    <p:handoutMasterId r:id="rId28"/>
  </p:handoutMasterIdLst>
  <p:sldIdLst>
    <p:sldId id="2147479230" r:id="rId2"/>
    <p:sldId id="2147479293" r:id="rId3"/>
    <p:sldId id="2147470652" r:id="rId4"/>
    <p:sldId id="2147470679" r:id="rId5"/>
    <p:sldId id="2147479271" r:id="rId6"/>
    <p:sldId id="2147479276" r:id="rId7"/>
    <p:sldId id="2147479277" r:id="rId8"/>
    <p:sldId id="2147479278" r:id="rId9"/>
    <p:sldId id="2147470696" r:id="rId10"/>
    <p:sldId id="2147470654" r:id="rId11"/>
    <p:sldId id="2147479285" r:id="rId12"/>
    <p:sldId id="2147479275" r:id="rId13"/>
    <p:sldId id="2147479264" r:id="rId14"/>
    <p:sldId id="2147479265" r:id="rId15"/>
    <p:sldId id="2147479266" r:id="rId16"/>
    <p:sldId id="2147479272" r:id="rId17"/>
    <p:sldId id="2147479273" r:id="rId18"/>
    <p:sldId id="2147479274" r:id="rId19"/>
    <p:sldId id="2147470678" r:id="rId20"/>
    <p:sldId id="2147479260" r:id="rId21"/>
    <p:sldId id="2147479294" r:id="rId22"/>
    <p:sldId id="2147479296" r:id="rId23"/>
    <p:sldId id="2147479299" r:id="rId24"/>
    <p:sldId id="2147479300" r:id="rId25"/>
    <p:sldId id="21474793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m Connection Day event-in-a-box" id="{3E97FB97-A7AC-4AF9-92EB-B5CF09894B16}">
          <p14:sldIdLst>
            <p14:sldId id="2147479230"/>
            <p14:sldId id="2147479293"/>
            <p14:sldId id="2147470652"/>
            <p14:sldId id="2147470679"/>
            <p14:sldId id="2147479271"/>
            <p14:sldId id="2147479276"/>
            <p14:sldId id="2147479277"/>
            <p14:sldId id="2147479278"/>
            <p14:sldId id="2147470696"/>
            <p14:sldId id="2147470654"/>
            <p14:sldId id="2147479285"/>
            <p14:sldId id="2147479275"/>
            <p14:sldId id="2147479264"/>
            <p14:sldId id="2147479265"/>
            <p14:sldId id="2147479266"/>
            <p14:sldId id="2147479272"/>
            <p14:sldId id="2147479273"/>
            <p14:sldId id="2147479274"/>
            <p14:sldId id="2147470678"/>
            <p14:sldId id="2147479260"/>
            <p14:sldId id="2147479294"/>
            <p14:sldId id="2147479296"/>
            <p14:sldId id="2147479299"/>
            <p14:sldId id="2147479300"/>
            <p14:sldId id="2147479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823"/>
    <a:srgbClr val="FB4315"/>
    <a:srgbClr val="FCAB15"/>
    <a:srgbClr val="ABA00D"/>
    <a:srgbClr val="ADA10F"/>
    <a:srgbClr val="666633"/>
    <a:srgbClr val="FF1E0A"/>
    <a:srgbClr val="FD4114"/>
    <a:srgbClr val="FEAE17"/>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9" autoAdjust="0"/>
    <p:restoredTop sz="86438" autoAdjust="0"/>
  </p:normalViewPr>
  <p:slideViewPr>
    <p:cSldViewPr snapToGrid="0">
      <p:cViewPr varScale="1">
        <p:scale>
          <a:sx n="139" d="100"/>
          <a:sy n="139" d="100"/>
        </p:scale>
        <p:origin x="280"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CAA2B7-F020-10F7-8BE4-7784513154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0E31DC8-8182-9DF7-B0A0-A98A19152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EB8289-091D-4D47-A12C-5EF82F40CB55}" type="datetimeFigureOut">
              <a:rPr lang="en-US" smtClean="0"/>
              <a:t>6/5/2023</a:t>
            </a:fld>
            <a:endParaRPr lang="en-US"/>
          </a:p>
        </p:txBody>
      </p:sp>
      <p:sp>
        <p:nvSpPr>
          <p:cNvPr id="4" name="Footer Placeholder 3">
            <a:extLst>
              <a:ext uri="{FF2B5EF4-FFF2-40B4-BE49-F238E27FC236}">
                <a16:creationId xmlns:a16="http://schemas.microsoft.com/office/drawing/2014/main" id="{832B750F-E3B6-4BFE-317C-9484598775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326A75-59BB-3054-16A9-64974F919B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0BF9EE-EA79-429D-9A57-E099958E7135}" type="slidenum">
              <a:rPr lang="en-US" smtClean="0"/>
              <a:t>‹#›</a:t>
            </a:fld>
            <a:endParaRPr lang="en-US"/>
          </a:p>
        </p:txBody>
      </p:sp>
    </p:spTree>
    <p:extLst>
      <p:ext uri="{BB962C8B-B14F-4D97-AF65-F5344CB8AC3E}">
        <p14:creationId xmlns:p14="http://schemas.microsoft.com/office/powerpoint/2010/main" val="185826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15603-9415-4FBE-B221-D007F234849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6EDFA-64D4-47B1-91F9-5343FEC3222A}" type="slidenum">
              <a:rPr lang="en-US" smtClean="0"/>
              <a:t>‹#›</a:t>
            </a:fld>
            <a:endParaRPr lang="en-US"/>
          </a:p>
        </p:txBody>
      </p:sp>
    </p:spTree>
    <p:extLst>
      <p:ext uri="{BB962C8B-B14F-4D97-AF65-F5344CB8AC3E}">
        <p14:creationId xmlns:p14="http://schemas.microsoft.com/office/powerpoint/2010/main" val="425166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50" dirty="0">
              <a:solidFill>
                <a:srgbClr val="000000"/>
              </a:solidFill>
              <a:highlight>
                <a:srgbClr val="FFFF00"/>
              </a:highlight>
              <a:latin typeface="Segoe UI"/>
              <a:ea typeface="Calibri"/>
              <a:cs typeface="Segoe UI"/>
            </a:endParaRPr>
          </a:p>
        </p:txBody>
      </p:sp>
      <p:sp>
        <p:nvSpPr>
          <p:cNvPr id="4" name="Header Placeholder 3"/>
          <p:cNvSpPr>
            <a:spLocks noGrp="1"/>
          </p:cNvSpPr>
          <p:nvPr>
            <p:ph type="hdr" sz="quarter"/>
          </p:nvPr>
        </p:nvSpPr>
        <p:spPr/>
        <p:txBody>
          <a:bodyPr/>
          <a:lstStyle/>
          <a:p>
            <a:pPr marL="0" marR="0" lvl="0" indent="0" algn="l" defTabSz="92208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49621"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22081" rtl="0" eaLnBrk="1" fontAlgn="auto" latinLnBrk="0" hangingPunct="1">
              <a:lnSpc>
                <a:spcPct val="100000"/>
              </a:lnSpc>
              <a:spcBef>
                <a:spcPts val="0"/>
              </a:spcBef>
              <a:spcAft>
                <a:spcPts val="0"/>
              </a:spcAft>
              <a:buClrTx/>
              <a:buSzTx/>
              <a:buFontTx/>
              <a:buNone/>
              <a:tabLst/>
              <a:defRPr/>
            </a:pPr>
            <a:fld id="{35AE2088-8A48-4824-A1CB-81E9FC54B89E}" type="datetime8">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081"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2208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08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42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50" b="1" dirty="0">
                <a:latin typeface="Segoe UI"/>
                <a:cs typeface="Segoe UI"/>
              </a:rPr>
              <a:t>Timing: </a:t>
            </a:r>
            <a:r>
              <a:rPr lang="en-US" sz="850" b="0" dirty="0">
                <a:latin typeface="Segoe UI"/>
                <a:cs typeface="Segoe UI"/>
              </a:rPr>
              <a:t>2 minutes (+</a:t>
            </a:r>
            <a:r>
              <a:rPr lang="en-US" sz="850" dirty="0">
                <a:latin typeface="Segoe UI"/>
                <a:cs typeface="Segoe UI"/>
              </a:rPr>
              <a:t>25</a:t>
            </a:r>
            <a:r>
              <a:rPr lang="en-US" sz="850" b="0" dirty="0">
                <a:latin typeface="Segoe UI"/>
                <a:cs typeface="Segoe UI"/>
              </a:rPr>
              <a:t> minutes for activity)</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a:p>
            <a:r>
              <a:rPr lang="en-US" sz="850" b="1" dirty="0">
                <a:latin typeface="Segoe UI"/>
                <a:cs typeface="Segoe UI"/>
              </a:rPr>
              <a:t>Who:</a:t>
            </a:r>
            <a:r>
              <a:rPr lang="en-US" sz="850" dirty="0">
                <a:latin typeface="Segoe UI"/>
                <a:cs typeface="Segoe UI"/>
              </a:rPr>
              <a:t> Host</a:t>
            </a:r>
            <a:br>
              <a:rPr lang="en-US" sz="850" dirty="0">
                <a:latin typeface="Segoe UI"/>
                <a:cs typeface="Segoe UI"/>
              </a:rPr>
            </a:br>
            <a:endParaRPr lang="en-US" sz="850" dirty="0">
              <a:latin typeface="Segoe UI"/>
              <a:cs typeface="Segoe UI"/>
            </a:endParaRPr>
          </a:p>
          <a:p>
            <a:r>
              <a:rPr lang="en-US" sz="850" b="1" dirty="0">
                <a:latin typeface="Segoe UI"/>
                <a:cs typeface="Segoe UI"/>
              </a:rPr>
              <a:t>Say: </a:t>
            </a:r>
            <a:endParaRPr lang="en-US" dirty="0"/>
          </a:p>
          <a:p>
            <a:pPr marL="0" indent="0">
              <a:buFont typeface="Arial" panose="020B0604020202020204" pitchFamily="34" charset="0"/>
              <a:buNone/>
            </a:pPr>
            <a:r>
              <a:rPr lang="en-US" sz="850" dirty="0">
                <a:latin typeface="Segoe UI"/>
                <a:cs typeface="Segoe UI"/>
              </a:rPr>
              <a:t>Find 3-5 others and form a small group</a:t>
            </a:r>
          </a:p>
          <a:p>
            <a:pPr marL="171450" indent="-171450">
              <a:buFont typeface="Arial" panose="020B0604020202020204" pitchFamily="34" charset="0"/>
              <a:buChar char="•"/>
            </a:pPr>
            <a:r>
              <a:rPr lang="en-US" sz="850" dirty="0">
                <a:latin typeface="Segoe UI"/>
                <a:cs typeface="Segoe UI"/>
              </a:rPr>
              <a:t>Answer the following questions: </a:t>
            </a:r>
            <a:endParaRPr lang="en-US" sz="850" dirty="0">
              <a:cs typeface="Segoe UI"/>
            </a:endParaRPr>
          </a:p>
          <a:p>
            <a:pPr marL="384175" lvl="1" indent="-171450">
              <a:buFont typeface="Arial" panose="020B0604020202020204" pitchFamily="34" charset="0"/>
              <a:buChar char="•"/>
            </a:pPr>
            <a:r>
              <a:rPr lang="en-US" sz="850" dirty="0">
                <a:latin typeface="Segoe UI"/>
                <a:cs typeface="Segoe UI"/>
              </a:rPr>
              <a:t>Who are you and where in the team do you work?</a:t>
            </a:r>
          </a:p>
          <a:p>
            <a:pPr marL="384175" lvl="1" indent="-171450">
              <a:buFont typeface="Arial" panose="020B0604020202020204" pitchFamily="34" charset="0"/>
              <a:buChar char="•"/>
            </a:pPr>
            <a:r>
              <a:rPr lang="en-US" sz="850" i="1" dirty="0">
                <a:latin typeface="Segoe UI"/>
                <a:cs typeface="Segoe UI"/>
              </a:rPr>
              <a:t>Reflect on a moment where you felt deeply connected. </a:t>
            </a:r>
            <a:r>
              <a:rPr lang="en-US" sz="850" dirty="0">
                <a:latin typeface="Segoe UI"/>
                <a:cs typeface="Segoe UI"/>
              </a:rPr>
              <a:t>What does connection mean to you? What is it not?</a:t>
            </a:r>
          </a:p>
          <a:p>
            <a:pPr marL="384175" lvl="1" indent="-171450"/>
            <a:r>
              <a:rPr lang="en-US" sz="850" dirty="0">
                <a:latin typeface="Segoe UI"/>
                <a:ea typeface="+mn-lt"/>
                <a:cs typeface="Segoe UI"/>
              </a:rPr>
              <a:t>Currently, where are you feeling deep connection in the workplace? </a:t>
            </a:r>
            <a:endParaRPr lang="en-US" sz="850" dirty="0">
              <a:ea typeface="+mn-lt"/>
              <a:cs typeface="Segoe UI"/>
            </a:endParaRPr>
          </a:p>
          <a:p>
            <a:pPr marL="171450" lvl="0" indent="-171450">
              <a:buFont typeface="Arial" panose="020B0604020202020204" pitchFamily="34" charset="0"/>
              <a:buChar char="•"/>
            </a:pPr>
            <a:r>
              <a:rPr lang="en-US" sz="850" dirty="0">
                <a:latin typeface="Segoe UI"/>
                <a:ea typeface="+mn-lt"/>
                <a:cs typeface="Segoe UI"/>
              </a:rPr>
              <a:t>You will have 20 minutes in your small group to get through the questions</a:t>
            </a:r>
          </a:p>
          <a:p>
            <a:endParaRPr lang="en-US" dirty="0"/>
          </a:p>
          <a:p>
            <a:r>
              <a:rPr lang="en-US" sz="850" b="1" dirty="0">
                <a:latin typeface="Segoe UI"/>
                <a:cs typeface="Segoe UI"/>
              </a:rPr>
              <a:t>Do: </a:t>
            </a:r>
            <a:endParaRPr lang="en-US" sz="850" b="1" dirty="0">
              <a:cs typeface="Segoe UI"/>
            </a:endParaRPr>
          </a:p>
          <a:p>
            <a:pPr marL="171450" indent="-171450">
              <a:buFont typeface="Arial" panose="020B0604020202020204" pitchFamily="34" charset="0"/>
              <a:buChar char="•"/>
            </a:pPr>
            <a:r>
              <a:rPr lang="en-US" sz="850" dirty="0">
                <a:latin typeface="Segoe UI"/>
                <a:cs typeface="Segoe UI"/>
              </a:rPr>
              <a:t>Read instructions: Ask for people to get into trios in the room and answer the questions </a:t>
            </a:r>
            <a:endParaRPr lang="en-US" sz="850" dirty="0">
              <a:cs typeface="Segoe UI"/>
            </a:endParaRPr>
          </a:p>
          <a:p>
            <a:pPr marL="171450" indent="-171450">
              <a:buFont typeface="Arial" panose="020B0604020202020204" pitchFamily="34" charset="0"/>
              <a:buChar char="•"/>
            </a:pPr>
            <a:r>
              <a:rPr lang="en-US" sz="850" dirty="0">
                <a:latin typeface="Segoe UI"/>
                <a:cs typeface="Segoe UI"/>
              </a:rPr>
              <a:t>Leave these questions up on the screen for them to answer in trios</a:t>
            </a:r>
          </a:p>
          <a:p>
            <a:pPr marL="171450" indent="-171450">
              <a:buFont typeface="Arial" panose="020B0604020202020204" pitchFamily="34" charset="0"/>
              <a:buChar char="•"/>
            </a:pPr>
            <a:r>
              <a:rPr lang="en-US" sz="850" dirty="0">
                <a:latin typeface="Segoe UI"/>
                <a:cs typeface="Segoe UI"/>
              </a:rPr>
              <a:t>Keep time, at the end of 25 minutes call people back to their seats</a:t>
            </a:r>
          </a:p>
          <a:p>
            <a:endParaRPr lang="en-US" dirty="0">
              <a:cs typeface="Segoe UI" panose="020B0502040204020203"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1439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50" b="1" dirty="0">
                <a:latin typeface="Segoe UI"/>
                <a:cs typeface="Segoe UI"/>
              </a:rPr>
              <a:t>Timing: </a:t>
            </a:r>
            <a:r>
              <a:rPr lang="en-US" sz="850" b="0" dirty="0">
                <a:latin typeface="Segoe UI"/>
                <a:cs typeface="Segoe UI"/>
              </a:rPr>
              <a:t>2 minutes (+</a:t>
            </a:r>
            <a:r>
              <a:rPr lang="en-US" sz="850" dirty="0">
                <a:latin typeface="Segoe UI"/>
                <a:cs typeface="Segoe UI"/>
              </a:rPr>
              <a:t>25</a:t>
            </a:r>
            <a:r>
              <a:rPr lang="en-US" sz="850" b="0" dirty="0">
                <a:latin typeface="Segoe UI"/>
                <a:cs typeface="Segoe UI"/>
              </a:rPr>
              <a:t> minutes for activity)</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a:p>
            <a:r>
              <a:rPr lang="en-US" sz="850" b="1" dirty="0">
                <a:latin typeface="Segoe UI"/>
                <a:cs typeface="Segoe UI"/>
              </a:rPr>
              <a:t>Who:</a:t>
            </a:r>
            <a:r>
              <a:rPr lang="en-US" sz="850" dirty="0">
                <a:latin typeface="Segoe UI"/>
                <a:cs typeface="Segoe UI"/>
              </a:rPr>
              <a:t> Host</a:t>
            </a:r>
            <a:br>
              <a:rPr lang="en-US" sz="850" dirty="0">
                <a:latin typeface="Segoe UI"/>
                <a:cs typeface="Segoe UI"/>
              </a:rPr>
            </a:br>
            <a:endParaRPr lang="en-US" sz="850" dirty="0">
              <a:latin typeface="Segoe UI"/>
              <a:cs typeface="Segoe UI"/>
            </a:endParaRPr>
          </a:p>
          <a:p>
            <a:r>
              <a:rPr lang="en-US" sz="850" b="1" dirty="0">
                <a:latin typeface="Segoe UI"/>
                <a:cs typeface="Segoe UI"/>
              </a:rPr>
              <a:t>Say: </a:t>
            </a:r>
            <a:endParaRPr lang="en-US" dirty="0"/>
          </a:p>
          <a:p>
            <a:pPr marL="0" indent="0">
              <a:buFont typeface="Arial" panose="020B0604020202020204" pitchFamily="34" charset="0"/>
              <a:buNone/>
            </a:pPr>
            <a:r>
              <a:rPr lang="en-US" sz="850" dirty="0">
                <a:latin typeface="Segoe UI"/>
                <a:cs typeface="Segoe UI"/>
              </a:rPr>
              <a:t>Find 3-5 others and form a small group</a:t>
            </a:r>
          </a:p>
          <a:p>
            <a:pPr marL="171450" indent="-171450">
              <a:buFont typeface="Arial" panose="020B0604020202020204" pitchFamily="34" charset="0"/>
              <a:buChar char="•"/>
            </a:pPr>
            <a:r>
              <a:rPr lang="en-US" sz="850" dirty="0">
                <a:latin typeface="Segoe UI"/>
                <a:cs typeface="Segoe UI"/>
              </a:rPr>
              <a:t>Answer the following questions: </a:t>
            </a:r>
            <a:endParaRPr lang="en-US" sz="850" dirty="0">
              <a:cs typeface="Segoe UI"/>
            </a:endParaRPr>
          </a:p>
          <a:p>
            <a:pPr marL="384175" lvl="1" indent="-171450">
              <a:buFont typeface="Arial" panose="020B0604020202020204" pitchFamily="34" charset="0"/>
              <a:buChar char="•"/>
            </a:pPr>
            <a:r>
              <a:rPr lang="en-US" sz="850" dirty="0">
                <a:latin typeface="Segoe UI"/>
                <a:cs typeface="Segoe UI"/>
              </a:rPr>
              <a:t>Who are you and where in the team do you work?</a:t>
            </a:r>
          </a:p>
          <a:p>
            <a:pPr marL="384175" lvl="1" indent="-171450">
              <a:buFont typeface="Arial" panose="020B0604020202020204" pitchFamily="34" charset="0"/>
              <a:buChar char="•"/>
            </a:pPr>
            <a:r>
              <a:rPr lang="en-US" sz="850" i="1" dirty="0">
                <a:latin typeface="Segoe UI"/>
                <a:cs typeface="Segoe UI"/>
              </a:rPr>
              <a:t>Reflect on a moment where you felt deeply connected. </a:t>
            </a:r>
            <a:r>
              <a:rPr lang="en-US" sz="850" dirty="0">
                <a:latin typeface="Segoe UI"/>
                <a:cs typeface="Segoe UI"/>
              </a:rPr>
              <a:t>What does connection mean to you? What is it not?</a:t>
            </a:r>
          </a:p>
          <a:p>
            <a:pPr marL="384175" lvl="1" indent="-171450"/>
            <a:r>
              <a:rPr lang="en-US" sz="850" dirty="0">
                <a:latin typeface="Segoe UI"/>
                <a:ea typeface="+mn-lt"/>
                <a:cs typeface="Segoe UI"/>
              </a:rPr>
              <a:t>Currently, where are you feeling deep connection in the workplace? </a:t>
            </a:r>
            <a:endParaRPr lang="en-US" sz="850" dirty="0">
              <a:ea typeface="+mn-lt"/>
              <a:cs typeface="Segoe UI"/>
            </a:endParaRPr>
          </a:p>
          <a:p>
            <a:pPr marL="171450" lvl="0" indent="-171450">
              <a:buFont typeface="Arial" panose="020B0604020202020204" pitchFamily="34" charset="0"/>
              <a:buChar char="•"/>
            </a:pPr>
            <a:r>
              <a:rPr lang="en-US" sz="850" dirty="0">
                <a:latin typeface="Segoe UI"/>
                <a:ea typeface="+mn-lt"/>
                <a:cs typeface="Segoe UI"/>
              </a:rPr>
              <a:t>You will have 20 minutes in your small group to get through the questions</a:t>
            </a:r>
          </a:p>
          <a:p>
            <a:endParaRPr lang="en-US" dirty="0"/>
          </a:p>
          <a:p>
            <a:r>
              <a:rPr lang="en-US" sz="850" b="1" dirty="0">
                <a:latin typeface="Segoe UI"/>
                <a:cs typeface="Segoe UI"/>
              </a:rPr>
              <a:t>Do: </a:t>
            </a:r>
            <a:endParaRPr lang="en-US" sz="850" b="1" dirty="0">
              <a:cs typeface="Segoe UI"/>
            </a:endParaRPr>
          </a:p>
          <a:p>
            <a:pPr marL="171450" indent="-171450">
              <a:buFont typeface="Arial" panose="020B0604020202020204" pitchFamily="34" charset="0"/>
              <a:buChar char="•"/>
            </a:pPr>
            <a:r>
              <a:rPr lang="en-US" sz="850" dirty="0">
                <a:latin typeface="Segoe UI"/>
                <a:cs typeface="Segoe UI"/>
              </a:rPr>
              <a:t>Leave these questions up on the screen for them to answer in small groups</a:t>
            </a:r>
          </a:p>
          <a:p>
            <a:pPr marL="171450" indent="-171450">
              <a:buFont typeface="Arial" panose="020B0604020202020204" pitchFamily="34" charset="0"/>
              <a:buChar char="•"/>
            </a:pPr>
            <a:r>
              <a:rPr lang="en-US" sz="850" dirty="0">
                <a:latin typeface="Segoe UI"/>
                <a:cs typeface="Segoe UI"/>
              </a:rPr>
              <a:t>Keep time, at the end of 25 minutes call people back to regroup </a:t>
            </a:r>
          </a:p>
          <a:p>
            <a:endParaRPr lang="en-US" dirty="0">
              <a:cs typeface="Segoe UI" panose="020B0502040204020203"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1787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b="1" dirty="0">
                <a:latin typeface="Calibri"/>
                <a:ea typeface="Calibri"/>
                <a:cs typeface="Calibri"/>
              </a:rPr>
              <a:t>Timing: </a:t>
            </a:r>
            <a:r>
              <a:rPr lang="en-US" sz="850" dirty="0">
                <a:latin typeface="Calibri"/>
                <a:ea typeface="Calibri"/>
                <a:cs typeface="Calibri"/>
              </a:rPr>
              <a:t>4 minutes </a:t>
            </a:r>
          </a:p>
          <a:p>
            <a:endParaRPr lang="en-US" sz="850" b="1" dirty="0">
              <a:latin typeface="Segoe UI"/>
              <a:cs typeface="Segoe UI"/>
            </a:endParaRPr>
          </a:p>
          <a:p>
            <a:r>
              <a:rPr lang="en-US" sz="850" b="1" dirty="0">
                <a:latin typeface="Segoe UI"/>
                <a:cs typeface="Segoe UI"/>
              </a:rPr>
              <a:t>Who:</a:t>
            </a:r>
            <a:r>
              <a:rPr lang="en-US" sz="850" dirty="0">
                <a:latin typeface="Segoe UI"/>
                <a:cs typeface="Segoe UI"/>
              </a:rPr>
              <a:t>  Facilitator(s) - </a:t>
            </a:r>
            <a:endParaRPr lang="en-US" sz="850" dirty="0">
              <a:cs typeface="Segoe UI"/>
            </a:endParaRPr>
          </a:p>
          <a:p>
            <a:endParaRPr lang="en-US" dirty="0"/>
          </a:p>
          <a:p>
            <a:r>
              <a:rPr lang="en-US" sz="850" b="1" dirty="0">
                <a:latin typeface="Calibri"/>
                <a:ea typeface="Calibri"/>
                <a:cs typeface="Calibri"/>
              </a:rPr>
              <a:t>Say</a:t>
            </a:r>
            <a:r>
              <a:rPr lang="en-US" sz="850" dirty="0">
                <a:latin typeface="Calibri"/>
                <a:ea typeface="Calibri"/>
                <a:cs typeface="Calibri"/>
              </a:rPr>
              <a:t>:</a:t>
            </a:r>
          </a:p>
          <a:p>
            <a:pPr marL="171450" indent="-171450">
              <a:buFont typeface="Arial" panose="020B0604020202020204" pitchFamily="34" charset="0"/>
              <a:buChar char="•"/>
            </a:pPr>
            <a:r>
              <a:rPr lang="en-US" sz="850" dirty="0">
                <a:latin typeface="Calibri"/>
                <a:ea typeface="Calibri"/>
                <a:cs typeface="Calibri"/>
              </a:rPr>
              <a:t>Now we are going to explore human energy. </a:t>
            </a:r>
            <a:endParaRPr lang="en-US" dirty="0"/>
          </a:p>
          <a:p>
            <a:pPr marL="171450" indent="-171450">
              <a:buFont typeface="Arial" panose="020B0604020202020204" pitchFamily="34" charset="0"/>
              <a:buChar char="•"/>
            </a:pPr>
            <a:r>
              <a:rPr lang="en-US" sz="850" dirty="0">
                <a:latin typeface="Calibri"/>
                <a:ea typeface="Calibri"/>
                <a:cs typeface="Calibri"/>
              </a:rPr>
              <a:t>"</a:t>
            </a:r>
            <a:r>
              <a:rPr lang="en-US" sz="850" dirty="0">
                <a:latin typeface="Segoe UI"/>
                <a:cs typeface="Segoe UI"/>
              </a:rPr>
              <a:t>Why Leaders Can’t Ignore the Human Energy Crisis</a:t>
            </a:r>
            <a:r>
              <a:rPr lang="en-US" sz="850" dirty="0">
                <a:latin typeface="Segoe UI"/>
                <a:ea typeface="Calibri"/>
                <a:cs typeface="Segoe UI"/>
              </a:rPr>
              <a:t>"</a:t>
            </a:r>
            <a:r>
              <a:rPr lang="en-US" sz="850" dirty="0">
                <a:latin typeface="Calibri"/>
                <a:ea typeface="Calibri"/>
                <a:cs typeface="Calibri"/>
              </a:rPr>
              <a:t>, explains the present reality that we are beyond </a:t>
            </a:r>
            <a:r>
              <a:rPr lang="en-US" sz="850" dirty="0">
                <a:latin typeface="Segoe UI"/>
                <a:ea typeface="Calibri"/>
                <a:cs typeface="Segoe UI"/>
              </a:rPr>
              <a:t>burnout</a:t>
            </a:r>
            <a:r>
              <a:rPr lang="en-US" sz="850" dirty="0">
                <a:latin typeface="Segoe UI"/>
                <a:cs typeface="Segoe UI"/>
              </a:rPr>
              <a:t> and instead in a human energy crisis. Because the future of work depends on creating renewable human energy, we first need to acknowledge where we are sapped and where we are energized individually and collectively.  </a:t>
            </a:r>
          </a:p>
          <a:p>
            <a:pPr marL="171450" indent="-171450">
              <a:buFont typeface="Arial" panose="020B0604020202020204" pitchFamily="34" charset="0"/>
              <a:buChar char="•"/>
            </a:pPr>
            <a:r>
              <a:rPr lang="en-US" sz="850" dirty="0">
                <a:latin typeface="Segoe UI"/>
                <a:cs typeface="Segoe UI"/>
              </a:rPr>
              <a:t>We are going to do that in the following exercise by looking at three areas linked to connection. Locating potential energy reserves and where you’re not feeling fully charged may help you manage those levels. It could also help you feel more connected to each other and the rest of the company. You will notice there are cards on your table that represent these battery charges. These will be part of the next activity, let me share what we are going to do. </a:t>
            </a:r>
            <a:endParaRPr lang="en-US" dirty="0">
              <a:cs typeface="Segoe UI" panose="020B0502040204020203" pitchFamily="34" charset="0"/>
            </a:endParaRPr>
          </a:p>
          <a:p>
            <a:endParaRPr lang="en-US" sz="850" dirty="0">
              <a:cs typeface="Segoe UI"/>
            </a:endParaRPr>
          </a:p>
          <a:p>
            <a:r>
              <a:rPr lang="en-US" sz="850" b="1" dirty="0">
                <a:latin typeface="Segoe UI"/>
                <a:cs typeface="Segoe UI"/>
              </a:rPr>
              <a:t>Do:</a:t>
            </a:r>
            <a:r>
              <a:rPr lang="en-US" sz="850" dirty="0">
                <a:latin typeface="Segoe UI"/>
                <a:cs typeface="Segoe UI"/>
              </a:rPr>
              <a:t> </a:t>
            </a:r>
          </a:p>
          <a:p>
            <a:pPr marL="171450" indent="-171450">
              <a:buFont typeface="Arial" panose="020B0604020202020204" pitchFamily="34" charset="0"/>
              <a:buChar char="•"/>
            </a:pPr>
            <a:r>
              <a:rPr lang="en-US" sz="850" dirty="0">
                <a:latin typeface="Segoe UI"/>
                <a:cs typeface="Segoe UI"/>
              </a:rPr>
              <a:t>Hold up cards or point to cards on the table </a:t>
            </a:r>
            <a:endParaRPr lang="en-US" sz="850" dirty="0">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2849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850" b="1" i="1" dirty="0">
                <a:latin typeface="Segoe UI"/>
                <a:cs typeface="Segoe UI"/>
              </a:rPr>
              <a:t>NOTE: Printable energy cards are provided at the end of this deck. </a:t>
            </a:r>
            <a:endParaRPr lang="en-US" i="1" dirty="0">
              <a:latin typeface="Calibri" panose="020F0502020204030204"/>
              <a:cs typeface="Calibri" panose="020F0502020204030204"/>
            </a:endParaRPr>
          </a:p>
          <a:p>
            <a:pPr>
              <a:defRPr/>
            </a:pPr>
            <a:endParaRPr lang="en-US" sz="850" b="1" dirty="0">
              <a:latin typeface="Segoe UI"/>
              <a:cs typeface="Segoe UI"/>
            </a:endParaRPr>
          </a:p>
          <a:p>
            <a:pPr>
              <a:defRPr/>
            </a:pPr>
            <a:r>
              <a:rPr lang="en-US" sz="850" b="1" dirty="0">
                <a:latin typeface="Segoe UI"/>
                <a:cs typeface="Segoe UI"/>
              </a:rPr>
              <a:t>Timing: </a:t>
            </a:r>
            <a:r>
              <a:rPr lang="en-US" sz="850" dirty="0">
                <a:latin typeface="Segoe UI"/>
                <a:cs typeface="Segoe UI"/>
              </a:rPr>
              <a:t>6 minutes </a:t>
            </a:r>
            <a:endParaRPr lang="en-US" dirty="0">
              <a:cs typeface="Calibri" panose="020F0502020204030204"/>
            </a:endParaRP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a:p>
            <a:pPr>
              <a:defRPr/>
            </a:pPr>
            <a:r>
              <a:rPr lang="en-US" sz="850" b="1" dirty="0">
                <a:latin typeface="Segoe UI"/>
                <a:cs typeface="Segoe UI"/>
              </a:rPr>
              <a:t>Who:</a:t>
            </a:r>
            <a:r>
              <a:rPr lang="en-US" sz="850" dirty="0">
                <a:latin typeface="Segoe UI"/>
                <a:cs typeface="Segoe UI"/>
              </a:rPr>
              <a:t> Host</a:t>
            </a:r>
            <a:br>
              <a:rPr lang="en-US" sz="850" dirty="0">
                <a:latin typeface="Segoe UI"/>
                <a:cs typeface="Segoe UI"/>
              </a:rPr>
            </a:br>
            <a:endParaRPr lang="en-US" sz="850" dirty="0">
              <a:cs typeface="Segoe UI"/>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850" b="1" dirty="0">
                <a:latin typeface="Segoe UI"/>
                <a:cs typeface="Segoe UI"/>
              </a:rPr>
              <a:t>Say:</a:t>
            </a:r>
          </a:p>
          <a:p>
            <a:pPr marL="171450" indent="-171450">
              <a:buFont typeface="Arial" panose="020B0604020202020204" pitchFamily="34" charset="0"/>
              <a:buChar char="•"/>
              <a:defRPr/>
            </a:pPr>
            <a:r>
              <a:rPr lang="en-US" sz="850" dirty="0">
                <a:latin typeface="Segoe UI"/>
                <a:cs typeface="Segoe UI"/>
              </a:rPr>
              <a:t>Here is how the activity will work. </a:t>
            </a:r>
            <a:endParaRPr lang="en-US" sz="850" dirty="0">
              <a:cs typeface="Segoe UI"/>
            </a:endParaRPr>
          </a:p>
          <a:p>
            <a:pPr marL="384175" lvl="1" indent="-171450" defTabSz="914367">
              <a:lnSpc>
                <a:spcPct val="90000"/>
              </a:lnSpc>
              <a:spcAft>
                <a:spcPts val="333"/>
              </a:spcAft>
              <a:buFont typeface="Arial" panose="020B0604020202020204" pitchFamily="34" charset="0"/>
              <a:buChar char="•"/>
              <a:defRPr/>
            </a:pPr>
            <a:r>
              <a:rPr lang="en-US" b="1" dirty="0"/>
              <a:t>Step one: </a:t>
            </a:r>
            <a:r>
              <a:rPr lang="en-US" dirty="0"/>
              <a:t>Each person should have 4 cards in their possession. Do that now if you do not have them already. </a:t>
            </a:r>
            <a:endParaRPr lang="en-US" dirty="0">
              <a:cs typeface="Segoe UI" panose="020B0502040204020203" pitchFamily="34" charset="0"/>
            </a:endParaRPr>
          </a:p>
          <a:p>
            <a:pPr marL="384175" marR="0" lvl="1"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b="1" dirty="0"/>
              <a:t>Step two: </a:t>
            </a:r>
            <a:r>
              <a:rPr lang="en-US" dirty="0"/>
              <a:t>I will read out an area of personal energy from the front of the room. We will go through 4 areas: </a:t>
            </a:r>
            <a:r>
              <a:rPr lang="en-US" b="1" dirty="0"/>
              <a:t>Check in, Purpose, Empowerment and Well-being. </a:t>
            </a:r>
            <a:endParaRPr lang="en-US" b="1" dirty="0">
              <a:cs typeface="Segoe UI" panose="020B0502040204020203" pitchFamily="34" charset="0"/>
            </a:endParaRPr>
          </a:p>
          <a:p>
            <a:pPr marL="384175" lvl="1" indent="-171450" defTabSz="914367">
              <a:lnSpc>
                <a:spcPct val="90000"/>
              </a:lnSpc>
              <a:spcAft>
                <a:spcPts val="333"/>
              </a:spcAft>
              <a:buFont typeface="Arial" panose="020B0604020202020204" pitchFamily="34" charset="0"/>
              <a:buChar char="•"/>
              <a:defRPr/>
            </a:pPr>
            <a:r>
              <a:rPr lang="en-US" b="1" dirty="0"/>
              <a:t>Step three: </a:t>
            </a:r>
            <a:r>
              <a:rPr lang="en-US" dirty="0"/>
              <a:t>Based on the topic I read out please reflect </a:t>
            </a:r>
            <a:r>
              <a:rPr lang="en-US" dirty="0">
                <a:cs typeface="Calibri"/>
              </a:rPr>
              <a:t>and choose the card that best represents your current energy level in that area and place the card face up on the table for all to engage with. </a:t>
            </a:r>
          </a:p>
          <a:p>
            <a:pPr marL="171450" indent="-171450" defTabSz="914367">
              <a:lnSpc>
                <a:spcPct val="90000"/>
              </a:lnSpc>
              <a:spcAft>
                <a:spcPts val="333"/>
              </a:spcAft>
              <a:buFont typeface="Arial" panose="020B0604020202020204" pitchFamily="34" charset="0"/>
              <a:buChar char="•"/>
              <a:defRPr/>
            </a:pPr>
            <a:r>
              <a:rPr lang="en-US" dirty="0">
                <a:cs typeface="Calibri"/>
              </a:rPr>
              <a:t>Once you have placed your card we will move to the discussion at our tables. </a:t>
            </a:r>
          </a:p>
          <a:p>
            <a:pPr marL="327660" lvl="2" indent="-105410"/>
            <a:r>
              <a:rPr lang="en-US" b="1" dirty="0">
                <a:cs typeface="Calibri"/>
              </a:rPr>
              <a:t>Observe</a:t>
            </a:r>
            <a:r>
              <a:rPr lang="en-US" dirty="0">
                <a:cs typeface="Calibri"/>
              </a:rPr>
              <a:t> the cards that were played. What do you notice? </a:t>
            </a:r>
          </a:p>
          <a:p>
            <a:pPr marL="327660" lvl="2" indent="-105410"/>
            <a:r>
              <a:rPr lang="en-US" b="1" dirty="0">
                <a:cs typeface="Calibri"/>
              </a:rPr>
              <a:t>Identify</a:t>
            </a:r>
            <a:r>
              <a:rPr lang="en-US" dirty="0">
                <a:cs typeface="Calibri"/>
              </a:rPr>
              <a:t> causes for the low, medium, high and fully charged cards played. Share your stories? Why did you share the card you did?</a:t>
            </a:r>
          </a:p>
          <a:p>
            <a:pPr marL="327660" lvl="2" indent="-105410"/>
            <a:r>
              <a:rPr lang="en-US" b="1" dirty="0">
                <a:cs typeface="Calibri"/>
              </a:rPr>
              <a:t>Generate insights </a:t>
            </a:r>
            <a:r>
              <a:rPr lang="en-US" dirty="0">
                <a:cs typeface="Calibri"/>
              </a:rPr>
              <a:t>around our greater HR network battery charge. What do you think these cards represent as far as our greater community energy levels?</a:t>
            </a:r>
          </a:p>
          <a:p>
            <a:pPr marL="327660" lvl="2" indent="-105410"/>
            <a:r>
              <a:rPr lang="en-US" b="1" dirty="0">
                <a:cs typeface="Calibri"/>
              </a:rPr>
              <a:t>Brainstorm </a:t>
            </a:r>
            <a:r>
              <a:rPr lang="en-US" dirty="0">
                <a:cs typeface="Calibri"/>
              </a:rPr>
              <a:t>What is one idea you think could support charging up in that area?</a:t>
            </a:r>
          </a:p>
          <a:p>
            <a:pPr marL="212725" lvl="1" indent="-105410"/>
            <a:r>
              <a:rPr lang="en-US" dirty="0">
                <a:cs typeface="Calibri"/>
              </a:rPr>
              <a:t>Any questions?</a:t>
            </a:r>
          </a:p>
          <a:p>
            <a:pPr marL="212725" lvl="1" indent="-105410"/>
            <a:r>
              <a:rPr lang="en-US" dirty="0">
                <a:cs typeface="Calibri"/>
              </a:rPr>
              <a:t>Alright let’s try this with a simple round first. Check ins. </a:t>
            </a:r>
          </a:p>
          <a:p>
            <a:pPr marL="212982" lvl="1" indent="-105829"/>
            <a:endParaRPr lang="en-US" dirty="0">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85049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b="1" dirty="0">
                <a:latin typeface="Segoe UI"/>
                <a:cs typeface="Segoe UI"/>
              </a:rPr>
              <a:t>Timing: </a:t>
            </a:r>
            <a:r>
              <a:rPr lang="en-US" sz="850" dirty="0">
                <a:latin typeface="Segoe UI"/>
                <a:cs typeface="Segoe UI"/>
              </a:rPr>
              <a:t>15 minutes </a:t>
            </a:r>
            <a:endParaRPr lang="en-US" dirty="0"/>
          </a:p>
          <a:p>
            <a:endParaRPr lang="en-US" b="1" dirty="0"/>
          </a:p>
          <a:p>
            <a:r>
              <a:rPr lang="en-US" sz="850" b="1" dirty="0">
                <a:latin typeface="Segoe UI"/>
                <a:cs typeface="Segoe UI"/>
              </a:rPr>
              <a:t>Who:</a:t>
            </a:r>
            <a:r>
              <a:rPr lang="en-US" sz="850" dirty="0">
                <a:latin typeface="Segoe UI"/>
                <a:cs typeface="Segoe UI"/>
              </a:rPr>
              <a:t> Host</a:t>
            </a:r>
            <a:br>
              <a:rPr lang="en-US" sz="850" dirty="0">
                <a:latin typeface="Segoe UI"/>
                <a:cs typeface="Segoe UI"/>
              </a:rPr>
            </a:br>
            <a:endParaRPr lang="en-US" sz="850" dirty="0">
              <a:cs typeface="Segoe UI"/>
            </a:endParaRPr>
          </a:p>
          <a:p>
            <a:r>
              <a:rPr lang="en-US" sz="850" b="1" dirty="0">
                <a:latin typeface="Segoe UI"/>
                <a:cs typeface="Segoe UI"/>
              </a:rPr>
              <a:t>Say:</a:t>
            </a:r>
            <a:endParaRPr lang="en-US" sz="850" b="1" dirty="0">
              <a:cs typeface="Segoe UI"/>
            </a:endParaRPr>
          </a:p>
          <a:p>
            <a:pPr marL="171450" indent="-171450">
              <a:buFont typeface="Arial" panose="020B0604020202020204" pitchFamily="34" charset="0"/>
              <a:buChar char="•"/>
            </a:pPr>
            <a:r>
              <a:rPr lang="en-US" sz="850" dirty="0">
                <a:latin typeface="Segoe UI"/>
                <a:cs typeface="Segoe UI"/>
              </a:rPr>
              <a:t>Here is our first topic is a check in about your overall battery charge</a:t>
            </a:r>
          </a:p>
          <a:p>
            <a:pPr marL="171450" indent="-171450">
              <a:buFont typeface="Arial" panose="020B0604020202020204" pitchFamily="34" charset="0"/>
              <a:buChar char="•"/>
            </a:pPr>
            <a:r>
              <a:rPr lang="en-US" sz="850" dirty="0">
                <a:latin typeface="Segoe UI"/>
                <a:cs typeface="Segoe UI"/>
              </a:rPr>
              <a:t>In this round I want you to reflect on your own personal battery charge and play the card that most represents how you feel right now. Once all cards have been placed on the table please go around and introduce yourself and why you played the card you did. </a:t>
            </a:r>
          </a:p>
          <a:p>
            <a:pPr marL="0" indent="0">
              <a:buFont typeface="Arial" panose="020B0604020202020204" pitchFamily="34" charset="0"/>
              <a:buNone/>
            </a:pPr>
            <a:r>
              <a:rPr lang="en-US" sz="850" dirty="0">
                <a:latin typeface="Segoe UI"/>
                <a:cs typeface="Segoe UI"/>
              </a:rPr>
              <a:t>Once all introductions are complete, please:</a:t>
            </a:r>
          </a:p>
          <a:p>
            <a:pPr marL="327660" lvl="2" indent="-114935"/>
            <a:r>
              <a:rPr lang="en-US" sz="1800" b="1" dirty="0">
                <a:latin typeface="Segoe UI"/>
                <a:cs typeface="Segoe UI"/>
              </a:rPr>
              <a:t>Observe</a:t>
            </a:r>
            <a:r>
              <a:rPr lang="en-US" sz="1800" dirty="0">
                <a:latin typeface="Segoe UI"/>
                <a:cs typeface="Segoe UI"/>
              </a:rPr>
              <a:t> the cards that were played </a:t>
            </a:r>
            <a:endParaRPr lang="en-US" sz="1800" dirty="0">
              <a:cs typeface="Segoe UI"/>
            </a:endParaRPr>
          </a:p>
          <a:p>
            <a:pPr marL="327660" lvl="2" indent="-114935"/>
            <a:r>
              <a:rPr lang="en-US" sz="1800" b="1" dirty="0">
                <a:latin typeface="Segoe UI"/>
                <a:cs typeface="Segoe UI"/>
              </a:rPr>
              <a:t>Identify</a:t>
            </a:r>
            <a:r>
              <a:rPr lang="en-US" sz="1800" dirty="0">
                <a:latin typeface="Segoe UI"/>
                <a:cs typeface="Segoe UI"/>
              </a:rPr>
              <a:t> causes for the low, medium, high and fully charged cards played</a:t>
            </a:r>
          </a:p>
          <a:p>
            <a:pPr marL="327660" lvl="2" indent="-114935"/>
            <a:r>
              <a:rPr lang="en-US" sz="1800" b="1" dirty="0">
                <a:latin typeface="Segoe UI"/>
                <a:cs typeface="Segoe UI"/>
              </a:rPr>
              <a:t>Generate insights </a:t>
            </a:r>
            <a:r>
              <a:rPr lang="en-US" sz="1800" dirty="0">
                <a:latin typeface="Segoe UI"/>
                <a:cs typeface="Segoe UI"/>
              </a:rPr>
              <a:t>around our greater team network battery charge</a:t>
            </a:r>
          </a:p>
          <a:p>
            <a:pPr marL="327660" lvl="2" indent="-114935"/>
            <a:r>
              <a:rPr lang="en-US" sz="1800" b="1" dirty="0">
                <a:latin typeface="Segoe UI"/>
                <a:cs typeface="Segoe UI"/>
              </a:rPr>
              <a:t>Brainstorm </a:t>
            </a:r>
            <a:r>
              <a:rPr lang="en-US" sz="1800" dirty="0">
                <a:latin typeface="Segoe UI"/>
                <a:cs typeface="Segoe UI"/>
              </a:rPr>
              <a:t>one charge up idea for that area</a:t>
            </a:r>
          </a:p>
          <a:p>
            <a:pPr marL="0" indent="0">
              <a:buFont typeface="Arial" panose="020B0604020202020204" pitchFamily="34" charset="0"/>
              <a:buNone/>
            </a:pPr>
            <a:r>
              <a:rPr lang="en-US" sz="850" dirty="0">
                <a:latin typeface="Segoe UI"/>
                <a:cs typeface="Segoe UI"/>
              </a:rPr>
              <a:t> </a:t>
            </a:r>
            <a:endParaRPr lang="en-US" sz="850" b="0" dirty="0">
              <a:latin typeface="Segoe UI"/>
              <a:cs typeface="Segoe UI"/>
            </a:endParaRPr>
          </a:p>
          <a:p>
            <a:pPr marL="171450" indent="-171450">
              <a:buFont typeface="Arial" panose="020B0604020202020204" pitchFamily="34" charset="0"/>
              <a:buChar char="•"/>
            </a:pPr>
            <a:r>
              <a:rPr lang="en-US" sz="850" dirty="0">
                <a:latin typeface="Segoe UI"/>
                <a:cs typeface="Segoe UI"/>
              </a:rPr>
              <a:t>Monitor 15-minute time – give 5 min warning</a:t>
            </a:r>
            <a:endParaRPr lang="en-US" sz="850" dirty="0">
              <a:cs typeface="Segoe UI"/>
            </a:endParaRPr>
          </a:p>
          <a:p>
            <a:endParaRPr lang="en-US" sz="850" dirty="0">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7381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dirty="0">
                <a:latin typeface="Segoe UI"/>
                <a:cs typeface="Segoe UI"/>
              </a:rPr>
              <a:t>Timing: 15 minutes</a:t>
            </a:r>
          </a:p>
          <a:p>
            <a:endParaRPr lang="en-US" sz="850" b="1" dirty="0">
              <a:latin typeface="Segoe UI"/>
              <a:cs typeface="Segoe UI"/>
            </a:endParaRPr>
          </a:p>
          <a:p>
            <a:r>
              <a:rPr lang="en-US" sz="850" b="1" dirty="0">
                <a:latin typeface="Segoe UI"/>
                <a:cs typeface="Segoe UI"/>
              </a:rPr>
              <a:t>Who:</a:t>
            </a:r>
            <a:r>
              <a:rPr lang="en-US" sz="850" dirty="0">
                <a:latin typeface="Segoe UI"/>
                <a:cs typeface="Segoe UI"/>
              </a:rPr>
              <a:t> Host</a:t>
            </a:r>
          </a:p>
          <a:p>
            <a:endParaRPr lang="en-US" sz="850" b="1" dirty="0">
              <a:latin typeface="Segoe UI"/>
              <a:cs typeface="Segoe UI"/>
            </a:endParaRPr>
          </a:p>
          <a:p>
            <a:r>
              <a:rPr lang="en-US" sz="850" b="1" dirty="0">
                <a:latin typeface="Segoe UI"/>
                <a:cs typeface="Segoe UI"/>
              </a:rPr>
              <a:t>Say:</a:t>
            </a:r>
            <a:endParaRPr lang="en-US" sz="850" b="1" dirty="0">
              <a:cs typeface="Segoe UI"/>
            </a:endParaRPr>
          </a:p>
          <a:p>
            <a:pPr marL="171450" indent="-171450">
              <a:buFont typeface="Arial" panose="020B0604020202020204" pitchFamily="34" charset="0"/>
              <a:buChar char="•"/>
            </a:pPr>
            <a:r>
              <a:rPr lang="en-US" sz="850" dirty="0">
                <a:latin typeface="Segoe UI"/>
                <a:cs typeface="Segoe UI"/>
              </a:rPr>
              <a:t>Here is our second topic. Purpose. </a:t>
            </a:r>
          </a:p>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r>
              <a:rPr lang="en-US" sz="850" dirty="0">
                <a:latin typeface="Segoe UI"/>
                <a:cs typeface="Segoe UI"/>
              </a:rPr>
              <a:t>Culture needs to offer connection to the company’s purpose, so every employee can see their work as meaningful and themselves as a mission critical component of the organization. In today’s environment, prioritizing culture and purpose are key to fueling employee sustainability. </a:t>
            </a:r>
          </a:p>
          <a:p>
            <a:pPr marL="171450" indent="-171450">
              <a:buFont typeface="Arial" panose="020B0604020202020204" pitchFamily="34" charset="0"/>
              <a:buChar char="•"/>
            </a:pPr>
            <a:r>
              <a:rPr lang="en-US" sz="850" dirty="0">
                <a:latin typeface="Segoe UI"/>
                <a:cs typeface="Segoe UI"/>
              </a:rPr>
              <a:t>In this round I want you to reflect on your own current charge around purpose and play the card that most represents how you feel right now. </a:t>
            </a:r>
          </a:p>
          <a:p>
            <a:pPr marL="212725" lvl="1" indent="-105410"/>
            <a:r>
              <a:rPr lang="en-US" sz="850" dirty="0">
                <a:latin typeface="Segoe UI"/>
                <a:cs typeface="Segoe UI"/>
              </a:rPr>
              <a:t>Once all cards have been placed on the table, please:</a:t>
            </a:r>
          </a:p>
          <a:p>
            <a:pPr marL="327660" lvl="2" indent="-114935"/>
            <a:r>
              <a:rPr lang="en-US" sz="1800" b="1" dirty="0">
                <a:cs typeface="Segoe UI"/>
              </a:rPr>
              <a:t>Observe</a:t>
            </a:r>
            <a:r>
              <a:rPr lang="en-US" sz="1800" dirty="0">
                <a:cs typeface="Segoe UI"/>
              </a:rPr>
              <a:t> the cards that were played </a:t>
            </a:r>
          </a:p>
          <a:p>
            <a:pPr marL="327660" lvl="2" indent="-114935"/>
            <a:r>
              <a:rPr lang="en-US" sz="1800" b="1" dirty="0">
                <a:cs typeface="Segoe UI"/>
              </a:rPr>
              <a:t>Identify</a:t>
            </a:r>
            <a:r>
              <a:rPr lang="en-US" sz="1800" dirty="0">
                <a:cs typeface="Segoe UI"/>
              </a:rPr>
              <a:t> causes for the low, medium, high and fully charged cards played</a:t>
            </a:r>
          </a:p>
          <a:p>
            <a:pPr marL="327660" lvl="2" indent="-114935"/>
            <a:r>
              <a:rPr lang="en-US" sz="1800" b="1" dirty="0">
                <a:cs typeface="Segoe UI"/>
              </a:rPr>
              <a:t>Generate insights </a:t>
            </a:r>
            <a:r>
              <a:rPr lang="en-US" sz="1800" dirty="0">
                <a:cs typeface="Segoe UI"/>
              </a:rPr>
              <a:t>around our greater team network battery charge</a:t>
            </a:r>
          </a:p>
          <a:p>
            <a:pPr marL="327660" lvl="2" indent="-114935"/>
            <a:r>
              <a:rPr lang="en-US" sz="1800" b="1" dirty="0">
                <a:cs typeface="Segoe UI"/>
              </a:rPr>
              <a:t>Brainstorm </a:t>
            </a:r>
            <a:r>
              <a:rPr lang="en-US" sz="1800" dirty="0">
                <a:cs typeface="Segoe UI"/>
              </a:rPr>
              <a:t>one charge up idea for that area</a:t>
            </a:r>
          </a:p>
          <a:p>
            <a:endParaRPr lang="en-US" sz="850" b="0" dirty="0">
              <a:latin typeface="Segoe UI"/>
              <a:cs typeface="Segoe UI"/>
            </a:endParaRPr>
          </a:p>
          <a:p>
            <a:pPr marL="171450" indent="-171450">
              <a:buFont typeface="Arial" panose="020B0604020202020204" pitchFamily="34" charset="0"/>
              <a:buChar char="•"/>
            </a:pPr>
            <a:r>
              <a:rPr lang="en-US" sz="850" dirty="0">
                <a:latin typeface="Segoe UI"/>
                <a:cs typeface="Segoe UI"/>
              </a:rPr>
              <a:t>Monitor 15-minute time – give 5 min warning</a:t>
            </a:r>
            <a:endParaRPr lang="en-US" sz="850" dirty="0">
              <a:cs typeface="Segoe UI"/>
            </a:endParaRPr>
          </a:p>
          <a:p>
            <a:endParaRPr lang="en-US" sz="850" dirty="0">
              <a:latin typeface="Segoe UI"/>
              <a:cs typeface="Segoe UI"/>
            </a:endParaRPr>
          </a:p>
          <a:p>
            <a:endParaRPr lang="en-US" sz="850" dirty="0">
              <a:latin typeface="Segoe UI"/>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51902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b="1" dirty="0">
                <a:latin typeface="Segoe UI"/>
                <a:cs typeface="Segoe UI"/>
              </a:rPr>
              <a:t>Timing: </a:t>
            </a:r>
            <a:r>
              <a:rPr lang="en-US" sz="850" b="0" dirty="0">
                <a:latin typeface="Segoe UI"/>
                <a:cs typeface="Segoe UI"/>
              </a:rPr>
              <a:t>15 minutes</a:t>
            </a:r>
          </a:p>
          <a:p>
            <a:endParaRPr lang="en-US" sz="850" b="1" dirty="0">
              <a:latin typeface="Segoe UI"/>
              <a:cs typeface="Segoe UI"/>
            </a:endParaRPr>
          </a:p>
          <a:p>
            <a:r>
              <a:rPr lang="en-US" sz="850" b="1" dirty="0">
                <a:latin typeface="Segoe UI"/>
                <a:cs typeface="Segoe UI"/>
              </a:rPr>
              <a:t>Who:</a:t>
            </a:r>
            <a:r>
              <a:rPr lang="en-US" sz="850" dirty="0">
                <a:latin typeface="Segoe UI"/>
                <a:cs typeface="Segoe UI"/>
              </a:rPr>
              <a:t> Host</a:t>
            </a:r>
          </a:p>
          <a:p>
            <a:endParaRPr lang="en-US" sz="850" b="1" dirty="0">
              <a:latin typeface="Segoe UI"/>
              <a:cs typeface="Segoe UI"/>
            </a:endParaRPr>
          </a:p>
          <a:p>
            <a:r>
              <a:rPr lang="en-US" sz="850" b="1" dirty="0">
                <a:latin typeface="Segoe UI"/>
                <a:cs typeface="Segoe UI"/>
              </a:rPr>
              <a:t>Say:</a:t>
            </a:r>
            <a:endParaRPr lang="en-US" sz="850" b="1" dirty="0">
              <a:cs typeface="Segoe UI"/>
            </a:endParaRPr>
          </a:p>
          <a:p>
            <a:pPr marL="171450" indent="-171450">
              <a:buFont typeface="Arial" panose="020B0604020202020204" pitchFamily="34" charset="0"/>
              <a:buChar char="•"/>
            </a:pPr>
            <a:r>
              <a:rPr lang="en-US" sz="850" dirty="0">
                <a:latin typeface="Segoe UI"/>
                <a:cs typeface="Segoe UI"/>
              </a:rPr>
              <a:t>Here is our third topic. Empowerment. </a:t>
            </a:r>
          </a:p>
          <a:p>
            <a:pPr marL="171450" indent="-171450">
              <a:buFont typeface="Arial" panose="020B0604020202020204" pitchFamily="34" charset="0"/>
              <a:buChar char="•"/>
            </a:pPr>
            <a:r>
              <a:rPr lang="en-US" sz="850" dirty="0">
                <a:latin typeface="Segoe UI"/>
                <a:cs typeface="Segoe UI"/>
              </a:rPr>
              <a:t>Creating a culture where employees feel empowered, included, and autonomous—among other attributes—is crucial. </a:t>
            </a:r>
          </a:p>
          <a:p>
            <a:pPr marL="171450" indent="-171450">
              <a:buFont typeface="Arial" panose="020B0604020202020204" pitchFamily="34" charset="0"/>
              <a:buChar char="•"/>
            </a:pPr>
            <a:r>
              <a:rPr lang="en-US" sz="850" dirty="0">
                <a:latin typeface="Segoe UI"/>
                <a:cs typeface="Segoe UI"/>
              </a:rPr>
              <a:t>In this round I want you to reflect on your own current charge around empowerment and play the card that most represents how you feel right now. </a:t>
            </a:r>
          </a:p>
          <a:p>
            <a:pPr marL="212725" lvl="1" indent="-105410"/>
            <a:r>
              <a:rPr lang="en-US" sz="850" dirty="0">
                <a:latin typeface="Segoe UI"/>
                <a:cs typeface="Segoe UI"/>
              </a:rPr>
              <a:t>Once all cards have been placed on the table, please: </a:t>
            </a:r>
          </a:p>
          <a:p>
            <a:pPr marL="327660" lvl="2" indent="-114935"/>
            <a:r>
              <a:rPr lang="en-US" sz="1800" b="1" dirty="0">
                <a:cs typeface="Segoe UI"/>
              </a:rPr>
              <a:t>Observe</a:t>
            </a:r>
            <a:r>
              <a:rPr lang="en-US" sz="1800" dirty="0">
                <a:cs typeface="Segoe UI"/>
              </a:rPr>
              <a:t> the cards that were played </a:t>
            </a:r>
          </a:p>
          <a:p>
            <a:pPr marL="327660" lvl="2" indent="-114935"/>
            <a:r>
              <a:rPr lang="en-US" sz="1800" b="1" dirty="0">
                <a:cs typeface="Segoe UI"/>
              </a:rPr>
              <a:t>Identify</a:t>
            </a:r>
            <a:r>
              <a:rPr lang="en-US" sz="1800" dirty="0">
                <a:cs typeface="Segoe UI"/>
              </a:rPr>
              <a:t> causes for the low, medium, high and fully charged cards played</a:t>
            </a:r>
          </a:p>
          <a:p>
            <a:pPr marL="327660" lvl="2" indent="-114935"/>
            <a:r>
              <a:rPr lang="en-US" sz="1800" b="1" dirty="0">
                <a:cs typeface="Segoe UI"/>
              </a:rPr>
              <a:t>Generate insights </a:t>
            </a:r>
            <a:r>
              <a:rPr lang="en-US" sz="1800" dirty="0">
                <a:cs typeface="Segoe UI"/>
              </a:rPr>
              <a:t>around our greater team network battery charge</a:t>
            </a:r>
          </a:p>
          <a:p>
            <a:pPr marL="327660" lvl="2" indent="-114935"/>
            <a:r>
              <a:rPr lang="en-US" sz="1800" b="1" dirty="0">
                <a:cs typeface="Segoe UI"/>
              </a:rPr>
              <a:t>Brainstorm </a:t>
            </a:r>
            <a:r>
              <a:rPr lang="en-US" sz="1800" dirty="0">
                <a:cs typeface="Segoe UI"/>
              </a:rPr>
              <a:t>one charge up idea for that area</a:t>
            </a:r>
          </a:p>
          <a:p>
            <a:pPr marL="212725" lvl="2" indent="0">
              <a:buNone/>
            </a:pPr>
            <a:endParaRPr lang="en-US" sz="1800" dirty="0">
              <a:cs typeface="Segoe UI"/>
            </a:endParaRPr>
          </a:p>
          <a:p>
            <a:pPr marL="171450" indent="-171450">
              <a:buFont typeface="Arial" panose="020B0604020202020204" pitchFamily="34" charset="0"/>
              <a:buChar char="•"/>
            </a:pPr>
            <a:r>
              <a:rPr lang="en-US" sz="850" dirty="0">
                <a:latin typeface="Segoe UI"/>
                <a:cs typeface="Segoe UI"/>
              </a:rPr>
              <a:t>Monitor 15-minute time – give 5 min warning</a:t>
            </a:r>
            <a:endParaRPr lang="en-US" sz="850" dirty="0">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76008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b="1" dirty="0">
                <a:latin typeface="Segoe UI"/>
                <a:cs typeface="Segoe UI"/>
              </a:rPr>
              <a:t>Timing: </a:t>
            </a:r>
            <a:r>
              <a:rPr lang="en-US" sz="850" b="0" dirty="0">
                <a:latin typeface="Segoe UI"/>
                <a:cs typeface="Segoe UI"/>
              </a:rPr>
              <a:t>15 minutes</a:t>
            </a:r>
          </a:p>
          <a:p>
            <a:endParaRPr lang="en-US" sz="850" b="0" dirty="0">
              <a:latin typeface="Segoe UI"/>
              <a:cs typeface="Segoe UI"/>
            </a:endParaRPr>
          </a:p>
          <a:p>
            <a:r>
              <a:rPr lang="en-US" sz="850" b="1" dirty="0">
                <a:latin typeface="Segoe UI"/>
                <a:cs typeface="Segoe UI"/>
              </a:rPr>
              <a:t>Who:</a:t>
            </a:r>
            <a:r>
              <a:rPr lang="en-US" sz="850" dirty="0">
                <a:latin typeface="Segoe UI"/>
                <a:cs typeface="Segoe UI"/>
              </a:rPr>
              <a:t> Host</a:t>
            </a:r>
          </a:p>
          <a:p>
            <a:endParaRPr lang="en-US" sz="850" dirty="0">
              <a:latin typeface="Segoe UI"/>
              <a:cs typeface="Segoe UI"/>
            </a:endParaRPr>
          </a:p>
          <a:p>
            <a:r>
              <a:rPr lang="en-US" sz="850" b="1" dirty="0">
                <a:latin typeface="Segoe UI"/>
                <a:cs typeface="Segoe UI"/>
              </a:rPr>
              <a:t>Say:</a:t>
            </a:r>
            <a:endParaRPr lang="en-US" sz="850" b="1" dirty="0">
              <a:cs typeface="Segoe UI"/>
            </a:endParaRPr>
          </a:p>
          <a:p>
            <a:pPr marL="171450" indent="-171450">
              <a:buFont typeface="Arial" panose="020B0604020202020204" pitchFamily="34" charset="0"/>
              <a:buChar char="•"/>
            </a:pPr>
            <a:r>
              <a:rPr lang="en-US" sz="850" dirty="0">
                <a:latin typeface="Segoe UI"/>
                <a:cs typeface="Segoe UI"/>
              </a:rPr>
              <a:t>Here is our fourth topic. Wellbeing. </a:t>
            </a:r>
          </a:p>
          <a:p>
            <a:pPr marL="171450" indent="-171450">
              <a:buFont typeface="Arial" panose="020B0604020202020204" pitchFamily="34" charset="0"/>
              <a:buChar char="•"/>
            </a:pPr>
            <a:r>
              <a:rPr lang="en-US" sz="850" dirty="0">
                <a:latin typeface="Segoe UI"/>
                <a:cs typeface="Segoe UI"/>
              </a:rPr>
              <a:t>It is clear that external impacts are taking a toll on employee wellbeing.  We’re facing a mental health crisis and it can be hard to navigate how and where to get help in a complicated system. What we do know is that well being generates energy and we need to address it holistically</a:t>
            </a:r>
          </a:p>
          <a:p>
            <a:pPr marL="171450" indent="-171450">
              <a:buFont typeface="Arial" panose="020B0604020202020204" pitchFamily="34" charset="0"/>
              <a:buChar char="•"/>
            </a:pPr>
            <a:r>
              <a:rPr lang="en-US" sz="850" dirty="0">
                <a:latin typeface="Segoe UI"/>
                <a:cs typeface="Segoe UI"/>
              </a:rPr>
              <a:t>In this round I want you to reflect on your own current charge around well being and play the card that most represents how you feel right now. </a:t>
            </a:r>
          </a:p>
          <a:p>
            <a:pPr marL="212725" lvl="1" indent="-105410"/>
            <a:r>
              <a:rPr lang="en-US" sz="850" dirty="0">
                <a:latin typeface="Segoe UI"/>
                <a:cs typeface="Segoe UI"/>
              </a:rPr>
              <a:t>Once all cards have been placed on the table, please: </a:t>
            </a:r>
          </a:p>
          <a:p>
            <a:pPr marL="327660" lvl="2" indent="-114935"/>
            <a:r>
              <a:rPr lang="en-US" sz="1800" b="1" dirty="0">
                <a:latin typeface="Segoe UI"/>
                <a:cs typeface="Segoe UI"/>
              </a:rPr>
              <a:t>Observe</a:t>
            </a:r>
            <a:r>
              <a:rPr lang="en-US" sz="1800" dirty="0">
                <a:latin typeface="Segoe UI"/>
                <a:cs typeface="Segoe UI"/>
              </a:rPr>
              <a:t> the cards that were played </a:t>
            </a:r>
            <a:endParaRPr lang="en-US" sz="1800" dirty="0">
              <a:cs typeface="Segoe UI"/>
            </a:endParaRPr>
          </a:p>
          <a:p>
            <a:pPr marL="327660" lvl="2" indent="-114935"/>
            <a:r>
              <a:rPr lang="en-US" sz="1800" b="1" dirty="0">
                <a:latin typeface="Segoe UI"/>
                <a:cs typeface="Segoe UI"/>
              </a:rPr>
              <a:t>Identify</a:t>
            </a:r>
            <a:r>
              <a:rPr lang="en-US" sz="1800" dirty="0">
                <a:latin typeface="Segoe UI"/>
                <a:cs typeface="Segoe UI"/>
              </a:rPr>
              <a:t> causes for the low, medium, high and fully charged cards played</a:t>
            </a:r>
          </a:p>
          <a:p>
            <a:pPr marL="327660" lvl="2" indent="-114935"/>
            <a:r>
              <a:rPr lang="en-US" sz="1800" b="1" dirty="0">
                <a:latin typeface="Segoe UI"/>
                <a:cs typeface="Segoe UI"/>
              </a:rPr>
              <a:t>Generate insights </a:t>
            </a:r>
            <a:r>
              <a:rPr lang="en-US" sz="1800" dirty="0">
                <a:latin typeface="Segoe UI"/>
                <a:cs typeface="Segoe UI"/>
              </a:rPr>
              <a:t>around our greater HR network battery charge</a:t>
            </a:r>
          </a:p>
          <a:p>
            <a:pPr marL="327660" lvl="2" indent="-114935"/>
            <a:r>
              <a:rPr lang="en-US" sz="1800" b="1" dirty="0">
                <a:latin typeface="Segoe UI"/>
                <a:cs typeface="Segoe UI"/>
              </a:rPr>
              <a:t>Brainstorm </a:t>
            </a:r>
            <a:r>
              <a:rPr lang="en-US" sz="1800" dirty="0">
                <a:latin typeface="Segoe UI"/>
                <a:cs typeface="Segoe UI"/>
              </a:rPr>
              <a:t>one charge up idea for that area</a:t>
            </a:r>
          </a:p>
          <a:p>
            <a:pPr marL="212981" lvl="2" indent="0">
              <a:buNone/>
            </a:pPr>
            <a:endParaRPr lang="en-US" sz="1800" dirty="0">
              <a:cs typeface="Segoe UI"/>
            </a:endParaRPr>
          </a:p>
          <a:p>
            <a:r>
              <a:rPr lang="en-US" sz="850" b="1" dirty="0">
                <a:latin typeface="Segoe UI"/>
                <a:cs typeface="Segoe UI"/>
              </a:rPr>
              <a:t>Do: </a:t>
            </a:r>
          </a:p>
          <a:p>
            <a:pPr marL="171450" indent="-171450">
              <a:buFont typeface="Arial" panose="020B0604020202020204" pitchFamily="34" charset="0"/>
              <a:buChar char="•"/>
            </a:pPr>
            <a:r>
              <a:rPr lang="en-US" sz="850" dirty="0">
                <a:latin typeface="Segoe UI"/>
                <a:cs typeface="Segoe UI"/>
              </a:rPr>
              <a:t>Monitor 15-minute time – give 5 min warning</a:t>
            </a:r>
            <a:endParaRPr lang="en-US" sz="850" dirty="0">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5967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b="1" dirty="0">
                <a:latin typeface="Calibri"/>
                <a:cs typeface="Calibri"/>
              </a:rPr>
              <a:t>Timing: </a:t>
            </a:r>
            <a:r>
              <a:rPr lang="en-US" sz="850" dirty="0">
                <a:latin typeface="Calibri"/>
                <a:cs typeface="Calibri"/>
              </a:rPr>
              <a:t>2-5 minutes</a:t>
            </a:r>
            <a:endParaRPr lang="en-US" sz="850" b="0" dirty="0">
              <a:latin typeface="Calibri"/>
              <a:cs typeface="Calibri"/>
            </a:endParaRPr>
          </a:p>
          <a:p>
            <a:endParaRPr lang="en-US" sz="850" dirty="0">
              <a:latin typeface="Calibri"/>
              <a:cs typeface="Calibri"/>
            </a:endParaRPr>
          </a:p>
          <a:p>
            <a:r>
              <a:rPr lang="en-US" sz="850" b="1" dirty="0">
                <a:latin typeface="Segoe UI"/>
                <a:cs typeface="Segoe UI"/>
              </a:rPr>
              <a:t>Who:</a:t>
            </a:r>
            <a:r>
              <a:rPr lang="en-US" sz="850" dirty="0">
                <a:latin typeface="Segoe UI"/>
                <a:cs typeface="Segoe UI"/>
              </a:rPr>
              <a:t> Host (Hosts have been briefed with talking points) </a:t>
            </a:r>
          </a:p>
          <a:p>
            <a:endParaRPr lang="en-US" sz="850" dirty="0">
              <a:latin typeface="Segoe UI"/>
              <a:cs typeface="Segoe UI"/>
            </a:endParaRPr>
          </a:p>
          <a:p>
            <a:r>
              <a:rPr lang="en-US" sz="850" b="1" dirty="0">
                <a:latin typeface="Calibri"/>
                <a:cs typeface="Calibri"/>
              </a:rPr>
              <a:t>Say: </a:t>
            </a:r>
            <a:endParaRPr lang="en-US" sz="850" b="1" dirty="0">
              <a:latin typeface="Calibri"/>
              <a:ea typeface="Calibri"/>
              <a:cs typeface="Calibri"/>
            </a:endParaRPr>
          </a:p>
          <a:p>
            <a:pPr marL="285750" indent="-285750" algn="l" rtl="0" fontAlgn="base">
              <a:buFont typeface="Arial"/>
              <a:buChar char="•"/>
            </a:pPr>
            <a:r>
              <a:rPr lang="en-US" sz="1800" b="0" i="0" dirty="0">
                <a:solidFill>
                  <a:srgbClr val="000000"/>
                </a:solidFill>
                <a:effectLst/>
                <a:latin typeface="Calibri"/>
                <a:ea typeface="Calibri"/>
                <a:cs typeface="Calibri"/>
              </a:rPr>
              <a:t>Thank you, [name]. </a:t>
            </a:r>
            <a:endParaRPr lang="en-US" sz="1600" b="0" i="0" dirty="0">
              <a:solidFill>
                <a:srgbClr val="000000"/>
              </a:solidFill>
              <a:effectLst/>
              <a:latin typeface="Calibri"/>
              <a:ea typeface="Calibri"/>
              <a:cs typeface="Calibri"/>
            </a:endParaRPr>
          </a:p>
          <a:p>
            <a:pPr marL="285750" indent="-285750" algn="l" rtl="0" fontAlgn="base">
              <a:buFont typeface="Arial"/>
              <a:buChar char="•"/>
            </a:pPr>
            <a:r>
              <a:rPr lang="en-US" sz="1800" b="0" i="0" dirty="0">
                <a:solidFill>
                  <a:srgbClr val="000000"/>
                </a:solidFill>
                <a:effectLst/>
                <a:latin typeface="Calibri"/>
                <a:ea typeface="Calibri"/>
                <a:cs typeface="Calibri"/>
              </a:rPr>
              <a:t>I’m so grateful you all chose to be here today. As I went through the activities, I noticed a few themes pop up again and again. [List themes] </a:t>
            </a:r>
            <a:endParaRPr lang="en-US" sz="1600" b="0" i="0" dirty="0">
              <a:solidFill>
                <a:srgbClr val="000000"/>
              </a:solidFill>
              <a:effectLst/>
              <a:latin typeface="Calibri"/>
              <a:ea typeface="Calibri"/>
              <a:cs typeface="Calibri"/>
            </a:endParaRPr>
          </a:p>
          <a:p>
            <a:pPr marL="285750" indent="-285750" fontAlgn="base">
              <a:buFont typeface="Arial"/>
              <a:buChar char="•"/>
            </a:pPr>
            <a:r>
              <a:rPr lang="en-US" sz="1800" dirty="0">
                <a:solidFill>
                  <a:srgbClr val="000000"/>
                </a:solidFill>
                <a:latin typeface="Calibri"/>
                <a:ea typeface="Calibri"/>
                <a:cs typeface="Calibri"/>
              </a:rPr>
              <a:t>They</a:t>
            </a:r>
            <a:r>
              <a:rPr lang="en-US" sz="1800" b="0" i="0" dirty="0">
                <a:solidFill>
                  <a:srgbClr val="000000"/>
                </a:solidFill>
                <a:effectLst/>
                <a:latin typeface="Calibri"/>
                <a:ea typeface="Calibri"/>
                <a:cs typeface="Calibri"/>
              </a:rPr>
              <a:t> helped me to think deeply about how I connect with myself and others. For example, [Share how one or two conversations changed, enhanced, or affirmed your thinking on Connection]. </a:t>
            </a:r>
            <a:endParaRPr lang="en-US" sz="1600" b="0" i="0" dirty="0">
              <a:solidFill>
                <a:srgbClr val="000000"/>
              </a:solidFill>
              <a:effectLst/>
              <a:latin typeface="Calibri"/>
              <a:ea typeface="Calibri"/>
              <a:cs typeface="Calibri"/>
            </a:endParaRPr>
          </a:p>
          <a:p>
            <a:pPr marL="285750" indent="-285750" algn="l" rtl="0" fontAlgn="base">
              <a:buFont typeface="Arial"/>
              <a:buChar char="•"/>
            </a:pPr>
            <a:r>
              <a:rPr lang="en-US" sz="1800" b="0" i="0" dirty="0">
                <a:solidFill>
                  <a:srgbClr val="000000"/>
                </a:solidFill>
                <a:effectLst/>
                <a:latin typeface="Calibri"/>
                <a:ea typeface="Calibri"/>
                <a:cs typeface="Calibri"/>
              </a:rPr>
              <a:t>After today, I trust we have the energy to collectively [Share how you want the team to carry forward the day].  </a:t>
            </a:r>
            <a:endParaRPr lang="en-US" sz="1600" b="0" i="0" dirty="0">
              <a:solidFill>
                <a:srgbClr val="000000"/>
              </a:solidFill>
              <a:effectLst/>
              <a:latin typeface="Calibri"/>
              <a:ea typeface="Calibri"/>
              <a:cs typeface="Calibri"/>
            </a:endParaRPr>
          </a:p>
          <a:p>
            <a:pPr marL="285750" indent="-285750" algn="l" rtl="0" fontAlgn="base">
              <a:buFont typeface="Arial"/>
              <a:buChar char="•"/>
            </a:pPr>
            <a:r>
              <a:rPr lang="en-US" sz="1800" b="0" i="0" dirty="0">
                <a:solidFill>
                  <a:srgbClr val="000000"/>
                </a:solidFill>
                <a:effectLst/>
                <a:latin typeface="Calibri"/>
                <a:ea typeface="Calibri"/>
                <a:cs typeface="Calibri"/>
              </a:rPr>
              <a:t>I will do the same by [Share how you will carry forward the day]. </a:t>
            </a:r>
            <a:endParaRPr lang="en-US" sz="1600" b="0" i="0" dirty="0">
              <a:solidFill>
                <a:srgbClr val="000000"/>
              </a:solidFill>
              <a:effectLst/>
              <a:latin typeface="Calibri"/>
              <a:ea typeface="Calibri"/>
              <a:cs typeface="Calibri"/>
            </a:endParaRPr>
          </a:p>
          <a:p>
            <a:pPr marL="285750" indent="-285750" algn="l" rtl="0" fontAlgn="base">
              <a:buFont typeface="Arial"/>
              <a:buChar char="•"/>
            </a:pPr>
            <a:r>
              <a:rPr lang="en-US" sz="1800" b="0" i="0" dirty="0">
                <a:solidFill>
                  <a:srgbClr val="000000"/>
                </a:solidFill>
                <a:effectLst/>
                <a:latin typeface="Calibri"/>
                <a:ea typeface="Calibri"/>
                <a:cs typeface="Calibri"/>
              </a:rPr>
              <a:t>Again, thank you for being present, attentive, and vulnerable today. </a:t>
            </a:r>
            <a:endParaRPr lang="en-US" sz="850" dirty="0">
              <a:latin typeface="Calibri"/>
              <a:ea typeface="Calibri"/>
              <a:cs typeface="Calibr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1790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b="1" dirty="0">
                <a:latin typeface="Segoe UI"/>
                <a:cs typeface="Segoe UI"/>
              </a:rPr>
              <a:t>Timing: </a:t>
            </a:r>
            <a:r>
              <a:rPr lang="en-US" sz="850" dirty="0">
                <a:latin typeface="Segoe UI"/>
                <a:cs typeface="Segoe UI"/>
              </a:rPr>
              <a:t>30 seconds</a:t>
            </a:r>
            <a:br>
              <a:rPr lang="en-US" sz="850" dirty="0">
                <a:latin typeface="Segoe UI"/>
                <a:cs typeface="Segoe UI"/>
              </a:rPr>
            </a:br>
            <a:endParaRPr lang="en-US" sz="850" dirty="0">
              <a:cs typeface="Segoe UI"/>
            </a:endParaRPr>
          </a:p>
          <a:p>
            <a:r>
              <a:rPr lang="en-US" sz="850" b="1" dirty="0">
                <a:latin typeface="Segoe UI"/>
                <a:cs typeface="Segoe UI"/>
              </a:rPr>
              <a:t>Who:</a:t>
            </a:r>
            <a:r>
              <a:rPr lang="en-US" sz="850" dirty="0">
                <a:latin typeface="Segoe UI"/>
                <a:cs typeface="Segoe UI"/>
              </a:rPr>
              <a:t> Host - (insert name)</a:t>
            </a:r>
            <a:endParaRPr lang="en-US" sz="850" dirty="0">
              <a:cs typeface="Segoe UI"/>
            </a:endParaRPr>
          </a:p>
          <a:p>
            <a:endParaRPr lang="en-US" sz="850" dirty="0">
              <a:latin typeface="Segoe UI"/>
              <a:cs typeface="Segoe UI"/>
            </a:endParaRPr>
          </a:p>
          <a:p>
            <a:r>
              <a:rPr lang="en-US" sz="850" b="1" dirty="0">
                <a:latin typeface="Segoe UI"/>
                <a:cs typeface="Segoe UI"/>
              </a:rPr>
              <a:t>Say:</a:t>
            </a:r>
            <a:endParaRPr lang="en-US" sz="850" dirty="0">
              <a:latin typeface="Segoe UI"/>
              <a:cs typeface="Segoe UI"/>
            </a:endParaRPr>
          </a:p>
          <a:p>
            <a:pPr marL="171450" indent="-171450">
              <a:buFont typeface="Arial" panose="020B0604020202020204" pitchFamily="34" charset="0"/>
              <a:buChar char="•"/>
            </a:pPr>
            <a:r>
              <a:rPr lang="en-US" sz="850" dirty="0">
                <a:latin typeface="Segoe UI"/>
                <a:cs typeface="Segoe UI"/>
              </a:rPr>
              <a:t>Hello everyone and welcome to our first-ever Team Connection Day! </a:t>
            </a:r>
            <a:endParaRPr lang="en-US" dirty="0">
              <a:cs typeface="Segoe UI" panose="020B0502040204020203" pitchFamily="34" charset="0"/>
            </a:endParaRPr>
          </a:p>
          <a:p>
            <a:pPr marL="171450" indent="-171450">
              <a:buFont typeface="Arial" panose="020B0604020202020204" pitchFamily="34" charset="0"/>
              <a:buChar char="•"/>
            </a:pPr>
            <a:r>
              <a:rPr lang="en-US" sz="850" dirty="0">
                <a:latin typeface="Segoe UI"/>
                <a:cs typeface="Segoe UI"/>
              </a:rPr>
              <a:t>I’m [Host name] and I’m excited and honored to be here with you as we come together to check-in, listen, and define what connection looks like for our team/community. </a:t>
            </a:r>
          </a:p>
          <a:p>
            <a:pPr marL="171450" indent="-171450">
              <a:buFont typeface="Arial" panose="020B0604020202020204" pitchFamily="34" charset="0"/>
              <a:buChar char="•"/>
            </a:pPr>
            <a:r>
              <a:rPr lang="en-US" sz="850" dirty="0">
                <a:latin typeface="Segoe UI"/>
                <a:cs typeface="Segoe UI"/>
              </a:rPr>
              <a:t>Thank you to the Connection Day Team and everyone involved in making this day come to life. </a:t>
            </a:r>
            <a:endParaRPr lang="en-US" sz="850" dirty="0">
              <a:latin typeface="Calibri" panose="020F0502020204030204"/>
              <a:cs typeface="Calibri"/>
            </a:endParaRPr>
          </a:p>
          <a:p>
            <a:pPr marL="171450" indent="-171450">
              <a:buFont typeface="Arial" panose="020B0604020202020204" pitchFamily="34" charset="0"/>
              <a:buChar char="•"/>
            </a:pPr>
            <a:r>
              <a:rPr lang="en-US" sz="850" dirty="0">
                <a:latin typeface="Segoe UI"/>
                <a:cs typeface="Segoe UI"/>
              </a:rPr>
              <a:t>We have activities planned to get us sharing and building trust. </a:t>
            </a:r>
            <a:endParaRPr lang="en-US" sz="850" dirty="0">
              <a:latin typeface="Calibri" panose="020F0502020204030204"/>
              <a:cs typeface="Calibri"/>
            </a:endParaRPr>
          </a:p>
          <a:p>
            <a:pPr marL="171450" indent="-171450">
              <a:buFont typeface="Arial" panose="020B0604020202020204" pitchFamily="34" charset="0"/>
              <a:buChar char="•"/>
            </a:pPr>
            <a:r>
              <a:rPr lang="en-US" sz="850" b="1" dirty="0">
                <a:latin typeface="Segoe UI"/>
                <a:cs typeface="Segoe UI"/>
              </a:rPr>
              <a:t>(Optional) </a:t>
            </a:r>
            <a:r>
              <a:rPr lang="en-US" sz="850" b="0" dirty="0">
                <a:latin typeface="Segoe UI"/>
                <a:cs typeface="Segoe UI"/>
              </a:rPr>
              <a:t>Recorded video or </a:t>
            </a:r>
            <a:r>
              <a:rPr lang="en-US" sz="850" dirty="0">
                <a:latin typeface="Segoe UI"/>
                <a:cs typeface="Segoe UI"/>
              </a:rPr>
              <a:t>in-person: But before we dive in, we have a few words from our leader on what we hope to accomplish today</a:t>
            </a:r>
            <a:endParaRPr lang="en-US" sz="850" dirty="0">
              <a:cs typeface="Calibri"/>
            </a:endParaRPr>
          </a:p>
          <a:p>
            <a:pPr marL="171450" indent="-171450">
              <a:buFont typeface="Arial" panose="020B0604020202020204" pitchFamily="34" charset="0"/>
              <a:buChar char="•"/>
            </a:pPr>
            <a:endParaRPr lang="en-US" sz="850" dirty="0">
              <a:latin typeface="Segoe UI"/>
              <a:cs typeface="Segoe UI"/>
            </a:endParaRPr>
          </a:p>
          <a:p>
            <a:pPr marL="0" indent="0">
              <a:buFont typeface="Arial" panose="020B0604020202020204" pitchFamily="34" charset="0"/>
              <a:buNone/>
            </a:pPr>
            <a:endParaRPr lang="en-US" sz="850" dirty="0">
              <a:latin typeface="Segoe UI"/>
              <a:cs typeface="Segoe UI"/>
            </a:endParaRPr>
          </a:p>
          <a:p>
            <a:pPr marL="0" indent="0">
              <a:buFont typeface="Arial" panose="020B0604020202020204" pitchFamily="34" charset="0"/>
              <a:buNone/>
            </a:pPr>
            <a:endParaRPr lang="en-US" sz="850" dirty="0">
              <a:latin typeface="Segoe UI"/>
              <a:cs typeface="Segoe UI"/>
            </a:endParaRPr>
          </a:p>
          <a:p>
            <a:endParaRPr lang="en-US" sz="850" b="1" dirty="0">
              <a:latin typeface="Segoe UI"/>
              <a:cs typeface="Segoe UI"/>
            </a:endParaRPr>
          </a:p>
          <a:p>
            <a:endParaRPr lang="en-US" sz="850" b="1" dirty="0">
              <a:latin typeface="Segoe UI"/>
              <a:cs typeface="Segoe UI"/>
            </a:endParaRPr>
          </a:p>
          <a:p>
            <a:pPr marL="171450" indent="-171450">
              <a:buFont typeface="Symbol"/>
              <a:buChar char="•"/>
            </a:pPr>
            <a:endParaRPr lang="en-US" sz="850" i="1" dirty="0">
              <a:latin typeface="Segoe UI"/>
              <a:cs typeface="Segoe UI"/>
            </a:endParaRPr>
          </a:p>
          <a:p>
            <a:endParaRPr lang="en-US" sz="850" dirty="0">
              <a:cs typeface="Segoe U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65558-B676-49D2-8839-184819C125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90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b="1" dirty="0">
                <a:latin typeface="Segoe UI"/>
                <a:cs typeface="Segoe UI"/>
              </a:rPr>
              <a:t>Timing:</a:t>
            </a:r>
            <a:r>
              <a:rPr lang="en-US" sz="850" dirty="0">
                <a:latin typeface="Segoe UI"/>
                <a:cs typeface="Segoe UI"/>
              </a:rPr>
              <a:t> 2-5 min</a:t>
            </a:r>
          </a:p>
          <a:p>
            <a:endParaRPr lang="en-US" sz="850" b="1" dirty="0">
              <a:latin typeface="Segoe UI"/>
              <a:cs typeface="Segoe UI"/>
            </a:endParaRPr>
          </a:p>
          <a:p>
            <a:r>
              <a:rPr lang="en-US" sz="850" b="1" dirty="0">
                <a:latin typeface="Segoe UI"/>
                <a:cs typeface="Segoe UI"/>
              </a:rPr>
              <a:t>Who:</a:t>
            </a:r>
            <a:r>
              <a:rPr lang="en-US" sz="850" dirty="0">
                <a:latin typeface="Segoe UI"/>
                <a:cs typeface="Segoe UI"/>
              </a:rPr>
              <a:t> Host </a:t>
            </a:r>
            <a:endParaRPr lang="en-US" sz="850" b="1" dirty="0">
              <a:latin typeface="Segoe UI"/>
              <a:cs typeface="Segoe UI"/>
            </a:endParaRPr>
          </a:p>
          <a:p>
            <a:r>
              <a:rPr lang="en-US" sz="850" b="1" dirty="0">
                <a:latin typeface="Segoe UI"/>
                <a:cs typeface="Segoe UI"/>
              </a:rPr>
              <a:t>Say: Host encouraged to tailor comments before session. </a:t>
            </a:r>
            <a:endParaRPr lang="en-US" sz="850" dirty="0">
              <a:latin typeface="Segoe UI"/>
              <a:cs typeface="Segoe UI"/>
            </a:endParaRPr>
          </a:p>
          <a:p>
            <a:pPr marL="285750" indent="-285750">
              <a:buFont typeface="Arial"/>
              <a:buChar char="•"/>
            </a:pPr>
            <a:r>
              <a:rPr lang="en-US" sz="850" dirty="0">
                <a:latin typeface="Segoe UI"/>
                <a:cs typeface="Segoe UI"/>
              </a:rPr>
              <a:t>Hello everyone! It’s great to be with you today in person and thank you all for prioritizing being here. I am seeing many familiar faces and many new ones and I can’t wait to connect and reconnect throughout the day. </a:t>
            </a:r>
          </a:p>
          <a:p>
            <a:pPr marL="285750" indent="-285750">
              <a:buFont typeface="Arial"/>
              <a:buChar char="•"/>
            </a:pPr>
            <a:r>
              <a:rPr lang="en-US" sz="850" dirty="0">
                <a:latin typeface="Segoe UI"/>
                <a:cs typeface="Segoe UI"/>
              </a:rPr>
              <a:t>Now that the world is a different place, connection has taken on a whole new meaning for many of us and today is all about experimenting with connection as a function. Making space and time to try it, reflect, and share. </a:t>
            </a:r>
          </a:p>
          <a:p>
            <a:pPr marL="285750" indent="-285750">
              <a:buFont typeface="Arial"/>
              <a:buChar char="•"/>
            </a:pPr>
            <a:r>
              <a:rPr lang="en-US" sz="850" dirty="0">
                <a:latin typeface="Segoe UI"/>
                <a:cs typeface="Segoe UI"/>
              </a:rPr>
              <a:t>The Human Energy Crisis is and the need for all of us to have more sustainable energy.  </a:t>
            </a:r>
          </a:p>
          <a:p>
            <a:pPr marL="285750" indent="-285750">
              <a:buFont typeface="Arial"/>
              <a:buChar char="•"/>
            </a:pPr>
            <a:r>
              <a:rPr lang="en-US" sz="850" dirty="0">
                <a:latin typeface="Segoe UI"/>
                <a:cs typeface="Segoe UI"/>
              </a:rPr>
              <a:t>Today is our opportunity to explore how team connections can help sustain our energy and how we’ll stay connected while taking into consideration our different needs and preferences.   </a:t>
            </a:r>
          </a:p>
          <a:p>
            <a:pPr marL="285750" indent="-285750">
              <a:buFont typeface="Arial"/>
              <a:buChar char="•"/>
            </a:pPr>
            <a:r>
              <a:rPr lang="en-US" sz="850" dirty="0">
                <a:latin typeface="Segoe UI"/>
                <a:cs typeface="Segoe UI"/>
              </a:rPr>
              <a:t>Personally, I’m thinking about connection in the following way… (</a:t>
            </a:r>
            <a:r>
              <a:rPr lang="en-US" sz="850" i="1" dirty="0">
                <a:latin typeface="Segoe UI"/>
                <a:cs typeface="Segoe UI"/>
              </a:rPr>
              <a:t>share personal story/example on how you remain connected to your team.) </a:t>
            </a:r>
          </a:p>
          <a:p>
            <a:pPr marL="285750" indent="-285750">
              <a:buFont typeface="Arial"/>
              <a:buChar char="•"/>
            </a:pPr>
            <a:r>
              <a:rPr lang="en-US" sz="850" dirty="0">
                <a:latin typeface="Segoe UI"/>
                <a:cs typeface="Segoe UI"/>
              </a:rPr>
              <a:t>So, I invite you to lean into today with a growth mindset. Today will feel different than previous events, summits, or conferences. We will have a couple of experiences focused on connection, social time, (</a:t>
            </a:r>
            <a:r>
              <a:rPr lang="en-US" sz="850" i="1" dirty="0">
                <a:latin typeface="Segoe UI"/>
                <a:cs typeface="Segoe UI"/>
              </a:rPr>
              <a:t>add details as appropriate.)</a:t>
            </a:r>
            <a:r>
              <a:rPr lang="en-US" sz="850" dirty="0">
                <a:latin typeface="Segoe UI"/>
                <a:cs typeface="Segoe UI"/>
              </a:rPr>
              <a:t> etc. </a:t>
            </a:r>
          </a:p>
          <a:p>
            <a:pPr marL="285750" indent="-285750">
              <a:buFont typeface="Arial"/>
              <a:buChar char="•"/>
            </a:pPr>
            <a:r>
              <a:rPr lang="en-US" sz="850" dirty="0">
                <a:latin typeface="Segoe UI"/>
                <a:cs typeface="Segoe UI"/>
              </a:rPr>
              <a:t>You will feel more space in the agenda – this is intentional. Take this opportunity to meet someone new and reconnect with old friends. </a:t>
            </a:r>
          </a:p>
          <a:p>
            <a:pPr marL="285750" indent="-285750">
              <a:buFont typeface="Arial"/>
              <a:buChar char="•"/>
            </a:pPr>
            <a:r>
              <a:rPr lang="en-US" sz="850" dirty="0">
                <a:latin typeface="Segoe UI"/>
                <a:cs typeface="Segoe UI"/>
              </a:rPr>
              <a:t>Throughout the day, you might feel a lot of different emotions and that’s ok. I encourage you to pause, reflect, share your thoughts and ideas, and ask questions as you go along.  </a:t>
            </a:r>
          </a:p>
          <a:p>
            <a:pPr marL="285750" indent="-285750">
              <a:buFont typeface="Arial"/>
              <a:buChar char="•"/>
            </a:pPr>
            <a:r>
              <a:rPr lang="en-US" sz="850" dirty="0">
                <a:latin typeface="Segoe UI"/>
                <a:cs typeface="Segoe UI"/>
              </a:rPr>
              <a:t>Thanks for being here and I look forward to participating in the day with you! </a:t>
            </a:r>
          </a:p>
          <a:p>
            <a:endParaRPr lang="en-US" sz="850" dirty="0">
              <a:latin typeface="Segoe UI"/>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1071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Segoe UI"/>
                <a:ea typeface="+mn-ea"/>
                <a:cs typeface="Segoe UI"/>
              </a:rPr>
              <a:t>Timing:</a:t>
            </a:r>
            <a:r>
              <a:rPr kumimoji="0" lang="en-US" sz="850" b="0" i="0" u="none" strike="noStrike" kern="1200" cap="none" spc="0" normalizeH="0" baseline="0" noProof="0" dirty="0">
                <a:ln>
                  <a:noFill/>
                </a:ln>
                <a:solidFill>
                  <a:prstClr val="black"/>
                </a:solidFill>
                <a:effectLst/>
                <a:uLnTx/>
                <a:uFillTx/>
                <a:latin typeface="Segoe UI"/>
                <a:ea typeface="+mn-ea"/>
                <a:cs typeface="Segoe UI"/>
              </a:rPr>
              <a:t> 2-5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50" b="1"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Segoe UI"/>
                <a:ea typeface="+mn-ea"/>
                <a:cs typeface="Segoe UI"/>
              </a:rPr>
              <a:t>Who:</a:t>
            </a:r>
            <a:r>
              <a:rPr kumimoji="0" lang="en-US" sz="850" b="0" i="0" u="none" strike="noStrike" kern="1200" cap="none" spc="0" normalizeH="0" baseline="0" noProof="0" dirty="0">
                <a:ln>
                  <a:noFill/>
                </a:ln>
                <a:solidFill>
                  <a:prstClr val="black"/>
                </a:solidFill>
                <a:effectLst/>
                <a:uLnTx/>
                <a:uFillTx/>
                <a:latin typeface="Segoe UI"/>
                <a:ea typeface="+mn-ea"/>
                <a:cs typeface="Segoe UI"/>
              </a:rPr>
              <a:t> Host </a:t>
            </a:r>
            <a:endParaRPr kumimoji="0" lang="en-US" sz="850" b="1"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Segoe UI"/>
                <a:ea typeface="+mn-ea"/>
                <a:cs typeface="Segoe UI"/>
              </a:rPr>
              <a:t>Say: Host encouraged to tailor comments before session. </a:t>
            </a:r>
            <a:endParaRPr kumimoji="0" lang="en-US" sz="850" b="0" i="0" u="none" strike="noStrike" kern="1200" cap="none" spc="0" normalizeH="0" baseline="0" noProof="0" dirty="0">
              <a:ln>
                <a:noFill/>
              </a:ln>
              <a:solidFill>
                <a:prstClr val="black"/>
              </a:solidFill>
              <a:effectLst/>
              <a:uLnTx/>
              <a:uFillTx/>
              <a:latin typeface="Segoe UI"/>
              <a:ea typeface="+mn-ea"/>
              <a:cs typeface="Segoe U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850" b="0" i="0" u="none" strike="noStrike" kern="1200" cap="none" spc="0" normalizeH="0" baseline="0" noProof="0" dirty="0">
                <a:ln>
                  <a:noFill/>
                </a:ln>
                <a:solidFill>
                  <a:prstClr val="black"/>
                </a:solidFill>
                <a:effectLst/>
                <a:uLnTx/>
                <a:uFillTx/>
                <a:latin typeface="Segoe UI"/>
                <a:ea typeface="+mn-ea"/>
                <a:cs typeface="Segoe UI"/>
              </a:rPr>
              <a:t>Hello everyone! It’s great to be with you today and thank you all for prioritizing being here. I am seeing many familiar faces and many new ones and I can’t wait to connect and reconnect throughout the day.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850" b="0" i="0" u="none" strike="noStrike" kern="1200" cap="none" spc="0" normalizeH="0" baseline="0" noProof="0" dirty="0">
                <a:ln>
                  <a:noFill/>
                </a:ln>
                <a:solidFill>
                  <a:prstClr val="black"/>
                </a:solidFill>
                <a:effectLst/>
                <a:uLnTx/>
                <a:uFillTx/>
                <a:latin typeface="Segoe UI"/>
                <a:ea typeface="+mn-ea"/>
                <a:cs typeface="Segoe UI"/>
              </a:rPr>
              <a:t>Now that the world is a different place, connection has taken on a whole new meaning for many of us and today is all about experimenting with connection as a function. Making space and time to try it, reflect, and share.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850" b="0" i="0" u="none" strike="noStrike" kern="1200" cap="none" spc="0" normalizeH="0" baseline="0" noProof="0" dirty="0">
                <a:ln>
                  <a:noFill/>
                </a:ln>
                <a:solidFill>
                  <a:prstClr val="black"/>
                </a:solidFill>
                <a:effectLst/>
                <a:uLnTx/>
                <a:uFillTx/>
                <a:latin typeface="Segoe UI"/>
                <a:ea typeface="+mn-ea"/>
                <a:cs typeface="Segoe UI"/>
              </a:rPr>
              <a:t>Today is our opportunity to explore how team connections can help sustain our energy and how we’ll stay connected while taking into consideration our different needs and preferences.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850" b="0" i="0" u="none" strike="noStrike" kern="1200" cap="none" spc="0" normalizeH="0" baseline="0" noProof="0" dirty="0">
                <a:ln>
                  <a:noFill/>
                </a:ln>
                <a:solidFill>
                  <a:prstClr val="black"/>
                </a:solidFill>
                <a:effectLst/>
                <a:uLnTx/>
                <a:uFillTx/>
                <a:latin typeface="Segoe UI"/>
                <a:ea typeface="+mn-ea"/>
                <a:cs typeface="Segoe UI"/>
              </a:rPr>
              <a:t>Personally, I’m thinking about connection in the following way… (</a:t>
            </a:r>
            <a:r>
              <a:rPr kumimoji="0" lang="en-US" sz="850" b="0" i="1" u="none" strike="noStrike" kern="1200" cap="none" spc="0" normalizeH="0" baseline="0" noProof="0" dirty="0">
                <a:ln>
                  <a:noFill/>
                </a:ln>
                <a:solidFill>
                  <a:prstClr val="black"/>
                </a:solidFill>
                <a:effectLst/>
                <a:uLnTx/>
                <a:uFillTx/>
                <a:latin typeface="Segoe UI"/>
                <a:ea typeface="+mn-ea"/>
                <a:cs typeface="Segoe UI"/>
              </a:rPr>
              <a:t>share personal story/example on how you remain connected to your team.)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850" b="0" i="0" u="none" strike="noStrike" kern="1200" cap="none" spc="0" normalizeH="0" baseline="0" noProof="0" dirty="0">
                <a:ln>
                  <a:noFill/>
                </a:ln>
                <a:solidFill>
                  <a:prstClr val="black"/>
                </a:solidFill>
                <a:effectLst/>
                <a:uLnTx/>
                <a:uFillTx/>
                <a:latin typeface="Segoe UI"/>
                <a:ea typeface="+mn-ea"/>
                <a:cs typeface="Segoe UI"/>
              </a:rPr>
              <a:t>So, I invite you to lean into today with a growth mindset. Today will feel different than previous events, summits, or conferences. We will have a couple of activities focused on connection with a break in-between.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850" b="0" i="0" u="none" strike="noStrike" kern="1200" cap="none" spc="0" normalizeH="0" baseline="0" noProof="0" dirty="0">
                <a:ln>
                  <a:noFill/>
                </a:ln>
                <a:solidFill>
                  <a:prstClr val="black"/>
                </a:solidFill>
                <a:effectLst/>
                <a:uLnTx/>
                <a:uFillTx/>
                <a:latin typeface="Segoe UI"/>
                <a:ea typeface="+mn-ea"/>
                <a:cs typeface="Segoe UI"/>
              </a:rPr>
              <a:t>Take this opportunity to meet someone new and reconnect with old friends.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850" b="0" i="0" u="none" strike="noStrike" kern="1200" cap="none" spc="0" normalizeH="0" baseline="0" noProof="0" dirty="0">
                <a:ln>
                  <a:noFill/>
                </a:ln>
                <a:solidFill>
                  <a:prstClr val="black"/>
                </a:solidFill>
                <a:effectLst/>
                <a:uLnTx/>
                <a:uFillTx/>
                <a:latin typeface="Segoe UI"/>
                <a:ea typeface="+mn-ea"/>
                <a:cs typeface="Segoe UI"/>
              </a:rPr>
              <a:t>Throughout the day, you might feel a lot of different emotions and that’s ok. I encourage you to pause, reflect, share your thoughts and ideas, and ask questions as you go along.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850" b="0" i="0" u="none" strike="noStrike" kern="1200" cap="none" spc="0" normalizeH="0" baseline="0" noProof="0" dirty="0">
                <a:ln>
                  <a:noFill/>
                </a:ln>
                <a:solidFill>
                  <a:prstClr val="black"/>
                </a:solidFill>
                <a:effectLst/>
                <a:uLnTx/>
                <a:uFillTx/>
                <a:latin typeface="Segoe UI"/>
                <a:ea typeface="+mn-ea"/>
                <a:cs typeface="Segoe UI"/>
              </a:rPr>
              <a:t>Thanks for being here and I look forward to participating in the day with you!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Segoe U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6EDFA-64D4-47B1-91F9-5343FEC32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9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b="1" dirty="0">
                <a:latin typeface="Segoe UI"/>
                <a:cs typeface="Segoe UI"/>
              </a:rPr>
              <a:t>Timing</a:t>
            </a:r>
            <a:r>
              <a:rPr lang="en-US" sz="1200" dirty="0">
                <a:latin typeface="Segoe UI"/>
                <a:cs typeface="Segoe UI"/>
              </a:rPr>
              <a:t>: 3 minutes</a:t>
            </a:r>
          </a:p>
          <a:p>
            <a:pPr>
              <a:lnSpc>
                <a:spcPct val="100000"/>
              </a:lnSpc>
              <a:spcAft>
                <a:spcPts val="0"/>
              </a:spcAft>
            </a:pPr>
            <a:endParaRPr lang="en-US" sz="1200" b="1" dirty="0">
              <a:latin typeface="Segoe UI"/>
              <a:cs typeface="Segoe UI"/>
            </a:endParaRPr>
          </a:p>
          <a:p>
            <a:pPr>
              <a:lnSpc>
                <a:spcPct val="100000"/>
              </a:lnSpc>
              <a:spcAft>
                <a:spcPts val="0"/>
              </a:spcAft>
            </a:pPr>
            <a:r>
              <a:rPr lang="en-US" b="1" dirty="0"/>
              <a:t>Who:</a:t>
            </a:r>
            <a:r>
              <a:rPr lang="en-US" dirty="0"/>
              <a:t> Host</a:t>
            </a:r>
          </a:p>
          <a:p>
            <a:pPr>
              <a:lnSpc>
                <a:spcPct val="100000"/>
              </a:lnSpc>
              <a:spcAft>
                <a:spcPts val="0"/>
              </a:spcAft>
            </a:pPr>
            <a:endParaRPr lang="en-US" sz="1200" dirty="0">
              <a:latin typeface="Segoe UI"/>
              <a:cs typeface="Segoe UI"/>
            </a:endParaRPr>
          </a:p>
          <a:p>
            <a:pPr>
              <a:lnSpc>
                <a:spcPct val="100000"/>
              </a:lnSpc>
              <a:spcAft>
                <a:spcPts val="0"/>
              </a:spcAft>
            </a:pPr>
            <a:r>
              <a:rPr lang="en-US" sz="1200" b="1" dirty="0">
                <a:latin typeface="Segoe UI"/>
                <a:cs typeface="Segoe UI"/>
              </a:rPr>
              <a:t>Say</a:t>
            </a:r>
            <a:r>
              <a:rPr lang="en-US" sz="1200" dirty="0">
                <a:latin typeface="Segoe UI"/>
                <a:cs typeface="Segoe UI"/>
              </a:rPr>
              <a:t>:</a:t>
            </a:r>
            <a:endParaRPr lang="en-US" dirty="0"/>
          </a:p>
          <a:p>
            <a:pPr>
              <a:lnSpc>
                <a:spcPct val="100000"/>
              </a:lnSpc>
              <a:spcAft>
                <a:spcPts val="0"/>
              </a:spcAft>
            </a:pPr>
            <a:r>
              <a:rPr lang="en-US" sz="1200" dirty="0">
                <a:latin typeface="Segoe UI"/>
                <a:cs typeface="Segoe UI"/>
              </a:rPr>
              <a:t>To start, I want to discuss the Human Energy Crisis: what it is and how our Team Connection Day is addressing the need for us to build connections and stay connected as an organization/team.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mn-lt"/>
                <a:cs typeface="Segoe UI"/>
              </a:rPr>
              <a:t>Today, employees are feeling something bigger than burnout: Social unrest, geopolitical instability, and economic uncertainty have also combined in a perfect storm causing strain on the invaluable human capital that keeps our companies running.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mn-lt"/>
                <a:cs typeface="Segoe UI"/>
              </a:rPr>
              <a:t>According to Gallup, 7 in 10 people globally report they are struggling or suffering. </a:t>
            </a:r>
            <a:endParaRPr kumimoji="0" lang="en-US" sz="1600" b="0" i="0" u="none" strike="noStrike" kern="1200" cap="none" spc="0" normalizeH="0" baseline="0" noProof="0" dirty="0">
              <a:ln>
                <a:noFill/>
              </a:ln>
              <a:solidFill>
                <a:srgbClr val="000000"/>
              </a:solidFill>
              <a:effectLst/>
              <a:uLnTx/>
              <a:uFillTx/>
              <a:latin typeface="Segoe UI"/>
              <a:ea typeface="+mn-ea"/>
              <a:cs typeface="+mn-cs"/>
            </a:endParaRPr>
          </a:p>
          <a:p>
            <a:endParaRPr lang="en-US" dirty="0"/>
          </a:p>
          <a:p>
            <a:r>
              <a:rPr lang="en-US" dirty="0"/>
              <a:t>This “strain” is the Human Energy Crisis. It’s the depletion of energy among the workforce and I’m sure we’re all feeling it. It’s time to regenerate energy for our employees at work and ensure it’s renewable and sustainable. Our future success depends on it.</a:t>
            </a:r>
          </a:p>
          <a:p>
            <a:endParaRPr lang="en-US" dirty="0"/>
          </a:p>
          <a:p>
            <a:r>
              <a:rPr lang="en-US" dirty="0"/>
              <a:t>So, how do we help employees regenerate energy?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6EDFA-64D4-47B1-91F9-5343FEC32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76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b="1" dirty="0">
                <a:latin typeface="Segoe UI"/>
                <a:cs typeface="Segoe UI"/>
              </a:rPr>
              <a:t>Timing</a:t>
            </a:r>
            <a:r>
              <a:rPr lang="en-US" sz="1200" dirty="0">
                <a:latin typeface="Segoe UI"/>
                <a:cs typeface="Segoe UI"/>
              </a:rPr>
              <a:t>: 6 minutes</a:t>
            </a:r>
          </a:p>
          <a:p>
            <a:pPr>
              <a:lnSpc>
                <a:spcPct val="100000"/>
              </a:lnSpc>
              <a:spcAft>
                <a:spcPts val="0"/>
              </a:spcAft>
            </a:pPr>
            <a:endParaRPr lang="en-US" sz="1200" b="1" dirty="0">
              <a:latin typeface="Segoe UI"/>
              <a:cs typeface="Segoe UI"/>
            </a:endParaRPr>
          </a:p>
          <a:p>
            <a:pPr>
              <a:lnSpc>
                <a:spcPct val="100000"/>
              </a:lnSpc>
              <a:spcAft>
                <a:spcPts val="0"/>
              </a:spcAft>
            </a:pPr>
            <a:r>
              <a:rPr lang="en-US" b="1" dirty="0"/>
              <a:t>Who:</a:t>
            </a:r>
            <a:r>
              <a:rPr lang="en-US" dirty="0"/>
              <a:t> Host</a:t>
            </a:r>
          </a:p>
          <a:p>
            <a:pPr>
              <a:lnSpc>
                <a:spcPct val="100000"/>
              </a:lnSpc>
              <a:spcAft>
                <a:spcPts val="0"/>
              </a:spcAft>
            </a:pPr>
            <a:endParaRPr lang="en-US" sz="1200" dirty="0">
              <a:latin typeface="Segoe UI"/>
              <a:cs typeface="Segoe UI"/>
            </a:endParaRPr>
          </a:p>
          <a:p>
            <a:pPr>
              <a:lnSpc>
                <a:spcPct val="100000"/>
              </a:lnSpc>
              <a:spcAft>
                <a:spcPts val="0"/>
              </a:spcAft>
            </a:pPr>
            <a:r>
              <a:rPr lang="en-US" sz="1200" b="1" dirty="0">
                <a:latin typeface="Segoe UI"/>
                <a:cs typeface="Segoe UI"/>
              </a:rPr>
              <a:t>Say</a:t>
            </a:r>
            <a:r>
              <a:rPr lang="en-US" sz="1200" dirty="0">
                <a:latin typeface="Segoe UI"/>
                <a:cs typeface="Segoe UI"/>
              </a:rPr>
              <a:t>:</a:t>
            </a:r>
            <a:endParaRPr lang="en-US" dirty="0"/>
          </a:p>
          <a:p>
            <a:r>
              <a:rPr lang="en-US" dirty="0"/>
              <a:t>There are 6 recommended solutions to address the Human Energy Crisis and help employees regenerate sustainable energy. They include the following:</a:t>
            </a:r>
          </a:p>
          <a:p>
            <a:pPr marL="228600" indent="-228600">
              <a:buFont typeface="+mj-lt"/>
              <a:buAutoNum type="arabicPeriod"/>
            </a:pPr>
            <a:r>
              <a:rPr lang="en-US" dirty="0"/>
              <a:t>Put culture and purpose front and center</a:t>
            </a:r>
          </a:p>
          <a:p>
            <a:pPr marL="685800" lvl="1" indent="-228600">
              <a:buFont typeface="Arial" panose="020B0604020202020204" pitchFamily="34" charset="0"/>
              <a:buChar char="•"/>
            </a:pPr>
            <a:r>
              <a:rPr lang="en-US" dirty="0"/>
              <a:t>Culture needs to be infused in all people processes, commitments, manager accountabilities, who you recruit, and who you reward. In today’s environment, prioritizing culture and purpose are key to fueling employee sustainability.</a:t>
            </a:r>
          </a:p>
          <a:p>
            <a:pPr marL="228600" indent="-228600">
              <a:buFont typeface="+mj-lt"/>
              <a:buAutoNum type="arabicPeriod"/>
            </a:pPr>
            <a:r>
              <a:rPr lang="en-US" dirty="0"/>
              <a:t>Make wellbeing holistic</a:t>
            </a:r>
          </a:p>
          <a:p>
            <a:pPr marL="685800" lvl="1" indent="-228600">
              <a:buFont typeface="Arial" panose="020B0604020202020204" pitchFamily="34" charset="0"/>
              <a:buChar char="•"/>
            </a:pPr>
            <a:r>
              <a:rPr lang="en-US" dirty="0"/>
              <a:t>Providing benefits and tools to help support holistic wellbeing is table stakes, as is communicating and modeling that “it is OK not to be OK” so employees are encouraged to use the resources needed. </a:t>
            </a:r>
          </a:p>
          <a:p>
            <a:pPr marL="228600" indent="-228600">
              <a:buFont typeface="+mj-lt"/>
              <a:buAutoNum type="arabicPeriod"/>
            </a:pPr>
            <a:r>
              <a:rPr lang="en-US" dirty="0"/>
              <a:t>Support career growth in meaningful ways</a:t>
            </a:r>
          </a:p>
          <a:p>
            <a:pPr marL="685800" lvl="1" indent="-228600">
              <a:buFont typeface="Arial" panose="020B0604020202020204" pitchFamily="34" charset="0"/>
              <a:buChar char="•"/>
            </a:pPr>
            <a:r>
              <a:rPr lang="en-US" dirty="0"/>
              <a:t>Ensuring employees have resources like career days, access to mentoring, and opportunities for continued skilling can provide excitement that sparks longevity and excitement for growth, and a channel to apply their passions in their careers. Employees are more energized today knowing there is a career path tomorrow. </a:t>
            </a:r>
          </a:p>
          <a:p>
            <a:pPr marL="228600" indent="-228600">
              <a:buFont typeface="+mj-lt"/>
              <a:buAutoNum type="arabicPeriod"/>
            </a:pPr>
            <a:r>
              <a:rPr lang="en-US" dirty="0"/>
              <a:t>Focus on leader and manager capabilities</a:t>
            </a:r>
          </a:p>
          <a:p>
            <a:pPr marL="685800" lvl="1" indent="-228600">
              <a:buFont typeface="Arial" panose="020B0604020202020204" pitchFamily="34" charset="0"/>
              <a:buChar char="•"/>
            </a:pPr>
            <a:r>
              <a:rPr lang="en-US" dirty="0"/>
              <a:t>Data tells us managers generate energy when they model wellbeing for themselves, coach employees to prioritize their work and set boundaries, and demonstrate that they truly care about each employee and their individual needs. And as we ask managers to infuse energy into their teams, we can’t forget managers themselves need their energy reserves topped off as well. </a:t>
            </a:r>
          </a:p>
          <a:p>
            <a:pPr marL="228600" indent="-228600">
              <a:buFont typeface="+mj-lt"/>
              <a:buAutoNum type="arabicPeriod"/>
            </a:pPr>
            <a:r>
              <a:rPr lang="en-US" dirty="0"/>
              <a:t>Be intentional to offer flexibility where possible</a:t>
            </a:r>
          </a:p>
          <a:p>
            <a:pPr marL="685800" lvl="1" indent="-228600">
              <a:buFont typeface="Arial" panose="020B0604020202020204" pitchFamily="34" charset="0"/>
              <a:buChar char="•"/>
            </a:pPr>
            <a:r>
              <a:rPr lang="en-US" dirty="0"/>
              <a:t>Autonomy and trust, when balanced with accountability, frees employees to focus on the most important metric—impact—the ultimate source of energy renewal.</a:t>
            </a:r>
          </a:p>
          <a:p>
            <a:pPr marL="228600" indent="-228600">
              <a:buFont typeface="+mj-lt"/>
              <a:buAutoNum type="arabicPeriod"/>
            </a:pPr>
            <a:r>
              <a:rPr lang="en-US" dirty="0"/>
              <a:t>Build supportive team connections</a:t>
            </a:r>
          </a:p>
          <a:p>
            <a:pPr marL="685800" lvl="1" indent="-228600">
              <a:buFont typeface="Arial" panose="020B0604020202020204" pitchFamily="34" charset="0"/>
              <a:buChar char="•"/>
            </a:pPr>
            <a:r>
              <a:rPr lang="en-US" dirty="0"/>
              <a:t>To foster a supportive team that refuels its energy supplies together, companies need to get clear on team agreements, ensure meeting inclusivity (virtually and in-person), empower authenticity, and encourage fun.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6EDFA-64D4-47B1-91F9-5343FEC32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80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1200" b="1" dirty="0">
                <a:latin typeface="Segoe UI"/>
                <a:cs typeface="Segoe UI"/>
              </a:rPr>
              <a:t>Timing</a:t>
            </a:r>
            <a:r>
              <a:rPr lang="en-US" sz="1200" dirty="0">
                <a:latin typeface="Segoe UI"/>
                <a:cs typeface="Segoe UI"/>
              </a:rPr>
              <a:t>: 1 minute</a:t>
            </a:r>
          </a:p>
          <a:p>
            <a:pPr>
              <a:lnSpc>
                <a:spcPct val="100000"/>
              </a:lnSpc>
              <a:spcAft>
                <a:spcPts val="0"/>
              </a:spcAft>
            </a:pPr>
            <a:endParaRPr lang="en-US" sz="1200" b="1" dirty="0">
              <a:latin typeface="Segoe UI"/>
              <a:cs typeface="Segoe UI"/>
            </a:endParaRPr>
          </a:p>
          <a:p>
            <a:pPr>
              <a:lnSpc>
                <a:spcPct val="100000"/>
              </a:lnSpc>
              <a:spcAft>
                <a:spcPts val="0"/>
              </a:spcAft>
            </a:pPr>
            <a:r>
              <a:rPr lang="en-US" b="1" dirty="0"/>
              <a:t>Who:</a:t>
            </a:r>
            <a:r>
              <a:rPr lang="en-US" dirty="0"/>
              <a:t> Host</a:t>
            </a:r>
          </a:p>
          <a:p>
            <a:pPr>
              <a:lnSpc>
                <a:spcPct val="100000"/>
              </a:lnSpc>
              <a:spcAft>
                <a:spcPts val="0"/>
              </a:spcAft>
            </a:pPr>
            <a:endParaRPr lang="en-US" sz="1200" dirty="0">
              <a:latin typeface="Segoe UI"/>
              <a:cs typeface="Segoe UI"/>
            </a:endParaRPr>
          </a:p>
          <a:p>
            <a:pPr>
              <a:lnSpc>
                <a:spcPct val="100000"/>
              </a:lnSpc>
              <a:spcAft>
                <a:spcPts val="0"/>
              </a:spcAft>
            </a:pPr>
            <a:r>
              <a:rPr lang="en-US" sz="1200" b="1" dirty="0">
                <a:latin typeface="Segoe UI"/>
                <a:cs typeface="Segoe UI"/>
              </a:rPr>
              <a:t>Say</a:t>
            </a:r>
            <a:r>
              <a:rPr lang="en-US" sz="1200" dirty="0">
                <a:latin typeface="Segoe UI"/>
                <a:cs typeface="Segoe UI"/>
              </a:rPr>
              <a:t>:</a:t>
            </a:r>
            <a:endParaRPr lang="en-US" dirty="0"/>
          </a:p>
          <a:p>
            <a:pPr marL="0" indent="0">
              <a:buFont typeface="+mj-lt"/>
              <a:buNone/>
            </a:pPr>
            <a:r>
              <a:rPr lang="en-US" dirty="0"/>
              <a:t>Today is all about building supportive team connections. Building connections and supporting each other will help our collective success as an organization/team. So let’s get started!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D6EDFA-64D4-47B1-91F9-5343FEC322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69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900" b="1" dirty="0">
                <a:latin typeface="Segoe UI"/>
                <a:cs typeface="Segoe UI"/>
              </a:rPr>
              <a:t>Timing</a:t>
            </a:r>
            <a:r>
              <a:rPr lang="en-US" sz="900" dirty="0">
                <a:latin typeface="Segoe UI"/>
                <a:cs typeface="Segoe UI"/>
              </a:rPr>
              <a:t>: 3-5 minutes</a:t>
            </a:r>
          </a:p>
          <a:p>
            <a:pPr>
              <a:lnSpc>
                <a:spcPct val="100000"/>
              </a:lnSpc>
              <a:spcAft>
                <a:spcPts val="0"/>
              </a:spcAft>
            </a:pPr>
            <a:endParaRPr lang="en-US" sz="900" b="1" dirty="0">
              <a:latin typeface="Segoe UI"/>
              <a:cs typeface="Segoe UI"/>
            </a:endParaRPr>
          </a:p>
          <a:p>
            <a:pPr>
              <a:lnSpc>
                <a:spcPct val="100000"/>
              </a:lnSpc>
              <a:spcAft>
                <a:spcPts val="0"/>
              </a:spcAft>
            </a:pPr>
            <a:r>
              <a:rPr lang="en-US" sz="850" b="1" dirty="0">
                <a:latin typeface="Segoe UI"/>
                <a:cs typeface="Segoe UI"/>
              </a:rPr>
              <a:t>Who:</a:t>
            </a:r>
            <a:r>
              <a:rPr lang="en-US" sz="850" dirty="0">
                <a:latin typeface="Segoe UI"/>
                <a:cs typeface="Segoe UI"/>
              </a:rPr>
              <a:t> Host</a:t>
            </a:r>
          </a:p>
          <a:p>
            <a:pPr>
              <a:lnSpc>
                <a:spcPct val="100000"/>
              </a:lnSpc>
              <a:spcAft>
                <a:spcPts val="0"/>
              </a:spcAft>
            </a:pPr>
            <a:endParaRPr lang="en-US" sz="850" dirty="0">
              <a:latin typeface="Segoe UI"/>
              <a:cs typeface="Segoe UI"/>
            </a:endParaRPr>
          </a:p>
          <a:p>
            <a:pPr>
              <a:lnSpc>
                <a:spcPct val="100000"/>
              </a:lnSpc>
              <a:spcAft>
                <a:spcPts val="0"/>
              </a:spcAft>
            </a:pPr>
            <a:r>
              <a:rPr lang="en-US" sz="900" b="1" dirty="0">
                <a:latin typeface="Segoe UI"/>
                <a:cs typeface="Segoe UI"/>
              </a:rPr>
              <a:t>Say</a:t>
            </a:r>
            <a:r>
              <a:rPr lang="en-US" sz="900" dirty="0">
                <a:latin typeface="Segoe UI"/>
                <a:cs typeface="Segoe UI"/>
              </a:rPr>
              <a:t>: </a:t>
            </a:r>
            <a:endParaRPr lang="en-US" dirty="0"/>
          </a:p>
          <a:p>
            <a:pPr marL="171450" indent="-171450">
              <a:buFont typeface="Arial" panose="020B0604020202020204" pitchFamily="34" charset="0"/>
              <a:buChar char="•"/>
            </a:pPr>
            <a:r>
              <a:rPr lang="en-US" sz="900" i="0" dirty="0">
                <a:latin typeface="Segoe UI"/>
                <a:cs typeface="Segoe UI"/>
              </a:rPr>
              <a:t>As we go through the day, we hope you take every opportunity to reflect on what connection means to you and your team. </a:t>
            </a:r>
          </a:p>
          <a:p>
            <a:pPr marL="171450" indent="-171450">
              <a:buFont typeface="Arial" panose="020B0604020202020204" pitchFamily="34" charset="0"/>
              <a:buChar char="•"/>
            </a:pPr>
            <a:r>
              <a:rPr lang="en-US" sz="900" i="0" dirty="0">
                <a:latin typeface="Segoe UI"/>
                <a:cs typeface="Segoe UI"/>
              </a:rPr>
              <a:t>We planned today with a few objectives in mind.</a:t>
            </a:r>
          </a:p>
          <a:p>
            <a:pPr marL="171450" indent="-171450">
              <a:buFont typeface="Arial" panose="020B0604020202020204" pitchFamily="34" charset="0"/>
              <a:buChar char="•"/>
            </a:pPr>
            <a:r>
              <a:rPr lang="en-US" sz="900" i="0" dirty="0">
                <a:latin typeface="Segoe UI"/>
                <a:cs typeface="Segoe UI"/>
              </a:rPr>
              <a:t>After our Team Connection Day, we hope you walk away with four things: </a:t>
            </a:r>
            <a:r>
              <a:rPr lang="en-US" sz="900" dirty="0">
                <a:latin typeface="Segoe UI"/>
                <a:cs typeface="Segoe UI"/>
              </a:rPr>
              <a:t>a</a:t>
            </a:r>
            <a:r>
              <a:rPr lang="en-US" sz="900" i="0" dirty="0">
                <a:latin typeface="Segoe UI"/>
                <a:cs typeface="Segoe UI"/>
              </a:rPr>
              <a:t> renewed connection to our Team/Community, enthusiasm to link with a new peer, a deeper awareness of how to assess your own energy, and an appreciation for pausing as a community to explore connection and strengthen our relationships to support one another.</a:t>
            </a:r>
          </a:p>
          <a:p>
            <a:pPr marL="171450" indent="-171450">
              <a:lnSpc>
                <a:spcPct val="100000"/>
              </a:lnSpc>
              <a:spcAft>
                <a:spcPts val="0"/>
              </a:spcAft>
              <a:buFont typeface="Arial" panose="020B0604020202020204" pitchFamily="34" charset="0"/>
              <a:buChar char="•"/>
            </a:pPr>
            <a:endParaRPr lang="en-US" sz="900" b="1" i="0" dirty="0">
              <a:latin typeface="Segoe UI"/>
              <a:cs typeface="Segoe UI"/>
            </a:endParaRPr>
          </a:p>
          <a:p>
            <a:endParaRPr lang="en-US" dirty="0">
              <a:cs typeface="Segoe UI" panose="020B0502040204020203"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69362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en-US" sz="850" b="1" dirty="0">
                <a:latin typeface="Segoe UI"/>
                <a:cs typeface="Segoe UI"/>
              </a:rPr>
              <a:t>Timing</a:t>
            </a:r>
            <a:r>
              <a:rPr lang="en-US" sz="850" dirty="0">
                <a:latin typeface="Segoe UI"/>
                <a:cs typeface="Segoe UI"/>
              </a:rPr>
              <a:t>: 3-5 minutes</a:t>
            </a:r>
          </a:p>
          <a:p>
            <a:pPr>
              <a:lnSpc>
                <a:spcPct val="100000"/>
              </a:lnSpc>
              <a:spcAft>
                <a:spcPts val="0"/>
              </a:spcAft>
            </a:pPr>
            <a:endParaRPr lang="en-US" sz="850" b="1" dirty="0">
              <a:latin typeface="Segoe UI"/>
              <a:cs typeface="Segoe UI"/>
            </a:endParaRPr>
          </a:p>
          <a:p>
            <a:pPr>
              <a:lnSpc>
                <a:spcPct val="100000"/>
              </a:lnSpc>
              <a:spcAft>
                <a:spcPts val="0"/>
              </a:spcAft>
            </a:pPr>
            <a:r>
              <a:rPr lang="en-US" b="1" dirty="0"/>
              <a:t>Who:</a:t>
            </a:r>
            <a:r>
              <a:rPr lang="en-US" dirty="0"/>
              <a:t> Host</a:t>
            </a:r>
          </a:p>
          <a:p>
            <a:pPr>
              <a:lnSpc>
                <a:spcPct val="100000"/>
              </a:lnSpc>
              <a:spcAft>
                <a:spcPts val="0"/>
              </a:spcAft>
            </a:pPr>
            <a:endParaRPr lang="en-US" sz="850" dirty="0">
              <a:latin typeface="Segoe UI"/>
              <a:cs typeface="Segoe UI"/>
            </a:endParaRPr>
          </a:p>
          <a:p>
            <a:pPr>
              <a:lnSpc>
                <a:spcPct val="100000"/>
              </a:lnSpc>
              <a:spcAft>
                <a:spcPts val="0"/>
              </a:spcAft>
            </a:pPr>
            <a:r>
              <a:rPr lang="en-US" sz="850" b="1" dirty="0">
                <a:latin typeface="Segoe UI"/>
                <a:cs typeface="Segoe UI"/>
              </a:rPr>
              <a:t>Say</a:t>
            </a:r>
            <a:r>
              <a:rPr lang="en-US" sz="850" dirty="0">
                <a:latin typeface="Segoe UI"/>
                <a:cs typeface="Segoe UI"/>
              </a:rPr>
              <a:t>:</a:t>
            </a:r>
            <a:endParaRPr lang="en-US" dirty="0"/>
          </a:p>
          <a:p>
            <a:pPr>
              <a:lnSpc>
                <a:spcPct val="100000"/>
              </a:lnSpc>
              <a:spcAft>
                <a:spcPts val="0"/>
              </a:spcAft>
            </a:pPr>
            <a:r>
              <a:rPr lang="en-US" sz="850" dirty="0">
                <a:latin typeface="Segoe UI"/>
                <a:cs typeface="Segoe UI"/>
              </a:rPr>
              <a:t>A few final housekeeping items before we move to into small group discussions.  </a:t>
            </a:r>
          </a:p>
          <a:p>
            <a:pPr>
              <a:lnSpc>
                <a:spcPct val="100000"/>
              </a:lnSpc>
              <a:spcAft>
                <a:spcPts val="0"/>
              </a:spcAft>
            </a:pPr>
            <a:r>
              <a:rPr lang="en-US" sz="850" dirty="0">
                <a:latin typeface="Segoe UI"/>
                <a:cs typeface="Segoe UI"/>
              </a:rPr>
              <a:t>These Collective Agreements will help make our time together a success.</a:t>
            </a:r>
          </a:p>
          <a:p>
            <a:pPr marL="171450" indent="-171450">
              <a:buFont typeface="Arial"/>
              <a:buChar char="•"/>
            </a:pPr>
            <a:r>
              <a:rPr lang="en-US" sz="850" b="1" dirty="0">
                <a:latin typeface="Segoe UI"/>
                <a:cs typeface="Segoe UI"/>
              </a:rPr>
              <a:t>Today is about you</a:t>
            </a:r>
            <a:r>
              <a:rPr lang="en-US" sz="850" dirty="0">
                <a:latin typeface="Segoe UI"/>
                <a:cs typeface="Segoe UI"/>
              </a:rPr>
              <a:t>. So interact, make new connections, listen, participate in the discussions, engage in whatever way is comfortable for you.</a:t>
            </a:r>
          </a:p>
          <a:p>
            <a:pPr marL="171450" indent="-171450">
              <a:buFont typeface="Arial"/>
              <a:buChar char="•"/>
            </a:pPr>
            <a:r>
              <a:rPr lang="en-US" sz="850" b="1" dirty="0">
                <a:latin typeface="Segoe UI"/>
                <a:cs typeface="Segoe UI"/>
              </a:rPr>
              <a:t>Let's experiment together</a:t>
            </a:r>
            <a:r>
              <a:rPr lang="en-US" sz="850" dirty="0">
                <a:latin typeface="Segoe UI"/>
                <a:cs typeface="Segoe UI"/>
              </a:rPr>
              <a:t>. Today will feel a bit different as it is dedicated to connection rather than specific work or deliverables. Let's practice a growth mindset and active listening to create an environment that allows us to go deep with one another. </a:t>
            </a:r>
          </a:p>
          <a:p>
            <a:pPr marL="171450" indent="-171450">
              <a:buFont typeface="Arial"/>
              <a:buChar char="•"/>
            </a:pPr>
            <a:r>
              <a:rPr lang="en-US" sz="850" b="1" dirty="0">
                <a:latin typeface="Segoe UI"/>
                <a:cs typeface="Segoe UI"/>
              </a:rPr>
              <a:t>Reach out to someone new:</a:t>
            </a:r>
            <a:r>
              <a:rPr lang="en-US" sz="850" dirty="0">
                <a:latin typeface="Segoe UI"/>
                <a:cs typeface="Segoe UI"/>
              </a:rPr>
              <a:t> We don't often get to be in this shared space, so take it as an opportunity to reach out to someone new. </a:t>
            </a:r>
          </a:p>
          <a:p>
            <a:pPr marL="171450" indent="-171450">
              <a:buFont typeface="Arial"/>
              <a:buChar char="•"/>
            </a:pPr>
            <a:endParaRPr lang="en-US" sz="850" i="1" dirty="0">
              <a:latin typeface="Segoe UI"/>
              <a:cs typeface="Segoe UI"/>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6/5/2023 5:09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5055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5071682"/>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69964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42FCCAA-DD4E-EC1A-A1CB-825B26A9C32D}"/>
              </a:ext>
            </a:extLst>
          </p:cNvPr>
          <p:cNvSpPr>
            <a:spLocks noGrp="1"/>
          </p:cNvSpPr>
          <p:nvPr>
            <p:ph type="body" sz="quarter" idx="10" hasCustomPrompt="1"/>
          </p:nvPr>
        </p:nvSpPr>
        <p:spPr>
          <a:xfrm>
            <a:off x="10490200" y="-423204"/>
            <a:ext cx="1701800" cy="307777"/>
          </a:xfrm>
        </p:spPr>
        <p:txBody>
          <a:bodyPr anchor="b" anchorCtr="0"/>
          <a:lstStyle>
            <a:lvl1pPr algn="r">
              <a:buNone/>
              <a:defRPr sz="2000">
                <a:gradFill>
                  <a:gsLst>
                    <a:gs pos="85263">
                      <a:srgbClr val="D83B01"/>
                    </a:gs>
                    <a:gs pos="58000">
                      <a:srgbClr val="D83B01"/>
                    </a:gs>
                  </a:gsLst>
                  <a:lin ang="18600000" scaled="0"/>
                </a:gradFill>
                <a:latin typeface="+mj-lt"/>
              </a:defRPr>
            </a:lvl1pPr>
          </a:lstStyle>
          <a:p>
            <a:pPr lvl="0"/>
            <a:r>
              <a:rPr lang="en-US"/>
              <a:t>XX-XXX</a:t>
            </a:r>
          </a:p>
        </p:txBody>
      </p:sp>
      <p:sp>
        <p:nvSpPr>
          <p:cNvPr id="6" name="Title 1">
            <a:extLst>
              <a:ext uri="{FF2B5EF4-FFF2-40B4-BE49-F238E27FC236}">
                <a16:creationId xmlns:a16="http://schemas.microsoft.com/office/drawing/2014/main" id="{E643FB02-CD5A-836A-D4B1-A6C11B693A5F}"/>
              </a:ext>
            </a:extLst>
          </p:cNvPr>
          <p:cNvSpPr>
            <a:spLocks noGrp="1"/>
          </p:cNvSpPr>
          <p:nvPr>
            <p:ph type="title"/>
          </p:nvPr>
        </p:nvSpPr>
        <p:spPr>
          <a:xfrm>
            <a:off x="588263" y="596900"/>
            <a:ext cx="11018520" cy="492443"/>
          </a:xfrm>
        </p:spPr>
        <p:txBody>
          <a:bodyPr/>
          <a:lstStyle>
            <a:lvl1pPr>
              <a:defRPr sz="3200"/>
            </a:lvl1pPr>
          </a:lstStyle>
          <a:p>
            <a:r>
              <a:rPr lang="en-US"/>
              <a:t>Click to edit Master title style</a:t>
            </a:r>
          </a:p>
        </p:txBody>
      </p:sp>
    </p:spTree>
    <p:extLst>
      <p:ext uri="{BB962C8B-B14F-4D97-AF65-F5344CB8AC3E}">
        <p14:creationId xmlns:p14="http://schemas.microsoft.com/office/powerpoint/2010/main" val="33986487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A8F483-727E-55C1-FC0D-723041486A21}"/>
              </a:ext>
            </a:extLst>
          </p:cNvPr>
          <p:cNvSpPr>
            <a:spLocks noGrp="1"/>
          </p:cNvSpPr>
          <p:nvPr>
            <p:ph type="body" sz="quarter" idx="10" hasCustomPrompt="1"/>
          </p:nvPr>
        </p:nvSpPr>
        <p:spPr>
          <a:xfrm>
            <a:off x="10490200" y="-423204"/>
            <a:ext cx="1701800" cy="307777"/>
          </a:xfrm>
        </p:spPr>
        <p:txBody>
          <a:bodyPr anchor="b" anchorCtr="0"/>
          <a:lstStyle>
            <a:lvl1pPr algn="r">
              <a:buNone/>
              <a:defRPr sz="2000">
                <a:gradFill>
                  <a:gsLst>
                    <a:gs pos="85263">
                      <a:srgbClr val="D83B01"/>
                    </a:gs>
                    <a:gs pos="58000">
                      <a:srgbClr val="D83B01"/>
                    </a:gs>
                  </a:gsLst>
                  <a:lin ang="18600000" scaled="0"/>
                </a:gradFill>
                <a:latin typeface="+mj-lt"/>
              </a:defRPr>
            </a:lvl1pPr>
          </a:lstStyle>
          <a:p>
            <a:pPr lvl="0"/>
            <a:r>
              <a:rPr lang="en-US"/>
              <a:t>XX-XXX</a:t>
            </a:r>
          </a:p>
        </p:txBody>
      </p:sp>
    </p:spTree>
    <p:extLst>
      <p:ext uri="{BB962C8B-B14F-4D97-AF65-F5344CB8AC3E}">
        <p14:creationId xmlns:p14="http://schemas.microsoft.com/office/powerpoint/2010/main" val="40767054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372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9" name="Picture 48">
            <a:extLst>
              <a:ext uri="{FF2B5EF4-FFF2-40B4-BE49-F238E27FC236}">
                <a16:creationId xmlns:a16="http://schemas.microsoft.com/office/drawing/2014/main" id="{EB6A86F1-E916-E93B-9A80-022E59CEB1F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330030" y="-72426"/>
            <a:ext cx="1227865" cy="6949440"/>
          </a:xfrm>
          <a:prstGeom prst="rect">
            <a:avLst/>
          </a:prstGeom>
        </p:spPr>
      </p:pic>
    </p:spTree>
    <p:extLst>
      <p:ext uri="{BB962C8B-B14F-4D97-AF65-F5344CB8AC3E}">
        <p14:creationId xmlns:p14="http://schemas.microsoft.com/office/powerpoint/2010/main" val="2135916958"/>
      </p:ext>
    </p:extLst>
  </p:cSld>
  <p:clrMap bg1="lt1" tx1="dk1" bg2="lt2" tx2="dk2" accent1="accent1" accent2="accent2" accent3="accent3" accent4="accent4" accent5="accent5" accent6="accent6" hlink="hlink" folHlink="folHlink"/>
  <p:sldLayoutIdLst>
    <p:sldLayoutId id="2147487989" r:id="rId1"/>
    <p:sldLayoutId id="2147488018" r:id="rId2"/>
    <p:sldLayoutId id="2147488025" r:id="rId3"/>
    <p:sldLayoutId id="2147488026" r:id="rId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linkedin.com/pulse/why-leaders-cant-ignore-human-energy-crisis-kathleen-hoga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gallup.com/workplace/357710/next-global-pandemic-mental-health.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F1A9D3-E57D-F821-42E9-F1EC5A7CE88C}"/>
              </a:ext>
            </a:extLst>
          </p:cNvPr>
          <p:cNvSpPr>
            <a:spLocks noGrp="1"/>
          </p:cNvSpPr>
          <p:nvPr>
            <p:ph type="title" idx="4294967295"/>
          </p:nvPr>
        </p:nvSpPr>
        <p:spPr>
          <a:xfrm>
            <a:off x="588263" y="-608783"/>
            <a:ext cx="11018520" cy="307777"/>
          </a:xfrm>
        </p:spPr>
        <p:txBody>
          <a:bodyPr vert="horz" wrap="square" lIns="0" tIns="0" rIns="0" bIns="0" rtlCol="0" anchor="b">
            <a:spAutoFit/>
          </a:bodyPr>
          <a:lstStyle/>
          <a:p>
            <a:r>
              <a:rPr lang="en-US" sz="2000" spc="0" dirty="0">
                <a:ln>
                  <a:noFill/>
                </a:ln>
                <a:solidFill>
                  <a:srgbClr val="000000"/>
                </a:solidFill>
              </a:rPr>
              <a:t>Team Connection Day event-in-a-box</a:t>
            </a:r>
            <a:endParaRPr lang="en-US" sz="2000" dirty="0"/>
          </a:p>
        </p:txBody>
      </p:sp>
      <p:pic>
        <p:nvPicPr>
          <p:cNvPr id="4" name="MS logo gray - EMF" descr="Microsoft logo">
            <a:extLst>
              <a:ext uri="{FF2B5EF4-FFF2-40B4-BE49-F238E27FC236}">
                <a16:creationId xmlns:a16="http://schemas.microsoft.com/office/drawing/2014/main" id="{65306C58-6EA1-6CA1-6B0C-FCFEC355ECA8}"/>
              </a:ext>
            </a:extLst>
          </p:cNvPr>
          <p:cNvPicPr>
            <a:picLocks noChangeAspect="1"/>
          </p:cNvPicPr>
          <p:nvPr/>
        </p:nvPicPr>
        <p:blipFill>
          <a:blip r:embed="rId2"/>
          <a:stretch>
            <a:fillRect/>
          </a:stretch>
        </p:blipFill>
        <p:spPr bwMode="black">
          <a:xfrm>
            <a:off x="10240343" y="585788"/>
            <a:ext cx="1366440" cy="292608"/>
          </a:xfrm>
          <a:prstGeom prst="rect">
            <a:avLst/>
          </a:prstGeom>
        </p:spPr>
      </p:pic>
      <p:pic>
        <p:nvPicPr>
          <p:cNvPr id="10" name="Picture 9">
            <a:extLst>
              <a:ext uri="{FF2B5EF4-FFF2-40B4-BE49-F238E27FC236}">
                <a16:creationId xmlns:a16="http://schemas.microsoft.com/office/drawing/2014/main" id="{B7E7337A-EE1B-645F-B1A5-46AAA2426D78}"/>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3"/>
          <a:stretch/>
        </p:blipFill>
        <p:spPr bwMode="auto">
          <a:xfrm rot="10800000">
            <a:off x="0" y="4393868"/>
            <a:ext cx="12187977" cy="2464132"/>
          </a:xfrm>
          <a:custGeom>
            <a:avLst/>
            <a:gdLst>
              <a:gd name="connsiteX0" fmla="*/ 12187977 w 12187977"/>
              <a:gd name="connsiteY0" fmla="*/ 2464132 h 2464132"/>
              <a:gd name="connsiteX1" fmla="*/ 0 w 12187977"/>
              <a:gd name="connsiteY1" fmla="*/ 2464132 h 2464132"/>
              <a:gd name="connsiteX2" fmla="*/ 0 w 12187977"/>
              <a:gd name="connsiteY2" fmla="*/ 0 h 2464132"/>
              <a:gd name="connsiteX3" fmla="*/ 12187977 w 12187977"/>
              <a:gd name="connsiteY3" fmla="*/ 0 h 2464132"/>
            </a:gdLst>
            <a:ahLst/>
            <a:cxnLst>
              <a:cxn ang="0">
                <a:pos x="connsiteX0" y="connsiteY0"/>
              </a:cxn>
              <a:cxn ang="0">
                <a:pos x="connsiteX1" y="connsiteY1"/>
              </a:cxn>
              <a:cxn ang="0">
                <a:pos x="connsiteX2" y="connsiteY2"/>
              </a:cxn>
              <a:cxn ang="0">
                <a:pos x="connsiteX3" y="connsiteY3"/>
              </a:cxn>
            </a:cxnLst>
            <a:rect l="l" t="t" r="r" b="b"/>
            <a:pathLst>
              <a:path w="12187977" h="2464132">
                <a:moveTo>
                  <a:pt x="12187977" y="2464132"/>
                </a:moveTo>
                <a:lnTo>
                  <a:pt x="0" y="2464132"/>
                </a:lnTo>
                <a:lnTo>
                  <a:pt x="0" y="0"/>
                </a:lnTo>
                <a:lnTo>
                  <a:pt x="12187977" y="0"/>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19773C-8AA7-7D5B-B3B0-B97D03019C1D}"/>
              </a:ext>
            </a:extLst>
          </p:cNvPr>
          <p:cNvSpPr txBox="1"/>
          <p:nvPr/>
        </p:nvSpPr>
        <p:spPr>
          <a:xfrm>
            <a:off x="572884" y="3225083"/>
            <a:ext cx="11026776" cy="17235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Semibold"/>
                <a:ea typeface="+mn-ea"/>
                <a:cs typeface="+mn-cs"/>
              </a:rPr>
              <a:t>Team Connection Day event-in-a-box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Semibold"/>
                <a:ea typeface="+mn-ea"/>
                <a:cs typeface="+mn-cs"/>
              </a:rPr>
              <a:t>The following slides are meant to be edited and customized for your organization/team.</a:t>
            </a:r>
          </a:p>
        </p:txBody>
      </p:sp>
      <p:grpSp>
        <p:nvGrpSpPr>
          <p:cNvPr id="16" name="Group 15">
            <a:extLst>
              <a:ext uri="{FF2B5EF4-FFF2-40B4-BE49-F238E27FC236}">
                <a16:creationId xmlns:a16="http://schemas.microsoft.com/office/drawing/2014/main" id="{812D1018-CAD3-A31F-DC8E-3861F5B6CB19}"/>
              </a:ext>
              <a:ext uri="{C183D7F6-B498-43B3-948B-1728B52AA6E4}">
                <adec:decorative xmlns:adec="http://schemas.microsoft.com/office/drawing/2017/decorative" val="1"/>
              </a:ext>
            </a:extLst>
          </p:cNvPr>
          <p:cNvGrpSpPr>
            <a:grpSpLocks/>
          </p:cNvGrpSpPr>
          <p:nvPr/>
        </p:nvGrpSpPr>
        <p:grpSpPr>
          <a:xfrm>
            <a:off x="660394" y="1428748"/>
            <a:ext cx="1511306" cy="1511306"/>
            <a:chOff x="2872636" y="1538346"/>
            <a:chExt cx="1143000" cy="1143000"/>
          </a:xfrm>
        </p:grpSpPr>
        <p:pic>
          <p:nvPicPr>
            <p:cNvPr id="17" name="Picture 16" descr="558,746 BEST Watercolor Banner IMAGES, STOCK PHOTOS &amp; VECTORS | Adobe Stock">
              <a:extLst>
                <a:ext uri="{FF2B5EF4-FFF2-40B4-BE49-F238E27FC236}">
                  <a16:creationId xmlns:a16="http://schemas.microsoft.com/office/drawing/2014/main" id="{062E94FF-CCB5-9E15-0084-BDC0853DB0A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2872636" y="1538346"/>
              <a:ext cx="1143000" cy="1143000"/>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F8D2267A-9E43-A538-C77F-0AEDEFA55079}"/>
                </a:ext>
              </a:extLst>
            </p:cNvPr>
            <p:cNvSpPr/>
            <p:nvPr/>
          </p:nvSpPr>
          <p:spPr bwMode="auto">
            <a:xfrm>
              <a:off x="2939876" y="1605589"/>
              <a:ext cx="1008518" cy="1008513"/>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21" name="Arc 20">
            <a:extLst>
              <a:ext uri="{FF2B5EF4-FFF2-40B4-BE49-F238E27FC236}">
                <a16:creationId xmlns:a16="http://schemas.microsoft.com/office/drawing/2014/main" id="{05ACA86D-1F90-9AF6-746C-B2432CDBC93E}"/>
              </a:ext>
              <a:ext uri="{C183D7F6-B498-43B3-948B-1728B52AA6E4}">
                <adec:decorative xmlns:adec="http://schemas.microsoft.com/office/drawing/2017/decorative" val="1"/>
              </a:ext>
            </a:extLst>
          </p:cNvPr>
          <p:cNvSpPr/>
          <p:nvPr/>
        </p:nvSpPr>
        <p:spPr bwMode="auto">
          <a:xfrm>
            <a:off x="590542" y="1358900"/>
            <a:ext cx="1651010" cy="1651002"/>
          </a:xfrm>
          <a:prstGeom prst="arc">
            <a:avLst>
              <a:gd name="adj1" fmla="val 9711"/>
              <a:gd name="adj2" fmla="val 10814587"/>
            </a:avLst>
          </a:prstGeom>
          <a:noFill/>
          <a:ln w="6350">
            <a:solidFill>
              <a:schemeClr val="bg1">
                <a:lumMod val="75000"/>
              </a:schemeClr>
            </a:solid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23" name="Straight Connector 22">
            <a:extLst>
              <a:ext uri="{FF2B5EF4-FFF2-40B4-BE49-F238E27FC236}">
                <a16:creationId xmlns:a16="http://schemas.microsoft.com/office/drawing/2014/main" id="{64D7D217-CE9B-D09E-B2FC-AF769FD7254C}"/>
              </a:ext>
              <a:ext uri="{C183D7F6-B498-43B3-948B-1728B52AA6E4}">
                <adec:decorative xmlns:adec="http://schemas.microsoft.com/office/drawing/2017/decorative" val="1"/>
              </a:ext>
            </a:extLst>
          </p:cNvPr>
          <p:cNvCxnSpPr>
            <a:cxnSpLocks/>
          </p:cNvCxnSpPr>
          <p:nvPr/>
        </p:nvCxnSpPr>
        <p:spPr>
          <a:xfrm>
            <a:off x="2241548" y="2184401"/>
            <a:ext cx="8712202" cy="0"/>
          </a:xfrm>
          <a:prstGeom prst="line">
            <a:avLst/>
          </a:prstGeom>
          <a:noFill/>
          <a:ln w="6350">
            <a:solidFill>
              <a:schemeClr val="bg1">
                <a:lumMod val="75000"/>
              </a:schemeClr>
            </a:solid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cxnSp>
      <p:cxnSp>
        <p:nvCxnSpPr>
          <p:cNvPr id="25" name="Straight Connector 24">
            <a:extLst>
              <a:ext uri="{FF2B5EF4-FFF2-40B4-BE49-F238E27FC236}">
                <a16:creationId xmlns:a16="http://schemas.microsoft.com/office/drawing/2014/main" id="{1A983355-D107-23DB-98FC-4129C9D276D5}"/>
              </a:ext>
              <a:ext uri="{C183D7F6-B498-43B3-948B-1728B52AA6E4}">
                <adec:decorative xmlns:adec="http://schemas.microsoft.com/office/drawing/2017/decorative" val="1"/>
              </a:ext>
            </a:extLst>
          </p:cNvPr>
          <p:cNvCxnSpPr>
            <a:cxnSpLocks/>
          </p:cNvCxnSpPr>
          <p:nvPr/>
        </p:nvCxnSpPr>
        <p:spPr>
          <a:xfrm flipV="1">
            <a:off x="0" y="2184400"/>
            <a:ext cx="585217" cy="1"/>
          </a:xfrm>
          <a:prstGeom prst="line">
            <a:avLst/>
          </a:prstGeom>
          <a:noFill/>
          <a:ln w="6350">
            <a:solidFill>
              <a:schemeClr val="bg1">
                <a:lumMod val="75000"/>
              </a:schemeClr>
            </a:solid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cxnSp>
      <p:cxnSp>
        <p:nvCxnSpPr>
          <p:cNvPr id="28" name="Straight Connector 27">
            <a:extLst>
              <a:ext uri="{FF2B5EF4-FFF2-40B4-BE49-F238E27FC236}">
                <a16:creationId xmlns:a16="http://schemas.microsoft.com/office/drawing/2014/main" id="{F45348A8-791C-C920-2250-B018F8DF7E56}"/>
              </a:ext>
              <a:ext uri="{C183D7F6-B498-43B3-948B-1728B52AA6E4}">
                <adec:decorative xmlns:adec="http://schemas.microsoft.com/office/drawing/2017/decorative" val="1"/>
              </a:ext>
            </a:extLst>
          </p:cNvPr>
          <p:cNvCxnSpPr>
            <a:cxnSpLocks/>
          </p:cNvCxnSpPr>
          <p:nvPr/>
        </p:nvCxnSpPr>
        <p:spPr>
          <a:xfrm>
            <a:off x="0" y="2184401"/>
            <a:ext cx="290513"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31" name="Arrow: Bent 30">
            <a:extLst>
              <a:ext uri="{FF2B5EF4-FFF2-40B4-BE49-F238E27FC236}">
                <a16:creationId xmlns:a16="http://schemas.microsoft.com/office/drawing/2014/main" id="{34014771-8CFF-2D23-B73C-49C16CCB4FF4}"/>
              </a:ext>
              <a:ext uri="{C183D7F6-B498-43B3-948B-1728B52AA6E4}">
                <adec:decorative xmlns:adec="http://schemas.microsoft.com/office/drawing/2017/decorative" val="1"/>
              </a:ext>
            </a:extLst>
          </p:cNvPr>
          <p:cNvSpPr/>
          <p:nvPr/>
        </p:nvSpPr>
        <p:spPr bwMode="auto">
          <a:xfrm flipH="1">
            <a:off x="6630617" y="2184400"/>
            <a:ext cx="4978771" cy="3023689"/>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33" name="Straight Connector 32">
            <a:extLst>
              <a:ext uri="{FF2B5EF4-FFF2-40B4-BE49-F238E27FC236}">
                <a16:creationId xmlns:a16="http://schemas.microsoft.com/office/drawing/2014/main" id="{74B27ED7-26EF-BE5C-347B-B747654B9747}"/>
              </a:ext>
              <a:ext uri="{C183D7F6-B498-43B3-948B-1728B52AA6E4}">
                <adec:decorative xmlns:adec="http://schemas.microsoft.com/office/drawing/2017/decorative" val="1"/>
              </a:ext>
            </a:extLst>
          </p:cNvPr>
          <p:cNvCxnSpPr>
            <a:cxnSpLocks/>
          </p:cNvCxnSpPr>
          <p:nvPr/>
        </p:nvCxnSpPr>
        <p:spPr>
          <a:xfrm rot="16200000">
            <a:off x="11464130" y="5062833"/>
            <a:ext cx="290513"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pic>
        <p:nvPicPr>
          <p:cNvPr id="36" name="Picture 35">
            <a:extLst>
              <a:ext uri="{FF2B5EF4-FFF2-40B4-BE49-F238E27FC236}">
                <a16:creationId xmlns:a16="http://schemas.microsoft.com/office/drawing/2014/main" id="{2265F3A5-0D49-2E95-EC6E-76EF4AA9DFF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953" y="1688307"/>
            <a:ext cx="992188" cy="992188"/>
          </a:xfrm>
          <a:prstGeom prst="rect">
            <a:avLst/>
          </a:prstGeom>
        </p:spPr>
      </p:pic>
    </p:spTree>
    <p:extLst>
      <p:ext uri="{BB962C8B-B14F-4D97-AF65-F5344CB8AC3E}">
        <p14:creationId xmlns:p14="http://schemas.microsoft.com/office/powerpoint/2010/main" val="39799057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E66206D-B264-B7CB-3353-23957D03ADA4}"/>
              </a:ext>
              <a:ext uri="{C183D7F6-B498-43B3-948B-1728B52AA6E4}">
                <adec:decorative xmlns:adec="http://schemas.microsoft.com/office/drawing/2017/decorative" val="1"/>
              </a:ext>
            </a:extLst>
          </p:cNvPr>
          <p:cNvSpPr/>
          <p:nvPr/>
        </p:nvSpPr>
        <p:spPr bwMode="auto">
          <a:xfrm>
            <a:off x="-4024" y="-3899"/>
            <a:ext cx="12187977" cy="1692820"/>
          </a:xfrm>
          <a:prstGeom prst="rect">
            <a:avLst/>
          </a:prstGeom>
          <a:gradFill flip="none" rotWithShape="1">
            <a:gsLst>
              <a:gs pos="1869">
                <a:srgbClr val="EFEFEF"/>
              </a:gs>
              <a:gs pos="100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7" name="Title 4">
            <a:extLst>
              <a:ext uri="{FF2B5EF4-FFF2-40B4-BE49-F238E27FC236}">
                <a16:creationId xmlns:a16="http://schemas.microsoft.com/office/drawing/2014/main" id="{2601CC53-3E07-6C2F-3512-86960821AD68}"/>
              </a:ext>
            </a:extLst>
          </p:cNvPr>
          <p:cNvSpPr txBox="1">
            <a:spLocks noGrp="1"/>
          </p:cNvSpPr>
          <p:nvPr>
            <p:ph type="title" idx="4294967295"/>
          </p:nvPr>
        </p:nvSpPr>
        <p:spPr>
          <a:xfrm>
            <a:off x="585217" y="826831"/>
            <a:ext cx="945066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Collective agreements</a:t>
            </a:r>
          </a:p>
        </p:txBody>
      </p:sp>
      <p:pic>
        <p:nvPicPr>
          <p:cNvPr id="19" name="Picture 18">
            <a:extLst>
              <a:ext uri="{FF2B5EF4-FFF2-40B4-BE49-F238E27FC236}">
                <a16:creationId xmlns:a16="http://schemas.microsoft.com/office/drawing/2014/main" id="{1F991BA0-C4C8-6EEC-40DB-A224CD5F955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3"/>
          <a:stretch/>
        </p:blipFill>
        <p:spPr bwMode="auto">
          <a:xfrm rot="10800000">
            <a:off x="4023" y="4393868"/>
            <a:ext cx="12187977" cy="2464132"/>
          </a:xfrm>
          <a:custGeom>
            <a:avLst/>
            <a:gdLst>
              <a:gd name="connsiteX0" fmla="*/ 12187977 w 12187977"/>
              <a:gd name="connsiteY0" fmla="*/ 2464132 h 2464132"/>
              <a:gd name="connsiteX1" fmla="*/ 0 w 12187977"/>
              <a:gd name="connsiteY1" fmla="*/ 2464132 h 2464132"/>
              <a:gd name="connsiteX2" fmla="*/ 0 w 12187977"/>
              <a:gd name="connsiteY2" fmla="*/ 0 h 2464132"/>
              <a:gd name="connsiteX3" fmla="*/ 12187977 w 12187977"/>
              <a:gd name="connsiteY3" fmla="*/ 0 h 2464132"/>
            </a:gdLst>
            <a:ahLst/>
            <a:cxnLst>
              <a:cxn ang="0">
                <a:pos x="connsiteX0" y="connsiteY0"/>
              </a:cxn>
              <a:cxn ang="0">
                <a:pos x="connsiteX1" y="connsiteY1"/>
              </a:cxn>
              <a:cxn ang="0">
                <a:pos x="connsiteX2" y="connsiteY2"/>
              </a:cxn>
              <a:cxn ang="0">
                <a:pos x="connsiteX3" y="connsiteY3"/>
              </a:cxn>
            </a:cxnLst>
            <a:rect l="l" t="t" r="r" b="b"/>
            <a:pathLst>
              <a:path w="12187977" h="2464132">
                <a:moveTo>
                  <a:pt x="12187977" y="2464132"/>
                </a:moveTo>
                <a:lnTo>
                  <a:pt x="0" y="2464132"/>
                </a:lnTo>
                <a:lnTo>
                  <a:pt x="0" y="0"/>
                </a:lnTo>
                <a:lnTo>
                  <a:pt x="12187977" y="0"/>
                </a:lnTo>
                <a:close/>
              </a:path>
            </a:pathLst>
          </a:cu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D6D5BAE-A2C6-48BA-922D-E770FCB1180D}"/>
              </a:ext>
              <a:ext uri="{C183D7F6-B498-43B3-948B-1728B52AA6E4}">
                <adec:decorative xmlns:adec="http://schemas.microsoft.com/office/drawing/2017/decorative" val="1"/>
              </a:ext>
            </a:extLst>
          </p:cNvPr>
          <p:cNvSpPr/>
          <p:nvPr/>
        </p:nvSpPr>
        <p:spPr bwMode="auto">
          <a:xfrm>
            <a:off x="585216" y="3445035"/>
            <a:ext cx="3391834" cy="2244943"/>
          </a:xfrm>
          <a:prstGeom prst="rect">
            <a:avLst/>
          </a:prstGeom>
          <a:solidFill>
            <a:schemeClr val="bg1"/>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6" name="Rectangle 25">
            <a:extLst>
              <a:ext uri="{FF2B5EF4-FFF2-40B4-BE49-F238E27FC236}">
                <a16:creationId xmlns:a16="http://schemas.microsoft.com/office/drawing/2014/main" id="{4291B740-3FFE-E919-A29D-9D236B196B3B}"/>
              </a:ext>
              <a:ext uri="{C183D7F6-B498-43B3-948B-1728B52AA6E4}">
                <adec:decorative xmlns:adec="http://schemas.microsoft.com/office/drawing/2017/decorative" val="1"/>
              </a:ext>
            </a:extLst>
          </p:cNvPr>
          <p:cNvSpPr/>
          <p:nvPr/>
        </p:nvSpPr>
        <p:spPr bwMode="auto">
          <a:xfrm>
            <a:off x="4401386" y="3445035"/>
            <a:ext cx="3391834" cy="2244943"/>
          </a:xfrm>
          <a:prstGeom prst="rect">
            <a:avLst/>
          </a:prstGeom>
          <a:solidFill>
            <a:schemeClr val="bg1"/>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9" name="Rectangle 28">
            <a:extLst>
              <a:ext uri="{FF2B5EF4-FFF2-40B4-BE49-F238E27FC236}">
                <a16:creationId xmlns:a16="http://schemas.microsoft.com/office/drawing/2014/main" id="{5EC483DD-029D-0C1B-28BE-19DECD655C0A}"/>
              </a:ext>
              <a:ext uri="{C183D7F6-B498-43B3-948B-1728B52AA6E4}">
                <adec:decorative xmlns:adec="http://schemas.microsoft.com/office/drawing/2017/decorative" val="1"/>
              </a:ext>
            </a:extLst>
          </p:cNvPr>
          <p:cNvSpPr/>
          <p:nvPr/>
        </p:nvSpPr>
        <p:spPr bwMode="auto">
          <a:xfrm>
            <a:off x="8217554" y="3445035"/>
            <a:ext cx="3391834" cy="2244943"/>
          </a:xfrm>
          <a:prstGeom prst="rect">
            <a:avLst/>
          </a:prstGeom>
          <a:solidFill>
            <a:schemeClr val="bg1"/>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32" name="Picture 31">
            <a:extLst>
              <a:ext uri="{FF2B5EF4-FFF2-40B4-BE49-F238E27FC236}">
                <a16:creationId xmlns:a16="http://schemas.microsoft.com/office/drawing/2014/main" id="{B7F65D81-365F-D3BB-C5C7-FD38DDC51EA7}"/>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1833386" y="2325935"/>
            <a:ext cx="895494" cy="89549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descr="1">
            <a:extLst>
              <a:ext uri="{FF2B5EF4-FFF2-40B4-BE49-F238E27FC236}">
                <a16:creationId xmlns:a16="http://schemas.microsoft.com/office/drawing/2014/main" id="{E5DD4AF1-63F1-C365-FF76-AF02BF87116F}"/>
              </a:ext>
            </a:extLst>
          </p:cNvPr>
          <p:cNvPicPr>
            <a:picLocks noChangeAspect="1"/>
          </p:cNvPicPr>
          <p:nvPr/>
        </p:nvPicPr>
        <p:blipFill>
          <a:blip r:embed="rId5"/>
          <a:stretch>
            <a:fillRect/>
          </a:stretch>
        </p:blipFill>
        <p:spPr>
          <a:xfrm>
            <a:off x="1754605" y="2313194"/>
            <a:ext cx="1037138" cy="1006782"/>
          </a:xfrm>
          <a:prstGeom prst="rect">
            <a:avLst/>
          </a:prstGeom>
        </p:spPr>
      </p:pic>
      <p:sp>
        <p:nvSpPr>
          <p:cNvPr id="55" name="Text Placeholder 13">
            <a:extLst>
              <a:ext uri="{FF2B5EF4-FFF2-40B4-BE49-F238E27FC236}">
                <a16:creationId xmlns:a16="http://schemas.microsoft.com/office/drawing/2014/main" id="{8DF641AF-0D2C-8770-89E8-962342DB7F66}"/>
              </a:ext>
            </a:extLst>
          </p:cNvPr>
          <p:cNvSpPr txBox="1">
            <a:spLocks/>
          </p:cNvSpPr>
          <p:nvPr/>
        </p:nvSpPr>
        <p:spPr>
          <a:xfrm>
            <a:off x="585216" y="3794130"/>
            <a:ext cx="3391834" cy="418649"/>
          </a:xfrm>
          <a:prstGeom prst="rect">
            <a:avLst/>
          </a:prstGeom>
          <a:solidFill>
            <a:schemeClr val="bg1">
              <a:lumMod val="95000"/>
            </a:schemeClr>
          </a:solidFill>
        </p:spPr>
        <p:txBody>
          <a:bodyPr vert="horz" wrap="square" lIns="91440" tIns="45720" rIns="91440" bIns="45720" rtlCol="0" anchor="ctr">
            <a:normAutofit/>
          </a:bodyPr>
          <a:lstStyle>
            <a:defPPr>
              <a:defRPr lang="en-US"/>
            </a:defPPr>
            <a:lvl1pPr marR="0" indent="0" algn="ctr" defTabSz="932742" fontAlgn="auto">
              <a:lnSpc>
                <a:spcPct val="100000"/>
              </a:lnSpc>
              <a:spcBef>
                <a:spcPct val="20000"/>
              </a:spcBef>
              <a:spcAft>
                <a:spcPts val="600"/>
              </a:spcAft>
              <a:buClrTx/>
              <a:buSzPct val="90000"/>
              <a:buFont typeface="Wingdings" panose="05000000000000000000" pitchFamily="2" charset="2"/>
              <a:buNone/>
              <a:tabLst/>
              <a:defRPr sz="2000" b="1" spc="0" baseline="0">
                <a:solidFill>
                  <a:schemeClr val="accent1"/>
                </a:solidFill>
                <a:latin typeface="+mj-lt"/>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32742" rtl="0" eaLnBrk="1" fontAlgn="auto" latinLnBrk="0" hangingPunct="1">
              <a:lnSpc>
                <a:spcPct val="100000"/>
              </a:lnSpc>
              <a:spcBef>
                <a:spcPct val="20000"/>
              </a:spcBef>
              <a:spcAft>
                <a:spcPts val="600"/>
              </a:spcAft>
              <a:buClrTx/>
              <a:buSzPct val="90000"/>
              <a:buFont typeface="Wingdings" panose="05000000000000000000" pitchFamily="2" charset="2"/>
              <a:buNone/>
              <a:tabLst/>
              <a:defRPr/>
            </a:pPr>
            <a:r>
              <a:rPr kumimoji="0" lang="en-US" sz="2000" b="1" i="0" u="none" strike="noStrike" kern="1200" cap="none" spc="0" normalizeH="0" baseline="0" noProof="0">
                <a:ln>
                  <a:noFill/>
                </a:ln>
                <a:solidFill>
                  <a:schemeClr val="accent1">
                    <a:lumMod val="75000"/>
                  </a:schemeClr>
                </a:solidFill>
                <a:effectLst/>
                <a:uLnTx/>
                <a:uFillTx/>
                <a:latin typeface="Segoe UI Semibold"/>
                <a:ea typeface="+mn-ea"/>
                <a:cs typeface="Segoe UI"/>
              </a:rPr>
              <a:t>Today is about YOU </a:t>
            </a:r>
          </a:p>
        </p:txBody>
      </p:sp>
      <p:sp>
        <p:nvSpPr>
          <p:cNvPr id="54" name="TextBox 53">
            <a:extLst>
              <a:ext uri="{FF2B5EF4-FFF2-40B4-BE49-F238E27FC236}">
                <a16:creationId xmlns:a16="http://schemas.microsoft.com/office/drawing/2014/main" id="{4C1507E8-4147-4FC8-F820-0F9FB1C3F208}"/>
              </a:ext>
            </a:extLst>
          </p:cNvPr>
          <p:cNvSpPr txBox="1"/>
          <p:nvPr/>
        </p:nvSpPr>
        <p:spPr>
          <a:xfrm>
            <a:off x="585218" y="4232886"/>
            <a:ext cx="3391834" cy="1107996"/>
          </a:xfrm>
          <a:prstGeom prst="rect">
            <a:avLst/>
          </a:prstGeom>
          <a:noFill/>
        </p:spPr>
        <p:txBody>
          <a:bodyPr wrap="square" lIns="182880" tIns="137160" rIns="182880" bIns="1371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Segoe UI Semibold"/>
                <a:ea typeface="+mn-ea"/>
                <a:cs typeface="+mn-cs"/>
              </a:rPr>
              <a:t>We invite you to lean into this space created to connect.  </a:t>
            </a:r>
          </a:p>
        </p:txBody>
      </p:sp>
      <p:pic>
        <p:nvPicPr>
          <p:cNvPr id="5" name="Picture 4" descr="2">
            <a:extLst>
              <a:ext uri="{FF2B5EF4-FFF2-40B4-BE49-F238E27FC236}">
                <a16:creationId xmlns:a16="http://schemas.microsoft.com/office/drawing/2014/main" id="{8FBCEAE0-9C7B-CF26-7C18-79837AA88C19}"/>
              </a:ext>
            </a:extLst>
          </p:cNvPr>
          <p:cNvPicPr>
            <a:picLocks noChangeAspect="1"/>
          </p:cNvPicPr>
          <p:nvPr/>
        </p:nvPicPr>
        <p:blipFill>
          <a:blip r:embed="rId6"/>
          <a:stretch>
            <a:fillRect/>
          </a:stretch>
        </p:blipFill>
        <p:spPr>
          <a:xfrm>
            <a:off x="5594302" y="2295999"/>
            <a:ext cx="1013603" cy="1028731"/>
          </a:xfrm>
          <a:prstGeom prst="rect">
            <a:avLst/>
          </a:prstGeom>
        </p:spPr>
      </p:pic>
      <p:sp>
        <p:nvSpPr>
          <p:cNvPr id="48" name="Text Placeholder 13">
            <a:extLst>
              <a:ext uri="{FF2B5EF4-FFF2-40B4-BE49-F238E27FC236}">
                <a16:creationId xmlns:a16="http://schemas.microsoft.com/office/drawing/2014/main" id="{4160A867-CA1B-6B38-084E-75B953E27D53}"/>
              </a:ext>
            </a:extLst>
          </p:cNvPr>
          <p:cNvSpPr txBox="1">
            <a:spLocks/>
          </p:cNvSpPr>
          <p:nvPr/>
        </p:nvSpPr>
        <p:spPr>
          <a:xfrm>
            <a:off x="4401384" y="3794130"/>
            <a:ext cx="3391834" cy="418649"/>
          </a:xfrm>
          <a:prstGeom prst="rect">
            <a:avLst/>
          </a:prstGeom>
          <a:solidFill>
            <a:schemeClr val="bg1">
              <a:lumMod val="95000"/>
            </a:schemeClr>
          </a:solidFill>
        </p:spPr>
        <p:txBody>
          <a:bodyPr vert="horz" wrap="square" lIns="91440" tIns="45720" rIns="91440" bIns="45720" rtlCol="0" anchor="ctr">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600"/>
              </a:spcAft>
              <a:buClrTx/>
              <a:buSzPct val="90000"/>
              <a:buFont typeface="Wingdings" panose="05000000000000000000" pitchFamily="2" charset="2"/>
              <a:buNone/>
              <a:tabLst/>
              <a:defRPr/>
            </a:pPr>
            <a:r>
              <a:rPr kumimoji="0" lang="en-US" sz="2000" b="1" i="0" u="none" strike="noStrike" kern="1200" cap="none" spc="0" normalizeH="0" baseline="0" noProof="0" dirty="0">
                <a:ln>
                  <a:noFill/>
                </a:ln>
                <a:solidFill>
                  <a:schemeClr val="accent1">
                    <a:lumMod val="75000"/>
                  </a:schemeClr>
                </a:solidFill>
                <a:effectLst/>
                <a:uLnTx/>
                <a:uFillTx/>
                <a:latin typeface="Segoe UI Semibold"/>
                <a:ea typeface="+mn-ea"/>
                <a:cs typeface="Segoe UI"/>
              </a:rPr>
              <a:t>Let’s experiment together</a:t>
            </a:r>
          </a:p>
        </p:txBody>
      </p:sp>
      <p:sp>
        <p:nvSpPr>
          <p:cNvPr id="28" name="TextBox 27">
            <a:extLst>
              <a:ext uri="{FF2B5EF4-FFF2-40B4-BE49-F238E27FC236}">
                <a16:creationId xmlns:a16="http://schemas.microsoft.com/office/drawing/2014/main" id="{3864BB37-B219-27B3-1956-38F46BA190DA}"/>
              </a:ext>
            </a:extLst>
          </p:cNvPr>
          <p:cNvSpPr txBox="1"/>
          <p:nvPr/>
        </p:nvSpPr>
        <p:spPr>
          <a:xfrm>
            <a:off x="4401386" y="4232886"/>
            <a:ext cx="3391834" cy="1107996"/>
          </a:xfrm>
          <a:prstGeom prst="rect">
            <a:avLst/>
          </a:prstGeom>
          <a:noFill/>
        </p:spPr>
        <p:txBody>
          <a:bodyPr wrap="square" lIns="182880" tIns="137160" rIns="182880" bIns="1371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Segoe UI Semibold"/>
                <a:ea typeface="+mn-ea"/>
                <a:cs typeface="+mn-cs"/>
              </a:rPr>
              <a:t>Let’s practice active listening and a growth mindset to dive deep with one another. </a:t>
            </a:r>
          </a:p>
        </p:txBody>
      </p:sp>
      <p:pic>
        <p:nvPicPr>
          <p:cNvPr id="7" name="Picture 6" descr="3">
            <a:extLst>
              <a:ext uri="{FF2B5EF4-FFF2-40B4-BE49-F238E27FC236}">
                <a16:creationId xmlns:a16="http://schemas.microsoft.com/office/drawing/2014/main" id="{45B52742-D8E3-52AA-2E8C-D87DE02530DE}"/>
              </a:ext>
            </a:extLst>
          </p:cNvPr>
          <p:cNvPicPr>
            <a:picLocks noChangeAspect="1"/>
          </p:cNvPicPr>
          <p:nvPr/>
        </p:nvPicPr>
        <p:blipFill>
          <a:blip r:embed="rId7"/>
          <a:stretch>
            <a:fillRect/>
          </a:stretch>
        </p:blipFill>
        <p:spPr>
          <a:xfrm>
            <a:off x="9436394" y="2298311"/>
            <a:ext cx="981599" cy="1021665"/>
          </a:xfrm>
          <a:prstGeom prst="rect">
            <a:avLst/>
          </a:prstGeom>
        </p:spPr>
      </p:pic>
      <p:sp>
        <p:nvSpPr>
          <p:cNvPr id="52" name="Text Placeholder 13">
            <a:extLst>
              <a:ext uri="{FF2B5EF4-FFF2-40B4-BE49-F238E27FC236}">
                <a16:creationId xmlns:a16="http://schemas.microsoft.com/office/drawing/2014/main" id="{1EF6AA84-5281-A317-DC6D-48868C856885}"/>
              </a:ext>
            </a:extLst>
          </p:cNvPr>
          <p:cNvSpPr txBox="1">
            <a:spLocks/>
          </p:cNvSpPr>
          <p:nvPr/>
        </p:nvSpPr>
        <p:spPr>
          <a:xfrm>
            <a:off x="8217552" y="3794130"/>
            <a:ext cx="3391834" cy="418649"/>
          </a:xfrm>
          <a:prstGeom prst="rect">
            <a:avLst/>
          </a:prstGeom>
          <a:solidFill>
            <a:schemeClr val="bg1">
              <a:lumMod val="95000"/>
            </a:schemeClr>
          </a:solidFill>
        </p:spPr>
        <p:txBody>
          <a:bodyPr vert="horz" wrap="square" lIns="91440" tIns="45720" rIns="91440" bIns="45720" rtlCol="0" anchor="ctr">
            <a:norm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ct val="20000"/>
              </a:spcBef>
              <a:spcAft>
                <a:spcPts val="600"/>
              </a:spcAft>
              <a:buClrTx/>
              <a:buSzPct val="90000"/>
              <a:buFont typeface="Wingdings" panose="05000000000000000000" pitchFamily="2" charset="2"/>
              <a:buNone/>
              <a:tabLst/>
              <a:defRPr/>
            </a:pPr>
            <a:r>
              <a:rPr kumimoji="0" lang="en-US" sz="2000" b="1" i="0" u="none" strike="noStrike" kern="1200" cap="none" spc="0" normalizeH="0" baseline="0" noProof="0">
                <a:ln>
                  <a:noFill/>
                </a:ln>
                <a:solidFill>
                  <a:schemeClr val="accent1">
                    <a:lumMod val="75000"/>
                  </a:schemeClr>
                </a:solidFill>
                <a:effectLst/>
                <a:uLnTx/>
                <a:uFillTx/>
                <a:latin typeface="Segoe UI Semibold"/>
                <a:ea typeface="+mn-ea"/>
                <a:cs typeface="Segoe UI"/>
              </a:rPr>
              <a:t>Reach out to someone new </a:t>
            </a:r>
          </a:p>
        </p:txBody>
      </p:sp>
      <p:sp>
        <p:nvSpPr>
          <p:cNvPr id="51" name="TextBox 50">
            <a:extLst>
              <a:ext uri="{FF2B5EF4-FFF2-40B4-BE49-F238E27FC236}">
                <a16:creationId xmlns:a16="http://schemas.microsoft.com/office/drawing/2014/main" id="{D8C9247A-B65B-20FC-4469-32FA542CDE1E}"/>
              </a:ext>
            </a:extLst>
          </p:cNvPr>
          <p:cNvSpPr txBox="1"/>
          <p:nvPr/>
        </p:nvSpPr>
        <p:spPr>
          <a:xfrm>
            <a:off x="8217554" y="4232886"/>
            <a:ext cx="3391834" cy="1107996"/>
          </a:xfrm>
          <a:prstGeom prst="rect">
            <a:avLst/>
          </a:prstGeom>
          <a:noFill/>
        </p:spPr>
        <p:txBody>
          <a:bodyPr wrap="square" lIns="182880" tIns="137160" rIns="182880" bIns="1371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Segoe UI Semibold"/>
                <a:ea typeface="+mn-ea"/>
                <a:cs typeface="+mn-cs"/>
              </a:rPr>
              <a:t>Mix and mingle throughout the day, aim to meet at least one new person. </a:t>
            </a:r>
          </a:p>
        </p:txBody>
      </p:sp>
      <p:cxnSp>
        <p:nvCxnSpPr>
          <p:cNvPr id="40" name="Straight Connector 39">
            <a:extLst>
              <a:ext uri="{FF2B5EF4-FFF2-40B4-BE49-F238E27FC236}">
                <a16:creationId xmlns:a16="http://schemas.microsoft.com/office/drawing/2014/main" id="{44AFE202-1C56-4CDD-8BA4-0734C12AC13A}"/>
              </a:ext>
              <a:ext uri="{C183D7F6-B498-43B3-948B-1728B52AA6E4}">
                <adec:decorative xmlns:adec="http://schemas.microsoft.com/office/drawing/2017/decorative" val="1"/>
              </a:ext>
            </a:extLst>
          </p:cNvPr>
          <p:cNvCxnSpPr>
            <a:cxnSpLocks/>
          </p:cNvCxnSpPr>
          <p:nvPr/>
        </p:nvCxnSpPr>
        <p:spPr>
          <a:xfrm flipV="1">
            <a:off x="2281133" y="1896646"/>
            <a:ext cx="0" cy="434598"/>
          </a:xfrm>
          <a:prstGeom prst="line">
            <a:avLst/>
          </a:prstGeom>
          <a:ln>
            <a:solidFill>
              <a:schemeClr val="bg1">
                <a:lumMod val="8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16AFEB-EE36-8CF6-216F-6A0CC3293DFF}"/>
              </a:ext>
              <a:ext uri="{C183D7F6-B498-43B3-948B-1728B52AA6E4}">
                <adec:decorative xmlns:adec="http://schemas.microsoft.com/office/drawing/2017/decorative" val="1"/>
              </a:ext>
            </a:extLst>
          </p:cNvPr>
          <p:cNvCxnSpPr>
            <a:cxnSpLocks/>
          </p:cNvCxnSpPr>
          <p:nvPr/>
        </p:nvCxnSpPr>
        <p:spPr>
          <a:xfrm flipV="1">
            <a:off x="6097303" y="1896646"/>
            <a:ext cx="0" cy="434598"/>
          </a:xfrm>
          <a:prstGeom prst="line">
            <a:avLst/>
          </a:prstGeom>
          <a:ln>
            <a:solidFill>
              <a:schemeClr val="bg1">
                <a:lumMod val="8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3350AF6-AE23-392E-579D-C426B3C890DB}"/>
              </a:ext>
              <a:ext uri="{C183D7F6-B498-43B3-948B-1728B52AA6E4}">
                <adec:decorative xmlns:adec="http://schemas.microsoft.com/office/drawing/2017/decorative" val="1"/>
              </a:ext>
            </a:extLst>
          </p:cNvPr>
          <p:cNvCxnSpPr>
            <a:cxnSpLocks/>
          </p:cNvCxnSpPr>
          <p:nvPr/>
        </p:nvCxnSpPr>
        <p:spPr>
          <a:xfrm flipV="1">
            <a:off x="9913471" y="1896646"/>
            <a:ext cx="0" cy="434598"/>
          </a:xfrm>
          <a:prstGeom prst="line">
            <a:avLst/>
          </a:prstGeom>
          <a:ln>
            <a:solidFill>
              <a:schemeClr val="bg1">
                <a:lumMod val="8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61690970-BDC3-0296-6E27-1F0BF0691751}"/>
              </a:ext>
              <a:ext uri="{C183D7F6-B498-43B3-948B-1728B52AA6E4}">
                <adec:decorative xmlns:adec="http://schemas.microsoft.com/office/drawing/2017/decorative" val="1"/>
              </a:ext>
            </a:extLst>
          </p:cNvPr>
          <p:cNvSpPr/>
          <p:nvPr/>
        </p:nvSpPr>
        <p:spPr bwMode="auto">
          <a:xfrm>
            <a:off x="-4023" y="1879600"/>
            <a:ext cx="12196023" cy="45719"/>
          </a:xfrm>
          <a:prstGeom prst="rect">
            <a:avLst/>
          </a:prstGeom>
          <a:solidFill>
            <a:schemeClr val="bg1">
              <a:lumMod val="95000"/>
            </a:schemeClr>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1274660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6C01FED-BD95-D3CC-FA5A-1618DFE55F04}"/>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Title 4">
            <a:extLst>
              <a:ext uri="{FF2B5EF4-FFF2-40B4-BE49-F238E27FC236}">
                <a16:creationId xmlns:a16="http://schemas.microsoft.com/office/drawing/2014/main" id="{A6D64934-0BC4-1BFE-5E41-688FE3115E63}"/>
              </a:ext>
            </a:extLst>
          </p:cNvPr>
          <p:cNvSpPr txBox="1">
            <a:spLocks noGrp="1"/>
          </p:cNvSpPr>
          <p:nvPr>
            <p:ph type="title" idx="4294967295"/>
          </p:nvPr>
        </p:nvSpPr>
        <p:spPr>
          <a:xfrm>
            <a:off x="645839" y="3120736"/>
            <a:ext cx="945066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Let’s connect!</a:t>
            </a:r>
          </a:p>
        </p:txBody>
      </p:sp>
    </p:spTree>
    <p:extLst>
      <p:ext uri="{BB962C8B-B14F-4D97-AF65-F5344CB8AC3E}">
        <p14:creationId xmlns:p14="http://schemas.microsoft.com/office/powerpoint/2010/main" val="351422602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6D64934-0BC4-1BFE-5E41-688FE3115E63}"/>
              </a:ext>
            </a:extLst>
          </p:cNvPr>
          <p:cNvSpPr txBox="1">
            <a:spLocks noGrp="1"/>
          </p:cNvSpPr>
          <p:nvPr>
            <p:ph type="title" idx="4294967295"/>
          </p:nvPr>
        </p:nvSpPr>
        <p:spPr>
          <a:xfrm>
            <a:off x="585217" y="826831"/>
            <a:ext cx="945066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Connection Activity 1: Self-reflection on connection</a:t>
            </a:r>
          </a:p>
        </p:txBody>
      </p:sp>
      <p:sp>
        <p:nvSpPr>
          <p:cNvPr id="54" name="Rectangle 53">
            <a:extLst>
              <a:ext uri="{FF2B5EF4-FFF2-40B4-BE49-F238E27FC236}">
                <a16:creationId xmlns:a16="http://schemas.microsoft.com/office/drawing/2014/main" id="{76C01FED-BD95-D3CC-FA5A-1618DFE55F04}"/>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5" name="Rectangle 24">
            <a:extLst>
              <a:ext uri="{FF2B5EF4-FFF2-40B4-BE49-F238E27FC236}">
                <a16:creationId xmlns:a16="http://schemas.microsoft.com/office/drawing/2014/main" id="{CADB2617-5941-9D95-687F-B2D79B44EAC1}"/>
              </a:ext>
              <a:ext uri="{C183D7F6-B498-43B3-948B-1728B52AA6E4}">
                <adec:decorative xmlns:adec="http://schemas.microsoft.com/office/drawing/2017/decorative" val="1"/>
              </a:ext>
            </a:extLst>
          </p:cNvPr>
          <p:cNvSpPr/>
          <p:nvPr/>
        </p:nvSpPr>
        <p:spPr bwMode="auto">
          <a:xfrm>
            <a:off x="4223865" y="1836433"/>
            <a:ext cx="887566" cy="4432600"/>
          </a:xfrm>
          <a:prstGeom prst="rect">
            <a:avLst/>
          </a:prstGeom>
          <a:solidFill>
            <a:schemeClr val="accent2">
              <a:lumMod val="20000"/>
              <a:lumOff val="80000"/>
            </a:schemeClr>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 name="Rectangle 14">
            <a:extLst>
              <a:ext uri="{FF2B5EF4-FFF2-40B4-BE49-F238E27FC236}">
                <a16:creationId xmlns:a16="http://schemas.microsoft.com/office/drawing/2014/main" id="{FA879CD9-E6A5-3892-58CF-B66DEC69F9C4}"/>
              </a:ext>
              <a:ext uri="{C183D7F6-B498-43B3-948B-1728B52AA6E4}">
                <adec:decorative xmlns:adec="http://schemas.microsoft.com/office/drawing/2017/decorative" val="1"/>
              </a:ext>
            </a:extLst>
          </p:cNvPr>
          <p:cNvSpPr/>
          <p:nvPr/>
        </p:nvSpPr>
        <p:spPr bwMode="auto">
          <a:xfrm>
            <a:off x="584199" y="1836433"/>
            <a:ext cx="3349625" cy="443260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7" name="TextBox 16">
            <a:extLst>
              <a:ext uri="{FF2B5EF4-FFF2-40B4-BE49-F238E27FC236}">
                <a16:creationId xmlns:a16="http://schemas.microsoft.com/office/drawing/2014/main" id="{0B5AEA07-B85D-C23C-3BFD-0F812A9FA7D1}"/>
              </a:ext>
            </a:extLst>
          </p:cNvPr>
          <p:cNvSpPr txBox="1"/>
          <p:nvPr/>
        </p:nvSpPr>
        <p:spPr>
          <a:xfrm>
            <a:off x="708023" y="2086454"/>
            <a:ext cx="31019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75000"/>
                  </a:schemeClr>
                </a:solidFill>
                <a:effectLst/>
                <a:uLnTx/>
                <a:uFillTx/>
                <a:latin typeface="Segoe UI Semibold"/>
                <a:ea typeface="+mn-ea"/>
                <a:cs typeface="Segoe UI"/>
              </a:rPr>
              <a:t>In small groups...</a:t>
            </a:r>
            <a:endParaRPr kumimoji="0" lang="en-US" sz="2400" b="0" i="0" u="none" strike="noStrike" kern="1200" cap="none" spc="0" normalizeH="0" baseline="0" noProof="0" dirty="0">
              <a:ln>
                <a:noFill/>
              </a:ln>
              <a:solidFill>
                <a:schemeClr val="accent1">
                  <a:lumMod val="75000"/>
                </a:schemeClr>
              </a:solidFill>
              <a:effectLst/>
              <a:uLnTx/>
              <a:uFillTx/>
              <a:latin typeface="Segoe UI Semibold"/>
              <a:ea typeface="+mn-ea"/>
              <a:cs typeface="+mn-cs"/>
            </a:endParaRPr>
          </a:p>
        </p:txBody>
      </p:sp>
      <p:pic>
        <p:nvPicPr>
          <p:cNvPr id="21" name="Picture 20" descr="A group of people sitting around a table with a computer">
            <a:extLst>
              <a:ext uri="{FF2B5EF4-FFF2-40B4-BE49-F238E27FC236}">
                <a16:creationId xmlns:a16="http://schemas.microsoft.com/office/drawing/2014/main" id="{CD12D6B4-4846-598E-977D-76D9DBC0AB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023" y="2806700"/>
            <a:ext cx="3101978" cy="3327394"/>
          </a:xfrm>
          <a:custGeom>
            <a:avLst/>
            <a:gdLst>
              <a:gd name="connsiteX0" fmla="*/ 0 w 3101978"/>
              <a:gd name="connsiteY0" fmla="*/ 0 h 3667080"/>
              <a:gd name="connsiteX1" fmla="*/ 3101978 w 3101978"/>
              <a:gd name="connsiteY1" fmla="*/ 0 h 3667080"/>
              <a:gd name="connsiteX2" fmla="*/ 3101978 w 3101978"/>
              <a:gd name="connsiteY2" fmla="*/ 3667080 h 3667080"/>
              <a:gd name="connsiteX3" fmla="*/ 0 w 3101978"/>
              <a:gd name="connsiteY3" fmla="*/ 3667080 h 3667080"/>
            </a:gdLst>
            <a:ahLst/>
            <a:cxnLst>
              <a:cxn ang="0">
                <a:pos x="connsiteX0" y="connsiteY0"/>
              </a:cxn>
              <a:cxn ang="0">
                <a:pos x="connsiteX1" y="connsiteY1"/>
              </a:cxn>
              <a:cxn ang="0">
                <a:pos x="connsiteX2" y="connsiteY2"/>
              </a:cxn>
              <a:cxn ang="0">
                <a:pos x="connsiteX3" y="connsiteY3"/>
              </a:cxn>
            </a:cxnLst>
            <a:rect l="l" t="t" r="r" b="b"/>
            <a:pathLst>
              <a:path w="3101978" h="3667080">
                <a:moveTo>
                  <a:pt x="0" y="0"/>
                </a:moveTo>
                <a:lnTo>
                  <a:pt x="3101978" y="0"/>
                </a:lnTo>
                <a:lnTo>
                  <a:pt x="3101978" y="3667080"/>
                </a:lnTo>
                <a:lnTo>
                  <a:pt x="0" y="3667080"/>
                </a:lnTo>
                <a:close/>
              </a:path>
            </a:pathLst>
          </a:custGeom>
        </p:spPr>
      </p:pic>
      <p:sp>
        <p:nvSpPr>
          <p:cNvPr id="11" name="Arrow: Bent 10">
            <a:extLst>
              <a:ext uri="{FF2B5EF4-FFF2-40B4-BE49-F238E27FC236}">
                <a16:creationId xmlns:a16="http://schemas.microsoft.com/office/drawing/2014/main" id="{4378443E-BEAC-5391-3BAD-0883834EECE4}"/>
              </a:ext>
              <a:ext uri="{C183D7F6-B498-43B3-948B-1728B52AA6E4}">
                <adec:decorative xmlns:adec="http://schemas.microsoft.com/office/drawing/2017/decorative" val="1"/>
              </a:ext>
            </a:extLst>
          </p:cNvPr>
          <p:cNvSpPr/>
          <p:nvPr/>
        </p:nvSpPr>
        <p:spPr bwMode="auto">
          <a:xfrm rot="5400000">
            <a:off x="88436" y="1747997"/>
            <a:ext cx="3888713" cy="4065590"/>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2" name="Straight Connector 11">
            <a:extLst>
              <a:ext uri="{FF2B5EF4-FFF2-40B4-BE49-F238E27FC236}">
                <a16:creationId xmlns:a16="http://schemas.microsoft.com/office/drawing/2014/main" id="{94845B6F-13F1-B684-537C-C41BC81D5070}"/>
              </a:ext>
              <a:ext uri="{C183D7F6-B498-43B3-948B-1728B52AA6E4}">
                <adec:decorative xmlns:adec="http://schemas.microsoft.com/office/drawing/2017/decorative" val="1"/>
              </a:ext>
            </a:extLst>
          </p:cNvPr>
          <p:cNvCxnSpPr>
            <a:cxnSpLocks/>
          </p:cNvCxnSpPr>
          <p:nvPr/>
        </p:nvCxnSpPr>
        <p:spPr>
          <a:xfrm>
            <a:off x="0" y="1836435"/>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3" name="Arrow: Bent 12">
            <a:extLst>
              <a:ext uri="{FF2B5EF4-FFF2-40B4-BE49-F238E27FC236}">
                <a16:creationId xmlns:a16="http://schemas.microsoft.com/office/drawing/2014/main" id="{56CD58D8-92D2-CCB8-99EB-3350DE59412D}"/>
              </a:ext>
              <a:ext uri="{C183D7F6-B498-43B3-948B-1728B52AA6E4}">
                <adec:decorative xmlns:adec="http://schemas.microsoft.com/office/drawing/2017/decorative" val="1"/>
              </a:ext>
            </a:extLst>
          </p:cNvPr>
          <p:cNvSpPr/>
          <p:nvPr/>
        </p:nvSpPr>
        <p:spPr bwMode="auto">
          <a:xfrm rot="16200000">
            <a:off x="6184438" y="261476"/>
            <a:ext cx="3888713" cy="8126412"/>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4" name="Straight Connector 13">
            <a:extLst>
              <a:ext uri="{FF2B5EF4-FFF2-40B4-BE49-F238E27FC236}">
                <a16:creationId xmlns:a16="http://schemas.microsoft.com/office/drawing/2014/main" id="{F4D5C2A9-56B6-952B-E8A1-7F912BBC440A}"/>
              </a:ext>
              <a:ext uri="{C183D7F6-B498-43B3-948B-1728B52AA6E4}">
                <adec:decorative xmlns:adec="http://schemas.microsoft.com/office/drawing/2017/decorative" val="1"/>
              </a:ext>
            </a:extLst>
          </p:cNvPr>
          <p:cNvCxnSpPr>
            <a:cxnSpLocks/>
          </p:cNvCxnSpPr>
          <p:nvPr/>
        </p:nvCxnSpPr>
        <p:spPr>
          <a:xfrm>
            <a:off x="11835559" y="6269039"/>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pic>
        <p:nvPicPr>
          <p:cNvPr id="23" name="Picture 22">
            <a:extLst>
              <a:ext uri="{FF2B5EF4-FFF2-40B4-BE49-F238E27FC236}">
                <a16:creationId xmlns:a16="http://schemas.microsoft.com/office/drawing/2014/main" id="{D66DB81E-4947-5018-9255-9DEB5C1183E6}"/>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4303002" y="2210347"/>
            <a:ext cx="729292" cy="72929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6D0310B1-0366-3722-A322-6FB79AAB7460}"/>
              </a:ext>
              <a:ext uri="{C183D7F6-B498-43B3-948B-1728B52AA6E4}">
                <adec:decorative xmlns:adec="http://schemas.microsoft.com/office/drawing/2017/decorative" val="1"/>
              </a:ext>
            </a:extLst>
          </p:cNvPr>
          <p:cNvSpPr/>
          <p:nvPr/>
        </p:nvSpPr>
        <p:spPr bwMode="auto">
          <a:xfrm>
            <a:off x="4362484" y="2269831"/>
            <a:ext cx="610327" cy="610325"/>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DC350880-302C-6938-8718-7F0D6B73D218}"/>
              </a:ext>
            </a:extLst>
          </p:cNvPr>
          <p:cNvSpPr/>
          <p:nvPr/>
        </p:nvSpPr>
        <p:spPr bwMode="auto">
          <a:xfrm>
            <a:off x="4434175" y="2341520"/>
            <a:ext cx="466948" cy="466948"/>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a:t>
            </a:r>
            <a:endPar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36" name="TextBox 35">
            <a:extLst>
              <a:ext uri="{FF2B5EF4-FFF2-40B4-BE49-F238E27FC236}">
                <a16:creationId xmlns:a16="http://schemas.microsoft.com/office/drawing/2014/main" id="{B63F845F-5C41-E36B-28FE-A9650ED81AC2}"/>
              </a:ext>
            </a:extLst>
          </p:cNvPr>
          <p:cNvSpPr txBox="1"/>
          <p:nvPr/>
        </p:nvSpPr>
        <p:spPr>
          <a:xfrm>
            <a:off x="5322047" y="2390327"/>
            <a:ext cx="627950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Introduce yourselves.</a:t>
            </a:r>
          </a:p>
        </p:txBody>
      </p:sp>
      <p:pic>
        <p:nvPicPr>
          <p:cNvPr id="28" name="Picture 27">
            <a:extLst>
              <a:ext uri="{FF2B5EF4-FFF2-40B4-BE49-F238E27FC236}">
                <a16:creationId xmlns:a16="http://schemas.microsoft.com/office/drawing/2014/main" id="{60171B60-AE8D-CF3A-419C-3537D54BFF68}"/>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4303002" y="3688079"/>
            <a:ext cx="729292" cy="72929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900DA049-93D2-96B0-9EFA-FAA45389571C}"/>
              </a:ext>
              <a:ext uri="{C183D7F6-B498-43B3-948B-1728B52AA6E4}">
                <adec:decorative xmlns:adec="http://schemas.microsoft.com/office/drawing/2017/decorative" val="1"/>
              </a:ext>
            </a:extLst>
          </p:cNvPr>
          <p:cNvSpPr/>
          <p:nvPr/>
        </p:nvSpPr>
        <p:spPr bwMode="auto">
          <a:xfrm>
            <a:off x="4362484" y="3747563"/>
            <a:ext cx="610327" cy="610325"/>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3" name="Oval 32">
            <a:extLst>
              <a:ext uri="{FF2B5EF4-FFF2-40B4-BE49-F238E27FC236}">
                <a16:creationId xmlns:a16="http://schemas.microsoft.com/office/drawing/2014/main" id="{321C1D30-FAAC-0861-5E63-ED47E8C7D7F9}"/>
              </a:ext>
            </a:extLst>
          </p:cNvPr>
          <p:cNvSpPr/>
          <p:nvPr/>
        </p:nvSpPr>
        <p:spPr bwMode="auto">
          <a:xfrm>
            <a:off x="4434175" y="3819252"/>
            <a:ext cx="466948" cy="466948"/>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2</a:t>
            </a:r>
            <a:endPar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37" name="TextBox 36">
            <a:extLst>
              <a:ext uri="{FF2B5EF4-FFF2-40B4-BE49-F238E27FC236}">
                <a16:creationId xmlns:a16="http://schemas.microsoft.com/office/drawing/2014/main" id="{0C450C73-470C-501E-581F-621C69E9AECD}"/>
              </a:ext>
            </a:extLst>
          </p:cNvPr>
          <p:cNvSpPr txBox="1"/>
          <p:nvPr/>
        </p:nvSpPr>
        <p:spPr>
          <a:xfrm>
            <a:off x="5322047" y="3729560"/>
            <a:ext cx="627950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Reflect on a moment where you felt deeply connected. What does connection mean to you? What is it not?</a:t>
            </a:r>
          </a:p>
        </p:txBody>
      </p:sp>
      <p:pic>
        <p:nvPicPr>
          <p:cNvPr id="31" name="Picture 30">
            <a:extLst>
              <a:ext uri="{FF2B5EF4-FFF2-40B4-BE49-F238E27FC236}">
                <a16:creationId xmlns:a16="http://schemas.microsoft.com/office/drawing/2014/main" id="{F88348F7-3C07-BB43-E8CF-4222FEAB5530}"/>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4303002" y="5165810"/>
            <a:ext cx="729292" cy="72929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2" name="Oval 31">
            <a:extLst>
              <a:ext uri="{FF2B5EF4-FFF2-40B4-BE49-F238E27FC236}">
                <a16:creationId xmlns:a16="http://schemas.microsoft.com/office/drawing/2014/main" id="{E63C6ED7-714F-BBE5-BB97-616D87BB4E21}"/>
              </a:ext>
              <a:ext uri="{C183D7F6-B498-43B3-948B-1728B52AA6E4}">
                <adec:decorative xmlns:adec="http://schemas.microsoft.com/office/drawing/2017/decorative" val="1"/>
              </a:ext>
            </a:extLst>
          </p:cNvPr>
          <p:cNvSpPr/>
          <p:nvPr/>
        </p:nvSpPr>
        <p:spPr bwMode="auto">
          <a:xfrm>
            <a:off x="4362484" y="5225294"/>
            <a:ext cx="610327" cy="610325"/>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4" name="Oval 33">
            <a:extLst>
              <a:ext uri="{FF2B5EF4-FFF2-40B4-BE49-F238E27FC236}">
                <a16:creationId xmlns:a16="http://schemas.microsoft.com/office/drawing/2014/main" id="{3082DB7F-F108-2721-9164-54B4476E2BA8}"/>
              </a:ext>
            </a:extLst>
          </p:cNvPr>
          <p:cNvSpPr/>
          <p:nvPr/>
        </p:nvSpPr>
        <p:spPr bwMode="auto">
          <a:xfrm>
            <a:off x="4434175" y="5296983"/>
            <a:ext cx="466948" cy="466948"/>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3</a:t>
            </a:r>
            <a:endPar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38" name="TextBox 37">
            <a:extLst>
              <a:ext uri="{FF2B5EF4-FFF2-40B4-BE49-F238E27FC236}">
                <a16:creationId xmlns:a16="http://schemas.microsoft.com/office/drawing/2014/main" id="{1994935C-9195-1F8F-176D-8CAF37601492}"/>
              </a:ext>
            </a:extLst>
          </p:cNvPr>
          <p:cNvSpPr txBox="1"/>
          <p:nvPr/>
        </p:nvSpPr>
        <p:spPr>
          <a:xfrm>
            <a:off x="5322047" y="5068791"/>
            <a:ext cx="627950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Currently, where are you feeling deep connection in the workplace? Where are you craving more connection in</a:t>
            </a:r>
            <a:br>
              <a:rPr kumimoji="0" lang="en-US" sz="1800" b="0" i="0" u="none" strike="noStrike" kern="1200" cap="none" spc="0" normalizeH="0" baseline="0" noProof="0">
                <a:ln>
                  <a:noFill/>
                </a:ln>
                <a:solidFill>
                  <a:srgbClr val="000000"/>
                </a:solidFill>
                <a:effectLst/>
                <a:uLnTx/>
                <a:uFillTx/>
                <a:latin typeface="Segoe UI"/>
                <a:ea typeface="+mn-lt"/>
                <a:cs typeface="Segoe UI"/>
              </a:rPr>
            </a:br>
            <a:r>
              <a:rPr kumimoji="0" lang="en-US" sz="1800" b="0" i="0" u="none" strike="noStrike" kern="1200" cap="none" spc="0" normalizeH="0" baseline="0" noProof="0">
                <a:ln>
                  <a:noFill/>
                </a:ln>
                <a:solidFill>
                  <a:srgbClr val="000000"/>
                </a:solidFill>
                <a:effectLst/>
                <a:uLnTx/>
                <a:uFillTx/>
                <a:latin typeface="Segoe UI"/>
                <a:ea typeface="+mn-lt"/>
                <a:cs typeface="Segoe UI"/>
              </a:rPr>
              <a:t>the workplace? </a:t>
            </a:r>
            <a:endParaRPr kumimoji="0" lang="en-US" sz="1800" b="0" i="0" u="none" strike="noStrike" kern="1200" cap="none" spc="0" normalizeH="0" baseline="0" noProof="0">
              <a:ln>
                <a:noFill/>
              </a:ln>
              <a:solidFill>
                <a:srgbClr val="000000"/>
              </a:solidFill>
              <a:effectLst/>
              <a:uLnTx/>
              <a:uFillTx/>
              <a:latin typeface="Segoe UI"/>
              <a:ea typeface="+mn-lt"/>
              <a:cs typeface="+mn-cs"/>
            </a:endParaRPr>
          </a:p>
        </p:txBody>
      </p:sp>
      <p:cxnSp>
        <p:nvCxnSpPr>
          <p:cNvPr id="46" name="Straight Connector 45">
            <a:extLst>
              <a:ext uri="{FF2B5EF4-FFF2-40B4-BE49-F238E27FC236}">
                <a16:creationId xmlns:a16="http://schemas.microsoft.com/office/drawing/2014/main" id="{787C5DE9-DEAB-16F0-7A37-418114B4BA41}"/>
              </a:ext>
              <a:ext uri="{C183D7F6-B498-43B3-948B-1728B52AA6E4}">
                <adec:decorative xmlns:adec="http://schemas.microsoft.com/office/drawing/2017/decorative" val="1"/>
              </a:ext>
            </a:extLst>
          </p:cNvPr>
          <p:cNvCxnSpPr>
            <a:cxnSpLocks/>
          </p:cNvCxnSpPr>
          <p:nvPr/>
        </p:nvCxnSpPr>
        <p:spPr>
          <a:xfrm>
            <a:off x="5401472" y="3313859"/>
            <a:ext cx="6207915"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B7D303B-43CA-EF73-9720-28827A0851CE}"/>
              </a:ext>
              <a:ext uri="{C183D7F6-B498-43B3-948B-1728B52AA6E4}">
                <adec:decorative xmlns:adec="http://schemas.microsoft.com/office/drawing/2017/decorative" val="1"/>
              </a:ext>
            </a:extLst>
          </p:cNvPr>
          <p:cNvCxnSpPr>
            <a:cxnSpLocks/>
          </p:cNvCxnSpPr>
          <p:nvPr/>
        </p:nvCxnSpPr>
        <p:spPr>
          <a:xfrm>
            <a:off x="5401472" y="4791591"/>
            <a:ext cx="6207915"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41641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4">
            <a:extLst>
              <a:ext uri="{FF2B5EF4-FFF2-40B4-BE49-F238E27FC236}">
                <a16:creationId xmlns:a16="http://schemas.microsoft.com/office/drawing/2014/main" id="{58415C3D-F0E8-5F5D-6842-8A39268E6064}"/>
              </a:ext>
            </a:extLst>
          </p:cNvPr>
          <p:cNvSpPr txBox="1">
            <a:spLocks noGrp="1"/>
          </p:cNvSpPr>
          <p:nvPr>
            <p:ph type="title" idx="4294967295"/>
          </p:nvPr>
        </p:nvSpPr>
        <p:spPr>
          <a:xfrm>
            <a:off x="585217" y="826831"/>
            <a:ext cx="945066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Connection Activity 2: Personal energy assessment</a:t>
            </a:r>
          </a:p>
        </p:txBody>
      </p:sp>
      <p:sp>
        <p:nvSpPr>
          <p:cNvPr id="10" name="Rectangle 9">
            <a:extLst>
              <a:ext uri="{FF2B5EF4-FFF2-40B4-BE49-F238E27FC236}">
                <a16:creationId xmlns:a16="http://schemas.microsoft.com/office/drawing/2014/main" id="{A4B6EEFC-4E23-AAB2-5488-7B2D9EBE6A2B}"/>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D6790678-4664-8EC4-8BC7-80D2970DE355}"/>
              </a:ext>
              <a:ext uri="{C183D7F6-B498-43B3-948B-1728B52AA6E4}">
                <adec:decorative xmlns:adec="http://schemas.microsoft.com/office/drawing/2017/decorative" val="1"/>
              </a:ext>
            </a:extLst>
          </p:cNvPr>
          <p:cNvSpPr/>
          <p:nvPr/>
        </p:nvSpPr>
        <p:spPr bwMode="auto">
          <a:xfrm rot="10800000">
            <a:off x="599730" y="1673285"/>
            <a:ext cx="11009658" cy="4078977"/>
          </a:xfrm>
          <a:prstGeom prst="rect">
            <a:avLst/>
          </a:prstGeom>
          <a:solidFill>
            <a:schemeClr val="bg1"/>
          </a:solidFill>
          <a:ln>
            <a:noFill/>
            <a:headEnd type="none" w="med" len="med"/>
            <a:tailEnd type="none" w="med" len="med"/>
          </a:ln>
          <a:effectLst>
            <a:innerShdw blurRad="63500" dist="50800" dir="162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pic>
        <p:nvPicPr>
          <p:cNvPr id="14" name="Picture 5" descr="A cartoon woman gains progressively more energy as her battery fills up starting at low, then medium, high, and fully charged">
            <a:extLst>
              <a:ext uri="{FF2B5EF4-FFF2-40B4-BE49-F238E27FC236}">
                <a16:creationId xmlns:a16="http://schemas.microsoft.com/office/drawing/2014/main" id="{C860564A-BDF2-8B6E-3EF0-F5D5EAC089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9559" y="1685984"/>
            <a:ext cx="7810001" cy="3986228"/>
          </a:xfrm>
          <a:prstGeom prst="rect">
            <a:avLst/>
          </a:prstGeom>
        </p:spPr>
      </p:pic>
      <p:sp>
        <p:nvSpPr>
          <p:cNvPr id="22" name="Rectangle 21">
            <a:extLst>
              <a:ext uri="{FF2B5EF4-FFF2-40B4-BE49-F238E27FC236}">
                <a16:creationId xmlns:a16="http://schemas.microsoft.com/office/drawing/2014/main" id="{49B2E1C3-DE56-2006-B904-A224A1618568}"/>
              </a:ext>
              <a:ext uri="{C183D7F6-B498-43B3-948B-1728B52AA6E4}">
                <adec:decorative xmlns:adec="http://schemas.microsoft.com/office/drawing/2017/decorative" val="1"/>
              </a:ext>
            </a:extLst>
          </p:cNvPr>
          <p:cNvSpPr/>
          <p:nvPr/>
        </p:nvSpPr>
        <p:spPr bwMode="auto">
          <a:xfrm>
            <a:off x="2736852" y="5759361"/>
            <a:ext cx="1312860" cy="584200"/>
          </a:xfrm>
          <a:prstGeom prst="rect">
            <a:avLst/>
          </a:prstGeom>
          <a:solidFill>
            <a:schemeClr val="bg1"/>
          </a:solidFill>
          <a:ln>
            <a:noFill/>
            <a:headEnd type="none" w="med" len="med"/>
            <a:tailEnd type="none" w="med" len="med"/>
          </a:ln>
          <a:effectLst>
            <a:outerShdw blurRad="50800" dist="38100" dir="5400000" algn="t"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Segoe UI Semibold"/>
                <a:ea typeface="Segoe UI" pitchFamily="34" charset="0"/>
                <a:cs typeface="Segoe UI" pitchFamily="34" charset="0"/>
              </a:rPr>
              <a:t>Low</a:t>
            </a:r>
          </a:p>
        </p:txBody>
      </p:sp>
      <p:sp>
        <p:nvSpPr>
          <p:cNvPr id="23" name="Rectangle 22">
            <a:extLst>
              <a:ext uri="{FF2B5EF4-FFF2-40B4-BE49-F238E27FC236}">
                <a16:creationId xmlns:a16="http://schemas.microsoft.com/office/drawing/2014/main" id="{73271BE0-239B-9EF4-A886-B8E1D426014C}"/>
              </a:ext>
              <a:ext uri="{C183D7F6-B498-43B3-948B-1728B52AA6E4}">
                <adec:decorative xmlns:adec="http://schemas.microsoft.com/office/drawing/2017/decorative" val="1"/>
              </a:ext>
            </a:extLst>
          </p:cNvPr>
          <p:cNvSpPr/>
          <p:nvPr/>
        </p:nvSpPr>
        <p:spPr bwMode="auto">
          <a:xfrm>
            <a:off x="4470402" y="5759361"/>
            <a:ext cx="1312860" cy="584200"/>
          </a:xfrm>
          <a:prstGeom prst="rect">
            <a:avLst/>
          </a:prstGeom>
          <a:solidFill>
            <a:schemeClr val="bg1"/>
          </a:solidFill>
          <a:ln>
            <a:noFill/>
            <a:headEnd type="none" w="med" len="med"/>
            <a:tailEnd type="none" w="med" len="med"/>
          </a:ln>
          <a:effectLst>
            <a:outerShdw blurRad="50800" dist="38100" dir="5400000" algn="t"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Segoe UI Semibold"/>
                <a:ea typeface="Segoe UI" pitchFamily="34" charset="0"/>
                <a:cs typeface="Segoe UI" pitchFamily="34" charset="0"/>
              </a:rPr>
              <a:t>Medium</a:t>
            </a:r>
          </a:p>
        </p:txBody>
      </p:sp>
      <p:sp>
        <p:nvSpPr>
          <p:cNvPr id="25" name="Rectangle 24">
            <a:extLst>
              <a:ext uri="{FF2B5EF4-FFF2-40B4-BE49-F238E27FC236}">
                <a16:creationId xmlns:a16="http://schemas.microsoft.com/office/drawing/2014/main" id="{D24CFDE5-5E4C-33F6-5BF1-63B19310B909}"/>
              </a:ext>
              <a:ext uri="{C183D7F6-B498-43B3-948B-1728B52AA6E4}">
                <adec:decorative xmlns:adec="http://schemas.microsoft.com/office/drawing/2017/decorative" val="1"/>
              </a:ext>
            </a:extLst>
          </p:cNvPr>
          <p:cNvSpPr/>
          <p:nvPr/>
        </p:nvSpPr>
        <p:spPr bwMode="auto">
          <a:xfrm>
            <a:off x="7959726" y="5759361"/>
            <a:ext cx="1312860" cy="584200"/>
          </a:xfrm>
          <a:prstGeom prst="rect">
            <a:avLst/>
          </a:prstGeom>
          <a:solidFill>
            <a:schemeClr val="bg1"/>
          </a:solidFill>
          <a:ln>
            <a:noFill/>
            <a:headEnd type="none" w="med" len="med"/>
            <a:tailEnd type="none" w="med" len="med"/>
          </a:ln>
          <a:effectLst>
            <a:outerShdw blurRad="50800" dist="38100" dir="5400000" algn="t"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Segoe UI Semibold"/>
                <a:ea typeface="Segoe UI" pitchFamily="34" charset="0"/>
                <a:cs typeface="Segoe UI" pitchFamily="34" charset="0"/>
              </a:rPr>
              <a:t>Fully Charged</a:t>
            </a:r>
          </a:p>
        </p:txBody>
      </p:sp>
      <p:pic>
        <p:nvPicPr>
          <p:cNvPr id="2" name="MS logo gray - EMF">
            <a:extLst>
              <a:ext uri="{FF2B5EF4-FFF2-40B4-BE49-F238E27FC236}">
                <a16:creationId xmlns:a16="http://schemas.microsoft.com/office/drawing/2014/main" id="{3F8B6907-AA86-7B4E-19EE-F7C8D2C69ED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bwMode="black">
          <a:xfrm>
            <a:off x="10240343" y="585788"/>
            <a:ext cx="1366440" cy="292608"/>
          </a:xfrm>
          <a:prstGeom prst="rect">
            <a:avLst/>
          </a:prstGeom>
        </p:spPr>
      </p:pic>
      <p:sp>
        <p:nvSpPr>
          <p:cNvPr id="24" name="Rectangle 23">
            <a:extLst>
              <a:ext uri="{FF2B5EF4-FFF2-40B4-BE49-F238E27FC236}">
                <a16:creationId xmlns:a16="http://schemas.microsoft.com/office/drawing/2014/main" id="{EAD5C7A7-848D-EA07-6C8D-0A5A38881B67}"/>
              </a:ext>
              <a:ext uri="{C183D7F6-B498-43B3-948B-1728B52AA6E4}">
                <adec:decorative xmlns:adec="http://schemas.microsoft.com/office/drawing/2017/decorative" val="1"/>
              </a:ext>
            </a:extLst>
          </p:cNvPr>
          <p:cNvSpPr/>
          <p:nvPr/>
        </p:nvSpPr>
        <p:spPr bwMode="auto">
          <a:xfrm>
            <a:off x="6215064" y="5759361"/>
            <a:ext cx="1312860" cy="584200"/>
          </a:xfrm>
          <a:prstGeom prst="rect">
            <a:avLst/>
          </a:prstGeom>
          <a:solidFill>
            <a:schemeClr val="bg1"/>
          </a:solidFill>
          <a:ln>
            <a:noFill/>
            <a:headEnd type="none" w="med" len="med"/>
            <a:tailEnd type="none" w="med" len="med"/>
          </a:ln>
          <a:effectLst>
            <a:outerShdw blurRad="50800" dist="38100" dir="5400000" algn="t"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Segoe UI Semibold"/>
                <a:ea typeface="Segoe UI" pitchFamily="34" charset="0"/>
                <a:cs typeface="Segoe UI" pitchFamily="34" charset="0"/>
              </a:rPr>
              <a:t>High</a:t>
            </a:r>
          </a:p>
        </p:txBody>
      </p:sp>
    </p:spTree>
    <p:extLst>
      <p:ext uri="{BB962C8B-B14F-4D97-AF65-F5344CB8AC3E}">
        <p14:creationId xmlns:p14="http://schemas.microsoft.com/office/powerpoint/2010/main" val="37751704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17123216-3DF5-ACEF-8847-95F7D0801827}"/>
              </a:ext>
            </a:extLst>
          </p:cNvPr>
          <p:cNvSpPr txBox="1">
            <a:spLocks noGrp="1"/>
          </p:cNvSpPr>
          <p:nvPr>
            <p:ph type="title" idx="4294967295"/>
          </p:nvPr>
        </p:nvSpPr>
        <p:spPr>
          <a:xfrm>
            <a:off x="585217" y="826831"/>
            <a:ext cx="945066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Connection Activity 2: Personal energy assessment</a:t>
            </a:r>
          </a:p>
        </p:txBody>
      </p:sp>
      <p:sp>
        <p:nvSpPr>
          <p:cNvPr id="2" name="Rectangle 1">
            <a:extLst>
              <a:ext uri="{FF2B5EF4-FFF2-40B4-BE49-F238E27FC236}">
                <a16:creationId xmlns:a16="http://schemas.microsoft.com/office/drawing/2014/main" id="{89606FCB-94F3-0090-2D3B-FA4A8E2BA959}"/>
              </a:ext>
              <a:ext uri="{C183D7F6-B498-43B3-948B-1728B52AA6E4}">
                <adec:decorative xmlns:adec="http://schemas.microsoft.com/office/drawing/2017/decorative" val="1"/>
              </a:ext>
            </a:extLst>
          </p:cNvPr>
          <p:cNvSpPr/>
          <p:nvPr/>
        </p:nvSpPr>
        <p:spPr bwMode="auto">
          <a:xfrm>
            <a:off x="0" y="2845511"/>
            <a:ext cx="12191999" cy="128352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2" name="Picture 11">
            <a:extLst>
              <a:ext uri="{FF2B5EF4-FFF2-40B4-BE49-F238E27FC236}">
                <a16:creationId xmlns:a16="http://schemas.microsoft.com/office/drawing/2014/main" id="{F4234B24-A38F-03B1-C7C6-08D1A668069E}"/>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2914674" y="2029001"/>
            <a:ext cx="699962" cy="69996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BEAF9D93-C584-6D49-B42E-B87432B4F081}"/>
              </a:ext>
              <a:ext uri="{C183D7F6-B498-43B3-948B-1728B52AA6E4}">
                <adec:decorative xmlns:adec="http://schemas.microsoft.com/office/drawing/2017/decorative" val="1"/>
              </a:ext>
            </a:extLst>
          </p:cNvPr>
          <p:cNvSpPr/>
          <p:nvPr/>
        </p:nvSpPr>
        <p:spPr bwMode="auto">
          <a:xfrm>
            <a:off x="2971763" y="2086092"/>
            <a:ext cx="585782" cy="585779"/>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Oval 10">
            <a:extLst>
              <a:ext uri="{FF2B5EF4-FFF2-40B4-BE49-F238E27FC236}">
                <a16:creationId xmlns:a16="http://schemas.microsoft.com/office/drawing/2014/main" id="{9D7F2D7E-BE37-C495-5628-B211A599E017}"/>
              </a:ext>
            </a:extLst>
          </p:cNvPr>
          <p:cNvSpPr/>
          <p:nvPr/>
        </p:nvSpPr>
        <p:spPr bwMode="auto">
          <a:xfrm>
            <a:off x="3062766" y="2177093"/>
            <a:ext cx="403779" cy="403779"/>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a:t>
            </a:r>
            <a:endPar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cxnSp>
        <p:nvCxnSpPr>
          <p:cNvPr id="9" name="Straight Connector 8">
            <a:extLst>
              <a:ext uri="{FF2B5EF4-FFF2-40B4-BE49-F238E27FC236}">
                <a16:creationId xmlns:a16="http://schemas.microsoft.com/office/drawing/2014/main" id="{F2034CD0-5C14-5ED7-C752-ED6525B1184F}"/>
              </a:ext>
              <a:ext uri="{C183D7F6-B498-43B3-948B-1728B52AA6E4}">
                <adec:decorative xmlns:adec="http://schemas.microsoft.com/office/drawing/2017/decorative" val="1"/>
              </a:ext>
            </a:extLst>
          </p:cNvPr>
          <p:cNvCxnSpPr>
            <a:cxnSpLocks/>
          </p:cNvCxnSpPr>
          <p:nvPr/>
        </p:nvCxnSpPr>
        <p:spPr>
          <a:xfrm flipV="1">
            <a:off x="3264655" y="1693447"/>
            <a:ext cx="0" cy="339703"/>
          </a:xfrm>
          <a:prstGeom prst="line">
            <a:avLst/>
          </a:prstGeom>
          <a:ln>
            <a:solidFill>
              <a:schemeClr val="bg1">
                <a:lumMod val="8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FB473BA-C3DD-3378-215C-A9CF01C36822}"/>
              </a:ext>
            </a:extLst>
          </p:cNvPr>
          <p:cNvSpPr txBox="1"/>
          <p:nvPr/>
        </p:nvSpPr>
        <p:spPr>
          <a:xfrm>
            <a:off x="1159023" y="2957635"/>
            <a:ext cx="421126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egoe UI Semibold"/>
                <a:ea typeface="+mn-ea"/>
                <a:cs typeface="Segoe UI"/>
              </a:rPr>
              <a:t>Individual Reflection</a:t>
            </a: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8" name="Rectangle 17">
            <a:extLst>
              <a:ext uri="{FF2B5EF4-FFF2-40B4-BE49-F238E27FC236}">
                <a16:creationId xmlns:a16="http://schemas.microsoft.com/office/drawing/2014/main" id="{38EF93BB-F5BF-E5F7-4FCC-5FDCB31C7EBA}"/>
              </a:ext>
              <a:ext uri="{C183D7F6-B498-43B3-948B-1728B52AA6E4}">
                <adec:decorative xmlns:adec="http://schemas.microsoft.com/office/drawing/2017/decorative" val="1"/>
              </a:ext>
            </a:extLst>
          </p:cNvPr>
          <p:cNvSpPr/>
          <p:nvPr/>
        </p:nvSpPr>
        <p:spPr bwMode="auto">
          <a:xfrm>
            <a:off x="584199" y="3429001"/>
            <a:ext cx="5360912" cy="2840038"/>
          </a:xfrm>
          <a:prstGeom prst="rect">
            <a:avLst/>
          </a:prstGeom>
          <a:solidFill>
            <a:schemeClr val="bg1"/>
          </a:solidFill>
          <a:ln>
            <a:noFill/>
            <a:headEnd type="none" w="med" len="med"/>
            <a:tailEnd type="none" w="med" len="med"/>
          </a:ln>
          <a:effectLst>
            <a:innerShdw blurRad="63500" dist="50800" dir="16200000">
              <a:schemeClr val="bg1">
                <a:lumMod val="50000"/>
                <a:alpha val="4000"/>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28" name="TextBox 27">
            <a:extLst>
              <a:ext uri="{FF2B5EF4-FFF2-40B4-BE49-F238E27FC236}">
                <a16:creationId xmlns:a16="http://schemas.microsoft.com/office/drawing/2014/main" id="{7D68ADB5-75DB-EFC5-C673-1CAB02C2F795}"/>
              </a:ext>
            </a:extLst>
          </p:cNvPr>
          <p:cNvSpPr txBox="1"/>
          <p:nvPr/>
        </p:nvSpPr>
        <p:spPr>
          <a:xfrm>
            <a:off x="584200" y="3559444"/>
            <a:ext cx="5360912" cy="2677656"/>
          </a:xfrm>
          <a:prstGeom prst="rect">
            <a:avLst/>
          </a:prstGeom>
          <a:noFill/>
        </p:spPr>
        <p:txBody>
          <a:bodyPr wrap="square">
            <a:spAutoFit/>
          </a:bodyPr>
          <a:lstStyle/>
          <a:p>
            <a:pPr marL="2286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Each person has 4 cards: Low, medium, high and fully charged battery images.</a:t>
            </a:r>
          </a:p>
          <a:p>
            <a:pPr marL="2286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You will be prompted to reflect on a specific area.</a:t>
            </a:r>
          </a:p>
          <a:p>
            <a:pPr marL="2286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Reflect and choose the card that best represents your current charge/energy level in that area.</a:t>
            </a:r>
          </a:p>
          <a:p>
            <a:pPr marL="2286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Play the card on the table face up. </a:t>
            </a:r>
          </a:p>
          <a:p>
            <a:pPr marL="2286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Segoe UI"/>
                <a:ea typeface="+mn-lt"/>
                <a:cs typeface="Segoe UI"/>
              </a:rPr>
              <a:t>Each card is an invitation to engage. Share as much or as little as you want. </a:t>
            </a:r>
          </a:p>
        </p:txBody>
      </p:sp>
      <p:sp>
        <p:nvSpPr>
          <p:cNvPr id="16" name="Rectangle 15">
            <a:extLst>
              <a:ext uri="{FF2B5EF4-FFF2-40B4-BE49-F238E27FC236}">
                <a16:creationId xmlns:a16="http://schemas.microsoft.com/office/drawing/2014/main" id="{883A0948-DA4A-DD33-222A-A40BC016039C}"/>
              </a:ext>
              <a:ext uri="{C183D7F6-B498-43B3-948B-1728B52AA6E4}">
                <adec:decorative xmlns:adec="http://schemas.microsoft.com/office/drawing/2017/decorative" val="1"/>
              </a:ext>
            </a:extLst>
          </p:cNvPr>
          <p:cNvSpPr/>
          <p:nvPr/>
        </p:nvSpPr>
        <p:spPr bwMode="auto">
          <a:xfrm>
            <a:off x="-4023" y="1676400"/>
            <a:ext cx="12196023" cy="45719"/>
          </a:xfrm>
          <a:prstGeom prst="rect">
            <a:avLst/>
          </a:prstGeom>
          <a:solidFill>
            <a:schemeClr val="bg1">
              <a:lumMod val="95000"/>
            </a:schemeClr>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7" name="Rectangle 16">
            <a:extLst>
              <a:ext uri="{FF2B5EF4-FFF2-40B4-BE49-F238E27FC236}">
                <a16:creationId xmlns:a16="http://schemas.microsoft.com/office/drawing/2014/main" id="{25335336-40B3-CE66-3069-56D45305BE3A}"/>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9" name="Rectangle 18">
            <a:extLst>
              <a:ext uri="{FF2B5EF4-FFF2-40B4-BE49-F238E27FC236}">
                <a16:creationId xmlns:a16="http://schemas.microsoft.com/office/drawing/2014/main" id="{34AFE148-40AC-55B4-4FD0-65F9D11DE9DE}"/>
              </a:ext>
              <a:ext uri="{C183D7F6-B498-43B3-948B-1728B52AA6E4}">
                <adec:decorative xmlns:adec="http://schemas.microsoft.com/office/drawing/2017/decorative" val="1"/>
              </a:ext>
            </a:extLst>
          </p:cNvPr>
          <p:cNvSpPr/>
          <p:nvPr/>
        </p:nvSpPr>
        <p:spPr bwMode="auto">
          <a:xfrm>
            <a:off x="6240641" y="3429001"/>
            <a:ext cx="5360912" cy="2840038"/>
          </a:xfrm>
          <a:prstGeom prst="rect">
            <a:avLst/>
          </a:prstGeom>
          <a:solidFill>
            <a:schemeClr val="bg1"/>
          </a:solidFill>
          <a:ln>
            <a:noFill/>
            <a:headEnd type="none" w="med" len="med"/>
            <a:tailEnd type="none" w="med" len="med"/>
          </a:ln>
          <a:effectLst>
            <a:innerShdw blurRad="63500" dist="50800" dir="16200000">
              <a:schemeClr val="bg1">
                <a:lumMod val="50000"/>
                <a:alpha val="4000"/>
              </a:scheme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pic>
        <p:nvPicPr>
          <p:cNvPr id="25" name="Picture 24">
            <a:extLst>
              <a:ext uri="{FF2B5EF4-FFF2-40B4-BE49-F238E27FC236}">
                <a16:creationId xmlns:a16="http://schemas.microsoft.com/office/drawing/2014/main" id="{3C0D6892-7DEE-0D25-ED01-61C6F691708B}"/>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8571116" y="2029001"/>
            <a:ext cx="699962" cy="69996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ADB1DD99-7095-8398-BB3C-1BEAB029A374}"/>
              </a:ext>
              <a:ext uri="{C183D7F6-B498-43B3-948B-1728B52AA6E4}">
                <adec:decorative xmlns:adec="http://schemas.microsoft.com/office/drawing/2017/decorative" val="1"/>
              </a:ext>
            </a:extLst>
          </p:cNvPr>
          <p:cNvSpPr/>
          <p:nvPr/>
        </p:nvSpPr>
        <p:spPr bwMode="auto">
          <a:xfrm>
            <a:off x="8628205" y="2086092"/>
            <a:ext cx="585782" cy="585779"/>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4" name="Oval 23">
            <a:extLst>
              <a:ext uri="{FF2B5EF4-FFF2-40B4-BE49-F238E27FC236}">
                <a16:creationId xmlns:a16="http://schemas.microsoft.com/office/drawing/2014/main" id="{0D2A51A8-CB4B-62BF-C788-D47276050D3B}"/>
              </a:ext>
            </a:extLst>
          </p:cNvPr>
          <p:cNvSpPr/>
          <p:nvPr/>
        </p:nvSpPr>
        <p:spPr bwMode="auto">
          <a:xfrm>
            <a:off x="8719208" y="2177093"/>
            <a:ext cx="403779" cy="403779"/>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2</a:t>
            </a:r>
            <a:endPar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cxnSp>
        <p:nvCxnSpPr>
          <p:cNvPr id="23" name="Straight Connector 22">
            <a:extLst>
              <a:ext uri="{FF2B5EF4-FFF2-40B4-BE49-F238E27FC236}">
                <a16:creationId xmlns:a16="http://schemas.microsoft.com/office/drawing/2014/main" id="{B66208B4-FBAF-0029-6C6F-2219253911B3}"/>
              </a:ext>
              <a:ext uri="{C183D7F6-B498-43B3-948B-1728B52AA6E4}">
                <adec:decorative xmlns:adec="http://schemas.microsoft.com/office/drawing/2017/decorative" val="1"/>
              </a:ext>
            </a:extLst>
          </p:cNvPr>
          <p:cNvCxnSpPr>
            <a:cxnSpLocks/>
          </p:cNvCxnSpPr>
          <p:nvPr/>
        </p:nvCxnSpPr>
        <p:spPr>
          <a:xfrm flipV="1">
            <a:off x="8921097" y="1693447"/>
            <a:ext cx="0" cy="339703"/>
          </a:xfrm>
          <a:prstGeom prst="line">
            <a:avLst/>
          </a:prstGeom>
          <a:ln>
            <a:solidFill>
              <a:schemeClr val="bg1">
                <a:lumMod val="8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03E589F-642D-0F09-D3D4-1578CBDCEAAF}"/>
              </a:ext>
            </a:extLst>
          </p:cNvPr>
          <p:cNvSpPr txBox="1"/>
          <p:nvPr/>
        </p:nvSpPr>
        <p:spPr>
          <a:xfrm>
            <a:off x="6815465" y="2957635"/>
            <a:ext cx="421126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Segoe UI Semibold"/>
                <a:ea typeface="+mn-ea"/>
                <a:cs typeface="Segoe UI"/>
              </a:rPr>
              <a:t>Discuss &amp; Share</a:t>
            </a: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29" name="TextBox 28">
            <a:extLst>
              <a:ext uri="{FF2B5EF4-FFF2-40B4-BE49-F238E27FC236}">
                <a16:creationId xmlns:a16="http://schemas.microsoft.com/office/drawing/2014/main" id="{7A884D93-2A3F-9BB3-269E-E422F58F0F34}"/>
              </a:ext>
            </a:extLst>
          </p:cNvPr>
          <p:cNvSpPr txBox="1"/>
          <p:nvPr/>
        </p:nvSpPr>
        <p:spPr>
          <a:xfrm>
            <a:off x="6240641" y="3559444"/>
            <a:ext cx="5360912" cy="2031325"/>
          </a:xfrm>
          <a:prstGeom prst="rect">
            <a:avLst/>
          </a:prstGeom>
          <a:noFill/>
        </p:spPr>
        <p:txBody>
          <a:bodyPr wrap="square">
            <a:spAutoFit/>
          </a:bodyPr>
          <a:lstStyle/>
          <a:p>
            <a:pPr marL="228600" marR="0" lvl="1" indent="-228600" algn="l" defTabSz="914400" rtl="0" eaLnBrk="1" fontAlgn="auto" latinLnBrk="0" hangingPunct="1">
              <a:lnSpc>
                <a:spcPct val="100000"/>
              </a:lnSpc>
              <a:spcBef>
                <a:spcPts val="120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75000"/>
                  </a:schemeClr>
                </a:solidFill>
                <a:effectLst/>
                <a:uLnTx/>
                <a:uFillTx/>
                <a:latin typeface="Segoe UI Semibold"/>
                <a:ea typeface="+mn-ea"/>
                <a:cs typeface="Segoe UI"/>
              </a:rPr>
              <a:t>Observe</a:t>
            </a:r>
            <a:r>
              <a:rPr kumimoji="0" lang="en-US" sz="1600" b="0" i="0" u="none" strike="noStrike" kern="1200" cap="none" spc="0" normalizeH="0" baseline="0" noProof="0" dirty="0">
                <a:ln>
                  <a:noFill/>
                </a:ln>
                <a:solidFill>
                  <a:srgbClr val="0078D4"/>
                </a:solidFill>
                <a:effectLst/>
                <a:uLnTx/>
                <a:uFillTx/>
                <a:latin typeface="Segoe UI"/>
                <a:ea typeface="+mn-ea"/>
                <a:cs typeface="Segoe UI"/>
              </a:rPr>
              <a:t> </a:t>
            </a:r>
            <a:r>
              <a:rPr kumimoji="0" lang="en-US" sz="1600" b="0" i="0" u="none" strike="noStrike" kern="1200" cap="none" spc="0" normalizeH="0" baseline="0" noProof="0" dirty="0">
                <a:ln>
                  <a:noFill/>
                </a:ln>
                <a:solidFill>
                  <a:srgbClr val="000000"/>
                </a:solidFill>
                <a:effectLst/>
                <a:uLnTx/>
                <a:uFillTx/>
                <a:latin typeface="Segoe UI"/>
                <a:ea typeface="+mn-ea"/>
                <a:cs typeface="Segoe UI"/>
              </a:rPr>
              <a:t>the cards that were played. </a:t>
            </a:r>
          </a:p>
          <a:p>
            <a:pPr marL="228600" marR="0" lvl="1" indent="-228600" algn="l" defTabSz="914400" rtl="0" eaLnBrk="1" fontAlgn="auto" latinLnBrk="0" hangingPunct="1">
              <a:lnSpc>
                <a:spcPct val="100000"/>
              </a:lnSpc>
              <a:spcBef>
                <a:spcPts val="120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75000"/>
                  </a:schemeClr>
                </a:solidFill>
                <a:effectLst/>
                <a:uLnTx/>
                <a:uFillTx/>
                <a:latin typeface="Segoe UI Semibold"/>
                <a:ea typeface="+mn-ea"/>
                <a:cs typeface="Segoe UI"/>
              </a:rPr>
              <a:t>Identify</a:t>
            </a:r>
            <a:r>
              <a:rPr kumimoji="0" lang="en-US" sz="1600" b="0" i="0" u="none" strike="noStrike" kern="1200" cap="none" spc="0" normalizeH="0" baseline="0" noProof="0" dirty="0">
                <a:ln>
                  <a:noFill/>
                </a:ln>
                <a:solidFill>
                  <a:srgbClr val="000000"/>
                </a:solidFill>
                <a:effectLst/>
                <a:uLnTx/>
                <a:uFillTx/>
                <a:latin typeface="Segoe UI"/>
                <a:ea typeface="+mn-ea"/>
                <a:cs typeface="Segoe UI"/>
              </a:rPr>
              <a:t> causes for the low, medium, high and fully charged cards played.</a:t>
            </a:r>
          </a:p>
          <a:p>
            <a:pPr marL="228600" marR="0" lvl="1" indent="-228600" algn="l" defTabSz="914400" rtl="0" eaLnBrk="1" fontAlgn="auto" latinLnBrk="0" hangingPunct="1">
              <a:lnSpc>
                <a:spcPct val="100000"/>
              </a:lnSpc>
              <a:spcBef>
                <a:spcPts val="120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75000"/>
                  </a:schemeClr>
                </a:solidFill>
                <a:effectLst/>
                <a:uLnTx/>
                <a:uFillTx/>
                <a:latin typeface="Segoe UI Semibold"/>
                <a:ea typeface="+mn-ea"/>
                <a:cs typeface="Segoe UI"/>
              </a:rPr>
              <a:t>Generate insights </a:t>
            </a:r>
            <a:r>
              <a:rPr kumimoji="0" lang="en-US" sz="1600" b="0" i="0" u="none" strike="noStrike" kern="1200" cap="none" spc="0" normalizeH="0" baseline="0" noProof="0" dirty="0">
                <a:ln>
                  <a:noFill/>
                </a:ln>
                <a:solidFill>
                  <a:srgbClr val="000000"/>
                </a:solidFill>
                <a:effectLst/>
                <a:uLnTx/>
                <a:uFillTx/>
                <a:latin typeface="Segoe UI"/>
                <a:ea typeface="+mn-ea"/>
                <a:cs typeface="Segoe UI"/>
              </a:rPr>
              <a:t>around our collective battery charge (energy level).</a:t>
            </a:r>
          </a:p>
          <a:p>
            <a:pPr marL="228600" marR="0" lvl="1" indent="-228600" algn="l" defTabSz="914400" rtl="0" eaLnBrk="1" fontAlgn="auto" latinLnBrk="0" hangingPunct="1">
              <a:lnSpc>
                <a:spcPct val="100000"/>
              </a:lnSpc>
              <a:spcBef>
                <a:spcPts val="120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chemeClr val="accent1">
                    <a:lumMod val="75000"/>
                  </a:schemeClr>
                </a:solidFill>
                <a:effectLst/>
                <a:uLnTx/>
                <a:uFillTx/>
                <a:latin typeface="Segoe UI Semibold"/>
                <a:ea typeface="+mn-ea"/>
                <a:cs typeface="Segoe UI"/>
              </a:rPr>
              <a:t>Brainstorm</a:t>
            </a:r>
            <a:r>
              <a:rPr kumimoji="0" lang="en-US" sz="1600" b="0" i="0" u="none" strike="noStrike" kern="1200" cap="none" spc="0" normalizeH="0" baseline="0" noProof="0" dirty="0">
                <a:ln>
                  <a:noFill/>
                </a:ln>
                <a:solidFill>
                  <a:schemeClr val="accent1">
                    <a:lumMod val="75000"/>
                  </a:schemeClr>
                </a:solidFill>
                <a:effectLst/>
                <a:uLnTx/>
                <a:uFillTx/>
                <a:latin typeface="Segoe UI"/>
                <a:ea typeface="+mn-ea"/>
                <a:cs typeface="Segoe UI"/>
              </a:rPr>
              <a:t> </a:t>
            </a:r>
            <a:r>
              <a:rPr kumimoji="0" lang="en-US" sz="1600" b="0" i="0" u="none" strike="noStrike" kern="1200" cap="none" spc="0" normalizeH="0" baseline="0" noProof="0" dirty="0">
                <a:ln>
                  <a:noFill/>
                </a:ln>
                <a:solidFill>
                  <a:srgbClr val="000000"/>
                </a:solidFill>
                <a:effectLst/>
                <a:uLnTx/>
                <a:uFillTx/>
                <a:latin typeface="Segoe UI"/>
                <a:ea typeface="+mn-ea"/>
                <a:cs typeface="Segoe UI"/>
              </a:rPr>
              <a:t>one charge up idea for each area.</a:t>
            </a:r>
          </a:p>
        </p:txBody>
      </p:sp>
    </p:spTree>
    <p:extLst>
      <p:ext uri="{BB962C8B-B14F-4D97-AF65-F5344CB8AC3E}">
        <p14:creationId xmlns:p14="http://schemas.microsoft.com/office/powerpoint/2010/main" val="31727076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7821B9-2DF1-0BA1-D528-38D9B1533E40}"/>
              </a:ext>
              <a:ext uri="{C183D7F6-B498-43B3-948B-1728B52AA6E4}">
                <adec:decorative xmlns:adec="http://schemas.microsoft.com/office/drawing/2017/decorative" val="1"/>
              </a:ext>
            </a:extLst>
          </p:cNvPr>
          <p:cNvSpPr txBox="1"/>
          <p:nvPr/>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1</a:t>
            </a:r>
          </a:p>
        </p:txBody>
      </p:sp>
      <p:sp>
        <p:nvSpPr>
          <p:cNvPr id="4" name="TextBox 3">
            <a:extLst>
              <a:ext uri="{FF2B5EF4-FFF2-40B4-BE49-F238E27FC236}">
                <a16:creationId xmlns:a16="http://schemas.microsoft.com/office/drawing/2014/main" id="{8ED3244A-3014-7CED-0C28-31444E062DED}"/>
              </a:ext>
              <a:ext uri="{C183D7F6-B498-43B3-948B-1728B52AA6E4}">
                <adec:decorative xmlns:adec="http://schemas.microsoft.com/office/drawing/2017/decorative" val="1"/>
              </a:ext>
            </a:extLst>
          </p:cNvPr>
          <p:cNvSpPr txBox="1"/>
          <p:nvPr/>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0" b="1" i="0" u="none" strike="noStrike" kern="1200" cap="none" spc="0" normalizeH="0" baseline="0" noProof="0" dirty="0">
                <a:ln>
                  <a:noFill/>
                </a:ln>
                <a:solidFill>
                  <a:srgbClr val="0078D4"/>
                </a:solidFill>
                <a:effectLst/>
                <a:uLnTx/>
                <a:uFillTx/>
                <a:latin typeface="Segoe UI" panose="020B0502040204020203" pitchFamily="34" charset="0"/>
                <a:ea typeface="+mn-ea"/>
                <a:cs typeface="Segoe UI" panose="020B0502040204020203" pitchFamily="34" charset="0"/>
              </a:rPr>
              <a:t>1</a:t>
            </a:r>
          </a:p>
        </p:txBody>
      </p:sp>
      <p:sp>
        <p:nvSpPr>
          <p:cNvPr id="5" name="Rectangle 4">
            <a:extLst>
              <a:ext uri="{FF2B5EF4-FFF2-40B4-BE49-F238E27FC236}">
                <a16:creationId xmlns:a16="http://schemas.microsoft.com/office/drawing/2014/main" id="{5D80C1C3-ED8B-F69E-3C10-781735A18DAD}"/>
              </a:ext>
              <a:ext uri="{C183D7F6-B498-43B3-948B-1728B52AA6E4}">
                <adec:decorative xmlns:adec="http://schemas.microsoft.com/office/drawing/2017/decorative" val="1"/>
              </a:ext>
            </a:extLst>
          </p:cNvPr>
          <p:cNvSpPr/>
          <p:nvPr/>
        </p:nvSpPr>
        <p:spPr bwMode="auto">
          <a:xfrm>
            <a:off x="4356100" y="1436688"/>
            <a:ext cx="7835899" cy="1243896"/>
          </a:xfrm>
          <a:prstGeom prst="rect">
            <a:avLst/>
          </a:prstGeom>
          <a:solidFill>
            <a:schemeClr val="bg2">
              <a:lumMod val="75000"/>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Title 3">
            <a:extLst>
              <a:ext uri="{FF2B5EF4-FFF2-40B4-BE49-F238E27FC236}">
                <a16:creationId xmlns:a16="http://schemas.microsoft.com/office/drawing/2014/main" id="{58AA7303-7BDD-E933-8AD7-20D5A9E1EDF0}"/>
              </a:ext>
            </a:extLst>
          </p:cNvPr>
          <p:cNvSpPr txBox="1">
            <a:spLocks noGrp="1"/>
          </p:cNvSpPr>
          <p:nvPr>
            <p:ph type="title" idx="4294967295"/>
          </p:nvPr>
        </p:nvSpPr>
        <p:spPr>
          <a:xfrm>
            <a:off x="4366477" y="598488"/>
            <a:ext cx="7190832" cy="5572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FFFFFF"/>
                </a:solidFill>
                <a:effectLst/>
                <a:uLnTx/>
                <a:uFillTx/>
                <a:latin typeface="Segoe UI Semibold"/>
                <a:ea typeface="+mn-ea"/>
                <a:cs typeface="Segoe UI"/>
              </a:rPr>
              <a:t>Round 1: Your Battery Charge</a:t>
            </a:r>
          </a:p>
        </p:txBody>
      </p:sp>
      <p:sp>
        <p:nvSpPr>
          <p:cNvPr id="7" name="TextBox 6">
            <a:extLst>
              <a:ext uri="{FF2B5EF4-FFF2-40B4-BE49-F238E27FC236}">
                <a16:creationId xmlns:a16="http://schemas.microsoft.com/office/drawing/2014/main" id="{42742FB5-F801-A92C-F4AE-9E8AC0DAFF57}"/>
              </a:ext>
            </a:extLst>
          </p:cNvPr>
          <p:cNvSpPr txBox="1"/>
          <p:nvPr/>
        </p:nvSpPr>
        <p:spPr>
          <a:xfrm>
            <a:off x="4366477" y="1504638"/>
            <a:ext cx="7190539"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egoe UI Semibold"/>
                <a:ea typeface="+mn-ea"/>
                <a:cs typeface="Segoe UI"/>
              </a:rPr>
              <a:t>Introduce who you are.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mn-ea"/>
                <a:cs typeface="Segoe UI"/>
              </a:rPr>
              <a:t>Play the card (low, medium, high or full charge) </a:t>
            </a:r>
            <a:r>
              <a:rPr kumimoji="0" lang="en-US" sz="1800" b="0" i="0" u="none" strike="noStrike" kern="1200" cap="none" spc="0" normalizeH="0" baseline="0" noProof="0">
                <a:ln>
                  <a:noFill/>
                </a:ln>
                <a:solidFill>
                  <a:srgbClr val="FFFFFF"/>
                </a:solidFill>
                <a:effectLst/>
                <a:uLnTx/>
                <a:uFillTx/>
                <a:latin typeface="Segoe UI Semibold"/>
                <a:ea typeface="+mn-ea"/>
                <a:cs typeface="Segoe UI"/>
              </a:rPr>
              <a:t>that most represents your current personal battery charge. </a:t>
            </a:r>
          </a:p>
        </p:txBody>
      </p:sp>
      <p:sp>
        <p:nvSpPr>
          <p:cNvPr id="8" name="Rectangle 7">
            <a:extLst>
              <a:ext uri="{FF2B5EF4-FFF2-40B4-BE49-F238E27FC236}">
                <a16:creationId xmlns:a16="http://schemas.microsoft.com/office/drawing/2014/main" id="{9E9479DD-EEAE-C79A-7B1D-D0B03130D836}"/>
              </a:ext>
              <a:ext uri="{C183D7F6-B498-43B3-948B-1728B52AA6E4}">
                <adec:decorative xmlns:adec="http://schemas.microsoft.com/office/drawing/2017/decorative" val="1"/>
              </a:ext>
            </a:extLst>
          </p:cNvPr>
          <p:cNvSpPr/>
          <p:nvPr/>
        </p:nvSpPr>
        <p:spPr bwMode="auto">
          <a:xfrm>
            <a:off x="4366477" y="3256918"/>
            <a:ext cx="7825519" cy="3601081"/>
          </a:xfrm>
          <a:prstGeom prst="rect">
            <a:avLst/>
          </a:prstGeom>
          <a:solidFill>
            <a:schemeClr val="bg2"/>
          </a:solidFill>
          <a:ln>
            <a:noFill/>
            <a:headEnd type="none" w="med" len="med"/>
            <a:tailEnd type="none" w="med" len="med"/>
          </a:ln>
          <a:effectLst>
            <a:innerShdw blurRad="63500" dist="50800" dir="13500000">
              <a:prstClr val="black">
                <a:alpha val="1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 name="TextBox 8">
            <a:extLst>
              <a:ext uri="{FF2B5EF4-FFF2-40B4-BE49-F238E27FC236}">
                <a16:creationId xmlns:a16="http://schemas.microsoft.com/office/drawing/2014/main" id="{63FB8A42-F595-1381-26DE-34C97E93154A}"/>
              </a:ext>
            </a:extLst>
          </p:cNvPr>
          <p:cNvSpPr txBox="1"/>
          <p:nvPr/>
        </p:nvSpPr>
        <p:spPr>
          <a:xfrm>
            <a:off x="4366477" y="2894194"/>
            <a:ext cx="7200918"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50E6FF"/>
                </a:solidFill>
                <a:effectLst/>
                <a:uLnTx/>
                <a:uFillTx/>
                <a:latin typeface="Segoe UI Semibold"/>
                <a:ea typeface="+mn-ea"/>
                <a:cs typeface="Segoe UI"/>
              </a:rPr>
              <a:t>Discuss &amp; Share</a:t>
            </a:r>
          </a:p>
        </p:txBody>
      </p:sp>
      <p:sp>
        <p:nvSpPr>
          <p:cNvPr id="10" name="Rectangle 9">
            <a:extLst>
              <a:ext uri="{FF2B5EF4-FFF2-40B4-BE49-F238E27FC236}">
                <a16:creationId xmlns:a16="http://schemas.microsoft.com/office/drawing/2014/main" id="{A629B893-0CFB-DE64-78FA-56E59EAE1D1C}"/>
              </a:ext>
              <a:ext uri="{C183D7F6-B498-43B3-948B-1728B52AA6E4}">
                <adec:decorative xmlns:adec="http://schemas.microsoft.com/office/drawing/2017/decorative" val="1"/>
              </a:ext>
            </a:extLst>
          </p:cNvPr>
          <p:cNvSpPr/>
          <p:nvPr/>
        </p:nvSpPr>
        <p:spPr bwMode="auto">
          <a:xfrm>
            <a:off x="4536781" y="3256918"/>
            <a:ext cx="650667" cy="3601082"/>
          </a:xfrm>
          <a:prstGeom prst="rect">
            <a:avLst/>
          </a:prstGeom>
          <a:solidFill>
            <a:schemeClr val="bg2">
              <a:lumMod val="75000"/>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cxnSp>
        <p:nvCxnSpPr>
          <p:cNvPr id="18" name="Straight Connector 17">
            <a:extLst>
              <a:ext uri="{FF2B5EF4-FFF2-40B4-BE49-F238E27FC236}">
                <a16:creationId xmlns:a16="http://schemas.microsoft.com/office/drawing/2014/main" id="{D49B5159-7470-7963-3C24-1B2D1F94E5ED}"/>
              </a:ext>
              <a:ext uri="{C183D7F6-B498-43B3-948B-1728B52AA6E4}">
                <adec:decorative xmlns:adec="http://schemas.microsoft.com/office/drawing/2017/decorative" val="1"/>
              </a:ext>
            </a:extLst>
          </p:cNvPr>
          <p:cNvCxnSpPr/>
          <p:nvPr/>
        </p:nvCxnSpPr>
        <p:spPr>
          <a:xfrm>
            <a:off x="5443892" y="4034950"/>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58E3B7-100D-2654-2806-5A5CF96CDD14}"/>
              </a:ext>
              <a:ext uri="{C183D7F6-B498-43B3-948B-1728B52AA6E4}">
                <adec:decorative xmlns:adec="http://schemas.microsoft.com/office/drawing/2017/decorative" val="1"/>
              </a:ext>
            </a:extLst>
          </p:cNvPr>
          <p:cNvCxnSpPr/>
          <p:nvPr/>
        </p:nvCxnSpPr>
        <p:spPr>
          <a:xfrm>
            <a:off x="5443892" y="4832033"/>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8B3AC5-E652-553C-2FC6-CCC3285E1F76}"/>
              </a:ext>
              <a:ext uri="{C183D7F6-B498-43B3-948B-1728B52AA6E4}">
                <adec:decorative xmlns:adec="http://schemas.microsoft.com/office/drawing/2017/decorative" val="1"/>
              </a:ext>
            </a:extLst>
          </p:cNvPr>
          <p:cNvCxnSpPr/>
          <p:nvPr/>
        </p:nvCxnSpPr>
        <p:spPr>
          <a:xfrm>
            <a:off x="5443892" y="5629116"/>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3E5C84F-4583-F48C-ABAB-2CB5138F8B16}"/>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3397521"/>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BC1D7A38-6370-E708-5565-EF01CE695FCE}"/>
              </a:ext>
              <a:ext uri="{C183D7F6-B498-43B3-948B-1728B52AA6E4}">
                <adec:decorative xmlns:adec="http://schemas.microsoft.com/office/drawing/2017/decorative" val="1"/>
              </a:ext>
            </a:extLst>
          </p:cNvPr>
          <p:cNvSpPr/>
          <p:nvPr/>
        </p:nvSpPr>
        <p:spPr bwMode="auto">
          <a:xfrm>
            <a:off x="4662195" y="3436490"/>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3" name="Oval 22">
            <a:extLst>
              <a:ext uri="{FF2B5EF4-FFF2-40B4-BE49-F238E27FC236}">
                <a16:creationId xmlns:a16="http://schemas.microsoft.com/office/drawing/2014/main" id="{0726AAC1-D09F-9D68-52F5-4ABC3BC1C844}"/>
              </a:ext>
            </a:extLst>
          </p:cNvPr>
          <p:cNvSpPr/>
          <p:nvPr/>
        </p:nvSpPr>
        <p:spPr bwMode="auto">
          <a:xfrm>
            <a:off x="4709161" y="3483455"/>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1" name="TextBox 10">
            <a:extLst>
              <a:ext uri="{FF2B5EF4-FFF2-40B4-BE49-F238E27FC236}">
                <a16:creationId xmlns:a16="http://schemas.microsoft.com/office/drawing/2014/main" id="{C7A517C4-3525-F04A-3B18-21326AB1334D}"/>
              </a:ext>
            </a:extLst>
          </p:cNvPr>
          <p:cNvSpPr txBox="1"/>
          <p:nvPr/>
        </p:nvSpPr>
        <p:spPr>
          <a:xfrm>
            <a:off x="5321897" y="3482520"/>
            <a:ext cx="623512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Observe</a:t>
            </a:r>
            <a:r>
              <a:rPr kumimoji="0" lang="en-US" sz="1400" b="0" i="0" u="none" strike="noStrike" kern="1200" cap="none" spc="0" normalizeH="0" baseline="0" noProof="0">
                <a:ln>
                  <a:noFill/>
                </a:ln>
                <a:solidFill>
                  <a:srgbClr val="FFFFFF"/>
                </a:solidFill>
                <a:effectLst/>
                <a:uLnTx/>
                <a:uFillTx/>
                <a:latin typeface="Segoe UI"/>
                <a:ea typeface="+mn-ea"/>
                <a:cs typeface="Segoe UI"/>
              </a:rPr>
              <a:t> the cards that were played. </a:t>
            </a:r>
          </a:p>
        </p:txBody>
      </p:sp>
      <p:pic>
        <p:nvPicPr>
          <p:cNvPr id="29" name="Picture 28">
            <a:extLst>
              <a:ext uri="{FF2B5EF4-FFF2-40B4-BE49-F238E27FC236}">
                <a16:creationId xmlns:a16="http://schemas.microsoft.com/office/drawing/2014/main" id="{B74CBCDE-3184-1ECD-0653-217EDA1EB941}"/>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4194604"/>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6264EA81-C4C3-DAF8-D7B6-A8C7AE46DC90}"/>
              </a:ext>
              <a:ext uri="{C183D7F6-B498-43B3-948B-1728B52AA6E4}">
                <adec:decorative xmlns:adec="http://schemas.microsoft.com/office/drawing/2017/decorative" val="1"/>
              </a:ext>
            </a:extLst>
          </p:cNvPr>
          <p:cNvSpPr/>
          <p:nvPr/>
        </p:nvSpPr>
        <p:spPr bwMode="auto">
          <a:xfrm>
            <a:off x="4662195" y="4233573"/>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8" name="Oval 27">
            <a:extLst>
              <a:ext uri="{FF2B5EF4-FFF2-40B4-BE49-F238E27FC236}">
                <a16:creationId xmlns:a16="http://schemas.microsoft.com/office/drawing/2014/main" id="{679D9445-EA24-2C38-BA62-93F773FD189D}"/>
              </a:ext>
            </a:extLst>
          </p:cNvPr>
          <p:cNvSpPr/>
          <p:nvPr/>
        </p:nvSpPr>
        <p:spPr bwMode="auto">
          <a:xfrm>
            <a:off x="4709161" y="4280538"/>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2</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3" name="TextBox 12">
            <a:extLst>
              <a:ext uri="{FF2B5EF4-FFF2-40B4-BE49-F238E27FC236}">
                <a16:creationId xmlns:a16="http://schemas.microsoft.com/office/drawing/2014/main" id="{39C40EB5-8380-B910-0DB3-F0BD14BE1696}"/>
              </a:ext>
            </a:extLst>
          </p:cNvPr>
          <p:cNvSpPr txBox="1"/>
          <p:nvPr/>
        </p:nvSpPr>
        <p:spPr>
          <a:xfrm>
            <a:off x="5321897" y="4279603"/>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Identify </a:t>
            </a:r>
            <a:r>
              <a:rPr kumimoji="0" lang="en-US" sz="1400" b="0" i="0" u="none" strike="noStrike" kern="1200" cap="none" spc="0" normalizeH="0" baseline="0" noProof="0">
                <a:ln>
                  <a:noFill/>
                </a:ln>
                <a:solidFill>
                  <a:srgbClr val="FFFFFF"/>
                </a:solidFill>
                <a:effectLst/>
                <a:uLnTx/>
                <a:uFillTx/>
                <a:latin typeface="Segoe UI"/>
                <a:ea typeface="+mn-ea"/>
                <a:cs typeface="Segoe UI"/>
              </a:rPr>
              <a:t>causes for the low, medium, high and fully-charged cards played.</a:t>
            </a:r>
          </a:p>
        </p:txBody>
      </p:sp>
      <p:pic>
        <p:nvPicPr>
          <p:cNvPr id="34" name="Picture 33">
            <a:extLst>
              <a:ext uri="{FF2B5EF4-FFF2-40B4-BE49-F238E27FC236}">
                <a16:creationId xmlns:a16="http://schemas.microsoft.com/office/drawing/2014/main" id="{4A9FAFBD-5930-1156-A36E-3B1B0628D9E5}"/>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4991687"/>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5" name="Oval 34">
            <a:extLst>
              <a:ext uri="{FF2B5EF4-FFF2-40B4-BE49-F238E27FC236}">
                <a16:creationId xmlns:a16="http://schemas.microsoft.com/office/drawing/2014/main" id="{A0448282-2944-5DE9-72E3-167E4EB8C185}"/>
              </a:ext>
              <a:ext uri="{C183D7F6-B498-43B3-948B-1728B52AA6E4}">
                <adec:decorative xmlns:adec="http://schemas.microsoft.com/office/drawing/2017/decorative" val="1"/>
              </a:ext>
            </a:extLst>
          </p:cNvPr>
          <p:cNvSpPr/>
          <p:nvPr/>
        </p:nvSpPr>
        <p:spPr bwMode="auto">
          <a:xfrm>
            <a:off x="4662195" y="5030656"/>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3" name="Oval 32">
            <a:extLst>
              <a:ext uri="{FF2B5EF4-FFF2-40B4-BE49-F238E27FC236}">
                <a16:creationId xmlns:a16="http://schemas.microsoft.com/office/drawing/2014/main" id="{033A662E-C0B6-B95D-08BF-04F4E55568F6}"/>
              </a:ext>
            </a:extLst>
          </p:cNvPr>
          <p:cNvSpPr/>
          <p:nvPr/>
        </p:nvSpPr>
        <p:spPr bwMode="auto">
          <a:xfrm>
            <a:off x="4709161" y="5077621"/>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3</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6" name="TextBox 15">
            <a:extLst>
              <a:ext uri="{FF2B5EF4-FFF2-40B4-BE49-F238E27FC236}">
                <a16:creationId xmlns:a16="http://schemas.microsoft.com/office/drawing/2014/main" id="{E4A9D3AC-FD68-E343-1A8E-2C01ADB60787}"/>
              </a:ext>
            </a:extLst>
          </p:cNvPr>
          <p:cNvSpPr txBox="1"/>
          <p:nvPr/>
        </p:nvSpPr>
        <p:spPr>
          <a:xfrm>
            <a:off x="5321897" y="5076686"/>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Generate insights </a:t>
            </a:r>
            <a:r>
              <a:rPr kumimoji="0" lang="en-US" sz="1400" b="0" i="0" u="none" strike="noStrike" kern="1200" cap="none" spc="0" normalizeH="0" baseline="0" noProof="0">
                <a:ln>
                  <a:noFill/>
                </a:ln>
                <a:solidFill>
                  <a:srgbClr val="FFFFFF"/>
                </a:solidFill>
                <a:effectLst/>
                <a:uLnTx/>
                <a:uFillTx/>
                <a:latin typeface="Segoe UI"/>
                <a:ea typeface="+mn-ea"/>
                <a:cs typeface="Segoe UI"/>
              </a:rPr>
              <a:t>around our collective battery charge.</a:t>
            </a:r>
          </a:p>
        </p:txBody>
      </p:sp>
      <p:pic>
        <p:nvPicPr>
          <p:cNvPr id="39" name="Picture 38">
            <a:extLst>
              <a:ext uri="{FF2B5EF4-FFF2-40B4-BE49-F238E27FC236}">
                <a16:creationId xmlns:a16="http://schemas.microsoft.com/office/drawing/2014/main" id="{2C1B29F1-BA2E-96F3-DBF2-4C39886DFA50}"/>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5788771"/>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E076BCA2-BE04-A98C-99E5-620DF842ACDC}"/>
              </a:ext>
              <a:ext uri="{C183D7F6-B498-43B3-948B-1728B52AA6E4}">
                <adec:decorative xmlns:adec="http://schemas.microsoft.com/office/drawing/2017/decorative" val="1"/>
              </a:ext>
            </a:extLst>
          </p:cNvPr>
          <p:cNvSpPr/>
          <p:nvPr/>
        </p:nvSpPr>
        <p:spPr bwMode="auto">
          <a:xfrm>
            <a:off x="4662195" y="5827740"/>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8" name="Oval 37">
            <a:extLst>
              <a:ext uri="{FF2B5EF4-FFF2-40B4-BE49-F238E27FC236}">
                <a16:creationId xmlns:a16="http://schemas.microsoft.com/office/drawing/2014/main" id="{337C1861-D904-6275-EE62-9F1E903ED58C}"/>
              </a:ext>
            </a:extLst>
          </p:cNvPr>
          <p:cNvSpPr/>
          <p:nvPr/>
        </p:nvSpPr>
        <p:spPr bwMode="auto">
          <a:xfrm>
            <a:off x="4709161" y="5874705"/>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4</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7" name="TextBox 16">
            <a:extLst>
              <a:ext uri="{FF2B5EF4-FFF2-40B4-BE49-F238E27FC236}">
                <a16:creationId xmlns:a16="http://schemas.microsoft.com/office/drawing/2014/main" id="{F8F97A10-84EE-B22C-9A4D-A6F2765512F0}"/>
              </a:ext>
            </a:extLst>
          </p:cNvPr>
          <p:cNvSpPr txBox="1"/>
          <p:nvPr/>
        </p:nvSpPr>
        <p:spPr>
          <a:xfrm>
            <a:off x="5321897" y="5873770"/>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Brainstorm</a:t>
            </a:r>
            <a:r>
              <a:rPr kumimoji="0" lang="en-US" sz="1400" b="0" i="0" u="none" strike="noStrike" kern="1200" cap="none" spc="0" normalizeH="0" baseline="0" noProof="0">
                <a:ln>
                  <a:noFill/>
                </a:ln>
                <a:solidFill>
                  <a:srgbClr val="FFFFFF"/>
                </a:solidFill>
                <a:effectLst/>
                <a:uLnTx/>
                <a:uFillTx/>
                <a:latin typeface="Segoe UI"/>
                <a:ea typeface="+mn-ea"/>
                <a:cs typeface="Segoe UI"/>
              </a:rPr>
              <a:t>  one charge up idea for each area.</a:t>
            </a:r>
          </a:p>
        </p:txBody>
      </p:sp>
    </p:spTree>
    <p:extLst>
      <p:ext uri="{BB962C8B-B14F-4D97-AF65-F5344CB8AC3E}">
        <p14:creationId xmlns:p14="http://schemas.microsoft.com/office/powerpoint/2010/main" val="3536471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8A34A9C-95BD-7827-2610-01C7782E2AD9}"/>
              </a:ext>
              <a:ext uri="{C183D7F6-B498-43B3-948B-1728B52AA6E4}">
                <adec:decorative xmlns:adec="http://schemas.microsoft.com/office/drawing/2017/decorative" val="1"/>
              </a:ext>
            </a:extLst>
          </p:cNvPr>
          <p:cNvSpPr txBox="1"/>
          <p:nvPr/>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2</a:t>
            </a:r>
          </a:p>
        </p:txBody>
      </p:sp>
      <p:sp>
        <p:nvSpPr>
          <p:cNvPr id="2" name="Rectangle 1">
            <a:extLst>
              <a:ext uri="{FF2B5EF4-FFF2-40B4-BE49-F238E27FC236}">
                <a16:creationId xmlns:a16="http://schemas.microsoft.com/office/drawing/2014/main" id="{68AE1BD6-6242-94CB-2811-0A0B2EEB272C}"/>
              </a:ext>
              <a:ext uri="{C183D7F6-B498-43B3-948B-1728B52AA6E4}">
                <adec:decorative xmlns:adec="http://schemas.microsoft.com/office/drawing/2017/decorative" val="1"/>
              </a:ext>
            </a:extLst>
          </p:cNvPr>
          <p:cNvSpPr/>
          <p:nvPr/>
        </p:nvSpPr>
        <p:spPr bwMode="auto">
          <a:xfrm>
            <a:off x="4356100" y="1436688"/>
            <a:ext cx="7835899" cy="1243896"/>
          </a:xfrm>
          <a:prstGeom prst="rect">
            <a:avLst/>
          </a:prstGeom>
          <a:solidFill>
            <a:schemeClr val="bg2">
              <a:lumMod val="75000"/>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 name="Title 3">
            <a:extLst>
              <a:ext uri="{FF2B5EF4-FFF2-40B4-BE49-F238E27FC236}">
                <a16:creationId xmlns:a16="http://schemas.microsoft.com/office/drawing/2014/main" id="{5F63A1AB-7011-F2CB-C017-5B478739F249}"/>
              </a:ext>
            </a:extLst>
          </p:cNvPr>
          <p:cNvSpPr txBox="1">
            <a:spLocks noGrp="1"/>
          </p:cNvSpPr>
          <p:nvPr>
            <p:ph type="title" idx="4294967295"/>
          </p:nvPr>
        </p:nvSpPr>
        <p:spPr>
          <a:xfrm>
            <a:off x="4366477" y="598488"/>
            <a:ext cx="7190832" cy="5572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FFFFFF"/>
                </a:solidFill>
                <a:effectLst/>
                <a:uLnTx/>
                <a:uFillTx/>
                <a:latin typeface="Segoe UI Semibold"/>
                <a:ea typeface="+mn-ea"/>
                <a:cs typeface="Segoe UI"/>
              </a:rPr>
              <a:t>Round 2: Purpose</a:t>
            </a:r>
          </a:p>
        </p:txBody>
      </p:sp>
      <p:sp>
        <p:nvSpPr>
          <p:cNvPr id="4" name="TextBox 3">
            <a:extLst>
              <a:ext uri="{FF2B5EF4-FFF2-40B4-BE49-F238E27FC236}">
                <a16:creationId xmlns:a16="http://schemas.microsoft.com/office/drawing/2014/main" id="{2BBC7FDE-2E41-59BA-DDFD-4BAF02231115}"/>
              </a:ext>
            </a:extLst>
          </p:cNvPr>
          <p:cNvSpPr txBox="1"/>
          <p:nvPr/>
        </p:nvSpPr>
        <p:spPr>
          <a:xfrm>
            <a:off x="4366477" y="1596971"/>
            <a:ext cx="71905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mn-ea"/>
                <a:cs typeface="Segoe UI"/>
              </a:rPr>
              <a:t>Play the card (low, medium, high or fully  charged) that most represents </a:t>
            </a:r>
            <a:r>
              <a:rPr kumimoji="0" lang="en-US" sz="1800" b="0" i="0" u="none" strike="noStrike" kern="1200" cap="none" spc="0" normalizeH="0" baseline="0" noProof="0">
                <a:ln>
                  <a:noFill/>
                </a:ln>
                <a:solidFill>
                  <a:srgbClr val="FFFFFF"/>
                </a:solidFill>
                <a:effectLst/>
                <a:uLnTx/>
                <a:uFillTx/>
                <a:latin typeface="Segoe UI Semibold"/>
                <a:ea typeface="+mn-ea"/>
                <a:cs typeface="Segoe UI"/>
              </a:rPr>
              <a:t>your current charge around finding, living, or connecting to purpose?</a:t>
            </a:r>
          </a:p>
        </p:txBody>
      </p:sp>
      <p:sp>
        <p:nvSpPr>
          <p:cNvPr id="5" name="Rectangle 4">
            <a:extLst>
              <a:ext uri="{FF2B5EF4-FFF2-40B4-BE49-F238E27FC236}">
                <a16:creationId xmlns:a16="http://schemas.microsoft.com/office/drawing/2014/main" id="{043C2E72-864E-05A9-8AAD-805E47A4CA6C}"/>
              </a:ext>
              <a:ext uri="{C183D7F6-B498-43B3-948B-1728B52AA6E4}">
                <adec:decorative xmlns:adec="http://schemas.microsoft.com/office/drawing/2017/decorative" val="1"/>
              </a:ext>
            </a:extLst>
          </p:cNvPr>
          <p:cNvSpPr/>
          <p:nvPr/>
        </p:nvSpPr>
        <p:spPr bwMode="auto">
          <a:xfrm>
            <a:off x="4366477" y="3256918"/>
            <a:ext cx="7825519" cy="3601081"/>
          </a:xfrm>
          <a:prstGeom prst="rect">
            <a:avLst/>
          </a:prstGeom>
          <a:solidFill>
            <a:schemeClr val="bg2"/>
          </a:solidFill>
          <a:ln>
            <a:noFill/>
            <a:headEnd type="none" w="med" len="med"/>
            <a:tailEnd type="none" w="med" len="med"/>
          </a:ln>
          <a:effectLst>
            <a:innerShdw blurRad="63500" dist="50800" dir="13500000">
              <a:prstClr val="black">
                <a:alpha val="1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3569CB46-F886-5BF3-6933-C9191CE1ACD4}"/>
              </a:ext>
            </a:extLst>
          </p:cNvPr>
          <p:cNvSpPr txBox="1"/>
          <p:nvPr/>
        </p:nvSpPr>
        <p:spPr>
          <a:xfrm>
            <a:off x="4366477" y="2894194"/>
            <a:ext cx="7200918"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50E6FF"/>
                </a:solidFill>
                <a:effectLst/>
                <a:uLnTx/>
                <a:uFillTx/>
                <a:latin typeface="Segoe UI Semibold"/>
                <a:ea typeface="+mn-ea"/>
                <a:cs typeface="Segoe UI"/>
              </a:rPr>
              <a:t>Discuss &amp; Share</a:t>
            </a:r>
          </a:p>
        </p:txBody>
      </p:sp>
      <p:sp>
        <p:nvSpPr>
          <p:cNvPr id="7" name="Rectangle 6">
            <a:extLst>
              <a:ext uri="{FF2B5EF4-FFF2-40B4-BE49-F238E27FC236}">
                <a16:creationId xmlns:a16="http://schemas.microsoft.com/office/drawing/2014/main" id="{3807F913-0D4D-553C-1F9C-B18274720D07}"/>
              </a:ext>
              <a:ext uri="{C183D7F6-B498-43B3-948B-1728B52AA6E4}">
                <adec:decorative xmlns:adec="http://schemas.microsoft.com/office/drawing/2017/decorative" val="1"/>
              </a:ext>
            </a:extLst>
          </p:cNvPr>
          <p:cNvSpPr/>
          <p:nvPr/>
        </p:nvSpPr>
        <p:spPr bwMode="auto">
          <a:xfrm>
            <a:off x="4536781" y="3256918"/>
            <a:ext cx="650667" cy="3601082"/>
          </a:xfrm>
          <a:prstGeom prst="rect">
            <a:avLst/>
          </a:prstGeom>
          <a:solidFill>
            <a:schemeClr val="bg2">
              <a:lumMod val="75000"/>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cxnSp>
        <p:nvCxnSpPr>
          <p:cNvPr id="16" name="Straight Connector 15">
            <a:extLst>
              <a:ext uri="{FF2B5EF4-FFF2-40B4-BE49-F238E27FC236}">
                <a16:creationId xmlns:a16="http://schemas.microsoft.com/office/drawing/2014/main" id="{DDCEAA72-60A3-6D30-E997-BCCCB747E2AD}"/>
              </a:ext>
              <a:ext uri="{C183D7F6-B498-43B3-948B-1728B52AA6E4}">
                <adec:decorative xmlns:adec="http://schemas.microsoft.com/office/drawing/2017/decorative" val="1"/>
              </a:ext>
            </a:extLst>
          </p:cNvPr>
          <p:cNvCxnSpPr/>
          <p:nvPr/>
        </p:nvCxnSpPr>
        <p:spPr>
          <a:xfrm>
            <a:off x="5443892" y="4034950"/>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FF85FCA-85B4-C57D-A5A1-BC78ECCADD45}"/>
              </a:ext>
              <a:ext uri="{C183D7F6-B498-43B3-948B-1728B52AA6E4}">
                <adec:decorative xmlns:adec="http://schemas.microsoft.com/office/drawing/2017/decorative" val="1"/>
              </a:ext>
            </a:extLst>
          </p:cNvPr>
          <p:cNvCxnSpPr/>
          <p:nvPr/>
        </p:nvCxnSpPr>
        <p:spPr>
          <a:xfrm>
            <a:off x="5443892" y="4832033"/>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C81160-C19C-5283-297E-BCE6B3B76BF3}"/>
              </a:ext>
              <a:ext uri="{C183D7F6-B498-43B3-948B-1728B52AA6E4}">
                <adec:decorative xmlns:adec="http://schemas.microsoft.com/office/drawing/2017/decorative" val="1"/>
              </a:ext>
            </a:extLst>
          </p:cNvPr>
          <p:cNvCxnSpPr/>
          <p:nvPr/>
        </p:nvCxnSpPr>
        <p:spPr>
          <a:xfrm>
            <a:off x="5443892" y="5629116"/>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72C7337-715C-155F-1001-F2005BD518E1}"/>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3397521"/>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E9D3E227-FEB8-7EB7-33AE-4D2EF5263413}"/>
              </a:ext>
              <a:ext uri="{C183D7F6-B498-43B3-948B-1728B52AA6E4}">
                <adec:decorative xmlns:adec="http://schemas.microsoft.com/office/drawing/2017/decorative" val="1"/>
              </a:ext>
            </a:extLst>
          </p:cNvPr>
          <p:cNvSpPr/>
          <p:nvPr/>
        </p:nvSpPr>
        <p:spPr bwMode="auto">
          <a:xfrm>
            <a:off x="4662195" y="3436490"/>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1" name="Oval 20">
            <a:extLst>
              <a:ext uri="{FF2B5EF4-FFF2-40B4-BE49-F238E27FC236}">
                <a16:creationId xmlns:a16="http://schemas.microsoft.com/office/drawing/2014/main" id="{8DCA6BDC-3E1D-AF8E-5F5E-1AA427233232}"/>
              </a:ext>
            </a:extLst>
          </p:cNvPr>
          <p:cNvSpPr/>
          <p:nvPr/>
        </p:nvSpPr>
        <p:spPr bwMode="auto">
          <a:xfrm>
            <a:off x="4709161" y="3483455"/>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8" name="TextBox 7">
            <a:extLst>
              <a:ext uri="{FF2B5EF4-FFF2-40B4-BE49-F238E27FC236}">
                <a16:creationId xmlns:a16="http://schemas.microsoft.com/office/drawing/2014/main" id="{DDC19B16-593E-D629-7F92-DCEEE96FC164}"/>
              </a:ext>
            </a:extLst>
          </p:cNvPr>
          <p:cNvSpPr txBox="1"/>
          <p:nvPr/>
        </p:nvSpPr>
        <p:spPr>
          <a:xfrm>
            <a:off x="5321897" y="3482520"/>
            <a:ext cx="623512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Observe</a:t>
            </a:r>
            <a:r>
              <a:rPr kumimoji="0" lang="en-US" sz="1400" b="0" i="0" u="none" strike="noStrike" kern="1200" cap="none" spc="0" normalizeH="0" baseline="0" noProof="0">
                <a:ln>
                  <a:noFill/>
                </a:ln>
                <a:solidFill>
                  <a:srgbClr val="FFFFFF"/>
                </a:solidFill>
                <a:effectLst/>
                <a:uLnTx/>
                <a:uFillTx/>
                <a:latin typeface="Segoe UI"/>
                <a:ea typeface="+mn-ea"/>
                <a:cs typeface="Segoe UI"/>
              </a:rPr>
              <a:t> the cards that were played. </a:t>
            </a:r>
          </a:p>
        </p:txBody>
      </p:sp>
      <p:pic>
        <p:nvPicPr>
          <p:cNvPr id="27" name="Picture 26">
            <a:extLst>
              <a:ext uri="{FF2B5EF4-FFF2-40B4-BE49-F238E27FC236}">
                <a16:creationId xmlns:a16="http://schemas.microsoft.com/office/drawing/2014/main" id="{83054581-000C-A794-D3D2-A00E29D0B113}"/>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4194604"/>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8" name="Oval 27">
            <a:extLst>
              <a:ext uri="{FF2B5EF4-FFF2-40B4-BE49-F238E27FC236}">
                <a16:creationId xmlns:a16="http://schemas.microsoft.com/office/drawing/2014/main" id="{7295B8FF-571E-E038-F0B0-5C7C73D59D87}"/>
              </a:ext>
              <a:ext uri="{C183D7F6-B498-43B3-948B-1728B52AA6E4}">
                <adec:decorative xmlns:adec="http://schemas.microsoft.com/office/drawing/2017/decorative" val="1"/>
              </a:ext>
            </a:extLst>
          </p:cNvPr>
          <p:cNvSpPr/>
          <p:nvPr/>
        </p:nvSpPr>
        <p:spPr bwMode="auto">
          <a:xfrm>
            <a:off x="4662195" y="4233573"/>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9684CDAD-C297-C283-4FD8-64C4C40473EA}"/>
              </a:ext>
            </a:extLst>
          </p:cNvPr>
          <p:cNvSpPr/>
          <p:nvPr/>
        </p:nvSpPr>
        <p:spPr bwMode="auto">
          <a:xfrm>
            <a:off x="4709161" y="4280538"/>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2</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3" name="TextBox 12">
            <a:extLst>
              <a:ext uri="{FF2B5EF4-FFF2-40B4-BE49-F238E27FC236}">
                <a16:creationId xmlns:a16="http://schemas.microsoft.com/office/drawing/2014/main" id="{CFEA6DFA-F4AB-4227-84A1-9FBF62B9B746}"/>
              </a:ext>
            </a:extLst>
          </p:cNvPr>
          <p:cNvSpPr txBox="1"/>
          <p:nvPr/>
        </p:nvSpPr>
        <p:spPr>
          <a:xfrm>
            <a:off x="5321897" y="4279603"/>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Identify </a:t>
            </a:r>
            <a:r>
              <a:rPr kumimoji="0" lang="en-US" sz="1400" b="0" i="0" u="none" strike="noStrike" kern="1200" cap="none" spc="0" normalizeH="0" baseline="0" noProof="0">
                <a:ln>
                  <a:noFill/>
                </a:ln>
                <a:solidFill>
                  <a:srgbClr val="FFFFFF"/>
                </a:solidFill>
                <a:effectLst/>
                <a:uLnTx/>
                <a:uFillTx/>
                <a:latin typeface="Segoe UI"/>
                <a:ea typeface="+mn-ea"/>
                <a:cs typeface="Segoe UI"/>
              </a:rPr>
              <a:t>causes for the low, medium, high and fully charged cards played.</a:t>
            </a:r>
          </a:p>
        </p:txBody>
      </p:sp>
      <p:pic>
        <p:nvPicPr>
          <p:cNvPr id="37" name="Picture 36">
            <a:extLst>
              <a:ext uri="{FF2B5EF4-FFF2-40B4-BE49-F238E27FC236}">
                <a16:creationId xmlns:a16="http://schemas.microsoft.com/office/drawing/2014/main" id="{FEBDC0A8-6AB0-D294-5B1A-4841C640454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5788771"/>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94F3D749-92E1-972E-A549-6587F6078946}"/>
              </a:ext>
              <a:ext uri="{C183D7F6-B498-43B3-948B-1728B52AA6E4}">
                <adec:decorative xmlns:adec="http://schemas.microsoft.com/office/drawing/2017/decorative" val="1"/>
              </a:ext>
            </a:extLst>
          </p:cNvPr>
          <p:cNvSpPr/>
          <p:nvPr/>
        </p:nvSpPr>
        <p:spPr bwMode="auto">
          <a:xfrm>
            <a:off x="4662195" y="5827740"/>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32" name="Picture 31">
            <a:extLst>
              <a:ext uri="{FF2B5EF4-FFF2-40B4-BE49-F238E27FC236}">
                <a16:creationId xmlns:a16="http://schemas.microsoft.com/office/drawing/2014/main" id="{8AD61764-06C2-58DD-DA0E-F6F84B8BC131}"/>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4991687"/>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3" name="Oval 32">
            <a:extLst>
              <a:ext uri="{FF2B5EF4-FFF2-40B4-BE49-F238E27FC236}">
                <a16:creationId xmlns:a16="http://schemas.microsoft.com/office/drawing/2014/main" id="{E43ABDD1-2810-116B-157E-CFFCFFFDA84B}"/>
              </a:ext>
              <a:ext uri="{C183D7F6-B498-43B3-948B-1728B52AA6E4}">
                <adec:decorative xmlns:adec="http://schemas.microsoft.com/office/drawing/2017/decorative" val="1"/>
              </a:ext>
            </a:extLst>
          </p:cNvPr>
          <p:cNvSpPr/>
          <p:nvPr/>
        </p:nvSpPr>
        <p:spPr bwMode="auto">
          <a:xfrm>
            <a:off x="4662195" y="5030656"/>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F8A69DCE-E336-9609-206D-5D9FCB34824E}"/>
              </a:ext>
            </a:extLst>
          </p:cNvPr>
          <p:cNvSpPr/>
          <p:nvPr/>
        </p:nvSpPr>
        <p:spPr bwMode="auto">
          <a:xfrm>
            <a:off x="4709161" y="5077621"/>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3</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4" name="TextBox 13">
            <a:extLst>
              <a:ext uri="{FF2B5EF4-FFF2-40B4-BE49-F238E27FC236}">
                <a16:creationId xmlns:a16="http://schemas.microsoft.com/office/drawing/2014/main" id="{320E504B-0EC1-3CBB-FCAA-63FC37B4BB0F}"/>
              </a:ext>
            </a:extLst>
          </p:cNvPr>
          <p:cNvSpPr txBox="1"/>
          <p:nvPr/>
        </p:nvSpPr>
        <p:spPr>
          <a:xfrm>
            <a:off x="5321897" y="5076686"/>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Generate insights </a:t>
            </a:r>
            <a:r>
              <a:rPr kumimoji="0" lang="en-US" sz="1400" b="0" i="0" u="none" strike="noStrike" kern="1200" cap="none" spc="0" normalizeH="0" baseline="0" noProof="0">
                <a:ln>
                  <a:noFill/>
                </a:ln>
                <a:solidFill>
                  <a:srgbClr val="FFFFFF"/>
                </a:solidFill>
                <a:effectLst/>
                <a:uLnTx/>
                <a:uFillTx/>
                <a:latin typeface="Segoe UI"/>
                <a:ea typeface="+mn-ea"/>
                <a:cs typeface="Segoe UI"/>
              </a:rPr>
              <a:t>around our collective battery charge.</a:t>
            </a:r>
          </a:p>
        </p:txBody>
      </p:sp>
      <p:sp>
        <p:nvSpPr>
          <p:cNvPr id="36" name="Oval 35">
            <a:extLst>
              <a:ext uri="{FF2B5EF4-FFF2-40B4-BE49-F238E27FC236}">
                <a16:creationId xmlns:a16="http://schemas.microsoft.com/office/drawing/2014/main" id="{55EFBC91-F01A-8846-1029-72907B158536}"/>
              </a:ext>
            </a:extLst>
          </p:cNvPr>
          <p:cNvSpPr/>
          <p:nvPr/>
        </p:nvSpPr>
        <p:spPr bwMode="auto">
          <a:xfrm>
            <a:off x="4709161" y="5874705"/>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4</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5" name="TextBox 14">
            <a:extLst>
              <a:ext uri="{FF2B5EF4-FFF2-40B4-BE49-F238E27FC236}">
                <a16:creationId xmlns:a16="http://schemas.microsoft.com/office/drawing/2014/main" id="{B2B481E7-C8D0-FF59-CD41-1875B52D23BB}"/>
              </a:ext>
            </a:extLst>
          </p:cNvPr>
          <p:cNvSpPr txBox="1"/>
          <p:nvPr/>
        </p:nvSpPr>
        <p:spPr>
          <a:xfrm>
            <a:off x="5321897" y="5873770"/>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Brainstorm</a:t>
            </a:r>
            <a:r>
              <a:rPr kumimoji="0" lang="en-US" sz="1400" b="0" i="0" u="none" strike="noStrike" kern="1200" cap="none" spc="0" normalizeH="0" baseline="0" noProof="0">
                <a:ln>
                  <a:noFill/>
                </a:ln>
                <a:solidFill>
                  <a:srgbClr val="FFFFFF"/>
                </a:solidFill>
                <a:effectLst/>
                <a:uLnTx/>
                <a:uFillTx/>
                <a:latin typeface="Segoe UI"/>
                <a:ea typeface="+mn-ea"/>
                <a:cs typeface="Segoe UI"/>
              </a:rPr>
              <a:t>  one charge up idea for each area.</a:t>
            </a:r>
          </a:p>
        </p:txBody>
      </p:sp>
    </p:spTree>
    <p:extLst>
      <p:ext uri="{BB962C8B-B14F-4D97-AF65-F5344CB8AC3E}">
        <p14:creationId xmlns:p14="http://schemas.microsoft.com/office/powerpoint/2010/main" val="16638420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40585-263A-D63F-9383-50DA58430D18}"/>
              </a:ext>
              <a:ext uri="{C183D7F6-B498-43B3-948B-1728B52AA6E4}">
                <adec:decorative xmlns:adec="http://schemas.microsoft.com/office/drawing/2017/decorative" val="1"/>
              </a:ext>
            </a:extLst>
          </p:cNvPr>
          <p:cNvSpPr txBox="1"/>
          <p:nvPr/>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3</a:t>
            </a:r>
          </a:p>
        </p:txBody>
      </p:sp>
      <p:sp>
        <p:nvSpPr>
          <p:cNvPr id="4" name="Rectangle 3">
            <a:extLst>
              <a:ext uri="{FF2B5EF4-FFF2-40B4-BE49-F238E27FC236}">
                <a16:creationId xmlns:a16="http://schemas.microsoft.com/office/drawing/2014/main" id="{617A98AE-6FA9-7089-414F-973A47E585A9}"/>
              </a:ext>
              <a:ext uri="{C183D7F6-B498-43B3-948B-1728B52AA6E4}">
                <adec:decorative xmlns:adec="http://schemas.microsoft.com/office/drawing/2017/decorative" val="1"/>
              </a:ext>
            </a:extLst>
          </p:cNvPr>
          <p:cNvSpPr/>
          <p:nvPr/>
        </p:nvSpPr>
        <p:spPr bwMode="auto">
          <a:xfrm>
            <a:off x="4356100" y="1436688"/>
            <a:ext cx="7835899" cy="1243896"/>
          </a:xfrm>
          <a:prstGeom prst="rect">
            <a:avLst/>
          </a:prstGeom>
          <a:solidFill>
            <a:schemeClr val="bg2">
              <a:lumMod val="75000"/>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3">
            <a:extLst>
              <a:ext uri="{FF2B5EF4-FFF2-40B4-BE49-F238E27FC236}">
                <a16:creationId xmlns:a16="http://schemas.microsoft.com/office/drawing/2014/main" id="{1AE762F5-636B-DF87-F428-85236B5C35B6}"/>
              </a:ext>
            </a:extLst>
          </p:cNvPr>
          <p:cNvSpPr txBox="1">
            <a:spLocks noGrp="1"/>
          </p:cNvSpPr>
          <p:nvPr>
            <p:ph type="title" idx="4294967295"/>
          </p:nvPr>
        </p:nvSpPr>
        <p:spPr>
          <a:xfrm>
            <a:off x="4366477" y="598488"/>
            <a:ext cx="7190832" cy="5572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FFFFFF"/>
                </a:solidFill>
                <a:effectLst/>
                <a:uLnTx/>
                <a:uFillTx/>
                <a:latin typeface="Segoe UI Semibold"/>
                <a:ea typeface="+mn-ea"/>
                <a:cs typeface="Segoe UI"/>
              </a:rPr>
              <a:t>Round 3: Empowerment</a:t>
            </a:r>
          </a:p>
        </p:txBody>
      </p:sp>
      <p:sp>
        <p:nvSpPr>
          <p:cNvPr id="3" name="TextBox 2">
            <a:extLst>
              <a:ext uri="{FF2B5EF4-FFF2-40B4-BE49-F238E27FC236}">
                <a16:creationId xmlns:a16="http://schemas.microsoft.com/office/drawing/2014/main" id="{F2795CEA-2600-94B7-93D4-4074F5C1B4C7}"/>
              </a:ext>
            </a:extLst>
          </p:cNvPr>
          <p:cNvSpPr txBox="1"/>
          <p:nvPr/>
        </p:nvSpPr>
        <p:spPr>
          <a:xfrm>
            <a:off x="4366477" y="1596971"/>
            <a:ext cx="71905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mn-ea"/>
                <a:cs typeface="Segoe UI"/>
              </a:rPr>
              <a:t>Play the card (low, medium, high or fully charged) that most represents </a:t>
            </a:r>
            <a:r>
              <a:rPr kumimoji="0" lang="en-US" sz="1800" b="1" i="0" u="none" strike="noStrike" kern="1200" cap="none" spc="0" normalizeH="0" baseline="0" noProof="0">
                <a:ln>
                  <a:noFill/>
                </a:ln>
                <a:solidFill>
                  <a:srgbClr val="FFFFFF"/>
                </a:solidFill>
                <a:effectLst/>
                <a:uLnTx/>
                <a:uFillTx/>
                <a:latin typeface="Segoe UI Semibold"/>
                <a:ea typeface="+mn-ea"/>
                <a:cs typeface="Segoe UI"/>
              </a:rPr>
              <a:t>your current charge around feeling empowered to try new things, make decisions, push the boundaries and/or take risks?</a:t>
            </a:r>
          </a:p>
        </p:txBody>
      </p:sp>
      <p:sp>
        <p:nvSpPr>
          <p:cNvPr id="9" name="Rectangle 8">
            <a:extLst>
              <a:ext uri="{FF2B5EF4-FFF2-40B4-BE49-F238E27FC236}">
                <a16:creationId xmlns:a16="http://schemas.microsoft.com/office/drawing/2014/main" id="{4310F9EF-E01D-E26E-B296-769C1B93FAFF}"/>
              </a:ext>
              <a:ext uri="{C183D7F6-B498-43B3-948B-1728B52AA6E4}">
                <adec:decorative xmlns:adec="http://schemas.microsoft.com/office/drawing/2017/decorative" val="1"/>
              </a:ext>
            </a:extLst>
          </p:cNvPr>
          <p:cNvSpPr/>
          <p:nvPr/>
        </p:nvSpPr>
        <p:spPr bwMode="auto">
          <a:xfrm>
            <a:off x="4366477" y="3256918"/>
            <a:ext cx="7825519" cy="3601081"/>
          </a:xfrm>
          <a:prstGeom prst="rect">
            <a:avLst/>
          </a:prstGeom>
          <a:solidFill>
            <a:schemeClr val="bg2"/>
          </a:solidFill>
          <a:ln>
            <a:noFill/>
            <a:headEnd type="none" w="med" len="med"/>
            <a:tailEnd type="none" w="med" len="med"/>
          </a:ln>
          <a:effectLst>
            <a:innerShdw blurRad="63500" dist="50800" dir="13500000">
              <a:prstClr val="black">
                <a:alpha val="1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 name="TextBox 10">
            <a:extLst>
              <a:ext uri="{FF2B5EF4-FFF2-40B4-BE49-F238E27FC236}">
                <a16:creationId xmlns:a16="http://schemas.microsoft.com/office/drawing/2014/main" id="{B9405F1F-E5F8-3DC0-256C-70F778F9A177}"/>
              </a:ext>
            </a:extLst>
          </p:cNvPr>
          <p:cNvSpPr txBox="1"/>
          <p:nvPr/>
        </p:nvSpPr>
        <p:spPr>
          <a:xfrm>
            <a:off x="4366477" y="2894194"/>
            <a:ext cx="7200918"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50E6FF"/>
                </a:solidFill>
                <a:effectLst/>
                <a:uLnTx/>
                <a:uFillTx/>
                <a:latin typeface="Segoe UI Semibold"/>
                <a:ea typeface="+mn-ea"/>
                <a:cs typeface="Segoe UI"/>
              </a:rPr>
              <a:t>Discuss &amp; Share</a:t>
            </a:r>
          </a:p>
        </p:txBody>
      </p:sp>
      <p:sp>
        <p:nvSpPr>
          <p:cNvPr id="12" name="Rectangle 11">
            <a:extLst>
              <a:ext uri="{FF2B5EF4-FFF2-40B4-BE49-F238E27FC236}">
                <a16:creationId xmlns:a16="http://schemas.microsoft.com/office/drawing/2014/main" id="{D16C4CBE-5483-3382-6F7B-A41810524F5B}"/>
              </a:ext>
              <a:ext uri="{C183D7F6-B498-43B3-948B-1728B52AA6E4}">
                <adec:decorative xmlns:adec="http://schemas.microsoft.com/office/drawing/2017/decorative" val="1"/>
              </a:ext>
            </a:extLst>
          </p:cNvPr>
          <p:cNvSpPr/>
          <p:nvPr/>
        </p:nvSpPr>
        <p:spPr bwMode="auto">
          <a:xfrm>
            <a:off x="4536781" y="3256918"/>
            <a:ext cx="650667" cy="3601082"/>
          </a:xfrm>
          <a:prstGeom prst="rect">
            <a:avLst/>
          </a:prstGeom>
          <a:solidFill>
            <a:schemeClr val="bg2">
              <a:lumMod val="75000"/>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cxnSp>
        <p:nvCxnSpPr>
          <p:cNvPr id="44" name="Straight Connector 43">
            <a:extLst>
              <a:ext uri="{FF2B5EF4-FFF2-40B4-BE49-F238E27FC236}">
                <a16:creationId xmlns:a16="http://schemas.microsoft.com/office/drawing/2014/main" id="{75E9EC46-3EBB-B2FB-4249-E8E542E868AA}"/>
              </a:ext>
              <a:ext uri="{C183D7F6-B498-43B3-948B-1728B52AA6E4}">
                <adec:decorative xmlns:adec="http://schemas.microsoft.com/office/drawing/2017/decorative" val="1"/>
              </a:ext>
            </a:extLst>
          </p:cNvPr>
          <p:cNvCxnSpPr/>
          <p:nvPr/>
        </p:nvCxnSpPr>
        <p:spPr>
          <a:xfrm>
            <a:off x="5443892" y="4034950"/>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960E5D-E724-E958-69C8-2EAB79BA7BD3}"/>
              </a:ext>
              <a:ext uri="{C183D7F6-B498-43B3-948B-1728B52AA6E4}">
                <adec:decorative xmlns:adec="http://schemas.microsoft.com/office/drawing/2017/decorative" val="1"/>
              </a:ext>
            </a:extLst>
          </p:cNvPr>
          <p:cNvCxnSpPr/>
          <p:nvPr/>
        </p:nvCxnSpPr>
        <p:spPr>
          <a:xfrm>
            <a:off x="5443892" y="4832033"/>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0103D17-51BF-5233-AE95-AC2FFC0754BB}"/>
              </a:ext>
              <a:ext uri="{C183D7F6-B498-43B3-948B-1728B52AA6E4}">
                <adec:decorative xmlns:adec="http://schemas.microsoft.com/office/drawing/2017/decorative" val="1"/>
              </a:ext>
            </a:extLst>
          </p:cNvPr>
          <p:cNvCxnSpPr/>
          <p:nvPr/>
        </p:nvCxnSpPr>
        <p:spPr>
          <a:xfrm>
            <a:off x="5443892" y="5629116"/>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D5673A3-130A-C4D8-7F62-25EB09D04602}"/>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3397521"/>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4B44CE19-A0BC-372D-160F-4608E27793A9}"/>
              </a:ext>
              <a:ext uri="{C183D7F6-B498-43B3-948B-1728B52AA6E4}">
                <adec:decorative xmlns:adec="http://schemas.microsoft.com/office/drawing/2017/decorative" val="1"/>
              </a:ext>
            </a:extLst>
          </p:cNvPr>
          <p:cNvSpPr/>
          <p:nvPr/>
        </p:nvSpPr>
        <p:spPr bwMode="auto">
          <a:xfrm>
            <a:off x="4662195" y="3436490"/>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Oval 14">
            <a:extLst>
              <a:ext uri="{FF2B5EF4-FFF2-40B4-BE49-F238E27FC236}">
                <a16:creationId xmlns:a16="http://schemas.microsoft.com/office/drawing/2014/main" id="{49B5AAC6-541A-5DAA-3952-B4B387C048CF}"/>
              </a:ext>
            </a:extLst>
          </p:cNvPr>
          <p:cNvSpPr/>
          <p:nvPr/>
        </p:nvSpPr>
        <p:spPr bwMode="auto">
          <a:xfrm>
            <a:off x="4709161" y="3483455"/>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39" name="TextBox 38">
            <a:extLst>
              <a:ext uri="{FF2B5EF4-FFF2-40B4-BE49-F238E27FC236}">
                <a16:creationId xmlns:a16="http://schemas.microsoft.com/office/drawing/2014/main" id="{73AC2DB4-0490-51B6-919C-A403A3D8FDCA}"/>
              </a:ext>
            </a:extLst>
          </p:cNvPr>
          <p:cNvSpPr txBox="1"/>
          <p:nvPr/>
        </p:nvSpPr>
        <p:spPr>
          <a:xfrm>
            <a:off x="5321897" y="3482520"/>
            <a:ext cx="623512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Observe</a:t>
            </a:r>
            <a:r>
              <a:rPr kumimoji="0" lang="en-US" sz="1400" b="0" i="0" u="none" strike="noStrike" kern="1200" cap="none" spc="0" normalizeH="0" baseline="0" noProof="0">
                <a:ln>
                  <a:noFill/>
                </a:ln>
                <a:solidFill>
                  <a:srgbClr val="FFFFFF"/>
                </a:solidFill>
                <a:effectLst/>
                <a:uLnTx/>
                <a:uFillTx/>
                <a:latin typeface="Segoe UI"/>
                <a:ea typeface="+mn-ea"/>
                <a:cs typeface="Segoe UI"/>
              </a:rPr>
              <a:t> the cards that were played. </a:t>
            </a:r>
          </a:p>
        </p:txBody>
      </p:sp>
      <p:pic>
        <p:nvPicPr>
          <p:cNvPr id="26" name="Picture 25">
            <a:extLst>
              <a:ext uri="{FF2B5EF4-FFF2-40B4-BE49-F238E27FC236}">
                <a16:creationId xmlns:a16="http://schemas.microsoft.com/office/drawing/2014/main" id="{BD578F8B-4558-2703-6668-C271613CA277}"/>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4194604"/>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67EDC6F7-A325-DEA9-5079-BF283EC1D219}"/>
              </a:ext>
              <a:ext uri="{C183D7F6-B498-43B3-948B-1728B52AA6E4}">
                <adec:decorative xmlns:adec="http://schemas.microsoft.com/office/drawing/2017/decorative" val="1"/>
              </a:ext>
            </a:extLst>
          </p:cNvPr>
          <p:cNvSpPr/>
          <p:nvPr/>
        </p:nvSpPr>
        <p:spPr bwMode="auto">
          <a:xfrm>
            <a:off x="4662195" y="4233573"/>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5" name="Oval 24">
            <a:extLst>
              <a:ext uri="{FF2B5EF4-FFF2-40B4-BE49-F238E27FC236}">
                <a16:creationId xmlns:a16="http://schemas.microsoft.com/office/drawing/2014/main" id="{20547D6C-32EC-064C-8330-3792A23A71AA}"/>
              </a:ext>
            </a:extLst>
          </p:cNvPr>
          <p:cNvSpPr/>
          <p:nvPr/>
        </p:nvSpPr>
        <p:spPr bwMode="auto">
          <a:xfrm>
            <a:off x="4709161" y="4280538"/>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2</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0" name="TextBox 39">
            <a:extLst>
              <a:ext uri="{FF2B5EF4-FFF2-40B4-BE49-F238E27FC236}">
                <a16:creationId xmlns:a16="http://schemas.microsoft.com/office/drawing/2014/main" id="{0BA2911B-95AE-FD51-2374-E653DAEF1428}"/>
              </a:ext>
            </a:extLst>
          </p:cNvPr>
          <p:cNvSpPr txBox="1"/>
          <p:nvPr/>
        </p:nvSpPr>
        <p:spPr>
          <a:xfrm>
            <a:off x="5321897" y="4171882"/>
            <a:ext cx="6235122" cy="52322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Identify </a:t>
            </a:r>
            <a:r>
              <a:rPr kumimoji="0" lang="en-US" sz="1400" b="0" i="0" u="none" strike="noStrike" kern="1200" cap="none" spc="0" normalizeH="0" baseline="0" noProof="0">
                <a:ln>
                  <a:noFill/>
                </a:ln>
                <a:solidFill>
                  <a:srgbClr val="FFFFFF"/>
                </a:solidFill>
                <a:effectLst/>
                <a:uLnTx/>
                <a:uFillTx/>
                <a:latin typeface="Segoe UI"/>
                <a:ea typeface="+mn-ea"/>
                <a:cs typeface="Segoe UI"/>
              </a:rPr>
              <a:t>causes for the low, medium, high and fully charged</a:t>
            </a:r>
            <a:br>
              <a:rPr kumimoji="0" lang="en-US" sz="1400" b="0" i="0" u="none" strike="noStrike" kern="1200" cap="none" spc="0" normalizeH="0" baseline="0" noProof="0">
                <a:ln>
                  <a:noFill/>
                </a:ln>
                <a:solidFill>
                  <a:srgbClr val="FFFFFF"/>
                </a:solidFill>
                <a:effectLst/>
                <a:uLnTx/>
                <a:uFillTx/>
                <a:latin typeface="Segoe UI"/>
                <a:ea typeface="+mn-ea"/>
                <a:cs typeface="Segoe UI"/>
              </a:rPr>
            </a:br>
            <a:r>
              <a:rPr kumimoji="0" lang="en-US" sz="1400" b="0" i="0" u="none" strike="noStrike" kern="1200" cap="none" spc="0" normalizeH="0" baseline="0" noProof="0">
                <a:ln>
                  <a:noFill/>
                </a:ln>
                <a:solidFill>
                  <a:srgbClr val="FFFFFF"/>
                </a:solidFill>
                <a:effectLst/>
                <a:uLnTx/>
                <a:uFillTx/>
                <a:latin typeface="Segoe UI"/>
                <a:ea typeface="+mn-ea"/>
                <a:cs typeface="Segoe UI"/>
              </a:rPr>
              <a:t>cards played.</a:t>
            </a:r>
          </a:p>
        </p:txBody>
      </p:sp>
      <p:pic>
        <p:nvPicPr>
          <p:cNvPr id="31" name="Picture 30">
            <a:extLst>
              <a:ext uri="{FF2B5EF4-FFF2-40B4-BE49-F238E27FC236}">
                <a16:creationId xmlns:a16="http://schemas.microsoft.com/office/drawing/2014/main" id="{37F0C74F-7FCC-1AD0-EA8E-05A0F64FA812}"/>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4991687"/>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2" name="Oval 31">
            <a:extLst>
              <a:ext uri="{FF2B5EF4-FFF2-40B4-BE49-F238E27FC236}">
                <a16:creationId xmlns:a16="http://schemas.microsoft.com/office/drawing/2014/main" id="{64C89A08-3B4E-4AED-6CF9-7262E058C7BB}"/>
              </a:ext>
              <a:ext uri="{C183D7F6-B498-43B3-948B-1728B52AA6E4}">
                <adec:decorative xmlns:adec="http://schemas.microsoft.com/office/drawing/2017/decorative" val="1"/>
              </a:ext>
            </a:extLst>
          </p:cNvPr>
          <p:cNvSpPr/>
          <p:nvPr/>
        </p:nvSpPr>
        <p:spPr bwMode="auto">
          <a:xfrm>
            <a:off x="4662195" y="5030656"/>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0" name="Oval 29">
            <a:extLst>
              <a:ext uri="{FF2B5EF4-FFF2-40B4-BE49-F238E27FC236}">
                <a16:creationId xmlns:a16="http://schemas.microsoft.com/office/drawing/2014/main" id="{F76A06ED-8FEB-F809-881C-A1274AFAECC8}"/>
              </a:ext>
            </a:extLst>
          </p:cNvPr>
          <p:cNvSpPr/>
          <p:nvPr/>
        </p:nvSpPr>
        <p:spPr bwMode="auto">
          <a:xfrm>
            <a:off x="4709161" y="5077621"/>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3</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1" name="TextBox 40">
            <a:extLst>
              <a:ext uri="{FF2B5EF4-FFF2-40B4-BE49-F238E27FC236}">
                <a16:creationId xmlns:a16="http://schemas.microsoft.com/office/drawing/2014/main" id="{5EBB7FBA-9F31-AF22-478F-58ED0B8FEF81}"/>
              </a:ext>
            </a:extLst>
          </p:cNvPr>
          <p:cNvSpPr txBox="1"/>
          <p:nvPr/>
        </p:nvSpPr>
        <p:spPr>
          <a:xfrm>
            <a:off x="5321897" y="5076686"/>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Generate insights </a:t>
            </a:r>
            <a:r>
              <a:rPr kumimoji="0" lang="en-US" sz="1400" b="0" i="0" u="none" strike="noStrike" kern="1200" cap="none" spc="0" normalizeH="0" baseline="0" noProof="0">
                <a:ln>
                  <a:noFill/>
                </a:ln>
                <a:solidFill>
                  <a:srgbClr val="FFFFFF"/>
                </a:solidFill>
                <a:effectLst/>
                <a:uLnTx/>
                <a:uFillTx/>
                <a:latin typeface="Segoe UI"/>
                <a:ea typeface="+mn-ea"/>
                <a:cs typeface="Segoe UI"/>
              </a:rPr>
              <a:t>around our collective battery charge.</a:t>
            </a:r>
          </a:p>
        </p:txBody>
      </p:sp>
      <p:pic>
        <p:nvPicPr>
          <p:cNvPr id="36" name="Picture 35">
            <a:extLst>
              <a:ext uri="{FF2B5EF4-FFF2-40B4-BE49-F238E27FC236}">
                <a16:creationId xmlns:a16="http://schemas.microsoft.com/office/drawing/2014/main" id="{DB4033AF-149B-A78A-5B6A-857D69B764C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5788771"/>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D1EE2FA4-7542-9B3B-2DA9-D9021BD45728}"/>
              </a:ext>
              <a:ext uri="{C183D7F6-B498-43B3-948B-1728B52AA6E4}">
                <adec:decorative xmlns:adec="http://schemas.microsoft.com/office/drawing/2017/decorative" val="1"/>
              </a:ext>
            </a:extLst>
          </p:cNvPr>
          <p:cNvSpPr/>
          <p:nvPr/>
        </p:nvSpPr>
        <p:spPr bwMode="auto">
          <a:xfrm>
            <a:off x="4662195" y="5827740"/>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5" name="Oval 34">
            <a:extLst>
              <a:ext uri="{FF2B5EF4-FFF2-40B4-BE49-F238E27FC236}">
                <a16:creationId xmlns:a16="http://schemas.microsoft.com/office/drawing/2014/main" id="{A3BB51E4-D6D6-8E1F-A95A-373873EB0C2E}"/>
              </a:ext>
            </a:extLst>
          </p:cNvPr>
          <p:cNvSpPr/>
          <p:nvPr/>
        </p:nvSpPr>
        <p:spPr bwMode="auto">
          <a:xfrm>
            <a:off x="4709161" y="5874705"/>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4</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42" name="TextBox 41">
            <a:extLst>
              <a:ext uri="{FF2B5EF4-FFF2-40B4-BE49-F238E27FC236}">
                <a16:creationId xmlns:a16="http://schemas.microsoft.com/office/drawing/2014/main" id="{1A56AC69-92A1-2CFE-72DF-A763614AB8DD}"/>
              </a:ext>
            </a:extLst>
          </p:cNvPr>
          <p:cNvSpPr txBox="1"/>
          <p:nvPr/>
        </p:nvSpPr>
        <p:spPr>
          <a:xfrm>
            <a:off x="5321897" y="5873770"/>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Brainstorm</a:t>
            </a:r>
            <a:r>
              <a:rPr kumimoji="0" lang="en-US" sz="1400" b="0" i="0" u="none" strike="noStrike" kern="1200" cap="none" spc="0" normalizeH="0" baseline="0" noProof="0">
                <a:ln>
                  <a:noFill/>
                </a:ln>
                <a:solidFill>
                  <a:srgbClr val="FFFFFF"/>
                </a:solidFill>
                <a:effectLst/>
                <a:uLnTx/>
                <a:uFillTx/>
                <a:latin typeface="Segoe UI"/>
                <a:ea typeface="+mn-ea"/>
                <a:cs typeface="Segoe UI"/>
              </a:rPr>
              <a:t> one charge up idea for each area.</a:t>
            </a:r>
          </a:p>
        </p:txBody>
      </p:sp>
    </p:spTree>
    <p:extLst>
      <p:ext uri="{BB962C8B-B14F-4D97-AF65-F5344CB8AC3E}">
        <p14:creationId xmlns:p14="http://schemas.microsoft.com/office/powerpoint/2010/main" val="41663458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DAEC6-C3CF-49C9-BE75-BA4416253EB7}"/>
              </a:ext>
              <a:ext uri="{C183D7F6-B498-43B3-948B-1728B52AA6E4}">
                <adec:decorative xmlns:adec="http://schemas.microsoft.com/office/drawing/2017/decorative" val="1"/>
              </a:ext>
            </a:extLst>
          </p:cNvPr>
          <p:cNvSpPr txBox="1"/>
          <p:nvPr/>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0" b="1" i="0" u="none" strike="noStrike" kern="1200" cap="none" spc="0" normalizeH="0" baseline="0" noProof="0">
                <a:ln>
                  <a:noFill/>
                </a:ln>
                <a:solidFill>
                  <a:srgbClr val="0078D4"/>
                </a:solidFill>
                <a:effectLst/>
                <a:uLnTx/>
                <a:uFillTx/>
                <a:latin typeface="Segoe UI" panose="020B0502040204020203" pitchFamily="34" charset="0"/>
                <a:ea typeface="+mn-ea"/>
                <a:cs typeface="Segoe UI" panose="020B0502040204020203" pitchFamily="34" charset="0"/>
              </a:rPr>
              <a:t>4</a:t>
            </a:r>
          </a:p>
        </p:txBody>
      </p:sp>
      <p:sp>
        <p:nvSpPr>
          <p:cNvPr id="2" name="Rectangle 1">
            <a:extLst>
              <a:ext uri="{FF2B5EF4-FFF2-40B4-BE49-F238E27FC236}">
                <a16:creationId xmlns:a16="http://schemas.microsoft.com/office/drawing/2014/main" id="{3499C20A-9C0A-A659-D859-5385D407C6C2}"/>
              </a:ext>
              <a:ext uri="{C183D7F6-B498-43B3-948B-1728B52AA6E4}">
                <adec:decorative xmlns:adec="http://schemas.microsoft.com/office/drawing/2017/decorative" val="1"/>
              </a:ext>
            </a:extLst>
          </p:cNvPr>
          <p:cNvSpPr/>
          <p:nvPr/>
        </p:nvSpPr>
        <p:spPr bwMode="auto">
          <a:xfrm>
            <a:off x="4356100" y="1436688"/>
            <a:ext cx="7835899" cy="1243896"/>
          </a:xfrm>
          <a:prstGeom prst="rect">
            <a:avLst/>
          </a:prstGeom>
          <a:solidFill>
            <a:schemeClr val="bg2">
              <a:lumMod val="75000"/>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 name="Title 3">
            <a:extLst>
              <a:ext uri="{FF2B5EF4-FFF2-40B4-BE49-F238E27FC236}">
                <a16:creationId xmlns:a16="http://schemas.microsoft.com/office/drawing/2014/main" id="{2E36BC2C-A312-F8C5-C348-32CF0631FA41}"/>
              </a:ext>
            </a:extLst>
          </p:cNvPr>
          <p:cNvSpPr txBox="1">
            <a:spLocks noGrp="1"/>
          </p:cNvSpPr>
          <p:nvPr>
            <p:ph type="title" idx="4294967295"/>
          </p:nvPr>
        </p:nvSpPr>
        <p:spPr>
          <a:xfrm>
            <a:off x="4366477" y="598488"/>
            <a:ext cx="7190832" cy="5572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FFFFFF"/>
                </a:solidFill>
                <a:effectLst/>
                <a:uLnTx/>
                <a:uFillTx/>
                <a:latin typeface="Segoe UI Semibold"/>
                <a:ea typeface="+mn-ea"/>
                <a:cs typeface="Segoe UI"/>
              </a:rPr>
              <a:t>Round 4: Wellbeing </a:t>
            </a:r>
          </a:p>
        </p:txBody>
      </p:sp>
      <p:sp>
        <p:nvSpPr>
          <p:cNvPr id="4" name="TextBox 3">
            <a:extLst>
              <a:ext uri="{FF2B5EF4-FFF2-40B4-BE49-F238E27FC236}">
                <a16:creationId xmlns:a16="http://schemas.microsoft.com/office/drawing/2014/main" id="{F8E6DEC0-2504-4249-8813-C90D9EE419B5}"/>
              </a:ext>
            </a:extLst>
          </p:cNvPr>
          <p:cNvSpPr txBox="1"/>
          <p:nvPr/>
        </p:nvSpPr>
        <p:spPr>
          <a:xfrm>
            <a:off x="4366477" y="1596971"/>
            <a:ext cx="71905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Segoe UI"/>
                <a:ea typeface="+mn-ea"/>
                <a:cs typeface="Segoe UI"/>
              </a:rPr>
              <a:t>Play the card (low, medium, high or fully charged) that most represents your current charge around </a:t>
            </a:r>
            <a:r>
              <a:rPr kumimoji="0" lang="en-US" sz="1800" b="0" i="0" u="none" strike="noStrike" kern="1200" cap="none" spc="0" normalizeH="0" baseline="0" noProof="0">
                <a:ln>
                  <a:noFill/>
                </a:ln>
                <a:solidFill>
                  <a:srgbClr val="FFFFFF"/>
                </a:solidFill>
                <a:effectLst/>
                <a:uLnTx/>
                <a:uFillTx/>
                <a:latin typeface="Segoe UI Semibold"/>
                <a:ea typeface="+mn-ea"/>
                <a:cs typeface="Segoe UI"/>
              </a:rPr>
              <a:t>your personal and/or professional wellbeing? </a:t>
            </a:r>
          </a:p>
        </p:txBody>
      </p:sp>
      <p:sp>
        <p:nvSpPr>
          <p:cNvPr id="9" name="Rectangle 8">
            <a:extLst>
              <a:ext uri="{FF2B5EF4-FFF2-40B4-BE49-F238E27FC236}">
                <a16:creationId xmlns:a16="http://schemas.microsoft.com/office/drawing/2014/main" id="{E2576891-9FC0-D5B2-AF68-10B317BBE780}"/>
              </a:ext>
              <a:ext uri="{C183D7F6-B498-43B3-948B-1728B52AA6E4}">
                <adec:decorative xmlns:adec="http://schemas.microsoft.com/office/drawing/2017/decorative" val="1"/>
              </a:ext>
            </a:extLst>
          </p:cNvPr>
          <p:cNvSpPr/>
          <p:nvPr/>
        </p:nvSpPr>
        <p:spPr bwMode="auto">
          <a:xfrm>
            <a:off x="4366477" y="3256918"/>
            <a:ext cx="7825519" cy="3601081"/>
          </a:xfrm>
          <a:prstGeom prst="rect">
            <a:avLst/>
          </a:prstGeom>
          <a:solidFill>
            <a:schemeClr val="bg2"/>
          </a:solidFill>
          <a:ln>
            <a:noFill/>
            <a:headEnd type="none" w="med" len="med"/>
            <a:tailEnd type="none" w="med" len="med"/>
          </a:ln>
          <a:effectLst>
            <a:innerShdw blurRad="63500" dist="50800" dir="13500000">
              <a:prstClr val="black">
                <a:alpha val="10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 name="TextBox 9">
            <a:extLst>
              <a:ext uri="{FF2B5EF4-FFF2-40B4-BE49-F238E27FC236}">
                <a16:creationId xmlns:a16="http://schemas.microsoft.com/office/drawing/2014/main" id="{D6B020C9-E4E3-F537-D495-C17935CB7439}"/>
              </a:ext>
            </a:extLst>
          </p:cNvPr>
          <p:cNvSpPr txBox="1"/>
          <p:nvPr/>
        </p:nvSpPr>
        <p:spPr>
          <a:xfrm>
            <a:off x="4366477" y="2894194"/>
            <a:ext cx="7200918" cy="2769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50E6FF"/>
                </a:solidFill>
                <a:effectLst/>
                <a:uLnTx/>
                <a:uFillTx/>
                <a:latin typeface="Segoe UI Semibold"/>
                <a:ea typeface="+mn-ea"/>
                <a:cs typeface="Segoe UI"/>
              </a:rPr>
              <a:t>Discuss &amp; Share</a:t>
            </a:r>
          </a:p>
        </p:txBody>
      </p:sp>
      <p:sp>
        <p:nvSpPr>
          <p:cNvPr id="11" name="Rectangle 10">
            <a:extLst>
              <a:ext uri="{FF2B5EF4-FFF2-40B4-BE49-F238E27FC236}">
                <a16:creationId xmlns:a16="http://schemas.microsoft.com/office/drawing/2014/main" id="{EC1A968A-27BA-C8FE-78A4-FCE0BEFD8425}"/>
              </a:ext>
              <a:ext uri="{C183D7F6-B498-43B3-948B-1728B52AA6E4}">
                <adec:decorative xmlns:adec="http://schemas.microsoft.com/office/drawing/2017/decorative" val="1"/>
              </a:ext>
            </a:extLst>
          </p:cNvPr>
          <p:cNvSpPr/>
          <p:nvPr/>
        </p:nvSpPr>
        <p:spPr bwMode="auto">
          <a:xfrm>
            <a:off x="4536781" y="3256918"/>
            <a:ext cx="650667" cy="3601082"/>
          </a:xfrm>
          <a:prstGeom prst="rect">
            <a:avLst/>
          </a:prstGeom>
          <a:solidFill>
            <a:schemeClr val="bg2">
              <a:lumMod val="75000"/>
              <a:alpha val="5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cxnSp>
        <p:nvCxnSpPr>
          <p:cNvPr id="16" name="Straight Connector 15">
            <a:extLst>
              <a:ext uri="{FF2B5EF4-FFF2-40B4-BE49-F238E27FC236}">
                <a16:creationId xmlns:a16="http://schemas.microsoft.com/office/drawing/2014/main" id="{7FBF9A6F-275E-2F52-0C18-0262704320D4}"/>
              </a:ext>
              <a:ext uri="{C183D7F6-B498-43B3-948B-1728B52AA6E4}">
                <adec:decorative xmlns:adec="http://schemas.microsoft.com/office/drawing/2017/decorative" val="1"/>
              </a:ext>
            </a:extLst>
          </p:cNvPr>
          <p:cNvCxnSpPr/>
          <p:nvPr/>
        </p:nvCxnSpPr>
        <p:spPr>
          <a:xfrm>
            <a:off x="5443892" y="4034950"/>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F49BE3-2785-4587-155C-81345CB69157}"/>
              </a:ext>
              <a:ext uri="{C183D7F6-B498-43B3-948B-1728B52AA6E4}">
                <adec:decorative xmlns:adec="http://schemas.microsoft.com/office/drawing/2017/decorative" val="1"/>
              </a:ext>
            </a:extLst>
          </p:cNvPr>
          <p:cNvCxnSpPr/>
          <p:nvPr/>
        </p:nvCxnSpPr>
        <p:spPr>
          <a:xfrm>
            <a:off x="5443892" y="4832033"/>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2C5E7B1-EA21-F6F4-3C26-45F53EDD7040}"/>
              </a:ext>
              <a:ext uri="{C183D7F6-B498-43B3-948B-1728B52AA6E4}">
                <adec:decorative xmlns:adec="http://schemas.microsoft.com/office/drawing/2017/decorative" val="1"/>
              </a:ext>
            </a:extLst>
          </p:cNvPr>
          <p:cNvCxnSpPr/>
          <p:nvPr/>
        </p:nvCxnSpPr>
        <p:spPr>
          <a:xfrm>
            <a:off x="5443892" y="5629116"/>
            <a:ext cx="6113125" cy="0"/>
          </a:xfrm>
          <a:prstGeom prst="line">
            <a:avLst/>
          </a:prstGeom>
          <a:ln w="6350">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9A05F84-E278-BAAC-DCA1-9DE0BDB4CE3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3397521"/>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CA014470-90FE-D0D2-F867-31249AC0D603}"/>
              </a:ext>
              <a:ext uri="{C183D7F6-B498-43B3-948B-1728B52AA6E4}">
                <adec:decorative xmlns:adec="http://schemas.microsoft.com/office/drawing/2017/decorative" val="1"/>
              </a:ext>
            </a:extLst>
          </p:cNvPr>
          <p:cNvSpPr/>
          <p:nvPr/>
        </p:nvSpPr>
        <p:spPr bwMode="auto">
          <a:xfrm>
            <a:off x="4662195" y="3436490"/>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1" name="Oval 20">
            <a:extLst>
              <a:ext uri="{FF2B5EF4-FFF2-40B4-BE49-F238E27FC236}">
                <a16:creationId xmlns:a16="http://schemas.microsoft.com/office/drawing/2014/main" id="{B3D7FA9D-3985-52F2-6362-C8F4ADE68B77}"/>
              </a:ext>
            </a:extLst>
          </p:cNvPr>
          <p:cNvSpPr/>
          <p:nvPr/>
        </p:nvSpPr>
        <p:spPr bwMode="auto">
          <a:xfrm>
            <a:off x="4709161" y="3483455"/>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2" name="TextBox 11">
            <a:extLst>
              <a:ext uri="{FF2B5EF4-FFF2-40B4-BE49-F238E27FC236}">
                <a16:creationId xmlns:a16="http://schemas.microsoft.com/office/drawing/2014/main" id="{0A058DE3-D57C-96C3-5F30-D8B439AC2B3F}"/>
              </a:ext>
            </a:extLst>
          </p:cNvPr>
          <p:cNvSpPr txBox="1"/>
          <p:nvPr/>
        </p:nvSpPr>
        <p:spPr>
          <a:xfrm>
            <a:off x="5321897" y="3482520"/>
            <a:ext cx="623512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Observe</a:t>
            </a:r>
            <a:r>
              <a:rPr kumimoji="0" lang="en-US" sz="1400" b="0" i="0" u="none" strike="noStrike" kern="1200" cap="none" spc="0" normalizeH="0" baseline="0" noProof="0">
                <a:ln>
                  <a:noFill/>
                </a:ln>
                <a:solidFill>
                  <a:srgbClr val="FFFFFF"/>
                </a:solidFill>
                <a:effectLst/>
                <a:uLnTx/>
                <a:uFillTx/>
                <a:latin typeface="Segoe UI"/>
                <a:ea typeface="+mn-ea"/>
                <a:cs typeface="Segoe UI"/>
              </a:rPr>
              <a:t> the cards that were played. </a:t>
            </a:r>
          </a:p>
        </p:txBody>
      </p:sp>
      <p:pic>
        <p:nvPicPr>
          <p:cNvPr id="27" name="Picture 26">
            <a:extLst>
              <a:ext uri="{FF2B5EF4-FFF2-40B4-BE49-F238E27FC236}">
                <a16:creationId xmlns:a16="http://schemas.microsoft.com/office/drawing/2014/main" id="{6FA128EF-4DBB-ADD3-860D-C2C786FE3A64}"/>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4194604"/>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8" name="Oval 27">
            <a:extLst>
              <a:ext uri="{FF2B5EF4-FFF2-40B4-BE49-F238E27FC236}">
                <a16:creationId xmlns:a16="http://schemas.microsoft.com/office/drawing/2014/main" id="{13EDE875-CEDF-1011-5C60-01A266893BF7}"/>
              </a:ext>
              <a:ext uri="{C183D7F6-B498-43B3-948B-1728B52AA6E4}">
                <adec:decorative xmlns:adec="http://schemas.microsoft.com/office/drawing/2017/decorative" val="1"/>
              </a:ext>
            </a:extLst>
          </p:cNvPr>
          <p:cNvSpPr/>
          <p:nvPr/>
        </p:nvSpPr>
        <p:spPr bwMode="auto">
          <a:xfrm>
            <a:off x="4662195" y="4233573"/>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6" name="Oval 25">
            <a:extLst>
              <a:ext uri="{FF2B5EF4-FFF2-40B4-BE49-F238E27FC236}">
                <a16:creationId xmlns:a16="http://schemas.microsoft.com/office/drawing/2014/main" id="{10A7036B-D0B6-BB2A-354B-CB4EC64E132D}"/>
              </a:ext>
            </a:extLst>
          </p:cNvPr>
          <p:cNvSpPr/>
          <p:nvPr/>
        </p:nvSpPr>
        <p:spPr bwMode="auto">
          <a:xfrm>
            <a:off x="4709161" y="4280538"/>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2</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3" name="TextBox 12">
            <a:extLst>
              <a:ext uri="{FF2B5EF4-FFF2-40B4-BE49-F238E27FC236}">
                <a16:creationId xmlns:a16="http://schemas.microsoft.com/office/drawing/2014/main" id="{BF19FCCC-2C41-3C7F-AF16-D548085FE4AA}"/>
              </a:ext>
            </a:extLst>
          </p:cNvPr>
          <p:cNvSpPr txBox="1"/>
          <p:nvPr/>
        </p:nvSpPr>
        <p:spPr>
          <a:xfrm>
            <a:off x="5321897" y="4171882"/>
            <a:ext cx="6235122" cy="52322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Identify </a:t>
            </a:r>
            <a:r>
              <a:rPr kumimoji="0" lang="en-US" sz="1400" b="0" i="0" u="none" strike="noStrike" kern="1200" cap="none" spc="0" normalizeH="0" baseline="0" noProof="0">
                <a:ln>
                  <a:noFill/>
                </a:ln>
                <a:solidFill>
                  <a:srgbClr val="FFFFFF"/>
                </a:solidFill>
                <a:effectLst/>
                <a:uLnTx/>
                <a:uFillTx/>
                <a:latin typeface="Segoe UI"/>
                <a:ea typeface="+mn-ea"/>
                <a:cs typeface="Segoe UI"/>
              </a:rPr>
              <a:t>causes for the low, medium, high and fully charged</a:t>
            </a:r>
            <a:br>
              <a:rPr kumimoji="0" lang="en-US" sz="1400" b="0" i="0" u="none" strike="noStrike" kern="1200" cap="none" spc="0" normalizeH="0" baseline="0" noProof="0">
                <a:ln>
                  <a:noFill/>
                </a:ln>
                <a:solidFill>
                  <a:srgbClr val="FFFFFF"/>
                </a:solidFill>
                <a:effectLst/>
                <a:uLnTx/>
                <a:uFillTx/>
                <a:latin typeface="Segoe UI"/>
                <a:ea typeface="+mn-ea"/>
                <a:cs typeface="Segoe UI"/>
              </a:rPr>
            </a:br>
            <a:r>
              <a:rPr kumimoji="0" lang="en-US" sz="1400" b="0" i="0" u="none" strike="noStrike" kern="1200" cap="none" spc="0" normalizeH="0" baseline="0" noProof="0">
                <a:ln>
                  <a:noFill/>
                </a:ln>
                <a:solidFill>
                  <a:srgbClr val="FFFFFF"/>
                </a:solidFill>
                <a:effectLst/>
                <a:uLnTx/>
                <a:uFillTx/>
                <a:latin typeface="Segoe UI"/>
                <a:ea typeface="+mn-ea"/>
                <a:cs typeface="Segoe UI"/>
              </a:rPr>
              <a:t>cards played.</a:t>
            </a:r>
          </a:p>
        </p:txBody>
      </p:sp>
      <p:pic>
        <p:nvPicPr>
          <p:cNvPr id="32" name="Picture 31">
            <a:extLst>
              <a:ext uri="{FF2B5EF4-FFF2-40B4-BE49-F238E27FC236}">
                <a16:creationId xmlns:a16="http://schemas.microsoft.com/office/drawing/2014/main" id="{C5C1C10E-013C-86A2-0549-9286AC786ED7}"/>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4991687"/>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3" name="Oval 32">
            <a:extLst>
              <a:ext uri="{FF2B5EF4-FFF2-40B4-BE49-F238E27FC236}">
                <a16:creationId xmlns:a16="http://schemas.microsoft.com/office/drawing/2014/main" id="{24820D8D-78C9-DCAE-B6E2-E6FE410CFB8D}"/>
              </a:ext>
              <a:ext uri="{C183D7F6-B498-43B3-948B-1728B52AA6E4}">
                <adec:decorative xmlns:adec="http://schemas.microsoft.com/office/drawing/2017/decorative" val="1"/>
              </a:ext>
            </a:extLst>
          </p:cNvPr>
          <p:cNvSpPr/>
          <p:nvPr/>
        </p:nvSpPr>
        <p:spPr bwMode="auto">
          <a:xfrm>
            <a:off x="4662195" y="5030656"/>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1" name="Oval 30">
            <a:extLst>
              <a:ext uri="{FF2B5EF4-FFF2-40B4-BE49-F238E27FC236}">
                <a16:creationId xmlns:a16="http://schemas.microsoft.com/office/drawing/2014/main" id="{1E350014-C280-4214-FAE1-AE0127682B08}"/>
              </a:ext>
            </a:extLst>
          </p:cNvPr>
          <p:cNvSpPr/>
          <p:nvPr/>
        </p:nvSpPr>
        <p:spPr bwMode="auto">
          <a:xfrm>
            <a:off x="4709161" y="5077621"/>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3</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4" name="TextBox 13">
            <a:extLst>
              <a:ext uri="{FF2B5EF4-FFF2-40B4-BE49-F238E27FC236}">
                <a16:creationId xmlns:a16="http://schemas.microsoft.com/office/drawing/2014/main" id="{7411F6AE-4C1E-5096-3C1C-8B3F3567FA83}"/>
              </a:ext>
            </a:extLst>
          </p:cNvPr>
          <p:cNvSpPr txBox="1"/>
          <p:nvPr/>
        </p:nvSpPr>
        <p:spPr>
          <a:xfrm>
            <a:off x="5321897" y="5076686"/>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Generate insights </a:t>
            </a:r>
            <a:r>
              <a:rPr kumimoji="0" lang="en-US" sz="1400" b="0" i="0" u="none" strike="noStrike" kern="1200" cap="none" spc="0" normalizeH="0" baseline="0" noProof="0">
                <a:ln>
                  <a:noFill/>
                </a:ln>
                <a:solidFill>
                  <a:srgbClr val="FFFFFF"/>
                </a:solidFill>
                <a:effectLst/>
                <a:uLnTx/>
                <a:uFillTx/>
                <a:latin typeface="Segoe UI"/>
                <a:ea typeface="+mn-ea"/>
                <a:cs typeface="Segoe UI"/>
              </a:rPr>
              <a:t>around our collective battery charge.</a:t>
            </a:r>
          </a:p>
        </p:txBody>
      </p:sp>
      <p:pic>
        <p:nvPicPr>
          <p:cNvPr id="37" name="Picture 36">
            <a:extLst>
              <a:ext uri="{FF2B5EF4-FFF2-40B4-BE49-F238E27FC236}">
                <a16:creationId xmlns:a16="http://schemas.microsoft.com/office/drawing/2014/main" id="{282A5175-9C94-0E55-20BF-BA115EC4A5FC}"/>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4623227" y="5788771"/>
            <a:ext cx="477774" cy="477774"/>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F5359834-6FBE-1E2D-5214-78C1706E63FF}"/>
              </a:ext>
              <a:ext uri="{C183D7F6-B498-43B3-948B-1728B52AA6E4}">
                <adec:decorative xmlns:adec="http://schemas.microsoft.com/office/drawing/2017/decorative" val="1"/>
              </a:ext>
            </a:extLst>
          </p:cNvPr>
          <p:cNvSpPr/>
          <p:nvPr/>
        </p:nvSpPr>
        <p:spPr bwMode="auto">
          <a:xfrm>
            <a:off x="4662195" y="5827740"/>
            <a:ext cx="399838" cy="399836"/>
          </a:xfrm>
          <a:prstGeom prst="ellipse">
            <a:avLst/>
          </a:prstGeom>
          <a:solidFill>
            <a:schemeClr val="tx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6" name="Oval 35">
            <a:extLst>
              <a:ext uri="{FF2B5EF4-FFF2-40B4-BE49-F238E27FC236}">
                <a16:creationId xmlns:a16="http://schemas.microsoft.com/office/drawing/2014/main" id="{2BDEA78A-1F30-01A9-12B4-17770801C00D}"/>
              </a:ext>
            </a:extLst>
          </p:cNvPr>
          <p:cNvSpPr/>
          <p:nvPr/>
        </p:nvSpPr>
        <p:spPr bwMode="auto">
          <a:xfrm>
            <a:off x="4709161" y="5874705"/>
            <a:ext cx="305907" cy="305907"/>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4</a:t>
            </a:r>
            <a:endParaRPr kumimoji="0" lang="en-US" sz="1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15" name="TextBox 14">
            <a:extLst>
              <a:ext uri="{FF2B5EF4-FFF2-40B4-BE49-F238E27FC236}">
                <a16:creationId xmlns:a16="http://schemas.microsoft.com/office/drawing/2014/main" id="{FD3A0220-3872-C685-3EA7-3B25D03ADA79}"/>
              </a:ext>
            </a:extLst>
          </p:cNvPr>
          <p:cNvSpPr txBox="1"/>
          <p:nvPr/>
        </p:nvSpPr>
        <p:spPr>
          <a:xfrm>
            <a:off x="5321897" y="5873770"/>
            <a:ext cx="6235122" cy="307777"/>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1200"/>
              </a:spcAft>
              <a:buClrTx/>
              <a:buSzTx/>
              <a:buFontTx/>
              <a:buNone/>
              <a:tabLst>
                <a:tab pos="228600" algn="l"/>
              </a:tabLst>
              <a:defRPr/>
            </a:pPr>
            <a:r>
              <a:rPr kumimoji="0" lang="en-US" sz="1400" b="1" i="0" u="none" strike="noStrike" kern="1200" cap="none" spc="0" normalizeH="0" baseline="0" noProof="0">
                <a:ln>
                  <a:noFill/>
                </a:ln>
                <a:solidFill>
                  <a:srgbClr val="50E6FF"/>
                </a:solidFill>
                <a:effectLst/>
                <a:uLnTx/>
                <a:uFillTx/>
                <a:latin typeface="Segoe UI Semibold"/>
                <a:ea typeface="+mn-ea"/>
                <a:cs typeface="Segoe UI"/>
              </a:rPr>
              <a:t>Brainstorm</a:t>
            </a:r>
            <a:r>
              <a:rPr kumimoji="0" lang="en-US" sz="1400" b="0" i="0" u="none" strike="noStrike" kern="1200" cap="none" spc="0" normalizeH="0" baseline="0" noProof="0">
                <a:ln>
                  <a:noFill/>
                </a:ln>
                <a:solidFill>
                  <a:srgbClr val="FFFFFF"/>
                </a:solidFill>
                <a:effectLst/>
                <a:uLnTx/>
                <a:uFillTx/>
                <a:latin typeface="Segoe UI"/>
                <a:ea typeface="+mn-ea"/>
                <a:cs typeface="Segoe UI"/>
              </a:rPr>
              <a:t> one charge up idea for each area.</a:t>
            </a:r>
          </a:p>
        </p:txBody>
      </p:sp>
    </p:spTree>
    <p:extLst>
      <p:ext uri="{BB962C8B-B14F-4D97-AF65-F5344CB8AC3E}">
        <p14:creationId xmlns:p14="http://schemas.microsoft.com/office/powerpoint/2010/main" val="7302286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92638-A4FA-8649-819A-54A66F3425BA}"/>
              </a:ext>
            </a:extLst>
          </p:cNvPr>
          <p:cNvSpPr txBox="1">
            <a:spLocks noGrp="1"/>
          </p:cNvSpPr>
          <p:nvPr>
            <p:ph type="title" idx="4294967295"/>
          </p:nvPr>
        </p:nvSpPr>
        <p:spPr>
          <a:xfrm>
            <a:off x="584200" y="-520700"/>
            <a:ext cx="1771126" cy="307777"/>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Host reflections</a:t>
            </a:r>
          </a:p>
        </p:txBody>
      </p:sp>
      <p:pic>
        <p:nvPicPr>
          <p:cNvPr id="4" name="Picture 3" descr="Three people in a conference room engage in video call with nine more people">
            <a:extLst>
              <a:ext uri="{FF2B5EF4-FFF2-40B4-BE49-F238E27FC236}">
                <a16:creationId xmlns:a16="http://schemas.microsoft.com/office/drawing/2014/main" id="{BC509B55-5BAD-503F-3412-F1654839D7D6}"/>
              </a:ext>
            </a:extLst>
          </p:cNvPr>
          <p:cNvPicPr>
            <a:picLocks noChangeAspect="1"/>
          </p:cNvPicPr>
          <p:nvPr/>
        </p:nvPicPr>
        <p:blipFill>
          <a:blip r:embed="rId3"/>
          <a:stretch>
            <a:fillRect/>
          </a:stretch>
        </p:blipFill>
        <p:spPr>
          <a:xfrm>
            <a:off x="-1" y="-1"/>
            <a:ext cx="12189389" cy="6857999"/>
          </a:xfrm>
          <a:prstGeom prst="rect">
            <a:avLst/>
          </a:prstGeom>
        </p:spPr>
      </p:pic>
      <p:sp>
        <p:nvSpPr>
          <p:cNvPr id="2" name="Title 1">
            <a:extLst>
              <a:ext uri="{FF2B5EF4-FFF2-40B4-BE49-F238E27FC236}">
                <a16:creationId xmlns:a16="http://schemas.microsoft.com/office/drawing/2014/main" id="{94B67144-FA87-4F24-9B2F-77398ACDA831}"/>
              </a:ext>
              <a:ext uri="{C183D7F6-B498-43B3-948B-1728B52AA6E4}">
                <adec:decorative xmlns:adec="http://schemas.microsoft.com/office/drawing/2017/decorative" val="1"/>
              </a:ext>
            </a:extLst>
          </p:cNvPr>
          <p:cNvSpPr>
            <a:spLocks/>
          </p:cNvSpPr>
          <p:nvPr/>
        </p:nvSpPr>
        <p:spPr bwMode="ltGray">
          <a:xfrm>
            <a:off x="-3" y="0"/>
            <a:ext cx="6953391" cy="6858000"/>
          </a:xfrm>
          <a:prstGeom prst="rect">
            <a:avLst/>
          </a:prstGeom>
          <a:gradFill flip="none" rotWithShape="1">
            <a:gsLst>
              <a:gs pos="50000">
                <a:srgbClr val="000000">
                  <a:alpha val="70000"/>
                </a:srgbClr>
              </a:gs>
              <a:gs pos="100000">
                <a:srgbClr val="000000">
                  <a:alpha val="0"/>
                </a:srgbClr>
              </a:gs>
            </a:gsLst>
            <a:lin ang="0" scaled="1"/>
            <a:tileRect/>
          </a:gradFill>
          <a:ln>
            <a:noFill/>
            <a:prstDash/>
          </a:ln>
          <a:effectLst/>
        </p:spPr>
        <p:txBody>
          <a:bodyPr rot="0" spcFirstLastPara="0" vertOverflow="overflow" horzOverflow="overflow" vert="horz" wrap="square" lIns="585216" tIns="585216" rIns="585216" bIns="585216"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w="3175">
                  <a:noFill/>
                </a:ln>
                <a:solidFill>
                  <a:srgbClr val="FFFFFF"/>
                </a:solidFill>
                <a:effectLst/>
                <a:uLnTx/>
                <a:uFillTx/>
                <a:latin typeface="+mj-lt"/>
                <a:ea typeface="+mn-ea"/>
                <a:cs typeface="Segoe UI"/>
              </a:rPr>
              <a:t>Host Reflections</a:t>
            </a:r>
            <a:br>
              <a:rPr kumimoji="0" lang="en-US" sz="3600" b="0" i="0" u="none" strike="noStrike" kern="1200" cap="none" spc="0" normalizeH="0" baseline="0" noProof="0" dirty="0">
                <a:ln w="3175">
                  <a:noFill/>
                </a:ln>
                <a:solidFill>
                  <a:srgbClr val="FFFFFF"/>
                </a:solidFill>
                <a:effectLst/>
                <a:uLnTx/>
                <a:uFillTx/>
                <a:latin typeface="+mj-lt"/>
                <a:ea typeface="+mn-ea"/>
                <a:cs typeface="Segoe UI"/>
              </a:rPr>
            </a:br>
            <a:r>
              <a:rPr kumimoji="0" lang="en-US" sz="2800" b="0" i="0" u="none" strike="noStrike" kern="1200" cap="none" spc="0" normalizeH="0" baseline="0" noProof="0" dirty="0">
                <a:ln w="3175">
                  <a:noFill/>
                </a:ln>
                <a:solidFill>
                  <a:srgbClr val="FFFFFF"/>
                </a:solidFill>
                <a:effectLst/>
                <a:uLnTx/>
                <a:uFillTx/>
                <a:latin typeface="+mj-lt"/>
                <a:ea typeface="+mn-ea"/>
                <a:cs typeface="Segoe UI"/>
              </a:rPr>
              <a:t>Name</a:t>
            </a:r>
            <a:br>
              <a:rPr kumimoji="0" lang="en-US" sz="2800" b="0" i="0" u="none" strike="noStrike" kern="1200" cap="none" spc="0" normalizeH="0" baseline="0" noProof="0" dirty="0">
                <a:ln w="3175">
                  <a:noFill/>
                </a:ln>
                <a:solidFill>
                  <a:srgbClr val="FFFFFF"/>
                </a:solidFill>
                <a:effectLst/>
                <a:uLnTx/>
                <a:uFillTx/>
                <a:latin typeface="+mj-lt"/>
                <a:ea typeface="+mn-ea"/>
                <a:cs typeface="Segoe UI"/>
              </a:rPr>
            </a:br>
            <a:r>
              <a:rPr kumimoji="0" lang="en-US" sz="2800" b="0" i="0" u="none" strike="noStrike" kern="1200" cap="none" spc="0" normalizeH="0" baseline="0" noProof="0" dirty="0">
                <a:ln w="3175">
                  <a:noFill/>
                </a:ln>
                <a:solidFill>
                  <a:srgbClr val="FFFFFF"/>
                </a:solidFill>
                <a:effectLst/>
                <a:uLnTx/>
                <a:uFillTx/>
                <a:latin typeface="+mj-lt"/>
                <a:ea typeface="+mn-ea"/>
                <a:cs typeface="Segoe UI"/>
              </a:rPr>
              <a:t>Title</a:t>
            </a:r>
            <a:endParaRPr kumimoji="0" lang="en-US" sz="3600" b="0" i="0" u="none" strike="noStrike" kern="1200" cap="none" spc="0" normalizeH="0" baseline="0" noProof="0" dirty="0">
              <a:ln w="3175">
                <a:noFill/>
              </a:ln>
              <a:solidFill>
                <a:srgbClr val="FFFFFF"/>
              </a:solidFill>
              <a:effectLst/>
              <a:uLnTx/>
              <a:uFillTx/>
              <a:latin typeface="+mj-lt"/>
              <a:ea typeface="+mn-ea"/>
              <a:cs typeface="Segoe UI" pitchFamily="34" charset="0"/>
            </a:endParaRPr>
          </a:p>
        </p:txBody>
      </p:sp>
    </p:spTree>
    <p:extLst>
      <p:ext uri="{BB962C8B-B14F-4D97-AF65-F5344CB8AC3E}">
        <p14:creationId xmlns:p14="http://schemas.microsoft.com/office/powerpoint/2010/main" val="40431861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FC48D-C24E-459F-9830-13ECE478E764}"/>
              </a:ext>
            </a:extLst>
          </p:cNvPr>
          <p:cNvSpPr>
            <a:spLocks noGrp="1"/>
          </p:cNvSpPr>
          <p:nvPr>
            <p:ph type="title" idx="4294967295"/>
          </p:nvPr>
        </p:nvSpPr>
        <p:spPr>
          <a:xfrm>
            <a:off x="588263" y="-307777"/>
            <a:ext cx="11018520" cy="307777"/>
          </a:xfrm>
        </p:spPr>
        <p:txBody>
          <a:bodyPr vert="horz" wrap="square" lIns="0" tIns="0" rIns="0" bIns="0" rtlCol="0" anchor="b">
            <a:spAutoFit/>
          </a:bodyPr>
          <a:lstStyle/>
          <a:p>
            <a:r>
              <a:rPr lang="en-US" sz="2000" spc="0" dirty="0">
                <a:ln>
                  <a:noFill/>
                </a:ln>
                <a:solidFill>
                  <a:srgbClr val="000000"/>
                </a:solidFill>
              </a:rPr>
              <a:t>Team Connection Day event-in-a-box contents</a:t>
            </a:r>
            <a:endParaRPr lang="en-US" sz="2000" dirty="0"/>
          </a:p>
        </p:txBody>
      </p:sp>
      <p:sp>
        <p:nvSpPr>
          <p:cNvPr id="10" name="Rectangle 9">
            <a:extLst>
              <a:ext uri="{FF2B5EF4-FFF2-40B4-BE49-F238E27FC236}">
                <a16:creationId xmlns:a16="http://schemas.microsoft.com/office/drawing/2014/main" id="{F8B44E38-93D3-3995-9A5C-ACDD7CE75784}"/>
              </a:ext>
              <a:ext uri="{C183D7F6-B498-43B3-948B-1728B52AA6E4}">
                <adec:decorative xmlns:adec="http://schemas.microsoft.com/office/drawing/2017/decorative" val="1"/>
              </a:ext>
            </a:extLst>
          </p:cNvPr>
          <p:cNvSpPr/>
          <p:nvPr/>
        </p:nvSpPr>
        <p:spPr bwMode="auto">
          <a:xfrm>
            <a:off x="584199" y="1692733"/>
            <a:ext cx="3349625" cy="457630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40" name="Picture 39" descr="A group of women looking at a computer">
            <a:extLst>
              <a:ext uri="{FF2B5EF4-FFF2-40B4-BE49-F238E27FC236}">
                <a16:creationId xmlns:a16="http://schemas.microsoft.com/office/drawing/2014/main" id="{388E75B7-2194-B4CD-2916-B139BF2B59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022" y="1848563"/>
            <a:ext cx="3101978" cy="4264646"/>
          </a:xfrm>
          <a:custGeom>
            <a:avLst/>
            <a:gdLst>
              <a:gd name="connsiteX0" fmla="*/ 0 w 3101978"/>
              <a:gd name="connsiteY0" fmla="*/ 0 h 4264646"/>
              <a:gd name="connsiteX1" fmla="*/ 3101978 w 3101978"/>
              <a:gd name="connsiteY1" fmla="*/ 0 h 4264646"/>
              <a:gd name="connsiteX2" fmla="*/ 3101978 w 3101978"/>
              <a:gd name="connsiteY2" fmla="*/ 4264646 h 4264646"/>
              <a:gd name="connsiteX3" fmla="*/ 0 w 3101978"/>
              <a:gd name="connsiteY3" fmla="*/ 4264646 h 4264646"/>
            </a:gdLst>
            <a:ahLst/>
            <a:cxnLst>
              <a:cxn ang="0">
                <a:pos x="connsiteX0" y="connsiteY0"/>
              </a:cxn>
              <a:cxn ang="0">
                <a:pos x="connsiteX1" y="connsiteY1"/>
              </a:cxn>
              <a:cxn ang="0">
                <a:pos x="connsiteX2" y="connsiteY2"/>
              </a:cxn>
              <a:cxn ang="0">
                <a:pos x="connsiteX3" y="connsiteY3"/>
              </a:cxn>
            </a:cxnLst>
            <a:rect l="l" t="t" r="r" b="b"/>
            <a:pathLst>
              <a:path w="3101978" h="4264646">
                <a:moveTo>
                  <a:pt x="0" y="0"/>
                </a:moveTo>
                <a:lnTo>
                  <a:pt x="3101978" y="0"/>
                </a:lnTo>
                <a:lnTo>
                  <a:pt x="3101978" y="4264646"/>
                </a:lnTo>
                <a:lnTo>
                  <a:pt x="0" y="4264646"/>
                </a:lnTo>
                <a:close/>
              </a:path>
            </a:pathLst>
          </a:custGeom>
        </p:spPr>
      </p:pic>
      <p:sp>
        <p:nvSpPr>
          <p:cNvPr id="16" name="Rectangle 15">
            <a:extLst>
              <a:ext uri="{FF2B5EF4-FFF2-40B4-BE49-F238E27FC236}">
                <a16:creationId xmlns:a16="http://schemas.microsoft.com/office/drawing/2014/main" id="{1D067D94-4632-0B34-E718-3E96551731F0}"/>
              </a:ext>
              <a:ext uri="{C183D7F6-B498-43B3-948B-1728B52AA6E4}">
                <adec:decorative xmlns:adec="http://schemas.microsoft.com/office/drawing/2017/decorative" val="1"/>
              </a:ext>
            </a:extLst>
          </p:cNvPr>
          <p:cNvSpPr/>
          <p:nvPr/>
        </p:nvSpPr>
        <p:spPr bwMode="auto">
          <a:xfrm>
            <a:off x="4065587" y="1701368"/>
            <a:ext cx="8126413" cy="417049"/>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9" name="TextBox 18">
            <a:extLst>
              <a:ext uri="{FF2B5EF4-FFF2-40B4-BE49-F238E27FC236}">
                <a16:creationId xmlns:a16="http://schemas.microsoft.com/office/drawing/2014/main" id="{B8F5918F-ADFB-ECE7-E1E9-0D96CD95AD00}"/>
              </a:ext>
            </a:extLst>
          </p:cNvPr>
          <p:cNvSpPr txBox="1"/>
          <p:nvPr/>
        </p:nvSpPr>
        <p:spPr>
          <a:xfrm>
            <a:off x="4065587" y="1725226"/>
            <a:ext cx="3654560" cy="369332"/>
          </a:xfrm>
          <a:prstGeom prst="rect">
            <a:avLst/>
          </a:prstGeom>
          <a:noFill/>
        </p:spPr>
        <p:txBody>
          <a:bodyPr wrap="square">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Semibold"/>
                <a:ea typeface="Calibri" panose="020F0502020204030204" pitchFamily="34" charset="0"/>
                <a:cs typeface="Calibri"/>
              </a:rPr>
              <a:t>What’s included?</a:t>
            </a:r>
          </a:p>
        </p:txBody>
      </p:sp>
      <p:sp>
        <p:nvSpPr>
          <p:cNvPr id="41" name="Rectangle 40">
            <a:extLst>
              <a:ext uri="{FF2B5EF4-FFF2-40B4-BE49-F238E27FC236}">
                <a16:creationId xmlns:a16="http://schemas.microsoft.com/office/drawing/2014/main" id="{1E55F18C-4436-8CA5-5D1C-CBCA9ECDDBC8}"/>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7" name="Rectangle 16">
            <a:extLst>
              <a:ext uri="{FF2B5EF4-FFF2-40B4-BE49-F238E27FC236}">
                <a16:creationId xmlns:a16="http://schemas.microsoft.com/office/drawing/2014/main" id="{273A5A05-FFD6-B2C8-9E3F-0F27D00720D5}"/>
              </a:ext>
              <a:ext uri="{C183D7F6-B498-43B3-948B-1728B52AA6E4}">
                <adec:decorative xmlns:adec="http://schemas.microsoft.com/office/drawing/2017/decorative" val="1"/>
              </a:ext>
            </a:extLst>
          </p:cNvPr>
          <p:cNvSpPr/>
          <p:nvPr/>
        </p:nvSpPr>
        <p:spPr bwMode="auto">
          <a:xfrm>
            <a:off x="4065585" y="2157664"/>
            <a:ext cx="8126412" cy="4111375"/>
          </a:xfrm>
          <a:prstGeom prst="rect">
            <a:avLst/>
          </a:prstGeom>
          <a:solidFill>
            <a:schemeClr val="bg1"/>
          </a:solidFill>
          <a:ln>
            <a:noFill/>
            <a:headEnd type="none" w="med" len="med"/>
            <a:tailEnd type="none" w="med" len="med"/>
          </a:ln>
          <a:effectLst>
            <a:innerShdw blurRad="63500" dist="50800" dir="162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9" name="TextBox 28">
            <a:extLst>
              <a:ext uri="{FF2B5EF4-FFF2-40B4-BE49-F238E27FC236}">
                <a16:creationId xmlns:a16="http://schemas.microsoft.com/office/drawing/2014/main" id="{184F727F-44D3-6229-0B3C-09B0E7A9DC15}"/>
              </a:ext>
            </a:extLst>
          </p:cNvPr>
          <p:cNvSpPr txBox="1"/>
          <p:nvPr/>
        </p:nvSpPr>
        <p:spPr>
          <a:xfrm>
            <a:off x="4112792" y="2183598"/>
            <a:ext cx="3771899" cy="3385542"/>
          </a:xfrm>
          <a:prstGeom prst="rect">
            <a:avLst/>
          </a:prstGeom>
          <a:noFill/>
        </p:spPr>
        <p:txBody>
          <a:bodyPr wrap="square">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w="3175">
                  <a:noFill/>
                </a:ln>
                <a:solidFill>
                  <a:srgbClr val="000000"/>
                </a:solidFill>
                <a:effectLst/>
                <a:uLnTx/>
                <a:uFillTx/>
                <a:latin typeface="Segoe UI Semibold"/>
                <a:ea typeface="+mn-ea"/>
                <a:cs typeface="Segoe UI"/>
              </a:rPr>
              <a:t>Team Connection Day </a:t>
            </a:r>
            <a:r>
              <a:rPr kumimoji="0" lang="en-US" sz="1600" b="0" i="0" u="none" strike="noStrike" kern="1200" cap="none" spc="0" normalizeH="0" baseline="0" noProof="0" dirty="0">
                <a:ln>
                  <a:noFill/>
                </a:ln>
                <a:solidFill>
                  <a:srgbClr val="000000"/>
                </a:solidFill>
                <a:effectLst/>
                <a:uLnTx/>
                <a:uFillTx/>
                <a:latin typeface="Segoe UI Semibold"/>
                <a:ea typeface="+mn-ea"/>
                <a:cs typeface="Segoe UI"/>
              </a:rPr>
              <a:t>presentation slides (customizable) including:</a:t>
            </a:r>
            <a:endParaRPr kumimoji="0" lang="en-US" sz="1800" b="0" i="0" u="none" strike="noStrike" kern="1200" cap="none" spc="0" normalizeH="0" baseline="0" noProof="0" dirty="0">
              <a:ln>
                <a:noFill/>
              </a:ln>
              <a:solidFill>
                <a:srgbClr val="000000"/>
              </a:solidFill>
              <a:effectLst/>
              <a:uLnTx/>
              <a:uFillTx/>
              <a:latin typeface="Segoe UI Semibold"/>
              <a:ea typeface="+mn-ea"/>
              <a:cs typeface="Segoe UI"/>
            </a:endParaRPr>
          </a:p>
          <a:p>
            <a:pPr marL="285750" marR="0" lvl="0" indent="-171450" algn="l" defTabSz="93274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w="3175">
                  <a:noFill/>
                </a:ln>
                <a:solidFill>
                  <a:srgbClr val="000000"/>
                </a:solidFill>
                <a:effectLst/>
                <a:uLnTx/>
                <a:uFillTx/>
                <a:latin typeface="Segoe UI"/>
                <a:ea typeface="+mn-ea"/>
                <a:cs typeface="Segoe UI"/>
              </a:rPr>
              <a:t>Welcome</a:t>
            </a:r>
          </a:p>
          <a:p>
            <a:pPr marL="285750" marR="0" lvl="0" indent="-171450" algn="l" defTabSz="93274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a:rPr>
              <a:t>Agenda</a:t>
            </a:r>
            <a:endParaRPr kumimoji="0" lang="en-US" sz="1400" b="0" i="0" u="none" strike="noStrike" kern="1200" cap="none" spc="0" normalizeH="0" baseline="0" noProof="0" dirty="0">
              <a:ln w="3175">
                <a:noFill/>
              </a:ln>
              <a:solidFill>
                <a:srgbClr val="000000"/>
              </a:solidFill>
              <a:effectLst/>
              <a:uLnTx/>
              <a:uFillTx/>
              <a:latin typeface="Segoe UI"/>
              <a:ea typeface="+mn-ea"/>
              <a:cs typeface="Segoe UI"/>
            </a:endParaRPr>
          </a:p>
          <a:p>
            <a:pPr marL="285750" marR="0" lvl="0" indent="-171450" algn="l" defTabSz="93274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a:rPr>
              <a:t>Human Energy Crisis overview</a:t>
            </a:r>
          </a:p>
          <a:p>
            <a:pPr marL="285750" marR="0" lvl="0" indent="-171450" algn="l" defTabSz="932742"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a:rPr>
              <a:t>Team Connection Day o</a:t>
            </a:r>
            <a:r>
              <a:rPr kumimoji="0" lang="en-US" sz="1400" b="0" i="0" u="none" strike="noStrike" kern="1200" cap="none" spc="0" normalizeH="0" baseline="0" noProof="0" dirty="0">
                <a:ln w="3175">
                  <a:noFill/>
                </a:ln>
                <a:solidFill>
                  <a:srgbClr val="000000"/>
                </a:solidFill>
                <a:effectLst/>
                <a:uLnTx/>
                <a:uFillTx/>
                <a:latin typeface="Segoe UI"/>
                <a:ea typeface="+mn-ea"/>
                <a:cs typeface="Segoe UI"/>
              </a:rPr>
              <a:t>bjectives &amp; collective agreements</a:t>
            </a:r>
          </a:p>
          <a:p>
            <a:pPr marL="2857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a:rPr>
              <a:t>Connection</a:t>
            </a:r>
            <a:r>
              <a:rPr kumimoji="0" lang="en-US" sz="1400" b="0" i="0" u="none" strike="noStrike" kern="1200" cap="none" spc="0" normalizeH="0" baseline="0" noProof="0" dirty="0">
                <a:ln w="3175">
                  <a:noFill/>
                </a:ln>
                <a:solidFill>
                  <a:srgbClr val="000000"/>
                </a:solidFill>
                <a:effectLst/>
                <a:uLnTx/>
                <a:uFillTx/>
                <a:latin typeface="Segoe UI"/>
                <a:ea typeface="+mn-ea"/>
                <a:cs typeface="Segoe UI"/>
              </a:rPr>
              <a:t> Activity 1</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w="3175">
                  <a:noFill/>
                </a:ln>
                <a:solidFill>
                  <a:srgbClr val="000000"/>
                </a:solidFill>
                <a:effectLst/>
                <a:uLnTx/>
                <a:uFillTx/>
                <a:latin typeface="Segoe UI"/>
                <a:ea typeface="+mn-ea"/>
                <a:cs typeface="Segoe UI"/>
              </a:rPr>
              <a:t>Connection Activity 2</a:t>
            </a:r>
            <a:r>
              <a:rPr kumimoji="0" lang="en-US" sz="1400" b="0" i="0" u="none" strike="noStrike" kern="1200" cap="none" spc="0" normalizeH="0" baseline="0" noProof="0" dirty="0">
                <a:ln>
                  <a:noFill/>
                </a:ln>
                <a:solidFill>
                  <a:srgbClr val="000000"/>
                </a:solidFill>
                <a:effectLst/>
                <a:uLnTx/>
                <a:uFillTx/>
                <a:latin typeface="Segoe UI"/>
                <a:ea typeface="+mn-ea"/>
                <a:cs typeface="Segoe UI"/>
              </a:rPr>
              <a:t> </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a:p>
            <a:pPr marL="2857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w="3175">
                  <a:noFill/>
                </a:ln>
                <a:solidFill>
                  <a:srgbClr val="000000"/>
                </a:solidFill>
                <a:effectLst/>
                <a:uLnTx/>
                <a:uFillTx/>
                <a:latin typeface="Segoe UI"/>
                <a:ea typeface="+mn-ea"/>
                <a:cs typeface="Segoe UI"/>
              </a:rPr>
              <a:t>Closing </a:t>
            </a:r>
            <a:r>
              <a:rPr kumimoji="0" lang="en-US" sz="1400" b="0" i="0" u="none" strike="noStrike" kern="1200" cap="none" spc="0" normalizeH="0" baseline="0" noProof="0" dirty="0">
                <a:ln>
                  <a:noFill/>
                </a:ln>
                <a:solidFill>
                  <a:srgbClr val="000000"/>
                </a:solidFill>
                <a:effectLst/>
                <a:uLnTx/>
                <a:uFillTx/>
                <a:latin typeface="Segoe UI"/>
                <a:ea typeface="+mn-ea"/>
                <a:cs typeface="Segoe UI"/>
              </a:rPr>
              <a:t> </a:t>
            </a:r>
            <a:endParaRPr kumimoji="0" lang="en-US" sz="1400" b="0" i="0" u="none" strike="noStrike" kern="1200" cap="none" spc="0" normalizeH="0" baseline="0" noProof="0" dirty="0">
              <a:ln w="3175">
                <a:noFill/>
              </a:ln>
              <a:solidFill>
                <a:srgbClr val="FF0000"/>
              </a:solidFill>
              <a:effectLst/>
              <a:uLnTx/>
              <a:uFillTx/>
              <a:latin typeface="Segoe UI"/>
              <a:ea typeface="+mn-ea"/>
              <a:cs typeface="Segoe UI"/>
            </a:endParaRPr>
          </a:p>
        </p:txBody>
      </p:sp>
      <p:sp>
        <p:nvSpPr>
          <p:cNvPr id="22" name="TextBox 21">
            <a:extLst>
              <a:ext uri="{FF2B5EF4-FFF2-40B4-BE49-F238E27FC236}">
                <a16:creationId xmlns:a16="http://schemas.microsoft.com/office/drawing/2014/main" id="{7C9AAED2-9D54-A7D9-EB7F-AA5C30DA6E84}"/>
              </a:ext>
            </a:extLst>
          </p:cNvPr>
          <p:cNvSpPr txBox="1"/>
          <p:nvPr/>
        </p:nvSpPr>
        <p:spPr>
          <a:xfrm>
            <a:off x="7954828" y="1725226"/>
            <a:ext cx="3654560" cy="369332"/>
          </a:xfrm>
          <a:prstGeom prst="rect">
            <a:avLst/>
          </a:prstGeom>
          <a:noFill/>
        </p:spPr>
        <p:txBody>
          <a:bodyPr wrap="square">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Segoe UI Semibold"/>
                <a:ea typeface="Calibri" panose="020F0502020204030204" pitchFamily="34" charset="0"/>
                <a:cs typeface="Calibri"/>
              </a:rPr>
              <a:t>Host speaker notes</a:t>
            </a:r>
          </a:p>
        </p:txBody>
      </p:sp>
      <p:sp>
        <p:nvSpPr>
          <p:cNvPr id="30" name="TextBox 29">
            <a:extLst>
              <a:ext uri="{FF2B5EF4-FFF2-40B4-BE49-F238E27FC236}">
                <a16:creationId xmlns:a16="http://schemas.microsoft.com/office/drawing/2014/main" id="{5C97CC47-F3E1-F0A2-C2E4-E578BD63BBB7}"/>
              </a:ext>
            </a:extLst>
          </p:cNvPr>
          <p:cNvSpPr txBox="1"/>
          <p:nvPr/>
        </p:nvSpPr>
        <p:spPr>
          <a:xfrm>
            <a:off x="7837489" y="2214873"/>
            <a:ext cx="3771899" cy="1754326"/>
          </a:xfrm>
          <a:prstGeom prst="rect">
            <a:avLst/>
          </a:prstGeom>
          <a:noFill/>
        </p:spPr>
        <p:txBody>
          <a:bodyPr wrap="square">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w="3175">
                  <a:noFill/>
                </a:ln>
                <a:solidFill>
                  <a:srgbClr val="000000"/>
                </a:solidFill>
                <a:effectLst/>
                <a:uLnTx/>
                <a:uFillTx/>
                <a:latin typeface="Segoe UI Semibold"/>
                <a:ea typeface="+mn-ea"/>
                <a:cs typeface="Segoe UI"/>
              </a:rPr>
              <a:t>Each slide has the following information in the notes section:</a:t>
            </a:r>
            <a:endParaRPr kumimoji="0" lang="en-US" sz="1800" b="0" i="0" u="none" strike="noStrike" kern="1200" cap="none" spc="0" normalizeH="0" baseline="0" noProof="0" dirty="0">
              <a:ln>
                <a:noFill/>
              </a:ln>
              <a:solidFill>
                <a:srgbClr val="000000"/>
              </a:solidFill>
              <a:effectLst/>
              <a:uLnTx/>
              <a:uFillTx/>
              <a:latin typeface="Segoe UI Semibold"/>
              <a:ea typeface="+mn-ea"/>
              <a:cs typeface="Segoe UI"/>
            </a:endParaRPr>
          </a:p>
          <a:p>
            <a:pPr marL="285750" marR="0" lvl="0" indent="-171450" algn="l" defTabSz="932742" rtl="0" eaLnBrk="1" fontAlgn="auto" latinLnBrk="0" hangingPunct="1">
              <a:lnSpc>
                <a:spcPct val="100000"/>
              </a:lnSpc>
              <a:spcBef>
                <a:spcPts val="12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w="3175">
                  <a:noFill/>
                </a:ln>
                <a:solidFill>
                  <a:schemeClr val="accent1">
                    <a:lumMod val="75000"/>
                  </a:schemeClr>
                </a:solidFill>
                <a:effectLst/>
                <a:uLnTx/>
                <a:uFillTx/>
                <a:latin typeface="Segoe UI Semibold"/>
                <a:ea typeface="+mn-ea"/>
                <a:cs typeface="Segoe UI"/>
              </a:rPr>
              <a:t>Timing</a:t>
            </a:r>
            <a:r>
              <a:rPr kumimoji="0" lang="en-US" sz="1400" b="0" i="0" u="none" strike="noStrike" kern="1200" cap="none" spc="0" normalizeH="0" baseline="0" noProof="0" dirty="0">
                <a:ln w="3175">
                  <a:noFill/>
                </a:ln>
                <a:solidFill>
                  <a:srgbClr val="000000"/>
                </a:solidFill>
                <a:effectLst/>
                <a:uLnTx/>
                <a:uFillTx/>
                <a:latin typeface="Segoe UI"/>
                <a:ea typeface="+mn-ea"/>
                <a:cs typeface="Segoe UI"/>
              </a:rPr>
              <a:t>: expected time for each slide.</a:t>
            </a:r>
          </a:p>
          <a:p>
            <a:pPr marL="285750" marR="0" lvl="0" indent="-171450" algn="l" defTabSz="932742" rtl="0" eaLnBrk="1" fontAlgn="auto" latinLnBrk="0" hangingPunct="1">
              <a:lnSpc>
                <a:spcPct val="100000"/>
              </a:lnSpc>
              <a:spcBef>
                <a:spcPts val="1200"/>
              </a:spcBef>
              <a:spcAft>
                <a:spcPts val="0"/>
              </a:spcAft>
              <a:buClr>
                <a:srgbClr val="000000"/>
              </a:buClr>
              <a:buSzTx/>
              <a:buFont typeface="Arial" panose="020B0604020202020204" pitchFamily="34" charset="0"/>
              <a:buChar char="•"/>
              <a:tabLst/>
              <a:defRPr/>
            </a:pPr>
            <a:r>
              <a:rPr kumimoji="0" lang="en-US" sz="1400" b="0" i="0" u="none" strike="noStrike" kern="1200" cap="none" spc="0" normalizeH="0" baseline="0" noProof="0" dirty="0">
                <a:ln w="3175">
                  <a:noFill/>
                </a:ln>
                <a:solidFill>
                  <a:schemeClr val="accent1">
                    <a:lumMod val="75000"/>
                  </a:schemeClr>
                </a:solidFill>
                <a:effectLst/>
                <a:uLnTx/>
                <a:uFillTx/>
                <a:latin typeface="Segoe UI Semibold"/>
                <a:ea typeface="+mn-ea"/>
                <a:cs typeface="Segoe UI"/>
              </a:rPr>
              <a:t>Say</a:t>
            </a:r>
            <a:r>
              <a:rPr kumimoji="0" lang="en-US" sz="1400" b="0" i="0" u="none" strike="noStrike" kern="1200" cap="none" spc="0" normalizeH="0" baseline="0" noProof="0" dirty="0">
                <a:ln w="3175">
                  <a:noFill/>
                </a:ln>
                <a:solidFill>
                  <a:srgbClr val="000000"/>
                </a:solidFill>
                <a:effectLst/>
                <a:uLnTx/>
                <a:uFillTx/>
                <a:latin typeface="Segoe UI"/>
                <a:ea typeface="+mn-ea"/>
                <a:cs typeface="Segoe UI"/>
              </a:rPr>
              <a:t>: customizable talking points for each slide and instructions and actions required for activities. </a:t>
            </a:r>
          </a:p>
        </p:txBody>
      </p:sp>
      <p:sp>
        <p:nvSpPr>
          <p:cNvPr id="5" name="Title 3">
            <a:extLst>
              <a:ext uri="{FF2B5EF4-FFF2-40B4-BE49-F238E27FC236}">
                <a16:creationId xmlns:a16="http://schemas.microsoft.com/office/drawing/2014/main" id="{82B3179C-0AF2-FB5A-8434-F65E645B7DEE}"/>
              </a:ext>
              <a:ext uri="{C183D7F6-B498-43B3-948B-1728B52AA6E4}">
                <adec:decorative xmlns:adec="http://schemas.microsoft.com/office/drawing/2017/decorative" val="1"/>
              </a:ext>
            </a:extLst>
          </p:cNvPr>
          <p:cNvSpPr txBox="1">
            <a:spLocks/>
          </p:cNvSpPr>
          <p:nvPr/>
        </p:nvSpPr>
        <p:spPr>
          <a:xfrm>
            <a:off x="585217" y="635000"/>
            <a:ext cx="11017250" cy="492125"/>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Team Connection Day event-in-a-box</a:t>
            </a:r>
          </a:p>
        </p:txBody>
      </p:sp>
      <p:sp>
        <p:nvSpPr>
          <p:cNvPr id="8" name="Arrow: Bent 7">
            <a:extLst>
              <a:ext uri="{FF2B5EF4-FFF2-40B4-BE49-F238E27FC236}">
                <a16:creationId xmlns:a16="http://schemas.microsoft.com/office/drawing/2014/main" id="{C9C8C260-55A1-AB73-B30B-A98C621EE722}"/>
              </a:ext>
              <a:ext uri="{C183D7F6-B498-43B3-948B-1728B52AA6E4}">
                <adec:decorative xmlns:adec="http://schemas.microsoft.com/office/drawing/2017/decorative" val="1"/>
              </a:ext>
            </a:extLst>
          </p:cNvPr>
          <p:cNvSpPr/>
          <p:nvPr/>
        </p:nvSpPr>
        <p:spPr bwMode="auto">
          <a:xfrm rot="16200000">
            <a:off x="6300553" y="377591"/>
            <a:ext cx="3656484" cy="8126412"/>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9" name="Straight Connector 8">
            <a:extLst>
              <a:ext uri="{FF2B5EF4-FFF2-40B4-BE49-F238E27FC236}">
                <a16:creationId xmlns:a16="http://schemas.microsoft.com/office/drawing/2014/main" id="{FD98E288-10D9-AFD5-76F0-C5FBBEAA8DD3}"/>
              </a:ext>
              <a:ext uri="{C183D7F6-B498-43B3-948B-1728B52AA6E4}">
                <adec:decorative xmlns:adec="http://schemas.microsoft.com/office/drawing/2017/decorative" val="1"/>
              </a:ext>
            </a:extLst>
          </p:cNvPr>
          <p:cNvCxnSpPr>
            <a:cxnSpLocks/>
          </p:cNvCxnSpPr>
          <p:nvPr/>
        </p:nvCxnSpPr>
        <p:spPr>
          <a:xfrm>
            <a:off x="11835559" y="6269039"/>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5" name="Straight Connector 24">
            <a:extLst>
              <a:ext uri="{FF2B5EF4-FFF2-40B4-BE49-F238E27FC236}">
                <a16:creationId xmlns:a16="http://schemas.microsoft.com/office/drawing/2014/main" id="{1E232FBF-5906-F8F2-16CC-F5924368559A}"/>
              </a:ext>
              <a:ext uri="{C183D7F6-B498-43B3-948B-1728B52AA6E4}">
                <adec:decorative xmlns:adec="http://schemas.microsoft.com/office/drawing/2017/decorative" val="1"/>
              </a:ext>
            </a:extLst>
          </p:cNvPr>
          <p:cNvCxnSpPr>
            <a:cxnSpLocks/>
          </p:cNvCxnSpPr>
          <p:nvPr/>
        </p:nvCxnSpPr>
        <p:spPr>
          <a:xfrm>
            <a:off x="7837485" y="2094558"/>
            <a:ext cx="0" cy="2921082"/>
          </a:xfrm>
          <a:prstGeom prst="line">
            <a:avLst/>
          </a:prstGeom>
          <a:ln>
            <a:solidFill>
              <a:schemeClr val="bg1">
                <a:lumMod val="85000"/>
              </a:schemeClr>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4EC9EF4-8F00-2038-47DF-071D750F7081}"/>
              </a:ext>
            </a:extLst>
          </p:cNvPr>
          <p:cNvSpPr/>
          <p:nvPr/>
        </p:nvSpPr>
        <p:spPr bwMode="auto">
          <a:xfrm>
            <a:off x="4159995" y="5676902"/>
            <a:ext cx="7449393" cy="592135"/>
          </a:xfrm>
          <a:prstGeom prst="rect">
            <a:avLst/>
          </a:prstGeom>
          <a:solidFill>
            <a:schemeClr val="bg1"/>
          </a:solidFill>
          <a:ln>
            <a:noFill/>
            <a:headEnd type="none" w="med" len="med"/>
            <a:tailEnd type="none" w="med" len="med"/>
          </a:ln>
          <a:effectLst>
            <a:outerShdw blurRad="50800" dist="38100" dir="16200000" rotWithShape="0">
              <a:prstClr val="black">
                <a:alpha val="7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chemeClr val="accent1">
                    <a:lumMod val="75000"/>
                  </a:schemeClr>
                </a:solidFill>
                <a:effectLst/>
                <a:uLnTx/>
                <a:uFillTx/>
                <a:latin typeface="Segoe UI Semibold"/>
                <a:ea typeface="Segoe UI" pitchFamily="34" charset="0"/>
                <a:cs typeface="Segoe UI" pitchFamily="34" charset="0"/>
              </a:rPr>
              <a:t>Please customize the slides and images to your organization and/or team. </a:t>
            </a:r>
          </a:p>
        </p:txBody>
      </p:sp>
      <p:cxnSp>
        <p:nvCxnSpPr>
          <p:cNvPr id="37" name="Straight Connector 36">
            <a:extLst>
              <a:ext uri="{FF2B5EF4-FFF2-40B4-BE49-F238E27FC236}">
                <a16:creationId xmlns:a16="http://schemas.microsoft.com/office/drawing/2014/main" id="{1F630841-86C0-DB08-0EA3-4F33C635B3BE}"/>
              </a:ext>
              <a:ext uri="{C183D7F6-B498-43B3-948B-1728B52AA6E4}">
                <adec:decorative xmlns:adec="http://schemas.microsoft.com/office/drawing/2017/decorative" val="1"/>
              </a:ext>
            </a:extLst>
          </p:cNvPr>
          <p:cNvCxnSpPr>
            <a:cxnSpLocks/>
          </p:cNvCxnSpPr>
          <p:nvPr/>
        </p:nvCxnSpPr>
        <p:spPr>
          <a:xfrm flipV="1">
            <a:off x="7837485" y="4677501"/>
            <a:ext cx="0" cy="338139"/>
          </a:xfrm>
          <a:prstGeom prst="line">
            <a:avLst/>
          </a:prstGeom>
          <a:solidFill>
            <a:schemeClr val="accent1"/>
          </a:solidFill>
          <a:ln w="25400" cap="rnd">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24" name="Straight Connector 23">
            <a:extLst>
              <a:ext uri="{FF2B5EF4-FFF2-40B4-BE49-F238E27FC236}">
                <a16:creationId xmlns:a16="http://schemas.microsoft.com/office/drawing/2014/main" id="{8AD82EDA-67F8-30BE-9271-47484255A033}"/>
              </a:ext>
              <a:ext uri="{C183D7F6-B498-43B3-948B-1728B52AA6E4}">
                <adec:decorative xmlns:adec="http://schemas.microsoft.com/office/drawing/2017/decorative" val="1"/>
              </a:ext>
            </a:extLst>
          </p:cNvPr>
          <p:cNvCxnSpPr>
            <a:cxnSpLocks/>
          </p:cNvCxnSpPr>
          <p:nvPr/>
        </p:nvCxnSpPr>
        <p:spPr>
          <a:xfrm>
            <a:off x="7837487" y="1740615"/>
            <a:ext cx="0" cy="338554"/>
          </a:xfrm>
          <a:prstGeom prst="line">
            <a:avLst/>
          </a:prstGeom>
          <a:ln>
            <a:solidFill>
              <a:schemeClr val="accent2"/>
            </a:solidFill>
            <a:prstDash val="solid"/>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Arrow: Bent 5">
            <a:extLst>
              <a:ext uri="{FF2B5EF4-FFF2-40B4-BE49-F238E27FC236}">
                <a16:creationId xmlns:a16="http://schemas.microsoft.com/office/drawing/2014/main" id="{0E5590DD-A1A2-4C41-EE08-AE46404D4306}"/>
              </a:ext>
              <a:ext uri="{C183D7F6-B498-43B3-948B-1728B52AA6E4}">
                <adec:decorative xmlns:adec="http://schemas.microsoft.com/office/drawing/2017/decorative" val="1"/>
              </a:ext>
            </a:extLst>
          </p:cNvPr>
          <p:cNvSpPr/>
          <p:nvPr/>
        </p:nvSpPr>
        <p:spPr bwMode="auto">
          <a:xfrm rot="5400000">
            <a:off x="-99530" y="1792261"/>
            <a:ext cx="4264646" cy="4065590"/>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7" name="Straight Connector 6">
            <a:extLst>
              <a:ext uri="{FF2B5EF4-FFF2-40B4-BE49-F238E27FC236}">
                <a16:creationId xmlns:a16="http://schemas.microsoft.com/office/drawing/2014/main" id="{2F188C86-495B-6EFC-F682-403EDCCAE1C3}"/>
              </a:ext>
              <a:ext uri="{C183D7F6-B498-43B3-948B-1728B52AA6E4}">
                <adec:decorative xmlns:adec="http://schemas.microsoft.com/office/drawing/2017/decorative" val="1"/>
              </a:ext>
            </a:extLst>
          </p:cNvPr>
          <p:cNvCxnSpPr>
            <a:cxnSpLocks/>
          </p:cNvCxnSpPr>
          <p:nvPr/>
        </p:nvCxnSpPr>
        <p:spPr>
          <a:xfrm>
            <a:off x="0" y="1692732"/>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60347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BE5C9C-BFD2-2EA5-3864-36C188099339}"/>
              </a:ext>
            </a:extLst>
          </p:cNvPr>
          <p:cNvSpPr txBox="1">
            <a:spLocks noGrp="1"/>
          </p:cNvSpPr>
          <p:nvPr>
            <p:ph type="title" idx="4294967295"/>
          </p:nvPr>
        </p:nvSpPr>
        <p:spPr>
          <a:xfrm>
            <a:off x="442452" y="3126658"/>
            <a:ext cx="8627806"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Segoe UI Semibold"/>
                <a:ea typeface="+mn-ea"/>
                <a:cs typeface="+mn-cs"/>
              </a:rPr>
              <a:t>Thank you!</a:t>
            </a:r>
          </a:p>
        </p:txBody>
      </p:sp>
    </p:spTree>
    <p:extLst>
      <p:ext uri="{BB962C8B-B14F-4D97-AF65-F5344CB8AC3E}">
        <p14:creationId xmlns:p14="http://schemas.microsoft.com/office/powerpoint/2010/main" val="10065094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D59C1F-4AC0-0F55-F15B-F0311AE581F7}"/>
              </a:ext>
              <a:ext uri="{C183D7F6-B498-43B3-948B-1728B52AA6E4}">
                <adec:decorative xmlns:adec="http://schemas.microsoft.com/office/drawing/2017/decorative" val="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3"/>
          <a:stretch/>
        </p:blipFill>
        <p:spPr bwMode="auto">
          <a:xfrm rot="10800000">
            <a:off x="0" y="4393868"/>
            <a:ext cx="12187977" cy="2464132"/>
          </a:xfrm>
          <a:custGeom>
            <a:avLst/>
            <a:gdLst>
              <a:gd name="connsiteX0" fmla="*/ 12187977 w 12187977"/>
              <a:gd name="connsiteY0" fmla="*/ 2464132 h 2464132"/>
              <a:gd name="connsiteX1" fmla="*/ 0 w 12187977"/>
              <a:gd name="connsiteY1" fmla="*/ 2464132 h 2464132"/>
              <a:gd name="connsiteX2" fmla="*/ 0 w 12187977"/>
              <a:gd name="connsiteY2" fmla="*/ 0 h 2464132"/>
              <a:gd name="connsiteX3" fmla="*/ 12187977 w 12187977"/>
              <a:gd name="connsiteY3" fmla="*/ 0 h 2464132"/>
            </a:gdLst>
            <a:ahLst/>
            <a:cxnLst>
              <a:cxn ang="0">
                <a:pos x="connsiteX0" y="connsiteY0"/>
              </a:cxn>
              <a:cxn ang="0">
                <a:pos x="connsiteX1" y="connsiteY1"/>
              </a:cxn>
              <a:cxn ang="0">
                <a:pos x="connsiteX2" y="connsiteY2"/>
              </a:cxn>
              <a:cxn ang="0">
                <a:pos x="connsiteX3" y="connsiteY3"/>
              </a:cxn>
            </a:cxnLst>
            <a:rect l="l" t="t" r="r" b="b"/>
            <a:pathLst>
              <a:path w="12187977" h="2464132">
                <a:moveTo>
                  <a:pt x="12187977" y="2464132"/>
                </a:moveTo>
                <a:lnTo>
                  <a:pt x="0" y="2464132"/>
                </a:lnTo>
                <a:lnTo>
                  <a:pt x="0" y="0"/>
                </a:lnTo>
                <a:lnTo>
                  <a:pt x="12187977" y="0"/>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5588BD3-738D-39B2-5FD4-F6CD9BA78829}"/>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660394" y="1428748"/>
            <a:ext cx="1511306" cy="1511306"/>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508AB95A-9C57-669F-F5EC-6C6610E4CC94}"/>
              </a:ext>
              <a:ext uri="{C183D7F6-B498-43B3-948B-1728B52AA6E4}">
                <adec:decorative xmlns:adec="http://schemas.microsoft.com/office/drawing/2017/decorative" val="1"/>
              </a:ext>
            </a:extLst>
          </p:cNvPr>
          <p:cNvSpPr/>
          <p:nvPr/>
        </p:nvSpPr>
        <p:spPr bwMode="auto">
          <a:xfrm>
            <a:off x="749301" y="1517659"/>
            <a:ext cx="1333490" cy="1333484"/>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 name="Title 3">
            <a:extLst>
              <a:ext uri="{FF2B5EF4-FFF2-40B4-BE49-F238E27FC236}">
                <a16:creationId xmlns:a16="http://schemas.microsoft.com/office/drawing/2014/main" id="{0FD15279-2859-1D96-BF78-750CEFEDA0BC}"/>
              </a:ext>
            </a:extLst>
          </p:cNvPr>
          <p:cNvSpPr>
            <a:spLocks noGrp="1"/>
          </p:cNvSpPr>
          <p:nvPr>
            <p:ph type="title" idx="4294967295"/>
          </p:nvPr>
        </p:nvSpPr>
        <p:spPr>
          <a:xfrm>
            <a:off x="572884" y="-552724"/>
            <a:ext cx="11018520" cy="307777"/>
          </a:xfrm>
        </p:spPr>
        <p:txBody>
          <a:bodyPr vert="horz" wrap="square" lIns="0" tIns="0" rIns="0" bIns="0" rtlCol="0" anchor="b">
            <a:spAutoFit/>
          </a:bodyPr>
          <a:lstStyle/>
          <a:p>
            <a:r>
              <a:rPr lang="en-US" sz="2000" dirty="0"/>
              <a:t>Resource</a:t>
            </a:r>
          </a:p>
        </p:txBody>
      </p:sp>
      <p:sp>
        <p:nvSpPr>
          <p:cNvPr id="8" name="TextBox 7">
            <a:extLst>
              <a:ext uri="{FF2B5EF4-FFF2-40B4-BE49-F238E27FC236}">
                <a16:creationId xmlns:a16="http://schemas.microsoft.com/office/drawing/2014/main" id="{3EFA4436-1A2B-6805-C3B1-11DFE1CF1018}"/>
              </a:ext>
            </a:extLst>
          </p:cNvPr>
          <p:cNvSpPr txBox="1"/>
          <p:nvPr/>
        </p:nvSpPr>
        <p:spPr>
          <a:xfrm>
            <a:off x="572884" y="3225083"/>
            <a:ext cx="10690201" cy="160043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1"/>
                </a:solidFill>
                <a:effectLst/>
                <a:uLnTx/>
                <a:uFillTx/>
                <a:latin typeface="+mj-lt"/>
                <a:ea typeface="+mn-ea"/>
                <a:cs typeface="+mn-cs"/>
              </a:rPr>
              <a:t>Resource</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mn-ea"/>
                <a:cs typeface="+mn-cs"/>
              </a:rPr>
              <a:t>Energy cards as referenced on slide 14</a:t>
            </a:r>
          </a:p>
          <a:p>
            <a:pPr marL="457200" marR="0" lvl="0" indent="-341313" algn="l" defTabSz="914400" rtl="0" eaLnBrk="1" fontAlgn="auto" latinLnBrk="0" hangingPunct="1">
              <a:lnSpc>
                <a:spcPct val="100000"/>
              </a:lnSpc>
              <a:spcBef>
                <a:spcPts val="600"/>
              </a:spcBef>
              <a:spcAft>
                <a:spcPts val="0"/>
              </a:spcAft>
              <a:buClrTx/>
              <a:buSzTx/>
              <a:buFont typeface="Segoe UI" panose="020B0502040204020203" pitchFamily="34" charset="0"/>
              <a:buChar char="–"/>
              <a:tabLst/>
              <a:defRPr/>
            </a:pPr>
            <a:r>
              <a:rPr kumimoji="0" lang="en-US" sz="2800" b="0" i="0" u="none" strike="noStrike" kern="1200" cap="none" spc="0" normalizeH="0" baseline="0" noProof="0" dirty="0">
                <a:ln>
                  <a:noFill/>
                </a:ln>
                <a:solidFill>
                  <a:srgbClr val="000000"/>
                </a:solidFill>
                <a:effectLst/>
                <a:uLnTx/>
                <a:uFillTx/>
                <a:ea typeface="+mn-ea"/>
                <a:cs typeface="+mn-cs"/>
              </a:rPr>
              <a:t>You may print the following card sets for use in the team exercise</a:t>
            </a:r>
          </a:p>
        </p:txBody>
      </p:sp>
      <p:sp>
        <p:nvSpPr>
          <p:cNvPr id="9" name="Arc 8">
            <a:extLst>
              <a:ext uri="{FF2B5EF4-FFF2-40B4-BE49-F238E27FC236}">
                <a16:creationId xmlns:a16="http://schemas.microsoft.com/office/drawing/2014/main" id="{76F51E4C-679F-D4D9-F986-6E86A7FCCD60}"/>
              </a:ext>
              <a:ext uri="{C183D7F6-B498-43B3-948B-1728B52AA6E4}">
                <adec:decorative xmlns:adec="http://schemas.microsoft.com/office/drawing/2017/decorative" val="1"/>
              </a:ext>
            </a:extLst>
          </p:cNvPr>
          <p:cNvSpPr/>
          <p:nvPr/>
        </p:nvSpPr>
        <p:spPr bwMode="auto">
          <a:xfrm>
            <a:off x="590542" y="1358900"/>
            <a:ext cx="1651010" cy="1651002"/>
          </a:xfrm>
          <a:prstGeom prst="arc">
            <a:avLst>
              <a:gd name="adj1" fmla="val 9711"/>
              <a:gd name="adj2" fmla="val 10814587"/>
            </a:avLst>
          </a:prstGeom>
          <a:noFill/>
          <a:ln w="6350">
            <a:solidFill>
              <a:schemeClr val="bg1">
                <a:lumMod val="75000"/>
              </a:schemeClr>
            </a:solid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0" name="Straight Connector 9">
            <a:extLst>
              <a:ext uri="{FF2B5EF4-FFF2-40B4-BE49-F238E27FC236}">
                <a16:creationId xmlns:a16="http://schemas.microsoft.com/office/drawing/2014/main" id="{C11ECAC5-66B9-ABFE-6CB5-9670EAC93CA9}"/>
              </a:ext>
              <a:ext uri="{C183D7F6-B498-43B3-948B-1728B52AA6E4}">
                <adec:decorative xmlns:adec="http://schemas.microsoft.com/office/drawing/2017/decorative" val="1"/>
              </a:ext>
            </a:extLst>
          </p:cNvPr>
          <p:cNvCxnSpPr>
            <a:cxnSpLocks/>
          </p:cNvCxnSpPr>
          <p:nvPr/>
        </p:nvCxnSpPr>
        <p:spPr>
          <a:xfrm>
            <a:off x="2241548" y="2184401"/>
            <a:ext cx="8712202" cy="0"/>
          </a:xfrm>
          <a:prstGeom prst="line">
            <a:avLst/>
          </a:prstGeom>
          <a:noFill/>
          <a:ln w="6350">
            <a:solidFill>
              <a:schemeClr val="bg1">
                <a:lumMod val="75000"/>
              </a:schemeClr>
            </a:solid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cxnSp>
      <p:cxnSp>
        <p:nvCxnSpPr>
          <p:cNvPr id="11" name="Straight Connector 10">
            <a:extLst>
              <a:ext uri="{FF2B5EF4-FFF2-40B4-BE49-F238E27FC236}">
                <a16:creationId xmlns:a16="http://schemas.microsoft.com/office/drawing/2014/main" id="{D6AFC628-97EB-7F35-F747-0FE46003B1A9}"/>
              </a:ext>
              <a:ext uri="{C183D7F6-B498-43B3-948B-1728B52AA6E4}">
                <adec:decorative xmlns:adec="http://schemas.microsoft.com/office/drawing/2017/decorative" val="1"/>
              </a:ext>
            </a:extLst>
          </p:cNvPr>
          <p:cNvCxnSpPr>
            <a:cxnSpLocks/>
          </p:cNvCxnSpPr>
          <p:nvPr/>
        </p:nvCxnSpPr>
        <p:spPr>
          <a:xfrm flipV="1">
            <a:off x="0" y="2184400"/>
            <a:ext cx="585217" cy="1"/>
          </a:xfrm>
          <a:prstGeom prst="line">
            <a:avLst/>
          </a:prstGeom>
          <a:noFill/>
          <a:ln w="6350">
            <a:solidFill>
              <a:schemeClr val="bg1">
                <a:lumMod val="75000"/>
              </a:schemeClr>
            </a:solid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cxnSp>
      <p:cxnSp>
        <p:nvCxnSpPr>
          <p:cNvPr id="12" name="Straight Connector 11">
            <a:extLst>
              <a:ext uri="{FF2B5EF4-FFF2-40B4-BE49-F238E27FC236}">
                <a16:creationId xmlns:a16="http://schemas.microsoft.com/office/drawing/2014/main" id="{8F884DCF-EFF2-409A-7B0B-68CCFFE82C43}"/>
              </a:ext>
              <a:ext uri="{C183D7F6-B498-43B3-948B-1728B52AA6E4}">
                <adec:decorative xmlns:adec="http://schemas.microsoft.com/office/drawing/2017/decorative" val="1"/>
              </a:ext>
            </a:extLst>
          </p:cNvPr>
          <p:cNvCxnSpPr>
            <a:cxnSpLocks/>
          </p:cNvCxnSpPr>
          <p:nvPr/>
        </p:nvCxnSpPr>
        <p:spPr>
          <a:xfrm>
            <a:off x="0" y="2184401"/>
            <a:ext cx="290513"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3" name="Arrow: Bent 12">
            <a:extLst>
              <a:ext uri="{FF2B5EF4-FFF2-40B4-BE49-F238E27FC236}">
                <a16:creationId xmlns:a16="http://schemas.microsoft.com/office/drawing/2014/main" id="{D6B95B83-749D-15E5-A7CF-E74B0F43C552}"/>
              </a:ext>
              <a:ext uri="{C183D7F6-B498-43B3-948B-1728B52AA6E4}">
                <adec:decorative xmlns:adec="http://schemas.microsoft.com/office/drawing/2017/decorative" val="1"/>
              </a:ext>
            </a:extLst>
          </p:cNvPr>
          <p:cNvSpPr/>
          <p:nvPr/>
        </p:nvSpPr>
        <p:spPr bwMode="auto">
          <a:xfrm flipH="1">
            <a:off x="6630617" y="2184400"/>
            <a:ext cx="4978771" cy="3023689"/>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4" name="Straight Connector 13">
            <a:extLst>
              <a:ext uri="{FF2B5EF4-FFF2-40B4-BE49-F238E27FC236}">
                <a16:creationId xmlns:a16="http://schemas.microsoft.com/office/drawing/2014/main" id="{FAD3559D-DF6F-E097-6A0E-34E15AC7CAEA}"/>
              </a:ext>
              <a:ext uri="{C183D7F6-B498-43B3-948B-1728B52AA6E4}">
                <adec:decorative xmlns:adec="http://schemas.microsoft.com/office/drawing/2017/decorative" val="1"/>
              </a:ext>
            </a:extLst>
          </p:cNvPr>
          <p:cNvCxnSpPr>
            <a:cxnSpLocks/>
          </p:cNvCxnSpPr>
          <p:nvPr/>
        </p:nvCxnSpPr>
        <p:spPr>
          <a:xfrm rot="16200000">
            <a:off x="11464130" y="5062833"/>
            <a:ext cx="290513"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pic>
        <p:nvPicPr>
          <p:cNvPr id="16" name="MS logo gray - EMF">
            <a:extLst>
              <a:ext uri="{FF2B5EF4-FFF2-40B4-BE49-F238E27FC236}">
                <a16:creationId xmlns:a16="http://schemas.microsoft.com/office/drawing/2014/main" id="{BB2DEE8F-F198-F9DF-F060-BC10AAC2D3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bwMode="black">
          <a:xfrm>
            <a:off x="10240343" y="585788"/>
            <a:ext cx="1366440" cy="292608"/>
          </a:xfrm>
          <a:prstGeom prst="rect">
            <a:avLst/>
          </a:prstGeom>
        </p:spPr>
      </p:pic>
      <p:grpSp>
        <p:nvGrpSpPr>
          <p:cNvPr id="17" name="Graphic 160">
            <a:extLst>
              <a:ext uri="{FF2B5EF4-FFF2-40B4-BE49-F238E27FC236}">
                <a16:creationId xmlns:a16="http://schemas.microsoft.com/office/drawing/2014/main" id="{3D7A2FEB-331F-A572-967F-54168BF54449}"/>
              </a:ext>
              <a:ext uri="{C183D7F6-B498-43B3-948B-1728B52AA6E4}">
                <adec:decorative xmlns:adec="http://schemas.microsoft.com/office/drawing/2017/decorative" val="1"/>
              </a:ext>
            </a:extLst>
          </p:cNvPr>
          <p:cNvGrpSpPr/>
          <p:nvPr/>
        </p:nvGrpSpPr>
        <p:grpSpPr>
          <a:xfrm>
            <a:off x="1109974" y="1747736"/>
            <a:ext cx="612146" cy="873330"/>
            <a:chOff x="7053892" y="4608173"/>
            <a:chExt cx="402717" cy="574548"/>
          </a:xfrm>
          <a:noFill/>
        </p:grpSpPr>
        <p:sp>
          <p:nvSpPr>
            <p:cNvPr id="18" name="Freeform: Shape 17">
              <a:extLst>
                <a:ext uri="{FF2B5EF4-FFF2-40B4-BE49-F238E27FC236}">
                  <a16:creationId xmlns:a16="http://schemas.microsoft.com/office/drawing/2014/main" id="{A99386A6-7FFD-677E-5418-A6301AB3F6E2}"/>
                </a:ext>
              </a:extLst>
            </p:cNvPr>
            <p:cNvSpPr/>
            <p:nvPr/>
          </p:nvSpPr>
          <p:spPr>
            <a:xfrm>
              <a:off x="7053892" y="4608173"/>
              <a:ext cx="323659" cy="386429"/>
            </a:xfrm>
            <a:custGeom>
              <a:avLst/>
              <a:gdLst>
                <a:gd name="connsiteX0" fmla="*/ 58865 w 323659"/>
                <a:gd name="connsiteY0" fmla="*/ 386429 h 386429"/>
                <a:gd name="connsiteX1" fmla="*/ 0 w 323659"/>
                <a:gd name="connsiteY1" fmla="*/ 386429 h 386429"/>
                <a:gd name="connsiteX2" fmla="*/ 0 w 323659"/>
                <a:gd name="connsiteY2" fmla="*/ 0 h 386429"/>
                <a:gd name="connsiteX3" fmla="*/ 323660 w 323659"/>
                <a:gd name="connsiteY3" fmla="*/ 0 h 386429"/>
                <a:gd name="connsiteX4" fmla="*/ 323660 w 323659"/>
                <a:gd name="connsiteY4" fmla="*/ 118872 h 386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59" h="386429">
                  <a:moveTo>
                    <a:pt x="58865" y="386429"/>
                  </a:moveTo>
                  <a:lnTo>
                    <a:pt x="0" y="386429"/>
                  </a:lnTo>
                  <a:lnTo>
                    <a:pt x="0" y="0"/>
                  </a:lnTo>
                  <a:lnTo>
                    <a:pt x="323660" y="0"/>
                  </a:lnTo>
                  <a:lnTo>
                    <a:pt x="323660" y="118872"/>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Shape 18">
              <a:extLst>
                <a:ext uri="{FF2B5EF4-FFF2-40B4-BE49-F238E27FC236}">
                  <a16:creationId xmlns:a16="http://schemas.microsoft.com/office/drawing/2014/main" id="{BFDE6992-368C-4CEA-5736-3FE9E7C44697}"/>
                </a:ext>
              </a:extLst>
            </p:cNvPr>
            <p:cNvSpPr/>
            <p:nvPr/>
          </p:nvSpPr>
          <p:spPr>
            <a:xfrm>
              <a:off x="7318497" y="4667609"/>
              <a:ext cx="117729" cy="118871"/>
            </a:xfrm>
            <a:custGeom>
              <a:avLst/>
              <a:gdLst>
                <a:gd name="connsiteX0" fmla="*/ 0 w 117729"/>
                <a:gd name="connsiteY0" fmla="*/ 0 h 118871"/>
                <a:gd name="connsiteX1" fmla="*/ 0 w 117729"/>
                <a:gd name="connsiteY1" fmla="*/ 118872 h 118871"/>
                <a:gd name="connsiteX2" fmla="*/ 117729 w 117729"/>
                <a:gd name="connsiteY2" fmla="*/ 118872 h 118871"/>
              </a:gdLst>
              <a:ahLst/>
              <a:cxnLst>
                <a:cxn ang="0">
                  <a:pos x="connsiteX0" y="connsiteY0"/>
                </a:cxn>
                <a:cxn ang="0">
                  <a:pos x="connsiteX1" y="connsiteY1"/>
                </a:cxn>
                <a:cxn ang="0">
                  <a:pos x="connsiteX2" y="connsiteY2"/>
                </a:cxn>
              </a:cxnLst>
              <a:rect l="l" t="t" r="r" b="b"/>
              <a:pathLst>
                <a:path w="117729" h="118871">
                  <a:moveTo>
                    <a:pt x="0" y="0"/>
                  </a:moveTo>
                  <a:lnTo>
                    <a:pt x="0" y="118872"/>
                  </a:lnTo>
                  <a:lnTo>
                    <a:pt x="117729" y="118872"/>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Shape 19">
              <a:extLst>
                <a:ext uri="{FF2B5EF4-FFF2-40B4-BE49-F238E27FC236}">
                  <a16:creationId xmlns:a16="http://schemas.microsoft.com/office/drawing/2014/main" id="{E81D8F6F-B7BB-709B-B01C-15BE1CEF0470}"/>
                </a:ext>
              </a:extLst>
            </p:cNvPr>
            <p:cNvSpPr/>
            <p:nvPr/>
          </p:nvSpPr>
          <p:spPr>
            <a:xfrm>
              <a:off x="7436226" y="4786481"/>
              <a:ext cx="9525" cy="235362"/>
            </a:xfrm>
            <a:custGeom>
              <a:avLst/>
              <a:gdLst>
                <a:gd name="connsiteX0" fmla="*/ 0 w 9525"/>
                <a:gd name="connsiteY0" fmla="*/ 235363 h 235362"/>
                <a:gd name="connsiteX1" fmla="*/ 0 w 9525"/>
                <a:gd name="connsiteY1" fmla="*/ 0 h 235362"/>
              </a:gdLst>
              <a:ahLst/>
              <a:cxnLst>
                <a:cxn ang="0">
                  <a:pos x="connsiteX0" y="connsiteY0"/>
                </a:cxn>
                <a:cxn ang="0">
                  <a:pos x="connsiteX1" y="connsiteY1"/>
                </a:cxn>
              </a:cxnLst>
              <a:rect l="l" t="t" r="r" b="b"/>
              <a:pathLst>
                <a:path w="9525" h="235362">
                  <a:moveTo>
                    <a:pt x="0" y="235363"/>
                  </a:moveTo>
                  <a:lnTo>
                    <a:pt x="0" y="0"/>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Shape 20">
              <a:extLst>
                <a:ext uri="{FF2B5EF4-FFF2-40B4-BE49-F238E27FC236}">
                  <a16:creationId xmlns:a16="http://schemas.microsoft.com/office/drawing/2014/main" id="{1D5274ED-BD78-ECC3-1303-A40413CBB909}"/>
                </a:ext>
              </a:extLst>
            </p:cNvPr>
            <p:cNvSpPr/>
            <p:nvPr/>
          </p:nvSpPr>
          <p:spPr>
            <a:xfrm>
              <a:off x="7112757" y="4667609"/>
              <a:ext cx="323469" cy="386334"/>
            </a:xfrm>
            <a:custGeom>
              <a:avLst/>
              <a:gdLst>
                <a:gd name="connsiteX0" fmla="*/ 323469 w 323469"/>
                <a:gd name="connsiteY0" fmla="*/ 118872 h 386334"/>
                <a:gd name="connsiteX1" fmla="*/ 205740 w 323469"/>
                <a:gd name="connsiteY1" fmla="*/ 0 h 386334"/>
                <a:gd name="connsiteX2" fmla="*/ 0 w 323469"/>
                <a:gd name="connsiteY2" fmla="*/ 0 h 386334"/>
                <a:gd name="connsiteX3" fmla="*/ 0 w 323469"/>
                <a:gd name="connsiteY3" fmla="*/ 386334 h 386334"/>
                <a:gd name="connsiteX4" fmla="*/ 203740 w 323469"/>
                <a:gd name="connsiteY4" fmla="*/ 386334 h 38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69" h="386334">
                  <a:moveTo>
                    <a:pt x="323469" y="118872"/>
                  </a:moveTo>
                  <a:lnTo>
                    <a:pt x="205740" y="0"/>
                  </a:lnTo>
                  <a:lnTo>
                    <a:pt x="0" y="0"/>
                  </a:lnTo>
                  <a:lnTo>
                    <a:pt x="0" y="386334"/>
                  </a:lnTo>
                  <a:lnTo>
                    <a:pt x="203740" y="386334"/>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Shape 21">
              <a:extLst>
                <a:ext uri="{FF2B5EF4-FFF2-40B4-BE49-F238E27FC236}">
                  <a16:creationId xmlns:a16="http://schemas.microsoft.com/office/drawing/2014/main" id="{303AF2E0-637A-2CA0-774A-75BC328014EB}"/>
                </a:ext>
              </a:extLst>
            </p:cNvPr>
            <p:cNvSpPr/>
            <p:nvPr/>
          </p:nvSpPr>
          <p:spPr>
            <a:xfrm>
              <a:off x="7156858" y="4890018"/>
              <a:ext cx="205835" cy="9525"/>
            </a:xfrm>
            <a:custGeom>
              <a:avLst/>
              <a:gdLst>
                <a:gd name="connsiteX0" fmla="*/ 0 w 205835"/>
                <a:gd name="connsiteY0" fmla="*/ 0 h 9525"/>
                <a:gd name="connsiteX1" fmla="*/ 205835 w 205835"/>
                <a:gd name="connsiteY1" fmla="*/ 0 h 9525"/>
              </a:gdLst>
              <a:ahLst/>
              <a:cxnLst>
                <a:cxn ang="0">
                  <a:pos x="connsiteX0" y="connsiteY0"/>
                </a:cxn>
                <a:cxn ang="0">
                  <a:pos x="connsiteX1" y="connsiteY1"/>
                </a:cxn>
              </a:cxnLst>
              <a:rect l="l" t="t" r="r" b="b"/>
              <a:pathLst>
                <a:path w="205835" h="9525">
                  <a:moveTo>
                    <a:pt x="0" y="0"/>
                  </a:moveTo>
                  <a:lnTo>
                    <a:pt x="205835" y="0"/>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A2421338-A927-F0ED-D7BB-482A25D151B4}"/>
                </a:ext>
              </a:extLst>
            </p:cNvPr>
            <p:cNvSpPr/>
            <p:nvPr/>
          </p:nvSpPr>
          <p:spPr>
            <a:xfrm>
              <a:off x="7156858" y="4838393"/>
              <a:ext cx="205835" cy="9525"/>
            </a:xfrm>
            <a:custGeom>
              <a:avLst/>
              <a:gdLst>
                <a:gd name="connsiteX0" fmla="*/ 0 w 205835"/>
                <a:gd name="connsiteY0" fmla="*/ 0 h 9525"/>
                <a:gd name="connsiteX1" fmla="*/ 205835 w 205835"/>
                <a:gd name="connsiteY1" fmla="*/ 0 h 9525"/>
              </a:gdLst>
              <a:ahLst/>
              <a:cxnLst>
                <a:cxn ang="0">
                  <a:pos x="connsiteX0" y="connsiteY0"/>
                </a:cxn>
                <a:cxn ang="0">
                  <a:pos x="connsiteX1" y="connsiteY1"/>
                </a:cxn>
              </a:cxnLst>
              <a:rect l="l" t="t" r="r" b="b"/>
              <a:pathLst>
                <a:path w="205835" h="9525">
                  <a:moveTo>
                    <a:pt x="0" y="0"/>
                  </a:moveTo>
                  <a:lnTo>
                    <a:pt x="205835" y="0"/>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Shape 23">
              <a:extLst>
                <a:ext uri="{FF2B5EF4-FFF2-40B4-BE49-F238E27FC236}">
                  <a16:creationId xmlns:a16="http://schemas.microsoft.com/office/drawing/2014/main" id="{FE8BE906-D797-1B57-F3C0-CF9E5122BC3D}"/>
                </a:ext>
              </a:extLst>
            </p:cNvPr>
            <p:cNvSpPr/>
            <p:nvPr/>
          </p:nvSpPr>
          <p:spPr>
            <a:xfrm>
              <a:off x="7156858" y="4786481"/>
              <a:ext cx="117729" cy="9525"/>
            </a:xfrm>
            <a:custGeom>
              <a:avLst/>
              <a:gdLst>
                <a:gd name="connsiteX0" fmla="*/ 0 w 117729"/>
                <a:gd name="connsiteY0" fmla="*/ 0 h 9525"/>
                <a:gd name="connsiteX1" fmla="*/ 117729 w 117729"/>
                <a:gd name="connsiteY1" fmla="*/ 0 h 9525"/>
              </a:gdLst>
              <a:ahLst/>
              <a:cxnLst>
                <a:cxn ang="0">
                  <a:pos x="connsiteX0" y="connsiteY0"/>
                </a:cxn>
                <a:cxn ang="0">
                  <a:pos x="connsiteX1" y="connsiteY1"/>
                </a:cxn>
              </a:cxnLst>
              <a:rect l="l" t="t" r="r" b="b"/>
              <a:pathLst>
                <a:path w="117729" h="9525">
                  <a:moveTo>
                    <a:pt x="0" y="0"/>
                  </a:moveTo>
                  <a:lnTo>
                    <a:pt x="117729" y="0"/>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21AE51BF-8214-EFA9-1458-8014FE22936B}"/>
                </a:ext>
              </a:extLst>
            </p:cNvPr>
            <p:cNvSpPr/>
            <p:nvPr/>
          </p:nvSpPr>
          <p:spPr>
            <a:xfrm>
              <a:off x="7156858" y="4727045"/>
              <a:ext cx="117729" cy="9525"/>
            </a:xfrm>
            <a:custGeom>
              <a:avLst/>
              <a:gdLst>
                <a:gd name="connsiteX0" fmla="*/ 0 w 117729"/>
                <a:gd name="connsiteY0" fmla="*/ 0 h 9525"/>
                <a:gd name="connsiteX1" fmla="*/ 117729 w 117729"/>
                <a:gd name="connsiteY1" fmla="*/ 0 h 9525"/>
              </a:gdLst>
              <a:ahLst/>
              <a:cxnLst>
                <a:cxn ang="0">
                  <a:pos x="connsiteX0" y="connsiteY0"/>
                </a:cxn>
                <a:cxn ang="0">
                  <a:pos x="connsiteX1" y="connsiteY1"/>
                </a:cxn>
              </a:cxnLst>
              <a:rect l="l" t="t" r="r" b="b"/>
              <a:pathLst>
                <a:path w="117729" h="9525">
                  <a:moveTo>
                    <a:pt x="0" y="0"/>
                  </a:moveTo>
                  <a:lnTo>
                    <a:pt x="117729" y="0"/>
                  </a:ln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aphic 160">
              <a:extLst>
                <a:ext uri="{FF2B5EF4-FFF2-40B4-BE49-F238E27FC236}">
                  <a16:creationId xmlns:a16="http://schemas.microsoft.com/office/drawing/2014/main" id="{76758429-A38C-B085-E32D-6B25E47918E2}"/>
                </a:ext>
              </a:extLst>
            </p:cNvPr>
            <p:cNvGrpSpPr/>
            <p:nvPr/>
          </p:nvGrpSpPr>
          <p:grpSpPr>
            <a:xfrm>
              <a:off x="7258846" y="4914593"/>
              <a:ext cx="197762" cy="268128"/>
              <a:chOff x="7258846" y="4914593"/>
              <a:chExt cx="197762" cy="268128"/>
            </a:xfrm>
            <a:noFill/>
          </p:grpSpPr>
          <p:sp>
            <p:nvSpPr>
              <p:cNvPr id="27" name="Freeform: Shape 26">
                <a:extLst>
                  <a:ext uri="{FF2B5EF4-FFF2-40B4-BE49-F238E27FC236}">
                    <a16:creationId xmlns:a16="http://schemas.microsoft.com/office/drawing/2014/main" id="{6E79F7E1-8C2C-5D78-FC7F-EA018892F377}"/>
                  </a:ext>
                </a:extLst>
              </p:cNvPr>
              <p:cNvSpPr/>
              <p:nvPr/>
            </p:nvSpPr>
            <p:spPr>
              <a:xfrm>
                <a:off x="7353549" y="5001746"/>
                <a:ext cx="9525" cy="20097"/>
              </a:xfrm>
              <a:custGeom>
                <a:avLst/>
                <a:gdLst>
                  <a:gd name="connsiteX0" fmla="*/ 0 w 9525"/>
                  <a:gd name="connsiteY0" fmla="*/ 0 h 20097"/>
                  <a:gd name="connsiteX1" fmla="*/ 0 w 9525"/>
                  <a:gd name="connsiteY1" fmla="*/ 20098 h 20097"/>
                </a:gdLst>
                <a:ahLst/>
                <a:cxnLst>
                  <a:cxn ang="0">
                    <a:pos x="connsiteX0" y="connsiteY0"/>
                  </a:cxn>
                  <a:cxn ang="0">
                    <a:pos x="connsiteX1" y="connsiteY1"/>
                  </a:cxn>
                </a:cxnLst>
                <a:rect l="l" t="t" r="r" b="b"/>
                <a:pathLst>
                  <a:path w="9525" h="20097">
                    <a:moveTo>
                      <a:pt x="0" y="0"/>
                    </a:moveTo>
                    <a:cubicBezTo>
                      <a:pt x="0" y="20098"/>
                      <a:pt x="0" y="20098"/>
                      <a:pt x="0" y="20098"/>
                    </a:cubicBezTo>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Shape 27">
                <a:extLst>
                  <a:ext uri="{FF2B5EF4-FFF2-40B4-BE49-F238E27FC236}">
                    <a16:creationId xmlns:a16="http://schemas.microsoft.com/office/drawing/2014/main" id="{5EF59073-5989-ADF2-D983-9F10C1F1310B}"/>
                  </a:ext>
                </a:extLst>
              </p:cNvPr>
              <p:cNvSpPr/>
              <p:nvPr/>
            </p:nvSpPr>
            <p:spPr>
              <a:xfrm>
                <a:off x="7258846" y="4914593"/>
                <a:ext cx="197762" cy="268128"/>
              </a:xfrm>
              <a:custGeom>
                <a:avLst/>
                <a:gdLst>
                  <a:gd name="connsiteX0" fmla="*/ 94702 w 197762"/>
                  <a:gd name="connsiteY0" fmla="*/ 17907 h 268128"/>
                  <a:gd name="connsiteX1" fmla="*/ 77462 w 197762"/>
                  <a:gd name="connsiteY1" fmla="*/ 0 h 268128"/>
                  <a:gd name="connsiteX2" fmla="*/ 60222 w 197762"/>
                  <a:gd name="connsiteY2" fmla="*/ 17907 h 268128"/>
                  <a:gd name="connsiteX3" fmla="*/ 60222 w 197762"/>
                  <a:gd name="connsiteY3" fmla="*/ 19145 h 268128"/>
                  <a:gd name="connsiteX4" fmla="*/ 60222 w 197762"/>
                  <a:gd name="connsiteY4" fmla="*/ 163544 h 268128"/>
                  <a:gd name="connsiteX5" fmla="*/ 49840 w 197762"/>
                  <a:gd name="connsiteY5" fmla="*/ 168021 h 268128"/>
                  <a:gd name="connsiteX6" fmla="*/ 31171 w 197762"/>
                  <a:gd name="connsiteY6" fmla="*/ 148685 h 268128"/>
                  <a:gd name="connsiteX7" fmla="*/ 5358 w 197762"/>
                  <a:gd name="connsiteY7" fmla="*/ 148685 h 268128"/>
                  <a:gd name="connsiteX8" fmla="*/ 5358 w 197762"/>
                  <a:gd name="connsiteY8" fmla="*/ 175450 h 268128"/>
                  <a:gd name="connsiteX9" fmla="*/ 68794 w 197762"/>
                  <a:gd name="connsiteY9" fmla="*/ 241364 h 268128"/>
                  <a:gd name="connsiteX10" fmla="*/ 128992 w 197762"/>
                  <a:gd name="connsiteY10" fmla="*/ 268129 h 268128"/>
                  <a:gd name="connsiteX11" fmla="*/ 197763 w 197762"/>
                  <a:gd name="connsiteY11" fmla="*/ 196691 h 268128"/>
                  <a:gd name="connsiteX12" fmla="*/ 197763 w 197762"/>
                  <a:gd name="connsiteY12" fmla="*/ 128016 h 268128"/>
                  <a:gd name="connsiteX13" fmla="*/ 184809 w 197762"/>
                  <a:gd name="connsiteY13" fmla="*/ 110680 h 268128"/>
                  <a:gd name="connsiteX14" fmla="*/ 94607 w 197762"/>
                  <a:gd name="connsiteY14" fmla="*/ 87344 h 268128"/>
                  <a:gd name="connsiteX15" fmla="*/ 94607 w 197762"/>
                  <a:gd name="connsiteY15" fmla="*/ 17907 h 268128"/>
                  <a:gd name="connsiteX16" fmla="*/ 94702 w 197762"/>
                  <a:gd name="connsiteY16" fmla="*/ 17907 h 268128"/>
                  <a:gd name="connsiteX17" fmla="*/ 94702 w 197762"/>
                  <a:gd name="connsiteY17" fmla="*/ 17907 h 26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762" h="268128">
                    <a:moveTo>
                      <a:pt x="94702" y="17907"/>
                    </a:moveTo>
                    <a:cubicBezTo>
                      <a:pt x="94702" y="8001"/>
                      <a:pt x="86987" y="0"/>
                      <a:pt x="77462" y="0"/>
                    </a:cubicBezTo>
                    <a:cubicBezTo>
                      <a:pt x="67937" y="0"/>
                      <a:pt x="60222" y="8001"/>
                      <a:pt x="60222" y="17907"/>
                    </a:cubicBezTo>
                    <a:cubicBezTo>
                      <a:pt x="60222" y="17907"/>
                      <a:pt x="60222" y="18383"/>
                      <a:pt x="60222" y="19145"/>
                    </a:cubicBezTo>
                    <a:cubicBezTo>
                      <a:pt x="60222" y="31242"/>
                      <a:pt x="60222" y="128969"/>
                      <a:pt x="60222" y="163544"/>
                    </a:cubicBezTo>
                    <a:cubicBezTo>
                      <a:pt x="60222" y="169164"/>
                      <a:pt x="53650" y="171926"/>
                      <a:pt x="49840" y="168021"/>
                    </a:cubicBezTo>
                    <a:cubicBezTo>
                      <a:pt x="31171" y="148685"/>
                      <a:pt x="31171" y="148685"/>
                      <a:pt x="31171" y="148685"/>
                    </a:cubicBezTo>
                    <a:cubicBezTo>
                      <a:pt x="24027" y="141256"/>
                      <a:pt x="12502" y="141256"/>
                      <a:pt x="5358" y="148685"/>
                    </a:cubicBezTo>
                    <a:cubicBezTo>
                      <a:pt x="-1786" y="156020"/>
                      <a:pt x="-1786" y="168021"/>
                      <a:pt x="5358" y="175450"/>
                    </a:cubicBezTo>
                    <a:cubicBezTo>
                      <a:pt x="68794" y="241364"/>
                      <a:pt x="68794" y="241364"/>
                      <a:pt x="68794" y="241364"/>
                    </a:cubicBezTo>
                    <a:cubicBezTo>
                      <a:pt x="84225" y="257937"/>
                      <a:pt x="105466" y="268129"/>
                      <a:pt x="128992" y="268129"/>
                    </a:cubicBezTo>
                    <a:cubicBezTo>
                      <a:pt x="166997" y="268129"/>
                      <a:pt x="197763" y="236220"/>
                      <a:pt x="197763" y="196691"/>
                    </a:cubicBezTo>
                    <a:cubicBezTo>
                      <a:pt x="197763" y="128016"/>
                      <a:pt x="197763" y="128016"/>
                      <a:pt x="197763" y="128016"/>
                    </a:cubicBezTo>
                    <a:cubicBezTo>
                      <a:pt x="197763" y="119824"/>
                      <a:pt x="192429" y="112681"/>
                      <a:pt x="184809" y="110680"/>
                    </a:cubicBezTo>
                    <a:cubicBezTo>
                      <a:pt x="94607" y="87344"/>
                      <a:pt x="94607" y="87344"/>
                      <a:pt x="94607" y="87344"/>
                    </a:cubicBezTo>
                    <a:lnTo>
                      <a:pt x="94607" y="17907"/>
                    </a:lnTo>
                    <a:lnTo>
                      <a:pt x="94702" y="17907"/>
                    </a:lnTo>
                    <a:lnTo>
                      <a:pt x="94702" y="17907"/>
                    </a:lnTo>
                    <a:close/>
                  </a:path>
                </a:pathLst>
              </a:custGeom>
              <a:noFill/>
              <a:ln w="127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1062361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67E19308-7F06-8EE9-48A6-4DF159DF82F8}"/>
              </a:ext>
              <a:ext uri="{C183D7F6-B498-43B3-948B-1728B52AA6E4}">
                <adec:decorative xmlns:adec="http://schemas.microsoft.com/office/drawing/2017/decorative" val="1"/>
              </a:ext>
            </a:extLst>
          </p:cNvPr>
          <p:cNvGrpSpPr/>
          <p:nvPr/>
        </p:nvGrpSpPr>
        <p:grpSpPr>
          <a:xfrm>
            <a:off x="5921377" y="3254378"/>
            <a:ext cx="349246" cy="349246"/>
            <a:chOff x="6184900" y="1117601"/>
            <a:chExt cx="398360" cy="398359"/>
          </a:xfrm>
        </p:grpSpPr>
        <p:cxnSp>
          <p:nvCxnSpPr>
            <p:cNvPr id="84" name="Straight Connector 83">
              <a:extLst>
                <a:ext uri="{FF2B5EF4-FFF2-40B4-BE49-F238E27FC236}">
                  <a16:creationId xmlns:a16="http://schemas.microsoft.com/office/drawing/2014/main" id="{40F93F68-A002-2BF4-4445-5604D5B47221}"/>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7B537A1-2091-6993-699C-47726B0402B4}"/>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BA91CD-5787-C251-8D0B-38F391947A14}"/>
                </a:ext>
              </a:extLst>
            </p:cNvPr>
            <p:cNvCxnSpPr>
              <a:cxnSpLocks/>
            </p:cNvCxnSpPr>
            <p:nvPr/>
          </p:nvCxnSpPr>
          <p:spPr>
            <a:xfrm rot="10800000" flipH="1" flipV="1">
              <a:off x="6303170" y="111760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5F9A5FA-6AA6-1852-D9B0-932DF7B205EE}"/>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51" name="Title 50">
            <a:extLst>
              <a:ext uri="{FF2B5EF4-FFF2-40B4-BE49-F238E27FC236}">
                <a16:creationId xmlns:a16="http://schemas.microsoft.com/office/drawing/2014/main" id="{6B6685BC-B003-F4B9-6C88-E32715947E6A}"/>
              </a:ext>
            </a:extLst>
          </p:cNvPr>
          <p:cNvSpPr txBox="1">
            <a:spLocks noGrp="1"/>
          </p:cNvSpPr>
          <p:nvPr>
            <p:ph type="title" idx="4294967295"/>
          </p:nvPr>
        </p:nvSpPr>
        <p:spPr>
          <a:xfrm>
            <a:off x="1308100" y="-374650"/>
            <a:ext cx="2383538" cy="307777"/>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Fully charged battery</a:t>
            </a:r>
          </a:p>
        </p:txBody>
      </p:sp>
      <p:pic>
        <p:nvPicPr>
          <p:cNvPr id="52" name="Picture 51" descr="Fully charged cartoon battery">
            <a:extLst>
              <a:ext uri="{FF2B5EF4-FFF2-40B4-BE49-F238E27FC236}">
                <a16:creationId xmlns:a16="http://schemas.microsoft.com/office/drawing/2014/main" id="{F641D519-A56F-ACBC-389F-D34C86B6378C}"/>
              </a:ext>
            </a:extLst>
          </p:cNvPr>
          <p:cNvPicPr>
            <a:picLocks noChangeAspect="1"/>
          </p:cNvPicPr>
          <p:nvPr/>
        </p:nvPicPr>
        <p:blipFill>
          <a:blip r:embed="rId2"/>
          <a:stretch>
            <a:fillRect/>
          </a:stretch>
        </p:blipFill>
        <p:spPr>
          <a:xfrm>
            <a:off x="1256521" y="997803"/>
            <a:ext cx="3882877" cy="1615885"/>
          </a:xfrm>
          <a:prstGeom prst="rect">
            <a:avLst/>
          </a:prstGeom>
        </p:spPr>
      </p:pic>
      <p:sp>
        <p:nvSpPr>
          <p:cNvPr id="107" name="Title 106">
            <a:extLst>
              <a:ext uri="{FF2B5EF4-FFF2-40B4-BE49-F238E27FC236}">
                <a16:creationId xmlns:a16="http://schemas.microsoft.com/office/drawing/2014/main" id="{B72C32E1-9651-F270-9747-3D5FACD7747C}"/>
              </a:ext>
              <a:ext uri="{C183D7F6-B498-43B3-948B-1728B52AA6E4}">
                <adec:decorative xmlns:adec="http://schemas.microsoft.com/office/drawing/2017/decorative" val="0"/>
              </a:ext>
            </a:extLst>
          </p:cNvPr>
          <p:cNvSpPr txBox="1">
            <a:spLocks/>
          </p:cNvSpPr>
          <p:nvPr/>
        </p:nvSpPr>
        <p:spPr>
          <a:xfrm>
            <a:off x="1369174" y="2673901"/>
            <a:ext cx="2782544" cy="307777"/>
          </a:xfrm>
          <a:prstGeom prst="rect">
            <a:avLst/>
          </a:prstGeom>
          <a:noFill/>
          <a:ln>
            <a:noFill/>
            <a:prstDash/>
          </a:ln>
          <a:effectLst/>
        </p:spPr>
        <p:txBody>
          <a:bodyPr rot="0" spcFirstLastPara="0" vertOverflow="overflow" horzOverflow="overflow" vert="horz" wrap="square" lIns="9144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chemeClr val="tx1"/>
                </a:solidFill>
                <a:effectLst/>
                <a:uLnTx/>
                <a:uFillTx/>
                <a:latin typeface="+mj-lt"/>
                <a:ea typeface="+mn-ea"/>
                <a:cs typeface="+mn-cs"/>
              </a:rPr>
              <a:t>Fully Charged</a:t>
            </a:r>
            <a:endParaRPr kumimoji="0" lang="en-US" sz="2000" b="0" i="0" u="none" strike="noStrike" kern="1200" cap="none" spc="0" normalizeH="0" baseline="0" noProof="0" dirty="0">
              <a:ln>
                <a:noFill/>
              </a:ln>
              <a:solidFill>
                <a:schemeClr val="tx1"/>
              </a:solidFill>
              <a:effectLst/>
              <a:uLnTx/>
              <a:uFillTx/>
              <a:latin typeface="+mj-lt"/>
              <a:ea typeface="+mn-ea"/>
              <a:cs typeface="+mn-cs"/>
            </a:endParaRPr>
          </a:p>
        </p:txBody>
      </p:sp>
      <p:pic>
        <p:nvPicPr>
          <p:cNvPr id="10" name="Picture 9" descr="Microsoft logo">
            <a:extLst>
              <a:ext uri="{FF2B5EF4-FFF2-40B4-BE49-F238E27FC236}">
                <a16:creationId xmlns:a16="http://schemas.microsoft.com/office/drawing/2014/main" id="{766636DB-502B-7B58-4AF1-4CC9BC1453A8}"/>
              </a:ext>
            </a:extLst>
          </p:cNvPr>
          <p:cNvPicPr>
            <a:picLocks noChangeAspect="1"/>
          </p:cNvPicPr>
          <p:nvPr/>
        </p:nvPicPr>
        <p:blipFill>
          <a:blip r:embed="rId3"/>
          <a:stretch>
            <a:fillRect/>
          </a:stretch>
        </p:blipFill>
        <p:spPr>
          <a:xfrm>
            <a:off x="3890104" y="2730638"/>
            <a:ext cx="906756" cy="194303"/>
          </a:xfrm>
          <a:prstGeom prst="rect">
            <a:avLst/>
          </a:prstGeom>
        </p:spPr>
      </p:pic>
      <p:pic>
        <p:nvPicPr>
          <p:cNvPr id="54" name="Picture 53" descr="Fully charged cartoon battery">
            <a:extLst>
              <a:ext uri="{FF2B5EF4-FFF2-40B4-BE49-F238E27FC236}">
                <a16:creationId xmlns:a16="http://schemas.microsoft.com/office/drawing/2014/main" id="{494E7BEF-358F-9E0E-B3D1-77AA71635E1A}"/>
              </a:ext>
            </a:extLst>
          </p:cNvPr>
          <p:cNvPicPr>
            <a:picLocks noChangeAspect="1"/>
          </p:cNvPicPr>
          <p:nvPr/>
        </p:nvPicPr>
        <p:blipFill>
          <a:blip r:embed="rId2"/>
          <a:stretch>
            <a:fillRect/>
          </a:stretch>
        </p:blipFill>
        <p:spPr>
          <a:xfrm>
            <a:off x="6949446" y="997802"/>
            <a:ext cx="3882877" cy="1615885"/>
          </a:xfrm>
          <a:prstGeom prst="rect">
            <a:avLst/>
          </a:prstGeom>
        </p:spPr>
      </p:pic>
      <p:sp>
        <p:nvSpPr>
          <p:cNvPr id="111" name="TextBox 110">
            <a:extLst>
              <a:ext uri="{FF2B5EF4-FFF2-40B4-BE49-F238E27FC236}">
                <a16:creationId xmlns:a16="http://schemas.microsoft.com/office/drawing/2014/main" id="{0BDF1166-E9AF-970C-6B7D-BC0781B047AA}"/>
              </a:ext>
            </a:extLst>
          </p:cNvPr>
          <p:cNvSpPr txBox="1"/>
          <p:nvPr/>
        </p:nvSpPr>
        <p:spPr>
          <a:xfrm>
            <a:off x="7122215" y="2673901"/>
            <a:ext cx="2782544" cy="307777"/>
          </a:xfrm>
          <a:prstGeom prst="rect">
            <a:avLst/>
          </a:prstGeom>
          <a:noFill/>
        </p:spPr>
        <p:txBody>
          <a:bodyPr wrap="square" lIns="91440" tIns="0" rIns="0" bIns="0" rtlCol="0">
            <a:spAutoFit/>
          </a:bodyPr>
          <a:lstStyle/>
          <a:p>
            <a:r>
              <a:rPr lang="en-IN" sz="2000">
                <a:latin typeface="+mj-lt"/>
              </a:rPr>
              <a:t>Fully Charged</a:t>
            </a:r>
            <a:endParaRPr lang="en-US" sz="2000" err="1">
              <a:latin typeface="+mj-lt"/>
            </a:endParaRPr>
          </a:p>
        </p:txBody>
      </p:sp>
      <p:pic>
        <p:nvPicPr>
          <p:cNvPr id="12" name="Picture 11" descr="Microsoft logo">
            <a:extLst>
              <a:ext uri="{FF2B5EF4-FFF2-40B4-BE49-F238E27FC236}">
                <a16:creationId xmlns:a16="http://schemas.microsoft.com/office/drawing/2014/main" id="{4350723E-97D9-14A0-03FF-5B1D049F145E}"/>
              </a:ext>
            </a:extLst>
          </p:cNvPr>
          <p:cNvPicPr>
            <a:picLocks noChangeAspect="1"/>
          </p:cNvPicPr>
          <p:nvPr/>
        </p:nvPicPr>
        <p:blipFill>
          <a:blip r:embed="rId3"/>
          <a:stretch>
            <a:fillRect/>
          </a:stretch>
        </p:blipFill>
        <p:spPr>
          <a:xfrm>
            <a:off x="9643145" y="2730638"/>
            <a:ext cx="906756" cy="194303"/>
          </a:xfrm>
          <a:prstGeom prst="rect">
            <a:avLst/>
          </a:prstGeom>
        </p:spPr>
      </p:pic>
      <p:pic>
        <p:nvPicPr>
          <p:cNvPr id="56" name="Picture 55" descr="Fully charged cartoon battery">
            <a:extLst>
              <a:ext uri="{FF2B5EF4-FFF2-40B4-BE49-F238E27FC236}">
                <a16:creationId xmlns:a16="http://schemas.microsoft.com/office/drawing/2014/main" id="{E28013D0-0B18-AC86-110E-815EFED3BE6F}"/>
              </a:ext>
            </a:extLst>
          </p:cNvPr>
          <p:cNvPicPr>
            <a:picLocks noChangeAspect="1"/>
          </p:cNvPicPr>
          <p:nvPr/>
        </p:nvPicPr>
        <p:blipFill>
          <a:blip r:embed="rId2"/>
          <a:stretch>
            <a:fillRect/>
          </a:stretch>
        </p:blipFill>
        <p:spPr>
          <a:xfrm>
            <a:off x="1251052" y="3752198"/>
            <a:ext cx="3949307" cy="1643530"/>
          </a:xfrm>
          <a:prstGeom prst="rect">
            <a:avLst/>
          </a:prstGeom>
        </p:spPr>
      </p:pic>
      <p:sp>
        <p:nvSpPr>
          <p:cNvPr id="110" name="TextBox 109">
            <a:extLst>
              <a:ext uri="{FF2B5EF4-FFF2-40B4-BE49-F238E27FC236}">
                <a16:creationId xmlns:a16="http://schemas.microsoft.com/office/drawing/2014/main" id="{74EB66F0-75DE-57CA-2D99-0B339A731848}"/>
              </a:ext>
            </a:extLst>
          </p:cNvPr>
          <p:cNvSpPr txBox="1"/>
          <p:nvPr/>
        </p:nvSpPr>
        <p:spPr>
          <a:xfrm>
            <a:off x="1369174" y="5448849"/>
            <a:ext cx="2782544" cy="307777"/>
          </a:xfrm>
          <a:prstGeom prst="rect">
            <a:avLst/>
          </a:prstGeom>
          <a:noFill/>
        </p:spPr>
        <p:txBody>
          <a:bodyPr wrap="square" lIns="91440" tIns="0" rIns="0" bIns="0" rtlCol="0">
            <a:spAutoFit/>
          </a:bodyPr>
          <a:lstStyle/>
          <a:p>
            <a:r>
              <a:rPr lang="en-IN" sz="2000" dirty="0">
                <a:latin typeface="+mj-lt"/>
              </a:rPr>
              <a:t>Fully Charged</a:t>
            </a:r>
            <a:endParaRPr lang="en-US" sz="2000" dirty="0">
              <a:latin typeface="+mj-lt"/>
            </a:endParaRPr>
          </a:p>
        </p:txBody>
      </p:sp>
      <p:pic>
        <p:nvPicPr>
          <p:cNvPr id="13" name="Picture 12" descr="Microsoft logo">
            <a:extLst>
              <a:ext uri="{FF2B5EF4-FFF2-40B4-BE49-F238E27FC236}">
                <a16:creationId xmlns:a16="http://schemas.microsoft.com/office/drawing/2014/main" id="{6FF09A85-1524-A967-8B7F-EBCF74C957A0}"/>
              </a:ext>
            </a:extLst>
          </p:cNvPr>
          <p:cNvPicPr>
            <a:picLocks noChangeAspect="1"/>
          </p:cNvPicPr>
          <p:nvPr/>
        </p:nvPicPr>
        <p:blipFill>
          <a:blip r:embed="rId3"/>
          <a:stretch>
            <a:fillRect/>
          </a:stretch>
        </p:blipFill>
        <p:spPr>
          <a:xfrm>
            <a:off x="3890104" y="5505586"/>
            <a:ext cx="906756" cy="194303"/>
          </a:xfrm>
          <a:prstGeom prst="rect">
            <a:avLst/>
          </a:prstGeom>
        </p:spPr>
      </p:pic>
      <p:pic>
        <p:nvPicPr>
          <p:cNvPr id="58" name="Picture 57" descr="Fully charged cartoon battery">
            <a:extLst>
              <a:ext uri="{FF2B5EF4-FFF2-40B4-BE49-F238E27FC236}">
                <a16:creationId xmlns:a16="http://schemas.microsoft.com/office/drawing/2014/main" id="{58312F6D-0BB8-5398-C26A-EB3F786EB86F}"/>
              </a:ext>
            </a:extLst>
          </p:cNvPr>
          <p:cNvPicPr>
            <a:picLocks noChangeAspect="1"/>
          </p:cNvPicPr>
          <p:nvPr/>
        </p:nvPicPr>
        <p:blipFill>
          <a:blip r:embed="rId2"/>
          <a:stretch>
            <a:fillRect/>
          </a:stretch>
        </p:blipFill>
        <p:spPr>
          <a:xfrm>
            <a:off x="6949446" y="3789749"/>
            <a:ext cx="3986720" cy="1659100"/>
          </a:xfrm>
          <a:prstGeom prst="rect">
            <a:avLst/>
          </a:prstGeom>
        </p:spPr>
      </p:pic>
      <p:sp>
        <p:nvSpPr>
          <p:cNvPr id="112" name="TextBox 111">
            <a:extLst>
              <a:ext uri="{FF2B5EF4-FFF2-40B4-BE49-F238E27FC236}">
                <a16:creationId xmlns:a16="http://schemas.microsoft.com/office/drawing/2014/main" id="{F2784391-7DAD-B1DA-9F99-CD5331B922FD}"/>
              </a:ext>
            </a:extLst>
          </p:cNvPr>
          <p:cNvSpPr txBox="1"/>
          <p:nvPr/>
        </p:nvSpPr>
        <p:spPr>
          <a:xfrm>
            <a:off x="7122215" y="5448849"/>
            <a:ext cx="2782544" cy="307777"/>
          </a:xfrm>
          <a:prstGeom prst="rect">
            <a:avLst/>
          </a:prstGeom>
          <a:noFill/>
        </p:spPr>
        <p:txBody>
          <a:bodyPr wrap="square" lIns="91440" tIns="0" rIns="0" bIns="0" rtlCol="0">
            <a:spAutoFit/>
          </a:bodyPr>
          <a:lstStyle/>
          <a:p>
            <a:r>
              <a:rPr lang="en-IN" sz="2000">
                <a:latin typeface="+mj-lt"/>
              </a:rPr>
              <a:t>Fully Charged</a:t>
            </a:r>
            <a:endParaRPr lang="en-US" sz="2000" err="1">
              <a:latin typeface="+mj-lt"/>
            </a:endParaRPr>
          </a:p>
        </p:txBody>
      </p:sp>
      <p:pic>
        <p:nvPicPr>
          <p:cNvPr id="50" name="Picture 49" descr="Microsoft logo">
            <a:extLst>
              <a:ext uri="{FF2B5EF4-FFF2-40B4-BE49-F238E27FC236}">
                <a16:creationId xmlns:a16="http://schemas.microsoft.com/office/drawing/2014/main" id="{F86FD2EF-7315-7F66-E79A-8983AD3A7150}"/>
              </a:ext>
            </a:extLst>
          </p:cNvPr>
          <p:cNvPicPr>
            <a:picLocks noChangeAspect="1"/>
          </p:cNvPicPr>
          <p:nvPr/>
        </p:nvPicPr>
        <p:blipFill>
          <a:blip r:embed="rId3"/>
          <a:stretch>
            <a:fillRect/>
          </a:stretch>
        </p:blipFill>
        <p:spPr>
          <a:xfrm>
            <a:off x="9643145" y="5505586"/>
            <a:ext cx="906756" cy="194303"/>
          </a:xfrm>
          <a:prstGeom prst="rect">
            <a:avLst/>
          </a:prstGeom>
        </p:spPr>
      </p:pic>
      <p:grpSp>
        <p:nvGrpSpPr>
          <p:cNvPr id="125" name="Group 124">
            <a:extLst>
              <a:ext uri="{FF2B5EF4-FFF2-40B4-BE49-F238E27FC236}">
                <a16:creationId xmlns:a16="http://schemas.microsoft.com/office/drawing/2014/main" id="{A9C1E19E-9CAE-10D6-8721-9BD6F2B74186}"/>
              </a:ext>
              <a:ext uri="{C183D7F6-B498-43B3-948B-1728B52AA6E4}">
                <adec:decorative xmlns:adec="http://schemas.microsoft.com/office/drawing/2017/decorative" val="1"/>
              </a:ext>
            </a:extLst>
          </p:cNvPr>
          <p:cNvGrpSpPr/>
          <p:nvPr/>
        </p:nvGrpSpPr>
        <p:grpSpPr>
          <a:xfrm>
            <a:off x="11662395" y="3254378"/>
            <a:ext cx="245557" cy="349246"/>
            <a:chOff x="10822826" y="3254378"/>
            <a:chExt cx="245557" cy="349246"/>
          </a:xfrm>
        </p:grpSpPr>
        <p:cxnSp>
          <p:nvCxnSpPr>
            <p:cNvPr id="121" name="Straight Connector 120">
              <a:extLst>
                <a:ext uri="{FF2B5EF4-FFF2-40B4-BE49-F238E27FC236}">
                  <a16:creationId xmlns:a16="http://schemas.microsoft.com/office/drawing/2014/main" id="{CD72BCF9-376F-8484-B282-A21995B4FB2D}"/>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687B99C-221E-B5FA-C7A7-DAA73FC47DEB}"/>
                </a:ext>
              </a:extLst>
            </p:cNvPr>
            <p:cNvCxnSpPr>
              <a:cxnSpLocks/>
            </p:cNvCxnSpPr>
            <p:nvPr/>
          </p:nvCxnSpPr>
          <p:spPr>
            <a:xfrm rot="10800000" flipH="1" flipV="1">
              <a:off x="10926514" y="3254378"/>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985F88-D292-7614-D0B7-79E4248B330D}"/>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4A04726A-32D5-4986-B6D8-72C7B7965723}"/>
              </a:ext>
              <a:ext uri="{C183D7F6-B498-43B3-948B-1728B52AA6E4}">
                <adec:decorative xmlns:adec="http://schemas.microsoft.com/office/drawing/2017/decorative" val="1"/>
              </a:ext>
            </a:extLst>
          </p:cNvPr>
          <p:cNvGrpSpPr/>
          <p:nvPr/>
        </p:nvGrpSpPr>
        <p:grpSpPr>
          <a:xfrm flipH="1">
            <a:off x="284049" y="3254378"/>
            <a:ext cx="245557" cy="349246"/>
            <a:chOff x="10822826" y="3254378"/>
            <a:chExt cx="245557" cy="349246"/>
          </a:xfrm>
        </p:grpSpPr>
        <p:cxnSp>
          <p:nvCxnSpPr>
            <p:cNvPr id="127" name="Straight Connector 126">
              <a:extLst>
                <a:ext uri="{FF2B5EF4-FFF2-40B4-BE49-F238E27FC236}">
                  <a16:creationId xmlns:a16="http://schemas.microsoft.com/office/drawing/2014/main" id="{96BC1028-E3BC-A026-E6E8-866017DF3131}"/>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C3CA93B-141C-3C00-33A4-EF7DE1540F0C}"/>
                </a:ext>
              </a:extLst>
            </p:cNvPr>
            <p:cNvCxnSpPr>
              <a:cxnSpLocks/>
            </p:cNvCxnSpPr>
            <p:nvPr/>
          </p:nvCxnSpPr>
          <p:spPr>
            <a:xfrm rot="10800000" flipH="1" flipV="1">
              <a:off x="10926514" y="3254378"/>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32DD222-6E53-53D3-B62A-2AC1F7DA2F50}"/>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7BA1237-FF34-66DD-081E-2E6241E0B1FB}"/>
              </a:ext>
              <a:ext uri="{C183D7F6-B498-43B3-948B-1728B52AA6E4}">
                <adec:decorative xmlns:adec="http://schemas.microsoft.com/office/drawing/2017/decorative" val="1"/>
              </a:ext>
            </a:extLst>
          </p:cNvPr>
          <p:cNvGrpSpPr/>
          <p:nvPr/>
        </p:nvGrpSpPr>
        <p:grpSpPr>
          <a:xfrm>
            <a:off x="284049" y="388687"/>
            <a:ext cx="11623903" cy="245558"/>
            <a:chOff x="284049" y="388687"/>
            <a:chExt cx="11623903" cy="245558"/>
          </a:xfrm>
        </p:grpSpPr>
        <p:grpSp>
          <p:nvGrpSpPr>
            <p:cNvPr id="130" name="Group 129">
              <a:extLst>
                <a:ext uri="{FF2B5EF4-FFF2-40B4-BE49-F238E27FC236}">
                  <a16:creationId xmlns:a16="http://schemas.microsoft.com/office/drawing/2014/main" id="{57E8CDCB-48BE-A192-9CAF-B90454EAE939}"/>
                </a:ext>
              </a:extLst>
            </p:cNvPr>
            <p:cNvGrpSpPr/>
            <p:nvPr/>
          </p:nvGrpSpPr>
          <p:grpSpPr>
            <a:xfrm flipH="1">
              <a:off x="284049" y="388687"/>
              <a:ext cx="245557" cy="245558"/>
              <a:chOff x="10822826" y="3358066"/>
              <a:chExt cx="245557" cy="245558"/>
            </a:xfrm>
          </p:grpSpPr>
          <p:cxnSp>
            <p:nvCxnSpPr>
              <p:cNvPr id="131" name="Straight Connector 130">
                <a:extLst>
                  <a:ext uri="{FF2B5EF4-FFF2-40B4-BE49-F238E27FC236}">
                    <a16:creationId xmlns:a16="http://schemas.microsoft.com/office/drawing/2014/main" id="{78419FA5-EB35-E545-FBF0-7E3A04BE94D0}"/>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802A56F-ADE5-C7E3-8EEA-4BD8C188A222}"/>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5C332EAC-B4F0-495D-69B4-0AA2690E2CF3}"/>
                </a:ext>
              </a:extLst>
            </p:cNvPr>
            <p:cNvGrpSpPr/>
            <p:nvPr/>
          </p:nvGrpSpPr>
          <p:grpSpPr>
            <a:xfrm>
              <a:off x="11662395" y="388687"/>
              <a:ext cx="245557" cy="245558"/>
              <a:chOff x="10822826" y="3358066"/>
              <a:chExt cx="245557" cy="245558"/>
            </a:xfrm>
          </p:grpSpPr>
          <p:cxnSp>
            <p:nvCxnSpPr>
              <p:cNvPr id="135" name="Straight Connector 134">
                <a:extLst>
                  <a:ext uri="{FF2B5EF4-FFF2-40B4-BE49-F238E27FC236}">
                    <a16:creationId xmlns:a16="http://schemas.microsoft.com/office/drawing/2014/main" id="{29EF1005-0205-8E29-9CFD-F55B67718A41}"/>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C9B83E3-B7C6-379A-2D8E-5AFBC8F882AB}"/>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93F09C13-3395-F43A-3768-384F5B5E04FD}"/>
                </a:ext>
              </a:extLst>
            </p:cNvPr>
            <p:cNvGrpSpPr/>
            <p:nvPr/>
          </p:nvGrpSpPr>
          <p:grpSpPr>
            <a:xfrm>
              <a:off x="5921377" y="388687"/>
              <a:ext cx="349246" cy="245557"/>
              <a:chOff x="6184900" y="1235871"/>
              <a:chExt cx="398360" cy="280089"/>
            </a:xfrm>
          </p:grpSpPr>
          <p:cxnSp>
            <p:nvCxnSpPr>
              <p:cNvPr id="138" name="Straight Connector 137">
                <a:extLst>
                  <a:ext uri="{FF2B5EF4-FFF2-40B4-BE49-F238E27FC236}">
                    <a16:creationId xmlns:a16="http://schemas.microsoft.com/office/drawing/2014/main" id="{0F5291EC-66B2-7D9C-B7B7-CA41EA58EE28}"/>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77A4E39-CA03-C169-46DE-4699CA1E6EF3}"/>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1D27F29-AB60-3B5A-F5F6-375A92DC41EE}"/>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143" name="Group 142">
            <a:extLst>
              <a:ext uri="{FF2B5EF4-FFF2-40B4-BE49-F238E27FC236}">
                <a16:creationId xmlns:a16="http://schemas.microsoft.com/office/drawing/2014/main" id="{9779A2B0-A858-25EF-B1EB-C2766D92C289}"/>
              </a:ext>
              <a:ext uri="{C183D7F6-B498-43B3-948B-1728B52AA6E4}">
                <adec:decorative xmlns:adec="http://schemas.microsoft.com/office/drawing/2017/decorative" val="1"/>
              </a:ext>
            </a:extLst>
          </p:cNvPr>
          <p:cNvGrpSpPr/>
          <p:nvPr/>
        </p:nvGrpSpPr>
        <p:grpSpPr>
          <a:xfrm flipV="1">
            <a:off x="284049" y="6223753"/>
            <a:ext cx="11623903" cy="245558"/>
            <a:chOff x="284049" y="388687"/>
            <a:chExt cx="11623903" cy="245558"/>
          </a:xfrm>
        </p:grpSpPr>
        <p:grpSp>
          <p:nvGrpSpPr>
            <p:cNvPr id="144" name="Group 143">
              <a:extLst>
                <a:ext uri="{FF2B5EF4-FFF2-40B4-BE49-F238E27FC236}">
                  <a16:creationId xmlns:a16="http://schemas.microsoft.com/office/drawing/2014/main" id="{14F14CE9-A317-8118-2E76-E82D7FFEE1D9}"/>
                </a:ext>
              </a:extLst>
            </p:cNvPr>
            <p:cNvGrpSpPr/>
            <p:nvPr/>
          </p:nvGrpSpPr>
          <p:grpSpPr>
            <a:xfrm flipH="1">
              <a:off x="284049" y="388687"/>
              <a:ext cx="245557" cy="245558"/>
              <a:chOff x="10822826" y="3358066"/>
              <a:chExt cx="245557" cy="245558"/>
            </a:xfrm>
          </p:grpSpPr>
          <p:cxnSp>
            <p:nvCxnSpPr>
              <p:cNvPr id="152" name="Straight Connector 151">
                <a:extLst>
                  <a:ext uri="{FF2B5EF4-FFF2-40B4-BE49-F238E27FC236}">
                    <a16:creationId xmlns:a16="http://schemas.microsoft.com/office/drawing/2014/main" id="{40A2CDF2-E47E-F983-80DD-2CD00DE79EE9}"/>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137384D-B20B-44ED-5C9C-51E8F14119C9}"/>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E9E3EF6-CF27-87C0-F8CA-8FFB0F92739A}"/>
                </a:ext>
              </a:extLst>
            </p:cNvPr>
            <p:cNvGrpSpPr/>
            <p:nvPr/>
          </p:nvGrpSpPr>
          <p:grpSpPr>
            <a:xfrm>
              <a:off x="11662395" y="388687"/>
              <a:ext cx="245557" cy="245558"/>
              <a:chOff x="10822826" y="3358066"/>
              <a:chExt cx="245557" cy="245558"/>
            </a:xfrm>
          </p:grpSpPr>
          <p:cxnSp>
            <p:nvCxnSpPr>
              <p:cNvPr id="150" name="Straight Connector 149">
                <a:extLst>
                  <a:ext uri="{FF2B5EF4-FFF2-40B4-BE49-F238E27FC236}">
                    <a16:creationId xmlns:a16="http://schemas.microsoft.com/office/drawing/2014/main" id="{CF3E5F4A-BBC1-2334-2B4D-E8D4E2E1F6AF}"/>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8D94A94-9417-6C3F-A116-12C20027BEB1}"/>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7C40CE43-E336-4F90-BFAB-B6F2212730C0}"/>
                </a:ext>
              </a:extLst>
            </p:cNvPr>
            <p:cNvGrpSpPr/>
            <p:nvPr/>
          </p:nvGrpSpPr>
          <p:grpSpPr>
            <a:xfrm>
              <a:off x="5921377" y="388687"/>
              <a:ext cx="349246" cy="245557"/>
              <a:chOff x="6184900" y="1235871"/>
              <a:chExt cx="398360" cy="280089"/>
            </a:xfrm>
          </p:grpSpPr>
          <p:cxnSp>
            <p:nvCxnSpPr>
              <p:cNvPr id="147" name="Straight Connector 146">
                <a:extLst>
                  <a:ext uri="{FF2B5EF4-FFF2-40B4-BE49-F238E27FC236}">
                    <a16:creationId xmlns:a16="http://schemas.microsoft.com/office/drawing/2014/main" id="{812443E4-9062-08E2-4D4D-1489BA6F864D}"/>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D4B5173-11D9-1C57-00D6-EA6F1A7B87FB}"/>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A3293BE-8CD3-BA15-BAFE-003DB4887C3C}"/>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89521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1251F669-4D59-7424-F1FC-85B1E3869881}"/>
              </a:ext>
            </a:extLst>
          </p:cNvPr>
          <p:cNvSpPr txBox="1">
            <a:spLocks noGrp="1"/>
          </p:cNvSpPr>
          <p:nvPr>
            <p:ph type="title" idx="4294967295"/>
          </p:nvPr>
        </p:nvSpPr>
        <p:spPr>
          <a:xfrm>
            <a:off x="1369174" y="-546100"/>
            <a:ext cx="3252172" cy="307777"/>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High energy charged battery</a:t>
            </a:r>
          </a:p>
        </p:txBody>
      </p:sp>
      <p:grpSp>
        <p:nvGrpSpPr>
          <p:cNvPr id="83" name="Group 82">
            <a:extLst>
              <a:ext uri="{FF2B5EF4-FFF2-40B4-BE49-F238E27FC236}">
                <a16:creationId xmlns:a16="http://schemas.microsoft.com/office/drawing/2014/main" id="{67E19308-7F06-8EE9-48A6-4DF159DF82F8}"/>
              </a:ext>
              <a:ext uri="{C183D7F6-B498-43B3-948B-1728B52AA6E4}">
                <adec:decorative xmlns:adec="http://schemas.microsoft.com/office/drawing/2017/decorative" val="1"/>
              </a:ext>
            </a:extLst>
          </p:cNvPr>
          <p:cNvGrpSpPr/>
          <p:nvPr/>
        </p:nvGrpSpPr>
        <p:grpSpPr>
          <a:xfrm>
            <a:off x="5921377" y="3254378"/>
            <a:ext cx="349246" cy="349246"/>
            <a:chOff x="6184900" y="1117601"/>
            <a:chExt cx="398360" cy="398359"/>
          </a:xfrm>
        </p:grpSpPr>
        <p:cxnSp>
          <p:nvCxnSpPr>
            <p:cNvPr id="84" name="Straight Connector 83">
              <a:extLst>
                <a:ext uri="{FF2B5EF4-FFF2-40B4-BE49-F238E27FC236}">
                  <a16:creationId xmlns:a16="http://schemas.microsoft.com/office/drawing/2014/main" id="{40F93F68-A002-2BF4-4445-5604D5B47221}"/>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7B537A1-2091-6993-699C-47726B0402B4}"/>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BA91CD-5787-C251-8D0B-38F391947A14}"/>
                </a:ext>
              </a:extLst>
            </p:cNvPr>
            <p:cNvCxnSpPr>
              <a:cxnSpLocks/>
            </p:cNvCxnSpPr>
            <p:nvPr/>
          </p:nvCxnSpPr>
          <p:spPr>
            <a:xfrm rot="10800000" flipH="1" flipV="1">
              <a:off x="6303170" y="111760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5F9A5FA-6AA6-1852-D9B0-932DF7B205EE}"/>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pic>
        <p:nvPicPr>
          <p:cNvPr id="27" name="Picture 26" descr="Cartoon battery with high charge">
            <a:extLst>
              <a:ext uri="{FF2B5EF4-FFF2-40B4-BE49-F238E27FC236}">
                <a16:creationId xmlns:a16="http://schemas.microsoft.com/office/drawing/2014/main" id="{4FD48DBB-5666-A4A0-087D-066CDDAFEF1B}"/>
              </a:ext>
            </a:extLst>
          </p:cNvPr>
          <p:cNvPicPr>
            <a:picLocks noChangeAspect="1"/>
          </p:cNvPicPr>
          <p:nvPr/>
        </p:nvPicPr>
        <p:blipFill>
          <a:blip r:embed="rId2"/>
          <a:stretch>
            <a:fillRect/>
          </a:stretch>
        </p:blipFill>
        <p:spPr>
          <a:xfrm>
            <a:off x="1294967" y="952054"/>
            <a:ext cx="3853960" cy="1627707"/>
          </a:xfrm>
          <a:prstGeom prst="rect">
            <a:avLst/>
          </a:prstGeom>
        </p:spPr>
      </p:pic>
      <p:sp>
        <p:nvSpPr>
          <p:cNvPr id="107" name="Title 106">
            <a:extLst>
              <a:ext uri="{FF2B5EF4-FFF2-40B4-BE49-F238E27FC236}">
                <a16:creationId xmlns:a16="http://schemas.microsoft.com/office/drawing/2014/main" id="{B72C32E1-9651-F270-9747-3D5FACD7747C}"/>
              </a:ext>
            </a:extLst>
          </p:cNvPr>
          <p:cNvSpPr txBox="1">
            <a:spLocks/>
          </p:cNvSpPr>
          <p:nvPr/>
        </p:nvSpPr>
        <p:spPr>
          <a:xfrm>
            <a:off x="1369174" y="2673901"/>
            <a:ext cx="2782544" cy="307777"/>
          </a:xfrm>
          <a:prstGeom prst="rect">
            <a:avLst/>
          </a:prstGeom>
          <a:noFill/>
          <a:ln>
            <a:noFill/>
            <a:prstDash/>
          </a:ln>
          <a:effectLst/>
        </p:spPr>
        <p:txBody>
          <a:bodyPr rot="0" spcFirstLastPara="0" vertOverflow="overflow" horzOverflow="overflow" vert="horz" wrap="square" lIns="9144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chemeClr val="tx1"/>
                </a:solidFill>
                <a:effectLst/>
                <a:uLnTx/>
                <a:uFillTx/>
                <a:latin typeface="+mj-lt"/>
                <a:ea typeface="+mn-ea"/>
                <a:cs typeface="+mn-cs"/>
              </a:rPr>
              <a:t>High</a:t>
            </a:r>
            <a:endParaRPr kumimoji="0" lang="en-US" sz="2000" b="0" i="0" u="none" strike="noStrike" kern="1200" cap="none" spc="0" normalizeH="0" baseline="0" noProof="0" dirty="0">
              <a:ln>
                <a:noFill/>
              </a:ln>
              <a:solidFill>
                <a:schemeClr val="tx1"/>
              </a:solidFill>
              <a:effectLst/>
              <a:uLnTx/>
              <a:uFillTx/>
              <a:latin typeface="+mj-lt"/>
              <a:ea typeface="+mn-ea"/>
              <a:cs typeface="+mn-cs"/>
            </a:endParaRPr>
          </a:p>
        </p:txBody>
      </p:sp>
      <p:pic>
        <p:nvPicPr>
          <p:cNvPr id="4" name="Picture 3" descr="Microsoft logo">
            <a:extLst>
              <a:ext uri="{FF2B5EF4-FFF2-40B4-BE49-F238E27FC236}">
                <a16:creationId xmlns:a16="http://schemas.microsoft.com/office/drawing/2014/main" id="{A9D08C5B-5399-BDD6-64D5-25E670EE661B}"/>
              </a:ext>
            </a:extLst>
          </p:cNvPr>
          <p:cNvPicPr>
            <a:picLocks noChangeAspect="1"/>
          </p:cNvPicPr>
          <p:nvPr/>
        </p:nvPicPr>
        <p:blipFill>
          <a:blip r:embed="rId3"/>
          <a:stretch>
            <a:fillRect/>
          </a:stretch>
        </p:blipFill>
        <p:spPr>
          <a:xfrm>
            <a:off x="3890104" y="2730638"/>
            <a:ext cx="906756" cy="194303"/>
          </a:xfrm>
          <a:prstGeom prst="rect">
            <a:avLst/>
          </a:prstGeom>
        </p:spPr>
      </p:pic>
      <p:pic>
        <p:nvPicPr>
          <p:cNvPr id="34" name="Picture 33" descr="Cartoon battery with high charge">
            <a:extLst>
              <a:ext uri="{FF2B5EF4-FFF2-40B4-BE49-F238E27FC236}">
                <a16:creationId xmlns:a16="http://schemas.microsoft.com/office/drawing/2014/main" id="{49B8BE7F-8ABF-77CC-7537-28512141F729}"/>
              </a:ext>
            </a:extLst>
          </p:cNvPr>
          <p:cNvPicPr>
            <a:picLocks noChangeAspect="1"/>
          </p:cNvPicPr>
          <p:nvPr/>
        </p:nvPicPr>
        <p:blipFill>
          <a:blip r:embed="rId2"/>
          <a:stretch>
            <a:fillRect/>
          </a:stretch>
        </p:blipFill>
        <p:spPr>
          <a:xfrm>
            <a:off x="7057387" y="965403"/>
            <a:ext cx="3853959" cy="1627706"/>
          </a:xfrm>
          <a:prstGeom prst="rect">
            <a:avLst/>
          </a:prstGeom>
        </p:spPr>
      </p:pic>
      <p:sp>
        <p:nvSpPr>
          <p:cNvPr id="111" name="TextBox 110">
            <a:extLst>
              <a:ext uri="{FF2B5EF4-FFF2-40B4-BE49-F238E27FC236}">
                <a16:creationId xmlns:a16="http://schemas.microsoft.com/office/drawing/2014/main" id="{0BDF1166-E9AF-970C-6B7D-BC0781B047AA}"/>
              </a:ext>
            </a:extLst>
          </p:cNvPr>
          <p:cNvSpPr txBox="1"/>
          <p:nvPr/>
        </p:nvSpPr>
        <p:spPr>
          <a:xfrm>
            <a:off x="7122215" y="2673901"/>
            <a:ext cx="2782544" cy="307777"/>
          </a:xfrm>
          <a:prstGeom prst="rect">
            <a:avLst/>
          </a:prstGeom>
          <a:noFill/>
        </p:spPr>
        <p:txBody>
          <a:bodyPr wrap="square" lIns="91440" tIns="0" rIns="0" bIns="0" rtlCol="0">
            <a:spAutoFit/>
          </a:bodyPr>
          <a:lstStyle/>
          <a:p>
            <a:r>
              <a:rPr lang="en-IN" sz="2000" dirty="0">
                <a:latin typeface="+mj-lt"/>
              </a:rPr>
              <a:t>High</a:t>
            </a:r>
            <a:endParaRPr lang="en-US" sz="2000" dirty="0">
              <a:latin typeface="+mj-lt"/>
            </a:endParaRPr>
          </a:p>
        </p:txBody>
      </p:sp>
      <p:pic>
        <p:nvPicPr>
          <p:cNvPr id="9" name="Picture 8" descr="Microsoft logo">
            <a:extLst>
              <a:ext uri="{FF2B5EF4-FFF2-40B4-BE49-F238E27FC236}">
                <a16:creationId xmlns:a16="http://schemas.microsoft.com/office/drawing/2014/main" id="{167A27DC-3185-3195-87F5-97C2A8FF1A96}"/>
              </a:ext>
            </a:extLst>
          </p:cNvPr>
          <p:cNvPicPr>
            <a:picLocks noChangeAspect="1"/>
          </p:cNvPicPr>
          <p:nvPr/>
        </p:nvPicPr>
        <p:blipFill>
          <a:blip r:embed="rId3"/>
          <a:stretch>
            <a:fillRect/>
          </a:stretch>
        </p:blipFill>
        <p:spPr>
          <a:xfrm>
            <a:off x="9643145" y="2730638"/>
            <a:ext cx="906756" cy="194303"/>
          </a:xfrm>
          <a:prstGeom prst="rect">
            <a:avLst/>
          </a:prstGeom>
        </p:spPr>
      </p:pic>
      <p:pic>
        <p:nvPicPr>
          <p:cNvPr id="48" name="Picture 47" descr="Cartoon battery with high charge">
            <a:extLst>
              <a:ext uri="{FF2B5EF4-FFF2-40B4-BE49-F238E27FC236}">
                <a16:creationId xmlns:a16="http://schemas.microsoft.com/office/drawing/2014/main" id="{057493EF-04E2-016B-8E85-267249A2B56E}"/>
              </a:ext>
            </a:extLst>
          </p:cNvPr>
          <p:cNvPicPr>
            <a:picLocks noChangeAspect="1"/>
          </p:cNvPicPr>
          <p:nvPr/>
        </p:nvPicPr>
        <p:blipFill>
          <a:blip r:embed="rId2"/>
          <a:stretch>
            <a:fillRect/>
          </a:stretch>
        </p:blipFill>
        <p:spPr>
          <a:xfrm>
            <a:off x="1294457" y="3715721"/>
            <a:ext cx="3853960" cy="1643677"/>
          </a:xfrm>
          <a:prstGeom prst="rect">
            <a:avLst/>
          </a:prstGeom>
        </p:spPr>
      </p:pic>
      <p:sp>
        <p:nvSpPr>
          <p:cNvPr id="110" name="TextBox 109">
            <a:extLst>
              <a:ext uri="{FF2B5EF4-FFF2-40B4-BE49-F238E27FC236}">
                <a16:creationId xmlns:a16="http://schemas.microsoft.com/office/drawing/2014/main" id="{74EB66F0-75DE-57CA-2D99-0B339A731848}"/>
              </a:ext>
            </a:extLst>
          </p:cNvPr>
          <p:cNvSpPr txBox="1"/>
          <p:nvPr/>
        </p:nvSpPr>
        <p:spPr>
          <a:xfrm>
            <a:off x="1369174" y="5448849"/>
            <a:ext cx="2782544" cy="307777"/>
          </a:xfrm>
          <a:prstGeom prst="rect">
            <a:avLst/>
          </a:prstGeom>
          <a:noFill/>
        </p:spPr>
        <p:txBody>
          <a:bodyPr wrap="square" lIns="91440" tIns="0" rIns="0" bIns="0" rtlCol="0">
            <a:spAutoFit/>
          </a:bodyPr>
          <a:lstStyle/>
          <a:p>
            <a:r>
              <a:rPr lang="en-IN" sz="2000" dirty="0">
                <a:latin typeface="+mj-lt"/>
              </a:rPr>
              <a:t>High</a:t>
            </a:r>
            <a:endParaRPr lang="en-US" sz="2000" dirty="0">
              <a:latin typeface="+mj-lt"/>
            </a:endParaRPr>
          </a:p>
        </p:txBody>
      </p:sp>
      <p:pic>
        <p:nvPicPr>
          <p:cNvPr id="18" name="Picture 17" descr="Microsoft logo">
            <a:extLst>
              <a:ext uri="{FF2B5EF4-FFF2-40B4-BE49-F238E27FC236}">
                <a16:creationId xmlns:a16="http://schemas.microsoft.com/office/drawing/2014/main" id="{357CC1D6-D0E9-903E-5C09-8E1C0AD8025A}"/>
              </a:ext>
            </a:extLst>
          </p:cNvPr>
          <p:cNvPicPr>
            <a:picLocks noChangeAspect="1"/>
          </p:cNvPicPr>
          <p:nvPr/>
        </p:nvPicPr>
        <p:blipFill>
          <a:blip r:embed="rId3"/>
          <a:stretch>
            <a:fillRect/>
          </a:stretch>
        </p:blipFill>
        <p:spPr>
          <a:xfrm>
            <a:off x="3890104" y="5505586"/>
            <a:ext cx="906756" cy="194303"/>
          </a:xfrm>
          <a:prstGeom prst="rect">
            <a:avLst/>
          </a:prstGeom>
        </p:spPr>
      </p:pic>
      <p:pic>
        <p:nvPicPr>
          <p:cNvPr id="50" name="Picture 49" descr="Cartoon battery with high charge">
            <a:extLst>
              <a:ext uri="{FF2B5EF4-FFF2-40B4-BE49-F238E27FC236}">
                <a16:creationId xmlns:a16="http://schemas.microsoft.com/office/drawing/2014/main" id="{7814E776-8937-5B14-C056-A76E256025F7}"/>
              </a:ext>
            </a:extLst>
          </p:cNvPr>
          <p:cNvPicPr>
            <a:picLocks noChangeAspect="1"/>
          </p:cNvPicPr>
          <p:nvPr/>
        </p:nvPicPr>
        <p:blipFill>
          <a:blip r:embed="rId2"/>
          <a:stretch>
            <a:fillRect/>
          </a:stretch>
        </p:blipFill>
        <p:spPr>
          <a:xfrm>
            <a:off x="7019936" y="3725150"/>
            <a:ext cx="3891410" cy="1643677"/>
          </a:xfrm>
          <a:prstGeom prst="rect">
            <a:avLst/>
          </a:prstGeom>
        </p:spPr>
      </p:pic>
      <p:sp>
        <p:nvSpPr>
          <p:cNvPr id="112" name="TextBox 111">
            <a:extLst>
              <a:ext uri="{FF2B5EF4-FFF2-40B4-BE49-F238E27FC236}">
                <a16:creationId xmlns:a16="http://schemas.microsoft.com/office/drawing/2014/main" id="{F2784391-7DAD-B1DA-9F99-CD5331B922FD}"/>
              </a:ext>
            </a:extLst>
          </p:cNvPr>
          <p:cNvSpPr txBox="1"/>
          <p:nvPr/>
        </p:nvSpPr>
        <p:spPr>
          <a:xfrm>
            <a:off x="7122215" y="5448849"/>
            <a:ext cx="2782544" cy="307777"/>
          </a:xfrm>
          <a:prstGeom prst="rect">
            <a:avLst/>
          </a:prstGeom>
          <a:noFill/>
        </p:spPr>
        <p:txBody>
          <a:bodyPr wrap="square" lIns="91440" tIns="0" rIns="0" bIns="0" rtlCol="0">
            <a:spAutoFit/>
          </a:bodyPr>
          <a:lstStyle/>
          <a:p>
            <a:r>
              <a:rPr lang="en-IN" sz="2000">
                <a:latin typeface="+mj-lt"/>
              </a:rPr>
              <a:t>High</a:t>
            </a:r>
            <a:endParaRPr lang="en-US" sz="2000" err="1">
              <a:latin typeface="+mj-lt"/>
            </a:endParaRPr>
          </a:p>
        </p:txBody>
      </p:sp>
      <p:pic>
        <p:nvPicPr>
          <p:cNvPr id="20" name="Picture 19" descr="Microsoft logo">
            <a:extLst>
              <a:ext uri="{FF2B5EF4-FFF2-40B4-BE49-F238E27FC236}">
                <a16:creationId xmlns:a16="http://schemas.microsoft.com/office/drawing/2014/main" id="{59D853C7-1C36-FD3B-10FB-6069FD3B61E9}"/>
              </a:ext>
            </a:extLst>
          </p:cNvPr>
          <p:cNvPicPr>
            <a:picLocks noChangeAspect="1"/>
          </p:cNvPicPr>
          <p:nvPr/>
        </p:nvPicPr>
        <p:blipFill>
          <a:blip r:embed="rId3"/>
          <a:stretch>
            <a:fillRect/>
          </a:stretch>
        </p:blipFill>
        <p:spPr>
          <a:xfrm>
            <a:off x="9643145" y="5505586"/>
            <a:ext cx="906756" cy="194303"/>
          </a:xfrm>
          <a:prstGeom prst="rect">
            <a:avLst/>
          </a:prstGeom>
        </p:spPr>
      </p:pic>
      <p:grpSp>
        <p:nvGrpSpPr>
          <p:cNvPr id="125" name="Group 124">
            <a:extLst>
              <a:ext uri="{FF2B5EF4-FFF2-40B4-BE49-F238E27FC236}">
                <a16:creationId xmlns:a16="http://schemas.microsoft.com/office/drawing/2014/main" id="{A9C1E19E-9CAE-10D6-8721-9BD6F2B74186}"/>
              </a:ext>
              <a:ext uri="{C183D7F6-B498-43B3-948B-1728B52AA6E4}">
                <adec:decorative xmlns:adec="http://schemas.microsoft.com/office/drawing/2017/decorative" val="1"/>
              </a:ext>
            </a:extLst>
          </p:cNvPr>
          <p:cNvGrpSpPr/>
          <p:nvPr/>
        </p:nvGrpSpPr>
        <p:grpSpPr>
          <a:xfrm>
            <a:off x="11662395" y="3254378"/>
            <a:ext cx="245557" cy="349246"/>
            <a:chOff x="10822826" y="3254378"/>
            <a:chExt cx="245557" cy="349246"/>
          </a:xfrm>
        </p:grpSpPr>
        <p:cxnSp>
          <p:nvCxnSpPr>
            <p:cNvPr id="121" name="Straight Connector 120">
              <a:extLst>
                <a:ext uri="{FF2B5EF4-FFF2-40B4-BE49-F238E27FC236}">
                  <a16:creationId xmlns:a16="http://schemas.microsoft.com/office/drawing/2014/main" id="{CD72BCF9-376F-8484-B282-A21995B4FB2D}"/>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687B99C-221E-B5FA-C7A7-DAA73FC47DEB}"/>
                </a:ext>
              </a:extLst>
            </p:cNvPr>
            <p:cNvCxnSpPr>
              <a:cxnSpLocks/>
            </p:cNvCxnSpPr>
            <p:nvPr/>
          </p:nvCxnSpPr>
          <p:spPr>
            <a:xfrm rot="10800000" flipH="1" flipV="1">
              <a:off x="10926514" y="3254378"/>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985F88-D292-7614-D0B7-79E4248B330D}"/>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4A04726A-32D5-4986-B6D8-72C7B7965723}"/>
              </a:ext>
              <a:ext uri="{C183D7F6-B498-43B3-948B-1728B52AA6E4}">
                <adec:decorative xmlns:adec="http://schemas.microsoft.com/office/drawing/2017/decorative" val="1"/>
              </a:ext>
            </a:extLst>
          </p:cNvPr>
          <p:cNvGrpSpPr/>
          <p:nvPr/>
        </p:nvGrpSpPr>
        <p:grpSpPr>
          <a:xfrm flipH="1">
            <a:off x="284049" y="3254378"/>
            <a:ext cx="245557" cy="349246"/>
            <a:chOff x="10822826" y="3254378"/>
            <a:chExt cx="245557" cy="349246"/>
          </a:xfrm>
        </p:grpSpPr>
        <p:cxnSp>
          <p:nvCxnSpPr>
            <p:cNvPr id="127" name="Straight Connector 126">
              <a:extLst>
                <a:ext uri="{FF2B5EF4-FFF2-40B4-BE49-F238E27FC236}">
                  <a16:creationId xmlns:a16="http://schemas.microsoft.com/office/drawing/2014/main" id="{96BC1028-E3BC-A026-E6E8-866017DF3131}"/>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C3CA93B-141C-3C00-33A4-EF7DE1540F0C}"/>
                </a:ext>
              </a:extLst>
            </p:cNvPr>
            <p:cNvCxnSpPr>
              <a:cxnSpLocks/>
            </p:cNvCxnSpPr>
            <p:nvPr/>
          </p:nvCxnSpPr>
          <p:spPr>
            <a:xfrm rot="10800000" flipH="1" flipV="1">
              <a:off x="10926514" y="3254378"/>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32DD222-6E53-53D3-B62A-2AC1F7DA2F50}"/>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7BA1237-FF34-66DD-081E-2E6241E0B1FB}"/>
              </a:ext>
              <a:ext uri="{C183D7F6-B498-43B3-948B-1728B52AA6E4}">
                <adec:decorative xmlns:adec="http://schemas.microsoft.com/office/drawing/2017/decorative" val="1"/>
              </a:ext>
            </a:extLst>
          </p:cNvPr>
          <p:cNvGrpSpPr/>
          <p:nvPr/>
        </p:nvGrpSpPr>
        <p:grpSpPr>
          <a:xfrm>
            <a:off x="284049" y="388687"/>
            <a:ext cx="11623903" cy="245558"/>
            <a:chOff x="284049" y="388687"/>
            <a:chExt cx="11623903" cy="245558"/>
          </a:xfrm>
        </p:grpSpPr>
        <p:grpSp>
          <p:nvGrpSpPr>
            <p:cNvPr id="130" name="Group 129">
              <a:extLst>
                <a:ext uri="{FF2B5EF4-FFF2-40B4-BE49-F238E27FC236}">
                  <a16:creationId xmlns:a16="http://schemas.microsoft.com/office/drawing/2014/main" id="{57E8CDCB-48BE-A192-9CAF-B90454EAE939}"/>
                </a:ext>
              </a:extLst>
            </p:cNvPr>
            <p:cNvGrpSpPr/>
            <p:nvPr/>
          </p:nvGrpSpPr>
          <p:grpSpPr>
            <a:xfrm flipH="1">
              <a:off x="284049" y="388687"/>
              <a:ext cx="245557" cy="245558"/>
              <a:chOff x="10822826" y="3358066"/>
              <a:chExt cx="245557" cy="245558"/>
            </a:xfrm>
          </p:grpSpPr>
          <p:cxnSp>
            <p:nvCxnSpPr>
              <p:cNvPr id="131" name="Straight Connector 130">
                <a:extLst>
                  <a:ext uri="{FF2B5EF4-FFF2-40B4-BE49-F238E27FC236}">
                    <a16:creationId xmlns:a16="http://schemas.microsoft.com/office/drawing/2014/main" id="{78419FA5-EB35-E545-FBF0-7E3A04BE94D0}"/>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802A56F-ADE5-C7E3-8EEA-4BD8C188A222}"/>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5C332EAC-B4F0-495D-69B4-0AA2690E2CF3}"/>
                </a:ext>
              </a:extLst>
            </p:cNvPr>
            <p:cNvGrpSpPr/>
            <p:nvPr/>
          </p:nvGrpSpPr>
          <p:grpSpPr>
            <a:xfrm>
              <a:off x="11662395" y="388687"/>
              <a:ext cx="245557" cy="245558"/>
              <a:chOff x="10822826" y="3358066"/>
              <a:chExt cx="245557" cy="245558"/>
            </a:xfrm>
          </p:grpSpPr>
          <p:cxnSp>
            <p:nvCxnSpPr>
              <p:cNvPr id="135" name="Straight Connector 134">
                <a:extLst>
                  <a:ext uri="{FF2B5EF4-FFF2-40B4-BE49-F238E27FC236}">
                    <a16:creationId xmlns:a16="http://schemas.microsoft.com/office/drawing/2014/main" id="{29EF1005-0205-8E29-9CFD-F55B67718A41}"/>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C9B83E3-B7C6-379A-2D8E-5AFBC8F882AB}"/>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93F09C13-3395-F43A-3768-384F5B5E04FD}"/>
                </a:ext>
              </a:extLst>
            </p:cNvPr>
            <p:cNvGrpSpPr/>
            <p:nvPr/>
          </p:nvGrpSpPr>
          <p:grpSpPr>
            <a:xfrm>
              <a:off x="5921377" y="388687"/>
              <a:ext cx="349246" cy="245557"/>
              <a:chOff x="6184900" y="1235871"/>
              <a:chExt cx="398360" cy="280089"/>
            </a:xfrm>
          </p:grpSpPr>
          <p:cxnSp>
            <p:nvCxnSpPr>
              <p:cNvPr id="138" name="Straight Connector 137">
                <a:extLst>
                  <a:ext uri="{FF2B5EF4-FFF2-40B4-BE49-F238E27FC236}">
                    <a16:creationId xmlns:a16="http://schemas.microsoft.com/office/drawing/2014/main" id="{0F5291EC-66B2-7D9C-B7B7-CA41EA58EE28}"/>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77A4E39-CA03-C169-46DE-4699CA1E6EF3}"/>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1D27F29-AB60-3B5A-F5F6-375A92DC41EE}"/>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143" name="Group 142">
            <a:extLst>
              <a:ext uri="{FF2B5EF4-FFF2-40B4-BE49-F238E27FC236}">
                <a16:creationId xmlns:a16="http://schemas.microsoft.com/office/drawing/2014/main" id="{9779A2B0-A858-25EF-B1EB-C2766D92C289}"/>
              </a:ext>
              <a:ext uri="{C183D7F6-B498-43B3-948B-1728B52AA6E4}">
                <adec:decorative xmlns:adec="http://schemas.microsoft.com/office/drawing/2017/decorative" val="1"/>
              </a:ext>
            </a:extLst>
          </p:cNvPr>
          <p:cNvGrpSpPr/>
          <p:nvPr/>
        </p:nvGrpSpPr>
        <p:grpSpPr>
          <a:xfrm flipV="1">
            <a:off x="284049" y="6223753"/>
            <a:ext cx="11623903" cy="245558"/>
            <a:chOff x="284049" y="388687"/>
            <a:chExt cx="11623903" cy="245558"/>
          </a:xfrm>
        </p:grpSpPr>
        <p:grpSp>
          <p:nvGrpSpPr>
            <p:cNvPr id="144" name="Group 143">
              <a:extLst>
                <a:ext uri="{FF2B5EF4-FFF2-40B4-BE49-F238E27FC236}">
                  <a16:creationId xmlns:a16="http://schemas.microsoft.com/office/drawing/2014/main" id="{14F14CE9-A317-8118-2E76-E82D7FFEE1D9}"/>
                </a:ext>
              </a:extLst>
            </p:cNvPr>
            <p:cNvGrpSpPr/>
            <p:nvPr/>
          </p:nvGrpSpPr>
          <p:grpSpPr>
            <a:xfrm flipH="1">
              <a:off x="284049" y="388687"/>
              <a:ext cx="245557" cy="245558"/>
              <a:chOff x="10822826" y="3358066"/>
              <a:chExt cx="245557" cy="245558"/>
            </a:xfrm>
          </p:grpSpPr>
          <p:cxnSp>
            <p:nvCxnSpPr>
              <p:cNvPr id="152" name="Straight Connector 151">
                <a:extLst>
                  <a:ext uri="{FF2B5EF4-FFF2-40B4-BE49-F238E27FC236}">
                    <a16:creationId xmlns:a16="http://schemas.microsoft.com/office/drawing/2014/main" id="{40A2CDF2-E47E-F983-80DD-2CD00DE79EE9}"/>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137384D-B20B-44ED-5C9C-51E8F14119C9}"/>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E9E3EF6-CF27-87C0-F8CA-8FFB0F92739A}"/>
                </a:ext>
              </a:extLst>
            </p:cNvPr>
            <p:cNvGrpSpPr/>
            <p:nvPr/>
          </p:nvGrpSpPr>
          <p:grpSpPr>
            <a:xfrm>
              <a:off x="11662395" y="388687"/>
              <a:ext cx="245557" cy="245558"/>
              <a:chOff x="10822826" y="3358066"/>
              <a:chExt cx="245557" cy="245558"/>
            </a:xfrm>
          </p:grpSpPr>
          <p:cxnSp>
            <p:nvCxnSpPr>
              <p:cNvPr id="150" name="Straight Connector 149">
                <a:extLst>
                  <a:ext uri="{FF2B5EF4-FFF2-40B4-BE49-F238E27FC236}">
                    <a16:creationId xmlns:a16="http://schemas.microsoft.com/office/drawing/2014/main" id="{CF3E5F4A-BBC1-2334-2B4D-E8D4E2E1F6AF}"/>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8D94A94-9417-6C3F-A116-12C20027BEB1}"/>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7C40CE43-E336-4F90-BFAB-B6F2212730C0}"/>
                </a:ext>
              </a:extLst>
            </p:cNvPr>
            <p:cNvGrpSpPr/>
            <p:nvPr/>
          </p:nvGrpSpPr>
          <p:grpSpPr>
            <a:xfrm>
              <a:off x="5921377" y="388687"/>
              <a:ext cx="349246" cy="245557"/>
              <a:chOff x="6184900" y="1235871"/>
              <a:chExt cx="398360" cy="280089"/>
            </a:xfrm>
          </p:grpSpPr>
          <p:cxnSp>
            <p:nvCxnSpPr>
              <p:cNvPr id="147" name="Straight Connector 146">
                <a:extLst>
                  <a:ext uri="{FF2B5EF4-FFF2-40B4-BE49-F238E27FC236}">
                    <a16:creationId xmlns:a16="http://schemas.microsoft.com/office/drawing/2014/main" id="{812443E4-9062-08E2-4D4D-1489BA6F864D}"/>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D4B5173-11D9-1C57-00D6-EA6F1A7B87FB}"/>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A3293BE-8CD3-BA15-BAFE-003DB4887C3C}"/>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3914557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B36B7C0-FA4A-A934-CAB6-EF7197C441A3}"/>
              </a:ext>
            </a:extLst>
          </p:cNvPr>
          <p:cNvSpPr txBox="1">
            <a:spLocks noGrp="1"/>
          </p:cNvSpPr>
          <p:nvPr>
            <p:ph type="title" idx="4294967295"/>
          </p:nvPr>
        </p:nvSpPr>
        <p:spPr>
          <a:xfrm>
            <a:off x="1369174" y="-512343"/>
            <a:ext cx="3656129" cy="307777"/>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Medium energy charged battery</a:t>
            </a:r>
          </a:p>
        </p:txBody>
      </p:sp>
      <p:grpSp>
        <p:nvGrpSpPr>
          <p:cNvPr id="83" name="Group 82">
            <a:extLst>
              <a:ext uri="{FF2B5EF4-FFF2-40B4-BE49-F238E27FC236}">
                <a16:creationId xmlns:a16="http://schemas.microsoft.com/office/drawing/2014/main" id="{67E19308-7F06-8EE9-48A6-4DF159DF82F8}"/>
              </a:ext>
              <a:ext uri="{C183D7F6-B498-43B3-948B-1728B52AA6E4}">
                <adec:decorative xmlns:adec="http://schemas.microsoft.com/office/drawing/2017/decorative" val="1"/>
              </a:ext>
            </a:extLst>
          </p:cNvPr>
          <p:cNvGrpSpPr/>
          <p:nvPr/>
        </p:nvGrpSpPr>
        <p:grpSpPr>
          <a:xfrm>
            <a:off x="5921377" y="3254378"/>
            <a:ext cx="349246" cy="349246"/>
            <a:chOff x="6184900" y="1117601"/>
            <a:chExt cx="398360" cy="398359"/>
          </a:xfrm>
        </p:grpSpPr>
        <p:cxnSp>
          <p:nvCxnSpPr>
            <p:cNvPr id="84" name="Straight Connector 83">
              <a:extLst>
                <a:ext uri="{FF2B5EF4-FFF2-40B4-BE49-F238E27FC236}">
                  <a16:creationId xmlns:a16="http://schemas.microsoft.com/office/drawing/2014/main" id="{40F93F68-A002-2BF4-4445-5604D5B47221}"/>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7B537A1-2091-6993-699C-47726B0402B4}"/>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BA91CD-5787-C251-8D0B-38F391947A14}"/>
                </a:ext>
              </a:extLst>
            </p:cNvPr>
            <p:cNvCxnSpPr>
              <a:cxnSpLocks/>
            </p:cNvCxnSpPr>
            <p:nvPr/>
          </p:nvCxnSpPr>
          <p:spPr>
            <a:xfrm rot="10800000" flipH="1" flipV="1">
              <a:off x="6303170" y="111760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5F9A5FA-6AA6-1852-D9B0-932DF7B205EE}"/>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pic>
        <p:nvPicPr>
          <p:cNvPr id="38" name="Picture 37" descr="Cartoon battery with medium charge">
            <a:extLst>
              <a:ext uri="{FF2B5EF4-FFF2-40B4-BE49-F238E27FC236}">
                <a16:creationId xmlns:a16="http://schemas.microsoft.com/office/drawing/2014/main" id="{ABAE24A3-1125-C063-FB1A-FD55625C3AEF}"/>
              </a:ext>
            </a:extLst>
          </p:cNvPr>
          <p:cNvPicPr>
            <a:picLocks noChangeAspect="1"/>
          </p:cNvPicPr>
          <p:nvPr/>
        </p:nvPicPr>
        <p:blipFill>
          <a:blip r:embed="rId2"/>
          <a:stretch>
            <a:fillRect/>
          </a:stretch>
        </p:blipFill>
        <p:spPr>
          <a:xfrm>
            <a:off x="1270705" y="996058"/>
            <a:ext cx="3754598" cy="1609458"/>
          </a:xfrm>
          <a:prstGeom prst="rect">
            <a:avLst/>
          </a:prstGeom>
        </p:spPr>
      </p:pic>
      <p:sp>
        <p:nvSpPr>
          <p:cNvPr id="107" name="Title 106">
            <a:extLst>
              <a:ext uri="{FF2B5EF4-FFF2-40B4-BE49-F238E27FC236}">
                <a16:creationId xmlns:a16="http://schemas.microsoft.com/office/drawing/2014/main" id="{B72C32E1-9651-F270-9747-3D5FACD7747C}"/>
              </a:ext>
            </a:extLst>
          </p:cNvPr>
          <p:cNvSpPr txBox="1">
            <a:spLocks/>
          </p:cNvSpPr>
          <p:nvPr/>
        </p:nvSpPr>
        <p:spPr>
          <a:xfrm>
            <a:off x="1369174" y="2673901"/>
            <a:ext cx="2782544" cy="307777"/>
          </a:xfrm>
          <a:prstGeom prst="rect">
            <a:avLst/>
          </a:prstGeom>
          <a:noFill/>
          <a:ln>
            <a:noFill/>
            <a:prstDash/>
          </a:ln>
          <a:effectLst/>
        </p:spPr>
        <p:txBody>
          <a:bodyPr rot="0" spcFirstLastPara="0" vertOverflow="overflow" horzOverflow="overflow" vert="horz" wrap="square" lIns="9144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chemeClr val="tx1"/>
                </a:solidFill>
                <a:effectLst/>
                <a:uLnTx/>
                <a:uFillTx/>
                <a:latin typeface="+mj-lt"/>
                <a:ea typeface="+mn-ea"/>
                <a:cs typeface="+mn-cs"/>
              </a:rPr>
              <a:t>Medium</a:t>
            </a:r>
            <a:endParaRPr kumimoji="0" lang="en-US" sz="2000" b="0" i="0" u="none" strike="noStrike" kern="1200" cap="none" spc="0" normalizeH="0" baseline="0" noProof="0" dirty="0">
              <a:ln>
                <a:noFill/>
              </a:ln>
              <a:solidFill>
                <a:schemeClr val="tx1"/>
              </a:solidFill>
              <a:effectLst/>
              <a:uLnTx/>
              <a:uFillTx/>
              <a:latin typeface="+mj-lt"/>
              <a:ea typeface="+mn-ea"/>
              <a:cs typeface="+mn-cs"/>
            </a:endParaRPr>
          </a:p>
        </p:txBody>
      </p:sp>
      <p:pic>
        <p:nvPicPr>
          <p:cNvPr id="4" name="Picture 3" descr="Microsoft logo">
            <a:extLst>
              <a:ext uri="{FF2B5EF4-FFF2-40B4-BE49-F238E27FC236}">
                <a16:creationId xmlns:a16="http://schemas.microsoft.com/office/drawing/2014/main" id="{23908C67-2500-D5B6-9F4F-3C03DC8D6586}"/>
              </a:ext>
            </a:extLst>
          </p:cNvPr>
          <p:cNvPicPr>
            <a:picLocks noChangeAspect="1"/>
          </p:cNvPicPr>
          <p:nvPr/>
        </p:nvPicPr>
        <p:blipFill>
          <a:blip r:embed="rId3"/>
          <a:stretch>
            <a:fillRect/>
          </a:stretch>
        </p:blipFill>
        <p:spPr>
          <a:xfrm>
            <a:off x="3890104" y="2730638"/>
            <a:ext cx="906756" cy="194303"/>
          </a:xfrm>
          <a:prstGeom prst="rect">
            <a:avLst/>
          </a:prstGeom>
        </p:spPr>
      </p:pic>
      <p:pic>
        <p:nvPicPr>
          <p:cNvPr id="40" name="Picture 39" descr="Cartoon battery with medium charge">
            <a:extLst>
              <a:ext uri="{FF2B5EF4-FFF2-40B4-BE49-F238E27FC236}">
                <a16:creationId xmlns:a16="http://schemas.microsoft.com/office/drawing/2014/main" id="{B1697ABA-8A2F-B3B5-F36B-39C8B6E8FCEA}"/>
              </a:ext>
            </a:extLst>
          </p:cNvPr>
          <p:cNvPicPr>
            <a:picLocks noChangeAspect="1"/>
          </p:cNvPicPr>
          <p:nvPr/>
        </p:nvPicPr>
        <p:blipFill>
          <a:blip r:embed="rId2"/>
          <a:stretch>
            <a:fillRect/>
          </a:stretch>
        </p:blipFill>
        <p:spPr>
          <a:xfrm>
            <a:off x="7007721" y="996058"/>
            <a:ext cx="3754598" cy="1609458"/>
          </a:xfrm>
          <a:prstGeom prst="rect">
            <a:avLst/>
          </a:prstGeom>
        </p:spPr>
      </p:pic>
      <p:sp>
        <p:nvSpPr>
          <p:cNvPr id="111" name="TextBox 110">
            <a:extLst>
              <a:ext uri="{FF2B5EF4-FFF2-40B4-BE49-F238E27FC236}">
                <a16:creationId xmlns:a16="http://schemas.microsoft.com/office/drawing/2014/main" id="{0BDF1166-E9AF-970C-6B7D-BC0781B047AA}"/>
              </a:ext>
            </a:extLst>
          </p:cNvPr>
          <p:cNvSpPr txBox="1"/>
          <p:nvPr/>
        </p:nvSpPr>
        <p:spPr>
          <a:xfrm>
            <a:off x="7122215" y="2673901"/>
            <a:ext cx="2782544" cy="307777"/>
          </a:xfrm>
          <a:prstGeom prst="rect">
            <a:avLst/>
          </a:prstGeom>
          <a:noFill/>
        </p:spPr>
        <p:txBody>
          <a:bodyPr wrap="square" lIns="91440" tIns="0" rIns="0" bIns="0" rtlCol="0">
            <a:spAutoFit/>
          </a:bodyPr>
          <a:lstStyle/>
          <a:p>
            <a:r>
              <a:rPr lang="en-IN" sz="2000">
                <a:latin typeface="+mj-lt"/>
              </a:rPr>
              <a:t>Medium</a:t>
            </a:r>
            <a:endParaRPr lang="en-US" sz="2000" err="1">
              <a:latin typeface="+mj-lt"/>
            </a:endParaRPr>
          </a:p>
        </p:txBody>
      </p:sp>
      <p:pic>
        <p:nvPicPr>
          <p:cNvPr id="5" name="Picture 4" descr="Microsoft logo">
            <a:extLst>
              <a:ext uri="{FF2B5EF4-FFF2-40B4-BE49-F238E27FC236}">
                <a16:creationId xmlns:a16="http://schemas.microsoft.com/office/drawing/2014/main" id="{39D6074A-1210-5EED-A175-944A33DD4113}"/>
              </a:ext>
            </a:extLst>
          </p:cNvPr>
          <p:cNvPicPr>
            <a:picLocks noChangeAspect="1"/>
          </p:cNvPicPr>
          <p:nvPr/>
        </p:nvPicPr>
        <p:blipFill>
          <a:blip r:embed="rId3"/>
          <a:stretch>
            <a:fillRect/>
          </a:stretch>
        </p:blipFill>
        <p:spPr>
          <a:xfrm>
            <a:off x="9643145" y="2730638"/>
            <a:ext cx="906756" cy="194303"/>
          </a:xfrm>
          <a:prstGeom prst="rect">
            <a:avLst/>
          </a:prstGeom>
        </p:spPr>
      </p:pic>
      <p:pic>
        <p:nvPicPr>
          <p:cNvPr id="42" name="Picture 41" descr="Cartoon battery with medium charge">
            <a:extLst>
              <a:ext uri="{FF2B5EF4-FFF2-40B4-BE49-F238E27FC236}">
                <a16:creationId xmlns:a16="http://schemas.microsoft.com/office/drawing/2014/main" id="{5A44CBC4-502B-5E6B-C2B6-F3638FBABC8C}"/>
              </a:ext>
            </a:extLst>
          </p:cNvPr>
          <p:cNvPicPr>
            <a:picLocks noChangeAspect="1"/>
          </p:cNvPicPr>
          <p:nvPr/>
        </p:nvPicPr>
        <p:blipFill>
          <a:blip r:embed="rId2"/>
          <a:stretch>
            <a:fillRect/>
          </a:stretch>
        </p:blipFill>
        <p:spPr>
          <a:xfrm>
            <a:off x="1270796" y="3782694"/>
            <a:ext cx="3754507" cy="1609418"/>
          </a:xfrm>
          <a:prstGeom prst="rect">
            <a:avLst/>
          </a:prstGeom>
        </p:spPr>
      </p:pic>
      <p:sp>
        <p:nvSpPr>
          <p:cNvPr id="110" name="TextBox 109">
            <a:extLst>
              <a:ext uri="{FF2B5EF4-FFF2-40B4-BE49-F238E27FC236}">
                <a16:creationId xmlns:a16="http://schemas.microsoft.com/office/drawing/2014/main" id="{74EB66F0-75DE-57CA-2D99-0B339A731848}"/>
              </a:ext>
            </a:extLst>
          </p:cNvPr>
          <p:cNvSpPr txBox="1"/>
          <p:nvPr/>
        </p:nvSpPr>
        <p:spPr>
          <a:xfrm>
            <a:off x="1369174" y="5448849"/>
            <a:ext cx="2782544" cy="307777"/>
          </a:xfrm>
          <a:prstGeom prst="rect">
            <a:avLst/>
          </a:prstGeom>
          <a:noFill/>
        </p:spPr>
        <p:txBody>
          <a:bodyPr wrap="square" lIns="91440" tIns="0" rIns="0" bIns="0" rtlCol="0">
            <a:spAutoFit/>
          </a:bodyPr>
          <a:lstStyle/>
          <a:p>
            <a:r>
              <a:rPr lang="en-IN" sz="2000" dirty="0">
                <a:latin typeface="+mj-lt"/>
              </a:rPr>
              <a:t>Medium</a:t>
            </a:r>
            <a:endParaRPr lang="en-US" sz="2000" dirty="0">
              <a:latin typeface="+mj-lt"/>
            </a:endParaRPr>
          </a:p>
        </p:txBody>
      </p:sp>
      <p:pic>
        <p:nvPicPr>
          <p:cNvPr id="8" name="Picture 7" descr="Microsoft logo">
            <a:extLst>
              <a:ext uri="{FF2B5EF4-FFF2-40B4-BE49-F238E27FC236}">
                <a16:creationId xmlns:a16="http://schemas.microsoft.com/office/drawing/2014/main" id="{26E9B063-8A80-90CA-C19D-2CB414EDBF5B}"/>
              </a:ext>
            </a:extLst>
          </p:cNvPr>
          <p:cNvPicPr>
            <a:picLocks noChangeAspect="1"/>
          </p:cNvPicPr>
          <p:nvPr/>
        </p:nvPicPr>
        <p:blipFill>
          <a:blip r:embed="rId3"/>
          <a:stretch>
            <a:fillRect/>
          </a:stretch>
        </p:blipFill>
        <p:spPr>
          <a:xfrm>
            <a:off x="3890104" y="5505586"/>
            <a:ext cx="906756" cy="194303"/>
          </a:xfrm>
          <a:prstGeom prst="rect">
            <a:avLst/>
          </a:prstGeom>
        </p:spPr>
      </p:pic>
      <p:pic>
        <p:nvPicPr>
          <p:cNvPr id="44" name="Picture 43" descr="Cartoon battery with medium charge">
            <a:extLst>
              <a:ext uri="{FF2B5EF4-FFF2-40B4-BE49-F238E27FC236}">
                <a16:creationId xmlns:a16="http://schemas.microsoft.com/office/drawing/2014/main" id="{6C605771-0BB6-98D2-1FAB-055BD331C126}"/>
              </a:ext>
            </a:extLst>
          </p:cNvPr>
          <p:cNvPicPr>
            <a:picLocks noChangeAspect="1"/>
          </p:cNvPicPr>
          <p:nvPr/>
        </p:nvPicPr>
        <p:blipFill>
          <a:blip r:embed="rId2"/>
          <a:stretch>
            <a:fillRect/>
          </a:stretch>
        </p:blipFill>
        <p:spPr>
          <a:xfrm>
            <a:off x="7023746" y="3778338"/>
            <a:ext cx="3738573" cy="1609418"/>
          </a:xfrm>
          <a:prstGeom prst="rect">
            <a:avLst/>
          </a:prstGeom>
        </p:spPr>
      </p:pic>
      <p:sp>
        <p:nvSpPr>
          <p:cNvPr id="112" name="TextBox 111">
            <a:extLst>
              <a:ext uri="{FF2B5EF4-FFF2-40B4-BE49-F238E27FC236}">
                <a16:creationId xmlns:a16="http://schemas.microsoft.com/office/drawing/2014/main" id="{F2784391-7DAD-B1DA-9F99-CD5331B922FD}"/>
              </a:ext>
            </a:extLst>
          </p:cNvPr>
          <p:cNvSpPr txBox="1"/>
          <p:nvPr/>
        </p:nvSpPr>
        <p:spPr>
          <a:xfrm>
            <a:off x="7122215" y="5448849"/>
            <a:ext cx="2782544" cy="307777"/>
          </a:xfrm>
          <a:prstGeom prst="rect">
            <a:avLst/>
          </a:prstGeom>
          <a:noFill/>
        </p:spPr>
        <p:txBody>
          <a:bodyPr wrap="square" lIns="91440" tIns="0" rIns="0" bIns="0" rtlCol="0">
            <a:spAutoFit/>
          </a:bodyPr>
          <a:lstStyle/>
          <a:p>
            <a:r>
              <a:rPr lang="en-IN" sz="2000">
                <a:latin typeface="+mj-lt"/>
              </a:rPr>
              <a:t>Medium</a:t>
            </a:r>
            <a:endParaRPr lang="en-US" sz="2000" err="1">
              <a:latin typeface="+mj-lt"/>
            </a:endParaRPr>
          </a:p>
        </p:txBody>
      </p:sp>
      <p:pic>
        <p:nvPicPr>
          <p:cNvPr id="13" name="Picture 12" descr="Microsoft logo">
            <a:extLst>
              <a:ext uri="{FF2B5EF4-FFF2-40B4-BE49-F238E27FC236}">
                <a16:creationId xmlns:a16="http://schemas.microsoft.com/office/drawing/2014/main" id="{2E9E138D-ADB7-0A00-AD50-770A303257CC}"/>
              </a:ext>
            </a:extLst>
          </p:cNvPr>
          <p:cNvPicPr>
            <a:picLocks noChangeAspect="1"/>
          </p:cNvPicPr>
          <p:nvPr/>
        </p:nvPicPr>
        <p:blipFill>
          <a:blip r:embed="rId3"/>
          <a:stretch>
            <a:fillRect/>
          </a:stretch>
        </p:blipFill>
        <p:spPr>
          <a:xfrm>
            <a:off x="9643145" y="5505586"/>
            <a:ext cx="906756" cy="194303"/>
          </a:xfrm>
          <a:prstGeom prst="rect">
            <a:avLst/>
          </a:prstGeom>
        </p:spPr>
      </p:pic>
      <p:grpSp>
        <p:nvGrpSpPr>
          <p:cNvPr id="125" name="Group 124">
            <a:extLst>
              <a:ext uri="{FF2B5EF4-FFF2-40B4-BE49-F238E27FC236}">
                <a16:creationId xmlns:a16="http://schemas.microsoft.com/office/drawing/2014/main" id="{A9C1E19E-9CAE-10D6-8721-9BD6F2B74186}"/>
              </a:ext>
              <a:ext uri="{C183D7F6-B498-43B3-948B-1728B52AA6E4}">
                <adec:decorative xmlns:adec="http://schemas.microsoft.com/office/drawing/2017/decorative" val="1"/>
              </a:ext>
            </a:extLst>
          </p:cNvPr>
          <p:cNvGrpSpPr/>
          <p:nvPr/>
        </p:nvGrpSpPr>
        <p:grpSpPr>
          <a:xfrm>
            <a:off x="11662395" y="3254378"/>
            <a:ext cx="245557" cy="349246"/>
            <a:chOff x="10822826" y="3254378"/>
            <a:chExt cx="245557" cy="349246"/>
          </a:xfrm>
        </p:grpSpPr>
        <p:cxnSp>
          <p:nvCxnSpPr>
            <p:cNvPr id="121" name="Straight Connector 120">
              <a:extLst>
                <a:ext uri="{FF2B5EF4-FFF2-40B4-BE49-F238E27FC236}">
                  <a16:creationId xmlns:a16="http://schemas.microsoft.com/office/drawing/2014/main" id="{CD72BCF9-376F-8484-B282-A21995B4FB2D}"/>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687B99C-221E-B5FA-C7A7-DAA73FC47DEB}"/>
                </a:ext>
              </a:extLst>
            </p:cNvPr>
            <p:cNvCxnSpPr>
              <a:cxnSpLocks/>
            </p:cNvCxnSpPr>
            <p:nvPr/>
          </p:nvCxnSpPr>
          <p:spPr>
            <a:xfrm rot="10800000" flipH="1" flipV="1">
              <a:off x="10926514" y="3254378"/>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985F88-D292-7614-D0B7-79E4248B330D}"/>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4A04726A-32D5-4986-B6D8-72C7B7965723}"/>
              </a:ext>
              <a:ext uri="{C183D7F6-B498-43B3-948B-1728B52AA6E4}">
                <adec:decorative xmlns:adec="http://schemas.microsoft.com/office/drawing/2017/decorative" val="1"/>
              </a:ext>
            </a:extLst>
          </p:cNvPr>
          <p:cNvGrpSpPr/>
          <p:nvPr/>
        </p:nvGrpSpPr>
        <p:grpSpPr>
          <a:xfrm flipH="1">
            <a:off x="284049" y="3254378"/>
            <a:ext cx="245557" cy="349246"/>
            <a:chOff x="10822826" y="3254378"/>
            <a:chExt cx="245557" cy="349246"/>
          </a:xfrm>
        </p:grpSpPr>
        <p:cxnSp>
          <p:nvCxnSpPr>
            <p:cNvPr id="127" name="Straight Connector 126">
              <a:extLst>
                <a:ext uri="{FF2B5EF4-FFF2-40B4-BE49-F238E27FC236}">
                  <a16:creationId xmlns:a16="http://schemas.microsoft.com/office/drawing/2014/main" id="{96BC1028-E3BC-A026-E6E8-866017DF3131}"/>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C3CA93B-141C-3C00-33A4-EF7DE1540F0C}"/>
                </a:ext>
              </a:extLst>
            </p:cNvPr>
            <p:cNvCxnSpPr>
              <a:cxnSpLocks/>
            </p:cNvCxnSpPr>
            <p:nvPr/>
          </p:nvCxnSpPr>
          <p:spPr>
            <a:xfrm rot="10800000" flipH="1" flipV="1">
              <a:off x="10926514" y="3254378"/>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32DD222-6E53-53D3-B62A-2AC1F7DA2F50}"/>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7BA1237-FF34-66DD-081E-2E6241E0B1FB}"/>
              </a:ext>
              <a:ext uri="{C183D7F6-B498-43B3-948B-1728B52AA6E4}">
                <adec:decorative xmlns:adec="http://schemas.microsoft.com/office/drawing/2017/decorative" val="1"/>
              </a:ext>
            </a:extLst>
          </p:cNvPr>
          <p:cNvGrpSpPr/>
          <p:nvPr/>
        </p:nvGrpSpPr>
        <p:grpSpPr>
          <a:xfrm>
            <a:off x="284049" y="388687"/>
            <a:ext cx="11623903" cy="245558"/>
            <a:chOff x="284049" y="388687"/>
            <a:chExt cx="11623903" cy="245558"/>
          </a:xfrm>
        </p:grpSpPr>
        <p:grpSp>
          <p:nvGrpSpPr>
            <p:cNvPr id="130" name="Group 129">
              <a:extLst>
                <a:ext uri="{FF2B5EF4-FFF2-40B4-BE49-F238E27FC236}">
                  <a16:creationId xmlns:a16="http://schemas.microsoft.com/office/drawing/2014/main" id="{57E8CDCB-48BE-A192-9CAF-B90454EAE939}"/>
                </a:ext>
              </a:extLst>
            </p:cNvPr>
            <p:cNvGrpSpPr/>
            <p:nvPr/>
          </p:nvGrpSpPr>
          <p:grpSpPr>
            <a:xfrm flipH="1">
              <a:off x="284049" y="388687"/>
              <a:ext cx="245557" cy="245558"/>
              <a:chOff x="10822826" y="3358066"/>
              <a:chExt cx="245557" cy="245558"/>
            </a:xfrm>
          </p:grpSpPr>
          <p:cxnSp>
            <p:nvCxnSpPr>
              <p:cNvPr id="131" name="Straight Connector 130">
                <a:extLst>
                  <a:ext uri="{FF2B5EF4-FFF2-40B4-BE49-F238E27FC236}">
                    <a16:creationId xmlns:a16="http://schemas.microsoft.com/office/drawing/2014/main" id="{78419FA5-EB35-E545-FBF0-7E3A04BE94D0}"/>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802A56F-ADE5-C7E3-8EEA-4BD8C188A222}"/>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5C332EAC-B4F0-495D-69B4-0AA2690E2CF3}"/>
                </a:ext>
              </a:extLst>
            </p:cNvPr>
            <p:cNvGrpSpPr/>
            <p:nvPr/>
          </p:nvGrpSpPr>
          <p:grpSpPr>
            <a:xfrm>
              <a:off x="11662395" y="388687"/>
              <a:ext cx="245557" cy="245558"/>
              <a:chOff x="10822826" y="3358066"/>
              <a:chExt cx="245557" cy="245558"/>
            </a:xfrm>
          </p:grpSpPr>
          <p:cxnSp>
            <p:nvCxnSpPr>
              <p:cNvPr id="135" name="Straight Connector 134">
                <a:extLst>
                  <a:ext uri="{FF2B5EF4-FFF2-40B4-BE49-F238E27FC236}">
                    <a16:creationId xmlns:a16="http://schemas.microsoft.com/office/drawing/2014/main" id="{29EF1005-0205-8E29-9CFD-F55B67718A41}"/>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C9B83E3-B7C6-379A-2D8E-5AFBC8F882AB}"/>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93F09C13-3395-F43A-3768-384F5B5E04FD}"/>
                </a:ext>
              </a:extLst>
            </p:cNvPr>
            <p:cNvGrpSpPr/>
            <p:nvPr/>
          </p:nvGrpSpPr>
          <p:grpSpPr>
            <a:xfrm>
              <a:off x="5921377" y="388687"/>
              <a:ext cx="349246" cy="245557"/>
              <a:chOff x="6184900" y="1235871"/>
              <a:chExt cx="398360" cy="280089"/>
            </a:xfrm>
          </p:grpSpPr>
          <p:cxnSp>
            <p:nvCxnSpPr>
              <p:cNvPr id="138" name="Straight Connector 137">
                <a:extLst>
                  <a:ext uri="{FF2B5EF4-FFF2-40B4-BE49-F238E27FC236}">
                    <a16:creationId xmlns:a16="http://schemas.microsoft.com/office/drawing/2014/main" id="{0F5291EC-66B2-7D9C-B7B7-CA41EA58EE28}"/>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77A4E39-CA03-C169-46DE-4699CA1E6EF3}"/>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1D27F29-AB60-3B5A-F5F6-375A92DC41EE}"/>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143" name="Group 142">
            <a:extLst>
              <a:ext uri="{FF2B5EF4-FFF2-40B4-BE49-F238E27FC236}">
                <a16:creationId xmlns:a16="http://schemas.microsoft.com/office/drawing/2014/main" id="{9779A2B0-A858-25EF-B1EB-C2766D92C289}"/>
              </a:ext>
              <a:ext uri="{C183D7F6-B498-43B3-948B-1728B52AA6E4}">
                <adec:decorative xmlns:adec="http://schemas.microsoft.com/office/drawing/2017/decorative" val="1"/>
              </a:ext>
            </a:extLst>
          </p:cNvPr>
          <p:cNvGrpSpPr/>
          <p:nvPr/>
        </p:nvGrpSpPr>
        <p:grpSpPr>
          <a:xfrm flipV="1">
            <a:off x="284049" y="6223753"/>
            <a:ext cx="11623903" cy="245558"/>
            <a:chOff x="284049" y="388687"/>
            <a:chExt cx="11623903" cy="245558"/>
          </a:xfrm>
        </p:grpSpPr>
        <p:grpSp>
          <p:nvGrpSpPr>
            <p:cNvPr id="144" name="Group 143">
              <a:extLst>
                <a:ext uri="{FF2B5EF4-FFF2-40B4-BE49-F238E27FC236}">
                  <a16:creationId xmlns:a16="http://schemas.microsoft.com/office/drawing/2014/main" id="{14F14CE9-A317-8118-2E76-E82D7FFEE1D9}"/>
                </a:ext>
              </a:extLst>
            </p:cNvPr>
            <p:cNvGrpSpPr/>
            <p:nvPr/>
          </p:nvGrpSpPr>
          <p:grpSpPr>
            <a:xfrm flipH="1">
              <a:off x="284049" y="388687"/>
              <a:ext cx="245557" cy="245558"/>
              <a:chOff x="10822826" y="3358066"/>
              <a:chExt cx="245557" cy="245558"/>
            </a:xfrm>
          </p:grpSpPr>
          <p:cxnSp>
            <p:nvCxnSpPr>
              <p:cNvPr id="152" name="Straight Connector 151">
                <a:extLst>
                  <a:ext uri="{FF2B5EF4-FFF2-40B4-BE49-F238E27FC236}">
                    <a16:creationId xmlns:a16="http://schemas.microsoft.com/office/drawing/2014/main" id="{40A2CDF2-E47E-F983-80DD-2CD00DE79EE9}"/>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137384D-B20B-44ED-5C9C-51E8F14119C9}"/>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E9E3EF6-CF27-87C0-F8CA-8FFB0F92739A}"/>
                </a:ext>
              </a:extLst>
            </p:cNvPr>
            <p:cNvGrpSpPr/>
            <p:nvPr/>
          </p:nvGrpSpPr>
          <p:grpSpPr>
            <a:xfrm>
              <a:off x="11662395" y="388687"/>
              <a:ext cx="245557" cy="245558"/>
              <a:chOff x="10822826" y="3358066"/>
              <a:chExt cx="245557" cy="245558"/>
            </a:xfrm>
          </p:grpSpPr>
          <p:cxnSp>
            <p:nvCxnSpPr>
              <p:cNvPr id="150" name="Straight Connector 149">
                <a:extLst>
                  <a:ext uri="{FF2B5EF4-FFF2-40B4-BE49-F238E27FC236}">
                    <a16:creationId xmlns:a16="http://schemas.microsoft.com/office/drawing/2014/main" id="{CF3E5F4A-BBC1-2334-2B4D-E8D4E2E1F6AF}"/>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8D94A94-9417-6C3F-A116-12C20027BEB1}"/>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7C40CE43-E336-4F90-BFAB-B6F2212730C0}"/>
                </a:ext>
              </a:extLst>
            </p:cNvPr>
            <p:cNvGrpSpPr/>
            <p:nvPr/>
          </p:nvGrpSpPr>
          <p:grpSpPr>
            <a:xfrm>
              <a:off x="5921377" y="388687"/>
              <a:ext cx="349246" cy="245557"/>
              <a:chOff x="6184900" y="1235871"/>
              <a:chExt cx="398360" cy="280089"/>
            </a:xfrm>
          </p:grpSpPr>
          <p:cxnSp>
            <p:nvCxnSpPr>
              <p:cNvPr id="147" name="Straight Connector 146">
                <a:extLst>
                  <a:ext uri="{FF2B5EF4-FFF2-40B4-BE49-F238E27FC236}">
                    <a16:creationId xmlns:a16="http://schemas.microsoft.com/office/drawing/2014/main" id="{812443E4-9062-08E2-4D4D-1489BA6F864D}"/>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D4B5173-11D9-1C57-00D6-EA6F1A7B87FB}"/>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A3293BE-8CD3-BA15-BAFE-003DB4887C3C}"/>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0759363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94FB8A7-4BDF-9851-CB78-4512B822D04E}"/>
              </a:ext>
            </a:extLst>
          </p:cNvPr>
          <p:cNvSpPr txBox="1">
            <a:spLocks noGrp="1"/>
          </p:cNvSpPr>
          <p:nvPr>
            <p:ph type="title" idx="4294967295"/>
          </p:nvPr>
        </p:nvSpPr>
        <p:spPr>
          <a:xfrm>
            <a:off x="1320800" y="-533400"/>
            <a:ext cx="3167214" cy="307777"/>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Low energy charged battery</a:t>
            </a:r>
          </a:p>
        </p:txBody>
      </p:sp>
      <p:grpSp>
        <p:nvGrpSpPr>
          <p:cNvPr id="83" name="Group 82">
            <a:extLst>
              <a:ext uri="{FF2B5EF4-FFF2-40B4-BE49-F238E27FC236}">
                <a16:creationId xmlns:a16="http://schemas.microsoft.com/office/drawing/2014/main" id="{67E19308-7F06-8EE9-48A6-4DF159DF82F8}"/>
              </a:ext>
              <a:ext uri="{C183D7F6-B498-43B3-948B-1728B52AA6E4}">
                <adec:decorative xmlns:adec="http://schemas.microsoft.com/office/drawing/2017/decorative" val="1"/>
              </a:ext>
            </a:extLst>
          </p:cNvPr>
          <p:cNvGrpSpPr/>
          <p:nvPr/>
        </p:nvGrpSpPr>
        <p:grpSpPr>
          <a:xfrm>
            <a:off x="5921377" y="3254378"/>
            <a:ext cx="349246" cy="349246"/>
            <a:chOff x="6184900" y="1117601"/>
            <a:chExt cx="398360" cy="398359"/>
          </a:xfrm>
        </p:grpSpPr>
        <p:cxnSp>
          <p:nvCxnSpPr>
            <p:cNvPr id="84" name="Straight Connector 83">
              <a:extLst>
                <a:ext uri="{FF2B5EF4-FFF2-40B4-BE49-F238E27FC236}">
                  <a16:creationId xmlns:a16="http://schemas.microsoft.com/office/drawing/2014/main" id="{40F93F68-A002-2BF4-4445-5604D5B47221}"/>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7B537A1-2091-6993-699C-47726B0402B4}"/>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BA91CD-5787-C251-8D0B-38F391947A14}"/>
                </a:ext>
              </a:extLst>
            </p:cNvPr>
            <p:cNvCxnSpPr>
              <a:cxnSpLocks/>
            </p:cNvCxnSpPr>
            <p:nvPr/>
          </p:nvCxnSpPr>
          <p:spPr>
            <a:xfrm rot="10800000" flipH="1" flipV="1">
              <a:off x="6303170" y="111760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5F9A5FA-6AA6-1852-D9B0-932DF7B205EE}"/>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pic>
        <p:nvPicPr>
          <p:cNvPr id="17" name="Picture 16" descr="Cartoon battery with low charge">
            <a:extLst>
              <a:ext uri="{FF2B5EF4-FFF2-40B4-BE49-F238E27FC236}">
                <a16:creationId xmlns:a16="http://schemas.microsoft.com/office/drawing/2014/main" id="{82225BF5-F1E1-7341-EB71-7DFC3C2A33E4}"/>
              </a:ext>
            </a:extLst>
          </p:cNvPr>
          <p:cNvPicPr>
            <a:picLocks noChangeAspect="1"/>
          </p:cNvPicPr>
          <p:nvPr/>
        </p:nvPicPr>
        <p:blipFill>
          <a:blip r:embed="rId2"/>
          <a:stretch>
            <a:fillRect/>
          </a:stretch>
        </p:blipFill>
        <p:spPr>
          <a:xfrm>
            <a:off x="1240312" y="1020766"/>
            <a:ext cx="3758644" cy="1559487"/>
          </a:xfrm>
          <a:prstGeom prst="rect">
            <a:avLst/>
          </a:prstGeom>
        </p:spPr>
      </p:pic>
      <p:sp>
        <p:nvSpPr>
          <p:cNvPr id="107" name="Title 106">
            <a:extLst>
              <a:ext uri="{FF2B5EF4-FFF2-40B4-BE49-F238E27FC236}">
                <a16:creationId xmlns:a16="http://schemas.microsoft.com/office/drawing/2014/main" id="{B72C32E1-9651-F270-9747-3D5FACD7747C}"/>
              </a:ext>
            </a:extLst>
          </p:cNvPr>
          <p:cNvSpPr txBox="1">
            <a:spLocks/>
          </p:cNvSpPr>
          <p:nvPr/>
        </p:nvSpPr>
        <p:spPr>
          <a:xfrm>
            <a:off x="1369174" y="2673901"/>
            <a:ext cx="2782544" cy="307777"/>
          </a:xfrm>
          <a:prstGeom prst="rect">
            <a:avLst/>
          </a:prstGeom>
          <a:noFill/>
          <a:ln>
            <a:noFill/>
            <a:prstDash/>
          </a:ln>
          <a:effectLst/>
        </p:spPr>
        <p:txBody>
          <a:bodyPr rot="0" spcFirstLastPara="0" vertOverflow="overflow" horzOverflow="overflow" vert="horz" wrap="square" lIns="9144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schemeClr val="tx1"/>
                </a:solidFill>
                <a:effectLst/>
                <a:uLnTx/>
                <a:uFillTx/>
                <a:latin typeface="+mj-lt"/>
                <a:ea typeface="+mn-ea"/>
                <a:cs typeface="+mn-cs"/>
              </a:rPr>
              <a:t>Low</a:t>
            </a:r>
            <a:endParaRPr kumimoji="0" lang="en-US" sz="2000" b="0" i="0" u="none" strike="noStrike" kern="1200" cap="none" spc="0" normalizeH="0" baseline="0" noProof="0" dirty="0">
              <a:ln>
                <a:noFill/>
              </a:ln>
              <a:solidFill>
                <a:schemeClr val="tx1"/>
              </a:solidFill>
              <a:effectLst/>
              <a:uLnTx/>
              <a:uFillTx/>
              <a:latin typeface="+mj-lt"/>
              <a:ea typeface="+mn-ea"/>
              <a:cs typeface="+mn-cs"/>
            </a:endParaRPr>
          </a:p>
        </p:txBody>
      </p:sp>
      <p:pic>
        <p:nvPicPr>
          <p:cNvPr id="4" name="Picture 3" descr="Microsoft logo">
            <a:extLst>
              <a:ext uri="{FF2B5EF4-FFF2-40B4-BE49-F238E27FC236}">
                <a16:creationId xmlns:a16="http://schemas.microsoft.com/office/drawing/2014/main" id="{9170E93C-0AF8-118A-A7C6-912F88402DA0}"/>
              </a:ext>
            </a:extLst>
          </p:cNvPr>
          <p:cNvPicPr>
            <a:picLocks noChangeAspect="1"/>
          </p:cNvPicPr>
          <p:nvPr/>
        </p:nvPicPr>
        <p:blipFill>
          <a:blip r:embed="rId3"/>
          <a:stretch>
            <a:fillRect/>
          </a:stretch>
        </p:blipFill>
        <p:spPr>
          <a:xfrm>
            <a:off x="3890104" y="2730638"/>
            <a:ext cx="906756" cy="194303"/>
          </a:xfrm>
          <a:prstGeom prst="rect">
            <a:avLst/>
          </a:prstGeom>
        </p:spPr>
      </p:pic>
      <p:pic>
        <p:nvPicPr>
          <p:cNvPr id="24" name="Picture 23" descr="Cartoon battery with low charge">
            <a:extLst>
              <a:ext uri="{FF2B5EF4-FFF2-40B4-BE49-F238E27FC236}">
                <a16:creationId xmlns:a16="http://schemas.microsoft.com/office/drawing/2014/main" id="{8B8E574E-D626-DA11-2C86-4EFEAD1FD6FA}"/>
              </a:ext>
            </a:extLst>
          </p:cNvPr>
          <p:cNvPicPr>
            <a:picLocks noChangeAspect="1"/>
          </p:cNvPicPr>
          <p:nvPr/>
        </p:nvPicPr>
        <p:blipFill>
          <a:blip r:embed="rId2"/>
          <a:stretch>
            <a:fillRect/>
          </a:stretch>
        </p:blipFill>
        <p:spPr>
          <a:xfrm>
            <a:off x="6986578" y="1039557"/>
            <a:ext cx="3779975" cy="1568338"/>
          </a:xfrm>
          <a:prstGeom prst="rect">
            <a:avLst/>
          </a:prstGeom>
        </p:spPr>
      </p:pic>
      <p:sp>
        <p:nvSpPr>
          <p:cNvPr id="111" name="TextBox 110">
            <a:extLst>
              <a:ext uri="{FF2B5EF4-FFF2-40B4-BE49-F238E27FC236}">
                <a16:creationId xmlns:a16="http://schemas.microsoft.com/office/drawing/2014/main" id="{0BDF1166-E9AF-970C-6B7D-BC0781B047AA}"/>
              </a:ext>
            </a:extLst>
          </p:cNvPr>
          <p:cNvSpPr txBox="1"/>
          <p:nvPr/>
        </p:nvSpPr>
        <p:spPr>
          <a:xfrm>
            <a:off x="7122215" y="2673901"/>
            <a:ext cx="2782544" cy="307777"/>
          </a:xfrm>
          <a:prstGeom prst="rect">
            <a:avLst/>
          </a:prstGeom>
          <a:noFill/>
        </p:spPr>
        <p:txBody>
          <a:bodyPr wrap="square" lIns="91440" tIns="0" rIns="0" bIns="0" rtlCol="0">
            <a:spAutoFit/>
          </a:bodyPr>
          <a:lstStyle/>
          <a:p>
            <a:r>
              <a:rPr lang="en-IN" sz="2000">
                <a:latin typeface="+mj-lt"/>
              </a:rPr>
              <a:t>Low</a:t>
            </a:r>
            <a:endParaRPr lang="en-US" sz="2000" err="1">
              <a:latin typeface="+mj-lt"/>
            </a:endParaRPr>
          </a:p>
        </p:txBody>
      </p:sp>
      <p:pic>
        <p:nvPicPr>
          <p:cNvPr id="5" name="Picture 4" descr="Microsoft logo">
            <a:extLst>
              <a:ext uri="{FF2B5EF4-FFF2-40B4-BE49-F238E27FC236}">
                <a16:creationId xmlns:a16="http://schemas.microsoft.com/office/drawing/2014/main" id="{740E260C-7E19-AF9E-A873-9E933128F3C9}"/>
              </a:ext>
            </a:extLst>
          </p:cNvPr>
          <p:cNvPicPr>
            <a:picLocks noChangeAspect="1"/>
          </p:cNvPicPr>
          <p:nvPr/>
        </p:nvPicPr>
        <p:blipFill>
          <a:blip r:embed="rId3"/>
          <a:stretch>
            <a:fillRect/>
          </a:stretch>
        </p:blipFill>
        <p:spPr>
          <a:xfrm>
            <a:off x="9643145" y="2730638"/>
            <a:ext cx="906756" cy="194303"/>
          </a:xfrm>
          <a:prstGeom prst="rect">
            <a:avLst/>
          </a:prstGeom>
        </p:spPr>
      </p:pic>
      <p:pic>
        <p:nvPicPr>
          <p:cNvPr id="20" name="Picture 19" descr="Cartoon battery with low charge">
            <a:extLst>
              <a:ext uri="{FF2B5EF4-FFF2-40B4-BE49-F238E27FC236}">
                <a16:creationId xmlns:a16="http://schemas.microsoft.com/office/drawing/2014/main" id="{7EEA4E71-50EC-8DC6-BF6F-6511EA1EBDE2}"/>
              </a:ext>
            </a:extLst>
          </p:cNvPr>
          <p:cNvPicPr>
            <a:picLocks noChangeAspect="1"/>
          </p:cNvPicPr>
          <p:nvPr/>
        </p:nvPicPr>
        <p:blipFill>
          <a:blip r:embed="rId2"/>
          <a:stretch>
            <a:fillRect/>
          </a:stretch>
        </p:blipFill>
        <p:spPr>
          <a:xfrm>
            <a:off x="1240312" y="3831082"/>
            <a:ext cx="3758644" cy="1559487"/>
          </a:xfrm>
          <a:prstGeom prst="rect">
            <a:avLst/>
          </a:prstGeom>
        </p:spPr>
      </p:pic>
      <p:sp>
        <p:nvSpPr>
          <p:cNvPr id="110" name="TextBox 109">
            <a:extLst>
              <a:ext uri="{FF2B5EF4-FFF2-40B4-BE49-F238E27FC236}">
                <a16:creationId xmlns:a16="http://schemas.microsoft.com/office/drawing/2014/main" id="{74EB66F0-75DE-57CA-2D99-0B339A731848}"/>
              </a:ext>
            </a:extLst>
          </p:cNvPr>
          <p:cNvSpPr txBox="1"/>
          <p:nvPr/>
        </p:nvSpPr>
        <p:spPr>
          <a:xfrm>
            <a:off x="1369174" y="5448849"/>
            <a:ext cx="2782544" cy="307777"/>
          </a:xfrm>
          <a:prstGeom prst="rect">
            <a:avLst/>
          </a:prstGeom>
          <a:noFill/>
        </p:spPr>
        <p:txBody>
          <a:bodyPr wrap="square" lIns="91440" tIns="0" rIns="0" bIns="0" rtlCol="0">
            <a:spAutoFit/>
          </a:bodyPr>
          <a:lstStyle/>
          <a:p>
            <a:r>
              <a:rPr lang="en-IN" sz="2000">
                <a:latin typeface="+mj-lt"/>
              </a:rPr>
              <a:t>Low</a:t>
            </a:r>
            <a:endParaRPr lang="en-US" sz="2000" err="1">
              <a:latin typeface="+mj-lt"/>
            </a:endParaRPr>
          </a:p>
        </p:txBody>
      </p:sp>
      <p:pic>
        <p:nvPicPr>
          <p:cNvPr id="7" name="Picture 6" descr="Microsoft logo">
            <a:extLst>
              <a:ext uri="{FF2B5EF4-FFF2-40B4-BE49-F238E27FC236}">
                <a16:creationId xmlns:a16="http://schemas.microsoft.com/office/drawing/2014/main" id="{82036C84-E6F5-69F7-B50E-4D08133C3BAE}"/>
              </a:ext>
            </a:extLst>
          </p:cNvPr>
          <p:cNvPicPr>
            <a:picLocks noChangeAspect="1"/>
          </p:cNvPicPr>
          <p:nvPr/>
        </p:nvPicPr>
        <p:blipFill>
          <a:blip r:embed="rId3"/>
          <a:stretch>
            <a:fillRect/>
          </a:stretch>
        </p:blipFill>
        <p:spPr>
          <a:xfrm>
            <a:off x="3890104" y="5505586"/>
            <a:ext cx="906756" cy="194303"/>
          </a:xfrm>
          <a:prstGeom prst="rect">
            <a:avLst/>
          </a:prstGeom>
        </p:spPr>
      </p:pic>
      <p:pic>
        <p:nvPicPr>
          <p:cNvPr id="27" name="Picture 26" descr="Cartoon battery with low charge">
            <a:extLst>
              <a:ext uri="{FF2B5EF4-FFF2-40B4-BE49-F238E27FC236}">
                <a16:creationId xmlns:a16="http://schemas.microsoft.com/office/drawing/2014/main" id="{BF025861-DADB-FBCC-C64C-C68681BD2C52}"/>
              </a:ext>
            </a:extLst>
          </p:cNvPr>
          <p:cNvPicPr>
            <a:picLocks noChangeAspect="1"/>
          </p:cNvPicPr>
          <p:nvPr/>
        </p:nvPicPr>
        <p:blipFill>
          <a:blip r:embed="rId2"/>
          <a:stretch>
            <a:fillRect/>
          </a:stretch>
        </p:blipFill>
        <p:spPr>
          <a:xfrm>
            <a:off x="7007908" y="3831082"/>
            <a:ext cx="3758645" cy="1559487"/>
          </a:xfrm>
          <a:prstGeom prst="rect">
            <a:avLst/>
          </a:prstGeom>
        </p:spPr>
      </p:pic>
      <p:sp>
        <p:nvSpPr>
          <p:cNvPr id="112" name="TextBox 111">
            <a:extLst>
              <a:ext uri="{FF2B5EF4-FFF2-40B4-BE49-F238E27FC236}">
                <a16:creationId xmlns:a16="http://schemas.microsoft.com/office/drawing/2014/main" id="{F2784391-7DAD-B1DA-9F99-CD5331B922FD}"/>
              </a:ext>
            </a:extLst>
          </p:cNvPr>
          <p:cNvSpPr txBox="1"/>
          <p:nvPr/>
        </p:nvSpPr>
        <p:spPr>
          <a:xfrm>
            <a:off x="7122215" y="5448849"/>
            <a:ext cx="2782544" cy="307777"/>
          </a:xfrm>
          <a:prstGeom prst="rect">
            <a:avLst/>
          </a:prstGeom>
          <a:noFill/>
        </p:spPr>
        <p:txBody>
          <a:bodyPr wrap="square" lIns="91440" tIns="0" rIns="0" bIns="0" rtlCol="0">
            <a:spAutoFit/>
          </a:bodyPr>
          <a:lstStyle/>
          <a:p>
            <a:r>
              <a:rPr lang="en-IN" sz="2000">
                <a:latin typeface="+mj-lt"/>
              </a:rPr>
              <a:t>Low</a:t>
            </a:r>
            <a:endParaRPr lang="en-US" sz="2000">
              <a:latin typeface="+mj-lt"/>
            </a:endParaRPr>
          </a:p>
        </p:txBody>
      </p:sp>
      <p:pic>
        <p:nvPicPr>
          <p:cNvPr id="9" name="Picture 8" descr="Microsoft logo">
            <a:extLst>
              <a:ext uri="{FF2B5EF4-FFF2-40B4-BE49-F238E27FC236}">
                <a16:creationId xmlns:a16="http://schemas.microsoft.com/office/drawing/2014/main" id="{1694F72B-D083-8A68-8F8D-9D80C96C98D1}"/>
              </a:ext>
            </a:extLst>
          </p:cNvPr>
          <p:cNvPicPr>
            <a:picLocks noChangeAspect="1"/>
          </p:cNvPicPr>
          <p:nvPr/>
        </p:nvPicPr>
        <p:blipFill>
          <a:blip r:embed="rId3"/>
          <a:stretch>
            <a:fillRect/>
          </a:stretch>
        </p:blipFill>
        <p:spPr>
          <a:xfrm>
            <a:off x="9643145" y="5505586"/>
            <a:ext cx="906756" cy="194303"/>
          </a:xfrm>
          <a:prstGeom prst="rect">
            <a:avLst/>
          </a:prstGeom>
        </p:spPr>
      </p:pic>
      <p:grpSp>
        <p:nvGrpSpPr>
          <p:cNvPr id="125" name="Group 124">
            <a:extLst>
              <a:ext uri="{FF2B5EF4-FFF2-40B4-BE49-F238E27FC236}">
                <a16:creationId xmlns:a16="http://schemas.microsoft.com/office/drawing/2014/main" id="{A9C1E19E-9CAE-10D6-8721-9BD6F2B74186}"/>
              </a:ext>
              <a:ext uri="{C183D7F6-B498-43B3-948B-1728B52AA6E4}">
                <adec:decorative xmlns:adec="http://schemas.microsoft.com/office/drawing/2017/decorative" val="1"/>
              </a:ext>
            </a:extLst>
          </p:cNvPr>
          <p:cNvGrpSpPr/>
          <p:nvPr/>
        </p:nvGrpSpPr>
        <p:grpSpPr>
          <a:xfrm>
            <a:off x="11662395" y="3254378"/>
            <a:ext cx="245557" cy="349246"/>
            <a:chOff x="10822826" y="3254378"/>
            <a:chExt cx="245557" cy="349246"/>
          </a:xfrm>
        </p:grpSpPr>
        <p:cxnSp>
          <p:nvCxnSpPr>
            <p:cNvPr id="121" name="Straight Connector 120">
              <a:extLst>
                <a:ext uri="{FF2B5EF4-FFF2-40B4-BE49-F238E27FC236}">
                  <a16:creationId xmlns:a16="http://schemas.microsoft.com/office/drawing/2014/main" id="{CD72BCF9-376F-8484-B282-A21995B4FB2D}"/>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687B99C-221E-B5FA-C7A7-DAA73FC47DEB}"/>
                </a:ext>
              </a:extLst>
            </p:cNvPr>
            <p:cNvCxnSpPr>
              <a:cxnSpLocks/>
            </p:cNvCxnSpPr>
            <p:nvPr/>
          </p:nvCxnSpPr>
          <p:spPr>
            <a:xfrm rot="10800000" flipH="1" flipV="1">
              <a:off x="10926514" y="3254378"/>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985F88-D292-7614-D0B7-79E4248B330D}"/>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4A04726A-32D5-4986-B6D8-72C7B7965723}"/>
              </a:ext>
              <a:ext uri="{C183D7F6-B498-43B3-948B-1728B52AA6E4}">
                <adec:decorative xmlns:adec="http://schemas.microsoft.com/office/drawing/2017/decorative" val="1"/>
              </a:ext>
            </a:extLst>
          </p:cNvPr>
          <p:cNvGrpSpPr/>
          <p:nvPr/>
        </p:nvGrpSpPr>
        <p:grpSpPr>
          <a:xfrm flipH="1">
            <a:off x="284049" y="3254378"/>
            <a:ext cx="245557" cy="349246"/>
            <a:chOff x="10822826" y="3254378"/>
            <a:chExt cx="245557" cy="349246"/>
          </a:xfrm>
        </p:grpSpPr>
        <p:cxnSp>
          <p:nvCxnSpPr>
            <p:cNvPr id="127" name="Straight Connector 126">
              <a:extLst>
                <a:ext uri="{FF2B5EF4-FFF2-40B4-BE49-F238E27FC236}">
                  <a16:creationId xmlns:a16="http://schemas.microsoft.com/office/drawing/2014/main" id="{96BC1028-E3BC-A026-E6E8-866017DF3131}"/>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C3CA93B-141C-3C00-33A4-EF7DE1540F0C}"/>
                </a:ext>
              </a:extLst>
            </p:cNvPr>
            <p:cNvCxnSpPr>
              <a:cxnSpLocks/>
            </p:cNvCxnSpPr>
            <p:nvPr/>
          </p:nvCxnSpPr>
          <p:spPr>
            <a:xfrm rot="10800000" flipH="1" flipV="1">
              <a:off x="10926514" y="3254378"/>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32DD222-6E53-53D3-B62A-2AC1F7DA2F50}"/>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7BA1237-FF34-66DD-081E-2E6241E0B1FB}"/>
              </a:ext>
              <a:ext uri="{C183D7F6-B498-43B3-948B-1728B52AA6E4}">
                <adec:decorative xmlns:adec="http://schemas.microsoft.com/office/drawing/2017/decorative" val="1"/>
              </a:ext>
            </a:extLst>
          </p:cNvPr>
          <p:cNvGrpSpPr/>
          <p:nvPr/>
        </p:nvGrpSpPr>
        <p:grpSpPr>
          <a:xfrm>
            <a:off x="284049" y="388687"/>
            <a:ext cx="11623903" cy="245558"/>
            <a:chOff x="284049" y="388687"/>
            <a:chExt cx="11623903" cy="245558"/>
          </a:xfrm>
        </p:grpSpPr>
        <p:grpSp>
          <p:nvGrpSpPr>
            <p:cNvPr id="130" name="Group 129">
              <a:extLst>
                <a:ext uri="{FF2B5EF4-FFF2-40B4-BE49-F238E27FC236}">
                  <a16:creationId xmlns:a16="http://schemas.microsoft.com/office/drawing/2014/main" id="{57E8CDCB-48BE-A192-9CAF-B90454EAE939}"/>
                </a:ext>
              </a:extLst>
            </p:cNvPr>
            <p:cNvGrpSpPr/>
            <p:nvPr/>
          </p:nvGrpSpPr>
          <p:grpSpPr>
            <a:xfrm flipH="1">
              <a:off x="284049" y="388687"/>
              <a:ext cx="245557" cy="245558"/>
              <a:chOff x="10822826" y="3358066"/>
              <a:chExt cx="245557" cy="245558"/>
            </a:xfrm>
          </p:grpSpPr>
          <p:cxnSp>
            <p:nvCxnSpPr>
              <p:cNvPr id="131" name="Straight Connector 130">
                <a:extLst>
                  <a:ext uri="{FF2B5EF4-FFF2-40B4-BE49-F238E27FC236}">
                    <a16:creationId xmlns:a16="http://schemas.microsoft.com/office/drawing/2014/main" id="{78419FA5-EB35-E545-FBF0-7E3A04BE94D0}"/>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802A56F-ADE5-C7E3-8EEA-4BD8C188A222}"/>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5C332EAC-B4F0-495D-69B4-0AA2690E2CF3}"/>
                </a:ext>
              </a:extLst>
            </p:cNvPr>
            <p:cNvGrpSpPr/>
            <p:nvPr/>
          </p:nvGrpSpPr>
          <p:grpSpPr>
            <a:xfrm>
              <a:off x="11662395" y="388687"/>
              <a:ext cx="245557" cy="245558"/>
              <a:chOff x="10822826" y="3358066"/>
              <a:chExt cx="245557" cy="245558"/>
            </a:xfrm>
          </p:grpSpPr>
          <p:cxnSp>
            <p:nvCxnSpPr>
              <p:cNvPr id="135" name="Straight Connector 134">
                <a:extLst>
                  <a:ext uri="{FF2B5EF4-FFF2-40B4-BE49-F238E27FC236}">
                    <a16:creationId xmlns:a16="http://schemas.microsoft.com/office/drawing/2014/main" id="{29EF1005-0205-8E29-9CFD-F55B67718A41}"/>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C9B83E3-B7C6-379A-2D8E-5AFBC8F882AB}"/>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93F09C13-3395-F43A-3768-384F5B5E04FD}"/>
                </a:ext>
              </a:extLst>
            </p:cNvPr>
            <p:cNvGrpSpPr/>
            <p:nvPr/>
          </p:nvGrpSpPr>
          <p:grpSpPr>
            <a:xfrm>
              <a:off x="5921377" y="388687"/>
              <a:ext cx="349246" cy="245557"/>
              <a:chOff x="6184900" y="1235871"/>
              <a:chExt cx="398360" cy="280089"/>
            </a:xfrm>
          </p:grpSpPr>
          <p:cxnSp>
            <p:nvCxnSpPr>
              <p:cNvPr id="138" name="Straight Connector 137">
                <a:extLst>
                  <a:ext uri="{FF2B5EF4-FFF2-40B4-BE49-F238E27FC236}">
                    <a16:creationId xmlns:a16="http://schemas.microsoft.com/office/drawing/2014/main" id="{0F5291EC-66B2-7D9C-B7B7-CA41EA58EE28}"/>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77A4E39-CA03-C169-46DE-4699CA1E6EF3}"/>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1D27F29-AB60-3B5A-F5F6-375A92DC41EE}"/>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143" name="Group 142">
            <a:extLst>
              <a:ext uri="{FF2B5EF4-FFF2-40B4-BE49-F238E27FC236}">
                <a16:creationId xmlns:a16="http://schemas.microsoft.com/office/drawing/2014/main" id="{9779A2B0-A858-25EF-B1EB-C2766D92C289}"/>
              </a:ext>
              <a:ext uri="{C183D7F6-B498-43B3-948B-1728B52AA6E4}">
                <adec:decorative xmlns:adec="http://schemas.microsoft.com/office/drawing/2017/decorative" val="1"/>
              </a:ext>
            </a:extLst>
          </p:cNvPr>
          <p:cNvGrpSpPr/>
          <p:nvPr/>
        </p:nvGrpSpPr>
        <p:grpSpPr>
          <a:xfrm flipV="1">
            <a:off x="284049" y="6223753"/>
            <a:ext cx="11623903" cy="245558"/>
            <a:chOff x="284049" y="388687"/>
            <a:chExt cx="11623903" cy="245558"/>
          </a:xfrm>
        </p:grpSpPr>
        <p:grpSp>
          <p:nvGrpSpPr>
            <p:cNvPr id="144" name="Group 143">
              <a:extLst>
                <a:ext uri="{FF2B5EF4-FFF2-40B4-BE49-F238E27FC236}">
                  <a16:creationId xmlns:a16="http://schemas.microsoft.com/office/drawing/2014/main" id="{14F14CE9-A317-8118-2E76-E82D7FFEE1D9}"/>
                </a:ext>
              </a:extLst>
            </p:cNvPr>
            <p:cNvGrpSpPr/>
            <p:nvPr/>
          </p:nvGrpSpPr>
          <p:grpSpPr>
            <a:xfrm flipH="1">
              <a:off x="284049" y="388687"/>
              <a:ext cx="245557" cy="245558"/>
              <a:chOff x="10822826" y="3358066"/>
              <a:chExt cx="245557" cy="245558"/>
            </a:xfrm>
          </p:grpSpPr>
          <p:cxnSp>
            <p:nvCxnSpPr>
              <p:cNvPr id="152" name="Straight Connector 151">
                <a:extLst>
                  <a:ext uri="{FF2B5EF4-FFF2-40B4-BE49-F238E27FC236}">
                    <a16:creationId xmlns:a16="http://schemas.microsoft.com/office/drawing/2014/main" id="{40A2CDF2-E47E-F983-80DD-2CD00DE79EE9}"/>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137384D-B20B-44ED-5C9C-51E8F14119C9}"/>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4E9E3EF6-CF27-87C0-F8CA-8FFB0F92739A}"/>
                </a:ext>
              </a:extLst>
            </p:cNvPr>
            <p:cNvGrpSpPr/>
            <p:nvPr/>
          </p:nvGrpSpPr>
          <p:grpSpPr>
            <a:xfrm>
              <a:off x="11662395" y="388687"/>
              <a:ext cx="245557" cy="245558"/>
              <a:chOff x="10822826" y="3358066"/>
              <a:chExt cx="245557" cy="245558"/>
            </a:xfrm>
          </p:grpSpPr>
          <p:cxnSp>
            <p:nvCxnSpPr>
              <p:cNvPr id="150" name="Straight Connector 149">
                <a:extLst>
                  <a:ext uri="{FF2B5EF4-FFF2-40B4-BE49-F238E27FC236}">
                    <a16:creationId xmlns:a16="http://schemas.microsoft.com/office/drawing/2014/main" id="{CF3E5F4A-BBC1-2334-2B4D-E8D4E2E1F6AF}"/>
                  </a:ext>
                </a:extLst>
              </p:cNvPr>
              <p:cNvCxnSpPr>
                <a:cxnSpLocks/>
              </p:cNvCxnSpPr>
              <p:nvPr/>
            </p:nvCxnSpPr>
            <p:spPr>
              <a:xfrm rot="16200000" flipH="1" flipV="1">
                <a:off x="10751891" y="3429001"/>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8D94A94-9417-6C3F-A116-12C20027BEB1}"/>
                  </a:ext>
                </a:extLst>
              </p:cNvPr>
              <p:cNvCxnSpPr>
                <a:cxnSpLocks/>
              </p:cNvCxnSpPr>
              <p:nvPr/>
            </p:nvCxnSpPr>
            <p:spPr>
              <a:xfrm rot="10800000" flipH="1" flipV="1">
                <a:off x="10926514" y="3603624"/>
                <a:ext cx="141869"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7C40CE43-E336-4F90-BFAB-B6F2212730C0}"/>
                </a:ext>
              </a:extLst>
            </p:cNvPr>
            <p:cNvGrpSpPr/>
            <p:nvPr/>
          </p:nvGrpSpPr>
          <p:grpSpPr>
            <a:xfrm>
              <a:off x="5921377" y="388687"/>
              <a:ext cx="349246" cy="245557"/>
              <a:chOff x="6184900" y="1235871"/>
              <a:chExt cx="398360" cy="280089"/>
            </a:xfrm>
          </p:grpSpPr>
          <p:cxnSp>
            <p:nvCxnSpPr>
              <p:cNvPr id="147" name="Straight Connector 146">
                <a:extLst>
                  <a:ext uri="{FF2B5EF4-FFF2-40B4-BE49-F238E27FC236}">
                    <a16:creationId xmlns:a16="http://schemas.microsoft.com/office/drawing/2014/main" id="{812443E4-9062-08E2-4D4D-1489BA6F864D}"/>
                  </a:ext>
                </a:extLst>
              </p:cNvPr>
              <p:cNvCxnSpPr>
                <a:cxnSpLocks/>
              </p:cNvCxnSpPr>
              <p:nvPr/>
            </p:nvCxnSpPr>
            <p:spPr>
              <a:xfrm rot="16200000" flipH="1" flipV="1">
                <a:off x="610399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D4B5173-11D9-1C57-00D6-EA6F1A7B87FB}"/>
                  </a:ext>
                </a:extLst>
              </p:cNvPr>
              <p:cNvCxnSpPr>
                <a:cxnSpLocks/>
              </p:cNvCxnSpPr>
              <p:nvPr/>
            </p:nvCxnSpPr>
            <p:spPr>
              <a:xfrm rot="16200000" flipH="1" flipV="1">
                <a:off x="6502350" y="1316781"/>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A3293BE-8CD3-BA15-BAFE-003DB4887C3C}"/>
                  </a:ext>
                </a:extLst>
              </p:cNvPr>
              <p:cNvCxnSpPr>
                <a:cxnSpLocks/>
              </p:cNvCxnSpPr>
              <p:nvPr/>
            </p:nvCxnSpPr>
            <p:spPr>
              <a:xfrm rot="10800000" flipH="1" flipV="1">
                <a:off x="6303170" y="1515960"/>
                <a:ext cx="161820" cy="0"/>
              </a:xfrm>
              <a:prstGeom prst="line">
                <a:avLst/>
              </a:prstGeom>
              <a:ln w="1905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121715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Eleven people in a circle, stacking their hands together in the center">
            <a:extLst>
              <a:ext uri="{FF2B5EF4-FFF2-40B4-BE49-F238E27FC236}">
                <a16:creationId xmlns:a16="http://schemas.microsoft.com/office/drawing/2014/main" id="{DF44477D-6EE0-3ACE-3028-8B6C2C1F7E54}"/>
              </a:ext>
            </a:extLst>
          </p:cNvPr>
          <p:cNvPicPr>
            <a:picLocks noChangeAspect="1"/>
          </p:cNvPicPr>
          <p:nvPr/>
        </p:nvPicPr>
        <p:blipFill rotWithShape="1">
          <a:blip r:embed="rId3"/>
          <a:srcRect r="306" b="643"/>
          <a:stretch/>
        </p:blipFill>
        <p:spPr>
          <a:xfrm>
            <a:off x="0" y="0"/>
            <a:ext cx="12192000" cy="6858000"/>
          </a:xfrm>
          <a:prstGeom prst="rect">
            <a:avLst/>
          </a:prstGeom>
        </p:spPr>
      </p:pic>
      <p:sp>
        <p:nvSpPr>
          <p:cNvPr id="3" name="Title 2">
            <a:extLst>
              <a:ext uri="{FF2B5EF4-FFF2-40B4-BE49-F238E27FC236}">
                <a16:creationId xmlns:a16="http://schemas.microsoft.com/office/drawing/2014/main" id="{B2CC3FC7-E0AA-41E7-9817-5F73F6E8D743}"/>
              </a:ext>
            </a:extLst>
          </p:cNvPr>
          <p:cNvSpPr>
            <a:spLocks noGrp="1"/>
          </p:cNvSpPr>
          <p:nvPr>
            <p:ph type="title"/>
          </p:nvPr>
        </p:nvSpPr>
        <p:spPr>
          <a:xfrm>
            <a:off x="0" y="0"/>
            <a:ext cx="12184275" cy="6858000"/>
          </a:xfrm>
        </p:spPr>
        <p:txBody>
          <a:bodyPr/>
          <a:lstStyle/>
          <a:p>
            <a:r>
              <a:rPr lang="en-US" sz="4000" b="1" dirty="0">
                <a:solidFill>
                  <a:schemeClr val="bg1"/>
                </a:solidFill>
                <a:cs typeface="Segoe UI"/>
              </a:rPr>
              <a:t>Team Connection Day</a:t>
            </a:r>
            <a:endParaRPr lang="en-US" sz="2800" dirty="0">
              <a:solidFill>
                <a:schemeClr val="tx1"/>
              </a:solidFill>
            </a:endParaRPr>
          </a:p>
        </p:txBody>
      </p:sp>
    </p:spTree>
    <p:extLst>
      <p:ext uri="{BB962C8B-B14F-4D97-AF65-F5344CB8AC3E}">
        <p14:creationId xmlns:p14="http://schemas.microsoft.com/office/powerpoint/2010/main" val="34824851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6CF37-5CD9-F6FC-1CF5-FA77CCCCDB66}"/>
              </a:ext>
            </a:extLst>
          </p:cNvPr>
          <p:cNvSpPr txBox="1">
            <a:spLocks noGrp="1"/>
          </p:cNvSpPr>
          <p:nvPr>
            <p:ph type="title" idx="4294967295"/>
          </p:nvPr>
        </p:nvSpPr>
        <p:spPr>
          <a:xfrm>
            <a:off x="457200" y="-539750"/>
            <a:ext cx="1055032" cy="307777"/>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Welcome</a:t>
            </a:r>
          </a:p>
        </p:txBody>
      </p:sp>
      <p:pic>
        <p:nvPicPr>
          <p:cNvPr id="3" name="Picture 2" descr="Three people in a conference room interacting with nine more people on a video conference">
            <a:extLst>
              <a:ext uri="{FF2B5EF4-FFF2-40B4-BE49-F238E27FC236}">
                <a16:creationId xmlns:a16="http://schemas.microsoft.com/office/drawing/2014/main" id="{B1EC17BF-D7A8-2289-5E3D-0A99680CA59E}"/>
              </a:ext>
            </a:extLst>
          </p:cNvPr>
          <p:cNvPicPr>
            <a:picLocks noChangeAspect="1"/>
          </p:cNvPicPr>
          <p:nvPr/>
        </p:nvPicPr>
        <p:blipFill>
          <a:blip r:embed="rId3"/>
          <a:stretch>
            <a:fillRect/>
          </a:stretch>
        </p:blipFill>
        <p:spPr>
          <a:xfrm>
            <a:off x="-1" y="-1"/>
            <a:ext cx="12189389" cy="6857999"/>
          </a:xfrm>
          <a:prstGeom prst="rect">
            <a:avLst/>
          </a:prstGeom>
        </p:spPr>
      </p:pic>
      <p:sp>
        <p:nvSpPr>
          <p:cNvPr id="2" name="Title 1">
            <a:extLst>
              <a:ext uri="{FF2B5EF4-FFF2-40B4-BE49-F238E27FC236}">
                <a16:creationId xmlns:a16="http://schemas.microsoft.com/office/drawing/2014/main" id="{94B67144-FA87-4F24-9B2F-77398ACDA831}"/>
              </a:ext>
              <a:ext uri="{C183D7F6-B498-43B3-948B-1728B52AA6E4}">
                <adec:decorative xmlns:adec="http://schemas.microsoft.com/office/drawing/2017/decorative" val="1"/>
              </a:ext>
            </a:extLst>
          </p:cNvPr>
          <p:cNvSpPr>
            <a:spLocks/>
          </p:cNvSpPr>
          <p:nvPr/>
        </p:nvSpPr>
        <p:spPr bwMode="ltGray">
          <a:xfrm>
            <a:off x="0" y="0"/>
            <a:ext cx="9549249" cy="6858000"/>
          </a:xfrm>
          <a:prstGeom prst="rect">
            <a:avLst/>
          </a:prstGeom>
          <a:gradFill flip="none" rotWithShape="1">
            <a:gsLst>
              <a:gs pos="50000">
                <a:srgbClr val="000000">
                  <a:alpha val="70000"/>
                </a:srgbClr>
              </a:gs>
              <a:gs pos="100000">
                <a:srgbClr val="000000">
                  <a:alpha val="0"/>
                </a:srgbClr>
              </a:gs>
            </a:gsLst>
            <a:lin ang="0" scaled="1"/>
            <a:tileRect/>
          </a:gradFill>
          <a:ln>
            <a:noFill/>
            <a:prstDash/>
          </a:ln>
          <a:effectLst/>
        </p:spPr>
        <p:txBody>
          <a:bodyPr rot="0" spcFirstLastPara="0" vertOverflow="overflow" horzOverflow="overflow" vert="horz" wrap="square" lIns="585216" tIns="585216" rIns="585216" bIns="585216"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600"/>
              </a:spcBef>
              <a:spcAft>
                <a:spcPts val="0"/>
              </a:spcAft>
              <a:buClrTx/>
              <a:buSzTx/>
              <a:buFontTx/>
              <a:buNone/>
              <a:tabLst/>
              <a:defRPr/>
            </a:pPr>
            <a:r>
              <a:rPr kumimoji="0" lang="en-US" sz="3600" b="0" i="0" u="none" strike="noStrike" kern="1200" cap="none" spc="0" normalizeH="0" baseline="0" noProof="0" dirty="0">
                <a:ln w="3175">
                  <a:noFill/>
                </a:ln>
                <a:solidFill>
                  <a:schemeClr val="bg1"/>
                </a:solidFill>
                <a:effectLst/>
                <a:uLnTx/>
                <a:uFillTx/>
                <a:latin typeface="+mj-lt"/>
                <a:ea typeface="+mn-ea"/>
                <a:cs typeface="Segoe UI"/>
              </a:rPr>
              <a:t>Welcome</a:t>
            </a:r>
            <a:br>
              <a:rPr kumimoji="0" lang="en-US" sz="3600" b="0" i="0" u="none" strike="noStrike" kern="1200" cap="none" spc="0" normalizeH="0" baseline="0" noProof="0" dirty="0">
                <a:ln w="3175">
                  <a:noFill/>
                </a:ln>
                <a:solidFill>
                  <a:srgbClr val="FFFFFF"/>
                </a:solidFill>
                <a:effectLst/>
                <a:uLnTx/>
                <a:uFillTx/>
                <a:latin typeface="+mj-lt"/>
                <a:ea typeface="+mn-ea"/>
                <a:cs typeface="Segoe UI"/>
              </a:rPr>
            </a:br>
            <a:r>
              <a:rPr kumimoji="0" lang="en-US" sz="2800" b="0" i="0" u="none" strike="noStrike" kern="1200" cap="none" spc="0" normalizeH="0" baseline="0" noProof="0" dirty="0">
                <a:ln w="3175">
                  <a:noFill/>
                </a:ln>
                <a:solidFill>
                  <a:schemeClr val="bg1"/>
                </a:solidFill>
                <a:effectLst/>
                <a:uLnTx/>
                <a:uFillTx/>
                <a:latin typeface="+mj-lt"/>
                <a:ea typeface="+mn-ea"/>
                <a:cs typeface="Segoe UI"/>
              </a:rPr>
              <a:t>Host Name</a:t>
            </a:r>
            <a:br>
              <a:rPr kumimoji="0" lang="en-US" sz="2800" b="0" i="0" u="none" strike="noStrike" kern="1200" cap="none" spc="0" normalizeH="0" baseline="0" noProof="0" dirty="0">
                <a:ln w="3175">
                  <a:noFill/>
                </a:ln>
                <a:solidFill>
                  <a:schemeClr val="bg1"/>
                </a:solidFill>
                <a:effectLst/>
                <a:uLnTx/>
                <a:uFillTx/>
                <a:latin typeface="+mj-lt"/>
                <a:ea typeface="+mn-ea"/>
                <a:cs typeface="Segoe UI"/>
              </a:rPr>
            </a:br>
            <a:r>
              <a:rPr kumimoji="0" lang="en-US" sz="2400" b="0" i="0" u="none" strike="noStrike" kern="1200" cap="none" spc="0" normalizeH="0" baseline="0" noProof="0" dirty="0">
                <a:ln w="3175">
                  <a:noFill/>
                </a:ln>
                <a:solidFill>
                  <a:schemeClr val="bg1"/>
                </a:solidFill>
                <a:effectLst/>
                <a:uLnTx/>
                <a:uFillTx/>
                <a:latin typeface="+mj-lt"/>
                <a:ea typeface="+mn-ea"/>
                <a:cs typeface="Segoe UI"/>
              </a:rPr>
              <a:t>Title</a:t>
            </a:r>
            <a:endParaRPr kumimoji="0" lang="en-US" sz="2400" b="0" i="0" u="none" strike="noStrike" kern="1200" cap="none" spc="0" normalizeH="0" baseline="0" noProof="0" dirty="0">
              <a:ln w="3175">
                <a:noFill/>
              </a:ln>
              <a:solidFill>
                <a:schemeClr val="bg1"/>
              </a:solidFill>
              <a:effectLst/>
              <a:uLnTx/>
              <a:uFillTx/>
              <a:latin typeface="+mj-lt"/>
              <a:ea typeface="+mn-ea"/>
              <a:cs typeface="Segoe UI" pitchFamily="34" charset="0"/>
            </a:endParaRPr>
          </a:p>
        </p:txBody>
      </p:sp>
    </p:spTree>
    <p:extLst>
      <p:ext uri="{BB962C8B-B14F-4D97-AF65-F5344CB8AC3E}">
        <p14:creationId xmlns:p14="http://schemas.microsoft.com/office/powerpoint/2010/main" val="25509594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F54EB5A2-04F1-579B-743D-F6C2133D8564}"/>
              </a:ext>
            </a:extLst>
          </p:cNvPr>
          <p:cNvSpPr txBox="1">
            <a:spLocks noGrp="1"/>
          </p:cNvSpPr>
          <p:nvPr>
            <p:ph type="title" idx="4294967295"/>
          </p:nvPr>
        </p:nvSpPr>
        <p:spPr>
          <a:xfrm>
            <a:off x="585217" y="826831"/>
            <a:ext cx="945066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Team Connection Day agenda (Sample)</a:t>
            </a:r>
          </a:p>
        </p:txBody>
      </p:sp>
      <p:sp>
        <p:nvSpPr>
          <p:cNvPr id="6" name="Rectangle 5">
            <a:extLst>
              <a:ext uri="{FF2B5EF4-FFF2-40B4-BE49-F238E27FC236}">
                <a16:creationId xmlns:a16="http://schemas.microsoft.com/office/drawing/2014/main" id="{8C9A01B5-ED78-EF8E-6B96-6BF7C6F0A1DE}"/>
              </a:ext>
              <a:ext uri="{C183D7F6-B498-43B3-948B-1728B52AA6E4}">
                <adec:decorative xmlns:adec="http://schemas.microsoft.com/office/drawing/2017/decorative" val="1"/>
              </a:ext>
            </a:extLst>
          </p:cNvPr>
          <p:cNvSpPr/>
          <p:nvPr/>
        </p:nvSpPr>
        <p:spPr bwMode="auto">
          <a:xfrm rot="10800000">
            <a:off x="597123" y="2114549"/>
            <a:ext cx="10995093" cy="4154486"/>
          </a:xfrm>
          <a:prstGeom prst="rect">
            <a:avLst/>
          </a:prstGeom>
          <a:solidFill>
            <a:schemeClr val="bg1"/>
          </a:solidFill>
          <a:ln>
            <a:noFill/>
            <a:headEnd type="none" w="med" len="med"/>
            <a:tailEnd type="none" w="med" len="med"/>
          </a:ln>
          <a:effectLst>
            <a:innerShdw blurRad="63500" dist="50800" dir="81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graphicFrame>
        <p:nvGraphicFramePr>
          <p:cNvPr id="4" name="Table 4">
            <a:extLst>
              <a:ext uri="{FF2B5EF4-FFF2-40B4-BE49-F238E27FC236}">
                <a16:creationId xmlns:a16="http://schemas.microsoft.com/office/drawing/2014/main" id="{F7BBD5B1-CA2E-3549-BE40-A21FB797D0BD}"/>
              </a:ext>
            </a:extLst>
          </p:cNvPr>
          <p:cNvGraphicFramePr>
            <a:graphicFrameLocks noGrp="1"/>
          </p:cNvGraphicFramePr>
          <p:nvPr>
            <p:extLst>
              <p:ext uri="{D42A27DB-BD31-4B8C-83A1-F6EECF244321}">
                <p14:modId xmlns:p14="http://schemas.microsoft.com/office/powerpoint/2010/main" val="2724614751"/>
              </p:ext>
            </p:extLst>
          </p:nvPr>
        </p:nvGraphicFramePr>
        <p:xfrm>
          <a:off x="582561" y="1740497"/>
          <a:ext cx="11009658" cy="4636553"/>
        </p:xfrm>
        <a:graphic>
          <a:graphicData uri="http://schemas.openxmlformats.org/drawingml/2006/table">
            <a:tbl>
              <a:tblPr firstRow="1" bandRow="1"/>
              <a:tblGrid>
                <a:gridCol w="1817309">
                  <a:extLst>
                    <a:ext uri="{9D8B030D-6E8A-4147-A177-3AD203B41FA5}">
                      <a16:colId xmlns:a16="http://schemas.microsoft.com/office/drawing/2014/main" val="3112106530"/>
                    </a:ext>
                  </a:extLst>
                </a:gridCol>
                <a:gridCol w="9192349">
                  <a:extLst>
                    <a:ext uri="{9D8B030D-6E8A-4147-A177-3AD203B41FA5}">
                      <a16:colId xmlns:a16="http://schemas.microsoft.com/office/drawing/2014/main" val="3456517669"/>
                    </a:ext>
                  </a:extLst>
                </a:gridCol>
              </a:tblGrid>
              <a:tr h="367703">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b="1" dirty="0">
                          <a:solidFill>
                            <a:schemeClr val="accent1">
                              <a:lumMod val="75000"/>
                            </a:schemeClr>
                          </a:solidFill>
                          <a:latin typeface="+mj-lt"/>
                        </a:rPr>
                        <a:t>Time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b="1" dirty="0">
                          <a:solidFill>
                            <a:schemeClr val="accent1">
                              <a:lumMod val="75000"/>
                            </a:schemeClr>
                          </a:solidFill>
                          <a:latin typeface="+mj-lt"/>
                        </a:rPr>
                        <a:t>Agenda Item</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00623"/>
                  </a:ext>
                </a:extLst>
              </a:tr>
              <a:tr h="646886">
                <a:tc>
                  <a:txBody>
                    <a:bodyPr/>
                    <a:lstStyle/>
                    <a:p>
                      <a:r>
                        <a:rPr lang="en-US" sz="1800" dirty="0">
                          <a:solidFill>
                            <a:schemeClr val="tx1"/>
                          </a:solidFill>
                          <a:latin typeface="+mj-lt"/>
                        </a:rPr>
                        <a:t>10 min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800" dirty="0"/>
                        <a:t>Human Energy Crisis overview</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3583275"/>
                  </a:ext>
                </a:extLst>
              </a:tr>
              <a:tr h="646886">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a:solidFill>
                            <a:schemeClr val="tx1"/>
                          </a:solidFill>
                          <a:latin typeface="+mj-lt"/>
                        </a:rPr>
                        <a:t>10 min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marL="0" indent="0">
                        <a:buFont typeface="Arial" panose="020B0604020202020204" pitchFamily="34" charset="0"/>
                        <a:buNone/>
                      </a:pPr>
                      <a:r>
                        <a:rPr lang="en-US" sz="1800"/>
                        <a:t>Team Connection Day objectives &amp; collective agreements</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9385885"/>
                  </a:ext>
                </a:extLst>
              </a:tr>
              <a:tr h="937751">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a:solidFill>
                            <a:schemeClr val="tx1"/>
                          </a:solidFill>
                          <a:latin typeface="+mj-lt"/>
                        </a:rPr>
                        <a:t>30 min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a:t>Connection Activity 1: Self-reflection on connection </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401821"/>
                  </a:ext>
                </a:extLst>
              </a:tr>
              <a:tr h="467195">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a:solidFill>
                            <a:schemeClr val="tx1"/>
                          </a:solidFill>
                          <a:latin typeface="+mj-lt"/>
                        </a:rPr>
                        <a:t>15 min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a:t>Break</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3200668"/>
                  </a:ext>
                </a:extLst>
              </a:tr>
              <a:tr h="829802">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a:solidFill>
                            <a:schemeClr val="tx1"/>
                          </a:solidFill>
                          <a:latin typeface="+mj-lt"/>
                        </a:rPr>
                        <a:t>90 min </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a:t>Connection Activity 2: Personal energy assessment  </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2806257"/>
                  </a:ext>
                </a:extLst>
              </a:tr>
              <a:tr h="740330">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a:solidFill>
                            <a:schemeClr val="tx1"/>
                          </a:solidFill>
                          <a:latin typeface="+mj-lt"/>
                        </a:rPr>
                        <a:t>10 min</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800" dirty="0"/>
                        <a:t>Closing Remarks</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283258"/>
                  </a:ext>
                </a:extLst>
              </a:tr>
            </a:tbl>
          </a:graphicData>
        </a:graphic>
      </p:graphicFrame>
      <p:sp>
        <p:nvSpPr>
          <p:cNvPr id="5" name="Rectangle 4">
            <a:extLst>
              <a:ext uri="{FF2B5EF4-FFF2-40B4-BE49-F238E27FC236}">
                <a16:creationId xmlns:a16="http://schemas.microsoft.com/office/drawing/2014/main" id="{A3BF577F-091D-DD75-BDDA-E83419639499}"/>
              </a:ext>
              <a:ext uri="{C183D7F6-B498-43B3-948B-1728B52AA6E4}">
                <adec:decorative xmlns:adec="http://schemas.microsoft.com/office/drawing/2017/decorative" val="1"/>
              </a:ext>
            </a:extLst>
          </p:cNvPr>
          <p:cNvSpPr/>
          <p:nvPr/>
        </p:nvSpPr>
        <p:spPr bwMode="auto">
          <a:xfrm>
            <a:off x="-4023" y="6433456"/>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Arrow: Bent 9">
            <a:extLst>
              <a:ext uri="{FF2B5EF4-FFF2-40B4-BE49-F238E27FC236}">
                <a16:creationId xmlns:a16="http://schemas.microsoft.com/office/drawing/2014/main" id="{B545C555-098A-B8FA-FB77-166E3971E160}"/>
              </a:ext>
              <a:ext uri="{C183D7F6-B498-43B3-948B-1728B52AA6E4}">
                <adec:decorative xmlns:adec="http://schemas.microsoft.com/office/drawing/2017/decorative" val="1"/>
              </a:ext>
            </a:extLst>
          </p:cNvPr>
          <p:cNvSpPr/>
          <p:nvPr/>
        </p:nvSpPr>
        <p:spPr bwMode="auto">
          <a:xfrm>
            <a:off x="585217" y="2114545"/>
            <a:ext cx="11009657" cy="395061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 name="Arrow: Bent 10">
            <a:extLst>
              <a:ext uri="{FF2B5EF4-FFF2-40B4-BE49-F238E27FC236}">
                <a16:creationId xmlns:a16="http://schemas.microsoft.com/office/drawing/2014/main" id="{F8286990-2A3F-E3B9-89C1-67ECCFF021A8}"/>
              </a:ext>
              <a:ext uri="{C183D7F6-B498-43B3-948B-1728B52AA6E4}">
                <adec:decorative xmlns:adec="http://schemas.microsoft.com/office/drawing/2017/decorative" val="1"/>
              </a:ext>
            </a:extLst>
          </p:cNvPr>
          <p:cNvSpPr/>
          <p:nvPr/>
        </p:nvSpPr>
        <p:spPr bwMode="auto">
          <a:xfrm rot="5400000">
            <a:off x="8518134" y="2991073"/>
            <a:ext cx="3950612" cy="2197557"/>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2" name="Arrow: Bent 11">
            <a:extLst>
              <a:ext uri="{FF2B5EF4-FFF2-40B4-BE49-F238E27FC236}">
                <a16:creationId xmlns:a16="http://schemas.microsoft.com/office/drawing/2014/main" id="{CE915134-1EE8-D2B0-A05B-A7C2C78C8C34}"/>
              </a:ext>
              <a:ext uri="{C183D7F6-B498-43B3-948B-1728B52AA6E4}">
                <adec:decorative xmlns:adec="http://schemas.microsoft.com/office/drawing/2017/decorative" val="1"/>
              </a:ext>
            </a:extLst>
          </p:cNvPr>
          <p:cNvSpPr/>
          <p:nvPr/>
        </p:nvSpPr>
        <p:spPr bwMode="auto">
          <a:xfrm rot="10800000">
            <a:off x="-3" y="5835462"/>
            <a:ext cx="582615" cy="433576"/>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 name="Arrow: Bent 12">
            <a:extLst>
              <a:ext uri="{FF2B5EF4-FFF2-40B4-BE49-F238E27FC236}">
                <a16:creationId xmlns:a16="http://schemas.microsoft.com/office/drawing/2014/main" id="{2490CEF7-4EC6-840C-E796-D0A368AA8E6D}"/>
              </a:ext>
              <a:ext uri="{C183D7F6-B498-43B3-948B-1728B52AA6E4}">
                <adec:decorative xmlns:adec="http://schemas.microsoft.com/office/drawing/2017/decorative" val="1"/>
              </a:ext>
            </a:extLst>
          </p:cNvPr>
          <p:cNvSpPr/>
          <p:nvPr/>
        </p:nvSpPr>
        <p:spPr bwMode="auto">
          <a:xfrm rot="16200000">
            <a:off x="11673375" y="5759615"/>
            <a:ext cx="428267" cy="590578"/>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4" name="Straight Connector 13">
            <a:extLst>
              <a:ext uri="{FF2B5EF4-FFF2-40B4-BE49-F238E27FC236}">
                <a16:creationId xmlns:a16="http://schemas.microsoft.com/office/drawing/2014/main" id="{7E55FB93-251A-DDB1-0B40-D955A7EF60DB}"/>
              </a:ext>
              <a:ext uri="{C183D7F6-B498-43B3-948B-1728B52AA6E4}">
                <adec:decorative xmlns:adec="http://schemas.microsoft.com/office/drawing/2017/decorative" val="1"/>
              </a:ext>
            </a:extLst>
          </p:cNvPr>
          <p:cNvCxnSpPr>
            <a:cxnSpLocks/>
          </p:cNvCxnSpPr>
          <p:nvPr/>
        </p:nvCxnSpPr>
        <p:spPr>
          <a:xfrm>
            <a:off x="0" y="6269038"/>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5" name="Straight Connector 14">
            <a:extLst>
              <a:ext uri="{FF2B5EF4-FFF2-40B4-BE49-F238E27FC236}">
                <a16:creationId xmlns:a16="http://schemas.microsoft.com/office/drawing/2014/main" id="{2C14C74A-1413-E074-D61B-52CEF1BA3822}"/>
              </a:ext>
              <a:ext uri="{C183D7F6-B498-43B3-948B-1728B52AA6E4}">
                <adec:decorative xmlns:adec="http://schemas.microsoft.com/office/drawing/2017/decorative" val="1"/>
              </a:ext>
            </a:extLst>
          </p:cNvPr>
          <p:cNvCxnSpPr>
            <a:cxnSpLocks/>
          </p:cNvCxnSpPr>
          <p:nvPr/>
        </p:nvCxnSpPr>
        <p:spPr>
          <a:xfrm>
            <a:off x="11826356" y="6269038"/>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11205181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ABF779-3F0B-B280-160C-93A81235DECB}"/>
              </a:ext>
            </a:extLst>
          </p:cNvPr>
          <p:cNvSpPr>
            <a:spLocks noGrp="1"/>
          </p:cNvSpPr>
          <p:nvPr>
            <p:ph type="title"/>
          </p:nvPr>
        </p:nvSpPr>
        <p:spPr>
          <a:xfrm>
            <a:off x="593232" y="713569"/>
            <a:ext cx="9450660" cy="492443"/>
          </a:xfrm>
        </p:spPr>
        <p:txBody>
          <a:bodyPr/>
          <a:lstStyle/>
          <a:p>
            <a:r>
              <a:rPr lang="en-US" sz="3200" dirty="0"/>
              <a:t>What is the Human Energy Crisis?</a:t>
            </a:r>
          </a:p>
        </p:txBody>
      </p:sp>
      <p:sp>
        <p:nvSpPr>
          <p:cNvPr id="6" name="Rectangle 5">
            <a:extLst>
              <a:ext uri="{FF2B5EF4-FFF2-40B4-BE49-F238E27FC236}">
                <a16:creationId xmlns:a16="http://schemas.microsoft.com/office/drawing/2014/main" id="{4DA822AA-4E20-D55B-27F3-48F35435410A}"/>
              </a:ext>
              <a:ext uri="{C183D7F6-B498-43B3-948B-1728B52AA6E4}">
                <adec:decorative xmlns:adec="http://schemas.microsoft.com/office/drawing/2017/decorative" val="1"/>
              </a:ext>
            </a:extLst>
          </p:cNvPr>
          <p:cNvSpPr/>
          <p:nvPr/>
        </p:nvSpPr>
        <p:spPr bwMode="auto">
          <a:xfrm rot="10800000">
            <a:off x="7525902" y="2026928"/>
            <a:ext cx="4083484" cy="4072695"/>
          </a:xfrm>
          <a:prstGeom prst="rect">
            <a:avLst/>
          </a:prstGeom>
          <a:solidFill>
            <a:schemeClr val="bg1"/>
          </a:solidFill>
          <a:ln>
            <a:noFill/>
            <a:headEnd type="none" w="med" len="med"/>
            <a:tailEnd type="none" w="med" len="med"/>
          </a:ln>
          <a:effectLst>
            <a:innerShdw blurRad="63500" dist="50800" dir="81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52" name="Rectangle 51">
            <a:extLst>
              <a:ext uri="{FF2B5EF4-FFF2-40B4-BE49-F238E27FC236}">
                <a16:creationId xmlns:a16="http://schemas.microsoft.com/office/drawing/2014/main" id="{B71415F7-A404-DE07-7D6C-E6E0590A0717}"/>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4" name="Rectangle 33">
            <a:extLst>
              <a:ext uri="{FF2B5EF4-FFF2-40B4-BE49-F238E27FC236}">
                <a16:creationId xmlns:a16="http://schemas.microsoft.com/office/drawing/2014/main" id="{66EFDEEB-885A-D30D-3431-AA66EFC81DA6}"/>
              </a:ext>
              <a:ext uri="{C183D7F6-B498-43B3-948B-1728B52AA6E4}">
                <adec:decorative xmlns:adec="http://schemas.microsoft.com/office/drawing/2017/decorative" val="1"/>
              </a:ext>
            </a:extLst>
          </p:cNvPr>
          <p:cNvSpPr/>
          <p:nvPr/>
        </p:nvSpPr>
        <p:spPr bwMode="auto">
          <a:xfrm>
            <a:off x="597918" y="2036461"/>
            <a:ext cx="6897378" cy="4055455"/>
          </a:xfrm>
          <a:prstGeom prst="rect">
            <a:avLst/>
          </a:prstGeom>
          <a:solidFill>
            <a:schemeClr val="bg1"/>
          </a:solidFill>
          <a:ln>
            <a:noFill/>
            <a:headEnd type="none" w="med" len="med"/>
            <a:tailEnd type="none" w="med" len="med"/>
          </a:ln>
          <a:effectLst>
            <a:innerShdw blurRad="63500" dist="50800" dir="81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32" name="Arrow: Bent 31">
            <a:extLst>
              <a:ext uri="{FF2B5EF4-FFF2-40B4-BE49-F238E27FC236}">
                <a16:creationId xmlns:a16="http://schemas.microsoft.com/office/drawing/2014/main" id="{8CAD603D-1C0E-740B-9406-BBF8CA72E7AB}"/>
              </a:ext>
              <a:ext uri="{C183D7F6-B498-43B3-948B-1728B52AA6E4}">
                <adec:decorative xmlns:adec="http://schemas.microsoft.com/office/drawing/2017/decorative" val="1"/>
              </a:ext>
            </a:extLst>
          </p:cNvPr>
          <p:cNvSpPr/>
          <p:nvPr/>
        </p:nvSpPr>
        <p:spPr bwMode="auto">
          <a:xfrm rot="5400000">
            <a:off x="-1647741" y="3674675"/>
            <a:ext cx="3888713" cy="59323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3" name="Arrow: Bent 32">
            <a:extLst>
              <a:ext uri="{FF2B5EF4-FFF2-40B4-BE49-F238E27FC236}">
                <a16:creationId xmlns:a16="http://schemas.microsoft.com/office/drawing/2014/main" id="{E125A2A0-3BB8-5F9C-2996-66971C5CF134}"/>
              </a:ext>
              <a:ext uri="{C183D7F6-B498-43B3-948B-1728B52AA6E4}">
                <adec:decorative xmlns:adec="http://schemas.microsoft.com/office/drawing/2017/decorative" val="1"/>
              </a:ext>
            </a:extLst>
          </p:cNvPr>
          <p:cNvSpPr/>
          <p:nvPr/>
        </p:nvSpPr>
        <p:spPr bwMode="auto">
          <a:xfrm flipV="1">
            <a:off x="594248" y="5507718"/>
            <a:ext cx="6761704" cy="584200"/>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5" name="Arrow: Bent 34">
            <a:extLst>
              <a:ext uri="{FF2B5EF4-FFF2-40B4-BE49-F238E27FC236}">
                <a16:creationId xmlns:a16="http://schemas.microsoft.com/office/drawing/2014/main" id="{7092E349-A0C7-5FA9-DAEC-1B0B9C9BA47E}"/>
              </a:ext>
              <a:ext uri="{C183D7F6-B498-43B3-948B-1728B52AA6E4}">
                <adec:decorative xmlns:adec="http://schemas.microsoft.com/office/drawing/2017/decorative" val="1"/>
              </a:ext>
            </a:extLst>
          </p:cNvPr>
          <p:cNvSpPr/>
          <p:nvPr/>
        </p:nvSpPr>
        <p:spPr bwMode="auto">
          <a:xfrm rot="10800000">
            <a:off x="6981679" y="2026935"/>
            <a:ext cx="524233" cy="4064982"/>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47" name="Straight Connector 46">
            <a:extLst>
              <a:ext uri="{FF2B5EF4-FFF2-40B4-BE49-F238E27FC236}">
                <a16:creationId xmlns:a16="http://schemas.microsoft.com/office/drawing/2014/main" id="{70BB5A7E-7BC2-3C12-E4E5-CF0F233B4938}"/>
              </a:ext>
              <a:ext uri="{C183D7F6-B498-43B3-948B-1728B52AA6E4}">
                <adec:decorative xmlns:adec="http://schemas.microsoft.com/office/drawing/2017/decorative" val="1"/>
              </a:ext>
            </a:extLst>
          </p:cNvPr>
          <p:cNvCxnSpPr>
            <a:cxnSpLocks/>
          </p:cNvCxnSpPr>
          <p:nvPr/>
        </p:nvCxnSpPr>
        <p:spPr>
          <a:xfrm>
            <a:off x="0" y="2036458"/>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30" name="TextBox 29">
            <a:extLst>
              <a:ext uri="{FF2B5EF4-FFF2-40B4-BE49-F238E27FC236}">
                <a16:creationId xmlns:a16="http://schemas.microsoft.com/office/drawing/2014/main" id="{6D06D81F-8264-98C8-BDAC-D1EB2BE1991D}"/>
              </a:ext>
              <a:ext uri="{C183D7F6-B498-43B3-948B-1728B52AA6E4}">
                <adec:decorative xmlns:adec="http://schemas.microsoft.com/office/drawing/2017/decorative" val="1"/>
              </a:ext>
            </a:extLst>
          </p:cNvPr>
          <p:cNvSpPr txBox="1"/>
          <p:nvPr/>
        </p:nvSpPr>
        <p:spPr>
          <a:xfrm>
            <a:off x="593233" y="2210637"/>
            <a:ext cx="6767404" cy="523220"/>
          </a:xfrm>
          <a:prstGeom prst="rect">
            <a:avLst/>
          </a:prstGeom>
          <a:noFill/>
        </p:spPr>
        <p:txBody>
          <a:bodyPr wrap="square" lIns="182880" tIns="137160" rIns="182880" bIns="137160">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7" name="TextBox 16">
            <a:extLst>
              <a:ext uri="{FF2B5EF4-FFF2-40B4-BE49-F238E27FC236}">
                <a16:creationId xmlns:a16="http://schemas.microsoft.com/office/drawing/2014/main" id="{40ED71D7-EC2C-E6A6-03A6-C5036B0FA6DA}"/>
              </a:ext>
            </a:extLst>
          </p:cNvPr>
          <p:cNvSpPr txBox="1"/>
          <p:nvPr/>
        </p:nvSpPr>
        <p:spPr>
          <a:xfrm>
            <a:off x="593232" y="2047340"/>
            <a:ext cx="6902063"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mn-lt"/>
                <a:cs typeface="Segoe UI"/>
              </a:rPr>
              <a:t>Today, employees are feeling something bigger than burnout: Social unrest, geopolitical instability, and economic uncertainty have also combined in a perfect storm causing strain on the invaluable human capital that keeps our companies running. </a:t>
            </a:r>
            <a:endParaRPr kumimoji="0" lang="en-US" sz="1600" b="0" i="0" u="none" strike="noStrike" kern="1200" cap="none" spc="0" normalizeH="0" baseline="0" noProof="0" dirty="0">
              <a:ln>
                <a:noFill/>
              </a:ln>
              <a:solidFill>
                <a:srgbClr val="00000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a:rPr>
              <a:t>We’re facing a </a:t>
            </a:r>
            <a:r>
              <a:rPr kumimoji="0" lang="en-US" sz="1600" b="1" i="0" u="none" strike="noStrike" kern="1200" cap="none" spc="0" normalizeH="0" baseline="0" noProof="0" dirty="0">
                <a:ln>
                  <a:noFill/>
                </a:ln>
                <a:solidFill>
                  <a:schemeClr val="accent1">
                    <a:lumMod val="75000"/>
                  </a:schemeClr>
                </a:solidFill>
                <a:effectLst/>
                <a:uLnTx/>
                <a:uFillTx/>
                <a:latin typeface="Segoe UI Semibold"/>
                <a:ea typeface="+mn-ea"/>
                <a:cs typeface="Segoe UI"/>
                <a:hlinkClick r:id="rId3">
                  <a:extLst>
                    <a:ext uri="{A12FA001-AC4F-418D-AE19-62706E023703}">
                      <ahyp:hlinkClr xmlns:ahyp="http://schemas.microsoft.com/office/drawing/2018/hyperlinkcolor" val="tx"/>
                    </a:ext>
                  </a:extLst>
                </a:hlinkClick>
              </a:rPr>
              <a:t>human energy crisis</a:t>
            </a:r>
            <a:r>
              <a:rPr kumimoji="0" lang="en-US" sz="1600" b="1" i="0" u="none" strike="noStrike" kern="1200" cap="none" spc="0" normalizeH="0" baseline="0" noProof="0" dirty="0">
                <a:ln>
                  <a:noFill/>
                </a:ln>
                <a:solidFill>
                  <a:schemeClr val="accent1">
                    <a:lumMod val="75000"/>
                  </a:schemeClr>
                </a:solidFill>
                <a:effectLst/>
                <a:uLnTx/>
                <a:uFillTx/>
                <a:latin typeface="Segoe UI Semibold"/>
                <a:ea typeface="+mn-ea"/>
                <a:cs typeface="Segoe UI"/>
              </a:rPr>
              <a:t> - the depletion of energy among the workforce,</a:t>
            </a:r>
            <a:r>
              <a:rPr kumimoji="0" lang="en-US" sz="1600" b="1" i="0" u="none" strike="noStrike" kern="1200" cap="none" spc="0" normalizeH="0" baseline="0" noProof="0" dirty="0">
                <a:ln>
                  <a:noFill/>
                </a:ln>
                <a:solidFill>
                  <a:srgbClr val="0078D4"/>
                </a:solidFill>
                <a:effectLst/>
                <a:uLnTx/>
                <a:uFillTx/>
                <a:latin typeface="Segoe UI Semibold"/>
                <a:ea typeface="+mn-ea"/>
                <a:cs typeface="Segoe UI"/>
              </a:rPr>
              <a:t> </a:t>
            </a:r>
            <a:r>
              <a:rPr kumimoji="0" lang="en-US" sz="1600" b="0" i="0" u="none" strike="noStrike" kern="1200" cap="none" spc="0" normalizeH="0" baseline="0" noProof="0" dirty="0">
                <a:ln>
                  <a:noFill/>
                </a:ln>
                <a:solidFill>
                  <a:srgbClr val="000000"/>
                </a:solidFill>
                <a:effectLst/>
                <a:uLnTx/>
                <a:uFillTx/>
                <a:latin typeface="Segoe UI"/>
                <a:ea typeface="+mn-ea"/>
                <a:cs typeface="Segoe UI"/>
              </a:rPr>
              <a:t>that</a:t>
            </a:r>
            <a:r>
              <a:rPr kumimoji="0" lang="en-US" sz="1600" b="1" i="0" u="none" strike="noStrike" kern="1200" cap="none" spc="0" normalizeH="0" baseline="0" noProof="0" dirty="0">
                <a:ln>
                  <a:noFill/>
                </a:ln>
                <a:solidFill>
                  <a:srgbClr val="000000"/>
                </a:solidFill>
                <a:effectLst/>
                <a:uLnTx/>
                <a:uFillTx/>
                <a:latin typeface="Segoe UI"/>
                <a:ea typeface="+mn-ea"/>
                <a:cs typeface="Segoe UI"/>
              </a:rPr>
              <a:t> </a:t>
            </a:r>
            <a:r>
              <a:rPr kumimoji="0" lang="en-US" sz="1600" b="0" i="0" u="none" strike="noStrike" kern="1200" cap="none" spc="0" normalizeH="0" baseline="0" noProof="0" dirty="0">
                <a:ln>
                  <a:noFill/>
                </a:ln>
                <a:solidFill>
                  <a:srgbClr val="000000"/>
                </a:solidFill>
                <a:effectLst/>
                <a:uLnTx/>
                <a:uFillTx/>
                <a:latin typeface="Segoe UI"/>
                <a:ea typeface="+mn-lt"/>
                <a:cs typeface="Segoe UI"/>
              </a:rPr>
              <a:t>calls for a </a:t>
            </a:r>
            <a:r>
              <a:rPr kumimoji="0" lang="en-US" sz="1600" b="1" i="0" u="none" strike="noStrike" kern="1200" cap="none" spc="0" normalizeH="0" baseline="0" noProof="0" dirty="0">
                <a:ln>
                  <a:noFill/>
                </a:ln>
                <a:solidFill>
                  <a:srgbClr val="000000">
                    <a:lumMod val="65000"/>
                    <a:lumOff val="35000"/>
                  </a:srgbClr>
                </a:solidFill>
                <a:effectLst/>
                <a:uLnTx/>
                <a:uFillTx/>
                <a:latin typeface="Segoe UI Semibold"/>
                <a:ea typeface="+mn-lt"/>
                <a:cs typeface="Segoe UI"/>
              </a:rPr>
              <a:t>new kind of workplace sustainability</a:t>
            </a:r>
            <a:r>
              <a:rPr kumimoji="0" lang="en-US" sz="1600" b="0" i="0" u="none" strike="noStrike" kern="1200" cap="none" spc="0" normalizeH="0" baseline="0" noProof="0" dirty="0">
                <a:ln>
                  <a:noFill/>
                </a:ln>
                <a:solidFill>
                  <a:srgbClr val="000000"/>
                </a:solidFill>
                <a:effectLst/>
                <a:uLnTx/>
                <a:uFillTx/>
                <a:latin typeface="Segoe UI"/>
                <a:ea typeface="+mn-lt"/>
                <a:cs typeface="Segoe UI"/>
              </a:rPr>
              <a:t>. The task ahead of us is to </a:t>
            </a:r>
            <a:r>
              <a:rPr kumimoji="0" lang="en-US" sz="1600" b="1" i="0" u="none" strike="noStrike" kern="1200" cap="none" spc="0" normalizeH="0" baseline="0" noProof="0" dirty="0">
                <a:ln>
                  <a:noFill/>
                </a:ln>
                <a:solidFill>
                  <a:srgbClr val="000000">
                    <a:lumMod val="65000"/>
                    <a:lumOff val="35000"/>
                  </a:srgbClr>
                </a:solidFill>
                <a:effectLst/>
                <a:uLnTx/>
                <a:uFillTx/>
                <a:latin typeface="Segoe UI Semibold"/>
                <a:ea typeface="+mn-lt"/>
                <a:cs typeface="Segoe UI"/>
              </a:rPr>
              <a:t>regenerate energy</a:t>
            </a:r>
            <a:r>
              <a:rPr kumimoji="0" lang="en-US" sz="1600" b="0" i="0" u="none" strike="noStrike" kern="1200" cap="none" spc="0" normalizeH="0" baseline="0" noProof="0" dirty="0">
                <a:ln>
                  <a:noFill/>
                </a:ln>
                <a:solidFill>
                  <a:srgbClr val="000000">
                    <a:lumMod val="65000"/>
                    <a:lumOff val="35000"/>
                  </a:srgbClr>
                </a:solidFill>
                <a:effectLst/>
                <a:uLnTx/>
                <a:uFillTx/>
                <a:latin typeface="Segoe UI Semibold"/>
                <a:ea typeface="+mn-lt"/>
                <a:cs typeface="Segoe UI"/>
              </a:rPr>
              <a:t> </a:t>
            </a:r>
            <a:r>
              <a:rPr kumimoji="0" lang="en-US" sz="1600" b="0" i="0" u="none" strike="noStrike" kern="1200" cap="none" spc="0" normalizeH="0" baseline="0" noProof="0" dirty="0">
                <a:ln>
                  <a:noFill/>
                </a:ln>
                <a:solidFill>
                  <a:srgbClr val="000000"/>
                </a:solidFill>
                <a:effectLst/>
                <a:uLnTx/>
                <a:uFillTx/>
                <a:latin typeface="Segoe UI"/>
                <a:ea typeface="+mn-lt"/>
                <a:cs typeface="Segoe UI"/>
              </a:rPr>
              <a:t>for our employees at work and ensure it’s </a:t>
            </a:r>
            <a:r>
              <a:rPr kumimoji="0" lang="en-US" sz="1600" b="1" i="0" u="none" strike="noStrike" kern="1200" cap="none" spc="0" normalizeH="0" baseline="0" noProof="0" dirty="0">
                <a:ln>
                  <a:noFill/>
                </a:ln>
                <a:solidFill>
                  <a:srgbClr val="000000">
                    <a:lumMod val="65000"/>
                    <a:lumOff val="35000"/>
                  </a:srgbClr>
                </a:solidFill>
                <a:effectLst/>
                <a:uLnTx/>
                <a:uFillTx/>
                <a:latin typeface="Segoe UI Semibold"/>
                <a:ea typeface="+mn-lt"/>
                <a:cs typeface="Segoe UI"/>
              </a:rPr>
              <a:t>renewable and sustainable</a:t>
            </a:r>
            <a:r>
              <a:rPr kumimoji="0" lang="en-US" sz="1600" b="0" i="0" u="none" strike="noStrike" kern="1200" cap="none" spc="0" normalizeH="0" baseline="0" noProof="0" dirty="0">
                <a:ln>
                  <a:noFill/>
                </a:ln>
                <a:solidFill>
                  <a:srgbClr val="000000"/>
                </a:solidFill>
                <a:effectLst/>
                <a:uLnTx/>
                <a:uFillTx/>
                <a:latin typeface="Segoe UI"/>
                <a:ea typeface="+mn-lt"/>
                <a:cs typeface="Segoe UI"/>
              </a:rPr>
              <a:t>.</a:t>
            </a:r>
            <a:r>
              <a:rPr kumimoji="0" lang="en-US" sz="1600" b="1" i="0" u="none" strike="noStrike" kern="1200" cap="none" spc="0" normalizeH="0" baseline="0" noProof="0" dirty="0">
                <a:ln>
                  <a:noFill/>
                </a:ln>
                <a:solidFill>
                  <a:srgbClr val="000000"/>
                </a:solidFill>
                <a:effectLst/>
                <a:uLnTx/>
                <a:uFillTx/>
                <a:latin typeface="Segoe UI"/>
                <a:ea typeface="+mn-lt"/>
                <a:cs typeface="Segoe U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Segoe UI"/>
              <a:ea typeface="+mn-l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mn-lt"/>
                <a:cs typeface="Segoe UI"/>
              </a:rPr>
              <a:t>What’s at stake if we don’t? Employee happiness, inspiration, retention—and ultimately, innovation. Positive business outcomes depend on positive</a:t>
            </a:r>
            <a:br>
              <a:rPr kumimoji="0" lang="en-US" sz="1600" b="0" i="0" u="none" strike="noStrike" kern="1200" cap="none" spc="0" normalizeH="0" baseline="0" noProof="0" dirty="0">
                <a:ln>
                  <a:noFill/>
                </a:ln>
                <a:solidFill>
                  <a:srgbClr val="000000"/>
                </a:solidFill>
                <a:effectLst/>
                <a:uLnTx/>
                <a:uFillTx/>
                <a:latin typeface="Segoe UI"/>
                <a:ea typeface="+mn-lt"/>
                <a:cs typeface="Segoe UI"/>
              </a:rPr>
            </a:br>
            <a:r>
              <a:rPr kumimoji="0" lang="en-US" sz="1600" b="0" i="0" u="none" strike="noStrike" kern="1200" cap="none" spc="0" normalizeH="0" baseline="0" noProof="0" dirty="0">
                <a:ln>
                  <a:noFill/>
                </a:ln>
                <a:solidFill>
                  <a:srgbClr val="000000"/>
                </a:solidFill>
                <a:effectLst/>
                <a:uLnTx/>
                <a:uFillTx/>
                <a:latin typeface="Segoe UI"/>
                <a:ea typeface="+mn-lt"/>
                <a:cs typeface="Segoe UI"/>
              </a:rPr>
              <a:t>people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a:ea typeface="+mn-l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mn-cs"/>
              </a:rPr>
              <a:t>At this critical moment, how well companies and teams can regenerate and sustain energy will help determine their future resilience.</a:t>
            </a:r>
          </a:p>
        </p:txBody>
      </p:sp>
      <p:sp>
        <p:nvSpPr>
          <p:cNvPr id="39" name="TextBox 38">
            <a:extLst>
              <a:ext uri="{FF2B5EF4-FFF2-40B4-BE49-F238E27FC236}">
                <a16:creationId xmlns:a16="http://schemas.microsoft.com/office/drawing/2014/main" id="{A8C8B428-CDFB-DF82-27D3-742DFE6B9F62}"/>
              </a:ext>
            </a:extLst>
          </p:cNvPr>
          <p:cNvSpPr txBox="1"/>
          <p:nvPr/>
        </p:nvSpPr>
        <p:spPr>
          <a:xfrm>
            <a:off x="7514864" y="3063002"/>
            <a:ext cx="4094522" cy="2000548"/>
          </a:xfrm>
          <a:prstGeom prst="rect">
            <a:avLst/>
          </a:prstGeom>
          <a:solidFill>
            <a:schemeClr val="bg1">
              <a:lumMod val="95000"/>
            </a:schemeClr>
          </a:solidFill>
        </p:spPr>
        <p:txBody>
          <a:bodyPr wrap="square" lIns="182880" tIns="137160" rIns="182880" bIns="1371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Segoe UI"/>
                <a:ea typeface="+mn-ea"/>
                <a:cs typeface="+mn-cs"/>
              </a:rPr>
              <a:t>According to </a:t>
            </a:r>
            <a:r>
              <a:rPr kumimoji="0" lang="en-US" sz="2800" b="0" i="1" u="none" strike="noStrike" kern="1200" cap="none" spc="0" normalizeH="0" baseline="0" noProof="0" dirty="0">
                <a:ln>
                  <a:noFill/>
                </a:ln>
                <a:solidFill>
                  <a:schemeClr val="accent1">
                    <a:lumMod val="75000"/>
                  </a:schemeClr>
                </a:solidFill>
                <a:effectLst/>
                <a:uLnTx/>
                <a:uFillTx/>
                <a:latin typeface="Segoe UI"/>
                <a:ea typeface="+mn-ea"/>
                <a:cs typeface="+mn-cs"/>
                <a:hlinkClick r:id="rId4">
                  <a:extLst>
                    <a:ext uri="{A12FA001-AC4F-418D-AE19-62706E023703}">
                      <ahyp:hlinkClr xmlns:ahyp="http://schemas.microsoft.com/office/drawing/2018/hyperlinkcolor" val="tx"/>
                    </a:ext>
                  </a:extLst>
                </a:hlinkClick>
              </a:rPr>
              <a:t>Gallup</a:t>
            </a:r>
            <a:r>
              <a:rPr kumimoji="0" lang="en-US" sz="2800" b="0" i="1" u="none" strike="noStrike" kern="1200" cap="none" spc="0" normalizeH="0" baseline="0" noProof="0" dirty="0">
                <a:ln>
                  <a:noFill/>
                </a:ln>
                <a:solidFill>
                  <a:srgbClr val="000000"/>
                </a:solidFill>
                <a:effectLst/>
                <a:uLnTx/>
                <a:uFillTx/>
                <a:latin typeface="Segoe UI"/>
                <a:ea typeface="+mn-ea"/>
                <a:cs typeface="+mn-cs"/>
              </a:rPr>
              <a:t>, seven in 10 people globally report they are struggling or suffering.</a:t>
            </a:r>
          </a:p>
        </p:txBody>
      </p:sp>
      <p:sp>
        <p:nvSpPr>
          <p:cNvPr id="4" name="Arrow: Bent 3">
            <a:extLst>
              <a:ext uri="{FF2B5EF4-FFF2-40B4-BE49-F238E27FC236}">
                <a16:creationId xmlns:a16="http://schemas.microsoft.com/office/drawing/2014/main" id="{01C18251-6643-94EB-52C7-45F58106C273}"/>
              </a:ext>
              <a:ext uri="{C183D7F6-B498-43B3-948B-1728B52AA6E4}">
                <adec:decorative xmlns:adec="http://schemas.microsoft.com/office/drawing/2017/decorative" val="1"/>
              </a:ext>
            </a:extLst>
          </p:cNvPr>
          <p:cNvSpPr/>
          <p:nvPr/>
        </p:nvSpPr>
        <p:spPr bwMode="auto">
          <a:xfrm>
            <a:off x="7504248" y="2026935"/>
            <a:ext cx="4083485" cy="197031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 name="Arrow: Bent 6">
            <a:extLst>
              <a:ext uri="{FF2B5EF4-FFF2-40B4-BE49-F238E27FC236}">
                <a16:creationId xmlns:a16="http://schemas.microsoft.com/office/drawing/2014/main" id="{F9A85F1E-0414-AF17-B510-F9AAB97A02F0}"/>
              </a:ext>
              <a:ext uri="{C183D7F6-B498-43B3-948B-1728B52AA6E4}">
                <adec:decorative xmlns:adec="http://schemas.microsoft.com/office/drawing/2017/decorative" val="1"/>
              </a:ext>
            </a:extLst>
          </p:cNvPr>
          <p:cNvSpPr/>
          <p:nvPr/>
        </p:nvSpPr>
        <p:spPr bwMode="auto">
          <a:xfrm rot="5400000">
            <a:off x="8507292" y="3157875"/>
            <a:ext cx="4233876" cy="197031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8" name="Straight Connector 7">
            <a:extLst>
              <a:ext uri="{FF2B5EF4-FFF2-40B4-BE49-F238E27FC236}">
                <a16:creationId xmlns:a16="http://schemas.microsoft.com/office/drawing/2014/main" id="{50A7D5C2-F871-EA7D-E383-2CA02AD4E71D}"/>
              </a:ext>
              <a:ext uri="{C183D7F6-B498-43B3-948B-1728B52AA6E4}">
                <adec:decorative xmlns:adec="http://schemas.microsoft.com/office/drawing/2017/decorative" val="1"/>
              </a:ext>
            </a:extLst>
          </p:cNvPr>
          <p:cNvCxnSpPr>
            <a:cxnSpLocks/>
          </p:cNvCxnSpPr>
          <p:nvPr/>
        </p:nvCxnSpPr>
        <p:spPr>
          <a:xfrm rot="5400000">
            <a:off x="11431166" y="6202912"/>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Tree>
    <p:extLst>
      <p:ext uri="{BB962C8B-B14F-4D97-AF65-F5344CB8AC3E}">
        <p14:creationId xmlns:p14="http://schemas.microsoft.com/office/powerpoint/2010/main" val="15609806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FFE81870-2A5C-D70F-28C5-9164AF456E17}"/>
              </a:ext>
            </a:extLst>
          </p:cNvPr>
          <p:cNvSpPr txBox="1">
            <a:spLocks noGrp="1"/>
          </p:cNvSpPr>
          <p:nvPr>
            <p:ph type="title" idx="4294967295"/>
          </p:nvPr>
        </p:nvSpPr>
        <p:spPr>
          <a:xfrm>
            <a:off x="585217" y="826831"/>
            <a:ext cx="945066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Addressing the Human Energy Crisis</a:t>
            </a:r>
          </a:p>
        </p:txBody>
      </p:sp>
      <p:sp>
        <p:nvSpPr>
          <p:cNvPr id="12" name="Rectangle 11">
            <a:extLst>
              <a:ext uri="{FF2B5EF4-FFF2-40B4-BE49-F238E27FC236}">
                <a16:creationId xmlns:a16="http://schemas.microsoft.com/office/drawing/2014/main" id="{E78FA6DD-F986-3BD6-BD02-134412359EE4}"/>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3" name="Rectangle 22">
            <a:extLst>
              <a:ext uri="{FF2B5EF4-FFF2-40B4-BE49-F238E27FC236}">
                <a16:creationId xmlns:a16="http://schemas.microsoft.com/office/drawing/2014/main" id="{05F0D084-BD30-5505-2531-2F0245D96238}"/>
              </a:ext>
              <a:ext uri="{C183D7F6-B498-43B3-948B-1728B52AA6E4}">
                <adec:decorative xmlns:adec="http://schemas.microsoft.com/office/drawing/2017/decorative" val="1"/>
              </a:ext>
            </a:extLst>
          </p:cNvPr>
          <p:cNvSpPr/>
          <p:nvPr/>
        </p:nvSpPr>
        <p:spPr bwMode="auto">
          <a:xfrm rot="10800000">
            <a:off x="7508932" y="2026927"/>
            <a:ext cx="4100454" cy="4072695"/>
          </a:xfrm>
          <a:prstGeom prst="rect">
            <a:avLst/>
          </a:prstGeom>
          <a:solidFill>
            <a:schemeClr val="bg1"/>
          </a:solidFill>
          <a:ln>
            <a:noFill/>
            <a:headEnd type="none" w="med" len="med"/>
            <a:tailEnd type="none" w="med" len="med"/>
          </a:ln>
          <a:effectLst>
            <a:innerShdw blurRad="63500" dist="50800" dir="81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27" name="Rectangle 26">
            <a:extLst>
              <a:ext uri="{FF2B5EF4-FFF2-40B4-BE49-F238E27FC236}">
                <a16:creationId xmlns:a16="http://schemas.microsoft.com/office/drawing/2014/main" id="{AFD074C8-7013-E945-D70B-8E0E317AF7EC}"/>
              </a:ext>
              <a:ext uri="{C183D7F6-B498-43B3-948B-1728B52AA6E4}">
                <adec:decorative xmlns:adec="http://schemas.microsoft.com/office/drawing/2017/decorative" val="1"/>
              </a:ext>
            </a:extLst>
          </p:cNvPr>
          <p:cNvSpPr/>
          <p:nvPr/>
        </p:nvSpPr>
        <p:spPr bwMode="auto">
          <a:xfrm>
            <a:off x="597918" y="2036461"/>
            <a:ext cx="6897378" cy="4055455"/>
          </a:xfrm>
          <a:prstGeom prst="rect">
            <a:avLst/>
          </a:prstGeom>
          <a:solidFill>
            <a:schemeClr val="bg1"/>
          </a:solidFill>
          <a:ln>
            <a:noFill/>
            <a:headEnd type="none" w="med" len="med"/>
            <a:tailEnd type="none" w="med" len="med"/>
          </a:ln>
          <a:effectLst>
            <a:innerShdw blurRad="63500" dist="50800" dir="81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45" name="Rectangle 44">
            <a:extLst>
              <a:ext uri="{FF2B5EF4-FFF2-40B4-BE49-F238E27FC236}">
                <a16:creationId xmlns:a16="http://schemas.microsoft.com/office/drawing/2014/main" id="{7262D42A-2B33-B444-CFC9-19DBCBCB2868}"/>
              </a:ext>
            </a:extLst>
          </p:cNvPr>
          <p:cNvSpPr/>
          <p:nvPr/>
        </p:nvSpPr>
        <p:spPr bwMode="auto">
          <a:xfrm>
            <a:off x="593231" y="2101985"/>
            <a:ext cx="6911015" cy="42224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Segoe UI Semibold"/>
                <a:ea typeface="Segoe UI" pitchFamily="34" charset="0"/>
                <a:cs typeface="Segoe UI" pitchFamily="34" charset="0"/>
              </a:rPr>
              <a:t>Here are </a:t>
            </a:r>
            <a:r>
              <a:rPr kumimoji="0" lang="en-US" b="0" i="0" u="none" strike="noStrike" kern="1200" cap="none" spc="0" normalizeH="0" baseline="0" noProof="0" dirty="0">
                <a:ln>
                  <a:noFill/>
                </a:ln>
                <a:solidFill>
                  <a:schemeClr val="accent1">
                    <a:lumMod val="75000"/>
                  </a:schemeClr>
                </a:solidFill>
                <a:effectLst/>
                <a:uLnTx/>
                <a:uFillTx/>
                <a:latin typeface="Segoe UI Semibold"/>
                <a:ea typeface="Segoe UI" pitchFamily="34" charset="0"/>
                <a:cs typeface="Segoe UI" pitchFamily="34" charset="0"/>
              </a:rPr>
              <a:t>6 solutions </a:t>
            </a:r>
            <a:r>
              <a:rPr kumimoji="0" lang="en-US" b="0" i="0" u="none" strike="noStrike" kern="1200" cap="none" spc="0" normalizeH="0" baseline="0" noProof="0" dirty="0">
                <a:ln>
                  <a:noFill/>
                </a:ln>
                <a:solidFill>
                  <a:srgbClr val="000000"/>
                </a:solidFill>
                <a:effectLst/>
                <a:uLnTx/>
                <a:uFillTx/>
                <a:latin typeface="Segoe UI Semibold"/>
                <a:ea typeface="Segoe UI" pitchFamily="34" charset="0"/>
                <a:cs typeface="Segoe UI" pitchFamily="34" charset="0"/>
              </a:rPr>
              <a:t>to address this crisis:</a:t>
            </a:r>
          </a:p>
        </p:txBody>
      </p:sp>
      <p:sp>
        <p:nvSpPr>
          <p:cNvPr id="17" name="TextBox 16">
            <a:extLst>
              <a:ext uri="{FF2B5EF4-FFF2-40B4-BE49-F238E27FC236}">
                <a16:creationId xmlns:a16="http://schemas.microsoft.com/office/drawing/2014/main" id="{714DC00E-739A-D45D-9F65-96AF8B5F9B8A}"/>
              </a:ext>
            </a:extLst>
          </p:cNvPr>
          <p:cNvSpPr txBox="1"/>
          <p:nvPr/>
        </p:nvSpPr>
        <p:spPr>
          <a:xfrm>
            <a:off x="593231" y="2612387"/>
            <a:ext cx="6911015" cy="3267561"/>
          </a:xfrm>
          <a:prstGeom prst="rect">
            <a:avLst/>
          </a:prstGeom>
          <a:noFill/>
        </p:spPr>
        <p:txBody>
          <a:bodyPr wrap="square">
            <a:spAutoFit/>
          </a:bodyPr>
          <a:lstStyle/>
          <a:p>
            <a:pPr marL="403225" marR="0" lvl="0" indent="-288925" algn="l" defTabSz="914400" rtl="0" eaLnBrk="1" fontAlgn="auto" latinLnBrk="0" hangingPunct="1">
              <a:lnSpc>
                <a:spcPct val="100000"/>
              </a:lnSpc>
              <a:spcBef>
                <a:spcPts val="2600"/>
              </a:spcBef>
              <a:spcAft>
                <a:spcPts val="0"/>
              </a:spcAft>
              <a:buClrTx/>
              <a:buSzTx/>
              <a:buFont typeface="Wingdings" panose="05000000000000000000" pitchFamily="2" charset="2"/>
              <a:buAutoNum type="arabicPeriod"/>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Put </a:t>
            </a:r>
            <a:r>
              <a:rPr kumimoji="0" lang="en-US" sz="1600" b="1" i="0" u="none" strike="noStrike" kern="1200" cap="none" spc="0" normalizeH="0" baseline="0" noProof="0">
                <a:ln>
                  <a:noFill/>
                </a:ln>
                <a:solidFill>
                  <a:srgbClr val="000000"/>
                </a:solidFill>
                <a:effectLst/>
                <a:uLnTx/>
                <a:uFillTx/>
                <a:latin typeface="Segoe UI Semibold"/>
                <a:ea typeface="+mn-ea"/>
                <a:cs typeface="Segoe UI"/>
              </a:rPr>
              <a:t>culture and purpose </a:t>
            </a:r>
            <a:r>
              <a:rPr kumimoji="0" lang="en-US" sz="1600" b="0" i="0" u="none" strike="noStrike" kern="1200" cap="none" spc="0" normalizeH="0" baseline="0" noProof="0">
                <a:ln>
                  <a:noFill/>
                </a:ln>
                <a:solidFill>
                  <a:srgbClr val="000000"/>
                </a:solidFill>
                <a:effectLst/>
                <a:uLnTx/>
                <a:uFillTx/>
                <a:latin typeface="Segoe UI"/>
                <a:ea typeface="+mn-ea"/>
                <a:cs typeface="Segoe UI"/>
              </a:rPr>
              <a:t>front and center</a:t>
            </a:r>
          </a:p>
          <a:p>
            <a:pPr marL="403225" marR="0" lvl="0" indent="-288925" algn="l" defTabSz="914400" rtl="0" eaLnBrk="1" fontAlgn="auto" latinLnBrk="0" hangingPunct="1">
              <a:lnSpc>
                <a:spcPct val="100000"/>
              </a:lnSpc>
              <a:spcBef>
                <a:spcPts val="2600"/>
              </a:spcBef>
              <a:spcAft>
                <a:spcPts val="0"/>
              </a:spcAft>
              <a:buClrTx/>
              <a:buSzTx/>
              <a:buFont typeface="Wingdings" panose="05000000000000000000" pitchFamily="2" charset="2"/>
              <a:buAutoNum type="arabicPeriod"/>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Make </a:t>
            </a:r>
            <a:r>
              <a:rPr kumimoji="0" lang="en-US" sz="1600" b="1" i="0" u="none" strike="noStrike" kern="1200" cap="none" spc="0" normalizeH="0" baseline="0" noProof="0">
                <a:ln>
                  <a:noFill/>
                </a:ln>
                <a:solidFill>
                  <a:srgbClr val="000000"/>
                </a:solidFill>
                <a:effectLst/>
                <a:uLnTx/>
                <a:uFillTx/>
                <a:latin typeface="Segoe UI Semibold"/>
                <a:ea typeface="+mn-ea"/>
                <a:cs typeface="Segoe UI"/>
              </a:rPr>
              <a:t>wellbeing holistic</a:t>
            </a:r>
          </a:p>
          <a:p>
            <a:pPr marL="403225" marR="0" lvl="0" indent="-288925" algn="l" defTabSz="914400" rtl="0" eaLnBrk="1" fontAlgn="auto" latinLnBrk="0" hangingPunct="1">
              <a:lnSpc>
                <a:spcPct val="100000"/>
              </a:lnSpc>
              <a:spcBef>
                <a:spcPts val="2600"/>
              </a:spcBef>
              <a:spcAft>
                <a:spcPts val="0"/>
              </a:spcAft>
              <a:buClrTx/>
              <a:buSzTx/>
              <a:buFont typeface="Wingdings" panose="05000000000000000000" pitchFamily="2" charset="2"/>
              <a:buAutoNum type="arabicPeriod"/>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Support </a:t>
            </a:r>
            <a:r>
              <a:rPr kumimoji="0" lang="en-US" sz="1600" b="1" i="0" u="none" strike="noStrike" kern="1200" cap="none" spc="0" normalizeH="0" baseline="0" noProof="0">
                <a:ln>
                  <a:noFill/>
                </a:ln>
                <a:solidFill>
                  <a:srgbClr val="000000"/>
                </a:solidFill>
                <a:effectLst/>
                <a:uLnTx/>
                <a:uFillTx/>
                <a:latin typeface="Segoe UI Semibold"/>
                <a:ea typeface="+mn-ea"/>
                <a:cs typeface="Segoe UI"/>
              </a:rPr>
              <a:t>career growth </a:t>
            </a:r>
            <a:r>
              <a:rPr kumimoji="0" lang="en-US" sz="1600" b="0" i="0" u="none" strike="noStrike" kern="1200" cap="none" spc="0" normalizeH="0" baseline="0" noProof="0">
                <a:ln>
                  <a:noFill/>
                </a:ln>
                <a:solidFill>
                  <a:srgbClr val="000000"/>
                </a:solidFill>
                <a:effectLst/>
                <a:uLnTx/>
                <a:uFillTx/>
                <a:latin typeface="Segoe UI"/>
                <a:ea typeface="+mn-ea"/>
                <a:cs typeface="Segoe UI"/>
              </a:rPr>
              <a:t>in meaningful ways</a:t>
            </a:r>
          </a:p>
          <a:p>
            <a:pPr marL="403225" marR="0" lvl="0" indent="-288925" algn="l" defTabSz="914400" rtl="0" eaLnBrk="1" fontAlgn="auto" latinLnBrk="0" hangingPunct="1">
              <a:lnSpc>
                <a:spcPct val="100000"/>
              </a:lnSpc>
              <a:spcBef>
                <a:spcPts val="2600"/>
              </a:spcBef>
              <a:spcAft>
                <a:spcPts val="0"/>
              </a:spcAft>
              <a:buClrTx/>
              <a:buSzTx/>
              <a:buFont typeface="Wingdings" panose="05000000000000000000" pitchFamily="2" charset="2"/>
              <a:buAutoNum type="arabicPeriod"/>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Focus on </a:t>
            </a:r>
            <a:r>
              <a:rPr kumimoji="0" lang="en-US" sz="1600" b="1" i="0" u="none" strike="noStrike" kern="1200" cap="none" spc="0" normalizeH="0" baseline="0" noProof="0">
                <a:ln>
                  <a:noFill/>
                </a:ln>
                <a:solidFill>
                  <a:srgbClr val="000000"/>
                </a:solidFill>
                <a:effectLst/>
                <a:uLnTx/>
                <a:uFillTx/>
                <a:latin typeface="Segoe UI Semibold"/>
                <a:ea typeface="+mn-ea"/>
                <a:cs typeface="Segoe UI"/>
              </a:rPr>
              <a:t>leader and manager capabilities</a:t>
            </a:r>
          </a:p>
          <a:p>
            <a:pPr marL="403225" marR="0" lvl="0" indent="-288925" algn="l" defTabSz="914400" rtl="0" eaLnBrk="1" fontAlgn="auto" latinLnBrk="0" hangingPunct="1">
              <a:lnSpc>
                <a:spcPct val="100000"/>
              </a:lnSpc>
              <a:spcBef>
                <a:spcPts val="2600"/>
              </a:spcBef>
              <a:spcAft>
                <a:spcPts val="0"/>
              </a:spcAft>
              <a:buClrTx/>
              <a:buSzTx/>
              <a:buFont typeface="Wingdings" panose="05000000000000000000" pitchFamily="2" charset="2"/>
              <a:buAutoNum type="arabicPeriod"/>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Be intentional to offer </a:t>
            </a:r>
            <a:r>
              <a:rPr kumimoji="0" lang="en-US" sz="1600" b="1" i="0" u="none" strike="noStrike" kern="1200" cap="none" spc="0" normalizeH="0" baseline="0" noProof="0">
                <a:ln>
                  <a:noFill/>
                </a:ln>
                <a:solidFill>
                  <a:srgbClr val="000000"/>
                </a:solidFill>
                <a:effectLst/>
                <a:uLnTx/>
                <a:uFillTx/>
                <a:latin typeface="Segoe UI Semibold"/>
                <a:ea typeface="+mn-ea"/>
                <a:cs typeface="Segoe UI"/>
              </a:rPr>
              <a:t>flexibility</a:t>
            </a:r>
            <a:r>
              <a:rPr kumimoji="0" lang="en-US" sz="1600" b="0" i="0" u="none" strike="noStrike" kern="1200" cap="none" spc="0" normalizeH="0" baseline="0" noProof="0">
                <a:ln>
                  <a:noFill/>
                </a:ln>
                <a:solidFill>
                  <a:srgbClr val="000000"/>
                </a:solidFill>
                <a:effectLst/>
                <a:uLnTx/>
                <a:uFillTx/>
                <a:latin typeface="Segoe UI"/>
                <a:ea typeface="+mn-ea"/>
                <a:cs typeface="Segoe UI"/>
              </a:rPr>
              <a:t> where possible</a:t>
            </a:r>
          </a:p>
          <a:p>
            <a:pPr marL="403225" marR="0" lvl="0" indent="-288925" algn="l" defTabSz="914400" rtl="0" eaLnBrk="1" fontAlgn="auto" latinLnBrk="0" hangingPunct="1">
              <a:lnSpc>
                <a:spcPct val="100000"/>
              </a:lnSpc>
              <a:spcBef>
                <a:spcPts val="2600"/>
              </a:spcBef>
              <a:spcAft>
                <a:spcPts val="0"/>
              </a:spcAft>
              <a:buClrTx/>
              <a:buSzTx/>
              <a:buFont typeface="Wingdings" panose="05000000000000000000" pitchFamily="2" charset="2"/>
              <a:buAutoNum type="arabicPeriod"/>
              <a:tabLst/>
              <a:defRPr/>
            </a:pPr>
            <a:r>
              <a:rPr kumimoji="0" lang="en-US" sz="1600" b="0" i="0" u="none" strike="noStrike" kern="1200" cap="none" spc="0" normalizeH="0" baseline="0" noProof="0">
                <a:ln>
                  <a:noFill/>
                </a:ln>
                <a:solidFill>
                  <a:srgbClr val="000000"/>
                </a:solidFill>
                <a:effectLst/>
                <a:uLnTx/>
                <a:uFillTx/>
                <a:latin typeface="Segoe UI"/>
                <a:ea typeface="+mn-ea"/>
                <a:cs typeface="Segoe UI"/>
              </a:rPr>
              <a:t>Build supportive </a:t>
            </a:r>
            <a:r>
              <a:rPr kumimoji="0" lang="en-US" sz="1600" b="1" i="0" u="none" strike="noStrike" kern="1200" cap="none" spc="0" normalizeH="0" baseline="0" noProof="0">
                <a:ln>
                  <a:noFill/>
                </a:ln>
                <a:solidFill>
                  <a:srgbClr val="000000"/>
                </a:solidFill>
                <a:effectLst/>
                <a:uLnTx/>
                <a:uFillTx/>
                <a:latin typeface="Segoe UI Semibold"/>
                <a:ea typeface="+mn-ea"/>
                <a:cs typeface="Segoe UI"/>
              </a:rPr>
              <a:t>team connections</a:t>
            </a:r>
          </a:p>
        </p:txBody>
      </p:sp>
      <p:pic>
        <p:nvPicPr>
          <p:cNvPr id="29" name="Picture 28">
            <a:extLst>
              <a:ext uri="{FF2B5EF4-FFF2-40B4-BE49-F238E27FC236}">
                <a16:creationId xmlns:a16="http://schemas.microsoft.com/office/drawing/2014/main" id="{B368B7F6-304B-EF73-DCD9-92D42C8C606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674107" y="2206760"/>
            <a:ext cx="3765418" cy="1029091"/>
          </a:xfrm>
          <a:custGeom>
            <a:avLst/>
            <a:gdLst>
              <a:gd name="connsiteX0" fmla="*/ 0 w 4237113"/>
              <a:gd name="connsiteY0" fmla="*/ 0 h 882361"/>
              <a:gd name="connsiteX1" fmla="*/ 4237113 w 4237113"/>
              <a:gd name="connsiteY1" fmla="*/ 0 h 882361"/>
              <a:gd name="connsiteX2" fmla="*/ 4237113 w 4237113"/>
              <a:gd name="connsiteY2" fmla="*/ 882361 h 882361"/>
              <a:gd name="connsiteX3" fmla="*/ 0 w 4237113"/>
              <a:gd name="connsiteY3" fmla="*/ 882361 h 882361"/>
            </a:gdLst>
            <a:ahLst/>
            <a:cxnLst>
              <a:cxn ang="0">
                <a:pos x="connsiteX0" y="connsiteY0"/>
              </a:cxn>
              <a:cxn ang="0">
                <a:pos x="connsiteX1" y="connsiteY1"/>
              </a:cxn>
              <a:cxn ang="0">
                <a:pos x="connsiteX2" y="connsiteY2"/>
              </a:cxn>
              <a:cxn ang="0">
                <a:pos x="connsiteX3" y="connsiteY3"/>
              </a:cxn>
            </a:cxnLst>
            <a:rect l="l" t="t" r="r" b="b"/>
            <a:pathLst>
              <a:path w="4237113" h="882361">
                <a:moveTo>
                  <a:pt x="0" y="0"/>
                </a:moveTo>
                <a:lnTo>
                  <a:pt x="4237113" y="0"/>
                </a:lnTo>
                <a:lnTo>
                  <a:pt x="4237113" y="882361"/>
                </a:lnTo>
                <a:lnTo>
                  <a:pt x="0" y="882361"/>
                </a:lnTo>
                <a:close/>
              </a:path>
            </a:pathLst>
          </a:custGeom>
        </p:spPr>
      </p:pic>
      <p:sp>
        <p:nvSpPr>
          <p:cNvPr id="31" name="TextBox 30">
            <a:extLst>
              <a:ext uri="{FF2B5EF4-FFF2-40B4-BE49-F238E27FC236}">
                <a16:creationId xmlns:a16="http://schemas.microsoft.com/office/drawing/2014/main" id="{7489B881-452C-2A60-ED7E-029E37E8656D}"/>
              </a:ext>
            </a:extLst>
          </p:cNvPr>
          <p:cNvSpPr txBox="1"/>
          <p:nvPr/>
        </p:nvSpPr>
        <p:spPr>
          <a:xfrm>
            <a:off x="7679775" y="2280075"/>
            <a:ext cx="3752626" cy="881780"/>
          </a:xfrm>
          <a:prstGeom prst="rect">
            <a:avLst/>
          </a:prstGeom>
          <a:noFill/>
        </p:spPr>
        <p:txBody>
          <a:bodyPr wrap="square" anchor="ctr">
            <a:spAutoFit/>
          </a:bodyPr>
          <a:lstStyle/>
          <a:p>
            <a:pPr marL="0" marR="0" lvl="0" indent="0" algn="ctr" defTabSz="914400" rtl="0" eaLnBrk="1" fontAlgn="auto" latinLnBrk="0" hangingPunct="1">
              <a:lnSpc>
                <a:spcPct val="95000"/>
              </a:lnSpc>
              <a:spcBef>
                <a:spcPts val="2100"/>
              </a:spcBef>
              <a:spcAft>
                <a:spcPts val="0"/>
              </a:spcAft>
              <a:buClrTx/>
              <a:buSzTx/>
              <a:buFontTx/>
              <a:buNone/>
              <a:tabLst/>
              <a:defRPr/>
            </a:pPr>
            <a:r>
              <a:rPr kumimoji="0" lang="en-US" sz="1800" b="0" i="0" u="none" strike="noStrike" kern="0" cap="none" spc="-50" normalizeH="0" baseline="0" noProof="0" dirty="0">
                <a:ln w="3175">
                  <a:noFill/>
                </a:ln>
                <a:solidFill>
                  <a:srgbClr val="FFFFFF"/>
                </a:solidFill>
                <a:effectLst/>
                <a:uLnTx/>
                <a:uFillTx/>
                <a:latin typeface="Segoe UI Semibold"/>
                <a:ea typeface="+mn-ea"/>
                <a:cs typeface="Segoe UI" pitchFamily="34" charset="0"/>
              </a:rPr>
              <a:t>The Human Energy Crisis  is the depletion of energy among</a:t>
            </a:r>
            <a:br>
              <a:rPr kumimoji="0" lang="en-US" sz="1800" b="0" i="0" u="none" strike="noStrike" kern="0" cap="none" spc="-50" normalizeH="0" baseline="0" noProof="0" dirty="0">
                <a:ln w="3175">
                  <a:noFill/>
                </a:ln>
                <a:solidFill>
                  <a:srgbClr val="FFFFFF"/>
                </a:solidFill>
                <a:effectLst/>
                <a:uLnTx/>
                <a:uFillTx/>
                <a:latin typeface="Segoe UI Semibold"/>
                <a:ea typeface="+mn-ea"/>
                <a:cs typeface="Segoe UI" pitchFamily="34" charset="0"/>
              </a:rPr>
            </a:br>
            <a:r>
              <a:rPr kumimoji="0" lang="en-US" sz="1800" b="0" i="0" u="none" strike="noStrike" kern="0" cap="none" spc="-50" normalizeH="0" baseline="0" noProof="0" dirty="0">
                <a:ln w="3175">
                  <a:noFill/>
                </a:ln>
                <a:solidFill>
                  <a:srgbClr val="FFFFFF"/>
                </a:solidFill>
                <a:effectLst/>
                <a:uLnTx/>
                <a:uFillTx/>
                <a:latin typeface="Segoe UI Semibold"/>
                <a:ea typeface="+mn-ea"/>
                <a:cs typeface="Segoe UI" pitchFamily="34" charset="0"/>
              </a:rPr>
              <a:t>the workforce.</a:t>
            </a:r>
          </a:p>
        </p:txBody>
      </p:sp>
      <p:sp>
        <p:nvSpPr>
          <p:cNvPr id="30" name="TextBox 29">
            <a:extLst>
              <a:ext uri="{FF2B5EF4-FFF2-40B4-BE49-F238E27FC236}">
                <a16:creationId xmlns:a16="http://schemas.microsoft.com/office/drawing/2014/main" id="{6D06D81F-8264-98C8-BDAC-D1EB2BE1991D}"/>
              </a:ext>
              <a:ext uri="{C183D7F6-B498-43B3-948B-1728B52AA6E4}">
                <adec:decorative xmlns:adec="http://schemas.microsoft.com/office/drawing/2017/decorative" val="1"/>
              </a:ext>
            </a:extLst>
          </p:cNvPr>
          <p:cNvSpPr txBox="1"/>
          <p:nvPr/>
        </p:nvSpPr>
        <p:spPr>
          <a:xfrm>
            <a:off x="593233" y="2210637"/>
            <a:ext cx="6767404" cy="523220"/>
          </a:xfrm>
          <a:prstGeom prst="rect">
            <a:avLst/>
          </a:prstGeom>
          <a:noFill/>
        </p:spPr>
        <p:txBody>
          <a:bodyPr wrap="square" lIns="182880" tIns="137160" rIns="182880" bIns="137160">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8" name="Arrow: Bent 27">
            <a:extLst>
              <a:ext uri="{FF2B5EF4-FFF2-40B4-BE49-F238E27FC236}">
                <a16:creationId xmlns:a16="http://schemas.microsoft.com/office/drawing/2014/main" id="{8DB4CAE0-E494-5651-3FFE-EB44300D5AF6}"/>
              </a:ext>
              <a:ext uri="{C183D7F6-B498-43B3-948B-1728B52AA6E4}">
                <adec:decorative xmlns:adec="http://schemas.microsoft.com/office/drawing/2017/decorative" val="1"/>
              </a:ext>
            </a:extLst>
          </p:cNvPr>
          <p:cNvSpPr/>
          <p:nvPr/>
        </p:nvSpPr>
        <p:spPr bwMode="auto">
          <a:xfrm rot="5400000">
            <a:off x="-1647741" y="3674675"/>
            <a:ext cx="3888713" cy="59323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4" name="Arrow: Bent 33">
            <a:extLst>
              <a:ext uri="{FF2B5EF4-FFF2-40B4-BE49-F238E27FC236}">
                <a16:creationId xmlns:a16="http://schemas.microsoft.com/office/drawing/2014/main" id="{2E319D3E-4643-E137-36E5-16EEA677F58D}"/>
              </a:ext>
              <a:ext uri="{C183D7F6-B498-43B3-948B-1728B52AA6E4}">
                <adec:decorative xmlns:adec="http://schemas.microsoft.com/office/drawing/2017/decorative" val="1"/>
              </a:ext>
            </a:extLst>
          </p:cNvPr>
          <p:cNvSpPr/>
          <p:nvPr/>
        </p:nvSpPr>
        <p:spPr bwMode="auto">
          <a:xfrm flipV="1">
            <a:off x="594248" y="5507718"/>
            <a:ext cx="6761704" cy="584200"/>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5" name="Arrow: Bent 34">
            <a:extLst>
              <a:ext uri="{FF2B5EF4-FFF2-40B4-BE49-F238E27FC236}">
                <a16:creationId xmlns:a16="http://schemas.microsoft.com/office/drawing/2014/main" id="{9E6E5616-912B-B343-8346-7DC3F62DAD0E}"/>
              </a:ext>
              <a:ext uri="{C183D7F6-B498-43B3-948B-1728B52AA6E4}">
                <adec:decorative xmlns:adec="http://schemas.microsoft.com/office/drawing/2017/decorative" val="1"/>
              </a:ext>
            </a:extLst>
          </p:cNvPr>
          <p:cNvSpPr/>
          <p:nvPr/>
        </p:nvSpPr>
        <p:spPr bwMode="auto">
          <a:xfrm rot="10800000">
            <a:off x="6981679" y="2026935"/>
            <a:ext cx="524233" cy="4064982"/>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36" name="Straight Connector 35">
            <a:extLst>
              <a:ext uri="{FF2B5EF4-FFF2-40B4-BE49-F238E27FC236}">
                <a16:creationId xmlns:a16="http://schemas.microsoft.com/office/drawing/2014/main" id="{7C74335D-DD65-F5A7-756D-06CF8A9E5B1B}"/>
              </a:ext>
              <a:ext uri="{C183D7F6-B498-43B3-948B-1728B52AA6E4}">
                <adec:decorative xmlns:adec="http://schemas.microsoft.com/office/drawing/2017/decorative" val="1"/>
              </a:ext>
            </a:extLst>
          </p:cNvPr>
          <p:cNvCxnSpPr>
            <a:cxnSpLocks/>
          </p:cNvCxnSpPr>
          <p:nvPr/>
        </p:nvCxnSpPr>
        <p:spPr>
          <a:xfrm>
            <a:off x="0" y="2036458"/>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38" name="Arrow: Bent 37">
            <a:extLst>
              <a:ext uri="{FF2B5EF4-FFF2-40B4-BE49-F238E27FC236}">
                <a16:creationId xmlns:a16="http://schemas.microsoft.com/office/drawing/2014/main" id="{F312732D-20B1-4729-C669-5EA339CFD7F6}"/>
              </a:ext>
              <a:ext uri="{C183D7F6-B498-43B3-948B-1728B52AA6E4}">
                <adec:decorative xmlns:adec="http://schemas.microsoft.com/office/drawing/2017/decorative" val="1"/>
              </a:ext>
            </a:extLst>
          </p:cNvPr>
          <p:cNvSpPr/>
          <p:nvPr/>
        </p:nvSpPr>
        <p:spPr bwMode="auto">
          <a:xfrm>
            <a:off x="7504248" y="2026935"/>
            <a:ext cx="4083485" cy="197031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9" name="Arrow: Bent 38">
            <a:extLst>
              <a:ext uri="{FF2B5EF4-FFF2-40B4-BE49-F238E27FC236}">
                <a16:creationId xmlns:a16="http://schemas.microsoft.com/office/drawing/2014/main" id="{AA5E617C-2F8E-7D68-592B-9D985063E077}"/>
              </a:ext>
              <a:ext uri="{C183D7F6-B498-43B3-948B-1728B52AA6E4}">
                <adec:decorative xmlns:adec="http://schemas.microsoft.com/office/drawing/2017/decorative" val="1"/>
              </a:ext>
            </a:extLst>
          </p:cNvPr>
          <p:cNvSpPr/>
          <p:nvPr/>
        </p:nvSpPr>
        <p:spPr bwMode="auto">
          <a:xfrm rot="5400000">
            <a:off x="8507292" y="3157875"/>
            <a:ext cx="4233876" cy="197031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44" name="Straight Connector 43">
            <a:extLst>
              <a:ext uri="{FF2B5EF4-FFF2-40B4-BE49-F238E27FC236}">
                <a16:creationId xmlns:a16="http://schemas.microsoft.com/office/drawing/2014/main" id="{BA244910-E13D-6F66-83F8-BE5730455E07}"/>
              </a:ext>
              <a:ext uri="{C183D7F6-B498-43B3-948B-1728B52AA6E4}">
                <adec:decorative xmlns:adec="http://schemas.microsoft.com/office/drawing/2017/decorative" val="1"/>
              </a:ext>
            </a:extLst>
          </p:cNvPr>
          <p:cNvCxnSpPr>
            <a:cxnSpLocks/>
          </p:cNvCxnSpPr>
          <p:nvPr/>
        </p:nvCxnSpPr>
        <p:spPr>
          <a:xfrm rot="5400000">
            <a:off x="11431166" y="6202912"/>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48" name="Straight Connector 47">
            <a:extLst>
              <a:ext uri="{FF2B5EF4-FFF2-40B4-BE49-F238E27FC236}">
                <a16:creationId xmlns:a16="http://schemas.microsoft.com/office/drawing/2014/main" id="{56E1062B-EB8E-7FDC-DC36-CD56D57CF89A}"/>
              </a:ext>
              <a:ext uri="{C183D7F6-B498-43B3-948B-1728B52AA6E4}">
                <adec:decorative xmlns:adec="http://schemas.microsoft.com/office/drawing/2017/decorative" val="1"/>
              </a:ext>
            </a:extLst>
          </p:cNvPr>
          <p:cNvCxnSpPr/>
          <p:nvPr/>
        </p:nvCxnSpPr>
        <p:spPr>
          <a:xfrm>
            <a:off x="1115802" y="3083289"/>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C0B7591-B320-FC30-EEB7-C52CDBB40500}"/>
              </a:ext>
              <a:ext uri="{C183D7F6-B498-43B3-948B-1728B52AA6E4}">
                <adec:decorative xmlns:adec="http://schemas.microsoft.com/office/drawing/2017/decorative" val="1"/>
              </a:ext>
            </a:extLst>
          </p:cNvPr>
          <p:cNvCxnSpPr/>
          <p:nvPr/>
        </p:nvCxnSpPr>
        <p:spPr>
          <a:xfrm>
            <a:off x="1115802" y="3664728"/>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E5EEBB2-46BB-9108-17D9-BE1943FE1A05}"/>
              </a:ext>
              <a:ext uri="{C183D7F6-B498-43B3-948B-1728B52AA6E4}">
                <adec:decorative xmlns:adec="http://schemas.microsoft.com/office/drawing/2017/decorative" val="1"/>
              </a:ext>
            </a:extLst>
          </p:cNvPr>
          <p:cNvCxnSpPr/>
          <p:nvPr/>
        </p:nvCxnSpPr>
        <p:spPr>
          <a:xfrm>
            <a:off x="1115802" y="4246167"/>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21EF487-E377-59F0-0443-CB3F3CD044EC}"/>
              </a:ext>
              <a:ext uri="{C183D7F6-B498-43B3-948B-1728B52AA6E4}">
                <adec:decorative xmlns:adec="http://schemas.microsoft.com/office/drawing/2017/decorative" val="1"/>
              </a:ext>
            </a:extLst>
          </p:cNvPr>
          <p:cNvCxnSpPr/>
          <p:nvPr/>
        </p:nvCxnSpPr>
        <p:spPr>
          <a:xfrm>
            <a:off x="1115802" y="4827606"/>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77E0524-BC08-D49A-F328-A2BE90ED68DD}"/>
              </a:ext>
              <a:ext uri="{C183D7F6-B498-43B3-948B-1728B52AA6E4}">
                <adec:decorative xmlns:adec="http://schemas.microsoft.com/office/drawing/2017/decorative" val="1"/>
              </a:ext>
            </a:extLst>
          </p:cNvPr>
          <p:cNvCxnSpPr/>
          <p:nvPr/>
        </p:nvCxnSpPr>
        <p:spPr>
          <a:xfrm>
            <a:off x="1115802" y="5409045"/>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5" name="Picture 24" descr="Cartoon woman gains progressively more energy as her battery fills up.">
            <a:extLst>
              <a:ext uri="{FF2B5EF4-FFF2-40B4-BE49-F238E27FC236}">
                <a16:creationId xmlns:a16="http://schemas.microsoft.com/office/drawing/2014/main" id="{E34AF759-A21D-A91E-8E1B-7E4ECAC7FE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2684" y="3595825"/>
            <a:ext cx="3968263" cy="2041669"/>
          </a:xfrm>
          <a:prstGeom prst="rect">
            <a:avLst/>
          </a:prstGeom>
        </p:spPr>
      </p:pic>
      <p:pic>
        <p:nvPicPr>
          <p:cNvPr id="5" name="MS logo gray - EMF">
            <a:extLst>
              <a:ext uri="{FF2B5EF4-FFF2-40B4-BE49-F238E27FC236}">
                <a16:creationId xmlns:a16="http://schemas.microsoft.com/office/drawing/2014/main" id="{A11CB851-4E96-B223-A54D-58B5E97BF4B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bwMode="black">
          <a:xfrm>
            <a:off x="10240343" y="585788"/>
            <a:ext cx="1366440" cy="292608"/>
          </a:xfrm>
          <a:prstGeom prst="rect">
            <a:avLst/>
          </a:prstGeom>
        </p:spPr>
      </p:pic>
    </p:spTree>
    <p:extLst>
      <p:ext uri="{BB962C8B-B14F-4D97-AF65-F5344CB8AC3E}">
        <p14:creationId xmlns:p14="http://schemas.microsoft.com/office/powerpoint/2010/main" val="7083780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4">
            <a:extLst>
              <a:ext uri="{FF2B5EF4-FFF2-40B4-BE49-F238E27FC236}">
                <a16:creationId xmlns:a16="http://schemas.microsoft.com/office/drawing/2014/main" id="{946C60C9-7911-5029-C3C6-14F608B49A76}"/>
              </a:ext>
              <a:ext uri="{C183D7F6-B498-43B3-948B-1728B52AA6E4}">
                <adec:decorative xmlns:adec="http://schemas.microsoft.com/office/drawing/2017/decorative" val="0"/>
              </a:ext>
            </a:extLst>
          </p:cNvPr>
          <p:cNvSpPr txBox="1">
            <a:spLocks noGrp="1"/>
          </p:cNvSpPr>
          <p:nvPr>
            <p:ph type="title" idx="4294967295"/>
          </p:nvPr>
        </p:nvSpPr>
        <p:spPr>
          <a:xfrm>
            <a:off x="585217" y="826831"/>
            <a:ext cx="945066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Addressing the Human Energy Crisis</a:t>
            </a:r>
          </a:p>
        </p:txBody>
      </p:sp>
      <p:sp>
        <p:nvSpPr>
          <p:cNvPr id="30" name="TextBox 29">
            <a:extLst>
              <a:ext uri="{FF2B5EF4-FFF2-40B4-BE49-F238E27FC236}">
                <a16:creationId xmlns:a16="http://schemas.microsoft.com/office/drawing/2014/main" id="{6D06D81F-8264-98C8-BDAC-D1EB2BE1991D}"/>
              </a:ext>
              <a:ext uri="{C183D7F6-B498-43B3-948B-1728B52AA6E4}">
                <adec:decorative xmlns:adec="http://schemas.microsoft.com/office/drawing/2017/decorative" val="1"/>
              </a:ext>
            </a:extLst>
          </p:cNvPr>
          <p:cNvSpPr txBox="1"/>
          <p:nvPr/>
        </p:nvSpPr>
        <p:spPr>
          <a:xfrm>
            <a:off x="593233" y="2210637"/>
            <a:ext cx="6767404" cy="523220"/>
          </a:xfrm>
          <a:prstGeom prst="rect">
            <a:avLst/>
          </a:prstGeom>
          <a:noFill/>
        </p:spPr>
        <p:txBody>
          <a:bodyPr wrap="square" lIns="182880" tIns="137160" rIns="182880" bIns="137160">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6" name="Rectangle 15">
            <a:extLst>
              <a:ext uri="{FF2B5EF4-FFF2-40B4-BE49-F238E27FC236}">
                <a16:creationId xmlns:a16="http://schemas.microsoft.com/office/drawing/2014/main" id="{BFA0B13E-BA26-7304-37B0-CE61537FFD16}"/>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8" name="Rectangle 17">
            <a:extLst>
              <a:ext uri="{FF2B5EF4-FFF2-40B4-BE49-F238E27FC236}">
                <a16:creationId xmlns:a16="http://schemas.microsoft.com/office/drawing/2014/main" id="{E461474D-F1DD-F7DF-DF97-1374385019BF}"/>
              </a:ext>
              <a:ext uri="{C183D7F6-B498-43B3-948B-1728B52AA6E4}">
                <adec:decorative xmlns:adec="http://schemas.microsoft.com/office/drawing/2017/decorative" val="1"/>
              </a:ext>
            </a:extLst>
          </p:cNvPr>
          <p:cNvSpPr/>
          <p:nvPr/>
        </p:nvSpPr>
        <p:spPr bwMode="auto">
          <a:xfrm rot="10800000">
            <a:off x="7508932" y="2026927"/>
            <a:ext cx="4100454" cy="4072695"/>
          </a:xfrm>
          <a:prstGeom prst="rect">
            <a:avLst/>
          </a:prstGeom>
          <a:solidFill>
            <a:schemeClr val="bg1"/>
          </a:solidFill>
          <a:ln>
            <a:noFill/>
            <a:headEnd type="none" w="med" len="med"/>
            <a:tailEnd type="none" w="med" len="med"/>
          </a:ln>
          <a:effectLst>
            <a:innerShdw blurRad="63500" dist="50800" dir="81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22" name="Rectangle 21">
            <a:extLst>
              <a:ext uri="{FF2B5EF4-FFF2-40B4-BE49-F238E27FC236}">
                <a16:creationId xmlns:a16="http://schemas.microsoft.com/office/drawing/2014/main" id="{BCAEAE29-EDC0-FE80-6C48-3CFEF57BD15C}"/>
              </a:ext>
              <a:ext uri="{C183D7F6-B498-43B3-948B-1728B52AA6E4}">
                <adec:decorative xmlns:adec="http://schemas.microsoft.com/office/drawing/2017/decorative" val="1"/>
              </a:ext>
            </a:extLst>
          </p:cNvPr>
          <p:cNvSpPr/>
          <p:nvPr/>
        </p:nvSpPr>
        <p:spPr bwMode="auto">
          <a:xfrm>
            <a:off x="597918" y="2036461"/>
            <a:ext cx="6897378" cy="4055455"/>
          </a:xfrm>
          <a:prstGeom prst="rect">
            <a:avLst/>
          </a:prstGeom>
          <a:solidFill>
            <a:schemeClr val="bg1"/>
          </a:solidFill>
          <a:ln>
            <a:noFill/>
            <a:headEnd type="none" w="med" len="med"/>
            <a:tailEnd type="none" w="med" len="med"/>
          </a:ln>
          <a:effectLst>
            <a:innerShdw blurRad="63500" dist="50800" dir="8100000">
              <a:prstClr val="black">
                <a:alpha val="7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mn-ea"/>
              <a:cs typeface="Segoe UI" pitchFamily="34" charset="0"/>
            </a:endParaRPr>
          </a:p>
        </p:txBody>
      </p:sp>
      <p:sp>
        <p:nvSpPr>
          <p:cNvPr id="23" name="Rectangle 22">
            <a:extLst>
              <a:ext uri="{FF2B5EF4-FFF2-40B4-BE49-F238E27FC236}">
                <a16:creationId xmlns:a16="http://schemas.microsoft.com/office/drawing/2014/main" id="{0D60DA71-1D3E-668B-F177-D3FB60E443BB}"/>
              </a:ext>
              <a:ext uri="{C183D7F6-B498-43B3-948B-1728B52AA6E4}">
                <adec:decorative xmlns:adec="http://schemas.microsoft.com/office/drawing/2017/decorative" val="1"/>
              </a:ext>
            </a:extLst>
          </p:cNvPr>
          <p:cNvSpPr/>
          <p:nvPr/>
        </p:nvSpPr>
        <p:spPr bwMode="auto">
          <a:xfrm>
            <a:off x="593231" y="2101985"/>
            <a:ext cx="6911015" cy="42224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lumMod val="65000"/>
                </a:srgbClr>
              </a:solidFill>
              <a:effectLst/>
              <a:uLnTx/>
              <a:uFillTx/>
              <a:latin typeface="Segoe UI Semibold"/>
              <a:ea typeface="Segoe UI" pitchFamily="34" charset="0"/>
              <a:cs typeface="Segoe UI" pitchFamily="34" charset="0"/>
            </a:endParaRPr>
          </a:p>
        </p:txBody>
      </p:sp>
      <p:sp>
        <p:nvSpPr>
          <p:cNvPr id="34" name="Arrow: Bent 33">
            <a:extLst>
              <a:ext uri="{FF2B5EF4-FFF2-40B4-BE49-F238E27FC236}">
                <a16:creationId xmlns:a16="http://schemas.microsoft.com/office/drawing/2014/main" id="{0ABEFA16-D8DE-7CA7-6F17-B35AE21EC02C}"/>
              </a:ext>
              <a:ext uri="{C183D7F6-B498-43B3-948B-1728B52AA6E4}">
                <adec:decorative xmlns:adec="http://schemas.microsoft.com/office/drawing/2017/decorative" val="1"/>
              </a:ext>
            </a:extLst>
          </p:cNvPr>
          <p:cNvSpPr/>
          <p:nvPr/>
        </p:nvSpPr>
        <p:spPr bwMode="auto">
          <a:xfrm rot="5400000">
            <a:off x="-1647741" y="3674675"/>
            <a:ext cx="3888713" cy="59323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5" name="Arrow: Bent 34">
            <a:extLst>
              <a:ext uri="{FF2B5EF4-FFF2-40B4-BE49-F238E27FC236}">
                <a16:creationId xmlns:a16="http://schemas.microsoft.com/office/drawing/2014/main" id="{F61FDFF3-B007-9D66-D996-DB34D919DB2C}"/>
              </a:ext>
              <a:ext uri="{C183D7F6-B498-43B3-948B-1728B52AA6E4}">
                <adec:decorative xmlns:adec="http://schemas.microsoft.com/office/drawing/2017/decorative" val="1"/>
              </a:ext>
            </a:extLst>
          </p:cNvPr>
          <p:cNvSpPr/>
          <p:nvPr/>
        </p:nvSpPr>
        <p:spPr bwMode="auto">
          <a:xfrm flipV="1">
            <a:off x="594248" y="5507718"/>
            <a:ext cx="6761704" cy="584200"/>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6" name="Arrow: Bent 35">
            <a:extLst>
              <a:ext uri="{FF2B5EF4-FFF2-40B4-BE49-F238E27FC236}">
                <a16:creationId xmlns:a16="http://schemas.microsoft.com/office/drawing/2014/main" id="{E30EE3DA-43A4-E4F8-15A1-122516129743}"/>
              </a:ext>
              <a:ext uri="{C183D7F6-B498-43B3-948B-1728B52AA6E4}">
                <adec:decorative xmlns:adec="http://schemas.microsoft.com/office/drawing/2017/decorative" val="1"/>
              </a:ext>
            </a:extLst>
          </p:cNvPr>
          <p:cNvSpPr/>
          <p:nvPr/>
        </p:nvSpPr>
        <p:spPr bwMode="auto">
          <a:xfrm rot="10800000">
            <a:off x="6981679" y="2026935"/>
            <a:ext cx="524233" cy="4064982"/>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37" name="Straight Connector 36">
            <a:extLst>
              <a:ext uri="{FF2B5EF4-FFF2-40B4-BE49-F238E27FC236}">
                <a16:creationId xmlns:a16="http://schemas.microsoft.com/office/drawing/2014/main" id="{D9DDE76A-DC29-2D4D-EA8C-FBEB3CBD2221}"/>
              </a:ext>
              <a:ext uri="{C183D7F6-B498-43B3-948B-1728B52AA6E4}">
                <adec:decorative xmlns:adec="http://schemas.microsoft.com/office/drawing/2017/decorative" val="1"/>
              </a:ext>
            </a:extLst>
          </p:cNvPr>
          <p:cNvCxnSpPr>
            <a:cxnSpLocks/>
          </p:cNvCxnSpPr>
          <p:nvPr/>
        </p:nvCxnSpPr>
        <p:spPr>
          <a:xfrm>
            <a:off x="0" y="2036458"/>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39" name="Arrow: Bent 38">
            <a:extLst>
              <a:ext uri="{FF2B5EF4-FFF2-40B4-BE49-F238E27FC236}">
                <a16:creationId xmlns:a16="http://schemas.microsoft.com/office/drawing/2014/main" id="{6E7AB451-FC83-F5EC-1F42-7B2BFB2B15A6}"/>
              </a:ext>
              <a:ext uri="{C183D7F6-B498-43B3-948B-1728B52AA6E4}">
                <adec:decorative xmlns:adec="http://schemas.microsoft.com/office/drawing/2017/decorative" val="1"/>
              </a:ext>
            </a:extLst>
          </p:cNvPr>
          <p:cNvSpPr/>
          <p:nvPr/>
        </p:nvSpPr>
        <p:spPr bwMode="auto">
          <a:xfrm>
            <a:off x="7504248" y="2026935"/>
            <a:ext cx="4083485" cy="197031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4" name="Arrow: Bent 43">
            <a:extLst>
              <a:ext uri="{FF2B5EF4-FFF2-40B4-BE49-F238E27FC236}">
                <a16:creationId xmlns:a16="http://schemas.microsoft.com/office/drawing/2014/main" id="{F680BFCA-97DC-9EB9-2DD6-ED727BA31742}"/>
              </a:ext>
              <a:ext uri="{C183D7F6-B498-43B3-948B-1728B52AA6E4}">
                <adec:decorative xmlns:adec="http://schemas.microsoft.com/office/drawing/2017/decorative" val="1"/>
              </a:ext>
            </a:extLst>
          </p:cNvPr>
          <p:cNvSpPr/>
          <p:nvPr/>
        </p:nvSpPr>
        <p:spPr bwMode="auto">
          <a:xfrm rot="5400000">
            <a:off x="8507292" y="3157875"/>
            <a:ext cx="4233876" cy="1970313"/>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45" name="Straight Connector 44">
            <a:extLst>
              <a:ext uri="{FF2B5EF4-FFF2-40B4-BE49-F238E27FC236}">
                <a16:creationId xmlns:a16="http://schemas.microsoft.com/office/drawing/2014/main" id="{B67FB1C9-3F74-3F11-84F2-5CD25989CE63}"/>
              </a:ext>
              <a:ext uri="{C183D7F6-B498-43B3-948B-1728B52AA6E4}">
                <adec:decorative xmlns:adec="http://schemas.microsoft.com/office/drawing/2017/decorative" val="1"/>
              </a:ext>
            </a:extLst>
          </p:cNvPr>
          <p:cNvCxnSpPr>
            <a:cxnSpLocks/>
          </p:cNvCxnSpPr>
          <p:nvPr/>
        </p:nvCxnSpPr>
        <p:spPr>
          <a:xfrm rot="5400000">
            <a:off x="11431166" y="6202912"/>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53" name="Straight Connector 52">
            <a:extLst>
              <a:ext uri="{FF2B5EF4-FFF2-40B4-BE49-F238E27FC236}">
                <a16:creationId xmlns:a16="http://schemas.microsoft.com/office/drawing/2014/main" id="{E67FEBF8-D1B6-C3C8-6BE0-3C3632FCA336}"/>
              </a:ext>
              <a:ext uri="{C183D7F6-B498-43B3-948B-1728B52AA6E4}">
                <adec:decorative xmlns:adec="http://schemas.microsoft.com/office/drawing/2017/decorative" val="1"/>
              </a:ext>
            </a:extLst>
          </p:cNvPr>
          <p:cNvCxnSpPr/>
          <p:nvPr/>
        </p:nvCxnSpPr>
        <p:spPr>
          <a:xfrm>
            <a:off x="1115802" y="5409045"/>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8C7203D-FF17-79B2-480B-7EE577604ED6}"/>
              </a:ext>
              <a:ext uri="{C183D7F6-B498-43B3-948B-1728B52AA6E4}">
                <adec:decorative xmlns:adec="http://schemas.microsoft.com/office/drawing/2017/decorative" val="1"/>
              </a:ext>
            </a:extLst>
          </p:cNvPr>
          <p:cNvSpPr/>
          <p:nvPr/>
        </p:nvSpPr>
        <p:spPr bwMode="auto">
          <a:xfrm>
            <a:off x="593231" y="5409045"/>
            <a:ext cx="5805835" cy="696700"/>
          </a:xfrm>
          <a:prstGeom prst="rect">
            <a:avLst/>
          </a:prstGeom>
          <a:noFill/>
          <a:ln w="57150">
            <a:solidFill>
              <a:srgbClr val="ADA10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B388F0F2-4090-166A-37C4-80D8F80D671A}"/>
              </a:ext>
              <a:ext uri="{C183D7F6-B498-43B3-948B-1728B52AA6E4}">
                <adec:decorative xmlns:adec="http://schemas.microsoft.com/office/drawing/2017/decorative" val="1"/>
              </a:ext>
            </a:extLst>
          </p:cNvPr>
          <p:cNvSpPr txBox="1"/>
          <p:nvPr/>
        </p:nvSpPr>
        <p:spPr>
          <a:xfrm>
            <a:off x="763925" y="5559266"/>
            <a:ext cx="5464445" cy="677108"/>
          </a:xfrm>
          <a:prstGeom prst="rect">
            <a:avLst/>
          </a:prstGeom>
          <a:noFill/>
        </p:spPr>
        <p:txBody>
          <a:bodyPr wrap="none" lIns="0" tIns="0" rIns="0" bIns="0" rtlCol="0">
            <a:spAutoFit/>
          </a:bodyPr>
          <a:lstStyle/>
          <a:p>
            <a:r>
              <a:rPr lang="en-US" sz="2400" b="1" dirty="0">
                <a:solidFill>
                  <a:srgbClr val="000000"/>
                </a:solidFill>
                <a:cs typeface="Segoe UI"/>
              </a:rPr>
              <a:t>6. Build supportive team connections</a:t>
            </a:r>
          </a:p>
          <a:p>
            <a:pPr algn="l"/>
            <a:endParaRPr lang="en-US" sz="2000" dirty="0" err="1"/>
          </a:p>
        </p:txBody>
      </p:sp>
      <p:pic>
        <p:nvPicPr>
          <p:cNvPr id="20" name="Picture 19">
            <a:extLst>
              <a:ext uri="{FF2B5EF4-FFF2-40B4-BE49-F238E27FC236}">
                <a16:creationId xmlns:a16="http://schemas.microsoft.com/office/drawing/2014/main" id="{5B891DD3-B86B-0C19-3C92-70248081A02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674107" y="2206760"/>
            <a:ext cx="3765418" cy="1029091"/>
          </a:xfrm>
          <a:custGeom>
            <a:avLst/>
            <a:gdLst>
              <a:gd name="connsiteX0" fmla="*/ 0 w 4237113"/>
              <a:gd name="connsiteY0" fmla="*/ 0 h 882361"/>
              <a:gd name="connsiteX1" fmla="*/ 4237113 w 4237113"/>
              <a:gd name="connsiteY1" fmla="*/ 0 h 882361"/>
              <a:gd name="connsiteX2" fmla="*/ 4237113 w 4237113"/>
              <a:gd name="connsiteY2" fmla="*/ 882361 h 882361"/>
              <a:gd name="connsiteX3" fmla="*/ 0 w 4237113"/>
              <a:gd name="connsiteY3" fmla="*/ 882361 h 882361"/>
            </a:gdLst>
            <a:ahLst/>
            <a:cxnLst>
              <a:cxn ang="0">
                <a:pos x="connsiteX0" y="connsiteY0"/>
              </a:cxn>
              <a:cxn ang="0">
                <a:pos x="connsiteX1" y="connsiteY1"/>
              </a:cxn>
              <a:cxn ang="0">
                <a:pos x="connsiteX2" y="connsiteY2"/>
              </a:cxn>
              <a:cxn ang="0">
                <a:pos x="connsiteX3" y="connsiteY3"/>
              </a:cxn>
            </a:cxnLst>
            <a:rect l="l" t="t" r="r" b="b"/>
            <a:pathLst>
              <a:path w="4237113" h="882361">
                <a:moveTo>
                  <a:pt x="0" y="0"/>
                </a:moveTo>
                <a:lnTo>
                  <a:pt x="4237113" y="0"/>
                </a:lnTo>
                <a:lnTo>
                  <a:pt x="4237113" y="882361"/>
                </a:lnTo>
                <a:lnTo>
                  <a:pt x="0" y="882361"/>
                </a:lnTo>
                <a:close/>
              </a:path>
            </a:pathLst>
          </a:custGeom>
        </p:spPr>
      </p:pic>
      <p:sp>
        <p:nvSpPr>
          <p:cNvPr id="21" name="TextBox 20">
            <a:extLst>
              <a:ext uri="{FF2B5EF4-FFF2-40B4-BE49-F238E27FC236}">
                <a16:creationId xmlns:a16="http://schemas.microsoft.com/office/drawing/2014/main" id="{009CCD74-353A-05A6-D052-F443E0D6B03D}"/>
              </a:ext>
            </a:extLst>
          </p:cNvPr>
          <p:cNvSpPr txBox="1"/>
          <p:nvPr/>
        </p:nvSpPr>
        <p:spPr>
          <a:xfrm>
            <a:off x="7679775" y="2280075"/>
            <a:ext cx="3752626" cy="881780"/>
          </a:xfrm>
          <a:prstGeom prst="rect">
            <a:avLst/>
          </a:prstGeom>
          <a:noFill/>
        </p:spPr>
        <p:txBody>
          <a:bodyPr wrap="square" anchor="ctr">
            <a:spAutoFit/>
          </a:bodyPr>
          <a:lstStyle/>
          <a:p>
            <a:pPr marL="0" marR="0" lvl="0" indent="0" algn="ctr" defTabSz="914400" rtl="0" eaLnBrk="1" fontAlgn="auto" latinLnBrk="0" hangingPunct="1">
              <a:lnSpc>
                <a:spcPct val="95000"/>
              </a:lnSpc>
              <a:spcBef>
                <a:spcPts val="2100"/>
              </a:spcBef>
              <a:spcAft>
                <a:spcPts val="0"/>
              </a:spcAft>
              <a:buClrTx/>
              <a:buSzTx/>
              <a:buFontTx/>
              <a:buNone/>
              <a:tabLst/>
              <a:defRPr/>
            </a:pPr>
            <a:r>
              <a:rPr kumimoji="0" lang="en-US" sz="1800" b="0" i="0" u="none" strike="noStrike" kern="0" cap="none" spc="-50" normalizeH="0" baseline="0" noProof="0" dirty="0">
                <a:ln w="3175">
                  <a:noFill/>
                </a:ln>
                <a:solidFill>
                  <a:srgbClr val="FFFFFF"/>
                </a:solidFill>
                <a:effectLst/>
                <a:uLnTx/>
                <a:uFillTx/>
                <a:latin typeface="Segoe UI Semibold"/>
                <a:ea typeface="+mn-ea"/>
                <a:cs typeface="Segoe UI" pitchFamily="34" charset="0"/>
              </a:rPr>
              <a:t>The Human Energy Crisis  is the depletion of energy among</a:t>
            </a:r>
            <a:br>
              <a:rPr kumimoji="0" lang="en-US" sz="1800" b="0" i="0" u="none" strike="noStrike" kern="0" cap="none" spc="-50" normalizeH="0" baseline="0" noProof="0" dirty="0">
                <a:ln w="3175">
                  <a:noFill/>
                </a:ln>
                <a:solidFill>
                  <a:srgbClr val="FFFFFF"/>
                </a:solidFill>
                <a:effectLst/>
                <a:uLnTx/>
                <a:uFillTx/>
                <a:latin typeface="Segoe UI Semibold"/>
                <a:ea typeface="+mn-ea"/>
                <a:cs typeface="Segoe UI" pitchFamily="34" charset="0"/>
              </a:rPr>
            </a:br>
            <a:r>
              <a:rPr kumimoji="0" lang="en-US" sz="1800" b="0" i="0" u="none" strike="noStrike" kern="0" cap="none" spc="-50" normalizeH="0" baseline="0" noProof="0" dirty="0">
                <a:ln w="3175">
                  <a:noFill/>
                </a:ln>
                <a:solidFill>
                  <a:srgbClr val="FFFFFF"/>
                </a:solidFill>
                <a:effectLst/>
                <a:uLnTx/>
                <a:uFillTx/>
                <a:latin typeface="Segoe UI Semibold"/>
                <a:ea typeface="+mn-ea"/>
                <a:cs typeface="Segoe UI" pitchFamily="34" charset="0"/>
              </a:rPr>
              <a:t>the workforce.</a:t>
            </a:r>
          </a:p>
        </p:txBody>
      </p:sp>
      <p:cxnSp>
        <p:nvCxnSpPr>
          <p:cNvPr id="48" name="Straight Connector 47">
            <a:extLst>
              <a:ext uri="{FF2B5EF4-FFF2-40B4-BE49-F238E27FC236}">
                <a16:creationId xmlns:a16="http://schemas.microsoft.com/office/drawing/2014/main" id="{D7CAC009-8326-A8B6-F133-1203A23BF418}"/>
              </a:ext>
              <a:ext uri="{C183D7F6-B498-43B3-948B-1728B52AA6E4}">
                <adec:decorative xmlns:adec="http://schemas.microsoft.com/office/drawing/2017/decorative" val="1"/>
              </a:ext>
            </a:extLst>
          </p:cNvPr>
          <p:cNvCxnSpPr/>
          <p:nvPr/>
        </p:nvCxnSpPr>
        <p:spPr>
          <a:xfrm>
            <a:off x="1115802" y="3083289"/>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250B5E-D63D-7EF2-8573-0E71F9B9CFD1}"/>
              </a:ext>
              <a:ext uri="{C183D7F6-B498-43B3-948B-1728B52AA6E4}">
                <adec:decorative xmlns:adec="http://schemas.microsoft.com/office/drawing/2017/decorative" val="1"/>
              </a:ext>
            </a:extLst>
          </p:cNvPr>
          <p:cNvCxnSpPr/>
          <p:nvPr/>
        </p:nvCxnSpPr>
        <p:spPr>
          <a:xfrm>
            <a:off x="1115802" y="3664728"/>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B863CA0-DCF2-520D-CF94-EE5C20A1D6C7}"/>
              </a:ext>
              <a:ext uri="{C183D7F6-B498-43B3-948B-1728B52AA6E4}">
                <adec:decorative xmlns:adec="http://schemas.microsoft.com/office/drawing/2017/decorative" val="1"/>
              </a:ext>
            </a:extLst>
          </p:cNvPr>
          <p:cNvCxnSpPr/>
          <p:nvPr/>
        </p:nvCxnSpPr>
        <p:spPr>
          <a:xfrm>
            <a:off x="1115802" y="4246167"/>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EFEC51C-B095-01FF-0DE0-730941466AD4}"/>
              </a:ext>
              <a:ext uri="{C183D7F6-B498-43B3-948B-1728B52AA6E4}">
                <adec:decorative xmlns:adec="http://schemas.microsoft.com/office/drawing/2017/decorative" val="1"/>
              </a:ext>
            </a:extLst>
          </p:cNvPr>
          <p:cNvCxnSpPr/>
          <p:nvPr/>
        </p:nvCxnSpPr>
        <p:spPr>
          <a:xfrm>
            <a:off x="1115802" y="4827606"/>
            <a:ext cx="6240150"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54" name="Picture 53" descr="Cartoon woman gains progressively more energy as her battery fills up.">
            <a:extLst>
              <a:ext uri="{FF2B5EF4-FFF2-40B4-BE49-F238E27FC236}">
                <a16:creationId xmlns:a16="http://schemas.microsoft.com/office/drawing/2014/main" id="{F7DE5B17-7754-558E-237E-DB087281CD79}"/>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2684" y="3595825"/>
            <a:ext cx="3968263" cy="2041669"/>
          </a:xfrm>
          <a:prstGeom prst="rect">
            <a:avLst/>
          </a:prstGeom>
        </p:spPr>
      </p:pic>
      <p:pic>
        <p:nvPicPr>
          <p:cNvPr id="4" name="MS logo gray - EMF">
            <a:extLst>
              <a:ext uri="{FF2B5EF4-FFF2-40B4-BE49-F238E27FC236}">
                <a16:creationId xmlns:a16="http://schemas.microsoft.com/office/drawing/2014/main" id="{F744293E-A72D-07B8-C0F6-327AA1600F3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bwMode="black">
          <a:xfrm>
            <a:off x="10240343" y="585788"/>
            <a:ext cx="1366440" cy="292608"/>
          </a:xfrm>
          <a:prstGeom prst="rect">
            <a:avLst/>
          </a:prstGeom>
        </p:spPr>
      </p:pic>
      <p:pic>
        <p:nvPicPr>
          <p:cNvPr id="11" name="Picture 10">
            <a:extLst>
              <a:ext uri="{FF2B5EF4-FFF2-40B4-BE49-F238E27FC236}">
                <a16:creationId xmlns:a16="http://schemas.microsoft.com/office/drawing/2014/main" id="{66952FEC-04AE-6716-F6C4-61F5A6D5F6F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5133" y="2179805"/>
            <a:ext cx="4686541" cy="3086259"/>
          </a:xfrm>
          <a:prstGeom prst="rect">
            <a:avLst/>
          </a:prstGeom>
        </p:spPr>
      </p:pic>
    </p:spTree>
    <p:extLst>
      <p:ext uri="{BB962C8B-B14F-4D97-AF65-F5344CB8AC3E}">
        <p14:creationId xmlns:p14="http://schemas.microsoft.com/office/powerpoint/2010/main" val="36370568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4">
            <a:extLst>
              <a:ext uri="{FF2B5EF4-FFF2-40B4-BE49-F238E27FC236}">
                <a16:creationId xmlns:a16="http://schemas.microsoft.com/office/drawing/2014/main" id="{33003DBF-544E-8B5E-D5CA-344F790FE7FB}"/>
              </a:ext>
            </a:extLst>
          </p:cNvPr>
          <p:cNvSpPr txBox="1">
            <a:spLocks noGrp="1"/>
          </p:cNvSpPr>
          <p:nvPr>
            <p:ph type="title" idx="4294967295"/>
          </p:nvPr>
        </p:nvSpPr>
        <p:spPr>
          <a:xfrm>
            <a:off x="585217" y="826831"/>
            <a:ext cx="945066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Objectives</a:t>
            </a:r>
          </a:p>
        </p:txBody>
      </p:sp>
      <p:sp>
        <p:nvSpPr>
          <p:cNvPr id="9" name="Rectangle 8">
            <a:extLst>
              <a:ext uri="{FF2B5EF4-FFF2-40B4-BE49-F238E27FC236}">
                <a16:creationId xmlns:a16="http://schemas.microsoft.com/office/drawing/2014/main" id="{1F2662E6-8A28-AFB3-34E5-351CD883B4DB}"/>
              </a:ext>
              <a:ext uri="{C183D7F6-B498-43B3-948B-1728B52AA6E4}">
                <adec:decorative xmlns:adec="http://schemas.microsoft.com/office/drawing/2017/decorative" val="1"/>
              </a:ext>
            </a:extLst>
          </p:cNvPr>
          <p:cNvSpPr/>
          <p:nvPr/>
        </p:nvSpPr>
        <p:spPr bwMode="auto">
          <a:xfrm>
            <a:off x="-4023" y="6273799"/>
            <a:ext cx="12196023" cy="584200"/>
          </a:xfrm>
          <a:prstGeom prst="rect">
            <a:avLst/>
          </a:prstGeom>
          <a:gradFill flip="none" rotWithShape="1">
            <a:gsLst>
              <a:gs pos="1869">
                <a:schemeClr val="bg1"/>
              </a:gs>
              <a:gs pos="62000">
                <a:srgbClr val="DEFAFB"/>
              </a:gs>
              <a:gs pos="27000">
                <a:srgbClr val="F6FEFF"/>
              </a:gs>
              <a:gs pos="100000">
                <a:srgbClr val="D2F8F9"/>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2C82271F-3E38-D9E7-DC77-F6D88CD07C1A}"/>
              </a:ext>
              <a:ext uri="{C183D7F6-B498-43B3-948B-1728B52AA6E4}">
                <adec:decorative xmlns:adec="http://schemas.microsoft.com/office/drawing/2017/decorative" val="1"/>
              </a:ext>
            </a:extLst>
          </p:cNvPr>
          <p:cNvSpPr/>
          <p:nvPr/>
        </p:nvSpPr>
        <p:spPr bwMode="auto">
          <a:xfrm>
            <a:off x="4223865" y="1836433"/>
            <a:ext cx="887566" cy="4432600"/>
          </a:xfrm>
          <a:prstGeom prst="rect">
            <a:avLst/>
          </a:prstGeom>
          <a:solidFill>
            <a:schemeClr val="accent2">
              <a:lumMod val="20000"/>
              <a:lumOff val="80000"/>
            </a:schemeClr>
          </a:solidFill>
          <a:ln>
            <a:solidFill>
              <a:schemeClr val="bg1">
                <a:lumMod val="9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D18D89BF-D964-4551-7CDF-06409CA4133C}"/>
              </a:ext>
              <a:ext uri="{C183D7F6-B498-43B3-948B-1728B52AA6E4}">
                <adec:decorative xmlns:adec="http://schemas.microsoft.com/office/drawing/2017/decorative" val="1"/>
              </a:ext>
            </a:extLst>
          </p:cNvPr>
          <p:cNvSpPr/>
          <p:nvPr/>
        </p:nvSpPr>
        <p:spPr bwMode="auto">
          <a:xfrm>
            <a:off x="584199" y="1836433"/>
            <a:ext cx="3349625" cy="443260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3" name="Arrow: Bent 12">
            <a:extLst>
              <a:ext uri="{FF2B5EF4-FFF2-40B4-BE49-F238E27FC236}">
                <a16:creationId xmlns:a16="http://schemas.microsoft.com/office/drawing/2014/main" id="{1E5B8474-2DDC-3B51-1F06-B50F545FC78B}"/>
              </a:ext>
              <a:ext uri="{C183D7F6-B498-43B3-948B-1728B52AA6E4}">
                <adec:decorative xmlns:adec="http://schemas.microsoft.com/office/drawing/2017/decorative" val="1"/>
              </a:ext>
            </a:extLst>
          </p:cNvPr>
          <p:cNvSpPr/>
          <p:nvPr/>
        </p:nvSpPr>
        <p:spPr bwMode="auto">
          <a:xfrm rot="5400000">
            <a:off x="88436" y="1747997"/>
            <a:ext cx="3888713" cy="4065590"/>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4" name="Straight Connector 13">
            <a:extLst>
              <a:ext uri="{FF2B5EF4-FFF2-40B4-BE49-F238E27FC236}">
                <a16:creationId xmlns:a16="http://schemas.microsoft.com/office/drawing/2014/main" id="{D31B0685-E38D-7646-DC73-464EECDA186E}"/>
              </a:ext>
              <a:ext uri="{C183D7F6-B498-43B3-948B-1728B52AA6E4}">
                <adec:decorative xmlns:adec="http://schemas.microsoft.com/office/drawing/2017/decorative" val="1"/>
              </a:ext>
            </a:extLst>
          </p:cNvPr>
          <p:cNvCxnSpPr>
            <a:cxnSpLocks/>
          </p:cNvCxnSpPr>
          <p:nvPr/>
        </p:nvCxnSpPr>
        <p:spPr>
          <a:xfrm>
            <a:off x="0" y="1836435"/>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5" name="Arrow: Bent 14">
            <a:extLst>
              <a:ext uri="{FF2B5EF4-FFF2-40B4-BE49-F238E27FC236}">
                <a16:creationId xmlns:a16="http://schemas.microsoft.com/office/drawing/2014/main" id="{7B0C6034-F9F7-D1D2-6661-A123C013A986}"/>
              </a:ext>
              <a:ext uri="{C183D7F6-B498-43B3-948B-1728B52AA6E4}">
                <adec:decorative xmlns:adec="http://schemas.microsoft.com/office/drawing/2017/decorative" val="1"/>
              </a:ext>
            </a:extLst>
          </p:cNvPr>
          <p:cNvSpPr/>
          <p:nvPr/>
        </p:nvSpPr>
        <p:spPr bwMode="auto">
          <a:xfrm rot="16200000">
            <a:off x="6184438" y="261476"/>
            <a:ext cx="3888713" cy="8126412"/>
          </a:xfrm>
          <a:prstGeom prst="bentArrow">
            <a:avLst>
              <a:gd name="adj1" fmla="val 25000"/>
              <a:gd name="adj2" fmla="val 0"/>
              <a:gd name="adj3" fmla="val 25000"/>
              <a:gd name="adj4" fmla="val 0"/>
            </a:avLst>
          </a:prstGeom>
          <a:solidFill>
            <a:schemeClr val="accent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cxnSp>
        <p:nvCxnSpPr>
          <p:cNvPr id="16" name="Straight Connector 15">
            <a:extLst>
              <a:ext uri="{FF2B5EF4-FFF2-40B4-BE49-F238E27FC236}">
                <a16:creationId xmlns:a16="http://schemas.microsoft.com/office/drawing/2014/main" id="{1963962C-9A07-9514-658E-374659CFEBBB}"/>
              </a:ext>
              <a:ext uri="{C183D7F6-B498-43B3-948B-1728B52AA6E4}">
                <adec:decorative xmlns:adec="http://schemas.microsoft.com/office/drawing/2017/decorative" val="1"/>
              </a:ext>
            </a:extLst>
          </p:cNvPr>
          <p:cNvCxnSpPr>
            <a:cxnSpLocks/>
          </p:cNvCxnSpPr>
          <p:nvPr/>
        </p:nvCxnSpPr>
        <p:spPr>
          <a:xfrm>
            <a:off x="11835559" y="6269039"/>
            <a:ext cx="356442" cy="0"/>
          </a:xfrm>
          <a:prstGeom prst="line">
            <a:avLst/>
          </a:prstGeom>
          <a:solidFill>
            <a:schemeClr val="accent1"/>
          </a:solidFill>
          <a:ln w="254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pic>
        <p:nvPicPr>
          <p:cNvPr id="4" name="Picture 3" descr="A woman giving a presentation to people in a conference room as well as in a video call">
            <a:extLst>
              <a:ext uri="{FF2B5EF4-FFF2-40B4-BE49-F238E27FC236}">
                <a16:creationId xmlns:a16="http://schemas.microsoft.com/office/drawing/2014/main" id="{B840F939-AF07-5889-E658-4BB374AB5F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9584" y="2429243"/>
            <a:ext cx="3101978" cy="3327394"/>
          </a:xfrm>
          <a:custGeom>
            <a:avLst/>
            <a:gdLst>
              <a:gd name="connsiteX0" fmla="*/ 0 w 3101978"/>
              <a:gd name="connsiteY0" fmla="*/ 0 h 3327394"/>
              <a:gd name="connsiteX1" fmla="*/ 3101978 w 3101978"/>
              <a:gd name="connsiteY1" fmla="*/ 0 h 3327394"/>
              <a:gd name="connsiteX2" fmla="*/ 3101978 w 3101978"/>
              <a:gd name="connsiteY2" fmla="*/ 3327394 h 3327394"/>
              <a:gd name="connsiteX3" fmla="*/ 0 w 3101978"/>
              <a:gd name="connsiteY3" fmla="*/ 3327394 h 3327394"/>
            </a:gdLst>
            <a:ahLst/>
            <a:cxnLst>
              <a:cxn ang="0">
                <a:pos x="connsiteX0" y="connsiteY0"/>
              </a:cxn>
              <a:cxn ang="0">
                <a:pos x="connsiteX1" y="connsiteY1"/>
              </a:cxn>
              <a:cxn ang="0">
                <a:pos x="connsiteX2" y="connsiteY2"/>
              </a:cxn>
              <a:cxn ang="0">
                <a:pos x="connsiteX3" y="connsiteY3"/>
              </a:cxn>
            </a:cxnLst>
            <a:rect l="l" t="t" r="r" b="b"/>
            <a:pathLst>
              <a:path w="3101978" h="3327394">
                <a:moveTo>
                  <a:pt x="0" y="0"/>
                </a:moveTo>
                <a:lnTo>
                  <a:pt x="3101978" y="0"/>
                </a:lnTo>
                <a:lnTo>
                  <a:pt x="3101978" y="3327394"/>
                </a:lnTo>
                <a:lnTo>
                  <a:pt x="0" y="3327394"/>
                </a:lnTo>
                <a:close/>
              </a:path>
            </a:pathLst>
          </a:custGeom>
        </p:spPr>
      </p:pic>
      <p:pic>
        <p:nvPicPr>
          <p:cNvPr id="21" name="Picture 20">
            <a:extLst>
              <a:ext uri="{FF2B5EF4-FFF2-40B4-BE49-F238E27FC236}">
                <a16:creationId xmlns:a16="http://schemas.microsoft.com/office/drawing/2014/main" id="{927ADFE7-C989-FF39-AF7B-6499D6503446}"/>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4303002" y="2019640"/>
            <a:ext cx="729292" cy="72929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id="{EB41E9FF-D890-450A-64A9-AFA667BE5CA6}"/>
              </a:ext>
              <a:ext uri="{C183D7F6-B498-43B3-948B-1728B52AA6E4}">
                <adec:decorative xmlns:adec="http://schemas.microsoft.com/office/drawing/2017/decorative" val="1"/>
              </a:ext>
            </a:extLst>
          </p:cNvPr>
          <p:cNvSpPr/>
          <p:nvPr/>
        </p:nvSpPr>
        <p:spPr bwMode="auto">
          <a:xfrm>
            <a:off x="4362484" y="2079124"/>
            <a:ext cx="610327" cy="610325"/>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0" name="Oval 19">
            <a:extLst>
              <a:ext uri="{FF2B5EF4-FFF2-40B4-BE49-F238E27FC236}">
                <a16:creationId xmlns:a16="http://schemas.microsoft.com/office/drawing/2014/main" id="{20B7BABD-B4D5-6382-0FCD-E828A7BED43E}"/>
              </a:ext>
              <a:ext uri="{C183D7F6-B498-43B3-948B-1728B52AA6E4}">
                <adec:decorative xmlns:adec="http://schemas.microsoft.com/office/drawing/2017/decorative" val="0"/>
              </a:ext>
            </a:extLst>
          </p:cNvPr>
          <p:cNvSpPr/>
          <p:nvPr/>
        </p:nvSpPr>
        <p:spPr bwMode="auto">
          <a:xfrm>
            <a:off x="4434175" y="2150813"/>
            <a:ext cx="466948" cy="466948"/>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1</a:t>
            </a:r>
            <a:endPar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33" name="TextBox 32">
            <a:extLst>
              <a:ext uri="{FF2B5EF4-FFF2-40B4-BE49-F238E27FC236}">
                <a16:creationId xmlns:a16="http://schemas.microsoft.com/office/drawing/2014/main" id="{76FAECBF-7033-CFEE-DDB4-8A7F0A54D3AC}"/>
              </a:ext>
            </a:extLst>
          </p:cNvPr>
          <p:cNvSpPr txBox="1"/>
          <p:nvPr/>
        </p:nvSpPr>
        <p:spPr>
          <a:xfrm>
            <a:off x="5322047" y="2199620"/>
            <a:ext cx="627950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A renewed sense of connection to our team/community. </a:t>
            </a:r>
          </a:p>
        </p:txBody>
      </p:sp>
      <p:pic>
        <p:nvPicPr>
          <p:cNvPr id="26" name="Picture 25">
            <a:extLst>
              <a:ext uri="{FF2B5EF4-FFF2-40B4-BE49-F238E27FC236}">
                <a16:creationId xmlns:a16="http://schemas.microsoft.com/office/drawing/2014/main" id="{25AC74CA-C074-24E2-1390-55A596ED8E13}"/>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4303002" y="3131938"/>
            <a:ext cx="729292" cy="72929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E6459B72-8F27-3135-6073-614D69502A51}"/>
              </a:ext>
              <a:ext uri="{C183D7F6-B498-43B3-948B-1728B52AA6E4}">
                <adec:decorative xmlns:adec="http://schemas.microsoft.com/office/drawing/2017/decorative" val="1"/>
              </a:ext>
            </a:extLst>
          </p:cNvPr>
          <p:cNvSpPr/>
          <p:nvPr/>
        </p:nvSpPr>
        <p:spPr bwMode="auto">
          <a:xfrm>
            <a:off x="4362484" y="3191422"/>
            <a:ext cx="610327" cy="610325"/>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5" name="Oval 24">
            <a:extLst>
              <a:ext uri="{FF2B5EF4-FFF2-40B4-BE49-F238E27FC236}">
                <a16:creationId xmlns:a16="http://schemas.microsoft.com/office/drawing/2014/main" id="{568FB802-A035-9EE2-B968-D70C98E5B68D}"/>
              </a:ext>
            </a:extLst>
          </p:cNvPr>
          <p:cNvSpPr/>
          <p:nvPr/>
        </p:nvSpPr>
        <p:spPr bwMode="auto">
          <a:xfrm>
            <a:off x="4434175" y="3263111"/>
            <a:ext cx="466948" cy="466948"/>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rPr>
              <a:t>2</a:t>
            </a:r>
            <a:endParaRPr kumimoji="0" lang="en-US" sz="24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sp>
        <p:nvSpPr>
          <p:cNvPr id="50" name="TextBox 49">
            <a:extLst>
              <a:ext uri="{FF2B5EF4-FFF2-40B4-BE49-F238E27FC236}">
                <a16:creationId xmlns:a16="http://schemas.microsoft.com/office/drawing/2014/main" id="{914247B0-8F53-973C-2318-94D9FF0657FC}"/>
              </a:ext>
            </a:extLst>
          </p:cNvPr>
          <p:cNvSpPr txBox="1"/>
          <p:nvPr/>
        </p:nvSpPr>
        <p:spPr>
          <a:xfrm>
            <a:off x="5322047" y="3173419"/>
            <a:ext cx="627950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Energy and enthusiasm to link with new team/community members.</a:t>
            </a:r>
          </a:p>
        </p:txBody>
      </p:sp>
      <p:pic>
        <p:nvPicPr>
          <p:cNvPr id="31" name="Picture 30">
            <a:extLst>
              <a:ext uri="{FF2B5EF4-FFF2-40B4-BE49-F238E27FC236}">
                <a16:creationId xmlns:a16="http://schemas.microsoft.com/office/drawing/2014/main" id="{82E11A05-5E7F-A208-E708-F92E6F45258E}"/>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4303002" y="4244235"/>
            <a:ext cx="729292" cy="72929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32" name="Oval 31">
            <a:extLst>
              <a:ext uri="{FF2B5EF4-FFF2-40B4-BE49-F238E27FC236}">
                <a16:creationId xmlns:a16="http://schemas.microsoft.com/office/drawing/2014/main" id="{4D4347E7-3EEA-3D13-CAD9-54665845D56E}"/>
              </a:ext>
              <a:ext uri="{C183D7F6-B498-43B3-948B-1728B52AA6E4}">
                <adec:decorative xmlns:adec="http://schemas.microsoft.com/office/drawing/2017/decorative" val="1"/>
              </a:ext>
            </a:extLst>
          </p:cNvPr>
          <p:cNvSpPr/>
          <p:nvPr/>
        </p:nvSpPr>
        <p:spPr bwMode="auto">
          <a:xfrm>
            <a:off x="4362484" y="4303719"/>
            <a:ext cx="610327" cy="610325"/>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0" name="Oval 29">
            <a:extLst>
              <a:ext uri="{FF2B5EF4-FFF2-40B4-BE49-F238E27FC236}">
                <a16:creationId xmlns:a16="http://schemas.microsoft.com/office/drawing/2014/main" id="{6CA1B622-6BE0-00A1-9EE6-D928F9FCEFE7}"/>
              </a:ext>
            </a:extLst>
          </p:cNvPr>
          <p:cNvSpPr/>
          <p:nvPr/>
        </p:nvSpPr>
        <p:spPr bwMode="auto">
          <a:xfrm>
            <a:off x="4434175" y="4375408"/>
            <a:ext cx="466948" cy="466948"/>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3</a:t>
            </a:r>
            <a:endPar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51" name="TextBox 50">
            <a:extLst>
              <a:ext uri="{FF2B5EF4-FFF2-40B4-BE49-F238E27FC236}">
                <a16:creationId xmlns:a16="http://schemas.microsoft.com/office/drawing/2014/main" id="{C9BE67A3-0576-2A7C-E93E-816AA202CEAE}"/>
              </a:ext>
            </a:extLst>
          </p:cNvPr>
          <p:cNvSpPr txBox="1"/>
          <p:nvPr/>
        </p:nvSpPr>
        <p:spPr>
          <a:xfrm>
            <a:off x="5322047" y="4285716"/>
            <a:ext cx="627950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lt"/>
                <a:cs typeface="Segoe UI"/>
              </a:rPr>
              <a:t>An increased interest in exploring connection and relationship building in the new world of work.</a:t>
            </a:r>
          </a:p>
        </p:txBody>
      </p:sp>
      <p:cxnSp>
        <p:nvCxnSpPr>
          <p:cNvPr id="36" name="Straight Connector 35">
            <a:extLst>
              <a:ext uri="{FF2B5EF4-FFF2-40B4-BE49-F238E27FC236}">
                <a16:creationId xmlns:a16="http://schemas.microsoft.com/office/drawing/2014/main" id="{224AAAC3-C897-D2F7-F92F-C3E7CB3018E8}"/>
              </a:ext>
              <a:ext uri="{C183D7F6-B498-43B3-948B-1728B52AA6E4}">
                <adec:decorative xmlns:adec="http://schemas.microsoft.com/office/drawing/2017/decorative" val="1"/>
              </a:ext>
            </a:extLst>
          </p:cNvPr>
          <p:cNvCxnSpPr>
            <a:cxnSpLocks/>
          </p:cNvCxnSpPr>
          <p:nvPr/>
        </p:nvCxnSpPr>
        <p:spPr>
          <a:xfrm>
            <a:off x="5401472" y="2940435"/>
            <a:ext cx="6207916"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006DCB63-8863-5588-8408-03CD65325A5A}"/>
              </a:ext>
              <a:ext uri="{C183D7F6-B498-43B3-948B-1728B52AA6E4}">
                <adec:decorative xmlns:adec="http://schemas.microsoft.com/office/drawing/2017/decorative" val="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0800000">
            <a:off x="4303002" y="5356533"/>
            <a:ext cx="729292" cy="729292"/>
          </a:xfrm>
          <a:custGeom>
            <a:avLst/>
            <a:gdLst>
              <a:gd name="connsiteX0" fmla="*/ 571500 w 1143000"/>
              <a:gd name="connsiteY0" fmla="*/ 1143000 h 1143000"/>
              <a:gd name="connsiteX1" fmla="*/ 0 w 1143000"/>
              <a:gd name="connsiteY1" fmla="*/ 571500 h 1143000"/>
              <a:gd name="connsiteX2" fmla="*/ 571500 w 1143000"/>
              <a:gd name="connsiteY2" fmla="*/ 0 h 1143000"/>
              <a:gd name="connsiteX3" fmla="*/ 1143000 w 1143000"/>
              <a:gd name="connsiteY3" fmla="*/ 571500 h 1143000"/>
              <a:gd name="connsiteX4" fmla="*/ 571500 w 1143000"/>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571500" y="1143000"/>
                </a:moveTo>
                <a:cubicBezTo>
                  <a:pt x="255869" y="1143000"/>
                  <a:pt x="0" y="887131"/>
                  <a:pt x="0" y="571500"/>
                </a:cubicBezTo>
                <a:cubicBezTo>
                  <a:pt x="0" y="255869"/>
                  <a:pt x="255869" y="0"/>
                  <a:pt x="571500" y="0"/>
                </a:cubicBezTo>
                <a:cubicBezTo>
                  <a:pt x="887131" y="0"/>
                  <a:pt x="1143000" y="255869"/>
                  <a:pt x="1143000" y="571500"/>
                </a:cubicBezTo>
                <a:cubicBezTo>
                  <a:pt x="1143000" y="887131"/>
                  <a:pt x="887131" y="1143000"/>
                  <a:pt x="571500" y="1143000"/>
                </a:cubicBezTo>
                <a:close/>
              </a:path>
            </a:pathLst>
          </a:custGeom>
          <a:noFill/>
          <a:extLst>
            <a:ext uri="{909E8E84-426E-40DD-AFC4-6F175D3DCCD1}">
              <a14:hiddenFill xmlns:a14="http://schemas.microsoft.com/office/drawing/2010/main">
                <a:solidFill>
                  <a:srgbClr val="FFFFFF"/>
                </a:solidFill>
              </a14:hiddenFill>
            </a:ext>
          </a:extLst>
        </p:spPr>
      </p:pic>
      <p:sp>
        <p:nvSpPr>
          <p:cNvPr id="49" name="Oval 48">
            <a:extLst>
              <a:ext uri="{FF2B5EF4-FFF2-40B4-BE49-F238E27FC236}">
                <a16:creationId xmlns:a16="http://schemas.microsoft.com/office/drawing/2014/main" id="{35C870C8-68BA-027B-BC73-937C537BB798}"/>
              </a:ext>
              <a:ext uri="{C183D7F6-B498-43B3-948B-1728B52AA6E4}">
                <adec:decorative xmlns:adec="http://schemas.microsoft.com/office/drawing/2017/decorative" val="1"/>
              </a:ext>
            </a:extLst>
          </p:cNvPr>
          <p:cNvSpPr/>
          <p:nvPr/>
        </p:nvSpPr>
        <p:spPr bwMode="auto">
          <a:xfrm>
            <a:off x="4362484" y="5416017"/>
            <a:ext cx="610327" cy="610325"/>
          </a:xfrm>
          <a:prstGeom prst="ellipse">
            <a:avLst/>
          </a:prstGeom>
          <a:solidFill>
            <a:schemeClr val="bg1">
              <a:alpha val="90000"/>
            </a:schemeClr>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7" name="Oval 46">
            <a:extLst>
              <a:ext uri="{FF2B5EF4-FFF2-40B4-BE49-F238E27FC236}">
                <a16:creationId xmlns:a16="http://schemas.microsoft.com/office/drawing/2014/main" id="{AB609CA0-2F70-E7B6-BC05-EE7DD2A74E00}"/>
              </a:ext>
            </a:extLst>
          </p:cNvPr>
          <p:cNvSpPr/>
          <p:nvPr/>
        </p:nvSpPr>
        <p:spPr bwMode="auto">
          <a:xfrm>
            <a:off x="4434175" y="5487706"/>
            <a:ext cx="466948" cy="466948"/>
          </a:xfrm>
          <a:prstGeom prst="ellipse">
            <a:avLst/>
          </a:prstGeom>
          <a:solidFill>
            <a:schemeClr val="accent1"/>
          </a:solidFill>
          <a:ln>
            <a:noFill/>
            <a:headEnd type="none" w="med" len="med"/>
            <a:tailEnd type="none" w="med" len="med"/>
          </a:ln>
          <a:effectLst>
            <a:outerShdw blurRad="63500" algn="ctr" rotWithShape="0">
              <a:prstClr val="black">
                <a:alpha val="8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IN"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rPr>
              <a:t>4</a:t>
            </a:r>
            <a:endParaRPr kumimoji="0" lang="en-US" sz="2400" b="0" i="0" u="none" strike="noStrike" kern="1200" cap="none" spc="0" normalizeH="0" baseline="0" noProof="0">
              <a:ln>
                <a:noFill/>
              </a:ln>
              <a:solidFill>
                <a:srgbClr val="FFFFFF"/>
              </a:solidFill>
              <a:effectLst/>
              <a:uLnTx/>
              <a:uFillTx/>
              <a:latin typeface="Segoe UI Semibold"/>
              <a:ea typeface="Segoe UI" pitchFamily="34" charset="0"/>
              <a:cs typeface="Segoe UI" pitchFamily="34" charset="0"/>
            </a:endParaRPr>
          </a:p>
        </p:txBody>
      </p:sp>
      <p:sp>
        <p:nvSpPr>
          <p:cNvPr id="52" name="TextBox 51">
            <a:extLst>
              <a:ext uri="{FF2B5EF4-FFF2-40B4-BE49-F238E27FC236}">
                <a16:creationId xmlns:a16="http://schemas.microsoft.com/office/drawing/2014/main" id="{63E3172F-76A3-EF10-CB5C-6AD3F8AF21FF}"/>
              </a:ext>
            </a:extLst>
          </p:cNvPr>
          <p:cNvSpPr txBox="1"/>
          <p:nvPr/>
        </p:nvSpPr>
        <p:spPr>
          <a:xfrm>
            <a:off x="5322047" y="5259514"/>
            <a:ext cx="627950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a:ea typeface="+mn-lt"/>
                <a:cs typeface="Segoe UI"/>
              </a:rPr>
              <a:t>A deeper understanding of where we individually and collectively are feeling energized and connected, and</a:t>
            </a:r>
            <a:br>
              <a:rPr kumimoji="0" lang="en-US" sz="1800" b="0" i="0" u="none" strike="noStrike" kern="1200" cap="none" spc="0" normalizeH="0" baseline="0" noProof="0" dirty="0">
                <a:ln>
                  <a:noFill/>
                </a:ln>
                <a:solidFill>
                  <a:srgbClr val="000000"/>
                </a:solidFill>
                <a:effectLst/>
                <a:uLnTx/>
                <a:uFillTx/>
                <a:latin typeface="Segoe UI"/>
                <a:ea typeface="+mn-lt"/>
                <a:cs typeface="Segoe UI"/>
              </a:rPr>
            </a:br>
            <a:r>
              <a:rPr kumimoji="0" lang="en-US" sz="1800" b="0" i="0" u="none" strike="noStrike" kern="1200" cap="none" spc="0" normalizeH="0" baseline="0" noProof="0" dirty="0">
                <a:ln>
                  <a:noFill/>
                </a:ln>
                <a:solidFill>
                  <a:srgbClr val="000000"/>
                </a:solidFill>
                <a:effectLst/>
                <a:uLnTx/>
                <a:uFillTx/>
                <a:latin typeface="Segoe UI"/>
                <a:ea typeface="+mn-lt"/>
                <a:cs typeface="Segoe UI"/>
              </a:rPr>
              <a:t>where we are not.</a:t>
            </a:r>
          </a:p>
        </p:txBody>
      </p:sp>
      <p:cxnSp>
        <p:nvCxnSpPr>
          <p:cNvPr id="53" name="Straight Connector 52">
            <a:extLst>
              <a:ext uri="{FF2B5EF4-FFF2-40B4-BE49-F238E27FC236}">
                <a16:creationId xmlns:a16="http://schemas.microsoft.com/office/drawing/2014/main" id="{3EE6A6F2-E508-9E2C-86CB-10B05B10197F}"/>
              </a:ext>
              <a:ext uri="{C183D7F6-B498-43B3-948B-1728B52AA6E4}">
                <adec:decorative xmlns:adec="http://schemas.microsoft.com/office/drawing/2017/decorative" val="1"/>
              </a:ext>
            </a:extLst>
          </p:cNvPr>
          <p:cNvCxnSpPr>
            <a:cxnSpLocks/>
          </p:cNvCxnSpPr>
          <p:nvPr/>
        </p:nvCxnSpPr>
        <p:spPr>
          <a:xfrm>
            <a:off x="5401472" y="4052732"/>
            <a:ext cx="6207916"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E635C18-1FED-BB24-7943-504BFAB1FB65}"/>
              </a:ext>
              <a:ext uri="{C183D7F6-B498-43B3-948B-1728B52AA6E4}">
                <adec:decorative xmlns:adec="http://schemas.microsoft.com/office/drawing/2017/decorative" val="1"/>
              </a:ext>
            </a:extLst>
          </p:cNvPr>
          <p:cNvCxnSpPr>
            <a:cxnSpLocks/>
          </p:cNvCxnSpPr>
          <p:nvPr/>
        </p:nvCxnSpPr>
        <p:spPr>
          <a:xfrm>
            <a:off x="5401472" y="5165030"/>
            <a:ext cx="6207916" cy="0"/>
          </a:xfrm>
          <a:prstGeom prst="line">
            <a:avLst/>
          </a:prstGeom>
          <a:ln w="6350">
            <a:solidFill>
              <a:schemeClr val="bg1">
                <a:lumMod val="8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40167"/>
      </p:ext>
    </p:extLst>
  </p:cSld>
  <p:clrMapOvr>
    <a:masterClrMapping/>
  </p:clrMapOvr>
  <p:transition>
    <p:fade/>
  </p:transition>
</p:sld>
</file>

<file path=ppt/theme/theme1.xml><?xml version="1.0" encoding="utf-8"?>
<a:theme xmlns:a="http://schemas.openxmlformats.org/drawingml/2006/main" name="White Template">
  <a:themeElements>
    <a:clrScheme name="Custom 44">
      <a:dk1>
        <a:srgbClr val="000000"/>
      </a:dk1>
      <a:lt1>
        <a:srgbClr val="FFFFFF"/>
      </a:lt1>
      <a:dk2>
        <a:srgbClr val="243A5E"/>
      </a:dk2>
      <a:lt2>
        <a:srgbClr val="E6E6E6"/>
      </a:lt2>
      <a:accent1>
        <a:srgbClr val="0078D4"/>
      </a:accent1>
      <a:accent2>
        <a:srgbClr val="2A446F"/>
      </a:accent2>
      <a:accent3>
        <a:srgbClr val="8661C5"/>
      </a:accent3>
      <a:accent4>
        <a:srgbClr val="49C5B1"/>
      </a:accent4>
      <a:accent5>
        <a:srgbClr val="225B62"/>
      </a:accent5>
      <a:accent6>
        <a:srgbClr val="B1B3B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CIO_Connections_16-9_Template" id="{DE6408F7-3562-E24C-A105-6BEE193FAD26}" vid="{E91D6FB3-C135-A344-9E91-404DD9C203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4384</Words>
  <Application>Microsoft Office PowerPoint</Application>
  <PresentationFormat>Widescreen</PresentationFormat>
  <Paragraphs>445</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Segoe UI</vt:lpstr>
      <vt:lpstr>Segoe UI Semibold</vt:lpstr>
      <vt:lpstr>Symbol</vt:lpstr>
      <vt:lpstr>Wingdings</vt:lpstr>
      <vt:lpstr>White Template</vt:lpstr>
      <vt:lpstr>Team Connection Day event-in-a-box</vt:lpstr>
      <vt:lpstr>Team Connection Day event-in-a-box contents</vt:lpstr>
      <vt:lpstr>Team Connection Day</vt:lpstr>
      <vt:lpstr>Welcome</vt:lpstr>
      <vt:lpstr>Team Connection Day agenda (Sample)</vt:lpstr>
      <vt:lpstr>What is the Human Energy Crisis?</vt:lpstr>
      <vt:lpstr>Addressing the Human Energy Crisis</vt:lpstr>
      <vt:lpstr>Addressing the Human Energy Crisis</vt:lpstr>
      <vt:lpstr>Objectives</vt:lpstr>
      <vt:lpstr>Collective agreements</vt:lpstr>
      <vt:lpstr>Let’s connect!</vt:lpstr>
      <vt:lpstr>Connection Activity 1: Self-reflection on connection</vt:lpstr>
      <vt:lpstr>Connection Activity 2: Personal energy assessment</vt:lpstr>
      <vt:lpstr>Connection Activity 2: Personal energy assessment</vt:lpstr>
      <vt:lpstr>Round 1: Your Battery Charge</vt:lpstr>
      <vt:lpstr>Round 2: Purpose</vt:lpstr>
      <vt:lpstr>Round 3: Empowerment</vt:lpstr>
      <vt:lpstr>Round 4: Wellbeing </vt:lpstr>
      <vt:lpstr>Host reflections</vt:lpstr>
      <vt:lpstr>Thank you!</vt:lpstr>
      <vt:lpstr>Resource</vt:lpstr>
      <vt:lpstr>Fully charged battery</vt:lpstr>
      <vt:lpstr>High energy charged battery</vt:lpstr>
      <vt:lpstr>Medium energy charged battery</vt:lpstr>
      <vt:lpstr>Low energy charged battery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2023-06-05T22:15:31Z</dcterms:created>
  <dcterms:modified xsi:type="dcterms:W3CDTF">2023-06-05T22:16:14Z</dcterms:modified>
</cp:coreProperties>
</file>