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D3B"/>
    <a:srgbClr val="70ABBC"/>
    <a:srgbClr val="062C3B"/>
    <a:srgbClr val="007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E0F3B4-CD54-4300-BA17-EE3C7B569D8B}" v="13" dt="2020-03-13T10:06:35.603"/>
    <p1510:client id="{F513F58B-8FD0-41E3-8DD7-A78C30392639}" v="61" dt="2020-03-13T10:22:41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438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7403-EC80-4D20-9E33-CC9001F9A6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C95FF-7616-4293-AD79-09990460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865C6-3E2B-405E-97C5-6DF6C5879533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F66B4-8853-4898-9507-409060A2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51C67-4276-46F6-B4D1-DFD1D29FA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s 10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12" name="Text Place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48" name="Text Place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5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15" name="Text Place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16" name="Text Place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17" name="Text Place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18" name="Text Place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19" name="Text Placehold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0" name="Text Place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23" name="Text Placehold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24" name="Text Placehold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26" name="Text Placehold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27" name="Text Placehold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28" name="Text Placehold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9" name="Text Placehold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32" name="Text Placehold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33" name="Text Placehold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34" name="Text Placehold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35" name="Text Placehold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36" name="Text Place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38" name="Text Placehold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41" name="Text Placehold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42" name="Text Placehold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43" name="Text Place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45" name="Text Placehold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46" name="Text Place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50" name="Text Placehold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51" name="Text Placehold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52" name="Text Placehold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53" name="Text Placehold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54" name="Text Placehold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55" name="Text Placehold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58" name="Text Placehold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59" name="Text Placehold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60" name="Text Placehold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61" name="Text Placehold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62" name="Text Place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63" name="Text Placehold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66" name="Text Placehold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67" name="Text Placehold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68" name="Text Placehold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10" name="Text Placehold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11" name="Text Placehold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12" name="Text Place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215" name="Text Placehold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16" name="Text Placehold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217" name="Text Placehold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18" name="Text Place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19" name="Text Placehold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20" name="Text Place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223" name="Text Placehold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24" name="Text Placehold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225" name="Text Placehold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26" name="Text Placehold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27" name="Text Placehold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28" name="Text Placehold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5973233" y="9352915"/>
            <a:ext cx="1540087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320" b="1"/>
            </a:lvl1pPr>
          </a:lstStyle>
          <a:p>
            <a:r>
              <a:rPr lang="en-US"/>
              <a:t>Box 29: &lt;Logo&gt;</a:t>
            </a:r>
          </a:p>
        </p:txBody>
      </p:sp>
    </p:spTree>
    <p:extLst>
      <p:ext uri="{BB962C8B-B14F-4D97-AF65-F5344CB8AC3E}">
        <p14:creationId xmlns:p14="http://schemas.microsoft.com/office/powerpoint/2010/main" val="123706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71127" y="263229"/>
            <a:ext cx="2117620" cy="7212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40" b="1"/>
            </a:lvl1pPr>
          </a:lstStyle>
          <a:p>
            <a:r>
              <a:rPr lang="en-US"/>
              <a:t>Box 1: &lt;Logo&gt;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5973233" y="9352915"/>
            <a:ext cx="1540087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320" b="1"/>
            </a:lvl1pPr>
          </a:lstStyle>
          <a:p>
            <a:r>
              <a:rPr lang="en-US"/>
              <a:t>Box 17: &lt;Logo&gt;</a:t>
            </a:r>
          </a:p>
        </p:txBody>
      </p:sp>
    </p:spTree>
    <p:extLst>
      <p:ext uri="{BB962C8B-B14F-4D97-AF65-F5344CB8AC3E}">
        <p14:creationId xmlns:p14="http://schemas.microsoft.com/office/powerpoint/2010/main" val="241290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angle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rPr lang="en-US"/>
              <a:t>3/13/2020</a:t>
            </a:fld>
            <a:endParaRPr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96B05F-E362-4434-8D99-D4FA834EADAA}"/>
              </a:ext>
            </a:extLst>
          </p:cNvPr>
          <p:cNvSpPr/>
          <p:nvPr/>
        </p:nvSpPr>
        <p:spPr>
          <a:xfrm>
            <a:off x="-14475" y="8467412"/>
            <a:ext cx="7772400" cy="835051"/>
          </a:xfrm>
          <a:prstGeom prst="rect">
            <a:avLst/>
          </a:prstGeom>
          <a:solidFill>
            <a:srgbClr val="062D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798" y="6078329"/>
            <a:ext cx="2517239" cy="774539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lnSpc>
                <a:spcPct val="90000"/>
              </a:lnSpc>
              <a:spcBef>
                <a:spcPts val="660"/>
              </a:spcBef>
            </a:pP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Continuità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produttiva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anche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in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ambiente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ibrido</a:t>
            </a:r>
            <a:endParaRPr lang="en-US" sz="1400" b="1" dirty="0">
              <a:solidFill>
                <a:srgbClr val="062C3B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660"/>
              </a:spcBef>
            </a:pPr>
            <a:endParaRPr lang="en-US" sz="880" dirty="0">
              <a:solidFill>
                <a:srgbClr val="0071B4"/>
              </a:solidFill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91215" y="6090933"/>
            <a:ext cx="2295682" cy="774540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lnSpc>
                <a:spcPct val="90000"/>
              </a:lnSpc>
              <a:spcBef>
                <a:spcPts val="660"/>
              </a:spcBef>
            </a:pP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Downtime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ridotto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e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programmato</a:t>
            </a:r>
            <a:br>
              <a:rPr lang="en-US" sz="1320" dirty="0">
                <a:solidFill>
                  <a:schemeClr val="accent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880" dirty="0"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773" y="2828286"/>
            <a:ext cx="3694626" cy="3184578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>
              <a:spcBef>
                <a:spcPts val="330"/>
              </a:spcBef>
            </a:pPr>
            <a:r>
              <a:rPr lang="it-IT" sz="13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Attualmente l’80% del budget IT è speso nel mantenimento del </a:t>
            </a:r>
            <a:r>
              <a:rPr lang="it-IT" sz="13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datacenter</a:t>
            </a:r>
            <a:r>
              <a:rPr lang="it-IT" sz="13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e il 28% del tempo dell’IT è speso per lo svolgimento di task amministrativi. In un contesto di questo tipo si rivela strategica una migrazione totale o parziale verso il cloud, per ridurre i costi e gli investimenti, ottenendo allo stesso tempo una scalabilità sia orizzontale che verticale praticamente illimitata e la possibilità di disporre le risorse solitamente impiegate nelle attività di gestione e manutenzione del </a:t>
            </a:r>
            <a:r>
              <a:rPr lang="it-IT" sz="13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datacenter</a:t>
            </a:r>
            <a:r>
              <a:rPr lang="it-IT" sz="13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verso attività a maggior valore per il business.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86200" y="2786401"/>
            <a:ext cx="3567854" cy="3157199"/>
          </a:xfrm>
          <a:prstGeom prst="roundRect">
            <a:avLst>
              <a:gd name="adj" fmla="val 9612"/>
            </a:avLst>
          </a:prstGeom>
          <a:solidFill>
            <a:srgbClr val="062C3B"/>
          </a:solidFill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spcBef>
                <a:spcPts val="660"/>
              </a:spcBef>
            </a:pPr>
            <a:r>
              <a:rPr lang="en-US" sz="1200" b="1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Vantaggi</a:t>
            </a:r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del cloud:</a:t>
            </a: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Ottimizzazione dei costi 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Aumento della sicurezza e della disponibilità dei servizi</a:t>
            </a: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Scalabilità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orizzontale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e </a:t>
            </a: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verticale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illimitata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Investimenti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iniziali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ridotti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Riduzione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del Total Cost of Ownership</a:t>
            </a: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Hardware e software sempre aggiornato</a:t>
            </a:r>
          </a:p>
          <a:p>
            <a:pPr marL="171450" indent="-171450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Possibilità di ricollocare risorse interne su attività core per il business</a:t>
            </a:r>
          </a:p>
          <a:p>
            <a:pPr>
              <a:spcBef>
                <a:spcPts val="660"/>
              </a:spcBef>
            </a:pPr>
            <a:endParaRPr lang="en-US" sz="1200" dirty="0"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8745" y="8531693"/>
            <a:ext cx="7325309" cy="669056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 anchor="ctr">
            <a:noAutofit/>
          </a:bodyPr>
          <a:lstStyle/>
          <a:p>
            <a:pPr>
              <a:spcBef>
                <a:spcPts val="330"/>
              </a:spcBef>
            </a:pPr>
            <a:r>
              <a:rPr lang="en-US" sz="1200" i="1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Customer testimonial: </a:t>
            </a:r>
            <a:r>
              <a:rPr lang="en-US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Aptuit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pPr>
              <a:spcBef>
                <a:spcPts val="330"/>
              </a:spcBef>
            </a:pPr>
            <a:r>
              <a:rPr lang="en-US" sz="1200" i="1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Industry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: pharma</a:t>
            </a:r>
          </a:p>
          <a:p>
            <a:pPr>
              <a:spcBef>
                <a:spcPts val="330"/>
              </a:spcBef>
            </a:pPr>
            <a:r>
              <a:rPr lang="en-US" sz="1200" i="1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Progetto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:  </a:t>
            </a: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Migrazione del </a:t>
            </a:r>
            <a:r>
              <a:rPr lang="it-IT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datacenter</a:t>
            </a: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statunitense su </a:t>
            </a:r>
            <a:r>
              <a:rPr lang="it-IT" sz="1200" dirty="0" err="1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Azure</a:t>
            </a: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(IaaS)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5336" y="9523869"/>
            <a:ext cx="5565839" cy="451072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 anchor="b">
            <a:noAutofit/>
          </a:bodyPr>
          <a:lstStyle/>
          <a:p>
            <a:pPr>
              <a:spcBef>
                <a:spcPts val="660"/>
              </a:spcBef>
            </a:pPr>
            <a:r>
              <a:rPr lang="en-US" sz="11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© 2020 4ward srl</a:t>
            </a:r>
            <a:r>
              <a:rPr lang="en-US" sz="1100" dirty="0">
                <a:solidFill>
                  <a:schemeClr val="tx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|</a:t>
            </a:r>
            <a:r>
              <a:rPr lang="en-US" sz="11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  www.4ward.it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4475" y="6584065"/>
            <a:ext cx="2626626" cy="1881913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spcBef>
                <a:spcPts val="660"/>
              </a:spcBef>
            </a:pP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Grazie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a tools e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numerosi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test preliminary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ti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assicuriamo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migrazione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di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successo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personalizzata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sulla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base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delle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caratteristiche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dell’ambiente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sorgente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(Hyper-V, VMware,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Macchine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fisiche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ecc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)</a:t>
            </a:r>
            <a:endParaRPr lang="it-IT" sz="1000" dirty="0"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54894" y="6591105"/>
            <a:ext cx="2332003" cy="1296753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spcBef>
                <a:spcPts val="660"/>
              </a:spcBef>
            </a:pP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Lavoriamo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proattivamente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per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ridurre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al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minimo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il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downtime e per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adattarlo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alle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tue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esigenze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, per non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impattare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in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alcun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modo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sulla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produttività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della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tua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azienda</a:t>
            </a:r>
            <a:endParaRPr lang="en-US" sz="1200" dirty="0"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508" y="957918"/>
            <a:ext cx="6961782" cy="643514"/>
          </a:xfrm>
          <a:prstGeom prst="rect">
            <a:avLst/>
          </a:prstGeom>
        </p:spPr>
        <p:txBody>
          <a:bodyPr wrap="square" anchor="b">
            <a:noAutofit/>
          </a:bodyPr>
          <a:lstStyle/>
          <a:p>
            <a:pPr algn="ctr" fontAlgn="base"/>
            <a:r>
              <a:rPr lang="it-IT" sz="2000" b="1" dirty="0">
                <a:solidFill>
                  <a:srgbClr val="062C3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4ward Datacenter Migration:</a:t>
            </a:r>
          </a:p>
          <a:p>
            <a:pPr algn="ctr" fontAlgn="base"/>
            <a:r>
              <a:rPr lang="it-IT" b="1" dirty="0">
                <a:solidFill>
                  <a:srgbClr val="062C3B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riduzione di costi e investimenti e scalabilità illimitata</a:t>
            </a:r>
            <a:endParaRPr lang="en-US" sz="1200" dirty="0">
              <a:solidFill>
                <a:srgbClr val="062C3B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0D94CC-BF75-4B85-97EF-8288D1B7D3F0}"/>
              </a:ext>
            </a:extLst>
          </p:cNvPr>
          <p:cNvSpPr txBox="1"/>
          <p:nvPr/>
        </p:nvSpPr>
        <p:spPr>
          <a:xfrm>
            <a:off x="150997" y="6090592"/>
            <a:ext cx="2295682" cy="491419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lnSpc>
                <a:spcPct val="90000"/>
              </a:lnSpc>
              <a:spcBef>
                <a:spcPts val="660"/>
              </a:spcBef>
            </a:pP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Indipendenza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da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tipo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di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ambiente</a:t>
            </a:r>
            <a:r>
              <a:rPr lang="en-US" sz="1400" b="1" dirty="0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62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sorgente</a:t>
            </a:r>
            <a:endParaRPr lang="en-US" sz="1400" b="1" dirty="0">
              <a:solidFill>
                <a:srgbClr val="062C3B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86C7BC-5406-4753-B937-64C11CA1740D}"/>
              </a:ext>
            </a:extLst>
          </p:cNvPr>
          <p:cNvSpPr txBox="1"/>
          <p:nvPr/>
        </p:nvSpPr>
        <p:spPr>
          <a:xfrm>
            <a:off x="2755023" y="6591105"/>
            <a:ext cx="2485661" cy="1513759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 algn="ctr">
              <a:spcBef>
                <a:spcPts val="660"/>
              </a:spcBef>
            </a:pP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Ti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assicuriamo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ambiente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ibrido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integrato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e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funzionante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sia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esso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definitivo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(come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nelle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soluzioni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di Hybrid Cloud) o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temporaneo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(come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nelle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soluzione</a:t>
            </a:r>
            <a:r>
              <a:rPr lang="en-US" sz="1200" dirty="0"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Full Cloud)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2BE0FA-F1CD-495D-8505-6BDF7209CE2F}"/>
              </a:ext>
            </a:extLst>
          </p:cNvPr>
          <p:cNvSpPr txBox="1"/>
          <p:nvPr/>
        </p:nvSpPr>
        <p:spPr>
          <a:xfrm>
            <a:off x="139026" y="1748386"/>
            <a:ext cx="7465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62D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4ward </a:t>
            </a:r>
            <a:r>
              <a:rPr lang="it-IT" sz="1400" b="1" dirty="0">
                <a:solidFill>
                  <a:srgbClr val="062D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Datacenter Migration è la nostra soluzione di modernizzazione del datacenter grazie al Cloud, con degli strumenti efficaci ed una metodologia consolidata in grado di permetterti di cogliere tutti i vantaggi, senza ostacoli durante la fase di ibridazione, sia essa temporanea o definitiva</a:t>
            </a:r>
            <a:endParaRPr lang="en-US" sz="1400" b="1" dirty="0">
              <a:solidFill>
                <a:srgbClr val="062D3B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 descr="Immagine che contiene segnale, orologio, disegnando&#10;&#10;Descrizione generata automaticamente">
            <a:extLst>
              <a:ext uri="{FF2B5EF4-FFF2-40B4-BE49-F238E27FC236}">
                <a16:creationId xmlns:a16="http://schemas.microsoft.com/office/drawing/2014/main" id="{B130F27A-7488-49A9-B0EA-FFE099DB9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40" y="193399"/>
            <a:ext cx="1847170" cy="643514"/>
          </a:xfrm>
          <a:prstGeom prst="rect">
            <a:avLst/>
          </a:prstGeom>
        </p:spPr>
      </p:pic>
      <p:pic>
        <p:nvPicPr>
          <p:cNvPr id="21" name="Immagine 4" descr="Immagine che contiene segnale, orologio, disegnando&#10;&#10;Descrizione generata automaticamente">
            <a:extLst>
              <a:ext uri="{FF2B5EF4-FFF2-40B4-BE49-F238E27FC236}">
                <a16:creationId xmlns:a16="http://schemas.microsoft.com/office/drawing/2014/main" id="{5518C5F5-E52F-4B10-BF56-E6D217CAC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20" y="9406820"/>
            <a:ext cx="1707589" cy="59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08793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 Card No Logo Name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D7CCF16DC315049B489EB0A800B2185" ma:contentTypeVersion="12" ma:contentTypeDescription="Creare un nuovo documento." ma:contentTypeScope="" ma:versionID="a9a9dc14a80565e715500b1bf0f7484b">
  <xsd:schema xmlns:xsd="http://www.w3.org/2001/XMLSchema" xmlns:xs="http://www.w3.org/2001/XMLSchema" xmlns:p="http://schemas.microsoft.com/office/2006/metadata/properties" xmlns:ns2="732882c1-10c3-4556-8c1c-3314663f1d98" xmlns:ns3="96ac8851-3824-4ec0-86b8-e44291f3a6a0" targetNamespace="http://schemas.microsoft.com/office/2006/metadata/properties" ma:root="true" ma:fieldsID="cbe59b777632d2f388517547d415bfd1" ns2:_="" ns3:_="">
    <xsd:import namespace="732882c1-10c3-4556-8c1c-3314663f1d98"/>
    <xsd:import namespace="96ac8851-3824-4ec0-86b8-e44291f3a6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882c1-10c3-4556-8c1c-3314663f1d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c8851-3824-4ec0-86b8-e44291f3a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D17A90-388C-4053-B09C-0F5A8D5B7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882c1-10c3-4556-8c1c-3314663f1d98"/>
    <ds:schemaRef ds:uri="96ac8851-3824-4ec0-86b8-e44291f3a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975B09-FEBA-49B4-A392-811479F359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037A51-F49A-4E4D-ABBB-A08A0C4C37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Business Card No Logo Name UC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2020-03-13T10:29:11Z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TC029226739991</vt:lpwstr>
  </property>
  <property fmtid="{D5CDD505-2E9C-101B-9397-08002B2CF9AE}" pid="3" name="ContentTypeId">
    <vt:lpwstr>0x0101006D7CCF16DC315049B489EB0A800B2185</vt:lpwstr>
  </property>
  <property fmtid="{D5CDD505-2E9C-101B-9397-08002B2CF9AE}" pid="4" name="TaxKeyword">
    <vt:lpwstr/>
  </property>
  <property fmtid="{D5CDD505-2E9C-101B-9397-08002B2CF9AE}" pid="5" name="MCKnowledgeTag">
    <vt:lpwstr/>
  </property>
</Properties>
</file>