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6"/>
  </p:notesMasterIdLst>
  <p:sldIdLst>
    <p:sldId id="307" r:id="rId3"/>
    <p:sldId id="308" r:id="rId4"/>
    <p:sldId id="32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1612043-8774-4D31-9794-7AC13EF9B118}">
          <p14:sldIdLst>
            <p14:sldId id="307"/>
            <p14:sldId id="308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6550"/>
    <a:srgbClr val="0F385B"/>
    <a:srgbClr val="B1B3C2"/>
    <a:srgbClr val="D1D3D4"/>
    <a:srgbClr val="E6E6E6"/>
    <a:srgbClr val="BAD80A"/>
    <a:srgbClr val="FCB82C"/>
    <a:srgbClr val="ED7D31"/>
    <a:srgbClr val="71BBE3"/>
    <a:srgbClr val="787E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4003" autoAdjust="0"/>
  </p:normalViewPr>
  <p:slideViewPr>
    <p:cSldViewPr snapToGrid="0">
      <p:cViewPr varScale="1">
        <p:scale>
          <a:sx n="79" d="100"/>
          <a:sy n="79" d="100"/>
        </p:scale>
        <p:origin x="82" y="624"/>
      </p:cViewPr>
      <p:guideLst>
        <p:guide orient="horz" pos="2160"/>
        <p:guide pos="4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706" y="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E75D-80D9-46B3-9A5F-FD6D4575B6DD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B4DD42-C553-4700-B9A5-407E711BF8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1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4DD42-C553-4700-B9A5-407E711BF85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598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jp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98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26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7931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poratio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1" y="6649427"/>
            <a:ext cx="12192000" cy="208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" y="-1"/>
            <a:ext cx="12192000" cy="6649427"/>
          </a:xfrm>
          <a:prstGeom prst="rect">
            <a:avLst/>
          </a:prstGeom>
          <a:solidFill>
            <a:srgbClr val="0F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5" y="383264"/>
            <a:ext cx="1403204" cy="317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05096" y="1122363"/>
            <a:ext cx="9144000" cy="145892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 err="1"/>
              <a:t>DemandGen</a:t>
            </a:r>
            <a:r>
              <a:rPr lang="en-US" dirty="0"/>
              <a:t> Process</a:t>
            </a:r>
          </a:p>
        </p:txBody>
      </p:sp>
    </p:spTree>
    <p:extLst>
      <p:ext uri="{BB962C8B-B14F-4D97-AF65-F5344CB8AC3E}">
        <p14:creationId xmlns:p14="http://schemas.microsoft.com/office/powerpoint/2010/main" val="4150412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rporation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F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64" y="6117336"/>
            <a:ext cx="1467612" cy="360556"/>
          </a:xfrm>
          <a:prstGeom prst="rect">
            <a:avLst/>
          </a:prstGeom>
          <a:noFill/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17426" y="585709"/>
            <a:ext cx="8598023" cy="1655560"/>
          </a:xfrm>
        </p:spPr>
        <p:txBody>
          <a:bodyPr lIns="0" tIns="0" rIns="0" bIns="0" anchor="t" anchorCtr="0">
            <a:normAutofit/>
          </a:bodyPr>
          <a:lstStyle>
            <a:lvl1pPr>
              <a:defRPr sz="5400" b="1" baseline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747407" y="5717894"/>
            <a:ext cx="6232616" cy="729205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2491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649427"/>
            <a:ext cx="12192000" cy="208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12192000" cy="3427676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" y="2249"/>
            <a:ext cx="12191996" cy="34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5" y="383264"/>
            <a:ext cx="1403204" cy="317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6" y="1122363"/>
            <a:ext cx="9144000" cy="145892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74" y="4680276"/>
            <a:ext cx="9144000" cy="189034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" y="3420360"/>
            <a:ext cx="12192000" cy="991049"/>
            <a:chOff x="1" y="3430870"/>
            <a:chExt cx="12192000" cy="991049"/>
          </a:xfrm>
        </p:grpSpPr>
        <p:sp>
          <p:nvSpPr>
            <p:cNvPr id="25" name="Rectangle 24"/>
            <p:cNvSpPr/>
            <p:nvPr/>
          </p:nvSpPr>
          <p:spPr>
            <a:xfrm>
              <a:off x="1" y="3430870"/>
              <a:ext cx="12192000" cy="98373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" y="3438186"/>
              <a:ext cx="12192000" cy="983733"/>
            </a:xfrm>
            <a:prstGeom prst="rect">
              <a:avLst/>
            </a:prstGeom>
            <a:blipFill dpi="0" rotWithShape="1">
              <a:blip r:embed="rId4">
                <a:alphaModFix amt="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3934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rketing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649427"/>
            <a:ext cx="12192000" cy="208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12192000" cy="3427676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23446"/>
            <a:ext cx="12192000" cy="3423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5" y="383264"/>
            <a:ext cx="1403204" cy="317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6" y="1122363"/>
            <a:ext cx="9144000" cy="145892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74" y="4680276"/>
            <a:ext cx="9144000" cy="189034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" y="3420360"/>
            <a:ext cx="12192000" cy="991049"/>
            <a:chOff x="1" y="3430870"/>
            <a:chExt cx="12192000" cy="991049"/>
          </a:xfrm>
        </p:grpSpPr>
        <p:sp>
          <p:nvSpPr>
            <p:cNvPr id="25" name="Rectangle 24"/>
            <p:cNvSpPr/>
            <p:nvPr/>
          </p:nvSpPr>
          <p:spPr>
            <a:xfrm>
              <a:off x="1" y="3430870"/>
              <a:ext cx="12192000" cy="98373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" y="3438186"/>
              <a:ext cx="12192000" cy="983733"/>
            </a:xfrm>
            <a:prstGeom prst="rect">
              <a:avLst/>
            </a:prstGeom>
            <a:blipFill dpi="0" rotWithShape="1">
              <a:blip r:embed="rId4">
                <a:alphaModFix amt="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31287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nsulting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649427"/>
            <a:ext cx="12192000" cy="208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12192000" cy="3427676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12178748" cy="340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5" y="383264"/>
            <a:ext cx="1403204" cy="317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6" y="1122363"/>
            <a:ext cx="9144000" cy="145892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74" y="4680276"/>
            <a:ext cx="9144000" cy="189034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" y="3420360"/>
            <a:ext cx="12192000" cy="991049"/>
            <a:chOff x="1" y="3430870"/>
            <a:chExt cx="12192000" cy="991049"/>
          </a:xfrm>
        </p:grpSpPr>
        <p:sp>
          <p:nvSpPr>
            <p:cNvPr id="25" name="Rectangle 24"/>
            <p:cNvSpPr/>
            <p:nvPr/>
          </p:nvSpPr>
          <p:spPr>
            <a:xfrm>
              <a:off x="1" y="3430870"/>
              <a:ext cx="12192000" cy="98373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" y="3438186"/>
              <a:ext cx="12192000" cy="983733"/>
            </a:xfrm>
            <a:prstGeom prst="rect">
              <a:avLst/>
            </a:prstGeom>
            <a:blipFill dpi="0" rotWithShape="1">
              <a:blip r:embed="rId4">
                <a:alphaModFix amt="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938741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AM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0" y="6649427"/>
            <a:ext cx="12192000" cy="20857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1" y="0"/>
            <a:ext cx="12192000" cy="3427676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" t="31311" r="695" b="6218"/>
          <a:stretch/>
        </p:blipFill>
        <p:spPr bwMode="auto">
          <a:xfrm>
            <a:off x="1" y="1"/>
            <a:ext cx="12205252" cy="439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195" y="383264"/>
            <a:ext cx="1403204" cy="3176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5096" y="1122363"/>
            <a:ext cx="9144000" cy="1458922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3474" y="4680276"/>
            <a:ext cx="9144000" cy="1890341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rgbClr val="59595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1" y="3420360"/>
            <a:ext cx="12192000" cy="991049"/>
            <a:chOff x="1" y="3430870"/>
            <a:chExt cx="12192000" cy="991049"/>
          </a:xfrm>
        </p:grpSpPr>
        <p:sp>
          <p:nvSpPr>
            <p:cNvPr id="25" name="Rectangle 24"/>
            <p:cNvSpPr/>
            <p:nvPr/>
          </p:nvSpPr>
          <p:spPr>
            <a:xfrm>
              <a:off x="1" y="3430870"/>
              <a:ext cx="12192000" cy="98373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" y="3438186"/>
              <a:ext cx="12192000" cy="983733"/>
            </a:xfrm>
            <a:prstGeom prst="rect">
              <a:avLst/>
            </a:prstGeom>
            <a:blipFill dpi="0" rotWithShape="1">
              <a:blip r:embed="rId4">
                <a:alphaModFix amt="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15537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83" y="1672047"/>
            <a:ext cx="10718702" cy="411549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765975" y="406543"/>
            <a:ext cx="9447212" cy="1000125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9" y="6395322"/>
            <a:ext cx="1151539" cy="2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9212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1997702"/>
            <a:ext cx="12192000" cy="486029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1948011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83" y="2353837"/>
            <a:ext cx="10718702" cy="34337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69783" y="406543"/>
            <a:ext cx="10643404" cy="1186283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9" y="6384762"/>
            <a:ext cx="1151539" cy="2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33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54" y="268768"/>
            <a:ext cx="10591800" cy="889742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2060"/>
                </a:solidFill>
                <a:latin typeface="+mj-lt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354" y="1400175"/>
            <a:ext cx="10591800" cy="4776788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Segoe UI" panose="020B0502040204020203" pitchFamily="34" charset="0"/>
              </a:defRPr>
            </a:lvl1pPr>
            <a:lvl2pPr>
              <a:defRPr>
                <a:latin typeface="Calibri Light" panose="020F0302020204030204" pitchFamily="34" charset="0"/>
                <a:cs typeface="Segoe UI" panose="020B0502040204020203" pitchFamily="34" charset="0"/>
              </a:defRPr>
            </a:lvl2pPr>
            <a:lvl3pPr>
              <a:defRPr>
                <a:latin typeface="Calibri Light" panose="020F0302020204030204" pitchFamily="34" charset="0"/>
                <a:cs typeface="Segoe UI" panose="020B0502040204020203" pitchFamily="34" charset="0"/>
              </a:defRPr>
            </a:lvl3pPr>
            <a:lvl4pPr>
              <a:defRPr>
                <a:latin typeface="Calibri Light" panose="020F0302020204030204" pitchFamily="34" charset="0"/>
                <a:cs typeface="Segoe UI" panose="020B0502040204020203" pitchFamily="34" charset="0"/>
              </a:defRPr>
            </a:lvl4pPr>
            <a:lvl5pPr>
              <a:defRPr>
                <a:latin typeface="Calibri Light" panose="020F0302020204030204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16086" y="1158510"/>
            <a:ext cx="1531495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307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1"/>
            <a:ext cx="12192000" cy="1640541"/>
            <a:chOff x="1" y="3430870"/>
            <a:chExt cx="12192000" cy="991049"/>
          </a:xfrm>
        </p:grpSpPr>
        <p:sp>
          <p:nvSpPr>
            <p:cNvPr id="9" name="Rectangle 8"/>
            <p:cNvSpPr/>
            <p:nvPr/>
          </p:nvSpPr>
          <p:spPr>
            <a:xfrm>
              <a:off x="1" y="3430870"/>
              <a:ext cx="12192000" cy="983733"/>
            </a:xfrm>
            <a:prstGeom prst="rect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" y="3438186"/>
              <a:ext cx="12192000" cy="983733"/>
            </a:xfrm>
            <a:prstGeom prst="rect">
              <a:avLst/>
            </a:prstGeom>
            <a:blipFill dpi="0" rotWithShape="1">
              <a:blip r:embed="rId2">
                <a:alphaModFix amt="2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83" y="2022861"/>
            <a:ext cx="10718702" cy="37646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765975" y="406543"/>
            <a:ext cx="9447212" cy="1000125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6169864"/>
            <a:ext cx="12192000" cy="690463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9" y="6384762"/>
            <a:ext cx="1151539" cy="2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188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83" y="1672047"/>
            <a:ext cx="10718702" cy="17559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765975" y="406543"/>
            <a:ext cx="9447212" cy="1000125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9" y="6325843"/>
            <a:ext cx="1151539" cy="260667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3701844"/>
            <a:ext cx="12192000" cy="3158484"/>
          </a:xfrm>
          <a:prstGeom prst="rect">
            <a:avLst/>
          </a:prstGeom>
          <a:gradFill flip="none" rotWithShape="1">
            <a:gsLst>
              <a:gs pos="0">
                <a:srgbClr val="1A629E"/>
              </a:gs>
              <a:gs pos="100000">
                <a:srgbClr val="0F385B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69913" y="3952875"/>
            <a:ext cx="9031287" cy="23733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9" y="6395322"/>
            <a:ext cx="1151539" cy="26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678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9783" y="1672047"/>
            <a:ext cx="10718702" cy="32222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1765975" y="406543"/>
            <a:ext cx="9447212" cy="1000125"/>
          </a:xfrm>
        </p:spPr>
        <p:txBody>
          <a:bodyPr anchor="ctr">
            <a:normAutofit/>
          </a:bodyPr>
          <a:lstStyle>
            <a:lvl1pPr marL="0" indent="0">
              <a:buNone/>
              <a:defRPr sz="4400">
                <a:latin typeface="+mj-lt"/>
              </a:defRPr>
            </a:lvl1pPr>
          </a:lstStyle>
          <a:p>
            <a:pPr lvl="0"/>
            <a:r>
              <a:rPr lang="en-US" dirty="0"/>
              <a:t>Click to edit Master title styles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5156616"/>
            <a:ext cx="12192000" cy="1688824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5169176"/>
            <a:ext cx="12192000" cy="1688824"/>
          </a:xfrm>
          <a:prstGeom prst="rect">
            <a:avLst/>
          </a:prstGeom>
          <a:blipFill dpi="0" rotWithShape="1">
            <a:blip r:embed="rId2">
              <a:alphaModFix amt="2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49" y="6395322"/>
            <a:ext cx="1151539" cy="260667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569913" y="5368412"/>
            <a:ext cx="9725025" cy="1287975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0509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17396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F38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1864" y="6117336"/>
            <a:ext cx="1467612" cy="360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314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6A60B-DF39-4E23-8F3A-0646396E69FD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B7D225-A026-472D-B7A1-F56475D461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6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656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9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68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1515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210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94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050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7D174-543E-40F1-B67F-A9CB27AED24F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C4B16-67AF-4AFF-8B37-667B3CCC9D6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616" y="6115051"/>
            <a:ext cx="1467384" cy="35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497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2060"/>
          </a:solidFill>
          <a:latin typeface="Calibri Light" panose="020F0302020204030204" pitchFamily="34" charset="0"/>
          <a:ea typeface="MS Gothic" panose="020B0609070205080204" pitchFamily="49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 Light" panose="020F03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80C55-7F83-4DA2-ABB9-1F59A2AAB2E9}" type="datetimeFigureOut">
              <a:rPr lang="en-US" smtClean="0"/>
              <a:t>1/17/2018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87847-405E-48D1-A9D9-300911AA55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8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4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385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B72C6-9DC2-44B4-89A2-139772E25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26" y="787728"/>
            <a:ext cx="9749536" cy="1944839"/>
          </a:xfrm>
          <a:solidFill>
            <a:srgbClr val="0F385B"/>
          </a:solidFill>
        </p:spPr>
        <p:txBody>
          <a:bodyPr anchor="t" anchorCtr="0">
            <a:normAutofit/>
          </a:bodyPr>
          <a:lstStyle/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en-US" sz="8000" dirty="0">
                <a:solidFill>
                  <a:srgbClr val="B1B3C2"/>
                </a:solidFill>
                <a:cs typeface="Segoe UI Light" panose="020B0502040204020203" pitchFamily="34" charset="0"/>
              </a:rPr>
              <a:t>Power BI Jumpstart</a:t>
            </a:r>
            <a:br>
              <a:rPr lang="en-US" sz="6000" dirty="0">
                <a:solidFill>
                  <a:srgbClr val="B1B3C2"/>
                </a:solidFill>
                <a:cs typeface="Segoe UI Light" panose="020B0502040204020203" pitchFamily="34" charset="0"/>
              </a:rPr>
            </a:br>
            <a:endParaRPr lang="en-US" b="1" dirty="0">
              <a:solidFill>
                <a:srgbClr val="B1B3C2"/>
              </a:solidFill>
              <a:cs typeface="Segoe UI Light" panose="020B0502040204020203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747407" y="4940521"/>
            <a:ext cx="6232616" cy="161976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400" b="1" i="1" dirty="0"/>
              <a:t>Prepared by: 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Jamie W. Ross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Sales Development Representative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O: 425.702.8175 x1132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M: 206.372.1345</a:t>
            </a:r>
          </a:p>
          <a:p>
            <a:pPr>
              <a:spcBef>
                <a:spcPts val="600"/>
              </a:spcBef>
            </a:pPr>
            <a:r>
              <a:rPr lang="en-US" sz="1400" dirty="0"/>
              <a:t>jross@invisocorp.com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www.invisocorp.com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051071-E532-47E5-AFD3-D07A25F0E245}"/>
              </a:ext>
            </a:extLst>
          </p:cNvPr>
          <p:cNvSpPr txBox="1">
            <a:spLocks/>
          </p:cNvSpPr>
          <p:nvPr/>
        </p:nvSpPr>
        <p:spPr>
          <a:xfrm>
            <a:off x="751355" y="3129366"/>
            <a:ext cx="6310925" cy="954667"/>
          </a:xfrm>
          <a:prstGeom prst="rect">
            <a:avLst/>
          </a:prstGeom>
          <a:solidFill>
            <a:srgbClr val="0F385B"/>
          </a:solidFill>
        </p:spPr>
        <p:txBody>
          <a:bodyPr vert="horz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 baseline="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3000"/>
              </a:spcBef>
            </a:pPr>
            <a:r>
              <a:rPr lang="en-US" sz="4000" dirty="0">
                <a:solidFill>
                  <a:srgbClr val="B1B3C2"/>
                </a:solidFill>
                <a:cs typeface="Segoe UI Light" panose="020B0502040204020203" pitchFamily="34" charset="0"/>
              </a:rPr>
              <a:t>Sample Proposal</a:t>
            </a:r>
            <a:endParaRPr lang="en-US" dirty="0">
              <a:solidFill>
                <a:srgbClr val="B1B3C2"/>
              </a:solidFill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85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Road Map to Self-Service BI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0506124-DDEA-4580-B7FD-915AE093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79" y="1415507"/>
            <a:ext cx="3621024" cy="4336708"/>
          </a:xfrm>
          <a:solidFill>
            <a:srgbClr val="0F385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tIns="91440" bIns="9144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n-lt"/>
              </a:rPr>
              <a:t>DATA MODEL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i="1" dirty="0">
                <a:latin typeface="+mn-lt"/>
              </a:rPr>
              <a:t>Create &amp; iterate on Power BI Desktop data model to intake data from Dynamics GP source system. 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Normalize GP data into fact/dimension data model using Edit Queries window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Implement friendly names/formatting for tables and fields used in visualizations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Create relationships between tables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Create calculated fields and measures using DAX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Integrate date table &amp; time intelligence functions with COMPANY’S fiscal calendar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Implement hierarchies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where possible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75181329-9E01-4611-8266-465BED17EB2C}"/>
              </a:ext>
            </a:extLst>
          </p:cNvPr>
          <p:cNvSpPr txBox="1">
            <a:spLocks/>
          </p:cNvSpPr>
          <p:nvPr/>
        </p:nvSpPr>
        <p:spPr>
          <a:xfrm>
            <a:off x="4376776" y="1415507"/>
            <a:ext cx="3621024" cy="4336708"/>
          </a:xfrm>
          <a:prstGeom prst="rect">
            <a:avLst/>
          </a:prstGeom>
          <a:solidFill>
            <a:srgbClr val="0F385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91440" rIns="18288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n-lt"/>
              </a:rPr>
              <a:t>REPORT &amp; DASHBOARD DESIGN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i="1" dirty="0">
                <a:latin typeface="+mn-lt"/>
              </a:rPr>
              <a:t>Once data model is complete, build 3 standard reports containing operational data, metrics and KPIs: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Implement CUSTOMER branding, style and colors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Work with stakeholders to iterate on visualizations that will tell the right story and enable insights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Create Power BI App Workspace and upload reports to shared OneDrive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Create simple dashboard with pinned visualizations from the reports built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2750D91-9E52-4FEF-B06D-6F3511E41AC4}"/>
              </a:ext>
            </a:extLst>
          </p:cNvPr>
          <p:cNvSpPr txBox="1">
            <a:spLocks/>
          </p:cNvSpPr>
          <p:nvPr/>
        </p:nvSpPr>
        <p:spPr>
          <a:xfrm>
            <a:off x="8142472" y="1415507"/>
            <a:ext cx="3621024" cy="4336708"/>
          </a:xfrm>
          <a:prstGeom prst="rect">
            <a:avLst/>
          </a:prstGeom>
          <a:solidFill>
            <a:srgbClr val="0F385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+mn-lt"/>
              </a:rPr>
              <a:t>DEPLOY &amp; TRAIN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i="1" dirty="0">
                <a:latin typeface="+mn-lt"/>
              </a:rPr>
              <a:t>Assist with licensing, sharing and securing the Power BI reports and training on how to modify existing reports/create new reports: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Assist with configuration of the Power BI licensing for end users **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Implement binary security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 dirty="0">
                <a:latin typeface="+mn-lt"/>
              </a:rPr>
              <a:t>Install &amp; configure the Power BI Data Gateway on COMPANY’S VM; configure scheduled refresh in Power BI Service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/>
              <a:t>Create App Workspace, publish reports to the App, and grant access to COMPANY’S users</a:t>
            </a: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sz="1100">
                <a:latin typeface="+mn-lt"/>
              </a:rPr>
              <a:t>Demonstrate </a:t>
            </a:r>
            <a:r>
              <a:rPr lang="en-US" sz="1100" dirty="0">
                <a:latin typeface="+mn-lt"/>
              </a:rPr>
              <a:t>how to make changes to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Power BI Desktop file and disseminate </a:t>
            </a:r>
            <a:br>
              <a:rPr lang="en-US" sz="1100" dirty="0">
                <a:latin typeface="+mn-lt"/>
              </a:rPr>
            </a:br>
            <a:r>
              <a:rPr lang="en-US" sz="1100" dirty="0">
                <a:latin typeface="+mn-lt"/>
              </a:rPr>
              <a:t>changes to users</a:t>
            </a:r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4B9E2633-FA5F-4499-8496-D6A75ED2DD6A}"/>
              </a:ext>
            </a:extLst>
          </p:cNvPr>
          <p:cNvSpPr/>
          <p:nvPr/>
        </p:nvSpPr>
        <p:spPr>
          <a:xfrm>
            <a:off x="3474069" y="5023769"/>
            <a:ext cx="544720" cy="544720"/>
          </a:xfrm>
          <a:custGeom>
            <a:avLst/>
            <a:gdLst>
              <a:gd name="connsiteX0" fmla="*/ 275406 w 488061"/>
              <a:gd name="connsiteY0" fmla="*/ 0 h 488061"/>
              <a:gd name="connsiteX1" fmla="*/ 427053 w 488061"/>
              <a:gd name="connsiteY1" fmla="*/ 80762 h 488061"/>
              <a:gd name="connsiteX2" fmla="*/ 488061 w 488061"/>
              <a:gd name="connsiteY2" fmla="*/ 242868 h 488061"/>
              <a:gd name="connsiteX3" fmla="*/ 416595 w 488061"/>
              <a:gd name="connsiteY3" fmla="*/ 416013 h 488061"/>
              <a:gd name="connsiteX4" fmla="*/ 242868 w 488061"/>
              <a:gd name="connsiteY4" fmla="*/ 488061 h 488061"/>
              <a:gd name="connsiteX5" fmla="*/ 81344 w 488061"/>
              <a:gd name="connsiteY5" fmla="*/ 427053 h 488061"/>
              <a:gd name="connsiteX6" fmla="*/ 0 w 488061"/>
              <a:gd name="connsiteY6" fmla="*/ 274243 h 488061"/>
              <a:gd name="connsiteX7" fmla="*/ 246354 w 488061"/>
              <a:gd name="connsiteY7" fmla="*/ 274243 h 488061"/>
              <a:gd name="connsiteX8" fmla="*/ 266690 w 488061"/>
              <a:gd name="connsiteY8" fmla="*/ 266109 h 488061"/>
              <a:gd name="connsiteX9" fmla="*/ 275406 w 488061"/>
              <a:gd name="connsiteY9" fmla="*/ 245192 h 488061"/>
              <a:gd name="connsiteX10" fmla="*/ 213817 w 488061"/>
              <a:gd name="connsiteY10" fmla="*/ 0 h 488061"/>
              <a:gd name="connsiteX11" fmla="*/ 213817 w 488061"/>
              <a:gd name="connsiteY11" fmla="*/ 213817 h 488061"/>
              <a:gd name="connsiteX12" fmla="*/ 0 w 488061"/>
              <a:gd name="connsiteY12" fmla="*/ 213817 h 488061"/>
              <a:gd name="connsiteX13" fmla="*/ 70304 w 488061"/>
              <a:gd name="connsiteY13" fmla="*/ 69142 h 488061"/>
              <a:gd name="connsiteX14" fmla="*/ 213817 w 488061"/>
              <a:gd name="connsiteY14" fmla="*/ 0 h 488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8061" h="488061">
                <a:moveTo>
                  <a:pt x="275406" y="0"/>
                </a:moveTo>
                <a:cubicBezTo>
                  <a:pt x="335832" y="7747"/>
                  <a:pt x="386381" y="34668"/>
                  <a:pt x="427053" y="80762"/>
                </a:cubicBezTo>
                <a:cubicBezTo>
                  <a:pt x="467725" y="126857"/>
                  <a:pt x="488061" y="180892"/>
                  <a:pt x="488061" y="242868"/>
                </a:cubicBezTo>
                <a:cubicBezTo>
                  <a:pt x="488061" y="310267"/>
                  <a:pt x="464239" y="367982"/>
                  <a:pt x="416595" y="416013"/>
                </a:cubicBezTo>
                <a:cubicBezTo>
                  <a:pt x="368951" y="464045"/>
                  <a:pt x="311042" y="488061"/>
                  <a:pt x="242868" y="488061"/>
                </a:cubicBezTo>
                <a:cubicBezTo>
                  <a:pt x="180892" y="488061"/>
                  <a:pt x="127050" y="467725"/>
                  <a:pt x="81344" y="427053"/>
                </a:cubicBezTo>
                <a:cubicBezTo>
                  <a:pt x="35636" y="386381"/>
                  <a:pt x="8522" y="335444"/>
                  <a:pt x="0" y="274243"/>
                </a:cubicBezTo>
                <a:lnTo>
                  <a:pt x="246354" y="274243"/>
                </a:lnTo>
                <a:cubicBezTo>
                  <a:pt x="254102" y="274243"/>
                  <a:pt x="260880" y="271532"/>
                  <a:pt x="266690" y="266109"/>
                </a:cubicBezTo>
                <a:cubicBezTo>
                  <a:pt x="272501" y="260686"/>
                  <a:pt x="275406" y="253714"/>
                  <a:pt x="275406" y="245192"/>
                </a:cubicBezTo>
                <a:close/>
                <a:moveTo>
                  <a:pt x="213817" y="0"/>
                </a:moveTo>
                <a:lnTo>
                  <a:pt x="213817" y="213817"/>
                </a:lnTo>
                <a:lnTo>
                  <a:pt x="0" y="213817"/>
                </a:lnTo>
                <a:cubicBezTo>
                  <a:pt x="6973" y="157264"/>
                  <a:pt x="30407" y="109039"/>
                  <a:pt x="70304" y="69142"/>
                </a:cubicBezTo>
                <a:cubicBezTo>
                  <a:pt x="110201" y="29245"/>
                  <a:pt x="158039" y="6198"/>
                  <a:pt x="213817" y="0"/>
                </a:cubicBez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8">
            <a:extLst>
              <a:ext uri="{FF2B5EF4-FFF2-40B4-BE49-F238E27FC236}">
                <a16:creationId xmlns:a16="http://schemas.microsoft.com/office/drawing/2014/main" id="{81DC6691-0279-4D1E-A03A-16365ED7B962}"/>
              </a:ext>
            </a:extLst>
          </p:cNvPr>
          <p:cNvSpPr/>
          <p:nvPr/>
        </p:nvSpPr>
        <p:spPr>
          <a:xfrm>
            <a:off x="10792421" y="5087829"/>
            <a:ext cx="597466" cy="480659"/>
          </a:xfrm>
          <a:custGeom>
            <a:avLst/>
            <a:gdLst>
              <a:gd name="connsiteX0" fmla="*/ 181283 w 535321"/>
              <a:gd name="connsiteY0" fmla="*/ 305300 h 430664"/>
              <a:gd name="connsiteX1" fmla="*/ 274247 w 535321"/>
              <a:gd name="connsiteY1" fmla="*/ 352944 h 430664"/>
              <a:gd name="connsiteX2" fmla="*/ 191742 w 535321"/>
              <a:gd name="connsiteY2" fmla="*/ 427315 h 430664"/>
              <a:gd name="connsiteX3" fmla="*/ 181283 w 535321"/>
              <a:gd name="connsiteY3" fmla="*/ 423829 h 430664"/>
              <a:gd name="connsiteX4" fmla="*/ 526705 w 535321"/>
              <a:gd name="connsiteY4" fmla="*/ 118 h 430664"/>
              <a:gd name="connsiteX5" fmla="*/ 532222 w 535321"/>
              <a:gd name="connsiteY5" fmla="*/ 2587 h 430664"/>
              <a:gd name="connsiteX6" fmla="*/ 534546 w 535321"/>
              <a:gd name="connsiteY6" fmla="*/ 13627 h 430664"/>
              <a:gd name="connsiteX7" fmla="*/ 492713 w 535321"/>
              <a:gd name="connsiteY7" fmla="*/ 193744 h 430664"/>
              <a:gd name="connsiteX8" fmla="*/ 449717 w 535321"/>
              <a:gd name="connsiteY8" fmla="*/ 377348 h 430664"/>
              <a:gd name="connsiteX9" fmla="*/ 441586 w 535321"/>
              <a:gd name="connsiteY9" fmla="*/ 388388 h 430664"/>
              <a:gd name="connsiteX10" fmla="*/ 427641 w 535321"/>
              <a:gd name="connsiteY10" fmla="*/ 387806 h 430664"/>
              <a:gd name="connsiteX11" fmla="*/ 266115 w 535321"/>
              <a:gd name="connsiteY11" fmla="*/ 300653 h 430664"/>
              <a:gd name="connsiteX12" fmla="*/ 278896 w 535321"/>
              <a:gd name="connsiteY12" fmla="*/ 285546 h 430664"/>
              <a:gd name="connsiteX13" fmla="*/ 507820 w 535321"/>
              <a:gd name="connsiteY13" fmla="*/ 38030 h 430664"/>
              <a:gd name="connsiteX14" fmla="*/ 507237 w 535321"/>
              <a:gd name="connsiteY14" fmla="*/ 32800 h 430664"/>
              <a:gd name="connsiteX15" fmla="*/ 502008 w 535321"/>
              <a:gd name="connsiteY15" fmla="*/ 32219 h 430664"/>
              <a:gd name="connsiteX16" fmla="*/ 182446 w 535321"/>
              <a:gd name="connsiteY16" fmla="*/ 265791 h 430664"/>
              <a:gd name="connsiteX17" fmla="*/ 117367 w 535321"/>
              <a:gd name="connsiteY17" fmla="*/ 240226 h 430664"/>
              <a:gd name="connsiteX18" fmla="*/ 6973 w 535321"/>
              <a:gd name="connsiteY18" fmla="*/ 196068 h 430664"/>
              <a:gd name="connsiteX19" fmla="*/ 0 w 535321"/>
              <a:gd name="connsiteY19" fmla="*/ 189096 h 430664"/>
              <a:gd name="connsiteX20" fmla="*/ 6973 w 535321"/>
              <a:gd name="connsiteY20" fmla="*/ 182124 h 430664"/>
              <a:gd name="connsiteX21" fmla="*/ 263209 w 535321"/>
              <a:gd name="connsiteY21" fmla="*/ 90903 h 430664"/>
              <a:gd name="connsiteX22" fmla="*/ 519440 w 535321"/>
              <a:gd name="connsiteY22" fmla="*/ 844 h 430664"/>
              <a:gd name="connsiteX23" fmla="*/ 526705 w 535321"/>
              <a:gd name="connsiteY23" fmla="*/ 118 h 430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5321" h="430664">
                <a:moveTo>
                  <a:pt x="181283" y="305300"/>
                </a:moveTo>
                <a:lnTo>
                  <a:pt x="274247" y="352944"/>
                </a:lnTo>
                <a:cubicBezTo>
                  <a:pt x="223889" y="397876"/>
                  <a:pt x="196391" y="422667"/>
                  <a:pt x="191742" y="427315"/>
                </a:cubicBezTo>
                <a:cubicBezTo>
                  <a:pt x="184769" y="432738"/>
                  <a:pt x="181283" y="431576"/>
                  <a:pt x="181283" y="423829"/>
                </a:cubicBezTo>
                <a:close/>
                <a:moveTo>
                  <a:pt x="526705" y="118"/>
                </a:moveTo>
                <a:cubicBezTo>
                  <a:pt x="528834" y="408"/>
                  <a:pt x="530674" y="1232"/>
                  <a:pt x="532222" y="2587"/>
                </a:cubicBezTo>
                <a:cubicBezTo>
                  <a:pt x="535321" y="5299"/>
                  <a:pt x="536098" y="8979"/>
                  <a:pt x="534546" y="13627"/>
                </a:cubicBezTo>
                <a:cubicBezTo>
                  <a:pt x="533774" y="15951"/>
                  <a:pt x="519829" y="75990"/>
                  <a:pt x="492713" y="193744"/>
                </a:cubicBezTo>
                <a:cubicBezTo>
                  <a:pt x="465600" y="311498"/>
                  <a:pt x="451269" y="372700"/>
                  <a:pt x="449717" y="377348"/>
                </a:cubicBezTo>
                <a:cubicBezTo>
                  <a:pt x="448943" y="382771"/>
                  <a:pt x="446234" y="386451"/>
                  <a:pt x="441586" y="388388"/>
                </a:cubicBezTo>
                <a:cubicBezTo>
                  <a:pt x="436936" y="390324"/>
                  <a:pt x="432288" y="390131"/>
                  <a:pt x="427641" y="387806"/>
                </a:cubicBezTo>
                <a:lnTo>
                  <a:pt x="266115" y="300653"/>
                </a:lnTo>
                <a:lnTo>
                  <a:pt x="278896" y="285546"/>
                </a:lnTo>
                <a:cubicBezTo>
                  <a:pt x="429191" y="122859"/>
                  <a:pt x="505494" y="40354"/>
                  <a:pt x="507820" y="38030"/>
                </a:cubicBezTo>
                <a:cubicBezTo>
                  <a:pt x="509370" y="36481"/>
                  <a:pt x="509173" y="34737"/>
                  <a:pt x="507237" y="32800"/>
                </a:cubicBezTo>
                <a:cubicBezTo>
                  <a:pt x="505302" y="30864"/>
                  <a:pt x="503560" y="30670"/>
                  <a:pt x="502008" y="32219"/>
                </a:cubicBezTo>
                <a:lnTo>
                  <a:pt x="182446" y="265791"/>
                </a:lnTo>
                <a:lnTo>
                  <a:pt x="117367" y="240226"/>
                </a:lnTo>
                <a:lnTo>
                  <a:pt x="6973" y="196068"/>
                </a:lnTo>
                <a:cubicBezTo>
                  <a:pt x="2325" y="194519"/>
                  <a:pt x="0" y="192195"/>
                  <a:pt x="0" y="189096"/>
                </a:cubicBezTo>
                <a:cubicBezTo>
                  <a:pt x="0" y="185997"/>
                  <a:pt x="2325" y="183673"/>
                  <a:pt x="6973" y="182124"/>
                </a:cubicBezTo>
                <a:cubicBezTo>
                  <a:pt x="10072" y="180574"/>
                  <a:pt x="95483" y="150168"/>
                  <a:pt x="263209" y="90903"/>
                </a:cubicBezTo>
                <a:cubicBezTo>
                  <a:pt x="430932" y="31638"/>
                  <a:pt x="516341" y="1619"/>
                  <a:pt x="519440" y="844"/>
                </a:cubicBezTo>
                <a:cubicBezTo>
                  <a:pt x="522151" y="70"/>
                  <a:pt x="524572" y="-173"/>
                  <a:pt x="526705" y="118"/>
                </a:cubicBez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28">
            <a:extLst>
              <a:ext uri="{FF2B5EF4-FFF2-40B4-BE49-F238E27FC236}">
                <a16:creationId xmlns:a16="http://schemas.microsoft.com/office/drawing/2014/main" id="{C6C5A97B-20F2-4CB1-A711-A30E623D4FA9}"/>
              </a:ext>
            </a:extLst>
          </p:cNvPr>
          <p:cNvSpPr/>
          <p:nvPr/>
        </p:nvSpPr>
        <p:spPr>
          <a:xfrm>
            <a:off x="7328364" y="4920015"/>
            <a:ext cx="453913" cy="648474"/>
          </a:xfrm>
          <a:custGeom>
            <a:avLst/>
            <a:gdLst>
              <a:gd name="connsiteX0" fmla="*/ 40670 w 406699"/>
              <a:gd name="connsiteY0" fmla="*/ 58103 h 581023"/>
              <a:gd name="connsiteX1" fmla="*/ 75533 w 406699"/>
              <a:gd name="connsiteY1" fmla="*/ 145255 h 581023"/>
              <a:gd name="connsiteX2" fmla="*/ 331166 w 406699"/>
              <a:gd name="connsiteY2" fmla="*/ 145255 h 581023"/>
              <a:gd name="connsiteX3" fmla="*/ 366025 w 406699"/>
              <a:gd name="connsiteY3" fmla="*/ 58103 h 581023"/>
              <a:gd name="connsiteX4" fmla="*/ 394495 w 406699"/>
              <a:gd name="connsiteY4" fmla="*/ 70305 h 581023"/>
              <a:gd name="connsiteX5" fmla="*/ 406699 w 406699"/>
              <a:gd name="connsiteY5" fmla="*/ 98775 h 581023"/>
              <a:gd name="connsiteX6" fmla="*/ 406699 w 406699"/>
              <a:gd name="connsiteY6" fmla="*/ 540352 h 581023"/>
              <a:gd name="connsiteX7" fmla="*/ 394495 w 406699"/>
              <a:gd name="connsiteY7" fmla="*/ 569404 h 581023"/>
              <a:gd name="connsiteX8" fmla="*/ 366025 w 406699"/>
              <a:gd name="connsiteY8" fmla="*/ 581023 h 581023"/>
              <a:gd name="connsiteX9" fmla="*/ 40670 w 406699"/>
              <a:gd name="connsiteY9" fmla="*/ 581023 h 581023"/>
              <a:gd name="connsiteX10" fmla="*/ 12200 w 406699"/>
              <a:gd name="connsiteY10" fmla="*/ 569404 h 581023"/>
              <a:gd name="connsiteX11" fmla="*/ 0 w 406699"/>
              <a:gd name="connsiteY11" fmla="*/ 540352 h 581023"/>
              <a:gd name="connsiteX12" fmla="*/ 0 w 406699"/>
              <a:gd name="connsiteY12" fmla="*/ 98775 h 581023"/>
              <a:gd name="connsiteX13" fmla="*/ 12200 w 406699"/>
              <a:gd name="connsiteY13" fmla="*/ 70305 h 581023"/>
              <a:gd name="connsiteX14" fmla="*/ 40670 w 406699"/>
              <a:gd name="connsiteY14" fmla="*/ 58103 h 581023"/>
              <a:gd name="connsiteX15" fmla="*/ 156876 w 406699"/>
              <a:gd name="connsiteY15" fmla="*/ 0 h 581023"/>
              <a:gd name="connsiteX16" fmla="*/ 249819 w 406699"/>
              <a:gd name="connsiteY16" fmla="*/ 0 h 581023"/>
              <a:gd name="connsiteX17" fmla="*/ 270740 w 406699"/>
              <a:gd name="connsiteY17" fmla="*/ 58103 h 581023"/>
              <a:gd name="connsiteX18" fmla="*/ 334649 w 406699"/>
              <a:gd name="connsiteY18" fmla="*/ 58103 h 581023"/>
              <a:gd name="connsiteX19" fmla="*/ 307919 w 406699"/>
              <a:gd name="connsiteY19" fmla="*/ 116204 h 581023"/>
              <a:gd name="connsiteX20" fmla="*/ 98774 w 406699"/>
              <a:gd name="connsiteY20" fmla="*/ 116204 h 581023"/>
              <a:gd name="connsiteX21" fmla="*/ 73208 w 406699"/>
              <a:gd name="connsiteY21" fmla="*/ 58103 h 581023"/>
              <a:gd name="connsiteX22" fmla="*/ 135959 w 406699"/>
              <a:gd name="connsiteY22" fmla="*/ 58103 h 58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06699" h="581023">
                <a:moveTo>
                  <a:pt x="40670" y="58103"/>
                </a:moveTo>
                <a:lnTo>
                  <a:pt x="75533" y="145255"/>
                </a:lnTo>
                <a:lnTo>
                  <a:pt x="331166" y="145255"/>
                </a:lnTo>
                <a:lnTo>
                  <a:pt x="366025" y="58103"/>
                </a:lnTo>
                <a:cubicBezTo>
                  <a:pt x="376872" y="58103"/>
                  <a:pt x="386363" y="62170"/>
                  <a:pt x="394495" y="70305"/>
                </a:cubicBezTo>
                <a:cubicBezTo>
                  <a:pt x="402632" y="78438"/>
                  <a:pt x="406699" y="87929"/>
                  <a:pt x="406699" y="98775"/>
                </a:cubicBezTo>
                <a:lnTo>
                  <a:pt x="406699" y="540352"/>
                </a:lnTo>
                <a:cubicBezTo>
                  <a:pt x="406699" y="551973"/>
                  <a:pt x="402632" y="561657"/>
                  <a:pt x="394495" y="569404"/>
                </a:cubicBezTo>
                <a:cubicBezTo>
                  <a:pt x="386363" y="577151"/>
                  <a:pt x="376872" y="581023"/>
                  <a:pt x="366025" y="581023"/>
                </a:cubicBezTo>
                <a:lnTo>
                  <a:pt x="40670" y="581023"/>
                </a:lnTo>
                <a:cubicBezTo>
                  <a:pt x="29824" y="581023"/>
                  <a:pt x="20334" y="577151"/>
                  <a:pt x="12200" y="569404"/>
                </a:cubicBezTo>
                <a:cubicBezTo>
                  <a:pt x="4066" y="561657"/>
                  <a:pt x="0" y="551973"/>
                  <a:pt x="0" y="540352"/>
                </a:cubicBezTo>
                <a:lnTo>
                  <a:pt x="0" y="98775"/>
                </a:lnTo>
                <a:cubicBezTo>
                  <a:pt x="0" y="87929"/>
                  <a:pt x="4066" y="78438"/>
                  <a:pt x="12200" y="70305"/>
                </a:cubicBezTo>
                <a:cubicBezTo>
                  <a:pt x="20334" y="62170"/>
                  <a:pt x="29824" y="58103"/>
                  <a:pt x="40670" y="58103"/>
                </a:cubicBezTo>
                <a:close/>
                <a:moveTo>
                  <a:pt x="156876" y="0"/>
                </a:moveTo>
                <a:lnTo>
                  <a:pt x="249819" y="0"/>
                </a:lnTo>
                <a:lnTo>
                  <a:pt x="270740" y="58103"/>
                </a:lnTo>
                <a:lnTo>
                  <a:pt x="334649" y="58103"/>
                </a:lnTo>
                <a:lnTo>
                  <a:pt x="307919" y="116204"/>
                </a:lnTo>
                <a:lnTo>
                  <a:pt x="98774" y="116204"/>
                </a:lnTo>
                <a:lnTo>
                  <a:pt x="73208" y="58103"/>
                </a:lnTo>
                <a:lnTo>
                  <a:pt x="135959" y="58103"/>
                </a:ln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C1C4A3-DA41-42EF-8665-AFDAACF047EF}"/>
              </a:ext>
            </a:extLst>
          </p:cNvPr>
          <p:cNvSpPr/>
          <p:nvPr/>
        </p:nvSpPr>
        <p:spPr>
          <a:xfrm>
            <a:off x="499354" y="6104902"/>
            <a:ext cx="291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Power BI Jumpstart Proposal</a:t>
            </a:r>
          </a:p>
        </p:txBody>
      </p:sp>
    </p:spTree>
    <p:extLst>
      <p:ext uri="{BB962C8B-B14F-4D97-AF65-F5344CB8AC3E}">
        <p14:creationId xmlns:p14="http://schemas.microsoft.com/office/powerpoint/2010/main" val="246451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354" y="268768"/>
            <a:ext cx="10591800" cy="889742"/>
          </a:xfrm>
        </p:spPr>
        <p:txBody>
          <a:bodyPr/>
          <a:lstStyle/>
          <a:p>
            <a:r>
              <a:rPr lang="en-US" dirty="0"/>
              <a:t>Inviso Resourcing, Estimate &amp; Timeline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0506124-DDEA-4580-B7FD-915AE093E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080" y="1415507"/>
            <a:ext cx="3617264" cy="4336708"/>
          </a:xfrm>
          <a:solidFill>
            <a:srgbClr val="0F385B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91440" tIns="91440" rIns="365760" bIns="9144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OUR TEAM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Business Analyst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1"/>
                </a:solidFill>
                <a:latin typeface="+mn-lt"/>
              </a:rPr>
              <a:t>Primary liaison between COMPANY stakeholders and Inviso. Responsible for: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Gathering, documenting and executing all requirements 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Building reports and dashboards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Configuring and troubleshooting scheduled refresh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Leading working sessions and progress reviews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Power BI Practice Director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1"/>
                </a:solidFill>
                <a:latin typeface="+mn-lt"/>
              </a:rPr>
              <a:t>Responsible for: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Unblocking Sr. BA from difficult technical challenges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Ensuring Power BI best practices are being followed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Reviewing deliverables for quality assurance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Helping to optimize Power BI subscription </a:t>
            </a:r>
            <a:br>
              <a:rPr lang="en-US" sz="1100" dirty="0">
                <a:solidFill>
                  <a:schemeClr val="bg1"/>
                </a:solidFill>
                <a:latin typeface="+mn-lt"/>
              </a:rPr>
            </a:br>
            <a:r>
              <a:rPr lang="en-US" sz="1100" dirty="0">
                <a:solidFill>
                  <a:schemeClr val="bg1"/>
                </a:solidFill>
                <a:latin typeface="+mn-lt"/>
              </a:rPr>
              <a:t>and license purchases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FC92AE54-54CF-4A5A-BFFF-85DDBA323568}"/>
              </a:ext>
            </a:extLst>
          </p:cNvPr>
          <p:cNvSpPr txBox="1">
            <a:spLocks/>
          </p:cNvSpPr>
          <p:nvPr/>
        </p:nvSpPr>
        <p:spPr>
          <a:xfrm>
            <a:off x="4379192" y="1415507"/>
            <a:ext cx="3617264" cy="4336708"/>
          </a:xfrm>
          <a:prstGeom prst="rect">
            <a:avLst/>
          </a:prstGeom>
          <a:solidFill>
            <a:srgbClr val="0F385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ESTIMATE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$3,600 for project deliverables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100" dirty="0">
              <a:solidFill>
                <a:schemeClr val="bg1"/>
              </a:solidFill>
              <a:latin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i="1" dirty="0">
                <a:solidFill>
                  <a:schemeClr val="bg1"/>
                </a:solidFill>
                <a:latin typeface="+mn-lt"/>
              </a:rPr>
              <a:t>This estimate assumes the following:</a:t>
            </a:r>
          </a:p>
          <a:p>
            <a:pPr>
              <a:lnSpc>
                <a:spcPct val="100000"/>
              </a:lnSpc>
              <a:spcBef>
                <a:spcPts val="2400"/>
              </a:spcBef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All required data will be available and sourced from a single system (Dynamics GP)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In scope reporting includes a P&amp;L table </a:t>
            </a:r>
            <a:r>
              <a:rPr lang="en-US" sz="1100" dirty="0" err="1">
                <a:solidFill>
                  <a:schemeClr val="bg1"/>
                </a:solidFill>
              </a:rPr>
              <a:t>table</a:t>
            </a:r>
            <a:r>
              <a:rPr lang="en-US" sz="1100">
                <a:solidFill>
                  <a:schemeClr val="bg1"/>
                </a:solidFill>
              </a:rPr>
              <a:t> and 2 supplemental operational reports with</a:t>
            </a:r>
            <a:r>
              <a:rPr lang="en-US" sz="1100">
                <a:solidFill>
                  <a:schemeClr val="bg1"/>
                </a:solidFill>
                <a:latin typeface="+mn-lt"/>
              </a:rPr>
              <a:t> </a:t>
            </a:r>
            <a:r>
              <a:rPr lang="en-US" sz="1100" dirty="0">
                <a:solidFill>
                  <a:schemeClr val="bg1"/>
                </a:solidFill>
                <a:latin typeface="+mn-lt"/>
              </a:rPr>
              <a:t>standard aggregations and calculations, i.e. no forecasting, predictive analytics or real time reporting required.</a:t>
            </a: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COMPANY will list Inviso as the Digital Partner of Record for the Power BI subscription purchased.</a:t>
            </a:r>
          </a:p>
        </p:txBody>
      </p:sp>
      <p:sp>
        <p:nvSpPr>
          <p:cNvPr id="13" name="Content Placeholder 1">
            <a:extLst>
              <a:ext uri="{FF2B5EF4-FFF2-40B4-BE49-F238E27FC236}">
                <a16:creationId xmlns:a16="http://schemas.microsoft.com/office/drawing/2014/main" id="{C5253282-4D43-4B49-8AD8-849B9844F525}"/>
              </a:ext>
            </a:extLst>
          </p:cNvPr>
          <p:cNvSpPr txBox="1">
            <a:spLocks/>
          </p:cNvSpPr>
          <p:nvPr/>
        </p:nvSpPr>
        <p:spPr>
          <a:xfrm>
            <a:off x="8147304" y="1417320"/>
            <a:ext cx="3617264" cy="4336708"/>
          </a:xfrm>
          <a:prstGeom prst="rect">
            <a:avLst/>
          </a:prstGeom>
          <a:solidFill>
            <a:srgbClr val="0F385B"/>
          </a:solidFill>
          <a:ln w="12700" cap="flat" cmpd="sng" algn="ctr">
            <a:noFill/>
            <a:prstDash val="solid"/>
            <a:miter lim="800000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91440" rIns="91440" bIns="9144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Calibri Light" panose="020F0302020204030204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bg1"/>
                </a:solidFill>
                <a:latin typeface="+mn-lt"/>
              </a:rPr>
              <a:t>TIMELINE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3 days total – can start as soon as PO is open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Data Model – </a:t>
            </a:r>
            <a:r>
              <a:rPr lang="en-US" sz="1100" i="1" dirty="0">
                <a:solidFill>
                  <a:schemeClr val="bg1"/>
                </a:solidFill>
                <a:latin typeface="+mn-lt"/>
              </a:rPr>
              <a:t>1 day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Report &amp; Dashboard Design – </a:t>
            </a:r>
            <a:r>
              <a:rPr lang="en-US" sz="1100" i="1" dirty="0">
                <a:solidFill>
                  <a:schemeClr val="bg1"/>
                </a:solidFill>
                <a:latin typeface="+mn-lt"/>
              </a:rPr>
              <a:t>1 day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sz="1100" b="1" dirty="0">
                <a:solidFill>
                  <a:schemeClr val="bg1"/>
                </a:solidFill>
                <a:latin typeface="+mn-lt"/>
              </a:rPr>
              <a:t>Deploy &amp; Train – </a:t>
            </a:r>
            <a:r>
              <a:rPr lang="en-US" sz="1100" i="1" dirty="0">
                <a:solidFill>
                  <a:schemeClr val="bg1"/>
                </a:solidFill>
                <a:latin typeface="+mn-lt"/>
              </a:rPr>
              <a:t>1 day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100" dirty="0">
                <a:solidFill>
                  <a:schemeClr val="bg1"/>
                </a:solidFill>
                <a:latin typeface="+mn-lt"/>
              </a:rPr>
              <a:t>Inviso will facilitate 3x daily working sessions (full day duration) and progress reviews with COMPANY’S team to iterate on deliverables and review any work done outside of working sessions</a:t>
            </a:r>
          </a:p>
        </p:txBody>
      </p:sp>
      <p:sp>
        <p:nvSpPr>
          <p:cNvPr id="17" name="Freeform 145">
            <a:extLst>
              <a:ext uri="{FF2B5EF4-FFF2-40B4-BE49-F238E27FC236}">
                <a16:creationId xmlns:a16="http://schemas.microsoft.com/office/drawing/2014/main" id="{AE9EDC70-4B2F-47D0-8140-AB42E9279EC4}"/>
              </a:ext>
            </a:extLst>
          </p:cNvPr>
          <p:cNvSpPr/>
          <p:nvPr/>
        </p:nvSpPr>
        <p:spPr>
          <a:xfrm>
            <a:off x="3499672" y="5029283"/>
            <a:ext cx="581022" cy="511302"/>
          </a:xfrm>
          <a:custGeom>
            <a:avLst/>
            <a:gdLst>
              <a:gd name="connsiteX0" fmla="*/ 403229 w 581022"/>
              <a:gd name="connsiteY0" fmla="*/ 73210 h 511302"/>
              <a:gd name="connsiteX1" fmla="*/ 459007 w 581022"/>
              <a:gd name="connsiteY1" fmla="*/ 96451 h 511302"/>
              <a:gd name="connsiteX2" fmla="*/ 472953 w 581022"/>
              <a:gd name="connsiteY2" fmla="*/ 141771 h 511302"/>
              <a:gd name="connsiteX3" fmla="*/ 468302 w 581022"/>
              <a:gd name="connsiteY3" fmla="*/ 176632 h 511302"/>
              <a:gd name="connsiteX4" fmla="*/ 475276 w 581022"/>
              <a:gd name="connsiteY4" fmla="*/ 194063 h 511302"/>
              <a:gd name="connsiteX5" fmla="*/ 467140 w 581022"/>
              <a:gd name="connsiteY5" fmla="*/ 218466 h 511302"/>
              <a:gd name="connsiteX6" fmla="*/ 459007 w 581022"/>
              <a:gd name="connsiteY6" fmla="*/ 227762 h 511302"/>
              <a:gd name="connsiteX7" fmla="*/ 447968 w 581022"/>
              <a:gd name="connsiteY7" fmla="*/ 257395 h 511302"/>
              <a:gd name="connsiteX8" fmla="*/ 440413 w 581022"/>
              <a:gd name="connsiteY8" fmla="*/ 276568 h 511302"/>
              <a:gd name="connsiteX9" fmla="*/ 452616 w 581022"/>
              <a:gd name="connsiteY9" fmla="*/ 314916 h 511302"/>
              <a:gd name="connsiteX10" fmla="*/ 497355 w 581022"/>
              <a:gd name="connsiteY10" fmla="*/ 342805 h 511302"/>
              <a:gd name="connsiteX11" fmla="*/ 572888 w 581022"/>
              <a:gd name="connsiteY11" fmla="*/ 389287 h 511302"/>
              <a:gd name="connsiteX12" fmla="*/ 578117 w 581022"/>
              <a:gd name="connsiteY12" fmla="*/ 424730 h 511302"/>
              <a:gd name="connsiteX13" fmla="*/ 581022 w 581022"/>
              <a:gd name="connsiteY13" fmla="*/ 483413 h 511302"/>
              <a:gd name="connsiteX14" fmla="*/ 581022 w 581022"/>
              <a:gd name="connsiteY14" fmla="*/ 511302 h 511302"/>
              <a:gd name="connsiteX15" fmla="*/ 450873 w 581022"/>
              <a:gd name="connsiteY15" fmla="*/ 511302 h 511302"/>
              <a:gd name="connsiteX16" fmla="*/ 450873 w 581022"/>
              <a:gd name="connsiteY16" fmla="*/ 424149 h 511302"/>
              <a:gd name="connsiteX17" fmla="*/ 433442 w 581022"/>
              <a:gd name="connsiteY17" fmla="*/ 377085 h 511302"/>
              <a:gd name="connsiteX18" fmla="*/ 343964 w 581022"/>
              <a:gd name="connsiteY18" fmla="*/ 325375 h 511302"/>
              <a:gd name="connsiteX19" fmla="*/ 367205 w 581022"/>
              <a:gd name="connsiteY19" fmla="*/ 276568 h 511302"/>
              <a:gd name="connsiteX20" fmla="*/ 359652 w 581022"/>
              <a:gd name="connsiteY20" fmla="*/ 257395 h 511302"/>
              <a:gd name="connsiteX21" fmla="*/ 348613 w 581022"/>
              <a:gd name="connsiteY21" fmla="*/ 227762 h 511302"/>
              <a:gd name="connsiteX22" fmla="*/ 340478 w 581022"/>
              <a:gd name="connsiteY22" fmla="*/ 218466 h 511302"/>
              <a:gd name="connsiteX23" fmla="*/ 332343 w 581022"/>
              <a:gd name="connsiteY23" fmla="*/ 194063 h 511302"/>
              <a:gd name="connsiteX24" fmla="*/ 339316 w 581022"/>
              <a:gd name="connsiteY24" fmla="*/ 176632 h 511302"/>
              <a:gd name="connsiteX25" fmla="*/ 334667 w 581022"/>
              <a:gd name="connsiteY25" fmla="*/ 141771 h 511302"/>
              <a:gd name="connsiteX26" fmla="*/ 348031 w 581022"/>
              <a:gd name="connsiteY26" fmla="*/ 96451 h 511302"/>
              <a:gd name="connsiteX27" fmla="*/ 403229 w 581022"/>
              <a:gd name="connsiteY27" fmla="*/ 73210 h 511302"/>
              <a:gd name="connsiteX28" fmla="*/ 173143 w 581022"/>
              <a:gd name="connsiteY28" fmla="*/ 0 h 511302"/>
              <a:gd name="connsiteX29" fmla="*/ 246933 w 581022"/>
              <a:gd name="connsiteY29" fmla="*/ 30795 h 511302"/>
              <a:gd name="connsiteX30" fmla="*/ 266106 w 581022"/>
              <a:gd name="connsiteY30" fmla="*/ 90640 h 511302"/>
              <a:gd name="connsiteX31" fmla="*/ 260296 w 581022"/>
              <a:gd name="connsiteY31" fmla="*/ 138284 h 511302"/>
              <a:gd name="connsiteX32" fmla="*/ 268432 w 581022"/>
              <a:gd name="connsiteY32" fmla="*/ 160363 h 511302"/>
              <a:gd name="connsiteX33" fmla="*/ 256811 w 581022"/>
              <a:gd name="connsiteY33" fmla="*/ 192901 h 511302"/>
              <a:gd name="connsiteX34" fmla="*/ 246352 w 581022"/>
              <a:gd name="connsiteY34" fmla="*/ 205683 h 511302"/>
              <a:gd name="connsiteX35" fmla="*/ 231826 w 581022"/>
              <a:gd name="connsiteY35" fmla="*/ 245193 h 511302"/>
              <a:gd name="connsiteX36" fmla="*/ 220786 w 581022"/>
              <a:gd name="connsiteY36" fmla="*/ 270758 h 511302"/>
              <a:gd name="connsiteX37" fmla="*/ 237055 w 581022"/>
              <a:gd name="connsiteY37" fmla="*/ 321888 h 511302"/>
              <a:gd name="connsiteX38" fmla="*/ 297482 w 581022"/>
              <a:gd name="connsiteY38" fmla="*/ 359074 h 511302"/>
              <a:gd name="connsiteX39" fmla="*/ 403229 w 581022"/>
              <a:gd name="connsiteY39" fmla="*/ 431121 h 511302"/>
              <a:gd name="connsiteX40" fmla="*/ 403229 w 581022"/>
              <a:gd name="connsiteY40" fmla="*/ 511302 h 511302"/>
              <a:gd name="connsiteX41" fmla="*/ 0 w 581022"/>
              <a:gd name="connsiteY41" fmla="*/ 511302 h 511302"/>
              <a:gd name="connsiteX42" fmla="*/ 0 w 581022"/>
              <a:gd name="connsiteY42" fmla="*/ 404394 h 511302"/>
              <a:gd name="connsiteX43" fmla="*/ 48805 w 581022"/>
              <a:gd name="connsiteY43" fmla="*/ 359074 h 511302"/>
              <a:gd name="connsiteX44" fmla="*/ 109231 w 581022"/>
              <a:gd name="connsiteY44" fmla="*/ 321888 h 511302"/>
              <a:gd name="connsiteX45" fmla="*/ 125498 w 581022"/>
              <a:gd name="connsiteY45" fmla="*/ 270758 h 511302"/>
              <a:gd name="connsiteX46" fmla="*/ 114460 w 581022"/>
              <a:gd name="connsiteY46" fmla="*/ 245193 h 511302"/>
              <a:gd name="connsiteX47" fmla="*/ 99934 w 581022"/>
              <a:gd name="connsiteY47" fmla="*/ 205683 h 511302"/>
              <a:gd name="connsiteX48" fmla="*/ 89475 w 581022"/>
              <a:gd name="connsiteY48" fmla="*/ 192901 h 511302"/>
              <a:gd name="connsiteX49" fmla="*/ 77853 w 581022"/>
              <a:gd name="connsiteY49" fmla="*/ 160363 h 511302"/>
              <a:gd name="connsiteX50" fmla="*/ 79599 w 581022"/>
              <a:gd name="connsiteY50" fmla="*/ 147000 h 511302"/>
              <a:gd name="connsiteX51" fmla="*/ 83665 w 581022"/>
              <a:gd name="connsiteY51" fmla="*/ 139446 h 511302"/>
              <a:gd name="connsiteX52" fmla="*/ 85989 w 581022"/>
              <a:gd name="connsiteY52" fmla="*/ 138284 h 511302"/>
              <a:gd name="connsiteX53" fmla="*/ 80179 w 581022"/>
              <a:gd name="connsiteY53" fmla="*/ 90640 h 511302"/>
              <a:gd name="connsiteX54" fmla="*/ 99352 w 581022"/>
              <a:gd name="connsiteY54" fmla="*/ 30795 h 511302"/>
              <a:gd name="connsiteX55" fmla="*/ 173143 w 581022"/>
              <a:gd name="connsiteY55" fmla="*/ 0 h 511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81022" h="511302">
                <a:moveTo>
                  <a:pt x="403229" y="73210"/>
                </a:moveTo>
                <a:cubicBezTo>
                  <a:pt x="429569" y="73210"/>
                  <a:pt x="448161" y="80956"/>
                  <a:pt x="459007" y="96451"/>
                </a:cubicBezTo>
                <a:cubicBezTo>
                  <a:pt x="469852" y="111945"/>
                  <a:pt x="474500" y="127051"/>
                  <a:pt x="472953" y="141771"/>
                </a:cubicBezTo>
                <a:lnTo>
                  <a:pt x="468302" y="176632"/>
                </a:lnTo>
                <a:cubicBezTo>
                  <a:pt x="472953" y="178956"/>
                  <a:pt x="475276" y="184766"/>
                  <a:pt x="475276" y="194063"/>
                </a:cubicBezTo>
                <a:cubicBezTo>
                  <a:pt x="474500" y="207232"/>
                  <a:pt x="471788" y="215367"/>
                  <a:pt x="467140" y="218466"/>
                </a:cubicBezTo>
                <a:cubicBezTo>
                  <a:pt x="462493" y="221565"/>
                  <a:pt x="459781" y="224663"/>
                  <a:pt x="459007" y="227762"/>
                </a:cubicBezTo>
                <a:cubicBezTo>
                  <a:pt x="456683" y="240932"/>
                  <a:pt x="453004" y="250809"/>
                  <a:pt x="447968" y="257395"/>
                </a:cubicBezTo>
                <a:cubicBezTo>
                  <a:pt x="442932" y="263980"/>
                  <a:pt x="440413" y="270371"/>
                  <a:pt x="440413" y="276568"/>
                </a:cubicBezTo>
                <a:cubicBezTo>
                  <a:pt x="440413" y="292837"/>
                  <a:pt x="444482" y="305619"/>
                  <a:pt x="452616" y="314916"/>
                </a:cubicBezTo>
                <a:cubicBezTo>
                  <a:pt x="460750" y="324213"/>
                  <a:pt x="475664" y="333509"/>
                  <a:pt x="497355" y="342805"/>
                </a:cubicBezTo>
                <a:cubicBezTo>
                  <a:pt x="540737" y="360623"/>
                  <a:pt x="565916" y="376118"/>
                  <a:pt x="572888" y="389287"/>
                </a:cubicBezTo>
                <a:cubicBezTo>
                  <a:pt x="575212" y="392386"/>
                  <a:pt x="576955" y="404200"/>
                  <a:pt x="578117" y="424730"/>
                </a:cubicBezTo>
                <a:cubicBezTo>
                  <a:pt x="579279" y="445259"/>
                  <a:pt x="580247" y="464820"/>
                  <a:pt x="581022" y="483413"/>
                </a:cubicBezTo>
                <a:lnTo>
                  <a:pt x="581022" y="511302"/>
                </a:lnTo>
                <a:lnTo>
                  <a:pt x="450873" y="511302"/>
                </a:lnTo>
                <a:lnTo>
                  <a:pt x="450873" y="424149"/>
                </a:lnTo>
                <a:cubicBezTo>
                  <a:pt x="450873" y="403232"/>
                  <a:pt x="445061" y="387544"/>
                  <a:pt x="433442" y="377085"/>
                </a:cubicBezTo>
                <a:cubicBezTo>
                  <a:pt x="421821" y="366627"/>
                  <a:pt x="391995" y="349390"/>
                  <a:pt x="343964" y="325375"/>
                </a:cubicBezTo>
                <a:cubicBezTo>
                  <a:pt x="359458" y="313754"/>
                  <a:pt x="367205" y="297485"/>
                  <a:pt x="367205" y="276568"/>
                </a:cubicBezTo>
                <a:cubicBezTo>
                  <a:pt x="367205" y="270371"/>
                  <a:pt x="364687" y="263980"/>
                  <a:pt x="359652" y="257395"/>
                </a:cubicBezTo>
                <a:cubicBezTo>
                  <a:pt x="354616" y="250809"/>
                  <a:pt x="350936" y="240932"/>
                  <a:pt x="348613" y="227762"/>
                </a:cubicBezTo>
                <a:cubicBezTo>
                  <a:pt x="347837" y="224663"/>
                  <a:pt x="345127" y="221565"/>
                  <a:pt x="340478" y="218466"/>
                </a:cubicBezTo>
                <a:cubicBezTo>
                  <a:pt x="335829" y="215367"/>
                  <a:pt x="333117" y="207232"/>
                  <a:pt x="332343" y="194063"/>
                </a:cubicBezTo>
                <a:cubicBezTo>
                  <a:pt x="332343" y="184766"/>
                  <a:pt x="334667" y="178956"/>
                  <a:pt x="339316" y="176632"/>
                </a:cubicBezTo>
                <a:cubicBezTo>
                  <a:pt x="336991" y="163462"/>
                  <a:pt x="335441" y="151842"/>
                  <a:pt x="334667" y="141771"/>
                </a:cubicBezTo>
                <a:cubicBezTo>
                  <a:pt x="333117" y="127051"/>
                  <a:pt x="337572" y="111945"/>
                  <a:pt x="348031" y="96451"/>
                </a:cubicBezTo>
                <a:cubicBezTo>
                  <a:pt x="358489" y="80956"/>
                  <a:pt x="376888" y="73210"/>
                  <a:pt x="403229" y="73210"/>
                </a:cubicBezTo>
                <a:close/>
                <a:moveTo>
                  <a:pt x="173143" y="0"/>
                </a:moveTo>
                <a:cubicBezTo>
                  <a:pt x="208004" y="0"/>
                  <a:pt x="232602" y="10265"/>
                  <a:pt x="246933" y="30795"/>
                </a:cubicBezTo>
                <a:cubicBezTo>
                  <a:pt x="261265" y="51325"/>
                  <a:pt x="267655" y="71273"/>
                  <a:pt x="266106" y="90640"/>
                </a:cubicBezTo>
                <a:lnTo>
                  <a:pt x="260296" y="138284"/>
                </a:lnTo>
                <a:cubicBezTo>
                  <a:pt x="265719" y="141383"/>
                  <a:pt x="268432" y="148743"/>
                  <a:pt x="268432" y="160363"/>
                </a:cubicBezTo>
                <a:cubicBezTo>
                  <a:pt x="266882" y="177407"/>
                  <a:pt x="263008" y="188253"/>
                  <a:pt x="256811" y="192901"/>
                </a:cubicBezTo>
                <a:cubicBezTo>
                  <a:pt x="250613" y="197549"/>
                  <a:pt x="247126" y="201810"/>
                  <a:pt x="246352" y="205683"/>
                </a:cubicBezTo>
                <a:cubicBezTo>
                  <a:pt x="244027" y="222727"/>
                  <a:pt x="239186" y="235896"/>
                  <a:pt x="231826" y="245193"/>
                </a:cubicBezTo>
                <a:cubicBezTo>
                  <a:pt x="224466" y="254489"/>
                  <a:pt x="220786" y="263011"/>
                  <a:pt x="220786" y="270758"/>
                </a:cubicBezTo>
                <a:cubicBezTo>
                  <a:pt x="220786" y="292450"/>
                  <a:pt x="226209" y="309493"/>
                  <a:pt x="237055" y="321888"/>
                </a:cubicBezTo>
                <a:cubicBezTo>
                  <a:pt x="247903" y="334283"/>
                  <a:pt x="268044" y="346679"/>
                  <a:pt x="297482" y="359074"/>
                </a:cubicBezTo>
                <a:cubicBezTo>
                  <a:pt x="367979" y="389287"/>
                  <a:pt x="403229" y="413303"/>
                  <a:pt x="403229" y="431121"/>
                </a:cubicBezTo>
                <a:lnTo>
                  <a:pt x="403229" y="511302"/>
                </a:lnTo>
                <a:lnTo>
                  <a:pt x="0" y="511302"/>
                </a:lnTo>
                <a:lnTo>
                  <a:pt x="0" y="404394"/>
                </a:lnTo>
                <a:cubicBezTo>
                  <a:pt x="0" y="387351"/>
                  <a:pt x="16268" y="372244"/>
                  <a:pt x="48805" y="359074"/>
                </a:cubicBezTo>
                <a:cubicBezTo>
                  <a:pt x="78242" y="346679"/>
                  <a:pt x="98383" y="334283"/>
                  <a:pt x="109231" y="321888"/>
                </a:cubicBezTo>
                <a:cubicBezTo>
                  <a:pt x="120076" y="309493"/>
                  <a:pt x="125498" y="292450"/>
                  <a:pt x="125498" y="270758"/>
                </a:cubicBezTo>
                <a:cubicBezTo>
                  <a:pt x="125498" y="263011"/>
                  <a:pt x="121820" y="254489"/>
                  <a:pt x="114460" y="245193"/>
                </a:cubicBezTo>
                <a:cubicBezTo>
                  <a:pt x="107099" y="235896"/>
                  <a:pt x="102258" y="222727"/>
                  <a:pt x="99934" y="205683"/>
                </a:cubicBezTo>
                <a:cubicBezTo>
                  <a:pt x="99159" y="201810"/>
                  <a:pt x="95672" y="197549"/>
                  <a:pt x="89475" y="192901"/>
                </a:cubicBezTo>
                <a:cubicBezTo>
                  <a:pt x="83278" y="188253"/>
                  <a:pt x="79403" y="177407"/>
                  <a:pt x="77853" y="160363"/>
                </a:cubicBezTo>
                <a:cubicBezTo>
                  <a:pt x="77853" y="154940"/>
                  <a:pt x="78434" y="150486"/>
                  <a:pt x="79599" y="147000"/>
                </a:cubicBezTo>
                <a:cubicBezTo>
                  <a:pt x="80760" y="143514"/>
                  <a:pt x="82115" y="140996"/>
                  <a:pt x="83665" y="139446"/>
                </a:cubicBezTo>
                <a:lnTo>
                  <a:pt x="85989" y="138284"/>
                </a:lnTo>
                <a:cubicBezTo>
                  <a:pt x="83665" y="120466"/>
                  <a:pt x="81729" y="104585"/>
                  <a:pt x="80179" y="90640"/>
                </a:cubicBezTo>
                <a:cubicBezTo>
                  <a:pt x="78630" y="71273"/>
                  <a:pt x="85020" y="51325"/>
                  <a:pt x="99352" y="30795"/>
                </a:cubicBezTo>
                <a:cubicBezTo>
                  <a:pt x="113685" y="10265"/>
                  <a:pt x="138281" y="0"/>
                  <a:pt x="173143" y="0"/>
                </a:cubicBez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81">
            <a:extLst>
              <a:ext uri="{FF2B5EF4-FFF2-40B4-BE49-F238E27FC236}">
                <a16:creationId xmlns:a16="http://schemas.microsoft.com/office/drawing/2014/main" id="{1D362C57-2B06-48EE-B1A7-021921B6313B}"/>
              </a:ext>
            </a:extLst>
          </p:cNvPr>
          <p:cNvSpPr/>
          <p:nvPr/>
        </p:nvSpPr>
        <p:spPr>
          <a:xfrm>
            <a:off x="10823882" y="5006042"/>
            <a:ext cx="534543" cy="534543"/>
          </a:xfrm>
          <a:custGeom>
            <a:avLst/>
            <a:gdLst>
              <a:gd name="connsiteX0" fmla="*/ 247517 w 534543"/>
              <a:gd name="connsiteY0" fmla="*/ 116205 h 534543"/>
              <a:gd name="connsiteX1" fmla="*/ 288189 w 534543"/>
              <a:gd name="connsiteY1" fmla="*/ 116205 h 534543"/>
              <a:gd name="connsiteX2" fmla="*/ 288189 w 534543"/>
              <a:gd name="connsiteY2" fmla="*/ 257975 h 534543"/>
              <a:gd name="connsiteX3" fmla="*/ 375342 w 534543"/>
              <a:gd name="connsiteY3" fmla="*/ 345129 h 534543"/>
              <a:gd name="connsiteX4" fmla="*/ 346291 w 534543"/>
              <a:gd name="connsiteY4" fmla="*/ 374180 h 534543"/>
              <a:gd name="connsiteX5" fmla="*/ 247517 w 534543"/>
              <a:gd name="connsiteY5" fmla="*/ 275406 h 534543"/>
              <a:gd name="connsiteX6" fmla="*/ 267853 w 534543"/>
              <a:gd name="connsiteY6" fmla="*/ 58103 h 534543"/>
              <a:gd name="connsiteX7" fmla="*/ 119694 w 534543"/>
              <a:gd name="connsiteY7" fmla="*/ 119110 h 534543"/>
              <a:gd name="connsiteX8" fmla="*/ 58104 w 534543"/>
              <a:gd name="connsiteY8" fmla="*/ 266690 h 534543"/>
              <a:gd name="connsiteX9" fmla="*/ 119694 w 534543"/>
              <a:gd name="connsiteY9" fmla="*/ 414852 h 534543"/>
              <a:gd name="connsiteX10" fmla="*/ 267271 w 534543"/>
              <a:gd name="connsiteY10" fmla="*/ 476440 h 534543"/>
              <a:gd name="connsiteX11" fmla="*/ 415433 w 534543"/>
              <a:gd name="connsiteY11" fmla="*/ 414852 h 534543"/>
              <a:gd name="connsiteX12" fmla="*/ 476441 w 534543"/>
              <a:gd name="connsiteY12" fmla="*/ 266690 h 534543"/>
              <a:gd name="connsiteX13" fmla="*/ 415433 w 534543"/>
              <a:gd name="connsiteY13" fmla="*/ 119110 h 534543"/>
              <a:gd name="connsiteX14" fmla="*/ 267853 w 534543"/>
              <a:gd name="connsiteY14" fmla="*/ 58103 h 534543"/>
              <a:gd name="connsiteX15" fmla="*/ 267271 w 534543"/>
              <a:gd name="connsiteY15" fmla="*/ 0 h 534543"/>
              <a:gd name="connsiteX16" fmla="*/ 456105 w 534543"/>
              <a:gd name="connsiteY16" fmla="*/ 78438 h 534543"/>
              <a:gd name="connsiteX17" fmla="*/ 534543 w 534543"/>
              <a:gd name="connsiteY17" fmla="*/ 267272 h 534543"/>
              <a:gd name="connsiteX18" fmla="*/ 456105 w 534543"/>
              <a:gd name="connsiteY18" fmla="*/ 456104 h 534543"/>
              <a:gd name="connsiteX19" fmla="*/ 267271 w 534543"/>
              <a:gd name="connsiteY19" fmla="*/ 534543 h 534543"/>
              <a:gd name="connsiteX20" fmla="*/ 78441 w 534543"/>
              <a:gd name="connsiteY20" fmla="*/ 456104 h 534543"/>
              <a:gd name="connsiteX21" fmla="*/ 0 w 534543"/>
              <a:gd name="connsiteY21" fmla="*/ 267272 h 534543"/>
              <a:gd name="connsiteX22" fmla="*/ 78441 w 534543"/>
              <a:gd name="connsiteY22" fmla="*/ 78438 h 534543"/>
              <a:gd name="connsiteX23" fmla="*/ 267271 w 534543"/>
              <a:gd name="connsiteY23" fmla="*/ 0 h 53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34543" h="534543">
                <a:moveTo>
                  <a:pt x="247517" y="116205"/>
                </a:moveTo>
                <a:lnTo>
                  <a:pt x="288189" y="116205"/>
                </a:lnTo>
                <a:lnTo>
                  <a:pt x="288189" y="257975"/>
                </a:lnTo>
                <a:lnTo>
                  <a:pt x="375342" y="345129"/>
                </a:lnTo>
                <a:lnTo>
                  <a:pt x="346291" y="374180"/>
                </a:lnTo>
                <a:lnTo>
                  <a:pt x="247517" y="275406"/>
                </a:lnTo>
                <a:close/>
                <a:moveTo>
                  <a:pt x="267853" y="58103"/>
                </a:moveTo>
                <a:cubicBezTo>
                  <a:pt x="210138" y="58103"/>
                  <a:pt x="160751" y="78438"/>
                  <a:pt x="119694" y="119110"/>
                </a:cubicBezTo>
                <a:cubicBezTo>
                  <a:pt x="78634" y="159782"/>
                  <a:pt x="58104" y="208976"/>
                  <a:pt x="58104" y="266690"/>
                </a:cubicBezTo>
                <a:cubicBezTo>
                  <a:pt x="58104" y="324406"/>
                  <a:pt x="78634" y="373793"/>
                  <a:pt x="119694" y="414852"/>
                </a:cubicBezTo>
                <a:cubicBezTo>
                  <a:pt x="160751" y="455911"/>
                  <a:pt x="209944" y="476440"/>
                  <a:pt x="267271" y="476440"/>
                </a:cubicBezTo>
                <a:cubicBezTo>
                  <a:pt x="325374" y="476440"/>
                  <a:pt x="374761" y="455911"/>
                  <a:pt x="415433" y="414852"/>
                </a:cubicBezTo>
                <a:cubicBezTo>
                  <a:pt x="456105" y="373793"/>
                  <a:pt x="476441" y="324406"/>
                  <a:pt x="476441" y="266690"/>
                </a:cubicBezTo>
                <a:cubicBezTo>
                  <a:pt x="476441" y="208976"/>
                  <a:pt x="456105" y="159782"/>
                  <a:pt x="415433" y="119110"/>
                </a:cubicBezTo>
                <a:cubicBezTo>
                  <a:pt x="374761" y="78438"/>
                  <a:pt x="325568" y="58103"/>
                  <a:pt x="267853" y="58103"/>
                </a:cubicBezTo>
                <a:close/>
                <a:moveTo>
                  <a:pt x="267271" y="0"/>
                </a:moveTo>
                <a:cubicBezTo>
                  <a:pt x="340868" y="0"/>
                  <a:pt x="403813" y="26146"/>
                  <a:pt x="456105" y="78438"/>
                </a:cubicBezTo>
                <a:cubicBezTo>
                  <a:pt x="508397" y="130731"/>
                  <a:pt x="534543" y="193675"/>
                  <a:pt x="534543" y="267272"/>
                </a:cubicBezTo>
                <a:cubicBezTo>
                  <a:pt x="534543" y="340868"/>
                  <a:pt x="508397" y="403812"/>
                  <a:pt x="456105" y="456104"/>
                </a:cubicBezTo>
                <a:cubicBezTo>
                  <a:pt x="403813" y="508397"/>
                  <a:pt x="340868" y="534543"/>
                  <a:pt x="267271" y="534543"/>
                </a:cubicBezTo>
                <a:cubicBezTo>
                  <a:pt x="193675" y="534543"/>
                  <a:pt x="130733" y="508397"/>
                  <a:pt x="78441" y="456104"/>
                </a:cubicBezTo>
                <a:cubicBezTo>
                  <a:pt x="26146" y="403812"/>
                  <a:pt x="0" y="340868"/>
                  <a:pt x="0" y="267272"/>
                </a:cubicBezTo>
                <a:cubicBezTo>
                  <a:pt x="0" y="193675"/>
                  <a:pt x="26146" y="130731"/>
                  <a:pt x="78441" y="78438"/>
                </a:cubicBezTo>
                <a:cubicBezTo>
                  <a:pt x="130733" y="26146"/>
                  <a:pt x="193675" y="0"/>
                  <a:pt x="267271" y="0"/>
                </a:cubicBez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93">
            <a:extLst>
              <a:ext uri="{FF2B5EF4-FFF2-40B4-BE49-F238E27FC236}">
                <a16:creationId xmlns:a16="http://schemas.microsoft.com/office/drawing/2014/main" id="{45965FD4-7105-41BC-8825-DAF0BDBFC97E}"/>
              </a:ext>
            </a:extLst>
          </p:cNvPr>
          <p:cNvSpPr/>
          <p:nvPr/>
        </p:nvSpPr>
        <p:spPr>
          <a:xfrm>
            <a:off x="7388025" y="4959508"/>
            <a:ext cx="406493" cy="581077"/>
          </a:xfrm>
          <a:custGeom>
            <a:avLst/>
            <a:gdLst>
              <a:gd name="connsiteX0" fmla="*/ 121405 w 406493"/>
              <a:gd name="connsiteY0" fmla="*/ 497357 h 581077"/>
              <a:gd name="connsiteX1" fmla="*/ 285254 w 406493"/>
              <a:gd name="connsiteY1" fmla="*/ 497357 h 581077"/>
              <a:gd name="connsiteX2" fmla="*/ 285254 w 406493"/>
              <a:gd name="connsiteY2" fmla="*/ 557784 h 581077"/>
              <a:gd name="connsiteX3" fmla="*/ 202748 w 406493"/>
              <a:gd name="connsiteY3" fmla="*/ 581025 h 581077"/>
              <a:gd name="connsiteX4" fmla="*/ 121405 w 406493"/>
              <a:gd name="connsiteY4" fmla="*/ 557784 h 581077"/>
              <a:gd name="connsiteX5" fmla="*/ 203328 w 406493"/>
              <a:gd name="connsiteY5" fmla="*/ 60427 h 581077"/>
              <a:gd name="connsiteX6" fmla="*/ 62139 w 406493"/>
              <a:gd name="connsiteY6" fmla="*/ 174308 h 581077"/>
              <a:gd name="connsiteX7" fmla="*/ 62139 w 406493"/>
              <a:gd name="connsiteY7" fmla="*/ 185929 h 581077"/>
              <a:gd name="connsiteX8" fmla="*/ 63301 w 406493"/>
              <a:gd name="connsiteY8" fmla="*/ 197549 h 581077"/>
              <a:gd name="connsiteX9" fmla="*/ 66206 w 406493"/>
              <a:gd name="connsiteY9" fmla="*/ 208588 h 581077"/>
              <a:gd name="connsiteX10" fmla="*/ 69692 w 406493"/>
              <a:gd name="connsiteY10" fmla="*/ 219047 h 581077"/>
              <a:gd name="connsiteX11" fmla="*/ 74341 w 406493"/>
              <a:gd name="connsiteY11" fmla="*/ 229505 h 581077"/>
              <a:gd name="connsiteX12" fmla="*/ 80732 w 406493"/>
              <a:gd name="connsiteY12" fmla="*/ 240545 h 581077"/>
              <a:gd name="connsiteX13" fmla="*/ 88285 w 406493"/>
              <a:gd name="connsiteY13" fmla="*/ 251585 h 581077"/>
              <a:gd name="connsiteX14" fmla="*/ 96420 w 406493"/>
              <a:gd name="connsiteY14" fmla="*/ 262623 h 581077"/>
              <a:gd name="connsiteX15" fmla="*/ 114431 w 406493"/>
              <a:gd name="connsiteY15" fmla="*/ 288188 h 581077"/>
              <a:gd name="connsiteX16" fmla="*/ 179506 w 406493"/>
              <a:gd name="connsiteY16" fmla="*/ 411366 h 581077"/>
              <a:gd name="connsiteX17" fmla="*/ 227150 w 406493"/>
              <a:gd name="connsiteY17" fmla="*/ 411366 h 581077"/>
              <a:gd name="connsiteX18" fmla="*/ 292225 w 406493"/>
              <a:gd name="connsiteY18" fmla="*/ 288188 h 581077"/>
              <a:gd name="connsiteX19" fmla="*/ 306750 w 406493"/>
              <a:gd name="connsiteY19" fmla="*/ 267853 h 581077"/>
              <a:gd name="connsiteX20" fmla="*/ 321276 w 406493"/>
              <a:gd name="connsiteY20" fmla="*/ 246936 h 581077"/>
              <a:gd name="connsiteX21" fmla="*/ 331154 w 406493"/>
              <a:gd name="connsiteY21" fmla="*/ 230086 h 581077"/>
              <a:gd name="connsiteX22" fmla="*/ 340450 w 406493"/>
              <a:gd name="connsiteY22" fmla="*/ 210912 h 581077"/>
              <a:gd name="connsiteX23" fmla="*/ 343936 w 406493"/>
              <a:gd name="connsiteY23" fmla="*/ 194644 h 581077"/>
              <a:gd name="connsiteX24" fmla="*/ 344517 w 406493"/>
              <a:gd name="connsiteY24" fmla="*/ 174308 h 581077"/>
              <a:gd name="connsiteX25" fmla="*/ 203328 w 406493"/>
              <a:gd name="connsiteY25" fmla="*/ 60427 h 581077"/>
              <a:gd name="connsiteX26" fmla="*/ 203328 w 406493"/>
              <a:gd name="connsiteY26" fmla="*/ 0 h 581077"/>
              <a:gd name="connsiteX27" fmla="*/ 350909 w 406493"/>
              <a:gd name="connsiteY27" fmla="*/ 49969 h 581077"/>
              <a:gd name="connsiteX28" fmla="*/ 406106 w 406493"/>
              <a:gd name="connsiteY28" fmla="*/ 169659 h 581077"/>
              <a:gd name="connsiteX29" fmla="*/ 396809 w 406493"/>
              <a:gd name="connsiteY29" fmla="*/ 235315 h 581077"/>
              <a:gd name="connsiteX30" fmla="*/ 366596 w 406493"/>
              <a:gd name="connsiteY30" fmla="*/ 291093 h 581077"/>
              <a:gd name="connsiteX31" fmla="*/ 328830 w 406493"/>
              <a:gd name="connsiteY31" fmla="*/ 340481 h 581077"/>
              <a:gd name="connsiteX32" fmla="*/ 295711 w 406493"/>
              <a:gd name="connsiteY32" fmla="*/ 396259 h 581077"/>
              <a:gd name="connsiteX33" fmla="*/ 281766 w 406493"/>
              <a:gd name="connsiteY33" fmla="*/ 462496 h 581077"/>
              <a:gd name="connsiteX34" fmla="*/ 124890 w 406493"/>
              <a:gd name="connsiteY34" fmla="*/ 462496 h 581077"/>
              <a:gd name="connsiteX35" fmla="*/ 103973 w 406493"/>
              <a:gd name="connsiteY35" fmla="*/ 381152 h 581077"/>
              <a:gd name="connsiteX36" fmla="*/ 58653 w 406493"/>
              <a:gd name="connsiteY36" fmla="*/ 315496 h 581077"/>
              <a:gd name="connsiteX37" fmla="*/ 15657 w 406493"/>
              <a:gd name="connsiteY37" fmla="*/ 250422 h 581077"/>
              <a:gd name="connsiteX38" fmla="*/ 550 w 406493"/>
              <a:gd name="connsiteY38" fmla="*/ 169659 h 581077"/>
              <a:gd name="connsiteX39" fmla="*/ 55167 w 406493"/>
              <a:gd name="connsiteY39" fmla="*/ 49969 h 581077"/>
              <a:gd name="connsiteX40" fmla="*/ 203328 w 406493"/>
              <a:gd name="connsiteY40" fmla="*/ 0 h 581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06493" h="581077">
                <a:moveTo>
                  <a:pt x="121405" y="497357"/>
                </a:moveTo>
                <a:lnTo>
                  <a:pt x="285254" y="497357"/>
                </a:lnTo>
                <a:lnTo>
                  <a:pt x="285254" y="557784"/>
                </a:lnTo>
                <a:cubicBezTo>
                  <a:pt x="258139" y="574052"/>
                  <a:pt x="230637" y="581800"/>
                  <a:pt x="202748" y="581025"/>
                </a:cubicBezTo>
                <a:cubicBezTo>
                  <a:pt x="175634" y="581800"/>
                  <a:pt x="148519" y="574052"/>
                  <a:pt x="121405" y="557784"/>
                </a:cubicBezTo>
                <a:close/>
                <a:moveTo>
                  <a:pt x="203328" y="60427"/>
                </a:moveTo>
                <a:cubicBezTo>
                  <a:pt x="115400" y="60427"/>
                  <a:pt x="68336" y="98387"/>
                  <a:pt x="62139" y="174308"/>
                </a:cubicBezTo>
                <a:cubicBezTo>
                  <a:pt x="60590" y="175857"/>
                  <a:pt x="60590" y="179730"/>
                  <a:pt x="62139" y="185929"/>
                </a:cubicBezTo>
                <a:cubicBezTo>
                  <a:pt x="63688" y="192126"/>
                  <a:pt x="64076" y="195999"/>
                  <a:pt x="63301" y="197549"/>
                </a:cubicBezTo>
                <a:cubicBezTo>
                  <a:pt x="62526" y="199098"/>
                  <a:pt x="63495" y="202778"/>
                  <a:pt x="66206" y="208588"/>
                </a:cubicBezTo>
                <a:cubicBezTo>
                  <a:pt x="68918" y="214398"/>
                  <a:pt x="70080" y="217884"/>
                  <a:pt x="69692" y="219047"/>
                </a:cubicBezTo>
                <a:cubicBezTo>
                  <a:pt x="69305" y="220208"/>
                  <a:pt x="70854" y="223695"/>
                  <a:pt x="74341" y="229505"/>
                </a:cubicBezTo>
                <a:lnTo>
                  <a:pt x="80732" y="240545"/>
                </a:lnTo>
                <a:cubicBezTo>
                  <a:pt x="81507" y="242094"/>
                  <a:pt x="84024" y="245774"/>
                  <a:pt x="88285" y="251585"/>
                </a:cubicBezTo>
                <a:lnTo>
                  <a:pt x="96420" y="262623"/>
                </a:lnTo>
                <a:lnTo>
                  <a:pt x="114431" y="288188"/>
                </a:lnTo>
                <a:cubicBezTo>
                  <a:pt x="148518" y="335445"/>
                  <a:pt x="170210" y="376504"/>
                  <a:pt x="179506" y="411366"/>
                </a:cubicBezTo>
                <a:lnTo>
                  <a:pt x="227150" y="411366"/>
                </a:lnTo>
                <a:cubicBezTo>
                  <a:pt x="236446" y="374955"/>
                  <a:pt x="258138" y="333896"/>
                  <a:pt x="292225" y="288188"/>
                </a:cubicBezTo>
                <a:lnTo>
                  <a:pt x="306750" y="267853"/>
                </a:lnTo>
                <a:cubicBezTo>
                  <a:pt x="314885" y="256620"/>
                  <a:pt x="319727" y="249647"/>
                  <a:pt x="321276" y="246936"/>
                </a:cubicBezTo>
                <a:lnTo>
                  <a:pt x="331154" y="230086"/>
                </a:lnTo>
                <a:cubicBezTo>
                  <a:pt x="336189" y="221565"/>
                  <a:pt x="339288" y="215173"/>
                  <a:pt x="340450" y="210912"/>
                </a:cubicBezTo>
                <a:cubicBezTo>
                  <a:pt x="341612" y="206652"/>
                  <a:pt x="342774" y="201228"/>
                  <a:pt x="343936" y="194644"/>
                </a:cubicBezTo>
                <a:cubicBezTo>
                  <a:pt x="345098" y="188058"/>
                  <a:pt x="345292" y="181280"/>
                  <a:pt x="344517" y="174308"/>
                </a:cubicBezTo>
                <a:cubicBezTo>
                  <a:pt x="338319" y="98387"/>
                  <a:pt x="291257" y="60427"/>
                  <a:pt x="203328" y="60427"/>
                </a:cubicBezTo>
                <a:close/>
                <a:moveTo>
                  <a:pt x="203328" y="0"/>
                </a:moveTo>
                <a:cubicBezTo>
                  <a:pt x="268790" y="0"/>
                  <a:pt x="317984" y="16656"/>
                  <a:pt x="350909" y="49969"/>
                </a:cubicBezTo>
                <a:cubicBezTo>
                  <a:pt x="383833" y="83280"/>
                  <a:pt x="402232" y="123177"/>
                  <a:pt x="406106" y="169659"/>
                </a:cubicBezTo>
                <a:cubicBezTo>
                  <a:pt x="407655" y="192901"/>
                  <a:pt x="404557" y="214786"/>
                  <a:pt x="396809" y="235315"/>
                </a:cubicBezTo>
                <a:cubicBezTo>
                  <a:pt x="389062" y="255845"/>
                  <a:pt x="378991" y="274438"/>
                  <a:pt x="366596" y="291093"/>
                </a:cubicBezTo>
                <a:cubicBezTo>
                  <a:pt x="354201" y="307750"/>
                  <a:pt x="341612" y="324212"/>
                  <a:pt x="328830" y="340481"/>
                </a:cubicBezTo>
                <a:cubicBezTo>
                  <a:pt x="316047" y="356749"/>
                  <a:pt x="305007" y="375342"/>
                  <a:pt x="295711" y="396259"/>
                </a:cubicBezTo>
                <a:cubicBezTo>
                  <a:pt x="286415" y="417176"/>
                  <a:pt x="281766" y="439255"/>
                  <a:pt x="281766" y="462496"/>
                </a:cubicBezTo>
                <a:lnTo>
                  <a:pt x="124890" y="462496"/>
                </a:lnTo>
                <a:cubicBezTo>
                  <a:pt x="124890" y="434607"/>
                  <a:pt x="117918" y="407492"/>
                  <a:pt x="103973" y="381152"/>
                </a:cubicBezTo>
                <a:cubicBezTo>
                  <a:pt x="90028" y="354812"/>
                  <a:pt x="74921" y="332927"/>
                  <a:pt x="58653" y="315496"/>
                </a:cubicBezTo>
                <a:cubicBezTo>
                  <a:pt x="42384" y="298066"/>
                  <a:pt x="28052" y="276374"/>
                  <a:pt x="15657" y="250422"/>
                </a:cubicBezTo>
                <a:cubicBezTo>
                  <a:pt x="3262" y="224469"/>
                  <a:pt x="-1774" y="197549"/>
                  <a:pt x="550" y="169659"/>
                </a:cubicBezTo>
                <a:cubicBezTo>
                  <a:pt x="3649" y="123177"/>
                  <a:pt x="21855" y="83280"/>
                  <a:pt x="55167" y="49969"/>
                </a:cubicBezTo>
                <a:cubicBezTo>
                  <a:pt x="88479" y="16656"/>
                  <a:pt x="137866" y="0"/>
                  <a:pt x="203328" y="0"/>
                </a:cubicBezTo>
                <a:close/>
              </a:path>
            </a:pathLst>
          </a:custGeom>
          <a:solidFill>
            <a:srgbClr val="D1D3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8E93EC2-580E-4D93-AA53-9342A3CD6C02}"/>
              </a:ext>
            </a:extLst>
          </p:cNvPr>
          <p:cNvSpPr/>
          <p:nvPr/>
        </p:nvSpPr>
        <p:spPr>
          <a:xfrm>
            <a:off x="499354" y="6104902"/>
            <a:ext cx="291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Power BI Jumpstart Proposal</a:t>
            </a:r>
          </a:p>
        </p:txBody>
      </p:sp>
    </p:spTree>
    <p:extLst>
      <p:ext uri="{BB962C8B-B14F-4D97-AF65-F5344CB8AC3E}">
        <p14:creationId xmlns:p14="http://schemas.microsoft.com/office/powerpoint/2010/main" val="4164518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001642"/>
      </a:accent2>
      <a:accent3>
        <a:srgbClr val="A5A5A5"/>
      </a:accent3>
      <a:accent4>
        <a:srgbClr val="323F4F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Inviso_2017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Inviso">
      <a:dk1>
        <a:srgbClr val="414042"/>
      </a:dk1>
      <a:lt1>
        <a:sysClr val="window" lastClr="FFFFFF"/>
      </a:lt1>
      <a:dk2>
        <a:srgbClr val="0F385B"/>
      </a:dk2>
      <a:lt2>
        <a:srgbClr val="D1D3D4"/>
      </a:lt2>
      <a:accent1>
        <a:srgbClr val="4060AF"/>
      </a:accent1>
      <a:accent2>
        <a:srgbClr val="EB771F"/>
      </a:accent2>
      <a:accent3>
        <a:srgbClr val="A7BF3F"/>
      </a:accent3>
      <a:accent4>
        <a:srgbClr val="453448"/>
      </a:accent4>
      <a:accent5>
        <a:srgbClr val="3095B4"/>
      </a:accent5>
      <a:accent6>
        <a:srgbClr val="EAAB00"/>
      </a:accent6>
      <a:hlink>
        <a:srgbClr val="0F385B"/>
      </a:hlink>
      <a:folHlink>
        <a:srgbClr val="0F385B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484</Words>
  <Application>Microsoft Office PowerPoint</Application>
  <PresentationFormat>Widescreen</PresentationFormat>
  <Paragraphs>61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MS Gothic</vt:lpstr>
      <vt:lpstr>Arial</vt:lpstr>
      <vt:lpstr>Calibri</vt:lpstr>
      <vt:lpstr>Calibri Light</vt:lpstr>
      <vt:lpstr>Myriad Pro</vt:lpstr>
      <vt:lpstr>Segoe UI</vt:lpstr>
      <vt:lpstr>Segoe UI Light</vt:lpstr>
      <vt:lpstr>Wingdings</vt:lpstr>
      <vt:lpstr>Office Theme</vt:lpstr>
      <vt:lpstr>1_Office Theme</vt:lpstr>
      <vt:lpstr>Power BI Jumpstart </vt:lpstr>
      <vt:lpstr>Road Map to Self-Service BI</vt:lpstr>
      <vt:lpstr>Inviso Resourcing, Estimate &amp;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2016-10-03T20:14:11Z</dcterms:created>
  <dcterms:modified xsi:type="dcterms:W3CDTF">2018-01-18T00:36:18Z</dcterms:modified>
</cp:coreProperties>
</file>