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2" autoAdjust="0"/>
    <p:restoredTop sz="95013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62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Pricing slide (+</a:t>
            </a:r>
            <a:r>
              <a:rPr lang="en-US" dirty="0" err="1"/>
              <a:t>pTFE</a:t>
            </a:r>
            <a:r>
              <a:rPr lang="en-US" dirty="0"/>
              <a:t> adjustments, +</a:t>
            </a:r>
            <a:r>
              <a:rPr lang="en-US" dirty="0" err="1"/>
              <a:t>CircleCI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69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Pr>
        <a:solidFill>
          <a:srgbClr val="0D0D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S logo white - EMF" descr="Microsoft logo white text version">
            <a:extLst>
              <a:ext uri="{FF2B5EF4-FFF2-40B4-BE49-F238E27FC236}">
                <a16:creationId xmlns:a16="http://schemas.microsoft.com/office/drawing/2014/main" id="{B75A0920-A5C0-44B4-805C-2A21395BDE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245" cy="2926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425541"/>
            <a:ext cx="4167887" cy="1107996"/>
          </a:xfrm>
        </p:spPr>
        <p:txBody>
          <a:bodyPr anchor="b" anchorCtr="0">
            <a:spAutoFit/>
          </a:bodyPr>
          <a:lstStyle>
            <a:lvl1pPr>
              <a:defRPr/>
            </a:lvl1pPr>
          </a:lstStyle>
          <a:p>
            <a:r>
              <a:rPr lang="en-US" dirty="0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4164583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Speaker name or subtitle</a:t>
            </a:r>
          </a:p>
        </p:txBody>
      </p:sp>
      <p:pic>
        <p:nvPicPr>
          <p:cNvPr id="6" name="Picture 5" descr="Group of people in an office working." title="Microsoft Brand Photo">
            <a:extLst>
              <a:ext uri="{FF2B5EF4-FFF2-40B4-BE49-F238E27FC236}">
                <a16:creationId xmlns:a16="http://schemas.microsoft.com/office/drawing/2014/main" id="{31FDC4B1-0785-4203-90B0-3586BA9865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779" t="15162" r="28893" b="1845"/>
          <a:stretch/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69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55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31026A-4A74-439D-A8F5-DB82A03E7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276021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72410"/>
          </a:xfrm>
        </p:spPr>
        <p:txBody>
          <a:bodyPr tIns="64008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94048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quare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025650"/>
            <a:ext cx="4161981" cy="1107996"/>
          </a:xfrm>
        </p:spPr>
        <p:txBody>
          <a:bodyPr wrap="square" rIns="0" anchor="b">
            <a:spAutoFit/>
          </a:bodyPr>
          <a:lstStyle>
            <a:lvl1pPr>
              <a:lnSpc>
                <a:spcPct val="100000"/>
              </a:lnSpc>
              <a:defRPr sz="3600" b="1" spc="-49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  <a:cs typeface="Segoe UI Semilight" panose="020B0402040204020203" pitchFamily="34" charset="0"/>
              </a:defRPr>
            </a:lvl1pPr>
          </a:lstStyle>
          <a:p>
            <a:r>
              <a:rPr lang="en-US" dirty="0"/>
              <a:t>Title format square photo layout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780C89-4FC1-4FE7-AFCA-1C41A1B094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0" y="3535541"/>
            <a:ext cx="4162425" cy="307777"/>
          </a:xfrm>
        </p:spPr>
        <p:txBody>
          <a:bodyPr/>
          <a:lstStyle>
            <a:lvl1pPr marL="0" indent="0">
              <a:buNone/>
              <a:defRPr sz="2000">
                <a:latin typeface="+mn-lt"/>
              </a:defRPr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61988" indent="0">
              <a:buNone/>
              <a:defRPr/>
            </a:lvl4pPr>
            <a:lvl5pPr marL="855663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icture Placeholder">
            <a:extLst>
              <a:ext uri="{FF2B5EF4-FFF2-40B4-BE49-F238E27FC236}">
                <a16:creationId xmlns:a16="http://schemas.microsoft.com/office/drawing/2014/main" id="{6178F5D2-7CA2-4202-8FD2-95D8F7A2E98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5334000" y="0"/>
            <a:ext cx="6858000" cy="6858000"/>
          </a:xfrm>
          <a:blipFill>
            <a:blip r:embed="rId2"/>
            <a:stretch>
              <a:fillRect/>
            </a:stretch>
          </a:blipFill>
        </p:spPr>
        <p:txBody>
          <a:bodyPr lIns="0" tIns="2011680" r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>
                <a:solidFill>
                  <a:srgbClr val="FFFFFF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drag &amp; drop your photo here </a:t>
            </a:r>
            <a:br>
              <a:rPr lang="en-US" dirty="0"/>
            </a:br>
            <a:r>
              <a:rPr lang="en-US" dirty="0"/>
              <a:t>or click or tap icon below </a:t>
            </a:r>
            <a:br>
              <a:rPr lang="en-US" dirty="0"/>
            </a:br>
            <a:r>
              <a:rPr lang="en-US" dirty="0"/>
              <a:t>to insert</a:t>
            </a:r>
          </a:p>
        </p:txBody>
      </p:sp>
    </p:spTree>
    <p:extLst>
      <p:ext uri="{BB962C8B-B14F-4D97-AF65-F5344CB8AC3E}">
        <p14:creationId xmlns:p14="http://schemas.microsoft.com/office/powerpoint/2010/main" val="223449077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2" pos="3359">
          <p15:clr>
            <a:srgbClr val="FBAE40"/>
          </p15:clr>
        </p15:guide>
        <p15:guide id="6" orient="horz" pos="904">
          <p15:clr>
            <a:srgbClr val="5ACBF0"/>
          </p15:clr>
        </p15:guide>
        <p15:guide id="7" orient="horz" pos="1276">
          <p15:clr>
            <a:srgbClr val="5ACBF0"/>
          </p15:clr>
        </p15:guide>
        <p15:guide id="8" orient="horz" pos="2226">
          <p15:clr>
            <a:srgbClr val="5ACBF0"/>
          </p15:clr>
        </p15:guide>
        <p15:guide id="9" pos="2993">
          <p15:clr>
            <a:srgbClr val="C35E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4025" y="2875002"/>
            <a:ext cx="4161981" cy="1107996"/>
          </a:xfrm>
        </p:spPr>
        <p:txBody>
          <a:bodyPr wrap="square" rIns="0" anchor="ctr" anchorCtr="0">
            <a:spAutoFit/>
          </a:bodyPr>
          <a:lstStyle>
            <a:lvl1pPr>
              <a:lnSpc>
                <a:spcPct val="100000"/>
              </a:lnSpc>
              <a:defRPr sz="3600" b="1" spc="-49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  <a:cs typeface="Segoe UI Semilight" panose="020B0402040204020203" pitchFamily="34" charset="0"/>
              </a:defRPr>
            </a:lvl1pPr>
          </a:lstStyle>
          <a:p>
            <a:r>
              <a:rPr lang="en-US" dirty="0"/>
              <a:t>Square photo layout with Title  </a:t>
            </a:r>
          </a:p>
        </p:txBody>
      </p:sp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3956AAB8-C2DF-40F3-A72B-0FA6F47702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5334000" y="0"/>
            <a:ext cx="6858000" cy="6858000"/>
          </a:xfrm>
          <a:blipFill>
            <a:blip r:embed="rId2"/>
            <a:stretch>
              <a:fillRect/>
            </a:stretch>
          </a:blipFill>
        </p:spPr>
        <p:txBody>
          <a:bodyPr lIns="0" tIns="2011680" r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>
                <a:solidFill>
                  <a:srgbClr val="FFFFFF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drag &amp; drop your photo here </a:t>
            </a:r>
            <a:br>
              <a:rPr lang="en-US" dirty="0"/>
            </a:br>
            <a:r>
              <a:rPr lang="en-US" dirty="0"/>
              <a:t>or click or tap icon below </a:t>
            </a:r>
            <a:br>
              <a:rPr lang="en-US" dirty="0"/>
            </a:br>
            <a:r>
              <a:rPr lang="en-US" dirty="0"/>
              <a:t>to insert</a:t>
            </a:r>
          </a:p>
        </p:txBody>
      </p:sp>
    </p:spTree>
    <p:extLst>
      <p:ext uri="{BB962C8B-B14F-4D97-AF65-F5344CB8AC3E}">
        <p14:creationId xmlns:p14="http://schemas.microsoft.com/office/powerpoint/2010/main" val="145223087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2" pos="335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Photo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81637"/>
            <a:ext cx="4160520" cy="861774"/>
          </a:xfr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defRPr sz="2800" b="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en-US" dirty="0"/>
              <a:t>Square photo layout with body text</a:t>
            </a:r>
          </a:p>
        </p:txBody>
      </p:sp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18102CFD-D7DD-461F-B675-FAE01404E5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5334000" y="0"/>
            <a:ext cx="6858000" cy="6858000"/>
          </a:xfrm>
          <a:blipFill>
            <a:blip r:embed="rId2"/>
            <a:stretch>
              <a:fillRect/>
            </a:stretch>
          </a:blipFill>
        </p:spPr>
        <p:txBody>
          <a:bodyPr lIns="0" tIns="2011680" r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>
                <a:solidFill>
                  <a:srgbClr val="FFFFFF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drag &amp; drop your photo here </a:t>
            </a:r>
            <a:br>
              <a:rPr lang="en-US" dirty="0"/>
            </a:br>
            <a:r>
              <a:rPr lang="en-US" dirty="0"/>
              <a:t>or click or tap icon below </a:t>
            </a:r>
            <a:br>
              <a:rPr lang="en-US" dirty="0"/>
            </a:br>
            <a:r>
              <a:rPr lang="en-US" dirty="0"/>
              <a:t>to insert</a:t>
            </a:r>
          </a:p>
        </p:txBody>
      </p:sp>
    </p:spTree>
    <p:extLst>
      <p:ext uri="{BB962C8B-B14F-4D97-AF65-F5344CB8AC3E}">
        <p14:creationId xmlns:p14="http://schemas.microsoft.com/office/powerpoint/2010/main" val="1344501304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2" pos="3360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3223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5216" y="3977319"/>
            <a:ext cx="9144000" cy="307777"/>
          </a:xfrm>
          <a:noFill/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681766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3223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5216" y="3977319"/>
            <a:ext cx="9144000" cy="307777"/>
          </a:xfrm>
          <a:noFill/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789507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1623983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1">
          <p15:clr>
            <a:srgbClr val="5ACBF0"/>
          </p15:clr>
        </p15:guide>
        <p15:guide id="3" orient="horz" pos="1914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1230843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1">
          <p15:clr>
            <a:srgbClr val="5ACBF0"/>
          </p15:clr>
        </p15:guide>
        <p15:guide id="3" orient="horz" pos="1914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087951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1911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DC08157-A48C-4ACA-A5BB-EE2A866E10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425541"/>
            <a:ext cx="4167887" cy="1107996"/>
          </a:xfrm>
        </p:spPr>
        <p:txBody>
          <a:bodyPr anchor="b" anchorCtr="0">
            <a:spAutoFit/>
          </a:bodyPr>
          <a:lstStyle>
            <a:lvl1pPr>
              <a:defRPr/>
            </a:lvl1pPr>
          </a:lstStyle>
          <a:p>
            <a:r>
              <a:rPr lang="en-US" dirty="0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4164583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Speaker name or subtitle</a:t>
            </a:r>
          </a:p>
        </p:txBody>
      </p:sp>
      <p:pic>
        <p:nvPicPr>
          <p:cNvPr id="6" name="Picture 5" descr="Group of people in an office working." title="Microsoft Brand Photo">
            <a:extLst>
              <a:ext uri="{FF2B5EF4-FFF2-40B4-BE49-F238E27FC236}">
                <a16:creationId xmlns:a16="http://schemas.microsoft.com/office/drawing/2014/main" id="{D112DACC-3558-4EAF-B807-7C520DCF91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779" t="15162" r="28893" b="1845"/>
          <a:stretch/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435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261928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6522278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1272">
          <p15:clr>
            <a:srgbClr val="5ACBF0"/>
          </p15:clr>
        </p15:guide>
        <p15:guide id="2" orient="horz" pos="904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227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904">
          <p15:clr>
            <a:srgbClr val="5ACBF0"/>
          </p15:clr>
        </p15:guide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0DF2A6-26A8-4810-95DF-F65F123C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Software code 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F61CF-FF79-485A-A6C8-A1952EFD58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263" y="1436688"/>
            <a:ext cx="11018520" cy="1908215"/>
          </a:xfrm>
        </p:spPr>
        <p:txBody>
          <a:bodyPr/>
          <a:lstStyle>
            <a:lvl1pPr marL="0" indent="0">
              <a:buNone/>
              <a:defRPr sz="2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 sz="24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 sz="20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 sz="1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 sz="1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1067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1272">
          <p15:clr>
            <a:srgbClr val="5ACBF0"/>
          </p15:clr>
        </p15:guide>
        <p15:guide id="2" orient="horz" pos="905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584200" y="6161316"/>
            <a:ext cx="4482124" cy="1077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5" name="MS logo white - EMF" descr="Microsoft logo white text version">
            <a:extLst>
              <a:ext uri="{FF2B5EF4-FFF2-40B4-BE49-F238E27FC236}">
                <a16:creationId xmlns:a16="http://schemas.microsoft.com/office/drawing/2014/main" id="{70D3778F-A717-44C8-9013-FF206B15DD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245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70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 b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6606D-2DF9-48CD-BBE9-B751BF55C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white">
          <a:xfrm>
            <a:off x="584200" y="1436688"/>
            <a:ext cx="11018838" cy="221599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Next slide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269038"/>
            <a:ext cx="12192001" cy="588963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45720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</p:spTree>
    <p:extLst>
      <p:ext uri="{BB962C8B-B14F-4D97-AF65-F5344CB8AC3E}">
        <p14:creationId xmlns:p14="http://schemas.microsoft.com/office/powerpoint/2010/main" val="940428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904">
          <p15:clr>
            <a:srgbClr val="5ACBF0"/>
          </p15:clr>
        </p15:guide>
        <p15:guide id="2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D0D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S logo white - EMF" descr="Microsoft logo white text version">
            <a:extLst>
              <a:ext uri="{FF2B5EF4-FFF2-40B4-BE49-F238E27FC236}">
                <a16:creationId xmlns:a16="http://schemas.microsoft.com/office/drawing/2014/main" id="{0FD32619-3819-428A-8565-629596C91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245" cy="29260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79778"/>
            <a:ext cx="9144000" cy="553998"/>
          </a:xfrm>
          <a:noFill/>
        </p:spPr>
        <p:txBody>
          <a:bodyPr lIns="0" tIns="0" rIns="0" bIns="0" anchor="b" anchorCtr="0">
            <a:spAutoFit/>
          </a:bodyPr>
          <a:lstStyle>
            <a:lvl1pPr>
              <a:defRPr sz="360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4200" y="3962400"/>
            <a:ext cx="9144000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Speaker name or subtitle text</a:t>
            </a:r>
          </a:p>
        </p:txBody>
      </p:sp>
    </p:spTree>
    <p:extLst>
      <p:ext uri="{BB962C8B-B14F-4D97-AF65-F5344CB8AC3E}">
        <p14:creationId xmlns:p14="http://schemas.microsoft.com/office/powerpoint/2010/main" val="1828324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228">
          <p15:clr>
            <a:srgbClr val="5ACBF0"/>
          </p15:clr>
        </p15:guide>
        <p15:guide id="2" orient="horz" pos="2496">
          <p15:clr>
            <a:srgbClr val="5ACBF0"/>
          </p15:clr>
        </p15:guide>
        <p15:guide id="3" pos="6132">
          <p15:clr>
            <a:srgbClr val="5ACBF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S logo gray - EMF" descr="Microsoft logo, gray text version">
            <a:extLst>
              <a:ext uri="{FF2B5EF4-FFF2-40B4-BE49-F238E27FC236}">
                <a16:creationId xmlns:a16="http://schemas.microsoft.com/office/drawing/2014/main" id="{D3453B0B-33DE-4ED0-A610-D76D0E610F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79778"/>
            <a:ext cx="9144000" cy="553998"/>
          </a:xfrm>
          <a:noFill/>
        </p:spPr>
        <p:txBody>
          <a:bodyPr lIns="0" tIns="0" rIns="0" bIns="0" anchor="b" anchorCtr="0">
            <a:spAutoFit/>
          </a:bodyPr>
          <a:lstStyle>
            <a:lvl1pPr>
              <a:defRPr sz="360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4200" y="3962400"/>
            <a:ext cx="9144000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Speaker name or subtitle text</a:t>
            </a:r>
          </a:p>
        </p:txBody>
      </p:sp>
    </p:spTree>
    <p:extLst>
      <p:ext uri="{BB962C8B-B14F-4D97-AF65-F5344CB8AC3E}">
        <p14:creationId xmlns:p14="http://schemas.microsoft.com/office/powerpoint/2010/main" val="1055174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228">
          <p15:clr>
            <a:srgbClr val="5ACBF0"/>
          </p15:clr>
        </p15:guide>
        <p15:guide id="2" orient="horz" pos="2496">
          <p15:clr>
            <a:srgbClr val="5ACBF0"/>
          </p15:clr>
        </p15:guide>
        <p15:guide id="3" pos="6132">
          <p15:clr>
            <a:srgbClr val="5ACBF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B655BA-10A4-4A57-89DB-CFFBE1CA1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6390" y="1434370"/>
            <a:ext cx="11018520" cy="2308324"/>
          </a:xfr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5815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905">
          <p15:clr>
            <a:srgbClr val="5ACBF0"/>
          </p15:clr>
        </p15:guide>
        <p15:guide id="4" orient="horz" pos="1272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FEFD-88E5-4869-B5C3-1611B0B5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84200" y="1435497"/>
            <a:ext cx="11018520" cy="23083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61246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76633-3E8D-4CF4-A5D4-D4E9D88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4200" y="1435100"/>
            <a:ext cx="5212080" cy="1649682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255588" indent="0">
              <a:buFont typeface="Wingdings" panose="05000000000000000000" pitchFamily="2" charset="2"/>
              <a:buNone/>
              <a:defRPr sz="2000" b="0"/>
            </a:lvl2pPr>
            <a:lvl3pPr marL="450850" indent="0">
              <a:buFont typeface="Wingdings" panose="05000000000000000000" pitchFamily="2" charset="2"/>
              <a:buNone/>
              <a:tabLst/>
              <a:defRPr sz="1600" b="0"/>
            </a:lvl3pPr>
            <a:lvl4pPr marL="652462" indent="0">
              <a:buFont typeface="Wingdings" panose="05000000000000000000" pitchFamily="2" charset="2"/>
              <a:buNone/>
              <a:defRPr sz="1400" b="0"/>
            </a:lvl4pPr>
            <a:lvl5pPr marL="854075" indent="0">
              <a:buFont typeface="Wingdings" panose="05000000000000000000" pitchFamily="2" charset="2"/>
              <a:buNone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E9CDCB4-03E1-4763-B83E-A1334BCDB0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97171" y="1435100"/>
            <a:ext cx="5212080" cy="1649682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255588" indent="0">
              <a:buFont typeface="Wingdings" panose="05000000000000000000" pitchFamily="2" charset="2"/>
              <a:buNone/>
              <a:defRPr sz="2000" b="0"/>
            </a:lvl2pPr>
            <a:lvl3pPr marL="450850" indent="0">
              <a:buFont typeface="Wingdings" panose="05000000000000000000" pitchFamily="2" charset="2"/>
              <a:buNone/>
              <a:tabLst/>
              <a:defRPr sz="1600" b="0"/>
            </a:lvl3pPr>
            <a:lvl4pPr marL="652462" indent="0">
              <a:buFont typeface="Wingdings" panose="05000000000000000000" pitchFamily="2" charset="2"/>
              <a:buNone/>
              <a:defRPr sz="1400" b="0"/>
            </a:lvl4pPr>
            <a:lvl5pPr marL="854075" indent="0">
              <a:buFont typeface="Wingdings" panose="05000000000000000000" pitchFamily="2" charset="2"/>
              <a:buNone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0480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1272">
          <p15:clr>
            <a:srgbClr val="5ACBF0"/>
          </p15:clr>
        </p15:guide>
        <p15:guide id="3" orient="horz" pos="904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E2550-DA43-453C-A328-33C740E6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4200" y="1437481"/>
            <a:ext cx="5212080" cy="1649682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0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1600" b="0"/>
            </a:lvl3pPr>
            <a:lvl4pPr marL="828675" indent="-176213">
              <a:buFont typeface="Wingdings" panose="05000000000000000000" pitchFamily="2" charset="2"/>
              <a:buChar char=""/>
              <a:defRPr sz="14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5278796-7B84-4D67-88CD-BF78BB06D2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89914" y="1437481"/>
            <a:ext cx="5212080" cy="1649682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0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1600" b="0"/>
            </a:lvl3pPr>
            <a:lvl4pPr marL="828675" indent="-176213">
              <a:buFont typeface="Wingdings" panose="05000000000000000000" pitchFamily="2" charset="2"/>
              <a:buChar char=""/>
              <a:defRPr sz="14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9659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1276">
          <p15:clr>
            <a:srgbClr val="5ACBF0"/>
          </p15:clr>
        </p15:guide>
        <p15:guide id="3" orient="horz" pos="904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754DF-CB0E-46F9-AA3C-00BC673EB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1539794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3" orient="horz" pos="900">
          <p15:clr>
            <a:srgbClr val="5ACBF0"/>
          </p15:clr>
        </p15:guide>
        <p15:guide id="4" orient="horz" pos="1276">
          <p15:clr>
            <a:srgbClr val="5ACBF0"/>
          </p15:clr>
        </p15:guide>
        <p15:guide id="5" orient="horz" pos="288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9" name="NEW Brand Colors 2018">
            <a:extLst>
              <a:ext uri="{FF2B5EF4-FFF2-40B4-BE49-F238E27FC236}">
                <a16:creationId xmlns:a16="http://schemas.microsoft.com/office/drawing/2014/main" id="{9D5783B5-1069-4509-929A-C02C0B0887F7}"/>
              </a:ext>
            </a:extLst>
          </p:cNvPr>
          <p:cNvPicPr>
            <a:picLocks noChangeAspect="1"/>
          </p:cNvPicPr>
          <p:nvPr userDrawn="1"/>
        </p:nvPicPr>
        <p:blipFill>
          <a:blip r:embed="rId27"/>
          <a:stretch>
            <a:fillRect/>
          </a:stretch>
        </p:blipFill>
        <p:spPr>
          <a:xfrm rot="5400000">
            <a:off x="9288988" y="2942644"/>
            <a:ext cx="6858000" cy="972712"/>
          </a:xfrm>
          <a:prstGeom prst="rect">
            <a:avLst/>
          </a:prstGeom>
        </p:spPr>
      </p:pic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 userDrawn="1"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 userDrawn="1"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 userDrawn="1"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 userDrawn="1"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 userDrawn="1"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 userDrawn="1"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 userDrawn="1"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 userDrawn="1"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 userDrawn="1"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 userDrawn="1"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6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1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6" pos="368">
          <p15:clr>
            <a:srgbClr val="C35EA4"/>
          </p15:clr>
        </p15:guide>
        <p15:guide id="17" pos="7313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85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9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FB246CBE-B63A-40AC-836B-6549C79D0975}"/>
              </a:ext>
            </a:extLst>
          </p:cNvPr>
          <p:cNvSpPr/>
          <p:nvPr/>
        </p:nvSpPr>
        <p:spPr bwMode="auto">
          <a:xfrm>
            <a:off x="7847633" y="1889761"/>
            <a:ext cx="3761753" cy="43824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09728" rIns="91440" bIns="1097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tx1"/>
                </a:solidFill>
              </a:rPr>
              <a:t>Total Component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Retail Pricing:</a:t>
            </a:r>
          </a:p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r>
              <a:rPr lang="en-GB" strike="sngStrike">
                <a:solidFill>
                  <a:schemeClr val="bg1">
                    <a:lumMod val="65000"/>
                  </a:schemeClr>
                </a:solidFill>
              </a:rPr>
              <a:t>$501,800</a:t>
            </a:r>
            <a:r>
              <a:rPr lang="en-GB" strike="sngStrike" dirty="0">
                <a:solidFill>
                  <a:schemeClr val="bg1">
                    <a:lumMod val="65000"/>
                  </a:schemeClr>
                </a:solidFill>
              </a:rPr>
              <a:t>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4C766E3-F98D-483E-84FF-6B56C24DB548}"/>
              </a:ext>
            </a:extLst>
          </p:cNvPr>
          <p:cNvSpPr/>
          <p:nvPr/>
        </p:nvSpPr>
        <p:spPr bwMode="auto">
          <a:xfrm>
            <a:off x="0" y="585788"/>
            <a:ext cx="12193588" cy="684212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117725"/>
            <a:r>
              <a:rPr lang="en-IN" sz="2800" dirty="0">
                <a:solidFill>
                  <a:schemeClr val="bg1"/>
                </a:solidFill>
                <a:latin typeface="+mj-lt"/>
              </a:rPr>
              <a:t>DevOps Acceleration Engine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6D012A3-ADF7-456C-A22D-50ED70A15A90}"/>
              </a:ext>
            </a:extLst>
          </p:cNvPr>
          <p:cNvSpPr/>
          <p:nvPr/>
        </p:nvSpPr>
        <p:spPr bwMode="auto">
          <a:xfrm>
            <a:off x="0" y="685800"/>
            <a:ext cx="2204720" cy="484188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 sz="2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1" name="Picture 19" descr="Picture 19">
            <a:extLst>
              <a:ext uri="{FF2B5EF4-FFF2-40B4-BE49-F238E27FC236}">
                <a16:creationId xmlns:a16="http://schemas.microsoft.com/office/drawing/2014/main" id="{BE919DE3-DAF4-4110-8585-8FB057572AF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tretch>
            <a:fillRect/>
          </a:stretch>
        </p:blipFill>
        <p:spPr>
          <a:xfrm>
            <a:off x="677805" y="724959"/>
            <a:ext cx="1433311" cy="405870"/>
          </a:xfrm>
          <a:prstGeom prst="rect">
            <a:avLst/>
          </a:prstGeom>
        </p:spPr>
      </p:pic>
      <p:sp>
        <p:nvSpPr>
          <p:cNvPr id="47" name="An integrated framework designed to transform IT organizations">
            <a:extLst>
              <a:ext uri="{FF2B5EF4-FFF2-40B4-BE49-F238E27FC236}">
                <a16:creationId xmlns:a16="http://schemas.microsoft.com/office/drawing/2014/main" id="{16EFB899-C6C3-4744-876F-167765E2FC5D}"/>
              </a:ext>
            </a:extLst>
          </p:cNvPr>
          <p:cNvSpPr txBox="1"/>
          <p:nvPr/>
        </p:nvSpPr>
        <p:spPr>
          <a:xfrm>
            <a:off x="584200" y="1397016"/>
            <a:ext cx="8361679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spcCol="0">
            <a:spAutoFit/>
          </a:bodyPr>
          <a:lstStyle/>
          <a:p>
            <a:r>
              <a:rPr sz="2000" dirty="0">
                <a:solidFill>
                  <a:schemeClr val="tx1"/>
                </a:solidFill>
              </a:rPr>
              <a:t>An integrated framework designed to transform IT organizations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159B4F9-03ED-415F-BD18-EBFA38A55947}"/>
              </a:ext>
            </a:extLst>
          </p:cNvPr>
          <p:cNvSpPr txBox="1"/>
          <p:nvPr/>
        </p:nvSpPr>
        <p:spPr>
          <a:xfrm>
            <a:off x="584200" y="1889762"/>
            <a:ext cx="7136114" cy="768579"/>
          </a:xfrm>
          <a:prstGeom prst="rect">
            <a:avLst/>
          </a:prstGeom>
          <a:noFill/>
          <a:ln w="9525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73152" rIns="182880" bIns="45719" numCol="1" spcCol="0" rtlCol="0" anchor="t">
            <a:no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i="0" u="none" strike="noStrike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BBABEF-057A-45AB-A1D0-485DBD1ED633}"/>
              </a:ext>
            </a:extLst>
          </p:cNvPr>
          <p:cNvSpPr txBox="1"/>
          <p:nvPr/>
        </p:nvSpPr>
        <p:spPr>
          <a:xfrm>
            <a:off x="584200" y="2793230"/>
            <a:ext cx="7136114" cy="768579"/>
          </a:xfrm>
          <a:prstGeom prst="rect">
            <a:avLst/>
          </a:prstGeom>
          <a:noFill/>
          <a:ln w="9525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73152" rIns="182880" bIns="45719" numCol="1" spcCol="0" rtlCol="0" anchor="t">
            <a:no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i="0" u="none" strike="noStrike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DC2FFD-025F-4A87-B145-7A3B80DD8B7D}"/>
              </a:ext>
            </a:extLst>
          </p:cNvPr>
          <p:cNvSpPr txBox="1"/>
          <p:nvPr/>
        </p:nvSpPr>
        <p:spPr>
          <a:xfrm>
            <a:off x="584200" y="3696697"/>
            <a:ext cx="7136114" cy="768579"/>
          </a:xfrm>
          <a:prstGeom prst="rect">
            <a:avLst/>
          </a:prstGeom>
          <a:noFill/>
          <a:ln w="9525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73152" rIns="182880" bIns="45719" numCol="1" spcCol="0" rtlCol="0" anchor="t">
            <a:no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i="0" u="none" strike="noStrike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AA8DAC-CC47-4C73-8F1F-72F97688BDBF}"/>
              </a:ext>
            </a:extLst>
          </p:cNvPr>
          <p:cNvSpPr txBox="1"/>
          <p:nvPr/>
        </p:nvSpPr>
        <p:spPr>
          <a:xfrm>
            <a:off x="584200" y="4600165"/>
            <a:ext cx="7136114" cy="768579"/>
          </a:xfrm>
          <a:prstGeom prst="rect">
            <a:avLst/>
          </a:prstGeom>
          <a:noFill/>
          <a:ln w="9525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73152" rIns="182880" bIns="45719" numCol="1" spcCol="0" rtlCol="0" anchor="t">
            <a:no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i="0" u="none" strike="noStrike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CF8E64-0758-4EC3-918F-C475FB20A21A}"/>
              </a:ext>
            </a:extLst>
          </p:cNvPr>
          <p:cNvSpPr txBox="1"/>
          <p:nvPr/>
        </p:nvSpPr>
        <p:spPr>
          <a:xfrm>
            <a:off x="584200" y="5503634"/>
            <a:ext cx="7136114" cy="768579"/>
          </a:xfrm>
          <a:prstGeom prst="rect">
            <a:avLst/>
          </a:prstGeom>
          <a:noFill/>
          <a:ln w="9525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73152" rIns="182880" bIns="45719" numCol="1" spcCol="0" rtlCol="0" anchor="t">
            <a:no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i="0" u="none" strike="noStrike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979D2C-38E2-41E4-A714-05BFCFECACF0}"/>
              </a:ext>
            </a:extLst>
          </p:cNvPr>
          <p:cNvCxnSpPr>
            <a:cxnSpLocks/>
          </p:cNvCxnSpPr>
          <p:nvPr/>
        </p:nvCxnSpPr>
        <p:spPr>
          <a:xfrm>
            <a:off x="3229337" y="1988060"/>
            <a:ext cx="0" cy="571982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47FCFF2-4DBC-4540-9ADD-36D50CE444B1}"/>
              </a:ext>
            </a:extLst>
          </p:cNvPr>
          <p:cNvCxnSpPr>
            <a:cxnSpLocks/>
          </p:cNvCxnSpPr>
          <p:nvPr/>
        </p:nvCxnSpPr>
        <p:spPr>
          <a:xfrm>
            <a:off x="3229337" y="2891528"/>
            <a:ext cx="0" cy="571982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DF8ABF9-BF71-43DD-8FE5-F3B6C49024B4}"/>
              </a:ext>
            </a:extLst>
          </p:cNvPr>
          <p:cNvCxnSpPr>
            <a:cxnSpLocks/>
          </p:cNvCxnSpPr>
          <p:nvPr/>
        </p:nvCxnSpPr>
        <p:spPr>
          <a:xfrm>
            <a:off x="3229337" y="3794995"/>
            <a:ext cx="0" cy="571982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59647D2-4D26-42CF-BFA3-2245463F2E20}"/>
              </a:ext>
            </a:extLst>
          </p:cNvPr>
          <p:cNvCxnSpPr>
            <a:cxnSpLocks/>
          </p:cNvCxnSpPr>
          <p:nvPr/>
        </p:nvCxnSpPr>
        <p:spPr>
          <a:xfrm>
            <a:off x="3229337" y="4698463"/>
            <a:ext cx="0" cy="571982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3F27C52-D681-4BEB-974A-5202123DB5D8}"/>
              </a:ext>
            </a:extLst>
          </p:cNvPr>
          <p:cNvCxnSpPr>
            <a:cxnSpLocks/>
          </p:cNvCxnSpPr>
          <p:nvPr/>
        </p:nvCxnSpPr>
        <p:spPr>
          <a:xfrm>
            <a:off x="3229337" y="5601932"/>
            <a:ext cx="0" cy="571982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0" name="Picture 18" descr="Picture 18">
            <a:extLst>
              <a:ext uri="{FF2B5EF4-FFF2-40B4-BE49-F238E27FC236}">
                <a16:creationId xmlns:a16="http://schemas.microsoft.com/office/drawing/2014/main" id="{00719726-EFAD-429B-B582-B4F2EAEC36B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/>
          </a:blip>
          <a:srcRect b="33846"/>
          <a:stretch/>
        </p:blipFill>
        <p:spPr>
          <a:xfrm>
            <a:off x="2247562" y="5624235"/>
            <a:ext cx="773430" cy="527376"/>
          </a:xfrm>
          <a:prstGeom prst="rect">
            <a:avLst/>
          </a:prstGeom>
        </p:spPr>
      </p:pic>
      <p:pic>
        <p:nvPicPr>
          <p:cNvPr id="31" name="Picture 20" descr="Picture 20">
            <a:extLst>
              <a:ext uri="{FF2B5EF4-FFF2-40B4-BE49-F238E27FC236}">
                <a16:creationId xmlns:a16="http://schemas.microsoft.com/office/drawing/2014/main" id="{B07185E6-947A-43A5-8113-C77CE07D0C7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/>
          </a:blip>
          <a:srcRect l="4437" t="22130" r="4421" b="22130"/>
          <a:stretch/>
        </p:blipFill>
        <p:spPr>
          <a:xfrm>
            <a:off x="695731" y="2063370"/>
            <a:ext cx="2325261" cy="421362"/>
          </a:xfrm>
          <a:prstGeom prst="rect">
            <a:avLst/>
          </a:prstGeom>
        </p:spPr>
      </p:pic>
      <p:pic>
        <p:nvPicPr>
          <p:cNvPr id="32" name="Picture 21" descr="Picture 21">
            <a:extLst>
              <a:ext uri="{FF2B5EF4-FFF2-40B4-BE49-F238E27FC236}">
                <a16:creationId xmlns:a16="http://schemas.microsoft.com/office/drawing/2014/main" id="{5072C0E2-131F-4D05-8706-879B2DF8DC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441655" y="4760714"/>
            <a:ext cx="1579337" cy="447480"/>
          </a:xfrm>
          <a:prstGeom prst="rect">
            <a:avLst/>
          </a:prstGeom>
        </p:spPr>
      </p:pic>
      <p:pic>
        <p:nvPicPr>
          <p:cNvPr id="33" name="Picture 22" descr="Picture 22">
            <a:extLst>
              <a:ext uri="{FF2B5EF4-FFF2-40B4-BE49-F238E27FC236}">
                <a16:creationId xmlns:a16="http://schemas.microsoft.com/office/drawing/2014/main" id="{57878CD2-5076-4FF8-8659-24AB9E80CF6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tretch>
            <a:fillRect/>
          </a:stretch>
        </p:blipFill>
        <p:spPr>
          <a:xfrm>
            <a:off x="1391412" y="2934047"/>
            <a:ext cx="1629580" cy="486945"/>
          </a:xfrm>
          <a:prstGeom prst="rect">
            <a:avLst/>
          </a:prstGeom>
        </p:spPr>
      </p:pic>
      <p:pic>
        <p:nvPicPr>
          <p:cNvPr id="34" name="Picture 19" descr="Picture 19">
            <a:extLst>
              <a:ext uri="{FF2B5EF4-FFF2-40B4-BE49-F238E27FC236}">
                <a16:creationId xmlns:a16="http://schemas.microsoft.com/office/drawing/2014/main" id="{DD031135-B168-4C32-AF2C-777CF8F5B2C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tretch>
            <a:fillRect/>
          </a:stretch>
        </p:blipFill>
        <p:spPr>
          <a:xfrm>
            <a:off x="1780014" y="3905283"/>
            <a:ext cx="1240978" cy="351407"/>
          </a:xfrm>
          <a:prstGeom prst="rect">
            <a:avLst/>
          </a:prstGeom>
        </p:spPr>
      </p:pic>
      <p:sp>
        <p:nvSpPr>
          <p:cNvPr id="38" name="Azure Retail: Varies by Consumption">
            <a:extLst>
              <a:ext uri="{FF2B5EF4-FFF2-40B4-BE49-F238E27FC236}">
                <a16:creationId xmlns:a16="http://schemas.microsoft.com/office/drawing/2014/main" id="{24AE2DB7-0B73-4000-8183-D09F315AC78C}"/>
              </a:ext>
            </a:extLst>
          </p:cNvPr>
          <p:cNvSpPr txBox="1"/>
          <p:nvPr/>
        </p:nvSpPr>
        <p:spPr>
          <a:xfrm>
            <a:off x="3444989" y="5610924"/>
            <a:ext cx="385380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ctr">
            <a:noAutofit/>
          </a:bodyPr>
          <a:lstStyle>
            <a:lvl1pPr algn="l">
              <a:defRPr sz="3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>
              <a:spcBef>
                <a:spcPts val="100"/>
              </a:spcBef>
            </a:pPr>
            <a:r>
              <a:rPr sz="1800" dirty="0">
                <a:solidFill>
                  <a:schemeClr val="tx1"/>
                </a:solidFill>
              </a:rPr>
              <a:t>Azure Retail: Varies by Consumption</a:t>
            </a:r>
          </a:p>
        </p:txBody>
      </p:sp>
      <p:sp>
        <p:nvSpPr>
          <p:cNvPr id="40" name="Azure Retail: Varies by Consumption">
            <a:extLst>
              <a:ext uri="{FF2B5EF4-FFF2-40B4-BE49-F238E27FC236}">
                <a16:creationId xmlns:a16="http://schemas.microsoft.com/office/drawing/2014/main" id="{C81AC9A5-5702-4899-BBAE-F09D0F012BAC}"/>
              </a:ext>
            </a:extLst>
          </p:cNvPr>
          <p:cNvSpPr txBox="1"/>
          <p:nvPr/>
        </p:nvSpPr>
        <p:spPr>
          <a:xfrm>
            <a:off x="3444989" y="4707455"/>
            <a:ext cx="407604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ctr">
            <a:noAutofit/>
          </a:bodyPr>
          <a:lstStyle>
            <a:lvl1pPr algn="l">
              <a:defRPr sz="3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>
              <a:spcBef>
                <a:spcPts val="100"/>
              </a:spcBef>
            </a:pPr>
            <a:r>
              <a:rPr lang="en-GB" sz="1800" dirty="0" err="1">
                <a:solidFill>
                  <a:schemeClr val="tx1"/>
                </a:solidFill>
              </a:rPr>
              <a:t>CircleCI</a:t>
            </a:r>
            <a:r>
              <a:rPr lang="en-GB" sz="1800" dirty="0">
                <a:solidFill>
                  <a:schemeClr val="tx1"/>
                </a:solidFill>
              </a:rPr>
              <a:t> Retail: $63,900 1-year/100 seats</a:t>
            </a:r>
          </a:p>
          <a:p>
            <a:pPr>
              <a:spcBef>
                <a:spcPts val="100"/>
              </a:spcBef>
            </a:pPr>
            <a:r>
              <a:rPr lang="en-GB" sz="1800" dirty="0">
                <a:solidFill>
                  <a:schemeClr val="tx1"/>
                </a:solidFill>
              </a:rPr>
              <a:t>Gold-Level support*</a:t>
            </a:r>
          </a:p>
        </p:txBody>
      </p:sp>
      <p:sp>
        <p:nvSpPr>
          <p:cNvPr id="43" name="Azure Retail: Varies by Consumption">
            <a:extLst>
              <a:ext uri="{FF2B5EF4-FFF2-40B4-BE49-F238E27FC236}">
                <a16:creationId xmlns:a16="http://schemas.microsoft.com/office/drawing/2014/main" id="{8D165C36-E82A-45D9-8EA8-641F3C93DF94}"/>
              </a:ext>
            </a:extLst>
          </p:cNvPr>
          <p:cNvSpPr txBox="1"/>
          <p:nvPr/>
        </p:nvSpPr>
        <p:spPr>
          <a:xfrm>
            <a:off x="3444989" y="3803987"/>
            <a:ext cx="407604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ctr">
            <a:noAutofit/>
          </a:bodyPr>
          <a:lstStyle>
            <a:lvl1pPr algn="l">
              <a:defRPr sz="3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>
              <a:spcBef>
                <a:spcPts val="100"/>
              </a:spcBef>
            </a:pPr>
            <a:r>
              <a:rPr lang="en-GB" sz="1800" dirty="0">
                <a:solidFill>
                  <a:schemeClr val="tx1"/>
                </a:solidFill>
              </a:rPr>
              <a:t>Services Retail: $250,000 4-months</a:t>
            </a:r>
          </a:p>
          <a:p>
            <a:pPr>
              <a:spcBef>
                <a:spcPts val="100"/>
              </a:spcBef>
            </a:pPr>
            <a:r>
              <a:rPr lang="en-GB" sz="1800" dirty="0">
                <a:solidFill>
                  <a:schemeClr val="tx1"/>
                </a:solidFill>
              </a:rPr>
              <a:t>Dashboard Retail: $12,000 1-year</a:t>
            </a:r>
          </a:p>
        </p:txBody>
      </p:sp>
      <p:sp>
        <p:nvSpPr>
          <p:cNvPr id="44" name="Azure Retail: Varies by Consumption">
            <a:extLst>
              <a:ext uri="{FF2B5EF4-FFF2-40B4-BE49-F238E27FC236}">
                <a16:creationId xmlns:a16="http://schemas.microsoft.com/office/drawing/2014/main" id="{E733AC64-ADDE-41D0-8132-9D9E7B48B163}"/>
              </a:ext>
            </a:extLst>
          </p:cNvPr>
          <p:cNvSpPr txBox="1"/>
          <p:nvPr/>
        </p:nvSpPr>
        <p:spPr>
          <a:xfrm>
            <a:off x="3444989" y="2900520"/>
            <a:ext cx="407604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ctr">
            <a:noAutofit/>
          </a:bodyPr>
          <a:lstStyle>
            <a:lvl1pPr algn="l">
              <a:defRPr sz="3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>
              <a:spcBef>
                <a:spcPts val="100"/>
              </a:spcBef>
            </a:pPr>
            <a:r>
              <a:rPr lang="en-GB" sz="1800" dirty="0">
                <a:solidFill>
                  <a:schemeClr val="tx1"/>
                </a:solidFill>
              </a:rPr>
              <a:t>PTFE Retail: $150,900 1-year/66 seats</a:t>
            </a:r>
          </a:p>
          <a:p>
            <a:pPr>
              <a:spcBef>
                <a:spcPts val="100"/>
              </a:spcBef>
            </a:pPr>
            <a:r>
              <a:rPr lang="en-GB" sz="1800" dirty="0">
                <a:solidFill>
                  <a:schemeClr val="tx1"/>
                </a:solidFill>
              </a:rPr>
              <a:t>Gold-Level Support</a:t>
            </a:r>
          </a:p>
        </p:txBody>
      </p:sp>
      <p:sp>
        <p:nvSpPr>
          <p:cNvPr id="45" name="Azure Retail: Varies by Consumption">
            <a:extLst>
              <a:ext uri="{FF2B5EF4-FFF2-40B4-BE49-F238E27FC236}">
                <a16:creationId xmlns:a16="http://schemas.microsoft.com/office/drawing/2014/main" id="{E8556F8E-B19A-49C6-9456-CB28EA5BCF8F}"/>
              </a:ext>
            </a:extLst>
          </p:cNvPr>
          <p:cNvSpPr txBox="1"/>
          <p:nvPr/>
        </p:nvSpPr>
        <p:spPr>
          <a:xfrm>
            <a:off x="3444989" y="1997052"/>
            <a:ext cx="407604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ctr">
            <a:noAutofit/>
          </a:bodyPr>
          <a:lstStyle>
            <a:lvl1pPr algn="l">
              <a:defRPr sz="3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>
              <a:spcBef>
                <a:spcPts val="100"/>
              </a:spcBef>
            </a:pPr>
            <a:r>
              <a:rPr lang="en-GB" sz="1800" dirty="0">
                <a:solidFill>
                  <a:schemeClr val="tx1"/>
                </a:solidFill>
              </a:rPr>
              <a:t>GHE Retail: $25,000 1-year/100 seats</a:t>
            </a:r>
          </a:p>
          <a:p>
            <a:pPr>
              <a:spcBef>
                <a:spcPts val="100"/>
              </a:spcBef>
            </a:pPr>
            <a:r>
              <a:rPr lang="en-GB" sz="1800" dirty="0">
                <a:solidFill>
                  <a:schemeClr val="tx1"/>
                </a:solidFill>
              </a:rPr>
              <a:t>Enterprise Standard Support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5063A-416E-4443-BADF-5D449520A809}"/>
              </a:ext>
            </a:extLst>
          </p:cNvPr>
          <p:cNvSpPr/>
          <p:nvPr/>
        </p:nvSpPr>
        <p:spPr bwMode="auto">
          <a:xfrm>
            <a:off x="8014009" y="3022601"/>
            <a:ext cx="3429000" cy="144780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09728" rIns="91440" bIns="10972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accent1"/>
                </a:solidFill>
                <a:latin typeface="+mj-lt"/>
                <a:ea typeface="Segoe UI" pitchFamily="34" charset="0"/>
                <a:cs typeface="Segoe UI" pitchFamily="34" charset="0"/>
              </a:rPr>
              <a:t>Discounted Pricing:</a:t>
            </a:r>
            <a:br>
              <a:rPr lang="en-GB" dirty="0">
                <a:solidFill>
                  <a:schemeClr val="accent1"/>
                </a:solidFill>
                <a:latin typeface="+mj-lt"/>
                <a:ea typeface="Segoe UI" pitchFamily="34" charset="0"/>
                <a:cs typeface="Segoe UI" pitchFamily="34" charset="0"/>
              </a:rPr>
            </a:br>
            <a:r>
              <a:rPr lang="en-GB" dirty="0">
                <a:solidFill>
                  <a:schemeClr val="accent1"/>
                </a:solidFill>
                <a:latin typeface="+mj-lt"/>
                <a:ea typeface="Segoe UI" pitchFamily="34" charset="0"/>
                <a:cs typeface="Segoe UI" pitchFamily="34" charset="0"/>
              </a:rPr>
              <a:t>Azure Marketplace</a:t>
            </a:r>
            <a:br>
              <a:rPr lang="en-GB" dirty="0">
                <a:solidFill>
                  <a:schemeClr val="accent1"/>
                </a:solidFill>
                <a:latin typeface="+mj-lt"/>
                <a:ea typeface="Segoe UI" pitchFamily="34" charset="0"/>
                <a:cs typeface="Segoe UI" pitchFamily="34" charset="0"/>
              </a:rPr>
            </a:br>
            <a:r>
              <a:rPr lang="en-GB" dirty="0">
                <a:solidFill>
                  <a:schemeClr val="accent1"/>
                </a:solidFill>
                <a:latin typeface="+mj-lt"/>
                <a:ea typeface="Segoe UI" pitchFamily="34" charset="0"/>
                <a:cs typeface="Segoe UI" pitchFamily="34" charset="0"/>
              </a:rPr>
              <a:t>DevOps Acceleration Engine $390,000*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F178861-A1D3-4CAC-8552-DCD6AF3F059E}"/>
              </a:ext>
            </a:extLst>
          </p:cNvPr>
          <p:cNvSpPr/>
          <p:nvPr/>
        </p:nvSpPr>
        <p:spPr bwMode="auto">
          <a:xfrm>
            <a:off x="8014010" y="4801704"/>
            <a:ext cx="3429000" cy="1107996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tx1"/>
                </a:solidFill>
              </a:rPr>
              <a:t>$111,800 Savings (22%)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on Azure Marketplace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+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4-Months of Azure Credits</a:t>
            </a:r>
          </a:p>
        </p:txBody>
      </p:sp>
      <p:sp>
        <p:nvSpPr>
          <p:cNvPr id="56" name="An integrated framework designed to transform IT organizations">
            <a:extLst>
              <a:ext uri="{FF2B5EF4-FFF2-40B4-BE49-F238E27FC236}">
                <a16:creationId xmlns:a16="http://schemas.microsoft.com/office/drawing/2014/main" id="{38243F42-374A-4CFE-864A-366122026074}"/>
              </a:ext>
            </a:extLst>
          </p:cNvPr>
          <p:cNvSpPr txBox="1"/>
          <p:nvPr/>
        </p:nvSpPr>
        <p:spPr>
          <a:xfrm>
            <a:off x="584200" y="6316257"/>
            <a:ext cx="8361679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spcCol="0">
            <a:spAutoFit/>
          </a:bodyPr>
          <a:lstStyle/>
          <a:p>
            <a:r>
              <a:rPr lang="en-GB" sz="1000" dirty="0">
                <a:solidFill>
                  <a:schemeClr val="tx1"/>
                </a:solidFill>
              </a:rPr>
              <a:t>* </a:t>
            </a:r>
            <a:r>
              <a:rPr lang="en-GB" sz="1000" dirty="0" err="1">
                <a:solidFill>
                  <a:schemeClr val="tx1"/>
                </a:solidFill>
              </a:rPr>
              <a:t>CircleCI</a:t>
            </a:r>
            <a:r>
              <a:rPr lang="en-GB" sz="1000" dirty="0">
                <a:solidFill>
                  <a:schemeClr val="tx1"/>
                </a:solidFill>
              </a:rPr>
              <a:t> is an optional component for the bundle. Other Ci/Cd tools can be substituted and price will adjust accordingly.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AE53663-D43C-44D6-9D24-7BF6802B65C8}"/>
              </a:ext>
            </a:extLst>
          </p:cNvPr>
          <p:cNvGrpSpPr/>
          <p:nvPr/>
        </p:nvGrpSpPr>
        <p:grpSpPr>
          <a:xfrm>
            <a:off x="10561930" y="6485689"/>
            <a:ext cx="1047456" cy="143721"/>
            <a:chOff x="10560344" y="6485689"/>
            <a:chExt cx="1047456" cy="143721"/>
          </a:xfrm>
        </p:grpSpPr>
        <p:pic>
          <p:nvPicPr>
            <p:cNvPr id="57" name="Picture 13" descr="Picture 13">
              <a:extLst>
                <a:ext uri="{FF2B5EF4-FFF2-40B4-BE49-F238E27FC236}">
                  <a16:creationId xmlns:a16="http://schemas.microsoft.com/office/drawing/2014/main" id="{8A110CAE-4D2A-4A46-9D0D-2D28E5709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1111670" y="6486035"/>
              <a:ext cx="496130" cy="143029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" name="Picture 19" descr="Picture 19">
              <a:extLst>
                <a:ext uri="{FF2B5EF4-FFF2-40B4-BE49-F238E27FC236}">
                  <a16:creationId xmlns:a16="http://schemas.microsoft.com/office/drawing/2014/main" id="{DCD3F12A-BAB9-4C38-8601-D88836675D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10560344" y="6485689"/>
              <a:ext cx="507544" cy="1437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836936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HITE TEMPLATE">
  <a:themeElements>
    <a:clrScheme name="TT for white - NEW 2018">
      <a:dk1>
        <a:srgbClr val="1A1A1A"/>
      </a:dk1>
      <a:lt1>
        <a:srgbClr val="FFFFFF"/>
      </a:lt1>
      <a:dk2>
        <a:srgbClr val="0D0D0D"/>
      </a:dk2>
      <a:lt2>
        <a:srgbClr val="E6E6E6"/>
      </a:lt2>
      <a:accent1>
        <a:srgbClr val="0078D4"/>
      </a:accent1>
      <a:accent2>
        <a:srgbClr val="002050"/>
      </a:accent2>
      <a:accent3>
        <a:srgbClr val="107C10"/>
      </a:accent3>
      <a:accent4>
        <a:srgbClr val="D73B01"/>
      </a:accent4>
      <a:accent5>
        <a:srgbClr val="737373"/>
      </a:accent5>
      <a:accent6>
        <a:srgbClr val="E6E6E6"/>
      </a:accent6>
      <a:hlink>
        <a:srgbClr val="0078D4"/>
      </a:hlink>
      <a:folHlink>
        <a:srgbClr val="0078D4"/>
      </a:folHlink>
    </a:clrScheme>
    <a:fontScheme name="Segoe UI Semibold - Segoe UI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020518_Baseline File [square photo].potx" id="{C5D1F236-4B1B-4E57-A29C-AD92A4683BEF}" vid="{04698D39-7FD2-42AF-81C6-B18BB52E45EF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2" spcCol="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10990</TotalTime>
  <Words>108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Consolas</vt:lpstr>
      <vt:lpstr>Helvetica Neue Medium</vt:lpstr>
      <vt:lpstr>Segoe UI</vt:lpstr>
      <vt:lpstr>Segoe UI Semibold</vt:lpstr>
      <vt:lpstr>Segoe UI Semilight</vt:lpstr>
      <vt:lpstr>Wingdings</vt:lpstr>
      <vt:lpstr>WHITE TEMPLATE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 Diengdoh [Chillibreeze]</dc:creator>
  <cp:lastModifiedBy>W.J. Gingles II</cp:lastModifiedBy>
  <cp:revision>47</cp:revision>
  <dcterms:modified xsi:type="dcterms:W3CDTF">2018-09-11T00:26:03Z</dcterms:modified>
</cp:coreProperties>
</file>